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5" r:id="rId3"/>
    <p:sldId id="281" r:id="rId4"/>
    <p:sldId id="351" r:id="rId5"/>
    <p:sldId id="352" r:id="rId6"/>
    <p:sldId id="309" r:id="rId7"/>
    <p:sldId id="311" r:id="rId8"/>
    <p:sldId id="353" r:id="rId9"/>
    <p:sldId id="355" r:id="rId10"/>
    <p:sldId id="354" r:id="rId11"/>
    <p:sldId id="350" r:id="rId12"/>
    <p:sldId id="356" r:id="rId13"/>
    <p:sldId id="317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84" r:id="rId25"/>
    <p:sldId id="367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FC607-5FD8-7848-81F2-F23E3EA752C0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80229-C860-804A-A870-EEA2DA218719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3AEE-21B5-844E-9F6B-B9F6C5C73836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/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/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/>
              <a:t>Domain.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EBF5D-794C-8347-81B2-827189EAD450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5EDA3-FF28-414D-AEC3-59CA4AB8E5F3}" type="slidenum">
              <a:rPr lang="en-US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9825" y="503238"/>
            <a:ext cx="4581525" cy="3435350"/>
          </a:xfrm>
          <a:ln/>
        </p:spPr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84163" y="4119563"/>
            <a:ext cx="62642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3" tIns="45896" rIns="91793" bIns="45896">
            <a:prstTxWarp prst="textNoShape">
              <a:avLst/>
            </a:prstTxWarp>
          </a:bodyPr>
          <a:lstStyle/>
          <a:p>
            <a:pPr defTabSz="893763" eaLnBrk="0" hangingPunct="0"/>
            <a:r>
              <a:rPr lang="en-US"/>
              <a:t>RECO [Slide 1]</a:t>
            </a:r>
          </a:p>
          <a:p>
            <a:pPr marL="279400" lvl="1" indent="-168275" defTabSz="893763" eaLnBrk="0" hangingPunct="0"/>
            <a:r>
              <a:rPr lang="en-US"/>
              <a:t>Very briefly mention RECO version used.</a:t>
            </a:r>
          </a:p>
          <a:p>
            <a:pPr marL="279400" lvl="1" indent="-168275" defTabSz="893763" eaLnBrk="0" hangingPunct="0"/>
            <a:r>
              <a:rPr lang="en-US"/>
              <a:t>Mention that these are fixed-cone jets of R=0.7 found by iterative algorithm, Et is the scalar Et sum of the towers.</a:t>
            </a:r>
          </a:p>
          <a:p>
            <a:pPr marL="279400" lvl="1" indent="-168275" defTabSz="893763" eaLnBrk="0" hangingPunct="0"/>
            <a:r>
              <a:rPr lang="en-US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-d0online.fnal.gov/www/shift/event_pix.html" TargetMode="External"/><Relationship Id="rId12" Type="http://schemas.openxmlformats.org/officeDocument/2006/relationships/image" Target="../media/image24.wmf"/><Relationship Id="rId13" Type="http://schemas.openxmlformats.org/officeDocument/2006/relationships/oleObject" Target="../embeddings/Microsoft_Equation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PHYS 1444 – Section 003</a:t>
            </a:r>
            <a:br>
              <a:rPr lang="en-US"/>
            </a:br>
            <a:r>
              <a:rPr lang="en-US"/>
              <a:t>Lecture #1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095625" y="1311275"/>
            <a:ext cx="2955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Monotype Corsiva" charset="0"/>
              </a:rPr>
              <a:t>Thursday, Aug. 25, 2011</a:t>
            </a:r>
          </a:p>
          <a:p>
            <a:pPr algn="ctr"/>
            <a:r>
              <a:rPr lang="en-US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7489825" cy="461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#1, due 10pm, coming Tuesday!!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is this class organized?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we want from this class?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Brief history of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Some basics …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Chapter 21</a:t>
            </a:r>
            <a:endParaRPr lang="en-US" sz="200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Static Electricity and Charge Conservation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Charges in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DØ Detector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30731" name="Picture 5" descr="D0 isometri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6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3" name="Line 7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4" name="Text Box 8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5" name="Text Box 9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6" name="Line 10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7" name="Text Box 11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50’ </a:t>
              </a:r>
            </a:p>
          </p:txBody>
        </p:sp>
      </p:grp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4724400" y="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ATLAS Detector</a:t>
            </a:r>
          </a:p>
        </p:txBody>
      </p:sp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838200"/>
            <a:ext cx="4471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95800" y="40386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CC0000"/>
                </a:solidFill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Can inspect </a:t>
            </a:r>
            <a:r>
              <a:rPr lang="en-US" sz="1600" b="1" dirty="0">
                <a:solidFill>
                  <a:srgbClr val="CC0000"/>
                </a:solidFill>
              </a:rPr>
              <a:t>1,000,000,000 </a:t>
            </a:r>
            <a:r>
              <a:rPr lang="en-US" sz="1600" dirty="0">
                <a:solidFill>
                  <a:schemeClr val="accent2"/>
                </a:solidFill>
              </a:rPr>
              <a:t>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</a:t>
            </a:r>
            <a:r>
              <a:rPr lang="en-US" sz="1600" b="1" dirty="0">
                <a:solidFill>
                  <a:srgbClr val="CC0000"/>
                </a:solidFill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approximately </a:t>
            </a:r>
            <a:r>
              <a:rPr lang="en-US" sz="1600" b="1" dirty="0">
                <a:solidFill>
                  <a:srgbClr val="CC0000"/>
                </a:solidFill>
              </a:rPr>
              <a:t>350,000,000</a:t>
            </a:r>
            <a:r>
              <a:rPr lang="en-US" sz="1600" dirty="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 </a:t>
            </a:r>
            <a:r>
              <a:rPr lang="en-US" sz="1600" b="1" dirty="0">
                <a:solidFill>
                  <a:srgbClr val="CC0000"/>
                </a:solidFill>
              </a:rPr>
              <a:t>2x10</a:t>
            </a:r>
            <a:r>
              <a:rPr lang="en-US" sz="1600" b="1" baseline="30000" dirty="0">
                <a:solidFill>
                  <a:srgbClr val="CC0000"/>
                </a:solidFill>
              </a:rPr>
              <a:t>15</a:t>
            </a:r>
            <a:r>
              <a:rPr lang="en-US" sz="1600" dirty="0">
                <a:solidFill>
                  <a:schemeClr val="accent2"/>
                </a:solidFill>
              </a:rPr>
              <a:t>  (2,000,000,000,000,000) bytes each year (2 </a:t>
            </a:r>
            <a:r>
              <a:rPr lang="en-US" sz="1600" dirty="0" err="1">
                <a:solidFill>
                  <a:schemeClr val="accent2"/>
                </a:solidFill>
              </a:rPr>
              <a:t>PetaByte</a:t>
            </a:r>
            <a:r>
              <a:rPr lang="en-US" sz="1600" dirty="0">
                <a:solidFill>
                  <a:schemeClr val="accent2"/>
                </a:solidFill>
              </a:rPr>
              <a:t>).</a:t>
            </a:r>
            <a:r>
              <a:rPr lang="en-US" sz="1600" b="1" dirty="0">
                <a:solidFill>
                  <a:srgbClr val="CC0000"/>
                </a:solidFill>
              </a:rPr>
              <a:t> </a:t>
            </a:r>
            <a:r>
              <a:rPr lang="en-US" sz="1600" b="1" dirty="0" err="1">
                <a:solidFill>
                  <a:srgbClr val="CC0000"/>
                </a:solidFill>
                <a:sym typeface="Wingdings"/>
              </a:rPr>
              <a:t></a:t>
            </a:r>
            <a:r>
              <a:rPr lang="en-US" sz="1600" b="1" dirty="0">
                <a:solidFill>
                  <a:srgbClr val="CC0000"/>
                </a:solidFill>
                <a:sym typeface="Wingdings"/>
              </a:rPr>
              <a:t> 200*Printed material of the US Lib. of Congress</a:t>
            </a:r>
            <a:endParaRPr lang="en-US" sz="16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u="sng" kern="0" dirty="0">
              <a:solidFill>
                <a:srgbClr val="A5002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Weighs  5000 tons and 5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Can inspect </a:t>
            </a:r>
            <a:r>
              <a:rPr lang="en-US" sz="1600" b="1">
                <a:solidFill>
                  <a:srgbClr val="CC0000"/>
                </a:solidFill>
              </a:rPr>
              <a:t>3,000,000</a:t>
            </a:r>
            <a:r>
              <a:rPr lang="en-US" sz="1600">
                <a:solidFill>
                  <a:schemeClr val="accent2"/>
                </a:solidFill>
              </a:rPr>
              <a:t>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 </a:t>
            </a:r>
            <a:r>
              <a:rPr lang="en-US" sz="1600" b="1">
                <a:solidFill>
                  <a:srgbClr val="CC0000"/>
                </a:solidFill>
              </a:rPr>
              <a:t>100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approximately </a:t>
            </a:r>
            <a:r>
              <a:rPr lang="en-US" sz="1600" b="1">
                <a:solidFill>
                  <a:srgbClr val="CC0000"/>
                </a:solidFill>
              </a:rPr>
              <a:t>10,000,000</a:t>
            </a:r>
            <a:r>
              <a:rPr lang="en-US" sz="16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</a:t>
            </a:r>
            <a:r>
              <a:rPr lang="en-US" sz="1600" b="1">
                <a:solidFill>
                  <a:srgbClr val="CC0000"/>
                </a:solidFill>
              </a:rPr>
              <a:t>0.5x10</a:t>
            </a:r>
            <a:r>
              <a:rPr lang="en-US" sz="1600" b="1" baseline="30000">
                <a:solidFill>
                  <a:srgbClr val="CC0000"/>
                </a:solidFill>
              </a:rPr>
              <a:t>15</a:t>
            </a:r>
            <a:r>
              <a:rPr lang="en-US" sz="1600">
                <a:solidFill>
                  <a:schemeClr val="accent2"/>
                </a:solidFill>
              </a:rPr>
              <a:t>  (500,000,000,000,000) bytes per year (0.5 PetaBytes).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D89FB-32FA-7E40-BB74-1229BB4B7F1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5D0C0-C276-7B4F-A2BF-C7C54BC9A0D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39266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30611-36B8-0743-880C-858BA049924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2785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9 w 21600"/>
                <a:gd name="T1" fmla="*/ 0 h 21600"/>
                <a:gd name="T2" fmla="*/ 6 w 21600"/>
                <a:gd name="T3" fmla="*/ 1 h 21600"/>
                <a:gd name="T4" fmla="*/ 4 w 21600"/>
                <a:gd name="T5" fmla="*/ 2 h 21600"/>
                <a:gd name="T6" fmla="*/ 0 w 21600"/>
                <a:gd name="T7" fmla="*/ 3 h 21600"/>
                <a:gd name="T8" fmla="*/ 4 w 21600"/>
                <a:gd name="T9" fmla="*/ 4 h 21600"/>
                <a:gd name="T10" fmla="*/ 7 w 21600"/>
                <a:gd name="T11" fmla="*/ 3 h 21600"/>
                <a:gd name="T12" fmla="*/ 11 w 21600"/>
                <a:gd name="T13" fmla="*/ 2 h 21600"/>
                <a:gd name="T14" fmla="*/ 13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2783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F467-5C59-B24A-A482-E2F253DD09E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p:oleObj spid="_x0000_s33795" name="Equation" r:id="rId4" imgW="139680" imgH="190440" progId="Equation.3">
                <p:embed/>
              </p:oleObj>
            </a:graphicData>
          </a:graphic>
        </p:graphicFrame>
        <p:sp>
          <p:nvSpPr>
            <p:cNvPr id="33810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  <a:gd name="T4" fmla="*/ 0 60000 65536"/>
                <a:gd name="T5" fmla="*/ 0 60000 65536"/>
                <a:gd name="T6" fmla="*/ 0 w 1"/>
                <a:gd name="T7" fmla="*/ 0 h 1974"/>
                <a:gd name="T8" fmla="*/ 1 w 1"/>
                <a:gd name="T9" fmla="*/ 1974 h 1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rgbClr val="FF6600"/>
                  </a:solidFill>
                </a:rPr>
                <a:t>Time</a:t>
              </a:r>
              <a:endParaRPr lang="en-US" sz="1800"/>
            </a:p>
          </p:txBody>
        </p:sp>
        <p:sp>
          <p:nvSpPr>
            <p:cNvPr id="33812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p:oleObj spid="_x0000_s33796" name="Equation" r:id="rId5" imgW="152280" imgH="164880" progId="Equation.3">
                <p:embed/>
              </p:oleObj>
            </a:graphicData>
          </a:graphic>
        </p:graphicFrame>
        <p:sp>
          <p:nvSpPr>
            <p:cNvPr id="33821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7" name="Object 5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p:oleObj spid="_x0000_s33797" name="Equation" r:id="rId6" imgW="152280" imgH="190440" progId="Equation.3">
                <p:embed/>
              </p:oleObj>
            </a:graphicData>
          </a:graphic>
        </p:graphicFrame>
        <p:sp>
          <p:nvSpPr>
            <p:cNvPr id="33822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21"/>
            <p:cNvSpPr>
              <a:spLocks noChangeAspect="1"/>
            </p:cNvSpPr>
            <p:nvPr/>
          </p:nvSpPr>
          <p:spPr bwMode="auto">
            <a:xfrm rot="-4510228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22"/>
            <p:cNvSpPr>
              <a:spLocks noChangeAspect="1"/>
            </p:cNvSpPr>
            <p:nvPr/>
          </p:nvSpPr>
          <p:spPr bwMode="auto">
            <a:xfrm rot="-4510228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23"/>
            <p:cNvSpPr>
              <a:spLocks noChangeAspect="1"/>
            </p:cNvSpPr>
            <p:nvPr/>
          </p:nvSpPr>
          <p:spPr bwMode="auto">
            <a:xfrm rot="-4510228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24"/>
            <p:cNvSpPr>
              <a:spLocks noChangeAspect="1"/>
            </p:cNvSpPr>
            <p:nvPr/>
          </p:nvSpPr>
          <p:spPr bwMode="auto">
            <a:xfrm rot="-4510228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25"/>
            <p:cNvSpPr>
              <a:spLocks noChangeAspect="1"/>
            </p:cNvSpPr>
            <p:nvPr/>
          </p:nvSpPr>
          <p:spPr bwMode="auto">
            <a:xfrm rot="-4510228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26"/>
            <p:cNvSpPr>
              <a:spLocks noChangeAspect="1"/>
            </p:cNvSpPr>
            <p:nvPr/>
          </p:nvSpPr>
          <p:spPr bwMode="auto">
            <a:xfrm rot="-4510228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8" name="Object 6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p:oleObj spid="_x0000_s33798" name="Equation" r:id="rId7" imgW="126720" imgH="164880" progId="Equation.3">
                <p:embed/>
              </p:oleObj>
            </a:graphicData>
          </a:graphic>
        </p:graphicFrame>
        <p:graphicFrame>
          <p:nvGraphicFramePr>
            <p:cNvPr id="33799" name="Object 7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p:oleObj spid="_x0000_s33799" name="Equation" r:id="rId8" imgW="139680" imgH="164880" progId="Equation.3">
                <p:embed/>
              </p:oleObj>
            </a:graphicData>
          </a:graphic>
        </p:graphicFrame>
        <p:graphicFrame>
          <p:nvGraphicFramePr>
            <p:cNvPr id="33800" name="Object 8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p:oleObj spid="_x0000_s33800" name="Equation" r:id="rId9" imgW="152280" imgH="139680" progId="Equation.3">
                <p:embed/>
              </p:oleObj>
            </a:graphicData>
          </a:graphic>
        </p:graphicFrame>
        <p:graphicFrame>
          <p:nvGraphicFramePr>
            <p:cNvPr id="33801" name="Object 9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p:oleObj spid="_x0000_s33801" name="Equation" r:id="rId10" imgW="177480" imgH="164880" progId="Equation.3">
                <p:embed/>
              </p:oleObj>
            </a:graphicData>
          </a:graphic>
        </p:graphicFrame>
        <p:sp>
          <p:nvSpPr>
            <p:cNvPr id="33831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accent2"/>
                  </a:solidFill>
                </a:rPr>
                <a:t>“parton jet”</a:t>
              </a:r>
              <a:endParaRPr lang="en-US" sz="2000"/>
            </a:p>
          </p:txBody>
        </p:sp>
        <p:sp>
          <p:nvSpPr>
            <p:cNvPr id="33832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993366"/>
                  </a:solidFill>
                </a:rPr>
                <a:t>“particle jet”</a:t>
              </a:r>
              <a:endParaRPr lang="en-US" sz="2000"/>
            </a:p>
          </p:txBody>
        </p:sp>
        <p:sp>
          <p:nvSpPr>
            <p:cNvPr id="33833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2"/>
                  </a:solidFill>
                </a:rPr>
                <a:t>“calorimeter jet”</a:t>
              </a:r>
              <a:endParaRPr lang="en-US" sz="2000" i="1"/>
            </a:p>
          </p:txBody>
        </p:sp>
        <p:sp>
          <p:nvSpPr>
            <p:cNvPr id="33834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0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1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2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3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4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5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6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7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8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9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0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1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2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3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4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5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6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7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8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9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0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1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2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3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4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5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76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3389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77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33891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78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64 h 264"/>
                <a:gd name="T2" fmla="*/ 6 w 218"/>
                <a:gd name="T3" fmla="*/ 196 h 264"/>
                <a:gd name="T4" fmla="*/ 16 w 218"/>
                <a:gd name="T5" fmla="*/ 134 h 264"/>
                <a:gd name="T6" fmla="*/ 50 w 218"/>
                <a:gd name="T7" fmla="*/ 58 h 264"/>
                <a:gd name="T8" fmla="*/ 76 w 218"/>
                <a:gd name="T9" fmla="*/ 44 h 264"/>
                <a:gd name="T10" fmla="*/ 108 w 218"/>
                <a:gd name="T11" fmla="*/ 28 h 264"/>
                <a:gd name="T12" fmla="*/ 178 w 218"/>
                <a:gd name="T13" fmla="*/ 4 h 264"/>
                <a:gd name="T14" fmla="*/ 204 w 218"/>
                <a:gd name="T15" fmla="*/ 2 h 264"/>
                <a:gd name="T16" fmla="*/ 214 w 218"/>
                <a:gd name="T17" fmla="*/ 38 h 264"/>
                <a:gd name="T18" fmla="*/ 218 w 218"/>
                <a:gd name="T19" fmla="*/ 62 h 264"/>
                <a:gd name="T20" fmla="*/ 216 w 218"/>
                <a:gd name="T21" fmla="*/ 106 h 264"/>
                <a:gd name="T22" fmla="*/ 198 w 218"/>
                <a:gd name="T23" fmla="*/ 136 h 264"/>
                <a:gd name="T24" fmla="*/ 146 w 218"/>
                <a:gd name="T25" fmla="*/ 188 h 264"/>
                <a:gd name="T26" fmla="*/ 120 w 218"/>
                <a:gd name="T27" fmla="*/ 200 h 264"/>
                <a:gd name="T28" fmla="*/ 64 w 218"/>
                <a:gd name="T29" fmla="*/ 222 h 264"/>
                <a:gd name="T30" fmla="*/ 34 w 218"/>
                <a:gd name="T31" fmla="*/ 238 h 264"/>
                <a:gd name="T32" fmla="*/ 16 w 218"/>
                <a:gd name="T33" fmla="*/ 244 h 264"/>
                <a:gd name="T34" fmla="*/ 6 w 218"/>
                <a:gd name="T35" fmla="*/ 262 h 264"/>
                <a:gd name="T36" fmla="*/ 0 w 218"/>
                <a:gd name="T37" fmla="*/ 264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64"/>
                <a:gd name="T59" fmla="*/ 218 w 21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9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85 w 455"/>
                <a:gd name="T1" fmla="*/ 542 h 550"/>
                <a:gd name="T2" fmla="*/ 177 w 455"/>
                <a:gd name="T3" fmla="*/ 522 h 550"/>
                <a:gd name="T4" fmla="*/ 183 w 455"/>
                <a:gd name="T5" fmla="*/ 498 h 550"/>
                <a:gd name="T6" fmla="*/ 151 w 455"/>
                <a:gd name="T7" fmla="*/ 464 h 550"/>
                <a:gd name="T8" fmla="*/ 135 w 455"/>
                <a:gd name="T9" fmla="*/ 446 h 550"/>
                <a:gd name="T10" fmla="*/ 123 w 455"/>
                <a:gd name="T11" fmla="*/ 428 h 550"/>
                <a:gd name="T12" fmla="*/ 115 w 455"/>
                <a:gd name="T13" fmla="*/ 408 h 550"/>
                <a:gd name="T14" fmla="*/ 87 w 455"/>
                <a:gd name="T15" fmla="*/ 364 h 550"/>
                <a:gd name="T16" fmla="*/ 71 w 455"/>
                <a:gd name="T17" fmla="*/ 344 h 550"/>
                <a:gd name="T18" fmla="*/ 51 w 455"/>
                <a:gd name="T19" fmla="*/ 316 h 550"/>
                <a:gd name="T20" fmla="*/ 13 w 455"/>
                <a:gd name="T21" fmla="*/ 248 h 550"/>
                <a:gd name="T22" fmla="*/ 1 w 455"/>
                <a:gd name="T23" fmla="*/ 206 h 550"/>
                <a:gd name="T24" fmla="*/ 9 w 455"/>
                <a:gd name="T25" fmla="*/ 134 h 550"/>
                <a:gd name="T26" fmla="*/ 111 w 455"/>
                <a:gd name="T27" fmla="*/ 40 h 550"/>
                <a:gd name="T28" fmla="*/ 151 w 455"/>
                <a:gd name="T29" fmla="*/ 24 h 550"/>
                <a:gd name="T30" fmla="*/ 239 w 455"/>
                <a:gd name="T31" fmla="*/ 0 h 550"/>
                <a:gd name="T32" fmla="*/ 279 w 455"/>
                <a:gd name="T33" fmla="*/ 10 h 550"/>
                <a:gd name="T34" fmla="*/ 323 w 455"/>
                <a:gd name="T35" fmla="*/ 80 h 550"/>
                <a:gd name="T36" fmla="*/ 337 w 455"/>
                <a:gd name="T37" fmla="*/ 112 h 550"/>
                <a:gd name="T38" fmla="*/ 347 w 455"/>
                <a:gd name="T39" fmla="*/ 142 h 550"/>
                <a:gd name="T40" fmla="*/ 373 w 455"/>
                <a:gd name="T41" fmla="*/ 240 h 550"/>
                <a:gd name="T42" fmla="*/ 393 w 455"/>
                <a:gd name="T43" fmla="*/ 288 h 550"/>
                <a:gd name="T44" fmla="*/ 409 w 455"/>
                <a:gd name="T45" fmla="*/ 340 h 550"/>
                <a:gd name="T46" fmla="*/ 455 w 455"/>
                <a:gd name="T47" fmla="*/ 388 h 550"/>
                <a:gd name="T48" fmla="*/ 371 w 455"/>
                <a:gd name="T49" fmla="*/ 438 h 550"/>
                <a:gd name="T50" fmla="*/ 341 w 455"/>
                <a:gd name="T51" fmla="*/ 458 h 550"/>
                <a:gd name="T52" fmla="*/ 313 w 455"/>
                <a:gd name="T53" fmla="*/ 478 h 550"/>
                <a:gd name="T54" fmla="*/ 297 w 455"/>
                <a:gd name="T55" fmla="*/ 482 h 550"/>
                <a:gd name="T56" fmla="*/ 235 w 455"/>
                <a:gd name="T57" fmla="*/ 506 h 550"/>
                <a:gd name="T58" fmla="*/ 213 w 455"/>
                <a:gd name="T59" fmla="*/ 522 h 550"/>
                <a:gd name="T60" fmla="*/ 201 w 455"/>
                <a:gd name="T61" fmla="*/ 534 h 550"/>
                <a:gd name="T62" fmla="*/ 189 w 455"/>
                <a:gd name="T63" fmla="*/ 550 h 550"/>
                <a:gd name="T64" fmla="*/ 179 w 455"/>
                <a:gd name="T65" fmla="*/ 50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5"/>
                <a:gd name="T100" fmla="*/ 0 h 550"/>
                <a:gd name="T101" fmla="*/ 455 w 455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0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206 w 484"/>
                <a:gd name="T1" fmla="*/ 8 h 504"/>
                <a:gd name="T2" fmla="*/ 192 w 484"/>
                <a:gd name="T3" fmla="*/ 8 h 504"/>
                <a:gd name="T4" fmla="*/ 150 w 484"/>
                <a:gd name="T5" fmla="*/ 18 h 504"/>
                <a:gd name="T6" fmla="*/ 106 w 484"/>
                <a:gd name="T7" fmla="*/ 50 h 504"/>
                <a:gd name="T8" fmla="*/ 60 w 484"/>
                <a:gd name="T9" fmla="*/ 84 h 504"/>
                <a:gd name="T10" fmla="*/ 40 w 484"/>
                <a:gd name="T11" fmla="*/ 110 h 504"/>
                <a:gd name="T12" fmla="*/ 24 w 484"/>
                <a:gd name="T13" fmla="*/ 124 h 504"/>
                <a:gd name="T14" fmla="*/ 14 w 484"/>
                <a:gd name="T15" fmla="*/ 142 h 504"/>
                <a:gd name="T16" fmla="*/ 0 w 484"/>
                <a:gd name="T17" fmla="*/ 216 h 504"/>
                <a:gd name="T18" fmla="*/ 6 w 484"/>
                <a:gd name="T19" fmla="*/ 314 h 504"/>
                <a:gd name="T20" fmla="*/ 46 w 484"/>
                <a:gd name="T21" fmla="*/ 390 h 504"/>
                <a:gd name="T22" fmla="*/ 94 w 484"/>
                <a:gd name="T23" fmla="*/ 460 h 504"/>
                <a:gd name="T24" fmla="*/ 110 w 484"/>
                <a:gd name="T25" fmla="*/ 484 h 504"/>
                <a:gd name="T26" fmla="*/ 168 w 484"/>
                <a:gd name="T27" fmla="*/ 504 h 504"/>
                <a:gd name="T28" fmla="*/ 326 w 484"/>
                <a:gd name="T29" fmla="*/ 488 h 504"/>
                <a:gd name="T30" fmla="*/ 366 w 484"/>
                <a:gd name="T31" fmla="*/ 464 h 504"/>
                <a:gd name="T32" fmla="*/ 410 w 484"/>
                <a:gd name="T33" fmla="*/ 442 h 504"/>
                <a:gd name="T34" fmla="*/ 464 w 484"/>
                <a:gd name="T35" fmla="*/ 346 h 504"/>
                <a:gd name="T36" fmla="*/ 468 w 484"/>
                <a:gd name="T37" fmla="*/ 336 h 504"/>
                <a:gd name="T38" fmla="*/ 472 w 484"/>
                <a:gd name="T39" fmla="*/ 316 h 504"/>
                <a:gd name="T40" fmla="*/ 476 w 484"/>
                <a:gd name="T41" fmla="*/ 296 h 504"/>
                <a:gd name="T42" fmla="*/ 466 w 484"/>
                <a:gd name="T43" fmla="*/ 172 h 504"/>
                <a:gd name="T44" fmla="*/ 444 w 484"/>
                <a:gd name="T45" fmla="*/ 130 h 504"/>
                <a:gd name="T46" fmla="*/ 426 w 484"/>
                <a:gd name="T47" fmla="*/ 106 h 504"/>
                <a:gd name="T48" fmla="*/ 388 w 484"/>
                <a:gd name="T49" fmla="*/ 58 h 504"/>
                <a:gd name="T50" fmla="*/ 332 w 484"/>
                <a:gd name="T51" fmla="*/ 12 h 504"/>
                <a:gd name="T52" fmla="*/ 280 w 484"/>
                <a:gd name="T53" fmla="*/ 0 h 504"/>
                <a:gd name="T54" fmla="*/ 192 w 484"/>
                <a:gd name="T55" fmla="*/ 2 h 504"/>
                <a:gd name="T56" fmla="*/ 180 w 484"/>
                <a:gd name="T57" fmla="*/ 6 h 5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4"/>
                <a:gd name="T88" fmla="*/ 0 h 504"/>
                <a:gd name="T89" fmla="*/ 484 w 484"/>
                <a:gd name="T90" fmla="*/ 504 h 5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1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61 w 685"/>
                <a:gd name="T1" fmla="*/ 1010 h 1026"/>
                <a:gd name="T2" fmla="*/ 33 w 685"/>
                <a:gd name="T3" fmla="*/ 992 h 1026"/>
                <a:gd name="T4" fmla="*/ 13 w 685"/>
                <a:gd name="T5" fmla="*/ 924 h 1026"/>
                <a:gd name="T6" fmla="*/ 1 w 685"/>
                <a:gd name="T7" fmla="*/ 790 h 1026"/>
                <a:gd name="T8" fmla="*/ 9 w 685"/>
                <a:gd name="T9" fmla="*/ 718 h 1026"/>
                <a:gd name="T10" fmla="*/ 19 w 685"/>
                <a:gd name="T11" fmla="*/ 696 h 1026"/>
                <a:gd name="T12" fmla="*/ 23 w 685"/>
                <a:gd name="T13" fmla="*/ 684 h 1026"/>
                <a:gd name="T14" fmla="*/ 27 w 685"/>
                <a:gd name="T15" fmla="*/ 676 h 1026"/>
                <a:gd name="T16" fmla="*/ 31 w 685"/>
                <a:gd name="T17" fmla="*/ 670 h 1026"/>
                <a:gd name="T18" fmla="*/ 39 w 685"/>
                <a:gd name="T19" fmla="*/ 620 h 1026"/>
                <a:gd name="T20" fmla="*/ 45 w 685"/>
                <a:gd name="T21" fmla="*/ 568 h 1026"/>
                <a:gd name="T22" fmla="*/ 73 w 685"/>
                <a:gd name="T23" fmla="*/ 530 h 1026"/>
                <a:gd name="T24" fmla="*/ 91 w 685"/>
                <a:gd name="T25" fmla="*/ 472 h 1026"/>
                <a:gd name="T26" fmla="*/ 115 w 685"/>
                <a:gd name="T27" fmla="*/ 430 h 1026"/>
                <a:gd name="T28" fmla="*/ 113 w 685"/>
                <a:gd name="T29" fmla="*/ 300 h 1026"/>
                <a:gd name="T30" fmla="*/ 75 w 685"/>
                <a:gd name="T31" fmla="*/ 166 h 1026"/>
                <a:gd name="T32" fmla="*/ 79 w 685"/>
                <a:gd name="T33" fmla="*/ 136 h 1026"/>
                <a:gd name="T34" fmla="*/ 165 w 685"/>
                <a:gd name="T35" fmla="*/ 72 h 1026"/>
                <a:gd name="T36" fmla="*/ 217 w 685"/>
                <a:gd name="T37" fmla="*/ 32 h 1026"/>
                <a:gd name="T38" fmla="*/ 319 w 685"/>
                <a:gd name="T39" fmla="*/ 20 h 1026"/>
                <a:gd name="T40" fmla="*/ 357 w 685"/>
                <a:gd name="T41" fmla="*/ 14 h 1026"/>
                <a:gd name="T42" fmla="*/ 399 w 685"/>
                <a:gd name="T43" fmla="*/ 8 h 1026"/>
                <a:gd name="T44" fmla="*/ 447 w 685"/>
                <a:gd name="T45" fmla="*/ 0 h 1026"/>
                <a:gd name="T46" fmla="*/ 523 w 685"/>
                <a:gd name="T47" fmla="*/ 8 h 1026"/>
                <a:gd name="T48" fmla="*/ 599 w 685"/>
                <a:gd name="T49" fmla="*/ 44 h 1026"/>
                <a:gd name="T50" fmla="*/ 685 w 685"/>
                <a:gd name="T51" fmla="*/ 214 h 1026"/>
                <a:gd name="T52" fmla="*/ 683 w 685"/>
                <a:gd name="T53" fmla="*/ 326 h 1026"/>
                <a:gd name="T54" fmla="*/ 643 w 685"/>
                <a:gd name="T55" fmla="*/ 442 h 1026"/>
                <a:gd name="T56" fmla="*/ 621 w 685"/>
                <a:gd name="T57" fmla="*/ 534 h 1026"/>
                <a:gd name="T58" fmla="*/ 601 w 685"/>
                <a:gd name="T59" fmla="*/ 578 h 1026"/>
                <a:gd name="T60" fmla="*/ 525 w 685"/>
                <a:gd name="T61" fmla="*/ 708 h 1026"/>
                <a:gd name="T62" fmla="*/ 467 w 685"/>
                <a:gd name="T63" fmla="*/ 750 h 1026"/>
                <a:gd name="T64" fmla="*/ 393 w 685"/>
                <a:gd name="T65" fmla="*/ 834 h 1026"/>
                <a:gd name="T66" fmla="*/ 343 w 685"/>
                <a:gd name="T67" fmla="*/ 882 h 1026"/>
                <a:gd name="T68" fmla="*/ 321 w 685"/>
                <a:gd name="T69" fmla="*/ 900 h 1026"/>
                <a:gd name="T70" fmla="*/ 291 w 685"/>
                <a:gd name="T71" fmla="*/ 946 h 1026"/>
                <a:gd name="T72" fmla="*/ 273 w 685"/>
                <a:gd name="T73" fmla="*/ 980 h 1026"/>
                <a:gd name="T74" fmla="*/ 197 w 685"/>
                <a:gd name="T75" fmla="*/ 1008 h 1026"/>
                <a:gd name="T76" fmla="*/ 149 w 685"/>
                <a:gd name="T77" fmla="*/ 1026 h 1026"/>
                <a:gd name="T78" fmla="*/ 105 w 685"/>
                <a:gd name="T79" fmla="*/ 1024 h 1026"/>
                <a:gd name="T80" fmla="*/ 47 w 685"/>
                <a:gd name="T81" fmla="*/ 1002 h 1026"/>
                <a:gd name="T82" fmla="*/ 35 w 685"/>
                <a:gd name="T83" fmla="*/ 996 h 10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5"/>
                <a:gd name="T127" fmla="*/ 0 h 1026"/>
                <a:gd name="T128" fmla="*/ 685 w 685"/>
                <a:gd name="T129" fmla="*/ 1026 h 10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2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33883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3300"/>
                  </a:solidFill>
                  <a:sym typeface="Symbol" charset="2"/>
                </a:rPr>
                <a:t>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33884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CH</a:t>
              </a:r>
            </a:p>
          </p:txBody>
        </p:sp>
        <p:sp>
          <p:nvSpPr>
            <p:cNvPr id="33885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FH</a:t>
              </a:r>
            </a:p>
          </p:txBody>
        </p:sp>
        <p:sp>
          <p:nvSpPr>
            <p:cNvPr id="33886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EM</a:t>
              </a:r>
            </a:p>
          </p:txBody>
        </p:sp>
        <p:sp>
          <p:nvSpPr>
            <p:cNvPr id="33887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8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0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33808" name="Picture 104" descr="pix_87288_22409_caltks_r-z_view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84073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sz="2000">
                <a:latin typeface="Comic Sans MS" charset="0"/>
              </a:endParaRP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p:oleObj spid="_x0000_s33794" name="Equation" r:id="rId13" imgW="1701720" imgH="482400" progId="Equation.3">
                <p:embed/>
              </p:oleObj>
            </a:graphicData>
          </a:graphic>
        </p:graphicFrame>
      </p:grpSp>
      <p:sp>
        <p:nvSpPr>
          <p:cNvPr id="33807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Arial Narrow" charset="0"/>
              </a:rPr>
              <a:t>How does an Event Look in a Collider Detector?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E77EA-6C25-7B49-ACAD-7F94141B7CF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F750-AD74-5D44-95C4-0F14F2EE367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My web page: </a:t>
            </a:r>
            <a:r>
              <a:rPr lang="en-US" sz="2400" smtClean="0">
                <a:hlinkClick r:id="rId2"/>
              </a:rPr>
              <a:t>http://www-hep.uta.edu/~yu/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Primary communication tool is e-mail: Make sure that your e-mail address at the time of the registration is your most favorite primary 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Will send a test message this afternoon.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Please reply just to “me” for confirmation of the communication.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smtClean="0"/>
              <a:t>3 point extra credit if done just to ME by 11pm Friday, tomorrow.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Office Hours: 2:00 – 3:00pm, Tuesdays and Thursdays or by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93E1-DDA2-4944-B029-05297B3D35F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Homework: </a:t>
            </a:r>
            <a:r>
              <a:rPr lang="en-US" altLang="ko-KR" sz="2400" smtClean="0">
                <a:ea typeface="굴림" charset="-127"/>
                <a:cs typeface="굴림" charset="-127"/>
              </a:rPr>
              <a:t>25</a:t>
            </a:r>
            <a:r>
              <a:rPr lang="en-US" sz="240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Midterm and Final Comprehensive Exams (</a:t>
            </a:r>
            <a:r>
              <a:rPr lang="en-US" sz="2000" smtClean="0">
                <a:ea typeface="굴림" charset="-127"/>
                <a:cs typeface="굴림" charset="-127"/>
              </a:rPr>
              <a:t>10</a:t>
            </a:r>
            <a:r>
              <a:rPr lang="en-US" altLang="ko-KR" sz="2000" smtClean="0">
                <a:ea typeface="굴림" charset="-127"/>
                <a:cs typeface="굴림" charset="-127"/>
              </a:rPr>
              <a:t>/20 and 12/15</a:t>
            </a:r>
            <a:r>
              <a:rPr lang="en-US" sz="2000" smtClean="0"/>
              <a:t>): 19% each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One better of the two term Exams: </a:t>
            </a:r>
            <a:r>
              <a:rPr lang="en-US" altLang="ko-KR" sz="2000" smtClean="0">
                <a:ea typeface="굴림" charset="-127"/>
                <a:cs typeface="굴림" charset="-127"/>
              </a:rPr>
              <a:t>12</a:t>
            </a:r>
            <a:r>
              <a:rPr lang="en-US" sz="2000" smtClean="0"/>
              <a:t>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Total of t</a:t>
            </a:r>
            <a:r>
              <a:rPr lang="en-US" altLang="ko-KR" sz="1800" smtClean="0">
                <a:ea typeface="굴림" charset="-127"/>
                <a:cs typeface="굴림" charset="-127"/>
              </a:rPr>
              <a:t>wo</a:t>
            </a:r>
            <a:r>
              <a:rPr lang="en-US" sz="1800" smtClean="0"/>
              <a:t> non-comprehensive term exams (</a:t>
            </a:r>
            <a:r>
              <a:rPr lang="en-US" sz="1800" smtClean="0">
                <a:ea typeface="굴림" charset="-127"/>
                <a:cs typeface="굴림" charset="-127"/>
              </a:rPr>
              <a:t>9</a:t>
            </a:r>
            <a:r>
              <a:rPr lang="en-US" altLang="ko-KR" sz="1800" smtClean="0">
                <a:ea typeface="굴림" charset="-127"/>
                <a:cs typeface="굴림" charset="-127"/>
              </a:rPr>
              <a:t>/29 </a:t>
            </a:r>
            <a:r>
              <a:rPr lang="en-US" sz="1800" smtClean="0"/>
              <a:t>and </a:t>
            </a:r>
            <a:r>
              <a:rPr lang="en-US" sz="1800" smtClean="0">
                <a:ea typeface="굴림" charset="-127"/>
                <a:cs typeface="굴림" charset="-127"/>
              </a:rPr>
              <a:t>11</a:t>
            </a:r>
            <a:r>
              <a:rPr lang="en-US" sz="1800" smtClean="0"/>
              <a:t>/</a:t>
            </a:r>
            <a:r>
              <a:rPr lang="en-US" sz="1800" smtClean="0">
                <a:ea typeface="굴림" charset="-127"/>
                <a:cs typeface="굴림" charset="-127"/>
              </a:rPr>
              <a:t>22</a:t>
            </a:r>
            <a:r>
              <a:rPr lang="en-US" sz="180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ko-KR" sz="1800" smtClean="0">
                <a:ea typeface="굴림" charset="-127"/>
                <a:cs typeface="굴림" charset="-127"/>
              </a:rPr>
              <a:t>One</a:t>
            </a:r>
            <a:r>
              <a:rPr lang="en-US" sz="1800" smtClean="0"/>
              <a:t> better of the t</a:t>
            </a:r>
            <a:r>
              <a:rPr lang="en-US" altLang="ko-KR" sz="1800" smtClean="0">
                <a:ea typeface="굴림" charset="-127"/>
                <a:cs typeface="굴림" charset="-127"/>
              </a:rPr>
              <a:t>wo</a:t>
            </a:r>
            <a:r>
              <a:rPr lang="en-US" sz="1800" smtClean="0"/>
              <a:t> exams will be used for the final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Missing an exam is not permissible unless pre-approved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No makeup test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u="sng" smtClean="0">
                <a:solidFill>
                  <a:srgbClr val="A50021"/>
                </a:solidFill>
              </a:rPr>
              <a:t>You will get an F if you miss any of the exams without a prior approval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Lab score: 15%</a:t>
            </a:r>
            <a:endParaRPr lang="en-US" sz="24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Physics department colloquium participation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3810000"/>
            <a:ext cx="7880350" cy="396875"/>
            <a:chOff x="28" y="2551"/>
            <a:chExt cx="4964" cy="250"/>
          </a:xfrm>
        </p:grpSpPr>
        <p:sp>
          <p:nvSpPr>
            <p:cNvPr id="37896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BCED-6AD3-074F-9922-7EB389254E8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Solving homework problems is the only way to comprehend class 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An electronic 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hlinkClick r:id="rId2"/>
              </a:rPr>
              <a:t>https://quest.cns.utexas.edu/student/courses/list</a:t>
            </a:r>
            <a:r>
              <a:rPr lang="en-US" sz="2400" smtClean="0"/>
              <a:t> </a:t>
            </a: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Choose the course PHYS1444-003, unique number 44003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smtClean="0">
                <a:solidFill>
                  <a:schemeClr val="accent2"/>
                </a:solidFill>
              </a:rPr>
              <a:t>Download homework #1</a:t>
            </a:r>
            <a:r>
              <a:rPr lang="en-US" altLang="ko-KR" sz="2000" u="sng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 problems and submit them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A50021"/>
                </a:solidFill>
              </a:rPr>
              <a:t>Roster will close </a:t>
            </a:r>
            <a:r>
              <a:rPr lang="en-US" sz="2000" smtClean="0">
                <a:solidFill>
                  <a:srgbClr val="A50021"/>
                </a:solidFill>
                <a:ea typeface="굴림" charset="-127"/>
                <a:cs typeface="굴림" charset="-127"/>
              </a:rPr>
              <a:t>Tuesday, Aug.</a:t>
            </a:r>
            <a:r>
              <a:rPr lang="en-US" altLang="ko-KR" sz="2000" smtClean="0">
                <a:solidFill>
                  <a:srgbClr val="A50021"/>
                </a:solidFill>
                <a:ea typeface="굴림" charset="-127"/>
                <a:cs typeface="굴림" charset="-127"/>
              </a:rPr>
              <a:t> 30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e-ID: Go and apply at the URL </a:t>
            </a:r>
            <a:r>
              <a:rPr lang="en-US" sz="2000" smtClean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smtClean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smtClean="0">
                <a:solidFill>
                  <a:srgbClr val="A50021"/>
                </a:solidFill>
              </a:rPr>
              <a:t>ALL</a:t>
            </a:r>
            <a:r>
              <a:rPr lang="en-US" sz="2400" smtClean="0"/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Home work will constitute </a:t>
            </a:r>
            <a:r>
              <a:rPr lang="en-US" altLang="ko-KR" sz="2400" b="1" u="sng" smtClean="0">
                <a:solidFill>
                  <a:srgbClr val="A50021"/>
                </a:solidFill>
                <a:ea typeface="굴림" charset="-127"/>
                <a:cs typeface="굴림" charset="-127"/>
              </a:rPr>
              <a:t>25%</a:t>
            </a:r>
            <a:r>
              <a:rPr lang="en-US" sz="2400" b="1" u="sng" smtClean="0">
                <a:solidFill>
                  <a:srgbClr val="A50021"/>
                </a:solidFill>
              </a:rPr>
              <a:t> of the total</a:t>
            </a:r>
            <a:r>
              <a:rPr lang="en-US" sz="2400" smtClean="0"/>
              <a:t> </a:t>
            </a:r>
            <a:r>
              <a:rPr lang="en-US" sz="2400" smtClean="0">
                <a:sym typeface="Wingdings" charset="2"/>
              </a:rPr>
              <a:t>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Strongly encouraged to collaborate </a:t>
            </a:r>
            <a:r>
              <a:rPr lang="en-US" sz="2400" smtClean="0">
                <a:sym typeface="Wingdings" charset="2"/>
              </a:rPr>
              <a:t> Does not mean you can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3AE5-7B6D-1C43-934E-5C059F5FB01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F15C3-4849-B24E-B0DE-48090D7A556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5943600"/>
          </a:xfrm>
        </p:spPr>
        <p:txBody>
          <a:bodyPr/>
          <a:lstStyle/>
          <a:p>
            <a:pPr eaLnBrk="1" hangingPunct="1"/>
            <a:r>
              <a:rPr lang="en-US" sz="2400" smtClean="0"/>
              <a:t>Physics Labs: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en-US" altLang="ko-KR" sz="2000" smtClean="0">
                <a:ea typeface="굴림" charset="-127"/>
                <a:cs typeface="굴림" charset="-127"/>
              </a:rPr>
              <a:t>Starts Tuesday, Sept. 6</a:t>
            </a:r>
          </a:p>
          <a:p>
            <a:pPr lvl="1" eaLnBrk="1" hangingPunct="1"/>
            <a:r>
              <a:rPr lang="en-US" sz="2000" smtClean="0"/>
              <a:t>Important to understand physical principles through experiments</a:t>
            </a:r>
          </a:p>
          <a:p>
            <a:pPr lvl="1" eaLnBrk="1" hangingPunct="1"/>
            <a:r>
              <a:rPr lang="en-US" sz="2000" smtClean="0"/>
              <a:t>15% of the grade</a:t>
            </a:r>
          </a:p>
          <a:p>
            <a:pPr lvl="1" eaLnBrk="1" hangingPunct="1"/>
            <a:r>
              <a:rPr lang="en-US" sz="2000" smtClean="0"/>
              <a:t>Lab syllabus is available in your assigned lab rooms. </a:t>
            </a:r>
          </a:p>
          <a:p>
            <a:pPr lvl="2" eaLnBrk="1" hangingPunct="1"/>
            <a:r>
              <a:rPr lang="en-US" sz="1800" smtClean="0"/>
              <a:t>Go by the lab room between 8am - 6pm M – F and pick up the syllabus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400" smtClean="0"/>
              <a:t>Physics Clinic:</a:t>
            </a:r>
          </a:p>
          <a:p>
            <a:pPr lvl="1" eaLnBrk="1" hangingPunct="1"/>
            <a:r>
              <a:rPr lang="en-US" sz="2000" smtClean="0"/>
              <a:t>Free service</a:t>
            </a:r>
          </a:p>
          <a:p>
            <a:pPr lvl="1" eaLnBrk="1" hangingPunct="1"/>
            <a:r>
              <a:rPr lang="en-US" sz="2000" smtClean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smtClean="0"/>
              <a:t>Do not expect solutions of the problem from them!</a:t>
            </a:r>
          </a:p>
          <a:p>
            <a:pPr lvl="2" eaLnBrk="1" hangingPunct="1"/>
            <a:r>
              <a:rPr lang="en-US" sz="1800" smtClean="0"/>
              <a:t>Do not expect them to tell you whether your answers are correct!</a:t>
            </a:r>
          </a:p>
          <a:p>
            <a:pPr lvl="2" eaLnBrk="1" hangingPunct="1"/>
            <a:r>
              <a:rPr lang="en-US" sz="1800" smtClean="0"/>
              <a:t>It is your responsibility to make sure that you have done everything correctly!</a:t>
            </a:r>
            <a:endParaRPr lang="en-US" sz="2000" smtClean="0">
              <a:sym typeface="Wingdings" charset="2"/>
            </a:endParaRPr>
          </a:p>
          <a:p>
            <a:pPr lvl="1" eaLnBrk="1" hangingPunct="1"/>
            <a:r>
              <a:rPr lang="en-US" sz="2000" smtClean="0">
                <a:sym typeface="Wingdings" charset="2"/>
              </a:rPr>
              <a:t>11am – 6pm, Mon – Fri and 12 – 6pm Sat. in SH 007</a:t>
            </a:r>
          </a:p>
          <a:p>
            <a:pPr lvl="1" eaLnBrk="1" hangingPunct="1"/>
            <a:r>
              <a:rPr lang="en-US" sz="2000" smtClean="0">
                <a:sym typeface="Wingdings" charset="2"/>
              </a:rPr>
              <a:t>This service begins Thursday, Sept. 1</a:t>
            </a:r>
          </a:p>
          <a:p>
            <a:pPr eaLnBrk="1" hangingPunct="1"/>
            <a:r>
              <a:rPr lang="en-US" sz="2400" smtClean="0">
                <a:sym typeface="Wingdings" charset="2"/>
              </a:rPr>
              <a:t>Addition help: Supplemental Instruction: Husain Lohawala</a:t>
            </a:r>
          </a:p>
          <a:p>
            <a:pPr lvl="1" eaLnBrk="1" hangingPunct="1"/>
            <a:r>
              <a:rPr lang="en-US" sz="2000" smtClean="0">
                <a:sym typeface="Wingdings" charset="2"/>
              </a:rPr>
              <a:t>2:30 – 3:30pm, Mondays and Wednesdays in SH333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/>
              <a:t>Plea to you:  Please turn off your cell-phones, pagers and computers  in the class</a:t>
            </a:r>
          </a:p>
          <a:p>
            <a:pPr eaLnBrk="1" hangingPunct="1"/>
            <a:r>
              <a:rPr lang="en-US"/>
              <a:t>Reading assignment #1: Read and follow through all sections in appendix A by Tuesday, Aug. 30</a:t>
            </a:r>
          </a:p>
          <a:p>
            <a:pPr lvl="1" eaLnBrk="1" hangingPunct="1"/>
            <a:r>
              <a:rPr lang="en-US"/>
              <a:t>A-1 through A-7</a:t>
            </a:r>
          </a:p>
          <a:p>
            <a:pPr eaLnBrk="1" hangingPunct="1"/>
            <a:r>
              <a:rPr lang="en-US"/>
              <a:t>There will be a quiz on this and Ch. 21 on Thursday, Sept.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Extra credit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eaLnBrk="1" hangingPunct="1"/>
            <a:r>
              <a:rPr lang="en-US" sz="3600" smtClean="0"/>
              <a:t>10% addition to the total</a:t>
            </a:r>
          </a:p>
          <a:p>
            <a:pPr lvl="1" eaLnBrk="1" hangingPunct="1"/>
            <a:r>
              <a:rPr lang="en-US" sz="3200" smtClean="0"/>
              <a:t>Could boost a B to A, C to B or D to C</a:t>
            </a:r>
          </a:p>
          <a:p>
            <a:pPr eaLnBrk="1" hangingPunct="1"/>
            <a:r>
              <a:rPr lang="en-US" sz="360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Physics department colloquium participation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Some will be double or triple credit (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EFFF0-8774-1042-994A-C32C17B54255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Valid Planetarium Shows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5943600"/>
          </a:xfrm>
        </p:spPr>
        <p:txBody>
          <a:bodyPr/>
          <a:lstStyle/>
          <a:p>
            <a:pPr eaLnBrk="1" hangingPunct="1"/>
            <a:r>
              <a:rPr lang="en-US" sz="2000" smtClean="0"/>
              <a:t>Regular running shows</a:t>
            </a:r>
          </a:p>
          <a:p>
            <a:pPr lvl="1" eaLnBrk="1" hangingPunct="1"/>
            <a:r>
              <a:rPr lang="en-US" sz="1800" smtClean="0"/>
              <a:t>We are Astronomers</a:t>
            </a:r>
          </a:p>
          <a:p>
            <a:pPr lvl="1" eaLnBrk="1" hangingPunct="1"/>
            <a:r>
              <a:rPr lang="en-US" sz="1800" smtClean="0"/>
              <a:t>Nanocam: Trip into Biodiversity</a:t>
            </a:r>
            <a:endParaRPr lang="en-US" sz="2000" smtClean="0"/>
          </a:p>
          <a:p>
            <a:pPr eaLnBrk="1" hangingPunct="1"/>
            <a:r>
              <a:rPr lang="en-US" sz="2400" smtClean="0"/>
              <a:t>Shows that need special arrangements</a:t>
            </a:r>
          </a:p>
          <a:p>
            <a:pPr lvl="1" eaLnBrk="1" hangingPunct="1"/>
            <a:r>
              <a:rPr lang="en-US" sz="1800" smtClean="0"/>
              <a:t>Black Holes</a:t>
            </a:r>
          </a:p>
          <a:p>
            <a:pPr lvl="1" eaLnBrk="1" hangingPunct="1"/>
            <a:r>
              <a:rPr lang="en-US" sz="1800" smtClean="0"/>
              <a:t>Ice Worlds</a:t>
            </a:r>
          </a:p>
          <a:p>
            <a:pPr lvl="1" eaLnBrk="1" hangingPunct="1"/>
            <a:r>
              <a:rPr lang="en-US" sz="1800" smtClean="0"/>
              <a:t>Magnificent Sun</a:t>
            </a:r>
          </a:p>
          <a:p>
            <a:pPr lvl="1" eaLnBrk="1" hangingPunct="1"/>
            <a:r>
              <a:rPr lang="en-US" sz="1800" smtClean="0"/>
              <a:t>Stars of the Pharaohs</a:t>
            </a:r>
          </a:p>
          <a:p>
            <a:pPr lvl="1" eaLnBrk="1" hangingPunct="1"/>
            <a:r>
              <a:rPr lang="en-US" sz="1800" smtClean="0"/>
              <a:t>Time Space</a:t>
            </a:r>
          </a:p>
          <a:p>
            <a:pPr lvl="1" eaLnBrk="1" hangingPunct="1"/>
            <a:r>
              <a:rPr lang="en-US" sz="1800" smtClean="0"/>
              <a:t>Two Small Pieces of Glass</a:t>
            </a:r>
          </a:p>
          <a:p>
            <a:pPr lvl="1" eaLnBrk="1" hangingPunct="1"/>
            <a:r>
              <a:rPr lang="en-US" sz="1800" smtClean="0"/>
              <a:t>SOFIA</a:t>
            </a:r>
          </a:p>
          <a:p>
            <a:pPr lvl="1" eaLnBrk="1" hangingPunct="1"/>
            <a:r>
              <a:rPr lang="en-US" sz="1800" smtClean="0"/>
              <a:t>Violent Universe</a:t>
            </a:r>
          </a:p>
          <a:p>
            <a:pPr eaLnBrk="1" hangingPunct="1"/>
            <a:r>
              <a:rPr lang="en-US" sz="2000" smtClean="0"/>
              <a:t>How to submit for extra credit?</a:t>
            </a:r>
          </a:p>
          <a:p>
            <a:pPr lvl="1" eaLnBrk="1" hangingPunct="1"/>
            <a:r>
              <a:rPr lang="en-US" sz="180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800" smtClean="0"/>
              <a:t>Collect the ticket stubs</a:t>
            </a:r>
          </a:p>
          <a:p>
            <a:pPr lvl="1" eaLnBrk="1" hangingPunct="1"/>
            <a:r>
              <a:rPr lang="en-US" sz="180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80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26273-0BAF-2844-844D-601F35E8D9F4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6704-E20E-9248-A268-467CBC5B306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But if it is too easy it is not fulfilling</a:t>
            </a:r>
            <a:r>
              <a:rPr lang="en-US" altLang="ko-KR" sz="1800" smtClean="0">
                <a:ea typeface="굴림" charset="-127"/>
                <a:cs typeface="굴림" charset="-127"/>
              </a:rPr>
              <a:t> or meaningful</a:t>
            </a:r>
            <a:r>
              <a:rPr lang="en-US" sz="180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This class is not going to be a stroll in the park!!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Exams</a:t>
            </a:r>
            <a:r>
              <a:rPr lang="en-US" altLang="ko-KR" sz="1800" smtClean="0">
                <a:ea typeface="굴림" charset="-127"/>
                <a:cs typeface="굴림" charset="-127"/>
              </a:rPr>
              <a:t> and quizzes</a:t>
            </a:r>
            <a:r>
              <a:rPr lang="en-US" sz="180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But you have a great control of your grade in your hands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Homework</a:t>
            </a:r>
            <a:r>
              <a:rPr lang="en-US" altLang="ko-KR" sz="1800" smtClean="0">
                <a:ea typeface="굴림" charset="-127"/>
                <a:cs typeface="굴림" charset="-127"/>
              </a:rPr>
              <a:t> is 25</a:t>
            </a:r>
            <a:r>
              <a:rPr lang="en-US" sz="1800" smtClean="0"/>
              <a:t>%</a:t>
            </a:r>
            <a:r>
              <a:rPr lang="en-US" altLang="ko-KR" sz="1800" smtClean="0">
                <a:ea typeface="굴림" charset="-127"/>
                <a:cs typeface="굴림" charset="-127"/>
              </a:rPr>
              <a:t> of the total grade</a:t>
            </a:r>
            <a:r>
              <a:rPr lang="en-US" sz="180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Sometimes much more than </a:t>
            </a:r>
            <a:r>
              <a:rPr lang="en-US" altLang="ko-KR" sz="1400" smtClean="0">
                <a:ea typeface="굴림" charset="-127"/>
                <a:cs typeface="굴림" charset="-127"/>
              </a:rPr>
              <a:t>any </a:t>
            </a:r>
            <a:r>
              <a:rPr lang="en-US" sz="1400" smtClean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Exam’s problems will be easier that homework problems but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Lab 15%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44F84-E536-4E4C-9B25-642D1321510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What do we want </a:t>
            </a:r>
            <a:r>
              <a:rPr lang="en-US" altLang="ko-KR" smtClean="0">
                <a:ea typeface="굴림" charset="-127"/>
                <a:cs typeface="굴림" charset="-127"/>
              </a:rPr>
              <a:t>to learn</a:t>
            </a:r>
            <a:r>
              <a:rPr lang="en-US" smtClean="0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CC00CC"/>
                </a:solidFill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Skills to identify what law</a:t>
            </a:r>
            <a:r>
              <a:rPr lang="en-US" altLang="ko-KR" sz="2800" smtClean="0">
                <a:ea typeface="굴림" charset="-127"/>
                <a:cs typeface="굴림" charset="-127"/>
              </a:rPr>
              <a:t>s</a:t>
            </a:r>
            <a:r>
              <a:rPr lang="en-US" sz="2800" smtClean="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CC00CC"/>
                </a:solidFill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CC00CC"/>
                </a:solidFill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Learn skills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66"/>
                </a:solidFill>
              </a:rPr>
              <a:t>But most importantly the confidence in your physics ability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60198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In this course, you will </a:t>
            </a:r>
            <a:r>
              <a:rPr lang="en-US" altLang="ko-KR" smtClean="0">
                <a:ea typeface="굴림" charset="-127"/>
                <a:cs typeface="굴림" charset="-127"/>
              </a:rPr>
              <a:t>learn</a:t>
            </a:r>
            <a:r>
              <a:rPr lang="en-US" altLang="ko-KR" smtClean="0"/>
              <a:t>…</a:t>
            </a:r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Electricity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Electric and Magnetic Forces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Electric charge and magnetic 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Electric and magnetic potential and energies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Relationship between electro-magnetic forces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Behaviors of light and optics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DB067-53F4-F64D-B5A7-89CCD9685D1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Brief History of Physics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AD 18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AD 19</a:t>
            </a:r>
            <a:r>
              <a:rPr lang="en-US" sz="2400" baseline="30000" dirty="0"/>
              <a:t>th</a:t>
            </a:r>
            <a:r>
              <a:rPr lang="en-US" sz="2400" dirty="0"/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Late AD 19</a:t>
            </a:r>
            <a:r>
              <a:rPr lang="en-US" sz="2400" baseline="30000" dirty="0"/>
              <a:t>th</a:t>
            </a:r>
            <a:r>
              <a:rPr lang="en-US" sz="2400" dirty="0"/>
              <a:t> and early 20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  <a:r>
              <a:rPr lang="en-US" sz="2800" dirty="0"/>
              <a:t> (</a:t>
            </a:r>
            <a:r>
              <a:rPr lang="en-US" sz="2400" dirty="0">
                <a:solidFill>
                  <a:srgbClr val="A50021"/>
                </a:solidFill>
              </a:rPr>
              <a:t>Modern Physics Era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Name: Dr. </a:t>
            </a:r>
            <a:r>
              <a:rPr lang="en-US" sz="2400">
                <a:solidFill>
                  <a:srgbClr val="FF0066"/>
                </a:solidFill>
              </a:rPr>
              <a:t>Jae</a:t>
            </a:r>
            <a:r>
              <a:rPr lang="en-US" sz="2400"/>
              <a:t>hoon </a:t>
            </a:r>
            <a:r>
              <a:rPr lang="en-US" sz="2400">
                <a:solidFill>
                  <a:srgbClr val="FF0066"/>
                </a:solidFill>
              </a:rPr>
              <a:t>Yu </a:t>
            </a:r>
            <a:r>
              <a:rPr lang="en-US" sz="2400"/>
              <a:t>(You can call me</a:t>
            </a:r>
            <a:r>
              <a:rPr lang="en-US" sz="2400">
                <a:solidFill>
                  <a:srgbClr val="FF0066"/>
                </a:solidFill>
              </a:rPr>
              <a:t> </a:t>
            </a:r>
            <a:r>
              <a:rPr lang="en-US" sz="2400" b="1" u="sng">
                <a:solidFill>
                  <a:srgbClr val="FF0066"/>
                </a:solidFill>
              </a:rPr>
              <a:t>Dr. Yu</a:t>
            </a:r>
            <a:r>
              <a:rPr lang="en-US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Office: Rm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Extension: x22814, E-mail: </a:t>
            </a:r>
            <a:r>
              <a:rPr lang="en-US" sz="2400" i="1">
                <a:hlinkClick r:id="rId2"/>
              </a:rPr>
              <a:t>jaehoonyu@uta.edu</a:t>
            </a:r>
            <a:r>
              <a:rPr lang="en-US" sz="2400" i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Creation of Universe (</a:t>
            </a:r>
            <a:r>
              <a:rPr lang="en-US" sz="1800" b="1"/>
              <a:t>Big Bang</a:t>
            </a:r>
            <a:r>
              <a:rPr lang="en-US" sz="180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Indirect product of research contribute to every day lives; eg.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Make our everyday lives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58F3-4DB9-6D4F-9065-BB24CE964FA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0491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B9665-CA5E-AD40-A5ED-5494F794946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>
                <a:latin typeface="Arial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F449D-CA05-814A-8CE8-6D82D2ABA455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4644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4645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High Energy Physics</a:t>
              </a:r>
            </a:p>
          </p:txBody>
        </p:sp>
      </p:grp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  <a:r>
              <a:rPr lang="en-US" sz="4000" b="1" u="sng"/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4588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4642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3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Matter</a:t>
              </a:r>
            </a:p>
          </p:txBody>
        </p:sp>
      </p:grpSp>
      <p:grpSp>
        <p:nvGrpSpPr>
          <p:cNvPr id="24589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4625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4627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8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9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0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1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2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3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4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4635" name="AutoShape 24"/>
              <p:cNvCxnSpPr>
                <a:cxnSpLocks noChangeShapeType="1"/>
                <a:stCxn id="24627" idx="6"/>
                <a:endCxn id="24628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6" name="AutoShape 25"/>
              <p:cNvCxnSpPr>
                <a:cxnSpLocks noChangeShapeType="1"/>
                <a:stCxn id="24630" idx="3"/>
                <a:endCxn id="24628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7" name="AutoShape 26"/>
              <p:cNvCxnSpPr>
                <a:cxnSpLocks noChangeShapeType="1"/>
                <a:stCxn id="24628" idx="4"/>
                <a:endCxn id="24631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8" name="AutoShape 27"/>
              <p:cNvCxnSpPr>
                <a:cxnSpLocks noChangeShapeType="1"/>
                <a:stCxn id="24629" idx="6"/>
                <a:endCxn id="24631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9" name="AutoShape 28"/>
              <p:cNvCxnSpPr>
                <a:cxnSpLocks noChangeShapeType="1"/>
                <a:stCxn id="24632" idx="2"/>
                <a:endCxn id="24631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40" name="AutoShape 29"/>
              <p:cNvCxnSpPr>
                <a:cxnSpLocks noChangeShapeType="1"/>
                <a:stCxn id="24632" idx="6"/>
                <a:endCxn id="24633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41" name="AutoShape 30"/>
              <p:cNvCxnSpPr>
                <a:cxnSpLocks noChangeShapeType="1"/>
                <a:stCxn id="24632" idx="4"/>
                <a:endCxn id="24634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4626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Molecule</a:t>
              </a:r>
            </a:p>
          </p:txBody>
        </p:sp>
      </p:grpSp>
      <p:grpSp>
        <p:nvGrpSpPr>
          <p:cNvPr id="24590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4623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4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Atom</a:t>
              </a:r>
            </a:p>
          </p:txBody>
        </p:sp>
      </p:grpSp>
      <p:grpSp>
        <p:nvGrpSpPr>
          <p:cNvPr id="24591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4621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2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4619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charset="0"/>
                </a:rPr>
                <a:t>u</a:t>
              </a:r>
            </a:p>
          </p:txBody>
        </p:sp>
        <p:sp>
          <p:nvSpPr>
            <p:cNvPr id="24620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Quark</a:t>
              </a:r>
            </a:p>
          </p:txBody>
        </p:sp>
      </p:grpSp>
      <p:sp>
        <p:nvSpPr>
          <p:cNvPr id="24593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24595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up, down</a:t>
            </a:r>
          </a:p>
        </p:txBody>
      </p:sp>
      <p:grpSp>
        <p:nvGrpSpPr>
          <p:cNvPr id="24602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4617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03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4614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5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Baryon</a:t>
              </a:r>
            </a:p>
          </p:txBody>
        </p:sp>
        <p:sp>
          <p:nvSpPr>
            <p:cNvPr id="24616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charset="0"/>
                </a:rPr>
                <a:t>(Hadron)</a:t>
              </a:r>
            </a:p>
          </p:txBody>
        </p:sp>
      </p:grpSp>
      <p:grpSp>
        <p:nvGrpSpPr>
          <p:cNvPr id="24608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12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Electron</a:t>
              </a:r>
            </a:p>
          </p:txBody>
        </p:sp>
        <p:sp>
          <p:nvSpPr>
            <p:cNvPr id="24613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FC973-862F-6B4B-A1CA-7578C51A02F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The Standard Model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Assumes the following fundamental structure:</a:t>
            </a:r>
          </a:p>
          <a:p>
            <a:pPr eaLnBrk="1" hangingPunct="1"/>
            <a:endParaRPr lang="en-US"/>
          </a:p>
        </p:txBody>
      </p:sp>
      <p:pic>
        <p:nvPicPr>
          <p:cNvPr id="75780" name="Picture 4" descr="particlechar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67056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14800" y="4267200"/>
            <a:ext cx="4648200" cy="1584325"/>
            <a:chOff x="2592" y="2688"/>
            <a:chExt cx="3034" cy="998"/>
          </a:xfrm>
        </p:grpSpPr>
        <p:sp>
          <p:nvSpPr>
            <p:cNvPr id="26637" name="Oval 6"/>
            <p:cNvSpPr>
              <a:spLocks noChangeArrowheads="1"/>
            </p:cNvSpPr>
            <p:nvPr/>
          </p:nvSpPr>
          <p:spPr bwMode="auto">
            <a:xfrm>
              <a:off x="2592" y="2688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6638" name="AutoShape 7"/>
            <p:cNvCxnSpPr>
              <a:cxnSpLocks noChangeShapeType="1"/>
              <a:stCxn id="26637" idx="6"/>
              <a:endCxn id="26639" idx="1"/>
            </p:cNvCxnSpPr>
            <p:nvPr/>
          </p:nvCxnSpPr>
          <p:spPr bwMode="auto">
            <a:xfrm>
              <a:off x="3282" y="2904"/>
              <a:ext cx="1365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4656" y="2920"/>
              <a:ext cx="970" cy="76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Directly observed in 2000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514600"/>
            <a:ext cx="4724400" cy="1219200"/>
            <a:chOff x="2592" y="1584"/>
            <a:chExt cx="3082" cy="768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2592" y="1920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4704" y="1584"/>
              <a:ext cx="970" cy="5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Discovered in 1995</a:t>
              </a:r>
            </a:p>
          </p:txBody>
        </p:sp>
        <p:cxnSp>
          <p:nvCxnSpPr>
            <p:cNvPr id="26636" name="AutoShape 12"/>
            <p:cNvCxnSpPr>
              <a:cxnSpLocks noChangeShapeType="1"/>
              <a:stCxn id="26634" idx="6"/>
              <a:endCxn id="26635" idx="1"/>
            </p:cNvCxnSpPr>
            <p:nvPr/>
          </p:nvCxnSpPr>
          <p:spPr bwMode="auto">
            <a:xfrm flipV="1">
              <a:off x="3282" y="1852"/>
              <a:ext cx="1413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1063" y="3048000"/>
            <a:ext cx="4681537" cy="3657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CC0000"/>
                </a:solidFill>
              </a:rPr>
              <a:t>Fermilab Tevatron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World’s 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6km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E</a:t>
            </a:r>
            <a:r>
              <a:rPr lang="en-US" sz="1600" baseline="-25000" smtClean="0"/>
              <a:t>cm</a:t>
            </a:r>
            <a:r>
              <a:rPr lang="en-US" sz="1600" smtClean="0"/>
              <a:t>=1.96 TeV (=6.3x10</a:t>
            </a:r>
            <a:r>
              <a:rPr lang="en-US" sz="1600" baseline="30000" smtClean="0"/>
              <a:t>-7</a:t>
            </a:r>
            <a:r>
              <a:rPr lang="en-US" sz="1600" smtClean="0"/>
              <a:t>J/p</a:t>
            </a:r>
            <a:r>
              <a:rPr lang="en-US" sz="1600" smtClean="0">
                <a:sym typeface="Wingdings" charset="2"/>
              </a:rPr>
              <a:t> 13M Joules on 10</a:t>
            </a:r>
            <a:r>
              <a:rPr lang="en-US" sz="1600" baseline="30000" smtClean="0">
                <a:sym typeface="Wingdings" charset="2"/>
              </a:rPr>
              <a:t>-4</a:t>
            </a:r>
            <a:r>
              <a:rPr lang="en-US" sz="1600" smtClean="0">
                <a:sym typeface="Wingdings" charset="2"/>
              </a:rPr>
              <a:t>m</a:t>
            </a:r>
            <a:r>
              <a:rPr lang="en-US" sz="1600" baseline="30000" smtClean="0">
                <a:sym typeface="Wingdings" charset="2"/>
              </a:rPr>
              <a:t>2</a:t>
            </a:r>
            <a:r>
              <a:rPr lang="en-US" sz="160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olidFill>
                  <a:srgbClr val="FF0000"/>
                </a:solidFill>
                <a:sym typeface="Wingdings" charset="2"/>
              </a:rPr>
              <a:t>Equivalent to the kinetic energy of a 20t truck at the speed 81mi/hr 130km/hr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90"/>
                </a:solidFill>
                <a:sym typeface="Wingdings" charset="2"/>
              </a:rPr>
              <a:t>~100,000 times the energy density at ground 0 of the atom bomb dropped on Hiroshima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smtClean="0">
                <a:solidFill>
                  <a:srgbClr val="A50021"/>
                </a:solidFill>
                <a:sym typeface="Wingdings" charset="2"/>
              </a:rPr>
              <a:t>To be shut down Sept. 30, 2011</a:t>
            </a:r>
            <a:endParaRPr lang="en-US" sz="1600" b="1" u="sng" smtClean="0">
              <a:solidFill>
                <a:srgbClr val="A5002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7660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27662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7669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7670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7671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27672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7673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74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3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7667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7668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664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7665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7666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less than 10</a:t>
            </a:r>
            <a:r>
              <a:rPr lang="en-US" sz="1600" baseline="300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1200" dirty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ground 0 of atom bomb dropped on Hiroshima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  <a:defRPr/>
            </a:pPr>
            <a:r>
              <a:rPr lang="en-US" sz="1400" b="1" dirty="0">
                <a:solidFill>
                  <a:srgbClr val="A50021"/>
                </a:solidFill>
                <a:latin typeface="Arial Narrow" charset="0"/>
                <a:sym typeface="Wingdings" charset="2"/>
              </a:rPr>
              <a:t>First collisions in 2011 </a:t>
            </a:r>
            <a:r>
              <a:rPr lang="en-US" sz="1400" b="1">
                <a:solidFill>
                  <a:srgbClr val="A50021"/>
                </a:solidFill>
                <a:latin typeface="Arial Narrow" charset="0"/>
                <a:sym typeface="Wingdings" charset="2"/>
              </a:rPr>
              <a:t>in mid March, 2011 </a:t>
            </a:r>
            <a:endParaRPr lang="en-US" sz="1400" b="1" dirty="0">
              <a:solidFill>
                <a:srgbClr val="A50021"/>
              </a:solidFill>
              <a:latin typeface="Arial Narrow" charset="0"/>
              <a:sym typeface="Wingdings" charset="2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b="1" u="sng" kern="0" dirty="0">
              <a:solidFill>
                <a:srgbClr val="A5002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B2426-6D6E-5F44-9F97-38BC8DE2D66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28194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Aug. 25, 2011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800000"/>
                </a:solidFill>
              </a:rPr>
              <a:t>A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81000" y="8382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  <a:latin typeface="Arial Narrow" charset="0"/>
              </a:rPr>
              <a:t>An electron-positron collider on a straight line for precision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  <a:latin typeface="Arial Narrow" charset="0"/>
              </a:rPr>
              <a:t>CMS Energy: 0.5 – 1 TeV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  <a:latin typeface="Arial Narrow" charset="0"/>
              </a:rPr>
              <a:t>10~15 years from now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  <a:latin typeface="Arial Narrow" charset="0"/>
              </a:rPr>
              <a:t>Takes 10 years to build the accelerator and 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733800" y="34290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1444-003, Fall 2011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49530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1816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4263</TotalTime>
  <Words>2792</Words>
  <Application>Microsoft Macintosh PowerPoint</Application>
  <PresentationFormat>On-screen Show (4:3)</PresentationFormat>
  <Paragraphs>398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Times New Roman</vt:lpstr>
      <vt:lpstr>ＭＳ Ｐゴシック</vt:lpstr>
      <vt:lpstr>Arial</vt:lpstr>
      <vt:lpstr>Arial Narrow</vt:lpstr>
      <vt:lpstr>Monotype Corsiva</vt:lpstr>
      <vt:lpstr>Symbol</vt:lpstr>
      <vt:lpstr>Wingdings</vt:lpstr>
      <vt:lpstr>Tahoma</vt:lpstr>
      <vt:lpstr>Comic Sans MS</vt:lpstr>
      <vt:lpstr>Times New Roman MT Extra Bold</vt:lpstr>
      <vt:lpstr>굴림</vt:lpstr>
      <vt:lpstr>phys1443-spring02</vt:lpstr>
      <vt:lpstr>Microsoft Equation 3.0</vt:lpstr>
      <vt:lpstr>PHYS 1444 – Section 003 Lecture #1</vt:lpstr>
      <vt:lpstr>Announcements</vt:lpstr>
      <vt:lpstr>Who am I?</vt:lpstr>
      <vt:lpstr>Slide 4</vt:lpstr>
      <vt:lpstr>Slide 5</vt:lpstr>
      <vt:lpstr> Structure of Matter</vt:lpstr>
      <vt:lpstr>The Standard Model</vt:lpstr>
      <vt:lpstr>Fermilab Tevatron and LHC at CERN</vt:lpstr>
      <vt:lpstr>A Future Linear Collider</vt:lpstr>
      <vt:lpstr>Slide 10</vt:lpstr>
      <vt:lpstr>DØ Central Calorimeter 1990</vt:lpstr>
      <vt:lpstr>Computers put together a picture</vt:lpstr>
      <vt:lpstr>Slide 13</vt:lpstr>
      <vt:lpstr>GEM Application Potential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  <vt:lpstr>Brief History of Physics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261</cp:revision>
  <dcterms:created xsi:type="dcterms:W3CDTF">2011-08-25T19:12:17Z</dcterms:created>
  <dcterms:modified xsi:type="dcterms:W3CDTF">2011-08-25T21:44:32Z</dcterms:modified>
</cp:coreProperties>
</file>