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20.bin" ContentType="application/vnd.openxmlformats-officedocument.oleObject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embeddings/oleObject19.bin" ContentType="application/vnd.openxmlformats-officedocument.oleObject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402" r:id="rId4"/>
    <p:sldId id="403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106" d="100"/>
          <a:sy n="106" d="100"/>
        </p:scale>
        <p:origin x="-2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57584" y="1311275"/>
            <a:ext cx="28320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Aug. 30,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5786735"/>
            <a:ext cx="752817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Tuesday, Sept. 6!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01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Some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basics …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Chapter 21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Static Electricity and Charge Conservation</a:t>
            </a:r>
            <a:endParaRPr lang="en-US" dirty="0" smtClean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Atom, Insulators and Conductors &amp; Induced Charge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Coulomb’s Law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Electric Field &amp; Field Lines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Electric Fields and Conductors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39115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10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/>
              <a:t>Electric Charge in the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114800" y="3019425"/>
            <a:ext cx="3074988" cy="37465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As many as the number of protons!!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11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These objects are called conductors of electricity.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wooden object?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These objects are called nonconductors or insulators.</a:t>
            </a:r>
          </a:p>
          <a:p>
            <a:pPr>
              <a:lnSpc>
                <a:spcPct val="90000"/>
              </a:lnSpc>
            </a:pPr>
            <a:r>
              <a:rPr lang="en-US" sz="280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There are third kind of materials called, semi-conductors, like silicon or germanium </a:t>
            </a:r>
            <a:r>
              <a:rPr lang="en-US" sz="240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12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7086600" cy="5257800"/>
          </a:xfrm>
        </p:spPr>
        <p:txBody>
          <a:bodyPr/>
          <a:lstStyle/>
          <a:p>
            <a:r>
              <a:rPr lang="en-US" sz="2800" dirty="0"/>
              <a:t>When a positively charged metal object is brought close to an uncharged metal object</a:t>
            </a:r>
          </a:p>
          <a:p>
            <a:pPr lvl="1"/>
            <a:r>
              <a:rPr lang="en-US" sz="2400" dirty="0"/>
              <a:t>If</a:t>
            </a:r>
            <a:r>
              <a:rPr lang="en-US" sz="2400" dirty="0" smtClean="0"/>
              <a:t> </a:t>
            </a:r>
            <a:r>
              <a:rPr lang="en-US" sz="2400" dirty="0" smtClean="0"/>
              <a:t>two </a:t>
            </a:r>
            <a:r>
              <a:rPr lang="en-US" sz="2400" dirty="0" smtClean="0"/>
              <a:t>objects </a:t>
            </a:r>
            <a:r>
              <a:rPr lang="en-US" sz="2400" dirty="0"/>
              <a:t>touch each other, the free electrons in the neutral ones are attracted to the positively charged object and some will pass over to it, leaving the neutral object positively charged.</a:t>
            </a:r>
          </a:p>
          <a:p>
            <a:pPr lvl="1"/>
            <a:r>
              <a:rPr lang="en-US" sz="2400" dirty="0"/>
              <a:t>If the objects get close, the free electrons in the neutral ones still move within the metal toward the charged object leaving the opposite of the object positively charged.   </a:t>
            </a:r>
          </a:p>
          <a:p>
            <a:pPr lvl="2"/>
            <a:r>
              <a:rPr lang="en-US" sz="2000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13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it is so large and conducts, the Earth can give or accept charge.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for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the negative 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positive charges 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does this work?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14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sz="2800"/>
              <a:t>Charges exert force to each other.  What factors affect the magnitude of this force?</a:t>
            </a:r>
          </a:p>
          <a:p>
            <a:pPr lvl="1"/>
            <a:r>
              <a:rPr lang="en-US" sz="2400"/>
              <a:t>Any guesses?</a:t>
            </a:r>
          </a:p>
          <a:p>
            <a:r>
              <a:rPr lang="en-US" sz="2800"/>
              <a:t>Charles Coulomb figured this out in 1780’s.</a:t>
            </a:r>
          </a:p>
          <a:p>
            <a:r>
              <a:rPr lang="en-US" sz="2800"/>
              <a:t>Coulomb found that the electrical force is</a:t>
            </a:r>
          </a:p>
          <a:p>
            <a:pPr lvl="1"/>
            <a:r>
              <a:rPr lang="en-US" sz="2400"/>
              <a:t>Proportional to the multiplication of the two charges</a:t>
            </a:r>
          </a:p>
          <a:p>
            <a:pPr lvl="2"/>
            <a:r>
              <a:rPr lang="en-US" sz="2000"/>
              <a:t>If one of the charges doubles, the force doubles.</a:t>
            </a:r>
          </a:p>
          <a:p>
            <a:pPr lvl="2"/>
            <a:r>
              <a:rPr lang="en-US" sz="2000"/>
              <a:t>If both the charges double, the force quadruples.</a:t>
            </a:r>
          </a:p>
          <a:p>
            <a:pPr lvl="1"/>
            <a:r>
              <a:rPr lang="en-US" sz="2400"/>
              <a:t>Inversely proportional to the square of the distances between them.</a:t>
            </a:r>
          </a:p>
          <a:p>
            <a:pPr lvl="1"/>
            <a:r>
              <a:rPr lang="en-US" sz="2400"/>
              <a:t>Electric charge is a fundamental property of matter, just like mass.</a:t>
            </a:r>
          </a:p>
          <a:p>
            <a:r>
              <a:rPr lang="en-US" sz="2800"/>
              <a:t>How would you put the above into a formula?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15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p:oleObj spid="_x0000_s184322" name="Equation" r:id="rId4" imgW="482400" imgH="368280" progId="Equation.DSMT4">
              <p:embed/>
            </p:oleObj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</a:t>
            </a:r>
            <a:r>
              <a:rPr lang="en-US" sz="2000" dirty="0" smtClean="0"/>
              <a:t>The unit is </a:t>
            </a:r>
            <a:r>
              <a:rPr lang="en-US" sz="2000" dirty="0" err="1" smtClean="0"/>
              <a:t>N</a:t>
            </a:r>
            <a:r>
              <a:rPr lang="en-US" sz="2000" dirty="0" err="1" smtClean="0"/>
              <a:t>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</a:t>
            </a:r>
            <a:r>
              <a:rPr lang="en-US" sz="2400" dirty="0" smtClean="0"/>
              <a:t>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p:oleObj spid="_x0000_s184323" name="Equation" r:id="rId5" imgW="152280" imgH="152280" progId="Equation.DSMT4">
              <p:embed/>
            </p:oleObj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p:oleObj spid="_x0000_s184324" name="Equation" r:id="rId6" imgW="164880" imgH="203040" progId="Equation.DSMT4">
              <p:embed/>
            </p:oleObj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p:oleObj spid="_x0000_s184325" name="Equation" r:id="rId7" imgW="685800" imgH="380880" progId="Equation.DSMT4">
              <p:embed/>
            </p:oleObj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p:oleObj spid="_x0000_s184326" name="Equation" r:id="rId8" imgW="164880" imgH="190440" progId="Equation.DSMT4">
              <p:embed/>
            </p:oleObj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p:oleObj spid="_x0000_s184327" name="Equation" r:id="rId9" imgW="139680" imgH="126720" progId="Equation.DSMT4">
              <p:embed/>
            </p:oleObj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p:oleObj spid="_x0000_s184328" name="Equation" r:id="rId10" imgW="253800" imgH="203040" progId="Equation.DSMT4">
              <p:embed/>
            </p:oleObj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p:oleObj spid="_x0000_s184329" name="Equation" r:id="rId11" imgW="15112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16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the 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charges.</a:t>
            </a:r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p:oleObj spid="_x0000_s185346" name="Equation" r:id="rId3" imgW="685800" imgH="380880" progId="Equation.DSMT4">
              <p:embed/>
            </p:oleObj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p:oleObj spid="_x0000_s185347" name="Equation" r:id="rId4" imgW="799920" imgH="380880" progId="Equation.DSMT4">
              <p:embed/>
            </p:oleObj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17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be written: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p:oleObj spid="_x0000_s186370" name="Equation" r:id="rId3" imgW="1041120" imgH="203040" progId="Equation.DSMT4">
              <p:embed/>
            </p:oleObj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p:oleObj spid="_x0000_s186371" name="Equation" r:id="rId4" imgW="622080" imgH="203040" progId="Equation.DSMT4">
              <p:embed/>
            </p:oleObj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p:oleObj spid="_x0000_s186372" name="Equation" r:id="rId5" imgW="2006280" imgH="228600" progId="Equation.DSMT4">
              <p:embed/>
            </p:oleObj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5867400" y="4691063"/>
          <a:ext cx="1981200" cy="795337"/>
        </p:xfrm>
        <a:graphic>
          <a:graphicData uri="http://schemas.openxmlformats.org/presentationml/2006/ole">
            <p:oleObj spid="_x0000_s186373" name="Equation" r:id="rId6" imgW="901440" imgH="4060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a material to store electrical potential energy under the influence of an electric field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18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Example 21 – 1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p:oleObj spid="_x0000_s187394" name="Equation" r:id="rId4" imgW="1485720" imgH="228600" progId="Equation.DSMT4">
              <p:embed/>
            </p:oleObj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p:oleObj spid="_x0000_s187395" name="Equation" r:id="rId5" imgW="1434960" imgH="406080" progId="Equation.DSMT4">
              <p:embed/>
            </p:oleObj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p:oleObj spid="_x0000_s187396" name="Equation" r:id="rId6" imgW="1409400" imgH="228600" progId="Equation.DSMT4">
              <p:embed/>
            </p:oleObj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p:oleObj spid="_x0000_s187397" name="Equation" r:id="rId7" imgW="736560" imgH="406080" progId="Equation.DSMT4">
              <p:embed/>
            </p:oleObj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p:oleObj spid="_x0000_s187398" name="Equation" r:id="rId8" imgW="2806560" imgH="571320" progId="Equation.DSMT4">
              <p:embed/>
            </p:oleObj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p:oleObj spid="_x0000_s187399" name="Equation" r:id="rId9" imgW="787320" imgH="203040" progId="Equation.DSMT4">
              <p:embed/>
            </p:oleObj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334000"/>
          </a:xfrm>
        </p:spPr>
        <p:txBody>
          <a:bodyPr/>
          <a:lstStyle/>
          <a:p>
            <a:r>
              <a:rPr lang="en-US" sz="2800" dirty="0" smtClean="0"/>
              <a:t>74 of you replied to me in e-mail</a:t>
            </a:r>
          </a:p>
          <a:p>
            <a:pPr lvl="1"/>
            <a:r>
              <a:rPr lang="en-US" sz="2400" dirty="0" smtClean="0"/>
              <a:t>10</a:t>
            </a:r>
            <a:r>
              <a:rPr lang="en-US" sz="2400" dirty="0" smtClean="0"/>
              <a:t> haven’t.   Please </a:t>
            </a:r>
            <a:r>
              <a:rPr lang="en-US" sz="2400" dirty="0" smtClean="0"/>
              <a:t>reply and establish the communication!</a:t>
            </a:r>
            <a:endParaRPr lang="en-US" sz="2400" dirty="0" smtClean="0"/>
          </a:p>
          <a:p>
            <a:r>
              <a:rPr lang="en-US" sz="2800" dirty="0" smtClean="0"/>
              <a:t>79/84 have registered for homework</a:t>
            </a:r>
          </a:p>
          <a:p>
            <a:pPr lvl="1"/>
            <a:r>
              <a:rPr lang="en-US" sz="2400" dirty="0" smtClean="0"/>
              <a:t>Wow, amazing!!</a:t>
            </a:r>
          </a:p>
          <a:p>
            <a:pPr lvl="1"/>
            <a:r>
              <a:rPr lang="en-US" sz="2400" dirty="0" smtClean="0"/>
              <a:t>But only 70 have submitted the answer</a:t>
            </a:r>
          </a:p>
          <a:p>
            <a:pPr lvl="1"/>
            <a:r>
              <a:rPr lang="en-US" sz="2400" dirty="0" smtClean="0"/>
              <a:t>Free homework is only till 10pm tonight</a:t>
            </a:r>
          </a:p>
          <a:p>
            <a:pPr lvl="1"/>
            <a:r>
              <a:rPr lang="en-US" sz="2400" dirty="0" smtClean="0"/>
              <a:t>I need to approve, so if you haven’t done this yet, please go ahead and do it ASAP</a:t>
            </a:r>
          </a:p>
          <a:p>
            <a:r>
              <a:rPr lang="en-US" sz="2800" dirty="0" smtClean="0"/>
              <a:t>There </a:t>
            </a:r>
            <a:r>
              <a:rPr lang="en-US" sz="2800" dirty="0"/>
              <a:t>will be a quiz on</a:t>
            </a:r>
            <a:r>
              <a:rPr lang="en-US" sz="2800" dirty="0" smtClean="0"/>
              <a:t> </a:t>
            </a:r>
            <a:r>
              <a:rPr lang="en-US" sz="2800" dirty="0" smtClean="0"/>
              <a:t>appendices A, B</a:t>
            </a:r>
            <a:r>
              <a:rPr lang="en-US" sz="2800" dirty="0" smtClean="0"/>
              <a:t> </a:t>
            </a:r>
            <a:r>
              <a:rPr lang="en-US" sz="2800" dirty="0"/>
              <a:t>and</a:t>
            </a:r>
            <a:r>
              <a:rPr lang="en-US" sz="2800" dirty="0" smtClean="0"/>
              <a:t> what we learn today in Ch</a:t>
            </a:r>
            <a:r>
              <a:rPr lang="en-US" sz="2800" dirty="0"/>
              <a:t>. 21 </a:t>
            </a:r>
            <a:r>
              <a:rPr lang="en-US" sz="2800" dirty="0" smtClean="0"/>
              <a:t>on Thursday</a:t>
            </a:r>
            <a:r>
              <a:rPr lang="en-US" sz="2800" dirty="0"/>
              <a:t>,</a:t>
            </a:r>
            <a:r>
              <a:rPr lang="en-US" sz="2800" dirty="0" smtClean="0"/>
              <a:t> Sept. 1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First department colloquium at 4pm tomorrow, Wednesday, SH 101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1-08-30 at 11.07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819400" y="6172200"/>
            <a:ext cx="3429000" cy="2286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</a:t>
            </a:r>
            <a:r>
              <a:rPr lang="en-US" sz="2400" dirty="0" smtClean="0"/>
              <a:t>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</a:t>
            </a:r>
            <a:r>
              <a:rPr lang="en-US" sz="2400" dirty="0" smtClean="0"/>
              <a:t> electrons </a:t>
            </a:r>
            <a:r>
              <a:rPr lang="en-US" sz="2400" dirty="0" smtClean="0"/>
              <a:t>separated by an arbitrary distance R</a:t>
            </a:r>
            <a:r>
              <a:rPr lang="en-US" sz="2400" dirty="0" smtClean="0"/>
              <a:t>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referring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Tuesday, Sept. 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5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4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259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6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41C1-A49E-6B45-AB4C-7ECC49233CB6}" type="slidenum">
              <a:rPr lang="en-US"/>
              <a:pPr/>
              <a:t>7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r>
              <a:rPr lang="en-US" sz="4000"/>
              <a:t>How do we convert quantities from one unit to another?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1 =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6889750" y="12954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charset="0"/>
              </a:rPr>
              <a:t>Unit 2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719388" y="12954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charset="0"/>
              </a:rPr>
              <a:t>Conversion factor X</a:t>
            </a:r>
          </a:p>
        </p:txBody>
      </p:sp>
      <p:graphicFrame>
        <p:nvGraphicFramePr>
          <p:cNvPr id="178182" name="Group 6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8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/>
              <a:t>Electricity is from Greek word </a:t>
            </a:r>
            <a:r>
              <a:rPr lang="en-US" sz="2800">
                <a:latin typeface="Monotype Corsiva" charset="0"/>
              </a:rPr>
              <a:t>elecktron=</a:t>
            </a:r>
            <a:r>
              <a:rPr lang="en-US" sz="2800"/>
              <a:t>amber, a petrified tree resin that attracts matter if rubbed</a:t>
            </a:r>
          </a:p>
          <a:p>
            <a:r>
              <a:rPr lang="en-US" sz="2800"/>
              <a:t>Static Electricity: an amber effect</a:t>
            </a:r>
          </a:p>
          <a:p>
            <a:pPr lvl="1"/>
            <a:r>
              <a:rPr lang="en-US" sz="2400"/>
              <a:t>An object becomes charged or “posses a net electric charge” due to rubbing</a:t>
            </a:r>
          </a:p>
          <a:p>
            <a:pPr lvl="1"/>
            <a:r>
              <a:rPr lang="en-US" sz="240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Aug. 30,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5668</TotalTime>
  <Words>2124</Words>
  <Application>Microsoft Macintosh PowerPoint</Application>
  <PresentationFormat>On-screen Show (4:3)</PresentationFormat>
  <Paragraphs>270</Paragraphs>
  <Slides>18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1444 – Section 003 Lecture #2</vt:lpstr>
      <vt:lpstr>Announcements</vt:lpstr>
      <vt:lpstr>Slide 3</vt:lpstr>
      <vt:lpstr>Extra Credit Special Project #1 </vt:lpstr>
      <vt:lpstr>SI Base Quantities and Units</vt:lpstr>
      <vt:lpstr>Prefixes, expressions and their meanings</vt:lpstr>
      <vt:lpstr>How do we convert quantities from one unit to another?</vt:lpstr>
      <vt:lpstr>Static Electricity; Electric Charge and Its Conservation</vt:lpstr>
      <vt:lpstr>Static Electricity; Electric Charge and Its Conservation</vt:lpstr>
      <vt:lpstr>Electric Charge in the Atom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21 – 1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308</cp:revision>
  <dcterms:created xsi:type="dcterms:W3CDTF">2011-08-29T22:27:43Z</dcterms:created>
  <dcterms:modified xsi:type="dcterms:W3CDTF">2011-08-30T20:02:58Z</dcterms:modified>
</cp:coreProperties>
</file>