
<file path=[Content_Types].xml><?xml version="1.0" encoding="utf-8"?>
<Types xmlns="http://schemas.openxmlformats.org/package/2006/content-types">
  <Override PartName="/ppt/embeddings/oleObject24.bin" ContentType="application/vnd.openxmlformats-officedocument.oleObject"/>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55.bin" ContentType="application/vnd.openxmlformats-officedocument.oleObject"/>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embeddings/oleObject62.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9.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embeddings/oleObject61.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ppt/embeddings/oleObject58.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embeddings/oleObject60.bin" ContentType="application/vnd.openxmlformats-officedocument.oleObject"/>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7.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56.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handoutMasterIdLst>
    <p:handoutMasterId r:id="rId16"/>
  </p:handoutMasterIdLst>
  <p:sldIdLst>
    <p:sldId id="256" r:id="rId2"/>
    <p:sldId id="335" r:id="rId3"/>
    <p:sldId id="402" r:id="rId4"/>
    <p:sldId id="404" r:id="rId5"/>
    <p:sldId id="381" r:id="rId6"/>
    <p:sldId id="383" r:id="rId7"/>
    <p:sldId id="384" r:id="rId8"/>
    <p:sldId id="385" r:id="rId9"/>
    <p:sldId id="386" r:id="rId10"/>
    <p:sldId id="387" r:id="rId11"/>
    <p:sldId id="405" r:id="rId12"/>
    <p:sldId id="406" r:id="rId13"/>
    <p:sldId id="407" r:id="rId14"/>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09" d="100"/>
          <a:sy n="109" d="100"/>
        </p:scale>
        <p:origin x="-16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wmf"/><Relationship Id="rId1" Type="http://schemas.openxmlformats.org/officeDocument/2006/relationships/image" Target="../media/image2.w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wmf"/><Relationship Id="rId1" Type="http://schemas.openxmlformats.org/officeDocument/2006/relationships/image" Target="../media/image11.wmf"/><Relationship Id="rId2"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4" Type="http://schemas.openxmlformats.org/officeDocument/2006/relationships/image" Target="../media/image23.wmf"/><Relationship Id="rId5" Type="http://schemas.openxmlformats.org/officeDocument/2006/relationships/image" Target="../media/image24.wmf"/><Relationship Id="rId1" Type="http://schemas.openxmlformats.org/officeDocument/2006/relationships/image" Target="../media/image20.wmf"/><Relationship Id="rId2"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4" Type="http://schemas.openxmlformats.org/officeDocument/2006/relationships/image" Target="../media/image28.wmf"/><Relationship Id="rId5" Type="http://schemas.openxmlformats.org/officeDocument/2006/relationships/image" Target="../media/image29.wmf"/><Relationship Id="rId6" Type="http://schemas.openxmlformats.org/officeDocument/2006/relationships/image" Target="../media/image30.wmf"/><Relationship Id="rId7" Type="http://schemas.openxmlformats.org/officeDocument/2006/relationships/image" Target="../media/image31.wmf"/><Relationship Id="rId1" Type="http://schemas.openxmlformats.org/officeDocument/2006/relationships/image" Target="../media/image25.wmf"/><Relationship Id="rId2"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6.pict"/><Relationship Id="rId4" Type="http://schemas.openxmlformats.org/officeDocument/2006/relationships/image" Target="../media/image37.pict"/><Relationship Id="rId5" Type="http://schemas.openxmlformats.org/officeDocument/2006/relationships/image" Target="../media/image38.pict"/><Relationship Id="rId6" Type="http://schemas.openxmlformats.org/officeDocument/2006/relationships/image" Target="../media/image39.pict"/><Relationship Id="rId1" Type="http://schemas.openxmlformats.org/officeDocument/2006/relationships/image" Target="../media/image34.pict"/><Relationship Id="rId2" Type="http://schemas.openxmlformats.org/officeDocument/2006/relationships/image" Target="../media/image35.pict"/></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51.pict"/><Relationship Id="rId12" Type="http://schemas.openxmlformats.org/officeDocument/2006/relationships/image" Target="../media/image52.pict"/><Relationship Id="rId1" Type="http://schemas.openxmlformats.org/officeDocument/2006/relationships/image" Target="../media/image41.pict"/><Relationship Id="rId2" Type="http://schemas.openxmlformats.org/officeDocument/2006/relationships/image" Target="../media/image42.pict"/><Relationship Id="rId3" Type="http://schemas.openxmlformats.org/officeDocument/2006/relationships/image" Target="../media/image43.pict"/><Relationship Id="rId4" Type="http://schemas.openxmlformats.org/officeDocument/2006/relationships/image" Target="../media/image44.pict"/><Relationship Id="rId5" Type="http://schemas.openxmlformats.org/officeDocument/2006/relationships/image" Target="../media/image45.pict"/><Relationship Id="rId6" Type="http://schemas.openxmlformats.org/officeDocument/2006/relationships/image" Target="../media/image46.pict"/><Relationship Id="rId7" Type="http://schemas.openxmlformats.org/officeDocument/2006/relationships/image" Target="../media/image47.pict"/><Relationship Id="rId8" Type="http://schemas.openxmlformats.org/officeDocument/2006/relationships/image" Target="../media/image48.pict"/><Relationship Id="rId9" Type="http://schemas.openxmlformats.org/officeDocument/2006/relationships/image" Target="../media/image49.pict"/><Relationship Id="rId10" Type="http://schemas.openxmlformats.org/officeDocument/2006/relationships/image" Target="../media/image50.pict"/></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63.pict"/><Relationship Id="rId12" Type="http://schemas.openxmlformats.org/officeDocument/2006/relationships/image" Target="../media/image64.pict"/><Relationship Id="rId13" Type="http://schemas.openxmlformats.org/officeDocument/2006/relationships/image" Target="../media/image65.pict"/><Relationship Id="rId14" Type="http://schemas.openxmlformats.org/officeDocument/2006/relationships/image" Target="../media/image66.pict"/><Relationship Id="rId15" Type="http://schemas.openxmlformats.org/officeDocument/2006/relationships/image" Target="../media/image67.pict"/><Relationship Id="rId16" Type="http://schemas.openxmlformats.org/officeDocument/2006/relationships/image" Target="../media/image68.pict"/><Relationship Id="rId1" Type="http://schemas.openxmlformats.org/officeDocument/2006/relationships/image" Target="../media/image53.pict"/><Relationship Id="rId2" Type="http://schemas.openxmlformats.org/officeDocument/2006/relationships/image" Target="../media/image54.pict"/><Relationship Id="rId3" Type="http://schemas.openxmlformats.org/officeDocument/2006/relationships/image" Target="../media/image55.pict"/><Relationship Id="rId4" Type="http://schemas.openxmlformats.org/officeDocument/2006/relationships/image" Target="../media/image56.pict"/><Relationship Id="rId5" Type="http://schemas.openxmlformats.org/officeDocument/2006/relationships/image" Target="../media/image57.pict"/><Relationship Id="rId6" Type="http://schemas.openxmlformats.org/officeDocument/2006/relationships/image" Target="../media/image58.pict"/><Relationship Id="rId7" Type="http://schemas.openxmlformats.org/officeDocument/2006/relationships/image" Target="../media/image59.pict"/><Relationship Id="rId8" Type="http://schemas.openxmlformats.org/officeDocument/2006/relationships/image" Target="../media/image60.pict"/><Relationship Id="rId9" Type="http://schemas.openxmlformats.org/officeDocument/2006/relationships/image" Target="../media/image61.pict"/><Relationship Id="rId10" Type="http://schemas.openxmlformats.org/officeDocument/2006/relationships/image" Target="../media/image6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Sept. 1,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Sept. 1,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Sept. 1,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Sept. 1,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Sept. 1,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Sept. 1,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Sept. 1,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Sept. 1,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Sept. 1,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27.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8.bin"/><Relationship Id="rId4" Type="http://schemas.openxmlformats.org/officeDocument/2006/relationships/image" Target="../media/image40.jpeg"/><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8" Type="http://schemas.openxmlformats.org/officeDocument/2006/relationships/oleObject" Target="../embeddings/oleObject32.bin"/><Relationship Id="rId9" Type="http://schemas.openxmlformats.org/officeDocument/2006/relationships/oleObject" Target="../embeddings/oleObject33.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41.bin"/><Relationship Id="rId12" Type="http://schemas.openxmlformats.org/officeDocument/2006/relationships/oleObject" Target="../embeddings/oleObject42.bin"/><Relationship Id="rId13" Type="http://schemas.openxmlformats.org/officeDocument/2006/relationships/oleObject" Target="../embeddings/oleObject43.bin"/><Relationship Id="rId14" Type="http://schemas.openxmlformats.org/officeDocument/2006/relationships/oleObject" Target="../embeddings/oleObject44.bin"/><Relationship Id="rId15" Type="http://schemas.openxmlformats.org/officeDocument/2006/relationships/oleObject" Target="../embeddings/oleObject45.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4.bin"/><Relationship Id="rId4" Type="http://schemas.openxmlformats.org/officeDocument/2006/relationships/image" Target="../media/image40.jpeg"/><Relationship Id="rId5" Type="http://schemas.openxmlformats.org/officeDocument/2006/relationships/oleObject" Target="../embeddings/oleObject35.bin"/><Relationship Id="rId6" Type="http://schemas.openxmlformats.org/officeDocument/2006/relationships/oleObject" Target="../embeddings/oleObject36.bin"/><Relationship Id="rId7" Type="http://schemas.openxmlformats.org/officeDocument/2006/relationships/oleObject" Target="../embeddings/oleObject37.bin"/><Relationship Id="rId8" Type="http://schemas.openxmlformats.org/officeDocument/2006/relationships/oleObject" Target="../embeddings/oleObject38.bin"/><Relationship Id="rId9" Type="http://schemas.openxmlformats.org/officeDocument/2006/relationships/oleObject" Target="../embeddings/oleObject39.bin"/><Relationship Id="rId10" Type="http://schemas.openxmlformats.org/officeDocument/2006/relationships/oleObject" Target="../embeddings/oleObject40.bin"/></Relationships>
</file>

<file path=ppt/slides/_rels/slide13.xml.rels><?xml version="1.0" encoding="UTF-8" standalone="yes"?>
<Relationships xmlns="http://schemas.openxmlformats.org/package/2006/relationships"><Relationship Id="rId9" Type="http://schemas.openxmlformats.org/officeDocument/2006/relationships/oleObject" Target="../embeddings/oleObject51.bin"/><Relationship Id="rId20" Type="http://schemas.openxmlformats.org/officeDocument/2006/relationships/oleObject" Target="../embeddings/oleObject62.bin"/><Relationship Id="rId10" Type="http://schemas.openxmlformats.org/officeDocument/2006/relationships/oleObject" Target="../embeddings/oleObject52.bin"/><Relationship Id="rId11" Type="http://schemas.openxmlformats.org/officeDocument/2006/relationships/oleObject" Target="../embeddings/oleObject53.bin"/><Relationship Id="rId12" Type="http://schemas.openxmlformats.org/officeDocument/2006/relationships/oleObject" Target="../embeddings/oleObject54.bin"/><Relationship Id="rId13" Type="http://schemas.openxmlformats.org/officeDocument/2006/relationships/oleObject" Target="../embeddings/oleObject55.bin"/><Relationship Id="rId14" Type="http://schemas.openxmlformats.org/officeDocument/2006/relationships/oleObject" Target="../embeddings/oleObject56.bin"/><Relationship Id="rId15" Type="http://schemas.openxmlformats.org/officeDocument/2006/relationships/oleObject" Target="../embeddings/oleObject57.bin"/><Relationship Id="rId16" Type="http://schemas.openxmlformats.org/officeDocument/2006/relationships/oleObject" Target="../embeddings/oleObject58.bin"/><Relationship Id="rId17" Type="http://schemas.openxmlformats.org/officeDocument/2006/relationships/oleObject" Target="../embeddings/oleObject59.bin"/><Relationship Id="rId18" Type="http://schemas.openxmlformats.org/officeDocument/2006/relationships/oleObject" Target="../embeddings/oleObject60.bin"/><Relationship Id="rId19" Type="http://schemas.openxmlformats.org/officeDocument/2006/relationships/oleObject" Target="../embeddings/oleObject61.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6.bin"/><Relationship Id="rId4" Type="http://schemas.openxmlformats.org/officeDocument/2006/relationships/image" Target="../media/image40.jpeg"/><Relationship Id="rId5" Type="http://schemas.openxmlformats.org/officeDocument/2006/relationships/oleObject" Target="../embeddings/oleObject47.bin"/><Relationship Id="rId6" Type="http://schemas.openxmlformats.org/officeDocument/2006/relationships/oleObject" Target="../embeddings/oleObject48.bin"/><Relationship Id="rId7" Type="http://schemas.openxmlformats.org/officeDocument/2006/relationships/oleObject" Target="../embeddings/oleObject49.bin"/><Relationship Id="rId8" Type="http://schemas.openxmlformats.org/officeDocument/2006/relationships/oleObject" Target="../embeddings/oleObject5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oleObject" Target="../embeddings/oleObject1.bin"/><Relationship Id="rId5" Type="http://schemas.openxmlformats.org/officeDocument/2006/relationships/oleObject" Target="../embeddings/oleObject2.bin"/><Relationship Id="rId6" Type="http://schemas.openxmlformats.org/officeDocument/2006/relationships/oleObject" Target="../embeddings/oleObject3.bin"/><Relationship Id="rId7" Type="http://schemas.openxmlformats.org/officeDocument/2006/relationships/oleObject" Target="../embeddings/oleObject4.bin"/><Relationship Id="rId8" Type="http://schemas.openxmlformats.org/officeDocument/2006/relationships/oleObject" Target="../embeddings/oleObject5.bin"/><Relationship Id="rId9" Type="http://schemas.openxmlformats.org/officeDocument/2006/relationships/oleObject" Target="../embeddings/oleObject6.bin"/><Relationship Id="rId10" Type="http://schemas.openxmlformats.org/officeDocument/2006/relationships/oleObject" Target="../embeddings/oleObject7.bin"/><Relationship Id="rId11" Type="http://schemas.openxmlformats.org/officeDocument/2006/relationships/oleObject" Target="../embeddings/oleObject8.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oleObject" Target="../embeddings/oleObject13.bin"/><Relationship Id="rId5" Type="http://schemas.openxmlformats.org/officeDocument/2006/relationships/oleObject" Target="../embeddings/oleObject14.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 Id="rId3"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oleObject" Target="../embeddings/oleObject16.bin"/><Relationship Id="rId5" Type="http://schemas.openxmlformats.org/officeDocument/2006/relationships/oleObject" Target="../embeddings/oleObject17.bin"/><Relationship Id="rId6" Type="http://schemas.openxmlformats.org/officeDocument/2006/relationships/oleObject" Target="../embeddings/oleObject18.bin"/><Relationship Id="rId7" Type="http://schemas.openxmlformats.org/officeDocument/2006/relationships/oleObject" Target="../embeddings/oleObject19.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2.jpeg"/><Relationship Id="rId4" Type="http://schemas.openxmlformats.org/officeDocument/2006/relationships/oleObject" Target="../embeddings/oleObject20.bin"/><Relationship Id="rId5" Type="http://schemas.openxmlformats.org/officeDocument/2006/relationships/oleObject" Target="../embeddings/oleObject21.bin"/><Relationship Id="rId6" Type="http://schemas.openxmlformats.org/officeDocument/2006/relationships/oleObject" Target="../embeddings/oleObject22.bin"/><Relationship Id="rId7" Type="http://schemas.openxmlformats.org/officeDocument/2006/relationships/oleObject" Target="../embeddings/oleObject23.bin"/><Relationship Id="rId8" Type="http://schemas.openxmlformats.org/officeDocument/2006/relationships/oleObject" Target="../embeddings/oleObject24.bin"/><Relationship Id="rId9" Type="http://schemas.openxmlformats.org/officeDocument/2006/relationships/oleObject" Target="../embeddings/oleObject25.bin"/><Relationship Id="rId10"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Thursday, Sept. 1,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#3</a:t>
            </a:r>
            <a:endParaRPr lang="en-US" dirty="0"/>
          </a:p>
        </p:txBody>
      </p:sp>
      <p:sp>
        <p:nvSpPr>
          <p:cNvPr id="2052" name="Text Box 4"/>
          <p:cNvSpPr txBox="1">
            <a:spLocks noChangeArrowheads="1"/>
          </p:cNvSpPr>
          <p:nvPr/>
        </p:nvSpPr>
        <p:spPr bwMode="auto">
          <a:xfrm>
            <a:off x="3151498" y="1311275"/>
            <a:ext cx="284418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Thursday</a:t>
            </a:r>
            <a:r>
              <a:rPr lang="en-US" dirty="0">
                <a:solidFill>
                  <a:schemeClr val="accent2"/>
                </a:solidFill>
                <a:latin typeface="Monotype Corsiva" charset="0"/>
              </a:rPr>
              <a:t>,</a:t>
            </a:r>
            <a:r>
              <a:rPr lang="en-US" dirty="0" smtClean="0">
                <a:solidFill>
                  <a:schemeClr val="accent2"/>
                </a:solidFill>
                <a:latin typeface="Monotype Corsiva" charset="0"/>
              </a:rPr>
              <a:t> </a:t>
            </a:r>
            <a:r>
              <a:rPr lang="en-US" dirty="0" smtClean="0">
                <a:solidFill>
                  <a:schemeClr val="accent2"/>
                </a:solidFill>
                <a:latin typeface="Monotype Corsiva" charset="0"/>
              </a:rPr>
              <a:t>Sept</a:t>
            </a:r>
            <a:r>
              <a:rPr lang="en-US" dirty="0" smtClean="0">
                <a:solidFill>
                  <a:schemeClr val="accent2"/>
                </a:solidFill>
                <a:latin typeface="Monotype Corsiva" charset="0"/>
              </a:rPr>
              <a:t>. </a:t>
            </a:r>
            <a:r>
              <a:rPr lang="en-US" dirty="0" smtClean="0">
                <a:solidFill>
                  <a:schemeClr val="accent2"/>
                </a:solidFill>
                <a:latin typeface="Monotype Corsiva" charset="0"/>
              </a:rPr>
              <a:t>1</a:t>
            </a:r>
            <a:r>
              <a:rPr lang="en-US" dirty="0" smtClean="0">
                <a:solidFill>
                  <a:schemeClr val="accent2"/>
                </a:solidFill>
                <a:latin typeface="Monotype Corsiva" charset="0"/>
              </a:rPr>
              <a:t>, </a:t>
            </a:r>
            <a:r>
              <a:rPr lang="en-US" dirty="0" smtClean="0">
                <a:solidFill>
                  <a:schemeClr val="accent2"/>
                </a:solidFill>
                <a:latin typeface="Monotype Corsiva" charset="0"/>
              </a:rPr>
              <a:t>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362200"/>
            <a:ext cx="7010400" cy="34290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charset="0"/>
              </a:rPr>
              <a:t>Chapter 21</a:t>
            </a:r>
            <a:endParaRPr lang="en-US" sz="3200" dirty="0" smtClean="0">
              <a:solidFill>
                <a:srgbClr val="003300"/>
              </a:solidFill>
              <a:latin typeface="Arial Narrow" charset="0"/>
            </a:endParaRPr>
          </a:p>
          <a:p>
            <a:pPr marL="990600" lvl="1" indent="-533400">
              <a:spcBef>
                <a:spcPct val="20000"/>
              </a:spcBef>
              <a:buFontTx/>
              <a:buChar char="–"/>
            </a:pPr>
            <a:r>
              <a:rPr lang="en-US" sz="2800" dirty="0" smtClean="0">
                <a:solidFill>
                  <a:srgbClr val="660066"/>
                </a:solidFill>
                <a:latin typeface="Arial Narrow" charset="0"/>
                <a:ea typeface="ＭＳ Ｐゴシック" charset="-128"/>
              </a:rPr>
              <a:t>The Electric Field &amp; Field Lines</a:t>
            </a:r>
          </a:p>
          <a:p>
            <a:pPr marL="990600" lvl="1" indent="-533400">
              <a:spcBef>
                <a:spcPct val="20000"/>
              </a:spcBef>
              <a:buFontTx/>
              <a:buChar char="–"/>
            </a:pPr>
            <a:r>
              <a:rPr lang="en-US" sz="2800" dirty="0" smtClean="0">
                <a:solidFill>
                  <a:srgbClr val="660066"/>
                </a:solidFill>
                <a:latin typeface="Arial Narrow" charset="0"/>
                <a:ea typeface="ＭＳ Ｐゴシック" charset="-128"/>
              </a:rPr>
              <a:t>Electric Fields and Conductors</a:t>
            </a:r>
          </a:p>
          <a:p>
            <a:pPr marL="990600" lvl="1" indent="-533400">
              <a:spcBef>
                <a:spcPct val="20000"/>
              </a:spcBef>
              <a:buFontTx/>
              <a:buChar char="–"/>
            </a:pPr>
            <a:r>
              <a:rPr lang="en-US" sz="2800" dirty="0" smtClean="0">
                <a:solidFill>
                  <a:srgbClr val="660066"/>
                </a:solidFill>
                <a:latin typeface="Arial Narrow" charset="0"/>
                <a:ea typeface="ＭＳ Ｐゴシック" charset="-128"/>
              </a:rPr>
              <a:t>Motion of a Charged Particle in an Electric Field</a:t>
            </a:r>
          </a:p>
          <a:p>
            <a:pPr marL="990600" lvl="1" indent="-533400">
              <a:spcBef>
                <a:spcPct val="20000"/>
              </a:spcBef>
              <a:buFontTx/>
              <a:buChar char="–"/>
            </a:pPr>
            <a:r>
              <a:rPr lang="en-US" sz="2800" dirty="0" smtClean="0">
                <a:solidFill>
                  <a:srgbClr val="660066"/>
                </a:solidFill>
                <a:latin typeface="Arial Narrow" charset="0"/>
                <a:ea typeface="ＭＳ Ｐゴシック" charset="-128"/>
              </a:rPr>
              <a:t>Electric </a:t>
            </a:r>
            <a:r>
              <a:rPr lang="en-US" sz="2800" dirty="0" smtClean="0">
                <a:solidFill>
                  <a:srgbClr val="660066"/>
                </a:solidFill>
                <a:latin typeface="Arial Narrow" charset="0"/>
                <a:ea typeface="ＭＳ Ｐゴシック" charset="-128"/>
              </a:rPr>
              <a:t>Dipoles</a:t>
            </a:r>
            <a:endParaRPr lang="en-US" sz="2800" dirty="0" smtClean="0">
              <a:solidFill>
                <a:srgbClr val="660066"/>
              </a:solidFill>
              <a:latin typeface="Arial Narrow" charset="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Thursday, Sept. 1,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F9EC9387-AE02-FF40-8DC3-FBC6431E85BA}" type="slidenum">
              <a:rPr lang="en-US"/>
              <a:pPr/>
              <a:t>10</a:t>
            </a:fld>
            <a:endParaRPr lang="en-US"/>
          </a:p>
        </p:txBody>
      </p:sp>
      <p:sp>
        <p:nvSpPr>
          <p:cNvPr id="148482" name="Rectangle 2"/>
          <p:cNvSpPr>
            <a:spLocks noGrp="1" noChangeArrowheads="1"/>
          </p:cNvSpPr>
          <p:nvPr>
            <p:ph type="title"/>
          </p:nvPr>
        </p:nvSpPr>
        <p:spPr>
          <a:xfrm>
            <a:off x="457200" y="128588"/>
            <a:ext cx="8077200" cy="685800"/>
          </a:xfrm>
        </p:spPr>
        <p:txBody>
          <a:bodyPr/>
          <a:lstStyle/>
          <a:p>
            <a:r>
              <a:rPr lang="en-US"/>
              <a:t>Direction of the Electric Field</a:t>
            </a:r>
          </a:p>
        </p:txBody>
      </p:sp>
      <p:sp>
        <p:nvSpPr>
          <p:cNvPr id="148483" name="Rectangle 3"/>
          <p:cNvSpPr>
            <a:spLocks noGrp="1" noChangeArrowheads="1"/>
          </p:cNvSpPr>
          <p:nvPr>
            <p:ph type="body" idx="1"/>
          </p:nvPr>
        </p:nvSpPr>
        <p:spPr>
          <a:xfrm>
            <a:off x="381000" y="990600"/>
            <a:ext cx="8305800" cy="5334000"/>
          </a:xfrm>
        </p:spPr>
        <p:txBody>
          <a:bodyPr/>
          <a:lstStyle/>
          <a:p>
            <a:pPr>
              <a:lnSpc>
                <a:spcPct val="90000"/>
              </a:lnSpc>
            </a:pPr>
            <a:r>
              <a:rPr lang="en-US" sz="2800"/>
              <a:t>If there are more than one charge, the individual fields due to each charge are added vectorially to obtain the total field at any point.</a:t>
            </a:r>
          </a:p>
          <a:p>
            <a:pPr>
              <a:lnSpc>
                <a:spcPct val="90000"/>
              </a:lnSpc>
            </a:pPr>
            <a:endParaRPr lang="en-US" sz="2800"/>
          </a:p>
          <a:p>
            <a:pPr>
              <a:lnSpc>
                <a:spcPct val="90000"/>
              </a:lnSpc>
            </a:pPr>
            <a:r>
              <a:rPr lang="en-US" sz="2800"/>
              <a:t>This superposition principle of electric field has been verified by experiments.</a:t>
            </a:r>
          </a:p>
          <a:p>
            <a:pPr>
              <a:lnSpc>
                <a:spcPct val="90000"/>
              </a:lnSpc>
            </a:pPr>
            <a:r>
              <a:rPr lang="en-US" sz="2800"/>
              <a:t>For a given electric field </a:t>
            </a:r>
            <a:r>
              <a:rPr lang="en-US" sz="2800" b="1"/>
              <a:t>E</a:t>
            </a:r>
            <a:r>
              <a:rPr lang="en-US" sz="2800"/>
              <a:t> at a given point in space, we can calculate the force </a:t>
            </a:r>
            <a:r>
              <a:rPr lang="en-US" sz="2800" b="1"/>
              <a:t>F</a:t>
            </a:r>
            <a:r>
              <a:rPr lang="en-US" sz="2800"/>
              <a:t> on any charge q, </a:t>
            </a:r>
            <a:r>
              <a:rPr lang="en-US" sz="2800" b="1"/>
              <a:t>F</a:t>
            </a:r>
            <a:r>
              <a:rPr lang="en-US" sz="2800"/>
              <a:t>=q</a:t>
            </a:r>
            <a:r>
              <a:rPr lang="en-US" sz="2800" b="1"/>
              <a:t>E</a:t>
            </a:r>
            <a:r>
              <a:rPr lang="en-US" sz="2800"/>
              <a:t>.</a:t>
            </a:r>
          </a:p>
          <a:p>
            <a:pPr lvl="1">
              <a:lnSpc>
                <a:spcPct val="90000"/>
              </a:lnSpc>
            </a:pPr>
            <a:r>
              <a:rPr lang="en-US" sz="2400"/>
              <a:t>What happens to the direction of the force and the field depending on the sign of the charge q?</a:t>
            </a:r>
          </a:p>
          <a:p>
            <a:pPr lvl="1">
              <a:lnSpc>
                <a:spcPct val="90000"/>
              </a:lnSpc>
            </a:pPr>
            <a:r>
              <a:rPr lang="en-US" sz="2400"/>
              <a:t>The two are in the same directions if q&gt;0</a:t>
            </a:r>
          </a:p>
          <a:p>
            <a:pPr lvl="1">
              <a:lnSpc>
                <a:spcPct val="90000"/>
              </a:lnSpc>
            </a:pPr>
            <a:r>
              <a:rPr lang="en-US" sz="2400"/>
              <a:t>The two are in opposite directions if q&lt;0</a:t>
            </a:r>
          </a:p>
        </p:txBody>
      </p:sp>
      <p:graphicFrame>
        <p:nvGraphicFramePr>
          <p:cNvPr id="148484" name="Object 4"/>
          <p:cNvGraphicFramePr>
            <a:graphicFrameLocks noChangeAspect="1"/>
          </p:cNvGraphicFramePr>
          <p:nvPr/>
        </p:nvGraphicFramePr>
        <p:xfrm>
          <a:off x="2854325" y="1905000"/>
          <a:ext cx="4765675" cy="671513"/>
        </p:xfrm>
        <a:graphic>
          <a:graphicData uri="http://schemas.openxmlformats.org/presentationml/2006/ole">
            <p:oleObj spid="_x0000_s193538" name="Equation" r:id="rId3" imgW="1638000" imgH="22860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11</a:t>
            </a:fld>
            <a:endParaRPr lang="en-US"/>
          </a:p>
        </p:txBody>
      </p:sp>
      <p:sp>
        <p:nvSpPr>
          <p:cNvPr id="147459" name="Rectangle 3"/>
          <p:cNvSpPr>
            <a:spLocks noGrp="1" noChangeArrowheads="1"/>
          </p:cNvSpPr>
          <p:nvPr>
            <p:ph type="title"/>
          </p:nvPr>
        </p:nvSpPr>
        <p:spPr>
          <a:xfrm>
            <a:off x="304800" y="139700"/>
            <a:ext cx="8382000" cy="685800"/>
          </a:xfrm>
        </p:spPr>
        <p:txBody>
          <a:bodyPr/>
          <a:lstStyle/>
          <a:p>
            <a:r>
              <a:rPr lang="en-US" dirty="0"/>
              <a:t>Example 21 –</a:t>
            </a:r>
            <a:r>
              <a:rPr lang="en-US" dirty="0" smtClean="0"/>
              <a:t> 8 </a:t>
            </a:r>
            <a:endParaRPr lang="en-US" dirty="0"/>
          </a:p>
        </p:txBody>
      </p:sp>
      <p:sp>
        <p:nvSpPr>
          <p:cNvPr id="147460" name="Rectangle 4"/>
          <p:cNvSpPr>
            <a:spLocks noGrp="1" noChangeArrowheads="1"/>
          </p:cNvSpPr>
          <p:nvPr>
            <p:ph type="body" idx="1"/>
          </p:nvPr>
        </p:nvSpPr>
        <p:spPr>
          <a:xfrm>
            <a:off x="457200" y="914400"/>
            <a:ext cx="4038600" cy="1371600"/>
          </a:xfrm>
        </p:spPr>
        <p:txBody>
          <a:bodyPr/>
          <a:lstStyle/>
          <a:p>
            <a:pPr>
              <a:lnSpc>
                <a:spcPct val="80000"/>
              </a:lnSpc>
            </a:pPr>
            <a:r>
              <a:rPr lang="en-US" sz="2000" b="1" dirty="0" smtClean="0"/>
              <a:t>E </a:t>
            </a:r>
            <a:r>
              <a:rPr lang="en-US" sz="2000" b="1" dirty="0" smtClean="0"/>
              <a:t>above two point charges</a:t>
            </a:r>
            <a:r>
              <a:rPr lang="en-US" sz="2000" dirty="0" smtClean="0"/>
              <a:t>:</a:t>
            </a:r>
            <a:r>
              <a:rPr lang="en-US" sz="2000" dirty="0" smtClean="0"/>
              <a:t>  </a:t>
            </a:r>
            <a:r>
              <a:rPr lang="en-US" sz="2000" dirty="0" smtClean="0"/>
              <a:t>Calculate the total electric field (a) at point A and (</a:t>
            </a:r>
            <a:r>
              <a:rPr lang="en-US" sz="2000" dirty="0" err="1" smtClean="0"/>
              <a:t>b</a:t>
            </a:r>
            <a:r>
              <a:rPr lang="en-US" sz="2000" dirty="0" smtClean="0"/>
              <a:t>) at point B in the figure on the right due to the both charges Q</a:t>
            </a:r>
            <a:r>
              <a:rPr lang="en-US" sz="2000" baseline="-25000" dirty="0" smtClean="0"/>
              <a:t>1 </a:t>
            </a:r>
            <a:r>
              <a:rPr lang="en-US" sz="2000" dirty="0" smtClean="0"/>
              <a:t>and Q</a:t>
            </a:r>
            <a:r>
              <a:rPr lang="en-US" sz="2000" baseline="-25000" dirty="0" smtClean="0"/>
              <a:t>2</a:t>
            </a:r>
            <a:r>
              <a:rPr lang="en-US" sz="2000" dirty="0" smtClean="0"/>
              <a:t>. </a:t>
            </a:r>
            <a:endParaRPr lang="en-US" sz="2000" dirty="0"/>
          </a:p>
        </p:txBody>
      </p:sp>
      <p:graphicFrame>
        <p:nvGraphicFramePr>
          <p:cNvPr id="147462" name="Object 6"/>
          <p:cNvGraphicFramePr>
            <a:graphicFrameLocks noChangeAspect="1"/>
          </p:cNvGraphicFramePr>
          <p:nvPr/>
        </p:nvGraphicFramePr>
        <p:xfrm>
          <a:off x="933450" y="4521200"/>
          <a:ext cx="742950" cy="406400"/>
        </p:xfrm>
        <a:graphic>
          <a:graphicData uri="http://schemas.openxmlformats.org/presentationml/2006/ole">
            <p:oleObj spid="_x0000_s212994" name="Equation" r:id="rId3" imgW="406400" imgH="254000" progId="Equation.DSMT4">
              <p:embed/>
            </p:oleObj>
          </a:graphicData>
        </a:graphic>
      </p:graphicFrame>
      <p:sp>
        <p:nvSpPr>
          <p:cNvPr id="147467" name="Text Box 11"/>
          <p:cNvSpPr txBox="1">
            <a:spLocks noChangeArrowheads="1"/>
          </p:cNvSpPr>
          <p:nvPr/>
        </p:nvSpPr>
        <p:spPr bwMode="auto">
          <a:xfrm>
            <a:off x="685800" y="3733800"/>
            <a:ext cx="4990920" cy="400110"/>
          </a:xfrm>
          <a:prstGeom prst="rect">
            <a:avLst/>
          </a:prstGeom>
          <a:noFill/>
          <a:ln w="9525">
            <a:noFill/>
            <a:miter lim="800000"/>
            <a:headEnd/>
            <a:tailEnd/>
          </a:ln>
          <a:effectLst/>
        </p:spPr>
        <p:txBody>
          <a:bodyPr wrap="none">
            <a:prstTxWarp prst="textNoShape">
              <a:avLst/>
            </a:prstTxWarp>
            <a:spAutoFit/>
          </a:bodyPr>
          <a:lstStyle/>
          <a:p>
            <a:r>
              <a:rPr lang="en-US" sz="2000" dirty="0" smtClean="0">
                <a:solidFill>
                  <a:schemeClr val="accent2"/>
                </a:solidFill>
                <a:latin typeface="Arial Narrow" charset="0"/>
              </a:rPr>
              <a:t>First, the electric field at point A by Q</a:t>
            </a:r>
            <a:r>
              <a:rPr lang="en-US" sz="2000" baseline="-25000" dirty="0" smtClean="0">
                <a:solidFill>
                  <a:schemeClr val="accent2"/>
                </a:solidFill>
                <a:latin typeface="Arial Narrow" charset="0"/>
              </a:rPr>
              <a:t>1</a:t>
            </a:r>
            <a:r>
              <a:rPr lang="en-US" sz="2000" dirty="0" smtClean="0">
                <a:solidFill>
                  <a:schemeClr val="accent2"/>
                </a:solidFill>
                <a:latin typeface="Arial Narrow" charset="0"/>
              </a:rPr>
              <a:t> and </a:t>
            </a:r>
            <a:r>
              <a:rPr lang="en-US" sz="2000" dirty="0" smtClean="0">
                <a:solidFill>
                  <a:schemeClr val="accent2"/>
                </a:solidFill>
                <a:latin typeface="Arial Narrow" charset="0"/>
              </a:rPr>
              <a:t>then Q</a:t>
            </a:r>
            <a:r>
              <a:rPr lang="en-US" sz="2000" baseline="-25000" dirty="0" smtClean="0">
                <a:solidFill>
                  <a:schemeClr val="accent2"/>
                </a:solidFill>
                <a:latin typeface="Arial Narrow" charset="0"/>
              </a:rPr>
              <a:t>2</a:t>
            </a:r>
            <a:r>
              <a:rPr lang="en-US" sz="2000" dirty="0" smtClean="0">
                <a:solidFill>
                  <a:schemeClr val="accent2"/>
                </a:solidFill>
                <a:latin typeface="Arial Narrow" charset="0"/>
              </a:rPr>
              <a:t>.  </a:t>
            </a:r>
            <a:endParaRPr lang="en-US" sz="2000" dirty="0">
              <a:solidFill>
                <a:schemeClr val="accent2"/>
              </a:solidFill>
              <a:latin typeface="Arial Narrow" charset="0"/>
            </a:endParaRPr>
          </a:p>
        </p:txBody>
      </p:sp>
      <p:pic>
        <p:nvPicPr>
          <p:cNvPr id="18" name="Picture 17" descr="FG21_026.JPG"/>
          <p:cNvPicPr>
            <a:picLocks noChangeAspect="1"/>
          </p:cNvPicPr>
          <p:nvPr/>
        </p:nvPicPr>
        <p:blipFill>
          <a:blip r:embed="rId4"/>
          <a:stretch>
            <a:fillRect/>
          </a:stretch>
        </p:blipFill>
        <p:spPr>
          <a:xfrm>
            <a:off x="4953000" y="838200"/>
            <a:ext cx="4114800" cy="2743200"/>
          </a:xfrm>
          <a:prstGeom prst="rect">
            <a:avLst/>
          </a:prstGeom>
        </p:spPr>
      </p:pic>
      <p:sp>
        <p:nvSpPr>
          <p:cNvPr id="19" name="Text Box 7"/>
          <p:cNvSpPr txBox="1">
            <a:spLocks noChangeArrowheads="1"/>
          </p:cNvSpPr>
          <p:nvPr/>
        </p:nvSpPr>
        <p:spPr bwMode="auto">
          <a:xfrm>
            <a:off x="685800" y="2190690"/>
            <a:ext cx="3505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How do we solve this problem?</a:t>
            </a:r>
            <a:endParaRPr lang="en-US" sz="2000" dirty="0">
              <a:solidFill>
                <a:schemeClr val="accent2"/>
              </a:solidFill>
              <a:latin typeface="Arial Narrow" charset="0"/>
            </a:endParaRPr>
          </a:p>
        </p:txBody>
      </p:sp>
      <p:sp>
        <p:nvSpPr>
          <p:cNvPr id="20" name="Text Box 7"/>
          <p:cNvSpPr txBox="1">
            <a:spLocks noChangeArrowheads="1"/>
          </p:cNvSpPr>
          <p:nvPr/>
        </p:nvSpPr>
        <p:spPr bwMode="auto">
          <a:xfrm>
            <a:off x="685800" y="3276600"/>
            <a:ext cx="4267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Then add them at each point </a:t>
            </a:r>
            <a:r>
              <a:rPr lang="en-US" sz="2000" dirty="0" err="1" smtClean="0">
                <a:solidFill>
                  <a:schemeClr val="accent2"/>
                </a:solidFill>
                <a:latin typeface="Arial Narrow" charset="0"/>
              </a:rPr>
              <a:t>vectorially</a:t>
            </a:r>
            <a:r>
              <a:rPr lang="en-US" sz="2000" dirty="0" smtClean="0">
                <a:solidFill>
                  <a:schemeClr val="accent2"/>
                </a:solidFill>
                <a:latin typeface="Arial Narrow" charset="0"/>
              </a:rPr>
              <a:t>!</a:t>
            </a:r>
            <a:endParaRPr lang="en-US" sz="2000" dirty="0">
              <a:solidFill>
                <a:schemeClr val="accent2"/>
              </a:solidFill>
              <a:latin typeface="Arial Narrow" charset="0"/>
            </a:endParaRPr>
          </a:p>
        </p:txBody>
      </p:sp>
      <p:sp>
        <p:nvSpPr>
          <p:cNvPr id="21" name="Text Box 7"/>
          <p:cNvSpPr txBox="1">
            <a:spLocks noChangeArrowheads="1"/>
          </p:cNvSpPr>
          <p:nvPr/>
        </p:nvSpPr>
        <p:spPr bwMode="auto">
          <a:xfrm>
            <a:off x="685800" y="2568714"/>
            <a:ext cx="42672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First, compute the magnitude of </a:t>
            </a:r>
            <a:r>
              <a:rPr lang="en-US" sz="2000" dirty="0" smtClean="0">
                <a:solidFill>
                  <a:schemeClr val="accent2"/>
                </a:solidFill>
                <a:latin typeface="Arial Narrow" charset="0"/>
              </a:rPr>
              <a:t>fields at each point due to each of the two charges.</a:t>
            </a:r>
            <a:endParaRPr lang="en-US" sz="2000" dirty="0">
              <a:solidFill>
                <a:schemeClr val="accent2"/>
              </a:solidFill>
              <a:latin typeface="Arial Narrow" charset="0"/>
            </a:endParaRPr>
          </a:p>
        </p:txBody>
      </p:sp>
      <p:graphicFrame>
        <p:nvGraphicFramePr>
          <p:cNvPr id="213001" name="Object 9"/>
          <p:cNvGraphicFramePr>
            <a:graphicFrameLocks noChangeAspect="1"/>
          </p:cNvGraphicFramePr>
          <p:nvPr/>
        </p:nvGraphicFramePr>
        <p:xfrm>
          <a:off x="985838" y="5588000"/>
          <a:ext cx="766762" cy="406400"/>
        </p:xfrm>
        <a:graphic>
          <a:graphicData uri="http://schemas.openxmlformats.org/presentationml/2006/ole">
            <p:oleObj spid="_x0000_s213001" name="Equation" r:id="rId5" imgW="419100" imgH="254000" progId="Equation.DSMT4">
              <p:embed/>
            </p:oleObj>
          </a:graphicData>
        </a:graphic>
      </p:graphicFrame>
      <p:graphicFrame>
        <p:nvGraphicFramePr>
          <p:cNvPr id="213002" name="Object 10"/>
          <p:cNvGraphicFramePr>
            <a:graphicFrameLocks noChangeAspect="1"/>
          </p:cNvGraphicFramePr>
          <p:nvPr/>
        </p:nvGraphicFramePr>
        <p:xfrm>
          <a:off x="1687513" y="4384675"/>
          <a:ext cx="766762" cy="731838"/>
        </p:xfrm>
        <a:graphic>
          <a:graphicData uri="http://schemas.openxmlformats.org/presentationml/2006/ole">
            <p:oleObj spid="_x0000_s213002" name="Equation" r:id="rId6" imgW="419100" imgH="457200" progId="Equation.DSMT4">
              <p:embed/>
            </p:oleObj>
          </a:graphicData>
        </a:graphic>
      </p:graphicFrame>
      <p:graphicFrame>
        <p:nvGraphicFramePr>
          <p:cNvPr id="213003" name="Object 11"/>
          <p:cNvGraphicFramePr>
            <a:graphicFrameLocks noChangeAspect="1"/>
          </p:cNvGraphicFramePr>
          <p:nvPr/>
        </p:nvGraphicFramePr>
        <p:xfrm>
          <a:off x="2443162" y="4267200"/>
          <a:ext cx="5481638" cy="914400"/>
        </p:xfrm>
        <a:graphic>
          <a:graphicData uri="http://schemas.openxmlformats.org/presentationml/2006/ole">
            <p:oleObj spid="_x0000_s213003" name="Equation" r:id="rId7" imgW="2997200" imgH="571500" progId="Equation.DSMT4">
              <p:embed/>
            </p:oleObj>
          </a:graphicData>
        </a:graphic>
      </p:graphicFrame>
      <p:graphicFrame>
        <p:nvGraphicFramePr>
          <p:cNvPr id="213004" name="Object 12"/>
          <p:cNvGraphicFramePr>
            <a:graphicFrameLocks noChangeAspect="1"/>
          </p:cNvGraphicFramePr>
          <p:nvPr/>
        </p:nvGraphicFramePr>
        <p:xfrm>
          <a:off x="1752600" y="5451475"/>
          <a:ext cx="814388" cy="731838"/>
        </p:xfrm>
        <a:graphic>
          <a:graphicData uri="http://schemas.openxmlformats.org/presentationml/2006/ole">
            <p:oleObj spid="_x0000_s213004" name="Equation" r:id="rId8" imgW="444500" imgH="457200" progId="Equation.DSMT4">
              <p:embed/>
            </p:oleObj>
          </a:graphicData>
        </a:graphic>
      </p:graphicFrame>
      <p:graphicFrame>
        <p:nvGraphicFramePr>
          <p:cNvPr id="213005" name="Object 13"/>
          <p:cNvGraphicFramePr>
            <a:graphicFrameLocks noChangeAspect="1"/>
          </p:cNvGraphicFramePr>
          <p:nvPr/>
        </p:nvGraphicFramePr>
        <p:xfrm>
          <a:off x="2536825" y="5334000"/>
          <a:ext cx="5387975" cy="914400"/>
        </p:xfrm>
        <a:graphic>
          <a:graphicData uri="http://schemas.openxmlformats.org/presentationml/2006/ole">
            <p:oleObj spid="_x0000_s213005" name="Equation" r:id="rId9" imgW="2946400" imgH="57150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12</a:t>
            </a:fld>
            <a:endParaRPr lang="en-US"/>
          </a:p>
        </p:txBody>
      </p:sp>
      <p:sp>
        <p:nvSpPr>
          <p:cNvPr id="147459" name="Rectangle 3"/>
          <p:cNvSpPr>
            <a:spLocks noGrp="1" noChangeArrowheads="1"/>
          </p:cNvSpPr>
          <p:nvPr>
            <p:ph type="title"/>
          </p:nvPr>
        </p:nvSpPr>
        <p:spPr>
          <a:xfrm>
            <a:off x="304800" y="139700"/>
            <a:ext cx="8382000" cy="685800"/>
          </a:xfrm>
        </p:spPr>
        <p:txBody>
          <a:bodyPr/>
          <a:lstStyle/>
          <a:p>
            <a:r>
              <a:rPr lang="en-US" dirty="0"/>
              <a:t>Example 21 –</a:t>
            </a:r>
            <a:r>
              <a:rPr lang="en-US" dirty="0" smtClean="0"/>
              <a:t> 8, </a:t>
            </a:r>
            <a:r>
              <a:rPr lang="en-US" dirty="0" err="1" smtClean="0"/>
              <a:t>cnt’d</a:t>
            </a:r>
            <a:endParaRPr lang="en-US" dirty="0"/>
          </a:p>
        </p:txBody>
      </p:sp>
      <p:graphicFrame>
        <p:nvGraphicFramePr>
          <p:cNvPr id="147462" name="Object 6"/>
          <p:cNvGraphicFramePr>
            <a:graphicFrameLocks noChangeAspect="1"/>
          </p:cNvGraphicFramePr>
          <p:nvPr/>
        </p:nvGraphicFramePr>
        <p:xfrm>
          <a:off x="457200" y="1685925"/>
          <a:ext cx="809625" cy="447675"/>
        </p:xfrm>
        <a:graphic>
          <a:graphicData uri="http://schemas.openxmlformats.org/presentationml/2006/ole">
            <p:oleObj spid="_x0000_s214018" name="Equation" r:id="rId3" imgW="368300" imgH="228600" progId="Equation.DSMT4">
              <p:embed/>
            </p:oleObj>
          </a:graphicData>
        </a:graphic>
      </p:graphicFrame>
      <p:pic>
        <p:nvPicPr>
          <p:cNvPr id="18" name="Picture 17" descr="FG21_026.JPG"/>
          <p:cNvPicPr>
            <a:picLocks noChangeAspect="1"/>
          </p:cNvPicPr>
          <p:nvPr/>
        </p:nvPicPr>
        <p:blipFill>
          <a:blip r:embed="rId4"/>
          <a:stretch>
            <a:fillRect/>
          </a:stretch>
        </p:blipFill>
        <p:spPr>
          <a:xfrm>
            <a:off x="5181600" y="838200"/>
            <a:ext cx="3886200" cy="2743200"/>
          </a:xfrm>
          <a:prstGeom prst="rect">
            <a:avLst/>
          </a:prstGeom>
        </p:spPr>
      </p:pic>
      <p:sp>
        <p:nvSpPr>
          <p:cNvPr id="19" name="Text Box 7"/>
          <p:cNvSpPr txBox="1">
            <a:spLocks noChangeArrowheads="1"/>
          </p:cNvSpPr>
          <p:nvPr/>
        </p:nvSpPr>
        <p:spPr bwMode="auto">
          <a:xfrm>
            <a:off x="381000" y="914400"/>
            <a:ext cx="40386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the components of the electric field </a:t>
            </a:r>
            <a:r>
              <a:rPr lang="en-US" sz="2000" dirty="0" smtClean="0">
                <a:solidFill>
                  <a:schemeClr val="accent2"/>
                </a:solidFill>
                <a:latin typeface="Arial Narrow" charset="0"/>
              </a:rPr>
              <a:t>vectors by the two charges at point A.</a:t>
            </a:r>
            <a:endParaRPr lang="en-US" sz="2000" dirty="0">
              <a:solidFill>
                <a:schemeClr val="accent2"/>
              </a:solidFill>
              <a:latin typeface="Arial Narrow" charset="0"/>
            </a:endParaRPr>
          </a:p>
        </p:txBody>
      </p:sp>
      <p:graphicFrame>
        <p:nvGraphicFramePr>
          <p:cNvPr id="214019" name="Object 3"/>
          <p:cNvGraphicFramePr>
            <a:graphicFrameLocks noChangeAspect="1"/>
          </p:cNvGraphicFramePr>
          <p:nvPr/>
        </p:nvGraphicFramePr>
        <p:xfrm>
          <a:off x="411163" y="2246313"/>
          <a:ext cx="808037" cy="496887"/>
        </p:xfrm>
        <a:graphic>
          <a:graphicData uri="http://schemas.openxmlformats.org/presentationml/2006/ole">
            <p:oleObj spid="_x0000_s214019" name="Equation" r:id="rId5" imgW="368300" imgH="254000" progId="Equation.DSMT4">
              <p:embed/>
            </p:oleObj>
          </a:graphicData>
        </a:graphic>
      </p:graphicFrame>
      <p:graphicFrame>
        <p:nvGraphicFramePr>
          <p:cNvPr id="214020" name="Object 4"/>
          <p:cNvGraphicFramePr>
            <a:graphicFrameLocks noChangeAspect="1"/>
          </p:cNvGraphicFramePr>
          <p:nvPr/>
        </p:nvGraphicFramePr>
        <p:xfrm>
          <a:off x="304800" y="3516313"/>
          <a:ext cx="725487" cy="447675"/>
        </p:xfrm>
        <a:graphic>
          <a:graphicData uri="http://schemas.openxmlformats.org/presentationml/2006/ole">
            <p:oleObj spid="_x0000_s214020" name="Equation" r:id="rId6" imgW="330200" imgH="228600" progId="Equation.DSMT4">
              <p:embed/>
            </p:oleObj>
          </a:graphicData>
        </a:graphic>
      </p:graphicFrame>
      <p:graphicFrame>
        <p:nvGraphicFramePr>
          <p:cNvPr id="214021" name="Object 5"/>
          <p:cNvGraphicFramePr>
            <a:graphicFrameLocks noChangeAspect="1"/>
          </p:cNvGraphicFramePr>
          <p:nvPr/>
        </p:nvGraphicFramePr>
        <p:xfrm>
          <a:off x="457200" y="4746625"/>
          <a:ext cx="808037" cy="498475"/>
        </p:xfrm>
        <a:graphic>
          <a:graphicData uri="http://schemas.openxmlformats.org/presentationml/2006/ole">
            <p:oleObj spid="_x0000_s214021" name="Equation" r:id="rId7" imgW="368300" imgH="254000" progId="Equation.DSMT4">
              <p:embed/>
            </p:oleObj>
          </a:graphicData>
        </a:graphic>
      </p:graphicFrame>
      <p:graphicFrame>
        <p:nvGraphicFramePr>
          <p:cNvPr id="214022" name="Object 6"/>
          <p:cNvGraphicFramePr>
            <a:graphicFrameLocks noChangeAspect="1"/>
          </p:cNvGraphicFramePr>
          <p:nvPr/>
        </p:nvGraphicFramePr>
        <p:xfrm>
          <a:off x="1182688" y="1687512"/>
          <a:ext cx="1560512" cy="446088"/>
        </p:xfrm>
        <a:graphic>
          <a:graphicData uri="http://schemas.openxmlformats.org/presentationml/2006/ole">
            <p:oleObj spid="_x0000_s214022" name="Equation" r:id="rId8" imgW="711200" imgH="228600" progId="Equation.DSMT4">
              <p:embed/>
            </p:oleObj>
          </a:graphicData>
        </a:graphic>
      </p:graphicFrame>
      <p:graphicFrame>
        <p:nvGraphicFramePr>
          <p:cNvPr id="214023" name="Object 7"/>
          <p:cNvGraphicFramePr>
            <a:graphicFrameLocks noChangeAspect="1"/>
          </p:cNvGraphicFramePr>
          <p:nvPr/>
        </p:nvGraphicFramePr>
        <p:xfrm>
          <a:off x="2709862" y="1600200"/>
          <a:ext cx="1785938" cy="471488"/>
        </p:xfrm>
        <a:graphic>
          <a:graphicData uri="http://schemas.openxmlformats.org/presentationml/2006/ole">
            <p:oleObj spid="_x0000_s214023" name="Equation" r:id="rId9" imgW="812800" imgH="241300" progId="Equation.DSMT4">
              <p:embed/>
            </p:oleObj>
          </a:graphicData>
        </a:graphic>
      </p:graphicFrame>
      <p:graphicFrame>
        <p:nvGraphicFramePr>
          <p:cNvPr id="214024" name="Object 8"/>
          <p:cNvGraphicFramePr>
            <a:graphicFrameLocks noChangeAspect="1"/>
          </p:cNvGraphicFramePr>
          <p:nvPr/>
        </p:nvGraphicFramePr>
        <p:xfrm>
          <a:off x="1143000" y="2295525"/>
          <a:ext cx="2286000" cy="447675"/>
        </p:xfrm>
        <a:graphic>
          <a:graphicData uri="http://schemas.openxmlformats.org/presentationml/2006/ole">
            <p:oleObj spid="_x0000_s214024" name="Equation" r:id="rId10" imgW="1041400" imgH="228600" progId="Equation.DSMT4">
              <p:embed/>
            </p:oleObj>
          </a:graphicData>
        </a:graphic>
      </p:graphicFrame>
      <p:graphicFrame>
        <p:nvGraphicFramePr>
          <p:cNvPr id="214025" name="Object 9"/>
          <p:cNvGraphicFramePr>
            <a:graphicFrameLocks noChangeAspect="1"/>
          </p:cNvGraphicFramePr>
          <p:nvPr/>
        </p:nvGraphicFramePr>
        <p:xfrm>
          <a:off x="3417887" y="2209800"/>
          <a:ext cx="1839913" cy="471487"/>
        </p:xfrm>
        <a:graphic>
          <a:graphicData uri="http://schemas.openxmlformats.org/presentationml/2006/ole">
            <p:oleObj spid="_x0000_s214025" name="Equation" r:id="rId11" imgW="838200" imgH="241300" progId="Equation.DSMT4">
              <p:embed/>
            </p:oleObj>
          </a:graphicData>
        </a:graphic>
      </p:graphicFrame>
      <p:graphicFrame>
        <p:nvGraphicFramePr>
          <p:cNvPr id="214026" name="Object 10"/>
          <p:cNvGraphicFramePr>
            <a:graphicFrameLocks noChangeAspect="1"/>
          </p:cNvGraphicFramePr>
          <p:nvPr/>
        </p:nvGraphicFramePr>
        <p:xfrm>
          <a:off x="1008063" y="3441700"/>
          <a:ext cx="1811337" cy="547687"/>
        </p:xfrm>
        <a:graphic>
          <a:graphicData uri="http://schemas.openxmlformats.org/presentationml/2006/ole">
            <p:oleObj spid="_x0000_s214026" name="Equation" r:id="rId12" imgW="825500" imgH="279400" progId="Equation.DSMT4">
              <p:embed/>
            </p:oleObj>
          </a:graphicData>
        </a:graphic>
      </p:graphicFrame>
      <p:graphicFrame>
        <p:nvGraphicFramePr>
          <p:cNvPr id="214027" name="Object 11"/>
          <p:cNvGraphicFramePr>
            <a:graphicFrameLocks noChangeAspect="1"/>
          </p:cNvGraphicFramePr>
          <p:nvPr/>
        </p:nvGraphicFramePr>
        <p:xfrm>
          <a:off x="2743200" y="3441700"/>
          <a:ext cx="2900363" cy="596900"/>
        </p:xfrm>
        <a:graphic>
          <a:graphicData uri="http://schemas.openxmlformats.org/presentationml/2006/ole">
            <p:oleObj spid="_x0000_s214027" name="Equation" r:id="rId13" imgW="1320800" imgH="304800" progId="Equation.DSMT4">
              <p:embed/>
            </p:oleObj>
          </a:graphicData>
        </a:graphic>
      </p:graphicFrame>
      <p:sp>
        <p:nvSpPr>
          <p:cNvPr id="23" name="Text Box 7"/>
          <p:cNvSpPr txBox="1">
            <a:spLocks noChangeArrowheads="1"/>
          </p:cNvSpPr>
          <p:nvPr/>
        </p:nvSpPr>
        <p:spPr bwMode="auto">
          <a:xfrm>
            <a:off x="457200" y="2876490"/>
            <a:ext cx="40386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So the electric field at point A is</a:t>
            </a:r>
            <a:endParaRPr lang="en-US" sz="2000" dirty="0">
              <a:solidFill>
                <a:schemeClr val="accent2"/>
              </a:solidFill>
              <a:latin typeface="Arial Narrow" charset="0"/>
            </a:endParaRPr>
          </a:p>
        </p:txBody>
      </p:sp>
      <p:sp>
        <p:nvSpPr>
          <p:cNvPr id="24" name="Text Box 7"/>
          <p:cNvSpPr txBox="1">
            <a:spLocks noChangeArrowheads="1"/>
          </p:cNvSpPr>
          <p:nvPr/>
        </p:nvSpPr>
        <p:spPr bwMode="auto">
          <a:xfrm>
            <a:off x="457200" y="4095690"/>
            <a:ext cx="48006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The magnitude of</a:t>
            </a:r>
            <a:r>
              <a:rPr lang="en-US" sz="2000" dirty="0" smtClean="0">
                <a:solidFill>
                  <a:schemeClr val="accent2"/>
                </a:solidFill>
                <a:latin typeface="Arial Narrow" charset="0"/>
              </a:rPr>
              <a:t> the electric field at point A is</a:t>
            </a:r>
            <a:endParaRPr lang="en-US" sz="2000" dirty="0">
              <a:solidFill>
                <a:schemeClr val="accent2"/>
              </a:solidFill>
              <a:latin typeface="Arial Narrow" charset="0"/>
            </a:endParaRPr>
          </a:p>
        </p:txBody>
      </p:sp>
      <p:graphicFrame>
        <p:nvGraphicFramePr>
          <p:cNvPr id="214028" name="Object 12"/>
          <p:cNvGraphicFramePr>
            <a:graphicFrameLocks noChangeAspect="1"/>
          </p:cNvGraphicFramePr>
          <p:nvPr/>
        </p:nvGraphicFramePr>
        <p:xfrm>
          <a:off x="1219200" y="4724400"/>
          <a:ext cx="1811337" cy="622300"/>
        </p:xfrm>
        <a:graphic>
          <a:graphicData uri="http://schemas.openxmlformats.org/presentationml/2006/ole">
            <p:oleObj spid="_x0000_s214028" name="Equation" r:id="rId14" imgW="825500" imgH="317500" progId="Equation.DSMT4">
              <p:embed/>
            </p:oleObj>
          </a:graphicData>
        </a:graphic>
      </p:graphicFrame>
      <p:graphicFrame>
        <p:nvGraphicFramePr>
          <p:cNvPr id="214029" name="Object 13"/>
          <p:cNvGraphicFramePr>
            <a:graphicFrameLocks noChangeAspect="1"/>
          </p:cNvGraphicFramePr>
          <p:nvPr/>
        </p:nvGraphicFramePr>
        <p:xfrm>
          <a:off x="2973387" y="4648200"/>
          <a:ext cx="5408613" cy="671513"/>
        </p:xfrm>
        <a:graphic>
          <a:graphicData uri="http://schemas.openxmlformats.org/presentationml/2006/ole">
            <p:oleObj spid="_x0000_s214029" name="Equation" r:id="rId15" imgW="2463800" imgH="342900" progId="Equation.DSMT4">
              <p:embed/>
            </p:oleObj>
          </a:graphicData>
        </a:graphic>
      </p:graphicFrame>
      <p:sp>
        <p:nvSpPr>
          <p:cNvPr id="27" name="Text Box 7"/>
          <p:cNvSpPr txBox="1">
            <a:spLocks noChangeArrowheads="1"/>
          </p:cNvSpPr>
          <p:nvPr/>
        </p:nvSpPr>
        <p:spPr bwMode="auto">
          <a:xfrm>
            <a:off x="609600" y="5391090"/>
            <a:ext cx="35814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onto </a:t>
            </a:r>
            <a:r>
              <a:rPr lang="en-US" sz="2000" dirty="0" smtClean="0">
                <a:solidFill>
                  <a:schemeClr val="accent2"/>
                </a:solidFill>
                <a:latin typeface="Arial Narrow" charset="0"/>
              </a:rPr>
              <a:t>the electric field at point B</a:t>
            </a:r>
            <a:endParaRPr lang="en-US" sz="2000" dirty="0">
              <a:solidFill>
                <a:schemeClr val="accent2"/>
              </a:solidFill>
              <a:latin typeface="Arial Narrow"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13</a:t>
            </a:fld>
            <a:endParaRPr lang="en-US"/>
          </a:p>
        </p:txBody>
      </p:sp>
      <p:sp>
        <p:nvSpPr>
          <p:cNvPr id="147459" name="Rectangle 3"/>
          <p:cNvSpPr>
            <a:spLocks noGrp="1" noChangeArrowheads="1"/>
          </p:cNvSpPr>
          <p:nvPr>
            <p:ph type="title"/>
          </p:nvPr>
        </p:nvSpPr>
        <p:spPr>
          <a:xfrm>
            <a:off x="304800" y="139700"/>
            <a:ext cx="8382000" cy="685800"/>
          </a:xfrm>
        </p:spPr>
        <p:txBody>
          <a:bodyPr/>
          <a:lstStyle/>
          <a:p>
            <a:r>
              <a:rPr lang="en-US" dirty="0"/>
              <a:t>Example 21 –</a:t>
            </a:r>
            <a:r>
              <a:rPr lang="en-US" dirty="0" smtClean="0"/>
              <a:t> 8, </a:t>
            </a:r>
            <a:r>
              <a:rPr lang="en-US" dirty="0" err="1" smtClean="0"/>
              <a:t>cnt’d</a:t>
            </a:r>
            <a:endParaRPr lang="en-US" dirty="0"/>
          </a:p>
        </p:txBody>
      </p:sp>
      <p:graphicFrame>
        <p:nvGraphicFramePr>
          <p:cNvPr id="147462" name="Object 6"/>
          <p:cNvGraphicFramePr>
            <a:graphicFrameLocks noChangeAspect="1"/>
          </p:cNvGraphicFramePr>
          <p:nvPr/>
        </p:nvGraphicFramePr>
        <p:xfrm>
          <a:off x="533400" y="2425700"/>
          <a:ext cx="1471613" cy="739775"/>
        </p:xfrm>
        <a:graphic>
          <a:graphicData uri="http://schemas.openxmlformats.org/presentationml/2006/ole">
            <p:oleObj spid="_x0000_s215042" name="Equation" r:id="rId3" imgW="812800" imgH="457200" progId="Equation.DSMT4">
              <p:embed/>
            </p:oleObj>
          </a:graphicData>
        </a:graphic>
      </p:graphicFrame>
      <p:pic>
        <p:nvPicPr>
          <p:cNvPr id="18" name="Picture 17" descr="FG21_026.JPG"/>
          <p:cNvPicPr>
            <a:picLocks noChangeAspect="1"/>
          </p:cNvPicPr>
          <p:nvPr/>
        </p:nvPicPr>
        <p:blipFill>
          <a:blip r:embed="rId4"/>
          <a:stretch>
            <a:fillRect/>
          </a:stretch>
        </p:blipFill>
        <p:spPr>
          <a:xfrm>
            <a:off x="5181600" y="838200"/>
            <a:ext cx="3886200" cy="2743200"/>
          </a:xfrm>
          <a:prstGeom prst="rect">
            <a:avLst/>
          </a:prstGeom>
        </p:spPr>
      </p:pic>
      <p:sp>
        <p:nvSpPr>
          <p:cNvPr id="19" name="Text Box 7"/>
          <p:cNvSpPr txBox="1">
            <a:spLocks noChangeArrowheads="1"/>
          </p:cNvSpPr>
          <p:nvPr/>
        </p:nvSpPr>
        <p:spPr bwMode="auto">
          <a:xfrm>
            <a:off x="381000" y="762000"/>
            <a:ext cx="48006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Electric field at point B is easier due to symmetry!</a:t>
            </a:r>
            <a:endParaRPr lang="en-US" sz="2000" dirty="0">
              <a:solidFill>
                <a:schemeClr val="accent2"/>
              </a:solidFill>
              <a:latin typeface="Arial Narrow" charset="0"/>
            </a:endParaRPr>
          </a:p>
        </p:txBody>
      </p:sp>
      <p:sp>
        <p:nvSpPr>
          <p:cNvPr id="9" name="Text Box 7"/>
          <p:cNvSpPr txBox="1">
            <a:spLocks noChangeArrowheads="1"/>
          </p:cNvSpPr>
          <p:nvPr/>
        </p:nvSpPr>
        <p:spPr bwMode="auto">
          <a:xfrm>
            <a:off x="381000" y="1143000"/>
            <a:ext cx="4800600" cy="1323439"/>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Since the magnitude of the charges are the same and the distance to point B from the two charges are the same, the magnitude of the electric field by the two charges at point B are the same!!</a:t>
            </a:r>
            <a:endParaRPr lang="en-US" sz="2000" dirty="0">
              <a:solidFill>
                <a:schemeClr val="accent2"/>
              </a:solidFill>
              <a:latin typeface="Arial Narrow" charset="0"/>
            </a:endParaRPr>
          </a:p>
        </p:txBody>
      </p:sp>
      <p:graphicFrame>
        <p:nvGraphicFramePr>
          <p:cNvPr id="215043" name="Object 3"/>
          <p:cNvGraphicFramePr>
            <a:graphicFrameLocks noChangeAspect="1"/>
          </p:cNvGraphicFramePr>
          <p:nvPr/>
        </p:nvGraphicFramePr>
        <p:xfrm>
          <a:off x="4953000" y="3879850"/>
          <a:ext cx="754063" cy="463550"/>
        </p:xfrm>
        <a:graphic>
          <a:graphicData uri="http://schemas.openxmlformats.org/presentationml/2006/ole">
            <p:oleObj spid="_x0000_s215043" name="Equation" r:id="rId5" imgW="368300" imgH="254000" progId="Equation.DSMT4">
              <p:embed/>
            </p:oleObj>
          </a:graphicData>
        </a:graphic>
      </p:graphicFrame>
      <p:graphicFrame>
        <p:nvGraphicFramePr>
          <p:cNvPr id="215044" name="Object 4"/>
          <p:cNvGraphicFramePr>
            <a:graphicFrameLocks noChangeAspect="1"/>
          </p:cNvGraphicFramePr>
          <p:nvPr/>
        </p:nvGraphicFramePr>
        <p:xfrm>
          <a:off x="2057400" y="2425700"/>
          <a:ext cx="1519238" cy="738188"/>
        </p:xfrm>
        <a:graphic>
          <a:graphicData uri="http://schemas.openxmlformats.org/presentationml/2006/ole">
            <p:oleObj spid="_x0000_s215044" name="Equation" r:id="rId6" imgW="838200" imgH="457200" progId="Equation.DSMT4">
              <p:embed/>
            </p:oleObj>
          </a:graphicData>
        </a:graphic>
      </p:graphicFrame>
      <p:graphicFrame>
        <p:nvGraphicFramePr>
          <p:cNvPr id="215046" name="Object 6"/>
          <p:cNvGraphicFramePr>
            <a:graphicFrameLocks noChangeAspect="1"/>
          </p:cNvGraphicFramePr>
          <p:nvPr/>
        </p:nvGraphicFramePr>
        <p:xfrm>
          <a:off x="523875" y="3121025"/>
          <a:ext cx="4591050" cy="765175"/>
        </p:xfrm>
        <a:graphic>
          <a:graphicData uri="http://schemas.openxmlformats.org/presentationml/2006/ole">
            <p:oleObj spid="_x0000_s215046" name="Equation" r:id="rId7" imgW="3060700" imgH="571500" progId="Equation.DSMT4">
              <p:embed/>
            </p:oleObj>
          </a:graphicData>
        </a:graphic>
      </p:graphicFrame>
      <p:sp>
        <p:nvSpPr>
          <p:cNvPr id="14" name="Text Box 7"/>
          <p:cNvSpPr txBox="1">
            <a:spLocks noChangeArrowheads="1"/>
          </p:cNvSpPr>
          <p:nvPr/>
        </p:nvSpPr>
        <p:spPr bwMode="auto">
          <a:xfrm>
            <a:off x="381000" y="3886200"/>
            <a:ext cx="2362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the components!</a:t>
            </a:r>
            <a:endParaRPr lang="en-US" sz="2000" dirty="0">
              <a:solidFill>
                <a:schemeClr val="accent2"/>
              </a:solidFill>
              <a:latin typeface="Arial Narrow" charset="0"/>
            </a:endParaRPr>
          </a:p>
        </p:txBody>
      </p:sp>
      <p:sp>
        <p:nvSpPr>
          <p:cNvPr id="20" name="Text Box 7"/>
          <p:cNvSpPr txBox="1">
            <a:spLocks noChangeArrowheads="1"/>
          </p:cNvSpPr>
          <p:nvPr/>
        </p:nvSpPr>
        <p:spPr bwMode="auto">
          <a:xfrm>
            <a:off x="304800" y="4267200"/>
            <a:ext cx="2362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the </a:t>
            </a:r>
            <a:r>
              <a:rPr lang="en-US" sz="2000" dirty="0" err="1" smtClean="0">
                <a:solidFill>
                  <a:schemeClr val="accent2"/>
                </a:solidFill>
                <a:latin typeface="Arial Narrow" charset="0"/>
              </a:rPr>
              <a:t>x</a:t>
            </a:r>
            <a:r>
              <a:rPr lang="en-US" sz="2000" dirty="0" smtClean="0">
                <a:solidFill>
                  <a:schemeClr val="accent2"/>
                </a:solidFill>
                <a:latin typeface="Arial Narrow" charset="0"/>
              </a:rPr>
              <a:t>-component!</a:t>
            </a:r>
            <a:endParaRPr lang="en-US" sz="2000" dirty="0">
              <a:solidFill>
                <a:schemeClr val="accent2"/>
              </a:solidFill>
              <a:latin typeface="Arial Narrow" charset="0"/>
            </a:endParaRPr>
          </a:p>
        </p:txBody>
      </p:sp>
      <p:graphicFrame>
        <p:nvGraphicFramePr>
          <p:cNvPr id="215047" name="Object 7"/>
          <p:cNvGraphicFramePr>
            <a:graphicFrameLocks noChangeAspect="1"/>
          </p:cNvGraphicFramePr>
          <p:nvPr/>
        </p:nvGraphicFramePr>
        <p:xfrm>
          <a:off x="2695575" y="4310063"/>
          <a:ext cx="809625" cy="276225"/>
        </p:xfrm>
        <a:graphic>
          <a:graphicData uri="http://schemas.openxmlformats.org/presentationml/2006/ole">
            <p:oleObj spid="_x0000_s215047" name="Equation" r:id="rId8" imgW="431800" imgH="165100" progId="Equation.DSMT4">
              <p:embed/>
            </p:oleObj>
          </a:graphicData>
        </a:graphic>
      </p:graphicFrame>
      <p:graphicFrame>
        <p:nvGraphicFramePr>
          <p:cNvPr id="215048" name="Object 8"/>
          <p:cNvGraphicFramePr>
            <a:graphicFrameLocks noChangeAspect="1"/>
          </p:cNvGraphicFramePr>
          <p:nvPr/>
        </p:nvGraphicFramePr>
        <p:xfrm>
          <a:off x="5702300" y="3886200"/>
          <a:ext cx="1090613" cy="417513"/>
        </p:xfrm>
        <a:graphic>
          <a:graphicData uri="http://schemas.openxmlformats.org/presentationml/2006/ole">
            <p:oleObj spid="_x0000_s215048" name="Equation" r:id="rId9" imgW="533400" imgH="228600" progId="Equation.DSMT4">
              <p:embed/>
            </p:oleObj>
          </a:graphicData>
        </a:graphic>
      </p:graphicFrame>
      <p:graphicFrame>
        <p:nvGraphicFramePr>
          <p:cNvPr id="215049" name="Object 9"/>
          <p:cNvGraphicFramePr>
            <a:graphicFrameLocks noChangeAspect="1"/>
          </p:cNvGraphicFramePr>
          <p:nvPr/>
        </p:nvGraphicFramePr>
        <p:xfrm>
          <a:off x="6796087" y="3886200"/>
          <a:ext cx="1662113" cy="417513"/>
        </p:xfrm>
        <a:graphic>
          <a:graphicData uri="http://schemas.openxmlformats.org/presentationml/2006/ole">
            <p:oleObj spid="_x0000_s215049" name="Equation" r:id="rId10" imgW="812800" imgH="228600" progId="Equation.DSMT4">
              <p:embed/>
            </p:oleObj>
          </a:graphicData>
        </a:graphic>
      </p:graphicFrame>
      <p:sp>
        <p:nvSpPr>
          <p:cNvPr id="21" name="Text Box 7"/>
          <p:cNvSpPr txBox="1">
            <a:spLocks noChangeArrowheads="1"/>
          </p:cNvSpPr>
          <p:nvPr/>
        </p:nvSpPr>
        <p:spPr bwMode="auto">
          <a:xfrm>
            <a:off x="2667000" y="3886200"/>
            <a:ext cx="2362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First, the </a:t>
            </a:r>
            <a:r>
              <a:rPr lang="en-US" sz="2000" dirty="0" err="1" smtClean="0">
                <a:solidFill>
                  <a:schemeClr val="accent2"/>
                </a:solidFill>
                <a:latin typeface="Arial Narrow" charset="0"/>
              </a:rPr>
              <a:t>y</a:t>
            </a:r>
            <a:r>
              <a:rPr lang="en-US" sz="2000" dirty="0" smtClean="0">
                <a:solidFill>
                  <a:schemeClr val="accent2"/>
                </a:solidFill>
                <a:latin typeface="Arial Narrow" charset="0"/>
              </a:rPr>
              <a:t>-component!</a:t>
            </a:r>
            <a:endParaRPr lang="en-US" sz="2000" dirty="0">
              <a:solidFill>
                <a:schemeClr val="accent2"/>
              </a:solidFill>
              <a:latin typeface="Arial Narrow" charset="0"/>
            </a:endParaRPr>
          </a:p>
        </p:txBody>
      </p:sp>
      <p:graphicFrame>
        <p:nvGraphicFramePr>
          <p:cNvPr id="215051" name="Object 11"/>
          <p:cNvGraphicFramePr>
            <a:graphicFrameLocks noChangeAspect="1"/>
          </p:cNvGraphicFramePr>
          <p:nvPr/>
        </p:nvGraphicFramePr>
        <p:xfrm>
          <a:off x="1600200" y="4648200"/>
          <a:ext cx="690562" cy="382587"/>
        </p:xfrm>
        <a:graphic>
          <a:graphicData uri="http://schemas.openxmlformats.org/presentationml/2006/ole">
            <p:oleObj spid="_x0000_s215051" name="Equation" r:id="rId11" imgW="368300" imgH="228600" progId="Equation.DSMT4">
              <p:embed/>
            </p:oleObj>
          </a:graphicData>
        </a:graphic>
      </p:graphicFrame>
      <p:graphicFrame>
        <p:nvGraphicFramePr>
          <p:cNvPr id="215054" name="Object 14"/>
          <p:cNvGraphicFramePr>
            <a:graphicFrameLocks noChangeAspect="1"/>
          </p:cNvGraphicFramePr>
          <p:nvPr/>
        </p:nvGraphicFramePr>
        <p:xfrm>
          <a:off x="3525838" y="4267200"/>
          <a:ext cx="1808162" cy="361950"/>
        </p:xfrm>
        <a:graphic>
          <a:graphicData uri="http://schemas.openxmlformats.org/presentationml/2006/ole">
            <p:oleObj spid="_x0000_s215054" name="Equation" r:id="rId12" imgW="965200" imgH="215900" progId="Equation.DSMT4">
              <p:embed/>
            </p:oleObj>
          </a:graphicData>
        </a:graphic>
      </p:graphicFrame>
      <p:graphicFrame>
        <p:nvGraphicFramePr>
          <p:cNvPr id="215056" name="Object 16"/>
          <p:cNvGraphicFramePr>
            <a:graphicFrameLocks noChangeAspect="1"/>
          </p:cNvGraphicFramePr>
          <p:nvPr/>
        </p:nvGraphicFramePr>
        <p:xfrm>
          <a:off x="2632074" y="5245100"/>
          <a:ext cx="617538" cy="381000"/>
        </p:xfrm>
        <a:graphic>
          <a:graphicData uri="http://schemas.openxmlformats.org/presentationml/2006/ole">
            <p:oleObj spid="_x0000_s215056" name="Equation" r:id="rId13" imgW="330200" imgH="228600" progId="Equation.DSMT4">
              <p:embed/>
            </p:oleObj>
          </a:graphicData>
        </a:graphic>
      </p:graphicFrame>
      <p:graphicFrame>
        <p:nvGraphicFramePr>
          <p:cNvPr id="215057" name="Object 17"/>
          <p:cNvGraphicFramePr>
            <a:graphicFrameLocks noChangeAspect="1"/>
          </p:cNvGraphicFramePr>
          <p:nvPr/>
        </p:nvGraphicFramePr>
        <p:xfrm>
          <a:off x="2667000" y="5748338"/>
          <a:ext cx="690563" cy="423862"/>
        </p:xfrm>
        <a:graphic>
          <a:graphicData uri="http://schemas.openxmlformats.org/presentationml/2006/ole">
            <p:oleObj spid="_x0000_s215057" name="Equation" r:id="rId14" imgW="368300" imgH="254000" progId="Equation.DSMT4">
              <p:embed/>
            </p:oleObj>
          </a:graphicData>
        </a:graphic>
      </p:graphicFrame>
      <p:graphicFrame>
        <p:nvGraphicFramePr>
          <p:cNvPr id="215058" name="Object 18"/>
          <p:cNvGraphicFramePr>
            <a:graphicFrameLocks noChangeAspect="1"/>
          </p:cNvGraphicFramePr>
          <p:nvPr/>
        </p:nvGraphicFramePr>
        <p:xfrm>
          <a:off x="2301875" y="4648200"/>
          <a:ext cx="1355725" cy="381000"/>
        </p:xfrm>
        <a:graphic>
          <a:graphicData uri="http://schemas.openxmlformats.org/presentationml/2006/ole">
            <p:oleObj spid="_x0000_s215058" name="Equation" r:id="rId15" imgW="723900" imgH="228600" progId="Equation.DSMT4">
              <p:embed/>
            </p:oleObj>
          </a:graphicData>
        </a:graphic>
      </p:graphicFrame>
      <p:graphicFrame>
        <p:nvGraphicFramePr>
          <p:cNvPr id="215059" name="Object 19"/>
          <p:cNvGraphicFramePr>
            <a:graphicFrameLocks noChangeAspect="1"/>
          </p:cNvGraphicFramePr>
          <p:nvPr/>
        </p:nvGraphicFramePr>
        <p:xfrm>
          <a:off x="3668712" y="4648200"/>
          <a:ext cx="3570288" cy="403225"/>
        </p:xfrm>
        <a:graphic>
          <a:graphicData uri="http://schemas.openxmlformats.org/presentationml/2006/ole">
            <p:oleObj spid="_x0000_s215059" name="Equation" r:id="rId16" imgW="1905000" imgH="241300" progId="Equation.DSMT4">
              <p:embed/>
            </p:oleObj>
          </a:graphicData>
        </a:graphic>
      </p:graphicFrame>
      <p:sp>
        <p:nvSpPr>
          <p:cNvPr id="30" name="Text Box 7"/>
          <p:cNvSpPr txBox="1">
            <a:spLocks noChangeArrowheads="1"/>
          </p:cNvSpPr>
          <p:nvPr/>
        </p:nvSpPr>
        <p:spPr bwMode="auto">
          <a:xfrm>
            <a:off x="381000" y="5029200"/>
            <a:ext cx="19050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So the electric field at point B is</a:t>
            </a:r>
            <a:endParaRPr lang="en-US" sz="2000" dirty="0">
              <a:solidFill>
                <a:schemeClr val="accent2"/>
              </a:solidFill>
              <a:latin typeface="Arial Narrow" charset="0"/>
            </a:endParaRPr>
          </a:p>
        </p:txBody>
      </p:sp>
      <p:graphicFrame>
        <p:nvGraphicFramePr>
          <p:cNvPr id="215060" name="Object 20"/>
          <p:cNvGraphicFramePr>
            <a:graphicFrameLocks noChangeAspect="1"/>
          </p:cNvGraphicFramePr>
          <p:nvPr/>
        </p:nvGraphicFramePr>
        <p:xfrm>
          <a:off x="3249612" y="5181600"/>
          <a:ext cx="1546225" cy="465137"/>
        </p:xfrm>
        <a:graphic>
          <a:graphicData uri="http://schemas.openxmlformats.org/presentationml/2006/ole">
            <p:oleObj spid="_x0000_s215060" name="Equation" r:id="rId17" imgW="825500" imgH="279400" progId="Equation.DSMT4">
              <p:embed/>
            </p:oleObj>
          </a:graphicData>
        </a:graphic>
      </p:graphicFrame>
      <p:graphicFrame>
        <p:nvGraphicFramePr>
          <p:cNvPr id="215061" name="Object 21"/>
          <p:cNvGraphicFramePr>
            <a:graphicFrameLocks noChangeAspect="1"/>
          </p:cNvGraphicFramePr>
          <p:nvPr/>
        </p:nvGraphicFramePr>
        <p:xfrm>
          <a:off x="4773612" y="5181600"/>
          <a:ext cx="4141788" cy="508000"/>
        </p:xfrm>
        <a:graphic>
          <a:graphicData uri="http://schemas.openxmlformats.org/presentationml/2006/ole">
            <p:oleObj spid="_x0000_s215061" name="Equation" r:id="rId18" imgW="2209800" imgH="304800" progId="Equation.DSMT4">
              <p:embed/>
            </p:oleObj>
          </a:graphicData>
        </a:graphic>
      </p:graphicFrame>
      <p:sp>
        <p:nvSpPr>
          <p:cNvPr id="33" name="Text Box 7"/>
          <p:cNvSpPr txBox="1">
            <a:spLocks noChangeArrowheads="1"/>
          </p:cNvSpPr>
          <p:nvPr/>
        </p:nvSpPr>
        <p:spPr bwMode="auto">
          <a:xfrm>
            <a:off x="228600" y="5638800"/>
            <a:ext cx="23622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The magnitude of</a:t>
            </a:r>
            <a:r>
              <a:rPr lang="en-US" sz="2000" dirty="0" smtClean="0">
                <a:solidFill>
                  <a:schemeClr val="accent2"/>
                </a:solidFill>
                <a:latin typeface="Arial Narrow" charset="0"/>
              </a:rPr>
              <a:t> the electric field at point B</a:t>
            </a:r>
            <a:endParaRPr lang="en-US" sz="2000" dirty="0">
              <a:solidFill>
                <a:schemeClr val="accent2"/>
              </a:solidFill>
              <a:latin typeface="Arial Narrow" charset="0"/>
            </a:endParaRPr>
          </a:p>
        </p:txBody>
      </p:sp>
      <p:graphicFrame>
        <p:nvGraphicFramePr>
          <p:cNvPr id="215062" name="Object 22"/>
          <p:cNvGraphicFramePr>
            <a:graphicFrameLocks noChangeAspect="1"/>
          </p:cNvGraphicFramePr>
          <p:nvPr/>
        </p:nvGraphicFramePr>
        <p:xfrm>
          <a:off x="3276600" y="5789612"/>
          <a:ext cx="2024063" cy="382588"/>
        </p:xfrm>
        <a:graphic>
          <a:graphicData uri="http://schemas.openxmlformats.org/presentationml/2006/ole">
            <p:oleObj spid="_x0000_s215062" name="Equation" r:id="rId19" imgW="1079500" imgH="228600" progId="Equation.DSMT4">
              <p:embed/>
            </p:oleObj>
          </a:graphicData>
        </a:graphic>
      </p:graphicFrame>
      <p:graphicFrame>
        <p:nvGraphicFramePr>
          <p:cNvPr id="215063" name="Object 23"/>
          <p:cNvGraphicFramePr>
            <a:graphicFrameLocks noChangeAspect="1"/>
          </p:cNvGraphicFramePr>
          <p:nvPr/>
        </p:nvGraphicFramePr>
        <p:xfrm>
          <a:off x="5268913" y="5715000"/>
          <a:ext cx="3570287" cy="403225"/>
        </p:xfrm>
        <a:graphic>
          <a:graphicData uri="http://schemas.openxmlformats.org/presentationml/2006/ole">
            <p:oleObj spid="_x0000_s215063" name="Equation" r:id="rId20" imgW="1905000" imgH="24130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Sept. 1,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457200" y="685800"/>
            <a:ext cx="8153400" cy="5334000"/>
          </a:xfrm>
        </p:spPr>
        <p:txBody>
          <a:bodyPr/>
          <a:lstStyle/>
          <a:p>
            <a:r>
              <a:rPr lang="en-US" sz="2800" dirty="0" smtClean="0"/>
              <a:t>80</a:t>
            </a:r>
            <a:r>
              <a:rPr lang="en-US" sz="2800" dirty="0" smtClean="0"/>
              <a:t> </a:t>
            </a:r>
            <a:r>
              <a:rPr lang="en-US" sz="2800" dirty="0" smtClean="0"/>
              <a:t>of you replied to me in e-mail</a:t>
            </a:r>
            <a:endParaRPr lang="en-US" sz="2800" dirty="0" smtClean="0"/>
          </a:p>
          <a:p>
            <a:pPr lvl="1"/>
            <a:r>
              <a:rPr lang="en-US" sz="2400" dirty="0" smtClean="0"/>
              <a:t>8 </a:t>
            </a:r>
            <a:r>
              <a:rPr lang="en-US" sz="2400" dirty="0" smtClean="0"/>
              <a:t>haven’t.   Please reply and establish the communication</a:t>
            </a:r>
            <a:r>
              <a:rPr lang="en-US" sz="2400" dirty="0" smtClean="0"/>
              <a:t>!</a:t>
            </a:r>
          </a:p>
          <a:p>
            <a:pPr lvl="1"/>
            <a:r>
              <a:rPr lang="en-US" sz="2400" dirty="0" smtClean="0"/>
              <a:t>Please make sure that your </a:t>
            </a:r>
            <a:r>
              <a:rPr lang="en-US" sz="2400" dirty="0" err="1" smtClean="0"/>
              <a:t>MyMav</a:t>
            </a:r>
            <a:r>
              <a:rPr lang="en-US" sz="2400" dirty="0" smtClean="0"/>
              <a:t> e-mail is the one you use primarily!</a:t>
            </a:r>
            <a:endParaRPr lang="en-US" sz="2400" dirty="0" smtClean="0"/>
          </a:p>
          <a:p>
            <a:r>
              <a:rPr lang="en-US" sz="2800" dirty="0" smtClean="0"/>
              <a:t>86</a:t>
            </a:r>
            <a:r>
              <a:rPr lang="en-US" sz="2800" dirty="0" smtClean="0"/>
              <a:t>/88 </a:t>
            </a:r>
            <a:r>
              <a:rPr lang="en-US" sz="2800" dirty="0" smtClean="0"/>
              <a:t>have registered for homework</a:t>
            </a:r>
            <a:endParaRPr lang="en-US" sz="2800" dirty="0" smtClean="0"/>
          </a:p>
          <a:p>
            <a:pPr lvl="1"/>
            <a:r>
              <a:rPr lang="en-US" sz="2400" dirty="0" smtClean="0"/>
              <a:t>Virtually a 100%!!  </a:t>
            </a:r>
            <a:endParaRPr lang="en-US" sz="2400" dirty="0" smtClean="0"/>
          </a:p>
          <a:p>
            <a:pPr lvl="1"/>
            <a:r>
              <a:rPr lang="en-US" sz="2400" dirty="0" smtClean="0"/>
              <a:t>Good job!</a:t>
            </a:r>
          </a:p>
          <a:p>
            <a:r>
              <a:rPr lang="en-US" sz="2800" dirty="0" smtClean="0"/>
              <a:t>Reading assignment</a:t>
            </a:r>
          </a:p>
          <a:p>
            <a:pPr lvl="1"/>
            <a:r>
              <a:rPr lang="en-US" sz="2400" dirty="0" smtClean="0"/>
              <a:t>CH21.7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Aug. 30,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smtClean="0"/>
              <a:t>Extra Credit Special Project #1 </a:t>
            </a:r>
            <a:endParaRPr lang="en-US" dirty="0"/>
          </a:p>
        </p:txBody>
      </p:sp>
      <p:sp>
        <p:nvSpPr>
          <p:cNvPr id="111619" name="Rectangle 3"/>
          <p:cNvSpPr>
            <a:spLocks noGrp="1" noChangeArrowheads="1"/>
          </p:cNvSpPr>
          <p:nvPr>
            <p:ph type="body" idx="1"/>
          </p:nvPr>
        </p:nvSpPr>
        <p:spPr>
          <a:xfrm>
            <a:off x="457200" y="685800"/>
            <a:ext cx="8153400" cy="5562600"/>
          </a:xfrm>
        </p:spPr>
        <p:txBody>
          <a:bodyPr/>
          <a:lstStyle/>
          <a:p>
            <a:r>
              <a:rPr lang="en-US" sz="2800" dirty="0" smtClean="0"/>
              <a:t>Compare the Coulomb force to the Gravitational force in the following cases by expressing Coulomb force (F</a:t>
            </a:r>
            <a:r>
              <a:rPr lang="en-US" sz="2800" baseline="-25000" dirty="0" smtClean="0"/>
              <a:t>C</a:t>
            </a:r>
            <a:r>
              <a:rPr lang="en-US" sz="2800" dirty="0" smtClean="0"/>
              <a:t>) in terms of the gravitational force (F</a:t>
            </a:r>
            <a:r>
              <a:rPr lang="en-US" sz="2800" baseline="-25000" dirty="0" smtClean="0"/>
              <a:t>G</a:t>
            </a:r>
            <a:r>
              <a:rPr lang="en-US" sz="2800" dirty="0" smtClean="0"/>
              <a:t>)</a:t>
            </a:r>
          </a:p>
          <a:p>
            <a:pPr lvl="1"/>
            <a:r>
              <a:rPr lang="en-US" sz="2400" dirty="0" smtClean="0"/>
              <a:t>Between two protons separated by 1m</a:t>
            </a:r>
          </a:p>
          <a:p>
            <a:pPr lvl="1"/>
            <a:r>
              <a:rPr lang="en-US" sz="2400" dirty="0" smtClean="0"/>
              <a:t>Between two protons separated by an arbitrary distance R</a:t>
            </a:r>
          </a:p>
          <a:p>
            <a:pPr lvl="1"/>
            <a:r>
              <a:rPr lang="en-US" sz="2400" dirty="0" smtClean="0"/>
              <a:t>Between two electrons separated by 1m</a:t>
            </a:r>
          </a:p>
          <a:p>
            <a:pPr lvl="1"/>
            <a:r>
              <a:rPr lang="en-US" sz="2400" dirty="0" smtClean="0"/>
              <a:t>Between two electrons separated by an arbitrary distance R </a:t>
            </a:r>
          </a:p>
          <a:p>
            <a:r>
              <a:rPr lang="en-US" sz="2800" dirty="0" smtClean="0"/>
              <a:t>Five points each, totaling 20 points</a:t>
            </a:r>
          </a:p>
          <a:p>
            <a:r>
              <a:rPr lang="en-US" sz="2800" dirty="0" smtClean="0"/>
              <a:t>BE SURE to show all the details of your work, including all formulae, and properly referring them</a:t>
            </a:r>
          </a:p>
          <a:p>
            <a:r>
              <a:rPr lang="en-US" sz="2800" dirty="0" smtClean="0"/>
              <a:t>Please staple them before the submission</a:t>
            </a:r>
          </a:p>
          <a:p>
            <a:r>
              <a:rPr lang="en-US" sz="2800" dirty="0" smtClean="0"/>
              <a:t>Due at the beginning of the class Tuesday, Sept. 6</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Tuesday, Aug. 30,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1C15CDBB-5BBB-B44F-A893-1516E99BEC87}" type="slidenum">
              <a:rPr lang="en-US"/>
              <a:pPr/>
              <a:t>4</a:t>
            </a:fld>
            <a:endParaRPr lang="en-US"/>
          </a:p>
        </p:txBody>
      </p:sp>
      <p:pic>
        <p:nvPicPr>
          <p:cNvPr id="140311" name="Picture 23" descr="FG21_014"/>
          <p:cNvPicPr>
            <a:picLocks noChangeAspect="1" noChangeArrowheads="1"/>
          </p:cNvPicPr>
          <p:nvPr/>
        </p:nvPicPr>
        <p:blipFill>
          <a:blip r:embed="rId3"/>
          <a:srcRect/>
          <a:stretch>
            <a:fillRect/>
          </a:stretch>
        </p:blipFill>
        <p:spPr bwMode="auto">
          <a:xfrm>
            <a:off x="6019800" y="4438650"/>
            <a:ext cx="3124200" cy="2114550"/>
          </a:xfrm>
          <a:prstGeom prst="rect">
            <a:avLst/>
          </a:prstGeom>
          <a:noFill/>
        </p:spPr>
      </p:pic>
      <p:sp>
        <p:nvSpPr>
          <p:cNvPr id="140312" name="Rectangle 24"/>
          <p:cNvSpPr>
            <a:spLocks noChangeArrowheads="1"/>
          </p:cNvSpPr>
          <p:nvPr/>
        </p:nvSpPr>
        <p:spPr bwMode="auto">
          <a:xfrm>
            <a:off x="381000" y="5181600"/>
            <a:ext cx="5943600" cy="1676400"/>
          </a:xfrm>
          <a:prstGeom prst="rect">
            <a:avLst/>
          </a:prstGeom>
          <a:solidFill>
            <a:schemeClr val="bg1"/>
          </a:solid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a:solidFill>
                  <a:schemeClr val="accent2"/>
                </a:solidFill>
                <a:latin typeface="Arial Narrow" charset="0"/>
              </a:rPr>
              <a:t>The value of the proportionality constant, </a:t>
            </a:r>
            <a:r>
              <a:rPr lang="en-US">
                <a:solidFill>
                  <a:schemeClr val="accent2"/>
                </a:solidFill>
                <a:latin typeface="Monotype Corsiva" charset="0"/>
              </a:rPr>
              <a:t>k</a:t>
            </a:r>
            <a:r>
              <a:rPr lang="en-US">
                <a:solidFill>
                  <a:schemeClr val="accent2"/>
                </a:solidFill>
                <a:latin typeface="Arial Narrow" charset="0"/>
              </a:rPr>
              <a:t>, in SI unit is </a:t>
            </a:r>
          </a:p>
          <a:p>
            <a:pPr marL="342900" indent="-342900">
              <a:lnSpc>
                <a:spcPct val="90000"/>
              </a:lnSpc>
              <a:spcBef>
                <a:spcPct val="20000"/>
              </a:spcBef>
              <a:buFontTx/>
              <a:buChar char="•"/>
            </a:pPr>
            <a:r>
              <a:rPr lang="en-US">
                <a:solidFill>
                  <a:schemeClr val="accent2"/>
                </a:solidFill>
                <a:latin typeface="Arial Narrow" charset="0"/>
              </a:rPr>
              <a:t>Thus, 1C is the charge that gives </a:t>
            </a:r>
            <a:r>
              <a:rPr lang="en-US" b="1">
                <a:solidFill>
                  <a:srgbClr val="A50021"/>
                </a:solidFill>
                <a:latin typeface="Arial Narrow" charset="0"/>
              </a:rPr>
              <a:t>F~9x10</a:t>
            </a:r>
            <a:r>
              <a:rPr lang="en-US" b="1" baseline="30000">
                <a:solidFill>
                  <a:srgbClr val="A50021"/>
                </a:solidFill>
                <a:latin typeface="Arial Narrow" charset="0"/>
              </a:rPr>
              <a:t>9</a:t>
            </a:r>
            <a:r>
              <a:rPr lang="en-US" b="1">
                <a:solidFill>
                  <a:srgbClr val="A50021"/>
                </a:solidFill>
                <a:latin typeface="Arial Narrow" charset="0"/>
              </a:rPr>
              <a:t>N</a:t>
            </a:r>
            <a:r>
              <a:rPr lang="en-US">
                <a:solidFill>
                  <a:schemeClr val="accent2"/>
                </a:solidFill>
                <a:latin typeface="Arial Narrow" charset="0"/>
              </a:rPr>
              <a:t> of force when placed 1m apart from each other.</a:t>
            </a:r>
          </a:p>
        </p:txBody>
      </p:sp>
      <p:graphicFrame>
        <p:nvGraphicFramePr>
          <p:cNvPr id="140305" name="Object 17"/>
          <p:cNvGraphicFramePr>
            <a:graphicFrameLocks noChangeAspect="1"/>
          </p:cNvGraphicFramePr>
          <p:nvPr/>
        </p:nvGraphicFramePr>
        <p:xfrm>
          <a:off x="1676400" y="912813"/>
          <a:ext cx="1828800" cy="1349375"/>
        </p:xfrm>
        <a:graphic>
          <a:graphicData uri="http://schemas.openxmlformats.org/presentationml/2006/ole">
            <p:oleObj spid="_x0000_s211970" name="Equation" r:id="rId4" imgW="482400" imgH="368280" progId="Equation.DSMT4">
              <p:embed/>
            </p:oleObj>
          </a:graphicData>
        </a:graphic>
      </p:graphicFrame>
      <p:sp>
        <p:nvSpPr>
          <p:cNvPr id="140290" name="Rectangle 2"/>
          <p:cNvSpPr>
            <a:spLocks noGrp="1" noChangeArrowheads="1"/>
          </p:cNvSpPr>
          <p:nvPr>
            <p:ph type="title"/>
          </p:nvPr>
        </p:nvSpPr>
        <p:spPr>
          <a:xfrm>
            <a:off x="457200" y="128588"/>
            <a:ext cx="8077200" cy="685800"/>
          </a:xfrm>
        </p:spPr>
        <p:txBody>
          <a:bodyPr/>
          <a:lstStyle/>
          <a:p>
            <a:r>
              <a:rPr lang="en-US"/>
              <a:t>Coulomb’s Law – The Formula</a:t>
            </a:r>
          </a:p>
        </p:txBody>
      </p:sp>
      <p:sp>
        <p:nvSpPr>
          <p:cNvPr id="140292" name="Rectangle 4"/>
          <p:cNvSpPr>
            <a:spLocks noGrp="1" noChangeArrowheads="1"/>
          </p:cNvSpPr>
          <p:nvPr>
            <p:ph type="body" idx="1"/>
          </p:nvPr>
        </p:nvSpPr>
        <p:spPr>
          <a:xfrm>
            <a:off x="381000" y="2209800"/>
            <a:ext cx="8229600" cy="4419600"/>
          </a:xfrm>
        </p:spPr>
        <p:txBody>
          <a:bodyPr/>
          <a:lstStyle/>
          <a:p>
            <a:pPr>
              <a:lnSpc>
                <a:spcPct val="90000"/>
              </a:lnSpc>
            </a:pPr>
            <a:r>
              <a:rPr lang="en-US" sz="2400" dirty="0"/>
              <a:t>Is Coulomb force a scalar quantity or a vector quantity? Unit?</a:t>
            </a:r>
          </a:p>
          <a:p>
            <a:pPr lvl="1">
              <a:lnSpc>
                <a:spcPct val="90000"/>
              </a:lnSpc>
            </a:pPr>
            <a:r>
              <a:rPr lang="en-US" sz="2000" dirty="0"/>
              <a:t>A vector quantity. </a:t>
            </a:r>
            <a:r>
              <a:rPr lang="en-US" sz="2000" dirty="0" smtClean="0"/>
              <a:t> The unit is </a:t>
            </a:r>
            <a:r>
              <a:rPr lang="en-US" sz="2000" dirty="0" err="1" smtClean="0"/>
              <a:t>Newtons</a:t>
            </a:r>
            <a:r>
              <a:rPr lang="en-US" sz="2000" dirty="0" smtClean="0"/>
              <a:t> (N)!</a:t>
            </a:r>
          </a:p>
          <a:p>
            <a:pPr>
              <a:lnSpc>
                <a:spcPct val="90000"/>
              </a:lnSpc>
            </a:pPr>
            <a:r>
              <a:rPr lang="en-US" sz="2400" dirty="0" smtClean="0"/>
              <a:t>The direction </a:t>
            </a:r>
            <a:r>
              <a:rPr lang="en-US" sz="2400" dirty="0"/>
              <a:t>of electric (Coulomb) force is always along the line joining the two objects.</a:t>
            </a:r>
          </a:p>
          <a:p>
            <a:pPr lvl="1">
              <a:lnSpc>
                <a:spcPct val="90000"/>
              </a:lnSpc>
            </a:pPr>
            <a:r>
              <a:rPr lang="en-US" sz="2000" dirty="0"/>
              <a:t>If the two charges are the same: forces are directed away from each other.</a:t>
            </a:r>
          </a:p>
          <a:p>
            <a:pPr lvl="1">
              <a:lnSpc>
                <a:spcPct val="90000"/>
              </a:lnSpc>
            </a:pPr>
            <a:r>
              <a:rPr lang="en-US" sz="2000" dirty="0"/>
              <a:t>If the two charges are opposite: forces are directed toward each other. </a:t>
            </a:r>
          </a:p>
          <a:p>
            <a:pPr>
              <a:lnSpc>
                <a:spcPct val="90000"/>
              </a:lnSpc>
            </a:pPr>
            <a:r>
              <a:rPr lang="en-US" sz="2400" dirty="0"/>
              <a:t>Coulomb force is precise to 1 part in 10</a:t>
            </a:r>
            <a:r>
              <a:rPr lang="en-US" sz="2400" baseline="30000" dirty="0"/>
              <a:t>16</a:t>
            </a:r>
            <a:r>
              <a:rPr lang="en-US" sz="2400" dirty="0"/>
              <a:t>.</a:t>
            </a:r>
          </a:p>
          <a:p>
            <a:pPr>
              <a:lnSpc>
                <a:spcPct val="90000"/>
              </a:lnSpc>
            </a:pPr>
            <a:r>
              <a:rPr lang="en-US" sz="2400" dirty="0"/>
              <a:t>Unit of charge is called Coulomb, C, in SI.</a:t>
            </a:r>
          </a:p>
        </p:txBody>
      </p:sp>
      <p:graphicFrame>
        <p:nvGraphicFramePr>
          <p:cNvPr id="140293" name="Object 5"/>
          <p:cNvGraphicFramePr>
            <a:graphicFrameLocks noChangeAspect="1"/>
          </p:cNvGraphicFramePr>
          <p:nvPr/>
        </p:nvGraphicFramePr>
        <p:xfrm>
          <a:off x="609600" y="1246188"/>
          <a:ext cx="693738" cy="558800"/>
        </p:xfrm>
        <a:graphic>
          <a:graphicData uri="http://schemas.openxmlformats.org/presentationml/2006/ole">
            <p:oleObj spid="_x0000_s211971" name="Equation" r:id="rId5" imgW="152280" imgH="152280" progId="Equation.DSMT4">
              <p:embed/>
            </p:oleObj>
          </a:graphicData>
        </a:graphic>
      </p:graphicFrame>
      <p:graphicFrame>
        <p:nvGraphicFramePr>
          <p:cNvPr id="140294" name="Object 6"/>
          <p:cNvGraphicFramePr>
            <a:graphicFrameLocks noChangeAspect="1"/>
          </p:cNvGraphicFramePr>
          <p:nvPr/>
        </p:nvGraphicFramePr>
        <p:xfrm>
          <a:off x="1752600" y="890588"/>
          <a:ext cx="752475" cy="744537"/>
        </p:xfrm>
        <a:graphic>
          <a:graphicData uri="http://schemas.openxmlformats.org/presentationml/2006/ole">
            <p:oleObj spid="_x0000_s211972" name="Equation" r:id="rId6" imgW="164880" imgH="203040" progId="Equation.DSMT4">
              <p:embed/>
            </p:oleObj>
          </a:graphicData>
        </a:graphic>
      </p:graphicFrame>
      <p:graphicFrame>
        <p:nvGraphicFramePr>
          <p:cNvPr id="140300" name="Object 12"/>
          <p:cNvGraphicFramePr>
            <a:graphicFrameLocks noChangeAspect="1"/>
          </p:cNvGraphicFramePr>
          <p:nvPr/>
        </p:nvGraphicFramePr>
        <p:xfrm>
          <a:off x="5257800" y="890588"/>
          <a:ext cx="3125788" cy="1395412"/>
        </p:xfrm>
        <a:graphic>
          <a:graphicData uri="http://schemas.openxmlformats.org/presentationml/2006/ole">
            <p:oleObj spid="_x0000_s211973" name="Equation" r:id="rId7" imgW="685800" imgH="380880" progId="Equation.DSMT4">
              <p:embed/>
            </p:oleObj>
          </a:graphicData>
        </a:graphic>
      </p:graphicFrame>
      <p:graphicFrame>
        <p:nvGraphicFramePr>
          <p:cNvPr id="140301" name="Object 13"/>
          <p:cNvGraphicFramePr>
            <a:graphicFrameLocks noChangeAspect="1"/>
          </p:cNvGraphicFramePr>
          <p:nvPr/>
        </p:nvGraphicFramePr>
        <p:xfrm>
          <a:off x="2297113" y="1563688"/>
          <a:ext cx="750887" cy="698500"/>
        </p:xfrm>
        <a:graphic>
          <a:graphicData uri="http://schemas.openxmlformats.org/presentationml/2006/ole">
            <p:oleObj spid="_x0000_s211974" name="Equation" r:id="rId8" imgW="164880" imgH="190440" progId="Equation.DSMT4">
              <p:embed/>
            </p:oleObj>
          </a:graphicData>
        </a:graphic>
      </p:graphicFrame>
      <p:graphicFrame>
        <p:nvGraphicFramePr>
          <p:cNvPr id="140303" name="Object 15"/>
          <p:cNvGraphicFramePr>
            <a:graphicFrameLocks noChangeAspect="1"/>
          </p:cNvGraphicFramePr>
          <p:nvPr/>
        </p:nvGraphicFramePr>
        <p:xfrm>
          <a:off x="1116013" y="1322388"/>
          <a:ext cx="636587" cy="465137"/>
        </p:xfrm>
        <a:graphic>
          <a:graphicData uri="http://schemas.openxmlformats.org/presentationml/2006/ole">
            <p:oleObj spid="_x0000_s211975" name="Equation" r:id="rId9" imgW="139680" imgH="126720" progId="Equation.DSMT4">
              <p:embed/>
            </p:oleObj>
          </a:graphicData>
        </a:graphic>
      </p:graphicFrame>
      <p:graphicFrame>
        <p:nvGraphicFramePr>
          <p:cNvPr id="140304" name="Object 16"/>
          <p:cNvGraphicFramePr>
            <a:graphicFrameLocks noChangeAspect="1"/>
          </p:cNvGraphicFramePr>
          <p:nvPr/>
        </p:nvGraphicFramePr>
        <p:xfrm>
          <a:off x="2349500" y="890588"/>
          <a:ext cx="1155700" cy="744537"/>
        </p:xfrm>
        <a:graphic>
          <a:graphicData uri="http://schemas.openxmlformats.org/presentationml/2006/ole">
            <p:oleObj spid="_x0000_s211976" name="Equation" r:id="rId10" imgW="253800" imgH="203040" progId="Equation.DSMT4">
              <p:embed/>
            </p:oleObj>
          </a:graphicData>
        </a:graphic>
      </p:graphicFrame>
      <p:sp>
        <p:nvSpPr>
          <p:cNvPr id="140306" name="AutoShape 18"/>
          <p:cNvSpPr>
            <a:spLocks noChangeArrowheads="1"/>
          </p:cNvSpPr>
          <p:nvPr/>
        </p:nvSpPr>
        <p:spPr bwMode="auto">
          <a:xfrm>
            <a:off x="3863975" y="1158875"/>
            <a:ext cx="1271588" cy="860425"/>
          </a:xfrm>
          <a:prstGeom prst="rightArrow">
            <a:avLst>
              <a:gd name="adj1" fmla="val 50000"/>
              <a:gd name="adj2" fmla="val 36947"/>
            </a:avLst>
          </a:prstGeom>
          <a:solidFill>
            <a:srgbClr val="FFFF99"/>
          </a:solidFill>
          <a:ln w="38100">
            <a:solidFill>
              <a:srgbClr val="A50021"/>
            </a:solidFill>
            <a:miter lim="800000"/>
            <a:headEnd/>
            <a:tailEnd/>
          </a:ln>
          <a:effectLst/>
        </p:spPr>
        <p:txBody>
          <a:bodyPr wrap="none" anchor="ctr">
            <a:prstTxWarp prst="textNoShape">
              <a:avLst/>
            </a:prstTxWarp>
            <a:spAutoFit/>
          </a:bodyPr>
          <a:lstStyle/>
          <a:p>
            <a:pPr algn="ctr"/>
            <a:r>
              <a:rPr lang="en-US">
                <a:solidFill>
                  <a:srgbClr val="A50021"/>
                </a:solidFill>
                <a:latin typeface="Arial Narrow" charset="0"/>
              </a:rPr>
              <a:t>Formula</a:t>
            </a:r>
          </a:p>
        </p:txBody>
      </p:sp>
      <p:graphicFrame>
        <p:nvGraphicFramePr>
          <p:cNvPr id="140308" name="Object 20"/>
          <p:cNvGraphicFramePr>
            <a:graphicFrameLocks noChangeAspect="1"/>
          </p:cNvGraphicFramePr>
          <p:nvPr/>
        </p:nvGraphicFramePr>
        <p:xfrm>
          <a:off x="1676400" y="5500688"/>
          <a:ext cx="3429000" cy="519112"/>
        </p:xfrm>
        <a:graphic>
          <a:graphicData uri="http://schemas.openxmlformats.org/presentationml/2006/ole">
            <p:oleObj spid="_x0000_s211977" name="Equation" r:id="rId11" imgW="1511280" imgH="22860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Thursday, Sept. 1, 2011</a:t>
            </a:r>
            <a:endParaRPr lang="en-US"/>
          </a:p>
        </p:txBody>
      </p:sp>
      <p:sp>
        <p:nvSpPr>
          <p:cNvPr id="9" name="Footer Placeholder 4"/>
          <p:cNvSpPr>
            <a:spLocks noGrp="1"/>
          </p:cNvSpPr>
          <p:nvPr>
            <p:ph type="ftr" sz="quarter" idx="11"/>
          </p:nvPr>
        </p:nvSpPr>
        <p:spPr/>
        <p:txBody>
          <a:bodyPr/>
          <a:lstStyle/>
          <a:p>
            <a:r>
              <a:rPr lang="en-US" smtClean="0"/>
              <a:t>PHYS 1444-003, Fall 2011 Dr. Jaehoon Yu</a:t>
            </a:r>
            <a:endParaRPr lang="en-US"/>
          </a:p>
        </p:txBody>
      </p:sp>
      <p:sp>
        <p:nvSpPr>
          <p:cNvPr id="10" name="Slide Number Placeholder 5"/>
          <p:cNvSpPr>
            <a:spLocks noGrp="1"/>
          </p:cNvSpPr>
          <p:nvPr>
            <p:ph type="sldNum" sz="quarter" idx="12"/>
          </p:nvPr>
        </p:nvSpPr>
        <p:spPr/>
        <p:txBody>
          <a:bodyPr/>
          <a:lstStyle/>
          <a:p>
            <a:fld id="{AC65A856-9DF0-FB48-A9B6-2B1181E15CFD}" type="slidenum">
              <a:rPr lang="en-US"/>
              <a:pPr/>
              <a:t>5</a:t>
            </a:fld>
            <a:endParaRPr lang="en-US"/>
          </a:p>
        </p:txBody>
      </p:sp>
      <p:sp>
        <p:nvSpPr>
          <p:cNvPr id="142338" name="Rectangle 2"/>
          <p:cNvSpPr>
            <a:spLocks noGrp="1" noChangeArrowheads="1"/>
          </p:cNvSpPr>
          <p:nvPr>
            <p:ph type="title"/>
          </p:nvPr>
        </p:nvSpPr>
        <p:spPr>
          <a:xfrm>
            <a:off x="304800" y="139700"/>
            <a:ext cx="8382000" cy="685800"/>
          </a:xfrm>
        </p:spPr>
        <p:txBody>
          <a:bodyPr/>
          <a:lstStyle/>
          <a:p>
            <a:r>
              <a:rPr lang="en-US"/>
              <a:t>The Elementary Charge and Permittivity</a:t>
            </a:r>
          </a:p>
        </p:txBody>
      </p:sp>
      <p:sp>
        <p:nvSpPr>
          <p:cNvPr id="142339" name="Rectangle 3"/>
          <p:cNvSpPr>
            <a:spLocks noGrp="1" noChangeArrowheads="1"/>
          </p:cNvSpPr>
          <p:nvPr>
            <p:ph type="body" idx="1"/>
          </p:nvPr>
        </p:nvSpPr>
        <p:spPr>
          <a:xfrm>
            <a:off x="457200" y="762000"/>
            <a:ext cx="8229600" cy="5181600"/>
          </a:xfrm>
        </p:spPr>
        <p:txBody>
          <a:bodyPr/>
          <a:lstStyle/>
          <a:p>
            <a:r>
              <a:rPr lang="en-US" sz="2800" dirty="0"/>
              <a:t>Elementary charge, the smallest charge, is that of an electron: </a:t>
            </a:r>
          </a:p>
          <a:p>
            <a:pPr lvl="1"/>
            <a:r>
              <a:rPr lang="en-US" sz="2400" dirty="0"/>
              <a:t>Since electron is a negatively charged particle, its charge is </a:t>
            </a:r>
            <a:r>
              <a:rPr lang="en-US" sz="2400" dirty="0">
                <a:solidFill>
                  <a:srgbClr val="A50021"/>
                </a:solidFill>
                <a:latin typeface="Monotype Corsiva" charset="0"/>
              </a:rPr>
              <a:t>–</a:t>
            </a:r>
            <a:r>
              <a:rPr lang="en-US" sz="2400" dirty="0" err="1">
                <a:solidFill>
                  <a:srgbClr val="A50021"/>
                </a:solidFill>
                <a:latin typeface="Monotype Corsiva" charset="0"/>
              </a:rPr>
              <a:t>e</a:t>
            </a:r>
            <a:r>
              <a:rPr lang="en-US" sz="2400" dirty="0"/>
              <a:t>.</a:t>
            </a:r>
          </a:p>
          <a:p>
            <a:r>
              <a:rPr lang="en-US" sz="2800" dirty="0"/>
              <a:t>Object cannot gain or lose fraction of an electron.</a:t>
            </a:r>
          </a:p>
          <a:p>
            <a:pPr lvl="1"/>
            <a:r>
              <a:rPr lang="en-US" sz="2400" dirty="0"/>
              <a:t>Electric charge is quantized.</a:t>
            </a:r>
          </a:p>
          <a:p>
            <a:pPr lvl="2"/>
            <a:r>
              <a:rPr lang="en-US" sz="2000" dirty="0"/>
              <a:t>It changes always in integer multiples of </a:t>
            </a:r>
            <a:r>
              <a:rPr lang="en-US" sz="2000" dirty="0" err="1">
                <a:latin typeface="Monotype Corsiva" charset="0"/>
              </a:rPr>
              <a:t>e</a:t>
            </a:r>
            <a:r>
              <a:rPr lang="en-US" sz="2000" dirty="0"/>
              <a:t>.</a:t>
            </a:r>
          </a:p>
          <a:p>
            <a:r>
              <a:rPr lang="en-US" sz="2800" dirty="0"/>
              <a:t>The proportionality constant </a:t>
            </a:r>
            <a:r>
              <a:rPr lang="en-US" sz="2800" dirty="0" err="1"/>
              <a:t>k</a:t>
            </a:r>
            <a:r>
              <a:rPr lang="en-US" sz="2800" dirty="0"/>
              <a:t> is often written in terms of another constant,</a:t>
            </a:r>
            <a:r>
              <a:rPr lang="en-US" sz="2800" dirty="0" smtClean="0"/>
              <a:t> </a:t>
            </a:r>
            <a:r>
              <a:rPr lang="en-US" sz="2800" dirty="0" smtClean="0">
                <a:latin typeface="Symbol" charset="2"/>
              </a:rPr>
              <a:t>ε</a:t>
            </a:r>
            <a:r>
              <a:rPr lang="en-US" sz="2800" baseline="-25000" dirty="0" smtClean="0"/>
              <a:t>0</a:t>
            </a:r>
            <a:r>
              <a:rPr lang="en-US" sz="2800" dirty="0"/>
              <a:t>, the </a:t>
            </a:r>
            <a:r>
              <a:rPr lang="en-US" sz="2800" dirty="0" smtClean="0"/>
              <a:t>permittivity* </a:t>
            </a:r>
            <a:r>
              <a:rPr lang="en-US" sz="2800" dirty="0"/>
              <a:t>of free space.  They are related                 and                                                 . </a:t>
            </a:r>
          </a:p>
          <a:p>
            <a:r>
              <a:rPr lang="en-US" sz="2800" dirty="0"/>
              <a:t>Thus the electric force can be written:</a:t>
            </a:r>
          </a:p>
          <a:p>
            <a:r>
              <a:rPr lang="en-US" sz="2800" dirty="0"/>
              <a:t>Note that this force is for “point” charges at rest.</a:t>
            </a:r>
          </a:p>
        </p:txBody>
      </p:sp>
      <p:graphicFrame>
        <p:nvGraphicFramePr>
          <p:cNvPr id="142344" name="Object 8"/>
          <p:cNvGraphicFramePr>
            <a:graphicFrameLocks noChangeAspect="1"/>
          </p:cNvGraphicFramePr>
          <p:nvPr/>
        </p:nvGraphicFramePr>
        <p:xfrm>
          <a:off x="2286000" y="1200150"/>
          <a:ext cx="2438400" cy="476250"/>
        </p:xfrm>
        <a:graphic>
          <a:graphicData uri="http://schemas.openxmlformats.org/presentationml/2006/ole">
            <p:oleObj spid="_x0000_s186370" name="Equation" r:id="rId3" imgW="1041120" imgH="203040" progId="Equation.DSMT4">
              <p:embed/>
            </p:oleObj>
          </a:graphicData>
        </a:graphic>
      </p:graphicFrame>
      <p:graphicFrame>
        <p:nvGraphicFramePr>
          <p:cNvPr id="142345" name="Object 9"/>
          <p:cNvGraphicFramePr>
            <a:graphicFrameLocks noChangeAspect="1"/>
          </p:cNvGraphicFramePr>
          <p:nvPr/>
        </p:nvGraphicFramePr>
        <p:xfrm>
          <a:off x="2286000" y="4343400"/>
          <a:ext cx="1371600" cy="447675"/>
        </p:xfrm>
        <a:graphic>
          <a:graphicData uri="http://schemas.openxmlformats.org/presentationml/2006/ole">
            <p:oleObj spid="_x0000_s186371" name="Equation" r:id="rId4" imgW="622080" imgH="203040" progId="Equation.DSMT4">
              <p:embed/>
            </p:oleObj>
          </a:graphicData>
        </a:graphic>
      </p:graphicFrame>
      <p:graphicFrame>
        <p:nvGraphicFramePr>
          <p:cNvPr id="142346" name="Object 10"/>
          <p:cNvGraphicFramePr>
            <a:graphicFrameLocks noChangeAspect="1"/>
          </p:cNvGraphicFramePr>
          <p:nvPr/>
        </p:nvGraphicFramePr>
        <p:xfrm>
          <a:off x="4191000" y="4343400"/>
          <a:ext cx="4038600" cy="458788"/>
        </p:xfrm>
        <a:graphic>
          <a:graphicData uri="http://schemas.openxmlformats.org/presentationml/2006/ole">
            <p:oleObj spid="_x0000_s186372" name="Equation" r:id="rId5" imgW="2006280" imgH="228600" progId="Equation.DSMT4">
              <p:embed/>
            </p:oleObj>
          </a:graphicData>
        </a:graphic>
      </p:graphicFrame>
      <p:graphicFrame>
        <p:nvGraphicFramePr>
          <p:cNvPr id="142347" name="Object 11"/>
          <p:cNvGraphicFramePr>
            <a:graphicFrameLocks noChangeAspect="1"/>
          </p:cNvGraphicFramePr>
          <p:nvPr/>
        </p:nvGraphicFramePr>
        <p:xfrm>
          <a:off x="5867400" y="4691063"/>
          <a:ext cx="1981200" cy="795337"/>
        </p:xfrm>
        <a:graphic>
          <a:graphicData uri="http://schemas.openxmlformats.org/presentationml/2006/ole">
            <p:oleObj spid="_x0000_s186373" name="Equation" r:id="rId6" imgW="901440" imgH="406080" progId="Equation.DSMT4">
              <p:embed/>
            </p:oleObj>
          </a:graphicData>
        </a:graphic>
      </p:graphicFrame>
      <p:sp>
        <p:nvSpPr>
          <p:cNvPr id="11" name="TextBox 10"/>
          <p:cNvSpPr txBox="1"/>
          <p:nvPr/>
        </p:nvSpPr>
        <p:spPr>
          <a:xfrm>
            <a:off x="76200" y="5940623"/>
            <a:ext cx="9145903" cy="307777"/>
          </a:xfrm>
          <a:prstGeom prst="rect">
            <a:avLst/>
          </a:prstGeom>
          <a:noFill/>
        </p:spPr>
        <p:txBody>
          <a:bodyPr wrap="none" rtlCol="0">
            <a:spAutoFit/>
          </a:bodyPr>
          <a:lstStyle/>
          <a:p>
            <a:r>
              <a:rPr lang="en-US" sz="1400" b="1" dirty="0" smtClean="0">
                <a:solidFill>
                  <a:srgbClr val="800000"/>
                </a:solidFill>
                <a:latin typeface="Arial Narrow"/>
                <a:cs typeface="Arial Narrow"/>
              </a:rPr>
              <a:t>*</a:t>
            </a:r>
            <a:r>
              <a:rPr lang="en-US" sz="1400" b="1" dirty="0" err="1" smtClean="0">
                <a:solidFill>
                  <a:srgbClr val="800000"/>
                </a:solidFill>
                <a:latin typeface="Arial Narrow"/>
                <a:cs typeface="Arial Narrow"/>
              </a:rPr>
              <a:t>Mirriam</a:t>
            </a:r>
            <a:r>
              <a:rPr lang="en-US" sz="1400" b="1" dirty="0" smtClean="0">
                <a:solidFill>
                  <a:srgbClr val="800000"/>
                </a:solidFill>
                <a:latin typeface="Arial Narrow"/>
                <a:cs typeface="Arial Narrow"/>
              </a:rPr>
              <a:t>-Webster, Permittivity: The ability of a material to store electrical potential energy under the influence of an electric field </a:t>
            </a:r>
            <a:endParaRPr lang="en-US" sz="1400" b="1" dirty="0">
              <a:solidFill>
                <a:srgbClr val="800000"/>
              </a:solidFill>
              <a:latin typeface="Arial Narrow"/>
              <a:cs typeface="Arial Narrow"/>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Thursday, Sept. 1, 2011</a:t>
            </a:r>
            <a:endParaRPr lang="en-US"/>
          </a:p>
        </p:txBody>
      </p:sp>
      <p:sp>
        <p:nvSpPr>
          <p:cNvPr id="17" name="Footer Placeholder 4"/>
          <p:cNvSpPr>
            <a:spLocks noGrp="1"/>
          </p:cNvSpPr>
          <p:nvPr>
            <p:ph type="ftr" sz="quarter" idx="11"/>
          </p:nvPr>
        </p:nvSpPr>
        <p:spPr/>
        <p:txBody>
          <a:bodyPr/>
          <a:lstStyle/>
          <a:p>
            <a:r>
              <a:rPr lang="en-US" smtClean="0"/>
              <a:t>PHYS 1444-003, Fall 2011 Dr. Jaehoon Yu</a:t>
            </a:r>
            <a:endParaRPr lang="en-US"/>
          </a:p>
        </p:txBody>
      </p:sp>
      <p:sp>
        <p:nvSpPr>
          <p:cNvPr id="18" name="Slide Number Placeholder 5"/>
          <p:cNvSpPr>
            <a:spLocks noGrp="1"/>
          </p:cNvSpPr>
          <p:nvPr>
            <p:ph type="sldNum" sz="quarter" idx="12"/>
          </p:nvPr>
        </p:nvSpPr>
        <p:spPr/>
        <p:txBody>
          <a:bodyPr/>
          <a:lstStyle/>
          <a:p>
            <a:fld id="{DF71F785-1585-2548-9809-B8C877FB14F8}" type="slidenum">
              <a:rPr lang="en-US"/>
              <a:pPr/>
              <a:t>6</a:t>
            </a:fld>
            <a:endParaRPr lang="en-US"/>
          </a:p>
        </p:txBody>
      </p:sp>
      <p:pic>
        <p:nvPicPr>
          <p:cNvPr id="143380" name="Picture 20" descr="FG21_016"/>
          <p:cNvPicPr>
            <a:picLocks noChangeAspect="1" noChangeArrowheads="1"/>
          </p:cNvPicPr>
          <p:nvPr/>
        </p:nvPicPr>
        <p:blipFill>
          <a:blip r:embed="rId3"/>
          <a:srcRect/>
          <a:stretch>
            <a:fillRect/>
          </a:stretch>
        </p:blipFill>
        <p:spPr bwMode="auto">
          <a:xfrm>
            <a:off x="6248400" y="76200"/>
            <a:ext cx="2895600" cy="2667000"/>
          </a:xfrm>
          <a:prstGeom prst="rect">
            <a:avLst/>
          </a:prstGeom>
          <a:noFill/>
        </p:spPr>
      </p:pic>
      <p:sp>
        <p:nvSpPr>
          <p:cNvPr id="143362" name="Rectangle 2"/>
          <p:cNvSpPr>
            <a:spLocks noGrp="1" noChangeArrowheads="1"/>
          </p:cNvSpPr>
          <p:nvPr>
            <p:ph type="title"/>
          </p:nvPr>
        </p:nvSpPr>
        <p:spPr>
          <a:xfrm>
            <a:off x="304800" y="139700"/>
            <a:ext cx="8382000" cy="685800"/>
          </a:xfrm>
        </p:spPr>
        <p:txBody>
          <a:bodyPr/>
          <a:lstStyle/>
          <a:p>
            <a:r>
              <a:rPr lang="en-US"/>
              <a:t>Example 21 – 2 </a:t>
            </a:r>
          </a:p>
        </p:txBody>
      </p:sp>
      <p:sp>
        <p:nvSpPr>
          <p:cNvPr id="143363" name="Rectangle 3"/>
          <p:cNvSpPr>
            <a:spLocks noGrp="1" noChangeArrowheads="1"/>
          </p:cNvSpPr>
          <p:nvPr>
            <p:ph type="body" idx="1"/>
          </p:nvPr>
        </p:nvSpPr>
        <p:spPr>
          <a:xfrm>
            <a:off x="76200" y="762000"/>
            <a:ext cx="6172200" cy="1752600"/>
          </a:xfrm>
        </p:spPr>
        <p:txBody>
          <a:bodyPr/>
          <a:lstStyle/>
          <a:p>
            <a:pPr>
              <a:lnSpc>
                <a:spcPct val="90000"/>
              </a:lnSpc>
            </a:pPr>
            <a:r>
              <a:rPr lang="en-US" sz="2400" b="1" dirty="0"/>
              <a:t>Which charge exerts greater force? </a:t>
            </a:r>
            <a:r>
              <a:rPr lang="en-US" sz="2400" dirty="0"/>
              <a:t>Two positive point charges, Q</a:t>
            </a:r>
            <a:r>
              <a:rPr lang="en-US" sz="2400" baseline="-25000" dirty="0"/>
              <a:t>1</a:t>
            </a:r>
            <a:r>
              <a:rPr lang="en-US" sz="2400" dirty="0"/>
              <a:t>=</a:t>
            </a:r>
            <a:r>
              <a:rPr lang="en-US" sz="2400" dirty="0" smtClean="0"/>
              <a:t>50</a:t>
            </a:r>
            <a:r>
              <a:rPr lang="en-US" sz="2400" dirty="0" smtClean="0">
                <a:latin typeface="Symbol" charset="2"/>
              </a:rPr>
              <a:t>μ</a:t>
            </a:r>
            <a:r>
              <a:rPr lang="en-US" sz="2400" dirty="0" smtClean="0"/>
              <a:t>C </a:t>
            </a:r>
            <a:r>
              <a:rPr lang="en-US" sz="2400" dirty="0"/>
              <a:t>and Q</a:t>
            </a:r>
            <a:r>
              <a:rPr lang="en-US" sz="2400" baseline="-25000" dirty="0"/>
              <a:t>2</a:t>
            </a:r>
            <a:r>
              <a:rPr lang="en-US" sz="2400" dirty="0"/>
              <a:t>=</a:t>
            </a:r>
            <a:r>
              <a:rPr lang="en-US" sz="2400" dirty="0" smtClean="0"/>
              <a:t>1</a:t>
            </a:r>
            <a:r>
              <a:rPr lang="en-US" sz="2400" dirty="0" smtClean="0">
                <a:latin typeface="Symbol" charset="2"/>
              </a:rPr>
              <a:t>μ</a:t>
            </a:r>
            <a:r>
              <a:rPr lang="en-US" sz="2400" dirty="0" smtClean="0"/>
              <a:t>C</a:t>
            </a:r>
            <a:r>
              <a:rPr lang="en-US" sz="2400" dirty="0"/>
              <a:t>, are separated by a distance </a:t>
            </a:r>
            <a:r>
              <a:rPr lang="en-US" sz="2400" dirty="0" smtClean="0"/>
              <a:t>L.  </a:t>
            </a:r>
            <a:r>
              <a:rPr lang="en-US" sz="2400" dirty="0"/>
              <a:t>Which is larger in magnitude, the force that Q</a:t>
            </a:r>
            <a:r>
              <a:rPr lang="en-US" sz="2400" baseline="-25000" dirty="0"/>
              <a:t>1</a:t>
            </a:r>
            <a:r>
              <a:rPr lang="en-US" sz="2400" dirty="0"/>
              <a:t> exerts on Q</a:t>
            </a:r>
            <a:r>
              <a:rPr lang="en-US" sz="2400" baseline="-25000" dirty="0"/>
              <a:t>2</a:t>
            </a:r>
            <a:r>
              <a:rPr lang="en-US" sz="2400" dirty="0"/>
              <a:t> or the force that Q</a:t>
            </a:r>
            <a:r>
              <a:rPr lang="en-US" sz="2400" baseline="-25000" dirty="0"/>
              <a:t>2</a:t>
            </a:r>
            <a:r>
              <a:rPr lang="en-US" sz="2400" dirty="0"/>
              <a:t> exerts on Q</a:t>
            </a:r>
            <a:r>
              <a:rPr lang="en-US" sz="2400" baseline="-25000" dirty="0"/>
              <a:t>1</a:t>
            </a:r>
            <a:r>
              <a:rPr lang="en-US" sz="2400" dirty="0"/>
              <a:t>?</a:t>
            </a:r>
          </a:p>
        </p:txBody>
      </p:sp>
      <p:graphicFrame>
        <p:nvGraphicFramePr>
          <p:cNvPr id="143367" name="Object 7"/>
          <p:cNvGraphicFramePr>
            <a:graphicFrameLocks noChangeAspect="1"/>
          </p:cNvGraphicFramePr>
          <p:nvPr/>
        </p:nvGraphicFramePr>
        <p:xfrm>
          <a:off x="4800600" y="2438400"/>
          <a:ext cx="1905000" cy="863600"/>
        </p:xfrm>
        <a:graphic>
          <a:graphicData uri="http://schemas.openxmlformats.org/presentationml/2006/ole">
            <p:oleObj spid="_x0000_s188418" name="Equation" r:id="rId4" imgW="749160" imgH="380880" progId="Equation.DSMT4">
              <p:embed/>
            </p:oleObj>
          </a:graphicData>
        </a:graphic>
      </p:graphicFrame>
      <p:sp>
        <p:nvSpPr>
          <p:cNvPr id="143369" name="Text Box 9"/>
          <p:cNvSpPr txBox="1">
            <a:spLocks noChangeArrowheads="1"/>
          </p:cNvSpPr>
          <p:nvPr/>
        </p:nvSpPr>
        <p:spPr bwMode="auto">
          <a:xfrm>
            <a:off x="685800" y="2671763"/>
            <a:ext cx="37655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What is the force that Q</a:t>
            </a:r>
            <a:r>
              <a:rPr lang="en-US" sz="2000" baseline="-25000">
                <a:solidFill>
                  <a:schemeClr val="accent2"/>
                </a:solidFill>
                <a:latin typeface="Arial Narrow" charset="0"/>
              </a:rPr>
              <a:t>1</a:t>
            </a:r>
            <a:r>
              <a:rPr lang="en-US" sz="2000">
                <a:solidFill>
                  <a:schemeClr val="accent2"/>
                </a:solidFill>
                <a:latin typeface="Arial Narrow" charset="0"/>
              </a:rPr>
              <a:t> exerts on Q</a:t>
            </a:r>
            <a:r>
              <a:rPr lang="en-US" sz="2000" baseline="-25000">
                <a:solidFill>
                  <a:schemeClr val="accent2"/>
                </a:solidFill>
                <a:latin typeface="Arial Narrow" charset="0"/>
              </a:rPr>
              <a:t>2</a:t>
            </a:r>
            <a:r>
              <a:rPr lang="en-US" sz="2000">
                <a:solidFill>
                  <a:schemeClr val="accent2"/>
                </a:solidFill>
                <a:latin typeface="Arial Narrow" charset="0"/>
              </a:rPr>
              <a:t>?</a:t>
            </a:r>
            <a:endParaRPr lang="en-US">
              <a:solidFill>
                <a:schemeClr val="accent2"/>
              </a:solidFill>
            </a:endParaRPr>
          </a:p>
        </p:txBody>
      </p:sp>
      <p:sp>
        <p:nvSpPr>
          <p:cNvPr id="143373" name="Text Box 13"/>
          <p:cNvSpPr txBox="1">
            <a:spLocks noChangeArrowheads="1"/>
          </p:cNvSpPr>
          <p:nvPr/>
        </p:nvSpPr>
        <p:spPr bwMode="auto">
          <a:xfrm>
            <a:off x="685800" y="4267200"/>
            <a:ext cx="5500688"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Therefore the magnitudes of the two forces are identical!! </a:t>
            </a:r>
          </a:p>
        </p:txBody>
      </p:sp>
      <p:sp>
        <p:nvSpPr>
          <p:cNvPr id="143378" name="Text Box 18"/>
          <p:cNvSpPr txBox="1">
            <a:spLocks noChangeArrowheads="1"/>
          </p:cNvSpPr>
          <p:nvPr/>
        </p:nvSpPr>
        <p:spPr bwMode="auto">
          <a:xfrm>
            <a:off x="688975" y="4800600"/>
            <a:ext cx="267970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Well then what is different?</a:t>
            </a:r>
          </a:p>
        </p:txBody>
      </p:sp>
      <p:sp>
        <p:nvSpPr>
          <p:cNvPr id="143379" name="Text Box 19"/>
          <p:cNvSpPr txBox="1">
            <a:spLocks noChangeArrowheads="1"/>
          </p:cNvSpPr>
          <p:nvPr/>
        </p:nvSpPr>
        <p:spPr bwMode="auto">
          <a:xfrm>
            <a:off x="3422650" y="4800600"/>
            <a:ext cx="1444625"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The direction.</a:t>
            </a:r>
          </a:p>
        </p:txBody>
      </p:sp>
      <p:sp>
        <p:nvSpPr>
          <p:cNvPr id="143381" name="Text Box 21"/>
          <p:cNvSpPr txBox="1">
            <a:spLocks noChangeArrowheads="1"/>
          </p:cNvSpPr>
          <p:nvPr/>
        </p:nvSpPr>
        <p:spPr bwMode="auto">
          <a:xfrm>
            <a:off x="685800" y="3505200"/>
            <a:ext cx="374650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What is the force that Q</a:t>
            </a:r>
            <a:r>
              <a:rPr lang="en-US" sz="2000" baseline="-25000">
                <a:solidFill>
                  <a:schemeClr val="accent2"/>
                </a:solidFill>
                <a:latin typeface="Arial Narrow" charset="0"/>
              </a:rPr>
              <a:t>2 </a:t>
            </a:r>
            <a:r>
              <a:rPr lang="en-US" sz="2000">
                <a:solidFill>
                  <a:schemeClr val="accent2"/>
                </a:solidFill>
                <a:latin typeface="Arial Narrow" charset="0"/>
              </a:rPr>
              <a:t>exerts on Q</a:t>
            </a:r>
            <a:r>
              <a:rPr lang="en-US" sz="2000" baseline="-25000">
                <a:solidFill>
                  <a:schemeClr val="accent2"/>
                </a:solidFill>
                <a:latin typeface="Arial Narrow" charset="0"/>
              </a:rPr>
              <a:t>1</a:t>
            </a:r>
            <a:r>
              <a:rPr lang="en-US" sz="2000">
                <a:solidFill>
                  <a:schemeClr val="accent2"/>
                </a:solidFill>
                <a:latin typeface="Arial Narrow" charset="0"/>
              </a:rPr>
              <a:t>?</a:t>
            </a:r>
            <a:endParaRPr lang="en-US">
              <a:solidFill>
                <a:schemeClr val="accent2"/>
              </a:solidFill>
            </a:endParaRPr>
          </a:p>
        </p:txBody>
      </p:sp>
      <p:graphicFrame>
        <p:nvGraphicFramePr>
          <p:cNvPr id="143382" name="Object 22"/>
          <p:cNvGraphicFramePr>
            <a:graphicFrameLocks noChangeAspect="1"/>
          </p:cNvGraphicFramePr>
          <p:nvPr/>
        </p:nvGraphicFramePr>
        <p:xfrm>
          <a:off x="4800600" y="3327400"/>
          <a:ext cx="1938338" cy="863600"/>
        </p:xfrm>
        <a:graphic>
          <a:graphicData uri="http://schemas.openxmlformats.org/presentationml/2006/ole">
            <p:oleObj spid="_x0000_s188419" name="Equation" r:id="rId5" imgW="761760" imgH="380880" progId="Equation.DSMT4">
              <p:embed/>
            </p:oleObj>
          </a:graphicData>
        </a:graphic>
      </p:graphicFrame>
      <p:sp>
        <p:nvSpPr>
          <p:cNvPr id="143383" name="Text Box 23"/>
          <p:cNvSpPr txBox="1">
            <a:spLocks noChangeArrowheads="1"/>
          </p:cNvSpPr>
          <p:nvPr/>
        </p:nvSpPr>
        <p:spPr bwMode="auto">
          <a:xfrm>
            <a:off x="688975" y="5791200"/>
            <a:ext cx="174466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What is this law?</a:t>
            </a:r>
          </a:p>
        </p:txBody>
      </p:sp>
      <p:sp>
        <p:nvSpPr>
          <p:cNvPr id="143384" name="Text Box 24"/>
          <p:cNvSpPr txBox="1">
            <a:spLocks noChangeArrowheads="1"/>
          </p:cNvSpPr>
          <p:nvPr/>
        </p:nvSpPr>
        <p:spPr bwMode="auto">
          <a:xfrm>
            <a:off x="688975" y="5295900"/>
            <a:ext cx="172402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Which direction?</a:t>
            </a:r>
          </a:p>
        </p:txBody>
      </p:sp>
      <p:sp>
        <p:nvSpPr>
          <p:cNvPr id="143385" name="Text Box 25"/>
          <p:cNvSpPr txBox="1">
            <a:spLocks noChangeArrowheads="1"/>
          </p:cNvSpPr>
          <p:nvPr/>
        </p:nvSpPr>
        <p:spPr bwMode="auto">
          <a:xfrm>
            <a:off x="3422650" y="5295900"/>
            <a:ext cx="2346325"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Opposite to each other!</a:t>
            </a:r>
          </a:p>
        </p:txBody>
      </p:sp>
      <p:sp>
        <p:nvSpPr>
          <p:cNvPr id="143386" name="Text Box 26"/>
          <p:cNvSpPr txBox="1">
            <a:spLocks noChangeArrowheads="1"/>
          </p:cNvSpPr>
          <p:nvPr/>
        </p:nvSpPr>
        <p:spPr bwMode="auto">
          <a:xfrm>
            <a:off x="3422650" y="5791200"/>
            <a:ext cx="48069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Newton’s third law, the law of action and reaction!!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Thursday, Sept. 1,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DBA64447-22C9-354A-965E-2B549BF08EC5}" type="slidenum">
              <a:rPr lang="en-US"/>
              <a:pPr/>
              <a:t>7</a:t>
            </a:fld>
            <a:endParaRPr lang="en-US"/>
          </a:p>
        </p:txBody>
      </p:sp>
      <p:pic>
        <p:nvPicPr>
          <p:cNvPr id="145413" name="Picture 5" descr="FG21_021"/>
          <p:cNvPicPr>
            <a:picLocks noChangeAspect="1" noChangeArrowheads="1"/>
          </p:cNvPicPr>
          <p:nvPr/>
        </p:nvPicPr>
        <p:blipFill>
          <a:blip r:embed="rId2"/>
          <a:srcRect/>
          <a:stretch>
            <a:fillRect/>
          </a:stretch>
        </p:blipFill>
        <p:spPr bwMode="auto">
          <a:xfrm>
            <a:off x="5867400" y="3581400"/>
            <a:ext cx="3352800" cy="2933700"/>
          </a:xfrm>
          <a:prstGeom prst="rect">
            <a:avLst/>
          </a:prstGeom>
          <a:noFill/>
        </p:spPr>
      </p:pic>
      <p:pic>
        <p:nvPicPr>
          <p:cNvPr id="145412" name="Picture 4" descr="FG21_020"/>
          <p:cNvPicPr>
            <a:picLocks noChangeAspect="1" noChangeArrowheads="1"/>
          </p:cNvPicPr>
          <p:nvPr/>
        </p:nvPicPr>
        <p:blipFill>
          <a:blip r:embed="rId3"/>
          <a:srcRect/>
          <a:stretch>
            <a:fillRect/>
          </a:stretch>
        </p:blipFill>
        <p:spPr bwMode="auto">
          <a:xfrm>
            <a:off x="6477000" y="990600"/>
            <a:ext cx="2667000" cy="2000250"/>
          </a:xfrm>
          <a:prstGeom prst="rect">
            <a:avLst/>
          </a:prstGeom>
          <a:noFill/>
        </p:spPr>
      </p:pic>
      <p:sp>
        <p:nvSpPr>
          <p:cNvPr id="145410" name="Rectangle 2"/>
          <p:cNvSpPr>
            <a:spLocks noGrp="1" noChangeArrowheads="1"/>
          </p:cNvSpPr>
          <p:nvPr>
            <p:ph type="title"/>
          </p:nvPr>
        </p:nvSpPr>
        <p:spPr>
          <a:xfrm>
            <a:off x="457200" y="152400"/>
            <a:ext cx="8077200" cy="685800"/>
          </a:xfrm>
        </p:spPr>
        <p:txBody>
          <a:bodyPr/>
          <a:lstStyle/>
          <a:p>
            <a:r>
              <a:rPr lang="en-US"/>
              <a:t>The Electric Field</a:t>
            </a:r>
          </a:p>
        </p:txBody>
      </p:sp>
      <p:sp>
        <p:nvSpPr>
          <p:cNvPr id="145411" name="Rectangle 3"/>
          <p:cNvSpPr>
            <a:spLocks noGrp="1" noChangeArrowheads="1"/>
          </p:cNvSpPr>
          <p:nvPr>
            <p:ph type="body" idx="1"/>
          </p:nvPr>
        </p:nvSpPr>
        <p:spPr>
          <a:xfrm>
            <a:off x="76200" y="990600"/>
            <a:ext cx="6858000" cy="5334000"/>
          </a:xfrm>
        </p:spPr>
        <p:txBody>
          <a:bodyPr/>
          <a:lstStyle/>
          <a:p>
            <a:r>
              <a:rPr lang="en-US" sz="2800" dirty="0"/>
              <a:t>Both gravitational and electric forces act over a distance without touching objects </a:t>
            </a:r>
            <a:r>
              <a:rPr lang="en-US" sz="2800" dirty="0" err="1">
                <a:sym typeface="Wingdings" charset="2"/>
              </a:rPr>
              <a:t></a:t>
            </a:r>
            <a:r>
              <a:rPr lang="en-US" sz="2800" dirty="0">
                <a:sym typeface="Wingdings" charset="2"/>
              </a:rPr>
              <a:t> What kind of forces are these?</a:t>
            </a:r>
          </a:p>
          <a:p>
            <a:pPr lvl="1"/>
            <a:r>
              <a:rPr lang="en-US" sz="2400" dirty="0"/>
              <a:t>Field forces</a:t>
            </a:r>
          </a:p>
          <a:p>
            <a:r>
              <a:rPr lang="en-US" sz="2800" dirty="0"/>
              <a:t>Michael Faraday developed an idea of field.</a:t>
            </a:r>
          </a:p>
          <a:p>
            <a:pPr lvl="1"/>
            <a:r>
              <a:rPr lang="en-US" sz="2400" dirty="0"/>
              <a:t>Faraday</a:t>
            </a:r>
            <a:r>
              <a:rPr lang="en-US" sz="2400" dirty="0" smtClean="0"/>
              <a:t> (1791 – 1867) argued </a:t>
            </a:r>
            <a:r>
              <a:rPr lang="en-US" sz="2400" dirty="0"/>
              <a:t>that the electric field extends outward from every charge and permeates through all of space.</a:t>
            </a:r>
          </a:p>
          <a:p>
            <a:r>
              <a:rPr lang="en-US" sz="2800" dirty="0"/>
              <a:t>Field by a charge or a group of charges can be inspected by placing a small</a:t>
            </a:r>
            <a:r>
              <a:rPr lang="en-US" sz="2800" dirty="0" smtClean="0"/>
              <a:t> positive test </a:t>
            </a:r>
            <a:r>
              <a:rPr lang="en-US" sz="2800" dirty="0"/>
              <a:t>charge in the vicinity and measuring the force on it.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Thursday, Sept. 1, 2011</a:t>
            </a:r>
            <a:endParaRPr lang="en-US"/>
          </a:p>
        </p:txBody>
      </p:sp>
      <p:sp>
        <p:nvSpPr>
          <p:cNvPr id="10" name="Footer Placeholder 4"/>
          <p:cNvSpPr>
            <a:spLocks noGrp="1"/>
          </p:cNvSpPr>
          <p:nvPr>
            <p:ph type="ftr" sz="quarter" idx="11"/>
          </p:nvPr>
        </p:nvSpPr>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p:txBody>
          <a:bodyPr/>
          <a:lstStyle/>
          <a:p>
            <a:fld id="{D0CDF389-146E-1C42-A75B-0E76D2EE0D2D}" type="slidenum">
              <a:rPr lang="en-US"/>
              <a:pPr/>
              <a:t>8</a:t>
            </a:fld>
            <a:endParaRPr lang="en-US"/>
          </a:p>
        </p:txBody>
      </p:sp>
      <p:sp>
        <p:nvSpPr>
          <p:cNvPr id="146436" name="Rectangle 4"/>
          <p:cNvSpPr>
            <a:spLocks noGrp="1" noChangeArrowheads="1"/>
          </p:cNvSpPr>
          <p:nvPr>
            <p:ph type="title"/>
          </p:nvPr>
        </p:nvSpPr>
        <p:spPr>
          <a:xfrm>
            <a:off x="457200" y="128588"/>
            <a:ext cx="8077200" cy="685800"/>
          </a:xfrm>
        </p:spPr>
        <p:txBody>
          <a:bodyPr/>
          <a:lstStyle/>
          <a:p>
            <a:r>
              <a:rPr lang="en-US"/>
              <a:t>The Electric Field</a:t>
            </a:r>
          </a:p>
        </p:txBody>
      </p:sp>
      <p:sp>
        <p:nvSpPr>
          <p:cNvPr id="146437" name="Rectangle 5"/>
          <p:cNvSpPr>
            <a:spLocks noGrp="1" noChangeArrowheads="1"/>
          </p:cNvSpPr>
          <p:nvPr>
            <p:ph type="body" idx="1"/>
          </p:nvPr>
        </p:nvSpPr>
        <p:spPr>
          <a:xfrm>
            <a:off x="381000" y="990600"/>
            <a:ext cx="8001000" cy="4572000"/>
          </a:xfrm>
        </p:spPr>
        <p:txBody>
          <a:bodyPr/>
          <a:lstStyle/>
          <a:p>
            <a:pPr>
              <a:lnSpc>
                <a:spcPct val="90000"/>
              </a:lnSpc>
            </a:pPr>
            <a:r>
              <a:rPr lang="en-US" sz="2800"/>
              <a:t>The electric field at any point in space is defined as the force exerted on a tiny positive test charge divide by magnitude of the test charge</a:t>
            </a:r>
          </a:p>
          <a:p>
            <a:pPr lvl="1">
              <a:lnSpc>
                <a:spcPct val="90000"/>
              </a:lnSpc>
            </a:pPr>
            <a:r>
              <a:rPr lang="en-US" sz="2400"/>
              <a:t>Electric force per unit charge</a:t>
            </a:r>
          </a:p>
          <a:p>
            <a:pPr>
              <a:lnSpc>
                <a:spcPct val="90000"/>
              </a:lnSpc>
            </a:pPr>
            <a:r>
              <a:rPr lang="en-US" sz="2800"/>
              <a:t>What kind of quantity is the electric field?</a:t>
            </a:r>
          </a:p>
          <a:p>
            <a:pPr lvl="1">
              <a:lnSpc>
                <a:spcPct val="90000"/>
              </a:lnSpc>
            </a:pPr>
            <a:r>
              <a:rPr lang="en-US" sz="2400"/>
              <a:t>Vector quantity.   Why?</a:t>
            </a:r>
          </a:p>
          <a:p>
            <a:pPr>
              <a:lnSpc>
                <a:spcPct val="90000"/>
              </a:lnSpc>
            </a:pPr>
            <a:r>
              <a:rPr lang="en-US" sz="2800"/>
              <a:t>What is the unit of the electric field?</a:t>
            </a:r>
          </a:p>
          <a:p>
            <a:pPr lvl="1">
              <a:lnSpc>
                <a:spcPct val="90000"/>
              </a:lnSpc>
            </a:pPr>
            <a:r>
              <a:rPr lang="en-US" sz="2400"/>
              <a:t>N/C</a:t>
            </a:r>
          </a:p>
          <a:p>
            <a:pPr>
              <a:lnSpc>
                <a:spcPct val="90000"/>
              </a:lnSpc>
            </a:pPr>
            <a:r>
              <a:rPr lang="en-US" sz="2800"/>
              <a:t>What is the magnitude of the electric field at a distance r from a single point charge Q?</a:t>
            </a:r>
          </a:p>
        </p:txBody>
      </p:sp>
      <p:graphicFrame>
        <p:nvGraphicFramePr>
          <p:cNvPr id="146440" name="Object 8"/>
          <p:cNvGraphicFramePr>
            <a:graphicFrameLocks noChangeAspect="1"/>
          </p:cNvGraphicFramePr>
          <p:nvPr/>
        </p:nvGraphicFramePr>
        <p:xfrm>
          <a:off x="4953000" y="1741488"/>
          <a:ext cx="1219200" cy="1009650"/>
        </p:xfrm>
        <a:graphic>
          <a:graphicData uri="http://schemas.openxmlformats.org/presentationml/2006/ole">
            <p:oleObj spid="_x0000_s191490" name="Equation" r:id="rId3" imgW="419040" imgH="431640" progId="Equation.DSMT4">
              <p:embed/>
            </p:oleObj>
          </a:graphicData>
        </a:graphic>
      </p:graphicFrame>
      <p:graphicFrame>
        <p:nvGraphicFramePr>
          <p:cNvPr id="146447" name="Object 15"/>
          <p:cNvGraphicFramePr>
            <a:graphicFrameLocks noChangeAspect="1"/>
          </p:cNvGraphicFramePr>
          <p:nvPr/>
        </p:nvGraphicFramePr>
        <p:xfrm>
          <a:off x="1219200" y="5221288"/>
          <a:ext cx="1298575" cy="1011237"/>
        </p:xfrm>
        <a:graphic>
          <a:graphicData uri="http://schemas.openxmlformats.org/presentationml/2006/ole">
            <p:oleObj spid="_x0000_s191491" name="Equation" r:id="rId4" imgW="419040" imgH="406080" progId="Equation.DSMT4">
              <p:embed/>
            </p:oleObj>
          </a:graphicData>
        </a:graphic>
      </p:graphicFrame>
      <p:graphicFrame>
        <p:nvGraphicFramePr>
          <p:cNvPr id="146448" name="Object 16"/>
          <p:cNvGraphicFramePr>
            <a:graphicFrameLocks noChangeAspect="1"/>
          </p:cNvGraphicFramePr>
          <p:nvPr/>
        </p:nvGraphicFramePr>
        <p:xfrm>
          <a:off x="2486025" y="5187950"/>
          <a:ext cx="1928813" cy="1074738"/>
        </p:xfrm>
        <a:graphic>
          <a:graphicData uri="http://schemas.openxmlformats.org/presentationml/2006/ole">
            <p:oleObj spid="_x0000_s191492" name="Equation" r:id="rId5" imgW="622080" imgH="431640" progId="Equation.DSMT4">
              <p:embed/>
            </p:oleObj>
          </a:graphicData>
        </a:graphic>
      </p:graphicFrame>
      <p:graphicFrame>
        <p:nvGraphicFramePr>
          <p:cNvPr id="146449" name="Object 17"/>
          <p:cNvGraphicFramePr>
            <a:graphicFrameLocks noChangeAspect="1"/>
          </p:cNvGraphicFramePr>
          <p:nvPr/>
        </p:nvGraphicFramePr>
        <p:xfrm>
          <a:off x="4381500" y="5253038"/>
          <a:ext cx="1062038" cy="947737"/>
        </p:xfrm>
        <a:graphic>
          <a:graphicData uri="http://schemas.openxmlformats.org/presentationml/2006/ole">
            <p:oleObj spid="_x0000_s191493" name="Equation" r:id="rId6" imgW="342720" imgH="380880" progId="Equation.DSMT4">
              <p:embed/>
            </p:oleObj>
          </a:graphicData>
        </a:graphic>
      </p:graphicFrame>
      <p:graphicFrame>
        <p:nvGraphicFramePr>
          <p:cNvPr id="146450" name="Object 18"/>
          <p:cNvGraphicFramePr>
            <a:graphicFrameLocks noChangeAspect="1"/>
          </p:cNvGraphicFramePr>
          <p:nvPr/>
        </p:nvGraphicFramePr>
        <p:xfrm>
          <a:off x="5410200" y="5219700"/>
          <a:ext cx="1968500" cy="1012825"/>
        </p:xfrm>
        <a:graphic>
          <a:graphicData uri="http://schemas.openxmlformats.org/presentationml/2006/ole">
            <p:oleObj spid="_x0000_s191494" name="Equation" r:id="rId7" imgW="634680" imgH="4060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9</a:t>
            </a:fld>
            <a:endParaRPr lang="en-US"/>
          </a:p>
        </p:txBody>
      </p:sp>
      <p:pic>
        <p:nvPicPr>
          <p:cNvPr id="147473" name="Picture 17" descr="FG21_022"/>
          <p:cNvPicPr>
            <a:picLocks noChangeAspect="1" noChangeArrowheads="1"/>
          </p:cNvPicPr>
          <p:nvPr/>
        </p:nvPicPr>
        <p:blipFill>
          <a:blip r:embed="rId3"/>
          <a:srcRect/>
          <a:stretch>
            <a:fillRect/>
          </a:stretch>
        </p:blipFill>
        <p:spPr bwMode="auto">
          <a:xfrm>
            <a:off x="5867400" y="0"/>
            <a:ext cx="3810000" cy="3162300"/>
          </a:xfrm>
          <a:prstGeom prst="rect">
            <a:avLst/>
          </a:prstGeom>
          <a:noFill/>
        </p:spPr>
      </p:pic>
      <p:sp>
        <p:nvSpPr>
          <p:cNvPr id="147459" name="Rectangle 3"/>
          <p:cNvSpPr>
            <a:spLocks noGrp="1" noChangeArrowheads="1"/>
          </p:cNvSpPr>
          <p:nvPr>
            <p:ph type="title"/>
          </p:nvPr>
        </p:nvSpPr>
        <p:spPr>
          <a:xfrm>
            <a:off x="304800" y="139700"/>
            <a:ext cx="8382000" cy="685800"/>
          </a:xfrm>
        </p:spPr>
        <p:txBody>
          <a:bodyPr/>
          <a:lstStyle/>
          <a:p>
            <a:r>
              <a:rPr lang="en-US"/>
              <a:t>Example 21 – 5 </a:t>
            </a:r>
          </a:p>
        </p:txBody>
      </p:sp>
      <p:sp>
        <p:nvSpPr>
          <p:cNvPr id="147460" name="Rectangle 4"/>
          <p:cNvSpPr>
            <a:spLocks noGrp="1" noChangeArrowheads="1"/>
          </p:cNvSpPr>
          <p:nvPr>
            <p:ph type="body" idx="1"/>
          </p:nvPr>
        </p:nvSpPr>
        <p:spPr>
          <a:xfrm>
            <a:off x="76200" y="762000"/>
            <a:ext cx="6705600" cy="2895600"/>
          </a:xfrm>
        </p:spPr>
        <p:txBody>
          <a:bodyPr/>
          <a:lstStyle/>
          <a:p>
            <a:pPr>
              <a:lnSpc>
                <a:spcPct val="80000"/>
              </a:lnSpc>
            </a:pPr>
            <a:r>
              <a:rPr lang="en-US" sz="2000" b="1" dirty="0"/>
              <a:t>Electrostatic copier</a:t>
            </a:r>
            <a:r>
              <a:rPr lang="en-US" sz="2000" dirty="0"/>
              <a:t>.  An electrostatic copier works by selectively arranging positive charges (in a pattern to be copied) on the surface of a </a:t>
            </a:r>
            <a:r>
              <a:rPr lang="en-US" sz="2000" dirty="0" err="1"/>
              <a:t>nonconducting</a:t>
            </a:r>
            <a:r>
              <a:rPr lang="en-US" sz="2000" dirty="0"/>
              <a:t> drum, then gently sprinkling negatively charged dry toner (ink) onto the drum.  The toner particles temporarily stick to the pattern on the drum and are later transferred to paper and “melted” to produce the copy. Suppose each toner particle has a mass of 9.0x10</a:t>
            </a:r>
            <a:r>
              <a:rPr lang="en-US" sz="2000" baseline="30000" dirty="0"/>
              <a:t>-16</a:t>
            </a:r>
            <a:r>
              <a:rPr lang="en-US" sz="2000" dirty="0"/>
              <a:t>kg and carries the average of 20 extra electrons to provide an electric charge.  Assuming that the electric force on a toner particle must exceed twice its weight in order to ensure sufficient attraction, compute the required electric field strength near the surface of the drum.</a:t>
            </a:r>
          </a:p>
        </p:txBody>
      </p:sp>
      <p:graphicFrame>
        <p:nvGraphicFramePr>
          <p:cNvPr id="147462" name="Object 6"/>
          <p:cNvGraphicFramePr>
            <a:graphicFrameLocks noChangeAspect="1"/>
          </p:cNvGraphicFramePr>
          <p:nvPr/>
        </p:nvGraphicFramePr>
        <p:xfrm>
          <a:off x="2092325" y="4138613"/>
          <a:ext cx="641350" cy="398462"/>
        </p:xfrm>
        <a:graphic>
          <a:graphicData uri="http://schemas.openxmlformats.org/presentationml/2006/ole">
            <p:oleObj spid="_x0000_s192514" name="Equation" r:id="rId4" imgW="291960" imgH="203040" progId="Equation.DSMT4">
              <p:embed/>
            </p:oleObj>
          </a:graphicData>
        </a:graphic>
      </p:graphicFrame>
      <p:sp>
        <p:nvSpPr>
          <p:cNvPr id="147463" name="Text Box 7"/>
          <p:cNvSpPr txBox="1">
            <a:spLocks noChangeArrowheads="1"/>
          </p:cNvSpPr>
          <p:nvPr/>
        </p:nvSpPr>
        <p:spPr bwMode="auto">
          <a:xfrm>
            <a:off x="457200" y="3638550"/>
            <a:ext cx="82994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The electric force must be the same as twice the gravitational force on the toner particle.</a:t>
            </a:r>
          </a:p>
        </p:txBody>
      </p:sp>
      <p:sp>
        <p:nvSpPr>
          <p:cNvPr id="147464" name="Text Box 8"/>
          <p:cNvSpPr txBox="1">
            <a:spLocks noChangeArrowheads="1"/>
          </p:cNvSpPr>
          <p:nvPr/>
        </p:nvSpPr>
        <p:spPr bwMode="auto">
          <a:xfrm>
            <a:off x="457200" y="4138613"/>
            <a:ext cx="165417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So we can write</a:t>
            </a:r>
          </a:p>
        </p:txBody>
      </p:sp>
      <p:sp>
        <p:nvSpPr>
          <p:cNvPr id="147467" name="Text Box 11"/>
          <p:cNvSpPr txBox="1">
            <a:spLocks noChangeArrowheads="1"/>
          </p:cNvSpPr>
          <p:nvPr/>
        </p:nvSpPr>
        <p:spPr bwMode="auto">
          <a:xfrm>
            <a:off x="461963" y="4648200"/>
            <a:ext cx="40195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Thus, the magnitude of the electric field is</a:t>
            </a:r>
          </a:p>
        </p:txBody>
      </p:sp>
      <p:graphicFrame>
        <p:nvGraphicFramePr>
          <p:cNvPr id="147468" name="Object 12"/>
          <p:cNvGraphicFramePr>
            <a:graphicFrameLocks noChangeAspect="1"/>
          </p:cNvGraphicFramePr>
          <p:nvPr/>
        </p:nvGraphicFramePr>
        <p:xfrm>
          <a:off x="889000" y="5410200"/>
          <a:ext cx="558800" cy="300038"/>
        </p:xfrm>
        <a:graphic>
          <a:graphicData uri="http://schemas.openxmlformats.org/presentationml/2006/ole">
            <p:oleObj spid="_x0000_s192515" name="Equation" r:id="rId5" imgW="253800" imgH="152280" progId="Equation.DSMT4">
              <p:embed/>
            </p:oleObj>
          </a:graphicData>
        </a:graphic>
      </p:graphicFrame>
      <p:graphicFrame>
        <p:nvGraphicFramePr>
          <p:cNvPr id="147474" name="Object 18"/>
          <p:cNvGraphicFramePr>
            <a:graphicFrameLocks noChangeAspect="1"/>
          </p:cNvGraphicFramePr>
          <p:nvPr/>
        </p:nvGraphicFramePr>
        <p:xfrm>
          <a:off x="2128838" y="5105400"/>
          <a:ext cx="5948362" cy="1046163"/>
        </p:xfrm>
        <a:graphic>
          <a:graphicData uri="http://schemas.openxmlformats.org/presentationml/2006/ole">
            <p:oleObj spid="_x0000_s192516" name="Equation" r:id="rId6" imgW="2705040" imgH="533160" progId="Equation.DSMT4">
              <p:embed/>
            </p:oleObj>
          </a:graphicData>
        </a:graphic>
      </p:graphicFrame>
      <p:graphicFrame>
        <p:nvGraphicFramePr>
          <p:cNvPr id="147475" name="Object 19"/>
          <p:cNvGraphicFramePr>
            <a:graphicFrameLocks noChangeAspect="1"/>
          </p:cNvGraphicFramePr>
          <p:nvPr/>
        </p:nvGraphicFramePr>
        <p:xfrm>
          <a:off x="3389313" y="4113213"/>
          <a:ext cx="838200" cy="447675"/>
        </p:xfrm>
        <a:graphic>
          <a:graphicData uri="http://schemas.openxmlformats.org/presentationml/2006/ole">
            <p:oleObj spid="_x0000_s192517" name="Equation" r:id="rId7" imgW="380880" imgH="228600" progId="Equation.DSMT4">
              <p:embed/>
            </p:oleObj>
          </a:graphicData>
        </a:graphic>
      </p:graphicFrame>
      <p:graphicFrame>
        <p:nvGraphicFramePr>
          <p:cNvPr id="147476" name="Object 20"/>
          <p:cNvGraphicFramePr>
            <a:graphicFrameLocks noChangeAspect="1"/>
          </p:cNvGraphicFramePr>
          <p:nvPr/>
        </p:nvGraphicFramePr>
        <p:xfrm>
          <a:off x="4206875" y="4149725"/>
          <a:ext cx="669925" cy="373063"/>
        </p:xfrm>
        <a:graphic>
          <a:graphicData uri="http://schemas.openxmlformats.org/presentationml/2006/ole">
            <p:oleObj spid="_x0000_s192518" name="Equation" r:id="rId8" imgW="304560" imgH="190440" progId="Equation.DSMT4">
              <p:embed/>
            </p:oleObj>
          </a:graphicData>
        </a:graphic>
      </p:graphicFrame>
      <p:graphicFrame>
        <p:nvGraphicFramePr>
          <p:cNvPr id="147477" name="Object 21"/>
          <p:cNvGraphicFramePr>
            <a:graphicFrameLocks noChangeAspect="1"/>
          </p:cNvGraphicFramePr>
          <p:nvPr/>
        </p:nvGraphicFramePr>
        <p:xfrm>
          <a:off x="2713038" y="4149725"/>
          <a:ext cx="696912" cy="373063"/>
        </p:xfrm>
        <a:graphic>
          <a:graphicData uri="http://schemas.openxmlformats.org/presentationml/2006/ole">
            <p:oleObj spid="_x0000_s192519" name="Equation" r:id="rId9" imgW="317160" imgH="190440" progId="Equation.DSMT4">
              <p:embed/>
            </p:oleObj>
          </a:graphicData>
        </a:graphic>
      </p:graphicFrame>
      <p:graphicFrame>
        <p:nvGraphicFramePr>
          <p:cNvPr id="147478" name="Object 22"/>
          <p:cNvGraphicFramePr>
            <a:graphicFrameLocks noChangeAspect="1"/>
          </p:cNvGraphicFramePr>
          <p:nvPr/>
        </p:nvGraphicFramePr>
        <p:xfrm>
          <a:off x="1408113" y="5222875"/>
          <a:ext cx="725487" cy="796925"/>
        </p:xfrm>
        <a:graphic>
          <a:graphicData uri="http://schemas.openxmlformats.org/presentationml/2006/ole">
            <p:oleObj spid="_x0000_s192520" name="Equation" r:id="rId10" imgW="330120" imgH="4060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8412</TotalTime>
  <Words>1504</Words>
  <Application>Microsoft Macintosh PowerPoint</Application>
  <PresentationFormat>On-screen Show (4:3)</PresentationFormat>
  <Paragraphs>144</Paragraphs>
  <Slides>13</Slides>
  <Notes>0</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phys1443-spring02</vt:lpstr>
      <vt:lpstr>Equation</vt:lpstr>
      <vt:lpstr>MathType 6.0 Equation</vt:lpstr>
      <vt:lpstr>PHYS 1444 – Section 003 Lecture #3</vt:lpstr>
      <vt:lpstr>Announcements</vt:lpstr>
      <vt:lpstr>Extra Credit Special Project #1 </vt:lpstr>
      <vt:lpstr>Coulomb’s Law – The Formula</vt:lpstr>
      <vt:lpstr>The Elementary Charge and Permittivity</vt:lpstr>
      <vt:lpstr>Example 21 – 2 </vt:lpstr>
      <vt:lpstr>The Electric Field</vt:lpstr>
      <vt:lpstr>The Electric Field</vt:lpstr>
      <vt:lpstr>Example 21 – 5 </vt:lpstr>
      <vt:lpstr>Direction of the Electric Field</vt:lpstr>
      <vt:lpstr>Example 21 – 8 </vt:lpstr>
      <vt:lpstr>Example 21 – 8, cnt’d</vt:lpstr>
      <vt:lpstr>Example 21 – 8, cnt’d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324</cp:revision>
  <dcterms:created xsi:type="dcterms:W3CDTF">2011-08-30T22:21:08Z</dcterms:created>
  <dcterms:modified xsi:type="dcterms:W3CDTF">2011-09-01T20:50:12Z</dcterms:modified>
</cp:coreProperties>
</file>