
<file path=[Content_Types].xml><?xml version="1.0" encoding="utf-8"?>
<Types xmlns="http://schemas.openxmlformats.org/package/2006/content-types">
  <Override PartName="/ppt/embeddings/oleObject24.bin" ContentType="application/vnd.openxmlformats-officedocument.oleObject"/>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55.bin" ContentType="application/vnd.openxmlformats-officedocument.oleObject"/>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embeddings/oleObject62.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9.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embeddings/oleObject61.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ppt/embeddings/oleObject58.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embeddings/oleObject60.bin" ContentType="application/vnd.openxmlformats-officedocument.oleObject"/>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7.bin" ContentType="application/vnd.openxmlformats-officedocument.oleObject"/>
  <Override PartName="/ppt/embeddings/oleObject50.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56.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handoutMasterIdLst>
    <p:handoutMasterId r:id="rId16"/>
  </p:handoutMasterIdLst>
  <p:sldIdLst>
    <p:sldId id="256" r:id="rId2"/>
    <p:sldId id="335" r:id="rId3"/>
    <p:sldId id="402" r:id="rId4"/>
    <p:sldId id="404" r:id="rId5"/>
    <p:sldId id="381" r:id="rId6"/>
    <p:sldId id="383" r:id="rId7"/>
    <p:sldId id="384" r:id="rId8"/>
    <p:sldId id="385" r:id="rId9"/>
    <p:sldId id="386" r:id="rId10"/>
    <p:sldId id="387" r:id="rId11"/>
    <p:sldId id="405" r:id="rId12"/>
    <p:sldId id="406" r:id="rId13"/>
    <p:sldId id="407" r:id="rId14"/>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3118" autoAdjust="0"/>
    <p:restoredTop sz="94683" autoAdjust="0"/>
  </p:normalViewPr>
  <p:slideViewPr>
    <p:cSldViewPr>
      <p:cViewPr varScale="1">
        <p:scale>
          <a:sx n="109" d="100"/>
          <a:sy n="109" d="100"/>
        </p:scale>
        <p:origin x="-16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6" Type="http://schemas.openxmlformats.org/officeDocument/2006/relationships/image" Target="../media/image7.wmf"/><Relationship Id="rId7" Type="http://schemas.openxmlformats.org/officeDocument/2006/relationships/image" Target="../media/image8.wmf"/><Relationship Id="rId8" Type="http://schemas.openxmlformats.org/officeDocument/2006/relationships/image" Target="../media/image9.wmf"/><Relationship Id="rId1" Type="http://schemas.openxmlformats.org/officeDocument/2006/relationships/image" Target="../media/image2.w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wmf"/><Relationship Id="rId1" Type="http://schemas.openxmlformats.org/officeDocument/2006/relationships/image" Target="../media/image11.wmf"/><Relationship Id="rId2"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4" Type="http://schemas.openxmlformats.org/officeDocument/2006/relationships/image" Target="../media/image23.wmf"/><Relationship Id="rId5" Type="http://schemas.openxmlformats.org/officeDocument/2006/relationships/image" Target="../media/image24.wmf"/><Relationship Id="rId1" Type="http://schemas.openxmlformats.org/officeDocument/2006/relationships/image" Target="../media/image20.wmf"/><Relationship Id="rId2"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4" Type="http://schemas.openxmlformats.org/officeDocument/2006/relationships/image" Target="../media/image28.wmf"/><Relationship Id="rId5" Type="http://schemas.openxmlformats.org/officeDocument/2006/relationships/image" Target="../media/image29.wmf"/><Relationship Id="rId6" Type="http://schemas.openxmlformats.org/officeDocument/2006/relationships/image" Target="../media/image30.wmf"/><Relationship Id="rId7" Type="http://schemas.openxmlformats.org/officeDocument/2006/relationships/image" Target="../media/image31.wmf"/><Relationship Id="rId1" Type="http://schemas.openxmlformats.org/officeDocument/2006/relationships/image" Target="../media/image25.wmf"/><Relationship Id="rId2"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6.pict"/><Relationship Id="rId4" Type="http://schemas.openxmlformats.org/officeDocument/2006/relationships/image" Target="../media/image37.pict"/><Relationship Id="rId5" Type="http://schemas.openxmlformats.org/officeDocument/2006/relationships/image" Target="../media/image38.pict"/><Relationship Id="rId6" Type="http://schemas.openxmlformats.org/officeDocument/2006/relationships/image" Target="../media/image39.pict"/><Relationship Id="rId1" Type="http://schemas.openxmlformats.org/officeDocument/2006/relationships/image" Target="../media/image34.pict"/><Relationship Id="rId2" Type="http://schemas.openxmlformats.org/officeDocument/2006/relationships/image" Target="../media/image35.pict"/></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51.pict"/><Relationship Id="rId12" Type="http://schemas.openxmlformats.org/officeDocument/2006/relationships/image" Target="../media/image52.pict"/><Relationship Id="rId1" Type="http://schemas.openxmlformats.org/officeDocument/2006/relationships/image" Target="../media/image41.pict"/><Relationship Id="rId2" Type="http://schemas.openxmlformats.org/officeDocument/2006/relationships/image" Target="../media/image42.pict"/><Relationship Id="rId3" Type="http://schemas.openxmlformats.org/officeDocument/2006/relationships/image" Target="../media/image43.pict"/><Relationship Id="rId4" Type="http://schemas.openxmlformats.org/officeDocument/2006/relationships/image" Target="../media/image44.pict"/><Relationship Id="rId5" Type="http://schemas.openxmlformats.org/officeDocument/2006/relationships/image" Target="../media/image45.pict"/><Relationship Id="rId6" Type="http://schemas.openxmlformats.org/officeDocument/2006/relationships/image" Target="../media/image46.pict"/><Relationship Id="rId7" Type="http://schemas.openxmlformats.org/officeDocument/2006/relationships/image" Target="../media/image47.pict"/><Relationship Id="rId8" Type="http://schemas.openxmlformats.org/officeDocument/2006/relationships/image" Target="../media/image48.pict"/><Relationship Id="rId9" Type="http://schemas.openxmlformats.org/officeDocument/2006/relationships/image" Target="../media/image49.pict"/><Relationship Id="rId10" Type="http://schemas.openxmlformats.org/officeDocument/2006/relationships/image" Target="../media/image50.pict"/></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63.pict"/><Relationship Id="rId12" Type="http://schemas.openxmlformats.org/officeDocument/2006/relationships/image" Target="../media/image64.pict"/><Relationship Id="rId13" Type="http://schemas.openxmlformats.org/officeDocument/2006/relationships/image" Target="../media/image65.pict"/><Relationship Id="rId14" Type="http://schemas.openxmlformats.org/officeDocument/2006/relationships/image" Target="../media/image66.pict"/><Relationship Id="rId15" Type="http://schemas.openxmlformats.org/officeDocument/2006/relationships/image" Target="../media/image67.pict"/><Relationship Id="rId16" Type="http://schemas.openxmlformats.org/officeDocument/2006/relationships/image" Target="../media/image68.pict"/><Relationship Id="rId1" Type="http://schemas.openxmlformats.org/officeDocument/2006/relationships/image" Target="../media/image53.pict"/><Relationship Id="rId2" Type="http://schemas.openxmlformats.org/officeDocument/2006/relationships/image" Target="../media/image54.pict"/><Relationship Id="rId3" Type="http://schemas.openxmlformats.org/officeDocument/2006/relationships/image" Target="../media/image55.pict"/><Relationship Id="rId4" Type="http://schemas.openxmlformats.org/officeDocument/2006/relationships/image" Target="../media/image56.pict"/><Relationship Id="rId5" Type="http://schemas.openxmlformats.org/officeDocument/2006/relationships/image" Target="../media/image57.pict"/><Relationship Id="rId6" Type="http://schemas.openxmlformats.org/officeDocument/2006/relationships/image" Target="../media/image58.pict"/><Relationship Id="rId7" Type="http://schemas.openxmlformats.org/officeDocument/2006/relationships/image" Target="../media/image59.pict"/><Relationship Id="rId8" Type="http://schemas.openxmlformats.org/officeDocument/2006/relationships/image" Target="../media/image60.pict"/><Relationship Id="rId9" Type="http://schemas.openxmlformats.org/officeDocument/2006/relationships/image" Target="../media/image61.pict"/><Relationship Id="rId10" Type="http://schemas.openxmlformats.org/officeDocument/2006/relationships/image" Target="../media/image62.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Sept. 1,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Sept. 1,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Sept. 1,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Sept. 1,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Sept. 1,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Sept. 1,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Sept. 1,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Sept. 1,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Sept. 1,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Sept. 1,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27.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8.bin"/><Relationship Id="rId4" Type="http://schemas.openxmlformats.org/officeDocument/2006/relationships/image" Target="../media/image40.jpeg"/><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8" Type="http://schemas.openxmlformats.org/officeDocument/2006/relationships/oleObject" Target="../embeddings/oleObject32.bin"/><Relationship Id="rId9" Type="http://schemas.openxmlformats.org/officeDocument/2006/relationships/oleObject" Target="../embeddings/oleObject33.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41.bin"/><Relationship Id="rId12" Type="http://schemas.openxmlformats.org/officeDocument/2006/relationships/oleObject" Target="../embeddings/oleObject42.bin"/><Relationship Id="rId13" Type="http://schemas.openxmlformats.org/officeDocument/2006/relationships/oleObject" Target="../embeddings/oleObject43.bin"/><Relationship Id="rId14" Type="http://schemas.openxmlformats.org/officeDocument/2006/relationships/oleObject" Target="../embeddings/oleObject44.bin"/><Relationship Id="rId15" Type="http://schemas.openxmlformats.org/officeDocument/2006/relationships/oleObject" Target="../embeddings/oleObject45.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4.bin"/><Relationship Id="rId4" Type="http://schemas.openxmlformats.org/officeDocument/2006/relationships/image" Target="../media/image40.jpeg"/><Relationship Id="rId5" Type="http://schemas.openxmlformats.org/officeDocument/2006/relationships/oleObject" Target="../embeddings/oleObject35.bin"/><Relationship Id="rId6" Type="http://schemas.openxmlformats.org/officeDocument/2006/relationships/oleObject" Target="../embeddings/oleObject36.bin"/><Relationship Id="rId7" Type="http://schemas.openxmlformats.org/officeDocument/2006/relationships/oleObject" Target="../embeddings/oleObject37.bin"/><Relationship Id="rId8" Type="http://schemas.openxmlformats.org/officeDocument/2006/relationships/oleObject" Target="../embeddings/oleObject38.bin"/><Relationship Id="rId9" Type="http://schemas.openxmlformats.org/officeDocument/2006/relationships/oleObject" Target="../embeddings/oleObject39.bin"/><Relationship Id="rId10" Type="http://schemas.openxmlformats.org/officeDocument/2006/relationships/oleObject" Target="../embeddings/oleObject40.bin"/></Relationships>
</file>

<file path=ppt/slides/_rels/slide13.xml.rels><?xml version="1.0" encoding="UTF-8" standalone="yes"?>
<Relationships xmlns="http://schemas.openxmlformats.org/package/2006/relationships"><Relationship Id="rId9" Type="http://schemas.openxmlformats.org/officeDocument/2006/relationships/oleObject" Target="../embeddings/oleObject51.bin"/><Relationship Id="rId20" Type="http://schemas.openxmlformats.org/officeDocument/2006/relationships/oleObject" Target="../embeddings/oleObject62.bin"/><Relationship Id="rId10" Type="http://schemas.openxmlformats.org/officeDocument/2006/relationships/oleObject" Target="../embeddings/oleObject52.bin"/><Relationship Id="rId11" Type="http://schemas.openxmlformats.org/officeDocument/2006/relationships/oleObject" Target="../embeddings/oleObject53.bin"/><Relationship Id="rId12" Type="http://schemas.openxmlformats.org/officeDocument/2006/relationships/oleObject" Target="../embeddings/oleObject54.bin"/><Relationship Id="rId13" Type="http://schemas.openxmlformats.org/officeDocument/2006/relationships/oleObject" Target="../embeddings/oleObject55.bin"/><Relationship Id="rId14" Type="http://schemas.openxmlformats.org/officeDocument/2006/relationships/oleObject" Target="../embeddings/oleObject56.bin"/><Relationship Id="rId15" Type="http://schemas.openxmlformats.org/officeDocument/2006/relationships/oleObject" Target="../embeddings/oleObject57.bin"/><Relationship Id="rId16" Type="http://schemas.openxmlformats.org/officeDocument/2006/relationships/oleObject" Target="../embeddings/oleObject58.bin"/><Relationship Id="rId17" Type="http://schemas.openxmlformats.org/officeDocument/2006/relationships/oleObject" Target="../embeddings/oleObject59.bin"/><Relationship Id="rId18" Type="http://schemas.openxmlformats.org/officeDocument/2006/relationships/oleObject" Target="../embeddings/oleObject60.bin"/><Relationship Id="rId19" Type="http://schemas.openxmlformats.org/officeDocument/2006/relationships/oleObject" Target="../embeddings/oleObject61.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6.bin"/><Relationship Id="rId4" Type="http://schemas.openxmlformats.org/officeDocument/2006/relationships/image" Target="../media/image40.jpeg"/><Relationship Id="rId5" Type="http://schemas.openxmlformats.org/officeDocument/2006/relationships/oleObject" Target="../embeddings/oleObject47.bin"/><Relationship Id="rId6" Type="http://schemas.openxmlformats.org/officeDocument/2006/relationships/oleObject" Target="../embeddings/oleObject48.bin"/><Relationship Id="rId7" Type="http://schemas.openxmlformats.org/officeDocument/2006/relationships/oleObject" Target="../embeddings/oleObject49.bin"/><Relationship Id="rId8" Type="http://schemas.openxmlformats.org/officeDocument/2006/relationships/oleObject" Target="../embeddings/oleObject5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oleObject" Target="../embeddings/oleObject1.bin"/><Relationship Id="rId5" Type="http://schemas.openxmlformats.org/officeDocument/2006/relationships/oleObject" Target="../embeddings/oleObject2.bin"/><Relationship Id="rId6" Type="http://schemas.openxmlformats.org/officeDocument/2006/relationships/oleObject" Target="../embeddings/oleObject3.bin"/><Relationship Id="rId7" Type="http://schemas.openxmlformats.org/officeDocument/2006/relationships/oleObject" Target="../embeddings/oleObject4.bin"/><Relationship Id="rId8" Type="http://schemas.openxmlformats.org/officeDocument/2006/relationships/oleObject" Target="../embeddings/oleObject5.bin"/><Relationship Id="rId9" Type="http://schemas.openxmlformats.org/officeDocument/2006/relationships/oleObject" Target="../embeddings/oleObject6.bin"/><Relationship Id="rId10" Type="http://schemas.openxmlformats.org/officeDocument/2006/relationships/oleObject" Target="../embeddings/oleObject7.bin"/><Relationship Id="rId11" Type="http://schemas.openxmlformats.org/officeDocument/2006/relationships/oleObject" Target="../embeddings/oleObject8.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oleObject" Target="../embeddings/oleObject10.bin"/><Relationship Id="rId5" Type="http://schemas.openxmlformats.org/officeDocument/2006/relationships/oleObject" Target="../embeddings/oleObject11.bin"/><Relationship Id="rId6"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oleObject" Target="../embeddings/oleObject13.bin"/><Relationship Id="rId5" Type="http://schemas.openxmlformats.org/officeDocument/2006/relationships/oleObject" Target="../embeddings/oleObject14.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 Id="rId3"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oleObject" Target="../embeddings/oleObject16.bin"/><Relationship Id="rId5" Type="http://schemas.openxmlformats.org/officeDocument/2006/relationships/oleObject" Target="../embeddings/oleObject17.bin"/><Relationship Id="rId6" Type="http://schemas.openxmlformats.org/officeDocument/2006/relationships/oleObject" Target="../embeddings/oleObject18.bin"/><Relationship Id="rId7" Type="http://schemas.openxmlformats.org/officeDocument/2006/relationships/oleObject" Target="../embeddings/oleObject19.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2.jpeg"/><Relationship Id="rId4" Type="http://schemas.openxmlformats.org/officeDocument/2006/relationships/oleObject" Target="../embeddings/oleObject20.bin"/><Relationship Id="rId5" Type="http://schemas.openxmlformats.org/officeDocument/2006/relationships/oleObject" Target="../embeddings/oleObject21.bin"/><Relationship Id="rId6" Type="http://schemas.openxmlformats.org/officeDocument/2006/relationships/oleObject" Target="../embeddings/oleObject22.bin"/><Relationship Id="rId7" Type="http://schemas.openxmlformats.org/officeDocument/2006/relationships/oleObject" Target="../embeddings/oleObject23.bin"/><Relationship Id="rId8" Type="http://schemas.openxmlformats.org/officeDocument/2006/relationships/oleObject" Target="../embeddings/oleObject24.bin"/><Relationship Id="rId9" Type="http://schemas.openxmlformats.org/officeDocument/2006/relationships/oleObject" Target="../embeddings/oleObject25.bin"/><Relationship Id="rId10"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Thursday, Sept. 1,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#3</a:t>
            </a:r>
            <a:endParaRPr lang="en-US" dirty="0"/>
          </a:p>
        </p:txBody>
      </p:sp>
      <p:sp>
        <p:nvSpPr>
          <p:cNvPr id="2052" name="Text Box 4"/>
          <p:cNvSpPr txBox="1">
            <a:spLocks noChangeArrowheads="1"/>
          </p:cNvSpPr>
          <p:nvPr/>
        </p:nvSpPr>
        <p:spPr bwMode="auto">
          <a:xfrm>
            <a:off x="3151498" y="1311275"/>
            <a:ext cx="284418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Thursday</a:t>
            </a:r>
            <a:r>
              <a:rPr lang="en-US" dirty="0">
                <a:solidFill>
                  <a:schemeClr val="accent2"/>
                </a:solidFill>
                <a:latin typeface="Monotype Corsiva" charset="0"/>
              </a:rPr>
              <a:t>,</a:t>
            </a:r>
            <a:r>
              <a:rPr lang="en-US" dirty="0" smtClean="0">
                <a:solidFill>
                  <a:schemeClr val="accent2"/>
                </a:solidFill>
                <a:latin typeface="Monotype Corsiva" charset="0"/>
              </a:rPr>
              <a:t> </a:t>
            </a:r>
            <a:r>
              <a:rPr lang="en-US" dirty="0" smtClean="0">
                <a:solidFill>
                  <a:schemeClr val="accent2"/>
                </a:solidFill>
                <a:latin typeface="Monotype Corsiva" charset="0"/>
              </a:rPr>
              <a:t>Sept</a:t>
            </a:r>
            <a:r>
              <a:rPr lang="en-US" dirty="0" smtClean="0">
                <a:solidFill>
                  <a:schemeClr val="accent2"/>
                </a:solidFill>
                <a:latin typeface="Monotype Corsiva" charset="0"/>
              </a:rPr>
              <a:t>. </a:t>
            </a:r>
            <a:r>
              <a:rPr lang="en-US" dirty="0" smtClean="0">
                <a:solidFill>
                  <a:schemeClr val="accent2"/>
                </a:solidFill>
                <a:latin typeface="Monotype Corsiva" charset="0"/>
              </a:rPr>
              <a:t>1</a:t>
            </a:r>
            <a:r>
              <a:rPr lang="en-US" dirty="0" smtClean="0">
                <a:solidFill>
                  <a:schemeClr val="accent2"/>
                </a:solidFill>
                <a:latin typeface="Monotype Corsiva" charset="0"/>
              </a:rPr>
              <a:t>, </a:t>
            </a:r>
            <a:r>
              <a:rPr lang="en-US" dirty="0" smtClean="0">
                <a:solidFill>
                  <a:schemeClr val="accent2"/>
                </a:solidFill>
                <a:latin typeface="Monotype Corsiva" charset="0"/>
              </a:rPr>
              <a:t>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362200"/>
            <a:ext cx="7010400" cy="34290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charset="0"/>
              </a:rPr>
              <a:t>Chapter 21</a:t>
            </a:r>
            <a:endParaRPr lang="en-US" sz="3200" dirty="0" smtClean="0">
              <a:solidFill>
                <a:srgbClr val="003300"/>
              </a:solidFill>
              <a:latin typeface="Arial Narrow" charset="0"/>
            </a:endParaRPr>
          </a:p>
          <a:p>
            <a:pPr marL="990600" lvl="1" indent="-533400">
              <a:spcBef>
                <a:spcPct val="20000"/>
              </a:spcBef>
              <a:buFontTx/>
              <a:buChar char="–"/>
            </a:pPr>
            <a:r>
              <a:rPr lang="en-US" sz="2800" dirty="0" smtClean="0">
                <a:solidFill>
                  <a:srgbClr val="660066"/>
                </a:solidFill>
                <a:latin typeface="Arial Narrow" charset="0"/>
                <a:ea typeface="ＭＳ Ｐゴシック" charset="-128"/>
              </a:rPr>
              <a:t>The Electric Field &amp; Field Lines</a:t>
            </a:r>
          </a:p>
          <a:p>
            <a:pPr marL="990600" lvl="1" indent="-533400">
              <a:spcBef>
                <a:spcPct val="20000"/>
              </a:spcBef>
              <a:buFontTx/>
              <a:buChar char="–"/>
            </a:pPr>
            <a:r>
              <a:rPr lang="en-US" sz="2800" dirty="0" smtClean="0">
                <a:solidFill>
                  <a:srgbClr val="660066"/>
                </a:solidFill>
                <a:latin typeface="Arial Narrow" charset="0"/>
                <a:ea typeface="ＭＳ Ｐゴシック" charset="-128"/>
              </a:rPr>
              <a:t>Electric Fields and Conductors</a:t>
            </a:r>
          </a:p>
          <a:p>
            <a:pPr marL="990600" lvl="1" indent="-533400">
              <a:spcBef>
                <a:spcPct val="20000"/>
              </a:spcBef>
              <a:buFontTx/>
              <a:buChar char="–"/>
            </a:pPr>
            <a:r>
              <a:rPr lang="en-US" sz="2800" dirty="0" smtClean="0">
                <a:solidFill>
                  <a:srgbClr val="660066"/>
                </a:solidFill>
                <a:latin typeface="Arial Narrow" charset="0"/>
                <a:ea typeface="ＭＳ Ｐゴシック" charset="-128"/>
              </a:rPr>
              <a:t>Motion of a Charged Particle in an Electric Field</a:t>
            </a:r>
          </a:p>
          <a:p>
            <a:pPr marL="990600" lvl="1" indent="-533400">
              <a:spcBef>
                <a:spcPct val="20000"/>
              </a:spcBef>
              <a:buFontTx/>
              <a:buChar char="–"/>
            </a:pPr>
            <a:r>
              <a:rPr lang="en-US" sz="2800" dirty="0" smtClean="0">
                <a:solidFill>
                  <a:srgbClr val="660066"/>
                </a:solidFill>
                <a:latin typeface="Arial Narrow" charset="0"/>
                <a:ea typeface="ＭＳ Ｐゴシック" charset="-128"/>
              </a:rPr>
              <a:t>Electric </a:t>
            </a:r>
            <a:r>
              <a:rPr lang="en-US" sz="2800" dirty="0" smtClean="0">
                <a:solidFill>
                  <a:srgbClr val="660066"/>
                </a:solidFill>
                <a:latin typeface="Arial Narrow" charset="0"/>
                <a:ea typeface="ＭＳ Ｐゴシック" charset="-128"/>
              </a:rPr>
              <a:t>Dipoles</a:t>
            </a:r>
            <a:endParaRPr lang="en-US" sz="2800" dirty="0" smtClean="0">
              <a:solidFill>
                <a:srgbClr val="660066"/>
              </a:solidFill>
              <a:latin typeface="Arial Narrow" charset="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058">
                                            <p:txEl>
                                              <p:pRg st="1" end="1"/>
                                            </p:txEl>
                                          </p:spTgt>
                                        </p:tgtEl>
                                        <p:attrNameLst>
                                          <p:attrName>style.visibility</p:attrName>
                                        </p:attrNameLst>
                                      </p:cBhvr>
                                      <p:to>
                                        <p:strVal val="visible"/>
                                      </p:to>
                                    </p:set>
                                    <p:animEffect transition="in" filter="wipe(left)">
                                      <p:cBhvr>
                                        <p:cTn id="10" dur="500"/>
                                        <p:tgtEl>
                                          <p:spTgt spid="2058">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058">
                                            <p:txEl>
                                              <p:pRg st="2" end="2"/>
                                            </p:txEl>
                                          </p:spTgt>
                                        </p:tgtEl>
                                        <p:attrNameLst>
                                          <p:attrName>style.visibility</p:attrName>
                                        </p:attrNameLst>
                                      </p:cBhvr>
                                      <p:to>
                                        <p:strVal val="visible"/>
                                      </p:to>
                                    </p:set>
                                    <p:animEffect transition="in" filter="wipe(left)">
                                      <p:cBhvr>
                                        <p:cTn id="13" dur="500"/>
                                        <p:tgtEl>
                                          <p:spTgt spid="2058">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058">
                                            <p:txEl>
                                              <p:pRg st="3" end="3"/>
                                            </p:txEl>
                                          </p:spTgt>
                                        </p:tgtEl>
                                        <p:attrNameLst>
                                          <p:attrName>style.visibility</p:attrName>
                                        </p:attrNameLst>
                                      </p:cBhvr>
                                      <p:to>
                                        <p:strVal val="visible"/>
                                      </p:to>
                                    </p:set>
                                    <p:animEffect transition="in" filter="wipe(left)">
                                      <p:cBhvr>
                                        <p:cTn id="16" dur="500"/>
                                        <p:tgtEl>
                                          <p:spTgt spid="2058">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058">
                                            <p:txEl>
                                              <p:pRg st="4" end="4"/>
                                            </p:txEl>
                                          </p:spTgt>
                                        </p:tgtEl>
                                        <p:attrNameLst>
                                          <p:attrName>style.visibility</p:attrName>
                                        </p:attrNameLst>
                                      </p:cBhvr>
                                      <p:to>
                                        <p:strVal val="visible"/>
                                      </p:to>
                                    </p:set>
                                    <p:animEffect transition="in" filter="wipe(left)">
                                      <p:cBhvr>
                                        <p:cTn id="19" dur="500"/>
                                        <p:tgtEl>
                                          <p:spTgt spid="20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Thursday, Sept. 1,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F9EC9387-AE02-FF40-8DC3-FBC6431E85BA}" type="slidenum">
              <a:rPr lang="en-US"/>
              <a:pPr/>
              <a:t>10</a:t>
            </a:fld>
            <a:endParaRPr lang="en-US"/>
          </a:p>
        </p:txBody>
      </p:sp>
      <p:sp>
        <p:nvSpPr>
          <p:cNvPr id="148482" name="Rectangle 2"/>
          <p:cNvSpPr>
            <a:spLocks noGrp="1" noChangeArrowheads="1"/>
          </p:cNvSpPr>
          <p:nvPr>
            <p:ph type="title"/>
          </p:nvPr>
        </p:nvSpPr>
        <p:spPr>
          <a:xfrm>
            <a:off x="457200" y="128588"/>
            <a:ext cx="8077200" cy="685800"/>
          </a:xfrm>
        </p:spPr>
        <p:txBody>
          <a:bodyPr/>
          <a:lstStyle/>
          <a:p>
            <a:r>
              <a:rPr lang="en-US"/>
              <a:t>Direction of the Electric Field</a:t>
            </a:r>
          </a:p>
        </p:txBody>
      </p:sp>
      <p:sp>
        <p:nvSpPr>
          <p:cNvPr id="148483" name="Rectangle 3"/>
          <p:cNvSpPr>
            <a:spLocks noGrp="1" noChangeArrowheads="1"/>
          </p:cNvSpPr>
          <p:nvPr>
            <p:ph type="body" idx="1"/>
          </p:nvPr>
        </p:nvSpPr>
        <p:spPr>
          <a:xfrm>
            <a:off x="381000" y="990600"/>
            <a:ext cx="8305800" cy="5334000"/>
          </a:xfrm>
        </p:spPr>
        <p:txBody>
          <a:bodyPr/>
          <a:lstStyle/>
          <a:p>
            <a:pPr>
              <a:lnSpc>
                <a:spcPct val="90000"/>
              </a:lnSpc>
            </a:pPr>
            <a:r>
              <a:rPr lang="en-US" sz="2800"/>
              <a:t>If there are more than one charge, the individual fields due to each charge are added vectorially to obtain the total field at any point.</a:t>
            </a:r>
          </a:p>
          <a:p>
            <a:pPr>
              <a:lnSpc>
                <a:spcPct val="90000"/>
              </a:lnSpc>
            </a:pPr>
            <a:endParaRPr lang="en-US" sz="2800"/>
          </a:p>
          <a:p>
            <a:pPr>
              <a:lnSpc>
                <a:spcPct val="90000"/>
              </a:lnSpc>
            </a:pPr>
            <a:r>
              <a:rPr lang="en-US" sz="2800"/>
              <a:t>This superposition principle of electric field has been verified by experiments.</a:t>
            </a:r>
          </a:p>
          <a:p>
            <a:pPr>
              <a:lnSpc>
                <a:spcPct val="90000"/>
              </a:lnSpc>
            </a:pPr>
            <a:r>
              <a:rPr lang="en-US" sz="2800"/>
              <a:t>For a given electric field </a:t>
            </a:r>
            <a:r>
              <a:rPr lang="en-US" sz="2800" b="1"/>
              <a:t>E</a:t>
            </a:r>
            <a:r>
              <a:rPr lang="en-US" sz="2800"/>
              <a:t> at a given point in space, we can calculate the force </a:t>
            </a:r>
            <a:r>
              <a:rPr lang="en-US" sz="2800" b="1"/>
              <a:t>F</a:t>
            </a:r>
            <a:r>
              <a:rPr lang="en-US" sz="2800"/>
              <a:t> on any charge q, </a:t>
            </a:r>
            <a:r>
              <a:rPr lang="en-US" sz="2800" b="1"/>
              <a:t>F</a:t>
            </a:r>
            <a:r>
              <a:rPr lang="en-US" sz="2800"/>
              <a:t>=q</a:t>
            </a:r>
            <a:r>
              <a:rPr lang="en-US" sz="2800" b="1"/>
              <a:t>E</a:t>
            </a:r>
            <a:r>
              <a:rPr lang="en-US" sz="2800"/>
              <a:t>.</a:t>
            </a:r>
          </a:p>
          <a:p>
            <a:pPr lvl="1">
              <a:lnSpc>
                <a:spcPct val="90000"/>
              </a:lnSpc>
            </a:pPr>
            <a:r>
              <a:rPr lang="en-US" sz="2400"/>
              <a:t>What happens to the direction of the force and the field depending on the sign of the charge q?</a:t>
            </a:r>
          </a:p>
          <a:p>
            <a:pPr lvl="1">
              <a:lnSpc>
                <a:spcPct val="90000"/>
              </a:lnSpc>
            </a:pPr>
            <a:r>
              <a:rPr lang="en-US" sz="2400"/>
              <a:t>The two are in the same directions if q&gt;0</a:t>
            </a:r>
          </a:p>
          <a:p>
            <a:pPr lvl="1">
              <a:lnSpc>
                <a:spcPct val="90000"/>
              </a:lnSpc>
            </a:pPr>
            <a:r>
              <a:rPr lang="en-US" sz="2400"/>
              <a:t>The two are in opposite directions if q&lt;0</a:t>
            </a:r>
          </a:p>
        </p:txBody>
      </p:sp>
      <p:graphicFrame>
        <p:nvGraphicFramePr>
          <p:cNvPr id="148484" name="Object 4"/>
          <p:cNvGraphicFramePr>
            <a:graphicFrameLocks noChangeAspect="1"/>
          </p:cNvGraphicFramePr>
          <p:nvPr/>
        </p:nvGraphicFramePr>
        <p:xfrm>
          <a:off x="2854325" y="1905000"/>
          <a:ext cx="4765675" cy="671513"/>
        </p:xfrm>
        <a:graphic>
          <a:graphicData uri="http://schemas.openxmlformats.org/presentationml/2006/ole">
            <p:oleObj spid="_x0000_s193538" name="Equation" r:id="rId3" imgW="16380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wipe(left)">
                                      <p:cBhvr>
                                        <p:cTn id="7" dur="500"/>
                                        <p:tgtEl>
                                          <p:spTgt spid="148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48484"/>
                                        </p:tgtEl>
                                        <p:attrNameLst>
                                          <p:attrName>style.visibility</p:attrName>
                                        </p:attrNameLst>
                                      </p:cBhvr>
                                      <p:to>
                                        <p:strVal val="visible"/>
                                      </p:to>
                                    </p:set>
                                    <p:animEffect transition="in" filter="wipe(left)">
                                      <p:cBhvr>
                                        <p:cTn id="12" dur="500"/>
                                        <p:tgtEl>
                                          <p:spTgt spid="14848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48483">
                                            <p:txEl>
                                              <p:pRg st="2" end="2"/>
                                            </p:txEl>
                                          </p:spTgt>
                                        </p:tgtEl>
                                        <p:attrNameLst>
                                          <p:attrName>style.visibility</p:attrName>
                                        </p:attrNameLst>
                                      </p:cBhvr>
                                      <p:to>
                                        <p:strVal val="visible"/>
                                      </p:to>
                                    </p:set>
                                    <p:animEffect transition="in" filter="wipe(left)">
                                      <p:cBhvr>
                                        <p:cTn id="17" dur="500"/>
                                        <p:tgtEl>
                                          <p:spTgt spid="148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48483">
                                            <p:txEl>
                                              <p:pRg st="3" end="3"/>
                                            </p:txEl>
                                          </p:spTgt>
                                        </p:tgtEl>
                                        <p:attrNameLst>
                                          <p:attrName>style.visibility</p:attrName>
                                        </p:attrNameLst>
                                      </p:cBhvr>
                                      <p:to>
                                        <p:strVal val="visible"/>
                                      </p:to>
                                    </p:set>
                                    <p:animEffect transition="in" filter="wipe(left)">
                                      <p:cBhvr>
                                        <p:cTn id="22" dur="500"/>
                                        <p:tgtEl>
                                          <p:spTgt spid="148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48483">
                                            <p:txEl>
                                              <p:pRg st="4" end="4"/>
                                            </p:txEl>
                                          </p:spTgt>
                                        </p:tgtEl>
                                        <p:attrNameLst>
                                          <p:attrName>style.visibility</p:attrName>
                                        </p:attrNameLst>
                                      </p:cBhvr>
                                      <p:to>
                                        <p:strVal val="visible"/>
                                      </p:to>
                                    </p:set>
                                    <p:animEffect transition="in" filter="wipe(left)">
                                      <p:cBhvr>
                                        <p:cTn id="27" dur="500"/>
                                        <p:tgtEl>
                                          <p:spTgt spid="148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48483">
                                            <p:txEl>
                                              <p:pRg st="5" end="5"/>
                                            </p:txEl>
                                          </p:spTgt>
                                        </p:tgtEl>
                                        <p:attrNameLst>
                                          <p:attrName>style.visibility</p:attrName>
                                        </p:attrNameLst>
                                      </p:cBhvr>
                                      <p:to>
                                        <p:strVal val="visible"/>
                                      </p:to>
                                    </p:set>
                                    <p:animEffect transition="in" filter="wipe(left)">
                                      <p:cBhvr>
                                        <p:cTn id="32" dur="500"/>
                                        <p:tgtEl>
                                          <p:spTgt spid="1484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48483">
                                            <p:txEl>
                                              <p:pRg st="6" end="6"/>
                                            </p:txEl>
                                          </p:spTgt>
                                        </p:tgtEl>
                                        <p:attrNameLst>
                                          <p:attrName>style.visibility</p:attrName>
                                        </p:attrNameLst>
                                      </p:cBhvr>
                                      <p:to>
                                        <p:strVal val="visible"/>
                                      </p:to>
                                    </p:set>
                                    <p:animEffect transition="in" filter="wipe(left)">
                                      <p:cBhvr>
                                        <p:cTn id="37" dur="500"/>
                                        <p:tgtEl>
                                          <p:spTgt spid="148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11</a:t>
            </a:fld>
            <a:endParaRPr lang="en-US"/>
          </a:p>
        </p:txBody>
      </p:sp>
      <p:sp>
        <p:nvSpPr>
          <p:cNvPr id="147459" name="Rectangle 3"/>
          <p:cNvSpPr>
            <a:spLocks noGrp="1" noChangeArrowheads="1"/>
          </p:cNvSpPr>
          <p:nvPr>
            <p:ph type="title"/>
          </p:nvPr>
        </p:nvSpPr>
        <p:spPr>
          <a:xfrm>
            <a:off x="304800" y="139700"/>
            <a:ext cx="8382000" cy="685800"/>
          </a:xfrm>
        </p:spPr>
        <p:txBody>
          <a:bodyPr/>
          <a:lstStyle/>
          <a:p>
            <a:r>
              <a:rPr lang="en-US" dirty="0"/>
              <a:t>Example 21 –</a:t>
            </a:r>
            <a:r>
              <a:rPr lang="en-US" dirty="0" smtClean="0"/>
              <a:t> 8 </a:t>
            </a:r>
            <a:endParaRPr lang="en-US" dirty="0"/>
          </a:p>
        </p:txBody>
      </p:sp>
      <p:sp>
        <p:nvSpPr>
          <p:cNvPr id="147460" name="Rectangle 4"/>
          <p:cNvSpPr>
            <a:spLocks noGrp="1" noChangeArrowheads="1"/>
          </p:cNvSpPr>
          <p:nvPr>
            <p:ph type="body" idx="1"/>
          </p:nvPr>
        </p:nvSpPr>
        <p:spPr>
          <a:xfrm>
            <a:off x="457200" y="914400"/>
            <a:ext cx="4038600" cy="1371600"/>
          </a:xfrm>
        </p:spPr>
        <p:txBody>
          <a:bodyPr/>
          <a:lstStyle/>
          <a:p>
            <a:pPr>
              <a:lnSpc>
                <a:spcPct val="80000"/>
              </a:lnSpc>
            </a:pPr>
            <a:r>
              <a:rPr lang="en-US" sz="2000" b="1" dirty="0" smtClean="0"/>
              <a:t>E </a:t>
            </a:r>
            <a:r>
              <a:rPr lang="en-US" sz="2000" b="1" dirty="0" smtClean="0"/>
              <a:t>above two point charges</a:t>
            </a:r>
            <a:r>
              <a:rPr lang="en-US" sz="2000" dirty="0" smtClean="0"/>
              <a:t>:</a:t>
            </a:r>
            <a:r>
              <a:rPr lang="en-US" sz="2000" dirty="0" smtClean="0"/>
              <a:t>  </a:t>
            </a:r>
            <a:r>
              <a:rPr lang="en-US" sz="2000" dirty="0" smtClean="0"/>
              <a:t>Calculate the total electric field (a) at point A and (</a:t>
            </a:r>
            <a:r>
              <a:rPr lang="en-US" sz="2000" dirty="0" err="1" smtClean="0"/>
              <a:t>b</a:t>
            </a:r>
            <a:r>
              <a:rPr lang="en-US" sz="2000" dirty="0" smtClean="0"/>
              <a:t>) at point B in the figure on the right due to the both charges Q</a:t>
            </a:r>
            <a:r>
              <a:rPr lang="en-US" sz="2000" baseline="-25000" dirty="0" smtClean="0"/>
              <a:t>1 </a:t>
            </a:r>
            <a:r>
              <a:rPr lang="en-US" sz="2000" dirty="0" smtClean="0"/>
              <a:t>and Q</a:t>
            </a:r>
            <a:r>
              <a:rPr lang="en-US" sz="2000" baseline="-25000" dirty="0" smtClean="0"/>
              <a:t>2</a:t>
            </a:r>
            <a:r>
              <a:rPr lang="en-US" sz="2000" dirty="0" smtClean="0"/>
              <a:t>. </a:t>
            </a:r>
            <a:endParaRPr lang="en-US" sz="2000" dirty="0"/>
          </a:p>
        </p:txBody>
      </p:sp>
      <p:graphicFrame>
        <p:nvGraphicFramePr>
          <p:cNvPr id="147462" name="Object 6"/>
          <p:cNvGraphicFramePr>
            <a:graphicFrameLocks noChangeAspect="1"/>
          </p:cNvGraphicFramePr>
          <p:nvPr/>
        </p:nvGraphicFramePr>
        <p:xfrm>
          <a:off x="933450" y="4521200"/>
          <a:ext cx="742950" cy="406400"/>
        </p:xfrm>
        <a:graphic>
          <a:graphicData uri="http://schemas.openxmlformats.org/presentationml/2006/ole">
            <p:oleObj spid="_x0000_s212994" name="Equation" r:id="rId3" imgW="406400" imgH="254000" progId="Equation.DSMT4">
              <p:embed/>
            </p:oleObj>
          </a:graphicData>
        </a:graphic>
      </p:graphicFrame>
      <p:sp>
        <p:nvSpPr>
          <p:cNvPr id="147467" name="Text Box 11"/>
          <p:cNvSpPr txBox="1">
            <a:spLocks noChangeArrowheads="1"/>
          </p:cNvSpPr>
          <p:nvPr/>
        </p:nvSpPr>
        <p:spPr bwMode="auto">
          <a:xfrm>
            <a:off x="685800" y="3733800"/>
            <a:ext cx="4990920" cy="400110"/>
          </a:xfrm>
          <a:prstGeom prst="rect">
            <a:avLst/>
          </a:prstGeom>
          <a:noFill/>
          <a:ln w="9525">
            <a:noFill/>
            <a:miter lim="800000"/>
            <a:headEnd/>
            <a:tailEnd/>
          </a:ln>
          <a:effectLst/>
        </p:spPr>
        <p:txBody>
          <a:bodyPr wrap="none">
            <a:prstTxWarp prst="textNoShape">
              <a:avLst/>
            </a:prstTxWarp>
            <a:spAutoFit/>
          </a:bodyPr>
          <a:lstStyle/>
          <a:p>
            <a:r>
              <a:rPr lang="en-US" sz="2000" dirty="0" smtClean="0">
                <a:solidFill>
                  <a:schemeClr val="accent2"/>
                </a:solidFill>
                <a:latin typeface="Arial Narrow" charset="0"/>
              </a:rPr>
              <a:t>First, the electric field at point A by Q</a:t>
            </a:r>
            <a:r>
              <a:rPr lang="en-US" sz="2000" baseline="-25000" dirty="0" smtClean="0">
                <a:solidFill>
                  <a:schemeClr val="accent2"/>
                </a:solidFill>
                <a:latin typeface="Arial Narrow" charset="0"/>
              </a:rPr>
              <a:t>1</a:t>
            </a:r>
            <a:r>
              <a:rPr lang="en-US" sz="2000" dirty="0" smtClean="0">
                <a:solidFill>
                  <a:schemeClr val="accent2"/>
                </a:solidFill>
                <a:latin typeface="Arial Narrow" charset="0"/>
              </a:rPr>
              <a:t> and </a:t>
            </a:r>
            <a:r>
              <a:rPr lang="en-US" sz="2000" dirty="0" smtClean="0">
                <a:solidFill>
                  <a:schemeClr val="accent2"/>
                </a:solidFill>
                <a:latin typeface="Arial Narrow" charset="0"/>
              </a:rPr>
              <a:t>then Q</a:t>
            </a:r>
            <a:r>
              <a:rPr lang="en-US" sz="2000" baseline="-25000" dirty="0" smtClean="0">
                <a:solidFill>
                  <a:schemeClr val="accent2"/>
                </a:solidFill>
                <a:latin typeface="Arial Narrow" charset="0"/>
              </a:rPr>
              <a:t>2</a:t>
            </a:r>
            <a:r>
              <a:rPr lang="en-US" sz="2000" dirty="0" smtClean="0">
                <a:solidFill>
                  <a:schemeClr val="accent2"/>
                </a:solidFill>
                <a:latin typeface="Arial Narrow" charset="0"/>
              </a:rPr>
              <a:t>.  </a:t>
            </a:r>
            <a:endParaRPr lang="en-US" sz="2000" dirty="0">
              <a:solidFill>
                <a:schemeClr val="accent2"/>
              </a:solidFill>
              <a:latin typeface="Arial Narrow" charset="0"/>
            </a:endParaRPr>
          </a:p>
        </p:txBody>
      </p:sp>
      <p:pic>
        <p:nvPicPr>
          <p:cNvPr id="18" name="Picture 17" descr="FG21_026.JPG"/>
          <p:cNvPicPr>
            <a:picLocks noChangeAspect="1"/>
          </p:cNvPicPr>
          <p:nvPr/>
        </p:nvPicPr>
        <p:blipFill>
          <a:blip r:embed="rId4"/>
          <a:stretch>
            <a:fillRect/>
          </a:stretch>
        </p:blipFill>
        <p:spPr>
          <a:xfrm>
            <a:off x="4953000" y="838200"/>
            <a:ext cx="4114800" cy="2743200"/>
          </a:xfrm>
          <a:prstGeom prst="rect">
            <a:avLst/>
          </a:prstGeom>
        </p:spPr>
      </p:pic>
      <p:sp>
        <p:nvSpPr>
          <p:cNvPr id="19" name="Text Box 7"/>
          <p:cNvSpPr txBox="1">
            <a:spLocks noChangeArrowheads="1"/>
          </p:cNvSpPr>
          <p:nvPr/>
        </p:nvSpPr>
        <p:spPr bwMode="auto">
          <a:xfrm>
            <a:off x="685800" y="2190690"/>
            <a:ext cx="3505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How do we solve this problem?</a:t>
            </a:r>
            <a:endParaRPr lang="en-US" sz="2000" dirty="0">
              <a:solidFill>
                <a:schemeClr val="accent2"/>
              </a:solidFill>
              <a:latin typeface="Arial Narrow" charset="0"/>
            </a:endParaRPr>
          </a:p>
        </p:txBody>
      </p:sp>
      <p:sp>
        <p:nvSpPr>
          <p:cNvPr id="20" name="Text Box 7"/>
          <p:cNvSpPr txBox="1">
            <a:spLocks noChangeArrowheads="1"/>
          </p:cNvSpPr>
          <p:nvPr/>
        </p:nvSpPr>
        <p:spPr bwMode="auto">
          <a:xfrm>
            <a:off x="685800" y="3276600"/>
            <a:ext cx="4267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Then add them at each point </a:t>
            </a:r>
            <a:r>
              <a:rPr lang="en-US" sz="2000" dirty="0" err="1" smtClean="0">
                <a:solidFill>
                  <a:schemeClr val="accent2"/>
                </a:solidFill>
                <a:latin typeface="Arial Narrow" charset="0"/>
              </a:rPr>
              <a:t>vectorially</a:t>
            </a:r>
            <a:r>
              <a:rPr lang="en-US" sz="2000" dirty="0" smtClean="0">
                <a:solidFill>
                  <a:schemeClr val="accent2"/>
                </a:solidFill>
                <a:latin typeface="Arial Narrow" charset="0"/>
              </a:rPr>
              <a:t>!</a:t>
            </a:r>
            <a:endParaRPr lang="en-US" sz="2000" dirty="0">
              <a:solidFill>
                <a:schemeClr val="accent2"/>
              </a:solidFill>
              <a:latin typeface="Arial Narrow" charset="0"/>
            </a:endParaRPr>
          </a:p>
        </p:txBody>
      </p:sp>
      <p:sp>
        <p:nvSpPr>
          <p:cNvPr id="21" name="Text Box 7"/>
          <p:cNvSpPr txBox="1">
            <a:spLocks noChangeArrowheads="1"/>
          </p:cNvSpPr>
          <p:nvPr/>
        </p:nvSpPr>
        <p:spPr bwMode="auto">
          <a:xfrm>
            <a:off x="685800" y="2568714"/>
            <a:ext cx="42672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First, compute the magnitude of </a:t>
            </a:r>
            <a:r>
              <a:rPr lang="en-US" sz="2000" dirty="0" smtClean="0">
                <a:solidFill>
                  <a:schemeClr val="accent2"/>
                </a:solidFill>
                <a:latin typeface="Arial Narrow" charset="0"/>
              </a:rPr>
              <a:t>fields at each point due to each of the two charges.</a:t>
            </a:r>
            <a:endParaRPr lang="en-US" sz="2000" dirty="0">
              <a:solidFill>
                <a:schemeClr val="accent2"/>
              </a:solidFill>
              <a:latin typeface="Arial Narrow" charset="0"/>
            </a:endParaRPr>
          </a:p>
        </p:txBody>
      </p:sp>
      <p:graphicFrame>
        <p:nvGraphicFramePr>
          <p:cNvPr id="213001" name="Object 9"/>
          <p:cNvGraphicFramePr>
            <a:graphicFrameLocks noChangeAspect="1"/>
          </p:cNvGraphicFramePr>
          <p:nvPr/>
        </p:nvGraphicFramePr>
        <p:xfrm>
          <a:off x="985838" y="5588000"/>
          <a:ext cx="766762" cy="406400"/>
        </p:xfrm>
        <a:graphic>
          <a:graphicData uri="http://schemas.openxmlformats.org/presentationml/2006/ole">
            <p:oleObj spid="_x0000_s213001" name="Equation" r:id="rId5" imgW="419100" imgH="254000" progId="Equation.DSMT4">
              <p:embed/>
            </p:oleObj>
          </a:graphicData>
        </a:graphic>
      </p:graphicFrame>
      <p:graphicFrame>
        <p:nvGraphicFramePr>
          <p:cNvPr id="213002" name="Object 10"/>
          <p:cNvGraphicFramePr>
            <a:graphicFrameLocks noChangeAspect="1"/>
          </p:cNvGraphicFramePr>
          <p:nvPr/>
        </p:nvGraphicFramePr>
        <p:xfrm>
          <a:off x="1687513" y="4384675"/>
          <a:ext cx="766762" cy="731838"/>
        </p:xfrm>
        <a:graphic>
          <a:graphicData uri="http://schemas.openxmlformats.org/presentationml/2006/ole">
            <p:oleObj spid="_x0000_s213002" name="Equation" r:id="rId6" imgW="419100" imgH="457200" progId="Equation.DSMT4">
              <p:embed/>
            </p:oleObj>
          </a:graphicData>
        </a:graphic>
      </p:graphicFrame>
      <p:graphicFrame>
        <p:nvGraphicFramePr>
          <p:cNvPr id="213003" name="Object 11"/>
          <p:cNvGraphicFramePr>
            <a:graphicFrameLocks noChangeAspect="1"/>
          </p:cNvGraphicFramePr>
          <p:nvPr/>
        </p:nvGraphicFramePr>
        <p:xfrm>
          <a:off x="2443162" y="4267200"/>
          <a:ext cx="5481638" cy="914400"/>
        </p:xfrm>
        <a:graphic>
          <a:graphicData uri="http://schemas.openxmlformats.org/presentationml/2006/ole">
            <p:oleObj spid="_x0000_s213003" name="Equation" r:id="rId7" imgW="2997200" imgH="571500" progId="Equation.DSMT4">
              <p:embed/>
            </p:oleObj>
          </a:graphicData>
        </a:graphic>
      </p:graphicFrame>
      <p:graphicFrame>
        <p:nvGraphicFramePr>
          <p:cNvPr id="213004" name="Object 12"/>
          <p:cNvGraphicFramePr>
            <a:graphicFrameLocks noChangeAspect="1"/>
          </p:cNvGraphicFramePr>
          <p:nvPr/>
        </p:nvGraphicFramePr>
        <p:xfrm>
          <a:off x="1752600" y="5461000"/>
          <a:ext cx="814388" cy="711200"/>
        </p:xfrm>
        <a:graphic>
          <a:graphicData uri="http://schemas.openxmlformats.org/presentationml/2006/ole">
            <p:oleObj spid="_x0000_s213004" name="Equation" r:id="rId8" imgW="444500" imgH="444500" progId="Equation.DSMT4">
              <p:embed/>
            </p:oleObj>
          </a:graphicData>
        </a:graphic>
      </p:graphicFrame>
      <p:graphicFrame>
        <p:nvGraphicFramePr>
          <p:cNvPr id="213005" name="Object 13"/>
          <p:cNvGraphicFramePr>
            <a:graphicFrameLocks noChangeAspect="1"/>
          </p:cNvGraphicFramePr>
          <p:nvPr/>
        </p:nvGraphicFramePr>
        <p:xfrm>
          <a:off x="2536825" y="5334000"/>
          <a:ext cx="5387975" cy="914400"/>
        </p:xfrm>
        <a:graphic>
          <a:graphicData uri="http://schemas.openxmlformats.org/presentationml/2006/ole">
            <p:oleObj spid="_x0000_s213005" name="Equation" r:id="rId9" imgW="2946400" imgH="5715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7460">
                                            <p:txEl>
                                              <p:pRg st="0" end="0"/>
                                            </p:txEl>
                                          </p:spTgt>
                                        </p:tgtEl>
                                        <p:attrNameLst>
                                          <p:attrName>style.visibility</p:attrName>
                                        </p:attrNameLst>
                                      </p:cBhvr>
                                      <p:to>
                                        <p:strVal val="visible"/>
                                      </p:to>
                                    </p:set>
                                    <p:animEffect transition="in" filter="wipe(left)">
                                      <p:cBhvr>
                                        <p:cTn id="7" dur="500"/>
                                        <p:tgtEl>
                                          <p:spTgt spid="147460">
                                            <p:txEl>
                                              <p:pRg st="0" end="0"/>
                                            </p:txEl>
                                          </p:spTgt>
                                        </p:tgtEl>
                                      </p:cBhvr>
                                    </p:animEffect>
                                  </p:childTnLst>
                                </p:cTn>
                              </p:par>
                            </p:childTnLst>
                          </p:cTn>
                        </p:par>
                        <p:par>
                          <p:cTn id="8" fill="hold">
                            <p:stCondLst>
                              <p:cond delay="2400"/>
                            </p:stCondLst>
                            <p:childTnLst>
                              <p:par>
                                <p:cTn id="9" presetID="53"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19"/>
                                        </p:tgtEl>
                                        <p:attrNameLst>
                                          <p:attrName>style.visibility</p:attrName>
                                        </p:attrNameLst>
                                      </p:cBhvr>
                                      <p:to>
                                        <p:strVal val="visible"/>
                                      </p:to>
                                    </p:set>
                                    <p:animEffect transition="in" filter="wipe(left)">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21"/>
                                        </p:tgtEl>
                                        <p:attrNameLst>
                                          <p:attrName>style.visibility</p:attrName>
                                        </p:attrNameLst>
                                      </p:cBhvr>
                                      <p:to>
                                        <p:strVal val="visible"/>
                                      </p:to>
                                    </p:set>
                                    <p:animEffect transition="in" filter="wipe(left)">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20"/>
                                        </p:tgtEl>
                                        <p:attrNameLst>
                                          <p:attrName>style.visibility</p:attrName>
                                        </p:attrNameLst>
                                      </p:cBhvr>
                                      <p:to>
                                        <p:strVal val="visible"/>
                                      </p:to>
                                    </p:set>
                                    <p:animEffect transition="in" filter="wipe(left)">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47467"/>
                                        </p:tgtEl>
                                        <p:attrNameLst>
                                          <p:attrName>style.visibility</p:attrName>
                                        </p:attrNameLst>
                                      </p:cBhvr>
                                      <p:to>
                                        <p:strVal val="visible"/>
                                      </p:to>
                                    </p:set>
                                    <p:animEffect transition="in" filter="wipe(left)">
                                      <p:cBhvr>
                                        <p:cTn id="33" dur="500"/>
                                        <p:tgtEl>
                                          <p:spTgt spid="1474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47462"/>
                                        </p:tgtEl>
                                        <p:attrNameLst>
                                          <p:attrName>style.visibility</p:attrName>
                                        </p:attrNameLst>
                                      </p:cBhvr>
                                      <p:to>
                                        <p:strVal val="visible"/>
                                      </p:to>
                                    </p:set>
                                    <p:animEffect transition="in" filter="wipe(left)">
                                      <p:cBhvr>
                                        <p:cTn id="38" dur="500"/>
                                        <p:tgtEl>
                                          <p:spTgt spid="14746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13002"/>
                                        </p:tgtEl>
                                        <p:attrNameLst>
                                          <p:attrName>style.visibility</p:attrName>
                                        </p:attrNameLst>
                                      </p:cBhvr>
                                      <p:to>
                                        <p:strVal val="visible"/>
                                      </p:to>
                                    </p:set>
                                    <p:animEffect transition="in" filter="wipe(left)">
                                      <p:cBhvr>
                                        <p:cTn id="43" dur="500"/>
                                        <p:tgtEl>
                                          <p:spTgt spid="21300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213003"/>
                                        </p:tgtEl>
                                        <p:attrNameLst>
                                          <p:attrName>style.visibility</p:attrName>
                                        </p:attrNameLst>
                                      </p:cBhvr>
                                      <p:to>
                                        <p:strVal val="visible"/>
                                      </p:to>
                                    </p:set>
                                    <p:animEffect transition="in" filter="wipe(left)">
                                      <p:cBhvr>
                                        <p:cTn id="48" dur="500"/>
                                        <p:tgtEl>
                                          <p:spTgt spid="21300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13001"/>
                                        </p:tgtEl>
                                        <p:attrNameLst>
                                          <p:attrName>style.visibility</p:attrName>
                                        </p:attrNameLst>
                                      </p:cBhvr>
                                      <p:to>
                                        <p:strVal val="visible"/>
                                      </p:to>
                                    </p:set>
                                    <p:animEffect transition="in" filter="wipe(left)">
                                      <p:cBhvr>
                                        <p:cTn id="53" dur="500"/>
                                        <p:tgtEl>
                                          <p:spTgt spid="21300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213004"/>
                                        </p:tgtEl>
                                        <p:attrNameLst>
                                          <p:attrName>style.visibility</p:attrName>
                                        </p:attrNameLst>
                                      </p:cBhvr>
                                      <p:to>
                                        <p:strVal val="visible"/>
                                      </p:to>
                                    </p:set>
                                    <p:animEffect transition="in" filter="wipe(left)">
                                      <p:cBhvr>
                                        <p:cTn id="58" dur="500"/>
                                        <p:tgtEl>
                                          <p:spTgt spid="21300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13005"/>
                                        </p:tgtEl>
                                        <p:attrNameLst>
                                          <p:attrName>style.visibility</p:attrName>
                                        </p:attrNameLst>
                                      </p:cBhvr>
                                      <p:to>
                                        <p:strVal val="visible"/>
                                      </p:to>
                                    </p:set>
                                    <p:animEffect transition="in" filter="wipe(left)">
                                      <p:cBhvr>
                                        <p:cTn id="63" dur="500"/>
                                        <p:tgtEl>
                                          <p:spTgt spid="213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0" grpId="0" build="p"/>
      <p:bldP spid="147467" grpId="0"/>
      <p:bldP spid="19" grpId="0"/>
      <p:bldP spid="20" grpId="0"/>
      <p:bldP spid="21"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12</a:t>
            </a:fld>
            <a:endParaRPr lang="en-US"/>
          </a:p>
        </p:txBody>
      </p:sp>
      <p:sp>
        <p:nvSpPr>
          <p:cNvPr id="147459" name="Rectangle 3"/>
          <p:cNvSpPr>
            <a:spLocks noGrp="1" noChangeArrowheads="1"/>
          </p:cNvSpPr>
          <p:nvPr>
            <p:ph type="title"/>
          </p:nvPr>
        </p:nvSpPr>
        <p:spPr>
          <a:xfrm>
            <a:off x="304800" y="139700"/>
            <a:ext cx="8382000" cy="685800"/>
          </a:xfrm>
        </p:spPr>
        <p:txBody>
          <a:bodyPr/>
          <a:lstStyle/>
          <a:p>
            <a:r>
              <a:rPr lang="en-US" dirty="0"/>
              <a:t>Example 21 –</a:t>
            </a:r>
            <a:r>
              <a:rPr lang="en-US" dirty="0" smtClean="0"/>
              <a:t> 8, </a:t>
            </a:r>
            <a:r>
              <a:rPr lang="en-US" dirty="0" err="1" smtClean="0"/>
              <a:t>cnt’d</a:t>
            </a:r>
            <a:endParaRPr lang="en-US" dirty="0"/>
          </a:p>
        </p:txBody>
      </p:sp>
      <p:graphicFrame>
        <p:nvGraphicFramePr>
          <p:cNvPr id="147462" name="Object 6"/>
          <p:cNvGraphicFramePr>
            <a:graphicFrameLocks noChangeAspect="1"/>
          </p:cNvGraphicFramePr>
          <p:nvPr/>
        </p:nvGraphicFramePr>
        <p:xfrm>
          <a:off x="457200" y="1685925"/>
          <a:ext cx="809625" cy="447675"/>
        </p:xfrm>
        <a:graphic>
          <a:graphicData uri="http://schemas.openxmlformats.org/presentationml/2006/ole">
            <p:oleObj spid="_x0000_s214018" name="Equation" r:id="rId3" imgW="368300" imgH="228600" progId="Equation.DSMT4">
              <p:embed/>
            </p:oleObj>
          </a:graphicData>
        </a:graphic>
      </p:graphicFrame>
      <p:pic>
        <p:nvPicPr>
          <p:cNvPr id="18" name="Picture 17" descr="FG21_026.JPG"/>
          <p:cNvPicPr>
            <a:picLocks noChangeAspect="1"/>
          </p:cNvPicPr>
          <p:nvPr/>
        </p:nvPicPr>
        <p:blipFill>
          <a:blip r:embed="rId4"/>
          <a:stretch>
            <a:fillRect/>
          </a:stretch>
        </p:blipFill>
        <p:spPr>
          <a:xfrm>
            <a:off x="5181600" y="838200"/>
            <a:ext cx="3886200" cy="2743200"/>
          </a:xfrm>
          <a:prstGeom prst="rect">
            <a:avLst/>
          </a:prstGeom>
        </p:spPr>
      </p:pic>
      <p:sp>
        <p:nvSpPr>
          <p:cNvPr id="19" name="Text Box 7"/>
          <p:cNvSpPr txBox="1">
            <a:spLocks noChangeArrowheads="1"/>
          </p:cNvSpPr>
          <p:nvPr/>
        </p:nvSpPr>
        <p:spPr bwMode="auto">
          <a:xfrm>
            <a:off x="381000" y="914400"/>
            <a:ext cx="40386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the components of the electric field </a:t>
            </a:r>
            <a:r>
              <a:rPr lang="en-US" sz="2000" dirty="0" smtClean="0">
                <a:solidFill>
                  <a:schemeClr val="accent2"/>
                </a:solidFill>
                <a:latin typeface="Arial Narrow" charset="0"/>
              </a:rPr>
              <a:t>vectors by the two charges at point A.</a:t>
            </a:r>
            <a:endParaRPr lang="en-US" sz="2000" dirty="0">
              <a:solidFill>
                <a:schemeClr val="accent2"/>
              </a:solidFill>
              <a:latin typeface="Arial Narrow" charset="0"/>
            </a:endParaRPr>
          </a:p>
        </p:txBody>
      </p:sp>
      <p:graphicFrame>
        <p:nvGraphicFramePr>
          <p:cNvPr id="214019" name="Object 3"/>
          <p:cNvGraphicFramePr>
            <a:graphicFrameLocks noChangeAspect="1"/>
          </p:cNvGraphicFramePr>
          <p:nvPr/>
        </p:nvGraphicFramePr>
        <p:xfrm>
          <a:off x="411163" y="2246313"/>
          <a:ext cx="808037" cy="496887"/>
        </p:xfrm>
        <a:graphic>
          <a:graphicData uri="http://schemas.openxmlformats.org/presentationml/2006/ole">
            <p:oleObj spid="_x0000_s214019" name="Equation" r:id="rId5" imgW="368300" imgH="254000" progId="Equation.DSMT4">
              <p:embed/>
            </p:oleObj>
          </a:graphicData>
        </a:graphic>
      </p:graphicFrame>
      <p:graphicFrame>
        <p:nvGraphicFramePr>
          <p:cNvPr id="214020" name="Object 4"/>
          <p:cNvGraphicFramePr>
            <a:graphicFrameLocks noChangeAspect="1"/>
          </p:cNvGraphicFramePr>
          <p:nvPr/>
        </p:nvGraphicFramePr>
        <p:xfrm>
          <a:off x="304800" y="3516313"/>
          <a:ext cx="725487" cy="447675"/>
        </p:xfrm>
        <a:graphic>
          <a:graphicData uri="http://schemas.openxmlformats.org/presentationml/2006/ole">
            <p:oleObj spid="_x0000_s214020" name="Equation" r:id="rId6" imgW="330200" imgH="228600" progId="Equation.DSMT4">
              <p:embed/>
            </p:oleObj>
          </a:graphicData>
        </a:graphic>
      </p:graphicFrame>
      <p:graphicFrame>
        <p:nvGraphicFramePr>
          <p:cNvPr id="214021" name="Object 5"/>
          <p:cNvGraphicFramePr>
            <a:graphicFrameLocks noChangeAspect="1"/>
          </p:cNvGraphicFramePr>
          <p:nvPr/>
        </p:nvGraphicFramePr>
        <p:xfrm>
          <a:off x="457200" y="4746625"/>
          <a:ext cx="808037" cy="498475"/>
        </p:xfrm>
        <a:graphic>
          <a:graphicData uri="http://schemas.openxmlformats.org/presentationml/2006/ole">
            <p:oleObj spid="_x0000_s214021" name="Equation" r:id="rId7" imgW="368300" imgH="254000" progId="Equation.DSMT4">
              <p:embed/>
            </p:oleObj>
          </a:graphicData>
        </a:graphic>
      </p:graphicFrame>
      <p:graphicFrame>
        <p:nvGraphicFramePr>
          <p:cNvPr id="214022" name="Object 6"/>
          <p:cNvGraphicFramePr>
            <a:graphicFrameLocks noChangeAspect="1"/>
          </p:cNvGraphicFramePr>
          <p:nvPr/>
        </p:nvGraphicFramePr>
        <p:xfrm>
          <a:off x="1182688" y="1687512"/>
          <a:ext cx="1560512" cy="446088"/>
        </p:xfrm>
        <a:graphic>
          <a:graphicData uri="http://schemas.openxmlformats.org/presentationml/2006/ole">
            <p:oleObj spid="_x0000_s214022" name="Equation" r:id="rId8" imgW="711200" imgH="228600" progId="Equation.DSMT4">
              <p:embed/>
            </p:oleObj>
          </a:graphicData>
        </a:graphic>
      </p:graphicFrame>
      <p:graphicFrame>
        <p:nvGraphicFramePr>
          <p:cNvPr id="214023" name="Object 7"/>
          <p:cNvGraphicFramePr>
            <a:graphicFrameLocks noChangeAspect="1"/>
          </p:cNvGraphicFramePr>
          <p:nvPr/>
        </p:nvGraphicFramePr>
        <p:xfrm>
          <a:off x="2709862" y="1600200"/>
          <a:ext cx="1785938" cy="471488"/>
        </p:xfrm>
        <a:graphic>
          <a:graphicData uri="http://schemas.openxmlformats.org/presentationml/2006/ole">
            <p:oleObj spid="_x0000_s214023" name="Equation" r:id="rId9" imgW="812800" imgH="241300" progId="Equation.DSMT4">
              <p:embed/>
            </p:oleObj>
          </a:graphicData>
        </a:graphic>
      </p:graphicFrame>
      <p:graphicFrame>
        <p:nvGraphicFramePr>
          <p:cNvPr id="214024" name="Object 8"/>
          <p:cNvGraphicFramePr>
            <a:graphicFrameLocks noChangeAspect="1"/>
          </p:cNvGraphicFramePr>
          <p:nvPr/>
        </p:nvGraphicFramePr>
        <p:xfrm>
          <a:off x="1143000" y="2295525"/>
          <a:ext cx="2286000" cy="447675"/>
        </p:xfrm>
        <a:graphic>
          <a:graphicData uri="http://schemas.openxmlformats.org/presentationml/2006/ole">
            <p:oleObj spid="_x0000_s214024" name="Equation" r:id="rId10" imgW="1041400" imgH="228600" progId="Equation.DSMT4">
              <p:embed/>
            </p:oleObj>
          </a:graphicData>
        </a:graphic>
      </p:graphicFrame>
      <p:graphicFrame>
        <p:nvGraphicFramePr>
          <p:cNvPr id="214025" name="Object 9"/>
          <p:cNvGraphicFramePr>
            <a:graphicFrameLocks noChangeAspect="1"/>
          </p:cNvGraphicFramePr>
          <p:nvPr/>
        </p:nvGraphicFramePr>
        <p:xfrm>
          <a:off x="3417887" y="2209800"/>
          <a:ext cx="1839913" cy="471487"/>
        </p:xfrm>
        <a:graphic>
          <a:graphicData uri="http://schemas.openxmlformats.org/presentationml/2006/ole">
            <p:oleObj spid="_x0000_s214025" name="Equation" r:id="rId11" imgW="838200" imgH="241300" progId="Equation.DSMT4">
              <p:embed/>
            </p:oleObj>
          </a:graphicData>
        </a:graphic>
      </p:graphicFrame>
      <p:graphicFrame>
        <p:nvGraphicFramePr>
          <p:cNvPr id="214026" name="Object 10"/>
          <p:cNvGraphicFramePr>
            <a:graphicFrameLocks noChangeAspect="1"/>
          </p:cNvGraphicFramePr>
          <p:nvPr/>
        </p:nvGraphicFramePr>
        <p:xfrm>
          <a:off x="1008063" y="3441700"/>
          <a:ext cx="1811337" cy="547687"/>
        </p:xfrm>
        <a:graphic>
          <a:graphicData uri="http://schemas.openxmlformats.org/presentationml/2006/ole">
            <p:oleObj spid="_x0000_s214026" name="Equation" r:id="rId12" imgW="825500" imgH="279400" progId="Equation.DSMT4">
              <p:embed/>
            </p:oleObj>
          </a:graphicData>
        </a:graphic>
      </p:graphicFrame>
      <p:graphicFrame>
        <p:nvGraphicFramePr>
          <p:cNvPr id="214027" name="Object 11"/>
          <p:cNvGraphicFramePr>
            <a:graphicFrameLocks noChangeAspect="1"/>
          </p:cNvGraphicFramePr>
          <p:nvPr/>
        </p:nvGraphicFramePr>
        <p:xfrm>
          <a:off x="2743200" y="3441700"/>
          <a:ext cx="2900363" cy="596900"/>
        </p:xfrm>
        <a:graphic>
          <a:graphicData uri="http://schemas.openxmlformats.org/presentationml/2006/ole">
            <p:oleObj spid="_x0000_s214027" name="Equation" r:id="rId13" imgW="1320800" imgH="304800" progId="Equation.DSMT4">
              <p:embed/>
            </p:oleObj>
          </a:graphicData>
        </a:graphic>
      </p:graphicFrame>
      <p:sp>
        <p:nvSpPr>
          <p:cNvPr id="23" name="Text Box 7"/>
          <p:cNvSpPr txBox="1">
            <a:spLocks noChangeArrowheads="1"/>
          </p:cNvSpPr>
          <p:nvPr/>
        </p:nvSpPr>
        <p:spPr bwMode="auto">
          <a:xfrm>
            <a:off x="457200" y="2876490"/>
            <a:ext cx="40386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So the electric field at point A is</a:t>
            </a:r>
            <a:endParaRPr lang="en-US" sz="2000" dirty="0">
              <a:solidFill>
                <a:schemeClr val="accent2"/>
              </a:solidFill>
              <a:latin typeface="Arial Narrow" charset="0"/>
            </a:endParaRPr>
          </a:p>
        </p:txBody>
      </p:sp>
      <p:sp>
        <p:nvSpPr>
          <p:cNvPr id="24" name="Text Box 7"/>
          <p:cNvSpPr txBox="1">
            <a:spLocks noChangeArrowheads="1"/>
          </p:cNvSpPr>
          <p:nvPr/>
        </p:nvSpPr>
        <p:spPr bwMode="auto">
          <a:xfrm>
            <a:off x="457200" y="4095690"/>
            <a:ext cx="48006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The magnitude of</a:t>
            </a:r>
            <a:r>
              <a:rPr lang="en-US" sz="2000" dirty="0" smtClean="0">
                <a:solidFill>
                  <a:schemeClr val="accent2"/>
                </a:solidFill>
                <a:latin typeface="Arial Narrow" charset="0"/>
              </a:rPr>
              <a:t> the electric field at point A is</a:t>
            </a:r>
            <a:endParaRPr lang="en-US" sz="2000" dirty="0">
              <a:solidFill>
                <a:schemeClr val="accent2"/>
              </a:solidFill>
              <a:latin typeface="Arial Narrow" charset="0"/>
            </a:endParaRPr>
          </a:p>
        </p:txBody>
      </p:sp>
      <p:graphicFrame>
        <p:nvGraphicFramePr>
          <p:cNvPr id="214028" name="Object 12"/>
          <p:cNvGraphicFramePr>
            <a:graphicFrameLocks noChangeAspect="1"/>
          </p:cNvGraphicFramePr>
          <p:nvPr/>
        </p:nvGraphicFramePr>
        <p:xfrm>
          <a:off x="1219200" y="4724400"/>
          <a:ext cx="1811337" cy="622300"/>
        </p:xfrm>
        <a:graphic>
          <a:graphicData uri="http://schemas.openxmlformats.org/presentationml/2006/ole">
            <p:oleObj spid="_x0000_s214028" name="Equation" r:id="rId14" imgW="825500" imgH="317500" progId="Equation.DSMT4">
              <p:embed/>
            </p:oleObj>
          </a:graphicData>
        </a:graphic>
      </p:graphicFrame>
      <p:graphicFrame>
        <p:nvGraphicFramePr>
          <p:cNvPr id="214029" name="Object 13"/>
          <p:cNvGraphicFramePr>
            <a:graphicFrameLocks noChangeAspect="1"/>
          </p:cNvGraphicFramePr>
          <p:nvPr/>
        </p:nvGraphicFramePr>
        <p:xfrm>
          <a:off x="2973387" y="4648200"/>
          <a:ext cx="5408613" cy="671513"/>
        </p:xfrm>
        <a:graphic>
          <a:graphicData uri="http://schemas.openxmlformats.org/presentationml/2006/ole">
            <p:oleObj spid="_x0000_s214029" name="Equation" r:id="rId15" imgW="2463800" imgH="342900" progId="Equation.DSMT4">
              <p:embed/>
            </p:oleObj>
          </a:graphicData>
        </a:graphic>
      </p:graphicFrame>
      <p:sp>
        <p:nvSpPr>
          <p:cNvPr id="27" name="Text Box 7"/>
          <p:cNvSpPr txBox="1">
            <a:spLocks noChangeArrowheads="1"/>
          </p:cNvSpPr>
          <p:nvPr/>
        </p:nvSpPr>
        <p:spPr bwMode="auto">
          <a:xfrm>
            <a:off x="609600" y="5391090"/>
            <a:ext cx="35814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onto </a:t>
            </a:r>
            <a:r>
              <a:rPr lang="en-US" sz="2000" dirty="0" smtClean="0">
                <a:solidFill>
                  <a:schemeClr val="accent2"/>
                </a:solidFill>
                <a:latin typeface="Arial Narrow" charset="0"/>
              </a:rPr>
              <a:t>the electric field at point B</a:t>
            </a:r>
            <a:endParaRPr lang="en-US" sz="2000" dirty="0">
              <a:solidFill>
                <a:schemeClr val="accent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type="wd">
                                    <p:tmPct val="10000"/>
                                  </p:iterate>
                                  <p:childTnLst>
                                    <p:set>
                                      <p:cBhvr>
                                        <p:cTn id="13" dur="1" fill="hold">
                                          <p:stCondLst>
                                            <p:cond delay="0"/>
                                          </p:stCondLst>
                                        </p:cTn>
                                        <p:tgtEl>
                                          <p:spTgt spid="19"/>
                                        </p:tgtEl>
                                        <p:attrNameLst>
                                          <p:attrName>style.visibility</p:attrName>
                                        </p:attrNameLst>
                                      </p:cBhvr>
                                      <p:to>
                                        <p:strVal val="visible"/>
                                      </p:to>
                                    </p:set>
                                    <p:animEffect transition="in" filter="wipe(left)">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147462"/>
                                        </p:tgtEl>
                                        <p:attrNameLst>
                                          <p:attrName>style.visibility</p:attrName>
                                        </p:attrNameLst>
                                      </p:cBhvr>
                                      <p:to>
                                        <p:strVal val="visible"/>
                                      </p:to>
                                    </p:set>
                                    <p:animEffect transition="in" filter="wipe(left)">
                                      <p:cBhvr>
                                        <p:cTn id="19" dur="500"/>
                                        <p:tgtEl>
                                          <p:spTgt spid="1474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14022"/>
                                        </p:tgtEl>
                                        <p:attrNameLst>
                                          <p:attrName>style.visibility</p:attrName>
                                        </p:attrNameLst>
                                      </p:cBhvr>
                                      <p:to>
                                        <p:strVal val="visible"/>
                                      </p:to>
                                    </p:set>
                                    <p:animEffect transition="in" filter="wipe(left)">
                                      <p:cBhvr>
                                        <p:cTn id="24" dur="500"/>
                                        <p:tgtEl>
                                          <p:spTgt spid="21402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14023"/>
                                        </p:tgtEl>
                                        <p:attrNameLst>
                                          <p:attrName>style.visibility</p:attrName>
                                        </p:attrNameLst>
                                      </p:cBhvr>
                                      <p:to>
                                        <p:strVal val="visible"/>
                                      </p:to>
                                    </p:set>
                                    <p:animEffect transition="in" filter="wipe(left)">
                                      <p:cBhvr>
                                        <p:cTn id="29" dur="500"/>
                                        <p:tgtEl>
                                          <p:spTgt spid="21402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4019"/>
                                        </p:tgtEl>
                                        <p:attrNameLst>
                                          <p:attrName>style.visibility</p:attrName>
                                        </p:attrNameLst>
                                      </p:cBhvr>
                                      <p:to>
                                        <p:strVal val="visible"/>
                                      </p:to>
                                    </p:set>
                                    <p:animEffect transition="in" filter="wipe(left)">
                                      <p:cBhvr>
                                        <p:cTn id="34" dur="500"/>
                                        <p:tgtEl>
                                          <p:spTgt spid="21401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14024"/>
                                        </p:tgtEl>
                                        <p:attrNameLst>
                                          <p:attrName>style.visibility</p:attrName>
                                        </p:attrNameLst>
                                      </p:cBhvr>
                                      <p:to>
                                        <p:strVal val="visible"/>
                                      </p:to>
                                    </p:set>
                                    <p:animEffect transition="in" filter="wipe(left)">
                                      <p:cBhvr>
                                        <p:cTn id="39" dur="500"/>
                                        <p:tgtEl>
                                          <p:spTgt spid="21402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14025"/>
                                        </p:tgtEl>
                                        <p:attrNameLst>
                                          <p:attrName>style.visibility</p:attrName>
                                        </p:attrNameLst>
                                      </p:cBhvr>
                                      <p:to>
                                        <p:strVal val="visible"/>
                                      </p:to>
                                    </p:set>
                                    <p:animEffect transition="in" filter="wipe(left)">
                                      <p:cBhvr>
                                        <p:cTn id="44" dur="500"/>
                                        <p:tgtEl>
                                          <p:spTgt spid="21402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3"/>
                                        </p:tgtEl>
                                        <p:attrNameLst>
                                          <p:attrName>style.visibility</p:attrName>
                                        </p:attrNameLst>
                                      </p:cBhvr>
                                      <p:to>
                                        <p:strVal val="visible"/>
                                      </p:to>
                                    </p:set>
                                    <p:animEffect transition="in" filter="wipe(left)">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14020"/>
                                        </p:tgtEl>
                                        <p:attrNameLst>
                                          <p:attrName>style.visibility</p:attrName>
                                        </p:attrNameLst>
                                      </p:cBhvr>
                                      <p:to>
                                        <p:strVal val="visible"/>
                                      </p:to>
                                    </p:set>
                                    <p:animEffect transition="in" filter="wipe(left)">
                                      <p:cBhvr>
                                        <p:cTn id="54" dur="500"/>
                                        <p:tgtEl>
                                          <p:spTgt spid="21402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14026"/>
                                        </p:tgtEl>
                                        <p:attrNameLst>
                                          <p:attrName>style.visibility</p:attrName>
                                        </p:attrNameLst>
                                      </p:cBhvr>
                                      <p:to>
                                        <p:strVal val="visible"/>
                                      </p:to>
                                    </p:set>
                                    <p:animEffect transition="in" filter="wipe(left)">
                                      <p:cBhvr>
                                        <p:cTn id="59" dur="500"/>
                                        <p:tgtEl>
                                          <p:spTgt spid="21402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14027"/>
                                        </p:tgtEl>
                                        <p:attrNameLst>
                                          <p:attrName>style.visibility</p:attrName>
                                        </p:attrNameLst>
                                      </p:cBhvr>
                                      <p:to>
                                        <p:strVal val="visible"/>
                                      </p:to>
                                    </p:set>
                                    <p:animEffect transition="in" filter="wipe(left)">
                                      <p:cBhvr>
                                        <p:cTn id="64" dur="500"/>
                                        <p:tgtEl>
                                          <p:spTgt spid="21402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14021"/>
                                        </p:tgtEl>
                                        <p:attrNameLst>
                                          <p:attrName>style.visibility</p:attrName>
                                        </p:attrNameLst>
                                      </p:cBhvr>
                                      <p:to>
                                        <p:strVal val="visible"/>
                                      </p:to>
                                    </p:set>
                                    <p:animEffect transition="in" filter="wipe(left)">
                                      <p:cBhvr>
                                        <p:cTn id="69" dur="500"/>
                                        <p:tgtEl>
                                          <p:spTgt spid="21402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24"/>
                                        </p:tgtEl>
                                        <p:attrNameLst>
                                          <p:attrName>style.visibility</p:attrName>
                                        </p:attrNameLst>
                                      </p:cBhvr>
                                      <p:to>
                                        <p:strVal val="visible"/>
                                      </p:to>
                                    </p:set>
                                    <p:animEffect transition="in" filter="wipe(left)">
                                      <p:cBhvr>
                                        <p:cTn id="74" dur="500"/>
                                        <p:tgtEl>
                                          <p:spTgt spid="2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214028"/>
                                        </p:tgtEl>
                                        <p:attrNameLst>
                                          <p:attrName>style.visibility</p:attrName>
                                        </p:attrNameLst>
                                      </p:cBhvr>
                                      <p:to>
                                        <p:strVal val="visible"/>
                                      </p:to>
                                    </p:set>
                                    <p:animEffect transition="in" filter="wipe(left)">
                                      <p:cBhvr>
                                        <p:cTn id="79" dur="500"/>
                                        <p:tgtEl>
                                          <p:spTgt spid="21402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214029"/>
                                        </p:tgtEl>
                                        <p:attrNameLst>
                                          <p:attrName>style.visibility</p:attrName>
                                        </p:attrNameLst>
                                      </p:cBhvr>
                                      <p:to>
                                        <p:strVal val="visible"/>
                                      </p:to>
                                    </p:set>
                                    <p:animEffect transition="in" filter="wipe(left)">
                                      <p:cBhvr>
                                        <p:cTn id="84" dur="500"/>
                                        <p:tgtEl>
                                          <p:spTgt spid="21402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iterate type="wd">
                                    <p:tmPct val="10000"/>
                                  </p:iterate>
                                  <p:childTnLst>
                                    <p:set>
                                      <p:cBhvr>
                                        <p:cTn id="88" dur="1" fill="hold">
                                          <p:stCondLst>
                                            <p:cond delay="0"/>
                                          </p:stCondLst>
                                        </p:cTn>
                                        <p:tgtEl>
                                          <p:spTgt spid="27"/>
                                        </p:tgtEl>
                                        <p:attrNameLst>
                                          <p:attrName>style.visibility</p:attrName>
                                        </p:attrNameLst>
                                      </p:cBhvr>
                                      <p:to>
                                        <p:strVal val="visible"/>
                                      </p:to>
                                    </p:set>
                                    <p:animEffect transition="in" filter="wipe(left)">
                                      <p:cBhvr>
                                        <p:cTn id="8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p:bldP spid="24" grpId="0"/>
      <p:bldP spid="27"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13</a:t>
            </a:fld>
            <a:endParaRPr lang="en-US"/>
          </a:p>
        </p:txBody>
      </p:sp>
      <p:sp>
        <p:nvSpPr>
          <p:cNvPr id="147459" name="Rectangle 3"/>
          <p:cNvSpPr>
            <a:spLocks noGrp="1" noChangeArrowheads="1"/>
          </p:cNvSpPr>
          <p:nvPr>
            <p:ph type="title"/>
          </p:nvPr>
        </p:nvSpPr>
        <p:spPr>
          <a:xfrm>
            <a:off x="304800" y="139700"/>
            <a:ext cx="8382000" cy="685800"/>
          </a:xfrm>
        </p:spPr>
        <p:txBody>
          <a:bodyPr/>
          <a:lstStyle/>
          <a:p>
            <a:r>
              <a:rPr lang="en-US" dirty="0"/>
              <a:t>Example 21 –</a:t>
            </a:r>
            <a:r>
              <a:rPr lang="en-US" dirty="0" smtClean="0"/>
              <a:t> 8, </a:t>
            </a:r>
            <a:r>
              <a:rPr lang="en-US" dirty="0" err="1" smtClean="0"/>
              <a:t>cnt’d</a:t>
            </a:r>
            <a:endParaRPr lang="en-US" dirty="0"/>
          </a:p>
        </p:txBody>
      </p:sp>
      <p:graphicFrame>
        <p:nvGraphicFramePr>
          <p:cNvPr id="147462" name="Object 6"/>
          <p:cNvGraphicFramePr>
            <a:graphicFrameLocks noChangeAspect="1"/>
          </p:cNvGraphicFramePr>
          <p:nvPr/>
        </p:nvGraphicFramePr>
        <p:xfrm>
          <a:off x="533400" y="2435503"/>
          <a:ext cx="1472333" cy="719138"/>
        </p:xfrm>
        <a:graphic>
          <a:graphicData uri="http://schemas.openxmlformats.org/presentationml/2006/ole">
            <p:oleObj spid="_x0000_s215042" name="Equation" r:id="rId3" imgW="812800" imgH="444500" progId="Equation.DSMT4">
              <p:embed/>
            </p:oleObj>
          </a:graphicData>
        </a:graphic>
      </p:graphicFrame>
      <p:pic>
        <p:nvPicPr>
          <p:cNvPr id="18" name="Picture 17" descr="FG21_026.JPG"/>
          <p:cNvPicPr>
            <a:picLocks noChangeAspect="1"/>
          </p:cNvPicPr>
          <p:nvPr/>
        </p:nvPicPr>
        <p:blipFill>
          <a:blip r:embed="rId4"/>
          <a:stretch>
            <a:fillRect/>
          </a:stretch>
        </p:blipFill>
        <p:spPr>
          <a:xfrm>
            <a:off x="5181600" y="838200"/>
            <a:ext cx="3886200" cy="2743200"/>
          </a:xfrm>
          <a:prstGeom prst="rect">
            <a:avLst/>
          </a:prstGeom>
        </p:spPr>
      </p:pic>
      <p:sp>
        <p:nvSpPr>
          <p:cNvPr id="19" name="Text Box 7"/>
          <p:cNvSpPr txBox="1">
            <a:spLocks noChangeArrowheads="1"/>
          </p:cNvSpPr>
          <p:nvPr/>
        </p:nvSpPr>
        <p:spPr bwMode="auto">
          <a:xfrm>
            <a:off x="381000" y="762000"/>
            <a:ext cx="48006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Electric field at point B is easier due to symmetry!</a:t>
            </a:r>
            <a:endParaRPr lang="en-US" sz="2000" dirty="0">
              <a:solidFill>
                <a:schemeClr val="accent2"/>
              </a:solidFill>
              <a:latin typeface="Arial Narrow" charset="0"/>
            </a:endParaRPr>
          </a:p>
        </p:txBody>
      </p:sp>
      <p:sp>
        <p:nvSpPr>
          <p:cNvPr id="9" name="Text Box 7"/>
          <p:cNvSpPr txBox="1">
            <a:spLocks noChangeArrowheads="1"/>
          </p:cNvSpPr>
          <p:nvPr/>
        </p:nvSpPr>
        <p:spPr bwMode="auto">
          <a:xfrm>
            <a:off x="381000" y="1143000"/>
            <a:ext cx="4800600" cy="1323439"/>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Since the magnitude of the charges are the same and the distance to point B from the two charges are the same, the magnitude of the electric field by the two charges at point B are the same!!</a:t>
            </a:r>
            <a:endParaRPr lang="en-US" sz="2000" dirty="0">
              <a:solidFill>
                <a:schemeClr val="accent2"/>
              </a:solidFill>
              <a:latin typeface="Arial Narrow" charset="0"/>
            </a:endParaRPr>
          </a:p>
        </p:txBody>
      </p:sp>
      <p:graphicFrame>
        <p:nvGraphicFramePr>
          <p:cNvPr id="215043" name="Object 3"/>
          <p:cNvGraphicFramePr>
            <a:graphicFrameLocks noChangeAspect="1"/>
          </p:cNvGraphicFramePr>
          <p:nvPr/>
        </p:nvGraphicFramePr>
        <p:xfrm>
          <a:off x="4953000" y="3879850"/>
          <a:ext cx="754063" cy="463550"/>
        </p:xfrm>
        <a:graphic>
          <a:graphicData uri="http://schemas.openxmlformats.org/presentationml/2006/ole">
            <p:oleObj spid="_x0000_s215043" name="Equation" r:id="rId5" imgW="368300" imgH="254000" progId="Equation.DSMT4">
              <p:embed/>
            </p:oleObj>
          </a:graphicData>
        </a:graphic>
      </p:graphicFrame>
      <p:graphicFrame>
        <p:nvGraphicFramePr>
          <p:cNvPr id="215044" name="Object 4"/>
          <p:cNvGraphicFramePr>
            <a:graphicFrameLocks noChangeAspect="1"/>
          </p:cNvGraphicFramePr>
          <p:nvPr/>
        </p:nvGraphicFramePr>
        <p:xfrm>
          <a:off x="2057400" y="2435225"/>
          <a:ext cx="1519490" cy="717828"/>
        </p:xfrm>
        <a:graphic>
          <a:graphicData uri="http://schemas.openxmlformats.org/presentationml/2006/ole">
            <p:oleObj spid="_x0000_s215044" name="Equation" r:id="rId6" imgW="838200" imgH="444500" progId="Equation.DSMT4">
              <p:embed/>
            </p:oleObj>
          </a:graphicData>
        </a:graphic>
      </p:graphicFrame>
      <p:graphicFrame>
        <p:nvGraphicFramePr>
          <p:cNvPr id="215046" name="Object 6"/>
          <p:cNvGraphicFramePr>
            <a:graphicFrameLocks noChangeAspect="1"/>
          </p:cNvGraphicFramePr>
          <p:nvPr/>
        </p:nvGraphicFramePr>
        <p:xfrm>
          <a:off x="523875" y="3121025"/>
          <a:ext cx="4591050" cy="765175"/>
        </p:xfrm>
        <a:graphic>
          <a:graphicData uri="http://schemas.openxmlformats.org/presentationml/2006/ole">
            <p:oleObj spid="_x0000_s215046" name="Equation" r:id="rId7" imgW="3060700" imgH="571500" progId="Equation.DSMT4">
              <p:embed/>
            </p:oleObj>
          </a:graphicData>
        </a:graphic>
      </p:graphicFrame>
      <p:sp>
        <p:nvSpPr>
          <p:cNvPr id="14" name="Text Box 7"/>
          <p:cNvSpPr txBox="1">
            <a:spLocks noChangeArrowheads="1"/>
          </p:cNvSpPr>
          <p:nvPr/>
        </p:nvSpPr>
        <p:spPr bwMode="auto">
          <a:xfrm>
            <a:off x="381000" y="3886200"/>
            <a:ext cx="2362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the components!</a:t>
            </a:r>
            <a:endParaRPr lang="en-US" sz="2000" dirty="0">
              <a:solidFill>
                <a:schemeClr val="accent2"/>
              </a:solidFill>
              <a:latin typeface="Arial Narrow" charset="0"/>
            </a:endParaRPr>
          </a:p>
        </p:txBody>
      </p:sp>
      <p:sp>
        <p:nvSpPr>
          <p:cNvPr id="20" name="Text Box 7"/>
          <p:cNvSpPr txBox="1">
            <a:spLocks noChangeArrowheads="1"/>
          </p:cNvSpPr>
          <p:nvPr/>
        </p:nvSpPr>
        <p:spPr bwMode="auto">
          <a:xfrm>
            <a:off x="304800" y="4267200"/>
            <a:ext cx="2362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Now, the </a:t>
            </a:r>
            <a:r>
              <a:rPr lang="en-US" sz="2000" dirty="0" err="1" smtClean="0">
                <a:solidFill>
                  <a:schemeClr val="accent2"/>
                </a:solidFill>
                <a:latin typeface="Arial Narrow" charset="0"/>
              </a:rPr>
              <a:t>x</a:t>
            </a:r>
            <a:r>
              <a:rPr lang="en-US" sz="2000" dirty="0" smtClean="0">
                <a:solidFill>
                  <a:schemeClr val="accent2"/>
                </a:solidFill>
                <a:latin typeface="Arial Narrow" charset="0"/>
              </a:rPr>
              <a:t>-component!</a:t>
            </a:r>
            <a:endParaRPr lang="en-US" sz="2000" dirty="0">
              <a:solidFill>
                <a:schemeClr val="accent2"/>
              </a:solidFill>
              <a:latin typeface="Arial Narrow" charset="0"/>
            </a:endParaRPr>
          </a:p>
        </p:txBody>
      </p:sp>
      <p:graphicFrame>
        <p:nvGraphicFramePr>
          <p:cNvPr id="215047" name="Object 7"/>
          <p:cNvGraphicFramePr>
            <a:graphicFrameLocks noChangeAspect="1"/>
          </p:cNvGraphicFramePr>
          <p:nvPr/>
        </p:nvGraphicFramePr>
        <p:xfrm>
          <a:off x="2695575" y="4310063"/>
          <a:ext cx="809625" cy="276225"/>
        </p:xfrm>
        <a:graphic>
          <a:graphicData uri="http://schemas.openxmlformats.org/presentationml/2006/ole">
            <p:oleObj spid="_x0000_s215047" name="Equation" r:id="rId8" imgW="431800" imgH="165100" progId="Equation.DSMT4">
              <p:embed/>
            </p:oleObj>
          </a:graphicData>
        </a:graphic>
      </p:graphicFrame>
      <p:graphicFrame>
        <p:nvGraphicFramePr>
          <p:cNvPr id="215048" name="Object 8"/>
          <p:cNvGraphicFramePr>
            <a:graphicFrameLocks noChangeAspect="1"/>
          </p:cNvGraphicFramePr>
          <p:nvPr/>
        </p:nvGraphicFramePr>
        <p:xfrm>
          <a:off x="5702300" y="3886200"/>
          <a:ext cx="1090613" cy="417513"/>
        </p:xfrm>
        <a:graphic>
          <a:graphicData uri="http://schemas.openxmlformats.org/presentationml/2006/ole">
            <p:oleObj spid="_x0000_s215048" name="Equation" r:id="rId9" imgW="533400" imgH="228600" progId="Equation.DSMT4">
              <p:embed/>
            </p:oleObj>
          </a:graphicData>
        </a:graphic>
      </p:graphicFrame>
      <p:graphicFrame>
        <p:nvGraphicFramePr>
          <p:cNvPr id="215049" name="Object 9"/>
          <p:cNvGraphicFramePr>
            <a:graphicFrameLocks noChangeAspect="1"/>
          </p:cNvGraphicFramePr>
          <p:nvPr/>
        </p:nvGraphicFramePr>
        <p:xfrm>
          <a:off x="6796087" y="3886200"/>
          <a:ext cx="1662113" cy="417513"/>
        </p:xfrm>
        <a:graphic>
          <a:graphicData uri="http://schemas.openxmlformats.org/presentationml/2006/ole">
            <p:oleObj spid="_x0000_s215049" name="Equation" r:id="rId10" imgW="812800" imgH="228600" progId="Equation.DSMT4">
              <p:embed/>
            </p:oleObj>
          </a:graphicData>
        </a:graphic>
      </p:graphicFrame>
      <p:sp>
        <p:nvSpPr>
          <p:cNvPr id="21" name="Text Box 7"/>
          <p:cNvSpPr txBox="1">
            <a:spLocks noChangeArrowheads="1"/>
          </p:cNvSpPr>
          <p:nvPr/>
        </p:nvSpPr>
        <p:spPr bwMode="auto">
          <a:xfrm>
            <a:off x="2667000" y="3886200"/>
            <a:ext cx="2362200" cy="400110"/>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First, the </a:t>
            </a:r>
            <a:r>
              <a:rPr lang="en-US" sz="2000" dirty="0" err="1" smtClean="0">
                <a:solidFill>
                  <a:schemeClr val="accent2"/>
                </a:solidFill>
                <a:latin typeface="Arial Narrow" charset="0"/>
              </a:rPr>
              <a:t>y</a:t>
            </a:r>
            <a:r>
              <a:rPr lang="en-US" sz="2000" dirty="0" smtClean="0">
                <a:solidFill>
                  <a:schemeClr val="accent2"/>
                </a:solidFill>
                <a:latin typeface="Arial Narrow" charset="0"/>
              </a:rPr>
              <a:t>-component!</a:t>
            </a:r>
            <a:endParaRPr lang="en-US" sz="2000" dirty="0">
              <a:solidFill>
                <a:schemeClr val="accent2"/>
              </a:solidFill>
              <a:latin typeface="Arial Narrow" charset="0"/>
            </a:endParaRPr>
          </a:p>
        </p:txBody>
      </p:sp>
      <p:graphicFrame>
        <p:nvGraphicFramePr>
          <p:cNvPr id="215051" name="Object 11"/>
          <p:cNvGraphicFramePr>
            <a:graphicFrameLocks noChangeAspect="1"/>
          </p:cNvGraphicFramePr>
          <p:nvPr/>
        </p:nvGraphicFramePr>
        <p:xfrm>
          <a:off x="1600200" y="4648200"/>
          <a:ext cx="690562" cy="382587"/>
        </p:xfrm>
        <a:graphic>
          <a:graphicData uri="http://schemas.openxmlformats.org/presentationml/2006/ole">
            <p:oleObj spid="_x0000_s215051" name="Equation" r:id="rId11" imgW="368300" imgH="228600" progId="Equation.DSMT4">
              <p:embed/>
            </p:oleObj>
          </a:graphicData>
        </a:graphic>
      </p:graphicFrame>
      <p:graphicFrame>
        <p:nvGraphicFramePr>
          <p:cNvPr id="215054" name="Object 14"/>
          <p:cNvGraphicFramePr>
            <a:graphicFrameLocks noChangeAspect="1"/>
          </p:cNvGraphicFramePr>
          <p:nvPr/>
        </p:nvGraphicFramePr>
        <p:xfrm>
          <a:off x="3525838" y="4267200"/>
          <a:ext cx="1808162" cy="361950"/>
        </p:xfrm>
        <a:graphic>
          <a:graphicData uri="http://schemas.openxmlformats.org/presentationml/2006/ole">
            <p:oleObj spid="_x0000_s215054" name="Equation" r:id="rId12" imgW="965200" imgH="215900" progId="Equation.DSMT4">
              <p:embed/>
            </p:oleObj>
          </a:graphicData>
        </a:graphic>
      </p:graphicFrame>
      <p:graphicFrame>
        <p:nvGraphicFramePr>
          <p:cNvPr id="215056" name="Object 16"/>
          <p:cNvGraphicFramePr>
            <a:graphicFrameLocks noChangeAspect="1"/>
          </p:cNvGraphicFramePr>
          <p:nvPr/>
        </p:nvGraphicFramePr>
        <p:xfrm>
          <a:off x="2632074" y="5245100"/>
          <a:ext cx="617538" cy="381000"/>
        </p:xfrm>
        <a:graphic>
          <a:graphicData uri="http://schemas.openxmlformats.org/presentationml/2006/ole">
            <p:oleObj spid="_x0000_s215056" name="Equation" r:id="rId13" imgW="330200" imgH="228600" progId="Equation.DSMT4">
              <p:embed/>
            </p:oleObj>
          </a:graphicData>
        </a:graphic>
      </p:graphicFrame>
      <p:graphicFrame>
        <p:nvGraphicFramePr>
          <p:cNvPr id="215057" name="Object 17"/>
          <p:cNvGraphicFramePr>
            <a:graphicFrameLocks noChangeAspect="1"/>
          </p:cNvGraphicFramePr>
          <p:nvPr/>
        </p:nvGraphicFramePr>
        <p:xfrm>
          <a:off x="2667000" y="5748338"/>
          <a:ext cx="690563" cy="423862"/>
        </p:xfrm>
        <a:graphic>
          <a:graphicData uri="http://schemas.openxmlformats.org/presentationml/2006/ole">
            <p:oleObj spid="_x0000_s215057" name="Equation" r:id="rId14" imgW="368300" imgH="254000" progId="Equation.DSMT4">
              <p:embed/>
            </p:oleObj>
          </a:graphicData>
        </a:graphic>
      </p:graphicFrame>
      <p:graphicFrame>
        <p:nvGraphicFramePr>
          <p:cNvPr id="215058" name="Object 18"/>
          <p:cNvGraphicFramePr>
            <a:graphicFrameLocks noChangeAspect="1"/>
          </p:cNvGraphicFramePr>
          <p:nvPr/>
        </p:nvGraphicFramePr>
        <p:xfrm>
          <a:off x="2301875" y="4648200"/>
          <a:ext cx="1355725" cy="381000"/>
        </p:xfrm>
        <a:graphic>
          <a:graphicData uri="http://schemas.openxmlformats.org/presentationml/2006/ole">
            <p:oleObj spid="_x0000_s215058" name="Equation" r:id="rId15" imgW="723900" imgH="228600" progId="Equation.DSMT4">
              <p:embed/>
            </p:oleObj>
          </a:graphicData>
        </a:graphic>
      </p:graphicFrame>
      <p:graphicFrame>
        <p:nvGraphicFramePr>
          <p:cNvPr id="215059" name="Object 19"/>
          <p:cNvGraphicFramePr>
            <a:graphicFrameLocks noChangeAspect="1"/>
          </p:cNvGraphicFramePr>
          <p:nvPr/>
        </p:nvGraphicFramePr>
        <p:xfrm>
          <a:off x="3668712" y="4648200"/>
          <a:ext cx="3570288" cy="403225"/>
        </p:xfrm>
        <a:graphic>
          <a:graphicData uri="http://schemas.openxmlformats.org/presentationml/2006/ole">
            <p:oleObj spid="_x0000_s215059" name="Equation" r:id="rId16" imgW="1905000" imgH="241300" progId="Equation.DSMT4">
              <p:embed/>
            </p:oleObj>
          </a:graphicData>
        </a:graphic>
      </p:graphicFrame>
      <p:sp>
        <p:nvSpPr>
          <p:cNvPr id="30" name="Text Box 7"/>
          <p:cNvSpPr txBox="1">
            <a:spLocks noChangeArrowheads="1"/>
          </p:cNvSpPr>
          <p:nvPr/>
        </p:nvSpPr>
        <p:spPr bwMode="auto">
          <a:xfrm>
            <a:off x="381000" y="5029200"/>
            <a:ext cx="19050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So the electric field at point B is</a:t>
            </a:r>
            <a:endParaRPr lang="en-US" sz="2000" dirty="0">
              <a:solidFill>
                <a:schemeClr val="accent2"/>
              </a:solidFill>
              <a:latin typeface="Arial Narrow" charset="0"/>
            </a:endParaRPr>
          </a:p>
        </p:txBody>
      </p:sp>
      <p:graphicFrame>
        <p:nvGraphicFramePr>
          <p:cNvPr id="215060" name="Object 20"/>
          <p:cNvGraphicFramePr>
            <a:graphicFrameLocks noChangeAspect="1"/>
          </p:cNvGraphicFramePr>
          <p:nvPr/>
        </p:nvGraphicFramePr>
        <p:xfrm>
          <a:off x="3249612" y="5181600"/>
          <a:ext cx="1546225" cy="465137"/>
        </p:xfrm>
        <a:graphic>
          <a:graphicData uri="http://schemas.openxmlformats.org/presentationml/2006/ole">
            <p:oleObj spid="_x0000_s215060" name="Equation" r:id="rId17" imgW="825500" imgH="279400" progId="Equation.DSMT4">
              <p:embed/>
            </p:oleObj>
          </a:graphicData>
        </a:graphic>
      </p:graphicFrame>
      <p:graphicFrame>
        <p:nvGraphicFramePr>
          <p:cNvPr id="215061" name="Object 21"/>
          <p:cNvGraphicFramePr>
            <a:graphicFrameLocks noChangeAspect="1"/>
          </p:cNvGraphicFramePr>
          <p:nvPr/>
        </p:nvGraphicFramePr>
        <p:xfrm>
          <a:off x="4773612" y="5181600"/>
          <a:ext cx="4141788" cy="508000"/>
        </p:xfrm>
        <a:graphic>
          <a:graphicData uri="http://schemas.openxmlformats.org/presentationml/2006/ole">
            <p:oleObj spid="_x0000_s215061" name="Equation" r:id="rId18" imgW="2209800" imgH="304800" progId="Equation.DSMT4">
              <p:embed/>
            </p:oleObj>
          </a:graphicData>
        </a:graphic>
      </p:graphicFrame>
      <p:sp>
        <p:nvSpPr>
          <p:cNvPr id="33" name="Text Box 7"/>
          <p:cNvSpPr txBox="1">
            <a:spLocks noChangeArrowheads="1"/>
          </p:cNvSpPr>
          <p:nvPr/>
        </p:nvSpPr>
        <p:spPr bwMode="auto">
          <a:xfrm>
            <a:off x="228600" y="5638800"/>
            <a:ext cx="2362200" cy="707886"/>
          </a:xfrm>
          <a:prstGeom prst="rect">
            <a:avLst/>
          </a:prstGeom>
          <a:noFill/>
          <a:ln w="9525">
            <a:noFill/>
            <a:miter lim="800000"/>
            <a:headEnd/>
            <a:tailEnd/>
          </a:ln>
          <a:effectLst/>
        </p:spPr>
        <p:txBody>
          <a:bodyPr wrap="square">
            <a:prstTxWarp prst="textNoShape">
              <a:avLst/>
            </a:prstTxWarp>
            <a:spAutoFit/>
          </a:bodyPr>
          <a:lstStyle/>
          <a:p>
            <a:r>
              <a:rPr lang="en-US" sz="2000" dirty="0" smtClean="0">
                <a:solidFill>
                  <a:schemeClr val="accent2"/>
                </a:solidFill>
                <a:latin typeface="Arial Narrow" charset="0"/>
              </a:rPr>
              <a:t>The magnitude of</a:t>
            </a:r>
            <a:r>
              <a:rPr lang="en-US" sz="2000" dirty="0" smtClean="0">
                <a:solidFill>
                  <a:schemeClr val="accent2"/>
                </a:solidFill>
                <a:latin typeface="Arial Narrow" charset="0"/>
              </a:rPr>
              <a:t> the electric field at point B</a:t>
            </a:r>
            <a:endParaRPr lang="en-US" sz="2000" dirty="0">
              <a:solidFill>
                <a:schemeClr val="accent2"/>
              </a:solidFill>
              <a:latin typeface="Arial Narrow" charset="0"/>
            </a:endParaRPr>
          </a:p>
        </p:txBody>
      </p:sp>
      <p:graphicFrame>
        <p:nvGraphicFramePr>
          <p:cNvPr id="215062" name="Object 22"/>
          <p:cNvGraphicFramePr>
            <a:graphicFrameLocks noChangeAspect="1"/>
          </p:cNvGraphicFramePr>
          <p:nvPr/>
        </p:nvGraphicFramePr>
        <p:xfrm>
          <a:off x="3276600" y="5789612"/>
          <a:ext cx="2024063" cy="382588"/>
        </p:xfrm>
        <a:graphic>
          <a:graphicData uri="http://schemas.openxmlformats.org/presentationml/2006/ole">
            <p:oleObj spid="_x0000_s215062" name="Equation" r:id="rId19" imgW="1079500" imgH="228600" progId="Equation.DSMT4">
              <p:embed/>
            </p:oleObj>
          </a:graphicData>
        </a:graphic>
      </p:graphicFrame>
      <p:graphicFrame>
        <p:nvGraphicFramePr>
          <p:cNvPr id="215063" name="Object 23"/>
          <p:cNvGraphicFramePr>
            <a:graphicFrameLocks noChangeAspect="1"/>
          </p:cNvGraphicFramePr>
          <p:nvPr/>
        </p:nvGraphicFramePr>
        <p:xfrm>
          <a:off x="5268913" y="5715000"/>
          <a:ext cx="3570287" cy="403225"/>
        </p:xfrm>
        <a:graphic>
          <a:graphicData uri="http://schemas.openxmlformats.org/presentationml/2006/ole">
            <p:oleObj spid="_x0000_s215063" name="Equation" r:id="rId20" imgW="1905000" imgH="2413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type="wd">
                                    <p:tmPct val="10000"/>
                                  </p:iterate>
                                  <p:childTnLst>
                                    <p:set>
                                      <p:cBhvr>
                                        <p:cTn id="13" dur="1" fill="hold">
                                          <p:stCondLst>
                                            <p:cond delay="0"/>
                                          </p:stCondLst>
                                        </p:cTn>
                                        <p:tgtEl>
                                          <p:spTgt spid="19"/>
                                        </p:tgtEl>
                                        <p:attrNameLst>
                                          <p:attrName>style.visibility</p:attrName>
                                        </p:attrNameLst>
                                      </p:cBhvr>
                                      <p:to>
                                        <p:strVal val="visible"/>
                                      </p:to>
                                    </p:set>
                                    <p:animEffect transition="in" filter="wipe(left)">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47462"/>
                                        </p:tgtEl>
                                        <p:attrNameLst>
                                          <p:attrName>style.visibility</p:attrName>
                                        </p:attrNameLst>
                                      </p:cBhvr>
                                      <p:to>
                                        <p:strVal val="visible"/>
                                      </p:to>
                                    </p:set>
                                    <p:animEffect transition="in" filter="wipe(left)">
                                      <p:cBhvr>
                                        <p:cTn id="24" dur="500"/>
                                        <p:tgtEl>
                                          <p:spTgt spid="14746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15044"/>
                                        </p:tgtEl>
                                        <p:attrNameLst>
                                          <p:attrName>style.visibility</p:attrName>
                                        </p:attrNameLst>
                                      </p:cBhvr>
                                      <p:to>
                                        <p:strVal val="visible"/>
                                      </p:to>
                                    </p:set>
                                    <p:animEffect transition="in" filter="wipe(left)">
                                      <p:cBhvr>
                                        <p:cTn id="29" dur="500"/>
                                        <p:tgtEl>
                                          <p:spTgt spid="21504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5046"/>
                                        </p:tgtEl>
                                        <p:attrNameLst>
                                          <p:attrName>style.visibility</p:attrName>
                                        </p:attrNameLst>
                                      </p:cBhvr>
                                      <p:to>
                                        <p:strVal val="visible"/>
                                      </p:to>
                                    </p:set>
                                    <p:animEffect transition="in" filter="wipe(left)">
                                      <p:cBhvr>
                                        <p:cTn id="34" dur="500"/>
                                        <p:tgtEl>
                                          <p:spTgt spid="21504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1"/>
                                        </p:tgtEl>
                                        <p:attrNameLst>
                                          <p:attrName>style.visibility</p:attrName>
                                        </p:attrNameLst>
                                      </p:cBhvr>
                                      <p:to>
                                        <p:strVal val="visible"/>
                                      </p:to>
                                    </p:set>
                                    <p:animEffect transition="in" filter="wipe(left)">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15043"/>
                                        </p:tgtEl>
                                        <p:attrNameLst>
                                          <p:attrName>style.visibility</p:attrName>
                                        </p:attrNameLst>
                                      </p:cBhvr>
                                      <p:to>
                                        <p:strVal val="visible"/>
                                      </p:to>
                                    </p:set>
                                    <p:animEffect transition="in" filter="wipe(left)">
                                      <p:cBhvr>
                                        <p:cTn id="49" dur="500"/>
                                        <p:tgtEl>
                                          <p:spTgt spid="21504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15048"/>
                                        </p:tgtEl>
                                        <p:attrNameLst>
                                          <p:attrName>style.visibility</p:attrName>
                                        </p:attrNameLst>
                                      </p:cBhvr>
                                      <p:to>
                                        <p:strVal val="visible"/>
                                      </p:to>
                                    </p:set>
                                    <p:animEffect transition="in" filter="wipe(left)">
                                      <p:cBhvr>
                                        <p:cTn id="54" dur="500"/>
                                        <p:tgtEl>
                                          <p:spTgt spid="21504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15049"/>
                                        </p:tgtEl>
                                        <p:attrNameLst>
                                          <p:attrName>style.visibility</p:attrName>
                                        </p:attrNameLst>
                                      </p:cBhvr>
                                      <p:to>
                                        <p:strVal val="visible"/>
                                      </p:to>
                                    </p:set>
                                    <p:animEffect transition="in" filter="wipe(left)">
                                      <p:cBhvr>
                                        <p:cTn id="59" dur="500"/>
                                        <p:tgtEl>
                                          <p:spTgt spid="215049"/>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0"/>
                                        </p:tgtEl>
                                        <p:attrNameLst>
                                          <p:attrName>style.visibility</p:attrName>
                                        </p:attrNameLst>
                                      </p:cBhvr>
                                      <p:to>
                                        <p:strVal val="visible"/>
                                      </p:to>
                                    </p:set>
                                    <p:animEffect transition="in" filter="wipe(left)">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15047"/>
                                        </p:tgtEl>
                                        <p:attrNameLst>
                                          <p:attrName>style.visibility</p:attrName>
                                        </p:attrNameLst>
                                      </p:cBhvr>
                                      <p:to>
                                        <p:strVal val="visible"/>
                                      </p:to>
                                    </p:set>
                                    <p:animEffect transition="in" filter="wipe(left)">
                                      <p:cBhvr>
                                        <p:cTn id="69" dur="500"/>
                                        <p:tgtEl>
                                          <p:spTgt spid="215047"/>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215054"/>
                                        </p:tgtEl>
                                        <p:attrNameLst>
                                          <p:attrName>style.visibility</p:attrName>
                                        </p:attrNameLst>
                                      </p:cBhvr>
                                      <p:to>
                                        <p:strVal val="visible"/>
                                      </p:to>
                                    </p:set>
                                    <p:animEffect transition="in" filter="wipe(left)">
                                      <p:cBhvr>
                                        <p:cTn id="74" dur="500"/>
                                        <p:tgtEl>
                                          <p:spTgt spid="21505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215051"/>
                                        </p:tgtEl>
                                        <p:attrNameLst>
                                          <p:attrName>style.visibility</p:attrName>
                                        </p:attrNameLst>
                                      </p:cBhvr>
                                      <p:to>
                                        <p:strVal val="visible"/>
                                      </p:to>
                                    </p:set>
                                    <p:animEffect transition="in" filter="wipe(left)">
                                      <p:cBhvr>
                                        <p:cTn id="79" dur="500"/>
                                        <p:tgtEl>
                                          <p:spTgt spid="21505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215058"/>
                                        </p:tgtEl>
                                        <p:attrNameLst>
                                          <p:attrName>style.visibility</p:attrName>
                                        </p:attrNameLst>
                                      </p:cBhvr>
                                      <p:to>
                                        <p:strVal val="visible"/>
                                      </p:to>
                                    </p:set>
                                    <p:animEffect transition="in" filter="wipe(left)">
                                      <p:cBhvr>
                                        <p:cTn id="84" dur="500"/>
                                        <p:tgtEl>
                                          <p:spTgt spid="215058"/>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215059"/>
                                        </p:tgtEl>
                                        <p:attrNameLst>
                                          <p:attrName>style.visibility</p:attrName>
                                        </p:attrNameLst>
                                      </p:cBhvr>
                                      <p:to>
                                        <p:strVal val="visible"/>
                                      </p:to>
                                    </p:set>
                                    <p:animEffect transition="in" filter="wipe(left)">
                                      <p:cBhvr>
                                        <p:cTn id="89" dur="500"/>
                                        <p:tgtEl>
                                          <p:spTgt spid="215059"/>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iterate type="wd">
                                    <p:tmPct val="10000"/>
                                  </p:iterate>
                                  <p:childTnLst>
                                    <p:set>
                                      <p:cBhvr>
                                        <p:cTn id="93" dur="1" fill="hold">
                                          <p:stCondLst>
                                            <p:cond delay="0"/>
                                          </p:stCondLst>
                                        </p:cTn>
                                        <p:tgtEl>
                                          <p:spTgt spid="30"/>
                                        </p:tgtEl>
                                        <p:attrNameLst>
                                          <p:attrName>style.visibility</p:attrName>
                                        </p:attrNameLst>
                                      </p:cBhvr>
                                      <p:to>
                                        <p:strVal val="visible"/>
                                      </p:to>
                                    </p:set>
                                    <p:animEffect transition="in" filter="wipe(left)">
                                      <p:cBhvr>
                                        <p:cTn id="94" dur="500"/>
                                        <p:tgtEl>
                                          <p:spTgt spid="30"/>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215056"/>
                                        </p:tgtEl>
                                        <p:attrNameLst>
                                          <p:attrName>style.visibility</p:attrName>
                                        </p:attrNameLst>
                                      </p:cBhvr>
                                      <p:to>
                                        <p:strVal val="visible"/>
                                      </p:to>
                                    </p:set>
                                    <p:animEffect transition="in" filter="wipe(left)">
                                      <p:cBhvr>
                                        <p:cTn id="99" dur="500"/>
                                        <p:tgtEl>
                                          <p:spTgt spid="215056"/>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215060"/>
                                        </p:tgtEl>
                                        <p:attrNameLst>
                                          <p:attrName>style.visibility</p:attrName>
                                        </p:attrNameLst>
                                      </p:cBhvr>
                                      <p:to>
                                        <p:strVal val="visible"/>
                                      </p:to>
                                    </p:set>
                                    <p:animEffect transition="in" filter="wipe(left)">
                                      <p:cBhvr>
                                        <p:cTn id="104" dur="500"/>
                                        <p:tgtEl>
                                          <p:spTgt spid="21506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215061"/>
                                        </p:tgtEl>
                                        <p:attrNameLst>
                                          <p:attrName>style.visibility</p:attrName>
                                        </p:attrNameLst>
                                      </p:cBhvr>
                                      <p:to>
                                        <p:strVal val="visible"/>
                                      </p:to>
                                    </p:set>
                                    <p:animEffect transition="in" filter="wipe(left)">
                                      <p:cBhvr>
                                        <p:cTn id="109" dur="500"/>
                                        <p:tgtEl>
                                          <p:spTgt spid="21506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grpId="0" nodeType="clickEffect">
                                  <p:stCondLst>
                                    <p:cond delay="0"/>
                                  </p:stCondLst>
                                  <p:iterate type="wd">
                                    <p:tmPct val="10000"/>
                                  </p:iterate>
                                  <p:childTnLst>
                                    <p:set>
                                      <p:cBhvr>
                                        <p:cTn id="113" dur="1" fill="hold">
                                          <p:stCondLst>
                                            <p:cond delay="0"/>
                                          </p:stCondLst>
                                        </p:cTn>
                                        <p:tgtEl>
                                          <p:spTgt spid="33"/>
                                        </p:tgtEl>
                                        <p:attrNameLst>
                                          <p:attrName>style.visibility</p:attrName>
                                        </p:attrNameLst>
                                      </p:cBhvr>
                                      <p:to>
                                        <p:strVal val="visible"/>
                                      </p:to>
                                    </p:set>
                                    <p:animEffect transition="in" filter="wipe(left)">
                                      <p:cBhvr>
                                        <p:cTn id="114" dur="500"/>
                                        <p:tgtEl>
                                          <p:spTgt spid="33"/>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215057"/>
                                        </p:tgtEl>
                                        <p:attrNameLst>
                                          <p:attrName>style.visibility</p:attrName>
                                        </p:attrNameLst>
                                      </p:cBhvr>
                                      <p:to>
                                        <p:strVal val="visible"/>
                                      </p:to>
                                    </p:set>
                                    <p:animEffect transition="in" filter="wipe(left)">
                                      <p:cBhvr>
                                        <p:cTn id="119" dur="500"/>
                                        <p:tgtEl>
                                          <p:spTgt spid="215057"/>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215062"/>
                                        </p:tgtEl>
                                        <p:attrNameLst>
                                          <p:attrName>style.visibility</p:attrName>
                                        </p:attrNameLst>
                                      </p:cBhvr>
                                      <p:to>
                                        <p:strVal val="visible"/>
                                      </p:to>
                                    </p:set>
                                    <p:animEffect transition="in" filter="wipe(left)">
                                      <p:cBhvr>
                                        <p:cTn id="124" dur="500"/>
                                        <p:tgtEl>
                                          <p:spTgt spid="21506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215063"/>
                                        </p:tgtEl>
                                        <p:attrNameLst>
                                          <p:attrName>style.visibility</p:attrName>
                                        </p:attrNameLst>
                                      </p:cBhvr>
                                      <p:to>
                                        <p:strVal val="visible"/>
                                      </p:to>
                                    </p:set>
                                    <p:animEffect transition="in" filter="wipe(left)">
                                      <p:cBhvr>
                                        <p:cTn id="129" dur="500"/>
                                        <p:tgtEl>
                                          <p:spTgt spid="215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9" grpId="0"/>
      <p:bldP spid="14" grpId="0"/>
      <p:bldP spid="20" grpId="0"/>
      <p:bldP spid="21" grpId="0"/>
      <p:bldP spid="30" grpId="0"/>
      <p:bldP spid="33"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Sept. 1,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457200" y="685800"/>
            <a:ext cx="8153400" cy="5334000"/>
          </a:xfrm>
        </p:spPr>
        <p:txBody>
          <a:bodyPr/>
          <a:lstStyle/>
          <a:p>
            <a:r>
              <a:rPr lang="en-US" sz="2800" dirty="0" smtClean="0"/>
              <a:t>80</a:t>
            </a:r>
            <a:r>
              <a:rPr lang="en-US" sz="2800" dirty="0" smtClean="0"/>
              <a:t> </a:t>
            </a:r>
            <a:r>
              <a:rPr lang="en-US" sz="2800" dirty="0" smtClean="0"/>
              <a:t>of you replied to me in e-mail</a:t>
            </a:r>
            <a:endParaRPr lang="en-US" sz="2800" dirty="0" smtClean="0"/>
          </a:p>
          <a:p>
            <a:pPr lvl="1"/>
            <a:r>
              <a:rPr lang="en-US" sz="2400" dirty="0" smtClean="0"/>
              <a:t>8 </a:t>
            </a:r>
            <a:r>
              <a:rPr lang="en-US" sz="2400" dirty="0" smtClean="0"/>
              <a:t>haven’t.   Please reply and establish the communication</a:t>
            </a:r>
            <a:r>
              <a:rPr lang="en-US" sz="2400" dirty="0" smtClean="0"/>
              <a:t>!</a:t>
            </a:r>
          </a:p>
          <a:p>
            <a:pPr lvl="1"/>
            <a:r>
              <a:rPr lang="en-US" sz="2400" dirty="0" smtClean="0"/>
              <a:t>Please make sure that your </a:t>
            </a:r>
            <a:r>
              <a:rPr lang="en-US" sz="2400" dirty="0" err="1" smtClean="0"/>
              <a:t>MyMav</a:t>
            </a:r>
            <a:r>
              <a:rPr lang="en-US" sz="2400" dirty="0" smtClean="0"/>
              <a:t> e-mail is the one you use primarily!</a:t>
            </a:r>
            <a:endParaRPr lang="en-US" sz="2400" dirty="0" smtClean="0"/>
          </a:p>
          <a:p>
            <a:r>
              <a:rPr lang="en-US" sz="2800" dirty="0" smtClean="0"/>
              <a:t>86</a:t>
            </a:r>
            <a:r>
              <a:rPr lang="en-US" sz="2800" dirty="0" smtClean="0"/>
              <a:t>/88 </a:t>
            </a:r>
            <a:r>
              <a:rPr lang="en-US" sz="2800" dirty="0" smtClean="0"/>
              <a:t>have registered for homework</a:t>
            </a:r>
            <a:endParaRPr lang="en-US" sz="2800" dirty="0" smtClean="0"/>
          </a:p>
          <a:p>
            <a:pPr lvl="1"/>
            <a:r>
              <a:rPr lang="en-US" sz="2400" dirty="0" smtClean="0"/>
              <a:t>Virtually a 100%!!  </a:t>
            </a:r>
            <a:endParaRPr lang="en-US" sz="2400" dirty="0" smtClean="0"/>
          </a:p>
          <a:p>
            <a:pPr lvl="1"/>
            <a:r>
              <a:rPr lang="en-US" sz="2400" dirty="0" smtClean="0"/>
              <a:t>Good job!</a:t>
            </a:r>
          </a:p>
          <a:p>
            <a:r>
              <a:rPr lang="en-US" sz="2800" dirty="0" smtClean="0"/>
              <a:t>Reading assignment</a:t>
            </a:r>
          </a:p>
          <a:p>
            <a:pPr lvl="1"/>
            <a:r>
              <a:rPr lang="en-US" sz="2400" dirty="0" smtClean="0"/>
              <a:t>CH21.7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par>
                          <p:cTn id="13" fill="hold">
                            <p:stCondLst>
                              <p:cond delay="95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111619">
                                            <p:txEl>
                                              <p:pRg st="2" end="2"/>
                                            </p:txEl>
                                          </p:spTgt>
                                        </p:tgtEl>
                                        <p:attrNameLst>
                                          <p:attrName>style.visibility</p:attrName>
                                        </p:attrNameLst>
                                      </p:cBhvr>
                                      <p:to>
                                        <p:strVal val="visible"/>
                                      </p:to>
                                    </p:set>
                                    <p:animEffect transition="in" filter="wipe(left)">
                                      <p:cBhvr>
                                        <p:cTn id="16" dur="500"/>
                                        <p:tgtEl>
                                          <p:spTgt spid="111619">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iterate type="wd">
                                    <p:tmPct val="10000"/>
                                  </p:iterate>
                                  <p:childTnLst>
                                    <p:set>
                                      <p:cBhvr>
                                        <p:cTn id="20" dur="1" fill="hold">
                                          <p:stCondLst>
                                            <p:cond delay="0"/>
                                          </p:stCondLst>
                                        </p:cTn>
                                        <p:tgtEl>
                                          <p:spTgt spid="111619">
                                            <p:txEl>
                                              <p:pRg st="3" end="3"/>
                                            </p:txEl>
                                          </p:spTgt>
                                        </p:tgtEl>
                                        <p:attrNameLst>
                                          <p:attrName>style.visibility</p:attrName>
                                        </p:attrNameLst>
                                      </p:cBhvr>
                                      <p:to>
                                        <p:strVal val="visible"/>
                                      </p:to>
                                    </p:set>
                                    <p:animEffect transition="in" filter="wipe(left)">
                                      <p:cBhvr>
                                        <p:cTn id="21" dur="500"/>
                                        <p:tgtEl>
                                          <p:spTgt spid="111619">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111619">
                                            <p:txEl>
                                              <p:pRg st="4" end="4"/>
                                            </p:txEl>
                                          </p:spTgt>
                                        </p:tgtEl>
                                        <p:attrNameLst>
                                          <p:attrName>style.visibility</p:attrName>
                                        </p:attrNameLst>
                                      </p:cBhvr>
                                      <p:to>
                                        <p:strVal val="visible"/>
                                      </p:to>
                                    </p:set>
                                    <p:animEffect transition="in" filter="wipe(left)">
                                      <p:cBhvr>
                                        <p:cTn id="26" dur="500"/>
                                        <p:tgtEl>
                                          <p:spTgt spid="111619">
                                            <p:txEl>
                                              <p:pRg st="4" end="4"/>
                                            </p:txEl>
                                          </p:spTgt>
                                        </p:tgtEl>
                                      </p:cBhvr>
                                    </p:animEffect>
                                  </p:childTnLst>
                                </p:cTn>
                              </p:par>
                            </p:childTnLst>
                          </p:cTn>
                        </p:par>
                        <p:par>
                          <p:cTn id="27" fill="hold">
                            <p:stCondLst>
                              <p:cond delay="750"/>
                            </p:stCondLst>
                            <p:childTnLst>
                              <p:par>
                                <p:cTn id="28" presetID="22" presetClass="entr" presetSubtype="8" fill="hold" grpId="0" nodeType="afterEffect">
                                  <p:stCondLst>
                                    <p:cond delay="0"/>
                                  </p:stCondLst>
                                  <p:iterate type="wd">
                                    <p:tmPct val="10000"/>
                                  </p:iterate>
                                  <p:childTnLst>
                                    <p:set>
                                      <p:cBhvr>
                                        <p:cTn id="29" dur="1" fill="hold">
                                          <p:stCondLst>
                                            <p:cond delay="0"/>
                                          </p:stCondLst>
                                        </p:cTn>
                                        <p:tgtEl>
                                          <p:spTgt spid="111619">
                                            <p:txEl>
                                              <p:pRg st="5" end="5"/>
                                            </p:txEl>
                                          </p:spTgt>
                                        </p:tgtEl>
                                        <p:attrNameLst>
                                          <p:attrName>style.visibility</p:attrName>
                                        </p:attrNameLst>
                                      </p:cBhvr>
                                      <p:to>
                                        <p:strVal val="visible"/>
                                      </p:to>
                                    </p:set>
                                    <p:animEffect transition="in" filter="wipe(left)">
                                      <p:cBhvr>
                                        <p:cTn id="30" dur="500"/>
                                        <p:tgtEl>
                                          <p:spTgt spid="11161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111619">
                                            <p:txEl>
                                              <p:pRg st="6" end="6"/>
                                            </p:txEl>
                                          </p:spTgt>
                                        </p:tgtEl>
                                        <p:attrNameLst>
                                          <p:attrName>style.visibility</p:attrName>
                                        </p:attrNameLst>
                                      </p:cBhvr>
                                      <p:to>
                                        <p:strVal val="visible"/>
                                      </p:to>
                                    </p:set>
                                    <p:animEffect transition="in" filter="wipe(left)">
                                      <p:cBhvr>
                                        <p:cTn id="35" dur="500"/>
                                        <p:tgtEl>
                                          <p:spTgt spid="111619">
                                            <p:txEl>
                                              <p:pRg st="6" end="6"/>
                                            </p:txEl>
                                          </p:spTgt>
                                        </p:tgtEl>
                                      </p:cBhvr>
                                    </p:animEffect>
                                  </p:childTnLst>
                                </p:cTn>
                              </p:par>
                            </p:childTnLst>
                          </p:cTn>
                        </p:par>
                        <p:par>
                          <p:cTn id="36" fill="hold">
                            <p:stCondLst>
                              <p:cond delay="550"/>
                            </p:stCondLst>
                            <p:childTnLst>
                              <p:par>
                                <p:cTn id="37" presetID="22" presetClass="entr" presetSubtype="8" fill="hold" grpId="0" nodeType="afterEffect">
                                  <p:stCondLst>
                                    <p:cond delay="0"/>
                                  </p:stCondLst>
                                  <p:iterate type="wd">
                                    <p:tmPct val="10000"/>
                                  </p:iterate>
                                  <p:childTnLst>
                                    <p:set>
                                      <p:cBhvr>
                                        <p:cTn id="38" dur="1" fill="hold">
                                          <p:stCondLst>
                                            <p:cond delay="0"/>
                                          </p:stCondLst>
                                        </p:cTn>
                                        <p:tgtEl>
                                          <p:spTgt spid="111619">
                                            <p:txEl>
                                              <p:pRg st="7" end="7"/>
                                            </p:txEl>
                                          </p:spTgt>
                                        </p:tgtEl>
                                        <p:attrNameLst>
                                          <p:attrName>style.visibility</p:attrName>
                                        </p:attrNameLst>
                                      </p:cBhvr>
                                      <p:to>
                                        <p:strVal val="visible"/>
                                      </p:to>
                                    </p:set>
                                    <p:animEffect transition="in" filter="wipe(left)">
                                      <p:cBhvr>
                                        <p:cTn id="39"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Aug. 30,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sp>
        <p:nvSpPr>
          <p:cNvPr id="111618" name="Rectangle 2"/>
          <p:cNvSpPr>
            <a:spLocks noGrp="1" noChangeArrowheads="1"/>
          </p:cNvSpPr>
          <p:nvPr>
            <p:ph type="title"/>
          </p:nvPr>
        </p:nvSpPr>
        <p:spPr>
          <a:xfrm>
            <a:off x="762000" y="0"/>
            <a:ext cx="7772400" cy="762000"/>
          </a:xfrm>
        </p:spPr>
        <p:txBody>
          <a:bodyPr/>
          <a:lstStyle/>
          <a:p>
            <a:r>
              <a:rPr lang="en-US" dirty="0" smtClean="0"/>
              <a:t>Extra Credit Special Project #1 </a:t>
            </a:r>
            <a:endParaRPr lang="en-US" dirty="0"/>
          </a:p>
        </p:txBody>
      </p:sp>
      <p:sp>
        <p:nvSpPr>
          <p:cNvPr id="111619" name="Rectangle 3"/>
          <p:cNvSpPr>
            <a:spLocks noGrp="1" noChangeArrowheads="1"/>
          </p:cNvSpPr>
          <p:nvPr>
            <p:ph type="body" idx="1"/>
          </p:nvPr>
        </p:nvSpPr>
        <p:spPr>
          <a:xfrm>
            <a:off x="457200" y="685800"/>
            <a:ext cx="8153400" cy="5562600"/>
          </a:xfrm>
        </p:spPr>
        <p:txBody>
          <a:bodyPr/>
          <a:lstStyle/>
          <a:p>
            <a:r>
              <a:rPr lang="en-US" sz="2800" dirty="0" smtClean="0"/>
              <a:t>Compare the Coulomb force to the Gravitational force in the following cases by expressing Coulomb force (F</a:t>
            </a:r>
            <a:r>
              <a:rPr lang="en-US" sz="2800" baseline="-25000" dirty="0" smtClean="0"/>
              <a:t>C</a:t>
            </a:r>
            <a:r>
              <a:rPr lang="en-US" sz="2800" dirty="0" smtClean="0"/>
              <a:t>) in terms of the gravitational force (F</a:t>
            </a:r>
            <a:r>
              <a:rPr lang="en-US" sz="2800" baseline="-25000" dirty="0" smtClean="0"/>
              <a:t>G</a:t>
            </a:r>
            <a:r>
              <a:rPr lang="en-US" sz="2800" dirty="0" smtClean="0"/>
              <a:t>)</a:t>
            </a:r>
          </a:p>
          <a:p>
            <a:pPr lvl="1"/>
            <a:r>
              <a:rPr lang="en-US" sz="2400" dirty="0" smtClean="0"/>
              <a:t>Between two protons separated by 1m</a:t>
            </a:r>
          </a:p>
          <a:p>
            <a:pPr lvl="1"/>
            <a:r>
              <a:rPr lang="en-US" sz="2400" dirty="0" smtClean="0"/>
              <a:t>Between two protons separated by an arbitrary distance R</a:t>
            </a:r>
          </a:p>
          <a:p>
            <a:pPr lvl="1"/>
            <a:r>
              <a:rPr lang="en-US" sz="2400" dirty="0" smtClean="0"/>
              <a:t>Between two electrons separated by 1m</a:t>
            </a:r>
          </a:p>
          <a:p>
            <a:pPr lvl="1"/>
            <a:r>
              <a:rPr lang="en-US" sz="2400" dirty="0" smtClean="0"/>
              <a:t>Between two electrons separated by an arbitrary distance R </a:t>
            </a:r>
          </a:p>
          <a:p>
            <a:r>
              <a:rPr lang="en-US" sz="2800" dirty="0" smtClean="0"/>
              <a:t>Five points each, totaling 20 points</a:t>
            </a:r>
          </a:p>
          <a:p>
            <a:r>
              <a:rPr lang="en-US" sz="2800" dirty="0" smtClean="0"/>
              <a:t>BE SURE to show all the details of your work, including all formulae, and properly referring them</a:t>
            </a:r>
          </a:p>
          <a:p>
            <a:r>
              <a:rPr lang="en-US" sz="2800" dirty="0" smtClean="0"/>
              <a:t>Please staple them before the submission</a:t>
            </a:r>
          </a:p>
          <a:p>
            <a:r>
              <a:rPr lang="en-US" sz="2800" dirty="0" smtClean="0"/>
              <a:t>Due at the beginning of the class Tuesday, Sept. 6</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par>
                                <p:cTn id="8" presetID="22" presetClass="entr" presetSubtype="8" fill="hold" grpId="0" nodeType="withEffect">
                                  <p:stCondLst>
                                    <p:cond delay="0"/>
                                  </p:stCondLst>
                                  <p:iterate type="wd">
                                    <p:tmPct val="10000"/>
                                  </p:iterate>
                                  <p:childTnLst>
                                    <p:set>
                                      <p:cBhvr>
                                        <p:cTn id="9" dur="1" fill="hold">
                                          <p:stCondLst>
                                            <p:cond delay="0"/>
                                          </p:stCondLst>
                                        </p:cTn>
                                        <p:tgtEl>
                                          <p:spTgt spid="111619">
                                            <p:txEl>
                                              <p:pRg st="1" end="1"/>
                                            </p:txEl>
                                          </p:spTgt>
                                        </p:tgtEl>
                                        <p:attrNameLst>
                                          <p:attrName>style.visibility</p:attrName>
                                        </p:attrNameLst>
                                      </p:cBhvr>
                                      <p:to>
                                        <p:strVal val="visible"/>
                                      </p:to>
                                    </p:set>
                                    <p:animEffect transition="in" filter="wipe(left)">
                                      <p:cBhvr>
                                        <p:cTn id="10" dur="500"/>
                                        <p:tgtEl>
                                          <p:spTgt spid="111619">
                                            <p:txEl>
                                              <p:pRg st="1" end="1"/>
                                            </p:txEl>
                                          </p:spTgt>
                                        </p:tgtEl>
                                      </p:cBhvr>
                                    </p:animEffect>
                                  </p:childTnLst>
                                </p:cTn>
                              </p:par>
                              <p:par>
                                <p:cTn id="11" presetID="22" presetClass="entr" presetSubtype="8" fill="hold" grpId="0" nodeType="withEffect">
                                  <p:stCondLst>
                                    <p:cond delay="0"/>
                                  </p:stCondLst>
                                  <p:iterate type="wd">
                                    <p:tmPct val="10000"/>
                                  </p:iterate>
                                  <p:childTnLst>
                                    <p:set>
                                      <p:cBhvr>
                                        <p:cTn id="12" dur="1" fill="hold">
                                          <p:stCondLst>
                                            <p:cond delay="0"/>
                                          </p:stCondLst>
                                        </p:cTn>
                                        <p:tgtEl>
                                          <p:spTgt spid="111619">
                                            <p:txEl>
                                              <p:pRg st="2" end="2"/>
                                            </p:txEl>
                                          </p:spTgt>
                                        </p:tgtEl>
                                        <p:attrNameLst>
                                          <p:attrName>style.visibility</p:attrName>
                                        </p:attrNameLst>
                                      </p:cBhvr>
                                      <p:to>
                                        <p:strVal val="visible"/>
                                      </p:to>
                                    </p:set>
                                    <p:animEffect transition="in" filter="wipe(left)">
                                      <p:cBhvr>
                                        <p:cTn id="13" dur="500"/>
                                        <p:tgtEl>
                                          <p:spTgt spid="111619">
                                            <p:txEl>
                                              <p:pRg st="2" end="2"/>
                                            </p:txEl>
                                          </p:spTgt>
                                        </p:tgtEl>
                                      </p:cBhvr>
                                    </p:animEffect>
                                  </p:childTnLst>
                                </p:cTn>
                              </p:par>
                              <p:par>
                                <p:cTn id="14" presetID="22" presetClass="entr" presetSubtype="8" fill="hold" grpId="0" nodeType="withEffect">
                                  <p:stCondLst>
                                    <p:cond delay="0"/>
                                  </p:stCondLst>
                                  <p:iterate type="wd">
                                    <p:tmPct val="10000"/>
                                  </p:iterate>
                                  <p:childTnLst>
                                    <p:set>
                                      <p:cBhvr>
                                        <p:cTn id="15" dur="1" fill="hold">
                                          <p:stCondLst>
                                            <p:cond delay="0"/>
                                          </p:stCondLst>
                                        </p:cTn>
                                        <p:tgtEl>
                                          <p:spTgt spid="111619">
                                            <p:txEl>
                                              <p:pRg st="3" end="3"/>
                                            </p:txEl>
                                          </p:spTgt>
                                        </p:tgtEl>
                                        <p:attrNameLst>
                                          <p:attrName>style.visibility</p:attrName>
                                        </p:attrNameLst>
                                      </p:cBhvr>
                                      <p:to>
                                        <p:strVal val="visible"/>
                                      </p:to>
                                    </p:set>
                                    <p:animEffect transition="in" filter="wipe(left)">
                                      <p:cBhvr>
                                        <p:cTn id="16" dur="500"/>
                                        <p:tgtEl>
                                          <p:spTgt spid="111619">
                                            <p:txEl>
                                              <p:pRg st="3" end="3"/>
                                            </p:txEl>
                                          </p:spTgt>
                                        </p:tgtEl>
                                      </p:cBhvr>
                                    </p:animEffect>
                                  </p:childTnLst>
                                </p:cTn>
                              </p:par>
                              <p:par>
                                <p:cTn id="17" presetID="22" presetClass="entr" presetSubtype="8" fill="hold" grpId="0" nodeType="withEffect">
                                  <p:stCondLst>
                                    <p:cond delay="0"/>
                                  </p:stCondLst>
                                  <p:iterate type="wd">
                                    <p:tmPct val="10000"/>
                                  </p:iterate>
                                  <p:childTnLst>
                                    <p:set>
                                      <p:cBhvr>
                                        <p:cTn id="18" dur="1" fill="hold">
                                          <p:stCondLst>
                                            <p:cond delay="0"/>
                                          </p:stCondLst>
                                        </p:cTn>
                                        <p:tgtEl>
                                          <p:spTgt spid="111619">
                                            <p:txEl>
                                              <p:pRg st="4" end="4"/>
                                            </p:txEl>
                                          </p:spTgt>
                                        </p:tgtEl>
                                        <p:attrNameLst>
                                          <p:attrName>style.visibility</p:attrName>
                                        </p:attrNameLst>
                                      </p:cBhvr>
                                      <p:to>
                                        <p:strVal val="visible"/>
                                      </p:to>
                                    </p:set>
                                    <p:animEffect transition="in" filter="wipe(left)">
                                      <p:cBhvr>
                                        <p:cTn id="19" dur="500"/>
                                        <p:tgtEl>
                                          <p:spTgt spid="11161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11619">
                                            <p:txEl>
                                              <p:pRg st="5" end="5"/>
                                            </p:txEl>
                                          </p:spTgt>
                                        </p:tgtEl>
                                        <p:attrNameLst>
                                          <p:attrName>style.visibility</p:attrName>
                                        </p:attrNameLst>
                                      </p:cBhvr>
                                      <p:to>
                                        <p:strVal val="visible"/>
                                      </p:to>
                                    </p:set>
                                    <p:animEffect transition="in" filter="wipe(left)">
                                      <p:cBhvr>
                                        <p:cTn id="24" dur="500"/>
                                        <p:tgtEl>
                                          <p:spTgt spid="11161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111619">
                                            <p:txEl>
                                              <p:pRg st="6" end="6"/>
                                            </p:txEl>
                                          </p:spTgt>
                                        </p:tgtEl>
                                        <p:attrNameLst>
                                          <p:attrName>style.visibility</p:attrName>
                                        </p:attrNameLst>
                                      </p:cBhvr>
                                      <p:to>
                                        <p:strVal val="visible"/>
                                      </p:to>
                                    </p:set>
                                    <p:animEffect transition="in" filter="wipe(left)">
                                      <p:cBhvr>
                                        <p:cTn id="29" dur="500"/>
                                        <p:tgtEl>
                                          <p:spTgt spid="111619">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111619">
                                            <p:txEl>
                                              <p:pRg st="7" end="7"/>
                                            </p:txEl>
                                          </p:spTgt>
                                        </p:tgtEl>
                                        <p:attrNameLst>
                                          <p:attrName>style.visibility</p:attrName>
                                        </p:attrNameLst>
                                      </p:cBhvr>
                                      <p:to>
                                        <p:strVal val="visible"/>
                                      </p:to>
                                    </p:set>
                                    <p:animEffect transition="in" filter="wipe(left)">
                                      <p:cBhvr>
                                        <p:cTn id="34" dur="500"/>
                                        <p:tgtEl>
                                          <p:spTgt spid="111619">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111619">
                                            <p:txEl>
                                              <p:pRg st="8" end="8"/>
                                            </p:txEl>
                                          </p:spTgt>
                                        </p:tgtEl>
                                        <p:attrNameLst>
                                          <p:attrName>style.visibility</p:attrName>
                                        </p:attrNameLst>
                                      </p:cBhvr>
                                      <p:to>
                                        <p:strVal val="visible"/>
                                      </p:to>
                                    </p:set>
                                    <p:animEffect transition="in" filter="wipe(left)">
                                      <p:cBhvr>
                                        <p:cTn id="39"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Tuesday, Aug. 30,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1C15CDBB-5BBB-B44F-A893-1516E99BEC87}" type="slidenum">
              <a:rPr lang="en-US"/>
              <a:pPr/>
              <a:t>4</a:t>
            </a:fld>
            <a:endParaRPr lang="en-US"/>
          </a:p>
        </p:txBody>
      </p:sp>
      <p:pic>
        <p:nvPicPr>
          <p:cNvPr id="140311" name="Picture 23" descr="FG21_014"/>
          <p:cNvPicPr>
            <a:picLocks noChangeAspect="1" noChangeArrowheads="1"/>
          </p:cNvPicPr>
          <p:nvPr/>
        </p:nvPicPr>
        <p:blipFill>
          <a:blip r:embed="rId3"/>
          <a:srcRect/>
          <a:stretch>
            <a:fillRect/>
          </a:stretch>
        </p:blipFill>
        <p:spPr bwMode="auto">
          <a:xfrm>
            <a:off x="6019800" y="4438650"/>
            <a:ext cx="3124200" cy="2114550"/>
          </a:xfrm>
          <a:prstGeom prst="rect">
            <a:avLst/>
          </a:prstGeom>
          <a:noFill/>
        </p:spPr>
      </p:pic>
      <p:sp>
        <p:nvSpPr>
          <p:cNvPr id="140312" name="Rectangle 24"/>
          <p:cNvSpPr>
            <a:spLocks noChangeArrowheads="1"/>
          </p:cNvSpPr>
          <p:nvPr/>
        </p:nvSpPr>
        <p:spPr bwMode="auto">
          <a:xfrm>
            <a:off x="381000" y="5181600"/>
            <a:ext cx="5943600" cy="1676400"/>
          </a:xfrm>
          <a:prstGeom prst="rect">
            <a:avLst/>
          </a:prstGeom>
          <a:solidFill>
            <a:schemeClr val="bg1"/>
          </a:solid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a:solidFill>
                  <a:schemeClr val="accent2"/>
                </a:solidFill>
                <a:latin typeface="Arial Narrow" charset="0"/>
              </a:rPr>
              <a:t>The value of the proportionality constant, </a:t>
            </a:r>
            <a:r>
              <a:rPr lang="en-US">
                <a:solidFill>
                  <a:schemeClr val="accent2"/>
                </a:solidFill>
                <a:latin typeface="Monotype Corsiva" charset="0"/>
              </a:rPr>
              <a:t>k</a:t>
            </a:r>
            <a:r>
              <a:rPr lang="en-US">
                <a:solidFill>
                  <a:schemeClr val="accent2"/>
                </a:solidFill>
                <a:latin typeface="Arial Narrow" charset="0"/>
              </a:rPr>
              <a:t>, in SI unit is </a:t>
            </a:r>
          </a:p>
          <a:p>
            <a:pPr marL="342900" indent="-342900">
              <a:lnSpc>
                <a:spcPct val="90000"/>
              </a:lnSpc>
              <a:spcBef>
                <a:spcPct val="20000"/>
              </a:spcBef>
              <a:buFontTx/>
              <a:buChar char="•"/>
            </a:pPr>
            <a:r>
              <a:rPr lang="en-US">
                <a:solidFill>
                  <a:schemeClr val="accent2"/>
                </a:solidFill>
                <a:latin typeface="Arial Narrow" charset="0"/>
              </a:rPr>
              <a:t>Thus, 1C is the charge that gives </a:t>
            </a:r>
            <a:r>
              <a:rPr lang="en-US" b="1">
                <a:solidFill>
                  <a:srgbClr val="A50021"/>
                </a:solidFill>
                <a:latin typeface="Arial Narrow" charset="0"/>
              </a:rPr>
              <a:t>F~9x10</a:t>
            </a:r>
            <a:r>
              <a:rPr lang="en-US" b="1" baseline="30000">
                <a:solidFill>
                  <a:srgbClr val="A50021"/>
                </a:solidFill>
                <a:latin typeface="Arial Narrow" charset="0"/>
              </a:rPr>
              <a:t>9</a:t>
            </a:r>
            <a:r>
              <a:rPr lang="en-US" b="1">
                <a:solidFill>
                  <a:srgbClr val="A50021"/>
                </a:solidFill>
                <a:latin typeface="Arial Narrow" charset="0"/>
              </a:rPr>
              <a:t>N</a:t>
            </a:r>
            <a:r>
              <a:rPr lang="en-US">
                <a:solidFill>
                  <a:schemeClr val="accent2"/>
                </a:solidFill>
                <a:latin typeface="Arial Narrow" charset="0"/>
              </a:rPr>
              <a:t> of force when placed 1m apart from each other.</a:t>
            </a:r>
          </a:p>
        </p:txBody>
      </p:sp>
      <p:graphicFrame>
        <p:nvGraphicFramePr>
          <p:cNvPr id="140305" name="Object 17"/>
          <p:cNvGraphicFramePr>
            <a:graphicFrameLocks noChangeAspect="1"/>
          </p:cNvGraphicFramePr>
          <p:nvPr/>
        </p:nvGraphicFramePr>
        <p:xfrm>
          <a:off x="1676400" y="912813"/>
          <a:ext cx="1828800" cy="1349375"/>
        </p:xfrm>
        <a:graphic>
          <a:graphicData uri="http://schemas.openxmlformats.org/presentationml/2006/ole">
            <p:oleObj spid="_x0000_s211970" name="Equation" r:id="rId4" imgW="482400" imgH="368280" progId="Equation.DSMT4">
              <p:embed/>
            </p:oleObj>
          </a:graphicData>
        </a:graphic>
      </p:graphicFrame>
      <p:sp>
        <p:nvSpPr>
          <p:cNvPr id="140290" name="Rectangle 2"/>
          <p:cNvSpPr>
            <a:spLocks noGrp="1" noChangeArrowheads="1"/>
          </p:cNvSpPr>
          <p:nvPr>
            <p:ph type="title"/>
          </p:nvPr>
        </p:nvSpPr>
        <p:spPr>
          <a:xfrm>
            <a:off x="457200" y="128588"/>
            <a:ext cx="8077200" cy="685800"/>
          </a:xfrm>
        </p:spPr>
        <p:txBody>
          <a:bodyPr/>
          <a:lstStyle/>
          <a:p>
            <a:r>
              <a:rPr lang="en-US"/>
              <a:t>Coulomb’s Law – The Formula</a:t>
            </a:r>
          </a:p>
        </p:txBody>
      </p:sp>
      <p:sp>
        <p:nvSpPr>
          <p:cNvPr id="140292" name="Rectangle 4"/>
          <p:cNvSpPr>
            <a:spLocks noGrp="1" noChangeArrowheads="1"/>
          </p:cNvSpPr>
          <p:nvPr>
            <p:ph type="body" idx="1"/>
          </p:nvPr>
        </p:nvSpPr>
        <p:spPr>
          <a:xfrm>
            <a:off x="381000" y="2209800"/>
            <a:ext cx="8229600" cy="4419600"/>
          </a:xfrm>
        </p:spPr>
        <p:txBody>
          <a:bodyPr/>
          <a:lstStyle/>
          <a:p>
            <a:pPr>
              <a:lnSpc>
                <a:spcPct val="90000"/>
              </a:lnSpc>
            </a:pPr>
            <a:r>
              <a:rPr lang="en-US" sz="2400" dirty="0"/>
              <a:t>Is Coulomb force a scalar quantity or a vector quantity? Unit?</a:t>
            </a:r>
          </a:p>
          <a:p>
            <a:pPr lvl="1">
              <a:lnSpc>
                <a:spcPct val="90000"/>
              </a:lnSpc>
            </a:pPr>
            <a:r>
              <a:rPr lang="en-US" sz="2000" dirty="0"/>
              <a:t>A vector quantity. </a:t>
            </a:r>
            <a:r>
              <a:rPr lang="en-US" sz="2000" dirty="0" smtClean="0"/>
              <a:t> The unit is </a:t>
            </a:r>
            <a:r>
              <a:rPr lang="en-US" sz="2000" dirty="0" err="1" smtClean="0"/>
              <a:t>Newtons</a:t>
            </a:r>
            <a:r>
              <a:rPr lang="en-US" sz="2000" dirty="0" smtClean="0"/>
              <a:t> (N)!</a:t>
            </a:r>
          </a:p>
          <a:p>
            <a:pPr>
              <a:lnSpc>
                <a:spcPct val="90000"/>
              </a:lnSpc>
            </a:pPr>
            <a:r>
              <a:rPr lang="en-US" sz="2400" dirty="0" smtClean="0"/>
              <a:t>The direction </a:t>
            </a:r>
            <a:r>
              <a:rPr lang="en-US" sz="2400" dirty="0"/>
              <a:t>of electric (Coulomb) force is always along the line joining the two objects.</a:t>
            </a:r>
          </a:p>
          <a:p>
            <a:pPr lvl="1">
              <a:lnSpc>
                <a:spcPct val="90000"/>
              </a:lnSpc>
            </a:pPr>
            <a:r>
              <a:rPr lang="en-US" sz="2000" dirty="0"/>
              <a:t>If the two charges are the same: forces are directed away from each other.</a:t>
            </a:r>
          </a:p>
          <a:p>
            <a:pPr lvl="1">
              <a:lnSpc>
                <a:spcPct val="90000"/>
              </a:lnSpc>
            </a:pPr>
            <a:r>
              <a:rPr lang="en-US" sz="2000" dirty="0"/>
              <a:t>If the two charges are opposite: forces are directed toward each other. </a:t>
            </a:r>
          </a:p>
          <a:p>
            <a:pPr>
              <a:lnSpc>
                <a:spcPct val="90000"/>
              </a:lnSpc>
            </a:pPr>
            <a:r>
              <a:rPr lang="en-US" sz="2400" dirty="0"/>
              <a:t>Coulomb force is precise to 1 part in 10</a:t>
            </a:r>
            <a:r>
              <a:rPr lang="en-US" sz="2400" baseline="30000" dirty="0"/>
              <a:t>16</a:t>
            </a:r>
            <a:r>
              <a:rPr lang="en-US" sz="2400" dirty="0"/>
              <a:t>.</a:t>
            </a:r>
          </a:p>
          <a:p>
            <a:pPr>
              <a:lnSpc>
                <a:spcPct val="90000"/>
              </a:lnSpc>
            </a:pPr>
            <a:r>
              <a:rPr lang="en-US" sz="2400" dirty="0"/>
              <a:t>Unit of charge is called Coulomb, C, in SI.</a:t>
            </a:r>
          </a:p>
        </p:txBody>
      </p:sp>
      <p:graphicFrame>
        <p:nvGraphicFramePr>
          <p:cNvPr id="140293" name="Object 5"/>
          <p:cNvGraphicFramePr>
            <a:graphicFrameLocks noChangeAspect="1"/>
          </p:cNvGraphicFramePr>
          <p:nvPr/>
        </p:nvGraphicFramePr>
        <p:xfrm>
          <a:off x="609600" y="1246188"/>
          <a:ext cx="693738" cy="558800"/>
        </p:xfrm>
        <a:graphic>
          <a:graphicData uri="http://schemas.openxmlformats.org/presentationml/2006/ole">
            <p:oleObj spid="_x0000_s211971" name="Equation" r:id="rId5" imgW="152280" imgH="152280" progId="Equation.DSMT4">
              <p:embed/>
            </p:oleObj>
          </a:graphicData>
        </a:graphic>
      </p:graphicFrame>
      <p:graphicFrame>
        <p:nvGraphicFramePr>
          <p:cNvPr id="140294" name="Object 6"/>
          <p:cNvGraphicFramePr>
            <a:graphicFrameLocks noChangeAspect="1"/>
          </p:cNvGraphicFramePr>
          <p:nvPr/>
        </p:nvGraphicFramePr>
        <p:xfrm>
          <a:off x="1752600" y="890588"/>
          <a:ext cx="752475" cy="744537"/>
        </p:xfrm>
        <a:graphic>
          <a:graphicData uri="http://schemas.openxmlformats.org/presentationml/2006/ole">
            <p:oleObj spid="_x0000_s211972" name="Equation" r:id="rId6" imgW="164880" imgH="203040" progId="Equation.DSMT4">
              <p:embed/>
            </p:oleObj>
          </a:graphicData>
        </a:graphic>
      </p:graphicFrame>
      <p:graphicFrame>
        <p:nvGraphicFramePr>
          <p:cNvPr id="140300" name="Object 12"/>
          <p:cNvGraphicFramePr>
            <a:graphicFrameLocks noChangeAspect="1"/>
          </p:cNvGraphicFramePr>
          <p:nvPr/>
        </p:nvGraphicFramePr>
        <p:xfrm>
          <a:off x="5257800" y="890588"/>
          <a:ext cx="3125788" cy="1395412"/>
        </p:xfrm>
        <a:graphic>
          <a:graphicData uri="http://schemas.openxmlformats.org/presentationml/2006/ole">
            <p:oleObj spid="_x0000_s211973" name="Equation" r:id="rId7" imgW="685800" imgH="380880" progId="Equation.DSMT4">
              <p:embed/>
            </p:oleObj>
          </a:graphicData>
        </a:graphic>
      </p:graphicFrame>
      <p:graphicFrame>
        <p:nvGraphicFramePr>
          <p:cNvPr id="140301" name="Object 13"/>
          <p:cNvGraphicFramePr>
            <a:graphicFrameLocks noChangeAspect="1"/>
          </p:cNvGraphicFramePr>
          <p:nvPr/>
        </p:nvGraphicFramePr>
        <p:xfrm>
          <a:off x="2297113" y="1563688"/>
          <a:ext cx="750887" cy="698500"/>
        </p:xfrm>
        <a:graphic>
          <a:graphicData uri="http://schemas.openxmlformats.org/presentationml/2006/ole">
            <p:oleObj spid="_x0000_s211974" name="Equation" r:id="rId8" imgW="164880" imgH="190440" progId="Equation.DSMT4">
              <p:embed/>
            </p:oleObj>
          </a:graphicData>
        </a:graphic>
      </p:graphicFrame>
      <p:graphicFrame>
        <p:nvGraphicFramePr>
          <p:cNvPr id="140303" name="Object 15"/>
          <p:cNvGraphicFramePr>
            <a:graphicFrameLocks noChangeAspect="1"/>
          </p:cNvGraphicFramePr>
          <p:nvPr/>
        </p:nvGraphicFramePr>
        <p:xfrm>
          <a:off x="1116013" y="1322388"/>
          <a:ext cx="636587" cy="465137"/>
        </p:xfrm>
        <a:graphic>
          <a:graphicData uri="http://schemas.openxmlformats.org/presentationml/2006/ole">
            <p:oleObj spid="_x0000_s211975" name="Equation" r:id="rId9" imgW="139680" imgH="126720" progId="Equation.DSMT4">
              <p:embed/>
            </p:oleObj>
          </a:graphicData>
        </a:graphic>
      </p:graphicFrame>
      <p:graphicFrame>
        <p:nvGraphicFramePr>
          <p:cNvPr id="140304" name="Object 16"/>
          <p:cNvGraphicFramePr>
            <a:graphicFrameLocks noChangeAspect="1"/>
          </p:cNvGraphicFramePr>
          <p:nvPr/>
        </p:nvGraphicFramePr>
        <p:xfrm>
          <a:off x="2349500" y="890588"/>
          <a:ext cx="1155700" cy="744537"/>
        </p:xfrm>
        <a:graphic>
          <a:graphicData uri="http://schemas.openxmlformats.org/presentationml/2006/ole">
            <p:oleObj spid="_x0000_s211976" name="Equation" r:id="rId10" imgW="253800" imgH="203040" progId="Equation.DSMT4">
              <p:embed/>
            </p:oleObj>
          </a:graphicData>
        </a:graphic>
      </p:graphicFrame>
      <p:sp>
        <p:nvSpPr>
          <p:cNvPr id="140306" name="AutoShape 18"/>
          <p:cNvSpPr>
            <a:spLocks noChangeArrowheads="1"/>
          </p:cNvSpPr>
          <p:nvPr/>
        </p:nvSpPr>
        <p:spPr bwMode="auto">
          <a:xfrm>
            <a:off x="3863975" y="1158875"/>
            <a:ext cx="1271588" cy="860425"/>
          </a:xfrm>
          <a:prstGeom prst="rightArrow">
            <a:avLst>
              <a:gd name="adj1" fmla="val 50000"/>
              <a:gd name="adj2" fmla="val 36947"/>
            </a:avLst>
          </a:prstGeom>
          <a:solidFill>
            <a:srgbClr val="FFFF99"/>
          </a:solidFill>
          <a:ln w="38100">
            <a:solidFill>
              <a:srgbClr val="A50021"/>
            </a:solidFill>
            <a:miter lim="800000"/>
            <a:headEnd/>
            <a:tailEnd/>
          </a:ln>
          <a:effectLst/>
        </p:spPr>
        <p:txBody>
          <a:bodyPr wrap="none" anchor="ctr">
            <a:prstTxWarp prst="textNoShape">
              <a:avLst/>
            </a:prstTxWarp>
            <a:spAutoFit/>
          </a:bodyPr>
          <a:lstStyle/>
          <a:p>
            <a:pPr algn="ctr"/>
            <a:r>
              <a:rPr lang="en-US">
                <a:solidFill>
                  <a:srgbClr val="A50021"/>
                </a:solidFill>
                <a:latin typeface="Arial Narrow" charset="0"/>
              </a:rPr>
              <a:t>Formula</a:t>
            </a:r>
          </a:p>
        </p:txBody>
      </p:sp>
      <p:graphicFrame>
        <p:nvGraphicFramePr>
          <p:cNvPr id="140308" name="Object 20"/>
          <p:cNvGraphicFramePr>
            <a:graphicFrameLocks noChangeAspect="1"/>
          </p:cNvGraphicFramePr>
          <p:nvPr/>
        </p:nvGraphicFramePr>
        <p:xfrm>
          <a:off x="1676400" y="5500688"/>
          <a:ext cx="3429000" cy="519112"/>
        </p:xfrm>
        <a:graphic>
          <a:graphicData uri="http://schemas.openxmlformats.org/presentationml/2006/ole">
            <p:oleObj spid="_x0000_s211977" name="Equation" r:id="rId11" imgW="1511280" imgH="228600" progId="Equation.DSMT4">
              <p:embed/>
            </p:oleObj>
          </a:graphicData>
        </a:graphic>
      </p:graphicFrame>
      <p:sp>
        <p:nvSpPr>
          <p:cNvPr id="18" name="Rectangle 17"/>
          <p:cNvSpPr/>
          <p:nvPr/>
        </p:nvSpPr>
        <p:spPr bwMode="auto">
          <a:xfrm>
            <a:off x="6096000" y="4419600"/>
            <a:ext cx="3048000" cy="914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9" name="Rectangle 18"/>
          <p:cNvSpPr/>
          <p:nvPr/>
        </p:nvSpPr>
        <p:spPr bwMode="auto">
          <a:xfrm>
            <a:off x="6324600" y="5257800"/>
            <a:ext cx="2667000" cy="685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20" name="Rectangle 19"/>
          <p:cNvSpPr/>
          <p:nvPr/>
        </p:nvSpPr>
        <p:spPr bwMode="auto">
          <a:xfrm>
            <a:off x="6248400" y="5943600"/>
            <a:ext cx="2667000" cy="685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0293"/>
                                        </p:tgtEl>
                                        <p:attrNameLst>
                                          <p:attrName>style.visibility</p:attrName>
                                        </p:attrNameLst>
                                      </p:cBhvr>
                                      <p:to>
                                        <p:strVal val="visible"/>
                                      </p:to>
                                    </p:set>
                                    <p:animEffect transition="in" filter="wipe(left)">
                                      <p:cBhvr>
                                        <p:cTn id="7" dur="500"/>
                                        <p:tgtEl>
                                          <p:spTgt spid="1402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0303"/>
                                        </p:tgtEl>
                                        <p:attrNameLst>
                                          <p:attrName>style.visibility</p:attrName>
                                        </p:attrNameLst>
                                      </p:cBhvr>
                                      <p:to>
                                        <p:strVal val="visible"/>
                                      </p:to>
                                    </p:set>
                                    <p:animEffect transition="in" filter="wipe(left)">
                                      <p:cBhvr>
                                        <p:cTn id="12" dur="500"/>
                                        <p:tgtEl>
                                          <p:spTgt spid="14030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0294"/>
                                        </p:tgtEl>
                                        <p:attrNameLst>
                                          <p:attrName>style.visibility</p:attrName>
                                        </p:attrNameLst>
                                      </p:cBhvr>
                                      <p:to>
                                        <p:strVal val="visible"/>
                                      </p:to>
                                    </p:set>
                                    <p:animEffect transition="in" filter="wipe(left)">
                                      <p:cBhvr>
                                        <p:cTn id="17" dur="500"/>
                                        <p:tgtEl>
                                          <p:spTgt spid="14029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40304"/>
                                        </p:tgtEl>
                                        <p:attrNameLst>
                                          <p:attrName>style.visibility</p:attrName>
                                        </p:attrNameLst>
                                      </p:cBhvr>
                                      <p:to>
                                        <p:strVal val="visible"/>
                                      </p:to>
                                    </p:set>
                                    <p:animEffect transition="in" filter="wipe(left)">
                                      <p:cBhvr>
                                        <p:cTn id="22" dur="500"/>
                                        <p:tgtEl>
                                          <p:spTgt spid="14030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40305"/>
                                        </p:tgtEl>
                                        <p:attrNameLst>
                                          <p:attrName>style.visibility</p:attrName>
                                        </p:attrNameLst>
                                      </p:cBhvr>
                                      <p:to>
                                        <p:strVal val="visible"/>
                                      </p:to>
                                    </p:set>
                                    <p:animEffect transition="in" filter="wipe(left)">
                                      <p:cBhvr>
                                        <p:cTn id="27" dur="500"/>
                                        <p:tgtEl>
                                          <p:spTgt spid="14030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0301"/>
                                        </p:tgtEl>
                                        <p:attrNameLst>
                                          <p:attrName>style.visibility</p:attrName>
                                        </p:attrNameLst>
                                      </p:cBhvr>
                                      <p:to>
                                        <p:strVal val="visible"/>
                                      </p:to>
                                    </p:set>
                                    <p:animEffect transition="in" filter="wipe(left)">
                                      <p:cBhvr>
                                        <p:cTn id="32" dur="500"/>
                                        <p:tgtEl>
                                          <p:spTgt spid="14030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0306"/>
                                        </p:tgtEl>
                                        <p:attrNameLst>
                                          <p:attrName>style.visibility</p:attrName>
                                        </p:attrNameLst>
                                      </p:cBhvr>
                                      <p:to>
                                        <p:strVal val="visible"/>
                                      </p:to>
                                    </p:set>
                                    <p:animEffect transition="in" filter="wipe(left)">
                                      <p:cBhvr>
                                        <p:cTn id="37" dur="500"/>
                                        <p:tgtEl>
                                          <p:spTgt spid="14030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40300"/>
                                        </p:tgtEl>
                                        <p:attrNameLst>
                                          <p:attrName>style.visibility</p:attrName>
                                        </p:attrNameLst>
                                      </p:cBhvr>
                                      <p:to>
                                        <p:strVal val="visible"/>
                                      </p:to>
                                    </p:set>
                                    <p:animEffect transition="in" filter="wipe(left)">
                                      <p:cBhvr>
                                        <p:cTn id="42" dur="500"/>
                                        <p:tgtEl>
                                          <p:spTgt spid="14030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40292">
                                            <p:txEl>
                                              <p:pRg st="0" end="0"/>
                                            </p:txEl>
                                          </p:spTgt>
                                        </p:tgtEl>
                                        <p:attrNameLst>
                                          <p:attrName>style.visibility</p:attrName>
                                        </p:attrNameLst>
                                      </p:cBhvr>
                                      <p:to>
                                        <p:strVal val="visible"/>
                                      </p:to>
                                    </p:set>
                                    <p:animEffect transition="in" filter="wipe(left)">
                                      <p:cBhvr>
                                        <p:cTn id="47" dur="500"/>
                                        <p:tgtEl>
                                          <p:spTgt spid="14029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40292">
                                            <p:txEl>
                                              <p:pRg st="1" end="1"/>
                                            </p:txEl>
                                          </p:spTgt>
                                        </p:tgtEl>
                                        <p:attrNameLst>
                                          <p:attrName>style.visibility</p:attrName>
                                        </p:attrNameLst>
                                      </p:cBhvr>
                                      <p:to>
                                        <p:strVal val="visible"/>
                                      </p:to>
                                    </p:set>
                                    <p:animEffect transition="in" filter="wipe(left)">
                                      <p:cBhvr>
                                        <p:cTn id="52" dur="500"/>
                                        <p:tgtEl>
                                          <p:spTgt spid="140292">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40292">
                                            <p:txEl>
                                              <p:pRg st="2" end="2"/>
                                            </p:txEl>
                                          </p:spTgt>
                                        </p:tgtEl>
                                        <p:attrNameLst>
                                          <p:attrName>style.visibility</p:attrName>
                                        </p:attrNameLst>
                                      </p:cBhvr>
                                      <p:to>
                                        <p:strVal val="visible"/>
                                      </p:to>
                                    </p:set>
                                    <p:animEffect transition="in" filter="wipe(left)">
                                      <p:cBhvr>
                                        <p:cTn id="57" dur="500"/>
                                        <p:tgtEl>
                                          <p:spTgt spid="140292">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40292">
                                            <p:txEl>
                                              <p:pRg st="3" end="3"/>
                                            </p:txEl>
                                          </p:spTgt>
                                        </p:tgtEl>
                                        <p:attrNameLst>
                                          <p:attrName>style.visibility</p:attrName>
                                        </p:attrNameLst>
                                      </p:cBhvr>
                                      <p:to>
                                        <p:strVal val="visible"/>
                                      </p:to>
                                    </p:set>
                                    <p:animEffect transition="in" filter="wipe(left)">
                                      <p:cBhvr>
                                        <p:cTn id="62" dur="500"/>
                                        <p:tgtEl>
                                          <p:spTgt spid="140292">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3" presetClass="exit" presetSubtype="32" fill="hold" grpId="0" nodeType="clickEffect">
                                  <p:stCondLst>
                                    <p:cond delay="0"/>
                                  </p:stCondLst>
                                  <p:childTnLst>
                                    <p:anim calcmode="lin" valueType="num">
                                      <p:cBhvr>
                                        <p:cTn id="66" dur="500"/>
                                        <p:tgtEl>
                                          <p:spTgt spid="18"/>
                                        </p:tgtEl>
                                        <p:attrNameLst>
                                          <p:attrName>ppt_w</p:attrName>
                                        </p:attrNameLst>
                                      </p:cBhvr>
                                      <p:tavLst>
                                        <p:tav tm="0">
                                          <p:val>
                                            <p:strVal val="ppt_w"/>
                                          </p:val>
                                        </p:tav>
                                        <p:tav tm="100000">
                                          <p:val>
                                            <p:fltVal val="0"/>
                                          </p:val>
                                        </p:tav>
                                      </p:tavLst>
                                    </p:anim>
                                    <p:anim calcmode="lin" valueType="num">
                                      <p:cBhvr>
                                        <p:cTn id="67" dur="500"/>
                                        <p:tgtEl>
                                          <p:spTgt spid="18"/>
                                        </p:tgtEl>
                                        <p:attrNameLst>
                                          <p:attrName>ppt_h</p:attrName>
                                        </p:attrNameLst>
                                      </p:cBhvr>
                                      <p:tavLst>
                                        <p:tav tm="0">
                                          <p:val>
                                            <p:strVal val="ppt_h"/>
                                          </p:val>
                                        </p:tav>
                                        <p:tav tm="100000">
                                          <p:val>
                                            <p:fltVal val="0"/>
                                          </p:val>
                                        </p:tav>
                                      </p:tavLst>
                                    </p:anim>
                                    <p:set>
                                      <p:cBhvr>
                                        <p:cTn id="68" dur="1" fill="hold">
                                          <p:stCondLst>
                                            <p:cond delay="499"/>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3" presetClass="exit" presetSubtype="32" fill="hold" grpId="0" nodeType="clickEffect">
                                  <p:stCondLst>
                                    <p:cond delay="0"/>
                                  </p:stCondLst>
                                  <p:childTnLst>
                                    <p:anim calcmode="lin" valueType="num">
                                      <p:cBhvr>
                                        <p:cTn id="72" dur="500"/>
                                        <p:tgtEl>
                                          <p:spTgt spid="19"/>
                                        </p:tgtEl>
                                        <p:attrNameLst>
                                          <p:attrName>ppt_w</p:attrName>
                                        </p:attrNameLst>
                                      </p:cBhvr>
                                      <p:tavLst>
                                        <p:tav tm="0">
                                          <p:val>
                                            <p:strVal val="ppt_w"/>
                                          </p:val>
                                        </p:tav>
                                        <p:tav tm="100000">
                                          <p:val>
                                            <p:fltVal val="0"/>
                                          </p:val>
                                        </p:tav>
                                      </p:tavLst>
                                    </p:anim>
                                    <p:anim calcmode="lin" valueType="num">
                                      <p:cBhvr>
                                        <p:cTn id="73" dur="500"/>
                                        <p:tgtEl>
                                          <p:spTgt spid="19"/>
                                        </p:tgtEl>
                                        <p:attrNameLst>
                                          <p:attrName>ppt_h</p:attrName>
                                        </p:attrNameLst>
                                      </p:cBhvr>
                                      <p:tavLst>
                                        <p:tav tm="0">
                                          <p:val>
                                            <p:strVal val="ppt_h"/>
                                          </p:val>
                                        </p:tav>
                                        <p:tav tm="100000">
                                          <p:val>
                                            <p:fltVal val="0"/>
                                          </p:val>
                                        </p:tav>
                                      </p:tavLst>
                                    </p:anim>
                                    <p:set>
                                      <p:cBhvr>
                                        <p:cTn id="74" dur="1" fill="hold">
                                          <p:stCondLst>
                                            <p:cond delay="499"/>
                                          </p:stCondLst>
                                        </p:cTn>
                                        <p:tgtEl>
                                          <p:spTgt spid="19"/>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140292">
                                            <p:txEl>
                                              <p:pRg st="4" end="4"/>
                                            </p:txEl>
                                          </p:spTgt>
                                        </p:tgtEl>
                                        <p:attrNameLst>
                                          <p:attrName>style.visibility</p:attrName>
                                        </p:attrNameLst>
                                      </p:cBhvr>
                                      <p:to>
                                        <p:strVal val="visible"/>
                                      </p:to>
                                    </p:set>
                                    <p:animEffect transition="in" filter="wipe(left)">
                                      <p:cBhvr>
                                        <p:cTn id="79" dur="500"/>
                                        <p:tgtEl>
                                          <p:spTgt spid="140292">
                                            <p:txEl>
                                              <p:pRg st="4" end="4"/>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3" presetClass="exit" presetSubtype="32" fill="hold" grpId="0" nodeType="clickEffect">
                                  <p:stCondLst>
                                    <p:cond delay="0"/>
                                  </p:stCondLst>
                                  <p:childTnLst>
                                    <p:anim calcmode="lin" valueType="num">
                                      <p:cBhvr>
                                        <p:cTn id="83" dur="500"/>
                                        <p:tgtEl>
                                          <p:spTgt spid="20"/>
                                        </p:tgtEl>
                                        <p:attrNameLst>
                                          <p:attrName>ppt_w</p:attrName>
                                        </p:attrNameLst>
                                      </p:cBhvr>
                                      <p:tavLst>
                                        <p:tav tm="0">
                                          <p:val>
                                            <p:strVal val="ppt_w"/>
                                          </p:val>
                                        </p:tav>
                                        <p:tav tm="100000">
                                          <p:val>
                                            <p:fltVal val="0"/>
                                          </p:val>
                                        </p:tav>
                                      </p:tavLst>
                                    </p:anim>
                                    <p:anim calcmode="lin" valueType="num">
                                      <p:cBhvr>
                                        <p:cTn id="84" dur="500"/>
                                        <p:tgtEl>
                                          <p:spTgt spid="20"/>
                                        </p:tgtEl>
                                        <p:attrNameLst>
                                          <p:attrName>ppt_h</p:attrName>
                                        </p:attrNameLst>
                                      </p:cBhvr>
                                      <p:tavLst>
                                        <p:tav tm="0">
                                          <p:val>
                                            <p:strVal val="ppt_h"/>
                                          </p:val>
                                        </p:tav>
                                        <p:tav tm="100000">
                                          <p:val>
                                            <p:fltVal val="0"/>
                                          </p:val>
                                        </p:tav>
                                      </p:tavLst>
                                    </p:anim>
                                    <p:set>
                                      <p:cBhvr>
                                        <p:cTn id="85" dur="1" fill="hold">
                                          <p:stCondLst>
                                            <p:cond delay="499"/>
                                          </p:stCondLst>
                                        </p:cTn>
                                        <p:tgtEl>
                                          <p:spTgt spid="20"/>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140292">
                                            <p:txEl>
                                              <p:pRg st="5" end="5"/>
                                            </p:txEl>
                                          </p:spTgt>
                                        </p:tgtEl>
                                        <p:attrNameLst>
                                          <p:attrName>style.visibility</p:attrName>
                                        </p:attrNameLst>
                                      </p:cBhvr>
                                      <p:to>
                                        <p:strVal val="visible"/>
                                      </p:to>
                                    </p:set>
                                    <p:animEffect transition="in" filter="wipe(left)">
                                      <p:cBhvr>
                                        <p:cTn id="90" dur="500"/>
                                        <p:tgtEl>
                                          <p:spTgt spid="140292">
                                            <p:txEl>
                                              <p:pRg st="5" end="5"/>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iterate type="wd">
                                    <p:tmPct val="10000"/>
                                  </p:iterate>
                                  <p:childTnLst>
                                    <p:set>
                                      <p:cBhvr>
                                        <p:cTn id="94" dur="1" fill="hold">
                                          <p:stCondLst>
                                            <p:cond delay="0"/>
                                          </p:stCondLst>
                                        </p:cTn>
                                        <p:tgtEl>
                                          <p:spTgt spid="140292">
                                            <p:txEl>
                                              <p:pRg st="6" end="6"/>
                                            </p:txEl>
                                          </p:spTgt>
                                        </p:tgtEl>
                                        <p:attrNameLst>
                                          <p:attrName>style.visibility</p:attrName>
                                        </p:attrNameLst>
                                      </p:cBhvr>
                                      <p:to>
                                        <p:strVal val="visible"/>
                                      </p:to>
                                    </p:set>
                                    <p:animEffect transition="in" filter="wipe(left)">
                                      <p:cBhvr>
                                        <p:cTn id="95" dur="500"/>
                                        <p:tgtEl>
                                          <p:spTgt spid="140292">
                                            <p:txEl>
                                              <p:pRg st="6" end="6"/>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140312">
                                            <p:bg/>
                                          </p:spTgt>
                                        </p:tgtEl>
                                        <p:attrNameLst>
                                          <p:attrName>style.visibility</p:attrName>
                                        </p:attrNameLst>
                                      </p:cBhvr>
                                      <p:to>
                                        <p:strVal val="visible"/>
                                      </p:to>
                                    </p:set>
                                    <p:animEffect transition="in" filter="wipe(left)">
                                      <p:cBhvr>
                                        <p:cTn id="100" dur="500"/>
                                        <p:tgtEl>
                                          <p:spTgt spid="140312">
                                            <p:bg/>
                                          </p:spTgt>
                                        </p:tgtEl>
                                      </p:cBhvr>
                                    </p:animEffect>
                                  </p:childTnLst>
                                </p:cTn>
                              </p:par>
                              <p:par>
                                <p:cTn id="101" presetID="22" presetClass="entr" presetSubtype="8" fill="hold" grpId="0" nodeType="withEffect">
                                  <p:stCondLst>
                                    <p:cond delay="0"/>
                                  </p:stCondLst>
                                  <p:iterate type="wd">
                                    <p:tmPct val="10000"/>
                                  </p:iterate>
                                  <p:childTnLst>
                                    <p:set>
                                      <p:cBhvr>
                                        <p:cTn id="102" dur="1" fill="hold">
                                          <p:stCondLst>
                                            <p:cond delay="0"/>
                                          </p:stCondLst>
                                        </p:cTn>
                                        <p:tgtEl>
                                          <p:spTgt spid="140312">
                                            <p:txEl>
                                              <p:pRg st="0" end="0"/>
                                            </p:txEl>
                                          </p:spTgt>
                                        </p:tgtEl>
                                        <p:attrNameLst>
                                          <p:attrName>style.visibility</p:attrName>
                                        </p:attrNameLst>
                                      </p:cBhvr>
                                      <p:to>
                                        <p:strVal val="visible"/>
                                      </p:to>
                                    </p:set>
                                    <p:animEffect transition="in" filter="wipe(left)">
                                      <p:cBhvr>
                                        <p:cTn id="103" dur="500"/>
                                        <p:tgtEl>
                                          <p:spTgt spid="140312">
                                            <p:txEl>
                                              <p:pRg st="0" end="0"/>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140308"/>
                                        </p:tgtEl>
                                        <p:attrNameLst>
                                          <p:attrName>style.visibility</p:attrName>
                                        </p:attrNameLst>
                                      </p:cBhvr>
                                      <p:to>
                                        <p:strVal val="visible"/>
                                      </p:to>
                                    </p:set>
                                    <p:animEffect transition="in" filter="wipe(left)">
                                      <p:cBhvr>
                                        <p:cTn id="108" dur="500"/>
                                        <p:tgtEl>
                                          <p:spTgt spid="140308"/>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140312">
                                            <p:txEl>
                                              <p:pRg st="1" end="1"/>
                                            </p:txEl>
                                          </p:spTgt>
                                        </p:tgtEl>
                                        <p:attrNameLst>
                                          <p:attrName>style.visibility</p:attrName>
                                        </p:attrNameLst>
                                      </p:cBhvr>
                                      <p:to>
                                        <p:strVal val="visible"/>
                                      </p:to>
                                    </p:set>
                                    <p:animEffect transition="in" filter="wipe(left)">
                                      <p:cBhvr>
                                        <p:cTn id="113" dur="500"/>
                                        <p:tgtEl>
                                          <p:spTgt spid="1403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12" grpId="0" build="p" animBg="1"/>
      <p:bldP spid="140292" grpId="0" build="p"/>
      <p:bldP spid="140306"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Thursday, Sept. 1, 2011</a:t>
            </a:r>
            <a:endParaRPr lang="en-US"/>
          </a:p>
        </p:txBody>
      </p:sp>
      <p:sp>
        <p:nvSpPr>
          <p:cNvPr id="9" name="Footer Placeholder 4"/>
          <p:cNvSpPr>
            <a:spLocks noGrp="1"/>
          </p:cNvSpPr>
          <p:nvPr>
            <p:ph type="ftr" sz="quarter" idx="11"/>
          </p:nvPr>
        </p:nvSpPr>
        <p:spPr/>
        <p:txBody>
          <a:bodyPr/>
          <a:lstStyle/>
          <a:p>
            <a:r>
              <a:rPr lang="en-US" smtClean="0"/>
              <a:t>PHYS 1444-003, Fall 2011 Dr. Jaehoon Yu</a:t>
            </a:r>
            <a:endParaRPr lang="en-US"/>
          </a:p>
        </p:txBody>
      </p:sp>
      <p:sp>
        <p:nvSpPr>
          <p:cNvPr id="10" name="Slide Number Placeholder 5"/>
          <p:cNvSpPr>
            <a:spLocks noGrp="1"/>
          </p:cNvSpPr>
          <p:nvPr>
            <p:ph type="sldNum" sz="quarter" idx="12"/>
          </p:nvPr>
        </p:nvSpPr>
        <p:spPr/>
        <p:txBody>
          <a:bodyPr/>
          <a:lstStyle/>
          <a:p>
            <a:fld id="{AC65A856-9DF0-FB48-A9B6-2B1181E15CFD}" type="slidenum">
              <a:rPr lang="en-US"/>
              <a:pPr/>
              <a:t>5</a:t>
            </a:fld>
            <a:endParaRPr lang="en-US"/>
          </a:p>
        </p:txBody>
      </p:sp>
      <p:sp>
        <p:nvSpPr>
          <p:cNvPr id="142338" name="Rectangle 2"/>
          <p:cNvSpPr>
            <a:spLocks noGrp="1" noChangeArrowheads="1"/>
          </p:cNvSpPr>
          <p:nvPr>
            <p:ph type="title"/>
          </p:nvPr>
        </p:nvSpPr>
        <p:spPr>
          <a:xfrm>
            <a:off x="304800" y="139700"/>
            <a:ext cx="8382000" cy="685800"/>
          </a:xfrm>
        </p:spPr>
        <p:txBody>
          <a:bodyPr/>
          <a:lstStyle/>
          <a:p>
            <a:r>
              <a:rPr lang="en-US"/>
              <a:t>The Elementary Charge and Permittivity</a:t>
            </a:r>
          </a:p>
        </p:txBody>
      </p:sp>
      <p:sp>
        <p:nvSpPr>
          <p:cNvPr id="142339" name="Rectangle 3"/>
          <p:cNvSpPr>
            <a:spLocks noGrp="1" noChangeArrowheads="1"/>
          </p:cNvSpPr>
          <p:nvPr>
            <p:ph type="body" idx="1"/>
          </p:nvPr>
        </p:nvSpPr>
        <p:spPr>
          <a:xfrm>
            <a:off x="457200" y="762000"/>
            <a:ext cx="8229600" cy="5181600"/>
          </a:xfrm>
        </p:spPr>
        <p:txBody>
          <a:bodyPr/>
          <a:lstStyle/>
          <a:p>
            <a:r>
              <a:rPr lang="en-US" sz="2800" dirty="0"/>
              <a:t>Elementary charge, the smallest charge, is that of an electron: </a:t>
            </a:r>
          </a:p>
          <a:p>
            <a:pPr lvl="1"/>
            <a:r>
              <a:rPr lang="en-US" sz="2400" dirty="0"/>
              <a:t>Since electron is a negatively charged particle, its charge is </a:t>
            </a:r>
            <a:r>
              <a:rPr lang="en-US" sz="2400" dirty="0">
                <a:solidFill>
                  <a:srgbClr val="A50021"/>
                </a:solidFill>
                <a:latin typeface="Monotype Corsiva" charset="0"/>
              </a:rPr>
              <a:t>–</a:t>
            </a:r>
            <a:r>
              <a:rPr lang="en-US" sz="2400" dirty="0" err="1">
                <a:solidFill>
                  <a:srgbClr val="A50021"/>
                </a:solidFill>
                <a:latin typeface="Monotype Corsiva" charset="0"/>
              </a:rPr>
              <a:t>e</a:t>
            </a:r>
            <a:r>
              <a:rPr lang="en-US" sz="2400" dirty="0"/>
              <a:t>.</a:t>
            </a:r>
          </a:p>
          <a:p>
            <a:r>
              <a:rPr lang="en-US" sz="2800" dirty="0"/>
              <a:t>Object cannot gain or lose fraction of an electron.</a:t>
            </a:r>
          </a:p>
          <a:p>
            <a:pPr lvl="1"/>
            <a:r>
              <a:rPr lang="en-US" sz="2400" dirty="0"/>
              <a:t>Electric charge is quantized.</a:t>
            </a:r>
          </a:p>
          <a:p>
            <a:pPr lvl="2"/>
            <a:r>
              <a:rPr lang="en-US" sz="2000" dirty="0"/>
              <a:t>It changes always in integer multiples of </a:t>
            </a:r>
            <a:r>
              <a:rPr lang="en-US" sz="2000" dirty="0" err="1">
                <a:latin typeface="Monotype Corsiva" charset="0"/>
              </a:rPr>
              <a:t>e</a:t>
            </a:r>
            <a:r>
              <a:rPr lang="en-US" sz="2000" dirty="0"/>
              <a:t>.</a:t>
            </a:r>
          </a:p>
          <a:p>
            <a:r>
              <a:rPr lang="en-US" sz="2800" dirty="0"/>
              <a:t>The proportionality constant </a:t>
            </a:r>
            <a:r>
              <a:rPr lang="en-US" sz="2800" dirty="0" err="1"/>
              <a:t>k</a:t>
            </a:r>
            <a:r>
              <a:rPr lang="en-US" sz="2800" dirty="0"/>
              <a:t> is often written in terms of another constant,</a:t>
            </a:r>
            <a:r>
              <a:rPr lang="en-US" sz="2800" dirty="0" smtClean="0"/>
              <a:t> </a:t>
            </a:r>
            <a:r>
              <a:rPr lang="en-US" sz="2800" dirty="0" smtClean="0">
                <a:latin typeface="Symbol" charset="2"/>
              </a:rPr>
              <a:t>ε</a:t>
            </a:r>
            <a:r>
              <a:rPr lang="en-US" sz="2800" baseline="-25000" dirty="0" smtClean="0"/>
              <a:t>0</a:t>
            </a:r>
            <a:r>
              <a:rPr lang="en-US" sz="2800" dirty="0"/>
              <a:t>, the </a:t>
            </a:r>
            <a:r>
              <a:rPr lang="en-US" sz="2800" dirty="0" smtClean="0"/>
              <a:t>permittivity* </a:t>
            </a:r>
            <a:r>
              <a:rPr lang="en-US" sz="2800" dirty="0"/>
              <a:t>of free space.  They are related                 and                                                 . </a:t>
            </a:r>
          </a:p>
          <a:p>
            <a:r>
              <a:rPr lang="en-US" sz="2800" dirty="0"/>
              <a:t>Thus the electric force can be written:</a:t>
            </a:r>
          </a:p>
          <a:p>
            <a:r>
              <a:rPr lang="en-US" sz="2800" dirty="0"/>
              <a:t>Note that this force is for “point” charges at rest.</a:t>
            </a:r>
          </a:p>
        </p:txBody>
      </p:sp>
      <p:graphicFrame>
        <p:nvGraphicFramePr>
          <p:cNvPr id="142344" name="Object 8"/>
          <p:cNvGraphicFramePr>
            <a:graphicFrameLocks noChangeAspect="1"/>
          </p:cNvGraphicFramePr>
          <p:nvPr/>
        </p:nvGraphicFramePr>
        <p:xfrm>
          <a:off x="2286000" y="1200150"/>
          <a:ext cx="2438400" cy="476250"/>
        </p:xfrm>
        <a:graphic>
          <a:graphicData uri="http://schemas.openxmlformats.org/presentationml/2006/ole">
            <p:oleObj spid="_x0000_s186370" name="Equation" r:id="rId3" imgW="1041120" imgH="203040" progId="Equation.DSMT4">
              <p:embed/>
            </p:oleObj>
          </a:graphicData>
        </a:graphic>
      </p:graphicFrame>
      <p:graphicFrame>
        <p:nvGraphicFramePr>
          <p:cNvPr id="142345" name="Object 9"/>
          <p:cNvGraphicFramePr>
            <a:graphicFrameLocks noChangeAspect="1"/>
          </p:cNvGraphicFramePr>
          <p:nvPr/>
        </p:nvGraphicFramePr>
        <p:xfrm>
          <a:off x="2286000" y="4343400"/>
          <a:ext cx="1371600" cy="447675"/>
        </p:xfrm>
        <a:graphic>
          <a:graphicData uri="http://schemas.openxmlformats.org/presentationml/2006/ole">
            <p:oleObj spid="_x0000_s186371" name="Equation" r:id="rId4" imgW="622080" imgH="203040" progId="Equation.DSMT4">
              <p:embed/>
            </p:oleObj>
          </a:graphicData>
        </a:graphic>
      </p:graphicFrame>
      <p:graphicFrame>
        <p:nvGraphicFramePr>
          <p:cNvPr id="142346" name="Object 10"/>
          <p:cNvGraphicFramePr>
            <a:graphicFrameLocks noChangeAspect="1"/>
          </p:cNvGraphicFramePr>
          <p:nvPr/>
        </p:nvGraphicFramePr>
        <p:xfrm>
          <a:off x="4191000" y="4343400"/>
          <a:ext cx="4038600" cy="458788"/>
        </p:xfrm>
        <a:graphic>
          <a:graphicData uri="http://schemas.openxmlformats.org/presentationml/2006/ole">
            <p:oleObj spid="_x0000_s186372" name="Equation" r:id="rId5" imgW="2006280" imgH="228600" progId="Equation.DSMT4">
              <p:embed/>
            </p:oleObj>
          </a:graphicData>
        </a:graphic>
      </p:graphicFrame>
      <p:graphicFrame>
        <p:nvGraphicFramePr>
          <p:cNvPr id="142347" name="Object 11"/>
          <p:cNvGraphicFramePr>
            <a:graphicFrameLocks noChangeAspect="1"/>
          </p:cNvGraphicFramePr>
          <p:nvPr/>
        </p:nvGraphicFramePr>
        <p:xfrm>
          <a:off x="5867400" y="4691063"/>
          <a:ext cx="1981200" cy="795337"/>
        </p:xfrm>
        <a:graphic>
          <a:graphicData uri="http://schemas.openxmlformats.org/presentationml/2006/ole">
            <p:oleObj spid="_x0000_s186373" name="Equation" r:id="rId6" imgW="901440" imgH="406080" progId="Equation.DSMT4">
              <p:embed/>
            </p:oleObj>
          </a:graphicData>
        </a:graphic>
      </p:graphicFrame>
      <p:sp>
        <p:nvSpPr>
          <p:cNvPr id="11" name="TextBox 10"/>
          <p:cNvSpPr txBox="1"/>
          <p:nvPr/>
        </p:nvSpPr>
        <p:spPr>
          <a:xfrm>
            <a:off x="76200" y="5940623"/>
            <a:ext cx="9145903" cy="307777"/>
          </a:xfrm>
          <a:prstGeom prst="rect">
            <a:avLst/>
          </a:prstGeom>
          <a:noFill/>
        </p:spPr>
        <p:txBody>
          <a:bodyPr wrap="none" rtlCol="0">
            <a:spAutoFit/>
          </a:bodyPr>
          <a:lstStyle/>
          <a:p>
            <a:r>
              <a:rPr lang="en-US" sz="1400" b="1" dirty="0" smtClean="0">
                <a:solidFill>
                  <a:srgbClr val="800000"/>
                </a:solidFill>
                <a:latin typeface="Arial Narrow"/>
                <a:cs typeface="Arial Narrow"/>
              </a:rPr>
              <a:t>*</a:t>
            </a:r>
            <a:r>
              <a:rPr lang="en-US" sz="1400" b="1" dirty="0" err="1" smtClean="0">
                <a:solidFill>
                  <a:srgbClr val="800000"/>
                </a:solidFill>
                <a:latin typeface="Arial Narrow"/>
                <a:cs typeface="Arial Narrow"/>
              </a:rPr>
              <a:t>Mirriam</a:t>
            </a:r>
            <a:r>
              <a:rPr lang="en-US" sz="1400" b="1" dirty="0" smtClean="0">
                <a:solidFill>
                  <a:srgbClr val="800000"/>
                </a:solidFill>
                <a:latin typeface="Arial Narrow"/>
                <a:cs typeface="Arial Narrow"/>
              </a:rPr>
              <a:t>-Webster, Permittivity: The ability of a material to store electrical potential energy under the influence of an electric field </a:t>
            </a:r>
            <a:endParaRPr lang="en-US" sz="1400" b="1" dirty="0">
              <a:solidFill>
                <a:srgbClr val="800000"/>
              </a:solidFill>
              <a:latin typeface="Arial Narrow"/>
              <a:cs typeface="Arial Narro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wipe(left)">
                                      <p:cBhvr>
                                        <p:cTn id="7" dur="500"/>
                                        <p:tgtEl>
                                          <p:spTgt spid="142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42344"/>
                                        </p:tgtEl>
                                        <p:attrNameLst>
                                          <p:attrName>style.visibility</p:attrName>
                                        </p:attrNameLst>
                                      </p:cBhvr>
                                      <p:to>
                                        <p:strVal val="visible"/>
                                      </p:to>
                                    </p:set>
                                    <p:animEffect transition="in" filter="wipe(left)">
                                      <p:cBhvr>
                                        <p:cTn id="12" dur="500"/>
                                        <p:tgtEl>
                                          <p:spTgt spid="14234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42339">
                                            <p:txEl>
                                              <p:pRg st="1" end="1"/>
                                            </p:txEl>
                                          </p:spTgt>
                                        </p:tgtEl>
                                        <p:attrNameLst>
                                          <p:attrName>style.visibility</p:attrName>
                                        </p:attrNameLst>
                                      </p:cBhvr>
                                      <p:to>
                                        <p:strVal val="visible"/>
                                      </p:to>
                                    </p:set>
                                    <p:animEffect transition="in" filter="wipe(left)">
                                      <p:cBhvr>
                                        <p:cTn id="17" dur="500"/>
                                        <p:tgtEl>
                                          <p:spTgt spid="1423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42339">
                                            <p:txEl>
                                              <p:pRg st="2" end="2"/>
                                            </p:txEl>
                                          </p:spTgt>
                                        </p:tgtEl>
                                        <p:attrNameLst>
                                          <p:attrName>style.visibility</p:attrName>
                                        </p:attrNameLst>
                                      </p:cBhvr>
                                      <p:to>
                                        <p:strVal val="visible"/>
                                      </p:to>
                                    </p:set>
                                    <p:animEffect transition="in" filter="wipe(left)">
                                      <p:cBhvr>
                                        <p:cTn id="22" dur="500"/>
                                        <p:tgtEl>
                                          <p:spTgt spid="14233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42339">
                                            <p:txEl>
                                              <p:pRg st="3" end="3"/>
                                            </p:txEl>
                                          </p:spTgt>
                                        </p:tgtEl>
                                        <p:attrNameLst>
                                          <p:attrName>style.visibility</p:attrName>
                                        </p:attrNameLst>
                                      </p:cBhvr>
                                      <p:to>
                                        <p:strVal val="visible"/>
                                      </p:to>
                                    </p:set>
                                    <p:animEffect transition="in" filter="wipe(left)">
                                      <p:cBhvr>
                                        <p:cTn id="27" dur="500"/>
                                        <p:tgtEl>
                                          <p:spTgt spid="14233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42339">
                                            <p:txEl>
                                              <p:pRg st="4" end="4"/>
                                            </p:txEl>
                                          </p:spTgt>
                                        </p:tgtEl>
                                        <p:attrNameLst>
                                          <p:attrName>style.visibility</p:attrName>
                                        </p:attrNameLst>
                                      </p:cBhvr>
                                      <p:to>
                                        <p:strVal val="visible"/>
                                      </p:to>
                                    </p:set>
                                    <p:animEffect transition="in" filter="wipe(left)">
                                      <p:cBhvr>
                                        <p:cTn id="32" dur="500"/>
                                        <p:tgtEl>
                                          <p:spTgt spid="14233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42339">
                                            <p:txEl>
                                              <p:pRg st="5" end="5"/>
                                            </p:txEl>
                                          </p:spTgt>
                                        </p:tgtEl>
                                        <p:attrNameLst>
                                          <p:attrName>style.visibility</p:attrName>
                                        </p:attrNameLst>
                                      </p:cBhvr>
                                      <p:to>
                                        <p:strVal val="visible"/>
                                      </p:to>
                                    </p:set>
                                    <p:animEffect transition="in" filter="wipe(left)">
                                      <p:cBhvr>
                                        <p:cTn id="37" dur="500"/>
                                        <p:tgtEl>
                                          <p:spTgt spid="142339">
                                            <p:txEl>
                                              <p:pRg st="5" end="5"/>
                                            </p:txEl>
                                          </p:spTgt>
                                        </p:tgtEl>
                                      </p:cBhvr>
                                    </p:animEffect>
                                  </p:childTnLst>
                                </p:cTn>
                              </p:par>
                            </p:childTnLst>
                          </p:cTn>
                        </p:par>
                        <p:par>
                          <p:cTn id="38" fill="hold">
                            <p:stCondLst>
                              <p:cond delay="1800"/>
                            </p:stCondLst>
                            <p:childTnLst>
                              <p:par>
                                <p:cTn id="39" presetID="22" presetClass="entr" presetSubtype="8" fill="hold" grpId="0" nodeType="afterEffect">
                                  <p:stCondLst>
                                    <p:cond delay="0"/>
                                  </p:stCondLst>
                                  <p:iterate type="wd">
                                    <p:tmPct val="10000"/>
                                  </p:iterate>
                                  <p:childTnLst>
                                    <p:set>
                                      <p:cBhvr>
                                        <p:cTn id="40" dur="1" fill="hold">
                                          <p:stCondLst>
                                            <p:cond delay="0"/>
                                          </p:stCondLst>
                                        </p:cTn>
                                        <p:tgtEl>
                                          <p:spTgt spid="11"/>
                                        </p:tgtEl>
                                        <p:attrNameLst>
                                          <p:attrName>style.visibility</p:attrName>
                                        </p:attrNameLst>
                                      </p:cBhvr>
                                      <p:to>
                                        <p:strVal val="visible"/>
                                      </p:to>
                                    </p:set>
                                    <p:animEffect transition="in" filter="wipe(left)">
                                      <p:cBhvr>
                                        <p:cTn id="41" dur="500"/>
                                        <p:tgtEl>
                                          <p:spTgt spid="11"/>
                                        </p:tgtEl>
                                      </p:cBhvr>
                                    </p:animEffect>
                                  </p:childTnLst>
                                </p:cTn>
                              </p:par>
                            </p:childTnLst>
                          </p:cTn>
                        </p:par>
                        <p:par>
                          <p:cTn id="42" fill="hold">
                            <p:stCondLst>
                              <p:cond delay="3450"/>
                            </p:stCondLst>
                            <p:childTnLst>
                              <p:par>
                                <p:cTn id="43" presetID="22" presetClass="entr" presetSubtype="8" fill="hold" nodeType="afterEffect">
                                  <p:stCondLst>
                                    <p:cond delay="0"/>
                                  </p:stCondLst>
                                  <p:iterate type="wd">
                                    <p:tmPct val="10000"/>
                                  </p:iterate>
                                  <p:childTnLst>
                                    <p:set>
                                      <p:cBhvr>
                                        <p:cTn id="44" dur="1" fill="hold">
                                          <p:stCondLst>
                                            <p:cond delay="0"/>
                                          </p:stCondLst>
                                        </p:cTn>
                                        <p:tgtEl>
                                          <p:spTgt spid="142345"/>
                                        </p:tgtEl>
                                        <p:attrNameLst>
                                          <p:attrName>style.visibility</p:attrName>
                                        </p:attrNameLst>
                                      </p:cBhvr>
                                      <p:to>
                                        <p:strVal val="visible"/>
                                      </p:to>
                                    </p:set>
                                    <p:animEffect transition="in" filter="wipe(left)">
                                      <p:cBhvr>
                                        <p:cTn id="45" dur="500"/>
                                        <p:tgtEl>
                                          <p:spTgt spid="142345"/>
                                        </p:tgtEl>
                                      </p:cBhvr>
                                    </p:animEffect>
                                  </p:childTnLst>
                                </p:cTn>
                              </p:par>
                            </p:childTnLst>
                          </p:cTn>
                        </p:par>
                        <p:par>
                          <p:cTn id="46" fill="hold">
                            <p:stCondLst>
                              <p:cond delay="3950"/>
                            </p:stCondLst>
                            <p:childTnLst>
                              <p:par>
                                <p:cTn id="47" presetID="22" presetClass="entr" presetSubtype="8" fill="hold" nodeType="afterEffect">
                                  <p:stCondLst>
                                    <p:cond delay="0"/>
                                  </p:stCondLst>
                                  <p:iterate type="wd">
                                    <p:tmPct val="10000"/>
                                  </p:iterate>
                                  <p:childTnLst>
                                    <p:set>
                                      <p:cBhvr>
                                        <p:cTn id="48" dur="1" fill="hold">
                                          <p:stCondLst>
                                            <p:cond delay="0"/>
                                          </p:stCondLst>
                                        </p:cTn>
                                        <p:tgtEl>
                                          <p:spTgt spid="142346"/>
                                        </p:tgtEl>
                                        <p:attrNameLst>
                                          <p:attrName>style.visibility</p:attrName>
                                        </p:attrNameLst>
                                      </p:cBhvr>
                                      <p:to>
                                        <p:strVal val="visible"/>
                                      </p:to>
                                    </p:set>
                                    <p:animEffect transition="in" filter="wipe(left)">
                                      <p:cBhvr>
                                        <p:cTn id="49" dur="500"/>
                                        <p:tgtEl>
                                          <p:spTgt spid="14234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142339">
                                            <p:txEl>
                                              <p:pRg st="6" end="6"/>
                                            </p:txEl>
                                          </p:spTgt>
                                        </p:tgtEl>
                                        <p:attrNameLst>
                                          <p:attrName>style.visibility</p:attrName>
                                        </p:attrNameLst>
                                      </p:cBhvr>
                                      <p:to>
                                        <p:strVal val="visible"/>
                                      </p:to>
                                    </p:set>
                                    <p:animEffect transition="in" filter="wipe(left)">
                                      <p:cBhvr>
                                        <p:cTn id="54" dur="500"/>
                                        <p:tgtEl>
                                          <p:spTgt spid="142339">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142347"/>
                                        </p:tgtEl>
                                        <p:attrNameLst>
                                          <p:attrName>style.visibility</p:attrName>
                                        </p:attrNameLst>
                                      </p:cBhvr>
                                      <p:to>
                                        <p:strVal val="visible"/>
                                      </p:to>
                                    </p:set>
                                    <p:animEffect transition="in" filter="wipe(left)">
                                      <p:cBhvr>
                                        <p:cTn id="59" dur="500"/>
                                        <p:tgtEl>
                                          <p:spTgt spid="14234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142339">
                                            <p:txEl>
                                              <p:pRg st="7" end="7"/>
                                            </p:txEl>
                                          </p:spTgt>
                                        </p:tgtEl>
                                        <p:attrNameLst>
                                          <p:attrName>style.visibility</p:attrName>
                                        </p:attrNameLst>
                                      </p:cBhvr>
                                      <p:to>
                                        <p:strVal val="visible"/>
                                      </p:to>
                                    </p:set>
                                    <p:animEffect transition="in" filter="wipe(left)">
                                      <p:cBhvr>
                                        <p:cTn id="64" dur="500"/>
                                        <p:tgtEl>
                                          <p:spTgt spid="142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P spid="11"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Thursday, Sept. 1, 2011</a:t>
            </a:r>
            <a:endParaRPr lang="en-US"/>
          </a:p>
        </p:txBody>
      </p:sp>
      <p:sp>
        <p:nvSpPr>
          <p:cNvPr id="17" name="Footer Placeholder 4"/>
          <p:cNvSpPr>
            <a:spLocks noGrp="1"/>
          </p:cNvSpPr>
          <p:nvPr>
            <p:ph type="ftr" sz="quarter" idx="11"/>
          </p:nvPr>
        </p:nvSpPr>
        <p:spPr/>
        <p:txBody>
          <a:bodyPr/>
          <a:lstStyle/>
          <a:p>
            <a:r>
              <a:rPr lang="en-US" smtClean="0"/>
              <a:t>PHYS 1444-003, Fall 2011 Dr. Jaehoon Yu</a:t>
            </a:r>
            <a:endParaRPr lang="en-US"/>
          </a:p>
        </p:txBody>
      </p:sp>
      <p:sp>
        <p:nvSpPr>
          <p:cNvPr id="18" name="Slide Number Placeholder 5"/>
          <p:cNvSpPr>
            <a:spLocks noGrp="1"/>
          </p:cNvSpPr>
          <p:nvPr>
            <p:ph type="sldNum" sz="quarter" idx="12"/>
          </p:nvPr>
        </p:nvSpPr>
        <p:spPr/>
        <p:txBody>
          <a:bodyPr/>
          <a:lstStyle/>
          <a:p>
            <a:fld id="{DF71F785-1585-2548-9809-B8C877FB14F8}" type="slidenum">
              <a:rPr lang="en-US"/>
              <a:pPr/>
              <a:t>6</a:t>
            </a:fld>
            <a:endParaRPr lang="en-US"/>
          </a:p>
        </p:txBody>
      </p:sp>
      <p:pic>
        <p:nvPicPr>
          <p:cNvPr id="143380" name="Picture 20" descr="FG21_016"/>
          <p:cNvPicPr>
            <a:picLocks noChangeAspect="1" noChangeArrowheads="1"/>
          </p:cNvPicPr>
          <p:nvPr/>
        </p:nvPicPr>
        <p:blipFill>
          <a:blip r:embed="rId3"/>
          <a:srcRect/>
          <a:stretch>
            <a:fillRect/>
          </a:stretch>
        </p:blipFill>
        <p:spPr bwMode="auto">
          <a:xfrm>
            <a:off x="6248400" y="76200"/>
            <a:ext cx="2895600" cy="2667000"/>
          </a:xfrm>
          <a:prstGeom prst="rect">
            <a:avLst/>
          </a:prstGeom>
          <a:noFill/>
        </p:spPr>
      </p:pic>
      <p:sp>
        <p:nvSpPr>
          <p:cNvPr id="143362" name="Rectangle 2"/>
          <p:cNvSpPr>
            <a:spLocks noGrp="1" noChangeArrowheads="1"/>
          </p:cNvSpPr>
          <p:nvPr>
            <p:ph type="title"/>
          </p:nvPr>
        </p:nvSpPr>
        <p:spPr>
          <a:xfrm>
            <a:off x="304800" y="139700"/>
            <a:ext cx="8382000" cy="685800"/>
          </a:xfrm>
        </p:spPr>
        <p:txBody>
          <a:bodyPr/>
          <a:lstStyle/>
          <a:p>
            <a:r>
              <a:rPr lang="en-US"/>
              <a:t>Example 21 – 2 </a:t>
            </a:r>
          </a:p>
        </p:txBody>
      </p:sp>
      <p:sp>
        <p:nvSpPr>
          <p:cNvPr id="143363" name="Rectangle 3"/>
          <p:cNvSpPr>
            <a:spLocks noGrp="1" noChangeArrowheads="1"/>
          </p:cNvSpPr>
          <p:nvPr>
            <p:ph type="body" idx="1"/>
          </p:nvPr>
        </p:nvSpPr>
        <p:spPr>
          <a:xfrm>
            <a:off x="76200" y="762000"/>
            <a:ext cx="6172200" cy="1752600"/>
          </a:xfrm>
        </p:spPr>
        <p:txBody>
          <a:bodyPr/>
          <a:lstStyle/>
          <a:p>
            <a:pPr>
              <a:lnSpc>
                <a:spcPct val="90000"/>
              </a:lnSpc>
            </a:pPr>
            <a:r>
              <a:rPr lang="en-US" sz="2400" b="1" dirty="0"/>
              <a:t>Which charge exerts greater force? </a:t>
            </a:r>
            <a:r>
              <a:rPr lang="en-US" sz="2400" dirty="0"/>
              <a:t>Two positive point charges, Q</a:t>
            </a:r>
            <a:r>
              <a:rPr lang="en-US" sz="2400" baseline="-25000" dirty="0"/>
              <a:t>1</a:t>
            </a:r>
            <a:r>
              <a:rPr lang="en-US" sz="2400" dirty="0"/>
              <a:t>=</a:t>
            </a:r>
            <a:r>
              <a:rPr lang="en-US" sz="2400" dirty="0" smtClean="0"/>
              <a:t>50</a:t>
            </a:r>
            <a:r>
              <a:rPr lang="en-US" sz="2400" dirty="0" smtClean="0">
                <a:latin typeface="Symbol" charset="2"/>
              </a:rPr>
              <a:t>μ</a:t>
            </a:r>
            <a:r>
              <a:rPr lang="en-US" sz="2400" dirty="0" smtClean="0"/>
              <a:t>C </a:t>
            </a:r>
            <a:r>
              <a:rPr lang="en-US" sz="2400" dirty="0"/>
              <a:t>and Q</a:t>
            </a:r>
            <a:r>
              <a:rPr lang="en-US" sz="2400" baseline="-25000" dirty="0"/>
              <a:t>2</a:t>
            </a:r>
            <a:r>
              <a:rPr lang="en-US" sz="2400" dirty="0"/>
              <a:t>=</a:t>
            </a:r>
            <a:r>
              <a:rPr lang="en-US" sz="2400" dirty="0" smtClean="0"/>
              <a:t>1</a:t>
            </a:r>
            <a:r>
              <a:rPr lang="en-US" sz="2400" dirty="0" smtClean="0">
                <a:latin typeface="Symbol" charset="2"/>
              </a:rPr>
              <a:t>μ</a:t>
            </a:r>
            <a:r>
              <a:rPr lang="en-US" sz="2400" dirty="0" smtClean="0"/>
              <a:t>C</a:t>
            </a:r>
            <a:r>
              <a:rPr lang="en-US" sz="2400" dirty="0"/>
              <a:t>, are separated by a distance </a:t>
            </a:r>
            <a:r>
              <a:rPr lang="en-US" sz="2400" dirty="0" smtClean="0"/>
              <a:t>L.  </a:t>
            </a:r>
            <a:r>
              <a:rPr lang="en-US" sz="2400" dirty="0"/>
              <a:t>Which is larger in magnitude, the force that Q</a:t>
            </a:r>
            <a:r>
              <a:rPr lang="en-US" sz="2400" baseline="-25000" dirty="0"/>
              <a:t>1</a:t>
            </a:r>
            <a:r>
              <a:rPr lang="en-US" sz="2400" dirty="0"/>
              <a:t> exerts on Q</a:t>
            </a:r>
            <a:r>
              <a:rPr lang="en-US" sz="2400" baseline="-25000" dirty="0"/>
              <a:t>2</a:t>
            </a:r>
            <a:r>
              <a:rPr lang="en-US" sz="2400" dirty="0"/>
              <a:t> or the force that Q</a:t>
            </a:r>
            <a:r>
              <a:rPr lang="en-US" sz="2400" baseline="-25000" dirty="0"/>
              <a:t>2</a:t>
            </a:r>
            <a:r>
              <a:rPr lang="en-US" sz="2400" dirty="0"/>
              <a:t> exerts on Q</a:t>
            </a:r>
            <a:r>
              <a:rPr lang="en-US" sz="2400" baseline="-25000" dirty="0"/>
              <a:t>1</a:t>
            </a:r>
            <a:r>
              <a:rPr lang="en-US" sz="2400" dirty="0"/>
              <a:t>?</a:t>
            </a:r>
          </a:p>
        </p:txBody>
      </p:sp>
      <p:graphicFrame>
        <p:nvGraphicFramePr>
          <p:cNvPr id="143367" name="Object 7"/>
          <p:cNvGraphicFramePr>
            <a:graphicFrameLocks noChangeAspect="1"/>
          </p:cNvGraphicFramePr>
          <p:nvPr/>
        </p:nvGraphicFramePr>
        <p:xfrm>
          <a:off x="4800600" y="2438400"/>
          <a:ext cx="1905000" cy="863600"/>
        </p:xfrm>
        <a:graphic>
          <a:graphicData uri="http://schemas.openxmlformats.org/presentationml/2006/ole">
            <p:oleObj spid="_x0000_s188418" name="Equation" r:id="rId4" imgW="749160" imgH="380880" progId="Equation.DSMT4">
              <p:embed/>
            </p:oleObj>
          </a:graphicData>
        </a:graphic>
      </p:graphicFrame>
      <p:sp>
        <p:nvSpPr>
          <p:cNvPr id="143369" name="Text Box 9"/>
          <p:cNvSpPr txBox="1">
            <a:spLocks noChangeArrowheads="1"/>
          </p:cNvSpPr>
          <p:nvPr/>
        </p:nvSpPr>
        <p:spPr bwMode="auto">
          <a:xfrm>
            <a:off x="685800" y="2671763"/>
            <a:ext cx="37655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What is the force that Q</a:t>
            </a:r>
            <a:r>
              <a:rPr lang="en-US" sz="2000" baseline="-25000">
                <a:solidFill>
                  <a:schemeClr val="accent2"/>
                </a:solidFill>
                <a:latin typeface="Arial Narrow" charset="0"/>
              </a:rPr>
              <a:t>1</a:t>
            </a:r>
            <a:r>
              <a:rPr lang="en-US" sz="2000">
                <a:solidFill>
                  <a:schemeClr val="accent2"/>
                </a:solidFill>
                <a:latin typeface="Arial Narrow" charset="0"/>
              </a:rPr>
              <a:t> exerts on Q</a:t>
            </a:r>
            <a:r>
              <a:rPr lang="en-US" sz="2000" baseline="-25000">
                <a:solidFill>
                  <a:schemeClr val="accent2"/>
                </a:solidFill>
                <a:latin typeface="Arial Narrow" charset="0"/>
              </a:rPr>
              <a:t>2</a:t>
            </a:r>
            <a:r>
              <a:rPr lang="en-US" sz="2000">
                <a:solidFill>
                  <a:schemeClr val="accent2"/>
                </a:solidFill>
                <a:latin typeface="Arial Narrow" charset="0"/>
              </a:rPr>
              <a:t>?</a:t>
            </a:r>
            <a:endParaRPr lang="en-US">
              <a:solidFill>
                <a:schemeClr val="accent2"/>
              </a:solidFill>
            </a:endParaRPr>
          </a:p>
        </p:txBody>
      </p:sp>
      <p:sp>
        <p:nvSpPr>
          <p:cNvPr id="143373" name="Text Box 13"/>
          <p:cNvSpPr txBox="1">
            <a:spLocks noChangeArrowheads="1"/>
          </p:cNvSpPr>
          <p:nvPr/>
        </p:nvSpPr>
        <p:spPr bwMode="auto">
          <a:xfrm>
            <a:off x="685800" y="4267200"/>
            <a:ext cx="5500688"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Therefore the magnitudes of the two forces are identical!! </a:t>
            </a:r>
          </a:p>
        </p:txBody>
      </p:sp>
      <p:sp>
        <p:nvSpPr>
          <p:cNvPr id="143378" name="Text Box 18"/>
          <p:cNvSpPr txBox="1">
            <a:spLocks noChangeArrowheads="1"/>
          </p:cNvSpPr>
          <p:nvPr/>
        </p:nvSpPr>
        <p:spPr bwMode="auto">
          <a:xfrm>
            <a:off x="688975" y="4800600"/>
            <a:ext cx="267970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Well then what is different?</a:t>
            </a:r>
          </a:p>
        </p:txBody>
      </p:sp>
      <p:sp>
        <p:nvSpPr>
          <p:cNvPr id="143379" name="Text Box 19"/>
          <p:cNvSpPr txBox="1">
            <a:spLocks noChangeArrowheads="1"/>
          </p:cNvSpPr>
          <p:nvPr/>
        </p:nvSpPr>
        <p:spPr bwMode="auto">
          <a:xfrm>
            <a:off x="3422650" y="4800600"/>
            <a:ext cx="1444625"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The direction.</a:t>
            </a:r>
          </a:p>
        </p:txBody>
      </p:sp>
      <p:sp>
        <p:nvSpPr>
          <p:cNvPr id="143381" name="Text Box 21"/>
          <p:cNvSpPr txBox="1">
            <a:spLocks noChangeArrowheads="1"/>
          </p:cNvSpPr>
          <p:nvPr/>
        </p:nvSpPr>
        <p:spPr bwMode="auto">
          <a:xfrm>
            <a:off x="685800" y="3505200"/>
            <a:ext cx="374650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What is the force that Q</a:t>
            </a:r>
            <a:r>
              <a:rPr lang="en-US" sz="2000" baseline="-25000">
                <a:solidFill>
                  <a:schemeClr val="accent2"/>
                </a:solidFill>
                <a:latin typeface="Arial Narrow" charset="0"/>
              </a:rPr>
              <a:t>2 </a:t>
            </a:r>
            <a:r>
              <a:rPr lang="en-US" sz="2000">
                <a:solidFill>
                  <a:schemeClr val="accent2"/>
                </a:solidFill>
                <a:latin typeface="Arial Narrow" charset="0"/>
              </a:rPr>
              <a:t>exerts on Q</a:t>
            </a:r>
            <a:r>
              <a:rPr lang="en-US" sz="2000" baseline="-25000">
                <a:solidFill>
                  <a:schemeClr val="accent2"/>
                </a:solidFill>
                <a:latin typeface="Arial Narrow" charset="0"/>
              </a:rPr>
              <a:t>1</a:t>
            </a:r>
            <a:r>
              <a:rPr lang="en-US" sz="2000">
                <a:solidFill>
                  <a:schemeClr val="accent2"/>
                </a:solidFill>
                <a:latin typeface="Arial Narrow" charset="0"/>
              </a:rPr>
              <a:t>?</a:t>
            </a:r>
            <a:endParaRPr lang="en-US">
              <a:solidFill>
                <a:schemeClr val="accent2"/>
              </a:solidFill>
            </a:endParaRPr>
          </a:p>
        </p:txBody>
      </p:sp>
      <p:graphicFrame>
        <p:nvGraphicFramePr>
          <p:cNvPr id="143382" name="Object 22"/>
          <p:cNvGraphicFramePr>
            <a:graphicFrameLocks noChangeAspect="1"/>
          </p:cNvGraphicFramePr>
          <p:nvPr/>
        </p:nvGraphicFramePr>
        <p:xfrm>
          <a:off x="4800600" y="3327400"/>
          <a:ext cx="1938338" cy="863600"/>
        </p:xfrm>
        <a:graphic>
          <a:graphicData uri="http://schemas.openxmlformats.org/presentationml/2006/ole">
            <p:oleObj spid="_x0000_s188419" name="Equation" r:id="rId5" imgW="761760" imgH="380880" progId="Equation.DSMT4">
              <p:embed/>
            </p:oleObj>
          </a:graphicData>
        </a:graphic>
      </p:graphicFrame>
      <p:sp>
        <p:nvSpPr>
          <p:cNvPr id="143383" name="Text Box 23"/>
          <p:cNvSpPr txBox="1">
            <a:spLocks noChangeArrowheads="1"/>
          </p:cNvSpPr>
          <p:nvPr/>
        </p:nvSpPr>
        <p:spPr bwMode="auto">
          <a:xfrm>
            <a:off x="688975" y="5791200"/>
            <a:ext cx="174466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What is this law?</a:t>
            </a:r>
          </a:p>
        </p:txBody>
      </p:sp>
      <p:sp>
        <p:nvSpPr>
          <p:cNvPr id="143384" name="Text Box 24"/>
          <p:cNvSpPr txBox="1">
            <a:spLocks noChangeArrowheads="1"/>
          </p:cNvSpPr>
          <p:nvPr/>
        </p:nvSpPr>
        <p:spPr bwMode="auto">
          <a:xfrm>
            <a:off x="688975" y="5295900"/>
            <a:ext cx="172402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Which direction?</a:t>
            </a:r>
          </a:p>
        </p:txBody>
      </p:sp>
      <p:sp>
        <p:nvSpPr>
          <p:cNvPr id="143385" name="Text Box 25"/>
          <p:cNvSpPr txBox="1">
            <a:spLocks noChangeArrowheads="1"/>
          </p:cNvSpPr>
          <p:nvPr/>
        </p:nvSpPr>
        <p:spPr bwMode="auto">
          <a:xfrm>
            <a:off x="3422650" y="5295900"/>
            <a:ext cx="2346325"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Opposite to each other!</a:t>
            </a:r>
          </a:p>
        </p:txBody>
      </p:sp>
      <p:sp>
        <p:nvSpPr>
          <p:cNvPr id="143386" name="Text Box 26"/>
          <p:cNvSpPr txBox="1">
            <a:spLocks noChangeArrowheads="1"/>
          </p:cNvSpPr>
          <p:nvPr/>
        </p:nvSpPr>
        <p:spPr bwMode="auto">
          <a:xfrm>
            <a:off x="3422650" y="5791200"/>
            <a:ext cx="4806950" cy="396875"/>
          </a:xfrm>
          <a:prstGeom prst="rect">
            <a:avLst/>
          </a:prstGeom>
          <a:noFill/>
          <a:ln w="9525">
            <a:noFill/>
            <a:miter lim="800000"/>
            <a:headEnd/>
            <a:tailEnd/>
          </a:ln>
          <a:effectLst/>
        </p:spPr>
        <p:txBody>
          <a:bodyPr wrap="none">
            <a:prstTxWarp prst="textNoShape">
              <a:avLst/>
            </a:prstTxWarp>
            <a:spAutoFit/>
          </a:bodyPr>
          <a:lstStyle/>
          <a:p>
            <a:r>
              <a:rPr lang="en-US" sz="2000">
                <a:solidFill>
                  <a:srgbClr val="A50021"/>
                </a:solidFill>
                <a:latin typeface="Arial Narrow" charset="0"/>
              </a:rPr>
              <a:t>Newton’s third law, the law of action and reaction!!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3363">
                                            <p:txEl>
                                              <p:pRg st="0" end="0"/>
                                            </p:txEl>
                                          </p:spTgt>
                                        </p:tgtEl>
                                        <p:attrNameLst>
                                          <p:attrName>style.visibility</p:attrName>
                                        </p:attrNameLst>
                                      </p:cBhvr>
                                      <p:to>
                                        <p:strVal val="visible"/>
                                      </p:to>
                                    </p:set>
                                    <p:animEffect transition="in" filter="wipe(left)">
                                      <p:cBhvr>
                                        <p:cTn id="7" dur="500"/>
                                        <p:tgtEl>
                                          <p:spTgt spid="143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43380"/>
                                        </p:tgtEl>
                                        <p:attrNameLst>
                                          <p:attrName>style.visibility</p:attrName>
                                        </p:attrNameLst>
                                      </p:cBhvr>
                                      <p:to>
                                        <p:strVal val="visible"/>
                                      </p:to>
                                    </p:set>
                                    <p:anim calcmode="lin" valueType="num">
                                      <p:cBhvr>
                                        <p:cTn id="12" dur="500" fill="hold"/>
                                        <p:tgtEl>
                                          <p:spTgt spid="143380"/>
                                        </p:tgtEl>
                                        <p:attrNameLst>
                                          <p:attrName>ppt_w</p:attrName>
                                        </p:attrNameLst>
                                      </p:cBhvr>
                                      <p:tavLst>
                                        <p:tav tm="0">
                                          <p:val>
                                            <p:fltVal val="0"/>
                                          </p:val>
                                        </p:tav>
                                        <p:tav tm="100000">
                                          <p:val>
                                            <p:strVal val="#ppt_w"/>
                                          </p:val>
                                        </p:tav>
                                      </p:tavLst>
                                    </p:anim>
                                    <p:anim calcmode="lin" valueType="num">
                                      <p:cBhvr>
                                        <p:cTn id="13" dur="500" fill="hold"/>
                                        <p:tgtEl>
                                          <p:spTgt spid="143380"/>
                                        </p:tgtEl>
                                        <p:attrNameLst>
                                          <p:attrName>ppt_h</p:attrName>
                                        </p:attrNameLst>
                                      </p:cBhvr>
                                      <p:tavLst>
                                        <p:tav tm="0">
                                          <p:val>
                                            <p:fltVal val="0"/>
                                          </p:val>
                                        </p:tav>
                                        <p:tav tm="100000">
                                          <p:val>
                                            <p:strVal val="#ppt_h"/>
                                          </p:val>
                                        </p:tav>
                                      </p:tavLst>
                                    </p:anim>
                                    <p:animEffect transition="in" filter="fade">
                                      <p:cBhvr>
                                        <p:cTn id="14" dur="500"/>
                                        <p:tgtEl>
                                          <p:spTgt spid="14338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43369"/>
                                        </p:tgtEl>
                                        <p:attrNameLst>
                                          <p:attrName>style.visibility</p:attrName>
                                        </p:attrNameLst>
                                      </p:cBhvr>
                                      <p:to>
                                        <p:strVal val="visible"/>
                                      </p:to>
                                    </p:set>
                                    <p:animEffect transition="in" filter="wipe(left)">
                                      <p:cBhvr>
                                        <p:cTn id="19" dur="500"/>
                                        <p:tgtEl>
                                          <p:spTgt spid="1433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143367"/>
                                        </p:tgtEl>
                                        <p:attrNameLst>
                                          <p:attrName>style.visibility</p:attrName>
                                        </p:attrNameLst>
                                      </p:cBhvr>
                                      <p:to>
                                        <p:strVal val="visible"/>
                                      </p:to>
                                    </p:set>
                                    <p:animEffect transition="in" filter="wipe(left)">
                                      <p:cBhvr>
                                        <p:cTn id="24" dur="500"/>
                                        <p:tgtEl>
                                          <p:spTgt spid="14336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43381"/>
                                        </p:tgtEl>
                                        <p:attrNameLst>
                                          <p:attrName>style.visibility</p:attrName>
                                        </p:attrNameLst>
                                      </p:cBhvr>
                                      <p:to>
                                        <p:strVal val="visible"/>
                                      </p:to>
                                    </p:set>
                                    <p:animEffect transition="in" filter="wipe(left)">
                                      <p:cBhvr>
                                        <p:cTn id="29" dur="500"/>
                                        <p:tgtEl>
                                          <p:spTgt spid="14338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43382"/>
                                        </p:tgtEl>
                                        <p:attrNameLst>
                                          <p:attrName>style.visibility</p:attrName>
                                        </p:attrNameLst>
                                      </p:cBhvr>
                                      <p:to>
                                        <p:strVal val="visible"/>
                                      </p:to>
                                    </p:set>
                                    <p:animEffect transition="in" filter="wipe(left)">
                                      <p:cBhvr>
                                        <p:cTn id="34" dur="500"/>
                                        <p:tgtEl>
                                          <p:spTgt spid="1433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43373"/>
                                        </p:tgtEl>
                                        <p:attrNameLst>
                                          <p:attrName>style.visibility</p:attrName>
                                        </p:attrNameLst>
                                      </p:cBhvr>
                                      <p:to>
                                        <p:strVal val="visible"/>
                                      </p:to>
                                    </p:set>
                                    <p:animEffect transition="in" filter="wipe(left)">
                                      <p:cBhvr>
                                        <p:cTn id="39" dur="500"/>
                                        <p:tgtEl>
                                          <p:spTgt spid="14337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3378"/>
                                        </p:tgtEl>
                                        <p:attrNameLst>
                                          <p:attrName>style.visibility</p:attrName>
                                        </p:attrNameLst>
                                      </p:cBhvr>
                                      <p:to>
                                        <p:strVal val="visible"/>
                                      </p:to>
                                    </p:set>
                                    <p:animEffect transition="in" filter="wipe(left)">
                                      <p:cBhvr>
                                        <p:cTn id="44" dur="500"/>
                                        <p:tgtEl>
                                          <p:spTgt spid="14337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43379"/>
                                        </p:tgtEl>
                                        <p:attrNameLst>
                                          <p:attrName>style.visibility</p:attrName>
                                        </p:attrNameLst>
                                      </p:cBhvr>
                                      <p:to>
                                        <p:strVal val="visible"/>
                                      </p:to>
                                    </p:set>
                                    <p:animEffect transition="in" filter="wipe(left)">
                                      <p:cBhvr>
                                        <p:cTn id="49" dur="500"/>
                                        <p:tgtEl>
                                          <p:spTgt spid="14337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3384"/>
                                        </p:tgtEl>
                                        <p:attrNameLst>
                                          <p:attrName>style.visibility</p:attrName>
                                        </p:attrNameLst>
                                      </p:cBhvr>
                                      <p:to>
                                        <p:strVal val="visible"/>
                                      </p:to>
                                    </p:set>
                                    <p:animEffect transition="in" filter="wipe(left)">
                                      <p:cBhvr>
                                        <p:cTn id="54" dur="500"/>
                                        <p:tgtEl>
                                          <p:spTgt spid="14338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43385"/>
                                        </p:tgtEl>
                                        <p:attrNameLst>
                                          <p:attrName>style.visibility</p:attrName>
                                        </p:attrNameLst>
                                      </p:cBhvr>
                                      <p:to>
                                        <p:strVal val="visible"/>
                                      </p:to>
                                    </p:set>
                                    <p:animEffect transition="in" filter="wipe(left)">
                                      <p:cBhvr>
                                        <p:cTn id="59" dur="500"/>
                                        <p:tgtEl>
                                          <p:spTgt spid="14338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43383"/>
                                        </p:tgtEl>
                                        <p:attrNameLst>
                                          <p:attrName>style.visibility</p:attrName>
                                        </p:attrNameLst>
                                      </p:cBhvr>
                                      <p:to>
                                        <p:strVal val="visible"/>
                                      </p:to>
                                    </p:set>
                                    <p:animEffect transition="in" filter="wipe(left)">
                                      <p:cBhvr>
                                        <p:cTn id="64" dur="500"/>
                                        <p:tgtEl>
                                          <p:spTgt spid="14338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43386"/>
                                        </p:tgtEl>
                                        <p:attrNameLst>
                                          <p:attrName>style.visibility</p:attrName>
                                        </p:attrNameLst>
                                      </p:cBhvr>
                                      <p:to>
                                        <p:strVal val="visible"/>
                                      </p:to>
                                    </p:set>
                                    <p:animEffect transition="in" filter="wipe(left)">
                                      <p:cBhvr>
                                        <p:cTn id="69" dur="500"/>
                                        <p:tgtEl>
                                          <p:spTgt spid="143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P spid="143369" grpId="0"/>
      <p:bldP spid="143373" grpId="0"/>
      <p:bldP spid="143378" grpId="0"/>
      <p:bldP spid="143379" grpId="0"/>
      <p:bldP spid="143381" grpId="0"/>
      <p:bldP spid="143383" grpId="0"/>
      <p:bldP spid="143384" grpId="0"/>
      <p:bldP spid="143385" grpId="0"/>
      <p:bldP spid="143386"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Thursday, Sept. 1,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DBA64447-22C9-354A-965E-2B549BF08EC5}" type="slidenum">
              <a:rPr lang="en-US"/>
              <a:pPr/>
              <a:t>7</a:t>
            </a:fld>
            <a:endParaRPr lang="en-US"/>
          </a:p>
        </p:txBody>
      </p:sp>
      <p:pic>
        <p:nvPicPr>
          <p:cNvPr id="145413" name="Picture 5" descr="FG21_021"/>
          <p:cNvPicPr>
            <a:picLocks noChangeAspect="1" noChangeArrowheads="1"/>
          </p:cNvPicPr>
          <p:nvPr/>
        </p:nvPicPr>
        <p:blipFill>
          <a:blip r:embed="rId2"/>
          <a:srcRect/>
          <a:stretch>
            <a:fillRect/>
          </a:stretch>
        </p:blipFill>
        <p:spPr bwMode="auto">
          <a:xfrm>
            <a:off x="5867400" y="3581400"/>
            <a:ext cx="3352800" cy="2933700"/>
          </a:xfrm>
          <a:prstGeom prst="rect">
            <a:avLst/>
          </a:prstGeom>
          <a:noFill/>
        </p:spPr>
      </p:pic>
      <p:pic>
        <p:nvPicPr>
          <p:cNvPr id="145412" name="Picture 4" descr="FG21_020"/>
          <p:cNvPicPr>
            <a:picLocks noChangeAspect="1" noChangeArrowheads="1"/>
          </p:cNvPicPr>
          <p:nvPr/>
        </p:nvPicPr>
        <p:blipFill>
          <a:blip r:embed="rId3"/>
          <a:srcRect/>
          <a:stretch>
            <a:fillRect/>
          </a:stretch>
        </p:blipFill>
        <p:spPr bwMode="auto">
          <a:xfrm>
            <a:off x="6477000" y="990600"/>
            <a:ext cx="2667000" cy="2000250"/>
          </a:xfrm>
          <a:prstGeom prst="rect">
            <a:avLst/>
          </a:prstGeom>
          <a:noFill/>
        </p:spPr>
      </p:pic>
      <p:sp>
        <p:nvSpPr>
          <p:cNvPr id="145410" name="Rectangle 2"/>
          <p:cNvSpPr>
            <a:spLocks noGrp="1" noChangeArrowheads="1"/>
          </p:cNvSpPr>
          <p:nvPr>
            <p:ph type="title"/>
          </p:nvPr>
        </p:nvSpPr>
        <p:spPr>
          <a:xfrm>
            <a:off x="457200" y="152400"/>
            <a:ext cx="8077200" cy="685800"/>
          </a:xfrm>
        </p:spPr>
        <p:txBody>
          <a:bodyPr/>
          <a:lstStyle/>
          <a:p>
            <a:r>
              <a:rPr lang="en-US"/>
              <a:t>The Electric Field</a:t>
            </a:r>
          </a:p>
        </p:txBody>
      </p:sp>
      <p:sp>
        <p:nvSpPr>
          <p:cNvPr id="145411" name="Rectangle 3"/>
          <p:cNvSpPr>
            <a:spLocks noGrp="1" noChangeArrowheads="1"/>
          </p:cNvSpPr>
          <p:nvPr>
            <p:ph type="body" idx="1"/>
          </p:nvPr>
        </p:nvSpPr>
        <p:spPr>
          <a:xfrm>
            <a:off x="76200" y="990600"/>
            <a:ext cx="6858000" cy="5334000"/>
          </a:xfrm>
        </p:spPr>
        <p:txBody>
          <a:bodyPr/>
          <a:lstStyle/>
          <a:p>
            <a:r>
              <a:rPr lang="en-US" sz="2800" dirty="0"/>
              <a:t>Both gravitational and electric forces act over a distance without touching objects </a:t>
            </a:r>
            <a:r>
              <a:rPr lang="en-US" sz="2800" dirty="0" err="1">
                <a:sym typeface="Wingdings" charset="2"/>
              </a:rPr>
              <a:t></a:t>
            </a:r>
            <a:r>
              <a:rPr lang="en-US" sz="2800" dirty="0">
                <a:sym typeface="Wingdings" charset="2"/>
              </a:rPr>
              <a:t> What kind of forces are these?</a:t>
            </a:r>
          </a:p>
          <a:p>
            <a:pPr lvl="1"/>
            <a:r>
              <a:rPr lang="en-US" sz="2400" dirty="0"/>
              <a:t>Field forces</a:t>
            </a:r>
          </a:p>
          <a:p>
            <a:r>
              <a:rPr lang="en-US" sz="2800" dirty="0"/>
              <a:t>Michael Faraday developed an idea of field.</a:t>
            </a:r>
          </a:p>
          <a:p>
            <a:pPr lvl="1"/>
            <a:r>
              <a:rPr lang="en-US" sz="2400" dirty="0"/>
              <a:t>Faraday</a:t>
            </a:r>
            <a:r>
              <a:rPr lang="en-US" sz="2400" dirty="0" smtClean="0"/>
              <a:t> (1791 – 1867) argued </a:t>
            </a:r>
            <a:r>
              <a:rPr lang="en-US" sz="2400" dirty="0"/>
              <a:t>that the electric field extends outward from every charge and permeates through all of space.</a:t>
            </a:r>
          </a:p>
          <a:p>
            <a:r>
              <a:rPr lang="en-US" sz="2800" dirty="0"/>
              <a:t>Field by a charge or a group of charges can be inspected by placing a small</a:t>
            </a:r>
            <a:r>
              <a:rPr lang="en-US" sz="2800" dirty="0" smtClean="0"/>
              <a:t> positive test </a:t>
            </a:r>
            <a:r>
              <a:rPr lang="en-US" sz="2800" dirty="0"/>
              <a:t>charge in the vicinity and measuring the force on 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wipe(left)">
                                      <p:cBhvr>
                                        <p:cTn id="7" dur="500"/>
                                        <p:tgtEl>
                                          <p:spTgt spid="145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wipe(left)">
                                      <p:cBhvr>
                                        <p:cTn id="12" dur="500"/>
                                        <p:tgtEl>
                                          <p:spTgt spid="145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wipe(left)">
                                      <p:cBhvr>
                                        <p:cTn id="17" dur="500"/>
                                        <p:tgtEl>
                                          <p:spTgt spid="145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45411">
                                            <p:txEl>
                                              <p:pRg st="3" end="3"/>
                                            </p:txEl>
                                          </p:spTgt>
                                        </p:tgtEl>
                                        <p:attrNameLst>
                                          <p:attrName>style.visibility</p:attrName>
                                        </p:attrNameLst>
                                      </p:cBhvr>
                                      <p:to>
                                        <p:strVal val="visible"/>
                                      </p:to>
                                    </p:set>
                                    <p:animEffect transition="in" filter="wipe(left)">
                                      <p:cBhvr>
                                        <p:cTn id="22" dur="500"/>
                                        <p:tgtEl>
                                          <p:spTgt spid="145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iterate type="wd">
                                    <p:tmPct val="10000"/>
                                  </p:iterate>
                                  <p:childTnLst>
                                    <p:set>
                                      <p:cBhvr>
                                        <p:cTn id="26" dur="1" fill="hold">
                                          <p:stCondLst>
                                            <p:cond delay="0"/>
                                          </p:stCondLst>
                                        </p:cTn>
                                        <p:tgtEl>
                                          <p:spTgt spid="145412"/>
                                        </p:tgtEl>
                                        <p:attrNameLst>
                                          <p:attrName>style.visibility</p:attrName>
                                        </p:attrNameLst>
                                      </p:cBhvr>
                                      <p:to>
                                        <p:strVal val="visible"/>
                                      </p:to>
                                    </p:set>
                                    <p:anim calcmode="lin" valueType="num">
                                      <p:cBhvr>
                                        <p:cTn id="27" dur="500" fill="hold"/>
                                        <p:tgtEl>
                                          <p:spTgt spid="145412"/>
                                        </p:tgtEl>
                                        <p:attrNameLst>
                                          <p:attrName>ppt_w</p:attrName>
                                        </p:attrNameLst>
                                      </p:cBhvr>
                                      <p:tavLst>
                                        <p:tav tm="0">
                                          <p:val>
                                            <p:fltVal val="0"/>
                                          </p:val>
                                        </p:tav>
                                        <p:tav tm="100000">
                                          <p:val>
                                            <p:strVal val="#ppt_w"/>
                                          </p:val>
                                        </p:tav>
                                      </p:tavLst>
                                    </p:anim>
                                    <p:anim calcmode="lin" valueType="num">
                                      <p:cBhvr>
                                        <p:cTn id="28" dur="500" fill="hold"/>
                                        <p:tgtEl>
                                          <p:spTgt spid="145412"/>
                                        </p:tgtEl>
                                        <p:attrNameLst>
                                          <p:attrName>ppt_h</p:attrName>
                                        </p:attrNameLst>
                                      </p:cBhvr>
                                      <p:tavLst>
                                        <p:tav tm="0">
                                          <p:val>
                                            <p:fltVal val="0"/>
                                          </p:val>
                                        </p:tav>
                                        <p:tav tm="100000">
                                          <p:val>
                                            <p:strVal val="#ppt_h"/>
                                          </p:val>
                                        </p:tav>
                                      </p:tavLst>
                                    </p:anim>
                                    <p:animEffect transition="in" filter="fade">
                                      <p:cBhvr>
                                        <p:cTn id="29" dur="500"/>
                                        <p:tgtEl>
                                          <p:spTgt spid="14541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145411">
                                            <p:txEl>
                                              <p:pRg st="4" end="4"/>
                                            </p:txEl>
                                          </p:spTgt>
                                        </p:tgtEl>
                                        <p:attrNameLst>
                                          <p:attrName>style.visibility</p:attrName>
                                        </p:attrNameLst>
                                      </p:cBhvr>
                                      <p:to>
                                        <p:strVal val="visible"/>
                                      </p:to>
                                    </p:set>
                                    <p:animEffect transition="in" filter="wipe(left)">
                                      <p:cBhvr>
                                        <p:cTn id="34" dur="500"/>
                                        <p:tgtEl>
                                          <p:spTgt spid="145411">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nodeType="clickEffect">
                                  <p:stCondLst>
                                    <p:cond delay="0"/>
                                  </p:stCondLst>
                                  <p:childTnLst>
                                    <p:set>
                                      <p:cBhvr>
                                        <p:cTn id="38" dur="1" fill="hold">
                                          <p:stCondLst>
                                            <p:cond delay="0"/>
                                          </p:stCondLst>
                                        </p:cTn>
                                        <p:tgtEl>
                                          <p:spTgt spid="145413"/>
                                        </p:tgtEl>
                                        <p:attrNameLst>
                                          <p:attrName>style.visibility</p:attrName>
                                        </p:attrNameLst>
                                      </p:cBhvr>
                                      <p:to>
                                        <p:strVal val="visible"/>
                                      </p:to>
                                    </p:set>
                                    <p:anim calcmode="lin" valueType="num">
                                      <p:cBhvr>
                                        <p:cTn id="39" dur="500" fill="hold"/>
                                        <p:tgtEl>
                                          <p:spTgt spid="145413"/>
                                        </p:tgtEl>
                                        <p:attrNameLst>
                                          <p:attrName>ppt_w</p:attrName>
                                        </p:attrNameLst>
                                      </p:cBhvr>
                                      <p:tavLst>
                                        <p:tav tm="0">
                                          <p:val>
                                            <p:fltVal val="0"/>
                                          </p:val>
                                        </p:tav>
                                        <p:tav tm="100000">
                                          <p:val>
                                            <p:strVal val="#ppt_w"/>
                                          </p:val>
                                        </p:tav>
                                      </p:tavLst>
                                    </p:anim>
                                    <p:anim calcmode="lin" valueType="num">
                                      <p:cBhvr>
                                        <p:cTn id="40" dur="500" fill="hold"/>
                                        <p:tgtEl>
                                          <p:spTgt spid="145413"/>
                                        </p:tgtEl>
                                        <p:attrNameLst>
                                          <p:attrName>ppt_h</p:attrName>
                                        </p:attrNameLst>
                                      </p:cBhvr>
                                      <p:tavLst>
                                        <p:tav tm="0">
                                          <p:val>
                                            <p:fltVal val="0"/>
                                          </p:val>
                                        </p:tav>
                                        <p:tav tm="100000">
                                          <p:val>
                                            <p:strVal val="#ppt_h"/>
                                          </p:val>
                                        </p:tav>
                                      </p:tavLst>
                                    </p:anim>
                                    <p:animEffect transition="in" filter="fade">
                                      <p:cBhvr>
                                        <p:cTn id="41" dur="500"/>
                                        <p:tgtEl>
                                          <p:spTgt spid="145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Thursday, Sept. 1, 2011</a:t>
            </a:r>
            <a:endParaRPr lang="en-US"/>
          </a:p>
        </p:txBody>
      </p:sp>
      <p:sp>
        <p:nvSpPr>
          <p:cNvPr id="10" name="Footer Placeholder 4"/>
          <p:cNvSpPr>
            <a:spLocks noGrp="1"/>
          </p:cNvSpPr>
          <p:nvPr>
            <p:ph type="ftr" sz="quarter" idx="11"/>
          </p:nvPr>
        </p:nvSpPr>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p:txBody>
          <a:bodyPr/>
          <a:lstStyle/>
          <a:p>
            <a:fld id="{D0CDF389-146E-1C42-A75B-0E76D2EE0D2D}" type="slidenum">
              <a:rPr lang="en-US"/>
              <a:pPr/>
              <a:t>8</a:t>
            </a:fld>
            <a:endParaRPr lang="en-US"/>
          </a:p>
        </p:txBody>
      </p:sp>
      <p:sp>
        <p:nvSpPr>
          <p:cNvPr id="146436" name="Rectangle 4"/>
          <p:cNvSpPr>
            <a:spLocks noGrp="1" noChangeArrowheads="1"/>
          </p:cNvSpPr>
          <p:nvPr>
            <p:ph type="title"/>
          </p:nvPr>
        </p:nvSpPr>
        <p:spPr>
          <a:xfrm>
            <a:off x="457200" y="128588"/>
            <a:ext cx="8077200" cy="685800"/>
          </a:xfrm>
        </p:spPr>
        <p:txBody>
          <a:bodyPr/>
          <a:lstStyle/>
          <a:p>
            <a:r>
              <a:rPr lang="en-US"/>
              <a:t>The Electric Field</a:t>
            </a:r>
          </a:p>
        </p:txBody>
      </p:sp>
      <p:sp>
        <p:nvSpPr>
          <p:cNvPr id="146437" name="Rectangle 5"/>
          <p:cNvSpPr>
            <a:spLocks noGrp="1" noChangeArrowheads="1"/>
          </p:cNvSpPr>
          <p:nvPr>
            <p:ph type="body" idx="1"/>
          </p:nvPr>
        </p:nvSpPr>
        <p:spPr>
          <a:xfrm>
            <a:off x="381000" y="990600"/>
            <a:ext cx="8001000" cy="4572000"/>
          </a:xfrm>
        </p:spPr>
        <p:txBody>
          <a:bodyPr/>
          <a:lstStyle/>
          <a:p>
            <a:pPr>
              <a:lnSpc>
                <a:spcPct val="90000"/>
              </a:lnSpc>
            </a:pPr>
            <a:r>
              <a:rPr lang="en-US" sz="2800"/>
              <a:t>The electric field at any point in space is defined as the force exerted on a tiny positive test charge divide by magnitude of the test charge</a:t>
            </a:r>
          </a:p>
          <a:p>
            <a:pPr lvl="1">
              <a:lnSpc>
                <a:spcPct val="90000"/>
              </a:lnSpc>
            </a:pPr>
            <a:r>
              <a:rPr lang="en-US" sz="2400"/>
              <a:t>Electric force per unit charge</a:t>
            </a:r>
          </a:p>
          <a:p>
            <a:pPr>
              <a:lnSpc>
                <a:spcPct val="90000"/>
              </a:lnSpc>
            </a:pPr>
            <a:r>
              <a:rPr lang="en-US" sz="2800"/>
              <a:t>What kind of quantity is the electric field?</a:t>
            </a:r>
          </a:p>
          <a:p>
            <a:pPr lvl="1">
              <a:lnSpc>
                <a:spcPct val="90000"/>
              </a:lnSpc>
            </a:pPr>
            <a:r>
              <a:rPr lang="en-US" sz="2400"/>
              <a:t>Vector quantity.   Why?</a:t>
            </a:r>
          </a:p>
          <a:p>
            <a:pPr>
              <a:lnSpc>
                <a:spcPct val="90000"/>
              </a:lnSpc>
            </a:pPr>
            <a:r>
              <a:rPr lang="en-US" sz="2800"/>
              <a:t>What is the unit of the electric field?</a:t>
            </a:r>
          </a:p>
          <a:p>
            <a:pPr lvl="1">
              <a:lnSpc>
                <a:spcPct val="90000"/>
              </a:lnSpc>
            </a:pPr>
            <a:r>
              <a:rPr lang="en-US" sz="2400"/>
              <a:t>N/C</a:t>
            </a:r>
          </a:p>
          <a:p>
            <a:pPr>
              <a:lnSpc>
                <a:spcPct val="90000"/>
              </a:lnSpc>
            </a:pPr>
            <a:r>
              <a:rPr lang="en-US" sz="2800"/>
              <a:t>What is the magnitude of the electric field at a distance r from a single point charge Q?</a:t>
            </a:r>
          </a:p>
        </p:txBody>
      </p:sp>
      <p:graphicFrame>
        <p:nvGraphicFramePr>
          <p:cNvPr id="146440" name="Object 8"/>
          <p:cNvGraphicFramePr>
            <a:graphicFrameLocks noChangeAspect="1"/>
          </p:cNvGraphicFramePr>
          <p:nvPr/>
        </p:nvGraphicFramePr>
        <p:xfrm>
          <a:off x="4953000" y="1741488"/>
          <a:ext cx="1219200" cy="1009650"/>
        </p:xfrm>
        <a:graphic>
          <a:graphicData uri="http://schemas.openxmlformats.org/presentationml/2006/ole">
            <p:oleObj spid="_x0000_s191490" name="Equation" r:id="rId3" imgW="419040" imgH="431640" progId="Equation.DSMT4">
              <p:embed/>
            </p:oleObj>
          </a:graphicData>
        </a:graphic>
      </p:graphicFrame>
      <p:graphicFrame>
        <p:nvGraphicFramePr>
          <p:cNvPr id="146447" name="Object 15"/>
          <p:cNvGraphicFramePr>
            <a:graphicFrameLocks noChangeAspect="1"/>
          </p:cNvGraphicFramePr>
          <p:nvPr/>
        </p:nvGraphicFramePr>
        <p:xfrm>
          <a:off x="1219200" y="5221288"/>
          <a:ext cx="1298575" cy="1011237"/>
        </p:xfrm>
        <a:graphic>
          <a:graphicData uri="http://schemas.openxmlformats.org/presentationml/2006/ole">
            <p:oleObj spid="_x0000_s191491" name="Equation" r:id="rId4" imgW="419040" imgH="406080" progId="Equation.DSMT4">
              <p:embed/>
            </p:oleObj>
          </a:graphicData>
        </a:graphic>
      </p:graphicFrame>
      <p:graphicFrame>
        <p:nvGraphicFramePr>
          <p:cNvPr id="146448" name="Object 16"/>
          <p:cNvGraphicFramePr>
            <a:graphicFrameLocks noChangeAspect="1"/>
          </p:cNvGraphicFramePr>
          <p:nvPr/>
        </p:nvGraphicFramePr>
        <p:xfrm>
          <a:off x="2486025" y="5187950"/>
          <a:ext cx="1928813" cy="1074738"/>
        </p:xfrm>
        <a:graphic>
          <a:graphicData uri="http://schemas.openxmlformats.org/presentationml/2006/ole">
            <p:oleObj spid="_x0000_s191492" name="Equation" r:id="rId5" imgW="622080" imgH="431640" progId="Equation.DSMT4">
              <p:embed/>
            </p:oleObj>
          </a:graphicData>
        </a:graphic>
      </p:graphicFrame>
      <p:graphicFrame>
        <p:nvGraphicFramePr>
          <p:cNvPr id="146449" name="Object 17"/>
          <p:cNvGraphicFramePr>
            <a:graphicFrameLocks noChangeAspect="1"/>
          </p:cNvGraphicFramePr>
          <p:nvPr/>
        </p:nvGraphicFramePr>
        <p:xfrm>
          <a:off x="4381500" y="5253038"/>
          <a:ext cx="1062038" cy="947737"/>
        </p:xfrm>
        <a:graphic>
          <a:graphicData uri="http://schemas.openxmlformats.org/presentationml/2006/ole">
            <p:oleObj spid="_x0000_s191493" name="Equation" r:id="rId6" imgW="342720" imgH="380880" progId="Equation.DSMT4">
              <p:embed/>
            </p:oleObj>
          </a:graphicData>
        </a:graphic>
      </p:graphicFrame>
      <p:graphicFrame>
        <p:nvGraphicFramePr>
          <p:cNvPr id="146450" name="Object 18"/>
          <p:cNvGraphicFramePr>
            <a:graphicFrameLocks noChangeAspect="1"/>
          </p:cNvGraphicFramePr>
          <p:nvPr/>
        </p:nvGraphicFramePr>
        <p:xfrm>
          <a:off x="5410200" y="5219700"/>
          <a:ext cx="1968500" cy="1012825"/>
        </p:xfrm>
        <a:graphic>
          <a:graphicData uri="http://schemas.openxmlformats.org/presentationml/2006/ole">
            <p:oleObj spid="_x0000_s191494" name="Equation" r:id="rId7" imgW="634680" imgH="406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6437">
                                            <p:txEl>
                                              <p:pRg st="0" end="0"/>
                                            </p:txEl>
                                          </p:spTgt>
                                        </p:tgtEl>
                                        <p:attrNameLst>
                                          <p:attrName>style.visibility</p:attrName>
                                        </p:attrNameLst>
                                      </p:cBhvr>
                                      <p:to>
                                        <p:strVal val="visible"/>
                                      </p:to>
                                    </p:set>
                                    <p:animEffect transition="in" filter="wipe(left)">
                                      <p:cBhvr>
                                        <p:cTn id="7" dur="500"/>
                                        <p:tgtEl>
                                          <p:spTgt spid="146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46437">
                                            <p:txEl>
                                              <p:pRg st="1" end="1"/>
                                            </p:txEl>
                                          </p:spTgt>
                                        </p:tgtEl>
                                        <p:attrNameLst>
                                          <p:attrName>style.visibility</p:attrName>
                                        </p:attrNameLst>
                                      </p:cBhvr>
                                      <p:to>
                                        <p:strVal val="visible"/>
                                      </p:to>
                                    </p:set>
                                    <p:animEffect transition="in" filter="wipe(left)">
                                      <p:cBhvr>
                                        <p:cTn id="12" dur="500"/>
                                        <p:tgtEl>
                                          <p:spTgt spid="1464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46440"/>
                                        </p:tgtEl>
                                        <p:attrNameLst>
                                          <p:attrName>style.visibility</p:attrName>
                                        </p:attrNameLst>
                                      </p:cBhvr>
                                      <p:to>
                                        <p:strVal val="visible"/>
                                      </p:to>
                                    </p:set>
                                    <p:animEffect transition="in" filter="wipe(left)">
                                      <p:cBhvr>
                                        <p:cTn id="17" dur="500"/>
                                        <p:tgtEl>
                                          <p:spTgt spid="14644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46437">
                                            <p:txEl>
                                              <p:pRg st="2" end="2"/>
                                            </p:txEl>
                                          </p:spTgt>
                                        </p:tgtEl>
                                        <p:attrNameLst>
                                          <p:attrName>style.visibility</p:attrName>
                                        </p:attrNameLst>
                                      </p:cBhvr>
                                      <p:to>
                                        <p:strVal val="visible"/>
                                      </p:to>
                                    </p:set>
                                    <p:animEffect transition="in" filter="wipe(left)">
                                      <p:cBhvr>
                                        <p:cTn id="22" dur="500"/>
                                        <p:tgtEl>
                                          <p:spTgt spid="14643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46437">
                                            <p:txEl>
                                              <p:pRg st="3" end="3"/>
                                            </p:txEl>
                                          </p:spTgt>
                                        </p:tgtEl>
                                        <p:attrNameLst>
                                          <p:attrName>style.visibility</p:attrName>
                                        </p:attrNameLst>
                                      </p:cBhvr>
                                      <p:to>
                                        <p:strVal val="visible"/>
                                      </p:to>
                                    </p:set>
                                    <p:animEffect transition="in" filter="wipe(left)">
                                      <p:cBhvr>
                                        <p:cTn id="27" dur="500"/>
                                        <p:tgtEl>
                                          <p:spTgt spid="14643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46437">
                                            <p:txEl>
                                              <p:pRg st="4" end="4"/>
                                            </p:txEl>
                                          </p:spTgt>
                                        </p:tgtEl>
                                        <p:attrNameLst>
                                          <p:attrName>style.visibility</p:attrName>
                                        </p:attrNameLst>
                                      </p:cBhvr>
                                      <p:to>
                                        <p:strVal val="visible"/>
                                      </p:to>
                                    </p:set>
                                    <p:animEffect transition="in" filter="wipe(left)">
                                      <p:cBhvr>
                                        <p:cTn id="32" dur="500"/>
                                        <p:tgtEl>
                                          <p:spTgt spid="14643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46437">
                                            <p:txEl>
                                              <p:pRg st="5" end="5"/>
                                            </p:txEl>
                                          </p:spTgt>
                                        </p:tgtEl>
                                        <p:attrNameLst>
                                          <p:attrName>style.visibility</p:attrName>
                                        </p:attrNameLst>
                                      </p:cBhvr>
                                      <p:to>
                                        <p:strVal val="visible"/>
                                      </p:to>
                                    </p:set>
                                    <p:animEffect transition="in" filter="wipe(left)">
                                      <p:cBhvr>
                                        <p:cTn id="37" dur="500"/>
                                        <p:tgtEl>
                                          <p:spTgt spid="14643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46437">
                                            <p:txEl>
                                              <p:pRg st="6" end="6"/>
                                            </p:txEl>
                                          </p:spTgt>
                                        </p:tgtEl>
                                        <p:attrNameLst>
                                          <p:attrName>style.visibility</p:attrName>
                                        </p:attrNameLst>
                                      </p:cBhvr>
                                      <p:to>
                                        <p:strVal val="visible"/>
                                      </p:to>
                                    </p:set>
                                    <p:animEffect transition="in" filter="wipe(left)">
                                      <p:cBhvr>
                                        <p:cTn id="42" dur="500"/>
                                        <p:tgtEl>
                                          <p:spTgt spid="14643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46447"/>
                                        </p:tgtEl>
                                        <p:attrNameLst>
                                          <p:attrName>style.visibility</p:attrName>
                                        </p:attrNameLst>
                                      </p:cBhvr>
                                      <p:to>
                                        <p:strVal val="visible"/>
                                      </p:to>
                                    </p:set>
                                    <p:animEffect transition="in" filter="wipe(left)">
                                      <p:cBhvr>
                                        <p:cTn id="47" dur="500"/>
                                        <p:tgtEl>
                                          <p:spTgt spid="14644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46448"/>
                                        </p:tgtEl>
                                        <p:attrNameLst>
                                          <p:attrName>style.visibility</p:attrName>
                                        </p:attrNameLst>
                                      </p:cBhvr>
                                      <p:to>
                                        <p:strVal val="visible"/>
                                      </p:to>
                                    </p:set>
                                    <p:animEffect transition="in" filter="wipe(left)">
                                      <p:cBhvr>
                                        <p:cTn id="52" dur="500"/>
                                        <p:tgtEl>
                                          <p:spTgt spid="14644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46449"/>
                                        </p:tgtEl>
                                        <p:attrNameLst>
                                          <p:attrName>style.visibility</p:attrName>
                                        </p:attrNameLst>
                                      </p:cBhvr>
                                      <p:to>
                                        <p:strVal val="visible"/>
                                      </p:to>
                                    </p:set>
                                    <p:animEffect transition="in" filter="wipe(left)">
                                      <p:cBhvr>
                                        <p:cTn id="57" dur="500"/>
                                        <p:tgtEl>
                                          <p:spTgt spid="14644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46450"/>
                                        </p:tgtEl>
                                        <p:attrNameLst>
                                          <p:attrName>style.visibility</p:attrName>
                                        </p:attrNameLst>
                                      </p:cBhvr>
                                      <p:to>
                                        <p:strVal val="visible"/>
                                      </p:to>
                                    </p:set>
                                    <p:animEffect transition="in" filter="wipe(left)">
                                      <p:cBhvr>
                                        <p:cTn id="62" dur="500"/>
                                        <p:tgtEl>
                                          <p:spTgt spid="146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7"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Sept. 1,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5F31D038-5A25-1346-BBC2-EA39727D192F}" type="slidenum">
              <a:rPr lang="en-US"/>
              <a:pPr/>
              <a:t>9</a:t>
            </a:fld>
            <a:endParaRPr lang="en-US"/>
          </a:p>
        </p:txBody>
      </p:sp>
      <p:pic>
        <p:nvPicPr>
          <p:cNvPr id="147473" name="Picture 17" descr="FG21_022"/>
          <p:cNvPicPr>
            <a:picLocks noChangeAspect="1" noChangeArrowheads="1"/>
          </p:cNvPicPr>
          <p:nvPr/>
        </p:nvPicPr>
        <p:blipFill>
          <a:blip r:embed="rId3"/>
          <a:srcRect/>
          <a:stretch>
            <a:fillRect/>
          </a:stretch>
        </p:blipFill>
        <p:spPr bwMode="auto">
          <a:xfrm>
            <a:off x="5867400" y="0"/>
            <a:ext cx="3810000" cy="3162300"/>
          </a:xfrm>
          <a:prstGeom prst="rect">
            <a:avLst/>
          </a:prstGeom>
          <a:noFill/>
        </p:spPr>
      </p:pic>
      <p:sp>
        <p:nvSpPr>
          <p:cNvPr id="147459" name="Rectangle 3"/>
          <p:cNvSpPr>
            <a:spLocks noGrp="1" noChangeArrowheads="1"/>
          </p:cNvSpPr>
          <p:nvPr>
            <p:ph type="title"/>
          </p:nvPr>
        </p:nvSpPr>
        <p:spPr>
          <a:xfrm>
            <a:off x="304800" y="139700"/>
            <a:ext cx="8382000" cy="685800"/>
          </a:xfrm>
        </p:spPr>
        <p:txBody>
          <a:bodyPr/>
          <a:lstStyle/>
          <a:p>
            <a:r>
              <a:rPr lang="en-US"/>
              <a:t>Example 21 – 5 </a:t>
            </a:r>
          </a:p>
        </p:txBody>
      </p:sp>
      <p:sp>
        <p:nvSpPr>
          <p:cNvPr id="147460" name="Rectangle 4"/>
          <p:cNvSpPr>
            <a:spLocks noGrp="1" noChangeArrowheads="1"/>
          </p:cNvSpPr>
          <p:nvPr>
            <p:ph type="body" idx="1"/>
          </p:nvPr>
        </p:nvSpPr>
        <p:spPr>
          <a:xfrm>
            <a:off x="76200" y="762000"/>
            <a:ext cx="6705600" cy="2895600"/>
          </a:xfrm>
        </p:spPr>
        <p:txBody>
          <a:bodyPr/>
          <a:lstStyle/>
          <a:p>
            <a:pPr>
              <a:lnSpc>
                <a:spcPct val="80000"/>
              </a:lnSpc>
            </a:pPr>
            <a:r>
              <a:rPr lang="en-US" sz="2000" b="1" dirty="0"/>
              <a:t>Electrostatic copier</a:t>
            </a:r>
            <a:r>
              <a:rPr lang="en-US" sz="2000" dirty="0"/>
              <a:t>.  An electrostatic copier works by selectively arranging positive charges (in a pattern to be copied) on the surface of a </a:t>
            </a:r>
            <a:r>
              <a:rPr lang="en-US" sz="2000" dirty="0" err="1"/>
              <a:t>nonconducting</a:t>
            </a:r>
            <a:r>
              <a:rPr lang="en-US" sz="2000" dirty="0"/>
              <a:t> drum, then gently sprinkling negatively charged dry toner (ink) onto the drum.  The toner particles temporarily stick to the pattern on the drum and are later transferred to paper and “melted” to produce the copy. Suppose each toner particle has a mass of 9.0x10</a:t>
            </a:r>
            <a:r>
              <a:rPr lang="en-US" sz="2000" baseline="30000" dirty="0"/>
              <a:t>-16</a:t>
            </a:r>
            <a:r>
              <a:rPr lang="en-US" sz="2000" dirty="0"/>
              <a:t>kg and carries the average of 20 extra electrons to provide an electric charge.  Assuming that the electric force on a toner particle must exceed twice its weight in order to ensure sufficient attraction, compute the required electric field strength near the surface of the drum.</a:t>
            </a:r>
          </a:p>
        </p:txBody>
      </p:sp>
      <p:graphicFrame>
        <p:nvGraphicFramePr>
          <p:cNvPr id="147462" name="Object 6"/>
          <p:cNvGraphicFramePr>
            <a:graphicFrameLocks noChangeAspect="1"/>
          </p:cNvGraphicFramePr>
          <p:nvPr/>
        </p:nvGraphicFramePr>
        <p:xfrm>
          <a:off x="2092325" y="4138613"/>
          <a:ext cx="641350" cy="398462"/>
        </p:xfrm>
        <a:graphic>
          <a:graphicData uri="http://schemas.openxmlformats.org/presentationml/2006/ole">
            <p:oleObj spid="_x0000_s192514" name="Equation" r:id="rId4" imgW="291960" imgH="203040" progId="Equation.DSMT4">
              <p:embed/>
            </p:oleObj>
          </a:graphicData>
        </a:graphic>
      </p:graphicFrame>
      <p:sp>
        <p:nvSpPr>
          <p:cNvPr id="147463" name="Text Box 7"/>
          <p:cNvSpPr txBox="1">
            <a:spLocks noChangeArrowheads="1"/>
          </p:cNvSpPr>
          <p:nvPr/>
        </p:nvSpPr>
        <p:spPr bwMode="auto">
          <a:xfrm>
            <a:off x="457200" y="3638550"/>
            <a:ext cx="82994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The electric force must be the same as twice the gravitational force on the toner particle.</a:t>
            </a:r>
          </a:p>
        </p:txBody>
      </p:sp>
      <p:sp>
        <p:nvSpPr>
          <p:cNvPr id="147464" name="Text Box 8"/>
          <p:cNvSpPr txBox="1">
            <a:spLocks noChangeArrowheads="1"/>
          </p:cNvSpPr>
          <p:nvPr/>
        </p:nvSpPr>
        <p:spPr bwMode="auto">
          <a:xfrm>
            <a:off x="457200" y="4138613"/>
            <a:ext cx="1654175"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So we can write</a:t>
            </a:r>
          </a:p>
        </p:txBody>
      </p:sp>
      <p:sp>
        <p:nvSpPr>
          <p:cNvPr id="147467" name="Text Box 11"/>
          <p:cNvSpPr txBox="1">
            <a:spLocks noChangeArrowheads="1"/>
          </p:cNvSpPr>
          <p:nvPr/>
        </p:nvSpPr>
        <p:spPr bwMode="auto">
          <a:xfrm>
            <a:off x="461963" y="4648200"/>
            <a:ext cx="4019550"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Thus, the magnitude of the electric field is</a:t>
            </a:r>
          </a:p>
        </p:txBody>
      </p:sp>
      <p:graphicFrame>
        <p:nvGraphicFramePr>
          <p:cNvPr id="147468" name="Object 12"/>
          <p:cNvGraphicFramePr>
            <a:graphicFrameLocks noChangeAspect="1"/>
          </p:cNvGraphicFramePr>
          <p:nvPr/>
        </p:nvGraphicFramePr>
        <p:xfrm>
          <a:off x="889000" y="5410200"/>
          <a:ext cx="558800" cy="300038"/>
        </p:xfrm>
        <a:graphic>
          <a:graphicData uri="http://schemas.openxmlformats.org/presentationml/2006/ole">
            <p:oleObj spid="_x0000_s192515" name="Equation" r:id="rId5" imgW="253800" imgH="152280" progId="Equation.DSMT4">
              <p:embed/>
            </p:oleObj>
          </a:graphicData>
        </a:graphic>
      </p:graphicFrame>
      <p:graphicFrame>
        <p:nvGraphicFramePr>
          <p:cNvPr id="147474" name="Object 18"/>
          <p:cNvGraphicFramePr>
            <a:graphicFrameLocks noChangeAspect="1"/>
          </p:cNvGraphicFramePr>
          <p:nvPr/>
        </p:nvGraphicFramePr>
        <p:xfrm>
          <a:off x="2128838" y="5105400"/>
          <a:ext cx="5948362" cy="1046163"/>
        </p:xfrm>
        <a:graphic>
          <a:graphicData uri="http://schemas.openxmlformats.org/presentationml/2006/ole">
            <p:oleObj spid="_x0000_s192516" name="Equation" r:id="rId6" imgW="2705040" imgH="533160" progId="Equation.DSMT4">
              <p:embed/>
            </p:oleObj>
          </a:graphicData>
        </a:graphic>
      </p:graphicFrame>
      <p:graphicFrame>
        <p:nvGraphicFramePr>
          <p:cNvPr id="147475" name="Object 19"/>
          <p:cNvGraphicFramePr>
            <a:graphicFrameLocks noChangeAspect="1"/>
          </p:cNvGraphicFramePr>
          <p:nvPr/>
        </p:nvGraphicFramePr>
        <p:xfrm>
          <a:off x="3389313" y="4113213"/>
          <a:ext cx="838200" cy="447675"/>
        </p:xfrm>
        <a:graphic>
          <a:graphicData uri="http://schemas.openxmlformats.org/presentationml/2006/ole">
            <p:oleObj spid="_x0000_s192517" name="Equation" r:id="rId7" imgW="380880" imgH="228600" progId="Equation.DSMT4">
              <p:embed/>
            </p:oleObj>
          </a:graphicData>
        </a:graphic>
      </p:graphicFrame>
      <p:graphicFrame>
        <p:nvGraphicFramePr>
          <p:cNvPr id="147476" name="Object 20"/>
          <p:cNvGraphicFramePr>
            <a:graphicFrameLocks noChangeAspect="1"/>
          </p:cNvGraphicFramePr>
          <p:nvPr/>
        </p:nvGraphicFramePr>
        <p:xfrm>
          <a:off x="4206875" y="4149725"/>
          <a:ext cx="669925" cy="373063"/>
        </p:xfrm>
        <a:graphic>
          <a:graphicData uri="http://schemas.openxmlformats.org/presentationml/2006/ole">
            <p:oleObj spid="_x0000_s192518" name="Equation" r:id="rId8" imgW="304560" imgH="190440" progId="Equation.DSMT4">
              <p:embed/>
            </p:oleObj>
          </a:graphicData>
        </a:graphic>
      </p:graphicFrame>
      <p:graphicFrame>
        <p:nvGraphicFramePr>
          <p:cNvPr id="147477" name="Object 21"/>
          <p:cNvGraphicFramePr>
            <a:graphicFrameLocks noChangeAspect="1"/>
          </p:cNvGraphicFramePr>
          <p:nvPr/>
        </p:nvGraphicFramePr>
        <p:xfrm>
          <a:off x="2713038" y="4149725"/>
          <a:ext cx="696912" cy="373063"/>
        </p:xfrm>
        <a:graphic>
          <a:graphicData uri="http://schemas.openxmlformats.org/presentationml/2006/ole">
            <p:oleObj spid="_x0000_s192519" name="Equation" r:id="rId9" imgW="317160" imgH="190440" progId="Equation.DSMT4">
              <p:embed/>
            </p:oleObj>
          </a:graphicData>
        </a:graphic>
      </p:graphicFrame>
      <p:graphicFrame>
        <p:nvGraphicFramePr>
          <p:cNvPr id="147478" name="Object 22"/>
          <p:cNvGraphicFramePr>
            <a:graphicFrameLocks noChangeAspect="1"/>
          </p:cNvGraphicFramePr>
          <p:nvPr/>
        </p:nvGraphicFramePr>
        <p:xfrm>
          <a:off x="1408113" y="5222875"/>
          <a:ext cx="725487" cy="796925"/>
        </p:xfrm>
        <a:graphic>
          <a:graphicData uri="http://schemas.openxmlformats.org/presentationml/2006/ole">
            <p:oleObj spid="_x0000_s192520" name="Equation" r:id="rId10" imgW="330120" imgH="4060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47460">
                                            <p:txEl>
                                              <p:pRg st="0" end="0"/>
                                            </p:txEl>
                                          </p:spTgt>
                                        </p:tgtEl>
                                        <p:attrNameLst>
                                          <p:attrName>style.visibility</p:attrName>
                                        </p:attrNameLst>
                                      </p:cBhvr>
                                      <p:to>
                                        <p:strVal val="visible"/>
                                      </p:to>
                                    </p:set>
                                    <p:animEffect transition="in" filter="wipe(left)">
                                      <p:cBhvr>
                                        <p:cTn id="7" dur="500"/>
                                        <p:tgtEl>
                                          <p:spTgt spid="1474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47473"/>
                                        </p:tgtEl>
                                        <p:attrNameLst>
                                          <p:attrName>style.visibility</p:attrName>
                                        </p:attrNameLst>
                                      </p:cBhvr>
                                      <p:to>
                                        <p:strVal val="visible"/>
                                      </p:to>
                                    </p:set>
                                    <p:anim calcmode="lin" valueType="num">
                                      <p:cBhvr>
                                        <p:cTn id="12" dur="500" fill="hold"/>
                                        <p:tgtEl>
                                          <p:spTgt spid="147473"/>
                                        </p:tgtEl>
                                        <p:attrNameLst>
                                          <p:attrName>ppt_w</p:attrName>
                                        </p:attrNameLst>
                                      </p:cBhvr>
                                      <p:tavLst>
                                        <p:tav tm="0">
                                          <p:val>
                                            <p:fltVal val="0"/>
                                          </p:val>
                                        </p:tav>
                                        <p:tav tm="100000">
                                          <p:val>
                                            <p:strVal val="#ppt_w"/>
                                          </p:val>
                                        </p:tav>
                                      </p:tavLst>
                                    </p:anim>
                                    <p:anim calcmode="lin" valueType="num">
                                      <p:cBhvr>
                                        <p:cTn id="13" dur="500" fill="hold"/>
                                        <p:tgtEl>
                                          <p:spTgt spid="147473"/>
                                        </p:tgtEl>
                                        <p:attrNameLst>
                                          <p:attrName>ppt_h</p:attrName>
                                        </p:attrNameLst>
                                      </p:cBhvr>
                                      <p:tavLst>
                                        <p:tav tm="0">
                                          <p:val>
                                            <p:fltVal val="0"/>
                                          </p:val>
                                        </p:tav>
                                        <p:tav tm="100000">
                                          <p:val>
                                            <p:strVal val="#ppt_h"/>
                                          </p:val>
                                        </p:tav>
                                      </p:tavLst>
                                    </p:anim>
                                    <p:animEffect transition="in" filter="fade">
                                      <p:cBhvr>
                                        <p:cTn id="14" dur="500"/>
                                        <p:tgtEl>
                                          <p:spTgt spid="14747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147463"/>
                                        </p:tgtEl>
                                        <p:attrNameLst>
                                          <p:attrName>style.visibility</p:attrName>
                                        </p:attrNameLst>
                                      </p:cBhvr>
                                      <p:to>
                                        <p:strVal val="visible"/>
                                      </p:to>
                                    </p:set>
                                    <p:animEffect transition="in" filter="wipe(left)">
                                      <p:cBhvr>
                                        <p:cTn id="19" dur="500"/>
                                        <p:tgtEl>
                                          <p:spTgt spid="14746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147464"/>
                                        </p:tgtEl>
                                        <p:attrNameLst>
                                          <p:attrName>style.visibility</p:attrName>
                                        </p:attrNameLst>
                                      </p:cBhvr>
                                      <p:to>
                                        <p:strVal val="visible"/>
                                      </p:to>
                                    </p:set>
                                    <p:animEffect transition="in" filter="wipe(left)">
                                      <p:cBhvr>
                                        <p:cTn id="24" dur="500"/>
                                        <p:tgtEl>
                                          <p:spTgt spid="14746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147462"/>
                                        </p:tgtEl>
                                        <p:attrNameLst>
                                          <p:attrName>style.visibility</p:attrName>
                                        </p:attrNameLst>
                                      </p:cBhvr>
                                      <p:to>
                                        <p:strVal val="visible"/>
                                      </p:to>
                                    </p:set>
                                    <p:animEffect transition="in" filter="wipe(left)">
                                      <p:cBhvr>
                                        <p:cTn id="29" dur="500"/>
                                        <p:tgtEl>
                                          <p:spTgt spid="14746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47477"/>
                                        </p:tgtEl>
                                        <p:attrNameLst>
                                          <p:attrName>style.visibility</p:attrName>
                                        </p:attrNameLst>
                                      </p:cBhvr>
                                      <p:to>
                                        <p:strVal val="visible"/>
                                      </p:to>
                                    </p:set>
                                    <p:animEffect transition="in" filter="wipe(left)">
                                      <p:cBhvr>
                                        <p:cTn id="34" dur="500"/>
                                        <p:tgtEl>
                                          <p:spTgt spid="14747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47475"/>
                                        </p:tgtEl>
                                        <p:attrNameLst>
                                          <p:attrName>style.visibility</p:attrName>
                                        </p:attrNameLst>
                                      </p:cBhvr>
                                      <p:to>
                                        <p:strVal val="visible"/>
                                      </p:to>
                                    </p:set>
                                    <p:animEffect transition="in" filter="wipe(left)">
                                      <p:cBhvr>
                                        <p:cTn id="39" dur="500"/>
                                        <p:tgtEl>
                                          <p:spTgt spid="14747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47476"/>
                                        </p:tgtEl>
                                        <p:attrNameLst>
                                          <p:attrName>style.visibility</p:attrName>
                                        </p:attrNameLst>
                                      </p:cBhvr>
                                      <p:to>
                                        <p:strVal val="visible"/>
                                      </p:to>
                                    </p:set>
                                    <p:animEffect transition="in" filter="wipe(left)">
                                      <p:cBhvr>
                                        <p:cTn id="44" dur="500"/>
                                        <p:tgtEl>
                                          <p:spTgt spid="14747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147467"/>
                                        </p:tgtEl>
                                        <p:attrNameLst>
                                          <p:attrName>style.visibility</p:attrName>
                                        </p:attrNameLst>
                                      </p:cBhvr>
                                      <p:to>
                                        <p:strVal val="visible"/>
                                      </p:to>
                                    </p:set>
                                    <p:animEffect transition="in" filter="wipe(left)">
                                      <p:cBhvr>
                                        <p:cTn id="49" dur="500"/>
                                        <p:tgtEl>
                                          <p:spTgt spid="14746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147468"/>
                                        </p:tgtEl>
                                        <p:attrNameLst>
                                          <p:attrName>style.visibility</p:attrName>
                                        </p:attrNameLst>
                                      </p:cBhvr>
                                      <p:to>
                                        <p:strVal val="visible"/>
                                      </p:to>
                                    </p:set>
                                    <p:animEffect transition="in" filter="wipe(left)">
                                      <p:cBhvr>
                                        <p:cTn id="54" dur="500"/>
                                        <p:tgtEl>
                                          <p:spTgt spid="14746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147478"/>
                                        </p:tgtEl>
                                        <p:attrNameLst>
                                          <p:attrName>style.visibility</p:attrName>
                                        </p:attrNameLst>
                                      </p:cBhvr>
                                      <p:to>
                                        <p:strVal val="visible"/>
                                      </p:to>
                                    </p:set>
                                    <p:animEffect transition="in" filter="wipe(left)">
                                      <p:cBhvr>
                                        <p:cTn id="59" dur="500"/>
                                        <p:tgtEl>
                                          <p:spTgt spid="147478"/>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47474"/>
                                        </p:tgtEl>
                                        <p:attrNameLst>
                                          <p:attrName>style.visibility</p:attrName>
                                        </p:attrNameLst>
                                      </p:cBhvr>
                                      <p:to>
                                        <p:strVal val="visible"/>
                                      </p:to>
                                    </p:set>
                                    <p:animEffect transition="in" filter="wipe(left)">
                                      <p:cBhvr>
                                        <p:cTn id="64" dur="500"/>
                                        <p:tgtEl>
                                          <p:spTgt spid="147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0" grpId="0" build="p"/>
      <p:bldP spid="147463" grpId="0"/>
      <p:bldP spid="147464" grpId="0"/>
      <p:bldP spid="147467"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8410</TotalTime>
  <Words>1504</Words>
  <Application>Microsoft Macintosh PowerPoint</Application>
  <PresentationFormat>On-screen Show (4:3)</PresentationFormat>
  <Paragraphs>144</Paragraphs>
  <Slides>13</Slides>
  <Notes>0</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phys1443-spring02</vt:lpstr>
      <vt:lpstr>Equation</vt:lpstr>
      <vt:lpstr>MathType 6.0 Equation</vt:lpstr>
      <vt:lpstr>PHYS 1444 – Section 003 Lecture #3</vt:lpstr>
      <vt:lpstr>Announcements</vt:lpstr>
      <vt:lpstr>Extra Credit Special Project #1 </vt:lpstr>
      <vt:lpstr>Coulomb’s Law – The Formula</vt:lpstr>
      <vt:lpstr>The Elementary Charge and Permittivity</vt:lpstr>
      <vt:lpstr>Example 21 – 2 </vt:lpstr>
      <vt:lpstr>The Electric Field</vt:lpstr>
      <vt:lpstr>The Electric Field</vt:lpstr>
      <vt:lpstr>Example 21 – 5 </vt:lpstr>
      <vt:lpstr>Direction of the Electric Field</vt:lpstr>
      <vt:lpstr>Example 21 – 8 </vt:lpstr>
      <vt:lpstr>Example 21 – 8, cnt’d</vt:lpstr>
      <vt:lpstr>Example 21 – 8, cnt’d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322</cp:revision>
  <dcterms:created xsi:type="dcterms:W3CDTF">2011-08-30T22:21:08Z</dcterms:created>
  <dcterms:modified xsi:type="dcterms:W3CDTF">2011-09-01T20:48:11Z</dcterms:modified>
</cp:coreProperties>
</file>