
<file path=[Content_Types].xml><?xml version="1.0" encoding="utf-8"?>
<Types xmlns="http://schemas.openxmlformats.org/package/2006/content-types">
  <Override PartName="/ppt/embeddings/oleObject16.bin" ContentType="application/vnd.openxmlformats-officedocument.oleObject"/>
  <Override PartName="/ppt/slides/slide9.xml" ContentType="application/vnd.openxmlformats-officedocument.presentationml.slide+xml"/>
  <Override PartName="/ppt/embeddings/oleObject4.bin" ContentType="application/vnd.openxmlformats-officedocument.oleObject"/>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slides/slide5.xml" ContentType="application/vnd.openxmlformats-officedocument.presentationml.slide+xml"/>
  <Default Extension="rels" ContentType="application/vnd.openxmlformats-package.relationships+xml"/>
  <Default Extension="jpeg" ContentType="image/jpeg"/>
  <Override PartName="/ppt/slideLayouts/slideLayout5.xml" ContentType="application/vnd.openxmlformats-officedocument.presentationml.slideLayout+xml"/>
  <Override PartName="/ppt/notesMasters/notesMaster1.xml" ContentType="application/vnd.openxmlformats-officedocument.presentationml.notesMaster+xml"/>
  <Override PartName="/ppt/slides/slide1.xml" ContentType="application/vnd.openxmlformats-officedocument.presentationml.slide+xml"/>
  <Override PartName="/ppt/handoutMasters/handoutMaster1.xml" ContentType="application/vnd.openxmlformats-officedocument.presentationml.handoutMaster+xml"/>
  <Override PartName="/docProps/app.xml" ContentType="application/vnd.openxmlformats-officedocument.extended-properties+xml"/>
  <Override PartName="/ppt/embeddings/oleObject12.bin" ContentType="application/vnd.openxmlformats-officedocument.oleObject"/>
  <Override PartName="/ppt/theme/theme2.xml" ContentType="application/vnd.openxmlformats-officedocument.theme+xml"/>
  <Override PartName="/ppt/slideLayouts/slideLayout1.xml" ContentType="application/vnd.openxmlformats-officedocument.presentationml.slideLayout+xml"/>
  <Override PartName="/ppt/embeddings/oleObject9.bin" ContentType="application/vnd.openxmlformats-officedocument.oleObject"/>
  <Override PartName="/ppt/embeddings/oleObject17.bin" ContentType="application/vnd.openxmlformats-officedocument.oleObject"/>
  <Default Extension="xml" ContentType="application/xml"/>
  <Override PartName="/ppt/tableStyles.xml" ContentType="application/vnd.openxmlformats-officedocument.presentationml.tableStyles+xml"/>
  <Override PartName="/ppt/embeddings/oleObject5.bin" ContentType="application/vnd.openxmlformats-officedocument.oleObject"/>
  <Override PartName="/ppt/embeddings/oleObject13.bin" ContentType="application/vnd.openxmlformats-officedocument.oleObject"/>
  <Override PartName="/ppt/slideLayouts/slideLayout12.xml" ContentType="application/vnd.openxmlformats-officedocument.presentationml.slideLayout+xml"/>
  <Override PartName="/ppt/slides/slide6.xml" ContentType="application/vnd.openxmlformats-officedocument.presentationml.slide+xml"/>
  <Override PartName="/ppt/embeddings/oleObject1.bin" ContentType="application/vnd.openxmlformats-officedocument.oleObject"/>
  <Override PartName="/docProps/core.xml" ContentType="application/vnd.openxmlformats-package.core-properties+xml"/>
  <Override PartName="/ppt/slideLayouts/slideLayout6.xml" ContentType="application/vnd.openxmlformats-officedocument.presentationml.slideLayout+xml"/>
  <Override PartName="/ppt/slides/slide2.xml" ContentType="application/vnd.openxmlformats-officedocument.presentationml.slide+xml"/>
  <Default Extension="png" ContentType="image/png"/>
  <Override PartName="/ppt/slideLayouts/slideLayout2.xml" ContentType="application/vnd.openxmlformats-officedocument.presentationml.slideLayout+xml"/>
  <Override PartName="/ppt/theme/theme3.xml" ContentType="application/vnd.openxmlformats-officedocument.theme+xml"/>
  <Override PartName="/ppt/embeddings/oleObject14.bin" ContentType="application/vnd.openxmlformats-officedocument.oleObject"/>
  <Override PartName="/ppt/embeddings/oleObject6.bin" ContentType="application/vnd.openxmlformats-officedocument.oleObject"/>
  <Override PartName="/ppt/slides/slide7.xml" ContentType="application/vnd.openxmlformats-officedocument.presentationml.slide+xml"/>
  <Override PartName="/ppt/embeddings/oleObject2.bin" ContentType="application/vnd.openxmlformats-officedocument.oleObject"/>
  <Override PartName="/ppt/presentation.xml" ContentType="application/vnd.openxmlformats-officedocument.presentationml.presentation.main+xml"/>
  <Default Extension="vml" ContentType="application/vnd.openxmlformats-officedocument.vmlDrawing"/>
  <Override PartName="/ppt/slideLayouts/slideLayout7.xml" ContentType="application/vnd.openxmlformats-officedocument.presentationml.slideLayout+xml"/>
  <Override PartName="/ppt/slides/slide3.xml" ContentType="application/vnd.openxmlformats-officedocument.presentationml.slide+xml"/>
  <Override PartName="/ppt/slideLayouts/slideLayout3.xml" ContentType="application/vnd.openxmlformats-officedocument.presentationml.slideLayout+xml"/>
  <Override PartName="/ppt/embeddings/oleObject10.bin" ContentType="application/vnd.openxmlformats-officedocument.oleObject"/>
  <Override PartName="/ppt/embeddings/oleObject15.bin" ContentType="application/vnd.openxmlformats-officedocument.oleObject"/>
  <Override PartName="/ppt/embeddings/oleObject7.bin" ContentType="application/vnd.openxmlformats-officedocument.oleObject"/>
  <Override PartName="/ppt/slides/slide8.xml" ContentType="application/vnd.openxmlformats-officedocument.presentationml.slide+xml"/>
  <Override PartName="/ppt/embeddings/oleObject3.bin" ContentType="application/vnd.openxmlformats-officedocument.oleObject"/>
  <Override PartName="/ppt/presProps.xml" ContentType="application/vnd.openxmlformats-officedocument.presentationml.presProps+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s/slide4.xml" ContentType="application/vnd.openxmlformats-officedocument.presentationml.slide+xml"/>
  <Default Extension="wmf" ContentType="image/x-wmf"/>
  <Override PartName="/ppt/slideLayouts/slideLayout4.xml" ContentType="application/vnd.openxmlformats-officedocument.presentationml.slideLayout+xml"/>
  <Override PartName="/ppt/slideMasters/slideMaster1.xml" ContentType="application/vnd.openxmlformats-officedocument.presentationml.slideMaster+xml"/>
  <Override PartName="/ppt/embeddings/oleObject11.bin" ContentType="application/vnd.openxmlformats-officedocument.oleObject"/>
  <Override PartName="/ppt/theme/theme1.xml" ContentType="application/vnd.openxmlformats-officedocument.theme+xml"/>
  <Override PartName="/ppt/viewProps.xml" ContentType="application/vnd.openxmlformats-officedocument.presentationml.viewProps+xml"/>
  <Default Extension="bin" ContentType="application/vnd.openxmlformats-officedocument.presentationml.printerSettings"/>
  <Override PartName="/ppt/embeddings/oleObject8.bin" ContentType="application/vnd.openxmlformats-officedocument.oleObject"/>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648" r:id="rId1"/>
  </p:sldMasterIdLst>
  <p:notesMasterIdLst>
    <p:notesMasterId r:id="rId11"/>
  </p:notesMasterIdLst>
  <p:handoutMasterIdLst>
    <p:handoutMasterId r:id="rId12"/>
  </p:handoutMasterIdLst>
  <p:sldIdLst>
    <p:sldId id="256" r:id="rId2"/>
    <p:sldId id="335" r:id="rId3"/>
    <p:sldId id="413" r:id="rId4"/>
    <p:sldId id="388" r:id="rId5"/>
    <p:sldId id="389" r:id="rId6"/>
    <p:sldId id="390" r:id="rId7"/>
    <p:sldId id="391" r:id="rId8"/>
    <p:sldId id="392" r:id="rId9"/>
    <p:sldId id="393" r:id="rId10"/>
  </p:sldIdLst>
  <p:sldSz cx="9144000" cy="6858000" type="screen4x3"/>
  <p:notesSz cx="6877050" cy="9163050"/>
  <p:defaultTextStyle>
    <a:defPPr>
      <a:defRPr lang="en-US"/>
    </a:defPPr>
    <a:lvl1pPr algn="l" rtl="0" fontAlgn="base">
      <a:spcBef>
        <a:spcPct val="0"/>
      </a:spcBef>
      <a:spcAft>
        <a:spcPct val="0"/>
      </a:spcAft>
      <a:defRPr sz="2400" kern="1200">
        <a:solidFill>
          <a:schemeClr val="tx1"/>
        </a:solidFill>
        <a:latin typeface="Times New Roman" charset="0"/>
        <a:ea typeface="+mn-ea"/>
        <a:cs typeface="+mn-cs"/>
      </a:defRPr>
    </a:lvl1pPr>
    <a:lvl2pPr marL="457200" algn="l" rtl="0" fontAlgn="base">
      <a:spcBef>
        <a:spcPct val="0"/>
      </a:spcBef>
      <a:spcAft>
        <a:spcPct val="0"/>
      </a:spcAft>
      <a:defRPr sz="2400" kern="1200">
        <a:solidFill>
          <a:schemeClr val="tx1"/>
        </a:solidFill>
        <a:latin typeface="Times New Roman" charset="0"/>
        <a:ea typeface="+mn-ea"/>
        <a:cs typeface="+mn-cs"/>
      </a:defRPr>
    </a:lvl2pPr>
    <a:lvl3pPr marL="914400" algn="l" rtl="0" fontAlgn="base">
      <a:spcBef>
        <a:spcPct val="0"/>
      </a:spcBef>
      <a:spcAft>
        <a:spcPct val="0"/>
      </a:spcAft>
      <a:defRPr sz="2400" kern="1200">
        <a:solidFill>
          <a:schemeClr val="tx1"/>
        </a:solidFill>
        <a:latin typeface="Times New Roman" charset="0"/>
        <a:ea typeface="+mn-ea"/>
        <a:cs typeface="+mn-cs"/>
      </a:defRPr>
    </a:lvl3pPr>
    <a:lvl4pPr marL="1371600" algn="l" rtl="0" fontAlgn="base">
      <a:spcBef>
        <a:spcPct val="0"/>
      </a:spcBef>
      <a:spcAft>
        <a:spcPct val="0"/>
      </a:spcAft>
      <a:defRPr sz="2400" kern="1200">
        <a:solidFill>
          <a:schemeClr val="tx1"/>
        </a:solidFill>
        <a:latin typeface="Times New Roman" charset="0"/>
        <a:ea typeface="+mn-ea"/>
        <a:cs typeface="+mn-cs"/>
      </a:defRPr>
    </a:lvl4pPr>
    <a:lvl5pPr marL="1828800" algn="l" rtl="0" fontAlgn="base">
      <a:spcBef>
        <a:spcPct val="0"/>
      </a:spcBef>
      <a:spcAft>
        <a:spcPct val="0"/>
      </a:spcAft>
      <a:defRPr sz="2400" kern="1200">
        <a:solidFill>
          <a:schemeClr val="tx1"/>
        </a:solidFill>
        <a:latin typeface="Times New Roman" charset="0"/>
        <a:ea typeface="+mn-ea"/>
        <a:cs typeface="+mn-cs"/>
      </a:defRPr>
    </a:lvl5pPr>
    <a:lvl6pPr marL="2286000" algn="l" defTabSz="457200" rtl="0" eaLnBrk="1" latinLnBrk="0" hangingPunct="1">
      <a:defRPr sz="2400" kern="1200">
        <a:solidFill>
          <a:schemeClr val="tx1"/>
        </a:solidFill>
        <a:latin typeface="Times New Roman" charset="0"/>
        <a:ea typeface="+mn-ea"/>
        <a:cs typeface="+mn-cs"/>
      </a:defRPr>
    </a:lvl6pPr>
    <a:lvl7pPr marL="2743200" algn="l" defTabSz="457200" rtl="0" eaLnBrk="1" latinLnBrk="0" hangingPunct="1">
      <a:defRPr sz="2400" kern="1200">
        <a:solidFill>
          <a:schemeClr val="tx1"/>
        </a:solidFill>
        <a:latin typeface="Times New Roman" charset="0"/>
        <a:ea typeface="+mn-ea"/>
        <a:cs typeface="+mn-cs"/>
      </a:defRPr>
    </a:lvl7pPr>
    <a:lvl8pPr marL="3200400" algn="l" defTabSz="457200" rtl="0" eaLnBrk="1" latinLnBrk="0" hangingPunct="1">
      <a:defRPr sz="2400" kern="1200">
        <a:solidFill>
          <a:schemeClr val="tx1"/>
        </a:solidFill>
        <a:latin typeface="Times New Roman" charset="0"/>
        <a:ea typeface="+mn-ea"/>
        <a:cs typeface="+mn-cs"/>
      </a:defRPr>
    </a:lvl8pPr>
    <a:lvl9pPr marL="3657600" algn="l" defTabSz="457200" rtl="0" eaLnBrk="1" latinLnBrk="0" hangingPunct="1">
      <a:defRPr sz="2400" kern="1200">
        <a:solidFill>
          <a:schemeClr val="tx1"/>
        </a:solidFill>
        <a:latin typeface="Times New Roman"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showPr showNarration="1" useTimings="0">
    <p:present/>
    <p:sldAll/>
    <p:penClr>
      <a:srgbClr val="003300"/>
    </p:penClr>
  </p:showPr>
  <p:clrMru>
    <a:srgbClr val="99FFCC"/>
    <a:srgbClr val="FFFFCC"/>
    <a:srgbClr val="CC6600"/>
    <a:srgbClr val="FF0066"/>
    <a:srgbClr val="CC00CC"/>
    <a:srgbClr val="003300"/>
    <a:srgbClr val="660066"/>
    <a:srgbClr val="FFFF9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horzBarState="maximized">
    <p:restoredLeft sz="13118" autoAdjust="0"/>
    <p:restoredTop sz="94683" autoAdjust="0"/>
  </p:normalViewPr>
  <p:slideViewPr>
    <p:cSldViewPr>
      <p:cViewPr varScale="1">
        <p:scale>
          <a:sx n="103" d="100"/>
          <a:sy n="103" d="100"/>
        </p:scale>
        <p:origin x="-96" y="-16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4458"/>
    </p:cViewPr>
  </p:sorterViewPr>
  <p:gridSpacing cx="78028800" cy="78028800"/>
</p:viewPr>
</file>

<file path=ppt/_rels/presentation.xml.rels><?xml version="1.0" encoding="UTF-8" standalone="yes"?>
<Relationships xmlns="http://schemas.openxmlformats.org/package/2006/relationships"><Relationship Id="rId11" Type="http://schemas.openxmlformats.org/officeDocument/2006/relationships/notesMaster" Target="notesMasters/notesMaster1.xml"/><Relationship Id="rId12" Type="http://schemas.openxmlformats.org/officeDocument/2006/relationships/handoutMaster" Target="handoutMasters/handoutMaster1.xml"/><Relationship Id="rId13" Type="http://schemas.openxmlformats.org/officeDocument/2006/relationships/printerSettings" Target="printerSettings/printerSettings1.bin"/><Relationship Id="rId14" Type="http://schemas.openxmlformats.org/officeDocument/2006/relationships/presProps" Target="presProps.xml"/><Relationship Id="rId15" Type="http://schemas.openxmlformats.org/officeDocument/2006/relationships/viewProps" Target="viewProps.xml"/><Relationship Id="rId16" Type="http://schemas.openxmlformats.org/officeDocument/2006/relationships/theme" Target="theme/theme1.xml"/><Relationship Id="rId1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9.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12.wmf"/><Relationship Id="rId4" Type="http://schemas.openxmlformats.org/officeDocument/2006/relationships/image" Target="../media/image13.wmf"/><Relationship Id="rId5" Type="http://schemas.openxmlformats.org/officeDocument/2006/relationships/image" Target="../media/image14.wmf"/><Relationship Id="rId6" Type="http://schemas.openxmlformats.org/officeDocument/2006/relationships/image" Target="../media/image15.wmf"/><Relationship Id="rId7" Type="http://schemas.openxmlformats.org/officeDocument/2006/relationships/image" Target="../media/image16.wmf"/><Relationship Id="rId1" Type="http://schemas.openxmlformats.org/officeDocument/2006/relationships/image" Target="../media/image10.wmf"/><Relationship Id="rId2" Type="http://schemas.openxmlformats.org/officeDocument/2006/relationships/image" Target="../media/image11.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19.wmf"/><Relationship Id="rId4" Type="http://schemas.openxmlformats.org/officeDocument/2006/relationships/image" Target="../media/image20.wmf"/><Relationship Id="rId5" Type="http://schemas.openxmlformats.org/officeDocument/2006/relationships/image" Target="../media/image21.wmf"/><Relationship Id="rId6" Type="http://schemas.openxmlformats.org/officeDocument/2006/relationships/image" Target="../media/image22.wmf"/><Relationship Id="rId7" Type="http://schemas.openxmlformats.org/officeDocument/2006/relationships/image" Target="../media/image23.wmf"/><Relationship Id="rId8" Type="http://schemas.openxmlformats.org/officeDocument/2006/relationships/image" Target="../media/image24.wmf"/><Relationship Id="rId9" Type="http://schemas.openxmlformats.org/officeDocument/2006/relationships/image" Target="../media/image25.wmf"/><Relationship Id="rId1" Type="http://schemas.openxmlformats.org/officeDocument/2006/relationships/image" Target="../media/image17.wmf"/><Relationship Id="rId2" Type="http://schemas.openxmlformats.org/officeDocument/2006/relationships/image" Target="../media/image18.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33794" name="Rectangle 2"/>
          <p:cNvSpPr>
            <a:spLocks noGrp="1" noChangeArrowheads="1"/>
          </p:cNvSpPr>
          <p:nvPr>
            <p:ph type="hdr" sz="quarter"/>
          </p:nvPr>
        </p:nvSpPr>
        <p:spPr bwMode="auto">
          <a:xfrm>
            <a:off x="0" y="0"/>
            <a:ext cx="2979738"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defTabSz="915988">
              <a:defRPr sz="1200"/>
            </a:lvl1pPr>
          </a:lstStyle>
          <a:p>
            <a:endParaRPr lang="en-US"/>
          </a:p>
        </p:txBody>
      </p:sp>
      <p:sp>
        <p:nvSpPr>
          <p:cNvPr id="33795" name="Rectangle 3"/>
          <p:cNvSpPr>
            <a:spLocks noGrp="1" noChangeArrowheads="1"/>
          </p:cNvSpPr>
          <p:nvPr>
            <p:ph type="dt" sz="quarter" idx="1"/>
          </p:nvPr>
        </p:nvSpPr>
        <p:spPr bwMode="auto">
          <a:xfrm>
            <a:off x="3897313" y="0"/>
            <a:ext cx="2979737"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algn="r" defTabSz="915988">
              <a:defRPr sz="1200"/>
            </a:lvl1pPr>
          </a:lstStyle>
          <a:p>
            <a:endParaRPr lang="en-US"/>
          </a:p>
        </p:txBody>
      </p:sp>
      <p:sp>
        <p:nvSpPr>
          <p:cNvPr id="33796" name="Rectangle 4"/>
          <p:cNvSpPr>
            <a:spLocks noGrp="1" noChangeArrowheads="1"/>
          </p:cNvSpPr>
          <p:nvPr>
            <p:ph type="ftr" sz="quarter" idx="2"/>
          </p:nvPr>
        </p:nvSpPr>
        <p:spPr bwMode="auto">
          <a:xfrm>
            <a:off x="0" y="8704263"/>
            <a:ext cx="2979738"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defTabSz="915988">
              <a:defRPr sz="1200"/>
            </a:lvl1pPr>
          </a:lstStyle>
          <a:p>
            <a:endParaRPr lang="en-US"/>
          </a:p>
        </p:txBody>
      </p:sp>
      <p:sp>
        <p:nvSpPr>
          <p:cNvPr id="33797" name="Rectangle 5"/>
          <p:cNvSpPr>
            <a:spLocks noGrp="1" noChangeArrowheads="1"/>
          </p:cNvSpPr>
          <p:nvPr>
            <p:ph type="sldNum" sz="quarter" idx="3"/>
          </p:nvPr>
        </p:nvSpPr>
        <p:spPr bwMode="auto">
          <a:xfrm>
            <a:off x="3897313" y="8704263"/>
            <a:ext cx="2979737"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algn="r" defTabSz="915988">
              <a:defRPr sz="1200"/>
            </a:lvl1pPr>
          </a:lstStyle>
          <a:p>
            <a:fld id="{0EA90775-9E79-AF40-8649-44FC6B2F2141}" type="slidenum">
              <a:rPr lang="en-US"/>
              <a:pPr/>
              <a:t>‹#›</a:t>
            </a:fld>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2979738"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defTabSz="915988">
              <a:defRPr sz="1200"/>
            </a:lvl1pPr>
          </a:lstStyle>
          <a:p>
            <a:endParaRPr lang="en-US"/>
          </a:p>
        </p:txBody>
      </p:sp>
      <p:sp>
        <p:nvSpPr>
          <p:cNvPr id="6147" name="Rectangle 3"/>
          <p:cNvSpPr>
            <a:spLocks noGrp="1" noChangeArrowheads="1"/>
          </p:cNvSpPr>
          <p:nvPr>
            <p:ph type="dt" idx="1"/>
          </p:nvPr>
        </p:nvSpPr>
        <p:spPr bwMode="auto">
          <a:xfrm>
            <a:off x="3897313" y="0"/>
            <a:ext cx="2979737"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algn="r" defTabSz="915988">
              <a:defRPr sz="1200"/>
            </a:lvl1pPr>
          </a:lstStyle>
          <a:p>
            <a:endParaRPr lang="en-US"/>
          </a:p>
        </p:txBody>
      </p:sp>
      <p:sp>
        <p:nvSpPr>
          <p:cNvPr id="6148" name="Rectangle 4"/>
          <p:cNvSpPr>
            <a:spLocks noGrp="1" noRot="1" noChangeAspect="1" noChangeArrowheads="1" noTextEdit="1"/>
          </p:cNvSpPr>
          <p:nvPr>
            <p:ph type="sldImg" idx="2"/>
          </p:nvPr>
        </p:nvSpPr>
        <p:spPr bwMode="auto">
          <a:xfrm>
            <a:off x="1149350" y="687388"/>
            <a:ext cx="4579938" cy="3435350"/>
          </a:xfrm>
          <a:prstGeom prst="rect">
            <a:avLst/>
          </a:prstGeom>
          <a:noFill/>
          <a:ln w="9525">
            <a:solidFill>
              <a:srgbClr val="000000"/>
            </a:solidFill>
            <a:miter lim="800000"/>
            <a:headEnd/>
            <a:tailEnd/>
          </a:ln>
          <a:effectLst/>
        </p:spPr>
      </p:sp>
      <p:sp>
        <p:nvSpPr>
          <p:cNvPr id="6149" name="Rectangle 5"/>
          <p:cNvSpPr>
            <a:spLocks noGrp="1" noChangeArrowheads="1"/>
          </p:cNvSpPr>
          <p:nvPr>
            <p:ph type="body" sz="quarter" idx="3"/>
          </p:nvPr>
        </p:nvSpPr>
        <p:spPr bwMode="auto">
          <a:xfrm>
            <a:off x="917575" y="4352925"/>
            <a:ext cx="5041900" cy="412273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150" name="Rectangle 6"/>
          <p:cNvSpPr>
            <a:spLocks noGrp="1" noChangeArrowheads="1"/>
          </p:cNvSpPr>
          <p:nvPr>
            <p:ph type="ftr" sz="quarter" idx="4"/>
          </p:nvPr>
        </p:nvSpPr>
        <p:spPr bwMode="auto">
          <a:xfrm>
            <a:off x="0" y="8704263"/>
            <a:ext cx="2979738"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defTabSz="915988">
              <a:defRPr sz="1200"/>
            </a:lvl1pPr>
          </a:lstStyle>
          <a:p>
            <a:endParaRPr lang="en-US"/>
          </a:p>
        </p:txBody>
      </p:sp>
      <p:sp>
        <p:nvSpPr>
          <p:cNvPr id="6151" name="Rectangle 7"/>
          <p:cNvSpPr>
            <a:spLocks noGrp="1" noChangeArrowheads="1"/>
          </p:cNvSpPr>
          <p:nvPr>
            <p:ph type="sldNum" sz="quarter" idx="5"/>
          </p:nvPr>
        </p:nvSpPr>
        <p:spPr bwMode="auto">
          <a:xfrm>
            <a:off x="3897313" y="8704263"/>
            <a:ext cx="2979737"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algn="r" defTabSz="915988">
              <a:defRPr sz="1200"/>
            </a:lvl1pPr>
          </a:lstStyle>
          <a:p>
            <a:fld id="{7F48CBAA-3EDC-8644-8A11-2FC6C39A348E}" type="slidenum">
              <a:rPr lang="en-US"/>
              <a:pPr/>
              <a:t>‹#›</a:t>
            </a:fld>
            <a:endParaRPr lang="en-US"/>
          </a:p>
        </p:txBody>
      </p:sp>
    </p:spTree>
  </p:cSld>
  <p:clrMap bg1="lt1" tx1="dk1" bg2="lt2" tx2="dk2" accent1="accent1" accent2="accent2" accent3="accent3" accent4="accent4" accent5="accent5" accent6="accent6" hlink="hlink" folHlink="folHlink"/>
  <p:hf hdr="0" ftr="0" dt="0"/>
  <p:notesStyle>
    <a:lvl1pPr algn="l" rtl="0" fontAlgn="base">
      <a:spcBef>
        <a:spcPct val="30000"/>
      </a:spcBef>
      <a:spcAft>
        <a:spcPct val="0"/>
      </a:spcAft>
      <a:defRPr sz="1200" kern="1200">
        <a:solidFill>
          <a:schemeClr val="tx1"/>
        </a:solidFill>
        <a:latin typeface="Times New Roman" charset="0"/>
        <a:ea typeface="+mn-ea"/>
        <a:cs typeface="+mn-cs"/>
      </a:defRPr>
    </a:lvl1pPr>
    <a:lvl2pPr marL="457200" algn="l" rtl="0" fontAlgn="base">
      <a:spcBef>
        <a:spcPct val="30000"/>
      </a:spcBef>
      <a:spcAft>
        <a:spcPct val="0"/>
      </a:spcAft>
      <a:defRPr sz="1200" kern="1200">
        <a:solidFill>
          <a:schemeClr val="tx1"/>
        </a:solidFill>
        <a:latin typeface="Times New Roman" charset="0"/>
        <a:ea typeface="ＭＳ Ｐゴシック" charset="-128"/>
        <a:cs typeface="+mn-cs"/>
      </a:defRPr>
    </a:lvl2pPr>
    <a:lvl3pPr marL="914400" algn="l" rtl="0" fontAlgn="base">
      <a:spcBef>
        <a:spcPct val="30000"/>
      </a:spcBef>
      <a:spcAft>
        <a:spcPct val="0"/>
      </a:spcAft>
      <a:defRPr sz="1200" kern="1200">
        <a:solidFill>
          <a:schemeClr val="tx1"/>
        </a:solidFill>
        <a:latin typeface="Times New Roman" charset="0"/>
        <a:ea typeface="ＭＳ Ｐゴシック" charset="-128"/>
        <a:cs typeface="+mn-cs"/>
      </a:defRPr>
    </a:lvl3pPr>
    <a:lvl4pPr marL="1371600" algn="l" rtl="0" fontAlgn="base">
      <a:spcBef>
        <a:spcPct val="30000"/>
      </a:spcBef>
      <a:spcAft>
        <a:spcPct val="0"/>
      </a:spcAft>
      <a:defRPr sz="1200" kern="1200">
        <a:solidFill>
          <a:schemeClr val="tx1"/>
        </a:solidFill>
        <a:latin typeface="Times New Roman" charset="0"/>
        <a:ea typeface="ＭＳ Ｐゴシック" charset="-128"/>
        <a:cs typeface="+mn-cs"/>
      </a:defRPr>
    </a:lvl4pPr>
    <a:lvl5pPr marL="1828800" algn="l" rtl="0" fontAlgn="base">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title" preserve="1">
  <p:cSld name="Title Slide">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85800" y="1219200"/>
            <a:ext cx="7772400" cy="1143000"/>
          </a:xfrm>
        </p:spPr>
        <p:txBody>
          <a:bodyPr/>
          <a:lstStyle>
            <a:lvl1pPr>
              <a:defRPr/>
            </a:lvl1pPr>
          </a:lstStyle>
          <a:p>
            <a:r>
              <a:rPr lang="en-US"/>
              <a:t>Click to edit Master</a:t>
            </a:r>
          </a:p>
        </p:txBody>
      </p:sp>
      <p:sp>
        <p:nvSpPr>
          <p:cNvPr id="3075" name="Rectangle 3"/>
          <p:cNvSpPr>
            <a:spLocks noGrp="1" noChangeArrowheads="1"/>
          </p:cNvSpPr>
          <p:nvPr>
            <p:ph type="subTitle" idx="1"/>
          </p:nvPr>
        </p:nvSpPr>
        <p:spPr>
          <a:xfrm>
            <a:off x="1371600" y="2971800"/>
            <a:ext cx="6400800" cy="2590800"/>
          </a:xfrm>
        </p:spPr>
        <p:txBody>
          <a:bodyPr/>
          <a:lstStyle>
            <a:lvl1pPr marL="0" indent="0" algn="ctr">
              <a:defRPr/>
            </a:lvl1pPr>
          </a:lstStyle>
          <a:p>
            <a:r>
              <a:rPr lang="en-US"/>
              <a:t>Click to edit Master subtitle style</a:t>
            </a:r>
          </a:p>
        </p:txBody>
      </p:sp>
      <p:sp>
        <p:nvSpPr>
          <p:cNvPr id="3076" name="Rectangle 4"/>
          <p:cNvSpPr>
            <a:spLocks noGrp="1" noChangeArrowheads="1"/>
          </p:cNvSpPr>
          <p:nvPr>
            <p:ph type="dt" sz="half" idx="2"/>
          </p:nvPr>
        </p:nvSpPr>
        <p:spPr/>
        <p:txBody>
          <a:bodyPr/>
          <a:lstStyle>
            <a:lvl1pPr>
              <a:defRPr/>
            </a:lvl1pPr>
          </a:lstStyle>
          <a:p>
            <a:r>
              <a:rPr lang="en-US" smtClean="0"/>
              <a:t>Tuesday, Sept. 6, 2011</a:t>
            </a:r>
            <a:endParaRPr lang="en-US"/>
          </a:p>
        </p:txBody>
      </p:sp>
      <p:sp>
        <p:nvSpPr>
          <p:cNvPr id="3077" name="Rectangle 5"/>
          <p:cNvSpPr>
            <a:spLocks noGrp="1" noChangeArrowheads="1"/>
          </p:cNvSpPr>
          <p:nvPr>
            <p:ph type="ftr" sz="quarter" idx="3"/>
          </p:nvPr>
        </p:nvSpPr>
        <p:spPr/>
        <p:txBody>
          <a:bodyPr/>
          <a:lstStyle>
            <a:lvl1pPr>
              <a:defRPr smtClean="0"/>
            </a:lvl1pPr>
          </a:lstStyle>
          <a:p>
            <a:r>
              <a:rPr lang="en-US" smtClean="0"/>
              <a:t>PHYS 1444-003, Fall 2011 Dr. Jaehoon Yu</a:t>
            </a:r>
            <a:endParaRPr lang="en-US"/>
          </a:p>
        </p:txBody>
      </p:sp>
      <p:sp>
        <p:nvSpPr>
          <p:cNvPr id="3078" name="Rectangle 6"/>
          <p:cNvSpPr>
            <a:spLocks noGrp="1" noChangeArrowheads="1"/>
          </p:cNvSpPr>
          <p:nvPr>
            <p:ph type="sldNum" sz="quarter" idx="4"/>
          </p:nvPr>
        </p:nvSpPr>
        <p:spPr/>
        <p:txBody>
          <a:bodyPr/>
          <a:lstStyle>
            <a:lvl1pPr>
              <a:defRPr/>
            </a:lvl1pPr>
          </a:lstStyle>
          <a:p>
            <a:fld id="{99E6FA6D-4494-A042-A891-3BF1C0B33022}" type="slidenum">
              <a:rPr lang="en-US"/>
              <a:pPr/>
              <a:t>‹#›</a:t>
            </a:fld>
            <a:endParaRPr lang="en-US"/>
          </a:p>
        </p:txBody>
      </p:sp>
      <p:pic>
        <p:nvPicPr>
          <p:cNvPr id="3079" name="Picture 7" descr="UTA_color_seal"/>
          <p:cNvPicPr>
            <a:picLocks noChangeAspect="1" noChangeArrowheads="1"/>
          </p:cNvPicPr>
          <p:nvPr/>
        </p:nvPicPr>
        <p:blipFill>
          <a:blip r:embed="rId2"/>
          <a:srcRect/>
          <a:stretch>
            <a:fillRect/>
          </a:stretch>
        </p:blipFill>
        <p:spPr bwMode="auto">
          <a:xfrm>
            <a:off x="3124200" y="6253163"/>
            <a:ext cx="457200" cy="452437"/>
          </a:xfrm>
          <a:prstGeom prst="rect">
            <a:avLst/>
          </a:prstGeom>
          <a:noFill/>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Tuesday, Sept. 6, 2011</a:t>
            </a:r>
            <a:endParaRPr lang="en-US"/>
          </a:p>
        </p:txBody>
      </p:sp>
      <p:sp>
        <p:nvSpPr>
          <p:cNvPr id="5" name="Footer Placeholder 4"/>
          <p:cNvSpPr>
            <a:spLocks noGrp="1"/>
          </p:cNvSpPr>
          <p:nvPr>
            <p:ph type="ftr" sz="quarter" idx="11"/>
          </p:nvPr>
        </p:nvSpPr>
        <p:spPr/>
        <p:txBody>
          <a:bodyPr/>
          <a:lstStyle>
            <a:lvl1pPr>
              <a:defRPr smtClean="0"/>
            </a:lvl1pPr>
          </a:lstStyle>
          <a:p>
            <a:r>
              <a:rPr lang="en-US" smtClean="0"/>
              <a:t>PHYS 1444-003, Fall 2011 Dr. Jaehoon Yu</a:t>
            </a:r>
            <a:endParaRPr lang="en-US"/>
          </a:p>
        </p:txBody>
      </p:sp>
      <p:sp>
        <p:nvSpPr>
          <p:cNvPr id="6" name="Slide Number Placeholder 5"/>
          <p:cNvSpPr>
            <a:spLocks noGrp="1"/>
          </p:cNvSpPr>
          <p:nvPr>
            <p:ph type="sldNum" sz="quarter" idx="12"/>
          </p:nvPr>
        </p:nvSpPr>
        <p:spPr/>
        <p:txBody>
          <a:bodyPr/>
          <a:lstStyle>
            <a:lvl1pPr>
              <a:defRPr smtClean="0"/>
            </a:lvl1pPr>
          </a:lstStyle>
          <a:p>
            <a:fld id="{2196CD5C-CCC7-E442-B05E-C42CBE59B4F7}"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Tuesday, Sept. 6, 2011</a:t>
            </a:r>
            <a:endParaRPr lang="en-US"/>
          </a:p>
        </p:txBody>
      </p:sp>
      <p:sp>
        <p:nvSpPr>
          <p:cNvPr id="5" name="Footer Placeholder 4"/>
          <p:cNvSpPr>
            <a:spLocks noGrp="1"/>
          </p:cNvSpPr>
          <p:nvPr>
            <p:ph type="ftr" sz="quarter" idx="11"/>
          </p:nvPr>
        </p:nvSpPr>
        <p:spPr/>
        <p:txBody>
          <a:bodyPr/>
          <a:lstStyle>
            <a:lvl1pPr>
              <a:defRPr smtClean="0"/>
            </a:lvl1pPr>
          </a:lstStyle>
          <a:p>
            <a:r>
              <a:rPr lang="en-US" smtClean="0"/>
              <a:t>PHYS 1444-003, Fall 2011 Dr. Jaehoon Yu</a:t>
            </a:r>
            <a:endParaRPr lang="en-US"/>
          </a:p>
        </p:txBody>
      </p:sp>
      <p:sp>
        <p:nvSpPr>
          <p:cNvPr id="6" name="Slide Number Placeholder 5"/>
          <p:cNvSpPr>
            <a:spLocks noGrp="1"/>
          </p:cNvSpPr>
          <p:nvPr>
            <p:ph type="sldNum" sz="quarter" idx="12"/>
          </p:nvPr>
        </p:nvSpPr>
        <p:spPr/>
        <p:txBody>
          <a:bodyPr/>
          <a:lstStyle>
            <a:lvl1pPr>
              <a:defRPr smtClean="0"/>
            </a:lvl1pPr>
          </a:lstStyle>
          <a:p>
            <a:fld id="{6230C095-84F5-1A4F-9748-23F007D65AA3}" type="slidenum">
              <a:rPr lang="en-US"/>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685800" y="609600"/>
            <a:ext cx="7772400" cy="1143000"/>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685800" y="19812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9812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685800" y="41148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8200" y="41148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685800" y="6248400"/>
            <a:ext cx="1905000" cy="457200"/>
          </a:xfrm>
        </p:spPr>
        <p:txBody>
          <a:bodyPr/>
          <a:lstStyle>
            <a:lvl1pPr>
              <a:defRPr/>
            </a:lvl1pPr>
          </a:lstStyle>
          <a:p>
            <a:r>
              <a:rPr lang="en-US" smtClean="0"/>
              <a:t>Tuesday, Sept. 6, 2011</a:t>
            </a:r>
            <a:endParaRPr lang="en-US"/>
          </a:p>
        </p:txBody>
      </p:sp>
      <p:sp>
        <p:nvSpPr>
          <p:cNvPr id="8" name="Footer Placeholder 7"/>
          <p:cNvSpPr>
            <a:spLocks noGrp="1"/>
          </p:cNvSpPr>
          <p:nvPr>
            <p:ph type="ftr" sz="quarter" idx="11"/>
          </p:nvPr>
        </p:nvSpPr>
        <p:spPr>
          <a:xfrm>
            <a:off x="3124200" y="6248400"/>
            <a:ext cx="2895600" cy="457200"/>
          </a:xfrm>
        </p:spPr>
        <p:txBody>
          <a:bodyPr/>
          <a:lstStyle>
            <a:lvl1pPr>
              <a:defRPr smtClean="0"/>
            </a:lvl1pPr>
          </a:lstStyle>
          <a:p>
            <a:r>
              <a:rPr lang="en-US" smtClean="0"/>
              <a:t>PHYS 1444-003, Fall 2011 Dr. Jaehoon Yu</a:t>
            </a:r>
            <a:endParaRPr lang="en-US"/>
          </a:p>
        </p:txBody>
      </p:sp>
      <p:sp>
        <p:nvSpPr>
          <p:cNvPr id="9" name="Slide Number Placeholder 8"/>
          <p:cNvSpPr>
            <a:spLocks noGrp="1"/>
          </p:cNvSpPr>
          <p:nvPr>
            <p:ph type="sldNum" sz="quarter" idx="12"/>
          </p:nvPr>
        </p:nvSpPr>
        <p:spPr>
          <a:xfrm>
            <a:off x="6553200" y="6248400"/>
            <a:ext cx="1905000" cy="457200"/>
          </a:xfrm>
        </p:spPr>
        <p:txBody>
          <a:bodyPr/>
          <a:lstStyle>
            <a:lvl1pPr>
              <a:defRPr smtClean="0"/>
            </a:lvl1pPr>
          </a:lstStyle>
          <a:p>
            <a:fld id="{3955CEF6-1AB0-E74E-906D-8F46EDA9A57D}"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Tuesday, Sept. 6, 2011</a:t>
            </a:r>
            <a:endParaRPr lang="en-US"/>
          </a:p>
        </p:txBody>
      </p:sp>
      <p:sp>
        <p:nvSpPr>
          <p:cNvPr id="5" name="Footer Placeholder 4"/>
          <p:cNvSpPr>
            <a:spLocks noGrp="1"/>
          </p:cNvSpPr>
          <p:nvPr>
            <p:ph type="ftr" sz="quarter" idx="11"/>
          </p:nvPr>
        </p:nvSpPr>
        <p:spPr/>
        <p:txBody>
          <a:bodyPr/>
          <a:lstStyle>
            <a:lvl1pPr>
              <a:defRPr smtClean="0"/>
            </a:lvl1pPr>
          </a:lstStyle>
          <a:p>
            <a:r>
              <a:rPr lang="en-US" smtClean="0"/>
              <a:t>PHYS 1444-003, Fall 2011 Dr. Jaehoon Yu</a:t>
            </a:r>
            <a:endParaRPr lang="en-US"/>
          </a:p>
        </p:txBody>
      </p:sp>
      <p:sp>
        <p:nvSpPr>
          <p:cNvPr id="6" name="Slide Number Placeholder 5"/>
          <p:cNvSpPr>
            <a:spLocks noGrp="1"/>
          </p:cNvSpPr>
          <p:nvPr>
            <p:ph type="sldNum" sz="quarter" idx="12"/>
          </p:nvPr>
        </p:nvSpPr>
        <p:spPr/>
        <p:txBody>
          <a:bodyPr/>
          <a:lstStyle>
            <a:lvl1pPr>
              <a:defRPr smtClean="0"/>
            </a:lvl1pPr>
          </a:lstStyle>
          <a:p>
            <a:fld id="{F0DE1E33-2C54-CB4D-ABDF-3A454B18D2F1}"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Tuesday, Sept. 6, 2011</a:t>
            </a:r>
            <a:endParaRPr lang="en-US"/>
          </a:p>
        </p:txBody>
      </p:sp>
      <p:sp>
        <p:nvSpPr>
          <p:cNvPr id="5" name="Footer Placeholder 4"/>
          <p:cNvSpPr>
            <a:spLocks noGrp="1"/>
          </p:cNvSpPr>
          <p:nvPr>
            <p:ph type="ftr" sz="quarter" idx="11"/>
          </p:nvPr>
        </p:nvSpPr>
        <p:spPr/>
        <p:txBody>
          <a:bodyPr/>
          <a:lstStyle>
            <a:lvl1pPr>
              <a:defRPr smtClean="0"/>
            </a:lvl1pPr>
          </a:lstStyle>
          <a:p>
            <a:r>
              <a:rPr lang="en-US" smtClean="0"/>
              <a:t>PHYS 1444-003, Fall 2011 Dr. Jaehoon Yu</a:t>
            </a:r>
            <a:endParaRPr lang="en-US"/>
          </a:p>
        </p:txBody>
      </p:sp>
      <p:sp>
        <p:nvSpPr>
          <p:cNvPr id="6" name="Slide Number Placeholder 5"/>
          <p:cNvSpPr>
            <a:spLocks noGrp="1"/>
          </p:cNvSpPr>
          <p:nvPr>
            <p:ph type="sldNum" sz="quarter" idx="12"/>
          </p:nvPr>
        </p:nvSpPr>
        <p:spPr/>
        <p:txBody>
          <a:bodyPr/>
          <a:lstStyle>
            <a:lvl1pPr>
              <a:defRPr smtClean="0"/>
            </a:lvl1pPr>
          </a:lstStyle>
          <a:p>
            <a:fld id="{BF52A00A-E5F3-1641-989E-C7723720A831}"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Tuesday, Sept. 6, 2011</a:t>
            </a:r>
            <a:endParaRPr lang="en-US"/>
          </a:p>
        </p:txBody>
      </p:sp>
      <p:sp>
        <p:nvSpPr>
          <p:cNvPr id="6" name="Footer Placeholder 5"/>
          <p:cNvSpPr>
            <a:spLocks noGrp="1"/>
          </p:cNvSpPr>
          <p:nvPr>
            <p:ph type="ftr" sz="quarter" idx="11"/>
          </p:nvPr>
        </p:nvSpPr>
        <p:spPr/>
        <p:txBody>
          <a:bodyPr/>
          <a:lstStyle>
            <a:lvl1pPr>
              <a:defRPr smtClean="0"/>
            </a:lvl1pPr>
          </a:lstStyle>
          <a:p>
            <a:r>
              <a:rPr lang="en-US" smtClean="0"/>
              <a:t>PHYS 1444-003, Fall 2011 Dr. Jaehoon Yu</a:t>
            </a:r>
            <a:endParaRPr lang="en-US"/>
          </a:p>
        </p:txBody>
      </p:sp>
      <p:sp>
        <p:nvSpPr>
          <p:cNvPr id="7" name="Slide Number Placeholder 6"/>
          <p:cNvSpPr>
            <a:spLocks noGrp="1"/>
          </p:cNvSpPr>
          <p:nvPr>
            <p:ph type="sldNum" sz="quarter" idx="12"/>
          </p:nvPr>
        </p:nvSpPr>
        <p:spPr/>
        <p:txBody>
          <a:bodyPr/>
          <a:lstStyle>
            <a:lvl1pPr>
              <a:defRPr smtClean="0"/>
            </a:lvl1pPr>
          </a:lstStyle>
          <a:p>
            <a:fld id="{FB4EC0CC-8EEE-C349-8350-A4235A86C9D5}"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Tuesday, Sept. 6, 2011</a:t>
            </a:r>
            <a:endParaRPr lang="en-US"/>
          </a:p>
        </p:txBody>
      </p:sp>
      <p:sp>
        <p:nvSpPr>
          <p:cNvPr id="8" name="Footer Placeholder 7"/>
          <p:cNvSpPr>
            <a:spLocks noGrp="1"/>
          </p:cNvSpPr>
          <p:nvPr>
            <p:ph type="ftr" sz="quarter" idx="11"/>
          </p:nvPr>
        </p:nvSpPr>
        <p:spPr/>
        <p:txBody>
          <a:bodyPr/>
          <a:lstStyle>
            <a:lvl1pPr>
              <a:defRPr smtClean="0"/>
            </a:lvl1pPr>
          </a:lstStyle>
          <a:p>
            <a:r>
              <a:rPr lang="en-US" smtClean="0"/>
              <a:t>PHYS 1444-003, Fall 2011 Dr. Jaehoon Yu</a:t>
            </a:r>
            <a:endParaRPr lang="en-US"/>
          </a:p>
        </p:txBody>
      </p:sp>
      <p:sp>
        <p:nvSpPr>
          <p:cNvPr id="9" name="Slide Number Placeholder 8"/>
          <p:cNvSpPr>
            <a:spLocks noGrp="1"/>
          </p:cNvSpPr>
          <p:nvPr>
            <p:ph type="sldNum" sz="quarter" idx="12"/>
          </p:nvPr>
        </p:nvSpPr>
        <p:spPr/>
        <p:txBody>
          <a:bodyPr/>
          <a:lstStyle>
            <a:lvl1pPr>
              <a:defRPr smtClean="0"/>
            </a:lvl1pPr>
          </a:lstStyle>
          <a:p>
            <a:fld id="{7E7DEC0C-DF96-6B4C-9AF6-A16C07076323}"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Tuesday, Sept. 6, 2011</a:t>
            </a:r>
            <a:endParaRPr lang="en-US"/>
          </a:p>
        </p:txBody>
      </p:sp>
      <p:sp>
        <p:nvSpPr>
          <p:cNvPr id="4" name="Footer Placeholder 3"/>
          <p:cNvSpPr>
            <a:spLocks noGrp="1"/>
          </p:cNvSpPr>
          <p:nvPr>
            <p:ph type="ftr" sz="quarter" idx="11"/>
          </p:nvPr>
        </p:nvSpPr>
        <p:spPr/>
        <p:txBody>
          <a:bodyPr/>
          <a:lstStyle>
            <a:lvl1pPr>
              <a:defRPr smtClean="0"/>
            </a:lvl1pPr>
          </a:lstStyle>
          <a:p>
            <a:r>
              <a:rPr lang="en-US" smtClean="0"/>
              <a:t>PHYS 1444-003, Fall 2011 Dr. Jaehoon Yu</a:t>
            </a:r>
            <a:endParaRPr lang="en-US"/>
          </a:p>
        </p:txBody>
      </p:sp>
      <p:sp>
        <p:nvSpPr>
          <p:cNvPr id="5" name="Slide Number Placeholder 4"/>
          <p:cNvSpPr>
            <a:spLocks noGrp="1"/>
          </p:cNvSpPr>
          <p:nvPr>
            <p:ph type="sldNum" sz="quarter" idx="12"/>
          </p:nvPr>
        </p:nvSpPr>
        <p:spPr/>
        <p:txBody>
          <a:bodyPr/>
          <a:lstStyle>
            <a:lvl1pPr>
              <a:defRPr smtClean="0"/>
            </a:lvl1pPr>
          </a:lstStyle>
          <a:p>
            <a:fld id="{0F70290E-F775-9F4A-936A-4FDCEC3A0AA5}"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Tuesday, Sept. 6, 2011</a:t>
            </a:r>
            <a:endParaRPr lang="en-US"/>
          </a:p>
        </p:txBody>
      </p:sp>
      <p:sp>
        <p:nvSpPr>
          <p:cNvPr id="3" name="Footer Placeholder 2"/>
          <p:cNvSpPr>
            <a:spLocks noGrp="1"/>
          </p:cNvSpPr>
          <p:nvPr>
            <p:ph type="ftr" sz="quarter" idx="11"/>
          </p:nvPr>
        </p:nvSpPr>
        <p:spPr/>
        <p:txBody>
          <a:bodyPr/>
          <a:lstStyle>
            <a:lvl1pPr>
              <a:defRPr smtClean="0"/>
            </a:lvl1pPr>
          </a:lstStyle>
          <a:p>
            <a:r>
              <a:rPr lang="en-US" smtClean="0"/>
              <a:t>PHYS 1444-003, Fall 2011 Dr. Jaehoon Yu</a:t>
            </a:r>
            <a:endParaRPr lang="en-US"/>
          </a:p>
        </p:txBody>
      </p:sp>
      <p:sp>
        <p:nvSpPr>
          <p:cNvPr id="4" name="Slide Number Placeholder 3"/>
          <p:cNvSpPr>
            <a:spLocks noGrp="1"/>
          </p:cNvSpPr>
          <p:nvPr>
            <p:ph type="sldNum" sz="quarter" idx="12"/>
          </p:nvPr>
        </p:nvSpPr>
        <p:spPr/>
        <p:txBody>
          <a:bodyPr/>
          <a:lstStyle>
            <a:lvl1pPr>
              <a:defRPr smtClean="0"/>
            </a:lvl1pPr>
          </a:lstStyle>
          <a:p>
            <a:fld id="{89525CB3-95ED-114A-8239-09CE9D62393C}"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Tuesday, Sept. 6, 2011</a:t>
            </a:r>
            <a:endParaRPr lang="en-US"/>
          </a:p>
        </p:txBody>
      </p:sp>
      <p:sp>
        <p:nvSpPr>
          <p:cNvPr id="6" name="Footer Placeholder 5"/>
          <p:cNvSpPr>
            <a:spLocks noGrp="1"/>
          </p:cNvSpPr>
          <p:nvPr>
            <p:ph type="ftr" sz="quarter" idx="11"/>
          </p:nvPr>
        </p:nvSpPr>
        <p:spPr/>
        <p:txBody>
          <a:bodyPr/>
          <a:lstStyle>
            <a:lvl1pPr>
              <a:defRPr smtClean="0"/>
            </a:lvl1pPr>
          </a:lstStyle>
          <a:p>
            <a:r>
              <a:rPr lang="en-US" smtClean="0"/>
              <a:t>PHYS 1444-003, Fall 2011 Dr. Jaehoon Yu</a:t>
            </a:r>
            <a:endParaRPr lang="en-US"/>
          </a:p>
        </p:txBody>
      </p:sp>
      <p:sp>
        <p:nvSpPr>
          <p:cNvPr id="7" name="Slide Number Placeholder 6"/>
          <p:cNvSpPr>
            <a:spLocks noGrp="1"/>
          </p:cNvSpPr>
          <p:nvPr>
            <p:ph type="sldNum" sz="quarter" idx="12"/>
          </p:nvPr>
        </p:nvSpPr>
        <p:spPr/>
        <p:txBody>
          <a:bodyPr/>
          <a:lstStyle>
            <a:lvl1pPr>
              <a:defRPr smtClean="0"/>
            </a:lvl1pPr>
          </a:lstStyle>
          <a:p>
            <a:fld id="{900146CE-6009-7047-80A7-0744EB433AE6}"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Tuesday, Sept. 6, 2011</a:t>
            </a:r>
            <a:endParaRPr lang="en-US"/>
          </a:p>
        </p:txBody>
      </p:sp>
      <p:sp>
        <p:nvSpPr>
          <p:cNvPr id="6" name="Footer Placeholder 5"/>
          <p:cNvSpPr>
            <a:spLocks noGrp="1"/>
          </p:cNvSpPr>
          <p:nvPr>
            <p:ph type="ftr" sz="quarter" idx="11"/>
          </p:nvPr>
        </p:nvSpPr>
        <p:spPr/>
        <p:txBody>
          <a:bodyPr/>
          <a:lstStyle>
            <a:lvl1pPr>
              <a:defRPr smtClean="0"/>
            </a:lvl1pPr>
          </a:lstStyle>
          <a:p>
            <a:r>
              <a:rPr lang="en-US" smtClean="0"/>
              <a:t>PHYS 1444-003, Fall 2011 Dr. Jaehoon Yu</a:t>
            </a:r>
            <a:endParaRPr lang="en-US"/>
          </a:p>
        </p:txBody>
      </p:sp>
      <p:sp>
        <p:nvSpPr>
          <p:cNvPr id="7" name="Slide Number Placeholder 6"/>
          <p:cNvSpPr>
            <a:spLocks noGrp="1"/>
          </p:cNvSpPr>
          <p:nvPr>
            <p:ph type="sldNum" sz="quarter" idx="12"/>
          </p:nvPr>
        </p:nvSpPr>
        <p:spPr/>
        <p:txBody>
          <a:bodyPr/>
          <a:lstStyle>
            <a:lvl1pPr>
              <a:defRPr smtClean="0"/>
            </a:lvl1pPr>
          </a:lstStyle>
          <a:p>
            <a:fld id="{EE899DCF-B62D-6842-B28F-7472A35108A4}"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4"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solidFill>
                  <a:srgbClr val="FF0066"/>
                </a:solidFill>
                <a:latin typeface="+mn-lt"/>
              </a:defRPr>
            </a:lvl1pPr>
          </a:lstStyle>
          <a:p>
            <a:r>
              <a:rPr lang="en-US" smtClean="0"/>
              <a:t>Tuesday, Sept. 6, 2011</a:t>
            </a: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solidFill>
                  <a:srgbClr val="003300"/>
                </a:solidFill>
                <a:latin typeface="+mn-lt"/>
              </a:defRPr>
            </a:lvl1pPr>
          </a:lstStyle>
          <a:p>
            <a:r>
              <a:rPr lang="en-US" smtClean="0"/>
              <a:t>PHYS 1444-003, Fall 2011 Dr. Jaehoon Yu</a:t>
            </a:r>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1">
                <a:solidFill>
                  <a:srgbClr val="A50021"/>
                </a:solidFill>
                <a:latin typeface="+mn-lt"/>
              </a:defRPr>
            </a:lvl1pPr>
          </a:lstStyle>
          <a:p>
            <a:fld id="{749BBC0D-DE6B-A64C-8FFE-2FC604203ED7}" type="slidenum">
              <a:rPr lang="en-US"/>
              <a:pPr/>
              <a:t>‹#›</a:t>
            </a:fld>
            <a:endParaRPr lang="en-US"/>
          </a:p>
        </p:txBody>
      </p:sp>
      <p:pic>
        <p:nvPicPr>
          <p:cNvPr id="1031" name="Picture 7" descr="UTA_color_seal"/>
          <p:cNvPicPr>
            <a:picLocks noChangeAspect="1" noChangeArrowheads="1"/>
          </p:cNvPicPr>
          <p:nvPr/>
        </p:nvPicPr>
        <p:blipFill>
          <a:blip r:embed="rId14"/>
          <a:srcRect/>
          <a:stretch>
            <a:fillRect/>
          </a:stretch>
        </p:blipFill>
        <p:spPr bwMode="auto">
          <a:xfrm>
            <a:off x="3124200" y="6253163"/>
            <a:ext cx="457200" cy="452437"/>
          </a:xfrm>
          <a:prstGeom prst="rect">
            <a:avLst/>
          </a:prstGeom>
          <a:noFill/>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iming>
    <p:tnLst>
      <p:par>
        <p:cTn id="1" dur="indefinite" restart="never" nodeType="tmRoot"/>
      </p:par>
    </p:tnLst>
  </p:timing>
  <p:hf hdr="0"/>
  <p:txStyles>
    <p:titleStyle>
      <a:lvl1pPr algn="ctr" rtl="0" fontAlgn="base">
        <a:spcBef>
          <a:spcPct val="0"/>
        </a:spcBef>
        <a:spcAft>
          <a:spcPct val="0"/>
        </a:spcAft>
        <a:defRPr sz="4400">
          <a:solidFill>
            <a:srgbClr val="A50021"/>
          </a:solidFill>
          <a:latin typeface="+mj-lt"/>
          <a:ea typeface="+mj-ea"/>
          <a:cs typeface="+mj-cs"/>
        </a:defRPr>
      </a:lvl1pPr>
      <a:lvl2pPr algn="ctr" rtl="0" fontAlgn="base">
        <a:spcBef>
          <a:spcPct val="0"/>
        </a:spcBef>
        <a:spcAft>
          <a:spcPct val="0"/>
        </a:spcAft>
        <a:defRPr sz="4400">
          <a:solidFill>
            <a:srgbClr val="A50021"/>
          </a:solidFill>
          <a:latin typeface="Arial Narrow" charset="0"/>
        </a:defRPr>
      </a:lvl2pPr>
      <a:lvl3pPr algn="ctr" rtl="0" fontAlgn="base">
        <a:spcBef>
          <a:spcPct val="0"/>
        </a:spcBef>
        <a:spcAft>
          <a:spcPct val="0"/>
        </a:spcAft>
        <a:defRPr sz="4400">
          <a:solidFill>
            <a:srgbClr val="A50021"/>
          </a:solidFill>
          <a:latin typeface="Arial Narrow" charset="0"/>
        </a:defRPr>
      </a:lvl3pPr>
      <a:lvl4pPr algn="ctr" rtl="0" fontAlgn="base">
        <a:spcBef>
          <a:spcPct val="0"/>
        </a:spcBef>
        <a:spcAft>
          <a:spcPct val="0"/>
        </a:spcAft>
        <a:defRPr sz="4400">
          <a:solidFill>
            <a:srgbClr val="A50021"/>
          </a:solidFill>
          <a:latin typeface="Arial Narrow" charset="0"/>
        </a:defRPr>
      </a:lvl4pPr>
      <a:lvl5pPr algn="ctr" rtl="0" fontAlgn="base">
        <a:spcBef>
          <a:spcPct val="0"/>
        </a:spcBef>
        <a:spcAft>
          <a:spcPct val="0"/>
        </a:spcAft>
        <a:defRPr sz="4400">
          <a:solidFill>
            <a:srgbClr val="A50021"/>
          </a:solidFill>
          <a:latin typeface="Arial Narrow" charset="0"/>
        </a:defRPr>
      </a:lvl5pPr>
      <a:lvl6pPr marL="457200" algn="ctr" rtl="0" fontAlgn="base">
        <a:spcBef>
          <a:spcPct val="0"/>
        </a:spcBef>
        <a:spcAft>
          <a:spcPct val="0"/>
        </a:spcAft>
        <a:defRPr sz="4400">
          <a:solidFill>
            <a:srgbClr val="A50021"/>
          </a:solidFill>
          <a:latin typeface="Arial Narrow" charset="0"/>
        </a:defRPr>
      </a:lvl6pPr>
      <a:lvl7pPr marL="914400" algn="ctr" rtl="0" fontAlgn="base">
        <a:spcBef>
          <a:spcPct val="0"/>
        </a:spcBef>
        <a:spcAft>
          <a:spcPct val="0"/>
        </a:spcAft>
        <a:defRPr sz="4400">
          <a:solidFill>
            <a:srgbClr val="A50021"/>
          </a:solidFill>
          <a:latin typeface="Arial Narrow" charset="0"/>
        </a:defRPr>
      </a:lvl7pPr>
      <a:lvl8pPr marL="1371600" algn="ctr" rtl="0" fontAlgn="base">
        <a:spcBef>
          <a:spcPct val="0"/>
        </a:spcBef>
        <a:spcAft>
          <a:spcPct val="0"/>
        </a:spcAft>
        <a:defRPr sz="4400">
          <a:solidFill>
            <a:srgbClr val="A50021"/>
          </a:solidFill>
          <a:latin typeface="Arial Narrow" charset="0"/>
        </a:defRPr>
      </a:lvl8pPr>
      <a:lvl9pPr marL="1828800" algn="ctr" rtl="0" fontAlgn="base">
        <a:spcBef>
          <a:spcPct val="0"/>
        </a:spcBef>
        <a:spcAft>
          <a:spcPct val="0"/>
        </a:spcAft>
        <a:defRPr sz="4400">
          <a:solidFill>
            <a:srgbClr val="A50021"/>
          </a:solidFill>
          <a:latin typeface="Arial Narrow" charset="0"/>
        </a:defRPr>
      </a:lvl9pPr>
    </p:titleStyle>
    <p:bodyStyle>
      <a:lvl1pPr marL="342900" indent="-342900" algn="l" rtl="0" fontAlgn="base">
        <a:spcBef>
          <a:spcPct val="20000"/>
        </a:spcBef>
        <a:spcAft>
          <a:spcPct val="0"/>
        </a:spcAft>
        <a:buChar char="•"/>
        <a:defRPr sz="3200">
          <a:solidFill>
            <a:schemeClr val="accent2"/>
          </a:solidFill>
          <a:latin typeface="+mn-lt"/>
          <a:ea typeface="+mn-ea"/>
          <a:cs typeface="+mn-cs"/>
        </a:defRPr>
      </a:lvl1pPr>
      <a:lvl2pPr marL="742950" indent="-285750" algn="l" rtl="0" fontAlgn="base">
        <a:spcBef>
          <a:spcPct val="20000"/>
        </a:spcBef>
        <a:spcAft>
          <a:spcPct val="0"/>
        </a:spcAft>
        <a:buChar char="–"/>
        <a:defRPr sz="2800">
          <a:solidFill>
            <a:srgbClr val="660066"/>
          </a:solidFill>
          <a:latin typeface="+mn-lt"/>
          <a:ea typeface="ＭＳ Ｐゴシック" charset="-128"/>
        </a:defRPr>
      </a:lvl2pPr>
      <a:lvl3pPr marL="1143000" indent="-228600" algn="l" rtl="0" fontAlgn="base">
        <a:spcBef>
          <a:spcPct val="20000"/>
        </a:spcBef>
        <a:spcAft>
          <a:spcPct val="0"/>
        </a:spcAft>
        <a:buChar char="•"/>
        <a:defRPr sz="2400">
          <a:solidFill>
            <a:srgbClr val="003300"/>
          </a:solidFill>
          <a:latin typeface="+mn-lt"/>
          <a:ea typeface="ＭＳ Ｐゴシック" charset="-128"/>
        </a:defRPr>
      </a:lvl3pPr>
      <a:lvl4pPr marL="1600200" indent="-228600" algn="l" rtl="0" fontAlgn="base">
        <a:spcBef>
          <a:spcPct val="20000"/>
        </a:spcBef>
        <a:spcAft>
          <a:spcPct val="0"/>
        </a:spcAft>
        <a:buChar char="–"/>
        <a:defRPr sz="2000">
          <a:solidFill>
            <a:srgbClr val="CC00CC"/>
          </a:solidFill>
          <a:latin typeface="+mn-lt"/>
          <a:ea typeface="ＭＳ Ｐゴシック" charset="-128"/>
        </a:defRPr>
      </a:lvl4pPr>
      <a:lvl5pPr marL="2057400" indent="-228600" algn="l" rtl="0" fontAlgn="base">
        <a:spcBef>
          <a:spcPct val="20000"/>
        </a:spcBef>
        <a:spcAft>
          <a:spcPct val="0"/>
        </a:spcAft>
        <a:buChar char="»"/>
        <a:defRPr sz="2000">
          <a:solidFill>
            <a:srgbClr val="FF0066"/>
          </a:solidFill>
          <a:latin typeface="+mn-lt"/>
          <a:ea typeface="ＭＳ Ｐゴシック" charset="-128"/>
        </a:defRPr>
      </a:lvl5pPr>
      <a:lvl6pPr marL="2514600" indent="-228600" algn="l" rtl="0" fontAlgn="base">
        <a:spcBef>
          <a:spcPct val="20000"/>
        </a:spcBef>
        <a:spcAft>
          <a:spcPct val="0"/>
        </a:spcAft>
        <a:buChar char="»"/>
        <a:defRPr sz="2000">
          <a:solidFill>
            <a:srgbClr val="FF0066"/>
          </a:solidFill>
          <a:latin typeface="+mn-lt"/>
          <a:ea typeface="ＭＳ Ｐゴシック" charset="-128"/>
        </a:defRPr>
      </a:lvl6pPr>
      <a:lvl7pPr marL="2971800" indent="-228600" algn="l" rtl="0" fontAlgn="base">
        <a:spcBef>
          <a:spcPct val="20000"/>
        </a:spcBef>
        <a:spcAft>
          <a:spcPct val="0"/>
        </a:spcAft>
        <a:buChar char="»"/>
        <a:defRPr sz="2000">
          <a:solidFill>
            <a:srgbClr val="FF0066"/>
          </a:solidFill>
          <a:latin typeface="+mn-lt"/>
          <a:ea typeface="ＭＳ Ｐゴシック" charset="-128"/>
        </a:defRPr>
      </a:lvl7pPr>
      <a:lvl8pPr marL="3429000" indent="-228600" algn="l" rtl="0" fontAlgn="base">
        <a:spcBef>
          <a:spcPct val="20000"/>
        </a:spcBef>
        <a:spcAft>
          <a:spcPct val="0"/>
        </a:spcAft>
        <a:buChar char="»"/>
        <a:defRPr sz="2000">
          <a:solidFill>
            <a:srgbClr val="FF0066"/>
          </a:solidFill>
          <a:latin typeface="+mn-lt"/>
          <a:ea typeface="ＭＳ Ｐゴシック" charset="-128"/>
        </a:defRPr>
      </a:lvl8pPr>
      <a:lvl9pPr marL="3886200" indent="-228600" algn="l" rtl="0" fontAlgn="base">
        <a:spcBef>
          <a:spcPct val="20000"/>
        </a:spcBef>
        <a:spcAft>
          <a:spcPct val="0"/>
        </a:spcAft>
        <a:buChar char="»"/>
        <a:defRPr sz="2000">
          <a:solidFill>
            <a:srgbClr val="FF0066"/>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4" Type="http://schemas.openxmlformats.org/officeDocument/2006/relationships/image" Target="../media/image5.jpeg"/><Relationship Id="rId5" Type="http://schemas.openxmlformats.org/officeDocument/2006/relationships/image" Target="../media/image6.jpeg"/><Relationship Id="rId1" Type="http://schemas.openxmlformats.org/officeDocument/2006/relationships/slideLayout" Target="../slideLayouts/slideLayout2.xml"/><Relationship Id="rId2" Type="http://schemas.openxmlformats.org/officeDocument/2006/relationships/image" Target="../media/image3.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8.jpeg"/></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4" Type="http://schemas.openxmlformats.org/officeDocument/2006/relationships/oleObject" Target="../embeddings/oleObject1.bin"/><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4" Type="http://schemas.openxmlformats.org/officeDocument/2006/relationships/oleObject" Target="../embeddings/oleObject2.bin"/><Relationship Id="rId5" Type="http://schemas.openxmlformats.org/officeDocument/2006/relationships/oleObject" Target="../embeddings/oleObject3.bin"/><Relationship Id="rId6" Type="http://schemas.openxmlformats.org/officeDocument/2006/relationships/oleObject" Target="../embeddings/oleObject4.bin"/><Relationship Id="rId7" Type="http://schemas.openxmlformats.org/officeDocument/2006/relationships/oleObject" Target="../embeddings/oleObject5.bin"/><Relationship Id="rId8" Type="http://schemas.openxmlformats.org/officeDocument/2006/relationships/oleObject" Target="../embeddings/oleObject6.bin"/><Relationship Id="rId9" Type="http://schemas.openxmlformats.org/officeDocument/2006/relationships/oleObject" Target="../embeddings/oleObject7.bin"/><Relationship Id="rId10" Type="http://schemas.openxmlformats.org/officeDocument/2006/relationships/oleObject" Target="../embeddings/oleObject8.bin"/><Relationship Id="rId1" Type="http://schemas.openxmlformats.org/officeDocument/2006/relationships/vmlDrawing" Target="../drawings/vmlDrawing2.vml"/><Relationship Id="rId2"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9.bin"/><Relationship Id="rId4" Type="http://schemas.openxmlformats.org/officeDocument/2006/relationships/oleObject" Target="../embeddings/oleObject10.bin"/><Relationship Id="rId5" Type="http://schemas.openxmlformats.org/officeDocument/2006/relationships/oleObject" Target="../embeddings/oleObject11.bin"/><Relationship Id="rId6" Type="http://schemas.openxmlformats.org/officeDocument/2006/relationships/oleObject" Target="../embeddings/oleObject12.bin"/><Relationship Id="rId7" Type="http://schemas.openxmlformats.org/officeDocument/2006/relationships/oleObject" Target="../embeddings/oleObject13.bin"/><Relationship Id="rId8" Type="http://schemas.openxmlformats.org/officeDocument/2006/relationships/oleObject" Target="../embeddings/oleObject14.bin"/><Relationship Id="rId9" Type="http://schemas.openxmlformats.org/officeDocument/2006/relationships/oleObject" Target="../embeddings/oleObject15.bin"/><Relationship Id="rId10" Type="http://schemas.openxmlformats.org/officeDocument/2006/relationships/oleObject" Target="../embeddings/oleObject16.bin"/><Relationship Id="rId11" Type="http://schemas.openxmlformats.org/officeDocument/2006/relationships/oleObject" Target="../embeddings/oleObject17.bin"/><Relationship Id="rId1" Type="http://schemas.openxmlformats.org/officeDocument/2006/relationships/vmlDrawing" Target="../drawings/vmlDrawing3.vml"/><Relationship Id="rId2"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6" name="Rectangle 4"/>
          <p:cNvSpPr>
            <a:spLocks noGrp="1" noChangeArrowheads="1"/>
          </p:cNvSpPr>
          <p:nvPr>
            <p:ph type="dt" sz="half" idx="2"/>
          </p:nvPr>
        </p:nvSpPr>
        <p:spPr/>
        <p:txBody>
          <a:bodyPr/>
          <a:lstStyle/>
          <a:p>
            <a:r>
              <a:rPr lang="en-US" smtClean="0"/>
              <a:t>Tuesday, Sept. 6, 2011</a:t>
            </a:r>
            <a:endParaRPr lang="en-US"/>
          </a:p>
        </p:txBody>
      </p:sp>
      <p:sp>
        <p:nvSpPr>
          <p:cNvPr id="7" name="Rectangle 5"/>
          <p:cNvSpPr>
            <a:spLocks noGrp="1" noChangeArrowheads="1"/>
          </p:cNvSpPr>
          <p:nvPr>
            <p:ph type="ftr" sz="quarter" idx="3"/>
          </p:nvPr>
        </p:nvSpPr>
        <p:spPr/>
        <p:txBody>
          <a:bodyPr/>
          <a:lstStyle/>
          <a:p>
            <a:r>
              <a:rPr lang="en-US" smtClean="0"/>
              <a:t>PHYS 1444-003, Fall 2011 Dr. Jaehoon Yu</a:t>
            </a:r>
            <a:endParaRPr lang="en-US"/>
          </a:p>
        </p:txBody>
      </p:sp>
      <p:sp>
        <p:nvSpPr>
          <p:cNvPr id="8" name="Rectangle 6"/>
          <p:cNvSpPr>
            <a:spLocks noGrp="1" noChangeArrowheads="1"/>
          </p:cNvSpPr>
          <p:nvPr>
            <p:ph type="sldNum" sz="quarter" idx="4"/>
          </p:nvPr>
        </p:nvSpPr>
        <p:spPr/>
        <p:txBody>
          <a:bodyPr/>
          <a:lstStyle/>
          <a:p>
            <a:fld id="{525D29EC-F732-2741-B9ED-FEC7A4EE4E96}" type="slidenum">
              <a:rPr lang="en-US"/>
              <a:pPr/>
              <a:t>1</a:t>
            </a:fld>
            <a:endParaRPr lang="en-US"/>
          </a:p>
        </p:txBody>
      </p:sp>
      <p:sp>
        <p:nvSpPr>
          <p:cNvPr id="2050" name="Rectangle 2"/>
          <p:cNvSpPr>
            <a:spLocks noGrp="1" noChangeArrowheads="1"/>
          </p:cNvSpPr>
          <p:nvPr>
            <p:ph type="ctrTitle"/>
          </p:nvPr>
        </p:nvSpPr>
        <p:spPr>
          <a:xfrm>
            <a:off x="762000" y="228600"/>
            <a:ext cx="7772400" cy="838200"/>
          </a:xfrm>
        </p:spPr>
        <p:txBody>
          <a:bodyPr/>
          <a:lstStyle/>
          <a:p>
            <a:r>
              <a:rPr lang="en-US" dirty="0"/>
              <a:t>PHYS 1444 – Section</a:t>
            </a:r>
            <a:r>
              <a:rPr lang="en-US" dirty="0" smtClean="0"/>
              <a:t> 003</a:t>
            </a:r>
            <a:br>
              <a:rPr lang="en-US" dirty="0" smtClean="0"/>
            </a:br>
            <a:r>
              <a:rPr lang="en-US" dirty="0"/>
              <a:t>Lecture </a:t>
            </a:r>
            <a:r>
              <a:rPr lang="en-US" dirty="0" smtClean="0"/>
              <a:t>#4</a:t>
            </a:r>
            <a:endParaRPr lang="en-US" dirty="0"/>
          </a:p>
        </p:txBody>
      </p:sp>
      <p:sp>
        <p:nvSpPr>
          <p:cNvPr id="2052" name="Text Box 4"/>
          <p:cNvSpPr txBox="1">
            <a:spLocks noChangeArrowheads="1"/>
          </p:cNvSpPr>
          <p:nvPr/>
        </p:nvSpPr>
        <p:spPr bwMode="auto">
          <a:xfrm>
            <a:off x="3213039" y="1311275"/>
            <a:ext cx="2721102" cy="830997"/>
          </a:xfrm>
          <a:prstGeom prst="rect">
            <a:avLst/>
          </a:prstGeom>
          <a:noFill/>
          <a:ln w="9525">
            <a:noFill/>
            <a:miter lim="800000"/>
            <a:headEnd/>
            <a:tailEnd/>
          </a:ln>
          <a:effectLst/>
        </p:spPr>
        <p:txBody>
          <a:bodyPr wrap="none">
            <a:prstTxWarp prst="textNoShape">
              <a:avLst/>
            </a:prstTxWarp>
            <a:spAutoFit/>
          </a:bodyPr>
          <a:lstStyle/>
          <a:p>
            <a:pPr algn="ctr"/>
            <a:r>
              <a:rPr lang="en-US" dirty="0" smtClean="0">
                <a:solidFill>
                  <a:schemeClr val="accent2"/>
                </a:solidFill>
                <a:latin typeface="Monotype Corsiva" charset="0"/>
              </a:rPr>
              <a:t>Tuesday</a:t>
            </a:r>
            <a:r>
              <a:rPr lang="en-US" dirty="0">
                <a:solidFill>
                  <a:schemeClr val="accent2"/>
                </a:solidFill>
                <a:latin typeface="Monotype Corsiva" charset="0"/>
              </a:rPr>
              <a:t>,</a:t>
            </a:r>
            <a:r>
              <a:rPr lang="en-US" dirty="0" smtClean="0">
                <a:solidFill>
                  <a:schemeClr val="accent2"/>
                </a:solidFill>
                <a:latin typeface="Monotype Corsiva" charset="0"/>
              </a:rPr>
              <a:t> Sept.</a:t>
            </a:r>
            <a:r>
              <a:rPr lang="en-US" dirty="0" smtClean="0">
                <a:solidFill>
                  <a:schemeClr val="accent2"/>
                </a:solidFill>
                <a:latin typeface="Monotype Corsiva" charset="0"/>
              </a:rPr>
              <a:t> 6, </a:t>
            </a:r>
            <a:r>
              <a:rPr lang="en-US" dirty="0" smtClean="0">
                <a:solidFill>
                  <a:schemeClr val="accent2"/>
                </a:solidFill>
                <a:latin typeface="Monotype Corsiva" charset="0"/>
              </a:rPr>
              <a:t>2011</a:t>
            </a:r>
          </a:p>
          <a:p>
            <a:pPr algn="ctr"/>
            <a:r>
              <a:rPr lang="en-US" dirty="0">
                <a:solidFill>
                  <a:schemeClr val="accent2"/>
                </a:solidFill>
                <a:latin typeface="Monotype Corsiva" charset="0"/>
              </a:rPr>
              <a:t>Dr. </a:t>
            </a:r>
            <a:r>
              <a:rPr lang="en-US" b="1" dirty="0">
                <a:solidFill>
                  <a:srgbClr val="FF0066"/>
                </a:solidFill>
                <a:latin typeface="Monotype Corsiva" charset="0"/>
              </a:rPr>
              <a:t>Jae</a:t>
            </a:r>
            <a:r>
              <a:rPr lang="en-US" dirty="0">
                <a:solidFill>
                  <a:schemeClr val="accent2"/>
                </a:solidFill>
                <a:latin typeface="Monotype Corsiva" charset="0"/>
              </a:rPr>
              <a:t>hoon </a:t>
            </a:r>
            <a:r>
              <a:rPr lang="en-US" b="1" dirty="0">
                <a:solidFill>
                  <a:srgbClr val="FF0066"/>
                </a:solidFill>
                <a:latin typeface="Monotype Corsiva" charset="0"/>
              </a:rPr>
              <a:t>Yu</a:t>
            </a:r>
          </a:p>
        </p:txBody>
      </p:sp>
      <p:sp>
        <p:nvSpPr>
          <p:cNvPr id="2058" name="Rectangle 10"/>
          <p:cNvSpPr>
            <a:spLocks noChangeArrowheads="1"/>
          </p:cNvSpPr>
          <p:nvPr/>
        </p:nvSpPr>
        <p:spPr bwMode="auto">
          <a:xfrm>
            <a:off x="1219200" y="2362200"/>
            <a:ext cx="7010400" cy="3429000"/>
          </a:xfrm>
          <a:prstGeom prst="rect">
            <a:avLst/>
          </a:prstGeom>
          <a:noFill/>
          <a:ln w="9525">
            <a:noFill/>
            <a:miter lim="800000"/>
            <a:headEnd/>
            <a:tailEnd/>
          </a:ln>
          <a:effectLst/>
        </p:spPr>
        <p:txBody>
          <a:bodyPr>
            <a:prstTxWarp prst="textNoShape">
              <a:avLst/>
            </a:prstTxWarp>
          </a:bodyPr>
          <a:lstStyle/>
          <a:p>
            <a:pPr marL="609600" indent="-609600">
              <a:spcBef>
                <a:spcPct val="20000"/>
              </a:spcBef>
              <a:buFontTx/>
              <a:buChar char="•"/>
            </a:pPr>
            <a:r>
              <a:rPr lang="en-US" sz="2800" dirty="0" smtClean="0">
                <a:solidFill>
                  <a:schemeClr val="accent2"/>
                </a:solidFill>
                <a:latin typeface="Arial Narrow" charset="0"/>
              </a:rPr>
              <a:t>Chapter 21</a:t>
            </a:r>
            <a:endParaRPr lang="en-US" sz="2800" dirty="0" smtClean="0">
              <a:solidFill>
                <a:srgbClr val="003300"/>
              </a:solidFill>
              <a:latin typeface="Arial Narrow" charset="0"/>
            </a:endParaRPr>
          </a:p>
          <a:p>
            <a:pPr marL="990600" lvl="1" indent="-533400">
              <a:spcBef>
                <a:spcPct val="20000"/>
              </a:spcBef>
              <a:buFontTx/>
              <a:buChar char="–"/>
            </a:pPr>
            <a:r>
              <a:rPr lang="en-US" dirty="0" smtClean="0">
                <a:solidFill>
                  <a:srgbClr val="660066"/>
                </a:solidFill>
                <a:latin typeface="Arial Narrow" charset="0"/>
                <a:ea typeface="ＭＳ Ｐゴシック" charset="-128"/>
              </a:rPr>
              <a:t>The Electric Field &amp; Field Lines</a:t>
            </a:r>
          </a:p>
          <a:p>
            <a:pPr marL="990600" lvl="1" indent="-533400">
              <a:spcBef>
                <a:spcPct val="20000"/>
              </a:spcBef>
              <a:buFontTx/>
              <a:buChar char="–"/>
            </a:pPr>
            <a:r>
              <a:rPr lang="en-US" dirty="0" smtClean="0">
                <a:solidFill>
                  <a:srgbClr val="660066"/>
                </a:solidFill>
                <a:latin typeface="Arial Narrow" charset="0"/>
                <a:ea typeface="ＭＳ Ｐゴシック" charset="-128"/>
              </a:rPr>
              <a:t>Electric Fields and Conductors</a:t>
            </a:r>
          </a:p>
          <a:p>
            <a:pPr marL="990600" lvl="1" indent="-533400">
              <a:spcBef>
                <a:spcPct val="20000"/>
              </a:spcBef>
              <a:buFontTx/>
              <a:buChar char="–"/>
            </a:pPr>
            <a:r>
              <a:rPr lang="en-US" dirty="0" smtClean="0">
                <a:solidFill>
                  <a:srgbClr val="660066"/>
                </a:solidFill>
                <a:latin typeface="Arial Narrow" charset="0"/>
                <a:ea typeface="ＭＳ Ｐゴシック" charset="-128"/>
              </a:rPr>
              <a:t>Motion of a Charged Particle in an Electric Field</a:t>
            </a:r>
          </a:p>
          <a:p>
            <a:pPr marL="990600" lvl="1" indent="-533400">
              <a:spcBef>
                <a:spcPct val="20000"/>
              </a:spcBef>
              <a:buFontTx/>
              <a:buChar char="–"/>
            </a:pPr>
            <a:r>
              <a:rPr lang="en-US" dirty="0" smtClean="0">
                <a:solidFill>
                  <a:srgbClr val="660066"/>
                </a:solidFill>
                <a:latin typeface="Arial Narrow" charset="0"/>
                <a:ea typeface="ＭＳ Ｐゴシック" charset="-128"/>
              </a:rPr>
              <a:t>Electric </a:t>
            </a:r>
            <a:r>
              <a:rPr lang="en-US" dirty="0" smtClean="0">
                <a:solidFill>
                  <a:srgbClr val="660066"/>
                </a:solidFill>
                <a:latin typeface="Arial Narrow" charset="0"/>
                <a:ea typeface="ＭＳ Ｐゴシック" charset="-128"/>
              </a:rPr>
              <a:t>Dipoles</a:t>
            </a:r>
          </a:p>
          <a:p>
            <a:pPr marL="609600" indent="-609600">
              <a:spcBef>
                <a:spcPct val="20000"/>
              </a:spcBef>
              <a:buFontTx/>
              <a:buChar char="•"/>
            </a:pPr>
            <a:r>
              <a:rPr lang="en-US" sz="2800" dirty="0" smtClean="0">
                <a:solidFill>
                  <a:schemeClr val="accent2"/>
                </a:solidFill>
                <a:latin typeface="Arial Narrow" charset="0"/>
              </a:rPr>
              <a:t>Chapter </a:t>
            </a:r>
            <a:r>
              <a:rPr lang="en-US" sz="2800" dirty="0" smtClean="0">
                <a:solidFill>
                  <a:schemeClr val="accent2"/>
                </a:solidFill>
                <a:latin typeface="Arial Narrow" charset="0"/>
              </a:rPr>
              <a:t>22 Gauss’s Law</a:t>
            </a:r>
            <a:endParaRPr lang="en-US" sz="2800" dirty="0" smtClean="0">
              <a:solidFill>
                <a:srgbClr val="003300"/>
              </a:solidFill>
              <a:latin typeface="Arial Narrow" charset="0"/>
            </a:endParaRPr>
          </a:p>
          <a:p>
            <a:pPr marL="990600" lvl="1" indent="-533400">
              <a:spcBef>
                <a:spcPct val="20000"/>
              </a:spcBef>
              <a:buFontTx/>
              <a:buChar char="–"/>
            </a:pPr>
            <a:r>
              <a:rPr lang="en-US" dirty="0" smtClean="0">
                <a:solidFill>
                  <a:srgbClr val="660066"/>
                </a:solidFill>
                <a:latin typeface="Arial Narrow" charset="0"/>
                <a:ea typeface="ＭＳ Ｐゴシック" charset="-128"/>
              </a:rPr>
              <a:t>Electric Flux</a:t>
            </a:r>
          </a:p>
          <a:p>
            <a:pPr marL="990600" lvl="1" indent="-533400">
              <a:spcBef>
                <a:spcPct val="20000"/>
              </a:spcBef>
            </a:pPr>
            <a:endParaRPr lang="en-US" dirty="0" smtClean="0">
              <a:solidFill>
                <a:srgbClr val="660066"/>
              </a:solidFill>
              <a:latin typeface="Arial Narrow" charset="0"/>
              <a:ea typeface="ＭＳ Ｐゴシック" charset="-128"/>
            </a:endParaRPr>
          </a:p>
        </p:txBody>
      </p:sp>
      <p:sp>
        <p:nvSpPr>
          <p:cNvPr id="9" name="Text Box 9"/>
          <p:cNvSpPr txBox="1">
            <a:spLocks noChangeArrowheads="1"/>
          </p:cNvSpPr>
          <p:nvPr/>
        </p:nvSpPr>
        <p:spPr bwMode="auto">
          <a:xfrm>
            <a:off x="685800" y="5638800"/>
            <a:ext cx="7668536" cy="461665"/>
          </a:xfrm>
          <a:prstGeom prst="rect">
            <a:avLst/>
          </a:prstGeom>
          <a:solidFill>
            <a:srgbClr val="CCFFFF"/>
          </a:solidFill>
          <a:ln w="9525">
            <a:noFill/>
            <a:miter lim="800000"/>
            <a:headEnd/>
            <a:tailEnd/>
          </a:ln>
          <a:effectLst/>
        </p:spPr>
        <p:txBody>
          <a:bodyPr wrap="none">
            <a:prstTxWarp prst="textNoShape">
              <a:avLst/>
            </a:prstTxWarp>
            <a:spAutoFit/>
          </a:bodyPr>
          <a:lstStyle/>
          <a:p>
            <a:r>
              <a:rPr lang="en-US" dirty="0">
                <a:solidFill>
                  <a:srgbClr val="003300"/>
                </a:solidFill>
                <a:latin typeface="Arial Narrow" charset="0"/>
              </a:rPr>
              <a:t>Today’s homework is homework </a:t>
            </a:r>
            <a:r>
              <a:rPr lang="en-US" dirty="0" smtClean="0">
                <a:solidFill>
                  <a:srgbClr val="003300"/>
                </a:solidFill>
                <a:latin typeface="Arial Narrow" charset="0"/>
              </a:rPr>
              <a:t>#3, </a:t>
            </a:r>
            <a:r>
              <a:rPr lang="en-US" dirty="0">
                <a:solidFill>
                  <a:srgbClr val="003300"/>
                </a:solidFill>
                <a:latin typeface="Arial Narrow" charset="0"/>
              </a:rPr>
              <a:t>due</a:t>
            </a:r>
            <a:r>
              <a:rPr lang="en-US" dirty="0" smtClean="0">
                <a:solidFill>
                  <a:srgbClr val="003300"/>
                </a:solidFill>
                <a:latin typeface="Arial Narrow" charset="0"/>
              </a:rPr>
              <a:t> 10pm</a:t>
            </a:r>
            <a:r>
              <a:rPr lang="en-US" dirty="0">
                <a:solidFill>
                  <a:srgbClr val="003300"/>
                </a:solidFill>
                <a:latin typeface="Arial Narrow" charset="0"/>
              </a:rPr>
              <a:t>,</a:t>
            </a:r>
            <a:r>
              <a:rPr lang="en-US" dirty="0" smtClean="0">
                <a:solidFill>
                  <a:srgbClr val="003300"/>
                </a:solidFill>
                <a:latin typeface="Arial Narrow" charset="0"/>
              </a:rPr>
              <a:t> Tuesday, Sept.</a:t>
            </a:r>
            <a:r>
              <a:rPr lang="en-US" dirty="0" smtClean="0">
                <a:solidFill>
                  <a:srgbClr val="003300"/>
                </a:solidFill>
                <a:latin typeface="Arial Narrow" charset="0"/>
              </a:rPr>
              <a:t> 13!</a:t>
            </a:r>
            <a:r>
              <a:rPr lang="en-US" dirty="0">
                <a:solidFill>
                  <a:srgbClr val="003300"/>
                </a:solidFill>
                <a:latin typeface="Arial Narrow" charset="0"/>
              </a:rPr>
              <a:t>!</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Tuesday, Sept. 6, 2011</a:t>
            </a:r>
            <a:endParaRPr lang="en-US"/>
          </a:p>
        </p:txBody>
      </p:sp>
      <p:sp>
        <p:nvSpPr>
          <p:cNvPr id="5" name="Footer Placeholder 4"/>
          <p:cNvSpPr>
            <a:spLocks noGrp="1"/>
          </p:cNvSpPr>
          <p:nvPr>
            <p:ph type="ftr" sz="quarter" idx="11"/>
          </p:nvPr>
        </p:nvSpPr>
        <p:spPr/>
        <p:txBody>
          <a:bodyPr/>
          <a:lstStyle/>
          <a:p>
            <a:r>
              <a:rPr lang="en-US" smtClean="0"/>
              <a:t>PHYS 1444-003, Fall 2011 Dr. Jaehoon Yu</a:t>
            </a:r>
            <a:endParaRPr lang="en-US"/>
          </a:p>
        </p:txBody>
      </p:sp>
      <p:sp>
        <p:nvSpPr>
          <p:cNvPr id="6" name="Slide Number Placeholder 5"/>
          <p:cNvSpPr>
            <a:spLocks noGrp="1"/>
          </p:cNvSpPr>
          <p:nvPr>
            <p:ph type="sldNum" sz="quarter" idx="12"/>
          </p:nvPr>
        </p:nvSpPr>
        <p:spPr/>
        <p:txBody>
          <a:bodyPr/>
          <a:lstStyle/>
          <a:p>
            <a:fld id="{3CAAF082-A4C6-FF4F-9EDB-A3A6DC4698BE}" type="slidenum">
              <a:rPr lang="en-US"/>
              <a:pPr/>
              <a:t>2</a:t>
            </a:fld>
            <a:endParaRPr lang="en-US"/>
          </a:p>
        </p:txBody>
      </p:sp>
      <p:sp>
        <p:nvSpPr>
          <p:cNvPr id="111618" name="Rectangle 2"/>
          <p:cNvSpPr>
            <a:spLocks noGrp="1" noChangeArrowheads="1"/>
          </p:cNvSpPr>
          <p:nvPr>
            <p:ph type="title"/>
          </p:nvPr>
        </p:nvSpPr>
        <p:spPr>
          <a:xfrm>
            <a:off x="762000" y="0"/>
            <a:ext cx="7772400" cy="762000"/>
          </a:xfrm>
        </p:spPr>
        <p:txBody>
          <a:bodyPr/>
          <a:lstStyle/>
          <a:p>
            <a:r>
              <a:rPr lang="en-US" dirty="0"/>
              <a:t>Announcements</a:t>
            </a:r>
          </a:p>
        </p:txBody>
      </p:sp>
      <p:sp>
        <p:nvSpPr>
          <p:cNvPr id="111619" name="Rectangle 3"/>
          <p:cNvSpPr>
            <a:spLocks noGrp="1" noChangeArrowheads="1"/>
          </p:cNvSpPr>
          <p:nvPr>
            <p:ph type="body" idx="1"/>
          </p:nvPr>
        </p:nvSpPr>
        <p:spPr>
          <a:xfrm>
            <a:off x="457200" y="685800"/>
            <a:ext cx="8153400" cy="5334000"/>
          </a:xfrm>
        </p:spPr>
        <p:txBody>
          <a:bodyPr/>
          <a:lstStyle/>
          <a:p>
            <a:r>
              <a:rPr lang="en-US" dirty="0" smtClean="0"/>
              <a:t>Quiz Results</a:t>
            </a:r>
          </a:p>
          <a:p>
            <a:pPr lvl="1"/>
            <a:r>
              <a:rPr lang="en-US" dirty="0" smtClean="0"/>
              <a:t>Class Average: 24/55</a:t>
            </a:r>
          </a:p>
          <a:p>
            <a:pPr lvl="2"/>
            <a:r>
              <a:rPr lang="en-US" dirty="0" smtClean="0"/>
              <a:t>Equivalent to 43.6</a:t>
            </a:r>
          </a:p>
          <a:p>
            <a:pPr lvl="1"/>
            <a:r>
              <a:rPr lang="en-US" dirty="0" smtClean="0"/>
              <a:t>Top score: 45.6/55</a:t>
            </a:r>
            <a:endParaRPr lang="en-US" sz="2400" dirty="0" smtClean="0"/>
          </a:p>
          <a:p>
            <a:r>
              <a:rPr lang="en-US" dirty="0" smtClean="0"/>
              <a:t>Reading assignments</a:t>
            </a:r>
          </a:p>
          <a:p>
            <a:pPr lvl="1"/>
            <a:r>
              <a:rPr lang="en-US" dirty="0" smtClean="0"/>
              <a:t>CH21.12 and CH21.13</a:t>
            </a:r>
          </a:p>
          <a:p>
            <a:r>
              <a:rPr lang="en-US" dirty="0" smtClean="0"/>
              <a:t>No colloquium this week!</a:t>
            </a:r>
          </a:p>
          <a:p>
            <a:r>
              <a:rPr lang="en-US" dirty="0" smtClean="0"/>
              <a:t>SI session begins tomorrow</a:t>
            </a:r>
          </a:p>
          <a:p>
            <a:pPr lvl="1"/>
            <a:r>
              <a:rPr lang="en-US" dirty="0" smtClean="0"/>
              <a:t>Husain </a:t>
            </a:r>
            <a:r>
              <a:rPr lang="en-US" dirty="0" err="1" smtClean="0"/>
              <a:t>Lohawala</a:t>
            </a:r>
            <a:endParaRPr lang="en-US" dirty="0" smtClean="0"/>
          </a:p>
          <a:p>
            <a:pPr lvl="1"/>
            <a:r>
              <a:rPr lang="en-US" dirty="0" smtClean="0"/>
              <a:t>Mon and Wed, 2 – 3:30pm, </a:t>
            </a:r>
            <a:r>
              <a:rPr lang="en-US" dirty="0" smtClean="0"/>
              <a:t>SH333</a:t>
            </a:r>
          </a:p>
          <a:p>
            <a:pPr lvl="1"/>
            <a:endParaRPr lang="en-US"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186370" name="Picture 2" descr="FG21_039"/>
          <p:cNvPicPr>
            <a:picLocks noChangeAspect="1" noChangeArrowheads="1"/>
          </p:cNvPicPr>
          <p:nvPr/>
        </p:nvPicPr>
        <p:blipFill>
          <a:blip r:embed="rId2"/>
          <a:srcRect/>
          <a:stretch>
            <a:fillRect/>
          </a:stretch>
        </p:blipFill>
        <p:spPr bwMode="auto">
          <a:xfrm>
            <a:off x="6781800" y="609600"/>
            <a:ext cx="3429000" cy="2571750"/>
          </a:xfrm>
          <a:prstGeom prst="rect">
            <a:avLst/>
          </a:prstGeom>
          <a:noFill/>
        </p:spPr>
      </p:pic>
      <p:sp>
        <p:nvSpPr>
          <p:cNvPr id="186371" name="Rectangle 3"/>
          <p:cNvSpPr>
            <a:spLocks noGrp="1" noChangeArrowheads="1"/>
          </p:cNvSpPr>
          <p:nvPr>
            <p:ph type="title"/>
          </p:nvPr>
        </p:nvSpPr>
        <p:spPr>
          <a:xfrm>
            <a:off x="304800" y="0"/>
            <a:ext cx="8382000" cy="546100"/>
          </a:xfrm>
        </p:spPr>
        <p:txBody>
          <a:bodyPr/>
          <a:lstStyle/>
          <a:p>
            <a:r>
              <a:rPr lang="en-US" dirty="0" smtClean="0"/>
              <a:t>Special Project</a:t>
            </a:r>
            <a:endParaRPr lang="en-US" dirty="0"/>
          </a:p>
        </p:txBody>
      </p:sp>
      <p:sp>
        <p:nvSpPr>
          <p:cNvPr id="186372" name="Rectangle 4"/>
          <p:cNvSpPr>
            <a:spLocks noGrp="1" noChangeArrowheads="1"/>
          </p:cNvSpPr>
          <p:nvPr>
            <p:ph type="body" idx="1"/>
          </p:nvPr>
        </p:nvSpPr>
        <p:spPr>
          <a:xfrm>
            <a:off x="0" y="685800"/>
            <a:ext cx="7696200" cy="4953000"/>
          </a:xfrm>
        </p:spPr>
        <p:txBody>
          <a:bodyPr/>
          <a:lstStyle/>
          <a:p>
            <a:pPr>
              <a:lnSpc>
                <a:spcPct val="80000"/>
              </a:lnSpc>
            </a:pPr>
            <a:r>
              <a:rPr lang="en-US" sz="2400" b="1" dirty="0" smtClean="0">
                <a:solidFill>
                  <a:srgbClr val="800000"/>
                </a:solidFill>
              </a:rPr>
              <a:t>Particle Accelerator</a:t>
            </a:r>
            <a:r>
              <a:rPr lang="en-US" sz="2400" dirty="0" smtClean="0">
                <a:solidFill>
                  <a:schemeClr val="hlink"/>
                </a:solidFill>
              </a:rPr>
              <a:t>.  </a:t>
            </a:r>
            <a:r>
              <a:rPr lang="en-US" sz="2400" dirty="0" smtClean="0">
                <a:solidFill>
                  <a:srgbClr val="0000FF"/>
                </a:solidFill>
              </a:rPr>
              <a:t>A charged particle of mass </a:t>
            </a:r>
            <a:r>
              <a:rPr lang="en-US" sz="2400" b="1" dirty="0" smtClean="0">
                <a:solidFill>
                  <a:srgbClr val="0000FF"/>
                </a:solidFill>
              </a:rPr>
              <a:t>M</a:t>
            </a:r>
            <a:r>
              <a:rPr lang="en-US" sz="2400" dirty="0" smtClean="0">
                <a:solidFill>
                  <a:srgbClr val="0000FF"/>
                </a:solidFill>
              </a:rPr>
              <a:t> </a:t>
            </a:r>
            <a:r>
              <a:rPr lang="en-US" sz="2400" dirty="0" smtClean="0">
                <a:solidFill>
                  <a:srgbClr val="0000FF"/>
                </a:solidFill>
              </a:rPr>
              <a:t>with charge </a:t>
            </a:r>
            <a:r>
              <a:rPr lang="en-US" sz="2400" b="1" dirty="0" smtClean="0">
                <a:solidFill>
                  <a:srgbClr val="0000FF"/>
                </a:solidFill>
              </a:rPr>
              <a:t>-</a:t>
            </a:r>
            <a:r>
              <a:rPr lang="en-US" sz="2400" b="1" dirty="0" smtClean="0">
                <a:solidFill>
                  <a:srgbClr val="0000FF"/>
                </a:solidFill>
              </a:rPr>
              <a:t>Q</a:t>
            </a:r>
            <a:r>
              <a:rPr lang="en-US" sz="2400" dirty="0" smtClean="0">
                <a:solidFill>
                  <a:srgbClr val="0000FF"/>
                </a:solidFill>
              </a:rPr>
              <a:t> is accelerated in </a:t>
            </a:r>
            <a:r>
              <a:rPr lang="en-US" sz="2400" dirty="0">
                <a:solidFill>
                  <a:srgbClr val="0000FF"/>
                </a:solidFill>
              </a:rPr>
              <a:t>the uniform field </a:t>
            </a:r>
            <a:r>
              <a:rPr lang="en-US" sz="2400" b="1" dirty="0" smtClean="0">
                <a:solidFill>
                  <a:srgbClr val="0000FF"/>
                </a:solidFill>
              </a:rPr>
              <a:t>E</a:t>
            </a:r>
            <a:r>
              <a:rPr lang="en-US" sz="2400" dirty="0" smtClean="0">
                <a:solidFill>
                  <a:srgbClr val="0000FF"/>
                </a:solidFill>
              </a:rPr>
              <a:t> </a:t>
            </a:r>
            <a:r>
              <a:rPr lang="en-US" sz="2400" dirty="0">
                <a:solidFill>
                  <a:srgbClr val="0000FF"/>
                </a:solidFill>
              </a:rPr>
              <a:t>between two parallel charged </a:t>
            </a:r>
            <a:r>
              <a:rPr lang="en-US" sz="2400" dirty="0" smtClean="0">
                <a:solidFill>
                  <a:srgbClr val="0000FF"/>
                </a:solidFill>
              </a:rPr>
              <a:t>plates whose separation is </a:t>
            </a:r>
            <a:r>
              <a:rPr lang="en-US" sz="2400" b="1" dirty="0" smtClean="0">
                <a:solidFill>
                  <a:srgbClr val="0000FF"/>
                </a:solidFill>
              </a:rPr>
              <a:t>D</a:t>
            </a:r>
            <a:r>
              <a:rPr lang="en-US" sz="2400" dirty="0" smtClean="0">
                <a:solidFill>
                  <a:srgbClr val="0000FF"/>
                </a:solidFill>
              </a:rPr>
              <a:t> as shown in the figure on the right. The </a:t>
            </a:r>
            <a:r>
              <a:rPr lang="en-US" sz="2400" dirty="0" smtClean="0">
                <a:solidFill>
                  <a:srgbClr val="0000FF"/>
                </a:solidFill>
              </a:rPr>
              <a:t>charged particle</a:t>
            </a:r>
            <a:r>
              <a:rPr lang="en-US" sz="2400" dirty="0" smtClean="0">
                <a:solidFill>
                  <a:srgbClr val="0000FF"/>
                </a:solidFill>
              </a:rPr>
              <a:t> </a:t>
            </a:r>
            <a:r>
              <a:rPr lang="en-US" sz="2400" dirty="0">
                <a:solidFill>
                  <a:srgbClr val="0000FF"/>
                </a:solidFill>
              </a:rPr>
              <a:t>is accelerated</a:t>
            </a:r>
            <a:r>
              <a:rPr lang="en-US" sz="2400" dirty="0" smtClean="0">
                <a:solidFill>
                  <a:srgbClr val="0000FF"/>
                </a:solidFill>
              </a:rPr>
              <a:t> </a:t>
            </a:r>
            <a:r>
              <a:rPr lang="en-US" sz="2400" dirty="0" smtClean="0">
                <a:solidFill>
                  <a:srgbClr val="0000FF"/>
                </a:solidFill>
              </a:rPr>
              <a:t>from an </a:t>
            </a:r>
            <a:r>
              <a:rPr lang="en-US" sz="2400" dirty="0" smtClean="0">
                <a:solidFill>
                  <a:srgbClr val="0000FF"/>
                </a:solidFill>
              </a:rPr>
              <a:t>initial speed </a:t>
            </a:r>
            <a:r>
              <a:rPr lang="en-US" sz="2400" b="1" dirty="0" smtClean="0">
                <a:solidFill>
                  <a:srgbClr val="0000FF"/>
                </a:solidFill>
              </a:rPr>
              <a:t>v</a:t>
            </a:r>
            <a:r>
              <a:rPr lang="en-US" sz="2400" b="1" baseline="-25000" dirty="0" smtClean="0">
                <a:solidFill>
                  <a:srgbClr val="0000FF"/>
                </a:solidFill>
              </a:rPr>
              <a:t>0</a:t>
            </a:r>
            <a:r>
              <a:rPr lang="en-US" sz="2400" dirty="0" smtClean="0">
                <a:solidFill>
                  <a:srgbClr val="0000FF"/>
                </a:solidFill>
              </a:rPr>
              <a:t> </a:t>
            </a:r>
            <a:r>
              <a:rPr lang="en-US" sz="2400" dirty="0">
                <a:solidFill>
                  <a:srgbClr val="0000FF"/>
                </a:solidFill>
              </a:rPr>
              <a:t>near the negative plate and passes through a tiny hole in the positive plate. </a:t>
            </a:r>
            <a:r>
              <a:rPr lang="en-US" sz="2400" dirty="0" smtClean="0">
                <a:solidFill>
                  <a:srgbClr val="0000FF"/>
                </a:solidFill>
              </a:rPr>
              <a:t> </a:t>
            </a:r>
            <a:endParaRPr lang="en-US" sz="2400" dirty="0" smtClean="0">
              <a:solidFill>
                <a:srgbClr val="0000FF"/>
              </a:solidFill>
            </a:endParaRPr>
          </a:p>
          <a:p>
            <a:pPr lvl="1">
              <a:lnSpc>
                <a:spcPct val="80000"/>
              </a:lnSpc>
            </a:pPr>
            <a:r>
              <a:rPr lang="en-US" sz="2000" dirty="0" smtClean="0">
                <a:solidFill>
                  <a:schemeClr val="hlink"/>
                </a:solidFill>
              </a:rPr>
              <a:t>Derive the formula for the electric field E </a:t>
            </a:r>
            <a:r>
              <a:rPr lang="en-US" sz="2000" dirty="0" smtClean="0">
                <a:solidFill>
                  <a:schemeClr val="hlink"/>
                </a:solidFill>
              </a:rPr>
              <a:t>to accelerate the charged particle to fraction </a:t>
            </a:r>
            <a:r>
              <a:rPr lang="en-US" sz="2000" b="1" dirty="0" err="1" smtClean="0">
                <a:solidFill>
                  <a:schemeClr val="hlink"/>
                </a:solidFill>
                <a:latin typeface="Monotype Corsiva"/>
                <a:cs typeface="Monotype Corsiva"/>
              </a:rPr>
              <a:t>f</a:t>
            </a:r>
            <a:r>
              <a:rPr lang="en-US" sz="2000" b="1" dirty="0" smtClean="0">
                <a:solidFill>
                  <a:schemeClr val="hlink"/>
                </a:solidFill>
              </a:rPr>
              <a:t> </a:t>
            </a:r>
            <a:r>
              <a:rPr lang="en-US" sz="2000" dirty="0" smtClean="0">
                <a:solidFill>
                  <a:schemeClr val="hlink"/>
                </a:solidFill>
              </a:rPr>
              <a:t>of the speed of light </a:t>
            </a:r>
            <a:r>
              <a:rPr lang="en-US" sz="2000" b="1" dirty="0" err="1" smtClean="0">
                <a:solidFill>
                  <a:schemeClr val="hlink"/>
                </a:solidFill>
                <a:latin typeface="Monotype Corsiva"/>
                <a:cs typeface="Monotype Corsiva"/>
              </a:rPr>
              <a:t>c</a:t>
            </a:r>
            <a:r>
              <a:rPr lang="en-US" sz="2000" dirty="0" smtClean="0">
                <a:solidFill>
                  <a:schemeClr val="hlink"/>
                </a:solidFill>
              </a:rPr>
              <a:t>.   Express E in terms of </a:t>
            </a:r>
            <a:r>
              <a:rPr lang="en-US" sz="2000" b="1" dirty="0" smtClean="0">
                <a:solidFill>
                  <a:schemeClr val="hlink"/>
                </a:solidFill>
              </a:rPr>
              <a:t>M, Q, D, </a:t>
            </a:r>
            <a:r>
              <a:rPr lang="en-US" sz="2000" b="1" dirty="0" err="1" smtClean="0">
                <a:solidFill>
                  <a:schemeClr val="hlink"/>
                </a:solidFill>
                <a:latin typeface="Monotype Corsiva"/>
                <a:cs typeface="Monotype Corsiva"/>
              </a:rPr>
              <a:t>f</a:t>
            </a:r>
            <a:r>
              <a:rPr lang="en-US" sz="2000" b="1" dirty="0" smtClean="0">
                <a:solidFill>
                  <a:schemeClr val="hlink"/>
                </a:solidFill>
              </a:rPr>
              <a:t>, </a:t>
            </a:r>
            <a:r>
              <a:rPr lang="en-US" sz="2000" b="1" dirty="0" err="1" smtClean="0">
                <a:solidFill>
                  <a:schemeClr val="hlink"/>
                </a:solidFill>
              </a:rPr>
              <a:t>c</a:t>
            </a:r>
            <a:r>
              <a:rPr lang="en-US" sz="2000" b="1" dirty="0" smtClean="0">
                <a:solidFill>
                  <a:schemeClr val="hlink"/>
                </a:solidFill>
              </a:rPr>
              <a:t> and v</a:t>
            </a:r>
            <a:r>
              <a:rPr lang="en-US" sz="2000" b="1" baseline="-25000" dirty="0" smtClean="0">
                <a:solidFill>
                  <a:schemeClr val="hlink"/>
                </a:solidFill>
              </a:rPr>
              <a:t>0</a:t>
            </a:r>
            <a:r>
              <a:rPr lang="en-US" sz="2000" b="1" dirty="0" smtClean="0">
                <a:solidFill>
                  <a:schemeClr val="hlink"/>
                </a:solidFill>
              </a:rPr>
              <a:t>.  </a:t>
            </a:r>
            <a:endParaRPr lang="en-US" sz="2000" b="1" baseline="-25000" dirty="0" smtClean="0">
              <a:solidFill>
                <a:schemeClr val="hlink"/>
              </a:solidFill>
            </a:endParaRPr>
          </a:p>
          <a:p>
            <a:pPr lvl="1">
              <a:lnSpc>
                <a:spcPct val="80000"/>
              </a:lnSpc>
            </a:pPr>
            <a:r>
              <a:rPr lang="en-US" sz="2000" dirty="0" smtClean="0">
                <a:solidFill>
                  <a:schemeClr val="hlink"/>
                </a:solidFill>
              </a:rPr>
              <a:t>(a) Using the Coulomb force and kinematic equations.  (8 points)</a:t>
            </a:r>
          </a:p>
          <a:p>
            <a:pPr lvl="1">
              <a:lnSpc>
                <a:spcPct val="80000"/>
              </a:lnSpc>
            </a:pPr>
            <a:r>
              <a:rPr lang="en-US" sz="2000" dirty="0" smtClean="0">
                <a:solidFill>
                  <a:schemeClr val="hlink"/>
                </a:solidFill>
              </a:rPr>
              <a:t>(</a:t>
            </a:r>
            <a:r>
              <a:rPr lang="en-US" sz="2000" dirty="0" err="1" smtClean="0">
                <a:solidFill>
                  <a:schemeClr val="hlink"/>
                </a:solidFill>
              </a:rPr>
              <a:t>b</a:t>
            </a:r>
            <a:r>
              <a:rPr lang="en-US" sz="2000" dirty="0" smtClean="0">
                <a:solidFill>
                  <a:schemeClr val="hlink"/>
                </a:solidFill>
              </a:rPr>
              <a:t>) Using the work-kinetic energy theorem. ( 8 points)</a:t>
            </a:r>
          </a:p>
          <a:p>
            <a:pPr lvl="1">
              <a:lnSpc>
                <a:spcPct val="80000"/>
              </a:lnSpc>
            </a:pPr>
            <a:r>
              <a:rPr lang="en-US" sz="2000" dirty="0" smtClean="0">
                <a:solidFill>
                  <a:schemeClr val="hlink"/>
                </a:solidFill>
              </a:rPr>
              <a:t>© Using the formula above, evaluate the strength of the electric field E to accelerate an electron to 90% of the speed of light.   You need to look up the relevant constants, such as mass of the electron, charge of the electron and the speed of light.  (5 points)</a:t>
            </a:r>
          </a:p>
          <a:p>
            <a:pPr lvl="1">
              <a:lnSpc>
                <a:spcPct val="80000"/>
              </a:lnSpc>
            </a:pPr>
            <a:endParaRPr lang="en-US" sz="2000" dirty="0" smtClean="0">
              <a:solidFill>
                <a:schemeClr val="hlink"/>
              </a:solidFill>
            </a:endParaRPr>
          </a:p>
          <a:p>
            <a:pPr>
              <a:lnSpc>
                <a:spcPct val="80000"/>
              </a:lnSpc>
            </a:pPr>
            <a:r>
              <a:rPr lang="en-US" sz="2400" dirty="0" smtClean="0">
                <a:solidFill>
                  <a:srgbClr val="0000FF"/>
                </a:solidFill>
              </a:rPr>
              <a:t>Due beginning of the class Tuesday, Sept. 13</a:t>
            </a:r>
            <a:endParaRPr lang="en-US" sz="2400" dirty="0">
              <a:solidFill>
                <a:srgbClr val="0000FF"/>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9" name="Date Placeholder 3"/>
          <p:cNvSpPr>
            <a:spLocks noGrp="1"/>
          </p:cNvSpPr>
          <p:nvPr>
            <p:ph type="dt" sz="half" idx="10"/>
          </p:nvPr>
        </p:nvSpPr>
        <p:spPr>
          <a:xfrm>
            <a:off x="685800" y="6248400"/>
            <a:ext cx="1905000" cy="457200"/>
          </a:xfrm>
        </p:spPr>
        <p:txBody>
          <a:bodyPr/>
          <a:lstStyle/>
          <a:p>
            <a:r>
              <a:rPr lang="en-US" smtClean="0"/>
              <a:t>Tuesday, Sept. 6, 2011</a:t>
            </a:r>
            <a:endParaRPr lang="en-US"/>
          </a:p>
        </p:txBody>
      </p:sp>
      <p:sp>
        <p:nvSpPr>
          <p:cNvPr id="10" name="Footer Placeholder 4"/>
          <p:cNvSpPr>
            <a:spLocks noGrp="1"/>
          </p:cNvSpPr>
          <p:nvPr>
            <p:ph type="ftr" sz="quarter" idx="11"/>
          </p:nvPr>
        </p:nvSpPr>
        <p:spPr>
          <a:xfrm>
            <a:off x="3124200" y="6248400"/>
            <a:ext cx="2895600" cy="457200"/>
          </a:xfrm>
        </p:spPr>
        <p:txBody>
          <a:bodyPr/>
          <a:lstStyle/>
          <a:p>
            <a:r>
              <a:rPr lang="en-US" smtClean="0"/>
              <a:t>PHYS 1444-003, Fall 2011 Dr. Jaehoon Yu</a:t>
            </a:r>
            <a:endParaRPr lang="en-US"/>
          </a:p>
        </p:txBody>
      </p:sp>
      <p:sp>
        <p:nvSpPr>
          <p:cNvPr id="11" name="Slide Number Placeholder 5"/>
          <p:cNvSpPr>
            <a:spLocks noGrp="1"/>
          </p:cNvSpPr>
          <p:nvPr>
            <p:ph type="sldNum" sz="quarter" idx="12"/>
          </p:nvPr>
        </p:nvSpPr>
        <p:spPr>
          <a:xfrm>
            <a:off x="6553200" y="6248400"/>
            <a:ext cx="1905000" cy="457200"/>
          </a:xfrm>
        </p:spPr>
        <p:txBody>
          <a:bodyPr/>
          <a:lstStyle/>
          <a:p>
            <a:fld id="{515F1148-FB54-F44C-A2BD-C6CC57775FD6}" type="slidenum">
              <a:rPr lang="en-US"/>
              <a:pPr/>
              <a:t>4</a:t>
            </a:fld>
            <a:endParaRPr lang="en-US"/>
          </a:p>
        </p:txBody>
      </p:sp>
      <p:sp>
        <p:nvSpPr>
          <p:cNvPr id="150530" name="Rectangle 2"/>
          <p:cNvSpPr>
            <a:spLocks noGrp="1" noChangeArrowheads="1"/>
          </p:cNvSpPr>
          <p:nvPr>
            <p:ph type="title"/>
          </p:nvPr>
        </p:nvSpPr>
        <p:spPr>
          <a:xfrm>
            <a:off x="457200" y="0"/>
            <a:ext cx="8077200" cy="685800"/>
          </a:xfrm>
        </p:spPr>
        <p:txBody>
          <a:bodyPr/>
          <a:lstStyle/>
          <a:p>
            <a:r>
              <a:rPr lang="en-US"/>
              <a:t>Field Lines</a:t>
            </a:r>
          </a:p>
        </p:txBody>
      </p:sp>
      <p:sp>
        <p:nvSpPr>
          <p:cNvPr id="150531" name="Rectangle 3"/>
          <p:cNvSpPr>
            <a:spLocks noGrp="1" noChangeArrowheads="1"/>
          </p:cNvSpPr>
          <p:nvPr>
            <p:ph type="body" idx="1"/>
          </p:nvPr>
        </p:nvSpPr>
        <p:spPr>
          <a:xfrm>
            <a:off x="304800" y="533400"/>
            <a:ext cx="8686800" cy="4648200"/>
          </a:xfrm>
        </p:spPr>
        <p:txBody>
          <a:bodyPr/>
          <a:lstStyle/>
          <a:p>
            <a:r>
              <a:rPr lang="en-US" sz="2600" dirty="0"/>
              <a:t>The electric field is a vector quantity.  Thus, its magnitude can be </a:t>
            </a:r>
            <a:r>
              <a:rPr lang="en-US" sz="2600" dirty="0" smtClean="0"/>
              <a:t>expressed</a:t>
            </a:r>
            <a:r>
              <a:rPr lang="en-US" sz="2600" dirty="0" smtClean="0"/>
              <a:t> as</a:t>
            </a:r>
            <a:r>
              <a:rPr lang="en-US" sz="2600" dirty="0" smtClean="0"/>
              <a:t> </a:t>
            </a:r>
            <a:r>
              <a:rPr lang="en-US" sz="2600" dirty="0"/>
              <a:t>the length of the vector and</a:t>
            </a:r>
            <a:r>
              <a:rPr lang="en-US" sz="2600" dirty="0" smtClean="0"/>
              <a:t> the direction by the direction the arrowhead points. </a:t>
            </a:r>
            <a:endParaRPr lang="en-US" sz="2600" dirty="0"/>
          </a:p>
          <a:p>
            <a:r>
              <a:rPr lang="en-US" sz="2600" dirty="0"/>
              <a:t>Since the field permeates through the entire space, drawing vector arrows is not a good way of expressing the field.</a:t>
            </a:r>
          </a:p>
          <a:p>
            <a:r>
              <a:rPr lang="en-US" sz="2600" dirty="0"/>
              <a:t>Electric field lines are drawn to indicate the direction of the force due to the given field on a positive test charge.</a:t>
            </a:r>
            <a:endParaRPr lang="en-US" sz="2600" dirty="0" smtClean="0"/>
          </a:p>
          <a:p>
            <a:pPr lvl="1"/>
            <a:r>
              <a:rPr lang="en-US" sz="2200" dirty="0" smtClean="0"/>
              <a:t>Start </a:t>
            </a:r>
            <a:r>
              <a:rPr lang="en-US" sz="2200" dirty="0" smtClean="0"/>
              <a:t>on a </a:t>
            </a:r>
            <a:r>
              <a:rPr lang="en-US" sz="2200" dirty="0" smtClean="0"/>
              <a:t>positive </a:t>
            </a:r>
            <a:r>
              <a:rPr lang="en-US" sz="2200" dirty="0" smtClean="0"/>
              <a:t>charge </a:t>
            </a:r>
            <a:r>
              <a:rPr lang="en-US" sz="2200" dirty="0" smtClean="0"/>
              <a:t>and end on</a:t>
            </a:r>
            <a:r>
              <a:rPr lang="en-US" sz="2200" dirty="0" smtClean="0"/>
              <a:t> a negative charge.</a:t>
            </a:r>
            <a:endParaRPr lang="en-US" sz="2200" dirty="0" smtClean="0"/>
          </a:p>
          <a:p>
            <a:pPr lvl="1"/>
            <a:r>
              <a:rPr lang="en-US" sz="2200" dirty="0" smtClean="0"/>
              <a:t>Number </a:t>
            </a:r>
            <a:r>
              <a:rPr lang="en-US" sz="2200" dirty="0"/>
              <a:t>of lines crossing unit area perpendicular to E is proportional to the magnitude of the electric field.</a:t>
            </a:r>
          </a:p>
          <a:p>
            <a:pPr lvl="1"/>
            <a:r>
              <a:rPr lang="en-US" sz="2200" dirty="0"/>
              <a:t>The closer the lines are together, the stronger the electric field in that region</a:t>
            </a:r>
            <a:r>
              <a:rPr lang="en-US" sz="2200" dirty="0" smtClean="0"/>
              <a:t>.</a:t>
            </a:r>
            <a:endParaRPr lang="en-US" sz="2200" dirty="0"/>
          </a:p>
        </p:txBody>
      </p:sp>
      <p:pic>
        <p:nvPicPr>
          <p:cNvPr id="150532" name="Picture 4" descr="FG21_032"/>
          <p:cNvPicPr>
            <a:picLocks noChangeAspect="1" noChangeArrowheads="1"/>
          </p:cNvPicPr>
          <p:nvPr/>
        </p:nvPicPr>
        <p:blipFill>
          <a:blip r:embed="rId2"/>
          <a:srcRect/>
          <a:stretch>
            <a:fillRect/>
          </a:stretch>
        </p:blipFill>
        <p:spPr bwMode="auto">
          <a:xfrm>
            <a:off x="304800" y="5143500"/>
            <a:ext cx="1905000" cy="1714500"/>
          </a:xfrm>
          <a:prstGeom prst="rect">
            <a:avLst/>
          </a:prstGeom>
          <a:noFill/>
        </p:spPr>
      </p:pic>
      <p:pic>
        <p:nvPicPr>
          <p:cNvPr id="150533" name="Picture 5" descr="FG21_033A"/>
          <p:cNvPicPr>
            <a:picLocks noChangeAspect="1" noChangeArrowheads="1"/>
          </p:cNvPicPr>
          <p:nvPr/>
        </p:nvPicPr>
        <p:blipFill>
          <a:blip r:embed="rId3"/>
          <a:srcRect/>
          <a:stretch>
            <a:fillRect/>
          </a:stretch>
        </p:blipFill>
        <p:spPr bwMode="auto">
          <a:xfrm>
            <a:off x="2438400" y="5029200"/>
            <a:ext cx="2133600" cy="1600200"/>
          </a:xfrm>
          <a:prstGeom prst="rect">
            <a:avLst/>
          </a:prstGeom>
          <a:noFill/>
        </p:spPr>
      </p:pic>
      <p:pic>
        <p:nvPicPr>
          <p:cNvPr id="150534" name="Picture 6" descr="FG21_033B"/>
          <p:cNvPicPr>
            <a:picLocks noChangeAspect="1" noChangeArrowheads="1"/>
          </p:cNvPicPr>
          <p:nvPr/>
        </p:nvPicPr>
        <p:blipFill>
          <a:blip r:embed="rId4"/>
          <a:srcRect/>
          <a:stretch>
            <a:fillRect/>
          </a:stretch>
        </p:blipFill>
        <p:spPr bwMode="auto">
          <a:xfrm>
            <a:off x="4800600" y="5048250"/>
            <a:ext cx="2209800" cy="1657350"/>
          </a:xfrm>
          <a:prstGeom prst="rect">
            <a:avLst/>
          </a:prstGeom>
          <a:noFill/>
        </p:spPr>
      </p:pic>
      <p:pic>
        <p:nvPicPr>
          <p:cNvPr id="150536" name="Picture 8" descr="FG21_034"/>
          <p:cNvPicPr>
            <a:picLocks noChangeAspect="1" noChangeArrowheads="1"/>
          </p:cNvPicPr>
          <p:nvPr/>
        </p:nvPicPr>
        <p:blipFill>
          <a:blip r:embed="rId5"/>
          <a:srcRect/>
          <a:stretch>
            <a:fillRect/>
          </a:stretch>
        </p:blipFill>
        <p:spPr bwMode="auto">
          <a:xfrm>
            <a:off x="7010400" y="5029200"/>
            <a:ext cx="2286000" cy="1714500"/>
          </a:xfrm>
          <a:prstGeom prst="rect">
            <a:avLst/>
          </a:prstGeom>
          <a:noFill/>
        </p:spPr>
      </p:pic>
      <p:sp>
        <p:nvSpPr>
          <p:cNvPr id="150537" name="Text Box 9"/>
          <p:cNvSpPr txBox="1">
            <a:spLocks noChangeArrowheads="1"/>
          </p:cNvSpPr>
          <p:nvPr/>
        </p:nvSpPr>
        <p:spPr bwMode="auto">
          <a:xfrm>
            <a:off x="7315200" y="6445250"/>
            <a:ext cx="1744663" cy="336550"/>
          </a:xfrm>
          <a:prstGeom prst="rect">
            <a:avLst/>
          </a:prstGeom>
          <a:noFill/>
          <a:ln w="9525">
            <a:noFill/>
            <a:miter lim="800000"/>
            <a:headEnd/>
            <a:tailEnd/>
          </a:ln>
          <a:effectLst/>
        </p:spPr>
        <p:txBody>
          <a:bodyPr wrap="none">
            <a:prstTxWarp prst="textNoShape">
              <a:avLst/>
            </a:prstTxWarp>
            <a:spAutoFit/>
          </a:bodyPr>
          <a:lstStyle/>
          <a:p>
            <a:r>
              <a:rPr lang="en-US" sz="1600" b="1">
                <a:solidFill>
                  <a:srgbClr val="A50021"/>
                </a:solidFill>
                <a:latin typeface="Arial Narrow" charset="0"/>
              </a:rPr>
              <a:t>Earth’s G-field lines</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 name="Date Placeholder 3"/>
          <p:cNvSpPr>
            <a:spLocks noGrp="1"/>
          </p:cNvSpPr>
          <p:nvPr>
            <p:ph type="dt" sz="half" idx="10"/>
          </p:nvPr>
        </p:nvSpPr>
        <p:spPr/>
        <p:txBody>
          <a:bodyPr/>
          <a:lstStyle/>
          <a:p>
            <a:r>
              <a:rPr lang="en-US" smtClean="0"/>
              <a:t>Tuesday, Sept. 6, 2011</a:t>
            </a:r>
            <a:endParaRPr lang="en-US"/>
          </a:p>
        </p:txBody>
      </p:sp>
      <p:sp>
        <p:nvSpPr>
          <p:cNvPr id="7" name="Footer Placeholder 4"/>
          <p:cNvSpPr>
            <a:spLocks noGrp="1"/>
          </p:cNvSpPr>
          <p:nvPr>
            <p:ph type="ftr" sz="quarter" idx="11"/>
          </p:nvPr>
        </p:nvSpPr>
        <p:spPr/>
        <p:txBody>
          <a:bodyPr/>
          <a:lstStyle/>
          <a:p>
            <a:r>
              <a:rPr lang="en-US" smtClean="0"/>
              <a:t>PHYS 1444-003, Fall 2011 Dr. Jaehoon Yu</a:t>
            </a:r>
            <a:endParaRPr lang="en-US"/>
          </a:p>
        </p:txBody>
      </p:sp>
      <p:sp>
        <p:nvSpPr>
          <p:cNvPr id="8" name="Slide Number Placeholder 5"/>
          <p:cNvSpPr>
            <a:spLocks noGrp="1"/>
          </p:cNvSpPr>
          <p:nvPr>
            <p:ph type="sldNum" sz="quarter" idx="12"/>
          </p:nvPr>
        </p:nvSpPr>
        <p:spPr/>
        <p:txBody>
          <a:bodyPr/>
          <a:lstStyle/>
          <a:p>
            <a:fld id="{C7DE10E5-B206-514F-A523-7DBE55B7DE31}" type="slidenum">
              <a:rPr lang="en-US"/>
              <a:pPr/>
              <a:t>5</a:t>
            </a:fld>
            <a:endParaRPr lang="en-US"/>
          </a:p>
        </p:txBody>
      </p:sp>
      <p:pic>
        <p:nvPicPr>
          <p:cNvPr id="152586" name="Picture 10" descr="FG21_035"/>
          <p:cNvPicPr>
            <a:picLocks noChangeAspect="1" noChangeArrowheads="1"/>
          </p:cNvPicPr>
          <p:nvPr/>
        </p:nvPicPr>
        <p:blipFill>
          <a:blip r:embed="rId2"/>
          <a:srcRect/>
          <a:stretch>
            <a:fillRect/>
          </a:stretch>
        </p:blipFill>
        <p:spPr bwMode="auto">
          <a:xfrm>
            <a:off x="5257800" y="3352800"/>
            <a:ext cx="3962400" cy="2971800"/>
          </a:xfrm>
          <a:prstGeom prst="rect">
            <a:avLst/>
          </a:prstGeom>
          <a:noFill/>
        </p:spPr>
      </p:pic>
      <p:sp>
        <p:nvSpPr>
          <p:cNvPr id="152578" name="Rectangle 2"/>
          <p:cNvSpPr>
            <a:spLocks noGrp="1" noChangeArrowheads="1"/>
          </p:cNvSpPr>
          <p:nvPr>
            <p:ph type="title"/>
          </p:nvPr>
        </p:nvSpPr>
        <p:spPr>
          <a:xfrm>
            <a:off x="457200" y="76200"/>
            <a:ext cx="8077200" cy="685800"/>
          </a:xfrm>
        </p:spPr>
        <p:txBody>
          <a:bodyPr/>
          <a:lstStyle/>
          <a:p>
            <a:r>
              <a:rPr lang="en-US" dirty="0"/>
              <a:t>Electric Fields and Conductors</a:t>
            </a:r>
          </a:p>
        </p:txBody>
      </p:sp>
      <p:sp>
        <p:nvSpPr>
          <p:cNvPr id="152579" name="Rectangle 3"/>
          <p:cNvSpPr>
            <a:spLocks noGrp="1" noChangeArrowheads="1"/>
          </p:cNvSpPr>
          <p:nvPr>
            <p:ph type="body" idx="1"/>
          </p:nvPr>
        </p:nvSpPr>
        <p:spPr>
          <a:xfrm>
            <a:off x="381000" y="838200"/>
            <a:ext cx="8382000" cy="2514600"/>
          </a:xfrm>
        </p:spPr>
        <p:txBody>
          <a:bodyPr/>
          <a:lstStyle/>
          <a:p>
            <a:pPr>
              <a:lnSpc>
                <a:spcPct val="80000"/>
              </a:lnSpc>
            </a:pPr>
            <a:r>
              <a:rPr lang="en-US" sz="2800" dirty="0"/>
              <a:t>The electric field inside a conductor is ZERO in the static situation. (If the charge is at rest.) Why?</a:t>
            </a:r>
          </a:p>
          <a:p>
            <a:pPr lvl="1">
              <a:lnSpc>
                <a:spcPct val="80000"/>
              </a:lnSpc>
            </a:pPr>
            <a:r>
              <a:rPr lang="en-US" sz="2400" dirty="0"/>
              <a:t>If there were an electric field within a conductor, there would be</a:t>
            </a:r>
            <a:r>
              <a:rPr lang="en-US" sz="2400" dirty="0" smtClean="0"/>
              <a:t> a force </a:t>
            </a:r>
            <a:r>
              <a:rPr lang="en-US" sz="2400" dirty="0"/>
              <a:t>on its free electrons.</a:t>
            </a:r>
          </a:p>
          <a:p>
            <a:pPr lvl="1">
              <a:lnSpc>
                <a:spcPct val="80000"/>
              </a:lnSpc>
            </a:pPr>
            <a:r>
              <a:rPr lang="en-US" sz="2400" dirty="0"/>
              <a:t>The electrons will move until they reached positions where the electric field become zero.</a:t>
            </a:r>
          </a:p>
          <a:p>
            <a:pPr lvl="1">
              <a:lnSpc>
                <a:spcPct val="80000"/>
              </a:lnSpc>
            </a:pPr>
            <a:r>
              <a:rPr lang="en-US" sz="2400" u="sng" dirty="0">
                <a:solidFill>
                  <a:srgbClr val="A50021"/>
                </a:solidFill>
              </a:rPr>
              <a:t>Electric field </a:t>
            </a:r>
            <a:r>
              <a:rPr lang="en-US" sz="2400" u="sng" dirty="0" smtClean="0">
                <a:solidFill>
                  <a:srgbClr val="A50021"/>
                </a:solidFill>
              </a:rPr>
              <a:t>can, however, </a:t>
            </a:r>
            <a:r>
              <a:rPr lang="en-US" sz="2400" u="sng" dirty="0">
                <a:solidFill>
                  <a:srgbClr val="A50021"/>
                </a:solidFill>
              </a:rPr>
              <a:t>exist inside a non-conductor.</a:t>
            </a:r>
          </a:p>
        </p:txBody>
      </p:sp>
      <p:sp>
        <p:nvSpPr>
          <p:cNvPr id="152585" name="Rectangle 9"/>
          <p:cNvSpPr>
            <a:spLocks noChangeArrowheads="1"/>
          </p:cNvSpPr>
          <p:nvPr/>
        </p:nvSpPr>
        <p:spPr bwMode="auto">
          <a:xfrm>
            <a:off x="457200" y="3352800"/>
            <a:ext cx="5334000" cy="2895600"/>
          </a:xfrm>
          <a:prstGeom prst="rect">
            <a:avLst/>
          </a:prstGeom>
          <a:noFill/>
          <a:ln w="9525">
            <a:noFill/>
            <a:miter lim="800000"/>
            <a:headEnd/>
            <a:tailEnd/>
          </a:ln>
          <a:effectLst/>
        </p:spPr>
        <p:txBody>
          <a:bodyPr>
            <a:prstTxWarp prst="textNoShape">
              <a:avLst/>
            </a:prstTxWarp>
          </a:bodyPr>
          <a:lstStyle/>
          <a:p>
            <a:pPr marL="342900" indent="-342900">
              <a:lnSpc>
                <a:spcPct val="90000"/>
              </a:lnSpc>
              <a:spcBef>
                <a:spcPct val="20000"/>
              </a:spcBef>
              <a:buFontTx/>
              <a:buChar char="•"/>
            </a:pPr>
            <a:r>
              <a:rPr lang="en-US" dirty="0">
                <a:solidFill>
                  <a:schemeClr val="accent2"/>
                </a:solidFill>
                <a:latin typeface="Arial Narrow" charset="0"/>
              </a:rPr>
              <a:t>Consequences of the above</a:t>
            </a:r>
          </a:p>
          <a:p>
            <a:pPr marL="742950" lvl="1" indent="-285750">
              <a:lnSpc>
                <a:spcPct val="90000"/>
              </a:lnSpc>
              <a:spcBef>
                <a:spcPct val="20000"/>
              </a:spcBef>
              <a:buFontTx/>
              <a:buChar char="–"/>
            </a:pPr>
            <a:r>
              <a:rPr lang="en-US" sz="2200" dirty="0">
                <a:solidFill>
                  <a:srgbClr val="660066"/>
                </a:solidFill>
                <a:latin typeface="Arial Narrow" charset="0"/>
                <a:ea typeface="ＭＳ Ｐゴシック" charset="-128"/>
              </a:rPr>
              <a:t>Any net charge on a conductor distributes itself </a:t>
            </a:r>
            <a:r>
              <a:rPr lang="en-US" sz="2200" dirty="0" smtClean="0">
                <a:solidFill>
                  <a:srgbClr val="660066"/>
                </a:solidFill>
                <a:latin typeface="Arial Narrow" charset="0"/>
                <a:ea typeface="ＭＳ Ｐゴシック" charset="-128"/>
              </a:rPr>
              <a:t>onto </a:t>
            </a:r>
            <a:r>
              <a:rPr lang="en-US" sz="2200" dirty="0">
                <a:solidFill>
                  <a:srgbClr val="660066"/>
                </a:solidFill>
                <a:latin typeface="Arial Narrow" charset="0"/>
                <a:ea typeface="ＭＳ Ｐゴシック" charset="-128"/>
              </a:rPr>
              <a:t>the surface.</a:t>
            </a:r>
          </a:p>
          <a:p>
            <a:pPr marL="742950" lvl="1" indent="-285750">
              <a:lnSpc>
                <a:spcPct val="90000"/>
              </a:lnSpc>
              <a:spcBef>
                <a:spcPct val="20000"/>
              </a:spcBef>
              <a:buFontTx/>
              <a:buChar char="–"/>
            </a:pPr>
            <a:r>
              <a:rPr lang="en-US" sz="2200" dirty="0">
                <a:solidFill>
                  <a:srgbClr val="660066"/>
                </a:solidFill>
                <a:latin typeface="Arial Narrow" charset="0"/>
                <a:ea typeface="ＭＳ Ｐゴシック" charset="-128"/>
              </a:rPr>
              <a:t>Although no field exists inside a conductor, the fields can exist outside the conductor due to induced charges on either surface</a:t>
            </a:r>
          </a:p>
          <a:p>
            <a:pPr marL="742950" lvl="1" indent="-285750">
              <a:lnSpc>
                <a:spcPct val="90000"/>
              </a:lnSpc>
              <a:spcBef>
                <a:spcPct val="20000"/>
              </a:spcBef>
              <a:buFontTx/>
              <a:buChar char="–"/>
            </a:pPr>
            <a:r>
              <a:rPr lang="en-US" sz="2200" dirty="0">
                <a:solidFill>
                  <a:srgbClr val="660066"/>
                </a:solidFill>
                <a:latin typeface="Arial Narrow" charset="0"/>
                <a:ea typeface="ＭＳ Ｐゴシック" charset="-128"/>
              </a:rPr>
              <a:t>The electric field is always perpendicular to the surface outside of a conductor. </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2" name="Date Placeholder 3"/>
          <p:cNvSpPr>
            <a:spLocks noGrp="1"/>
          </p:cNvSpPr>
          <p:nvPr>
            <p:ph type="dt" sz="half" idx="10"/>
          </p:nvPr>
        </p:nvSpPr>
        <p:spPr/>
        <p:txBody>
          <a:bodyPr/>
          <a:lstStyle/>
          <a:p>
            <a:r>
              <a:rPr lang="en-US" smtClean="0"/>
              <a:t>Tuesday, Sept. 6, 2011</a:t>
            </a:r>
            <a:endParaRPr lang="en-US"/>
          </a:p>
        </p:txBody>
      </p:sp>
      <p:sp>
        <p:nvSpPr>
          <p:cNvPr id="13" name="Footer Placeholder 4"/>
          <p:cNvSpPr>
            <a:spLocks noGrp="1"/>
          </p:cNvSpPr>
          <p:nvPr>
            <p:ph type="ftr" sz="quarter" idx="11"/>
          </p:nvPr>
        </p:nvSpPr>
        <p:spPr/>
        <p:txBody>
          <a:bodyPr/>
          <a:lstStyle/>
          <a:p>
            <a:r>
              <a:rPr lang="en-US" smtClean="0"/>
              <a:t>PHYS 1444-003, Fall 2011 Dr. Jaehoon Yu</a:t>
            </a:r>
            <a:endParaRPr lang="en-US"/>
          </a:p>
        </p:txBody>
      </p:sp>
      <p:sp>
        <p:nvSpPr>
          <p:cNvPr id="14" name="Slide Number Placeholder 5"/>
          <p:cNvSpPr>
            <a:spLocks noGrp="1"/>
          </p:cNvSpPr>
          <p:nvPr>
            <p:ph type="sldNum" sz="quarter" idx="12"/>
          </p:nvPr>
        </p:nvSpPr>
        <p:spPr/>
        <p:txBody>
          <a:bodyPr/>
          <a:lstStyle/>
          <a:p>
            <a:fld id="{DD9604FF-0BC3-FD41-B712-7B3828883BE1}" type="slidenum">
              <a:rPr lang="en-US"/>
              <a:pPr/>
              <a:t>6</a:t>
            </a:fld>
            <a:endParaRPr lang="en-US"/>
          </a:p>
        </p:txBody>
      </p:sp>
      <p:grpSp>
        <p:nvGrpSpPr>
          <p:cNvPr id="2" name="Group 16"/>
          <p:cNvGrpSpPr>
            <a:grpSpLocks/>
          </p:cNvGrpSpPr>
          <p:nvPr/>
        </p:nvGrpSpPr>
        <p:grpSpPr bwMode="auto">
          <a:xfrm>
            <a:off x="5181600" y="2362200"/>
            <a:ext cx="4114800" cy="3810000"/>
            <a:chOff x="480" y="2208"/>
            <a:chExt cx="2208" cy="1776"/>
          </a:xfrm>
        </p:grpSpPr>
        <p:pic>
          <p:nvPicPr>
            <p:cNvPr id="153613" name="Picture 13" descr="FG21_037"/>
            <p:cNvPicPr>
              <a:picLocks noChangeAspect="1" noChangeArrowheads="1"/>
            </p:cNvPicPr>
            <p:nvPr/>
          </p:nvPicPr>
          <p:blipFill>
            <a:blip r:embed="rId2"/>
            <a:srcRect/>
            <a:stretch>
              <a:fillRect/>
            </a:stretch>
          </p:blipFill>
          <p:spPr bwMode="auto">
            <a:xfrm>
              <a:off x="480" y="2304"/>
              <a:ext cx="2208" cy="1656"/>
            </a:xfrm>
            <a:prstGeom prst="rect">
              <a:avLst/>
            </a:prstGeom>
            <a:noFill/>
          </p:spPr>
        </p:pic>
        <p:sp>
          <p:nvSpPr>
            <p:cNvPr id="153614" name="Rectangle 14"/>
            <p:cNvSpPr>
              <a:spLocks noChangeArrowheads="1"/>
            </p:cNvSpPr>
            <p:nvPr/>
          </p:nvSpPr>
          <p:spPr bwMode="auto">
            <a:xfrm>
              <a:off x="528" y="2208"/>
              <a:ext cx="864" cy="1776"/>
            </a:xfrm>
            <a:prstGeom prst="rect">
              <a:avLst/>
            </a:prstGeom>
            <a:solidFill>
              <a:schemeClr val="bg1"/>
            </a:solidFill>
            <a:ln w="9525">
              <a:noFill/>
              <a:miter lim="800000"/>
              <a:headEnd/>
              <a:tailEnd/>
            </a:ln>
            <a:effectLst/>
          </p:spPr>
          <p:txBody>
            <a:bodyPr anchor="ctr">
              <a:prstTxWarp prst="textNoShape">
                <a:avLst/>
              </a:prstTxWarp>
              <a:spAutoFit/>
            </a:bodyPr>
            <a:lstStyle/>
            <a:p>
              <a:endParaRPr lang="en-US"/>
            </a:p>
          </p:txBody>
        </p:sp>
        <p:sp>
          <p:nvSpPr>
            <p:cNvPr id="153615" name="Rectangle 15"/>
            <p:cNvSpPr>
              <a:spLocks noChangeArrowheads="1"/>
            </p:cNvSpPr>
            <p:nvPr/>
          </p:nvSpPr>
          <p:spPr bwMode="auto">
            <a:xfrm>
              <a:off x="2448" y="3792"/>
              <a:ext cx="192" cy="192"/>
            </a:xfrm>
            <a:prstGeom prst="rect">
              <a:avLst/>
            </a:prstGeom>
            <a:solidFill>
              <a:schemeClr val="bg1"/>
            </a:solidFill>
            <a:ln w="9525">
              <a:noFill/>
              <a:miter lim="800000"/>
              <a:headEnd/>
              <a:tailEnd/>
            </a:ln>
            <a:effectLst/>
          </p:spPr>
          <p:txBody>
            <a:bodyPr wrap="none" anchor="ctr">
              <a:prstTxWarp prst="textNoShape">
                <a:avLst/>
              </a:prstTxWarp>
              <a:spAutoFit/>
            </a:bodyPr>
            <a:lstStyle/>
            <a:p>
              <a:endParaRPr lang="en-US"/>
            </a:p>
          </p:txBody>
        </p:sp>
      </p:grpSp>
      <p:sp>
        <p:nvSpPr>
          <p:cNvPr id="153602" name="Rectangle 2"/>
          <p:cNvSpPr>
            <a:spLocks noGrp="1" noChangeArrowheads="1"/>
          </p:cNvSpPr>
          <p:nvPr>
            <p:ph type="title"/>
          </p:nvPr>
        </p:nvSpPr>
        <p:spPr>
          <a:xfrm>
            <a:off x="457200" y="0"/>
            <a:ext cx="8077200" cy="685800"/>
          </a:xfrm>
        </p:spPr>
        <p:txBody>
          <a:bodyPr/>
          <a:lstStyle/>
          <a:p>
            <a:r>
              <a:rPr lang="en-US"/>
              <a:t>Example 21-13</a:t>
            </a:r>
          </a:p>
        </p:txBody>
      </p:sp>
      <p:sp>
        <p:nvSpPr>
          <p:cNvPr id="153603" name="Rectangle 3"/>
          <p:cNvSpPr>
            <a:spLocks noGrp="1" noChangeArrowheads="1"/>
          </p:cNvSpPr>
          <p:nvPr>
            <p:ph type="body" idx="1"/>
          </p:nvPr>
        </p:nvSpPr>
        <p:spPr>
          <a:xfrm>
            <a:off x="228600" y="762000"/>
            <a:ext cx="7543800" cy="1447800"/>
          </a:xfrm>
        </p:spPr>
        <p:txBody>
          <a:bodyPr/>
          <a:lstStyle/>
          <a:p>
            <a:pPr>
              <a:lnSpc>
                <a:spcPct val="90000"/>
              </a:lnSpc>
            </a:pPr>
            <a:r>
              <a:rPr lang="en-US" sz="3000" b="1"/>
              <a:t>Shielding, and safety in a storm. </a:t>
            </a:r>
            <a:r>
              <a:rPr lang="en-US" sz="3000"/>
              <a:t>A hollow metal box is placed between two parallel charged plates.  What is the field like in the box? </a:t>
            </a:r>
          </a:p>
        </p:txBody>
      </p:sp>
      <p:sp>
        <p:nvSpPr>
          <p:cNvPr id="153609" name="Rectangle 9"/>
          <p:cNvSpPr>
            <a:spLocks noChangeArrowheads="1"/>
          </p:cNvSpPr>
          <p:nvPr/>
        </p:nvSpPr>
        <p:spPr bwMode="auto">
          <a:xfrm>
            <a:off x="228600" y="1981200"/>
            <a:ext cx="7086600" cy="4038600"/>
          </a:xfrm>
          <a:prstGeom prst="rect">
            <a:avLst/>
          </a:prstGeom>
          <a:noFill/>
          <a:ln w="9525">
            <a:noFill/>
            <a:miter lim="800000"/>
            <a:headEnd/>
            <a:tailEnd/>
          </a:ln>
          <a:effectLst/>
        </p:spPr>
        <p:txBody>
          <a:bodyPr>
            <a:prstTxWarp prst="textNoShape">
              <a:avLst/>
            </a:prstTxWarp>
          </a:bodyPr>
          <a:lstStyle/>
          <a:p>
            <a:pPr marL="342900" indent="-342900">
              <a:spcBef>
                <a:spcPct val="20000"/>
              </a:spcBef>
              <a:buFontTx/>
              <a:buChar char="•"/>
            </a:pPr>
            <a:r>
              <a:rPr lang="en-US" sz="2600">
                <a:solidFill>
                  <a:schemeClr val="accent2"/>
                </a:solidFill>
                <a:latin typeface="Arial Narrow" charset="0"/>
              </a:rPr>
              <a:t>If the metal box were solid</a:t>
            </a:r>
          </a:p>
          <a:p>
            <a:pPr marL="742950" lvl="1" indent="-285750">
              <a:spcBef>
                <a:spcPct val="20000"/>
              </a:spcBef>
              <a:buFontTx/>
              <a:buChar char="–"/>
            </a:pPr>
            <a:r>
              <a:rPr lang="en-US" sz="2200">
                <a:solidFill>
                  <a:srgbClr val="660066"/>
                </a:solidFill>
                <a:latin typeface="Arial Narrow" charset="0"/>
                <a:ea typeface="ＭＳ Ｐゴシック" charset="-128"/>
              </a:rPr>
              <a:t>The free electrons in the box would redistribute themselves along the surface so that the field lines would not penetrate into the metal</a:t>
            </a:r>
            <a:r>
              <a:rPr lang="en-US" sz="2600">
                <a:solidFill>
                  <a:srgbClr val="660066"/>
                </a:solidFill>
                <a:latin typeface="Arial Narrow" charset="0"/>
                <a:ea typeface="ＭＳ Ｐゴシック" charset="-128"/>
              </a:rPr>
              <a:t>.</a:t>
            </a:r>
          </a:p>
          <a:p>
            <a:pPr marL="342900" indent="-342900">
              <a:spcBef>
                <a:spcPct val="20000"/>
              </a:spcBef>
              <a:buFontTx/>
              <a:buChar char="•"/>
            </a:pPr>
            <a:r>
              <a:rPr lang="en-US" sz="2600">
                <a:solidFill>
                  <a:schemeClr val="accent2"/>
                </a:solidFill>
                <a:latin typeface="Arial Narrow" charset="0"/>
              </a:rPr>
              <a:t>The free electrons do the same in hollow metal boxes just as well as it did in a solid metal box.</a:t>
            </a:r>
          </a:p>
          <a:p>
            <a:pPr marL="342900" indent="-342900">
              <a:spcBef>
                <a:spcPct val="20000"/>
              </a:spcBef>
              <a:buFontTx/>
              <a:buChar char="•"/>
            </a:pPr>
            <a:r>
              <a:rPr lang="en-US" sz="2600">
                <a:solidFill>
                  <a:schemeClr val="accent2"/>
                </a:solidFill>
                <a:latin typeface="Arial Narrow" charset="0"/>
              </a:rPr>
              <a:t>Thus a conducting box is an effective device for shielding. </a:t>
            </a:r>
            <a:r>
              <a:rPr lang="en-US" sz="2600">
                <a:solidFill>
                  <a:schemeClr val="accent2"/>
                </a:solidFill>
                <a:latin typeface="Arial Narrow" charset="0"/>
                <a:sym typeface="Wingdings" charset="2"/>
              </a:rPr>
              <a:t> Faraday cage</a:t>
            </a:r>
          </a:p>
          <a:p>
            <a:pPr marL="342900" indent="-342900">
              <a:spcBef>
                <a:spcPct val="20000"/>
              </a:spcBef>
              <a:buFontTx/>
              <a:buChar char="•"/>
            </a:pPr>
            <a:r>
              <a:rPr lang="en-US" sz="2600">
                <a:solidFill>
                  <a:schemeClr val="accent2"/>
                </a:solidFill>
                <a:latin typeface="Arial Narrow" charset="0"/>
                <a:sym typeface="Wingdings" charset="2"/>
              </a:rPr>
              <a:t>So what do you think will happen if you were inside a car when the car was struck by a lightening?</a:t>
            </a:r>
            <a:endParaRPr lang="en-US" sz="2600">
              <a:solidFill>
                <a:schemeClr val="accent2"/>
              </a:solidFill>
              <a:latin typeface="Arial Narrow" charset="0"/>
            </a:endParaRPr>
          </a:p>
        </p:txBody>
      </p:sp>
      <p:grpSp>
        <p:nvGrpSpPr>
          <p:cNvPr id="3" name="Group 12"/>
          <p:cNvGrpSpPr>
            <a:grpSpLocks/>
          </p:cNvGrpSpPr>
          <p:nvPr/>
        </p:nvGrpSpPr>
        <p:grpSpPr bwMode="auto">
          <a:xfrm>
            <a:off x="7924800" y="533400"/>
            <a:ext cx="2133600" cy="1600200"/>
            <a:chOff x="480" y="2736"/>
            <a:chExt cx="1488" cy="1344"/>
          </a:xfrm>
        </p:grpSpPr>
        <p:pic>
          <p:nvPicPr>
            <p:cNvPr id="153610" name="Picture 10" descr="FG21_037"/>
            <p:cNvPicPr>
              <a:picLocks noChangeAspect="1" noChangeArrowheads="1"/>
            </p:cNvPicPr>
            <p:nvPr/>
          </p:nvPicPr>
          <p:blipFill>
            <a:blip r:embed="rId2"/>
            <a:srcRect/>
            <a:stretch>
              <a:fillRect/>
            </a:stretch>
          </p:blipFill>
          <p:spPr bwMode="auto">
            <a:xfrm>
              <a:off x="480" y="2844"/>
              <a:ext cx="1488" cy="1116"/>
            </a:xfrm>
            <a:prstGeom prst="rect">
              <a:avLst/>
            </a:prstGeom>
            <a:noFill/>
          </p:spPr>
        </p:pic>
        <p:sp>
          <p:nvSpPr>
            <p:cNvPr id="153611" name="Rectangle 11"/>
            <p:cNvSpPr>
              <a:spLocks noChangeArrowheads="1"/>
            </p:cNvSpPr>
            <p:nvPr/>
          </p:nvSpPr>
          <p:spPr bwMode="auto">
            <a:xfrm>
              <a:off x="960" y="2736"/>
              <a:ext cx="1008" cy="1344"/>
            </a:xfrm>
            <a:prstGeom prst="rect">
              <a:avLst/>
            </a:prstGeom>
            <a:solidFill>
              <a:schemeClr val="bg1"/>
            </a:solidFill>
            <a:ln w="9525">
              <a:noFill/>
              <a:miter lim="800000"/>
              <a:headEnd/>
              <a:tailEnd/>
            </a:ln>
            <a:effectLst/>
          </p:spPr>
          <p:txBody>
            <a:bodyPr anchor="ctr">
              <a:prstTxWarp prst="textNoShape">
                <a:avLst/>
              </a:prstTxWarp>
              <a:spAutoFit/>
            </a:bodyPr>
            <a:lstStyle/>
            <a:p>
              <a:endParaRPr lang="en-US"/>
            </a:p>
          </p:txBody>
        </p:sp>
      </p:gr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Date Placeholder 3"/>
          <p:cNvSpPr>
            <a:spLocks noGrp="1"/>
          </p:cNvSpPr>
          <p:nvPr>
            <p:ph type="dt" sz="half" idx="10"/>
          </p:nvPr>
        </p:nvSpPr>
        <p:spPr/>
        <p:txBody>
          <a:bodyPr/>
          <a:lstStyle/>
          <a:p>
            <a:r>
              <a:rPr lang="en-US" smtClean="0"/>
              <a:t>Tuesday, Sept. 6, 2011</a:t>
            </a:r>
            <a:endParaRPr lang="en-US"/>
          </a:p>
        </p:txBody>
      </p:sp>
      <p:sp>
        <p:nvSpPr>
          <p:cNvPr id="8" name="Footer Placeholder 4"/>
          <p:cNvSpPr>
            <a:spLocks noGrp="1"/>
          </p:cNvSpPr>
          <p:nvPr>
            <p:ph type="ftr" sz="quarter" idx="11"/>
          </p:nvPr>
        </p:nvSpPr>
        <p:spPr/>
        <p:txBody>
          <a:bodyPr/>
          <a:lstStyle/>
          <a:p>
            <a:r>
              <a:rPr lang="en-US" smtClean="0"/>
              <a:t>PHYS 1444-003, Fall 2011 Dr. Jaehoon Yu</a:t>
            </a:r>
            <a:endParaRPr lang="en-US"/>
          </a:p>
        </p:txBody>
      </p:sp>
      <p:sp>
        <p:nvSpPr>
          <p:cNvPr id="9" name="Slide Number Placeholder 5"/>
          <p:cNvSpPr>
            <a:spLocks noGrp="1"/>
          </p:cNvSpPr>
          <p:nvPr>
            <p:ph type="sldNum" sz="quarter" idx="12"/>
          </p:nvPr>
        </p:nvSpPr>
        <p:spPr/>
        <p:txBody>
          <a:bodyPr/>
          <a:lstStyle/>
          <a:p>
            <a:fld id="{6BDB1D75-5A49-8A4A-B8DA-F7D71156D13D}" type="slidenum">
              <a:rPr lang="en-US"/>
              <a:pPr/>
              <a:t>7</a:t>
            </a:fld>
            <a:endParaRPr lang="en-US"/>
          </a:p>
        </p:txBody>
      </p:sp>
      <p:sp>
        <p:nvSpPr>
          <p:cNvPr id="185346" name="Rectangle 2"/>
          <p:cNvSpPr>
            <a:spLocks noGrp="1" noChangeArrowheads="1"/>
          </p:cNvSpPr>
          <p:nvPr>
            <p:ph type="title"/>
          </p:nvPr>
        </p:nvSpPr>
        <p:spPr>
          <a:xfrm>
            <a:off x="76200" y="304800"/>
            <a:ext cx="9067800" cy="685800"/>
          </a:xfrm>
        </p:spPr>
        <p:txBody>
          <a:bodyPr/>
          <a:lstStyle/>
          <a:p>
            <a:r>
              <a:rPr lang="en-US" sz="4000"/>
              <a:t>Motion of a Charged Particle in an Electric Field</a:t>
            </a:r>
          </a:p>
        </p:txBody>
      </p:sp>
      <p:sp>
        <p:nvSpPr>
          <p:cNvPr id="185347" name="Rectangle 3"/>
          <p:cNvSpPr>
            <a:spLocks noGrp="1" noChangeArrowheads="1"/>
          </p:cNvSpPr>
          <p:nvPr>
            <p:ph type="body" idx="1"/>
          </p:nvPr>
        </p:nvSpPr>
        <p:spPr>
          <a:xfrm>
            <a:off x="381000" y="1066800"/>
            <a:ext cx="8534400" cy="1752600"/>
          </a:xfrm>
        </p:spPr>
        <p:txBody>
          <a:bodyPr/>
          <a:lstStyle/>
          <a:p>
            <a:r>
              <a:rPr lang="en-US" dirty="0"/>
              <a:t>If an object with an electric charge </a:t>
            </a:r>
            <a:r>
              <a:rPr lang="en-US" dirty="0" err="1"/>
              <a:t>q</a:t>
            </a:r>
            <a:r>
              <a:rPr lang="en-US" dirty="0"/>
              <a:t> is at a point in space where</a:t>
            </a:r>
            <a:r>
              <a:rPr lang="en-US" dirty="0" smtClean="0"/>
              <a:t> the electric </a:t>
            </a:r>
            <a:r>
              <a:rPr lang="en-US" dirty="0"/>
              <a:t>field is </a:t>
            </a:r>
            <a:r>
              <a:rPr lang="en-US" b="1" dirty="0"/>
              <a:t>E</a:t>
            </a:r>
            <a:r>
              <a:rPr lang="en-US" dirty="0"/>
              <a:t>, the force exerting on the object is</a:t>
            </a:r>
            <a:r>
              <a:rPr lang="en-US" dirty="0" smtClean="0"/>
              <a:t>              </a:t>
            </a:r>
            <a:r>
              <a:rPr lang="en-US" dirty="0"/>
              <a:t>.</a:t>
            </a:r>
          </a:p>
        </p:txBody>
      </p:sp>
      <p:pic>
        <p:nvPicPr>
          <p:cNvPr id="185348" name="Picture 4" descr="FG21_032"/>
          <p:cNvPicPr>
            <a:picLocks noChangeAspect="1" noChangeArrowheads="1"/>
          </p:cNvPicPr>
          <p:nvPr/>
        </p:nvPicPr>
        <p:blipFill>
          <a:blip r:embed="rId3"/>
          <a:srcRect/>
          <a:stretch>
            <a:fillRect/>
          </a:stretch>
        </p:blipFill>
        <p:spPr bwMode="auto">
          <a:xfrm>
            <a:off x="5181600" y="2819400"/>
            <a:ext cx="3886200" cy="2952750"/>
          </a:xfrm>
          <a:prstGeom prst="rect">
            <a:avLst/>
          </a:prstGeom>
          <a:noFill/>
        </p:spPr>
      </p:pic>
      <p:sp>
        <p:nvSpPr>
          <p:cNvPr id="185349" name="Rectangle 5"/>
          <p:cNvSpPr>
            <a:spLocks noChangeArrowheads="1"/>
          </p:cNvSpPr>
          <p:nvPr/>
        </p:nvSpPr>
        <p:spPr bwMode="auto">
          <a:xfrm>
            <a:off x="304800" y="2743200"/>
            <a:ext cx="5181600" cy="3276600"/>
          </a:xfrm>
          <a:prstGeom prst="rect">
            <a:avLst/>
          </a:prstGeom>
          <a:noFill/>
          <a:ln w="9525">
            <a:noFill/>
            <a:miter lim="800000"/>
            <a:headEnd/>
            <a:tailEnd/>
          </a:ln>
          <a:effectLst/>
        </p:spPr>
        <p:txBody>
          <a:bodyPr>
            <a:prstTxWarp prst="textNoShape">
              <a:avLst/>
            </a:prstTxWarp>
          </a:bodyPr>
          <a:lstStyle/>
          <a:p>
            <a:pPr marL="342900" indent="-342900">
              <a:lnSpc>
                <a:spcPct val="90000"/>
              </a:lnSpc>
              <a:spcBef>
                <a:spcPct val="20000"/>
              </a:spcBef>
              <a:buFontTx/>
              <a:buChar char="•"/>
            </a:pPr>
            <a:r>
              <a:rPr lang="en-US" sz="3200" dirty="0">
                <a:solidFill>
                  <a:schemeClr val="accent2"/>
                </a:solidFill>
                <a:latin typeface="Arial Narrow" charset="0"/>
              </a:rPr>
              <a:t>What do you think will happen to the charge?</a:t>
            </a:r>
          </a:p>
          <a:p>
            <a:pPr marL="742950" lvl="1" indent="-285750">
              <a:lnSpc>
                <a:spcPct val="90000"/>
              </a:lnSpc>
              <a:spcBef>
                <a:spcPct val="20000"/>
              </a:spcBef>
              <a:buFontTx/>
              <a:buChar char="–"/>
            </a:pPr>
            <a:r>
              <a:rPr lang="en-US" sz="2800" dirty="0">
                <a:solidFill>
                  <a:srgbClr val="660066"/>
                </a:solidFill>
                <a:latin typeface="Arial Narrow" charset="0"/>
                <a:ea typeface="ＭＳ Ｐゴシック" charset="-128"/>
              </a:rPr>
              <a:t>Let’s think about the cases like these on the right.</a:t>
            </a:r>
          </a:p>
          <a:p>
            <a:pPr marL="742950" lvl="1" indent="-285750">
              <a:lnSpc>
                <a:spcPct val="90000"/>
              </a:lnSpc>
              <a:spcBef>
                <a:spcPct val="20000"/>
              </a:spcBef>
              <a:buFontTx/>
              <a:buChar char="–"/>
            </a:pPr>
            <a:r>
              <a:rPr lang="en-US" sz="2800" dirty="0">
                <a:solidFill>
                  <a:srgbClr val="660066"/>
                </a:solidFill>
                <a:latin typeface="Arial Narrow" charset="0"/>
                <a:ea typeface="ＭＳ Ｐゴシック" charset="-128"/>
              </a:rPr>
              <a:t>The </a:t>
            </a:r>
            <a:r>
              <a:rPr lang="en-US" sz="2800" dirty="0" smtClean="0">
                <a:solidFill>
                  <a:srgbClr val="660066"/>
                </a:solidFill>
                <a:latin typeface="Arial Narrow" charset="0"/>
                <a:ea typeface="ＭＳ Ｐゴシック" charset="-128"/>
              </a:rPr>
              <a:t>object </a:t>
            </a:r>
            <a:r>
              <a:rPr lang="en-US" sz="2800" dirty="0">
                <a:solidFill>
                  <a:srgbClr val="660066"/>
                </a:solidFill>
                <a:latin typeface="Arial Narrow" charset="0"/>
                <a:ea typeface="ＭＳ Ｐゴシック" charset="-128"/>
              </a:rPr>
              <a:t>will move along the field line…Which way?</a:t>
            </a:r>
          </a:p>
          <a:p>
            <a:pPr marL="742950" lvl="1" indent="-285750">
              <a:lnSpc>
                <a:spcPct val="90000"/>
              </a:lnSpc>
              <a:spcBef>
                <a:spcPct val="20000"/>
              </a:spcBef>
              <a:buFontTx/>
              <a:buChar char="–"/>
            </a:pPr>
            <a:r>
              <a:rPr lang="en-US" sz="2800" dirty="0">
                <a:solidFill>
                  <a:srgbClr val="660066"/>
                </a:solidFill>
                <a:latin typeface="Arial Narrow" charset="0"/>
                <a:ea typeface="ＭＳ Ｐゴシック" charset="-128"/>
              </a:rPr>
              <a:t>The charge gets accelerated.</a:t>
            </a:r>
          </a:p>
        </p:txBody>
      </p:sp>
      <p:graphicFrame>
        <p:nvGraphicFramePr>
          <p:cNvPr id="185350" name="Object 6"/>
          <p:cNvGraphicFramePr>
            <a:graphicFrameLocks noChangeAspect="1"/>
          </p:cNvGraphicFramePr>
          <p:nvPr/>
        </p:nvGraphicFramePr>
        <p:xfrm>
          <a:off x="3124200" y="2057400"/>
          <a:ext cx="1295400" cy="609600"/>
        </p:xfrm>
        <a:graphic>
          <a:graphicData uri="http://schemas.openxmlformats.org/presentationml/2006/ole">
            <p:oleObj spid="_x0000_s197634" name="Equation" r:id="rId4" imgW="457200" imgH="228600" progId="Equation.DSMT4">
              <p:embed/>
            </p:oleObj>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 name="Date Placeholder 3"/>
          <p:cNvSpPr>
            <a:spLocks noGrp="1"/>
          </p:cNvSpPr>
          <p:nvPr>
            <p:ph type="dt" sz="half" idx="10"/>
          </p:nvPr>
        </p:nvSpPr>
        <p:spPr/>
        <p:txBody>
          <a:bodyPr/>
          <a:lstStyle/>
          <a:p>
            <a:r>
              <a:rPr lang="en-US" smtClean="0"/>
              <a:t>Tuesday, Sept. 6, 2011</a:t>
            </a:r>
            <a:endParaRPr lang="en-US"/>
          </a:p>
        </p:txBody>
      </p:sp>
      <p:sp>
        <p:nvSpPr>
          <p:cNvPr id="16" name="Footer Placeholder 4"/>
          <p:cNvSpPr>
            <a:spLocks noGrp="1"/>
          </p:cNvSpPr>
          <p:nvPr>
            <p:ph type="ftr" sz="quarter" idx="11"/>
          </p:nvPr>
        </p:nvSpPr>
        <p:spPr/>
        <p:txBody>
          <a:bodyPr/>
          <a:lstStyle/>
          <a:p>
            <a:r>
              <a:rPr lang="en-US" smtClean="0"/>
              <a:t>PHYS 1444-003, Fall 2011 Dr. Jaehoon Yu</a:t>
            </a:r>
            <a:endParaRPr lang="en-US"/>
          </a:p>
        </p:txBody>
      </p:sp>
      <p:sp>
        <p:nvSpPr>
          <p:cNvPr id="17" name="Slide Number Placeholder 5"/>
          <p:cNvSpPr>
            <a:spLocks noGrp="1"/>
          </p:cNvSpPr>
          <p:nvPr>
            <p:ph type="sldNum" sz="quarter" idx="12"/>
          </p:nvPr>
        </p:nvSpPr>
        <p:spPr/>
        <p:txBody>
          <a:bodyPr/>
          <a:lstStyle/>
          <a:p>
            <a:fld id="{C481C387-C99E-814A-A75D-83FE7FFF51CB}" type="slidenum">
              <a:rPr lang="en-US"/>
              <a:pPr/>
              <a:t>8</a:t>
            </a:fld>
            <a:endParaRPr lang="en-US"/>
          </a:p>
        </p:txBody>
      </p:sp>
      <p:pic>
        <p:nvPicPr>
          <p:cNvPr id="186370" name="Picture 2" descr="FG21_039"/>
          <p:cNvPicPr>
            <a:picLocks noChangeAspect="1" noChangeArrowheads="1"/>
          </p:cNvPicPr>
          <p:nvPr/>
        </p:nvPicPr>
        <p:blipFill>
          <a:blip r:embed="rId3"/>
          <a:srcRect/>
          <a:stretch>
            <a:fillRect/>
          </a:stretch>
        </p:blipFill>
        <p:spPr bwMode="auto">
          <a:xfrm>
            <a:off x="6781800" y="609600"/>
            <a:ext cx="3429000" cy="2571750"/>
          </a:xfrm>
          <a:prstGeom prst="rect">
            <a:avLst/>
          </a:prstGeom>
          <a:noFill/>
        </p:spPr>
      </p:pic>
      <p:sp>
        <p:nvSpPr>
          <p:cNvPr id="186371" name="Rectangle 3"/>
          <p:cNvSpPr>
            <a:spLocks noGrp="1" noChangeArrowheads="1"/>
          </p:cNvSpPr>
          <p:nvPr>
            <p:ph type="title"/>
          </p:nvPr>
        </p:nvSpPr>
        <p:spPr>
          <a:xfrm>
            <a:off x="304800" y="0"/>
            <a:ext cx="8382000" cy="546100"/>
          </a:xfrm>
        </p:spPr>
        <p:txBody>
          <a:bodyPr/>
          <a:lstStyle/>
          <a:p>
            <a:r>
              <a:rPr lang="en-US"/>
              <a:t>Example 21 – 14 </a:t>
            </a:r>
          </a:p>
        </p:txBody>
      </p:sp>
      <p:sp>
        <p:nvSpPr>
          <p:cNvPr id="186372" name="Rectangle 4"/>
          <p:cNvSpPr>
            <a:spLocks noGrp="1" noChangeArrowheads="1"/>
          </p:cNvSpPr>
          <p:nvPr>
            <p:ph type="body" idx="1"/>
          </p:nvPr>
        </p:nvSpPr>
        <p:spPr>
          <a:xfrm>
            <a:off x="0" y="609600"/>
            <a:ext cx="7696200" cy="2362200"/>
          </a:xfrm>
        </p:spPr>
        <p:txBody>
          <a:bodyPr/>
          <a:lstStyle/>
          <a:p>
            <a:pPr>
              <a:lnSpc>
                <a:spcPct val="80000"/>
              </a:lnSpc>
            </a:pPr>
            <a:r>
              <a:rPr lang="en-US" sz="2400" b="1">
                <a:solidFill>
                  <a:schemeClr val="hlink"/>
                </a:solidFill>
              </a:rPr>
              <a:t>Electron accelerated by electric field</a:t>
            </a:r>
            <a:r>
              <a:rPr lang="en-US" sz="2400">
                <a:solidFill>
                  <a:schemeClr val="hlink"/>
                </a:solidFill>
              </a:rPr>
              <a:t>.  An electron (mass m = 9.1x10</a:t>
            </a:r>
            <a:r>
              <a:rPr lang="en-US" sz="2400" baseline="30000">
                <a:solidFill>
                  <a:schemeClr val="hlink"/>
                </a:solidFill>
              </a:rPr>
              <a:t>-31</a:t>
            </a:r>
            <a:r>
              <a:rPr lang="en-US" sz="2400">
                <a:solidFill>
                  <a:schemeClr val="hlink"/>
                </a:solidFill>
              </a:rPr>
              <a:t>kg) is accelerated in the uniform field E (E=2.0x10</a:t>
            </a:r>
            <a:r>
              <a:rPr lang="en-US" sz="2400" baseline="30000">
                <a:solidFill>
                  <a:schemeClr val="hlink"/>
                </a:solidFill>
              </a:rPr>
              <a:t>4</a:t>
            </a:r>
            <a:r>
              <a:rPr lang="en-US" sz="2400">
                <a:solidFill>
                  <a:schemeClr val="hlink"/>
                </a:solidFill>
              </a:rPr>
              <a:t>N/C) between two parallel charged plates. The separation of the plates is 1.5cm. The electron is accelerated from rest near the negative plate and passes through a tiny hole in the positive plate.  (a) With what speed does it leave the hole? (b) Show that the gravitational force can be ignored.  Assume the hole is so small that it does not affect the uniform field between the plates. </a:t>
            </a:r>
          </a:p>
        </p:txBody>
      </p:sp>
      <p:sp>
        <p:nvSpPr>
          <p:cNvPr id="186373" name="Text Box 5"/>
          <p:cNvSpPr txBox="1">
            <a:spLocks noChangeArrowheads="1"/>
          </p:cNvSpPr>
          <p:nvPr/>
        </p:nvSpPr>
        <p:spPr bwMode="auto">
          <a:xfrm>
            <a:off x="354013" y="2971800"/>
            <a:ext cx="7265987" cy="822325"/>
          </a:xfrm>
          <a:prstGeom prst="rect">
            <a:avLst/>
          </a:prstGeom>
          <a:noFill/>
          <a:ln w="9525">
            <a:noFill/>
            <a:miter lim="800000"/>
            <a:headEnd/>
            <a:tailEnd/>
          </a:ln>
          <a:effectLst/>
        </p:spPr>
        <p:txBody>
          <a:bodyPr>
            <a:prstTxWarp prst="textNoShape">
              <a:avLst/>
            </a:prstTxWarp>
            <a:spAutoFit/>
          </a:bodyPr>
          <a:lstStyle/>
          <a:p>
            <a:r>
              <a:rPr lang="en-US">
                <a:solidFill>
                  <a:schemeClr val="accent2"/>
                </a:solidFill>
                <a:latin typeface="Arial Narrow" charset="0"/>
              </a:rPr>
              <a:t>The magnitude of the force on the electron is F=qE and is directed to the right.  The equation to solve this problem is</a:t>
            </a:r>
          </a:p>
        </p:txBody>
      </p:sp>
      <p:sp>
        <p:nvSpPr>
          <p:cNvPr id="186374" name="Text Box 6"/>
          <p:cNvSpPr txBox="1">
            <a:spLocks noChangeArrowheads="1"/>
          </p:cNvSpPr>
          <p:nvPr/>
        </p:nvSpPr>
        <p:spPr bwMode="auto">
          <a:xfrm>
            <a:off x="354013" y="4244975"/>
            <a:ext cx="5372100" cy="457200"/>
          </a:xfrm>
          <a:prstGeom prst="rect">
            <a:avLst/>
          </a:prstGeom>
          <a:noFill/>
          <a:ln w="9525">
            <a:noFill/>
            <a:miter lim="800000"/>
            <a:headEnd/>
            <a:tailEnd/>
          </a:ln>
          <a:effectLst/>
        </p:spPr>
        <p:txBody>
          <a:bodyPr wrap="none">
            <a:prstTxWarp prst="textNoShape">
              <a:avLst/>
            </a:prstTxWarp>
            <a:spAutoFit/>
          </a:bodyPr>
          <a:lstStyle/>
          <a:p>
            <a:r>
              <a:rPr lang="en-US">
                <a:solidFill>
                  <a:schemeClr val="accent2"/>
                </a:solidFill>
                <a:latin typeface="Arial Narrow" charset="0"/>
              </a:rPr>
              <a:t>The magnitude of the electron’s acceleration is</a:t>
            </a:r>
          </a:p>
        </p:txBody>
      </p:sp>
      <p:sp>
        <p:nvSpPr>
          <p:cNvPr id="186375" name="Text Box 7"/>
          <p:cNvSpPr txBox="1">
            <a:spLocks noChangeArrowheads="1"/>
          </p:cNvSpPr>
          <p:nvPr/>
        </p:nvSpPr>
        <p:spPr bwMode="auto">
          <a:xfrm>
            <a:off x="354013" y="4816475"/>
            <a:ext cx="8229600" cy="822325"/>
          </a:xfrm>
          <a:prstGeom prst="rect">
            <a:avLst/>
          </a:prstGeom>
          <a:noFill/>
          <a:ln w="9525">
            <a:noFill/>
            <a:miter lim="800000"/>
            <a:headEnd/>
            <a:tailEnd/>
          </a:ln>
          <a:effectLst/>
        </p:spPr>
        <p:txBody>
          <a:bodyPr>
            <a:prstTxWarp prst="textNoShape">
              <a:avLst/>
            </a:prstTxWarp>
            <a:spAutoFit/>
          </a:bodyPr>
          <a:lstStyle/>
          <a:p>
            <a:r>
              <a:rPr lang="en-US">
                <a:solidFill>
                  <a:schemeClr val="accent2"/>
                </a:solidFill>
                <a:latin typeface="Arial Narrow" charset="0"/>
              </a:rPr>
              <a:t>Between the plates the field </a:t>
            </a:r>
            <a:r>
              <a:rPr lang="en-US" b="1">
                <a:solidFill>
                  <a:schemeClr val="accent2"/>
                </a:solidFill>
                <a:latin typeface="Arial Narrow" charset="0"/>
              </a:rPr>
              <a:t>E</a:t>
            </a:r>
            <a:r>
              <a:rPr lang="en-US">
                <a:solidFill>
                  <a:schemeClr val="accent2"/>
                </a:solidFill>
                <a:latin typeface="Arial Narrow" charset="0"/>
              </a:rPr>
              <a:t> is uniform, thus the electron undergoes a uniform acceleration</a:t>
            </a:r>
          </a:p>
        </p:txBody>
      </p:sp>
      <p:graphicFrame>
        <p:nvGraphicFramePr>
          <p:cNvPr id="186376" name="Object 8"/>
          <p:cNvGraphicFramePr>
            <a:graphicFrameLocks noChangeAspect="1"/>
          </p:cNvGraphicFramePr>
          <p:nvPr/>
        </p:nvGraphicFramePr>
        <p:xfrm>
          <a:off x="914400" y="5599113"/>
          <a:ext cx="6934200" cy="1030287"/>
        </p:xfrm>
        <a:graphic>
          <a:graphicData uri="http://schemas.openxmlformats.org/presentationml/2006/ole">
            <p:oleObj spid="_x0000_s198658" name="Equation" r:id="rId4" imgW="3200400" imgH="533160" progId="Equation.DSMT4">
              <p:embed/>
            </p:oleObj>
          </a:graphicData>
        </a:graphic>
      </p:graphicFrame>
      <p:graphicFrame>
        <p:nvGraphicFramePr>
          <p:cNvPr id="186377" name="Object 9"/>
          <p:cNvGraphicFramePr>
            <a:graphicFrameLocks noChangeAspect="1"/>
          </p:cNvGraphicFramePr>
          <p:nvPr/>
        </p:nvGraphicFramePr>
        <p:xfrm>
          <a:off x="5988050" y="4405313"/>
          <a:ext cx="487363" cy="269875"/>
        </p:xfrm>
        <a:graphic>
          <a:graphicData uri="http://schemas.openxmlformats.org/presentationml/2006/ole">
            <p:oleObj spid="_x0000_s198659" name="Equation" r:id="rId5" imgW="228600" imgH="126720" progId="Equation.DSMT4">
              <p:embed/>
            </p:oleObj>
          </a:graphicData>
        </a:graphic>
      </p:graphicFrame>
      <p:graphicFrame>
        <p:nvGraphicFramePr>
          <p:cNvPr id="186378" name="Object 10"/>
          <p:cNvGraphicFramePr>
            <a:graphicFrameLocks noChangeAspect="1"/>
          </p:cNvGraphicFramePr>
          <p:nvPr/>
        </p:nvGraphicFramePr>
        <p:xfrm>
          <a:off x="6543675" y="4092575"/>
          <a:ext cx="619125" cy="782638"/>
        </p:xfrm>
        <a:graphic>
          <a:graphicData uri="http://schemas.openxmlformats.org/presentationml/2006/ole">
            <p:oleObj spid="_x0000_s198660" name="Equation" r:id="rId6" imgW="291960" imgH="368280" progId="Equation.DSMT4">
              <p:embed/>
            </p:oleObj>
          </a:graphicData>
        </a:graphic>
      </p:graphicFrame>
      <p:graphicFrame>
        <p:nvGraphicFramePr>
          <p:cNvPr id="186379" name="Object 11"/>
          <p:cNvGraphicFramePr>
            <a:graphicFrameLocks noChangeAspect="1"/>
          </p:cNvGraphicFramePr>
          <p:nvPr/>
        </p:nvGraphicFramePr>
        <p:xfrm>
          <a:off x="7185025" y="4092575"/>
          <a:ext cx="511175" cy="784225"/>
        </p:xfrm>
        <a:graphic>
          <a:graphicData uri="http://schemas.openxmlformats.org/presentationml/2006/ole">
            <p:oleObj spid="_x0000_s198661" name="Equation" r:id="rId7" imgW="241200" imgH="368280" progId="Equation.DSMT4">
              <p:embed/>
            </p:oleObj>
          </a:graphicData>
        </a:graphic>
      </p:graphicFrame>
      <p:graphicFrame>
        <p:nvGraphicFramePr>
          <p:cNvPr id="186380" name="Object 12"/>
          <p:cNvGraphicFramePr>
            <a:graphicFrameLocks noChangeAspect="1"/>
          </p:cNvGraphicFramePr>
          <p:nvPr/>
        </p:nvGraphicFramePr>
        <p:xfrm>
          <a:off x="2057400" y="3810000"/>
          <a:ext cx="693738" cy="396875"/>
        </p:xfrm>
        <a:graphic>
          <a:graphicData uri="http://schemas.openxmlformats.org/presentationml/2006/ole">
            <p:oleObj spid="_x0000_s198662" name="Equation" r:id="rId8" imgW="266400" imgH="152280" progId="Equation.DSMT4">
              <p:embed/>
            </p:oleObj>
          </a:graphicData>
        </a:graphic>
      </p:graphicFrame>
      <p:graphicFrame>
        <p:nvGraphicFramePr>
          <p:cNvPr id="186381" name="Object 13"/>
          <p:cNvGraphicFramePr>
            <a:graphicFrameLocks noChangeAspect="1"/>
          </p:cNvGraphicFramePr>
          <p:nvPr/>
        </p:nvGraphicFramePr>
        <p:xfrm>
          <a:off x="2743200" y="3770313"/>
          <a:ext cx="825500" cy="496887"/>
        </p:xfrm>
        <a:graphic>
          <a:graphicData uri="http://schemas.openxmlformats.org/presentationml/2006/ole">
            <p:oleObj spid="_x0000_s198663" name="Equation" r:id="rId9" imgW="317160" imgH="190440" progId="Equation.DSMT4">
              <p:embed/>
            </p:oleObj>
          </a:graphicData>
        </a:graphic>
      </p:graphicFrame>
      <p:graphicFrame>
        <p:nvGraphicFramePr>
          <p:cNvPr id="186382" name="Object 14"/>
          <p:cNvGraphicFramePr>
            <a:graphicFrameLocks noChangeAspect="1"/>
          </p:cNvGraphicFramePr>
          <p:nvPr/>
        </p:nvGraphicFramePr>
        <p:xfrm>
          <a:off x="3581400" y="3886200"/>
          <a:ext cx="593725" cy="331788"/>
        </p:xfrm>
        <a:graphic>
          <a:graphicData uri="http://schemas.openxmlformats.org/presentationml/2006/ole">
            <p:oleObj spid="_x0000_s198664" name="Equation" r:id="rId10" imgW="228600" imgH="126720" progId="Equation.DSMT4">
              <p:embed/>
            </p:oleObj>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8" name="Date Placeholder 3"/>
          <p:cNvSpPr>
            <a:spLocks noGrp="1"/>
          </p:cNvSpPr>
          <p:nvPr>
            <p:ph type="dt" sz="half" idx="10"/>
          </p:nvPr>
        </p:nvSpPr>
        <p:spPr/>
        <p:txBody>
          <a:bodyPr/>
          <a:lstStyle/>
          <a:p>
            <a:r>
              <a:rPr lang="en-US" smtClean="0"/>
              <a:t>Tuesday, Sept. 6, 2011</a:t>
            </a:r>
            <a:endParaRPr lang="en-US"/>
          </a:p>
        </p:txBody>
      </p:sp>
      <p:sp>
        <p:nvSpPr>
          <p:cNvPr id="19" name="Footer Placeholder 4"/>
          <p:cNvSpPr>
            <a:spLocks noGrp="1"/>
          </p:cNvSpPr>
          <p:nvPr>
            <p:ph type="ftr" sz="quarter" idx="11"/>
          </p:nvPr>
        </p:nvSpPr>
        <p:spPr/>
        <p:txBody>
          <a:bodyPr/>
          <a:lstStyle/>
          <a:p>
            <a:r>
              <a:rPr lang="en-US" smtClean="0"/>
              <a:t>PHYS 1444-003, Fall 2011 Dr. Jaehoon Yu</a:t>
            </a:r>
            <a:endParaRPr lang="en-US"/>
          </a:p>
        </p:txBody>
      </p:sp>
      <p:sp>
        <p:nvSpPr>
          <p:cNvPr id="20" name="Slide Number Placeholder 5"/>
          <p:cNvSpPr>
            <a:spLocks noGrp="1"/>
          </p:cNvSpPr>
          <p:nvPr>
            <p:ph type="sldNum" sz="quarter" idx="12"/>
          </p:nvPr>
        </p:nvSpPr>
        <p:spPr/>
        <p:txBody>
          <a:bodyPr/>
          <a:lstStyle/>
          <a:p>
            <a:fld id="{AA474E1C-D48A-AB4D-967B-BB66B17AD59B}" type="slidenum">
              <a:rPr lang="en-US"/>
              <a:pPr/>
              <a:t>9</a:t>
            </a:fld>
            <a:endParaRPr lang="en-US"/>
          </a:p>
        </p:txBody>
      </p:sp>
      <p:sp>
        <p:nvSpPr>
          <p:cNvPr id="187394" name="Rectangle 2"/>
          <p:cNvSpPr>
            <a:spLocks noGrp="1" noChangeArrowheads="1"/>
          </p:cNvSpPr>
          <p:nvPr>
            <p:ph type="title"/>
          </p:nvPr>
        </p:nvSpPr>
        <p:spPr>
          <a:xfrm>
            <a:off x="304800" y="0"/>
            <a:ext cx="8382000" cy="685800"/>
          </a:xfrm>
        </p:spPr>
        <p:txBody>
          <a:bodyPr/>
          <a:lstStyle/>
          <a:p>
            <a:r>
              <a:rPr lang="en-US"/>
              <a:t>Example 21 – 14 </a:t>
            </a:r>
          </a:p>
        </p:txBody>
      </p:sp>
      <p:sp>
        <p:nvSpPr>
          <p:cNvPr id="187395" name="Rectangle 3"/>
          <p:cNvSpPr>
            <a:spLocks noGrp="1" noChangeArrowheads="1"/>
          </p:cNvSpPr>
          <p:nvPr>
            <p:ph type="body" idx="1"/>
          </p:nvPr>
        </p:nvSpPr>
        <p:spPr>
          <a:xfrm>
            <a:off x="152400" y="2590800"/>
            <a:ext cx="8763000" cy="838200"/>
          </a:xfrm>
        </p:spPr>
        <p:txBody>
          <a:bodyPr/>
          <a:lstStyle/>
          <a:p>
            <a:pPr>
              <a:lnSpc>
                <a:spcPct val="90000"/>
              </a:lnSpc>
            </a:pPr>
            <a:r>
              <a:rPr lang="en-US" sz="2400">
                <a:solidFill>
                  <a:srgbClr val="CC00CC"/>
                </a:solidFill>
              </a:rPr>
              <a:t>(b) Show that the gravitational force can be ignored.  Assume the hole is so small that it does not affect the uniform field between the plates. </a:t>
            </a:r>
          </a:p>
        </p:txBody>
      </p:sp>
      <p:sp>
        <p:nvSpPr>
          <p:cNvPr id="187396" name="Text Box 4"/>
          <p:cNvSpPr txBox="1">
            <a:spLocks noChangeArrowheads="1"/>
          </p:cNvSpPr>
          <p:nvPr/>
        </p:nvSpPr>
        <p:spPr bwMode="auto">
          <a:xfrm>
            <a:off x="381000" y="3352800"/>
            <a:ext cx="6027738" cy="457200"/>
          </a:xfrm>
          <a:prstGeom prst="rect">
            <a:avLst/>
          </a:prstGeom>
          <a:noFill/>
          <a:ln w="9525">
            <a:noFill/>
            <a:miter lim="800000"/>
            <a:headEnd/>
            <a:tailEnd/>
          </a:ln>
          <a:effectLst/>
        </p:spPr>
        <p:txBody>
          <a:bodyPr wrap="none">
            <a:prstTxWarp prst="textNoShape">
              <a:avLst/>
            </a:prstTxWarp>
            <a:spAutoFit/>
          </a:bodyPr>
          <a:lstStyle/>
          <a:p>
            <a:r>
              <a:rPr lang="en-US">
                <a:solidFill>
                  <a:schemeClr val="accent2"/>
                </a:solidFill>
                <a:latin typeface="Arial Narrow" charset="0"/>
              </a:rPr>
              <a:t>The magnitude of the electric force on the electron is</a:t>
            </a:r>
          </a:p>
        </p:txBody>
      </p:sp>
      <p:graphicFrame>
        <p:nvGraphicFramePr>
          <p:cNvPr id="187397" name="Object 5"/>
          <p:cNvGraphicFramePr>
            <a:graphicFrameLocks noChangeAspect="1"/>
          </p:cNvGraphicFramePr>
          <p:nvPr/>
        </p:nvGraphicFramePr>
        <p:xfrm>
          <a:off x="757238" y="3924300"/>
          <a:ext cx="690562" cy="481013"/>
        </p:xfrm>
        <a:graphic>
          <a:graphicData uri="http://schemas.openxmlformats.org/presentationml/2006/ole">
            <p:oleObj spid="_x0000_s199682" name="Equation" r:id="rId3" imgW="291960" imgH="203040" progId="Equation.DSMT4">
              <p:embed/>
            </p:oleObj>
          </a:graphicData>
        </a:graphic>
      </p:graphicFrame>
      <p:graphicFrame>
        <p:nvGraphicFramePr>
          <p:cNvPr id="187398" name="Object 6"/>
          <p:cNvGraphicFramePr>
            <a:graphicFrameLocks noChangeAspect="1"/>
          </p:cNvGraphicFramePr>
          <p:nvPr/>
        </p:nvGraphicFramePr>
        <p:xfrm>
          <a:off x="762000" y="4913313"/>
          <a:ext cx="749300" cy="482600"/>
        </p:xfrm>
        <a:graphic>
          <a:graphicData uri="http://schemas.openxmlformats.org/presentationml/2006/ole">
            <p:oleObj spid="_x0000_s199683" name="Equation" r:id="rId4" imgW="317160" imgH="203040" progId="Equation.DSMT4">
              <p:embed/>
            </p:oleObj>
          </a:graphicData>
        </a:graphic>
      </p:graphicFrame>
      <p:sp>
        <p:nvSpPr>
          <p:cNvPr id="187399" name="Text Box 7"/>
          <p:cNvSpPr txBox="1">
            <a:spLocks noChangeArrowheads="1"/>
          </p:cNvSpPr>
          <p:nvPr/>
        </p:nvSpPr>
        <p:spPr bwMode="auto">
          <a:xfrm>
            <a:off x="381000" y="4419600"/>
            <a:ext cx="6586538" cy="457200"/>
          </a:xfrm>
          <a:prstGeom prst="rect">
            <a:avLst/>
          </a:prstGeom>
          <a:noFill/>
          <a:ln w="9525">
            <a:noFill/>
            <a:miter lim="800000"/>
            <a:headEnd/>
            <a:tailEnd/>
          </a:ln>
          <a:effectLst/>
        </p:spPr>
        <p:txBody>
          <a:bodyPr wrap="none">
            <a:prstTxWarp prst="textNoShape">
              <a:avLst/>
            </a:prstTxWarp>
            <a:spAutoFit/>
          </a:bodyPr>
          <a:lstStyle/>
          <a:p>
            <a:r>
              <a:rPr lang="en-US">
                <a:solidFill>
                  <a:schemeClr val="accent2"/>
                </a:solidFill>
                <a:latin typeface="Arial Narrow" charset="0"/>
              </a:rPr>
              <a:t>The magnitude of the gravitational force on the electron is</a:t>
            </a:r>
          </a:p>
        </p:txBody>
      </p:sp>
      <p:sp>
        <p:nvSpPr>
          <p:cNvPr id="187400" name="Text Box 8"/>
          <p:cNvSpPr txBox="1">
            <a:spLocks noChangeArrowheads="1"/>
          </p:cNvSpPr>
          <p:nvPr/>
        </p:nvSpPr>
        <p:spPr bwMode="auto">
          <a:xfrm>
            <a:off x="381000" y="5349875"/>
            <a:ext cx="8305800" cy="822325"/>
          </a:xfrm>
          <a:prstGeom prst="rect">
            <a:avLst/>
          </a:prstGeom>
          <a:noFill/>
          <a:ln w="9525">
            <a:noFill/>
            <a:miter lim="800000"/>
            <a:headEnd/>
            <a:tailEnd/>
          </a:ln>
          <a:effectLst/>
        </p:spPr>
        <p:txBody>
          <a:bodyPr>
            <a:prstTxWarp prst="textNoShape">
              <a:avLst/>
            </a:prstTxWarp>
            <a:spAutoFit/>
          </a:bodyPr>
          <a:lstStyle/>
          <a:p>
            <a:r>
              <a:rPr lang="en-US">
                <a:solidFill>
                  <a:schemeClr val="accent2"/>
                </a:solidFill>
                <a:latin typeface="Arial Narrow" charset="0"/>
              </a:rPr>
              <a:t>Thus the gravitational force on the electron is negligible compared to the electromagnetic force.</a:t>
            </a:r>
          </a:p>
        </p:txBody>
      </p:sp>
      <p:graphicFrame>
        <p:nvGraphicFramePr>
          <p:cNvPr id="187401" name="Object 9"/>
          <p:cNvGraphicFramePr>
            <a:graphicFrameLocks noChangeAspect="1"/>
          </p:cNvGraphicFramePr>
          <p:nvPr/>
        </p:nvGraphicFramePr>
        <p:xfrm>
          <a:off x="1384300" y="3938588"/>
          <a:ext cx="749300" cy="452437"/>
        </p:xfrm>
        <a:graphic>
          <a:graphicData uri="http://schemas.openxmlformats.org/presentationml/2006/ole">
            <p:oleObj spid="_x0000_s199684" name="Equation" r:id="rId5" imgW="317160" imgH="190440" progId="Equation.DSMT4">
              <p:embed/>
            </p:oleObj>
          </a:graphicData>
        </a:graphic>
      </p:graphicFrame>
      <p:graphicFrame>
        <p:nvGraphicFramePr>
          <p:cNvPr id="187402" name="Object 10"/>
          <p:cNvGraphicFramePr>
            <a:graphicFrameLocks noChangeAspect="1"/>
          </p:cNvGraphicFramePr>
          <p:nvPr/>
        </p:nvGraphicFramePr>
        <p:xfrm>
          <a:off x="2949575" y="3833813"/>
          <a:ext cx="5965825" cy="661987"/>
        </p:xfrm>
        <a:graphic>
          <a:graphicData uri="http://schemas.openxmlformats.org/presentationml/2006/ole">
            <p:oleObj spid="_x0000_s199685" name="Equation" r:id="rId6" imgW="2527200" imgH="279360" progId="Equation.DSMT4">
              <p:embed/>
            </p:oleObj>
          </a:graphicData>
        </a:graphic>
      </p:graphicFrame>
      <p:graphicFrame>
        <p:nvGraphicFramePr>
          <p:cNvPr id="187403" name="Object 11"/>
          <p:cNvGraphicFramePr>
            <a:graphicFrameLocks noChangeAspect="1"/>
          </p:cNvGraphicFramePr>
          <p:nvPr/>
        </p:nvGraphicFramePr>
        <p:xfrm>
          <a:off x="1477963" y="4975225"/>
          <a:ext cx="808037" cy="360363"/>
        </p:xfrm>
        <a:graphic>
          <a:graphicData uri="http://schemas.openxmlformats.org/presentationml/2006/ole">
            <p:oleObj spid="_x0000_s199686" name="Equation" r:id="rId7" imgW="342720" imgH="152280" progId="Equation.DSMT4">
              <p:embed/>
            </p:oleObj>
          </a:graphicData>
        </a:graphic>
      </p:graphicFrame>
      <p:graphicFrame>
        <p:nvGraphicFramePr>
          <p:cNvPr id="187404" name="Object 12"/>
          <p:cNvGraphicFramePr>
            <a:graphicFrameLocks noChangeAspect="1"/>
          </p:cNvGraphicFramePr>
          <p:nvPr/>
        </p:nvGraphicFramePr>
        <p:xfrm>
          <a:off x="2206625" y="4824413"/>
          <a:ext cx="5337175" cy="661987"/>
        </p:xfrm>
        <a:graphic>
          <a:graphicData uri="http://schemas.openxmlformats.org/presentationml/2006/ole">
            <p:oleObj spid="_x0000_s199687" name="Equation" r:id="rId8" imgW="2260440" imgH="279360" progId="Equation.DSMT4">
              <p:embed/>
            </p:oleObj>
          </a:graphicData>
        </a:graphic>
      </p:graphicFrame>
      <p:graphicFrame>
        <p:nvGraphicFramePr>
          <p:cNvPr id="187405" name="Object 13"/>
          <p:cNvGraphicFramePr>
            <a:graphicFrameLocks noChangeAspect="1"/>
          </p:cNvGraphicFramePr>
          <p:nvPr/>
        </p:nvGraphicFramePr>
        <p:xfrm>
          <a:off x="2176463" y="3910013"/>
          <a:ext cx="719137" cy="392112"/>
        </p:xfrm>
        <a:graphic>
          <a:graphicData uri="http://schemas.openxmlformats.org/presentationml/2006/ole">
            <p:oleObj spid="_x0000_s199688" name="Equation" r:id="rId9" imgW="304560" imgH="164880" progId="Equation.DSMT4">
              <p:embed/>
            </p:oleObj>
          </a:graphicData>
        </a:graphic>
      </p:graphicFrame>
      <p:sp>
        <p:nvSpPr>
          <p:cNvPr id="187406" name="Text Box 14"/>
          <p:cNvSpPr txBox="1">
            <a:spLocks noChangeArrowheads="1"/>
          </p:cNvSpPr>
          <p:nvPr/>
        </p:nvSpPr>
        <p:spPr bwMode="auto">
          <a:xfrm>
            <a:off x="76200" y="635000"/>
            <a:ext cx="9067800" cy="461665"/>
          </a:xfrm>
          <a:prstGeom prst="rect">
            <a:avLst/>
          </a:prstGeom>
          <a:noFill/>
          <a:ln w="9525">
            <a:noFill/>
            <a:miter lim="800000"/>
            <a:headEnd/>
            <a:tailEnd/>
          </a:ln>
          <a:effectLst/>
        </p:spPr>
        <p:txBody>
          <a:bodyPr wrap="square">
            <a:prstTxWarp prst="textNoShape">
              <a:avLst/>
            </a:prstTxWarp>
            <a:spAutoFit/>
          </a:bodyPr>
          <a:lstStyle/>
          <a:p>
            <a:r>
              <a:rPr lang="en-US" dirty="0">
                <a:solidFill>
                  <a:schemeClr val="accent2"/>
                </a:solidFill>
                <a:latin typeface="Arial Narrow" charset="0"/>
              </a:rPr>
              <a:t>Since the travel distance is 1.5x10</a:t>
            </a:r>
            <a:r>
              <a:rPr lang="en-US" baseline="30000" dirty="0">
                <a:solidFill>
                  <a:schemeClr val="accent2"/>
                </a:solidFill>
                <a:latin typeface="Arial Narrow" charset="0"/>
              </a:rPr>
              <a:t>-2</a:t>
            </a:r>
            <a:r>
              <a:rPr lang="en-US" dirty="0">
                <a:solidFill>
                  <a:schemeClr val="accent2"/>
                </a:solidFill>
                <a:latin typeface="Arial Narrow" charset="0"/>
              </a:rPr>
              <a:t>m, using one of the </a:t>
            </a:r>
            <a:r>
              <a:rPr lang="en-US" dirty="0" smtClean="0">
                <a:solidFill>
                  <a:schemeClr val="accent2"/>
                </a:solidFill>
                <a:latin typeface="Arial Narrow" charset="0"/>
              </a:rPr>
              <a:t>kinematic </a:t>
            </a:r>
            <a:r>
              <a:rPr lang="en-US" dirty="0">
                <a:solidFill>
                  <a:schemeClr val="accent2"/>
                </a:solidFill>
                <a:latin typeface="Arial Narrow" charset="0"/>
              </a:rPr>
              <a:t>eq. of </a:t>
            </a:r>
            <a:r>
              <a:rPr lang="en-US" dirty="0" smtClean="0">
                <a:solidFill>
                  <a:schemeClr val="accent2"/>
                </a:solidFill>
                <a:latin typeface="Arial Narrow" charset="0"/>
              </a:rPr>
              <a:t>motion,</a:t>
            </a:r>
            <a:endParaRPr lang="en-US" dirty="0">
              <a:solidFill>
                <a:schemeClr val="accent2"/>
              </a:solidFill>
              <a:latin typeface="Arial Narrow" charset="0"/>
            </a:endParaRPr>
          </a:p>
        </p:txBody>
      </p:sp>
      <p:graphicFrame>
        <p:nvGraphicFramePr>
          <p:cNvPr id="187407" name="Object 15"/>
          <p:cNvGraphicFramePr>
            <a:graphicFrameLocks noChangeAspect="1"/>
          </p:cNvGraphicFramePr>
          <p:nvPr/>
        </p:nvGraphicFramePr>
        <p:xfrm>
          <a:off x="457200" y="1135063"/>
          <a:ext cx="1752600" cy="541337"/>
        </p:xfrm>
        <a:graphic>
          <a:graphicData uri="http://schemas.openxmlformats.org/presentationml/2006/ole">
            <p:oleObj spid="_x0000_s199689" name="Equation" r:id="rId10" imgW="774360" imgH="228600" progId="Equation.DSMT4">
              <p:embed/>
            </p:oleObj>
          </a:graphicData>
        </a:graphic>
      </p:graphicFrame>
      <p:graphicFrame>
        <p:nvGraphicFramePr>
          <p:cNvPr id="187408" name="Object 16"/>
          <p:cNvGraphicFramePr>
            <a:graphicFrameLocks noChangeAspect="1"/>
          </p:cNvGraphicFramePr>
          <p:nvPr/>
        </p:nvGraphicFramePr>
        <p:xfrm>
          <a:off x="2286000" y="1131888"/>
          <a:ext cx="6705600" cy="536575"/>
        </p:xfrm>
        <a:graphic>
          <a:graphicData uri="http://schemas.openxmlformats.org/presentationml/2006/ole">
            <p:oleObj spid="_x0000_s199690" name="Equation" r:id="rId11" imgW="2984400" imgH="253800" progId="Equation.DSMT4">
              <p:embed/>
            </p:oleObj>
          </a:graphicData>
        </a:graphic>
      </p:graphicFrame>
      <p:sp>
        <p:nvSpPr>
          <p:cNvPr id="187409" name="Text Box 17"/>
          <p:cNvSpPr txBox="1">
            <a:spLocks noChangeArrowheads="1"/>
          </p:cNvSpPr>
          <p:nvPr/>
        </p:nvSpPr>
        <p:spPr bwMode="auto">
          <a:xfrm>
            <a:off x="304800" y="1692275"/>
            <a:ext cx="8686800" cy="822325"/>
          </a:xfrm>
          <a:prstGeom prst="rect">
            <a:avLst/>
          </a:prstGeom>
          <a:solidFill>
            <a:schemeClr val="bg1"/>
          </a:solidFill>
          <a:ln w="9525">
            <a:noFill/>
            <a:miter lim="800000"/>
            <a:headEnd/>
            <a:tailEnd/>
          </a:ln>
          <a:effectLst/>
        </p:spPr>
        <p:txBody>
          <a:bodyPr>
            <a:prstTxWarp prst="textNoShape">
              <a:avLst/>
            </a:prstTxWarp>
            <a:spAutoFit/>
          </a:bodyPr>
          <a:lstStyle/>
          <a:p>
            <a:r>
              <a:rPr lang="en-US">
                <a:solidFill>
                  <a:schemeClr val="accent2"/>
                </a:solidFill>
                <a:latin typeface="Arial Narrow" charset="0"/>
              </a:rPr>
              <a:t>Since there is no electric field outside the conductor, the electron continues moving with this speed after passing through the hole.</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phys1443-spring02">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6600"/>
      </a:hlink>
      <a:folHlink>
        <a:srgbClr val="B2B2B2"/>
      </a:folHlink>
    </a:clrScheme>
    <a:fontScheme name="phys1443-spring02">
      <a:majorFont>
        <a:latin typeface="Arial Narrow"/>
        <a:ea typeface=""/>
        <a:cs typeface=""/>
      </a:majorFont>
      <a:minorFont>
        <a:latin typeface="Arial Narrow"/>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non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non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New Roman" charset="0"/>
          </a:defRPr>
        </a:defPPr>
      </a:lstStyle>
    </a:lnDef>
  </a:objectDefaults>
  <a:extraClrSchemeLst>
    <a:extraClrScheme>
      <a:clrScheme name="phys1443-spring02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phys1443-spring02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phys1443-spring02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phys1443-spring02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phys1443-spring02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phys1443-spring02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phys1443-spring02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D:\UTA\Classes\1443 Spring 2002\phys1443-spring02.pot</Template>
  <TotalTime>9430</TotalTime>
  <Words>1191</Words>
  <Application>Microsoft Macintosh PowerPoint</Application>
  <PresentationFormat>On-screen Show (4:3)</PresentationFormat>
  <Paragraphs>96</Paragraphs>
  <Slides>9</Slides>
  <Notes>0</Notes>
  <HiddenSlides>0</HiddenSlides>
  <MMClips>0</MMClips>
  <ScaleCrop>false</ScaleCrop>
  <HeadingPairs>
    <vt:vector size="6" baseType="variant">
      <vt:variant>
        <vt:lpstr>Design Template</vt:lpstr>
      </vt:variant>
      <vt:variant>
        <vt:i4>1</vt:i4>
      </vt:variant>
      <vt:variant>
        <vt:lpstr>Embedded OLE Servers</vt:lpstr>
      </vt:variant>
      <vt:variant>
        <vt:i4>1</vt:i4>
      </vt:variant>
      <vt:variant>
        <vt:lpstr>Slide Titles</vt:lpstr>
      </vt:variant>
      <vt:variant>
        <vt:i4>9</vt:i4>
      </vt:variant>
    </vt:vector>
  </HeadingPairs>
  <TitlesOfParts>
    <vt:vector size="11" baseType="lpstr">
      <vt:lpstr>phys1443-spring02</vt:lpstr>
      <vt:lpstr>Equation</vt:lpstr>
      <vt:lpstr>PHYS 1444 – Section 003 Lecture #4</vt:lpstr>
      <vt:lpstr>Announcements</vt:lpstr>
      <vt:lpstr>Special Project</vt:lpstr>
      <vt:lpstr>Field Lines</vt:lpstr>
      <vt:lpstr>Electric Fields and Conductors</vt:lpstr>
      <vt:lpstr>Example 21-13</vt:lpstr>
      <vt:lpstr>Motion of a Charged Particle in an Electric Field</vt:lpstr>
      <vt:lpstr>Example 21 – 14 </vt:lpstr>
      <vt:lpstr>Example 21 – 14 </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PHYS 1443 – Section 501 Lecture #1</dc:title>
  <dc:creator>Jae Yu</dc:creator>
  <cp:lastModifiedBy>Jaehoon Yu</cp:lastModifiedBy>
  <cp:revision>356</cp:revision>
  <dcterms:created xsi:type="dcterms:W3CDTF">2011-09-06T02:49:19Z</dcterms:created>
  <dcterms:modified xsi:type="dcterms:W3CDTF">2011-09-06T19:50:39Z</dcterms:modified>
</cp:coreProperties>
</file>