
<file path=[Content_Types].xml><?xml version="1.0" encoding="utf-8"?>
<Types xmlns="http://schemas.openxmlformats.org/package/2006/content-types">
  <Override PartName="/ppt/embeddings/oleObject16.bin" ContentType="application/vnd.openxmlformats-officedocument.oleObject"/>
  <Override PartName="/ppt/slides/slide9.xml" ContentType="application/vnd.openxmlformats-officedocument.presentationml.slide+xml"/>
  <Override PartName="/ppt/embeddings/oleObject4.bin" ContentType="application/vnd.openxmlformats-officedocument.oleObject"/>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Default Extension="jpeg" ContentType="image/jpeg"/>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docProps/app.xml" ContentType="application/vnd.openxmlformats-officedocument.extended-properties+xml"/>
  <Override PartName="/ppt/embeddings/oleObject12.bin" ContentType="application/vnd.openxmlformats-officedocument.oleObject"/>
  <Override PartName="/ppt/theme/theme2.xml" ContentType="application/vnd.openxmlformats-officedocument.theme+xml"/>
  <Override PartName="/ppt/slideLayouts/slideLayout1.xml" ContentType="application/vnd.openxmlformats-officedocument.presentationml.slideLayout+xml"/>
  <Override PartName="/ppt/embeddings/oleObject9.bin" ContentType="application/vnd.openxmlformats-officedocument.oleObject"/>
  <Override PartName="/ppt/embeddings/oleObject17.bin" ContentType="application/vnd.openxmlformats-officedocument.oleObject"/>
  <Default Extension="xml" ContentType="application/xml"/>
  <Override PartName="/ppt/tableStyles.xml" ContentType="application/vnd.openxmlformats-officedocument.presentationml.tableStyles+xml"/>
  <Override PartName="/ppt/embeddings/oleObject5.bin" ContentType="application/vnd.openxmlformats-officedocument.oleObject"/>
  <Override PartName="/ppt/embeddings/oleObject13.bin" ContentType="application/vnd.openxmlformats-officedocument.oleObject"/>
  <Override PartName="/ppt/slideLayouts/slideLayout12.xml" ContentType="application/vnd.openxmlformats-officedocument.presentationml.slideLayout+xml"/>
  <Override PartName="/ppt/slides/slide6.xml" ContentType="application/vnd.openxmlformats-officedocument.presentationml.slide+xml"/>
  <Override PartName="/ppt/embeddings/oleObject1.bin" ContentType="application/vnd.openxmlformats-officedocument.oleObject"/>
  <Override PartName="/docProps/core.xml" ContentType="application/vnd.openxmlformats-package.core-properties+xml"/>
  <Override PartName="/ppt/slideLayouts/slideLayout6.xml" ContentType="application/vnd.openxmlformats-officedocument.presentationml.slideLayout+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media/audio1.bin" ContentType="audio/unknown"/>
  <Override PartName="/ppt/embeddings/oleObject14.bin" ContentType="application/vnd.openxmlformats-officedocument.oleObject"/>
  <Override PartName="/ppt/embeddings/oleObject6.bin" ContentType="application/vnd.openxmlformats-officedocument.oleObject"/>
  <Override PartName="/ppt/slides/slide7.xml" ContentType="application/vnd.openxmlformats-officedocument.presentationml.slide+xml"/>
  <Override PartName="/ppt/embeddings/oleObject2.bin" ContentType="application/vnd.openxmlformats-officedocument.oleObject"/>
  <Override PartName="/ppt/presentation.xml" ContentType="application/vnd.openxmlformats-officedocument.presentationml.presentation.main+xml"/>
  <Default Extension="vml" ContentType="application/vnd.openxmlformats-officedocument.vmlDrawing"/>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3.xml" ContentType="application/vnd.openxmlformats-officedocument.presentationml.slideLayout+xml"/>
  <Override PartName="/ppt/embeddings/oleObject10.bin" ContentType="application/vnd.openxmlformats-officedocument.oleObject"/>
  <Override PartName="/ppt/embeddings/oleObject7.bin" ContentType="application/vnd.openxmlformats-officedocument.oleObject"/>
  <Override PartName="/ppt/embeddings/oleObject15.bin" ContentType="application/vnd.openxmlformats-officedocument.oleObject"/>
  <Override PartName="/ppt/slides/slide8.xml" ContentType="application/vnd.openxmlformats-officedocument.presentationml.slide+xml"/>
  <Override PartName="/ppt/embeddings/oleObject3.bin" ContentType="application/vnd.openxmlformats-officedocument.oleObject"/>
  <Override PartName="/ppt/presProps.xml" ContentType="application/vnd.openxmlformats-officedocument.presentationml.presProps+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Default Extension="wmf" ContentType="image/x-wmf"/>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embeddings/oleObject11.bin" ContentType="application/vnd.openxmlformats-officedocument.oleObject"/>
  <Override PartName="/ppt/theme/theme1.xml" ContentType="application/vnd.openxmlformats-officedocument.theme+xml"/>
  <Override PartName="/ppt/viewProps.xml" ContentType="application/vnd.openxmlformats-officedocument.presentationml.viewProps+xml"/>
  <Default Extension="bin" ContentType="application/vnd.openxmlformats-officedocument.presentationml.printerSettings"/>
  <Override PartName="/ppt/embeddings/oleObject8.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1"/>
  </p:notesMasterIdLst>
  <p:handoutMasterIdLst>
    <p:handoutMasterId r:id="rId12"/>
  </p:handoutMasterIdLst>
  <p:sldIdLst>
    <p:sldId id="256" r:id="rId2"/>
    <p:sldId id="335" r:id="rId3"/>
    <p:sldId id="413" r:id="rId4"/>
    <p:sldId id="388" r:id="rId5"/>
    <p:sldId id="389" r:id="rId6"/>
    <p:sldId id="390" r:id="rId7"/>
    <p:sldId id="391" r:id="rId8"/>
    <p:sldId id="392" r:id="rId9"/>
    <p:sldId id="393" r:id="rId10"/>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003300"/>
    </p:penClr>
  </p:showPr>
  <p:clrMru>
    <a:srgbClr val="99FFCC"/>
    <a:srgbClr val="FFFFCC"/>
    <a:srgbClr val="CC6600"/>
    <a:srgbClr val="FF0066"/>
    <a:srgbClr val="CC00CC"/>
    <a:srgbClr val="003300"/>
    <a:srgbClr val="660066"/>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horzBarState="maximized">
    <p:restoredLeft sz="13118" autoAdjust="0"/>
    <p:restoredTop sz="94683" autoAdjust="0"/>
  </p:normalViewPr>
  <p:slideViewPr>
    <p:cSldViewPr>
      <p:cViewPr varScale="1">
        <p:scale>
          <a:sx n="103" d="100"/>
          <a:sy n="103" d="100"/>
        </p:scale>
        <p:origin x="-96"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2.wmf"/><Relationship Id="rId4" Type="http://schemas.openxmlformats.org/officeDocument/2006/relationships/image" Target="../media/image13.wmf"/><Relationship Id="rId5" Type="http://schemas.openxmlformats.org/officeDocument/2006/relationships/image" Target="../media/image14.wmf"/><Relationship Id="rId6" Type="http://schemas.openxmlformats.org/officeDocument/2006/relationships/image" Target="../media/image15.wmf"/><Relationship Id="rId7" Type="http://schemas.openxmlformats.org/officeDocument/2006/relationships/image" Target="../media/image16.wmf"/><Relationship Id="rId1" Type="http://schemas.openxmlformats.org/officeDocument/2006/relationships/image" Target="../media/image10.wmf"/><Relationship Id="rId2"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9.wmf"/><Relationship Id="rId4" Type="http://schemas.openxmlformats.org/officeDocument/2006/relationships/image" Target="../media/image20.wmf"/><Relationship Id="rId5" Type="http://schemas.openxmlformats.org/officeDocument/2006/relationships/image" Target="../media/image21.wmf"/><Relationship Id="rId6" Type="http://schemas.openxmlformats.org/officeDocument/2006/relationships/image" Target="../media/image22.wmf"/><Relationship Id="rId7" Type="http://schemas.openxmlformats.org/officeDocument/2006/relationships/image" Target="../media/image23.wmf"/><Relationship Id="rId8" Type="http://schemas.openxmlformats.org/officeDocument/2006/relationships/image" Target="../media/image24.wmf"/><Relationship Id="rId9" Type="http://schemas.openxmlformats.org/officeDocument/2006/relationships/image" Target="../media/image25.wmf"/><Relationship Id="rId1" Type="http://schemas.openxmlformats.org/officeDocument/2006/relationships/image" Target="../media/image17.wmf"/><Relationship Id="rId2"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0EA90775-9E79-AF40-8649-44FC6B2F2141}"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614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7F48CBAA-3EDC-8644-8A11-2FC6C39A348E}" type="slidenum">
              <a:rPr lang="en-US"/>
              <a:pPr/>
              <a:t>‹#›</a:t>
            </a:fld>
            <a:endParaRPr lang="en-US"/>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ＭＳ Ｐゴシック" charset="-128"/>
        <a:cs typeface="+mn-cs"/>
      </a:defRPr>
    </a:lvl2pPr>
    <a:lvl3pPr marL="914400" algn="l" rtl="0" fontAlgn="base">
      <a:spcBef>
        <a:spcPct val="30000"/>
      </a:spcBef>
      <a:spcAft>
        <a:spcPct val="0"/>
      </a:spcAft>
      <a:defRPr sz="1200" kern="1200">
        <a:solidFill>
          <a:schemeClr val="tx1"/>
        </a:solidFill>
        <a:latin typeface="Times New Roman" charset="0"/>
        <a:ea typeface="ＭＳ Ｐゴシック" charset="-128"/>
        <a:cs typeface="+mn-cs"/>
      </a:defRPr>
    </a:lvl3pPr>
    <a:lvl4pPr marL="1371600" algn="l" rtl="0" fontAlgn="base">
      <a:spcBef>
        <a:spcPct val="30000"/>
      </a:spcBef>
      <a:spcAft>
        <a:spcPct val="0"/>
      </a:spcAft>
      <a:defRPr sz="1200" kern="1200">
        <a:solidFill>
          <a:schemeClr val="tx1"/>
        </a:solidFill>
        <a:latin typeface="Times New Roman" charset="0"/>
        <a:ea typeface="ＭＳ Ｐゴシック" charset="-128"/>
        <a:cs typeface="+mn-cs"/>
      </a:defRPr>
    </a:lvl4pPr>
    <a:lvl5pPr marL="1828800" algn="l" rtl="0" fontAlgn="base">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3076" name="Rectangle 4"/>
          <p:cNvSpPr>
            <a:spLocks noGrp="1" noChangeArrowheads="1"/>
          </p:cNvSpPr>
          <p:nvPr>
            <p:ph type="dt" sz="half" idx="2"/>
          </p:nvPr>
        </p:nvSpPr>
        <p:spPr/>
        <p:txBody>
          <a:bodyPr/>
          <a:lstStyle>
            <a:lvl1pPr>
              <a:defRPr/>
            </a:lvl1pPr>
          </a:lstStyle>
          <a:p>
            <a:r>
              <a:rPr lang="en-US" smtClean="0"/>
              <a:t>Tuesday, Sept. 6, 2011</a:t>
            </a:r>
            <a:endParaRPr lang="en-US"/>
          </a:p>
        </p:txBody>
      </p:sp>
      <p:sp>
        <p:nvSpPr>
          <p:cNvPr id="3077" name="Rectangle 5"/>
          <p:cNvSpPr>
            <a:spLocks noGrp="1" noChangeArrowheads="1"/>
          </p:cNvSpPr>
          <p:nvPr>
            <p:ph type="ftr" sz="quarter" idx="3"/>
          </p:nvPr>
        </p:nvSpPr>
        <p:spPr/>
        <p:txBody>
          <a:bodyPr/>
          <a:lstStyle>
            <a:lvl1pPr>
              <a:defRPr smtClean="0"/>
            </a:lvl1pPr>
          </a:lstStyle>
          <a:p>
            <a:r>
              <a:rPr lang="en-US" smtClean="0"/>
              <a:t>PHYS 1444-003, Fall 2011 Dr. Jaehoon Yu</a:t>
            </a:r>
            <a:endParaRPr lang="en-US"/>
          </a:p>
        </p:txBody>
      </p:sp>
      <p:sp>
        <p:nvSpPr>
          <p:cNvPr id="3078" name="Rectangle 6"/>
          <p:cNvSpPr>
            <a:spLocks noGrp="1" noChangeArrowheads="1"/>
          </p:cNvSpPr>
          <p:nvPr>
            <p:ph type="sldNum" sz="quarter" idx="4"/>
          </p:nvPr>
        </p:nvSpPr>
        <p:spPr/>
        <p:txBody>
          <a:bodyPr/>
          <a:lstStyle>
            <a:lvl1pPr>
              <a:defRPr/>
            </a:lvl1pPr>
          </a:lstStyle>
          <a:p>
            <a:fld id="{99E6FA6D-4494-A042-A891-3BF1C0B33022}" type="slidenum">
              <a:rPr lang="en-US"/>
              <a:pPr/>
              <a:t>‹#›</a:t>
            </a:fld>
            <a:endParaRPr lang="en-US"/>
          </a:p>
        </p:txBody>
      </p:sp>
      <p:pic>
        <p:nvPicPr>
          <p:cNvPr id="3079"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Tuesday, Sept. 6,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2196CD5C-CCC7-E442-B05E-C42CBE59B4F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Tuesday, Sept. 6,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6230C095-84F5-1A4F-9748-23F007D65AA3}"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85800" y="6248400"/>
            <a:ext cx="1905000" cy="457200"/>
          </a:xfrm>
        </p:spPr>
        <p:txBody>
          <a:bodyPr/>
          <a:lstStyle>
            <a:lvl1pPr>
              <a:defRPr/>
            </a:lvl1pPr>
          </a:lstStyle>
          <a:p>
            <a:r>
              <a:rPr lang="en-US" smtClean="0"/>
              <a:t>Tuesday, Sept. 6, 2011</a:t>
            </a:r>
            <a:endParaRPr lang="en-US"/>
          </a:p>
        </p:txBody>
      </p:sp>
      <p:sp>
        <p:nvSpPr>
          <p:cNvPr id="8" name="Footer Placeholder 7"/>
          <p:cNvSpPr>
            <a:spLocks noGrp="1"/>
          </p:cNvSpPr>
          <p:nvPr>
            <p:ph type="ftr" sz="quarter" idx="11"/>
          </p:nvPr>
        </p:nvSpPr>
        <p:spPr>
          <a:xfrm>
            <a:off x="3124200" y="6248400"/>
            <a:ext cx="2895600" cy="457200"/>
          </a:xfrm>
        </p:spPr>
        <p:txBody>
          <a:bodyPr/>
          <a:lstStyle>
            <a:lvl1pPr>
              <a:defRPr smtClean="0"/>
            </a:lvl1pPr>
          </a:lstStyle>
          <a:p>
            <a:r>
              <a:rPr lang="en-US" smtClean="0"/>
              <a:t>PHYS 1444-003, Fall 2011 Dr. Jaehoon Yu</a:t>
            </a:r>
            <a:endParaRPr lang="en-US"/>
          </a:p>
        </p:txBody>
      </p:sp>
      <p:sp>
        <p:nvSpPr>
          <p:cNvPr id="9" name="Slide Number Placeholder 8"/>
          <p:cNvSpPr>
            <a:spLocks noGrp="1"/>
          </p:cNvSpPr>
          <p:nvPr>
            <p:ph type="sldNum" sz="quarter" idx="12"/>
          </p:nvPr>
        </p:nvSpPr>
        <p:spPr>
          <a:xfrm>
            <a:off x="6553200" y="6248400"/>
            <a:ext cx="1905000" cy="457200"/>
          </a:xfrm>
        </p:spPr>
        <p:txBody>
          <a:bodyPr/>
          <a:lstStyle>
            <a:lvl1pPr>
              <a:defRPr smtClean="0"/>
            </a:lvl1pPr>
          </a:lstStyle>
          <a:p>
            <a:fld id="{3955CEF6-1AB0-E74E-906D-8F46EDA9A57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Tuesday, Sept. 6,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F0DE1E33-2C54-CB4D-ABDF-3A454B18D2F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Tuesday, Sept. 6,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BF52A00A-E5F3-1641-989E-C7723720A83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Tuesday, Sept. 6,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FB4EC0CC-8EEE-C349-8350-A4235A86C9D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Tuesday, Sept. 6, 2011</a:t>
            </a:r>
            <a:endParaRPr lang="en-US"/>
          </a:p>
        </p:txBody>
      </p:sp>
      <p:sp>
        <p:nvSpPr>
          <p:cNvPr id="8" name="Footer Placeholder 7"/>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9" name="Slide Number Placeholder 8"/>
          <p:cNvSpPr>
            <a:spLocks noGrp="1"/>
          </p:cNvSpPr>
          <p:nvPr>
            <p:ph type="sldNum" sz="quarter" idx="12"/>
          </p:nvPr>
        </p:nvSpPr>
        <p:spPr/>
        <p:txBody>
          <a:bodyPr/>
          <a:lstStyle>
            <a:lvl1pPr>
              <a:defRPr smtClean="0"/>
            </a:lvl1pPr>
          </a:lstStyle>
          <a:p>
            <a:fld id="{7E7DEC0C-DF96-6B4C-9AF6-A16C0707632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Tuesday, Sept. 6, 2011</a:t>
            </a:r>
            <a:endParaRPr lang="en-US"/>
          </a:p>
        </p:txBody>
      </p:sp>
      <p:sp>
        <p:nvSpPr>
          <p:cNvPr id="4" name="Footer Placeholder 3"/>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5" name="Slide Number Placeholder 4"/>
          <p:cNvSpPr>
            <a:spLocks noGrp="1"/>
          </p:cNvSpPr>
          <p:nvPr>
            <p:ph type="sldNum" sz="quarter" idx="12"/>
          </p:nvPr>
        </p:nvSpPr>
        <p:spPr/>
        <p:txBody>
          <a:bodyPr/>
          <a:lstStyle>
            <a:lvl1pPr>
              <a:defRPr smtClean="0"/>
            </a:lvl1pPr>
          </a:lstStyle>
          <a:p>
            <a:fld id="{0F70290E-F775-9F4A-936A-4FDCEC3A0AA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Tuesday, Sept. 6, 2011</a:t>
            </a:r>
            <a:endParaRPr lang="en-US"/>
          </a:p>
        </p:txBody>
      </p:sp>
      <p:sp>
        <p:nvSpPr>
          <p:cNvPr id="3" name="Footer Placeholder 2"/>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4" name="Slide Number Placeholder 3"/>
          <p:cNvSpPr>
            <a:spLocks noGrp="1"/>
          </p:cNvSpPr>
          <p:nvPr>
            <p:ph type="sldNum" sz="quarter" idx="12"/>
          </p:nvPr>
        </p:nvSpPr>
        <p:spPr/>
        <p:txBody>
          <a:bodyPr/>
          <a:lstStyle>
            <a:lvl1pPr>
              <a:defRPr smtClean="0"/>
            </a:lvl1pPr>
          </a:lstStyle>
          <a:p>
            <a:fld id="{89525CB3-95ED-114A-8239-09CE9D62393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Tuesday, Sept. 6,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900146CE-6009-7047-80A7-0744EB433AE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Tuesday, Sept. 6,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EE899DCF-B62D-6842-B28F-7472A35108A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r>
              <a:rPr lang="en-US" smtClean="0"/>
              <a:t>Tuesday, Sept. 6, 2011</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r>
              <a:rPr lang="en-US" smtClean="0"/>
              <a:t>PHYS 1444-003, Fall 2011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fld id="{749BBC0D-DE6B-A64C-8FFE-2FC604203ED7}" type="slidenum">
              <a:rPr lang="en-US"/>
              <a:pPr/>
              <a:t>‹#›</a:t>
            </a:fld>
            <a:endParaRPr lang="en-US"/>
          </a:p>
        </p:txBody>
      </p:sp>
      <p:pic>
        <p:nvPicPr>
          <p:cNvPr id="1031" name="Picture 7" descr="UTA_color_seal"/>
          <p:cNvPicPr>
            <a:picLocks noChangeAspect="1" noChangeArrowheads="1"/>
          </p:cNvPicPr>
          <p:nvPr/>
        </p:nvPicPr>
        <p:blipFill>
          <a:blip r:embed="rId14"/>
          <a:srcRect/>
          <a:stretch>
            <a:fillRect/>
          </a:stretch>
        </p:blipFill>
        <p:spPr bwMode="auto">
          <a:xfrm>
            <a:off x="3124200" y="6253163"/>
            <a:ext cx="457200" cy="452437"/>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fontAlgn="base">
        <a:spcBef>
          <a:spcPct val="0"/>
        </a:spcBef>
        <a:spcAft>
          <a:spcPct val="0"/>
        </a:spcAft>
        <a:defRPr sz="4400">
          <a:solidFill>
            <a:srgbClr val="A50021"/>
          </a:solidFill>
          <a:latin typeface="+mj-lt"/>
          <a:ea typeface="+mj-ea"/>
          <a:cs typeface="+mj-cs"/>
        </a:defRPr>
      </a:lvl1pPr>
      <a:lvl2pPr algn="ctr" rtl="0" fontAlgn="base">
        <a:spcBef>
          <a:spcPct val="0"/>
        </a:spcBef>
        <a:spcAft>
          <a:spcPct val="0"/>
        </a:spcAft>
        <a:defRPr sz="4400">
          <a:solidFill>
            <a:srgbClr val="A50021"/>
          </a:solidFill>
          <a:latin typeface="Arial Narrow" charset="0"/>
        </a:defRPr>
      </a:lvl2pPr>
      <a:lvl3pPr algn="ctr" rtl="0" fontAlgn="base">
        <a:spcBef>
          <a:spcPct val="0"/>
        </a:spcBef>
        <a:spcAft>
          <a:spcPct val="0"/>
        </a:spcAft>
        <a:defRPr sz="4400">
          <a:solidFill>
            <a:srgbClr val="A50021"/>
          </a:solidFill>
          <a:latin typeface="Arial Narrow" charset="0"/>
        </a:defRPr>
      </a:lvl3pPr>
      <a:lvl4pPr algn="ctr" rtl="0" fontAlgn="base">
        <a:spcBef>
          <a:spcPct val="0"/>
        </a:spcBef>
        <a:spcAft>
          <a:spcPct val="0"/>
        </a:spcAft>
        <a:defRPr sz="4400">
          <a:solidFill>
            <a:srgbClr val="A50021"/>
          </a:solidFill>
          <a:latin typeface="Arial Narrow" charset="0"/>
        </a:defRPr>
      </a:lvl4pPr>
      <a:lvl5pPr algn="ctr" rtl="0" fontAlgn="base">
        <a:spcBef>
          <a:spcPct val="0"/>
        </a:spcBef>
        <a:spcAft>
          <a:spcPct val="0"/>
        </a:spcAft>
        <a:defRPr sz="4400">
          <a:solidFill>
            <a:srgbClr val="A50021"/>
          </a:solidFill>
          <a:latin typeface="Arial Narrow" charset="0"/>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fontAlgn="base">
        <a:spcBef>
          <a:spcPct val="20000"/>
        </a:spcBef>
        <a:spcAft>
          <a:spcPct val="0"/>
        </a:spcAft>
        <a:buChar char="•"/>
        <a:defRPr sz="3200">
          <a:solidFill>
            <a:schemeClr val="accent2"/>
          </a:solidFill>
          <a:latin typeface="+mn-lt"/>
          <a:ea typeface="+mn-ea"/>
          <a:cs typeface="+mn-cs"/>
        </a:defRPr>
      </a:lvl1pPr>
      <a:lvl2pPr marL="742950" indent="-285750" algn="l" rtl="0" fontAlgn="base">
        <a:spcBef>
          <a:spcPct val="20000"/>
        </a:spcBef>
        <a:spcAft>
          <a:spcPct val="0"/>
        </a:spcAft>
        <a:buChar char="–"/>
        <a:defRPr sz="2800">
          <a:solidFill>
            <a:srgbClr val="660066"/>
          </a:solidFill>
          <a:latin typeface="+mn-lt"/>
          <a:ea typeface="ＭＳ Ｐゴシック" charset="-128"/>
        </a:defRPr>
      </a:lvl2pPr>
      <a:lvl3pPr marL="1143000" indent="-228600" algn="l" rtl="0" fontAlgn="base">
        <a:spcBef>
          <a:spcPct val="20000"/>
        </a:spcBef>
        <a:spcAft>
          <a:spcPct val="0"/>
        </a:spcAft>
        <a:buChar char="•"/>
        <a:defRPr sz="2400">
          <a:solidFill>
            <a:srgbClr val="003300"/>
          </a:solidFill>
          <a:latin typeface="+mn-lt"/>
          <a:ea typeface="ＭＳ Ｐゴシック" charset="-128"/>
        </a:defRPr>
      </a:lvl3pPr>
      <a:lvl4pPr marL="1600200" indent="-228600" algn="l" rtl="0" fontAlgn="base">
        <a:spcBef>
          <a:spcPct val="20000"/>
        </a:spcBef>
        <a:spcAft>
          <a:spcPct val="0"/>
        </a:spcAft>
        <a:buChar char="–"/>
        <a:defRPr sz="2000">
          <a:solidFill>
            <a:srgbClr val="CC00CC"/>
          </a:solidFill>
          <a:latin typeface="+mn-lt"/>
          <a:ea typeface="ＭＳ Ｐゴシック" charset="-128"/>
        </a:defRPr>
      </a:lvl4pPr>
      <a:lvl5pPr marL="2057400" indent="-228600" algn="l" rtl="0" fontAlgn="base">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jpeg"/><Relationship Id="rId5"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audio" Target="../media/audio1.bin"/><Relationship Id="rId4" Type="http://schemas.openxmlformats.org/officeDocument/2006/relationships/image" Target="../media/image3.jpeg"/><Relationship Id="rId5" Type="http://schemas.openxmlformats.org/officeDocument/2006/relationships/oleObject" Target="../embeddings/oleObject1.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oleObject" Target="../embeddings/oleObject2.bin"/><Relationship Id="rId5" Type="http://schemas.openxmlformats.org/officeDocument/2006/relationships/oleObject" Target="../embeddings/oleObject3.bin"/><Relationship Id="rId6" Type="http://schemas.openxmlformats.org/officeDocument/2006/relationships/oleObject" Target="../embeddings/oleObject4.bin"/><Relationship Id="rId7" Type="http://schemas.openxmlformats.org/officeDocument/2006/relationships/oleObject" Target="../embeddings/oleObject5.bin"/><Relationship Id="rId8" Type="http://schemas.openxmlformats.org/officeDocument/2006/relationships/oleObject" Target="../embeddings/oleObject6.bin"/><Relationship Id="rId9" Type="http://schemas.openxmlformats.org/officeDocument/2006/relationships/oleObject" Target="../embeddings/oleObject7.bin"/><Relationship Id="rId10" Type="http://schemas.openxmlformats.org/officeDocument/2006/relationships/oleObject" Target="../embeddings/oleObject8.bin"/><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9.bin"/><Relationship Id="rId4" Type="http://schemas.openxmlformats.org/officeDocument/2006/relationships/oleObject" Target="../embeddings/oleObject10.bin"/><Relationship Id="rId5" Type="http://schemas.openxmlformats.org/officeDocument/2006/relationships/oleObject" Target="../embeddings/oleObject11.bin"/><Relationship Id="rId6" Type="http://schemas.openxmlformats.org/officeDocument/2006/relationships/oleObject" Target="../embeddings/oleObject12.bin"/><Relationship Id="rId7" Type="http://schemas.openxmlformats.org/officeDocument/2006/relationships/oleObject" Target="../embeddings/oleObject13.bin"/><Relationship Id="rId8" Type="http://schemas.openxmlformats.org/officeDocument/2006/relationships/oleObject" Target="../embeddings/oleObject14.bin"/><Relationship Id="rId9" Type="http://schemas.openxmlformats.org/officeDocument/2006/relationships/oleObject" Target="../embeddings/oleObject15.bin"/><Relationship Id="rId10" Type="http://schemas.openxmlformats.org/officeDocument/2006/relationships/oleObject" Target="../embeddings/oleObject16.bin"/><Relationship Id="rId11" Type="http://schemas.openxmlformats.org/officeDocument/2006/relationships/oleObject" Target="../embeddings/oleObject17.bin"/><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half" idx="2"/>
          </p:nvPr>
        </p:nvSpPr>
        <p:spPr/>
        <p:txBody>
          <a:bodyPr/>
          <a:lstStyle/>
          <a:p>
            <a:r>
              <a:rPr lang="en-US" smtClean="0"/>
              <a:t>Tuesday, Sept. 6, 2011</a:t>
            </a:r>
            <a:endParaRPr lang="en-US"/>
          </a:p>
        </p:txBody>
      </p:sp>
      <p:sp>
        <p:nvSpPr>
          <p:cNvPr id="7" name="Rectangle 5"/>
          <p:cNvSpPr>
            <a:spLocks noGrp="1" noChangeArrowheads="1"/>
          </p:cNvSpPr>
          <p:nvPr>
            <p:ph type="ftr" sz="quarter" idx="3"/>
          </p:nvPr>
        </p:nvSpPr>
        <p:spPr/>
        <p:txBody>
          <a:bodyPr/>
          <a:lstStyle/>
          <a:p>
            <a:r>
              <a:rPr lang="en-US" smtClean="0"/>
              <a:t>PHYS 1444-003, Fall 2011 Dr. Jaehoon Yu</a:t>
            </a:r>
            <a:endParaRPr lang="en-US"/>
          </a:p>
        </p:txBody>
      </p:sp>
      <p:sp>
        <p:nvSpPr>
          <p:cNvPr id="8" name="Rectangle 6"/>
          <p:cNvSpPr>
            <a:spLocks noGrp="1" noChangeArrowheads="1"/>
          </p:cNvSpPr>
          <p:nvPr>
            <p:ph type="sldNum" sz="quarter" idx="4"/>
          </p:nvPr>
        </p:nvSpPr>
        <p:spPr/>
        <p:txBody>
          <a:bodyPr/>
          <a:lstStyle/>
          <a:p>
            <a:fld id="{525D29EC-F732-2741-B9ED-FEC7A4EE4E96}" type="slidenum">
              <a:rPr lang="en-US"/>
              <a:pPr/>
              <a:t>1</a:t>
            </a:fld>
            <a:endParaRPr lang="en-US"/>
          </a:p>
        </p:txBody>
      </p:sp>
      <p:sp>
        <p:nvSpPr>
          <p:cNvPr id="2050" name="Rectangle 2"/>
          <p:cNvSpPr>
            <a:spLocks noGrp="1" noChangeArrowheads="1"/>
          </p:cNvSpPr>
          <p:nvPr>
            <p:ph type="ctrTitle"/>
          </p:nvPr>
        </p:nvSpPr>
        <p:spPr>
          <a:xfrm>
            <a:off x="762000" y="228600"/>
            <a:ext cx="7772400" cy="838200"/>
          </a:xfrm>
        </p:spPr>
        <p:txBody>
          <a:bodyPr/>
          <a:lstStyle/>
          <a:p>
            <a:r>
              <a:rPr lang="en-US" dirty="0"/>
              <a:t>PHYS 1444 – Section</a:t>
            </a:r>
            <a:r>
              <a:rPr lang="en-US" dirty="0" smtClean="0"/>
              <a:t> 003</a:t>
            </a:r>
            <a:br>
              <a:rPr lang="en-US" dirty="0" smtClean="0"/>
            </a:br>
            <a:r>
              <a:rPr lang="en-US" dirty="0"/>
              <a:t>Lecture </a:t>
            </a:r>
            <a:r>
              <a:rPr lang="en-US" dirty="0" smtClean="0"/>
              <a:t>#4</a:t>
            </a:r>
            <a:endParaRPr lang="en-US" dirty="0"/>
          </a:p>
        </p:txBody>
      </p:sp>
      <p:sp>
        <p:nvSpPr>
          <p:cNvPr id="2052" name="Text Box 4"/>
          <p:cNvSpPr txBox="1">
            <a:spLocks noChangeArrowheads="1"/>
          </p:cNvSpPr>
          <p:nvPr/>
        </p:nvSpPr>
        <p:spPr bwMode="auto">
          <a:xfrm>
            <a:off x="3213039" y="1311275"/>
            <a:ext cx="2721102" cy="830997"/>
          </a:xfrm>
          <a:prstGeom prst="rect">
            <a:avLst/>
          </a:prstGeom>
          <a:noFill/>
          <a:ln w="9525">
            <a:noFill/>
            <a:miter lim="800000"/>
            <a:headEnd/>
            <a:tailEnd/>
          </a:ln>
          <a:effectLst/>
        </p:spPr>
        <p:txBody>
          <a:bodyPr wrap="none">
            <a:prstTxWarp prst="textNoShape">
              <a:avLst/>
            </a:prstTxWarp>
            <a:spAutoFit/>
          </a:bodyPr>
          <a:lstStyle/>
          <a:p>
            <a:pPr algn="ctr"/>
            <a:r>
              <a:rPr lang="en-US" dirty="0" smtClean="0">
                <a:solidFill>
                  <a:schemeClr val="accent2"/>
                </a:solidFill>
                <a:latin typeface="Monotype Corsiva" charset="0"/>
              </a:rPr>
              <a:t>Tuesday</a:t>
            </a:r>
            <a:r>
              <a:rPr lang="en-US" dirty="0">
                <a:solidFill>
                  <a:schemeClr val="accent2"/>
                </a:solidFill>
                <a:latin typeface="Monotype Corsiva" charset="0"/>
              </a:rPr>
              <a:t>,</a:t>
            </a:r>
            <a:r>
              <a:rPr lang="en-US" dirty="0" smtClean="0">
                <a:solidFill>
                  <a:schemeClr val="accent2"/>
                </a:solidFill>
                <a:latin typeface="Monotype Corsiva" charset="0"/>
              </a:rPr>
              <a:t> Sept.</a:t>
            </a:r>
            <a:r>
              <a:rPr lang="en-US" dirty="0" smtClean="0">
                <a:solidFill>
                  <a:schemeClr val="accent2"/>
                </a:solidFill>
                <a:latin typeface="Monotype Corsiva" charset="0"/>
              </a:rPr>
              <a:t> 6, </a:t>
            </a:r>
            <a:r>
              <a:rPr lang="en-US" dirty="0" smtClean="0">
                <a:solidFill>
                  <a:schemeClr val="accent2"/>
                </a:solidFill>
                <a:latin typeface="Monotype Corsiva" charset="0"/>
              </a:rPr>
              <a:t>2011</a:t>
            </a:r>
          </a:p>
          <a:p>
            <a:pPr algn="ctr"/>
            <a:r>
              <a:rPr lang="en-US" dirty="0">
                <a:solidFill>
                  <a:schemeClr val="accent2"/>
                </a:solidFill>
                <a:latin typeface="Monotype Corsiva" charset="0"/>
              </a:rPr>
              <a:t>Dr. </a:t>
            </a:r>
            <a:r>
              <a:rPr lang="en-US" b="1" dirty="0">
                <a:solidFill>
                  <a:srgbClr val="FF0066"/>
                </a:solidFill>
                <a:latin typeface="Monotype Corsiva" charset="0"/>
              </a:rPr>
              <a:t>Jae</a:t>
            </a:r>
            <a:r>
              <a:rPr lang="en-US" dirty="0">
                <a:solidFill>
                  <a:schemeClr val="accent2"/>
                </a:solidFill>
                <a:latin typeface="Monotype Corsiva" charset="0"/>
              </a:rPr>
              <a:t>hoon </a:t>
            </a:r>
            <a:r>
              <a:rPr lang="en-US" b="1" dirty="0">
                <a:solidFill>
                  <a:srgbClr val="FF0066"/>
                </a:solidFill>
                <a:latin typeface="Monotype Corsiva" charset="0"/>
              </a:rPr>
              <a:t>Yu</a:t>
            </a:r>
          </a:p>
        </p:txBody>
      </p:sp>
      <p:sp>
        <p:nvSpPr>
          <p:cNvPr id="2058" name="Rectangle 10"/>
          <p:cNvSpPr>
            <a:spLocks noChangeArrowheads="1"/>
          </p:cNvSpPr>
          <p:nvPr/>
        </p:nvSpPr>
        <p:spPr bwMode="auto">
          <a:xfrm>
            <a:off x="1219200" y="2362200"/>
            <a:ext cx="7010400" cy="3429000"/>
          </a:xfrm>
          <a:prstGeom prst="rect">
            <a:avLst/>
          </a:prstGeom>
          <a:noFill/>
          <a:ln w="9525">
            <a:noFill/>
            <a:miter lim="800000"/>
            <a:headEnd/>
            <a:tailEnd/>
          </a:ln>
          <a:effectLst/>
        </p:spPr>
        <p:txBody>
          <a:bodyPr>
            <a:prstTxWarp prst="textNoShape">
              <a:avLst/>
            </a:prstTxWarp>
          </a:bodyPr>
          <a:lstStyle/>
          <a:p>
            <a:pPr marL="609600" indent="-609600">
              <a:spcBef>
                <a:spcPct val="20000"/>
              </a:spcBef>
              <a:buFontTx/>
              <a:buChar char="•"/>
            </a:pPr>
            <a:r>
              <a:rPr lang="en-US" sz="2800" dirty="0" smtClean="0">
                <a:solidFill>
                  <a:schemeClr val="accent2"/>
                </a:solidFill>
                <a:latin typeface="Arial Narrow" charset="0"/>
              </a:rPr>
              <a:t>Chapter 21</a:t>
            </a:r>
            <a:endParaRPr lang="en-US" sz="2800" dirty="0" smtClean="0">
              <a:solidFill>
                <a:srgbClr val="003300"/>
              </a:solidFill>
              <a:latin typeface="Arial Narrow" charset="0"/>
            </a:endParaRPr>
          </a:p>
          <a:p>
            <a:pPr marL="990600" lvl="1" indent="-533400">
              <a:spcBef>
                <a:spcPct val="20000"/>
              </a:spcBef>
              <a:buFontTx/>
              <a:buChar char="–"/>
            </a:pPr>
            <a:r>
              <a:rPr lang="en-US" dirty="0" smtClean="0">
                <a:solidFill>
                  <a:srgbClr val="660066"/>
                </a:solidFill>
                <a:latin typeface="Arial Narrow" charset="0"/>
                <a:ea typeface="ＭＳ Ｐゴシック" charset="-128"/>
              </a:rPr>
              <a:t>The Electric Field &amp; Field Lines</a:t>
            </a:r>
          </a:p>
          <a:p>
            <a:pPr marL="990600" lvl="1" indent="-533400">
              <a:spcBef>
                <a:spcPct val="20000"/>
              </a:spcBef>
              <a:buFontTx/>
              <a:buChar char="–"/>
            </a:pPr>
            <a:r>
              <a:rPr lang="en-US" dirty="0" smtClean="0">
                <a:solidFill>
                  <a:srgbClr val="660066"/>
                </a:solidFill>
                <a:latin typeface="Arial Narrow" charset="0"/>
                <a:ea typeface="ＭＳ Ｐゴシック" charset="-128"/>
              </a:rPr>
              <a:t>Electric Fields and Conductors</a:t>
            </a:r>
          </a:p>
          <a:p>
            <a:pPr marL="990600" lvl="1" indent="-533400">
              <a:spcBef>
                <a:spcPct val="20000"/>
              </a:spcBef>
              <a:buFontTx/>
              <a:buChar char="–"/>
            </a:pPr>
            <a:r>
              <a:rPr lang="en-US" dirty="0" smtClean="0">
                <a:solidFill>
                  <a:srgbClr val="660066"/>
                </a:solidFill>
                <a:latin typeface="Arial Narrow" charset="0"/>
                <a:ea typeface="ＭＳ Ｐゴシック" charset="-128"/>
              </a:rPr>
              <a:t>Motion of a Charged Particle in an Electric Field</a:t>
            </a:r>
          </a:p>
          <a:p>
            <a:pPr marL="990600" lvl="1" indent="-533400">
              <a:spcBef>
                <a:spcPct val="20000"/>
              </a:spcBef>
              <a:buFontTx/>
              <a:buChar char="–"/>
            </a:pPr>
            <a:r>
              <a:rPr lang="en-US" dirty="0" smtClean="0">
                <a:solidFill>
                  <a:srgbClr val="660066"/>
                </a:solidFill>
                <a:latin typeface="Arial Narrow" charset="0"/>
                <a:ea typeface="ＭＳ Ｐゴシック" charset="-128"/>
              </a:rPr>
              <a:t>Electric </a:t>
            </a:r>
            <a:r>
              <a:rPr lang="en-US" dirty="0" smtClean="0">
                <a:solidFill>
                  <a:srgbClr val="660066"/>
                </a:solidFill>
                <a:latin typeface="Arial Narrow" charset="0"/>
                <a:ea typeface="ＭＳ Ｐゴシック" charset="-128"/>
              </a:rPr>
              <a:t>Dipoles</a:t>
            </a:r>
          </a:p>
          <a:p>
            <a:pPr marL="609600" indent="-609600">
              <a:spcBef>
                <a:spcPct val="20000"/>
              </a:spcBef>
              <a:buFontTx/>
              <a:buChar char="•"/>
            </a:pPr>
            <a:r>
              <a:rPr lang="en-US" sz="2800" dirty="0" smtClean="0">
                <a:solidFill>
                  <a:schemeClr val="accent2"/>
                </a:solidFill>
                <a:latin typeface="Arial Narrow" charset="0"/>
              </a:rPr>
              <a:t>Chapter </a:t>
            </a:r>
            <a:r>
              <a:rPr lang="en-US" sz="2800" dirty="0" smtClean="0">
                <a:solidFill>
                  <a:schemeClr val="accent2"/>
                </a:solidFill>
                <a:latin typeface="Arial Narrow" charset="0"/>
              </a:rPr>
              <a:t>22 Gauss’s Law</a:t>
            </a:r>
            <a:endParaRPr lang="en-US" sz="2800" dirty="0" smtClean="0">
              <a:solidFill>
                <a:srgbClr val="003300"/>
              </a:solidFill>
              <a:latin typeface="Arial Narrow" charset="0"/>
            </a:endParaRPr>
          </a:p>
          <a:p>
            <a:pPr marL="990600" lvl="1" indent="-533400">
              <a:spcBef>
                <a:spcPct val="20000"/>
              </a:spcBef>
              <a:buFontTx/>
              <a:buChar char="–"/>
            </a:pPr>
            <a:r>
              <a:rPr lang="en-US" dirty="0" smtClean="0">
                <a:solidFill>
                  <a:srgbClr val="660066"/>
                </a:solidFill>
                <a:latin typeface="Arial Narrow" charset="0"/>
                <a:ea typeface="ＭＳ Ｐゴシック" charset="-128"/>
              </a:rPr>
              <a:t>Electric Flux</a:t>
            </a:r>
          </a:p>
          <a:p>
            <a:pPr marL="990600" lvl="1" indent="-533400">
              <a:spcBef>
                <a:spcPct val="20000"/>
              </a:spcBef>
            </a:pPr>
            <a:endParaRPr lang="en-US" dirty="0" smtClean="0">
              <a:solidFill>
                <a:srgbClr val="660066"/>
              </a:solidFill>
              <a:latin typeface="Arial Narrow" charset="0"/>
              <a:ea typeface="ＭＳ Ｐゴシック" charset="-128"/>
            </a:endParaRPr>
          </a:p>
        </p:txBody>
      </p:sp>
      <p:sp>
        <p:nvSpPr>
          <p:cNvPr id="9" name="Text Box 9"/>
          <p:cNvSpPr txBox="1">
            <a:spLocks noChangeArrowheads="1"/>
          </p:cNvSpPr>
          <p:nvPr/>
        </p:nvSpPr>
        <p:spPr bwMode="auto">
          <a:xfrm>
            <a:off x="685800" y="5638800"/>
            <a:ext cx="7668536" cy="461665"/>
          </a:xfrm>
          <a:prstGeom prst="rect">
            <a:avLst/>
          </a:prstGeom>
          <a:solidFill>
            <a:srgbClr val="CCFFFF"/>
          </a:solidFill>
          <a:ln w="9525">
            <a:noFill/>
            <a:miter lim="800000"/>
            <a:headEnd/>
            <a:tailEnd/>
          </a:ln>
          <a:effectLst/>
        </p:spPr>
        <p:txBody>
          <a:bodyPr wrap="none">
            <a:prstTxWarp prst="textNoShape">
              <a:avLst/>
            </a:prstTxWarp>
            <a:spAutoFit/>
          </a:bodyPr>
          <a:lstStyle/>
          <a:p>
            <a:r>
              <a:rPr lang="en-US" dirty="0">
                <a:solidFill>
                  <a:srgbClr val="003300"/>
                </a:solidFill>
                <a:latin typeface="Arial Narrow" charset="0"/>
              </a:rPr>
              <a:t>Today’s homework is homework </a:t>
            </a:r>
            <a:r>
              <a:rPr lang="en-US" dirty="0" smtClean="0">
                <a:solidFill>
                  <a:srgbClr val="003300"/>
                </a:solidFill>
                <a:latin typeface="Arial Narrow" charset="0"/>
              </a:rPr>
              <a:t>#3, </a:t>
            </a:r>
            <a:r>
              <a:rPr lang="en-US" dirty="0">
                <a:solidFill>
                  <a:srgbClr val="003300"/>
                </a:solidFill>
                <a:latin typeface="Arial Narrow" charset="0"/>
              </a:rPr>
              <a:t>due</a:t>
            </a:r>
            <a:r>
              <a:rPr lang="en-US" dirty="0" smtClean="0">
                <a:solidFill>
                  <a:srgbClr val="003300"/>
                </a:solidFill>
                <a:latin typeface="Arial Narrow" charset="0"/>
              </a:rPr>
              <a:t> 10pm</a:t>
            </a:r>
            <a:r>
              <a:rPr lang="en-US" dirty="0">
                <a:solidFill>
                  <a:srgbClr val="003300"/>
                </a:solidFill>
                <a:latin typeface="Arial Narrow" charset="0"/>
              </a:rPr>
              <a:t>,</a:t>
            </a:r>
            <a:r>
              <a:rPr lang="en-US" dirty="0" smtClean="0">
                <a:solidFill>
                  <a:srgbClr val="003300"/>
                </a:solidFill>
                <a:latin typeface="Arial Narrow" charset="0"/>
              </a:rPr>
              <a:t> Tuesday, Sept.</a:t>
            </a:r>
            <a:r>
              <a:rPr lang="en-US" dirty="0" smtClean="0">
                <a:solidFill>
                  <a:srgbClr val="003300"/>
                </a:solidFill>
                <a:latin typeface="Arial Narrow" charset="0"/>
              </a:rPr>
              <a:t> 13!</a:t>
            </a:r>
            <a:r>
              <a:rPr lang="en-US" dirty="0">
                <a:solidFill>
                  <a:srgbClr val="003300"/>
                </a:solidFill>
                <a:latin typeface="Arial Narrow"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58">
                                            <p:txEl>
                                              <p:pRg st="0" end="0"/>
                                            </p:txEl>
                                          </p:spTgt>
                                        </p:tgtEl>
                                        <p:attrNameLst>
                                          <p:attrName>style.visibility</p:attrName>
                                        </p:attrNameLst>
                                      </p:cBhvr>
                                      <p:to>
                                        <p:strVal val="visible"/>
                                      </p:to>
                                    </p:set>
                                    <p:animEffect transition="in" filter="wipe(left)">
                                      <p:cBhvr>
                                        <p:cTn id="7" dur="500"/>
                                        <p:tgtEl>
                                          <p:spTgt spid="2058">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058">
                                            <p:txEl>
                                              <p:pRg st="1" end="1"/>
                                            </p:txEl>
                                          </p:spTgt>
                                        </p:tgtEl>
                                        <p:attrNameLst>
                                          <p:attrName>style.visibility</p:attrName>
                                        </p:attrNameLst>
                                      </p:cBhvr>
                                      <p:to>
                                        <p:strVal val="visible"/>
                                      </p:to>
                                    </p:set>
                                    <p:animEffect transition="in" filter="wipe(left)">
                                      <p:cBhvr>
                                        <p:cTn id="10" dur="500"/>
                                        <p:tgtEl>
                                          <p:spTgt spid="2058">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2058">
                                            <p:txEl>
                                              <p:pRg st="2" end="2"/>
                                            </p:txEl>
                                          </p:spTgt>
                                        </p:tgtEl>
                                        <p:attrNameLst>
                                          <p:attrName>style.visibility</p:attrName>
                                        </p:attrNameLst>
                                      </p:cBhvr>
                                      <p:to>
                                        <p:strVal val="visible"/>
                                      </p:to>
                                    </p:set>
                                    <p:animEffect transition="in" filter="wipe(left)">
                                      <p:cBhvr>
                                        <p:cTn id="13" dur="500"/>
                                        <p:tgtEl>
                                          <p:spTgt spid="2058">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2058">
                                            <p:txEl>
                                              <p:pRg st="3" end="3"/>
                                            </p:txEl>
                                          </p:spTgt>
                                        </p:tgtEl>
                                        <p:attrNameLst>
                                          <p:attrName>style.visibility</p:attrName>
                                        </p:attrNameLst>
                                      </p:cBhvr>
                                      <p:to>
                                        <p:strVal val="visible"/>
                                      </p:to>
                                    </p:set>
                                    <p:animEffect transition="in" filter="wipe(left)">
                                      <p:cBhvr>
                                        <p:cTn id="16" dur="500"/>
                                        <p:tgtEl>
                                          <p:spTgt spid="2058">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2058">
                                            <p:txEl>
                                              <p:pRg st="4" end="4"/>
                                            </p:txEl>
                                          </p:spTgt>
                                        </p:tgtEl>
                                        <p:attrNameLst>
                                          <p:attrName>style.visibility</p:attrName>
                                        </p:attrNameLst>
                                      </p:cBhvr>
                                      <p:to>
                                        <p:strVal val="visible"/>
                                      </p:to>
                                    </p:set>
                                    <p:animEffect transition="in" filter="wipe(left)">
                                      <p:cBhvr>
                                        <p:cTn id="19" dur="500"/>
                                        <p:tgtEl>
                                          <p:spTgt spid="2058">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2058">
                                            <p:txEl>
                                              <p:pRg st="5" end="5"/>
                                            </p:txEl>
                                          </p:spTgt>
                                        </p:tgtEl>
                                        <p:attrNameLst>
                                          <p:attrName>style.visibility</p:attrName>
                                        </p:attrNameLst>
                                      </p:cBhvr>
                                      <p:to>
                                        <p:strVal val="visible"/>
                                      </p:to>
                                    </p:set>
                                    <p:animEffect transition="in" filter="wipe(left)">
                                      <p:cBhvr>
                                        <p:cTn id="24" dur="500"/>
                                        <p:tgtEl>
                                          <p:spTgt spid="2058">
                                            <p:txEl>
                                              <p:pRg st="5" end="5"/>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2058">
                                            <p:txEl>
                                              <p:pRg st="6" end="6"/>
                                            </p:txEl>
                                          </p:spTgt>
                                        </p:tgtEl>
                                        <p:attrNameLst>
                                          <p:attrName>style.visibility</p:attrName>
                                        </p:attrNameLst>
                                      </p:cBhvr>
                                      <p:to>
                                        <p:strVal val="visible"/>
                                      </p:to>
                                    </p:set>
                                    <p:animEffect transition="in" filter="wipe(left)">
                                      <p:cBhvr>
                                        <p:cTn id="27" dur="500"/>
                                        <p:tgtEl>
                                          <p:spTgt spid="2058">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left)">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 grpId="0" build="p" autoUpdateAnimBg="0"/>
      <p:bldP spid="9" grpId="0" animBg="1" autoUpdateAnimBg="0"/>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Tuesday, Sept. 6, 2011</a:t>
            </a:r>
            <a:endParaRPr lang="en-US"/>
          </a:p>
        </p:txBody>
      </p:sp>
      <p:sp>
        <p:nvSpPr>
          <p:cNvPr id="5" name="Footer Placeholder 4"/>
          <p:cNvSpPr>
            <a:spLocks noGrp="1"/>
          </p:cNvSpPr>
          <p:nvPr>
            <p:ph type="ftr" sz="quarter" idx="11"/>
          </p:nvPr>
        </p:nvSpPr>
        <p:spPr/>
        <p:txBody>
          <a:body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p>
            <a:fld id="{3CAAF082-A4C6-FF4F-9EDB-A3A6DC4698BE}" type="slidenum">
              <a:rPr lang="en-US"/>
              <a:pPr/>
              <a:t>2</a:t>
            </a:fld>
            <a:endParaRPr lang="en-US"/>
          </a:p>
        </p:txBody>
      </p:sp>
      <p:sp>
        <p:nvSpPr>
          <p:cNvPr id="111618" name="Rectangle 2"/>
          <p:cNvSpPr>
            <a:spLocks noGrp="1" noChangeArrowheads="1"/>
          </p:cNvSpPr>
          <p:nvPr>
            <p:ph type="title"/>
          </p:nvPr>
        </p:nvSpPr>
        <p:spPr>
          <a:xfrm>
            <a:off x="762000" y="0"/>
            <a:ext cx="7772400" cy="762000"/>
          </a:xfrm>
        </p:spPr>
        <p:txBody>
          <a:bodyPr/>
          <a:lstStyle/>
          <a:p>
            <a:r>
              <a:rPr lang="en-US" dirty="0"/>
              <a:t>Announcements</a:t>
            </a:r>
          </a:p>
        </p:txBody>
      </p:sp>
      <p:sp>
        <p:nvSpPr>
          <p:cNvPr id="111619" name="Rectangle 3"/>
          <p:cNvSpPr>
            <a:spLocks noGrp="1" noChangeArrowheads="1"/>
          </p:cNvSpPr>
          <p:nvPr>
            <p:ph type="body" idx="1"/>
          </p:nvPr>
        </p:nvSpPr>
        <p:spPr>
          <a:xfrm>
            <a:off x="457200" y="685800"/>
            <a:ext cx="8153400" cy="5334000"/>
          </a:xfrm>
        </p:spPr>
        <p:txBody>
          <a:bodyPr/>
          <a:lstStyle/>
          <a:p>
            <a:r>
              <a:rPr lang="en-US" dirty="0" smtClean="0"/>
              <a:t>Quiz Results</a:t>
            </a:r>
          </a:p>
          <a:p>
            <a:pPr lvl="1"/>
            <a:r>
              <a:rPr lang="en-US" dirty="0" smtClean="0"/>
              <a:t>Class Average: 24/55</a:t>
            </a:r>
          </a:p>
          <a:p>
            <a:pPr lvl="2"/>
            <a:r>
              <a:rPr lang="en-US" dirty="0" smtClean="0"/>
              <a:t>Equivalent to 43.6</a:t>
            </a:r>
          </a:p>
          <a:p>
            <a:pPr lvl="1"/>
            <a:r>
              <a:rPr lang="en-US" dirty="0" smtClean="0"/>
              <a:t>Top score: 45.6/55</a:t>
            </a:r>
            <a:endParaRPr lang="en-US" sz="2400" dirty="0" smtClean="0"/>
          </a:p>
          <a:p>
            <a:r>
              <a:rPr lang="en-US" dirty="0" smtClean="0"/>
              <a:t>Reading assignments</a:t>
            </a:r>
          </a:p>
          <a:p>
            <a:pPr lvl="1"/>
            <a:r>
              <a:rPr lang="en-US" dirty="0" smtClean="0"/>
              <a:t>CH21.12 and CH21.13</a:t>
            </a:r>
          </a:p>
          <a:p>
            <a:r>
              <a:rPr lang="en-US" dirty="0" smtClean="0"/>
              <a:t>No colloquium this week!</a:t>
            </a:r>
          </a:p>
          <a:p>
            <a:r>
              <a:rPr lang="en-US" dirty="0" smtClean="0"/>
              <a:t>SI session begins tomorrow</a:t>
            </a:r>
          </a:p>
          <a:p>
            <a:pPr lvl="1"/>
            <a:r>
              <a:rPr lang="en-US" dirty="0" smtClean="0"/>
              <a:t>Husain </a:t>
            </a:r>
            <a:r>
              <a:rPr lang="en-US" dirty="0" err="1" smtClean="0"/>
              <a:t>Lohawala</a:t>
            </a:r>
            <a:endParaRPr lang="en-US" dirty="0" smtClean="0"/>
          </a:p>
          <a:p>
            <a:pPr lvl="1"/>
            <a:r>
              <a:rPr lang="en-US" dirty="0" smtClean="0"/>
              <a:t>Mon and Wed, 2 – 3:30pm, </a:t>
            </a:r>
            <a:r>
              <a:rPr lang="en-US" dirty="0" smtClean="0"/>
              <a:t>SH333</a:t>
            </a:r>
          </a:p>
          <a:p>
            <a:pPr lvl="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left)">
                                      <p:cBhvr>
                                        <p:cTn id="7" dur="500"/>
                                        <p:tgtEl>
                                          <p:spTgt spid="1116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11619">
                                            <p:txEl>
                                              <p:pRg st="1" end="1"/>
                                            </p:txEl>
                                          </p:spTgt>
                                        </p:tgtEl>
                                        <p:attrNameLst>
                                          <p:attrName>style.visibility</p:attrName>
                                        </p:attrNameLst>
                                      </p:cBhvr>
                                      <p:to>
                                        <p:strVal val="visible"/>
                                      </p:to>
                                    </p:set>
                                    <p:animEffect transition="in" filter="wipe(left)">
                                      <p:cBhvr>
                                        <p:cTn id="12" dur="500"/>
                                        <p:tgtEl>
                                          <p:spTgt spid="1116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11619">
                                            <p:txEl>
                                              <p:pRg st="2" end="2"/>
                                            </p:txEl>
                                          </p:spTgt>
                                        </p:tgtEl>
                                        <p:attrNameLst>
                                          <p:attrName>style.visibility</p:attrName>
                                        </p:attrNameLst>
                                      </p:cBhvr>
                                      <p:to>
                                        <p:strVal val="visible"/>
                                      </p:to>
                                    </p:set>
                                    <p:animEffect transition="in" filter="wipe(left)">
                                      <p:cBhvr>
                                        <p:cTn id="17" dur="500"/>
                                        <p:tgtEl>
                                          <p:spTgt spid="1116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11619">
                                            <p:txEl>
                                              <p:pRg st="3" end="3"/>
                                            </p:txEl>
                                          </p:spTgt>
                                        </p:tgtEl>
                                        <p:attrNameLst>
                                          <p:attrName>style.visibility</p:attrName>
                                        </p:attrNameLst>
                                      </p:cBhvr>
                                      <p:to>
                                        <p:strVal val="visible"/>
                                      </p:to>
                                    </p:set>
                                    <p:animEffect transition="in" filter="wipe(left)">
                                      <p:cBhvr>
                                        <p:cTn id="22" dur="500"/>
                                        <p:tgtEl>
                                          <p:spTgt spid="1116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11619">
                                            <p:txEl>
                                              <p:pRg st="4" end="4"/>
                                            </p:txEl>
                                          </p:spTgt>
                                        </p:tgtEl>
                                        <p:attrNameLst>
                                          <p:attrName>style.visibility</p:attrName>
                                        </p:attrNameLst>
                                      </p:cBhvr>
                                      <p:to>
                                        <p:strVal val="visible"/>
                                      </p:to>
                                    </p:set>
                                    <p:animEffect transition="in" filter="wipe(left)">
                                      <p:cBhvr>
                                        <p:cTn id="27" dur="500"/>
                                        <p:tgtEl>
                                          <p:spTgt spid="111619">
                                            <p:txEl>
                                              <p:pRg st="4" end="4"/>
                                            </p:txEl>
                                          </p:spTgt>
                                        </p:tgtEl>
                                      </p:cBhvr>
                                    </p:animEffect>
                                  </p:childTnLst>
                                </p:cTn>
                              </p:par>
                            </p:childTnLst>
                          </p:cTn>
                        </p:par>
                        <p:par>
                          <p:cTn id="28" fill="hold">
                            <p:stCondLst>
                              <p:cond delay="550"/>
                            </p:stCondLst>
                            <p:childTnLst>
                              <p:par>
                                <p:cTn id="29" presetID="22" presetClass="entr" presetSubtype="8" fill="hold" grpId="0" nodeType="afterEffect">
                                  <p:stCondLst>
                                    <p:cond delay="0"/>
                                  </p:stCondLst>
                                  <p:iterate type="wd">
                                    <p:tmPct val="10000"/>
                                  </p:iterate>
                                  <p:childTnLst>
                                    <p:set>
                                      <p:cBhvr>
                                        <p:cTn id="30" dur="1" fill="hold">
                                          <p:stCondLst>
                                            <p:cond delay="0"/>
                                          </p:stCondLst>
                                        </p:cTn>
                                        <p:tgtEl>
                                          <p:spTgt spid="111619">
                                            <p:txEl>
                                              <p:pRg st="5" end="5"/>
                                            </p:txEl>
                                          </p:spTgt>
                                        </p:tgtEl>
                                        <p:attrNameLst>
                                          <p:attrName>style.visibility</p:attrName>
                                        </p:attrNameLst>
                                      </p:cBhvr>
                                      <p:to>
                                        <p:strVal val="visible"/>
                                      </p:to>
                                    </p:set>
                                    <p:animEffect transition="in" filter="wipe(left)">
                                      <p:cBhvr>
                                        <p:cTn id="31" dur="500"/>
                                        <p:tgtEl>
                                          <p:spTgt spid="111619">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iterate type="wd">
                                    <p:tmPct val="10000"/>
                                  </p:iterate>
                                  <p:childTnLst>
                                    <p:set>
                                      <p:cBhvr>
                                        <p:cTn id="35" dur="1" fill="hold">
                                          <p:stCondLst>
                                            <p:cond delay="0"/>
                                          </p:stCondLst>
                                        </p:cTn>
                                        <p:tgtEl>
                                          <p:spTgt spid="111619">
                                            <p:txEl>
                                              <p:pRg st="6" end="6"/>
                                            </p:txEl>
                                          </p:spTgt>
                                        </p:tgtEl>
                                        <p:attrNameLst>
                                          <p:attrName>style.visibility</p:attrName>
                                        </p:attrNameLst>
                                      </p:cBhvr>
                                      <p:to>
                                        <p:strVal val="visible"/>
                                      </p:to>
                                    </p:set>
                                    <p:animEffect transition="in" filter="wipe(left)">
                                      <p:cBhvr>
                                        <p:cTn id="36" dur="500"/>
                                        <p:tgtEl>
                                          <p:spTgt spid="111619">
                                            <p:txEl>
                                              <p:pRg st="6" end="6"/>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iterate type="wd">
                                    <p:tmPct val="10000"/>
                                  </p:iterate>
                                  <p:childTnLst>
                                    <p:set>
                                      <p:cBhvr>
                                        <p:cTn id="40" dur="1" fill="hold">
                                          <p:stCondLst>
                                            <p:cond delay="0"/>
                                          </p:stCondLst>
                                        </p:cTn>
                                        <p:tgtEl>
                                          <p:spTgt spid="111619">
                                            <p:txEl>
                                              <p:pRg st="7" end="7"/>
                                            </p:txEl>
                                          </p:spTgt>
                                        </p:tgtEl>
                                        <p:attrNameLst>
                                          <p:attrName>style.visibility</p:attrName>
                                        </p:attrNameLst>
                                      </p:cBhvr>
                                      <p:to>
                                        <p:strVal val="visible"/>
                                      </p:to>
                                    </p:set>
                                    <p:animEffect transition="in" filter="wipe(left)">
                                      <p:cBhvr>
                                        <p:cTn id="41" dur="500"/>
                                        <p:tgtEl>
                                          <p:spTgt spid="111619">
                                            <p:txEl>
                                              <p:pRg st="7" end="7"/>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iterate type="wd">
                                    <p:tmPct val="10000"/>
                                  </p:iterate>
                                  <p:childTnLst>
                                    <p:set>
                                      <p:cBhvr>
                                        <p:cTn id="45" dur="1" fill="hold">
                                          <p:stCondLst>
                                            <p:cond delay="0"/>
                                          </p:stCondLst>
                                        </p:cTn>
                                        <p:tgtEl>
                                          <p:spTgt spid="111619">
                                            <p:txEl>
                                              <p:pRg st="8" end="8"/>
                                            </p:txEl>
                                          </p:spTgt>
                                        </p:tgtEl>
                                        <p:attrNameLst>
                                          <p:attrName>style.visibility</p:attrName>
                                        </p:attrNameLst>
                                      </p:cBhvr>
                                      <p:to>
                                        <p:strVal val="visible"/>
                                      </p:to>
                                    </p:set>
                                    <p:animEffect transition="in" filter="wipe(left)">
                                      <p:cBhvr>
                                        <p:cTn id="46" dur="500"/>
                                        <p:tgtEl>
                                          <p:spTgt spid="111619">
                                            <p:txEl>
                                              <p:pRg st="8" end="8"/>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iterate type="wd">
                                    <p:tmPct val="10000"/>
                                  </p:iterate>
                                  <p:childTnLst>
                                    <p:set>
                                      <p:cBhvr>
                                        <p:cTn id="50" dur="1" fill="hold">
                                          <p:stCondLst>
                                            <p:cond delay="0"/>
                                          </p:stCondLst>
                                        </p:cTn>
                                        <p:tgtEl>
                                          <p:spTgt spid="111619">
                                            <p:txEl>
                                              <p:pRg st="9" end="9"/>
                                            </p:txEl>
                                          </p:spTgt>
                                        </p:tgtEl>
                                        <p:attrNameLst>
                                          <p:attrName>style.visibility</p:attrName>
                                        </p:attrNameLst>
                                      </p:cBhvr>
                                      <p:to>
                                        <p:strVal val="visible"/>
                                      </p:to>
                                    </p:set>
                                    <p:animEffect transition="in" filter="wipe(left)">
                                      <p:cBhvr>
                                        <p:cTn id="51" dur="500"/>
                                        <p:tgtEl>
                                          <p:spTgt spid="11161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86370" name="Picture 2" descr="FG21_039"/>
          <p:cNvPicPr>
            <a:picLocks noChangeAspect="1" noChangeArrowheads="1"/>
          </p:cNvPicPr>
          <p:nvPr/>
        </p:nvPicPr>
        <p:blipFill>
          <a:blip r:embed="rId2"/>
          <a:srcRect/>
          <a:stretch>
            <a:fillRect/>
          </a:stretch>
        </p:blipFill>
        <p:spPr bwMode="auto">
          <a:xfrm>
            <a:off x="6781800" y="609600"/>
            <a:ext cx="3429000" cy="2571750"/>
          </a:xfrm>
          <a:prstGeom prst="rect">
            <a:avLst/>
          </a:prstGeom>
          <a:noFill/>
        </p:spPr>
      </p:pic>
      <p:sp>
        <p:nvSpPr>
          <p:cNvPr id="186371" name="Rectangle 3"/>
          <p:cNvSpPr>
            <a:spLocks noGrp="1" noChangeArrowheads="1"/>
          </p:cNvSpPr>
          <p:nvPr>
            <p:ph type="title"/>
          </p:nvPr>
        </p:nvSpPr>
        <p:spPr>
          <a:xfrm>
            <a:off x="304800" y="0"/>
            <a:ext cx="8382000" cy="546100"/>
          </a:xfrm>
        </p:spPr>
        <p:txBody>
          <a:bodyPr/>
          <a:lstStyle/>
          <a:p>
            <a:r>
              <a:rPr lang="en-US" dirty="0" smtClean="0"/>
              <a:t>Special Project</a:t>
            </a:r>
            <a:endParaRPr lang="en-US" dirty="0"/>
          </a:p>
        </p:txBody>
      </p:sp>
      <p:sp>
        <p:nvSpPr>
          <p:cNvPr id="186372" name="Rectangle 4"/>
          <p:cNvSpPr>
            <a:spLocks noGrp="1" noChangeArrowheads="1"/>
          </p:cNvSpPr>
          <p:nvPr>
            <p:ph type="body" idx="1"/>
          </p:nvPr>
        </p:nvSpPr>
        <p:spPr>
          <a:xfrm>
            <a:off x="0" y="685800"/>
            <a:ext cx="7696200" cy="4953000"/>
          </a:xfrm>
        </p:spPr>
        <p:txBody>
          <a:bodyPr/>
          <a:lstStyle/>
          <a:p>
            <a:pPr>
              <a:lnSpc>
                <a:spcPct val="80000"/>
              </a:lnSpc>
            </a:pPr>
            <a:r>
              <a:rPr lang="en-US" sz="2400" b="1" dirty="0" smtClean="0">
                <a:solidFill>
                  <a:srgbClr val="800000"/>
                </a:solidFill>
              </a:rPr>
              <a:t>Particle Accelerator</a:t>
            </a:r>
            <a:r>
              <a:rPr lang="en-US" sz="2400" dirty="0" smtClean="0">
                <a:solidFill>
                  <a:schemeClr val="hlink"/>
                </a:solidFill>
              </a:rPr>
              <a:t>.  </a:t>
            </a:r>
            <a:r>
              <a:rPr lang="en-US" sz="2400" dirty="0" smtClean="0">
                <a:solidFill>
                  <a:srgbClr val="0000FF"/>
                </a:solidFill>
              </a:rPr>
              <a:t>A charged particle of mass </a:t>
            </a:r>
            <a:r>
              <a:rPr lang="en-US" sz="2400" b="1" dirty="0" smtClean="0">
                <a:solidFill>
                  <a:srgbClr val="0000FF"/>
                </a:solidFill>
              </a:rPr>
              <a:t>M</a:t>
            </a:r>
            <a:r>
              <a:rPr lang="en-US" sz="2400" dirty="0" smtClean="0">
                <a:solidFill>
                  <a:srgbClr val="0000FF"/>
                </a:solidFill>
              </a:rPr>
              <a:t> </a:t>
            </a:r>
            <a:r>
              <a:rPr lang="en-US" sz="2400" dirty="0" smtClean="0">
                <a:solidFill>
                  <a:srgbClr val="0000FF"/>
                </a:solidFill>
              </a:rPr>
              <a:t>with charge </a:t>
            </a:r>
            <a:r>
              <a:rPr lang="en-US" sz="2400" b="1" dirty="0" smtClean="0">
                <a:solidFill>
                  <a:srgbClr val="0000FF"/>
                </a:solidFill>
              </a:rPr>
              <a:t>-</a:t>
            </a:r>
            <a:r>
              <a:rPr lang="en-US" sz="2400" b="1" dirty="0" smtClean="0">
                <a:solidFill>
                  <a:srgbClr val="0000FF"/>
                </a:solidFill>
              </a:rPr>
              <a:t>Q</a:t>
            </a:r>
            <a:r>
              <a:rPr lang="en-US" sz="2400" dirty="0" smtClean="0">
                <a:solidFill>
                  <a:srgbClr val="0000FF"/>
                </a:solidFill>
              </a:rPr>
              <a:t> is accelerated in </a:t>
            </a:r>
            <a:r>
              <a:rPr lang="en-US" sz="2400" dirty="0">
                <a:solidFill>
                  <a:srgbClr val="0000FF"/>
                </a:solidFill>
              </a:rPr>
              <a:t>the uniform field </a:t>
            </a:r>
            <a:r>
              <a:rPr lang="en-US" sz="2400" b="1" dirty="0" smtClean="0">
                <a:solidFill>
                  <a:srgbClr val="0000FF"/>
                </a:solidFill>
              </a:rPr>
              <a:t>E</a:t>
            </a:r>
            <a:r>
              <a:rPr lang="en-US" sz="2400" dirty="0" smtClean="0">
                <a:solidFill>
                  <a:srgbClr val="0000FF"/>
                </a:solidFill>
              </a:rPr>
              <a:t> </a:t>
            </a:r>
            <a:r>
              <a:rPr lang="en-US" sz="2400" dirty="0">
                <a:solidFill>
                  <a:srgbClr val="0000FF"/>
                </a:solidFill>
              </a:rPr>
              <a:t>between two parallel charged </a:t>
            </a:r>
            <a:r>
              <a:rPr lang="en-US" sz="2400" dirty="0" smtClean="0">
                <a:solidFill>
                  <a:srgbClr val="0000FF"/>
                </a:solidFill>
              </a:rPr>
              <a:t>plates whose separation is </a:t>
            </a:r>
            <a:r>
              <a:rPr lang="en-US" sz="2400" b="1" dirty="0" smtClean="0">
                <a:solidFill>
                  <a:srgbClr val="0000FF"/>
                </a:solidFill>
              </a:rPr>
              <a:t>D</a:t>
            </a:r>
            <a:r>
              <a:rPr lang="en-US" sz="2400" dirty="0" smtClean="0">
                <a:solidFill>
                  <a:srgbClr val="0000FF"/>
                </a:solidFill>
              </a:rPr>
              <a:t> as shown in the figure on the right. The </a:t>
            </a:r>
            <a:r>
              <a:rPr lang="en-US" sz="2400" dirty="0" smtClean="0">
                <a:solidFill>
                  <a:srgbClr val="0000FF"/>
                </a:solidFill>
              </a:rPr>
              <a:t>charged particle</a:t>
            </a:r>
            <a:r>
              <a:rPr lang="en-US" sz="2400" dirty="0" smtClean="0">
                <a:solidFill>
                  <a:srgbClr val="0000FF"/>
                </a:solidFill>
              </a:rPr>
              <a:t> </a:t>
            </a:r>
            <a:r>
              <a:rPr lang="en-US" sz="2400" dirty="0">
                <a:solidFill>
                  <a:srgbClr val="0000FF"/>
                </a:solidFill>
              </a:rPr>
              <a:t>is accelerated</a:t>
            </a:r>
            <a:r>
              <a:rPr lang="en-US" sz="2400" dirty="0" smtClean="0">
                <a:solidFill>
                  <a:srgbClr val="0000FF"/>
                </a:solidFill>
              </a:rPr>
              <a:t> </a:t>
            </a:r>
            <a:r>
              <a:rPr lang="en-US" sz="2400" dirty="0" smtClean="0">
                <a:solidFill>
                  <a:srgbClr val="0000FF"/>
                </a:solidFill>
              </a:rPr>
              <a:t>from an </a:t>
            </a:r>
            <a:r>
              <a:rPr lang="en-US" sz="2400" dirty="0" smtClean="0">
                <a:solidFill>
                  <a:srgbClr val="0000FF"/>
                </a:solidFill>
              </a:rPr>
              <a:t>initial speed </a:t>
            </a:r>
            <a:r>
              <a:rPr lang="en-US" sz="2400" b="1" dirty="0" smtClean="0">
                <a:solidFill>
                  <a:srgbClr val="0000FF"/>
                </a:solidFill>
              </a:rPr>
              <a:t>v</a:t>
            </a:r>
            <a:r>
              <a:rPr lang="en-US" sz="2400" b="1" baseline="-25000" dirty="0" smtClean="0">
                <a:solidFill>
                  <a:srgbClr val="0000FF"/>
                </a:solidFill>
              </a:rPr>
              <a:t>0</a:t>
            </a:r>
            <a:r>
              <a:rPr lang="en-US" sz="2400" dirty="0" smtClean="0">
                <a:solidFill>
                  <a:srgbClr val="0000FF"/>
                </a:solidFill>
              </a:rPr>
              <a:t> </a:t>
            </a:r>
            <a:r>
              <a:rPr lang="en-US" sz="2400" dirty="0">
                <a:solidFill>
                  <a:srgbClr val="0000FF"/>
                </a:solidFill>
              </a:rPr>
              <a:t>near the negative plate and passes through a tiny hole in the positive plate. </a:t>
            </a:r>
            <a:r>
              <a:rPr lang="en-US" sz="2400" dirty="0" smtClean="0">
                <a:solidFill>
                  <a:srgbClr val="0000FF"/>
                </a:solidFill>
              </a:rPr>
              <a:t> </a:t>
            </a:r>
            <a:endParaRPr lang="en-US" sz="2400" dirty="0" smtClean="0">
              <a:solidFill>
                <a:srgbClr val="0000FF"/>
              </a:solidFill>
            </a:endParaRPr>
          </a:p>
          <a:p>
            <a:pPr lvl="1">
              <a:lnSpc>
                <a:spcPct val="80000"/>
              </a:lnSpc>
            </a:pPr>
            <a:r>
              <a:rPr lang="en-US" sz="2000" dirty="0" smtClean="0">
                <a:solidFill>
                  <a:schemeClr val="hlink"/>
                </a:solidFill>
              </a:rPr>
              <a:t>Derive the formula for the electric field E </a:t>
            </a:r>
            <a:r>
              <a:rPr lang="en-US" sz="2000" dirty="0" smtClean="0">
                <a:solidFill>
                  <a:schemeClr val="hlink"/>
                </a:solidFill>
              </a:rPr>
              <a:t>to accelerate the charged particle to fraction </a:t>
            </a:r>
            <a:r>
              <a:rPr lang="en-US" sz="2000" b="1" dirty="0" err="1" smtClean="0">
                <a:solidFill>
                  <a:schemeClr val="hlink"/>
                </a:solidFill>
                <a:latin typeface="Monotype Corsiva"/>
                <a:cs typeface="Monotype Corsiva"/>
              </a:rPr>
              <a:t>f</a:t>
            </a:r>
            <a:r>
              <a:rPr lang="en-US" sz="2000" b="1" dirty="0" smtClean="0">
                <a:solidFill>
                  <a:schemeClr val="hlink"/>
                </a:solidFill>
              </a:rPr>
              <a:t> </a:t>
            </a:r>
            <a:r>
              <a:rPr lang="en-US" sz="2000" dirty="0" smtClean="0">
                <a:solidFill>
                  <a:schemeClr val="hlink"/>
                </a:solidFill>
              </a:rPr>
              <a:t>of the speed of light </a:t>
            </a:r>
            <a:r>
              <a:rPr lang="en-US" sz="2000" b="1" dirty="0" err="1" smtClean="0">
                <a:solidFill>
                  <a:schemeClr val="hlink"/>
                </a:solidFill>
                <a:latin typeface="Monotype Corsiva"/>
                <a:cs typeface="Monotype Corsiva"/>
              </a:rPr>
              <a:t>c</a:t>
            </a:r>
            <a:r>
              <a:rPr lang="en-US" sz="2000" dirty="0" smtClean="0">
                <a:solidFill>
                  <a:schemeClr val="hlink"/>
                </a:solidFill>
              </a:rPr>
              <a:t>.   Express E in terms of </a:t>
            </a:r>
            <a:r>
              <a:rPr lang="en-US" sz="2000" b="1" dirty="0" smtClean="0">
                <a:solidFill>
                  <a:schemeClr val="hlink"/>
                </a:solidFill>
              </a:rPr>
              <a:t>M, Q, D, </a:t>
            </a:r>
            <a:r>
              <a:rPr lang="en-US" sz="2000" b="1" dirty="0" err="1" smtClean="0">
                <a:solidFill>
                  <a:schemeClr val="hlink"/>
                </a:solidFill>
                <a:latin typeface="Monotype Corsiva"/>
                <a:cs typeface="Monotype Corsiva"/>
              </a:rPr>
              <a:t>f</a:t>
            </a:r>
            <a:r>
              <a:rPr lang="en-US" sz="2000" b="1" dirty="0" smtClean="0">
                <a:solidFill>
                  <a:schemeClr val="hlink"/>
                </a:solidFill>
              </a:rPr>
              <a:t>, </a:t>
            </a:r>
            <a:r>
              <a:rPr lang="en-US" sz="2000" b="1" dirty="0" err="1" smtClean="0">
                <a:solidFill>
                  <a:schemeClr val="hlink"/>
                </a:solidFill>
              </a:rPr>
              <a:t>c</a:t>
            </a:r>
            <a:r>
              <a:rPr lang="en-US" sz="2000" b="1" dirty="0" smtClean="0">
                <a:solidFill>
                  <a:schemeClr val="hlink"/>
                </a:solidFill>
              </a:rPr>
              <a:t> and v</a:t>
            </a:r>
            <a:r>
              <a:rPr lang="en-US" sz="2000" b="1" baseline="-25000" dirty="0" smtClean="0">
                <a:solidFill>
                  <a:schemeClr val="hlink"/>
                </a:solidFill>
              </a:rPr>
              <a:t>0</a:t>
            </a:r>
            <a:r>
              <a:rPr lang="en-US" sz="2000" b="1" dirty="0" smtClean="0">
                <a:solidFill>
                  <a:schemeClr val="hlink"/>
                </a:solidFill>
              </a:rPr>
              <a:t>.  </a:t>
            </a:r>
            <a:endParaRPr lang="en-US" sz="2000" b="1" baseline="-25000" dirty="0" smtClean="0">
              <a:solidFill>
                <a:schemeClr val="hlink"/>
              </a:solidFill>
            </a:endParaRPr>
          </a:p>
          <a:p>
            <a:pPr lvl="1">
              <a:lnSpc>
                <a:spcPct val="80000"/>
              </a:lnSpc>
            </a:pPr>
            <a:r>
              <a:rPr lang="en-US" sz="2000" dirty="0" smtClean="0">
                <a:solidFill>
                  <a:schemeClr val="hlink"/>
                </a:solidFill>
              </a:rPr>
              <a:t>(a) Using the Coulomb force and kinematic equations.  (8 points)</a:t>
            </a:r>
          </a:p>
          <a:p>
            <a:pPr lvl="1">
              <a:lnSpc>
                <a:spcPct val="80000"/>
              </a:lnSpc>
            </a:pPr>
            <a:r>
              <a:rPr lang="en-US" sz="2000" dirty="0" smtClean="0">
                <a:solidFill>
                  <a:schemeClr val="hlink"/>
                </a:solidFill>
              </a:rPr>
              <a:t>(</a:t>
            </a:r>
            <a:r>
              <a:rPr lang="en-US" sz="2000" dirty="0" err="1" smtClean="0">
                <a:solidFill>
                  <a:schemeClr val="hlink"/>
                </a:solidFill>
              </a:rPr>
              <a:t>b</a:t>
            </a:r>
            <a:r>
              <a:rPr lang="en-US" sz="2000" dirty="0" smtClean="0">
                <a:solidFill>
                  <a:schemeClr val="hlink"/>
                </a:solidFill>
              </a:rPr>
              <a:t>) Using the work-kinetic energy theorem. ( 8 points)</a:t>
            </a:r>
          </a:p>
          <a:p>
            <a:pPr lvl="1">
              <a:lnSpc>
                <a:spcPct val="80000"/>
              </a:lnSpc>
            </a:pPr>
            <a:r>
              <a:rPr lang="en-US" sz="2000" dirty="0" smtClean="0">
                <a:solidFill>
                  <a:schemeClr val="hlink"/>
                </a:solidFill>
              </a:rPr>
              <a:t>© Using the formula above, evaluate the strength of the electric field E to accelerate an electron to 90% of the speed of light.   You need to look up the relevant constants, such as mass of the electron, charge of the electron and the speed of light.  (5 points)</a:t>
            </a:r>
          </a:p>
          <a:p>
            <a:pPr lvl="1">
              <a:lnSpc>
                <a:spcPct val="80000"/>
              </a:lnSpc>
            </a:pPr>
            <a:endParaRPr lang="en-US" sz="2000" dirty="0" smtClean="0">
              <a:solidFill>
                <a:schemeClr val="hlink"/>
              </a:solidFill>
            </a:endParaRPr>
          </a:p>
          <a:p>
            <a:pPr>
              <a:lnSpc>
                <a:spcPct val="80000"/>
              </a:lnSpc>
            </a:pPr>
            <a:r>
              <a:rPr lang="en-US" sz="2400" dirty="0" smtClean="0">
                <a:solidFill>
                  <a:srgbClr val="0000FF"/>
                </a:solidFill>
              </a:rPr>
              <a:t>Due beginning of the class Tuesday, Sept. 13</a:t>
            </a:r>
            <a:endParaRPr lang="en-US" sz="2400" dirty="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86372">
                                            <p:txEl>
                                              <p:pRg st="0" end="0"/>
                                            </p:txEl>
                                          </p:spTgt>
                                        </p:tgtEl>
                                        <p:attrNameLst>
                                          <p:attrName>style.visibility</p:attrName>
                                        </p:attrNameLst>
                                      </p:cBhvr>
                                      <p:to>
                                        <p:strVal val="visible"/>
                                      </p:to>
                                    </p:set>
                                    <p:animEffect transition="in" filter="wipe(left)">
                                      <p:cBhvr>
                                        <p:cTn id="7" dur="500"/>
                                        <p:tgtEl>
                                          <p:spTgt spid="186372">
                                            <p:txEl>
                                              <p:pRg st="0" end="0"/>
                                            </p:txEl>
                                          </p:spTgt>
                                        </p:tgtEl>
                                      </p:cBhvr>
                                    </p:animEffect>
                                  </p:childTnLst>
                                </p:cTn>
                              </p:par>
                              <p:par>
                                <p:cTn id="8" presetID="22" presetClass="entr" presetSubtype="8" fill="hold" grpId="0" nodeType="withEffect">
                                  <p:stCondLst>
                                    <p:cond delay="0"/>
                                  </p:stCondLst>
                                  <p:iterate type="wd">
                                    <p:tmPct val="10000"/>
                                  </p:iterate>
                                  <p:childTnLst>
                                    <p:set>
                                      <p:cBhvr>
                                        <p:cTn id="9" dur="1" fill="hold">
                                          <p:stCondLst>
                                            <p:cond delay="0"/>
                                          </p:stCondLst>
                                        </p:cTn>
                                        <p:tgtEl>
                                          <p:spTgt spid="186372">
                                            <p:txEl>
                                              <p:pRg st="1" end="1"/>
                                            </p:txEl>
                                          </p:spTgt>
                                        </p:tgtEl>
                                        <p:attrNameLst>
                                          <p:attrName>style.visibility</p:attrName>
                                        </p:attrNameLst>
                                      </p:cBhvr>
                                      <p:to>
                                        <p:strVal val="visible"/>
                                      </p:to>
                                    </p:set>
                                    <p:animEffect transition="in" filter="wipe(left)">
                                      <p:cBhvr>
                                        <p:cTn id="10" dur="500"/>
                                        <p:tgtEl>
                                          <p:spTgt spid="186372">
                                            <p:txEl>
                                              <p:pRg st="1" end="1"/>
                                            </p:txEl>
                                          </p:spTgt>
                                        </p:tgtEl>
                                      </p:cBhvr>
                                    </p:animEffect>
                                  </p:childTnLst>
                                </p:cTn>
                              </p:par>
                              <p:par>
                                <p:cTn id="11" presetID="22" presetClass="entr" presetSubtype="8" fill="hold" grpId="0" nodeType="withEffect">
                                  <p:stCondLst>
                                    <p:cond delay="0"/>
                                  </p:stCondLst>
                                  <p:iterate type="wd">
                                    <p:tmPct val="10000"/>
                                  </p:iterate>
                                  <p:childTnLst>
                                    <p:set>
                                      <p:cBhvr>
                                        <p:cTn id="12" dur="1" fill="hold">
                                          <p:stCondLst>
                                            <p:cond delay="0"/>
                                          </p:stCondLst>
                                        </p:cTn>
                                        <p:tgtEl>
                                          <p:spTgt spid="186372">
                                            <p:txEl>
                                              <p:pRg st="2" end="2"/>
                                            </p:txEl>
                                          </p:spTgt>
                                        </p:tgtEl>
                                        <p:attrNameLst>
                                          <p:attrName>style.visibility</p:attrName>
                                        </p:attrNameLst>
                                      </p:cBhvr>
                                      <p:to>
                                        <p:strVal val="visible"/>
                                      </p:to>
                                    </p:set>
                                    <p:animEffect transition="in" filter="wipe(left)">
                                      <p:cBhvr>
                                        <p:cTn id="13" dur="500"/>
                                        <p:tgtEl>
                                          <p:spTgt spid="186372">
                                            <p:txEl>
                                              <p:pRg st="2" end="2"/>
                                            </p:txEl>
                                          </p:spTgt>
                                        </p:tgtEl>
                                      </p:cBhvr>
                                    </p:animEffect>
                                  </p:childTnLst>
                                </p:cTn>
                              </p:par>
                              <p:par>
                                <p:cTn id="14" presetID="22" presetClass="entr" presetSubtype="8" fill="hold" grpId="0" nodeType="withEffect">
                                  <p:stCondLst>
                                    <p:cond delay="0"/>
                                  </p:stCondLst>
                                  <p:iterate type="wd">
                                    <p:tmPct val="10000"/>
                                  </p:iterate>
                                  <p:childTnLst>
                                    <p:set>
                                      <p:cBhvr>
                                        <p:cTn id="15" dur="1" fill="hold">
                                          <p:stCondLst>
                                            <p:cond delay="0"/>
                                          </p:stCondLst>
                                        </p:cTn>
                                        <p:tgtEl>
                                          <p:spTgt spid="186372">
                                            <p:txEl>
                                              <p:pRg st="3" end="3"/>
                                            </p:txEl>
                                          </p:spTgt>
                                        </p:tgtEl>
                                        <p:attrNameLst>
                                          <p:attrName>style.visibility</p:attrName>
                                        </p:attrNameLst>
                                      </p:cBhvr>
                                      <p:to>
                                        <p:strVal val="visible"/>
                                      </p:to>
                                    </p:set>
                                    <p:animEffect transition="in" filter="wipe(left)">
                                      <p:cBhvr>
                                        <p:cTn id="16" dur="500"/>
                                        <p:tgtEl>
                                          <p:spTgt spid="186372">
                                            <p:txEl>
                                              <p:pRg st="3" end="3"/>
                                            </p:txEl>
                                          </p:spTgt>
                                        </p:tgtEl>
                                      </p:cBhvr>
                                    </p:animEffect>
                                  </p:childTnLst>
                                </p:cTn>
                              </p:par>
                              <p:par>
                                <p:cTn id="17" presetID="22" presetClass="entr" presetSubtype="8" fill="hold" grpId="0" nodeType="withEffect">
                                  <p:stCondLst>
                                    <p:cond delay="0"/>
                                  </p:stCondLst>
                                  <p:iterate type="wd">
                                    <p:tmPct val="10000"/>
                                  </p:iterate>
                                  <p:childTnLst>
                                    <p:set>
                                      <p:cBhvr>
                                        <p:cTn id="18" dur="1" fill="hold">
                                          <p:stCondLst>
                                            <p:cond delay="0"/>
                                          </p:stCondLst>
                                        </p:cTn>
                                        <p:tgtEl>
                                          <p:spTgt spid="186372">
                                            <p:txEl>
                                              <p:pRg st="4" end="4"/>
                                            </p:txEl>
                                          </p:spTgt>
                                        </p:tgtEl>
                                        <p:attrNameLst>
                                          <p:attrName>style.visibility</p:attrName>
                                        </p:attrNameLst>
                                      </p:cBhvr>
                                      <p:to>
                                        <p:strVal val="visible"/>
                                      </p:to>
                                    </p:set>
                                    <p:animEffect transition="in" filter="wipe(left)">
                                      <p:cBhvr>
                                        <p:cTn id="19" dur="500"/>
                                        <p:tgtEl>
                                          <p:spTgt spid="186372">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186372">
                                            <p:txEl>
                                              <p:pRg st="6" end="6"/>
                                            </p:txEl>
                                          </p:spTgt>
                                        </p:tgtEl>
                                        <p:attrNameLst>
                                          <p:attrName>style.visibility</p:attrName>
                                        </p:attrNameLst>
                                      </p:cBhvr>
                                      <p:to>
                                        <p:strVal val="visible"/>
                                      </p:to>
                                    </p:set>
                                    <p:animEffect transition="in" filter="wipe(left)">
                                      <p:cBhvr>
                                        <p:cTn id="24" dur="500"/>
                                        <p:tgtEl>
                                          <p:spTgt spid="186372">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nodeType="clickEffect">
                                  <p:stCondLst>
                                    <p:cond delay="0"/>
                                  </p:stCondLst>
                                  <p:childTnLst>
                                    <p:set>
                                      <p:cBhvr>
                                        <p:cTn id="28" dur="1" fill="hold">
                                          <p:stCondLst>
                                            <p:cond delay="0"/>
                                          </p:stCondLst>
                                        </p:cTn>
                                        <p:tgtEl>
                                          <p:spTgt spid="186370"/>
                                        </p:tgtEl>
                                        <p:attrNameLst>
                                          <p:attrName>style.visibility</p:attrName>
                                        </p:attrNameLst>
                                      </p:cBhvr>
                                      <p:to>
                                        <p:strVal val="visible"/>
                                      </p:to>
                                    </p:set>
                                    <p:anim calcmode="lin" valueType="num">
                                      <p:cBhvr>
                                        <p:cTn id="29" dur="500" fill="hold"/>
                                        <p:tgtEl>
                                          <p:spTgt spid="186370"/>
                                        </p:tgtEl>
                                        <p:attrNameLst>
                                          <p:attrName>ppt_w</p:attrName>
                                        </p:attrNameLst>
                                      </p:cBhvr>
                                      <p:tavLst>
                                        <p:tav tm="0">
                                          <p:val>
                                            <p:fltVal val="0"/>
                                          </p:val>
                                        </p:tav>
                                        <p:tav tm="100000">
                                          <p:val>
                                            <p:strVal val="#ppt_w"/>
                                          </p:val>
                                        </p:tav>
                                      </p:tavLst>
                                    </p:anim>
                                    <p:anim calcmode="lin" valueType="num">
                                      <p:cBhvr>
                                        <p:cTn id="30" dur="500" fill="hold"/>
                                        <p:tgtEl>
                                          <p:spTgt spid="186370"/>
                                        </p:tgtEl>
                                        <p:attrNameLst>
                                          <p:attrName>ppt_h</p:attrName>
                                        </p:attrNameLst>
                                      </p:cBhvr>
                                      <p:tavLst>
                                        <p:tav tm="0">
                                          <p:val>
                                            <p:fltVal val="0"/>
                                          </p:val>
                                        </p:tav>
                                        <p:tav tm="100000">
                                          <p:val>
                                            <p:strVal val="#ppt_h"/>
                                          </p:val>
                                        </p:tav>
                                      </p:tavLst>
                                    </p:anim>
                                    <p:animEffect transition="in" filter="fade">
                                      <p:cBhvr>
                                        <p:cTn id="31" dur="500"/>
                                        <p:tgtEl>
                                          <p:spTgt spid="1863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2" grpId="0" build="p"/>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Date Placeholder 3"/>
          <p:cNvSpPr>
            <a:spLocks noGrp="1"/>
          </p:cNvSpPr>
          <p:nvPr>
            <p:ph type="dt" sz="half" idx="10"/>
          </p:nvPr>
        </p:nvSpPr>
        <p:spPr>
          <a:xfrm>
            <a:off x="685800" y="6248400"/>
            <a:ext cx="1905000" cy="457200"/>
          </a:xfrm>
        </p:spPr>
        <p:txBody>
          <a:bodyPr/>
          <a:lstStyle/>
          <a:p>
            <a:r>
              <a:rPr lang="en-US" smtClean="0"/>
              <a:t>Tuesday, Sept. 6, 2011</a:t>
            </a:r>
            <a:endParaRPr lang="en-US"/>
          </a:p>
        </p:txBody>
      </p:sp>
      <p:sp>
        <p:nvSpPr>
          <p:cNvPr id="10" name="Footer Placeholder 4"/>
          <p:cNvSpPr>
            <a:spLocks noGrp="1"/>
          </p:cNvSpPr>
          <p:nvPr>
            <p:ph type="ftr" sz="quarter" idx="11"/>
          </p:nvPr>
        </p:nvSpPr>
        <p:spPr>
          <a:xfrm>
            <a:off x="3124200" y="6248400"/>
            <a:ext cx="2895600" cy="457200"/>
          </a:xfrm>
        </p:spPr>
        <p:txBody>
          <a:bodyPr/>
          <a:lstStyle/>
          <a:p>
            <a:r>
              <a:rPr lang="en-US" smtClean="0"/>
              <a:t>PHYS 1444-003, Fall 2011 Dr. Jaehoon Yu</a:t>
            </a:r>
            <a:endParaRPr lang="en-US"/>
          </a:p>
        </p:txBody>
      </p:sp>
      <p:sp>
        <p:nvSpPr>
          <p:cNvPr id="11" name="Slide Number Placeholder 5"/>
          <p:cNvSpPr>
            <a:spLocks noGrp="1"/>
          </p:cNvSpPr>
          <p:nvPr>
            <p:ph type="sldNum" sz="quarter" idx="12"/>
          </p:nvPr>
        </p:nvSpPr>
        <p:spPr>
          <a:xfrm>
            <a:off x="6553200" y="6248400"/>
            <a:ext cx="1905000" cy="457200"/>
          </a:xfrm>
        </p:spPr>
        <p:txBody>
          <a:bodyPr/>
          <a:lstStyle/>
          <a:p>
            <a:fld id="{515F1148-FB54-F44C-A2BD-C6CC57775FD6}" type="slidenum">
              <a:rPr lang="en-US"/>
              <a:pPr/>
              <a:t>4</a:t>
            </a:fld>
            <a:endParaRPr lang="en-US"/>
          </a:p>
        </p:txBody>
      </p:sp>
      <p:sp>
        <p:nvSpPr>
          <p:cNvPr id="150530" name="Rectangle 2"/>
          <p:cNvSpPr>
            <a:spLocks noGrp="1" noChangeArrowheads="1"/>
          </p:cNvSpPr>
          <p:nvPr>
            <p:ph type="title"/>
          </p:nvPr>
        </p:nvSpPr>
        <p:spPr>
          <a:xfrm>
            <a:off x="457200" y="0"/>
            <a:ext cx="8077200" cy="685800"/>
          </a:xfrm>
        </p:spPr>
        <p:txBody>
          <a:bodyPr/>
          <a:lstStyle/>
          <a:p>
            <a:r>
              <a:rPr lang="en-US"/>
              <a:t>Field Lines</a:t>
            </a:r>
          </a:p>
        </p:txBody>
      </p:sp>
      <p:sp>
        <p:nvSpPr>
          <p:cNvPr id="150531" name="Rectangle 3"/>
          <p:cNvSpPr>
            <a:spLocks noGrp="1" noChangeArrowheads="1"/>
          </p:cNvSpPr>
          <p:nvPr>
            <p:ph type="body" idx="1"/>
          </p:nvPr>
        </p:nvSpPr>
        <p:spPr>
          <a:xfrm>
            <a:off x="304800" y="533400"/>
            <a:ext cx="8686800" cy="4648200"/>
          </a:xfrm>
        </p:spPr>
        <p:txBody>
          <a:bodyPr/>
          <a:lstStyle/>
          <a:p>
            <a:r>
              <a:rPr lang="en-US" sz="2600" dirty="0"/>
              <a:t>The electric field is a vector quantity.  Thus, its magnitude can be </a:t>
            </a:r>
            <a:r>
              <a:rPr lang="en-US" sz="2600" dirty="0" smtClean="0"/>
              <a:t>expressed</a:t>
            </a:r>
            <a:r>
              <a:rPr lang="en-US" sz="2600" dirty="0" smtClean="0"/>
              <a:t> as</a:t>
            </a:r>
            <a:r>
              <a:rPr lang="en-US" sz="2600" dirty="0" smtClean="0"/>
              <a:t> </a:t>
            </a:r>
            <a:r>
              <a:rPr lang="en-US" sz="2600" dirty="0"/>
              <a:t>the length of the vector and</a:t>
            </a:r>
            <a:r>
              <a:rPr lang="en-US" sz="2600" dirty="0" smtClean="0"/>
              <a:t> the direction by the direction the arrowhead points. </a:t>
            </a:r>
            <a:endParaRPr lang="en-US" sz="2600" dirty="0"/>
          </a:p>
          <a:p>
            <a:r>
              <a:rPr lang="en-US" sz="2600" dirty="0"/>
              <a:t>Since the field permeates through the entire space, drawing vector arrows is not a good way of expressing the field.</a:t>
            </a:r>
          </a:p>
          <a:p>
            <a:r>
              <a:rPr lang="en-US" sz="2600" dirty="0"/>
              <a:t>Electric field lines are drawn to indicate the direction of the force due to the given field on a positive test charge.</a:t>
            </a:r>
            <a:endParaRPr lang="en-US" sz="2600" dirty="0" smtClean="0"/>
          </a:p>
          <a:p>
            <a:pPr lvl="1"/>
            <a:r>
              <a:rPr lang="en-US" sz="2200" dirty="0" smtClean="0"/>
              <a:t>Start </a:t>
            </a:r>
            <a:r>
              <a:rPr lang="en-US" sz="2200" dirty="0" smtClean="0"/>
              <a:t>on a </a:t>
            </a:r>
            <a:r>
              <a:rPr lang="en-US" sz="2200" dirty="0" smtClean="0"/>
              <a:t>positive </a:t>
            </a:r>
            <a:r>
              <a:rPr lang="en-US" sz="2200" dirty="0" smtClean="0"/>
              <a:t>charge </a:t>
            </a:r>
            <a:r>
              <a:rPr lang="en-US" sz="2200" dirty="0" smtClean="0"/>
              <a:t>and end on</a:t>
            </a:r>
            <a:r>
              <a:rPr lang="en-US" sz="2200" dirty="0" smtClean="0"/>
              <a:t> a negative charge.</a:t>
            </a:r>
            <a:endParaRPr lang="en-US" sz="2200" dirty="0" smtClean="0"/>
          </a:p>
          <a:p>
            <a:pPr lvl="1"/>
            <a:r>
              <a:rPr lang="en-US" sz="2200" dirty="0" smtClean="0"/>
              <a:t>Number </a:t>
            </a:r>
            <a:r>
              <a:rPr lang="en-US" sz="2200" dirty="0"/>
              <a:t>of lines crossing unit area perpendicular to E is proportional to the magnitude of the electric field.</a:t>
            </a:r>
          </a:p>
          <a:p>
            <a:pPr lvl="1"/>
            <a:r>
              <a:rPr lang="en-US" sz="2200" dirty="0"/>
              <a:t>The closer the lines are together, the stronger the electric field in that region</a:t>
            </a:r>
            <a:r>
              <a:rPr lang="en-US" sz="2200" dirty="0" smtClean="0"/>
              <a:t>.</a:t>
            </a:r>
            <a:endParaRPr lang="en-US" sz="2200" dirty="0"/>
          </a:p>
        </p:txBody>
      </p:sp>
      <p:pic>
        <p:nvPicPr>
          <p:cNvPr id="150532" name="Picture 4" descr="FG21_032"/>
          <p:cNvPicPr>
            <a:picLocks noChangeAspect="1" noChangeArrowheads="1"/>
          </p:cNvPicPr>
          <p:nvPr/>
        </p:nvPicPr>
        <p:blipFill>
          <a:blip r:embed="rId2"/>
          <a:srcRect/>
          <a:stretch>
            <a:fillRect/>
          </a:stretch>
        </p:blipFill>
        <p:spPr bwMode="auto">
          <a:xfrm>
            <a:off x="304800" y="5143500"/>
            <a:ext cx="1905000" cy="1714500"/>
          </a:xfrm>
          <a:prstGeom prst="rect">
            <a:avLst/>
          </a:prstGeom>
          <a:noFill/>
        </p:spPr>
      </p:pic>
      <p:pic>
        <p:nvPicPr>
          <p:cNvPr id="150533" name="Picture 5" descr="FG21_033A"/>
          <p:cNvPicPr>
            <a:picLocks noChangeAspect="1" noChangeArrowheads="1"/>
          </p:cNvPicPr>
          <p:nvPr/>
        </p:nvPicPr>
        <p:blipFill>
          <a:blip r:embed="rId3"/>
          <a:srcRect/>
          <a:stretch>
            <a:fillRect/>
          </a:stretch>
        </p:blipFill>
        <p:spPr bwMode="auto">
          <a:xfrm>
            <a:off x="2438400" y="5029200"/>
            <a:ext cx="2133600" cy="1600200"/>
          </a:xfrm>
          <a:prstGeom prst="rect">
            <a:avLst/>
          </a:prstGeom>
          <a:noFill/>
        </p:spPr>
      </p:pic>
      <p:pic>
        <p:nvPicPr>
          <p:cNvPr id="150534" name="Picture 6" descr="FG21_033B"/>
          <p:cNvPicPr>
            <a:picLocks noChangeAspect="1" noChangeArrowheads="1"/>
          </p:cNvPicPr>
          <p:nvPr/>
        </p:nvPicPr>
        <p:blipFill>
          <a:blip r:embed="rId4"/>
          <a:srcRect/>
          <a:stretch>
            <a:fillRect/>
          </a:stretch>
        </p:blipFill>
        <p:spPr bwMode="auto">
          <a:xfrm>
            <a:off x="4800600" y="5048250"/>
            <a:ext cx="2209800" cy="1657350"/>
          </a:xfrm>
          <a:prstGeom prst="rect">
            <a:avLst/>
          </a:prstGeom>
          <a:noFill/>
        </p:spPr>
      </p:pic>
      <p:pic>
        <p:nvPicPr>
          <p:cNvPr id="150536" name="Picture 8" descr="FG21_034"/>
          <p:cNvPicPr>
            <a:picLocks noChangeAspect="1" noChangeArrowheads="1"/>
          </p:cNvPicPr>
          <p:nvPr/>
        </p:nvPicPr>
        <p:blipFill>
          <a:blip r:embed="rId5"/>
          <a:srcRect/>
          <a:stretch>
            <a:fillRect/>
          </a:stretch>
        </p:blipFill>
        <p:spPr bwMode="auto">
          <a:xfrm>
            <a:off x="7010400" y="5029200"/>
            <a:ext cx="2286000" cy="1714500"/>
          </a:xfrm>
          <a:prstGeom prst="rect">
            <a:avLst/>
          </a:prstGeom>
          <a:noFill/>
        </p:spPr>
      </p:pic>
      <p:sp>
        <p:nvSpPr>
          <p:cNvPr id="150537" name="Text Box 9"/>
          <p:cNvSpPr txBox="1">
            <a:spLocks noChangeArrowheads="1"/>
          </p:cNvSpPr>
          <p:nvPr/>
        </p:nvSpPr>
        <p:spPr bwMode="auto">
          <a:xfrm>
            <a:off x="7315200" y="6445250"/>
            <a:ext cx="1744663" cy="336550"/>
          </a:xfrm>
          <a:prstGeom prst="rect">
            <a:avLst/>
          </a:prstGeom>
          <a:noFill/>
          <a:ln w="9525">
            <a:noFill/>
            <a:miter lim="800000"/>
            <a:headEnd/>
            <a:tailEnd/>
          </a:ln>
          <a:effectLst/>
        </p:spPr>
        <p:txBody>
          <a:bodyPr wrap="none">
            <a:prstTxWarp prst="textNoShape">
              <a:avLst/>
            </a:prstTxWarp>
            <a:spAutoFit/>
          </a:bodyPr>
          <a:lstStyle/>
          <a:p>
            <a:r>
              <a:rPr lang="en-US" sz="1600" b="1">
                <a:solidFill>
                  <a:srgbClr val="A50021"/>
                </a:solidFill>
                <a:latin typeface="Arial Narrow" charset="0"/>
              </a:rPr>
              <a:t>Earth’s G-field lines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50531">
                                            <p:txEl>
                                              <p:pRg st="0" end="0"/>
                                            </p:txEl>
                                          </p:spTgt>
                                        </p:tgtEl>
                                        <p:attrNameLst>
                                          <p:attrName>style.visibility</p:attrName>
                                        </p:attrNameLst>
                                      </p:cBhvr>
                                      <p:to>
                                        <p:strVal val="visible"/>
                                      </p:to>
                                    </p:set>
                                    <p:animEffect transition="in" filter="wipe(left)">
                                      <p:cBhvr>
                                        <p:cTn id="7" dur="500"/>
                                        <p:tgtEl>
                                          <p:spTgt spid="1505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50531">
                                            <p:txEl>
                                              <p:pRg st="1" end="1"/>
                                            </p:txEl>
                                          </p:spTgt>
                                        </p:tgtEl>
                                        <p:attrNameLst>
                                          <p:attrName>style.visibility</p:attrName>
                                        </p:attrNameLst>
                                      </p:cBhvr>
                                      <p:to>
                                        <p:strVal val="visible"/>
                                      </p:to>
                                    </p:set>
                                    <p:animEffect transition="in" filter="wipe(left)">
                                      <p:cBhvr>
                                        <p:cTn id="12" dur="500"/>
                                        <p:tgtEl>
                                          <p:spTgt spid="1505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50531">
                                            <p:txEl>
                                              <p:pRg st="2" end="2"/>
                                            </p:txEl>
                                          </p:spTgt>
                                        </p:tgtEl>
                                        <p:attrNameLst>
                                          <p:attrName>style.visibility</p:attrName>
                                        </p:attrNameLst>
                                      </p:cBhvr>
                                      <p:to>
                                        <p:strVal val="visible"/>
                                      </p:to>
                                    </p:set>
                                    <p:animEffect transition="in" filter="wipe(left)">
                                      <p:cBhvr>
                                        <p:cTn id="17" dur="500"/>
                                        <p:tgtEl>
                                          <p:spTgt spid="150531">
                                            <p:txEl>
                                              <p:pRg st="2" end="2"/>
                                            </p:txEl>
                                          </p:spTgt>
                                        </p:tgtEl>
                                      </p:cBhvr>
                                    </p:animEffect>
                                  </p:childTnLst>
                                </p:cTn>
                              </p:par>
                              <p:par>
                                <p:cTn id="18" presetID="22" presetClass="entr" presetSubtype="8" fill="hold" grpId="0" nodeType="withEffect">
                                  <p:stCondLst>
                                    <p:cond delay="0"/>
                                  </p:stCondLst>
                                  <p:iterate type="wd">
                                    <p:tmPct val="10000"/>
                                  </p:iterate>
                                  <p:childTnLst>
                                    <p:set>
                                      <p:cBhvr>
                                        <p:cTn id="19" dur="1" fill="hold">
                                          <p:stCondLst>
                                            <p:cond delay="0"/>
                                          </p:stCondLst>
                                        </p:cTn>
                                        <p:tgtEl>
                                          <p:spTgt spid="150531">
                                            <p:txEl>
                                              <p:pRg st="3" end="3"/>
                                            </p:txEl>
                                          </p:spTgt>
                                        </p:tgtEl>
                                        <p:attrNameLst>
                                          <p:attrName>style.visibility</p:attrName>
                                        </p:attrNameLst>
                                      </p:cBhvr>
                                      <p:to>
                                        <p:strVal val="visible"/>
                                      </p:to>
                                    </p:set>
                                    <p:animEffect transition="in" filter="wipe(left)">
                                      <p:cBhvr>
                                        <p:cTn id="20" dur="500"/>
                                        <p:tgtEl>
                                          <p:spTgt spid="150531">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iterate type="wd">
                                    <p:tmPct val="10000"/>
                                  </p:iterate>
                                  <p:childTnLst>
                                    <p:set>
                                      <p:cBhvr>
                                        <p:cTn id="24" dur="1" fill="hold">
                                          <p:stCondLst>
                                            <p:cond delay="0"/>
                                          </p:stCondLst>
                                        </p:cTn>
                                        <p:tgtEl>
                                          <p:spTgt spid="150531">
                                            <p:txEl>
                                              <p:pRg st="4" end="4"/>
                                            </p:txEl>
                                          </p:spTgt>
                                        </p:tgtEl>
                                        <p:attrNameLst>
                                          <p:attrName>style.visibility</p:attrName>
                                        </p:attrNameLst>
                                      </p:cBhvr>
                                      <p:to>
                                        <p:strVal val="visible"/>
                                      </p:to>
                                    </p:set>
                                    <p:animEffect transition="in" filter="wipe(left)">
                                      <p:cBhvr>
                                        <p:cTn id="25" dur="500"/>
                                        <p:tgtEl>
                                          <p:spTgt spid="150531">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iterate type="wd">
                                    <p:tmPct val="10000"/>
                                  </p:iterate>
                                  <p:childTnLst>
                                    <p:set>
                                      <p:cBhvr>
                                        <p:cTn id="29" dur="1" fill="hold">
                                          <p:stCondLst>
                                            <p:cond delay="0"/>
                                          </p:stCondLst>
                                        </p:cTn>
                                        <p:tgtEl>
                                          <p:spTgt spid="150531">
                                            <p:txEl>
                                              <p:pRg st="5" end="5"/>
                                            </p:txEl>
                                          </p:spTgt>
                                        </p:tgtEl>
                                        <p:attrNameLst>
                                          <p:attrName>style.visibility</p:attrName>
                                        </p:attrNameLst>
                                      </p:cBhvr>
                                      <p:to>
                                        <p:strVal val="visible"/>
                                      </p:to>
                                    </p:set>
                                    <p:animEffect transition="in" filter="wipe(left)">
                                      <p:cBhvr>
                                        <p:cTn id="30" dur="500"/>
                                        <p:tgtEl>
                                          <p:spTgt spid="150531">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nodeType="clickEffect">
                                  <p:stCondLst>
                                    <p:cond delay="0"/>
                                  </p:stCondLst>
                                  <p:childTnLst>
                                    <p:set>
                                      <p:cBhvr>
                                        <p:cTn id="34" dur="1" fill="hold">
                                          <p:stCondLst>
                                            <p:cond delay="0"/>
                                          </p:stCondLst>
                                        </p:cTn>
                                        <p:tgtEl>
                                          <p:spTgt spid="150532"/>
                                        </p:tgtEl>
                                        <p:attrNameLst>
                                          <p:attrName>style.visibility</p:attrName>
                                        </p:attrNameLst>
                                      </p:cBhvr>
                                      <p:to>
                                        <p:strVal val="visible"/>
                                      </p:to>
                                    </p:set>
                                    <p:anim calcmode="lin" valueType="num">
                                      <p:cBhvr>
                                        <p:cTn id="35" dur="500" fill="hold"/>
                                        <p:tgtEl>
                                          <p:spTgt spid="150532"/>
                                        </p:tgtEl>
                                        <p:attrNameLst>
                                          <p:attrName>ppt_w</p:attrName>
                                        </p:attrNameLst>
                                      </p:cBhvr>
                                      <p:tavLst>
                                        <p:tav tm="0">
                                          <p:val>
                                            <p:fltVal val="0"/>
                                          </p:val>
                                        </p:tav>
                                        <p:tav tm="100000">
                                          <p:val>
                                            <p:strVal val="#ppt_w"/>
                                          </p:val>
                                        </p:tav>
                                      </p:tavLst>
                                    </p:anim>
                                    <p:anim calcmode="lin" valueType="num">
                                      <p:cBhvr>
                                        <p:cTn id="36" dur="500" fill="hold"/>
                                        <p:tgtEl>
                                          <p:spTgt spid="150532"/>
                                        </p:tgtEl>
                                        <p:attrNameLst>
                                          <p:attrName>ppt_h</p:attrName>
                                        </p:attrNameLst>
                                      </p:cBhvr>
                                      <p:tavLst>
                                        <p:tav tm="0">
                                          <p:val>
                                            <p:fltVal val="0"/>
                                          </p:val>
                                        </p:tav>
                                        <p:tav tm="100000">
                                          <p:val>
                                            <p:strVal val="#ppt_h"/>
                                          </p:val>
                                        </p:tav>
                                      </p:tavLst>
                                    </p:anim>
                                    <p:animEffect transition="in" filter="fade">
                                      <p:cBhvr>
                                        <p:cTn id="37" dur="500"/>
                                        <p:tgtEl>
                                          <p:spTgt spid="150532"/>
                                        </p:tgtEl>
                                      </p:cBhvr>
                                    </p:animEffect>
                                  </p:childTnLst>
                                </p:cTn>
                              </p:par>
                            </p:childTnLst>
                          </p:cTn>
                        </p:par>
                      </p:childTnLst>
                    </p:cTn>
                  </p:par>
                  <p:par>
                    <p:cTn id="38" fill="hold">
                      <p:stCondLst>
                        <p:cond delay="indefinite"/>
                      </p:stCondLst>
                      <p:childTnLst>
                        <p:par>
                          <p:cTn id="39" fill="hold">
                            <p:stCondLst>
                              <p:cond delay="0"/>
                            </p:stCondLst>
                            <p:childTnLst>
                              <p:par>
                                <p:cTn id="40" presetID="26" presetClass="entr" presetSubtype="0" fill="hold" nodeType="clickEffect">
                                  <p:stCondLst>
                                    <p:cond delay="0"/>
                                  </p:stCondLst>
                                  <p:childTnLst>
                                    <p:set>
                                      <p:cBhvr>
                                        <p:cTn id="41" dur="1" fill="hold">
                                          <p:stCondLst>
                                            <p:cond delay="0"/>
                                          </p:stCondLst>
                                        </p:cTn>
                                        <p:tgtEl>
                                          <p:spTgt spid="150533"/>
                                        </p:tgtEl>
                                        <p:attrNameLst>
                                          <p:attrName>style.visibility</p:attrName>
                                        </p:attrNameLst>
                                      </p:cBhvr>
                                      <p:to>
                                        <p:strVal val="visible"/>
                                      </p:to>
                                    </p:set>
                                    <p:animEffect transition="in" filter="wipe(down)">
                                      <p:cBhvr>
                                        <p:cTn id="42" dur="580">
                                          <p:stCondLst>
                                            <p:cond delay="0"/>
                                          </p:stCondLst>
                                        </p:cTn>
                                        <p:tgtEl>
                                          <p:spTgt spid="150533"/>
                                        </p:tgtEl>
                                      </p:cBhvr>
                                    </p:animEffect>
                                    <p:anim calcmode="lin" valueType="num">
                                      <p:cBhvr>
                                        <p:cTn id="43" dur="1822" tmFilter="0,0; 0.14,0.36; 0.43,0.73; 0.71,0.91; 1.0,1.0">
                                          <p:stCondLst>
                                            <p:cond delay="0"/>
                                          </p:stCondLst>
                                        </p:cTn>
                                        <p:tgtEl>
                                          <p:spTgt spid="150533"/>
                                        </p:tgtEl>
                                        <p:attrNameLst>
                                          <p:attrName>ppt_x</p:attrName>
                                        </p:attrNameLst>
                                      </p:cBhvr>
                                      <p:tavLst>
                                        <p:tav tm="0">
                                          <p:val>
                                            <p:strVal val="#ppt_x-0.25"/>
                                          </p:val>
                                        </p:tav>
                                        <p:tav tm="100000">
                                          <p:val>
                                            <p:strVal val="#ppt_x"/>
                                          </p:val>
                                        </p:tav>
                                      </p:tavLst>
                                    </p:anim>
                                    <p:anim calcmode="lin" valueType="num">
                                      <p:cBhvr>
                                        <p:cTn id="44" dur="664" tmFilter="0.0,0.0; 0.25,0.07; 0.50,0.2; 0.75,0.467; 1.0,1.0">
                                          <p:stCondLst>
                                            <p:cond delay="0"/>
                                          </p:stCondLst>
                                        </p:cTn>
                                        <p:tgtEl>
                                          <p:spTgt spid="150533"/>
                                        </p:tgtEl>
                                        <p:attrNameLst>
                                          <p:attrName>ppt_y</p:attrName>
                                        </p:attrNameLst>
                                      </p:cBhvr>
                                      <p:tavLst>
                                        <p:tav tm="0" fmla="#ppt_y-sin(pi*$)/3">
                                          <p:val>
                                            <p:fltVal val="0.5"/>
                                          </p:val>
                                        </p:tav>
                                        <p:tav tm="100000">
                                          <p:val>
                                            <p:fltVal val="1"/>
                                          </p:val>
                                        </p:tav>
                                      </p:tavLst>
                                    </p:anim>
                                    <p:anim calcmode="lin" valueType="num">
                                      <p:cBhvr>
                                        <p:cTn id="45" dur="664" tmFilter="0, 0; 0.125,0.2665; 0.25,0.4; 0.375,0.465; 0.5,0.5;  0.625,0.535; 0.75,0.6; 0.875,0.7335; 1,1">
                                          <p:stCondLst>
                                            <p:cond delay="664"/>
                                          </p:stCondLst>
                                        </p:cTn>
                                        <p:tgtEl>
                                          <p:spTgt spid="150533"/>
                                        </p:tgtEl>
                                        <p:attrNameLst>
                                          <p:attrName>ppt_y</p:attrName>
                                        </p:attrNameLst>
                                      </p:cBhvr>
                                      <p:tavLst>
                                        <p:tav tm="0" fmla="#ppt_y-sin(pi*$)/9">
                                          <p:val>
                                            <p:fltVal val="0"/>
                                          </p:val>
                                        </p:tav>
                                        <p:tav tm="100000">
                                          <p:val>
                                            <p:fltVal val="1"/>
                                          </p:val>
                                        </p:tav>
                                      </p:tavLst>
                                    </p:anim>
                                    <p:anim calcmode="lin" valueType="num">
                                      <p:cBhvr>
                                        <p:cTn id="46" dur="332" tmFilter="0, 0; 0.125,0.2665; 0.25,0.4; 0.375,0.465; 0.5,0.5;  0.625,0.535; 0.75,0.6; 0.875,0.7335; 1,1">
                                          <p:stCondLst>
                                            <p:cond delay="1324"/>
                                          </p:stCondLst>
                                        </p:cTn>
                                        <p:tgtEl>
                                          <p:spTgt spid="150533"/>
                                        </p:tgtEl>
                                        <p:attrNameLst>
                                          <p:attrName>ppt_y</p:attrName>
                                        </p:attrNameLst>
                                      </p:cBhvr>
                                      <p:tavLst>
                                        <p:tav tm="0" fmla="#ppt_y-sin(pi*$)/27">
                                          <p:val>
                                            <p:fltVal val="0"/>
                                          </p:val>
                                        </p:tav>
                                        <p:tav tm="100000">
                                          <p:val>
                                            <p:fltVal val="1"/>
                                          </p:val>
                                        </p:tav>
                                      </p:tavLst>
                                    </p:anim>
                                    <p:anim calcmode="lin" valueType="num">
                                      <p:cBhvr>
                                        <p:cTn id="47" dur="164" tmFilter="0, 0; 0.125,0.2665; 0.25,0.4; 0.375,0.465; 0.5,0.5;  0.625,0.535; 0.75,0.6; 0.875,0.7335; 1,1">
                                          <p:stCondLst>
                                            <p:cond delay="1656"/>
                                          </p:stCondLst>
                                        </p:cTn>
                                        <p:tgtEl>
                                          <p:spTgt spid="150533"/>
                                        </p:tgtEl>
                                        <p:attrNameLst>
                                          <p:attrName>ppt_y</p:attrName>
                                        </p:attrNameLst>
                                      </p:cBhvr>
                                      <p:tavLst>
                                        <p:tav tm="0" fmla="#ppt_y-sin(pi*$)/81">
                                          <p:val>
                                            <p:fltVal val="0"/>
                                          </p:val>
                                        </p:tav>
                                        <p:tav tm="100000">
                                          <p:val>
                                            <p:fltVal val="1"/>
                                          </p:val>
                                        </p:tav>
                                      </p:tavLst>
                                    </p:anim>
                                    <p:animScale>
                                      <p:cBhvr>
                                        <p:cTn id="48" dur="26">
                                          <p:stCondLst>
                                            <p:cond delay="650"/>
                                          </p:stCondLst>
                                        </p:cTn>
                                        <p:tgtEl>
                                          <p:spTgt spid="150533"/>
                                        </p:tgtEl>
                                      </p:cBhvr>
                                      <p:to x="100000" y="60000"/>
                                    </p:animScale>
                                    <p:animScale>
                                      <p:cBhvr>
                                        <p:cTn id="49" dur="166" decel="50000">
                                          <p:stCondLst>
                                            <p:cond delay="676"/>
                                          </p:stCondLst>
                                        </p:cTn>
                                        <p:tgtEl>
                                          <p:spTgt spid="150533"/>
                                        </p:tgtEl>
                                      </p:cBhvr>
                                      <p:to x="100000" y="100000"/>
                                    </p:animScale>
                                    <p:animScale>
                                      <p:cBhvr>
                                        <p:cTn id="50" dur="26">
                                          <p:stCondLst>
                                            <p:cond delay="1312"/>
                                          </p:stCondLst>
                                        </p:cTn>
                                        <p:tgtEl>
                                          <p:spTgt spid="150533"/>
                                        </p:tgtEl>
                                      </p:cBhvr>
                                      <p:to x="100000" y="80000"/>
                                    </p:animScale>
                                    <p:animScale>
                                      <p:cBhvr>
                                        <p:cTn id="51" dur="166" decel="50000">
                                          <p:stCondLst>
                                            <p:cond delay="1338"/>
                                          </p:stCondLst>
                                        </p:cTn>
                                        <p:tgtEl>
                                          <p:spTgt spid="150533"/>
                                        </p:tgtEl>
                                      </p:cBhvr>
                                      <p:to x="100000" y="100000"/>
                                    </p:animScale>
                                    <p:animScale>
                                      <p:cBhvr>
                                        <p:cTn id="52" dur="26">
                                          <p:stCondLst>
                                            <p:cond delay="1642"/>
                                          </p:stCondLst>
                                        </p:cTn>
                                        <p:tgtEl>
                                          <p:spTgt spid="150533"/>
                                        </p:tgtEl>
                                      </p:cBhvr>
                                      <p:to x="100000" y="90000"/>
                                    </p:animScale>
                                    <p:animScale>
                                      <p:cBhvr>
                                        <p:cTn id="53" dur="166" decel="50000">
                                          <p:stCondLst>
                                            <p:cond delay="1668"/>
                                          </p:stCondLst>
                                        </p:cTn>
                                        <p:tgtEl>
                                          <p:spTgt spid="150533"/>
                                        </p:tgtEl>
                                      </p:cBhvr>
                                      <p:to x="100000" y="100000"/>
                                    </p:animScale>
                                    <p:animScale>
                                      <p:cBhvr>
                                        <p:cTn id="54" dur="26">
                                          <p:stCondLst>
                                            <p:cond delay="1808"/>
                                          </p:stCondLst>
                                        </p:cTn>
                                        <p:tgtEl>
                                          <p:spTgt spid="150533"/>
                                        </p:tgtEl>
                                      </p:cBhvr>
                                      <p:to x="100000" y="95000"/>
                                    </p:animScale>
                                    <p:animScale>
                                      <p:cBhvr>
                                        <p:cTn id="55" dur="166" decel="50000">
                                          <p:stCondLst>
                                            <p:cond delay="1834"/>
                                          </p:stCondLst>
                                        </p:cTn>
                                        <p:tgtEl>
                                          <p:spTgt spid="150533"/>
                                        </p:tgtEl>
                                      </p:cBhvr>
                                      <p:to x="100000" y="100000"/>
                                    </p:animScale>
                                  </p:childTnLst>
                                </p:cTn>
                              </p:par>
                            </p:childTnLst>
                          </p:cTn>
                        </p:par>
                      </p:childTnLst>
                    </p:cTn>
                  </p:par>
                  <p:par>
                    <p:cTn id="56" fill="hold">
                      <p:stCondLst>
                        <p:cond delay="indefinite"/>
                      </p:stCondLst>
                      <p:childTnLst>
                        <p:par>
                          <p:cTn id="57" fill="hold">
                            <p:stCondLst>
                              <p:cond delay="0"/>
                            </p:stCondLst>
                            <p:childTnLst>
                              <p:par>
                                <p:cTn id="58" presetID="55" presetClass="entr" presetSubtype="0" fill="hold" nodeType="clickEffect">
                                  <p:stCondLst>
                                    <p:cond delay="0"/>
                                  </p:stCondLst>
                                  <p:childTnLst>
                                    <p:set>
                                      <p:cBhvr>
                                        <p:cTn id="59" dur="1" fill="hold">
                                          <p:stCondLst>
                                            <p:cond delay="0"/>
                                          </p:stCondLst>
                                        </p:cTn>
                                        <p:tgtEl>
                                          <p:spTgt spid="150534"/>
                                        </p:tgtEl>
                                        <p:attrNameLst>
                                          <p:attrName>style.visibility</p:attrName>
                                        </p:attrNameLst>
                                      </p:cBhvr>
                                      <p:to>
                                        <p:strVal val="visible"/>
                                      </p:to>
                                    </p:set>
                                    <p:anim calcmode="lin" valueType="num">
                                      <p:cBhvr>
                                        <p:cTn id="60" dur="1000" fill="hold"/>
                                        <p:tgtEl>
                                          <p:spTgt spid="150534"/>
                                        </p:tgtEl>
                                        <p:attrNameLst>
                                          <p:attrName>ppt_w</p:attrName>
                                        </p:attrNameLst>
                                      </p:cBhvr>
                                      <p:tavLst>
                                        <p:tav tm="0">
                                          <p:val>
                                            <p:strVal val="#ppt_w*0.70"/>
                                          </p:val>
                                        </p:tav>
                                        <p:tav tm="100000">
                                          <p:val>
                                            <p:strVal val="#ppt_w"/>
                                          </p:val>
                                        </p:tav>
                                      </p:tavLst>
                                    </p:anim>
                                    <p:anim calcmode="lin" valueType="num">
                                      <p:cBhvr>
                                        <p:cTn id="61" dur="1000" fill="hold"/>
                                        <p:tgtEl>
                                          <p:spTgt spid="150534"/>
                                        </p:tgtEl>
                                        <p:attrNameLst>
                                          <p:attrName>ppt_h</p:attrName>
                                        </p:attrNameLst>
                                      </p:cBhvr>
                                      <p:tavLst>
                                        <p:tav tm="0">
                                          <p:val>
                                            <p:strVal val="#ppt_h"/>
                                          </p:val>
                                        </p:tav>
                                        <p:tav tm="100000">
                                          <p:val>
                                            <p:strVal val="#ppt_h"/>
                                          </p:val>
                                        </p:tav>
                                      </p:tavLst>
                                    </p:anim>
                                    <p:animEffect transition="in" filter="fade">
                                      <p:cBhvr>
                                        <p:cTn id="62" dur="1000"/>
                                        <p:tgtEl>
                                          <p:spTgt spid="150534"/>
                                        </p:tgtEl>
                                      </p:cBhvr>
                                    </p:animEffect>
                                  </p:childTnLst>
                                </p:cTn>
                              </p:par>
                            </p:childTnLst>
                          </p:cTn>
                        </p:par>
                      </p:childTnLst>
                    </p:cTn>
                  </p:par>
                  <p:par>
                    <p:cTn id="63" fill="hold">
                      <p:stCondLst>
                        <p:cond delay="indefinite"/>
                      </p:stCondLst>
                      <p:childTnLst>
                        <p:par>
                          <p:cTn id="64" fill="hold">
                            <p:stCondLst>
                              <p:cond delay="0"/>
                            </p:stCondLst>
                            <p:childTnLst>
                              <p:par>
                                <p:cTn id="65" presetID="26" presetClass="entr" presetSubtype="0" fill="hold" nodeType="clickEffect">
                                  <p:stCondLst>
                                    <p:cond delay="0"/>
                                  </p:stCondLst>
                                  <p:childTnLst>
                                    <p:set>
                                      <p:cBhvr>
                                        <p:cTn id="66" dur="1" fill="hold">
                                          <p:stCondLst>
                                            <p:cond delay="0"/>
                                          </p:stCondLst>
                                        </p:cTn>
                                        <p:tgtEl>
                                          <p:spTgt spid="150536"/>
                                        </p:tgtEl>
                                        <p:attrNameLst>
                                          <p:attrName>style.visibility</p:attrName>
                                        </p:attrNameLst>
                                      </p:cBhvr>
                                      <p:to>
                                        <p:strVal val="visible"/>
                                      </p:to>
                                    </p:set>
                                    <p:animEffect transition="in" filter="wipe(down)">
                                      <p:cBhvr>
                                        <p:cTn id="67" dur="580">
                                          <p:stCondLst>
                                            <p:cond delay="0"/>
                                          </p:stCondLst>
                                        </p:cTn>
                                        <p:tgtEl>
                                          <p:spTgt spid="150536"/>
                                        </p:tgtEl>
                                      </p:cBhvr>
                                    </p:animEffect>
                                    <p:anim calcmode="lin" valueType="num">
                                      <p:cBhvr>
                                        <p:cTn id="68" dur="1822" tmFilter="0,0; 0.14,0.36; 0.43,0.73; 0.71,0.91; 1.0,1.0">
                                          <p:stCondLst>
                                            <p:cond delay="0"/>
                                          </p:stCondLst>
                                        </p:cTn>
                                        <p:tgtEl>
                                          <p:spTgt spid="150536"/>
                                        </p:tgtEl>
                                        <p:attrNameLst>
                                          <p:attrName>ppt_x</p:attrName>
                                        </p:attrNameLst>
                                      </p:cBhvr>
                                      <p:tavLst>
                                        <p:tav tm="0">
                                          <p:val>
                                            <p:strVal val="#ppt_x-0.25"/>
                                          </p:val>
                                        </p:tav>
                                        <p:tav tm="100000">
                                          <p:val>
                                            <p:strVal val="#ppt_x"/>
                                          </p:val>
                                        </p:tav>
                                      </p:tavLst>
                                    </p:anim>
                                    <p:anim calcmode="lin" valueType="num">
                                      <p:cBhvr>
                                        <p:cTn id="69" dur="664" tmFilter="0.0,0.0; 0.25,0.07; 0.50,0.2; 0.75,0.467; 1.0,1.0">
                                          <p:stCondLst>
                                            <p:cond delay="0"/>
                                          </p:stCondLst>
                                        </p:cTn>
                                        <p:tgtEl>
                                          <p:spTgt spid="150536"/>
                                        </p:tgtEl>
                                        <p:attrNameLst>
                                          <p:attrName>ppt_y</p:attrName>
                                        </p:attrNameLst>
                                      </p:cBhvr>
                                      <p:tavLst>
                                        <p:tav tm="0" fmla="#ppt_y-sin(pi*$)/3">
                                          <p:val>
                                            <p:fltVal val="0.5"/>
                                          </p:val>
                                        </p:tav>
                                        <p:tav tm="100000">
                                          <p:val>
                                            <p:fltVal val="1"/>
                                          </p:val>
                                        </p:tav>
                                      </p:tavLst>
                                    </p:anim>
                                    <p:anim calcmode="lin" valueType="num">
                                      <p:cBhvr>
                                        <p:cTn id="70" dur="664" tmFilter="0, 0; 0.125,0.2665; 0.25,0.4; 0.375,0.465; 0.5,0.5;  0.625,0.535; 0.75,0.6; 0.875,0.7335; 1,1">
                                          <p:stCondLst>
                                            <p:cond delay="664"/>
                                          </p:stCondLst>
                                        </p:cTn>
                                        <p:tgtEl>
                                          <p:spTgt spid="150536"/>
                                        </p:tgtEl>
                                        <p:attrNameLst>
                                          <p:attrName>ppt_y</p:attrName>
                                        </p:attrNameLst>
                                      </p:cBhvr>
                                      <p:tavLst>
                                        <p:tav tm="0" fmla="#ppt_y-sin(pi*$)/9">
                                          <p:val>
                                            <p:fltVal val="0"/>
                                          </p:val>
                                        </p:tav>
                                        <p:tav tm="100000">
                                          <p:val>
                                            <p:fltVal val="1"/>
                                          </p:val>
                                        </p:tav>
                                      </p:tavLst>
                                    </p:anim>
                                    <p:anim calcmode="lin" valueType="num">
                                      <p:cBhvr>
                                        <p:cTn id="71" dur="332" tmFilter="0, 0; 0.125,0.2665; 0.25,0.4; 0.375,0.465; 0.5,0.5;  0.625,0.535; 0.75,0.6; 0.875,0.7335; 1,1">
                                          <p:stCondLst>
                                            <p:cond delay="1324"/>
                                          </p:stCondLst>
                                        </p:cTn>
                                        <p:tgtEl>
                                          <p:spTgt spid="150536"/>
                                        </p:tgtEl>
                                        <p:attrNameLst>
                                          <p:attrName>ppt_y</p:attrName>
                                        </p:attrNameLst>
                                      </p:cBhvr>
                                      <p:tavLst>
                                        <p:tav tm="0" fmla="#ppt_y-sin(pi*$)/27">
                                          <p:val>
                                            <p:fltVal val="0"/>
                                          </p:val>
                                        </p:tav>
                                        <p:tav tm="100000">
                                          <p:val>
                                            <p:fltVal val="1"/>
                                          </p:val>
                                        </p:tav>
                                      </p:tavLst>
                                    </p:anim>
                                    <p:anim calcmode="lin" valueType="num">
                                      <p:cBhvr>
                                        <p:cTn id="72" dur="164" tmFilter="0, 0; 0.125,0.2665; 0.25,0.4; 0.375,0.465; 0.5,0.5;  0.625,0.535; 0.75,0.6; 0.875,0.7335; 1,1">
                                          <p:stCondLst>
                                            <p:cond delay="1656"/>
                                          </p:stCondLst>
                                        </p:cTn>
                                        <p:tgtEl>
                                          <p:spTgt spid="150536"/>
                                        </p:tgtEl>
                                        <p:attrNameLst>
                                          <p:attrName>ppt_y</p:attrName>
                                        </p:attrNameLst>
                                      </p:cBhvr>
                                      <p:tavLst>
                                        <p:tav tm="0" fmla="#ppt_y-sin(pi*$)/81">
                                          <p:val>
                                            <p:fltVal val="0"/>
                                          </p:val>
                                        </p:tav>
                                        <p:tav tm="100000">
                                          <p:val>
                                            <p:fltVal val="1"/>
                                          </p:val>
                                        </p:tav>
                                      </p:tavLst>
                                    </p:anim>
                                    <p:animScale>
                                      <p:cBhvr>
                                        <p:cTn id="73" dur="26">
                                          <p:stCondLst>
                                            <p:cond delay="650"/>
                                          </p:stCondLst>
                                        </p:cTn>
                                        <p:tgtEl>
                                          <p:spTgt spid="150536"/>
                                        </p:tgtEl>
                                      </p:cBhvr>
                                      <p:to x="100000" y="60000"/>
                                    </p:animScale>
                                    <p:animScale>
                                      <p:cBhvr>
                                        <p:cTn id="74" dur="166" decel="50000">
                                          <p:stCondLst>
                                            <p:cond delay="676"/>
                                          </p:stCondLst>
                                        </p:cTn>
                                        <p:tgtEl>
                                          <p:spTgt spid="150536"/>
                                        </p:tgtEl>
                                      </p:cBhvr>
                                      <p:to x="100000" y="100000"/>
                                    </p:animScale>
                                    <p:animScale>
                                      <p:cBhvr>
                                        <p:cTn id="75" dur="26">
                                          <p:stCondLst>
                                            <p:cond delay="1312"/>
                                          </p:stCondLst>
                                        </p:cTn>
                                        <p:tgtEl>
                                          <p:spTgt spid="150536"/>
                                        </p:tgtEl>
                                      </p:cBhvr>
                                      <p:to x="100000" y="80000"/>
                                    </p:animScale>
                                    <p:animScale>
                                      <p:cBhvr>
                                        <p:cTn id="76" dur="166" decel="50000">
                                          <p:stCondLst>
                                            <p:cond delay="1338"/>
                                          </p:stCondLst>
                                        </p:cTn>
                                        <p:tgtEl>
                                          <p:spTgt spid="150536"/>
                                        </p:tgtEl>
                                      </p:cBhvr>
                                      <p:to x="100000" y="100000"/>
                                    </p:animScale>
                                    <p:animScale>
                                      <p:cBhvr>
                                        <p:cTn id="77" dur="26">
                                          <p:stCondLst>
                                            <p:cond delay="1642"/>
                                          </p:stCondLst>
                                        </p:cTn>
                                        <p:tgtEl>
                                          <p:spTgt spid="150536"/>
                                        </p:tgtEl>
                                      </p:cBhvr>
                                      <p:to x="100000" y="90000"/>
                                    </p:animScale>
                                    <p:animScale>
                                      <p:cBhvr>
                                        <p:cTn id="78" dur="166" decel="50000">
                                          <p:stCondLst>
                                            <p:cond delay="1668"/>
                                          </p:stCondLst>
                                        </p:cTn>
                                        <p:tgtEl>
                                          <p:spTgt spid="150536"/>
                                        </p:tgtEl>
                                      </p:cBhvr>
                                      <p:to x="100000" y="100000"/>
                                    </p:animScale>
                                    <p:animScale>
                                      <p:cBhvr>
                                        <p:cTn id="79" dur="26">
                                          <p:stCondLst>
                                            <p:cond delay="1808"/>
                                          </p:stCondLst>
                                        </p:cTn>
                                        <p:tgtEl>
                                          <p:spTgt spid="150536"/>
                                        </p:tgtEl>
                                      </p:cBhvr>
                                      <p:to x="100000" y="95000"/>
                                    </p:animScale>
                                    <p:animScale>
                                      <p:cBhvr>
                                        <p:cTn id="80" dur="166" decel="50000">
                                          <p:stCondLst>
                                            <p:cond delay="1834"/>
                                          </p:stCondLst>
                                        </p:cTn>
                                        <p:tgtEl>
                                          <p:spTgt spid="150536"/>
                                        </p:tgtEl>
                                      </p:cBhvr>
                                      <p:to x="100000" y="100000"/>
                                    </p:animScale>
                                  </p:childTnLst>
                                </p:cTn>
                              </p:par>
                            </p:childTnLst>
                          </p:cTn>
                        </p:par>
                      </p:childTnLst>
                    </p:cTn>
                  </p:par>
                  <p:par>
                    <p:cTn id="81" fill="hold">
                      <p:stCondLst>
                        <p:cond delay="indefinite"/>
                      </p:stCondLst>
                      <p:childTnLst>
                        <p:par>
                          <p:cTn id="82" fill="hold">
                            <p:stCondLst>
                              <p:cond delay="0"/>
                            </p:stCondLst>
                            <p:childTnLst>
                              <p:par>
                                <p:cTn id="83" presetID="26" presetClass="entr" presetSubtype="0" fill="hold" grpId="0" nodeType="clickEffect">
                                  <p:stCondLst>
                                    <p:cond delay="0"/>
                                  </p:stCondLst>
                                  <p:childTnLst>
                                    <p:set>
                                      <p:cBhvr>
                                        <p:cTn id="84" dur="1" fill="hold">
                                          <p:stCondLst>
                                            <p:cond delay="0"/>
                                          </p:stCondLst>
                                        </p:cTn>
                                        <p:tgtEl>
                                          <p:spTgt spid="150537"/>
                                        </p:tgtEl>
                                        <p:attrNameLst>
                                          <p:attrName>style.visibility</p:attrName>
                                        </p:attrNameLst>
                                      </p:cBhvr>
                                      <p:to>
                                        <p:strVal val="visible"/>
                                      </p:to>
                                    </p:set>
                                    <p:animEffect transition="in" filter="wipe(down)">
                                      <p:cBhvr>
                                        <p:cTn id="85" dur="580">
                                          <p:stCondLst>
                                            <p:cond delay="0"/>
                                          </p:stCondLst>
                                        </p:cTn>
                                        <p:tgtEl>
                                          <p:spTgt spid="150537"/>
                                        </p:tgtEl>
                                      </p:cBhvr>
                                    </p:animEffect>
                                    <p:anim calcmode="lin" valueType="num">
                                      <p:cBhvr>
                                        <p:cTn id="86" dur="1822" tmFilter="0,0; 0.14,0.36; 0.43,0.73; 0.71,0.91; 1.0,1.0">
                                          <p:stCondLst>
                                            <p:cond delay="0"/>
                                          </p:stCondLst>
                                        </p:cTn>
                                        <p:tgtEl>
                                          <p:spTgt spid="150537"/>
                                        </p:tgtEl>
                                        <p:attrNameLst>
                                          <p:attrName>ppt_x</p:attrName>
                                        </p:attrNameLst>
                                      </p:cBhvr>
                                      <p:tavLst>
                                        <p:tav tm="0">
                                          <p:val>
                                            <p:strVal val="#ppt_x-0.25"/>
                                          </p:val>
                                        </p:tav>
                                        <p:tav tm="100000">
                                          <p:val>
                                            <p:strVal val="#ppt_x"/>
                                          </p:val>
                                        </p:tav>
                                      </p:tavLst>
                                    </p:anim>
                                    <p:anim calcmode="lin" valueType="num">
                                      <p:cBhvr>
                                        <p:cTn id="87" dur="664" tmFilter="0.0,0.0; 0.25,0.07; 0.50,0.2; 0.75,0.467; 1.0,1.0">
                                          <p:stCondLst>
                                            <p:cond delay="0"/>
                                          </p:stCondLst>
                                        </p:cTn>
                                        <p:tgtEl>
                                          <p:spTgt spid="150537"/>
                                        </p:tgtEl>
                                        <p:attrNameLst>
                                          <p:attrName>ppt_y</p:attrName>
                                        </p:attrNameLst>
                                      </p:cBhvr>
                                      <p:tavLst>
                                        <p:tav tm="0" fmla="#ppt_y-sin(pi*$)/3">
                                          <p:val>
                                            <p:fltVal val="0.5"/>
                                          </p:val>
                                        </p:tav>
                                        <p:tav tm="100000">
                                          <p:val>
                                            <p:fltVal val="1"/>
                                          </p:val>
                                        </p:tav>
                                      </p:tavLst>
                                    </p:anim>
                                    <p:anim calcmode="lin" valueType="num">
                                      <p:cBhvr>
                                        <p:cTn id="88" dur="664" tmFilter="0, 0; 0.125,0.2665; 0.25,0.4; 0.375,0.465; 0.5,0.5;  0.625,0.535; 0.75,0.6; 0.875,0.7335; 1,1">
                                          <p:stCondLst>
                                            <p:cond delay="664"/>
                                          </p:stCondLst>
                                        </p:cTn>
                                        <p:tgtEl>
                                          <p:spTgt spid="150537"/>
                                        </p:tgtEl>
                                        <p:attrNameLst>
                                          <p:attrName>ppt_y</p:attrName>
                                        </p:attrNameLst>
                                      </p:cBhvr>
                                      <p:tavLst>
                                        <p:tav tm="0" fmla="#ppt_y-sin(pi*$)/9">
                                          <p:val>
                                            <p:fltVal val="0"/>
                                          </p:val>
                                        </p:tav>
                                        <p:tav tm="100000">
                                          <p:val>
                                            <p:fltVal val="1"/>
                                          </p:val>
                                        </p:tav>
                                      </p:tavLst>
                                    </p:anim>
                                    <p:anim calcmode="lin" valueType="num">
                                      <p:cBhvr>
                                        <p:cTn id="89" dur="332" tmFilter="0, 0; 0.125,0.2665; 0.25,0.4; 0.375,0.465; 0.5,0.5;  0.625,0.535; 0.75,0.6; 0.875,0.7335; 1,1">
                                          <p:stCondLst>
                                            <p:cond delay="1324"/>
                                          </p:stCondLst>
                                        </p:cTn>
                                        <p:tgtEl>
                                          <p:spTgt spid="150537"/>
                                        </p:tgtEl>
                                        <p:attrNameLst>
                                          <p:attrName>ppt_y</p:attrName>
                                        </p:attrNameLst>
                                      </p:cBhvr>
                                      <p:tavLst>
                                        <p:tav tm="0" fmla="#ppt_y-sin(pi*$)/27">
                                          <p:val>
                                            <p:fltVal val="0"/>
                                          </p:val>
                                        </p:tav>
                                        <p:tav tm="100000">
                                          <p:val>
                                            <p:fltVal val="1"/>
                                          </p:val>
                                        </p:tav>
                                      </p:tavLst>
                                    </p:anim>
                                    <p:anim calcmode="lin" valueType="num">
                                      <p:cBhvr>
                                        <p:cTn id="90" dur="164" tmFilter="0, 0; 0.125,0.2665; 0.25,0.4; 0.375,0.465; 0.5,0.5;  0.625,0.535; 0.75,0.6; 0.875,0.7335; 1,1">
                                          <p:stCondLst>
                                            <p:cond delay="1656"/>
                                          </p:stCondLst>
                                        </p:cTn>
                                        <p:tgtEl>
                                          <p:spTgt spid="150537"/>
                                        </p:tgtEl>
                                        <p:attrNameLst>
                                          <p:attrName>ppt_y</p:attrName>
                                        </p:attrNameLst>
                                      </p:cBhvr>
                                      <p:tavLst>
                                        <p:tav tm="0" fmla="#ppt_y-sin(pi*$)/81">
                                          <p:val>
                                            <p:fltVal val="0"/>
                                          </p:val>
                                        </p:tav>
                                        <p:tav tm="100000">
                                          <p:val>
                                            <p:fltVal val="1"/>
                                          </p:val>
                                        </p:tav>
                                      </p:tavLst>
                                    </p:anim>
                                    <p:animScale>
                                      <p:cBhvr>
                                        <p:cTn id="91" dur="26">
                                          <p:stCondLst>
                                            <p:cond delay="650"/>
                                          </p:stCondLst>
                                        </p:cTn>
                                        <p:tgtEl>
                                          <p:spTgt spid="150537"/>
                                        </p:tgtEl>
                                      </p:cBhvr>
                                      <p:to x="100000" y="60000"/>
                                    </p:animScale>
                                    <p:animScale>
                                      <p:cBhvr>
                                        <p:cTn id="92" dur="166" decel="50000">
                                          <p:stCondLst>
                                            <p:cond delay="676"/>
                                          </p:stCondLst>
                                        </p:cTn>
                                        <p:tgtEl>
                                          <p:spTgt spid="150537"/>
                                        </p:tgtEl>
                                      </p:cBhvr>
                                      <p:to x="100000" y="100000"/>
                                    </p:animScale>
                                    <p:animScale>
                                      <p:cBhvr>
                                        <p:cTn id="93" dur="26">
                                          <p:stCondLst>
                                            <p:cond delay="1312"/>
                                          </p:stCondLst>
                                        </p:cTn>
                                        <p:tgtEl>
                                          <p:spTgt spid="150537"/>
                                        </p:tgtEl>
                                      </p:cBhvr>
                                      <p:to x="100000" y="80000"/>
                                    </p:animScale>
                                    <p:animScale>
                                      <p:cBhvr>
                                        <p:cTn id="94" dur="166" decel="50000">
                                          <p:stCondLst>
                                            <p:cond delay="1338"/>
                                          </p:stCondLst>
                                        </p:cTn>
                                        <p:tgtEl>
                                          <p:spTgt spid="150537"/>
                                        </p:tgtEl>
                                      </p:cBhvr>
                                      <p:to x="100000" y="100000"/>
                                    </p:animScale>
                                    <p:animScale>
                                      <p:cBhvr>
                                        <p:cTn id="95" dur="26">
                                          <p:stCondLst>
                                            <p:cond delay="1642"/>
                                          </p:stCondLst>
                                        </p:cTn>
                                        <p:tgtEl>
                                          <p:spTgt spid="150537"/>
                                        </p:tgtEl>
                                      </p:cBhvr>
                                      <p:to x="100000" y="90000"/>
                                    </p:animScale>
                                    <p:animScale>
                                      <p:cBhvr>
                                        <p:cTn id="96" dur="166" decel="50000">
                                          <p:stCondLst>
                                            <p:cond delay="1668"/>
                                          </p:stCondLst>
                                        </p:cTn>
                                        <p:tgtEl>
                                          <p:spTgt spid="150537"/>
                                        </p:tgtEl>
                                      </p:cBhvr>
                                      <p:to x="100000" y="100000"/>
                                    </p:animScale>
                                    <p:animScale>
                                      <p:cBhvr>
                                        <p:cTn id="97" dur="26">
                                          <p:stCondLst>
                                            <p:cond delay="1808"/>
                                          </p:stCondLst>
                                        </p:cTn>
                                        <p:tgtEl>
                                          <p:spTgt spid="150537"/>
                                        </p:tgtEl>
                                      </p:cBhvr>
                                      <p:to x="100000" y="95000"/>
                                    </p:animScale>
                                    <p:animScale>
                                      <p:cBhvr>
                                        <p:cTn id="98" dur="166" decel="50000">
                                          <p:stCondLst>
                                            <p:cond delay="1834"/>
                                          </p:stCondLst>
                                        </p:cTn>
                                        <p:tgtEl>
                                          <p:spTgt spid="15053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1" grpId="0" build="p"/>
      <p:bldP spid="150537" grpId="0"/>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smtClean="0"/>
              <a:t>Tuesday, Sept. 6, 2011</a:t>
            </a:r>
            <a:endParaRPr lang="en-US"/>
          </a:p>
        </p:txBody>
      </p:sp>
      <p:sp>
        <p:nvSpPr>
          <p:cNvPr id="7" name="Footer Placeholder 4"/>
          <p:cNvSpPr>
            <a:spLocks noGrp="1"/>
          </p:cNvSpPr>
          <p:nvPr>
            <p:ph type="ftr" sz="quarter" idx="11"/>
          </p:nvPr>
        </p:nvSpPr>
        <p:spPr/>
        <p:txBody>
          <a:bodyPr/>
          <a:lstStyle/>
          <a:p>
            <a:r>
              <a:rPr lang="en-US" smtClean="0"/>
              <a:t>PHYS 1444-003, Fall 2011 Dr. Jaehoon Yu</a:t>
            </a:r>
            <a:endParaRPr lang="en-US"/>
          </a:p>
        </p:txBody>
      </p:sp>
      <p:sp>
        <p:nvSpPr>
          <p:cNvPr id="8" name="Slide Number Placeholder 5"/>
          <p:cNvSpPr>
            <a:spLocks noGrp="1"/>
          </p:cNvSpPr>
          <p:nvPr>
            <p:ph type="sldNum" sz="quarter" idx="12"/>
          </p:nvPr>
        </p:nvSpPr>
        <p:spPr/>
        <p:txBody>
          <a:bodyPr/>
          <a:lstStyle/>
          <a:p>
            <a:fld id="{C7DE10E5-B206-514F-A523-7DBE55B7DE31}" type="slidenum">
              <a:rPr lang="en-US"/>
              <a:pPr/>
              <a:t>5</a:t>
            </a:fld>
            <a:endParaRPr lang="en-US"/>
          </a:p>
        </p:txBody>
      </p:sp>
      <p:pic>
        <p:nvPicPr>
          <p:cNvPr id="152586" name="Picture 10" descr="FG21_035"/>
          <p:cNvPicPr>
            <a:picLocks noChangeAspect="1" noChangeArrowheads="1"/>
          </p:cNvPicPr>
          <p:nvPr/>
        </p:nvPicPr>
        <p:blipFill>
          <a:blip r:embed="rId2"/>
          <a:srcRect/>
          <a:stretch>
            <a:fillRect/>
          </a:stretch>
        </p:blipFill>
        <p:spPr bwMode="auto">
          <a:xfrm>
            <a:off x="5257800" y="3352800"/>
            <a:ext cx="3962400" cy="2971800"/>
          </a:xfrm>
          <a:prstGeom prst="rect">
            <a:avLst/>
          </a:prstGeom>
          <a:noFill/>
        </p:spPr>
      </p:pic>
      <p:sp>
        <p:nvSpPr>
          <p:cNvPr id="152578" name="Rectangle 2"/>
          <p:cNvSpPr>
            <a:spLocks noGrp="1" noChangeArrowheads="1"/>
          </p:cNvSpPr>
          <p:nvPr>
            <p:ph type="title"/>
          </p:nvPr>
        </p:nvSpPr>
        <p:spPr>
          <a:xfrm>
            <a:off x="457200" y="76200"/>
            <a:ext cx="8077200" cy="685800"/>
          </a:xfrm>
        </p:spPr>
        <p:txBody>
          <a:bodyPr/>
          <a:lstStyle/>
          <a:p>
            <a:r>
              <a:rPr lang="en-US" dirty="0"/>
              <a:t>Electric Fields and Conductors</a:t>
            </a:r>
          </a:p>
        </p:txBody>
      </p:sp>
      <p:sp>
        <p:nvSpPr>
          <p:cNvPr id="152579" name="Rectangle 3"/>
          <p:cNvSpPr>
            <a:spLocks noGrp="1" noChangeArrowheads="1"/>
          </p:cNvSpPr>
          <p:nvPr>
            <p:ph type="body" idx="1"/>
          </p:nvPr>
        </p:nvSpPr>
        <p:spPr>
          <a:xfrm>
            <a:off x="381000" y="838200"/>
            <a:ext cx="8382000" cy="2514600"/>
          </a:xfrm>
        </p:spPr>
        <p:txBody>
          <a:bodyPr/>
          <a:lstStyle/>
          <a:p>
            <a:pPr>
              <a:lnSpc>
                <a:spcPct val="80000"/>
              </a:lnSpc>
            </a:pPr>
            <a:r>
              <a:rPr lang="en-US" sz="2800" dirty="0"/>
              <a:t>The electric field inside a conductor is ZERO in the static situation. (If the charge is at rest.) Why?</a:t>
            </a:r>
          </a:p>
          <a:p>
            <a:pPr lvl="1">
              <a:lnSpc>
                <a:spcPct val="80000"/>
              </a:lnSpc>
            </a:pPr>
            <a:r>
              <a:rPr lang="en-US" sz="2400" dirty="0"/>
              <a:t>If there were an electric field within a conductor, there would be</a:t>
            </a:r>
            <a:r>
              <a:rPr lang="en-US" sz="2400" dirty="0" smtClean="0"/>
              <a:t> a force </a:t>
            </a:r>
            <a:r>
              <a:rPr lang="en-US" sz="2400" dirty="0"/>
              <a:t>on its free electrons.</a:t>
            </a:r>
          </a:p>
          <a:p>
            <a:pPr lvl="1">
              <a:lnSpc>
                <a:spcPct val="80000"/>
              </a:lnSpc>
            </a:pPr>
            <a:r>
              <a:rPr lang="en-US" sz="2400" dirty="0"/>
              <a:t>The electrons will move until they reached positions where the electric field become zero.</a:t>
            </a:r>
          </a:p>
          <a:p>
            <a:pPr lvl="1">
              <a:lnSpc>
                <a:spcPct val="80000"/>
              </a:lnSpc>
            </a:pPr>
            <a:r>
              <a:rPr lang="en-US" sz="2400" u="sng" dirty="0">
                <a:solidFill>
                  <a:srgbClr val="A50021"/>
                </a:solidFill>
              </a:rPr>
              <a:t>Electric field </a:t>
            </a:r>
            <a:r>
              <a:rPr lang="en-US" sz="2400" u="sng" dirty="0" smtClean="0">
                <a:solidFill>
                  <a:srgbClr val="A50021"/>
                </a:solidFill>
              </a:rPr>
              <a:t>can, however, </a:t>
            </a:r>
            <a:r>
              <a:rPr lang="en-US" sz="2400" u="sng" dirty="0">
                <a:solidFill>
                  <a:srgbClr val="A50021"/>
                </a:solidFill>
              </a:rPr>
              <a:t>exist inside a non-conductor.</a:t>
            </a:r>
          </a:p>
        </p:txBody>
      </p:sp>
      <p:sp>
        <p:nvSpPr>
          <p:cNvPr id="152585" name="Rectangle 9"/>
          <p:cNvSpPr>
            <a:spLocks noChangeArrowheads="1"/>
          </p:cNvSpPr>
          <p:nvPr/>
        </p:nvSpPr>
        <p:spPr bwMode="auto">
          <a:xfrm>
            <a:off x="457200" y="3352800"/>
            <a:ext cx="5334000" cy="2895600"/>
          </a:xfrm>
          <a:prstGeom prst="rect">
            <a:avLst/>
          </a:prstGeom>
          <a:noFill/>
          <a:ln w="9525">
            <a:noFill/>
            <a:miter lim="800000"/>
            <a:headEnd/>
            <a:tailEnd/>
          </a:ln>
          <a:effectLst/>
        </p:spPr>
        <p:txBody>
          <a:bodyPr>
            <a:prstTxWarp prst="textNoShape">
              <a:avLst/>
            </a:prstTxWarp>
          </a:bodyPr>
          <a:lstStyle/>
          <a:p>
            <a:pPr marL="342900" indent="-342900">
              <a:lnSpc>
                <a:spcPct val="90000"/>
              </a:lnSpc>
              <a:spcBef>
                <a:spcPct val="20000"/>
              </a:spcBef>
              <a:buFontTx/>
              <a:buChar char="•"/>
            </a:pPr>
            <a:r>
              <a:rPr lang="en-US" dirty="0">
                <a:solidFill>
                  <a:schemeClr val="accent2"/>
                </a:solidFill>
                <a:latin typeface="Arial Narrow" charset="0"/>
              </a:rPr>
              <a:t>Consequences of the above</a:t>
            </a:r>
          </a:p>
          <a:p>
            <a:pPr marL="742950" lvl="1" indent="-285750">
              <a:lnSpc>
                <a:spcPct val="90000"/>
              </a:lnSpc>
              <a:spcBef>
                <a:spcPct val="20000"/>
              </a:spcBef>
              <a:buFontTx/>
              <a:buChar char="–"/>
            </a:pPr>
            <a:r>
              <a:rPr lang="en-US" sz="2200" dirty="0">
                <a:solidFill>
                  <a:srgbClr val="660066"/>
                </a:solidFill>
                <a:latin typeface="Arial Narrow" charset="0"/>
                <a:ea typeface="ＭＳ Ｐゴシック" charset="-128"/>
              </a:rPr>
              <a:t>Any net charge on a conductor distributes itself </a:t>
            </a:r>
            <a:r>
              <a:rPr lang="en-US" sz="2200" dirty="0" smtClean="0">
                <a:solidFill>
                  <a:srgbClr val="660066"/>
                </a:solidFill>
                <a:latin typeface="Arial Narrow" charset="0"/>
                <a:ea typeface="ＭＳ Ｐゴシック" charset="-128"/>
              </a:rPr>
              <a:t>onto </a:t>
            </a:r>
            <a:r>
              <a:rPr lang="en-US" sz="2200" dirty="0">
                <a:solidFill>
                  <a:srgbClr val="660066"/>
                </a:solidFill>
                <a:latin typeface="Arial Narrow" charset="0"/>
                <a:ea typeface="ＭＳ Ｐゴシック" charset="-128"/>
              </a:rPr>
              <a:t>the surface.</a:t>
            </a:r>
          </a:p>
          <a:p>
            <a:pPr marL="742950" lvl="1" indent="-285750">
              <a:lnSpc>
                <a:spcPct val="90000"/>
              </a:lnSpc>
              <a:spcBef>
                <a:spcPct val="20000"/>
              </a:spcBef>
              <a:buFontTx/>
              <a:buChar char="–"/>
            </a:pPr>
            <a:r>
              <a:rPr lang="en-US" sz="2200" dirty="0">
                <a:solidFill>
                  <a:srgbClr val="660066"/>
                </a:solidFill>
                <a:latin typeface="Arial Narrow" charset="0"/>
                <a:ea typeface="ＭＳ Ｐゴシック" charset="-128"/>
              </a:rPr>
              <a:t>Although no field exists inside a conductor, the fields can exist outside the conductor due to induced charges on either surface</a:t>
            </a:r>
          </a:p>
          <a:p>
            <a:pPr marL="742950" lvl="1" indent="-285750">
              <a:lnSpc>
                <a:spcPct val="90000"/>
              </a:lnSpc>
              <a:spcBef>
                <a:spcPct val="20000"/>
              </a:spcBef>
              <a:buFontTx/>
              <a:buChar char="–"/>
            </a:pPr>
            <a:r>
              <a:rPr lang="en-US" sz="2200" dirty="0">
                <a:solidFill>
                  <a:srgbClr val="660066"/>
                </a:solidFill>
                <a:latin typeface="Arial Narrow" charset="0"/>
                <a:ea typeface="ＭＳ Ｐゴシック" charset="-128"/>
              </a:rPr>
              <a:t>The electric field is always perpendicular to the surface outside of a conductor.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52579">
                                            <p:txEl>
                                              <p:pRg st="0" end="0"/>
                                            </p:txEl>
                                          </p:spTgt>
                                        </p:tgtEl>
                                        <p:attrNameLst>
                                          <p:attrName>style.visibility</p:attrName>
                                        </p:attrNameLst>
                                      </p:cBhvr>
                                      <p:to>
                                        <p:strVal val="visible"/>
                                      </p:to>
                                    </p:set>
                                    <p:animEffect transition="in" filter="wipe(left)">
                                      <p:cBhvr>
                                        <p:cTn id="7" dur="500"/>
                                        <p:tgtEl>
                                          <p:spTgt spid="1525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52579">
                                            <p:txEl>
                                              <p:pRg st="1" end="1"/>
                                            </p:txEl>
                                          </p:spTgt>
                                        </p:tgtEl>
                                        <p:attrNameLst>
                                          <p:attrName>style.visibility</p:attrName>
                                        </p:attrNameLst>
                                      </p:cBhvr>
                                      <p:to>
                                        <p:strVal val="visible"/>
                                      </p:to>
                                    </p:set>
                                    <p:animEffect transition="in" filter="wipe(left)">
                                      <p:cBhvr>
                                        <p:cTn id="12" dur="500"/>
                                        <p:tgtEl>
                                          <p:spTgt spid="1525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52579">
                                            <p:txEl>
                                              <p:pRg st="2" end="2"/>
                                            </p:txEl>
                                          </p:spTgt>
                                        </p:tgtEl>
                                        <p:attrNameLst>
                                          <p:attrName>style.visibility</p:attrName>
                                        </p:attrNameLst>
                                      </p:cBhvr>
                                      <p:to>
                                        <p:strVal val="visible"/>
                                      </p:to>
                                    </p:set>
                                    <p:animEffect transition="in" filter="wipe(left)">
                                      <p:cBhvr>
                                        <p:cTn id="17" dur="500"/>
                                        <p:tgtEl>
                                          <p:spTgt spid="1525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52579">
                                            <p:txEl>
                                              <p:pRg st="3" end="3"/>
                                            </p:txEl>
                                          </p:spTgt>
                                        </p:tgtEl>
                                        <p:attrNameLst>
                                          <p:attrName>style.visibility</p:attrName>
                                        </p:attrNameLst>
                                      </p:cBhvr>
                                      <p:to>
                                        <p:strVal val="visible"/>
                                      </p:to>
                                    </p:set>
                                    <p:animEffect transition="in" filter="wipe(left)">
                                      <p:cBhvr>
                                        <p:cTn id="22" dur="500"/>
                                        <p:tgtEl>
                                          <p:spTgt spid="15257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52585">
                                            <p:txEl>
                                              <p:pRg st="0" end="0"/>
                                            </p:txEl>
                                          </p:spTgt>
                                        </p:tgtEl>
                                        <p:attrNameLst>
                                          <p:attrName>style.visibility</p:attrName>
                                        </p:attrNameLst>
                                      </p:cBhvr>
                                      <p:to>
                                        <p:strVal val="visible"/>
                                      </p:to>
                                    </p:set>
                                    <p:animEffect transition="in" filter="wipe(left)">
                                      <p:cBhvr>
                                        <p:cTn id="27" dur="500"/>
                                        <p:tgtEl>
                                          <p:spTgt spid="15258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152585">
                                            <p:txEl>
                                              <p:pRg st="1" end="1"/>
                                            </p:txEl>
                                          </p:spTgt>
                                        </p:tgtEl>
                                        <p:attrNameLst>
                                          <p:attrName>style.visibility</p:attrName>
                                        </p:attrNameLst>
                                      </p:cBhvr>
                                      <p:to>
                                        <p:strVal val="visible"/>
                                      </p:to>
                                    </p:set>
                                    <p:animEffect transition="in" filter="wipe(left)">
                                      <p:cBhvr>
                                        <p:cTn id="32" dur="500"/>
                                        <p:tgtEl>
                                          <p:spTgt spid="152585">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152585">
                                            <p:txEl>
                                              <p:pRg st="2" end="2"/>
                                            </p:txEl>
                                          </p:spTgt>
                                        </p:tgtEl>
                                        <p:attrNameLst>
                                          <p:attrName>style.visibility</p:attrName>
                                        </p:attrNameLst>
                                      </p:cBhvr>
                                      <p:to>
                                        <p:strVal val="visible"/>
                                      </p:to>
                                    </p:set>
                                    <p:animEffect transition="in" filter="wipe(left)">
                                      <p:cBhvr>
                                        <p:cTn id="37" dur="500"/>
                                        <p:tgtEl>
                                          <p:spTgt spid="152585">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nodeType="clickEffect">
                                  <p:stCondLst>
                                    <p:cond delay="0"/>
                                  </p:stCondLst>
                                  <p:iterate type="wd">
                                    <p:tmPct val="10000"/>
                                  </p:iterate>
                                  <p:childTnLst>
                                    <p:set>
                                      <p:cBhvr>
                                        <p:cTn id="41" dur="1" fill="hold">
                                          <p:stCondLst>
                                            <p:cond delay="0"/>
                                          </p:stCondLst>
                                        </p:cTn>
                                        <p:tgtEl>
                                          <p:spTgt spid="152586"/>
                                        </p:tgtEl>
                                        <p:attrNameLst>
                                          <p:attrName>style.visibility</p:attrName>
                                        </p:attrNameLst>
                                      </p:cBhvr>
                                      <p:to>
                                        <p:strVal val="visible"/>
                                      </p:to>
                                    </p:set>
                                    <p:anim calcmode="lin" valueType="num">
                                      <p:cBhvr>
                                        <p:cTn id="42" dur="500" fill="hold"/>
                                        <p:tgtEl>
                                          <p:spTgt spid="152586"/>
                                        </p:tgtEl>
                                        <p:attrNameLst>
                                          <p:attrName>ppt_w</p:attrName>
                                        </p:attrNameLst>
                                      </p:cBhvr>
                                      <p:tavLst>
                                        <p:tav tm="0">
                                          <p:val>
                                            <p:fltVal val="0"/>
                                          </p:val>
                                        </p:tav>
                                        <p:tav tm="100000">
                                          <p:val>
                                            <p:strVal val="#ppt_w"/>
                                          </p:val>
                                        </p:tav>
                                      </p:tavLst>
                                    </p:anim>
                                    <p:anim calcmode="lin" valueType="num">
                                      <p:cBhvr>
                                        <p:cTn id="43" dur="500" fill="hold"/>
                                        <p:tgtEl>
                                          <p:spTgt spid="152586"/>
                                        </p:tgtEl>
                                        <p:attrNameLst>
                                          <p:attrName>ppt_h</p:attrName>
                                        </p:attrNameLst>
                                      </p:cBhvr>
                                      <p:tavLst>
                                        <p:tav tm="0">
                                          <p:val>
                                            <p:fltVal val="0"/>
                                          </p:val>
                                        </p:tav>
                                        <p:tav tm="100000">
                                          <p:val>
                                            <p:strVal val="#ppt_h"/>
                                          </p:val>
                                        </p:tav>
                                      </p:tavLst>
                                    </p:anim>
                                    <p:animEffect transition="in" filter="fade">
                                      <p:cBhvr>
                                        <p:cTn id="44" dur="500"/>
                                        <p:tgtEl>
                                          <p:spTgt spid="152586"/>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iterate type="wd">
                                    <p:tmPct val="10000"/>
                                  </p:iterate>
                                  <p:childTnLst>
                                    <p:set>
                                      <p:cBhvr>
                                        <p:cTn id="48" dur="1" fill="hold">
                                          <p:stCondLst>
                                            <p:cond delay="0"/>
                                          </p:stCondLst>
                                        </p:cTn>
                                        <p:tgtEl>
                                          <p:spTgt spid="152585">
                                            <p:txEl>
                                              <p:pRg st="3" end="3"/>
                                            </p:txEl>
                                          </p:spTgt>
                                        </p:tgtEl>
                                        <p:attrNameLst>
                                          <p:attrName>style.visibility</p:attrName>
                                        </p:attrNameLst>
                                      </p:cBhvr>
                                      <p:to>
                                        <p:strVal val="visible"/>
                                      </p:to>
                                    </p:set>
                                    <p:animEffect transition="in" filter="wipe(left)">
                                      <p:cBhvr>
                                        <p:cTn id="49" dur="500"/>
                                        <p:tgtEl>
                                          <p:spTgt spid="15258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9" grpId="0" build="p"/>
      <p:bldP spid="152585" grpId="0" build="p"/>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n-US" smtClean="0"/>
              <a:t>Tuesday, Sept. 6, 2011</a:t>
            </a:r>
            <a:endParaRPr lang="en-US"/>
          </a:p>
        </p:txBody>
      </p:sp>
      <p:sp>
        <p:nvSpPr>
          <p:cNvPr id="13" name="Footer Placeholder 4"/>
          <p:cNvSpPr>
            <a:spLocks noGrp="1"/>
          </p:cNvSpPr>
          <p:nvPr>
            <p:ph type="ftr" sz="quarter" idx="11"/>
          </p:nvPr>
        </p:nvSpPr>
        <p:spPr/>
        <p:txBody>
          <a:bodyPr/>
          <a:lstStyle/>
          <a:p>
            <a:r>
              <a:rPr lang="en-US" smtClean="0"/>
              <a:t>PHYS 1444-003, Fall 2011 Dr. Jaehoon Yu</a:t>
            </a:r>
            <a:endParaRPr lang="en-US"/>
          </a:p>
        </p:txBody>
      </p:sp>
      <p:sp>
        <p:nvSpPr>
          <p:cNvPr id="14" name="Slide Number Placeholder 5"/>
          <p:cNvSpPr>
            <a:spLocks noGrp="1"/>
          </p:cNvSpPr>
          <p:nvPr>
            <p:ph type="sldNum" sz="quarter" idx="12"/>
          </p:nvPr>
        </p:nvSpPr>
        <p:spPr/>
        <p:txBody>
          <a:bodyPr/>
          <a:lstStyle/>
          <a:p>
            <a:fld id="{DD9604FF-0BC3-FD41-B712-7B3828883BE1}" type="slidenum">
              <a:rPr lang="en-US"/>
              <a:pPr/>
              <a:t>6</a:t>
            </a:fld>
            <a:endParaRPr lang="en-US"/>
          </a:p>
        </p:txBody>
      </p:sp>
      <p:grpSp>
        <p:nvGrpSpPr>
          <p:cNvPr id="2" name="Group 16"/>
          <p:cNvGrpSpPr>
            <a:grpSpLocks/>
          </p:cNvGrpSpPr>
          <p:nvPr/>
        </p:nvGrpSpPr>
        <p:grpSpPr bwMode="auto">
          <a:xfrm>
            <a:off x="5181600" y="2362200"/>
            <a:ext cx="4114800" cy="3810000"/>
            <a:chOff x="480" y="2208"/>
            <a:chExt cx="2208" cy="1776"/>
          </a:xfrm>
        </p:grpSpPr>
        <p:pic>
          <p:nvPicPr>
            <p:cNvPr id="153613" name="Picture 13" descr="FG21_037"/>
            <p:cNvPicPr>
              <a:picLocks noChangeAspect="1" noChangeArrowheads="1"/>
            </p:cNvPicPr>
            <p:nvPr/>
          </p:nvPicPr>
          <p:blipFill>
            <a:blip r:embed="rId2"/>
            <a:srcRect/>
            <a:stretch>
              <a:fillRect/>
            </a:stretch>
          </p:blipFill>
          <p:spPr bwMode="auto">
            <a:xfrm>
              <a:off x="480" y="2304"/>
              <a:ext cx="2208" cy="1656"/>
            </a:xfrm>
            <a:prstGeom prst="rect">
              <a:avLst/>
            </a:prstGeom>
            <a:noFill/>
          </p:spPr>
        </p:pic>
        <p:sp>
          <p:nvSpPr>
            <p:cNvPr id="153614" name="Rectangle 14"/>
            <p:cNvSpPr>
              <a:spLocks noChangeArrowheads="1"/>
            </p:cNvSpPr>
            <p:nvPr/>
          </p:nvSpPr>
          <p:spPr bwMode="auto">
            <a:xfrm>
              <a:off x="528" y="2208"/>
              <a:ext cx="864" cy="1776"/>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153615" name="Rectangle 15"/>
            <p:cNvSpPr>
              <a:spLocks noChangeArrowheads="1"/>
            </p:cNvSpPr>
            <p:nvPr/>
          </p:nvSpPr>
          <p:spPr bwMode="auto">
            <a:xfrm>
              <a:off x="2448" y="3792"/>
              <a:ext cx="192" cy="192"/>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grpSp>
      <p:sp>
        <p:nvSpPr>
          <p:cNvPr id="153602" name="Rectangle 2"/>
          <p:cNvSpPr>
            <a:spLocks noGrp="1" noChangeArrowheads="1"/>
          </p:cNvSpPr>
          <p:nvPr>
            <p:ph type="title"/>
          </p:nvPr>
        </p:nvSpPr>
        <p:spPr>
          <a:xfrm>
            <a:off x="457200" y="0"/>
            <a:ext cx="8077200" cy="685800"/>
          </a:xfrm>
        </p:spPr>
        <p:txBody>
          <a:bodyPr/>
          <a:lstStyle/>
          <a:p>
            <a:r>
              <a:rPr lang="en-US"/>
              <a:t>Example 21-13</a:t>
            </a:r>
          </a:p>
        </p:txBody>
      </p:sp>
      <p:sp>
        <p:nvSpPr>
          <p:cNvPr id="153603" name="Rectangle 3"/>
          <p:cNvSpPr>
            <a:spLocks noGrp="1" noChangeArrowheads="1"/>
          </p:cNvSpPr>
          <p:nvPr>
            <p:ph type="body" idx="1"/>
          </p:nvPr>
        </p:nvSpPr>
        <p:spPr>
          <a:xfrm>
            <a:off x="228600" y="762000"/>
            <a:ext cx="7543800" cy="1447800"/>
          </a:xfrm>
        </p:spPr>
        <p:txBody>
          <a:bodyPr/>
          <a:lstStyle/>
          <a:p>
            <a:pPr>
              <a:lnSpc>
                <a:spcPct val="90000"/>
              </a:lnSpc>
            </a:pPr>
            <a:r>
              <a:rPr lang="en-US" sz="3000" b="1"/>
              <a:t>Shielding, and safety in a storm. </a:t>
            </a:r>
            <a:r>
              <a:rPr lang="en-US" sz="3000"/>
              <a:t>A hollow metal box is placed between two parallel charged plates.  What is the field like in the box? </a:t>
            </a:r>
          </a:p>
        </p:txBody>
      </p:sp>
      <p:sp>
        <p:nvSpPr>
          <p:cNvPr id="153609" name="Rectangle 9"/>
          <p:cNvSpPr>
            <a:spLocks noChangeArrowheads="1"/>
          </p:cNvSpPr>
          <p:nvPr/>
        </p:nvSpPr>
        <p:spPr bwMode="auto">
          <a:xfrm>
            <a:off x="228600" y="1981200"/>
            <a:ext cx="7086600" cy="4038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600">
                <a:solidFill>
                  <a:schemeClr val="accent2"/>
                </a:solidFill>
                <a:latin typeface="Arial Narrow" charset="0"/>
              </a:rPr>
              <a:t>If the metal box were solid</a:t>
            </a:r>
          </a:p>
          <a:p>
            <a:pPr marL="742950" lvl="1" indent="-285750">
              <a:spcBef>
                <a:spcPct val="20000"/>
              </a:spcBef>
              <a:buFontTx/>
              <a:buChar char="–"/>
            </a:pPr>
            <a:r>
              <a:rPr lang="en-US" sz="2200">
                <a:solidFill>
                  <a:srgbClr val="660066"/>
                </a:solidFill>
                <a:latin typeface="Arial Narrow" charset="0"/>
                <a:ea typeface="ＭＳ Ｐゴシック" charset="-128"/>
              </a:rPr>
              <a:t>The free electrons in the box would redistribute themselves along the surface so that the field lines would not penetrate into the metal</a:t>
            </a:r>
            <a:r>
              <a:rPr lang="en-US" sz="2600">
                <a:solidFill>
                  <a:srgbClr val="660066"/>
                </a:solidFill>
                <a:latin typeface="Arial Narrow" charset="0"/>
                <a:ea typeface="ＭＳ Ｐゴシック" charset="-128"/>
              </a:rPr>
              <a:t>.</a:t>
            </a:r>
          </a:p>
          <a:p>
            <a:pPr marL="342900" indent="-342900">
              <a:spcBef>
                <a:spcPct val="20000"/>
              </a:spcBef>
              <a:buFontTx/>
              <a:buChar char="•"/>
            </a:pPr>
            <a:r>
              <a:rPr lang="en-US" sz="2600">
                <a:solidFill>
                  <a:schemeClr val="accent2"/>
                </a:solidFill>
                <a:latin typeface="Arial Narrow" charset="0"/>
              </a:rPr>
              <a:t>The free electrons do the same in hollow metal boxes just as well as it did in a solid metal box.</a:t>
            </a:r>
          </a:p>
          <a:p>
            <a:pPr marL="342900" indent="-342900">
              <a:spcBef>
                <a:spcPct val="20000"/>
              </a:spcBef>
              <a:buFontTx/>
              <a:buChar char="•"/>
            </a:pPr>
            <a:r>
              <a:rPr lang="en-US" sz="2600">
                <a:solidFill>
                  <a:schemeClr val="accent2"/>
                </a:solidFill>
                <a:latin typeface="Arial Narrow" charset="0"/>
              </a:rPr>
              <a:t>Thus a conducting box is an effective device for shielding. </a:t>
            </a:r>
            <a:r>
              <a:rPr lang="en-US" sz="2600">
                <a:solidFill>
                  <a:schemeClr val="accent2"/>
                </a:solidFill>
                <a:latin typeface="Arial Narrow" charset="0"/>
                <a:sym typeface="Wingdings" charset="2"/>
              </a:rPr>
              <a:t> Faraday cage</a:t>
            </a:r>
          </a:p>
          <a:p>
            <a:pPr marL="342900" indent="-342900">
              <a:spcBef>
                <a:spcPct val="20000"/>
              </a:spcBef>
              <a:buFontTx/>
              <a:buChar char="•"/>
            </a:pPr>
            <a:r>
              <a:rPr lang="en-US" sz="2600">
                <a:solidFill>
                  <a:schemeClr val="accent2"/>
                </a:solidFill>
                <a:latin typeface="Arial Narrow" charset="0"/>
                <a:sym typeface="Wingdings" charset="2"/>
              </a:rPr>
              <a:t>So what do you think will happen if you were inside a car when the car was struck by a lightening?</a:t>
            </a:r>
            <a:endParaRPr lang="en-US" sz="2600">
              <a:solidFill>
                <a:schemeClr val="accent2"/>
              </a:solidFill>
              <a:latin typeface="Arial Narrow" charset="0"/>
            </a:endParaRPr>
          </a:p>
        </p:txBody>
      </p:sp>
      <p:grpSp>
        <p:nvGrpSpPr>
          <p:cNvPr id="3" name="Group 12"/>
          <p:cNvGrpSpPr>
            <a:grpSpLocks/>
          </p:cNvGrpSpPr>
          <p:nvPr/>
        </p:nvGrpSpPr>
        <p:grpSpPr bwMode="auto">
          <a:xfrm>
            <a:off x="7924800" y="533400"/>
            <a:ext cx="2133600" cy="1600200"/>
            <a:chOff x="480" y="2736"/>
            <a:chExt cx="1488" cy="1344"/>
          </a:xfrm>
        </p:grpSpPr>
        <p:pic>
          <p:nvPicPr>
            <p:cNvPr id="153610" name="Picture 10" descr="FG21_037"/>
            <p:cNvPicPr>
              <a:picLocks noChangeAspect="1" noChangeArrowheads="1"/>
            </p:cNvPicPr>
            <p:nvPr/>
          </p:nvPicPr>
          <p:blipFill>
            <a:blip r:embed="rId2"/>
            <a:srcRect/>
            <a:stretch>
              <a:fillRect/>
            </a:stretch>
          </p:blipFill>
          <p:spPr bwMode="auto">
            <a:xfrm>
              <a:off x="480" y="2844"/>
              <a:ext cx="1488" cy="1116"/>
            </a:xfrm>
            <a:prstGeom prst="rect">
              <a:avLst/>
            </a:prstGeom>
            <a:noFill/>
          </p:spPr>
        </p:pic>
        <p:sp>
          <p:nvSpPr>
            <p:cNvPr id="153611" name="Rectangle 11"/>
            <p:cNvSpPr>
              <a:spLocks noChangeArrowheads="1"/>
            </p:cNvSpPr>
            <p:nvPr/>
          </p:nvSpPr>
          <p:spPr bwMode="auto">
            <a:xfrm>
              <a:off x="960" y="2736"/>
              <a:ext cx="1008" cy="1344"/>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53603">
                                            <p:txEl>
                                              <p:pRg st="0" end="0"/>
                                            </p:txEl>
                                          </p:spTgt>
                                        </p:tgtEl>
                                        <p:attrNameLst>
                                          <p:attrName>style.visibility</p:attrName>
                                        </p:attrNameLst>
                                      </p:cBhvr>
                                      <p:to>
                                        <p:strVal val="visible"/>
                                      </p:to>
                                    </p:set>
                                    <p:animEffect transition="in" filter="wipe(left)">
                                      <p:cBhvr>
                                        <p:cTn id="7" dur="500"/>
                                        <p:tgtEl>
                                          <p:spTgt spid="1536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153609">
                                            <p:txEl>
                                              <p:pRg st="0" end="0"/>
                                            </p:txEl>
                                          </p:spTgt>
                                        </p:tgtEl>
                                        <p:attrNameLst>
                                          <p:attrName>style.visibility</p:attrName>
                                        </p:attrNameLst>
                                      </p:cBhvr>
                                      <p:to>
                                        <p:strVal val="visible"/>
                                      </p:to>
                                    </p:set>
                                    <p:animEffect transition="in" filter="wipe(left)">
                                      <p:cBhvr>
                                        <p:cTn id="19" dur="500"/>
                                        <p:tgtEl>
                                          <p:spTgt spid="153609">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153609">
                                            <p:txEl>
                                              <p:pRg st="1" end="1"/>
                                            </p:txEl>
                                          </p:spTgt>
                                        </p:tgtEl>
                                        <p:attrNameLst>
                                          <p:attrName>style.visibility</p:attrName>
                                        </p:attrNameLst>
                                      </p:cBhvr>
                                      <p:to>
                                        <p:strVal val="visible"/>
                                      </p:to>
                                    </p:set>
                                    <p:animEffect transition="in" filter="wipe(left)">
                                      <p:cBhvr>
                                        <p:cTn id="24" dur="500"/>
                                        <p:tgtEl>
                                          <p:spTgt spid="153609">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153609">
                                            <p:txEl>
                                              <p:pRg st="2" end="2"/>
                                            </p:txEl>
                                          </p:spTgt>
                                        </p:tgtEl>
                                        <p:attrNameLst>
                                          <p:attrName>style.visibility</p:attrName>
                                        </p:attrNameLst>
                                      </p:cBhvr>
                                      <p:to>
                                        <p:strVal val="visible"/>
                                      </p:to>
                                    </p:set>
                                    <p:animEffect transition="in" filter="wipe(left)">
                                      <p:cBhvr>
                                        <p:cTn id="29" dur="500"/>
                                        <p:tgtEl>
                                          <p:spTgt spid="153609">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0" fill="hold" nodeType="clickEffect">
                                  <p:stCondLst>
                                    <p:cond delay="0"/>
                                  </p:stCondLst>
                                  <p:iterate type="wd">
                                    <p:tmPct val="10000"/>
                                  </p:iterate>
                                  <p:childTnLst>
                                    <p:set>
                                      <p:cBhvr>
                                        <p:cTn id="33" dur="1" fill="hold">
                                          <p:stCondLst>
                                            <p:cond delay="0"/>
                                          </p:stCondLst>
                                        </p:cTn>
                                        <p:tgtEl>
                                          <p:spTgt spid="2"/>
                                        </p:tgtEl>
                                        <p:attrNameLst>
                                          <p:attrName>style.visibility</p:attrName>
                                        </p:attrNameLst>
                                      </p:cBhvr>
                                      <p:to>
                                        <p:strVal val="visible"/>
                                      </p:to>
                                    </p:set>
                                    <p:anim calcmode="lin" valueType="num">
                                      <p:cBhvr>
                                        <p:cTn id="34" dur="500" fill="hold"/>
                                        <p:tgtEl>
                                          <p:spTgt spid="2"/>
                                        </p:tgtEl>
                                        <p:attrNameLst>
                                          <p:attrName>ppt_w</p:attrName>
                                        </p:attrNameLst>
                                      </p:cBhvr>
                                      <p:tavLst>
                                        <p:tav tm="0">
                                          <p:val>
                                            <p:fltVal val="0"/>
                                          </p:val>
                                        </p:tav>
                                        <p:tav tm="100000">
                                          <p:val>
                                            <p:strVal val="#ppt_w"/>
                                          </p:val>
                                        </p:tav>
                                      </p:tavLst>
                                    </p:anim>
                                    <p:anim calcmode="lin" valueType="num">
                                      <p:cBhvr>
                                        <p:cTn id="35" dur="500" fill="hold"/>
                                        <p:tgtEl>
                                          <p:spTgt spid="2"/>
                                        </p:tgtEl>
                                        <p:attrNameLst>
                                          <p:attrName>ppt_h</p:attrName>
                                        </p:attrNameLst>
                                      </p:cBhvr>
                                      <p:tavLst>
                                        <p:tav tm="0">
                                          <p:val>
                                            <p:fltVal val="0"/>
                                          </p:val>
                                        </p:tav>
                                        <p:tav tm="100000">
                                          <p:val>
                                            <p:strVal val="#ppt_h"/>
                                          </p:val>
                                        </p:tav>
                                      </p:tavLst>
                                    </p:anim>
                                    <p:animEffect transition="in" filter="fade">
                                      <p:cBhvr>
                                        <p:cTn id="36" dur="500"/>
                                        <p:tgtEl>
                                          <p:spTgt spid="2"/>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iterate type="wd">
                                    <p:tmPct val="10000"/>
                                  </p:iterate>
                                  <p:childTnLst>
                                    <p:set>
                                      <p:cBhvr>
                                        <p:cTn id="40" dur="1" fill="hold">
                                          <p:stCondLst>
                                            <p:cond delay="0"/>
                                          </p:stCondLst>
                                        </p:cTn>
                                        <p:tgtEl>
                                          <p:spTgt spid="153609">
                                            <p:txEl>
                                              <p:pRg st="3" end="3"/>
                                            </p:txEl>
                                          </p:spTgt>
                                        </p:tgtEl>
                                        <p:attrNameLst>
                                          <p:attrName>style.visibility</p:attrName>
                                        </p:attrNameLst>
                                      </p:cBhvr>
                                      <p:to>
                                        <p:strVal val="visible"/>
                                      </p:to>
                                    </p:set>
                                    <p:animEffect transition="in" filter="wipe(left)">
                                      <p:cBhvr>
                                        <p:cTn id="41" dur="500"/>
                                        <p:tgtEl>
                                          <p:spTgt spid="153609">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iterate type="wd">
                                    <p:tmPct val="10000"/>
                                  </p:iterate>
                                  <p:childTnLst>
                                    <p:set>
                                      <p:cBhvr>
                                        <p:cTn id="45" dur="1" fill="hold">
                                          <p:stCondLst>
                                            <p:cond delay="0"/>
                                          </p:stCondLst>
                                        </p:cTn>
                                        <p:tgtEl>
                                          <p:spTgt spid="153609">
                                            <p:txEl>
                                              <p:pRg st="4" end="4"/>
                                            </p:txEl>
                                          </p:spTgt>
                                        </p:tgtEl>
                                        <p:attrNameLst>
                                          <p:attrName>style.visibility</p:attrName>
                                        </p:attrNameLst>
                                      </p:cBhvr>
                                      <p:to>
                                        <p:strVal val="visible"/>
                                      </p:to>
                                    </p:set>
                                    <p:animEffect transition="in" filter="wipe(left)">
                                      <p:cBhvr>
                                        <p:cTn id="46" dur="500"/>
                                        <p:tgtEl>
                                          <p:spTgt spid="15360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3" grpId="0" build="p"/>
      <p:bldP spid="153609" grpId="0" build="p"/>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Tuesday, Sept. 6, 2011</a:t>
            </a:r>
            <a:endParaRPr lang="en-US"/>
          </a:p>
        </p:txBody>
      </p:sp>
      <p:sp>
        <p:nvSpPr>
          <p:cNvPr id="8" name="Footer Placeholder 4"/>
          <p:cNvSpPr>
            <a:spLocks noGrp="1"/>
          </p:cNvSpPr>
          <p:nvPr>
            <p:ph type="ftr" sz="quarter" idx="11"/>
          </p:nvPr>
        </p:nvSpPr>
        <p:spPr/>
        <p:txBody>
          <a:bodyPr/>
          <a:lstStyle/>
          <a:p>
            <a:r>
              <a:rPr lang="en-US" smtClean="0"/>
              <a:t>PHYS 1444-003, Fall 2011 Dr. Jaehoon Yu</a:t>
            </a:r>
            <a:endParaRPr lang="en-US"/>
          </a:p>
        </p:txBody>
      </p:sp>
      <p:sp>
        <p:nvSpPr>
          <p:cNvPr id="9" name="Slide Number Placeholder 5"/>
          <p:cNvSpPr>
            <a:spLocks noGrp="1"/>
          </p:cNvSpPr>
          <p:nvPr>
            <p:ph type="sldNum" sz="quarter" idx="12"/>
          </p:nvPr>
        </p:nvSpPr>
        <p:spPr/>
        <p:txBody>
          <a:bodyPr/>
          <a:lstStyle/>
          <a:p>
            <a:fld id="{6BDB1D75-5A49-8A4A-B8DA-F7D71156D13D}" type="slidenum">
              <a:rPr lang="en-US"/>
              <a:pPr/>
              <a:t>7</a:t>
            </a:fld>
            <a:endParaRPr lang="en-US"/>
          </a:p>
        </p:txBody>
      </p:sp>
      <p:sp>
        <p:nvSpPr>
          <p:cNvPr id="185346" name="Rectangle 2"/>
          <p:cNvSpPr>
            <a:spLocks noGrp="1" noChangeArrowheads="1"/>
          </p:cNvSpPr>
          <p:nvPr>
            <p:ph type="title"/>
          </p:nvPr>
        </p:nvSpPr>
        <p:spPr>
          <a:xfrm>
            <a:off x="76200" y="304800"/>
            <a:ext cx="9067800" cy="685800"/>
          </a:xfrm>
        </p:spPr>
        <p:txBody>
          <a:bodyPr/>
          <a:lstStyle/>
          <a:p>
            <a:r>
              <a:rPr lang="en-US" sz="4000"/>
              <a:t>Motion of a Charged Particle in an Electric Field</a:t>
            </a:r>
          </a:p>
        </p:txBody>
      </p:sp>
      <p:sp>
        <p:nvSpPr>
          <p:cNvPr id="185347" name="Rectangle 3"/>
          <p:cNvSpPr>
            <a:spLocks noGrp="1" noChangeArrowheads="1"/>
          </p:cNvSpPr>
          <p:nvPr>
            <p:ph type="body" idx="1"/>
          </p:nvPr>
        </p:nvSpPr>
        <p:spPr>
          <a:xfrm>
            <a:off x="381000" y="1066800"/>
            <a:ext cx="8534400" cy="1752600"/>
          </a:xfrm>
        </p:spPr>
        <p:txBody>
          <a:bodyPr/>
          <a:lstStyle/>
          <a:p>
            <a:r>
              <a:rPr lang="en-US" dirty="0"/>
              <a:t>If an object with an electric charge </a:t>
            </a:r>
            <a:r>
              <a:rPr lang="en-US" dirty="0" err="1"/>
              <a:t>q</a:t>
            </a:r>
            <a:r>
              <a:rPr lang="en-US" dirty="0"/>
              <a:t> is at a point in space where</a:t>
            </a:r>
            <a:r>
              <a:rPr lang="en-US" dirty="0" smtClean="0"/>
              <a:t> the electric </a:t>
            </a:r>
            <a:r>
              <a:rPr lang="en-US" dirty="0"/>
              <a:t>field is </a:t>
            </a:r>
            <a:r>
              <a:rPr lang="en-US" b="1" dirty="0"/>
              <a:t>E</a:t>
            </a:r>
            <a:r>
              <a:rPr lang="en-US" dirty="0"/>
              <a:t>, the force exerting on the object is</a:t>
            </a:r>
            <a:r>
              <a:rPr lang="en-US" dirty="0" smtClean="0"/>
              <a:t>              </a:t>
            </a:r>
            <a:r>
              <a:rPr lang="en-US" dirty="0"/>
              <a:t>.</a:t>
            </a:r>
          </a:p>
        </p:txBody>
      </p:sp>
      <p:pic>
        <p:nvPicPr>
          <p:cNvPr id="185348" name="Picture 4" descr="FG21_032"/>
          <p:cNvPicPr>
            <a:picLocks noChangeAspect="1" noChangeArrowheads="1"/>
          </p:cNvPicPr>
          <p:nvPr/>
        </p:nvPicPr>
        <p:blipFill>
          <a:blip r:embed="rId4"/>
          <a:srcRect/>
          <a:stretch>
            <a:fillRect/>
          </a:stretch>
        </p:blipFill>
        <p:spPr bwMode="auto">
          <a:xfrm>
            <a:off x="5181600" y="2819400"/>
            <a:ext cx="3886200" cy="2952750"/>
          </a:xfrm>
          <a:prstGeom prst="rect">
            <a:avLst/>
          </a:prstGeom>
          <a:noFill/>
        </p:spPr>
      </p:pic>
      <p:sp>
        <p:nvSpPr>
          <p:cNvPr id="185349" name="Rectangle 5"/>
          <p:cNvSpPr>
            <a:spLocks noChangeArrowheads="1"/>
          </p:cNvSpPr>
          <p:nvPr/>
        </p:nvSpPr>
        <p:spPr bwMode="auto">
          <a:xfrm>
            <a:off x="304800" y="2743200"/>
            <a:ext cx="5181600" cy="3276600"/>
          </a:xfrm>
          <a:prstGeom prst="rect">
            <a:avLst/>
          </a:prstGeom>
          <a:noFill/>
          <a:ln w="9525">
            <a:noFill/>
            <a:miter lim="800000"/>
            <a:headEnd/>
            <a:tailEnd/>
          </a:ln>
          <a:effectLst/>
        </p:spPr>
        <p:txBody>
          <a:bodyPr>
            <a:prstTxWarp prst="textNoShape">
              <a:avLst/>
            </a:prstTxWarp>
          </a:bodyPr>
          <a:lstStyle/>
          <a:p>
            <a:pPr marL="342900" indent="-342900">
              <a:lnSpc>
                <a:spcPct val="90000"/>
              </a:lnSpc>
              <a:spcBef>
                <a:spcPct val="20000"/>
              </a:spcBef>
              <a:buFontTx/>
              <a:buChar char="•"/>
            </a:pPr>
            <a:r>
              <a:rPr lang="en-US" sz="3200" dirty="0">
                <a:solidFill>
                  <a:schemeClr val="accent2"/>
                </a:solidFill>
                <a:latin typeface="Arial Narrow" charset="0"/>
              </a:rPr>
              <a:t>What do you think will happen to the charge?</a:t>
            </a:r>
          </a:p>
          <a:p>
            <a:pPr marL="742950" lvl="1" indent="-285750">
              <a:lnSpc>
                <a:spcPct val="90000"/>
              </a:lnSpc>
              <a:spcBef>
                <a:spcPct val="20000"/>
              </a:spcBef>
              <a:buFontTx/>
              <a:buChar char="–"/>
            </a:pPr>
            <a:r>
              <a:rPr lang="en-US" sz="2800" dirty="0">
                <a:solidFill>
                  <a:srgbClr val="660066"/>
                </a:solidFill>
                <a:latin typeface="Arial Narrow" charset="0"/>
                <a:ea typeface="ＭＳ Ｐゴシック" charset="-128"/>
              </a:rPr>
              <a:t>Let’s think about the cases like these on the right.</a:t>
            </a:r>
          </a:p>
          <a:p>
            <a:pPr marL="742950" lvl="1" indent="-285750">
              <a:lnSpc>
                <a:spcPct val="90000"/>
              </a:lnSpc>
              <a:spcBef>
                <a:spcPct val="20000"/>
              </a:spcBef>
              <a:buFontTx/>
              <a:buChar char="–"/>
            </a:pPr>
            <a:r>
              <a:rPr lang="en-US" sz="2800" dirty="0">
                <a:solidFill>
                  <a:srgbClr val="660066"/>
                </a:solidFill>
                <a:latin typeface="Arial Narrow" charset="0"/>
                <a:ea typeface="ＭＳ Ｐゴシック" charset="-128"/>
              </a:rPr>
              <a:t>The </a:t>
            </a:r>
            <a:r>
              <a:rPr lang="en-US" sz="2800" dirty="0" smtClean="0">
                <a:solidFill>
                  <a:srgbClr val="660066"/>
                </a:solidFill>
                <a:latin typeface="Arial Narrow" charset="0"/>
                <a:ea typeface="ＭＳ Ｐゴシック" charset="-128"/>
              </a:rPr>
              <a:t>object </a:t>
            </a:r>
            <a:r>
              <a:rPr lang="en-US" sz="2800" dirty="0">
                <a:solidFill>
                  <a:srgbClr val="660066"/>
                </a:solidFill>
                <a:latin typeface="Arial Narrow" charset="0"/>
                <a:ea typeface="ＭＳ Ｐゴシック" charset="-128"/>
              </a:rPr>
              <a:t>will move along the field line…Which way?</a:t>
            </a:r>
          </a:p>
          <a:p>
            <a:pPr marL="742950" lvl="1" indent="-285750">
              <a:lnSpc>
                <a:spcPct val="90000"/>
              </a:lnSpc>
              <a:spcBef>
                <a:spcPct val="20000"/>
              </a:spcBef>
              <a:buFontTx/>
              <a:buChar char="–"/>
            </a:pPr>
            <a:r>
              <a:rPr lang="en-US" sz="2800" dirty="0">
                <a:solidFill>
                  <a:srgbClr val="660066"/>
                </a:solidFill>
                <a:latin typeface="Arial Narrow" charset="0"/>
                <a:ea typeface="ＭＳ Ｐゴシック" charset="-128"/>
              </a:rPr>
              <a:t>The charge gets accelerated.</a:t>
            </a:r>
          </a:p>
        </p:txBody>
      </p:sp>
      <p:graphicFrame>
        <p:nvGraphicFramePr>
          <p:cNvPr id="185350" name="Object 6"/>
          <p:cNvGraphicFramePr>
            <a:graphicFrameLocks noChangeAspect="1"/>
          </p:cNvGraphicFramePr>
          <p:nvPr/>
        </p:nvGraphicFramePr>
        <p:xfrm>
          <a:off x="3124200" y="2057400"/>
          <a:ext cx="1295400" cy="609600"/>
        </p:xfrm>
        <a:graphic>
          <a:graphicData uri="http://schemas.openxmlformats.org/presentationml/2006/ole">
            <p:oleObj spid="_x0000_s197634" name="Equation" r:id="rId5" imgW="457200" imgH="2286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85347">
                                            <p:txEl>
                                              <p:pRg st="0" end="0"/>
                                            </p:txEl>
                                          </p:spTgt>
                                        </p:tgtEl>
                                        <p:attrNameLst>
                                          <p:attrName>style.visibility</p:attrName>
                                        </p:attrNameLst>
                                      </p:cBhvr>
                                      <p:to>
                                        <p:strVal val="visible"/>
                                      </p:to>
                                    </p:set>
                                    <p:animEffect transition="in" filter="wipe(left)">
                                      <p:cBhvr>
                                        <p:cTn id="7" dur="500"/>
                                        <p:tgtEl>
                                          <p:spTgt spid="1853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85350"/>
                                        </p:tgtEl>
                                        <p:attrNameLst>
                                          <p:attrName>style.visibility</p:attrName>
                                        </p:attrNameLst>
                                      </p:cBhvr>
                                      <p:to>
                                        <p:strVal val="visible"/>
                                      </p:to>
                                    </p:set>
                                    <p:animEffect transition="in" filter="wipe(left)">
                                      <p:cBhvr>
                                        <p:cTn id="12" dur="500"/>
                                        <p:tgtEl>
                                          <p:spTgt spid="185350"/>
                                        </p:tgtEl>
                                      </p:cBhvr>
                                    </p:animEffect>
                                  </p:childTnLst>
                                  <p:subTnLst>
                                    <p:audio>
                                      <p:cMediaNode>
                                        <p:cTn display="0" masterRel="sameClick">
                                          <p:stCondLst>
                                            <p:cond evt="begin" delay="0">
                                              <p:tn val="10"/>
                                            </p:cond>
                                          </p:stCondLst>
                                          <p:endCondLst>
                                            <p:cond evt="onStopAudio" delay="0">
                                              <p:tgtEl>
                                                <p:sldTgt/>
                                              </p:tgtEl>
                                            </p:cond>
                                          </p:endCondLst>
                                        </p:cTn>
                                        <p:tgtEl>
                                          <p:sndTgt r:embed="rId3" name="applause.wav"/>
                                        </p:tgtEl>
                                      </p:cMediaNode>
                                    </p:audio>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85349">
                                            <p:txEl>
                                              <p:pRg st="0" end="0"/>
                                            </p:txEl>
                                          </p:spTgt>
                                        </p:tgtEl>
                                        <p:attrNameLst>
                                          <p:attrName>style.visibility</p:attrName>
                                        </p:attrNameLst>
                                      </p:cBhvr>
                                      <p:to>
                                        <p:strVal val="visible"/>
                                      </p:to>
                                    </p:set>
                                    <p:animEffect transition="in" filter="wipe(left)">
                                      <p:cBhvr>
                                        <p:cTn id="17" dur="500"/>
                                        <p:tgtEl>
                                          <p:spTgt spid="18534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85349">
                                            <p:txEl>
                                              <p:pRg st="1" end="1"/>
                                            </p:txEl>
                                          </p:spTgt>
                                        </p:tgtEl>
                                        <p:attrNameLst>
                                          <p:attrName>style.visibility</p:attrName>
                                        </p:attrNameLst>
                                      </p:cBhvr>
                                      <p:to>
                                        <p:strVal val="visible"/>
                                      </p:to>
                                    </p:set>
                                    <p:animEffect transition="in" filter="wipe(left)">
                                      <p:cBhvr>
                                        <p:cTn id="22" dur="500"/>
                                        <p:tgtEl>
                                          <p:spTgt spid="185349">
                                            <p:txEl>
                                              <p:pRg st="1" end="1"/>
                                            </p:txEl>
                                          </p:spTgt>
                                        </p:tgtEl>
                                      </p:cBhvr>
                                    </p:animEffect>
                                  </p:childTnLst>
                                </p:cTn>
                              </p:par>
                            </p:childTnLst>
                          </p:cTn>
                        </p:par>
                        <p:par>
                          <p:cTn id="23" fill="hold">
                            <p:stCondLst>
                              <p:cond delay="1000"/>
                            </p:stCondLst>
                            <p:childTnLst>
                              <p:par>
                                <p:cTn id="24" presetID="26" presetClass="entr" presetSubtype="0" fill="hold" nodeType="afterEffect">
                                  <p:stCondLst>
                                    <p:cond delay="0"/>
                                  </p:stCondLst>
                                  <p:iterate type="wd">
                                    <p:tmPct val="10000"/>
                                  </p:iterate>
                                  <p:childTnLst>
                                    <p:set>
                                      <p:cBhvr>
                                        <p:cTn id="25" dur="1" fill="hold">
                                          <p:stCondLst>
                                            <p:cond delay="0"/>
                                          </p:stCondLst>
                                        </p:cTn>
                                        <p:tgtEl>
                                          <p:spTgt spid="185348"/>
                                        </p:tgtEl>
                                        <p:attrNameLst>
                                          <p:attrName>style.visibility</p:attrName>
                                        </p:attrNameLst>
                                      </p:cBhvr>
                                      <p:to>
                                        <p:strVal val="visible"/>
                                      </p:to>
                                    </p:set>
                                    <p:animEffect transition="in" filter="wipe(down)">
                                      <p:cBhvr>
                                        <p:cTn id="26" dur="580">
                                          <p:stCondLst>
                                            <p:cond delay="0"/>
                                          </p:stCondLst>
                                        </p:cTn>
                                        <p:tgtEl>
                                          <p:spTgt spid="185348"/>
                                        </p:tgtEl>
                                      </p:cBhvr>
                                    </p:animEffect>
                                    <p:anim calcmode="lin" valueType="num">
                                      <p:cBhvr>
                                        <p:cTn id="27" dur="1822" tmFilter="0,0; 0.14,0.36; 0.43,0.73; 0.71,0.91; 1.0,1.0">
                                          <p:stCondLst>
                                            <p:cond delay="0"/>
                                          </p:stCondLst>
                                        </p:cTn>
                                        <p:tgtEl>
                                          <p:spTgt spid="185348"/>
                                        </p:tgtEl>
                                        <p:attrNameLst>
                                          <p:attrName>ppt_x</p:attrName>
                                        </p:attrNameLst>
                                      </p:cBhvr>
                                      <p:tavLst>
                                        <p:tav tm="0">
                                          <p:val>
                                            <p:strVal val="#ppt_x-0.25"/>
                                          </p:val>
                                        </p:tav>
                                        <p:tav tm="100000">
                                          <p:val>
                                            <p:strVal val="#ppt_x"/>
                                          </p:val>
                                        </p:tav>
                                      </p:tavLst>
                                    </p:anim>
                                    <p:anim calcmode="lin" valueType="num">
                                      <p:cBhvr>
                                        <p:cTn id="28" dur="664" tmFilter="0.0,0.0; 0.25,0.07; 0.50,0.2; 0.75,0.467; 1.0,1.0">
                                          <p:stCondLst>
                                            <p:cond delay="0"/>
                                          </p:stCondLst>
                                        </p:cTn>
                                        <p:tgtEl>
                                          <p:spTgt spid="185348"/>
                                        </p:tgtEl>
                                        <p:attrNameLst>
                                          <p:attrName>ppt_y</p:attrName>
                                        </p:attrNameLst>
                                      </p:cBhvr>
                                      <p:tavLst>
                                        <p:tav tm="0" fmla="#ppt_y-sin(pi*$)/3">
                                          <p:val>
                                            <p:fltVal val="0.5"/>
                                          </p:val>
                                        </p:tav>
                                        <p:tav tm="100000">
                                          <p:val>
                                            <p:fltVal val="1"/>
                                          </p:val>
                                        </p:tav>
                                      </p:tavLst>
                                    </p:anim>
                                    <p:anim calcmode="lin" valueType="num">
                                      <p:cBhvr>
                                        <p:cTn id="29" dur="664" tmFilter="0, 0; 0.125,0.2665; 0.25,0.4; 0.375,0.465; 0.5,0.5;  0.625,0.535; 0.75,0.6; 0.875,0.7335; 1,1">
                                          <p:stCondLst>
                                            <p:cond delay="664"/>
                                          </p:stCondLst>
                                        </p:cTn>
                                        <p:tgtEl>
                                          <p:spTgt spid="185348"/>
                                        </p:tgtEl>
                                        <p:attrNameLst>
                                          <p:attrName>ppt_y</p:attrName>
                                        </p:attrNameLst>
                                      </p:cBhvr>
                                      <p:tavLst>
                                        <p:tav tm="0" fmla="#ppt_y-sin(pi*$)/9">
                                          <p:val>
                                            <p:fltVal val="0"/>
                                          </p:val>
                                        </p:tav>
                                        <p:tav tm="100000">
                                          <p:val>
                                            <p:fltVal val="1"/>
                                          </p:val>
                                        </p:tav>
                                      </p:tavLst>
                                    </p:anim>
                                    <p:anim calcmode="lin" valueType="num">
                                      <p:cBhvr>
                                        <p:cTn id="30" dur="332" tmFilter="0, 0; 0.125,0.2665; 0.25,0.4; 0.375,0.465; 0.5,0.5;  0.625,0.535; 0.75,0.6; 0.875,0.7335; 1,1">
                                          <p:stCondLst>
                                            <p:cond delay="1324"/>
                                          </p:stCondLst>
                                        </p:cTn>
                                        <p:tgtEl>
                                          <p:spTgt spid="185348"/>
                                        </p:tgtEl>
                                        <p:attrNameLst>
                                          <p:attrName>ppt_y</p:attrName>
                                        </p:attrNameLst>
                                      </p:cBhvr>
                                      <p:tavLst>
                                        <p:tav tm="0" fmla="#ppt_y-sin(pi*$)/27">
                                          <p:val>
                                            <p:fltVal val="0"/>
                                          </p:val>
                                        </p:tav>
                                        <p:tav tm="100000">
                                          <p:val>
                                            <p:fltVal val="1"/>
                                          </p:val>
                                        </p:tav>
                                      </p:tavLst>
                                    </p:anim>
                                    <p:anim calcmode="lin" valueType="num">
                                      <p:cBhvr>
                                        <p:cTn id="31" dur="164" tmFilter="0, 0; 0.125,0.2665; 0.25,0.4; 0.375,0.465; 0.5,0.5;  0.625,0.535; 0.75,0.6; 0.875,0.7335; 1,1">
                                          <p:stCondLst>
                                            <p:cond delay="1656"/>
                                          </p:stCondLst>
                                        </p:cTn>
                                        <p:tgtEl>
                                          <p:spTgt spid="185348"/>
                                        </p:tgtEl>
                                        <p:attrNameLst>
                                          <p:attrName>ppt_y</p:attrName>
                                        </p:attrNameLst>
                                      </p:cBhvr>
                                      <p:tavLst>
                                        <p:tav tm="0" fmla="#ppt_y-sin(pi*$)/81">
                                          <p:val>
                                            <p:fltVal val="0"/>
                                          </p:val>
                                        </p:tav>
                                        <p:tav tm="100000">
                                          <p:val>
                                            <p:fltVal val="1"/>
                                          </p:val>
                                        </p:tav>
                                      </p:tavLst>
                                    </p:anim>
                                    <p:animScale>
                                      <p:cBhvr>
                                        <p:cTn id="32" dur="26">
                                          <p:stCondLst>
                                            <p:cond delay="650"/>
                                          </p:stCondLst>
                                        </p:cTn>
                                        <p:tgtEl>
                                          <p:spTgt spid="185348"/>
                                        </p:tgtEl>
                                      </p:cBhvr>
                                      <p:to x="100000" y="60000"/>
                                    </p:animScale>
                                    <p:animScale>
                                      <p:cBhvr>
                                        <p:cTn id="33" dur="166" decel="50000">
                                          <p:stCondLst>
                                            <p:cond delay="676"/>
                                          </p:stCondLst>
                                        </p:cTn>
                                        <p:tgtEl>
                                          <p:spTgt spid="185348"/>
                                        </p:tgtEl>
                                      </p:cBhvr>
                                      <p:to x="100000" y="100000"/>
                                    </p:animScale>
                                    <p:animScale>
                                      <p:cBhvr>
                                        <p:cTn id="34" dur="26">
                                          <p:stCondLst>
                                            <p:cond delay="1312"/>
                                          </p:stCondLst>
                                        </p:cTn>
                                        <p:tgtEl>
                                          <p:spTgt spid="185348"/>
                                        </p:tgtEl>
                                      </p:cBhvr>
                                      <p:to x="100000" y="80000"/>
                                    </p:animScale>
                                    <p:animScale>
                                      <p:cBhvr>
                                        <p:cTn id="35" dur="166" decel="50000">
                                          <p:stCondLst>
                                            <p:cond delay="1338"/>
                                          </p:stCondLst>
                                        </p:cTn>
                                        <p:tgtEl>
                                          <p:spTgt spid="185348"/>
                                        </p:tgtEl>
                                      </p:cBhvr>
                                      <p:to x="100000" y="100000"/>
                                    </p:animScale>
                                    <p:animScale>
                                      <p:cBhvr>
                                        <p:cTn id="36" dur="26">
                                          <p:stCondLst>
                                            <p:cond delay="1642"/>
                                          </p:stCondLst>
                                        </p:cTn>
                                        <p:tgtEl>
                                          <p:spTgt spid="185348"/>
                                        </p:tgtEl>
                                      </p:cBhvr>
                                      <p:to x="100000" y="90000"/>
                                    </p:animScale>
                                    <p:animScale>
                                      <p:cBhvr>
                                        <p:cTn id="37" dur="166" decel="50000">
                                          <p:stCondLst>
                                            <p:cond delay="1668"/>
                                          </p:stCondLst>
                                        </p:cTn>
                                        <p:tgtEl>
                                          <p:spTgt spid="185348"/>
                                        </p:tgtEl>
                                      </p:cBhvr>
                                      <p:to x="100000" y="100000"/>
                                    </p:animScale>
                                    <p:animScale>
                                      <p:cBhvr>
                                        <p:cTn id="38" dur="26">
                                          <p:stCondLst>
                                            <p:cond delay="1808"/>
                                          </p:stCondLst>
                                        </p:cTn>
                                        <p:tgtEl>
                                          <p:spTgt spid="185348"/>
                                        </p:tgtEl>
                                      </p:cBhvr>
                                      <p:to x="100000" y="95000"/>
                                    </p:animScale>
                                    <p:animScale>
                                      <p:cBhvr>
                                        <p:cTn id="39" dur="166" decel="50000">
                                          <p:stCondLst>
                                            <p:cond delay="1834"/>
                                          </p:stCondLst>
                                        </p:cTn>
                                        <p:tgtEl>
                                          <p:spTgt spid="185348"/>
                                        </p:tgtEl>
                                      </p:cBhvr>
                                      <p:to x="100000" y="100000"/>
                                    </p:animScale>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iterate type="wd">
                                    <p:tmPct val="10000"/>
                                  </p:iterate>
                                  <p:childTnLst>
                                    <p:set>
                                      <p:cBhvr>
                                        <p:cTn id="43" dur="1" fill="hold">
                                          <p:stCondLst>
                                            <p:cond delay="0"/>
                                          </p:stCondLst>
                                        </p:cTn>
                                        <p:tgtEl>
                                          <p:spTgt spid="185349">
                                            <p:txEl>
                                              <p:pRg st="2" end="2"/>
                                            </p:txEl>
                                          </p:spTgt>
                                        </p:tgtEl>
                                        <p:attrNameLst>
                                          <p:attrName>style.visibility</p:attrName>
                                        </p:attrNameLst>
                                      </p:cBhvr>
                                      <p:to>
                                        <p:strVal val="visible"/>
                                      </p:to>
                                    </p:set>
                                    <p:animEffect transition="in" filter="wipe(left)">
                                      <p:cBhvr>
                                        <p:cTn id="44" dur="500"/>
                                        <p:tgtEl>
                                          <p:spTgt spid="185349">
                                            <p:txEl>
                                              <p:pRg st="2" end="2"/>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iterate type="wd">
                                    <p:tmPct val="10000"/>
                                  </p:iterate>
                                  <p:childTnLst>
                                    <p:set>
                                      <p:cBhvr>
                                        <p:cTn id="48" dur="1" fill="hold">
                                          <p:stCondLst>
                                            <p:cond delay="0"/>
                                          </p:stCondLst>
                                        </p:cTn>
                                        <p:tgtEl>
                                          <p:spTgt spid="185349">
                                            <p:txEl>
                                              <p:pRg st="3" end="3"/>
                                            </p:txEl>
                                          </p:spTgt>
                                        </p:tgtEl>
                                        <p:attrNameLst>
                                          <p:attrName>style.visibility</p:attrName>
                                        </p:attrNameLst>
                                      </p:cBhvr>
                                      <p:to>
                                        <p:strVal val="visible"/>
                                      </p:to>
                                    </p:set>
                                    <p:animEffect transition="in" filter="wipe(left)">
                                      <p:cBhvr>
                                        <p:cTn id="49" dur="500"/>
                                        <p:tgtEl>
                                          <p:spTgt spid="18534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7" grpId="0" build="p"/>
      <p:bldP spid="185349" grpId="0" build="p"/>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 name="Date Placeholder 3"/>
          <p:cNvSpPr>
            <a:spLocks noGrp="1"/>
          </p:cNvSpPr>
          <p:nvPr>
            <p:ph type="dt" sz="half" idx="10"/>
          </p:nvPr>
        </p:nvSpPr>
        <p:spPr/>
        <p:txBody>
          <a:bodyPr/>
          <a:lstStyle/>
          <a:p>
            <a:r>
              <a:rPr lang="en-US" smtClean="0"/>
              <a:t>Tuesday, Sept. 6, 2011</a:t>
            </a:r>
            <a:endParaRPr lang="en-US"/>
          </a:p>
        </p:txBody>
      </p:sp>
      <p:sp>
        <p:nvSpPr>
          <p:cNvPr id="16" name="Footer Placeholder 4"/>
          <p:cNvSpPr>
            <a:spLocks noGrp="1"/>
          </p:cNvSpPr>
          <p:nvPr>
            <p:ph type="ftr" sz="quarter" idx="11"/>
          </p:nvPr>
        </p:nvSpPr>
        <p:spPr/>
        <p:txBody>
          <a:bodyPr/>
          <a:lstStyle/>
          <a:p>
            <a:r>
              <a:rPr lang="en-US" smtClean="0"/>
              <a:t>PHYS 1444-003, Fall 2011 Dr. Jaehoon Yu</a:t>
            </a:r>
            <a:endParaRPr lang="en-US"/>
          </a:p>
        </p:txBody>
      </p:sp>
      <p:sp>
        <p:nvSpPr>
          <p:cNvPr id="17" name="Slide Number Placeholder 5"/>
          <p:cNvSpPr>
            <a:spLocks noGrp="1"/>
          </p:cNvSpPr>
          <p:nvPr>
            <p:ph type="sldNum" sz="quarter" idx="12"/>
          </p:nvPr>
        </p:nvSpPr>
        <p:spPr/>
        <p:txBody>
          <a:bodyPr/>
          <a:lstStyle/>
          <a:p>
            <a:fld id="{C481C387-C99E-814A-A75D-83FE7FFF51CB}" type="slidenum">
              <a:rPr lang="en-US"/>
              <a:pPr/>
              <a:t>8</a:t>
            </a:fld>
            <a:endParaRPr lang="en-US"/>
          </a:p>
        </p:txBody>
      </p:sp>
      <p:pic>
        <p:nvPicPr>
          <p:cNvPr id="186370" name="Picture 2" descr="FG21_039"/>
          <p:cNvPicPr>
            <a:picLocks noChangeAspect="1" noChangeArrowheads="1"/>
          </p:cNvPicPr>
          <p:nvPr/>
        </p:nvPicPr>
        <p:blipFill>
          <a:blip r:embed="rId3"/>
          <a:srcRect/>
          <a:stretch>
            <a:fillRect/>
          </a:stretch>
        </p:blipFill>
        <p:spPr bwMode="auto">
          <a:xfrm>
            <a:off x="6781800" y="609600"/>
            <a:ext cx="3429000" cy="2571750"/>
          </a:xfrm>
          <a:prstGeom prst="rect">
            <a:avLst/>
          </a:prstGeom>
          <a:noFill/>
        </p:spPr>
      </p:pic>
      <p:sp>
        <p:nvSpPr>
          <p:cNvPr id="186371" name="Rectangle 3"/>
          <p:cNvSpPr>
            <a:spLocks noGrp="1" noChangeArrowheads="1"/>
          </p:cNvSpPr>
          <p:nvPr>
            <p:ph type="title"/>
          </p:nvPr>
        </p:nvSpPr>
        <p:spPr>
          <a:xfrm>
            <a:off x="304800" y="0"/>
            <a:ext cx="8382000" cy="546100"/>
          </a:xfrm>
        </p:spPr>
        <p:txBody>
          <a:bodyPr/>
          <a:lstStyle/>
          <a:p>
            <a:r>
              <a:rPr lang="en-US"/>
              <a:t>Example 21 – 14 </a:t>
            </a:r>
          </a:p>
        </p:txBody>
      </p:sp>
      <p:sp>
        <p:nvSpPr>
          <p:cNvPr id="186372" name="Rectangle 4"/>
          <p:cNvSpPr>
            <a:spLocks noGrp="1" noChangeArrowheads="1"/>
          </p:cNvSpPr>
          <p:nvPr>
            <p:ph type="body" idx="1"/>
          </p:nvPr>
        </p:nvSpPr>
        <p:spPr>
          <a:xfrm>
            <a:off x="0" y="609600"/>
            <a:ext cx="7696200" cy="2362200"/>
          </a:xfrm>
        </p:spPr>
        <p:txBody>
          <a:bodyPr/>
          <a:lstStyle/>
          <a:p>
            <a:pPr>
              <a:lnSpc>
                <a:spcPct val="80000"/>
              </a:lnSpc>
            </a:pPr>
            <a:r>
              <a:rPr lang="en-US" sz="2400" b="1">
                <a:solidFill>
                  <a:schemeClr val="hlink"/>
                </a:solidFill>
              </a:rPr>
              <a:t>Electron accelerated by electric field</a:t>
            </a:r>
            <a:r>
              <a:rPr lang="en-US" sz="2400">
                <a:solidFill>
                  <a:schemeClr val="hlink"/>
                </a:solidFill>
              </a:rPr>
              <a:t>.  An electron (mass m = 9.1x10</a:t>
            </a:r>
            <a:r>
              <a:rPr lang="en-US" sz="2400" baseline="30000">
                <a:solidFill>
                  <a:schemeClr val="hlink"/>
                </a:solidFill>
              </a:rPr>
              <a:t>-31</a:t>
            </a:r>
            <a:r>
              <a:rPr lang="en-US" sz="2400">
                <a:solidFill>
                  <a:schemeClr val="hlink"/>
                </a:solidFill>
              </a:rPr>
              <a:t>kg) is accelerated in the uniform field E (E=2.0x10</a:t>
            </a:r>
            <a:r>
              <a:rPr lang="en-US" sz="2400" baseline="30000">
                <a:solidFill>
                  <a:schemeClr val="hlink"/>
                </a:solidFill>
              </a:rPr>
              <a:t>4</a:t>
            </a:r>
            <a:r>
              <a:rPr lang="en-US" sz="2400">
                <a:solidFill>
                  <a:schemeClr val="hlink"/>
                </a:solidFill>
              </a:rPr>
              <a:t>N/C) between two parallel charged plates. The separation of the plates is 1.5cm. The electron is accelerated from rest near the negative plate and passes through a tiny hole in the positive plate.  (a) With what speed does it leave the hole? (b) Show that the gravitational force can be ignored.  Assume the hole is so small that it does not affect the uniform field between the plates. </a:t>
            </a:r>
          </a:p>
        </p:txBody>
      </p:sp>
      <p:sp>
        <p:nvSpPr>
          <p:cNvPr id="186373" name="Text Box 5"/>
          <p:cNvSpPr txBox="1">
            <a:spLocks noChangeArrowheads="1"/>
          </p:cNvSpPr>
          <p:nvPr/>
        </p:nvSpPr>
        <p:spPr bwMode="auto">
          <a:xfrm>
            <a:off x="354013" y="2971800"/>
            <a:ext cx="7265987" cy="822325"/>
          </a:xfrm>
          <a:prstGeom prst="rect">
            <a:avLst/>
          </a:prstGeom>
          <a:noFill/>
          <a:ln w="9525">
            <a:noFill/>
            <a:miter lim="800000"/>
            <a:headEnd/>
            <a:tailEnd/>
          </a:ln>
          <a:effectLst/>
        </p:spPr>
        <p:txBody>
          <a:bodyPr>
            <a:prstTxWarp prst="textNoShape">
              <a:avLst/>
            </a:prstTxWarp>
            <a:spAutoFit/>
          </a:bodyPr>
          <a:lstStyle/>
          <a:p>
            <a:r>
              <a:rPr lang="en-US">
                <a:solidFill>
                  <a:schemeClr val="accent2"/>
                </a:solidFill>
                <a:latin typeface="Arial Narrow" charset="0"/>
              </a:rPr>
              <a:t>The magnitude of the force on the electron is F=qE and is directed to the right.  The equation to solve this problem is</a:t>
            </a:r>
          </a:p>
        </p:txBody>
      </p:sp>
      <p:sp>
        <p:nvSpPr>
          <p:cNvPr id="186374" name="Text Box 6"/>
          <p:cNvSpPr txBox="1">
            <a:spLocks noChangeArrowheads="1"/>
          </p:cNvSpPr>
          <p:nvPr/>
        </p:nvSpPr>
        <p:spPr bwMode="auto">
          <a:xfrm>
            <a:off x="354013" y="4244975"/>
            <a:ext cx="5372100" cy="457200"/>
          </a:xfrm>
          <a:prstGeom prst="rect">
            <a:avLst/>
          </a:prstGeom>
          <a:noFill/>
          <a:ln w="9525">
            <a:noFill/>
            <a:miter lim="800000"/>
            <a:headEnd/>
            <a:tailEnd/>
          </a:ln>
          <a:effectLst/>
        </p:spPr>
        <p:txBody>
          <a:bodyPr wrap="none">
            <a:prstTxWarp prst="textNoShape">
              <a:avLst/>
            </a:prstTxWarp>
            <a:spAutoFit/>
          </a:bodyPr>
          <a:lstStyle/>
          <a:p>
            <a:r>
              <a:rPr lang="en-US">
                <a:solidFill>
                  <a:schemeClr val="accent2"/>
                </a:solidFill>
                <a:latin typeface="Arial Narrow" charset="0"/>
              </a:rPr>
              <a:t>The magnitude of the electron’s acceleration is</a:t>
            </a:r>
          </a:p>
        </p:txBody>
      </p:sp>
      <p:sp>
        <p:nvSpPr>
          <p:cNvPr id="186375" name="Text Box 7"/>
          <p:cNvSpPr txBox="1">
            <a:spLocks noChangeArrowheads="1"/>
          </p:cNvSpPr>
          <p:nvPr/>
        </p:nvSpPr>
        <p:spPr bwMode="auto">
          <a:xfrm>
            <a:off x="354013" y="4816475"/>
            <a:ext cx="8229600" cy="822325"/>
          </a:xfrm>
          <a:prstGeom prst="rect">
            <a:avLst/>
          </a:prstGeom>
          <a:noFill/>
          <a:ln w="9525">
            <a:noFill/>
            <a:miter lim="800000"/>
            <a:headEnd/>
            <a:tailEnd/>
          </a:ln>
          <a:effectLst/>
        </p:spPr>
        <p:txBody>
          <a:bodyPr>
            <a:prstTxWarp prst="textNoShape">
              <a:avLst/>
            </a:prstTxWarp>
            <a:spAutoFit/>
          </a:bodyPr>
          <a:lstStyle/>
          <a:p>
            <a:r>
              <a:rPr lang="en-US">
                <a:solidFill>
                  <a:schemeClr val="accent2"/>
                </a:solidFill>
                <a:latin typeface="Arial Narrow" charset="0"/>
              </a:rPr>
              <a:t>Between the plates the field </a:t>
            </a:r>
            <a:r>
              <a:rPr lang="en-US" b="1">
                <a:solidFill>
                  <a:schemeClr val="accent2"/>
                </a:solidFill>
                <a:latin typeface="Arial Narrow" charset="0"/>
              </a:rPr>
              <a:t>E</a:t>
            </a:r>
            <a:r>
              <a:rPr lang="en-US">
                <a:solidFill>
                  <a:schemeClr val="accent2"/>
                </a:solidFill>
                <a:latin typeface="Arial Narrow" charset="0"/>
              </a:rPr>
              <a:t> is uniform, thus the electron undergoes a uniform acceleration</a:t>
            </a:r>
          </a:p>
        </p:txBody>
      </p:sp>
      <p:graphicFrame>
        <p:nvGraphicFramePr>
          <p:cNvPr id="186376" name="Object 8"/>
          <p:cNvGraphicFramePr>
            <a:graphicFrameLocks noChangeAspect="1"/>
          </p:cNvGraphicFramePr>
          <p:nvPr/>
        </p:nvGraphicFramePr>
        <p:xfrm>
          <a:off x="914400" y="5599113"/>
          <a:ext cx="6934200" cy="1030287"/>
        </p:xfrm>
        <a:graphic>
          <a:graphicData uri="http://schemas.openxmlformats.org/presentationml/2006/ole">
            <p:oleObj spid="_x0000_s198658" name="Equation" r:id="rId4" imgW="3200400" imgH="533160" progId="Equation.DSMT4">
              <p:embed/>
            </p:oleObj>
          </a:graphicData>
        </a:graphic>
      </p:graphicFrame>
      <p:graphicFrame>
        <p:nvGraphicFramePr>
          <p:cNvPr id="186377" name="Object 9"/>
          <p:cNvGraphicFramePr>
            <a:graphicFrameLocks noChangeAspect="1"/>
          </p:cNvGraphicFramePr>
          <p:nvPr/>
        </p:nvGraphicFramePr>
        <p:xfrm>
          <a:off x="5988050" y="4405313"/>
          <a:ext cx="487363" cy="269875"/>
        </p:xfrm>
        <a:graphic>
          <a:graphicData uri="http://schemas.openxmlformats.org/presentationml/2006/ole">
            <p:oleObj spid="_x0000_s198659" name="Equation" r:id="rId5" imgW="228600" imgH="126720" progId="Equation.DSMT4">
              <p:embed/>
            </p:oleObj>
          </a:graphicData>
        </a:graphic>
      </p:graphicFrame>
      <p:graphicFrame>
        <p:nvGraphicFramePr>
          <p:cNvPr id="186378" name="Object 10"/>
          <p:cNvGraphicFramePr>
            <a:graphicFrameLocks noChangeAspect="1"/>
          </p:cNvGraphicFramePr>
          <p:nvPr/>
        </p:nvGraphicFramePr>
        <p:xfrm>
          <a:off x="6543675" y="4092575"/>
          <a:ext cx="619125" cy="782638"/>
        </p:xfrm>
        <a:graphic>
          <a:graphicData uri="http://schemas.openxmlformats.org/presentationml/2006/ole">
            <p:oleObj spid="_x0000_s198660" name="Equation" r:id="rId6" imgW="291960" imgH="368280" progId="Equation.DSMT4">
              <p:embed/>
            </p:oleObj>
          </a:graphicData>
        </a:graphic>
      </p:graphicFrame>
      <p:graphicFrame>
        <p:nvGraphicFramePr>
          <p:cNvPr id="186379" name="Object 11"/>
          <p:cNvGraphicFramePr>
            <a:graphicFrameLocks noChangeAspect="1"/>
          </p:cNvGraphicFramePr>
          <p:nvPr/>
        </p:nvGraphicFramePr>
        <p:xfrm>
          <a:off x="7185025" y="4092575"/>
          <a:ext cx="511175" cy="784225"/>
        </p:xfrm>
        <a:graphic>
          <a:graphicData uri="http://schemas.openxmlformats.org/presentationml/2006/ole">
            <p:oleObj spid="_x0000_s198661" name="Equation" r:id="rId7" imgW="241200" imgH="368280" progId="Equation.DSMT4">
              <p:embed/>
            </p:oleObj>
          </a:graphicData>
        </a:graphic>
      </p:graphicFrame>
      <p:graphicFrame>
        <p:nvGraphicFramePr>
          <p:cNvPr id="186380" name="Object 12"/>
          <p:cNvGraphicFramePr>
            <a:graphicFrameLocks noChangeAspect="1"/>
          </p:cNvGraphicFramePr>
          <p:nvPr/>
        </p:nvGraphicFramePr>
        <p:xfrm>
          <a:off x="2057400" y="3810000"/>
          <a:ext cx="693738" cy="396875"/>
        </p:xfrm>
        <a:graphic>
          <a:graphicData uri="http://schemas.openxmlformats.org/presentationml/2006/ole">
            <p:oleObj spid="_x0000_s198662" name="Equation" r:id="rId8" imgW="266400" imgH="152280" progId="Equation.DSMT4">
              <p:embed/>
            </p:oleObj>
          </a:graphicData>
        </a:graphic>
      </p:graphicFrame>
      <p:graphicFrame>
        <p:nvGraphicFramePr>
          <p:cNvPr id="186381" name="Object 13"/>
          <p:cNvGraphicFramePr>
            <a:graphicFrameLocks noChangeAspect="1"/>
          </p:cNvGraphicFramePr>
          <p:nvPr/>
        </p:nvGraphicFramePr>
        <p:xfrm>
          <a:off x="2743200" y="3770313"/>
          <a:ext cx="825500" cy="496887"/>
        </p:xfrm>
        <a:graphic>
          <a:graphicData uri="http://schemas.openxmlformats.org/presentationml/2006/ole">
            <p:oleObj spid="_x0000_s198663" name="Equation" r:id="rId9" imgW="317160" imgH="190440" progId="Equation.DSMT4">
              <p:embed/>
            </p:oleObj>
          </a:graphicData>
        </a:graphic>
      </p:graphicFrame>
      <p:graphicFrame>
        <p:nvGraphicFramePr>
          <p:cNvPr id="186382" name="Object 14"/>
          <p:cNvGraphicFramePr>
            <a:graphicFrameLocks noChangeAspect="1"/>
          </p:cNvGraphicFramePr>
          <p:nvPr/>
        </p:nvGraphicFramePr>
        <p:xfrm>
          <a:off x="3581400" y="3886200"/>
          <a:ext cx="593725" cy="331788"/>
        </p:xfrm>
        <a:graphic>
          <a:graphicData uri="http://schemas.openxmlformats.org/presentationml/2006/ole">
            <p:oleObj spid="_x0000_s198664" name="Equation" r:id="rId10" imgW="228600" imgH="12672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86372">
                                            <p:txEl>
                                              <p:pRg st="0" end="0"/>
                                            </p:txEl>
                                          </p:spTgt>
                                        </p:tgtEl>
                                        <p:attrNameLst>
                                          <p:attrName>style.visibility</p:attrName>
                                        </p:attrNameLst>
                                      </p:cBhvr>
                                      <p:to>
                                        <p:strVal val="visible"/>
                                      </p:to>
                                    </p:set>
                                    <p:animEffect transition="in" filter="wipe(left)">
                                      <p:cBhvr>
                                        <p:cTn id="7" dur="500"/>
                                        <p:tgtEl>
                                          <p:spTgt spid="18637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186370"/>
                                        </p:tgtEl>
                                        <p:attrNameLst>
                                          <p:attrName>style.visibility</p:attrName>
                                        </p:attrNameLst>
                                      </p:cBhvr>
                                      <p:to>
                                        <p:strVal val="visible"/>
                                      </p:to>
                                    </p:set>
                                    <p:anim calcmode="lin" valueType="num">
                                      <p:cBhvr>
                                        <p:cTn id="12" dur="500" fill="hold"/>
                                        <p:tgtEl>
                                          <p:spTgt spid="186370"/>
                                        </p:tgtEl>
                                        <p:attrNameLst>
                                          <p:attrName>ppt_w</p:attrName>
                                        </p:attrNameLst>
                                      </p:cBhvr>
                                      <p:tavLst>
                                        <p:tav tm="0">
                                          <p:val>
                                            <p:fltVal val="0"/>
                                          </p:val>
                                        </p:tav>
                                        <p:tav tm="100000">
                                          <p:val>
                                            <p:strVal val="#ppt_w"/>
                                          </p:val>
                                        </p:tav>
                                      </p:tavLst>
                                    </p:anim>
                                    <p:anim calcmode="lin" valueType="num">
                                      <p:cBhvr>
                                        <p:cTn id="13" dur="500" fill="hold"/>
                                        <p:tgtEl>
                                          <p:spTgt spid="186370"/>
                                        </p:tgtEl>
                                        <p:attrNameLst>
                                          <p:attrName>ppt_h</p:attrName>
                                        </p:attrNameLst>
                                      </p:cBhvr>
                                      <p:tavLst>
                                        <p:tav tm="0">
                                          <p:val>
                                            <p:fltVal val="0"/>
                                          </p:val>
                                        </p:tav>
                                        <p:tav tm="100000">
                                          <p:val>
                                            <p:strVal val="#ppt_h"/>
                                          </p:val>
                                        </p:tav>
                                      </p:tavLst>
                                    </p:anim>
                                    <p:animEffect transition="in" filter="fade">
                                      <p:cBhvr>
                                        <p:cTn id="14" dur="500"/>
                                        <p:tgtEl>
                                          <p:spTgt spid="186370"/>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186373"/>
                                        </p:tgtEl>
                                        <p:attrNameLst>
                                          <p:attrName>style.visibility</p:attrName>
                                        </p:attrNameLst>
                                      </p:cBhvr>
                                      <p:to>
                                        <p:strVal val="visible"/>
                                      </p:to>
                                    </p:set>
                                    <p:animEffect transition="in" filter="wipe(left)">
                                      <p:cBhvr>
                                        <p:cTn id="19" dur="500"/>
                                        <p:tgtEl>
                                          <p:spTgt spid="186373"/>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iterate type="wd">
                                    <p:tmPct val="10000"/>
                                  </p:iterate>
                                  <p:childTnLst>
                                    <p:set>
                                      <p:cBhvr>
                                        <p:cTn id="23" dur="1" fill="hold">
                                          <p:stCondLst>
                                            <p:cond delay="0"/>
                                          </p:stCondLst>
                                        </p:cTn>
                                        <p:tgtEl>
                                          <p:spTgt spid="186380"/>
                                        </p:tgtEl>
                                        <p:attrNameLst>
                                          <p:attrName>style.visibility</p:attrName>
                                        </p:attrNameLst>
                                      </p:cBhvr>
                                      <p:to>
                                        <p:strVal val="visible"/>
                                      </p:to>
                                    </p:set>
                                    <p:animEffect transition="in" filter="wipe(left)">
                                      <p:cBhvr>
                                        <p:cTn id="24" dur="500"/>
                                        <p:tgtEl>
                                          <p:spTgt spid="186380"/>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iterate type="wd">
                                    <p:tmPct val="10000"/>
                                  </p:iterate>
                                  <p:childTnLst>
                                    <p:set>
                                      <p:cBhvr>
                                        <p:cTn id="28" dur="1" fill="hold">
                                          <p:stCondLst>
                                            <p:cond delay="0"/>
                                          </p:stCondLst>
                                        </p:cTn>
                                        <p:tgtEl>
                                          <p:spTgt spid="186381"/>
                                        </p:tgtEl>
                                        <p:attrNameLst>
                                          <p:attrName>style.visibility</p:attrName>
                                        </p:attrNameLst>
                                      </p:cBhvr>
                                      <p:to>
                                        <p:strVal val="visible"/>
                                      </p:to>
                                    </p:set>
                                    <p:animEffect transition="in" filter="wipe(left)">
                                      <p:cBhvr>
                                        <p:cTn id="29" dur="500"/>
                                        <p:tgtEl>
                                          <p:spTgt spid="186381"/>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iterate type="wd">
                                    <p:tmPct val="10000"/>
                                  </p:iterate>
                                  <p:childTnLst>
                                    <p:set>
                                      <p:cBhvr>
                                        <p:cTn id="33" dur="1" fill="hold">
                                          <p:stCondLst>
                                            <p:cond delay="0"/>
                                          </p:stCondLst>
                                        </p:cTn>
                                        <p:tgtEl>
                                          <p:spTgt spid="186382"/>
                                        </p:tgtEl>
                                        <p:attrNameLst>
                                          <p:attrName>style.visibility</p:attrName>
                                        </p:attrNameLst>
                                      </p:cBhvr>
                                      <p:to>
                                        <p:strVal val="visible"/>
                                      </p:to>
                                    </p:set>
                                    <p:animEffect transition="in" filter="wipe(left)">
                                      <p:cBhvr>
                                        <p:cTn id="34" dur="500"/>
                                        <p:tgtEl>
                                          <p:spTgt spid="186382"/>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186374"/>
                                        </p:tgtEl>
                                        <p:attrNameLst>
                                          <p:attrName>style.visibility</p:attrName>
                                        </p:attrNameLst>
                                      </p:cBhvr>
                                      <p:to>
                                        <p:strVal val="visible"/>
                                      </p:to>
                                    </p:set>
                                    <p:animEffect transition="in" filter="wipe(left)">
                                      <p:cBhvr>
                                        <p:cTn id="39" dur="500"/>
                                        <p:tgtEl>
                                          <p:spTgt spid="186374"/>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iterate type="wd">
                                    <p:tmPct val="10000"/>
                                  </p:iterate>
                                  <p:childTnLst>
                                    <p:set>
                                      <p:cBhvr>
                                        <p:cTn id="43" dur="1" fill="hold">
                                          <p:stCondLst>
                                            <p:cond delay="0"/>
                                          </p:stCondLst>
                                        </p:cTn>
                                        <p:tgtEl>
                                          <p:spTgt spid="186377"/>
                                        </p:tgtEl>
                                        <p:attrNameLst>
                                          <p:attrName>style.visibility</p:attrName>
                                        </p:attrNameLst>
                                      </p:cBhvr>
                                      <p:to>
                                        <p:strVal val="visible"/>
                                      </p:to>
                                    </p:set>
                                    <p:animEffect transition="in" filter="wipe(left)">
                                      <p:cBhvr>
                                        <p:cTn id="44" dur="500"/>
                                        <p:tgtEl>
                                          <p:spTgt spid="186377"/>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iterate type="wd">
                                    <p:tmPct val="10000"/>
                                  </p:iterate>
                                  <p:childTnLst>
                                    <p:set>
                                      <p:cBhvr>
                                        <p:cTn id="48" dur="1" fill="hold">
                                          <p:stCondLst>
                                            <p:cond delay="0"/>
                                          </p:stCondLst>
                                        </p:cTn>
                                        <p:tgtEl>
                                          <p:spTgt spid="186378"/>
                                        </p:tgtEl>
                                        <p:attrNameLst>
                                          <p:attrName>style.visibility</p:attrName>
                                        </p:attrNameLst>
                                      </p:cBhvr>
                                      <p:to>
                                        <p:strVal val="visible"/>
                                      </p:to>
                                    </p:set>
                                    <p:animEffect transition="in" filter="wipe(left)">
                                      <p:cBhvr>
                                        <p:cTn id="49" dur="500"/>
                                        <p:tgtEl>
                                          <p:spTgt spid="186378"/>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iterate type="wd">
                                    <p:tmPct val="10000"/>
                                  </p:iterate>
                                  <p:childTnLst>
                                    <p:set>
                                      <p:cBhvr>
                                        <p:cTn id="53" dur="1" fill="hold">
                                          <p:stCondLst>
                                            <p:cond delay="0"/>
                                          </p:stCondLst>
                                        </p:cTn>
                                        <p:tgtEl>
                                          <p:spTgt spid="186379"/>
                                        </p:tgtEl>
                                        <p:attrNameLst>
                                          <p:attrName>style.visibility</p:attrName>
                                        </p:attrNameLst>
                                      </p:cBhvr>
                                      <p:to>
                                        <p:strVal val="visible"/>
                                      </p:to>
                                    </p:set>
                                    <p:animEffect transition="in" filter="wipe(left)">
                                      <p:cBhvr>
                                        <p:cTn id="54" dur="500"/>
                                        <p:tgtEl>
                                          <p:spTgt spid="186379"/>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iterate type="wd">
                                    <p:tmPct val="10000"/>
                                  </p:iterate>
                                  <p:childTnLst>
                                    <p:set>
                                      <p:cBhvr>
                                        <p:cTn id="58" dur="1" fill="hold">
                                          <p:stCondLst>
                                            <p:cond delay="0"/>
                                          </p:stCondLst>
                                        </p:cTn>
                                        <p:tgtEl>
                                          <p:spTgt spid="186375"/>
                                        </p:tgtEl>
                                        <p:attrNameLst>
                                          <p:attrName>style.visibility</p:attrName>
                                        </p:attrNameLst>
                                      </p:cBhvr>
                                      <p:to>
                                        <p:strVal val="visible"/>
                                      </p:to>
                                    </p:set>
                                    <p:animEffect transition="in" filter="wipe(left)">
                                      <p:cBhvr>
                                        <p:cTn id="59" dur="500"/>
                                        <p:tgtEl>
                                          <p:spTgt spid="186375"/>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childTnLst>
                                    <p:set>
                                      <p:cBhvr>
                                        <p:cTn id="63" dur="1" fill="hold">
                                          <p:stCondLst>
                                            <p:cond delay="0"/>
                                          </p:stCondLst>
                                        </p:cTn>
                                        <p:tgtEl>
                                          <p:spTgt spid="186376"/>
                                        </p:tgtEl>
                                        <p:attrNameLst>
                                          <p:attrName>style.visibility</p:attrName>
                                        </p:attrNameLst>
                                      </p:cBhvr>
                                      <p:to>
                                        <p:strVal val="visible"/>
                                      </p:to>
                                    </p:set>
                                    <p:animEffect transition="in" filter="wipe(left)">
                                      <p:cBhvr>
                                        <p:cTn id="64" dur="500"/>
                                        <p:tgtEl>
                                          <p:spTgt spid="1863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2" grpId="0" build="p"/>
      <p:bldP spid="186373" grpId="0"/>
      <p:bldP spid="186374" grpId="0"/>
      <p:bldP spid="186375" grpId="0"/>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 name="Date Placeholder 3"/>
          <p:cNvSpPr>
            <a:spLocks noGrp="1"/>
          </p:cNvSpPr>
          <p:nvPr>
            <p:ph type="dt" sz="half" idx="10"/>
          </p:nvPr>
        </p:nvSpPr>
        <p:spPr/>
        <p:txBody>
          <a:bodyPr/>
          <a:lstStyle/>
          <a:p>
            <a:r>
              <a:rPr lang="en-US" smtClean="0"/>
              <a:t>Tuesday, Sept. 6, 2011</a:t>
            </a:r>
            <a:endParaRPr lang="en-US"/>
          </a:p>
        </p:txBody>
      </p:sp>
      <p:sp>
        <p:nvSpPr>
          <p:cNvPr id="19" name="Footer Placeholder 4"/>
          <p:cNvSpPr>
            <a:spLocks noGrp="1"/>
          </p:cNvSpPr>
          <p:nvPr>
            <p:ph type="ftr" sz="quarter" idx="11"/>
          </p:nvPr>
        </p:nvSpPr>
        <p:spPr/>
        <p:txBody>
          <a:bodyPr/>
          <a:lstStyle/>
          <a:p>
            <a:r>
              <a:rPr lang="en-US" smtClean="0"/>
              <a:t>PHYS 1444-003, Fall 2011 Dr. Jaehoon Yu</a:t>
            </a:r>
            <a:endParaRPr lang="en-US"/>
          </a:p>
        </p:txBody>
      </p:sp>
      <p:sp>
        <p:nvSpPr>
          <p:cNvPr id="20" name="Slide Number Placeholder 5"/>
          <p:cNvSpPr>
            <a:spLocks noGrp="1"/>
          </p:cNvSpPr>
          <p:nvPr>
            <p:ph type="sldNum" sz="quarter" idx="12"/>
          </p:nvPr>
        </p:nvSpPr>
        <p:spPr/>
        <p:txBody>
          <a:bodyPr/>
          <a:lstStyle/>
          <a:p>
            <a:fld id="{AA474E1C-D48A-AB4D-967B-BB66B17AD59B}" type="slidenum">
              <a:rPr lang="en-US"/>
              <a:pPr/>
              <a:t>9</a:t>
            </a:fld>
            <a:endParaRPr lang="en-US"/>
          </a:p>
        </p:txBody>
      </p:sp>
      <p:sp>
        <p:nvSpPr>
          <p:cNvPr id="187394" name="Rectangle 2"/>
          <p:cNvSpPr>
            <a:spLocks noGrp="1" noChangeArrowheads="1"/>
          </p:cNvSpPr>
          <p:nvPr>
            <p:ph type="title"/>
          </p:nvPr>
        </p:nvSpPr>
        <p:spPr>
          <a:xfrm>
            <a:off x="304800" y="0"/>
            <a:ext cx="8382000" cy="685800"/>
          </a:xfrm>
        </p:spPr>
        <p:txBody>
          <a:bodyPr/>
          <a:lstStyle/>
          <a:p>
            <a:r>
              <a:rPr lang="en-US"/>
              <a:t>Example 21 – 14 </a:t>
            </a:r>
          </a:p>
        </p:txBody>
      </p:sp>
      <p:sp>
        <p:nvSpPr>
          <p:cNvPr id="187395" name="Rectangle 3"/>
          <p:cNvSpPr>
            <a:spLocks noGrp="1" noChangeArrowheads="1"/>
          </p:cNvSpPr>
          <p:nvPr>
            <p:ph type="body" idx="1"/>
          </p:nvPr>
        </p:nvSpPr>
        <p:spPr>
          <a:xfrm>
            <a:off x="152400" y="2590800"/>
            <a:ext cx="8763000" cy="838200"/>
          </a:xfrm>
        </p:spPr>
        <p:txBody>
          <a:bodyPr/>
          <a:lstStyle/>
          <a:p>
            <a:pPr>
              <a:lnSpc>
                <a:spcPct val="90000"/>
              </a:lnSpc>
            </a:pPr>
            <a:r>
              <a:rPr lang="en-US" sz="2400">
                <a:solidFill>
                  <a:srgbClr val="CC00CC"/>
                </a:solidFill>
              </a:rPr>
              <a:t>(b) Show that the gravitational force can be ignored.  Assume the hole is so small that it does not affect the uniform field between the plates. </a:t>
            </a:r>
          </a:p>
        </p:txBody>
      </p:sp>
      <p:sp>
        <p:nvSpPr>
          <p:cNvPr id="187396" name="Text Box 4"/>
          <p:cNvSpPr txBox="1">
            <a:spLocks noChangeArrowheads="1"/>
          </p:cNvSpPr>
          <p:nvPr/>
        </p:nvSpPr>
        <p:spPr bwMode="auto">
          <a:xfrm>
            <a:off x="381000" y="3352800"/>
            <a:ext cx="6027738" cy="457200"/>
          </a:xfrm>
          <a:prstGeom prst="rect">
            <a:avLst/>
          </a:prstGeom>
          <a:noFill/>
          <a:ln w="9525">
            <a:noFill/>
            <a:miter lim="800000"/>
            <a:headEnd/>
            <a:tailEnd/>
          </a:ln>
          <a:effectLst/>
        </p:spPr>
        <p:txBody>
          <a:bodyPr wrap="none">
            <a:prstTxWarp prst="textNoShape">
              <a:avLst/>
            </a:prstTxWarp>
            <a:spAutoFit/>
          </a:bodyPr>
          <a:lstStyle/>
          <a:p>
            <a:r>
              <a:rPr lang="en-US">
                <a:solidFill>
                  <a:schemeClr val="accent2"/>
                </a:solidFill>
                <a:latin typeface="Arial Narrow" charset="0"/>
              </a:rPr>
              <a:t>The magnitude of the electric force on the electron is</a:t>
            </a:r>
          </a:p>
        </p:txBody>
      </p:sp>
      <p:graphicFrame>
        <p:nvGraphicFramePr>
          <p:cNvPr id="187397" name="Object 5"/>
          <p:cNvGraphicFramePr>
            <a:graphicFrameLocks noChangeAspect="1"/>
          </p:cNvGraphicFramePr>
          <p:nvPr/>
        </p:nvGraphicFramePr>
        <p:xfrm>
          <a:off x="757238" y="3924300"/>
          <a:ext cx="690562" cy="481013"/>
        </p:xfrm>
        <a:graphic>
          <a:graphicData uri="http://schemas.openxmlformats.org/presentationml/2006/ole">
            <p:oleObj spid="_x0000_s199682" name="Equation" r:id="rId3" imgW="291960" imgH="203040" progId="Equation.DSMT4">
              <p:embed/>
            </p:oleObj>
          </a:graphicData>
        </a:graphic>
      </p:graphicFrame>
      <p:graphicFrame>
        <p:nvGraphicFramePr>
          <p:cNvPr id="187398" name="Object 6"/>
          <p:cNvGraphicFramePr>
            <a:graphicFrameLocks noChangeAspect="1"/>
          </p:cNvGraphicFramePr>
          <p:nvPr/>
        </p:nvGraphicFramePr>
        <p:xfrm>
          <a:off x="762000" y="4913313"/>
          <a:ext cx="749300" cy="482600"/>
        </p:xfrm>
        <a:graphic>
          <a:graphicData uri="http://schemas.openxmlformats.org/presentationml/2006/ole">
            <p:oleObj spid="_x0000_s199683" name="Equation" r:id="rId4" imgW="317160" imgH="203040" progId="Equation.DSMT4">
              <p:embed/>
            </p:oleObj>
          </a:graphicData>
        </a:graphic>
      </p:graphicFrame>
      <p:sp>
        <p:nvSpPr>
          <p:cNvPr id="187399" name="Text Box 7"/>
          <p:cNvSpPr txBox="1">
            <a:spLocks noChangeArrowheads="1"/>
          </p:cNvSpPr>
          <p:nvPr/>
        </p:nvSpPr>
        <p:spPr bwMode="auto">
          <a:xfrm>
            <a:off x="381000" y="4419600"/>
            <a:ext cx="6586538" cy="457200"/>
          </a:xfrm>
          <a:prstGeom prst="rect">
            <a:avLst/>
          </a:prstGeom>
          <a:noFill/>
          <a:ln w="9525">
            <a:noFill/>
            <a:miter lim="800000"/>
            <a:headEnd/>
            <a:tailEnd/>
          </a:ln>
          <a:effectLst/>
        </p:spPr>
        <p:txBody>
          <a:bodyPr wrap="none">
            <a:prstTxWarp prst="textNoShape">
              <a:avLst/>
            </a:prstTxWarp>
            <a:spAutoFit/>
          </a:bodyPr>
          <a:lstStyle/>
          <a:p>
            <a:r>
              <a:rPr lang="en-US">
                <a:solidFill>
                  <a:schemeClr val="accent2"/>
                </a:solidFill>
                <a:latin typeface="Arial Narrow" charset="0"/>
              </a:rPr>
              <a:t>The magnitude of the gravitational force on the electron is</a:t>
            </a:r>
          </a:p>
        </p:txBody>
      </p:sp>
      <p:sp>
        <p:nvSpPr>
          <p:cNvPr id="187400" name="Text Box 8"/>
          <p:cNvSpPr txBox="1">
            <a:spLocks noChangeArrowheads="1"/>
          </p:cNvSpPr>
          <p:nvPr/>
        </p:nvSpPr>
        <p:spPr bwMode="auto">
          <a:xfrm>
            <a:off x="381000" y="5349875"/>
            <a:ext cx="8305800" cy="822325"/>
          </a:xfrm>
          <a:prstGeom prst="rect">
            <a:avLst/>
          </a:prstGeom>
          <a:noFill/>
          <a:ln w="9525">
            <a:noFill/>
            <a:miter lim="800000"/>
            <a:headEnd/>
            <a:tailEnd/>
          </a:ln>
          <a:effectLst/>
        </p:spPr>
        <p:txBody>
          <a:bodyPr>
            <a:prstTxWarp prst="textNoShape">
              <a:avLst/>
            </a:prstTxWarp>
            <a:spAutoFit/>
          </a:bodyPr>
          <a:lstStyle/>
          <a:p>
            <a:r>
              <a:rPr lang="en-US">
                <a:solidFill>
                  <a:schemeClr val="accent2"/>
                </a:solidFill>
                <a:latin typeface="Arial Narrow" charset="0"/>
              </a:rPr>
              <a:t>Thus the gravitational force on the electron is negligible compared to the electromagnetic force.</a:t>
            </a:r>
          </a:p>
        </p:txBody>
      </p:sp>
      <p:graphicFrame>
        <p:nvGraphicFramePr>
          <p:cNvPr id="187401" name="Object 9"/>
          <p:cNvGraphicFramePr>
            <a:graphicFrameLocks noChangeAspect="1"/>
          </p:cNvGraphicFramePr>
          <p:nvPr/>
        </p:nvGraphicFramePr>
        <p:xfrm>
          <a:off x="1384300" y="3938588"/>
          <a:ext cx="749300" cy="452437"/>
        </p:xfrm>
        <a:graphic>
          <a:graphicData uri="http://schemas.openxmlformats.org/presentationml/2006/ole">
            <p:oleObj spid="_x0000_s199684" name="Equation" r:id="rId5" imgW="317160" imgH="190440" progId="Equation.DSMT4">
              <p:embed/>
            </p:oleObj>
          </a:graphicData>
        </a:graphic>
      </p:graphicFrame>
      <p:graphicFrame>
        <p:nvGraphicFramePr>
          <p:cNvPr id="187402" name="Object 10"/>
          <p:cNvGraphicFramePr>
            <a:graphicFrameLocks noChangeAspect="1"/>
          </p:cNvGraphicFramePr>
          <p:nvPr/>
        </p:nvGraphicFramePr>
        <p:xfrm>
          <a:off x="2949575" y="3833813"/>
          <a:ext cx="5965825" cy="661987"/>
        </p:xfrm>
        <a:graphic>
          <a:graphicData uri="http://schemas.openxmlformats.org/presentationml/2006/ole">
            <p:oleObj spid="_x0000_s199685" name="Equation" r:id="rId6" imgW="2527200" imgH="279360" progId="Equation.DSMT4">
              <p:embed/>
            </p:oleObj>
          </a:graphicData>
        </a:graphic>
      </p:graphicFrame>
      <p:graphicFrame>
        <p:nvGraphicFramePr>
          <p:cNvPr id="187403" name="Object 11"/>
          <p:cNvGraphicFramePr>
            <a:graphicFrameLocks noChangeAspect="1"/>
          </p:cNvGraphicFramePr>
          <p:nvPr/>
        </p:nvGraphicFramePr>
        <p:xfrm>
          <a:off x="1477963" y="4975225"/>
          <a:ext cx="808037" cy="360363"/>
        </p:xfrm>
        <a:graphic>
          <a:graphicData uri="http://schemas.openxmlformats.org/presentationml/2006/ole">
            <p:oleObj spid="_x0000_s199686" name="Equation" r:id="rId7" imgW="342720" imgH="152280" progId="Equation.DSMT4">
              <p:embed/>
            </p:oleObj>
          </a:graphicData>
        </a:graphic>
      </p:graphicFrame>
      <p:graphicFrame>
        <p:nvGraphicFramePr>
          <p:cNvPr id="187404" name="Object 12"/>
          <p:cNvGraphicFramePr>
            <a:graphicFrameLocks noChangeAspect="1"/>
          </p:cNvGraphicFramePr>
          <p:nvPr/>
        </p:nvGraphicFramePr>
        <p:xfrm>
          <a:off x="2206625" y="4824413"/>
          <a:ext cx="5337175" cy="661987"/>
        </p:xfrm>
        <a:graphic>
          <a:graphicData uri="http://schemas.openxmlformats.org/presentationml/2006/ole">
            <p:oleObj spid="_x0000_s199687" name="Equation" r:id="rId8" imgW="2260440" imgH="279360" progId="Equation.DSMT4">
              <p:embed/>
            </p:oleObj>
          </a:graphicData>
        </a:graphic>
      </p:graphicFrame>
      <p:graphicFrame>
        <p:nvGraphicFramePr>
          <p:cNvPr id="187405" name="Object 13"/>
          <p:cNvGraphicFramePr>
            <a:graphicFrameLocks noChangeAspect="1"/>
          </p:cNvGraphicFramePr>
          <p:nvPr/>
        </p:nvGraphicFramePr>
        <p:xfrm>
          <a:off x="2176463" y="3910013"/>
          <a:ext cx="719137" cy="392112"/>
        </p:xfrm>
        <a:graphic>
          <a:graphicData uri="http://schemas.openxmlformats.org/presentationml/2006/ole">
            <p:oleObj spid="_x0000_s199688" name="Equation" r:id="rId9" imgW="304560" imgH="164880" progId="Equation.DSMT4">
              <p:embed/>
            </p:oleObj>
          </a:graphicData>
        </a:graphic>
      </p:graphicFrame>
      <p:sp>
        <p:nvSpPr>
          <p:cNvPr id="187406" name="Text Box 14"/>
          <p:cNvSpPr txBox="1">
            <a:spLocks noChangeArrowheads="1"/>
          </p:cNvSpPr>
          <p:nvPr/>
        </p:nvSpPr>
        <p:spPr bwMode="auto">
          <a:xfrm>
            <a:off x="76200" y="635000"/>
            <a:ext cx="9067800" cy="461665"/>
          </a:xfrm>
          <a:prstGeom prst="rect">
            <a:avLst/>
          </a:prstGeom>
          <a:noFill/>
          <a:ln w="9525">
            <a:noFill/>
            <a:miter lim="800000"/>
            <a:headEnd/>
            <a:tailEnd/>
          </a:ln>
          <a:effectLst/>
        </p:spPr>
        <p:txBody>
          <a:bodyPr wrap="square">
            <a:prstTxWarp prst="textNoShape">
              <a:avLst/>
            </a:prstTxWarp>
            <a:spAutoFit/>
          </a:bodyPr>
          <a:lstStyle/>
          <a:p>
            <a:r>
              <a:rPr lang="en-US" dirty="0">
                <a:solidFill>
                  <a:schemeClr val="accent2"/>
                </a:solidFill>
                <a:latin typeface="Arial Narrow" charset="0"/>
              </a:rPr>
              <a:t>Since the travel distance is 1.5x10</a:t>
            </a:r>
            <a:r>
              <a:rPr lang="en-US" baseline="30000" dirty="0">
                <a:solidFill>
                  <a:schemeClr val="accent2"/>
                </a:solidFill>
                <a:latin typeface="Arial Narrow" charset="0"/>
              </a:rPr>
              <a:t>-2</a:t>
            </a:r>
            <a:r>
              <a:rPr lang="en-US" dirty="0">
                <a:solidFill>
                  <a:schemeClr val="accent2"/>
                </a:solidFill>
                <a:latin typeface="Arial Narrow" charset="0"/>
              </a:rPr>
              <a:t>m, using one of the </a:t>
            </a:r>
            <a:r>
              <a:rPr lang="en-US" dirty="0" smtClean="0">
                <a:solidFill>
                  <a:schemeClr val="accent2"/>
                </a:solidFill>
                <a:latin typeface="Arial Narrow" charset="0"/>
              </a:rPr>
              <a:t>kinematic </a:t>
            </a:r>
            <a:r>
              <a:rPr lang="en-US" dirty="0">
                <a:solidFill>
                  <a:schemeClr val="accent2"/>
                </a:solidFill>
                <a:latin typeface="Arial Narrow" charset="0"/>
              </a:rPr>
              <a:t>eq. of </a:t>
            </a:r>
            <a:r>
              <a:rPr lang="en-US" dirty="0" smtClean="0">
                <a:solidFill>
                  <a:schemeClr val="accent2"/>
                </a:solidFill>
                <a:latin typeface="Arial Narrow" charset="0"/>
              </a:rPr>
              <a:t>motion,</a:t>
            </a:r>
            <a:endParaRPr lang="en-US" dirty="0">
              <a:solidFill>
                <a:schemeClr val="accent2"/>
              </a:solidFill>
              <a:latin typeface="Arial Narrow" charset="0"/>
            </a:endParaRPr>
          </a:p>
        </p:txBody>
      </p:sp>
      <p:graphicFrame>
        <p:nvGraphicFramePr>
          <p:cNvPr id="187407" name="Object 15"/>
          <p:cNvGraphicFramePr>
            <a:graphicFrameLocks noChangeAspect="1"/>
          </p:cNvGraphicFramePr>
          <p:nvPr/>
        </p:nvGraphicFramePr>
        <p:xfrm>
          <a:off x="457200" y="1135063"/>
          <a:ext cx="1752600" cy="541337"/>
        </p:xfrm>
        <a:graphic>
          <a:graphicData uri="http://schemas.openxmlformats.org/presentationml/2006/ole">
            <p:oleObj spid="_x0000_s199689" name="Equation" r:id="rId10" imgW="774360" imgH="228600" progId="Equation.DSMT4">
              <p:embed/>
            </p:oleObj>
          </a:graphicData>
        </a:graphic>
      </p:graphicFrame>
      <p:graphicFrame>
        <p:nvGraphicFramePr>
          <p:cNvPr id="187408" name="Object 16"/>
          <p:cNvGraphicFramePr>
            <a:graphicFrameLocks noChangeAspect="1"/>
          </p:cNvGraphicFramePr>
          <p:nvPr/>
        </p:nvGraphicFramePr>
        <p:xfrm>
          <a:off x="2286000" y="1131888"/>
          <a:ext cx="6705600" cy="536575"/>
        </p:xfrm>
        <a:graphic>
          <a:graphicData uri="http://schemas.openxmlformats.org/presentationml/2006/ole">
            <p:oleObj spid="_x0000_s199690" name="Equation" r:id="rId11" imgW="2984400" imgH="253800" progId="Equation.DSMT4">
              <p:embed/>
            </p:oleObj>
          </a:graphicData>
        </a:graphic>
      </p:graphicFrame>
      <p:sp>
        <p:nvSpPr>
          <p:cNvPr id="187409" name="Text Box 17"/>
          <p:cNvSpPr txBox="1">
            <a:spLocks noChangeArrowheads="1"/>
          </p:cNvSpPr>
          <p:nvPr/>
        </p:nvSpPr>
        <p:spPr bwMode="auto">
          <a:xfrm>
            <a:off x="304800" y="1692275"/>
            <a:ext cx="8686800" cy="822325"/>
          </a:xfrm>
          <a:prstGeom prst="rect">
            <a:avLst/>
          </a:prstGeom>
          <a:solidFill>
            <a:schemeClr val="bg1"/>
          </a:solidFill>
          <a:ln w="9525">
            <a:noFill/>
            <a:miter lim="800000"/>
            <a:headEnd/>
            <a:tailEnd/>
          </a:ln>
          <a:effectLst/>
        </p:spPr>
        <p:txBody>
          <a:bodyPr>
            <a:prstTxWarp prst="textNoShape">
              <a:avLst/>
            </a:prstTxWarp>
            <a:spAutoFit/>
          </a:bodyPr>
          <a:lstStyle/>
          <a:p>
            <a:r>
              <a:rPr lang="en-US">
                <a:solidFill>
                  <a:schemeClr val="accent2"/>
                </a:solidFill>
                <a:latin typeface="Arial Narrow" charset="0"/>
              </a:rPr>
              <a:t>Since there is no electric field outside the conductor, the electron continues moving with this speed after passing through the hole.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87406"/>
                                        </p:tgtEl>
                                        <p:attrNameLst>
                                          <p:attrName>style.visibility</p:attrName>
                                        </p:attrNameLst>
                                      </p:cBhvr>
                                      <p:to>
                                        <p:strVal val="visible"/>
                                      </p:to>
                                    </p:set>
                                    <p:animEffect transition="in" filter="wipe(left)">
                                      <p:cBhvr>
                                        <p:cTn id="7" dur="500"/>
                                        <p:tgtEl>
                                          <p:spTgt spid="18740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87407"/>
                                        </p:tgtEl>
                                        <p:attrNameLst>
                                          <p:attrName>style.visibility</p:attrName>
                                        </p:attrNameLst>
                                      </p:cBhvr>
                                      <p:to>
                                        <p:strVal val="visible"/>
                                      </p:to>
                                    </p:set>
                                    <p:animEffect transition="in" filter="wipe(left)">
                                      <p:cBhvr>
                                        <p:cTn id="12" dur="500"/>
                                        <p:tgtEl>
                                          <p:spTgt spid="18740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87408"/>
                                        </p:tgtEl>
                                        <p:attrNameLst>
                                          <p:attrName>style.visibility</p:attrName>
                                        </p:attrNameLst>
                                      </p:cBhvr>
                                      <p:to>
                                        <p:strVal val="visible"/>
                                      </p:to>
                                    </p:set>
                                    <p:animEffect transition="in" filter="wipe(left)">
                                      <p:cBhvr>
                                        <p:cTn id="17" dur="500"/>
                                        <p:tgtEl>
                                          <p:spTgt spid="18740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87409"/>
                                        </p:tgtEl>
                                        <p:attrNameLst>
                                          <p:attrName>style.visibility</p:attrName>
                                        </p:attrNameLst>
                                      </p:cBhvr>
                                      <p:to>
                                        <p:strVal val="visible"/>
                                      </p:to>
                                    </p:set>
                                    <p:animEffect transition="in" filter="wipe(left)">
                                      <p:cBhvr>
                                        <p:cTn id="22" dur="500"/>
                                        <p:tgtEl>
                                          <p:spTgt spid="18740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87395">
                                            <p:txEl>
                                              <p:pRg st="0" end="0"/>
                                            </p:txEl>
                                          </p:spTgt>
                                        </p:tgtEl>
                                        <p:attrNameLst>
                                          <p:attrName>style.visibility</p:attrName>
                                        </p:attrNameLst>
                                      </p:cBhvr>
                                      <p:to>
                                        <p:strVal val="visible"/>
                                      </p:to>
                                    </p:set>
                                    <p:animEffect transition="in" filter="wipe(left)">
                                      <p:cBhvr>
                                        <p:cTn id="27" dur="500"/>
                                        <p:tgtEl>
                                          <p:spTgt spid="18739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187396"/>
                                        </p:tgtEl>
                                        <p:attrNameLst>
                                          <p:attrName>style.visibility</p:attrName>
                                        </p:attrNameLst>
                                      </p:cBhvr>
                                      <p:to>
                                        <p:strVal val="visible"/>
                                      </p:to>
                                    </p:set>
                                    <p:animEffect transition="in" filter="wipe(left)">
                                      <p:cBhvr>
                                        <p:cTn id="32" dur="500"/>
                                        <p:tgtEl>
                                          <p:spTgt spid="18739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187397"/>
                                        </p:tgtEl>
                                        <p:attrNameLst>
                                          <p:attrName>style.visibility</p:attrName>
                                        </p:attrNameLst>
                                      </p:cBhvr>
                                      <p:to>
                                        <p:strVal val="visible"/>
                                      </p:to>
                                    </p:set>
                                    <p:animEffect transition="in" filter="wipe(left)">
                                      <p:cBhvr>
                                        <p:cTn id="37" dur="500"/>
                                        <p:tgtEl>
                                          <p:spTgt spid="18739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187401"/>
                                        </p:tgtEl>
                                        <p:attrNameLst>
                                          <p:attrName>style.visibility</p:attrName>
                                        </p:attrNameLst>
                                      </p:cBhvr>
                                      <p:to>
                                        <p:strVal val="visible"/>
                                      </p:to>
                                    </p:set>
                                    <p:animEffect transition="in" filter="wipe(left)">
                                      <p:cBhvr>
                                        <p:cTn id="42" dur="500"/>
                                        <p:tgtEl>
                                          <p:spTgt spid="18740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187405"/>
                                        </p:tgtEl>
                                        <p:attrNameLst>
                                          <p:attrName>style.visibility</p:attrName>
                                        </p:attrNameLst>
                                      </p:cBhvr>
                                      <p:to>
                                        <p:strVal val="visible"/>
                                      </p:to>
                                    </p:set>
                                    <p:animEffect transition="in" filter="wipe(left)">
                                      <p:cBhvr>
                                        <p:cTn id="47" dur="500"/>
                                        <p:tgtEl>
                                          <p:spTgt spid="18740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187402"/>
                                        </p:tgtEl>
                                        <p:attrNameLst>
                                          <p:attrName>style.visibility</p:attrName>
                                        </p:attrNameLst>
                                      </p:cBhvr>
                                      <p:to>
                                        <p:strVal val="visible"/>
                                      </p:to>
                                    </p:set>
                                    <p:animEffect transition="in" filter="wipe(left)">
                                      <p:cBhvr>
                                        <p:cTn id="52" dur="500"/>
                                        <p:tgtEl>
                                          <p:spTgt spid="18740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187399"/>
                                        </p:tgtEl>
                                        <p:attrNameLst>
                                          <p:attrName>style.visibility</p:attrName>
                                        </p:attrNameLst>
                                      </p:cBhvr>
                                      <p:to>
                                        <p:strVal val="visible"/>
                                      </p:to>
                                    </p:set>
                                    <p:animEffect transition="in" filter="wipe(left)">
                                      <p:cBhvr>
                                        <p:cTn id="57" dur="500"/>
                                        <p:tgtEl>
                                          <p:spTgt spid="187399"/>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187398"/>
                                        </p:tgtEl>
                                        <p:attrNameLst>
                                          <p:attrName>style.visibility</p:attrName>
                                        </p:attrNameLst>
                                      </p:cBhvr>
                                      <p:to>
                                        <p:strVal val="visible"/>
                                      </p:to>
                                    </p:set>
                                    <p:animEffect transition="in" filter="wipe(left)">
                                      <p:cBhvr>
                                        <p:cTn id="62" dur="500"/>
                                        <p:tgtEl>
                                          <p:spTgt spid="187398"/>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iterate type="wd">
                                    <p:tmPct val="10000"/>
                                  </p:iterate>
                                  <p:childTnLst>
                                    <p:set>
                                      <p:cBhvr>
                                        <p:cTn id="66" dur="1" fill="hold">
                                          <p:stCondLst>
                                            <p:cond delay="0"/>
                                          </p:stCondLst>
                                        </p:cTn>
                                        <p:tgtEl>
                                          <p:spTgt spid="187403"/>
                                        </p:tgtEl>
                                        <p:attrNameLst>
                                          <p:attrName>style.visibility</p:attrName>
                                        </p:attrNameLst>
                                      </p:cBhvr>
                                      <p:to>
                                        <p:strVal val="visible"/>
                                      </p:to>
                                    </p:set>
                                    <p:animEffect transition="in" filter="wipe(left)">
                                      <p:cBhvr>
                                        <p:cTn id="67" dur="500"/>
                                        <p:tgtEl>
                                          <p:spTgt spid="187403"/>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187404"/>
                                        </p:tgtEl>
                                        <p:attrNameLst>
                                          <p:attrName>style.visibility</p:attrName>
                                        </p:attrNameLst>
                                      </p:cBhvr>
                                      <p:to>
                                        <p:strVal val="visible"/>
                                      </p:to>
                                    </p:set>
                                    <p:animEffect transition="in" filter="wipe(left)">
                                      <p:cBhvr>
                                        <p:cTn id="72" dur="500"/>
                                        <p:tgtEl>
                                          <p:spTgt spid="187404"/>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iterate type="wd">
                                    <p:tmPct val="10000"/>
                                  </p:iterate>
                                  <p:childTnLst>
                                    <p:set>
                                      <p:cBhvr>
                                        <p:cTn id="76" dur="1" fill="hold">
                                          <p:stCondLst>
                                            <p:cond delay="0"/>
                                          </p:stCondLst>
                                        </p:cTn>
                                        <p:tgtEl>
                                          <p:spTgt spid="187400"/>
                                        </p:tgtEl>
                                        <p:attrNameLst>
                                          <p:attrName>style.visibility</p:attrName>
                                        </p:attrNameLst>
                                      </p:cBhvr>
                                      <p:to>
                                        <p:strVal val="visible"/>
                                      </p:to>
                                    </p:set>
                                    <p:animEffect transition="in" filter="wipe(left)">
                                      <p:cBhvr>
                                        <p:cTn id="77" dur="500"/>
                                        <p:tgtEl>
                                          <p:spTgt spid="1874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build="p"/>
      <p:bldP spid="187396" grpId="0"/>
      <p:bldP spid="187399" grpId="0"/>
      <p:bldP spid="187400" grpId="0"/>
      <p:bldP spid="187406" grpId="0"/>
      <p:bldP spid="187409" grpId="0" animBg="1"/>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9429</TotalTime>
  <Words>1191</Words>
  <Application>Microsoft Macintosh PowerPoint</Application>
  <PresentationFormat>On-screen Show (4:3)</PresentationFormat>
  <Paragraphs>96</Paragraphs>
  <Slides>9</Slides>
  <Notes>0</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phys1443-spring02</vt:lpstr>
      <vt:lpstr>Equation</vt:lpstr>
      <vt:lpstr>PHYS 1444 – Section 003 Lecture #4</vt:lpstr>
      <vt:lpstr>Announcements</vt:lpstr>
      <vt:lpstr>Special Project</vt:lpstr>
      <vt:lpstr>Field Lines</vt:lpstr>
      <vt:lpstr>Electric Fields and Conductors</vt:lpstr>
      <vt:lpstr>Example 21-13</vt:lpstr>
      <vt:lpstr>Motion of a Charged Particle in an Electric Field</vt:lpstr>
      <vt:lpstr>Example 21 – 14 </vt:lpstr>
      <vt:lpstr>Example 21 – 14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355</cp:revision>
  <dcterms:created xsi:type="dcterms:W3CDTF">2011-09-06T02:49:19Z</dcterms:created>
  <dcterms:modified xsi:type="dcterms:W3CDTF">2011-09-06T19:49:46Z</dcterms:modified>
</cp:coreProperties>
</file>