
<file path=[Content_Types].xml><?xml version="1.0" encoding="utf-8"?>
<Types xmlns="http://schemas.openxmlformats.org/package/2006/content-types">
  <Override PartName="/ppt/embeddings/oleObject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embeddings/oleObject55.bin" ContentType="application/vnd.openxmlformats-officedocument.oleObject"/>
  <Override PartName="/ppt/embeddings/oleObject64.bin" ContentType="application/vnd.openxmlformats-officedocument.oleObject"/>
  <Override PartName="/ppt/embeddings/oleObject31.bin" ContentType="application/vnd.openxmlformats-officedocument.oleObject"/>
  <Override PartName="/ppt/embeddings/oleObject47.bin" ContentType="application/vnd.openxmlformats-officedocument.oleObject"/>
  <Override PartName="/ppt/slides/slide5.xml" ContentType="application/vnd.openxmlformats-officedocument.presentationml.slide+xml"/>
  <Override PartName="/ppt/embeddings/oleObject40.bin" ContentType="application/vnd.openxmlformats-officedocument.oleObject"/>
  <Override PartName="/ppt/slideLayouts/slideLayout5.xml" ContentType="application/vnd.openxmlformats-officedocument.presentationml.slideLayout+xml"/>
  <Override PartName="/ppt/embeddings/oleObject23.bin" ContentType="application/vnd.openxmlformats-officedocument.oleObject"/>
  <Override PartName="/ppt/embeddings/oleObject39.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54.bin" ContentType="application/vnd.openxmlformats-officedocument.oleObject"/>
  <Override PartName="/ppt/embeddings/oleObject15.bin" ContentType="application/vnd.openxmlformats-officedocument.oleObject"/>
  <Override PartName="/ppt/handoutMasters/handoutMaster1.xml" ContentType="application/vnd.openxmlformats-officedocument.presentationml.handoutMaster+xml"/>
  <Override PartName="/ppt/embeddings/oleObject37.bin" ContentType="application/vnd.openxmlformats-officedocument.oleObject"/>
  <Override PartName="/ppt/embeddings/oleObject63.bin" ContentType="application/vnd.openxmlformats-officedocument.oleObject"/>
  <Default Extension="vml" ContentType="application/vnd.openxmlformats-officedocument.vmlDrawing"/>
  <Override PartName="/ppt/embeddings/oleObject30.bin" ContentType="application/vnd.openxmlformats-officedocument.oleObject"/>
  <Override PartName="/ppt/embeddings/oleObject46.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embeddings/oleObject38.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53.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Override PartName="/ppt/embeddings/oleObject36.bin" ContentType="application/vnd.openxmlformats-officedocument.oleObject"/>
  <Default Extension="pict" ContentType="image/pict"/>
  <Override PartName="/ppt/embeddings/oleObject62.bin" ContentType="application/vnd.openxmlformats-officedocument.oleObject"/>
  <Override PartName="/ppt/embeddings/oleObject45.bin" ContentType="application/vnd.openxmlformats-officedocument.oleObject"/>
  <Override PartName="/ppt/embeddings/oleObject12.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59.bin" ContentType="application/vnd.openxmlformats-officedocument.oleObject"/>
  <Override PartName="/ppt/embeddings/oleObject52.bin" ContentType="application/vnd.openxmlformats-officedocument.oleObject"/>
  <Override PartName="/ppt/embeddings/oleObject13.bin" ContentType="application/vnd.openxmlformats-officedocument.oleObject"/>
  <Override PartName="/ppt/embeddings/oleObject35.bin" ContentType="application/vnd.openxmlformats-officedocument.oleObject"/>
  <Override PartName="/ppt/embeddings/oleObject61.bin" ContentType="application/vnd.openxmlformats-officedocument.oleObject"/>
  <Override PartName="/ppt/slides/slide9.xml" ContentType="application/vnd.openxmlformats-officedocument.presentationml.slide+xml"/>
  <Override PartName="/ppt/embeddings/oleObject44.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slides/slide17.xml" ContentType="application/vnd.openxmlformats-officedocument.presentationml.slide+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Default Extension="wmf" ContentType="image/x-wmf"/>
  <Override PartName="/ppt/embeddings/oleObject58.bin" ContentType="application/vnd.openxmlformats-officedocument.oleObject"/>
  <Override PartName="/docProps/app.xml" ContentType="application/vnd.openxmlformats-officedocument.extended-properties+xml"/>
  <Override PartName="/ppt/embeddings/oleObject51.bin" ContentType="application/vnd.openxmlformats-officedocument.oleObject"/>
  <Override PartName="/ppt/theme/theme3.xml" ContentType="application/vnd.openxmlformats-officedocument.theme+xml"/>
  <Override PartName="/ppt/embeddings/oleObject34.bin" ContentType="application/vnd.openxmlformats-officedocument.oleObject"/>
  <Override PartName="/ppt/slideLayouts/slideLayout12.xml" ContentType="application/vnd.openxmlformats-officedocument.presentationml.slideLayout+xml"/>
  <Override PartName="/ppt/embeddings/oleObject60.bin" ContentType="application/vnd.openxmlformats-officedocument.oleObject"/>
  <Override PartName="/ppt/slides/slide8.xml" ContentType="application/vnd.openxmlformats-officedocument.presentationml.slide+xml"/>
  <Override PartName="/ppt/embeddings/oleObject43.bin" ContentType="application/vnd.openxmlformats-officedocument.oleObject"/>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embeddings/oleObject57.bin" ContentType="application/vnd.openxmlformats-officedocument.oleObject"/>
  <Override PartName="/ppt/embeddings/oleObject50.bin" ContentType="application/vnd.openxmlformats-officedocument.oleObject"/>
  <Override PartName="/ppt/embeddings/oleObject66.bin" ContentType="application/vnd.openxmlformats-officedocument.oleObject"/>
  <Override PartName="/ppt/theme/theme2.xml" ContentType="application/vnd.openxmlformats-officedocument.theme+xml"/>
  <Override PartName="/ppt/embeddings/oleObject33.bin" ContentType="application/vnd.openxmlformats-officedocument.oleObject"/>
  <Override PartName="/ppt/embeddings/oleObject49.bin" ContentType="application/vnd.openxmlformats-officedocument.oleObject"/>
  <Override PartName="/ppt/slideLayouts/slideLayout11.xml" ContentType="application/vnd.openxmlformats-officedocument.presentationml.slideLayout+xml"/>
  <Override PartName="/ppt/slides/slide7.xml" ContentType="application/vnd.openxmlformats-officedocument.presentationml.slide+xml"/>
  <Override PartName="/ppt/embeddings/oleObject42.bin" ContentType="application/vnd.openxmlformats-officedocument.oleObject"/>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embeddings/oleObject56.bin" ContentType="application/vnd.openxmlformats-officedocument.oleObject"/>
  <Override PartName="/ppt/embeddings/oleObject65.bin" ContentType="application/vnd.openxmlformats-officedocument.oleObject"/>
  <Override PartName="/ppt/theme/theme1.xml" ContentType="application/vnd.openxmlformats-officedocument.theme+xml"/>
  <Override PartName="/ppt/embeddings/oleObject32.bin" ContentType="application/vnd.openxmlformats-officedocument.oleObject"/>
  <Override PartName="/ppt/embeddings/oleObject48.bin" ContentType="application/vnd.openxmlformats-officedocument.oleObject"/>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Override PartName="/ppt/embeddings/oleObject41.bin" ContentType="application/vnd.openxmlformats-officedocument.oleObject"/>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handoutMasterIdLst>
    <p:handoutMasterId r:id="rId21"/>
  </p:handoutMasterIdLst>
  <p:sldIdLst>
    <p:sldId id="256" r:id="rId2"/>
    <p:sldId id="335" r:id="rId3"/>
    <p:sldId id="413" r:id="rId4"/>
    <p:sldId id="394" r:id="rId5"/>
    <p:sldId id="395" r:id="rId6"/>
    <p:sldId id="396" r:id="rId7"/>
    <p:sldId id="397" r:id="rId8"/>
    <p:sldId id="398" r:id="rId9"/>
    <p:sldId id="414" r:id="rId10"/>
    <p:sldId id="399" r:id="rId11"/>
    <p:sldId id="400" r:id="rId12"/>
    <p:sldId id="402" r:id="rId13"/>
    <p:sldId id="403" r:id="rId14"/>
    <p:sldId id="404" r:id="rId15"/>
    <p:sldId id="405" r:id="rId16"/>
    <p:sldId id="406" r:id="rId17"/>
    <p:sldId id="407" r:id="rId18"/>
    <p:sldId id="415"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3118" autoAdjust="0"/>
    <p:restoredTop sz="94683" autoAdjust="0"/>
  </p:normalViewPr>
  <p:slideViewPr>
    <p:cSldViewPr>
      <p:cViewPr varScale="1">
        <p:scale>
          <a:sx n="114" d="100"/>
          <a:sy n="114" d="100"/>
        </p:scale>
        <p:origin x="-104"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6.wmf"/><Relationship Id="rId12" Type="http://schemas.openxmlformats.org/officeDocument/2006/relationships/image" Target="../media/image17.wmf"/><Relationship Id="rId13" Type="http://schemas.openxmlformats.org/officeDocument/2006/relationships/image" Target="../media/image18.wmf"/><Relationship Id="rId14" Type="http://schemas.openxmlformats.org/officeDocument/2006/relationships/image" Target="../media/image19.wmf"/><Relationship Id="rId15" Type="http://schemas.openxmlformats.org/officeDocument/2006/relationships/image" Target="../media/image20.wmf"/><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7" Type="http://schemas.openxmlformats.org/officeDocument/2006/relationships/image" Target="../media/image12.wmf"/><Relationship Id="rId8" Type="http://schemas.openxmlformats.org/officeDocument/2006/relationships/image" Target="../media/image13.wmf"/><Relationship Id="rId9" Type="http://schemas.openxmlformats.org/officeDocument/2006/relationships/image" Target="../media/image14.wmf"/><Relationship Id="rId10"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31.wmf"/><Relationship Id="rId12" Type="http://schemas.openxmlformats.org/officeDocument/2006/relationships/image" Target="../media/image32.wmf"/><Relationship Id="rId13" Type="http://schemas.openxmlformats.org/officeDocument/2006/relationships/image" Target="../media/image33.wmf"/><Relationship Id="rId14" Type="http://schemas.openxmlformats.org/officeDocument/2006/relationships/image" Target="../media/image34.wmf"/><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26.wmf"/><Relationship Id="rId7" Type="http://schemas.openxmlformats.org/officeDocument/2006/relationships/image" Target="../media/image27.wmf"/><Relationship Id="rId8" Type="http://schemas.openxmlformats.org/officeDocument/2006/relationships/image" Target="../media/image28.wmf"/><Relationship Id="rId9" Type="http://schemas.openxmlformats.org/officeDocument/2006/relationships/image" Target="../media/image29.wmf"/><Relationship Id="rId10"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45.wmf"/><Relationship Id="rId12" Type="http://schemas.openxmlformats.org/officeDocument/2006/relationships/image" Target="../media/image46.wmf"/><Relationship Id="rId13" Type="http://schemas.openxmlformats.org/officeDocument/2006/relationships/image" Target="../media/image47.wmf"/><Relationship Id="rId1" Type="http://schemas.openxmlformats.org/officeDocument/2006/relationships/image" Target="../media/image35.wmf"/><Relationship Id="rId2" Type="http://schemas.openxmlformats.org/officeDocument/2006/relationships/image" Target="../media/image36.wmf"/><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8" Type="http://schemas.openxmlformats.org/officeDocument/2006/relationships/image" Target="../media/image42.wmf"/><Relationship Id="rId9" Type="http://schemas.openxmlformats.org/officeDocument/2006/relationships/image" Target="../media/image43.wmf"/><Relationship Id="rId10"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pict"/><Relationship Id="rId2" Type="http://schemas.openxmlformats.org/officeDocument/2006/relationships/image" Target="../media/image39.wmf"/><Relationship Id="rId3" Type="http://schemas.openxmlformats.org/officeDocument/2006/relationships/image" Target="../media/image50.pict"/></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1" Type="http://schemas.openxmlformats.org/officeDocument/2006/relationships/image" Target="../media/image51.wmf"/><Relationship Id="rId2"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1" Type="http://schemas.openxmlformats.org/officeDocument/2006/relationships/image" Target="../media/image55.wmf"/><Relationship Id="rId2"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1" Type="http://schemas.openxmlformats.org/officeDocument/2006/relationships/image" Target="../media/image62.wmf"/><Relationship Id="rId2"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wmf"/><Relationship Id="rId3"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0EA90775-9E79-AF40-8649-44FC6B2F214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7F48CBAA-3EDC-8644-8A11-2FC6C39A348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Thursday, Sept. 8,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1444-003, Fall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99E6FA6D-4494-A042-A891-3BF1C0B33022}"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Sept.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2196CD5C-CCC7-E442-B05E-C42CBE59B4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Sept.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230C095-84F5-1A4F-9748-23F007D65AA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Thursday, Sept. 8,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1444-003, Fall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955CEF6-1AB0-E74E-906D-8F46EDA9A5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Sept.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F0DE1E33-2C54-CB4D-ABDF-3A454B18D2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Thursday, Sept.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BF52A00A-E5F3-1641-989E-C7723720A83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Thursday, Sept.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FB4EC0CC-8EEE-C349-8350-A4235A86C9D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Thursday, Sept. 8,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7E7DEC0C-DF96-6B4C-9AF6-A16C0707632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Thursday, Sept. 8,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0F70290E-F775-9F4A-936A-4FDCEC3A0A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Thursday, Sept. 8,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89525CB3-95ED-114A-8239-09CE9D6239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Sept.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900146CE-6009-7047-80A7-0744EB433AE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Sept.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EE899DCF-B62D-6842-B28F-7472A35108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Thursday, Sept. 8,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1444-003, Fall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749BBC0D-DE6B-A64C-8FFE-2FC604203ED7}" type="slidenum">
              <a:rPr lang="en-US"/>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oleObject" Target="../embeddings/oleObject48.bin"/><Relationship Id="rId5" Type="http://schemas.openxmlformats.org/officeDocument/2006/relationships/oleObject" Target="../embeddings/oleObject49.bin"/><Relationship Id="rId6" Type="http://schemas.openxmlformats.org/officeDocument/2006/relationships/oleObject" Target="../embeddings/oleObject50.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oleObject" Target="../embeddings/oleObject52.bin"/><Relationship Id="rId5" Type="http://schemas.openxmlformats.org/officeDocument/2006/relationships/oleObject" Target="../embeddings/oleObject53.bin"/><Relationship Id="rId6" Type="http://schemas.openxmlformats.org/officeDocument/2006/relationships/oleObject" Target="../embeddings/oleObject54.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oleObject" Target="../embeddings/oleObject55.bin"/><Relationship Id="rId5" Type="http://schemas.openxmlformats.org/officeDocument/2006/relationships/oleObject" Target="../embeddings/oleObject56.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oleObject" Target="../embeddings/oleObject57.bin"/><Relationship Id="rId5" Type="http://schemas.openxmlformats.org/officeDocument/2006/relationships/oleObject" Target="../embeddings/oleObject58.bin"/><Relationship Id="rId6" Type="http://schemas.openxmlformats.org/officeDocument/2006/relationships/oleObject" Target="../embeddings/oleObject59.bin"/><Relationship Id="rId7" Type="http://schemas.openxmlformats.org/officeDocument/2006/relationships/oleObject" Target="../embeddings/oleObject60.bin"/><Relationship Id="rId8" Type="http://schemas.openxmlformats.org/officeDocument/2006/relationships/oleObject" Target="../embeddings/oleObject61.bin"/><Relationship Id="rId9" Type="http://schemas.openxmlformats.org/officeDocument/2006/relationships/oleObject" Target="../embeddings/oleObject62.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oleObject" Target="../embeddings/oleObject63.bin"/><Relationship Id="rId5" Type="http://schemas.openxmlformats.org/officeDocument/2006/relationships/oleObject" Target="../embeddings/oleObject64.bin"/><Relationship Id="rId6" Type="http://schemas.openxmlformats.org/officeDocument/2006/relationships/oleObject" Target="../embeddings/oleObject65.bin"/><Relationship Id="rId7" Type="http://schemas.openxmlformats.org/officeDocument/2006/relationships/image" Target="../media/image72.jpe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4.jpeg"/><Relationship Id="rId5" Type="http://schemas.openxmlformats.org/officeDocument/2006/relationships/oleObject" Target="../embeddings/oleObject66.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 Id="rId3" Type="http://schemas.openxmlformats.org/officeDocument/2006/relationships/image" Target="../media/image7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oleObject" Target="../embeddings/oleObject9.bin"/><Relationship Id="rId13" Type="http://schemas.openxmlformats.org/officeDocument/2006/relationships/oleObject" Target="../embeddings/oleObject10.bin"/><Relationship Id="rId14" Type="http://schemas.openxmlformats.org/officeDocument/2006/relationships/oleObject" Target="../embeddings/oleObject11.bin"/><Relationship Id="rId15" Type="http://schemas.openxmlformats.org/officeDocument/2006/relationships/oleObject" Target="../embeddings/oleObject12.bin"/><Relationship Id="rId16" Type="http://schemas.openxmlformats.org/officeDocument/2006/relationships/oleObject" Target="../embeddings/oleObject13.bin"/><Relationship Id="rId17" Type="http://schemas.openxmlformats.org/officeDocument/2006/relationships/oleObject" Target="../embeddings/oleObject14.bin"/><Relationship Id="rId18" Type="http://schemas.openxmlformats.org/officeDocument/2006/relationships/oleObject" Target="../embeddings/oleObject15.bin"/><Relationship Id="rId19" Type="http://schemas.openxmlformats.org/officeDocument/2006/relationships/oleObject" Target="../embeddings/oleObject16.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5.jpeg"/><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9" Type="http://schemas.openxmlformats.org/officeDocument/2006/relationships/oleObject" Target="../embeddings/oleObject6.bin"/><Relationship Id="rId10"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25.bin"/><Relationship Id="rId12" Type="http://schemas.openxmlformats.org/officeDocument/2006/relationships/oleObject" Target="../embeddings/oleObject26.bin"/><Relationship Id="rId13" Type="http://schemas.openxmlformats.org/officeDocument/2006/relationships/oleObject" Target="../embeddings/oleObject27.bin"/><Relationship Id="rId14" Type="http://schemas.openxmlformats.org/officeDocument/2006/relationships/oleObject" Target="../embeddings/oleObject28.bin"/><Relationship Id="rId15" Type="http://schemas.openxmlformats.org/officeDocument/2006/relationships/oleObject" Target="../embeddings/oleObject29.bin"/><Relationship Id="rId16" Type="http://schemas.openxmlformats.org/officeDocument/2006/relationships/oleObject" Target="../embeddings/oleObject30.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oleObject" Target="../embeddings/oleObject18.bin"/><Relationship Id="rId5" Type="http://schemas.openxmlformats.org/officeDocument/2006/relationships/oleObject" Target="../embeddings/oleObject19.bin"/><Relationship Id="rId6" Type="http://schemas.openxmlformats.org/officeDocument/2006/relationships/oleObject" Target="../embeddings/oleObject20.bin"/><Relationship Id="rId7" Type="http://schemas.openxmlformats.org/officeDocument/2006/relationships/oleObject" Target="../embeddings/oleObject21.bin"/><Relationship Id="rId8" Type="http://schemas.openxmlformats.org/officeDocument/2006/relationships/oleObject" Target="../embeddings/oleObject22.bin"/><Relationship Id="rId9" Type="http://schemas.openxmlformats.org/officeDocument/2006/relationships/oleObject" Target="../embeddings/oleObject23.bin"/><Relationship Id="rId10"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38.bin"/><Relationship Id="rId12" Type="http://schemas.openxmlformats.org/officeDocument/2006/relationships/oleObject" Target="../embeddings/oleObject39.bin"/><Relationship Id="rId13" Type="http://schemas.openxmlformats.org/officeDocument/2006/relationships/oleObject" Target="../embeddings/oleObject40.bin"/><Relationship Id="rId14" Type="http://schemas.openxmlformats.org/officeDocument/2006/relationships/oleObject" Target="../embeddings/oleObject41.bin"/><Relationship Id="rId15" Type="http://schemas.openxmlformats.org/officeDocument/2006/relationships/oleObject" Target="../embeddings/oleObject42.bin"/><Relationship Id="rId16" Type="http://schemas.openxmlformats.org/officeDocument/2006/relationships/oleObject" Target="../embeddings/oleObject43.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48.jpeg"/><Relationship Id="rId4" Type="http://schemas.openxmlformats.org/officeDocument/2006/relationships/oleObject" Target="../embeddings/oleObject31.bin"/><Relationship Id="rId5" Type="http://schemas.openxmlformats.org/officeDocument/2006/relationships/oleObject" Target="../embeddings/oleObject32.bin"/><Relationship Id="rId6" Type="http://schemas.openxmlformats.org/officeDocument/2006/relationships/oleObject" Target="../embeddings/oleObject33.bin"/><Relationship Id="rId7" Type="http://schemas.openxmlformats.org/officeDocument/2006/relationships/oleObject" Target="../embeddings/oleObject34.bin"/><Relationship Id="rId8" Type="http://schemas.openxmlformats.org/officeDocument/2006/relationships/oleObject" Target="../embeddings/oleObject35.bin"/><Relationship Id="rId9" Type="http://schemas.openxmlformats.org/officeDocument/2006/relationships/oleObject" Target="../embeddings/oleObject36.bin"/><Relationship Id="rId10" Type="http://schemas.openxmlformats.org/officeDocument/2006/relationships/oleObject" Target="../embeddings/oleObject3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oleObject" Target="../embeddings/oleObject45.bin"/><Relationship Id="rId5" Type="http://schemas.openxmlformats.org/officeDocument/2006/relationships/oleObject" Target="../embeddings/oleObject46.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r>
              <a:rPr lang="en-US" smtClean="0"/>
              <a:t>Thursday, Sept. 8, 2011</a:t>
            </a:r>
            <a:endParaRPr lang="en-US"/>
          </a:p>
        </p:txBody>
      </p:sp>
      <p:sp>
        <p:nvSpPr>
          <p:cNvPr id="7" name="Rectangle 5"/>
          <p:cNvSpPr>
            <a:spLocks noGrp="1" noChangeArrowheads="1"/>
          </p:cNvSpPr>
          <p:nvPr>
            <p:ph type="ftr" sz="quarter" idx="3"/>
          </p:nvPr>
        </p:nvSpPr>
        <p:spPr/>
        <p:txBody>
          <a:bodyPr/>
          <a:lstStyle/>
          <a:p>
            <a:r>
              <a:rPr lang="en-US" smtClean="0"/>
              <a:t>PHYS 1444-003, Fall 2011 Dr. Jaehoon Yu</a:t>
            </a:r>
            <a:endParaRPr lang="en-US"/>
          </a:p>
        </p:txBody>
      </p:sp>
      <p:sp>
        <p:nvSpPr>
          <p:cNvPr id="8" name="Rectangle 6"/>
          <p:cNvSpPr>
            <a:spLocks noGrp="1" noChangeArrowheads="1"/>
          </p:cNvSpPr>
          <p:nvPr>
            <p:ph type="sldNum" sz="quarter" idx="4"/>
          </p:nvPr>
        </p:nvSpPr>
        <p:spPr/>
        <p:txBody>
          <a:bodyPr/>
          <a:lstStyle/>
          <a:p>
            <a:fld id="{525D29EC-F732-2741-B9ED-FEC7A4EE4E96}" type="slidenum">
              <a:rPr lang="en-US"/>
              <a:pPr/>
              <a:t>1</a:t>
            </a:fld>
            <a:endParaRPr lang="en-US"/>
          </a:p>
        </p:txBody>
      </p:sp>
      <p:sp>
        <p:nvSpPr>
          <p:cNvPr id="2050" name="Rectangle 2"/>
          <p:cNvSpPr>
            <a:spLocks noGrp="1" noChangeArrowheads="1"/>
          </p:cNvSpPr>
          <p:nvPr>
            <p:ph type="ctrTitle"/>
          </p:nvPr>
        </p:nvSpPr>
        <p:spPr>
          <a:xfrm>
            <a:off x="762000" y="228600"/>
            <a:ext cx="7772400" cy="838200"/>
          </a:xfrm>
        </p:spPr>
        <p:txBody>
          <a:bodyPr/>
          <a:lstStyle/>
          <a:p>
            <a:r>
              <a:rPr lang="en-US" dirty="0"/>
              <a:t>PHYS 1444 – Section</a:t>
            </a:r>
            <a:r>
              <a:rPr lang="en-US" dirty="0" smtClean="0"/>
              <a:t> 003</a:t>
            </a:r>
            <a:br>
              <a:rPr lang="en-US" dirty="0" smtClean="0"/>
            </a:br>
            <a:r>
              <a:rPr lang="en-US" dirty="0"/>
              <a:t>Lecture </a:t>
            </a:r>
            <a:r>
              <a:rPr lang="en-US" dirty="0" smtClean="0"/>
              <a:t>#6</a:t>
            </a:r>
            <a:endParaRPr lang="en-US" dirty="0"/>
          </a:p>
        </p:txBody>
      </p:sp>
      <p:sp>
        <p:nvSpPr>
          <p:cNvPr id="2052" name="Text Box 4"/>
          <p:cNvSpPr txBox="1">
            <a:spLocks noChangeArrowheads="1"/>
          </p:cNvSpPr>
          <p:nvPr/>
        </p:nvSpPr>
        <p:spPr bwMode="auto">
          <a:xfrm>
            <a:off x="3151499" y="1311275"/>
            <a:ext cx="2844182"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Thursday</a:t>
            </a:r>
            <a:r>
              <a:rPr lang="en-US" dirty="0">
                <a:solidFill>
                  <a:schemeClr val="accent2"/>
                </a:solidFill>
                <a:latin typeface="Monotype Corsiva" charset="0"/>
              </a:rPr>
              <a:t>,</a:t>
            </a:r>
            <a:r>
              <a:rPr lang="en-US" dirty="0" smtClean="0">
                <a:solidFill>
                  <a:schemeClr val="accent2"/>
                </a:solidFill>
                <a:latin typeface="Monotype Corsiva" charset="0"/>
              </a:rPr>
              <a:t> Sept. 8,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362200"/>
            <a:ext cx="7010400" cy="34290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3600" dirty="0" smtClean="0">
                <a:solidFill>
                  <a:schemeClr val="accent2"/>
                </a:solidFill>
                <a:latin typeface="Arial Narrow" charset="0"/>
              </a:rPr>
              <a:t>Chapter 21</a:t>
            </a:r>
            <a:endParaRPr lang="en-US" sz="3600" dirty="0" smtClean="0">
              <a:solidFill>
                <a:srgbClr val="003300"/>
              </a:solidFill>
              <a:latin typeface="Arial Narrow" charset="0"/>
            </a:endParaRPr>
          </a:p>
          <a:p>
            <a:pPr marL="990600" lvl="1" indent="-533400">
              <a:spcBef>
                <a:spcPct val="20000"/>
              </a:spcBef>
              <a:buFontTx/>
              <a:buChar char="–"/>
            </a:pPr>
            <a:r>
              <a:rPr lang="en-US" sz="3200" dirty="0" smtClean="0">
                <a:solidFill>
                  <a:srgbClr val="660066"/>
                </a:solidFill>
                <a:latin typeface="Arial Narrow" charset="0"/>
                <a:ea typeface="ＭＳ Ｐゴシック" charset="-128"/>
              </a:rPr>
              <a:t>Electric Dipoles</a:t>
            </a:r>
          </a:p>
          <a:p>
            <a:pPr marL="609600" indent="-609600">
              <a:spcBef>
                <a:spcPct val="20000"/>
              </a:spcBef>
              <a:buFontTx/>
              <a:buChar char="•"/>
            </a:pPr>
            <a:r>
              <a:rPr lang="en-US" sz="3600" dirty="0" smtClean="0">
                <a:solidFill>
                  <a:schemeClr val="accent2"/>
                </a:solidFill>
                <a:latin typeface="Arial Narrow" charset="0"/>
              </a:rPr>
              <a:t>Chapter 22 Gauss’s Law</a:t>
            </a:r>
            <a:endParaRPr lang="en-US" sz="3600" dirty="0" smtClean="0">
              <a:solidFill>
                <a:srgbClr val="003300"/>
              </a:solidFill>
              <a:latin typeface="Arial Narrow" charset="0"/>
            </a:endParaRPr>
          </a:p>
          <a:p>
            <a:pPr marL="990600" lvl="1" indent="-533400">
              <a:spcBef>
                <a:spcPct val="20000"/>
              </a:spcBef>
              <a:buFontTx/>
              <a:buChar char="–"/>
            </a:pPr>
            <a:r>
              <a:rPr lang="en-US" sz="3200" dirty="0" smtClean="0">
                <a:solidFill>
                  <a:srgbClr val="660066"/>
                </a:solidFill>
                <a:latin typeface="Arial Narrow" charset="0"/>
                <a:ea typeface="ＭＳ Ｐゴシック" charset="-128"/>
              </a:rPr>
              <a:t>Electric Flux</a:t>
            </a:r>
          </a:p>
          <a:p>
            <a:pPr marL="990600" lvl="1" indent="-533400">
              <a:spcBef>
                <a:spcPct val="20000"/>
              </a:spcBef>
            </a:pPr>
            <a:endParaRPr lang="en-US" sz="3200" dirty="0" smtClean="0">
              <a:solidFill>
                <a:srgbClr val="660066"/>
              </a:solidFill>
              <a:latin typeface="Arial Narrow" charset="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Sept. 8,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58A2F91A-E4C6-1543-8521-31AAA300F3E3}" type="slidenum">
              <a:rPr lang="en-US"/>
              <a:pPr/>
              <a:t>10</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a:t>
            </a:r>
            <a:r>
              <a:rPr lang="en-US" dirty="0" smtClean="0">
                <a:solidFill>
                  <a:srgbClr val="660066"/>
                </a:solidFill>
                <a:latin typeface="Arial Narrow" charset="0"/>
              </a:rPr>
              <a:t> </a:t>
            </a:r>
            <a:r>
              <a:rPr lang="en-US" dirty="0" err="1" smtClean="0">
                <a:solidFill>
                  <a:srgbClr val="660066"/>
                </a:solidFill>
                <a:latin typeface="Symbol" charset="2"/>
              </a:rPr>
              <a:t>θ</a:t>
            </a:r>
            <a:r>
              <a:rPr lang="en-US" dirty="0" smtClean="0">
                <a:solidFill>
                  <a:srgbClr val="660066"/>
                </a:solidFill>
                <a:latin typeface="Arial Narrow" charset="0"/>
              </a:rPr>
              <a:t>=</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p:oleObj spid="_x0000_s205826" name="Equation" r:id="rId3" imgW="228600" imgH="126720" progId="Equation.DSMT4">
              <p:embed/>
            </p:oleObj>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p:oleObj spid="_x0000_s205827" name="Equation" r:id="rId4" imgW="609480" imgH="190440" progId="Equation.DSMT4">
              <p:embed/>
            </p:oleObj>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p:oleObj spid="_x0000_s205828" name="Equation" r:id="rId5" imgW="342720" imgH="190440" progId="Equation.DSMT4">
              <p:embed/>
            </p:oleObj>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p:oleObj spid="_x0000_s205829" name="Equation" r:id="rId6" imgW="2958840" imgH="27936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Sept. 8, 2011</a:t>
            </a:r>
            <a:endParaRPr lang="en-US"/>
          </a:p>
        </p:txBody>
      </p:sp>
      <p:sp>
        <p:nvSpPr>
          <p:cNvPr id="20" name="Footer Placeholder 4"/>
          <p:cNvSpPr>
            <a:spLocks noGrp="1"/>
          </p:cNvSpPr>
          <p:nvPr>
            <p:ph type="ftr" sz="quarter" idx="11"/>
          </p:nvPr>
        </p:nvSpPr>
        <p:spPr/>
        <p:txBody>
          <a:bodyPr/>
          <a:lstStyle/>
          <a:p>
            <a:r>
              <a:rPr lang="en-US" smtClean="0"/>
              <a:t>PHYS 1444-003, Fall 2011 Dr. Jaehoon Yu</a:t>
            </a:r>
            <a:endParaRPr lang="en-US"/>
          </a:p>
        </p:txBody>
      </p:sp>
      <p:sp>
        <p:nvSpPr>
          <p:cNvPr id="21" name="Slide Number Placeholder 5"/>
          <p:cNvSpPr>
            <a:spLocks noGrp="1"/>
          </p:cNvSpPr>
          <p:nvPr>
            <p:ph type="sldNum" sz="quarter" idx="12"/>
          </p:nvPr>
        </p:nvSpPr>
        <p:spPr/>
        <p:txBody>
          <a:bodyPr/>
          <a:lstStyle/>
          <a:p>
            <a:fld id="{9A84952B-C0EB-8048-A3FB-9C63734DF2DC}" type="slidenum">
              <a:rPr lang="en-US"/>
              <a:pPr/>
              <a:t>11</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p:oleObj spid="_x0000_s206850" name="Equation" r:id="rId3" imgW="266400" imgH="164880" progId="Equation.DSMT4">
              <p:embed/>
            </p:oleObj>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a:t>
            </a:r>
            <a:r>
              <a:rPr lang="en-US" dirty="0" smtClean="0">
                <a:solidFill>
                  <a:srgbClr val="CC0000"/>
                </a:solidFill>
                <a:latin typeface="Arial Narrow" charset="0"/>
              </a:rPr>
              <a:t> </a:t>
            </a:r>
            <a:r>
              <a:rPr lang="en-US" dirty="0" err="1" smtClean="0">
                <a:solidFill>
                  <a:srgbClr val="CC0000"/>
                </a:solidFill>
                <a:latin typeface="Symbol" charset="2"/>
              </a:rPr>
              <a:t>θ</a:t>
            </a:r>
            <a:r>
              <a:rPr lang="en-US" dirty="0" smtClean="0">
                <a:solidFill>
                  <a:srgbClr val="CC0000"/>
                </a:solidFill>
                <a:latin typeface="Arial Narrow" charset="0"/>
              </a:rPr>
              <a:t> </a:t>
            </a:r>
            <a:r>
              <a:rPr lang="en-US" dirty="0">
                <a:solidFill>
                  <a:srgbClr val="CC0000"/>
                </a:solidFill>
                <a:latin typeface="Arial Narrow" charset="0"/>
              </a:rPr>
              <a:t>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smtClean="0">
                <a:solidFill>
                  <a:schemeClr val="accent2"/>
                </a:solidFill>
                <a:latin typeface="Arial Narrow" charset="0"/>
              </a:rPr>
              <a:t>cos</a:t>
            </a:r>
            <a:r>
              <a:rPr lang="en-US" dirty="0" err="1" smtClean="0">
                <a:solidFill>
                  <a:schemeClr val="accent2"/>
                </a:solidFill>
                <a:latin typeface="Symbol" charset="2"/>
              </a:rPr>
              <a:t>θ</a:t>
            </a:r>
            <a:r>
              <a:rPr lang="en-US" dirty="0" smtClean="0">
                <a:solidFill>
                  <a:schemeClr val="accent2"/>
                </a:solidFill>
                <a:latin typeface="Arial Narrow" charset="0"/>
              </a:rPr>
              <a:t>= </a:t>
            </a:r>
            <a:r>
              <a:rPr lang="en-US" dirty="0">
                <a:solidFill>
                  <a:schemeClr val="accent2"/>
                </a:solidFill>
                <a:latin typeface="Arial Narrow" charset="0"/>
              </a:rPr>
              <a:t>-1,</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p:oleObj spid="_x0000_s206851" name="Equation" r:id="rId4" imgW="1955520" imgH="279360" progId="Equation.DSMT4">
              <p:embed/>
            </p:oleObj>
          </a:graphicData>
        </a:graphic>
      </p:graphicFrame>
      <p:graphicFrame>
        <p:nvGraphicFramePr>
          <p:cNvPr id="194570" name="Object 10"/>
          <p:cNvGraphicFramePr>
            <a:graphicFrameLocks noChangeAspect="1"/>
          </p:cNvGraphicFramePr>
          <p:nvPr/>
        </p:nvGraphicFramePr>
        <p:xfrm>
          <a:off x="5105400" y="1066800"/>
          <a:ext cx="990600" cy="533400"/>
        </p:xfrm>
        <a:graphic>
          <a:graphicData uri="http://schemas.openxmlformats.org/presentationml/2006/ole">
            <p:oleObj spid="_x0000_s206852" name="Equation" r:id="rId5" imgW="495000" imgH="228600" progId="Equation.DSMT4">
              <p:embed/>
            </p:oleObj>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p:oleObj spid="_x0000_s206853" name="Equation" r:id="rId6" imgW="609480" imgH="190440" progId="Equation.DSMT4">
              <p:embed/>
            </p:oleObj>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a:t>
            </a:r>
            <a:r>
              <a:rPr lang="en-US" dirty="0" smtClean="0">
                <a:solidFill>
                  <a:schemeClr val="accent2"/>
                </a:solidFill>
                <a:latin typeface="Arial Narrow" charset="0"/>
              </a:rPr>
              <a:t> </a:t>
            </a:r>
            <a:r>
              <a:rPr lang="en-US" dirty="0" err="1" smtClean="0">
                <a:solidFill>
                  <a:schemeClr val="accent2"/>
                </a:solidFill>
                <a:latin typeface="Symbol" charset="2"/>
              </a:rPr>
              <a:t>τ</a:t>
            </a:r>
            <a:r>
              <a:rPr lang="en-US" dirty="0" smtClean="0">
                <a:solidFill>
                  <a:schemeClr val="accent2"/>
                </a:solidFill>
                <a:latin typeface="Arial Narrow" charset="0"/>
              </a:rPr>
              <a:t> </a:t>
            </a:r>
            <a:r>
              <a:rPr lang="en-US" dirty="0">
                <a:solidFill>
                  <a:schemeClr val="accent2"/>
                </a:solidFill>
                <a:latin typeface="Arial Narrow" charset="0"/>
              </a:rPr>
              <a:t>is at its maximum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Thursday, Sept. 8,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1B416A75-5676-B940-AAF1-183BA8B23B63}" type="slidenum">
              <a:rPr lang="en-US"/>
              <a:pPr/>
              <a:t>12</a:t>
            </a:fld>
            <a:endParaRPr lang="en-US"/>
          </a:p>
        </p:txBody>
      </p:sp>
      <p:sp>
        <p:nvSpPr>
          <p:cNvPr id="196610" name="Rectangle 2"/>
          <p:cNvSpPr>
            <a:spLocks noGrp="1" noChangeArrowheads="1"/>
          </p:cNvSpPr>
          <p:nvPr>
            <p:ph type="title"/>
          </p:nvPr>
        </p:nvSpPr>
        <p:spPr>
          <a:xfrm>
            <a:off x="457200" y="128588"/>
            <a:ext cx="8077200" cy="685800"/>
          </a:xfrm>
        </p:spPr>
        <p:txBody>
          <a:bodyPr/>
          <a:lstStyle/>
          <a:p>
            <a:r>
              <a:rPr lang="en-US"/>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electric charge and electric field.</a:t>
            </a:r>
          </a:p>
          <a:p>
            <a:pPr lvl="1"/>
            <a:r>
              <a:rPr lang="en-US" dirty="0">
                <a:solidFill>
                  <a:schemeClr val="hlink"/>
                </a:solidFill>
                <a:sym typeface="Wingdings" charset="2"/>
              </a:rPr>
              <a:t>More </a:t>
            </a:r>
            <a:r>
              <a:rPr lang="en-US" dirty="0" smtClean="0">
                <a:solidFill>
                  <a:schemeClr val="hlink"/>
                </a:solidFill>
                <a:sym typeface="Wingdings" charset="2"/>
              </a:rPr>
              <a:t>generalized </a:t>
            </a:r>
            <a:r>
              <a:rPr lang="en-US" dirty="0">
                <a:solidFill>
                  <a:schemeClr val="hlink"/>
                </a:solidFill>
                <a:sym typeface="Wingdings" charset="2"/>
              </a:rPr>
              <a:t>and elegant form of Coulomb’s law.</a:t>
            </a:r>
          </a:p>
          <a:p>
            <a:r>
              <a:rPr lang="en-US" dirty="0">
                <a:sym typeface="Wingdings" charset="2"/>
              </a:rPr>
              <a:t>The electric field by the distribution of charges can be obtained using Coulomb’s law by summing (or integrating) over the charge distributions.</a:t>
            </a:r>
          </a:p>
          <a:p>
            <a:r>
              <a:rPr lang="en-US" dirty="0">
                <a:sym typeface="Wingdings" charset="2"/>
              </a:rPr>
              <a:t>Gauss’ law, however, gives an additional insight into the nature of electrostatic field and a more general relationship between the charge and the field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Thursday, Sept. 8, 2011</a:t>
            </a:r>
            <a:endParaRPr lang="en-US"/>
          </a:p>
        </p:txBody>
      </p:sp>
      <p:sp>
        <p:nvSpPr>
          <p:cNvPr id="8" name="Footer Placeholder 4"/>
          <p:cNvSpPr>
            <a:spLocks noGrp="1"/>
          </p:cNvSpPr>
          <p:nvPr>
            <p:ph type="ftr" sz="quarter" idx="11"/>
          </p:nvPr>
        </p:nvSpPr>
        <p:spPr/>
        <p:txBody>
          <a:bodyPr/>
          <a:lstStyle/>
          <a:p>
            <a:r>
              <a:rPr lang="en-US" smtClean="0"/>
              <a:t>PHYS 1444-003, Fall 2011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13</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a:t>
            </a:r>
            <a:r>
              <a:rPr lang="en-US" sz="2800" dirty="0" smtClean="0"/>
              <a:t>flux </a:t>
            </a:r>
            <a:r>
              <a:rPr lang="en-US" sz="2800" dirty="0" smtClean="0">
                <a:latin typeface="Symbol" charset="2"/>
                <a:sym typeface="Wingdings" charset="2"/>
              </a:rPr>
              <a:t>Φ</a:t>
            </a:r>
            <a:r>
              <a:rPr lang="en-US" sz="2800" baseline="-25000" dirty="0" smtClean="0">
                <a:sym typeface="Wingdings" charset="2"/>
              </a:rPr>
              <a:t>E</a:t>
            </a:r>
            <a:r>
              <a:rPr lang="en-US" sz="2800" dirty="0" smtClean="0"/>
              <a:t> </a:t>
            </a:r>
            <a:r>
              <a:rPr lang="en-US" sz="2800" dirty="0"/>
              <a:t>is defined as </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=EA, if the field is perpendicular to the surface</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a:t>
            </a:r>
            <a:r>
              <a:rPr lang="en-US" sz="2400" dirty="0" err="1" smtClean="0">
                <a:sym typeface="Wingdings" charset="2"/>
              </a:rPr>
              <a:t>EAcos</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if the field makes an angle</a:t>
            </a:r>
            <a:r>
              <a:rPr lang="en-US" sz="2400" dirty="0" smtClean="0">
                <a:sym typeface="Wingdings" charset="2"/>
              </a:rPr>
              <a:t> </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smtClean="0">
                <a:sym typeface="Wingdings" charset="2"/>
              </a:rPr>
              <a:t>The total </a:t>
            </a:r>
            <a:r>
              <a:rPr lang="en-US" sz="2400" dirty="0">
                <a:sym typeface="Wingdings" charset="2"/>
              </a:rPr>
              <a:t>number of field lines passing through the unit area perpendicular to the field.  </a:t>
            </a:r>
          </a:p>
        </p:txBody>
      </p:sp>
      <p:graphicFrame>
        <p:nvGraphicFramePr>
          <p:cNvPr id="197637" name="Object 5"/>
          <p:cNvGraphicFramePr>
            <a:graphicFrameLocks noChangeAspect="1"/>
          </p:cNvGraphicFramePr>
          <p:nvPr/>
        </p:nvGraphicFramePr>
        <p:xfrm>
          <a:off x="4816475" y="4495800"/>
          <a:ext cx="1736725" cy="612775"/>
        </p:xfrm>
        <a:graphic>
          <a:graphicData uri="http://schemas.openxmlformats.org/presentationml/2006/ole">
            <p:oleObj spid="_x0000_s238594" name="Equation" r:id="rId4" imgW="647640" imgH="228600" progId="Equation.DSMT4">
              <p:embed/>
            </p:oleObj>
          </a:graphicData>
        </a:graphic>
      </p:graphicFrame>
      <p:graphicFrame>
        <p:nvGraphicFramePr>
          <p:cNvPr id="197638" name="Object 6"/>
          <p:cNvGraphicFramePr>
            <a:graphicFrameLocks noChangeAspect="1"/>
          </p:cNvGraphicFramePr>
          <p:nvPr/>
        </p:nvGraphicFramePr>
        <p:xfrm>
          <a:off x="3886200" y="5791200"/>
          <a:ext cx="2374900" cy="512763"/>
        </p:xfrm>
        <a:graphic>
          <a:graphicData uri="http://schemas.openxmlformats.org/presentationml/2006/ole">
            <p:oleObj spid="_x0000_s238595" name="Equation" r:id="rId5" imgW="939600" imgH="20304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Sept. 8, 2011</a:t>
            </a:r>
            <a:endParaRPr lang="en-US"/>
          </a:p>
        </p:txBody>
      </p:sp>
      <p:sp>
        <p:nvSpPr>
          <p:cNvPr id="15" name="Footer Placeholder 4"/>
          <p:cNvSpPr>
            <a:spLocks noGrp="1"/>
          </p:cNvSpPr>
          <p:nvPr>
            <p:ph type="ftr" sz="quarter" idx="11"/>
          </p:nvPr>
        </p:nvSpPr>
        <p:spPr/>
        <p:txBody>
          <a:bodyPr/>
          <a:lstStyle/>
          <a:p>
            <a:r>
              <a:rPr lang="en-US" smtClean="0"/>
              <a:t>PHYS 1444-003, Fall 2011 Dr. Jaehoon Yu</a:t>
            </a:r>
            <a:endParaRPr lang="en-US"/>
          </a:p>
        </p:txBody>
      </p:sp>
      <p:sp>
        <p:nvSpPr>
          <p:cNvPr id="16" name="Slide Number Placeholder 5"/>
          <p:cNvSpPr>
            <a:spLocks noGrp="1"/>
          </p:cNvSpPr>
          <p:nvPr>
            <p:ph type="sldNum" sz="quarter" idx="12"/>
          </p:nvPr>
        </p:nvSpPr>
        <p:spPr/>
        <p:txBody>
          <a:bodyPr/>
          <a:lstStyle/>
          <a:p>
            <a:fld id="{416F477F-FD23-C54F-A295-3491CF93ABEB}" type="slidenum">
              <a:rPr lang="en-US"/>
              <a:pPr/>
              <a:t>14</a:t>
            </a:fld>
            <a:endParaRPr lang="en-US"/>
          </a:p>
        </p:txBody>
      </p:sp>
      <p:pic>
        <p:nvPicPr>
          <p:cNvPr id="198658" name="Picture 2" descr="FG22_001"/>
          <p:cNvPicPr>
            <a:picLocks noChangeAspect="1" noChangeArrowheads="1"/>
          </p:cNvPicPr>
          <p:nvPr/>
        </p:nvPicPr>
        <p:blipFill>
          <a:blip r:embed="rId3"/>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a:solidFill>
                  <a:schemeClr val="hlink"/>
                </a:solidFill>
              </a:rPr>
              <a:t>Electric flux</a:t>
            </a:r>
            <a:r>
              <a:rPr lang="en-US" sz="2400">
                <a:solidFill>
                  <a:schemeClr val="hlink"/>
                </a:solidFill>
              </a:rPr>
              <a:t>. (a) Calculate the electric flux through the rectangle in the figure (a). The rectangle is 10cm by 20cm and the electric field is uniform with magnitude 200N/C. (b) What is the flux in figure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a:t>
            </a:r>
            <a:r>
              <a:rPr lang="en-US" dirty="0" smtClean="0">
                <a:solidFill>
                  <a:schemeClr val="accent2"/>
                </a:solidFill>
                <a:latin typeface="Arial Narrow" charset="0"/>
              </a:rPr>
              <a:t>is defined as </a:t>
            </a:r>
            <a:endParaRPr lang="en-US" dirty="0">
              <a:solidFill>
                <a:schemeClr val="accent2"/>
              </a:solidFill>
              <a:latin typeface="Arial Narrow" charset="0"/>
            </a:endParaRP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nvGraphicFramePr>
        <p:xfrm>
          <a:off x="685800" y="3276600"/>
          <a:ext cx="2009775" cy="612775"/>
        </p:xfrm>
        <a:graphic>
          <a:graphicData uri="http://schemas.openxmlformats.org/presentationml/2006/ole">
            <p:oleObj spid="_x0000_s239618" name="Equation" r:id="rId4" imgW="749160" imgH="228600" progId="Equation.DSMT4">
              <p:embed/>
            </p:oleObj>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p:oleObj spid="_x0000_s239619" name="Equation" r:id="rId5" imgW="1257120" imgH="203040" progId="Equation.DSMT4">
              <p:embed/>
            </p:oleObj>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p:oleObj spid="_x0000_s239620" name="Equation" r:id="rId6" imgW="1054080" imgH="228600" progId="Equation.DSMT4">
              <p:embed/>
            </p:oleObj>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p:oleObj spid="_x0000_s239621" name="Equation" r:id="rId7" imgW="2298600" imgH="279360" progId="Equation.DSMT4">
              <p:embed/>
            </p:oleObj>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p:oleObj spid="_x0000_s239622" name="Equation" r:id="rId8" imgW="2692080" imgH="279360" progId="Equation.DSMT4">
              <p:embed/>
            </p:oleObj>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p:oleObj spid="_x0000_s239623" name="Equation" r:id="rId9" imgW="507960" imgH="16488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Sept. 8, 2011</a:t>
            </a:r>
            <a:endParaRPr lang="en-US"/>
          </a:p>
        </p:txBody>
      </p:sp>
      <p:sp>
        <p:nvSpPr>
          <p:cNvPr id="12" name="Footer Placeholder 4"/>
          <p:cNvSpPr>
            <a:spLocks noGrp="1"/>
          </p:cNvSpPr>
          <p:nvPr>
            <p:ph type="ftr" sz="quarter" idx="11"/>
          </p:nvPr>
        </p:nvSpPr>
        <p:spPr/>
        <p:txBody>
          <a:bodyPr/>
          <a:lstStyle/>
          <a:p>
            <a:r>
              <a:rPr lang="en-US" smtClean="0"/>
              <a:t>PHYS 1444-003, Fall 2011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15</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a:t>
            </a:r>
            <a:r>
              <a:rPr lang="en-US" sz="2800" dirty="0" smtClean="0"/>
              <a:t> </a:t>
            </a:r>
            <a:r>
              <a:rPr lang="en-US" sz="2800" dirty="0" err="1" smtClean="0">
                <a:latin typeface="Symbol" charset="2"/>
              </a:rPr>
              <a:t>Δ</a:t>
            </a:r>
            <a:r>
              <a:rPr lang="en-US" sz="2800" b="1" dirty="0" err="1" smtClean="0"/>
              <a:t>A</a:t>
            </a:r>
            <a:r>
              <a:rPr lang="en-US" sz="2800" i="1" baseline="-25000" dirty="0" err="1" smtClean="0"/>
              <a:t>i</a:t>
            </a:r>
            <a:r>
              <a:rPr lang="en-US" sz="2800" dirty="0" smtClean="0"/>
              <a:t> </a:t>
            </a:r>
            <a:r>
              <a:rPr lang="en-US" sz="2800" dirty="0"/>
              <a:t>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a:t>
            </a:r>
            <a:r>
              <a:rPr lang="en-US" sz="2800" dirty="0" smtClean="0">
                <a:sym typeface="Wingdings" charset="2"/>
              </a:rPr>
              <a:t> is </a:t>
            </a:r>
            <a:r>
              <a:rPr lang="en-US" sz="2800" dirty="0">
                <a:sym typeface="Wingdings" charset="2"/>
              </a:rPr>
              <a:t>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a:t>
            </a:r>
            <a:r>
              <a:rPr lang="en-US" sz="2800" dirty="0" smtClean="0">
                <a:sym typeface="Wingdings" charset="2"/>
              </a:rPr>
              <a:t> </a:t>
            </a:r>
            <a:r>
              <a:rPr lang="en-US" sz="2800" dirty="0" err="1" smtClean="0">
                <a:latin typeface="Symbol" charset="2"/>
                <a:sym typeface="Wingdings" charset="2"/>
              </a:rPr>
              <a:t>Δ</a:t>
            </a:r>
            <a:r>
              <a:rPr lang="en-US" sz="2800" b="1" dirty="0" err="1" smtClean="0">
                <a:sym typeface="Wingdings" charset="2"/>
              </a:rPr>
              <a:t>A</a:t>
            </a:r>
            <a:r>
              <a:rPr lang="en-US" sz="2800" i="1" baseline="-25000" dirty="0" err="1" smtClean="0">
                <a:sym typeface="Wingdings" charset="2"/>
              </a:rPr>
              <a:t>i</a:t>
            </a:r>
            <a:r>
              <a:rPr lang="en-US" sz="2800" dirty="0" smtClean="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nvGraphicFramePr>
        <p:xfrm>
          <a:off x="4191000" y="4343400"/>
          <a:ext cx="2286000" cy="1022350"/>
        </p:xfrm>
        <a:graphic>
          <a:graphicData uri="http://schemas.openxmlformats.org/presentationml/2006/ole">
            <p:oleObj spid="_x0000_s240642" name="Equation" r:id="rId4" imgW="965160" imgH="431640" progId="Equation.DSMT4">
              <p:embed/>
            </p:oleObj>
          </a:graphicData>
        </a:graphic>
      </p:graphicFrame>
      <p:graphicFrame>
        <p:nvGraphicFramePr>
          <p:cNvPr id="203782" name="Object 6"/>
          <p:cNvGraphicFramePr>
            <a:graphicFrameLocks noChangeAspect="1"/>
          </p:cNvGraphicFramePr>
          <p:nvPr/>
        </p:nvGraphicFramePr>
        <p:xfrm>
          <a:off x="5791200" y="5251450"/>
          <a:ext cx="1925638" cy="692150"/>
        </p:xfrm>
        <a:graphic>
          <a:graphicData uri="http://schemas.openxmlformats.org/presentationml/2006/ole">
            <p:oleObj spid="_x0000_s240643" name="Equation" r:id="rId5" imgW="812520" imgH="291960" progId="Equation.DSMT4">
              <p:embed/>
            </p:oleObj>
          </a:graphicData>
        </a:graphic>
      </p:graphicFrame>
      <p:graphicFrame>
        <p:nvGraphicFramePr>
          <p:cNvPr id="203783" name="Object 7"/>
          <p:cNvGraphicFramePr>
            <a:graphicFrameLocks noChangeAspect="1"/>
          </p:cNvGraphicFramePr>
          <p:nvPr/>
        </p:nvGraphicFramePr>
        <p:xfrm>
          <a:off x="5680075" y="6013450"/>
          <a:ext cx="2016125" cy="692150"/>
        </p:xfrm>
        <a:graphic>
          <a:graphicData uri="http://schemas.openxmlformats.org/presentationml/2006/ole">
            <p:oleObj spid="_x0000_s240644" name="Equation" r:id="rId6" imgW="850680" imgH="291960" progId="Equation.DSMT4">
              <p:embed/>
            </p:oleObj>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7"/>
          <a:srcRect/>
          <a:stretch>
            <a:fillRect/>
          </a:stretch>
        </p:blipFill>
        <p:spPr bwMode="auto">
          <a:xfrm>
            <a:off x="6781800" y="3581400"/>
            <a:ext cx="2362200" cy="17716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Sept. 8, 2011</a:t>
            </a:r>
            <a:endParaRPr lang="en-US"/>
          </a:p>
        </p:txBody>
      </p:sp>
      <p:sp>
        <p:nvSpPr>
          <p:cNvPr id="9" name="Footer Placeholder 4"/>
          <p:cNvSpPr>
            <a:spLocks noGrp="1"/>
          </p:cNvSpPr>
          <p:nvPr>
            <p:ph type="ftr" sz="quarter" idx="11"/>
          </p:nvPr>
        </p:nvSpPr>
        <p:spPr/>
        <p:txBody>
          <a:bodyPr/>
          <a:lstStyle/>
          <a:p>
            <a:r>
              <a:rPr lang="en-US" smtClean="0"/>
              <a:t>PHYS 1444-003, Fall 2011 Dr. Jaehoon Yu</a:t>
            </a:r>
            <a:endParaRPr lang="en-US"/>
          </a:p>
        </p:txBody>
      </p:sp>
      <p:sp>
        <p:nvSpPr>
          <p:cNvPr id="10" name="Slide Number Placeholder 5"/>
          <p:cNvSpPr>
            <a:spLocks noGrp="1"/>
          </p:cNvSpPr>
          <p:nvPr>
            <p:ph type="sldNum" sz="quarter" idx="12"/>
          </p:nvPr>
        </p:nvSpPr>
        <p:spPr/>
        <p:txBody>
          <a:bodyPr/>
          <a:lstStyle/>
          <a:p>
            <a:fld id="{3EB9B037-81C0-1A4F-801E-4388C2A928F7}" type="slidenum">
              <a:rPr lang="en-US"/>
              <a:pPr/>
              <a:t>16</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886200" cy="291465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286000"/>
            <a:ext cx="82296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&lt;π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&gt;</a:t>
            </a:r>
            <a:r>
              <a:rPr lang="en-US" sz="2200" dirty="0">
                <a:solidFill>
                  <a:srgbClr val="660066"/>
                </a:solidFill>
                <a:latin typeface="Arial Narrow" charset="0"/>
                <a:ea typeface="ＭＳ Ｐゴシック" charset="-128"/>
                <a:sym typeface="Wingdings" charset="2"/>
              </a:rPr>
              <a: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&gt;π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&lt;</a:t>
            </a:r>
            <a:r>
              <a:rPr lang="en-US" sz="2200" dirty="0">
                <a:solidFill>
                  <a:srgbClr val="660066"/>
                </a:solidFill>
                <a:latin typeface="Arial Narrow" charset="0"/>
                <a:ea typeface="ＭＳ Ｐゴシック" charset="-128"/>
                <a:sym typeface="Wingdings" charset="2"/>
              </a:rPr>
              <a: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a:t>
            </a:r>
            <a:r>
              <a:rPr lang="en-US" sz="2200" dirty="0" smtClean="0">
                <a:solidFill>
                  <a:srgbClr val="660066"/>
                </a:solidFill>
                <a:latin typeface="Arial Narrow" charset="0"/>
                <a:ea typeface="ＭＳ Ｐゴシック" charset="-128"/>
                <a:sym typeface="Wingdings" charset="2"/>
              </a:rPr>
              <a:t> net </a:t>
            </a:r>
            <a:r>
              <a:rPr lang="en-US" sz="2200" dirty="0">
                <a:solidFill>
                  <a:srgbClr val="660066"/>
                </a:solidFill>
                <a:latin typeface="Arial Narrow" charset="0"/>
                <a:ea typeface="ＭＳ Ｐゴシック" charset="-128"/>
                <a:sym typeface="Wingdings" charset="2"/>
              </a:rPr>
              <a:t>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nvGraphicFramePr>
        <p:xfrm>
          <a:off x="2520950" y="4592638"/>
          <a:ext cx="2127250" cy="588962"/>
        </p:xfrm>
        <a:graphic>
          <a:graphicData uri="http://schemas.openxmlformats.org/presentationml/2006/ole">
            <p:oleObj spid="_x0000_s241666" name="Equation" r:id="rId5" imgW="1054080" imgH="29196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Sept. 8, 2011</a:t>
            </a:r>
            <a:endParaRPr lang="en-US"/>
          </a:p>
        </p:txBody>
      </p:sp>
      <p:sp>
        <p:nvSpPr>
          <p:cNvPr id="7" name="Footer Placeholder 4"/>
          <p:cNvSpPr>
            <a:spLocks noGrp="1"/>
          </p:cNvSpPr>
          <p:nvPr>
            <p:ph type="ftr" sz="quarter" idx="11"/>
          </p:nvPr>
        </p:nvSpPr>
        <p:spPr/>
        <p:txBody>
          <a:bodyPr/>
          <a:lstStyle/>
          <a:p>
            <a:r>
              <a:rPr lang="en-US" smtClean="0"/>
              <a:t>PHYS 1444-003, Fall 2011 Dr. Jaehoon Yu</a:t>
            </a:r>
            <a:endParaRPr lang="en-US"/>
          </a:p>
        </p:txBody>
      </p:sp>
      <p:sp>
        <p:nvSpPr>
          <p:cNvPr id="8" name="Slide Number Placeholder 5"/>
          <p:cNvSpPr>
            <a:spLocks noGrp="1"/>
          </p:cNvSpPr>
          <p:nvPr>
            <p:ph type="sldNum" sz="quarter" idx="12"/>
          </p:nvPr>
        </p:nvSpPr>
        <p:spPr/>
        <p:txBody>
          <a:bodyPr/>
          <a:lstStyle/>
          <a:p>
            <a:fld id="{BB09488C-0840-9B44-825B-4948AB0B4A55}" type="slidenum">
              <a:rPr lang="en-US"/>
              <a:pPr/>
              <a:t>17</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The 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bottom figure?</a:t>
            </a:r>
          </a:p>
          <a:p>
            <a:pPr lvl="1"/>
            <a:r>
              <a:rPr lang="en-US" sz="2400" dirty="0">
                <a:sym typeface="Wingdings" charset="2"/>
              </a:rPr>
              <a:t>There should be a net inward flux (negative flux) since the total charge inside the volume is negative.</a:t>
            </a:r>
          </a:p>
          <a:p>
            <a:r>
              <a:rPr lang="en-US" sz="2800" dirty="0">
                <a:sym typeface="Wingdings" charset="2"/>
              </a:rPr>
              <a:t>The</a:t>
            </a:r>
            <a:r>
              <a:rPr lang="en-US" sz="2800" dirty="0" smtClean="0">
                <a:sym typeface="Wingdings" charset="2"/>
              </a:rPr>
              <a:t> net flux </a:t>
            </a:r>
            <a:r>
              <a:rPr lang="en-US" sz="2800" dirty="0">
                <a:sym typeface="Wingdings" charset="2"/>
              </a:rPr>
              <a:t>that crosses an enclosed surface is proportional to the total charge inside the surface. </a:t>
            </a:r>
            <a:r>
              <a:rPr lang="en-US" sz="2800" dirty="0" err="1">
                <a:sym typeface="Wingdings" charset="2"/>
              </a:rPr>
              <a:t></a:t>
            </a:r>
            <a:r>
              <a:rPr lang="en-US" sz="2800" dirty="0">
                <a:sym typeface="Wingdings" charset="2"/>
              </a:rPr>
              <a:t> This is the crux of Gauss’ law.</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Sept. 8, 2011</a:t>
            </a:r>
            <a:endParaRPr lang="en-US"/>
          </a:p>
        </p:txBody>
      </p:sp>
      <p:sp>
        <p:nvSpPr>
          <p:cNvPr id="12" name="Footer Placeholder 4"/>
          <p:cNvSpPr>
            <a:spLocks noGrp="1"/>
          </p:cNvSpPr>
          <p:nvPr>
            <p:ph type="ftr" sz="quarter" idx="11"/>
          </p:nvPr>
        </p:nvSpPr>
        <p:spPr/>
        <p:txBody>
          <a:bodyPr/>
          <a:lstStyle/>
          <a:p>
            <a:r>
              <a:rPr lang="en-US" smtClean="0"/>
              <a:t>PHYS 1444-003, Fall 2011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18</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smtClean="0"/>
              <a:t>A Brain Teaser of Electric </a:t>
            </a:r>
            <a:r>
              <a:rPr lang="en-US" dirty="0"/>
              <a:t>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smtClean="0"/>
              <a:t>What would change the electric flux through a circle lying in the </a:t>
            </a:r>
            <a:r>
              <a:rPr lang="en-US" sz="4000" dirty="0" err="1" smtClean="0"/>
              <a:t>xz</a:t>
            </a:r>
            <a:r>
              <a:rPr lang="en-US" sz="4000" dirty="0" smtClean="0"/>
              <a:t> plane where the electric field is (10N/C)</a:t>
            </a:r>
            <a:r>
              <a:rPr lang="en-US" sz="4000" b="1" dirty="0" smtClean="0"/>
              <a:t>j</a:t>
            </a:r>
            <a:r>
              <a:rPr lang="en-US" sz="4000" dirty="0" smtClean="0"/>
              <a:t>?</a:t>
            </a:r>
          </a:p>
          <a:p>
            <a:pPr marL="1200150" lvl="1" indent="-742950">
              <a:lnSpc>
                <a:spcPct val="80000"/>
              </a:lnSpc>
              <a:buFont typeface="+mj-lt"/>
              <a:buAutoNum type="arabicPeriod"/>
            </a:pPr>
            <a:r>
              <a:rPr lang="en-US" sz="3600" dirty="0" smtClean="0"/>
              <a:t>Changing the magnitude of the electric field</a:t>
            </a:r>
          </a:p>
          <a:p>
            <a:pPr marL="1200150" lvl="1" indent="-742950">
              <a:lnSpc>
                <a:spcPct val="80000"/>
              </a:lnSpc>
              <a:buFont typeface="+mj-lt"/>
              <a:buAutoNum type="arabicPeriod"/>
            </a:pPr>
            <a:r>
              <a:rPr lang="en-US" sz="3600" dirty="0" smtClean="0"/>
              <a:t>Changing the surface area of the circle</a:t>
            </a:r>
          </a:p>
          <a:p>
            <a:pPr marL="1200150" lvl="1" indent="-742950">
              <a:lnSpc>
                <a:spcPct val="80000"/>
              </a:lnSpc>
              <a:buFont typeface="+mj-lt"/>
              <a:buAutoNum type="arabicPeriod"/>
            </a:pPr>
            <a:r>
              <a:rPr lang="en-US" sz="3600" dirty="0" smtClean="0"/>
              <a:t>Tipping </a:t>
            </a:r>
            <a:r>
              <a:rPr lang="en-US" sz="3600" smtClean="0"/>
              <a:t>the circle </a:t>
            </a:r>
            <a:r>
              <a:rPr lang="en-US" sz="3600" dirty="0" smtClean="0"/>
              <a:t>so that it is lying in the </a:t>
            </a:r>
            <a:r>
              <a:rPr lang="en-US" sz="3600" dirty="0" err="1" smtClean="0"/>
              <a:t>xy</a:t>
            </a:r>
            <a:r>
              <a:rPr lang="en-US" sz="3600" dirty="0" smtClean="0"/>
              <a:t> plane</a:t>
            </a:r>
          </a:p>
          <a:p>
            <a:pPr marL="1200150" lvl="1" indent="-742950">
              <a:lnSpc>
                <a:spcPct val="80000"/>
              </a:lnSpc>
              <a:buFont typeface="+mj-lt"/>
              <a:buAutoNum type="arabicPeriod"/>
            </a:pPr>
            <a:r>
              <a:rPr lang="en-US" sz="3600" dirty="0" smtClean="0"/>
              <a:t>All of the above</a:t>
            </a:r>
          </a:p>
          <a:p>
            <a:pPr marL="1200150" lvl="1" indent="-742950">
              <a:lnSpc>
                <a:spcPct val="80000"/>
              </a:lnSpc>
              <a:buFont typeface="+mj-lt"/>
              <a:buAutoNum type="arabicPeriod"/>
            </a:pPr>
            <a:r>
              <a:rPr lang="en-US" sz="3600" dirty="0" smtClean="0"/>
              <a:t>None of the above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Thursday, Sept. 8,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2</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a:t>Announcements</a:t>
            </a:r>
          </a:p>
        </p:txBody>
      </p:sp>
      <p:sp>
        <p:nvSpPr>
          <p:cNvPr id="111619" name="Rectangle 3"/>
          <p:cNvSpPr>
            <a:spLocks noGrp="1" noChangeArrowheads="1"/>
          </p:cNvSpPr>
          <p:nvPr>
            <p:ph type="body" idx="1"/>
          </p:nvPr>
        </p:nvSpPr>
        <p:spPr>
          <a:xfrm>
            <a:off x="457200" y="685800"/>
            <a:ext cx="8153400" cy="5334000"/>
          </a:xfrm>
        </p:spPr>
        <p:txBody>
          <a:bodyPr/>
          <a:lstStyle/>
          <a:p>
            <a:r>
              <a:rPr lang="en-US" dirty="0" smtClean="0"/>
              <a:t>Quiz #2</a:t>
            </a:r>
          </a:p>
          <a:p>
            <a:pPr lvl="1"/>
            <a:r>
              <a:rPr lang="en-US" dirty="0" smtClean="0"/>
              <a:t>Thursday, Sept. 15</a:t>
            </a:r>
          </a:p>
          <a:p>
            <a:pPr lvl="1"/>
            <a:r>
              <a:rPr lang="en-US" dirty="0" smtClean="0"/>
              <a:t>Beginning of the class</a:t>
            </a:r>
          </a:p>
          <a:p>
            <a:pPr lvl="1"/>
            <a:r>
              <a:rPr lang="en-US" dirty="0" smtClean="0"/>
              <a:t>Covers: CH21.1 through what we learn on Tuesday, Sept. 13</a:t>
            </a:r>
            <a:endParaRPr lang="en-US" sz="2400" dirty="0" smtClean="0"/>
          </a:p>
          <a:p>
            <a:r>
              <a:rPr lang="en-US" dirty="0" smtClean="0"/>
              <a:t>Reading assignments</a:t>
            </a:r>
          </a:p>
          <a:p>
            <a:pPr lvl="1"/>
            <a:r>
              <a:rPr lang="en-US" dirty="0" smtClean="0"/>
              <a:t>CH21.12 and CH21.13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2"/>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dirty="0" smtClean="0"/>
              <a:t>Special Project</a:t>
            </a:r>
            <a:endParaRPr lang="en-US" dirty="0"/>
          </a:p>
        </p:txBody>
      </p:sp>
      <p:sp>
        <p:nvSpPr>
          <p:cNvPr id="186372" name="Rectangle 4"/>
          <p:cNvSpPr>
            <a:spLocks noGrp="1" noChangeArrowheads="1"/>
          </p:cNvSpPr>
          <p:nvPr>
            <p:ph type="body" idx="1"/>
          </p:nvPr>
        </p:nvSpPr>
        <p:spPr>
          <a:xfrm>
            <a:off x="0" y="685800"/>
            <a:ext cx="7696200" cy="4953000"/>
          </a:xfrm>
        </p:spPr>
        <p:txBody>
          <a:bodyPr/>
          <a:lstStyle/>
          <a:p>
            <a:pPr>
              <a:lnSpc>
                <a:spcPct val="80000"/>
              </a:lnSpc>
            </a:pPr>
            <a:r>
              <a:rPr lang="en-US" sz="2400" b="1" dirty="0" smtClean="0">
                <a:solidFill>
                  <a:srgbClr val="800000"/>
                </a:solidFill>
              </a:rPr>
              <a:t>Particle Accelerator</a:t>
            </a:r>
            <a:r>
              <a:rPr lang="en-US" sz="2400" dirty="0" smtClean="0">
                <a:solidFill>
                  <a:schemeClr val="hlink"/>
                </a:solidFill>
              </a:rPr>
              <a:t>.  </a:t>
            </a:r>
            <a:r>
              <a:rPr lang="en-US" sz="2400" dirty="0" smtClean="0">
                <a:solidFill>
                  <a:srgbClr val="0000FF"/>
                </a:solidFill>
              </a:rPr>
              <a:t>A charged particle of mass </a:t>
            </a:r>
            <a:r>
              <a:rPr lang="en-US" sz="2400" b="1" dirty="0" smtClean="0">
                <a:solidFill>
                  <a:srgbClr val="0000FF"/>
                </a:solidFill>
              </a:rPr>
              <a:t>M</a:t>
            </a:r>
            <a:r>
              <a:rPr lang="en-US" sz="2400" dirty="0" smtClean="0">
                <a:solidFill>
                  <a:srgbClr val="0000FF"/>
                </a:solidFill>
              </a:rPr>
              <a:t> with charge </a:t>
            </a:r>
            <a:r>
              <a:rPr lang="en-US" sz="2400" b="1" dirty="0" smtClean="0">
                <a:solidFill>
                  <a:srgbClr val="0000FF"/>
                </a:solidFill>
              </a:rPr>
              <a:t>-Q</a:t>
            </a:r>
            <a:r>
              <a:rPr lang="en-US" sz="2400" dirty="0" smtClean="0">
                <a:solidFill>
                  <a:srgbClr val="0000FF"/>
                </a:solidFill>
              </a:rPr>
              <a:t> is accelerated in </a:t>
            </a:r>
            <a:r>
              <a:rPr lang="en-US" sz="2400" dirty="0">
                <a:solidFill>
                  <a:srgbClr val="0000FF"/>
                </a:solidFill>
              </a:rPr>
              <a:t>the uniform field </a:t>
            </a:r>
            <a:r>
              <a:rPr lang="en-US" sz="2400" b="1" dirty="0" smtClean="0">
                <a:solidFill>
                  <a:srgbClr val="0000FF"/>
                </a:solidFill>
              </a:rPr>
              <a:t>E</a:t>
            </a:r>
            <a:r>
              <a:rPr lang="en-US" sz="2400" dirty="0" smtClean="0">
                <a:solidFill>
                  <a:srgbClr val="0000FF"/>
                </a:solidFill>
              </a:rPr>
              <a:t> </a:t>
            </a:r>
            <a:r>
              <a:rPr lang="en-US" sz="2400" dirty="0">
                <a:solidFill>
                  <a:srgbClr val="0000FF"/>
                </a:solidFill>
              </a:rPr>
              <a:t>between two parallel charged </a:t>
            </a:r>
            <a:r>
              <a:rPr lang="en-US" sz="2400" dirty="0" smtClean="0">
                <a:solidFill>
                  <a:srgbClr val="0000FF"/>
                </a:solidFill>
              </a:rPr>
              <a:t>plates whose separation is </a:t>
            </a:r>
            <a:r>
              <a:rPr lang="en-US" sz="2400" b="1" dirty="0" smtClean="0">
                <a:solidFill>
                  <a:srgbClr val="0000FF"/>
                </a:solidFill>
              </a:rPr>
              <a:t>D</a:t>
            </a:r>
            <a:r>
              <a:rPr lang="en-US" sz="2400" dirty="0" smtClean="0">
                <a:solidFill>
                  <a:srgbClr val="0000FF"/>
                </a:solidFill>
              </a:rPr>
              <a:t> as shown in the figure on the right. The charged particle </a:t>
            </a:r>
            <a:r>
              <a:rPr lang="en-US" sz="2400" dirty="0">
                <a:solidFill>
                  <a:srgbClr val="0000FF"/>
                </a:solidFill>
              </a:rPr>
              <a:t>is accelerated</a:t>
            </a:r>
            <a:r>
              <a:rPr lang="en-US" sz="2400" dirty="0" smtClean="0">
                <a:solidFill>
                  <a:srgbClr val="0000FF"/>
                </a:solidFill>
              </a:rPr>
              <a:t> from an initial speed </a:t>
            </a:r>
            <a:r>
              <a:rPr lang="en-US" sz="2400" b="1" dirty="0" smtClean="0">
                <a:solidFill>
                  <a:srgbClr val="0000FF"/>
                </a:solidFill>
              </a:rPr>
              <a:t>v</a:t>
            </a:r>
            <a:r>
              <a:rPr lang="en-US" sz="2400" b="1" baseline="-25000" dirty="0" smtClean="0">
                <a:solidFill>
                  <a:srgbClr val="0000FF"/>
                </a:solidFill>
              </a:rPr>
              <a:t>0</a:t>
            </a:r>
            <a:r>
              <a:rPr lang="en-US" sz="2400" dirty="0" smtClean="0">
                <a:solidFill>
                  <a:srgbClr val="0000FF"/>
                </a:solidFill>
              </a:rPr>
              <a:t> </a:t>
            </a:r>
            <a:r>
              <a:rPr lang="en-US" sz="2400" dirty="0">
                <a:solidFill>
                  <a:srgbClr val="0000FF"/>
                </a:solidFill>
              </a:rPr>
              <a:t>near the negative plate and passes through a tiny hole in the positive plate. </a:t>
            </a:r>
            <a:r>
              <a:rPr lang="en-US" sz="2400" dirty="0" smtClean="0">
                <a:solidFill>
                  <a:srgbClr val="0000FF"/>
                </a:solidFill>
              </a:rPr>
              <a:t> </a:t>
            </a:r>
          </a:p>
          <a:p>
            <a:pPr lvl="1">
              <a:lnSpc>
                <a:spcPct val="80000"/>
              </a:lnSpc>
            </a:pPr>
            <a:r>
              <a:rPr lang="en-US" sz="2000" dirty="0" smtClean="0">
                <a:solidFill>
                  <a:schemeClr val="hlink"/>
                </a:solidFill>
              </a:rPr>
              <a:t>Derive the formula for the electric field E to accelerate the charged particle to fraction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dirty="0" smtClean="0">
                <a:solidFill>
                  <a:schemeClr val="hlink"/>
                </a:solidFill>
              </a:rPr>
              <a:t>of the speed of light </a:t>
            </a:r>
            <a:r>
              <a:rPr lang="en-US" sz="2000" b="1" dirty="0" err="1" smtClean="0">
                <a:solidFill>
                  <a:schemeClr val="hlink"/>
                </a:solidFill>
                <a:latin typeface="Monotype Corsiva"/>
                <a:cs typeface="Monotype Corsiva"/>
              </a:rPr>
              <a:t>c</a:t>
            </a:r>
            <a:r>
              <a:rPr lang="en-US" sz="2000" dirty="0" smtClean="0">
                <a:solidFill>
                  <a:schemeClr val="hlink"/>
                </a:solidFill>
              </a:rPr>
              <a:t>.   Express E in terms of </a:t>
            </a:r>
            <a:r>
              <a:rPr lang="en-US" sz="2000" b="1" dirty="0" smtClean="0">
                <a:solidFill>
                  <a:schemeClr val="hlink"/>
                </a:solidFill>
              </a:rPr>
              <a:t>M, Q, D,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b="1" dirty="0" err="1" smtClean="0">
                <a:solidFill>
                  <a:schemeClr val="hlink"/>
                </a:solidFill>
              </a:rPr>
              <a:t>c</a:t>
            </a:r>
            <a:r>
              <a:rPr lang="en-US" sz="2000" b="1" dirty="0" smtClean="0">
                <a:solidFill>
                  <a:schemeClr val="hlink"/>
                </a:solidFill>
              </a:rPr>
              <a:t> and v</a:t>
            </a:r>
            <a:r>
              <a:rPr lang="en-US" sz="2000" b="1" baseline="-25000" dirty="0" smtClean="0">
                <a:solidFill>
                  <a:schemeClr val="hlink"/>
                </a:solidFill>
              </a:rPr>
              <a:t>0</a:t>
            </a:r>
            <a:r>
              <a:rPr lang="en-US" sz="2000" b="1" dirty="0" smtClean="0">
                <a:solidFill>
                  <a:schemeClr val="hlink"/>
                </a:solidFill>
              </a:rPr>
              <a:t>.  </a:t>
            </a:r>
            <a:endParaRPr lang="en-US" sz="2000" b="1" baseline="-25000" dirty="0" smtClean="0">
              <a:solidFill>
                <a:schemeClr val="hlink"/>
              </a:solidFill>
            </a:endParaRPr>
          </a:p>
          <a:p>
            <a:pPr lvl="1">
              <a:lnSpc>
                <a:spcPct val="80000"/>
              </a:lnSpc>
            </a:pPr>
            <a:r>
              <a:rPr lang="en-US" sz="2000" dirty="0" smtClean="0">
                <a:solidFill>
                  <a:schemeClr val="hlink"/>
                </a:solidFill>
              </a:rPr>
              <a:t>(a) Using the Coulomb force and kinematic equations.  (8 points)</a:t>
            </a:r>
          </a:p>
          <a:p>
            <a:pPr lvl="1">
              <a:lnSpc>
                <a:spcPct val="80000"/>
              </a:lnSpc>
            </a:pPr>
            <a:r>
              <a:rPr lang="en-US" sz="2000" dirty="0" smtClean="0">
                <a:solidFill>
                  <a:schemeClr val="hlink"/>
                </a:solidFill>
              </a:rPr>
              <a:t>(</a:t>
            </a:r>
            <a:r>
              <a:rPr lang="en-US" sz="2000" dirty="0" err="1" smtClean="0">
                <a:solidFill>
                  <a:schemeClr val="hlink"/>
                </a:solidFill>
              </a:rPr>
              <a:t>b</a:t>
            </a:r>
            <a:r>
              <a:rPr lang="en-US" sz="2000" dirty="0" smtClean="0">
                <a:solidFill>
                  <a:schemeClr val="hlink"/>
                </a:solidFill>
              </a:rPr>
              <a:t>) Using the work-kinetic energy theorem. ( 8 points)</a:t>
            </a:r>
          </a:p>
          <a:p>
            <a:pPr lvl="1">
              <a:lnSpc>
                <a:spcPct val="80000"/>
              </a:lnSpc>
            </a:pPr>
            <a:r>
              <a:rPr lang="en-US" sz="2000" dirty="0" smtClean="0">
                <a:solidFill>
                  <a:schemeClr val="hlink"/>
                </a:solidFill>
              </a:rPr>
              <a:t>© Using the formula above, evaluate the strength of the electric field E to accelerate an electron</a:t>
            </a:r>
            <a:r>
              <a:rPr lang="en-US" sz="2000" dirty="0" smtClean="0">
                <a:solidFill>
                  <a:schemeClr val="hlink"/>
                </a:solidFill>
              </a:rPr>
              <a:t> from 0.1% of the speed </a:t>
            </a:r>
            <a:r>
              <a:rPr lang="en-US" sz="2000" smtClean="0">
                <a:solidFill>
                  <a:schemeClr val="hlink"/>
                </a:solidFill>
              </a:rPr>
              <a:t>of light to </a:t>
            </a:r>
            <a:r>
              <a:rPr lang="en-US" sz="2000" dirty="0" smtClean="0">
                <a:solidFill>
                  <a:schemeClr val="hlink"/>
                </a:solidFill>
              </a:rPr>
              <a:t>90% of the speed of light.   You need to look up the relevant constants, such as mass of the electron, charge of the electron and the speed of light.  (5 points)</a:t>
            </a:r>
          </a:p>
          <a:p>
            <a:pPr lvl="1">
              <a:lnSpc>
                <a:spcPct val="80000"/>
              </a:lnSpc>
            </a:pPr>
            <a:endParaRPr lang="en-US" sz="2000" dirty="0" smtClean="0">
              <a:solidFill>
                <a:schemeClr val="hlink"/>
              </a:solidFill>
            </a:endParaRPr>
          </a:p>
          <a:p>
            <a:pPr>
              <a:lnSpc>
                <a:spcPct val="80000"/>
              </a:lnSpc>
            </a:pPr>
            <a:r>
              <a:rPr lang="en-US" sz="2400" dirty="0" smtClean="0">
                <a:solidFill>
                  <a:srgbClr val="0000FF"/>
                </a:solidFill>
              </a:rPr>
              <a:t>Due beginning of the class Tuesday, Sept. 13</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smtClean="0"/>
              <a:t>Thursday, Sept. 8, 2011</a:t>
            </a:r>
            <a:endParaRPr lang="en-US"/>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PHYS 1444-003, Fall 2011 Dr. Jaehoon Yu</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Sept. 8,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4</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001000" cy="4419600"/>
          </a:xfrm>
        </p:spPr>
        <p:txBody>
          <a:bodyPr/>
          <a:lstStyle/>
          <a:p>
            <a:pPr>
              <a:lnSpc>
                <a:spcPct val="80000"/>
              </a:lnSpc>
            </a:pPr>
            <a:r>
              <a:rPr lang="en-US" sz="2800" dirty="0"/>
              <a:t>An electric dipole is the combination of two equal charges of opposite </a:t>
            </a:r>
            <a:r>
              <a:rPr lang="en-US" sz="2800" dirty="0" smtClean="0"/>
              <a:t>signs, </a:t>
            </a:r>
            <a:r>
              <a:rPr lang="en-US" sz="2800" dirty="0"/>
              <a:t>+Q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r>
              <a:rPr lang="en-US" sz="2400" dirty="0" smtClean="0">
                <a:sym typeface="Wingdings" charset="2"/>
              </a:rPr>
              <a:t>.</a:t>
            </a:r>
          </a:p>
          <a:p>
            <a:pPr lvl="2">
              <a:lnSpc>
                <a:spcPct val="80000"/>
              </a:lnSpc>
            </a:pPr>
            <a:r>
              <a:rPr lang="en-US" sz="2000" dirty="0" smtClean="0">
                <a:sym typeface="Wingdings" charset="2"/>
              </a:rPr>
              <a:t>Even if the molecule is electrically neutral, their sharing of electron causes separation of charges</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Sept. 8, 2011</a:t>
            </a:r>
            <a:endParaRPr lang="en-US"/>
          </a:p>
        </p:txBody>
      </p:sp>
      <p:sp>
        <p:nvSpPr>
          <p:cNvPr id="7" name="Footer Placeholder 4"/>
          <p:cNvSpPr>
            <a:spLocks noGrp="1"/>
          </p:cNvSpPr>
          <p:nvPr>
            <p:ph type="ftr" sz="quarter" idx="11"/>
          </p:nvPr>
        </p:nvSpPr>
        <p:spPr/>
        <p:txBody>
          <a:bodyPr/>
          <a:lstStyle/>
          <a:p>
            <a:r>
              <a:rPr lang="en-US" smtClean="0"/>
              <a:t>PHYS 1444-003, Fall 2011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5</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a:t>
            </a:r>
            <a:r>
              <a:rPr lang="en-US" dirty="0" smtClean="0">
                <a:solidFill>
                  <a:srgbClr val="660066"/>
                </a:solidFill>
                <a:latin typeface="Arial Narrow" charset="0"/>
                <a:ea typeface="ＭＳ Ｐゴシック" charset="-128"/>
              </a:rPr>
              <a:t> not move</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 torque applied on the dipole.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Thursday, Sept. 8, 2011</a:t>
            </a:r>
            <a:endParaRPr lang="en-US"/>
          </a:p>
        </p:txBody>
      </p:sp>
      <p:sp>
        <p:nvSpPr>
          <p:cNvPr id="22" name="Footer Placeholder 4"/>
          <p:cNvSpPr>
            <a:spLocks noGrp="1"/>
          </p:cNvSpPr>
          <p:nvPr>
            <p:ph type="ftr" sz="quarter" idx="11"/>
          </p:nvPr>
        </p:nvSpPr>
        <p:spPr/>
        <p:txBody>
          <a:bodyPr/>
          <a:lstStyle/>
          <a:p>
            <a:r>
              <a:rPr lang="en-US" smtClean="0"/>
              <a:t>PHYS 1444-003, Fall 2011 Dr. Jaehoon Yu</a:t>
            </a:r>
            <a:endParaRPr lang="en-US"/>
          </a:p>
        </p:txBody>
      </p:sp>
      <p:sp>
        <p:nvSpPr>
          <p:cNvPr id="23" name="Slide Number Placeholder 5"/>
          <p:cNvSpPr>
            <a:spLocks noGrp="1"/>
          </p:cNvSpPr>
          <p:nvPr>
            <p:ph type="sldNum" sz="quarter" idx="12"/>
          </p:nvPr>
        </p:nvSpPr>
        <p:spPr/>
        <p:txBody>
          <a:bodyPr/>
          <a:lstStyle/>
          <a:p>
            <a:fld id="{566E1063-7ADB-8041-AF92-FC0B89B4EDE5}" type="slidenum">
              <a:rPr lang="en-US"/>
              <a:pPr/>
              <a:t>6</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nvGraphicFramePr>
        <p:xfrm>
          <a:off x="1600200" y="1905000"/>
          <a:ext cx="592138" cy="428625"/>
        </p:xfrm>
        <a:graphic>
          <a:graphicData uri="http://schemas.openxmlformats.org/presentationml/2006/ole">
            <p:oleObj spid="_x0000_s202754" name="Equation" r:id="rId4" imgW="228600" imgH="164880" progId="Equation.DSMT4">
              <p:embed/>
            </p:oleObj>
          </a:graphicData>
        </a:graphic>
      </p:graphicFrame>
      <p:graphicFrame>
        <p:nvGraphicFramePr>
          <p:cNvPr id="190470" name="Object 6"/>
          <p:cNvGraphicFramePr>
            <a:graphicFrameLocks noChangeAspect="1"/>
          </p:cNvGraphicFramePr>
          <p:nvPr/>
        </p:nvGraphicFramePr>
        <p:xfrm>
          <a:off x="1454150" y="3090863"/>
          <a:ext cx="1289050" cy="436562"/>
        </p:xfrm>
        <a:graphic>
          <a:graphicData uri="http://schemas.openxmlformats.org/presentationml/2006/ole">
            <p:oleObj spid="_x0000_s202755" name="Equation" r:id="rId5" imgW="825480" imgH="279360" progId="Equation.DSMT4">
              <p:embed/>
            </p:oleObj>
          </a:graphicData>
        </a:graphic>
      </p:graphicFrame>
      <p:graphicFrame>
        <p:nvGraphicFramePr>
          <p:cNvPr id="190471" name="Object 7"/>
          <p:cNvGraphicFramePr>
            <a:graphicFrameLocks noChangeAspect="1"/>
          </p:cNvGraphicFramePr>
          <p:nvPr/>
        </p:nvGraphicFramePr>
        <p:xfrm>
          <a:off x="1452563" y="3624263"/>
          <a:ext cx="1290637" cy="436562"/>
        </p:xfrm>
        <a:graphic>
          <a:graphicData uri="http://schemas.openxmlformats.org/presentationml/2006/ole">
            <p:oleObj spid="_x0000_s202756" name="Equation" r:id="rId6" imgW="825480" imgH="279360" progId="Equation.DSMT4">
              <p:embed/>
            </p:oleObj>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p:oleObj spid="_x0000_s202757" name="Equation" r:id="rId7" imgW="419040" imgH="203040" progId="Equation.DSMT4">
              <p:embed/>
            </p:oleObj>
          </a:graphicData>
        </a:graphic>
      </p:graphicFrame>
      <p:graphicFrame>
        <p:nvGraphicFramePr>
          <p:cNvPr id="190473" name="Object 9"/>
          <p:cNvGraphicFramePr>
            <a:graphicFrameLocks noChangeAspect="1"/>
          </p:cNvGraphicFramePr>
          <p:nvPr/>
        </p:nvGraphicFramePr>
        <p:xfrm>
          <a:off x="7010400" y="4740275"/>
          <a:ext cx="1676400" cy="671513"/>
        </p:xfrm>
        <a:graphic>
          <a:graphicData uri="http://schemas.openxmlformats.org/presentationml/2006/ole">
            <p:oleObj spid="_x0000_s202758" name="Equation" r:id="rId8" imgW="571320" imgH="228600" progId="Equation.DSMT4">
              <p:embed/>
            </p:oleObj>
          </a:graphicData>
        </a:graphic>
      </p:graphicFrame>
      <p:graphicFrame>
        <p:nvGraphicFramePr>
          <p:cNvPr id="190474" name="Object 10"/>
          <p:cNvGraphicFramePr>
            <a:graphicFrameLocks noChangeAspect="1"/>
          </p:cNvGraphicFramePr>
          <p:nvPr/>
        </p:nvGraphicFramePr>
        <p:xfrm>
          <a:off x="2159000" y="1828800"/>
          <a:ext cx="889000" cy="493713"/>
        </p:xfrm>
        <a:graphic>
          <a:graphicData uri="http://schemas.openxmlformats.org/presentationml/2006/ole">
            <p:oleObj spid="_x0000_s202759" name="Equation" r:id="rId9" imgW="342720" imgH="190440" progId="Equation.DSMT4">
              <p:embed/>
            </p:oleObj>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p:oleObj spid="_x0000_s202760" name="Equation" r:id="rId10" imgW="583920" imgH="164880" progId="Equation.DSMT4">
              <p:embed/>
            </p:oleObj>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p:oleObj spid="_x0000_s202761" name="Equation" r:id="rId11" imgW="1015920" imgH="431640" progId="Equation.DSMT4">
              <p:embed/>
            </p:oleObj>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p:oleObj spid="_x0000_s202762" name="Equation" r:id="rId12" imgW="622080" imgH="368280" progId="Equation.DSMT4">
              <p:embed/>
            </p:oleObj>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p:oleObj spid="_x0000_s202763" name="Equation" r:id="rId13" imgW="1193760" imgH="431640" progId="Equation.DSMT4">
              <p:embed/>
            </p:oleObj>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p:oleObj spid="_x0000_s202764" name="Equation" r:id="rId14" imgW="622080" imgH="368280" progId="Equation.DSMT4">
              <p:embed/>
            </p:oleObj>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p:oleObj spid="_x0000_s202765" name="Equation" r:id="rId15" imgW="583920" imgH="164880" progId="Equation.DSMT4">
              <p:embed/>
            </p:oleObj>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p:oleObj spid="_x0000_s202766" name="Equation" r:id="rId16" imgW="685800" imgH="228600" progId="Equation.DSMT4">
              <p:embed/>
            </p:oleObj>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p:oleObj spid="_x0000_s202767" name="Equation" r:id="rId17" imgW="1434960" imgH="368280" progId="Equation.DSMT4">
              <p:embed/>
            </p:oleObj>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p:oleObj spid="_x0000_s202768" name="Equation" r:id="rId18" imgW="660240" imgH="190440" progId="Equation.DSMT4">
              <p:embed/>
            </p:oleObj>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p:oleObj spid="_x0000_s202769" name="Equation" r:id="rId19" imgW="507960" imgH="19044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Thursday, Sept. 8, 2011</a:t>
            </a:r>
            <a:endParaRPr lang="en-US"/>
          </a:p>
        </p:txBody>
      </p:sp>
      <p:sp>
        <p:nvSpPr>
          <p:cNvPr id="24" name="Footer Placeholder 4"/>
          <p:cNvSpPr>
            <a:spLocks noGrp="1"/>
          </p:cNvSpPr>
          <p:nvPr>
            <p:ph type="ftr" sz="quarter" idx="11"/>
          </p:nvPr>
        </p:nvSpPr>
        <p:spPr/>
        <p:txBody>
          <a:bodyPr/>
          <a:lstStyle/>
          <a:p>
            <a:r>
              <a:rPr lang="en-US" smtClean="0"/>
              <a:t>PHYS 1444-003, Fall 2011 Dr. Jaehoon Yu</a:t>
            </a:r>
            <a:endParaRPr lang="en-US"/>
          </a:p>
        </p:txBody>
      </p:sp>
      <p:sp>
        <p:nvSpPr>
          <p:cNvPr id="25" name="Slide Number Placeholder 5"/>
          <p:cNvSpPr>
            <a:spLocks noGrp="1"/>
          </p:cNvSpPr>
          <p:nvPr>
            <p:ph type="sldNum" sz="quarter" idx="12"/>
          </p:nvPr>
        </p:nvSpPr>
        <p:spPr/>
        <p:txBody>
          <a:bodyPr/>
          <a:lstStyle/>
          <a:p>
            <a:fld id="{E17E077E-1939-3541-A1D0-14C9ADC0F1BB}" type="slidenum">
              <a:rPr lang="en-US"/>
              <a:pPr/>
              <a:t>7</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a:t>
            </a:r>
            <a:r>
              <a:rPr lang="en-US" sz="2800" dirty="0" smtClean="0"/>
              <a:t> </a:t>
            </a:r>
            <a:r>
              <a:rPr lang="en-US" sz="2800" dirty="0" smtClean="0">
                <a:latin typeface="Symbol" charset="2"/>
              </a:rPr>
              <a:t>θ</a:t>
            </a:r>
            <a:r>
              <a:rPr lang="en-US" sz="2800" baseline="-25000" dirty="0" smtClean="0"/>
              <a:t>1</a:t>
            </a:r>
            <a:r>
              <a:rPr lang="en-US" sz="2800" dirty="0" smtClean="0"/>
              <a:t> </a:t>
            </a:r>
            <a:r>
              <a:rPr lang="en-US" sz="2800" dirty="0"/>
              <a:t>to</a:t>
            </a:r>
            <a:r>
              <a:rPr lang="en-US" sz="2800" dirty="0" smtClean="0"/>
              <a:t> </a:t>
            </a:r>
            <a:r>
              <a:rPr lang="en-US" sz="2800" dirty="0" smtClean="0">
                <a:latin typeface="Symbol" charset="2"/>
              </a:rPr>
              <a:t>θ</a:t>
            </a:r>
            <a:r>
              <a:rPr lang="en-US" sz="2800" baseline="-25000" dirty="0" smtClean="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endParaRPr lang="en-US" sz="2400" dirty="0" smtClean="0"/>
          </a:p>
          <a:p>
            <a:r>
              <a:rPr lang="en-US" sz="2800" dirty="0" smtClean="0"/>
              <a:t>We </a:t>
            </a:r>
            <a:r>
              <a:rPr lang="en-US" sz="2800" dirty="0"/>
              <a:t>choose U=0 when</a:t>
            </a:r>
            <a:r>
              <a:rPr lang="en-US" sz="2800" dirty="0" smtClean="0"/>
              <a:t> </a:t>
            </a:r>
            <a:r>
              <a:rPr lang="en-US" sz="2800" dirty="0" smtClean="0">
                <a:latin typeface="Symbol" charset="2"/>
              </a:rPr>
              <a:t>θ</a:t>
            </a:r>
            <a:r>
              <a:rPr lang="en-US" sz="2800" baseline="-25000" dirty="0" smtClean="0"/>
              <a:t>1</a:t>
            </a:r>
            <a:r>
              <a:rPr lang="en-US" sz="2800" dirty="0"/>
              <a:t>=90 degrees, then the potential energy at</a:t>
            </a:r>
            <a:r>
              <a:rPr lang="en-US" sz="2800" dirty="0" smtClean="0"/>
              <a:t> </a:t>
            </a:r>
            <a:r>
              <a:rPr lang="en-US" sz="2800" dirty="0" smtClean="0">
                <a:latin typeface="Symbol" charset="2"/>
              </a:rPr>
              <a:t>θ</a:t>
            </a:r>
            <a:r>
              <a:rPr lang="en-US" sz="2800" baseline="-25000" dirty="0" smtClean="0"/>
              <a:t>2</a:t>
            </a:r>
            <a:r>
              <a:rPr lang="en-US" sz="2800" dirty="0" smtClean="0"/>
              <a:t>=</a:t>
            </a:r>
            <a:r>
              <a:rPr lang="en-US" sz="2800" dirty="0" err="1" smtClean="0">
                <a:latin typeface="Symbol" charset="2"/>
              </a:rPr>
              <a:t>θ</a:t>
            </a:r>
            <a:r>
              <a:rPr lang="en-US" sz="2800" dirty="0" smtClean="0"/>
              <a:t> </a:t>
            </a:r>
            <a:r>
              <a:rPr lang="en-US" sz="2800" dirty="0"/>
              <a:t>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p:oleObj spid="_x0000_s203778" name="Equation" r:id="rId3" imgW="279360" imgH="164880" progId="Equation.DSMT4">
              <p:embed/>
            </p:oleObj>
          </a:graphicData>
        </a:graphic>
      </p:graphicFrame>
      <p:graphicFrame>
        <p:nvGraphicFramePr>
          <p:cNvPr id="191493" name="Object 5"/>
          <p:cNvGraphicFramePr>
            <a:graphicFrameLocks noChangeAspect="1"/>
          </p:cNvGraphicFramePr>
          <p:nvPr/>
        </p:nvGraphicFramePr>
        <p:xfrm>
          <a:off x="2590800" y="2438400"/>
          <a:ext cx="561975" cy="315913"/>
        </p:xfrm>
        <a:graphic>
          <a:graphicData uri="http://schemas.openxmlformats.org/presentationml/2006/ole">
            <p:oleObj spid="_x0000_s203779" name="Equation" r:id="rId4" imgW="228600" imgH="126720" progId="Equation.DSMT4">
              <p:embed/>
            </p:oleObj>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p:oleObj spid="_x0000_s203780" name="Equation" r:id="rId5" imgW="279360" imgH="164880" progId="Equation.DSMT4">
              <p:embed/>
            </p:oleObj>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943600" y="1927225"/>
            <a:ext cx="3048000" cy="707886"/>
          </a:xfrm>
          <a:prstGeom prst="rect">
            <a:avLst/>
          </a:prstGeom>
          <a:noFill/>
          <a:ln w="38100">
            <a:solidFill>
              <a:srgbClr val="660066"/>
            </a:solidFill>
            <a:miter lim="800000"/>
            <a:headEnd/>
            <a:tailEnd/>
          </a:ln>
          <a:effectLst/>
        </p:spPr>
        <p:txBody>
          <a:bodyPr>
            <a:prstTxWarp prst="textNoShape">
              <a:avLst/>
            </a:prstTxWarp>
            <a:spAutoFit/>
          </a:bodyPr>
          <a:lstStyle/>
          <a:p>
            <a:r>
              <a:rPr lang="en-US" sz="2000" dirty="0">
                <a:solidFill>
                  <a:srgbClr val="660066"/>
                </a:solidFill>
                <a:latin typeface="Arial Narrow" charset="0"/>
              </a:rPr>
              <a:t>Because</a:t>
            </a:r>
            <a:r>
              <a:rPr lang="en-US" sz="2000" dirty="0" smtClean="0">
                <a:solidFill>
                  <a:srgbClr val="660066"/>
                </a:solidFill>
                <a:latin typeface="Arial Narrow" charset="0"/>
              </a:rPr>
              <a:t> </a:t>
            </a:r>
            <a:r>
              <a:rPr lang="en-US" sz="2000" dirty="0" err="1" smtClean="0">
                <a:solidFill>
                  <a:srgbClr val="660066"/>
                </a:solidFill>
                <a:latin typeface="Symbol" charset="2"/>
              </a:rPr>
              <a:t>τ</a:t>
            </a:r>
            <a:r>
              <a:rPr lang="en-US" sz="2000" dirty="0" smtClean="0">
                <a:solidFill>
                  <a:srgbClr val="660066"/>
                </a:solidFill>
                <a:latin typeface="Arial Narrow" charset="0"/>
              </a:rPr>
              <a:t> </a:t>
            </a:r>
            <a:r>
              <a:rPr lang="en-US" sz="2000" dirty="0">
                <a:solidFill>
                  <a:srgbClr val="660066"/>
                </a:solidFill>
                <a:latin typeface="Arial Narrow" charset="0"/>
              </a:rPr>
              <a:t>and</a:t>
            </a:r>
            <a:r>
              <a:rPr lang="en-US" sz="2000" dirty="0" smtClean="0">
                <a:solidFill>
                  <a:srgbClr val="660066"/>
                </a:solidFill>
                <a:latin typeface="Arial Narrow" charset="0"/>
              </a:rPr>
              <a:t> </a:t>
            </a:r>
            <a:r>
              <a:rPr lang="en-US" sz="2000" dirty="0" err="1" smtClean="0">
                <a:solidFill>
                  <a:srgbClr val="660066"/>
                </a:solidFill>
                <a:latin typeface="Symbol" charset="2"/>
              </a:rPr>
              <a:t>θ</a:t>
            </a:r>
            <a:r>
              <a:rPr lang="en-US" sz="2000" dirty="0" smtClean="0">
                <a:solidFill>
                  <a:srgbClr val="660066"/>
                </a:solidFill>
                <a:latin typeface="Arial Narrow" charset="0"/>
              </a:rPr>
              <a:t> </a:t>
            </a:r>
            <a:r>
              <a:rPr lang="en-US" sz="2000" dirty="0">
                <a:solidFill>
                  <a:srgbClr val="660066"/>
                </a:solidFill>
                <a:latin typeface="Arial Narrow" charset="0"/>
              </a:rPr>
              <a:t>are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p:oleObj spid="_x0000_s203781" name="Equation" r:id="rId6" imgW="266400" imgH="164880" progId="Equation.DSMT4">
              <p:embed/>
            </p:oleObj>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p:oleObj spid="_x0000_s203782" name="Equation" r:id="rId7" imgW="545760" imgH="355320" progId="Equation.DSMT4">
              <p:embed/>
            </p:oleObj>
          </a:graphicData>
        </a:graphic>
      </p:graphicFrame>
      <p:graphicFrame>
        <p:nvGraphicFramePr>
          <p:cNvPr id="191502" name="Object 14"/>
          <p:cNvGraphicFramePr>
            <a:graphicFrameLocks noChangeAspect="1"/>
          </p:cNvGraphicFramePr>
          <p:nvPr/>
        </p:nvGraphicFramePr>
        <p:xfrm>
          <a:off x="2843213" y="1524000"/>
          <a:ext cx="1557337" cy="839788"/>
        </p:xfrm>
        <a:graphic>
          <a:graphicData uri="http://schemas.openxmlformats.org/presentationml/2006/ole">
            <p:oleObj spid="_x0000_s203783" name="Equation" r:id="rId8" imgW="660240" imgH="355320" progId="Equation.DSMT4">
              <p:embed/>
            </p:oleObj>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p:oleObj spid="_x0000_s203784" name="Equation" r:id="rId9" imgW="533160" imgH="355320" progId="Equation.DSMT4">
              <p:embed/>
            </p:oleObj>
          </a:graphicData>
        </a:graphic>
      </p:graphicFrame>
      <p:graphicFrame>
        <p:nvGraphicFramePr>
          <p:cNvPr id="191504" name="Object 16"/>
          <p:cNvGraphicFramePr>
            <a:graphicFrameLocks noChangeAspect="1"/>
          </p:cNvGraphicFramePr>
          <p:nvPr/>
        </p:nvGraphicFramePr>
        <p:xfrm>
          <a:off x="3090863" y="2346325"/>
          <a:ext cx="1252537" cy="473075"/>
        </p:xfrm>
        <a:graphic>
          <a:graphicData uri="http://schemas.openxmlformats.org/presentationml/2006/ole">
            <p:oleObj spid="_x0000_s203785" name="Equation" r:id="rId10" imgW="507960" imgH="190440" progId="Equation.DSMT4">
              <p:embed/>
            </p:oleObj>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p:oleObj spid="_x0000_s203786" name="Equation" r:id="rId11" imgW="1041120" imgH="355320" progId="Equation.DSMT4">
              <p:embed/>
            </p:oleObj>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p:oleObj spid="_x0000_s203787" name="Equation" r:id="rId12" imgW="825480" imgH="291960" progId="Equation.DSMT4">
              <p:embed/>
            </p:oleObj>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p:oleObj spid="_x0000_s203788" name="Equation" r:id="rId13" imgW="1117440" imgH="228600" progId="Equation.DSMT4">
              <p:embed/>
            </p:oleObj>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p:oleObj spid="_x0000_s203789" name="Equation" r:id="rId14" imgW="355320" imgH="164880" progId="Equation.DSMT4">
              <p:embed/>
            </p:oleObj>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p:oleObj spid="_x0000_s203790" name="Equation" r:id="rId15" imgW="711000" imgH="190440" progId="Equation.DSMT4">
              <p:embed/>
            </p:oleObj>
          </a:graphicData>
        </a:graphic>
      </p:graphicFrame>
      <p:graphicFrame>
        <p:nvGraphicFramePr>
          <p:cNvPr id="191510" name="Object 22"/>
          <p:cNvGraphicFramePr>
            <a:graphicFrameLocks noChangeAspect="1"/>
          </p:cNvGraphicFramePr>
          <p:nvPr/>
        </p:nvGraphicFramePr>
        <p:xfrm>
          <a:off x="6934200" y="5486400"/>
          <a:ext cx="900113" cy="536575"/>
        </p:xfrm>
        <a:graphic>
          <a:graphicData uri="http://schemas.openxmlformats.org/presentationml/2006/ole">
            <p:oleObj spid="_x0000_s203791" name="Equation" r:id="rId16" imgW="393480" imgH="2286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Sept. 8, 2011</a:t>
            </a:r>
            <a:endParaRPr lang="en-US"/>
          </a:p>
        </p:txBody>
      </p:sp>
      <p:sp>
        <p:nvSpPr>
          <p:cNvPr id="19" name="Footer Placeholder 4"/>
          <p:cNvSpPr>
            <a:spLocks noGrp="1"/>
          </p:cNvSpPr>
          <p:nvPr>
            <p:ph type="ftr" sz="quarter" idx="11"/>
          </p:nvPr>
        </p:nvSpPr>
        <p:spPr/>
        <p:txBody>
          <a:bodyPr/>
          <a:lstStyle/>
          <a:p>
            <a:r>
              <a:rPr lang="en-US" smtClean="0"/>
              <a:t>PHYS 1444-003, Fall 2011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8</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p:oleObj spid="_x0000_s204802" name="Equation" r:id="rId4" imgW="380880" imgH="228600" progId="Equation.DSMT4">
              <p:embed/>
            </p:oleObj>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p:oleObj spid="_x0000_s204803" name="Equation" r:id="rId5" imgW="749160" imgH="228600" progId="Equation.DSMT4">
              <p:embed/>
            </p:oleObj>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p:oleObj spid="_x0000_s204804" name="Equation" r:id="rId6" imgW="253800" imgH="152280" progId="Equation.DSMT4">
              <p:embed/>
            </p:oleObj>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p:oleObj spid="_x0000_s204805" name="Equation" r:id="rId7" imgW="876240" imgH="406080" progId="Equation.DSMT4">
              <p:embed/>
            </p:oleObj>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p:oleObj spid="_x0000_s204806" name="Equation" r:id="rId8" imgW="1117440" imgH="495000" progId="Equation.DSMT4">
              <p:embed/>
            </p:oleObj>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p:oleObj spid="_x0000_s204807" name="Equation" r:id="rId9" imgW="266400" imgH="203040" progId="Equation.DSMT4">
              <p:embed/>
            </p:oleObj>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p:oleObj spid="_x0000_s204808" name="Equation" r:id="rId10" imgW="850680" imgH="444240" progId="Equation.DSMT4">
              <p:embed/>
            </p:oleObj>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p:oleObj spid="_x0000_s204809" name="Equation" r:id="rId11" imgW="431640" imgH="190440" progId="Equation.DSMT4">
              <p:embed/>
            </p:oleObj>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p:oleObj spid="_x0000_s204810" name="Equation" r:id="rId12" imgW="266400" imgH="253800" progId="Equation.DSMT4">
              <p:embed/>
            </p:oleObj>
          </a:graphicData>
        </a:graphic>
      </p:graphicFrame>
      <p:graphicFrame>
        <p:nvGraphicFramePr>
          <p:cNvPr id="192526" name="Object 14"/>
          <p:cNvGraphicFramePr>
            <a:graphicFrameLocks noChangeAspect="1"/>
          </p:cNvGraphicFramePr>
          <p:nvPr/>
        </p:nvGraphicFramePr>
        <p:xfrm>
          <a:off x="5757863" y="1600200"/>
          <a:ext cx="719137" cy="533400"/>
        </p:xfrm>
        <a:graphic>
          <a:graphicData uri="http://schemas.openxmlformats.org/presentationml/2006/ole">
            <p:oleObj spid="_x0000_s204811" name="Equation" r:id="rId13" imgW="342720" imgH="253800" progId="Equation.DSMT4">
              <p:embed/>
            </p:oleObj>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p:oleObj spid="_x0000_s204812" name="Equation" r:id="rId14" imgW="1396800" imgH="596880" progId="Equation.DSMT4">
              <p:embed/>
            </p:oleObj>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p:oleObj spid="_x0000_s204813" name="Equation" r:id="rId15" imgW="1091880" imgH="444240" progId="Equation.DSMT4">
              <p:embed/>
            </p:oleObj>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p:oleObj spid="_x0000_s204814" name="Equation" r:id="rId16" imgW="876240" imgH="40608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Sept. 8, 2011</a:t>
            </a:r>
            <a:endParaRPr lang="en-US"/>
          </a:p>
        </p:txBody>
      </p:sp>
      <p:sp>
        <p:nvSpPr>
          <p:cNvPr id="19" name="Footer Placeholder 4"/>
          <p:cNvSpPr>
            <a:spLocks noGrp="1"/>
          </p:cNvSpPr>
          <p:nvPr>
            <p:ph type="ftr" sz="quarter" idx="11"/>
          </p:nvPr>
        </p:nvSpPr>
        <p:spPr/>
        <p:txBody>
          <a:bodyPr/>
          <a:lstStyle/>
          <a:p>
            <a:r>
              <a:rPr lang="en-US" smtClean="0"/>
              <a:t>PHYS 1444-003, Fall 2011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9</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2800" dirty="0" smtClean="0"/>
              <a:t>What happens when </a:t>
            </a:r>
            <a:r>
              <a:rPr lang="en-US" sz="2800" dirty="0" err="1" smtClean="0"/>
              <a:t>r</a:t>
            </a:r>
            <a:r>
              <a:rPr lang="en-US" sz="2800" dirty="0" smtClean="0"/>
              <a:t>&gt;&gt;</a:t>
            </a:r>
            <a:r>
              <a:rPr lang="en-US" sz="2800" dirty="0" err="1" smtClean="0"/>
              <a:t>l</a:t>
            </a:r>
            <a:r>
              <a:rPr lang="en-US" sz="2800" dirty="0" smtClean="0"/>
              <a:t>?.</a:t>
            </a:r>
          </a:p>
          <a:p>
            <a:pPr lvl="2">
              <a:lnSpc>
                <a:spcPct val="90000"/>
              </a:lnSpc>
            </a:pPr>
            <a:r>
              <a:rPr lang="en-US" sz="2000" dirty="0" smtClean="0"/>
              <a:t> </a:t>
            </a:r>
            <a:endParaRPr lang="en-US" sz="2000" dirty="0"/>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smtClean="0"/>
              <a:t>Dipole Electric </a:t>
            </a:r>
            <a:r>
              <a:rPr lang="en-US" sz="4000" dirty="0"/>
              <a:t>Field</a:t>
            </a:r>
            <a:r>
              <a:rPr lang="en-US" sz="4000" dirty="0" smtClean="0"/>
              <a:t> from Afar</a:t>
            </a:r>
            <a:endParaRPr lang="en-US" sz="4000" dirty="0"/>
          </a:p>
        </p:txBody>
      </p:sp>
      <p:graphicFrame>
        <p:nvGraphicFramePr>
          <p:cNvPr id="192519" name="Object 7"/>
          <p:cNvGraphicFramePr>
            <a:graphicFrameLocks noChangeAspect="1"/>
          </p:cNvGraphicFramePr>
          <p:nvPr/>
        </p:nvGraphicFramePr>
        <p:xfrm>
          <a:off x="508000" y="1985963"/>
          <a:ext cx="646113" cy="431800"/>
        </p:xfrm>
        <a:graphic>
          <a:graphicData uri="http://schemas.openxmlformats.org/presentationml/2006/ole">
            <p:oleObj spid="_x0000_s249860" name="Equation" r:id="rId3" imgW="342900" imgH="228600" progId="Equation.DSMT4">
              <p:embed/>
            </p:oleObj>
          </a:graphicData>
        </a:graphic>
      </p:graphicFrame>
      <p:graphicFrame>
        <p:nvGraphicFramePr>
          <p:cNvPr id="192521" name="Object 9"/>
          <p:cNvGraphicFramePr>
            <a:graphicFrameLocks noChangeAspect="1"/>
          </p:cNvGraphicFramePr>
          <p:nvPr/>
        </p:nvGraphicFramePr>
        <p:xfrm>
          <a:off x="1219200" y="1752600"/>
          <a:ext cx="2103438" cy="933450"/>
        </p:xfrm>
        <a:graphic>
          <a:graphicData uri="http://schemas.openxmlformats.org/presentationml/2006/ole">
            <p:oleObj spid="_x0000_s249862" name="Equation" r:id="rId4" imgW="1117440" imgH="495000" progId="Equation.DSMT4">
              <p:embed/>
            </p:oleObj>
          </a:graphicData>
        </a:graphic>
      </p:graphicFrame>
      <p:graphicFrame>
        <p:nvGraphicFramePr>
          <p:cNvPr id="249871" name="Object 15"/>
          <p:cNvGraphicFramePr>
            <a:graphicFrameLocks noChangeAspect="1"/>
          </p:cNvGraphicFramePr>
          <p:nvPr/>
        </p:nvGraphicFramePr>
        <p:xfrm>
          <a:off x="3400425" y="1752600"/>
          <a:ext cx="2847975" cy="812800"/>
        </p:xfrm>
        <a:graphic>
          <a:graphicData uri="http://schemas.openxmlformats.org/presentationml/2006/ole">
            <p:oleObj spid="_x0000_s249871" name="Equation" r:id="rId5" imgW="1511300" imgH="431800" progId="Equation.DSMT4">
              <p:embed/>
            </p:oleObj>
          </a:graphicData>
        </a:graphic>
      </p:graphicFrame>
      <p:sp>
        <p:nvSpPr>
          <p:cNvPr id="22" name="Rectangle 3"/>
          <p:cNvSpPr txBox="1">
            <a:spLocks noChangeArrowheads="1"/>
          </p:cNvSpPr>
          <p:nvPr/>
        </p:nvSpPr>
        <p:spPr bwMode="auto">
          <a:xfrm>
            <a:off x="533400" y="3048000"/>
            <a:ext cx="6934200" cy="2057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mn-ea"/>
                <a:cs typeface="+mn-cs"/>
              </a:rPr>
              <a:t>Why does </a:t>
            </a:r>
            <a:r>
              <a:rPr kumimoji="0" lang="en-US" sz="2800" b="0" i="0" u="none" strike="noStrike" kern="0" cap="none" spc="0" normalizeH="0" baseline="0" noProof="0" dirty="0" err="1" smtClean="0">
                <a:ln>
                  <a:noFill/>
                </a:ln>
                <a:solidFill>
                  <a:schemeClr val="accent2"/>
                </a:solidFill>
                <a:effectLst/>
                <a:uLnTx/>
                <a:uFillTx/>
                <a:latin typeface="+mn-lt"/>
                <a:ea typeface="+mn-ea"/>
                <a:cs typeface="+mn-cs"/>
              </a:rPr>
              <a:t>thi</a:t>
            </a:r>
            <a:r>
              <a:rPr lang="en-US" sz="2800" kern="0" dirty="0" err="1" smtClean="0">
                <a:solidFill>
                  <a:schemeClr val="accent2"/>
                </a:solidFill>
                <a:latin typeface="+mn-lt"/>
              </a:rPr>
              <a:t>s</a:t>
            </a:r>
            <a:r>
              <a:rPr lang="en-US" sz="2800" kern="0" dirty="0" smtClean="0">
                <a:solidFill>
                  <a:schemeClr val="accent2"/>
                </a:solidFill>
                <a:latin typeface="+mn-lt"/>
              </a:rPr>
              <a:t> make sense?</a:t>
            </a:r>
          </a:p>
          <a:p>
            <a:pPr marL="800100" lvl="1" indent="-342900">
              <a:lnSpc>
                <a:spcPct val="90000"/>
              </a:lnSpc>
              <a:spcBef>
                <a:spcPct val="20000"/>
              </a:spcBef>
              <a:buFontTx/>
              <a:buChar char="•"/>
            </a:pPr>
            <a:r>
              <a:rPr lang="en-US" kern="0" dirty="0" smtClean="0">
                <a:solidFill>
                  <a:srgbClr val="660066"/>
                </a:solidFill>
                <a:latin typeface="+mn-lt"/>
              </a:rPr>
              <a:t>Since from a far distance, the two charges are very close so that the overall charge gets close to 0!!</a:t>
            </a:r>
          </a:p>
          <a:p>
            <a:pPr marL="800100" lvl="1" indent="-342900">
              <a:lnSpc>
                <a:spcPct val="90000"/>
              </a:lnSpc>
              <a:spcBef>
                <a:spcPct val="20000"/>
              </a:spcBef>
              <a:buFontTx/>
              <a:buChar char="•"/>
            </a:pPr>
            <a:r>
              <a:rPr kumimoji="0" lang="en-US" b="0" i="0" u="none" strike="noStrike" kern="0" cap="none" spc="0" normalizeH="0" baseline="0" noProof="0" dirty="0" smtClean="0">
                <a:ln>
                  <a:noFill/>
                </a:ln>
                <a:solidFill>
                  <a:srgbClr val="660066"/>
                </a:solidFill>
                <a:effectLst/>
                <a:uLnTx/>
                <a:uFillTx/>
                <a:latin typeface="+mn-lt"/>
                <a:ea typeface="+mn-ea"/>
                <a:cs typeface="+mn-cs"/>
              </a:rPr>
              <a:t>This</a:t>
            </a:r>
            <a:r>
              <a:rPr kumimoji="0" lang="en-US" b="0" i="0" u="none" strike="noStrike" kern="0" cap="none" spc="0" normalizeH="0" noProof="0" dirty="0" smtClean="0">
                <a:ln>
                  <a:noFill/>
                </a:ln>
                <a:solidFill>
                  <a:srgbClr val="660066"/>
                </a:solidFill>
                <a:effectLst/>
                <a:uLnTx/>
                <a:uFillTx/>
                <a:latin typeface="+mn-lt"/>
                <a:ea typeface="+mn-ea"/>
                <a:cs typeface="+mn-cs"/>
              </a:rPr>
              <a:t> dependence works for the point not on bisector as well</a:t>
            </a:r>
            <a:endParaRPr kumimoji="0" lang="en-US" b="0" i="0" u="none" strike="noStrike" kern="0" cap="none" spc="0" normalizeH="0" baseline="0" noProof="0" dirty="0" smtClean="0">
              <a:ln>
                <a:noFill/>
              </a:ln>
              <a:solidFill>
                <a:srgbClr val="66006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11065</TotalTime>
  <Words>2138</Words>
  <Application>Microsoft Macintosh PowerPoint</Application>
  <PresentationFormat>On-screen Show (4:3)</PresentationFormat>
  <Paragraphs>204</Paragraphs>
  <Slides>18</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phys1443-spring02</vt:lpstr>
      <vt:lpstr>Equation</vt:lpstr>
      <vt:lpstr>PHYS 1444 – Section 003 Lecture #6</vt:lpstr>
      <vt:lpstr>Announcements</vt:lpstr>
      <vt:lpstr>Special Project</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lpstr>Gauss’ Law</vt:lpstr>
      <vt:lpstr>Electric Flux</vt:lpstr>
      <vt:lpstr>Example 22 – 1 </vt:lpstr>
      <vt:lpstr>Generalization of the Electric Flux</vt:lpstr>
      <vt:lpstr>Generalization of the Electric Flux</vt:lpstr>
      <vt:lpstr>Generalization of the Electric Flux</vt:lpstr>
      <vt:lpstr>A Brain Teaser of Electric Flux</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381</cp:revision>
  <dcterms:created xsi:type="dcterms:W3CDTF">2011-09-12T14:07:17Z</dcterms:created>
  <dcterms:modified xsi:type="dcterms:W3CDTF">2011-09-12T14:07:35Z</dcterms:modified>
</cp:coreProperties>
</file>