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slides/slide14.xml" ContentType="application/vnd.openxmlformats-officedocument.presentationml.slide+xml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31.bin" ContentType="application/vnd.openxmlformats-officedocument.oleObject"/>
  <Override PartName="/ppt/embeddings/oleObject47.bin" ContentType="application/vnd.openxmlformats-officedocument.oleObject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46.bin" ContentType="application/vnd.openxmlformats-officedocument.oleObject"/>
  <Override PartName="/ppt/slides/slide20.xml" ContentType="application/vnd.openxmlformats-officedocument.presentationml.slide+xml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Default Extension="wmf" ContentType="image/x-wmf"/>
  <Override PartName="/docProps/app.xml" ContentType="application/vnd.openxmlformats-officedocument.extended-properties+xml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5" r:id="rId3"/>
    <p:sldId id="424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41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98" d="100"/>
          <a:sy n="98" d="100"/>
        </p:scale>
        <p:origin x="-104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4" Type="http://schemas.openxmlformats.org/officeDocument/2006/relationships/image" Target="../media/image56.wmf"/><Relationship Id="rId1" Type="http://schemas.openxmlformats.org/officeDocument/2006/relationships/image" Target="../media/image53.wmf"/><Relationship Id="rId2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8" Type="http://schemas.openxmlformats.org/officeDocument/2006/relationships/image" Target="../media/image17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6" Type="http://schemas.openxmlformats.org/officeDocument/2006/relationships/image" Target="../media/image24.wmf"/><Relationship Id="rId7" Type="http://schemas.openxmlformats.org/officeDocument/2006/relationships/image" Target="../media/image25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6" Type="http://schemas.openxmlformats.org/officeDocument/2006/relationships/image" Target="../media/image36.wmf"/><Relationship Id="rId7" Type="http://schemas.openxmlformats.org/officeDocument/2006/relationships/image" Target="../media/image37.wmf"/><Relationship Id="rId8" Type="http://schemas.openxmlformats.org/officeDocument/2006/relationships/image" Target="../media/image38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6" Type="http://schemas.openxmlformats.org/officeDocument/2006/relationships/image" Target="../media/image49.wmf"/><Relationship Id="rId1" Type="http://schemas.openxmlformats.org/officeDocument/2006/relationships/image" Target="../media/image44.wmf"/><Relationship Id="rId2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4" Type="http://schemas.openxmlformats.org/officeDocument/2006/relationships/oleObject" Target="../embeddings/oleObject33.bin"/><Relationship Id="rId5" Type="http://schemas.openxmlformats.org/officeDocument/2006/relationships/oleObject" Target="../embeddings/oleObject34.bin"/><Relationship Id="rId6" Type="http://schemas.openxmlformats.org/officeDocument/2006/relationships/oleObject" Target="../embeddings/oleObject35.bin"/><Relationship Id="rId7" Type="http://schemas.openxmlformats.org/officeDocument/2006/relationships/oleObject" Target="../embeddings/oleObject36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4" Type="http://schemas.openxmlformats.org/officeDocument/2006/relationships/oleObject" Target="../embeddings/oleObject37.bin"/><Relationship Id="rId5" Type="http://schemas.openxmlformats.org/officeDocument/2006/relationships/oleObject" Target="../embeddings/oleObject38.bin"/><Relationship Id="rId6" Type="http://schemas.openxmlformats.org/officeDocument/2006/relationships/oleObject" Target="../embeddings/oleObject39.bin"/><Relationship Id="rId7" Type="http://schemas.openxmlformats.org/officeDocument/2006/relationships/oleObject" Target="../embeddings/oleObject40.bin"/><Relationship Id="rId8" Type="http://schemas.openxmlformats.org/officeDocument/2006/relationships/oleObject" Target="../embeddings/oleObject41.bin"/><Relationship Id="rId9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oleObject" Target="../embeddings/oleObject45.bin"/><Relationship Id="rId5" Type="http://schemas.openxmlformats.org/officeDocument/2006/relationships/oleObject" Target="../embeddings/oleObject46.bin"/><Relationship Id="rId6" Type="http://schemas.openxmlformats.org/officeDocument/2006/relationships/oleObject" Target="../embeddings/oleObject47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oleObject" Target="../embeddings/oleObject10.bin"/><Relationship Id="rId9" Type="http://schemas.openxmlformats.org/officeDocument/2006/relationships/oleObject" Target="../embeddings/oleObject11.bin"/><Relationship Id="rId10" Type="http://schemas.openxmlformats.org/officeDocument/2006/relationships/oleObject" Target="../embeddings/oleObject12.bin"/><Relationship Id="rId11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oleObject15.bin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9" Type="http://schemas.openxmlformats.org/officeDocument/2006/relationships/oleObject" Target="../embeddings/oleObject19.bin"/><Relationship Id="rId10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4" Type="http://schemas.openxmlformats.org/officeDocument/2006/relationships/oleObject" Target="../embeddings/oleObject21.bin"/><Relationship Id="rId5" Type="http://schemas.openxmlformats.org/officeDocument/2006/relationships/oleObject" Target="../embeddings/oleObject22.bin"/><Relationship Id="rId6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45338" y="1311275"/>
            <a:ext cx="28565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Sept. 13,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057400"/>
            <a:ext cx="7010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22 Gauss’s Law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Gauss’ Law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Gauss’ Law with many charges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Gauss’ Law good for?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</a:t>
            </a:r>
          </a:p>
          <a:p>
            <a:pPr marL="990600" lvl="1" indent="-533400">
              <a:spcBef>
                <a:spcPct val="20000"/>
              </a:spcBef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85800" y="5791200"/>
            <a:ext cx="7668536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#4,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Tuesday, Sept. 20!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E6BB-AD62-244F-B62F-B078111CDD09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Gauss’ Law w/ more than one charge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1219200"/>
          </a:xfrm>
        </p:spPr>
        <p:txBody>
          <a:bodyPr/>
          <a:lstStyle/>
          <a:p>
            <a:r>
              <a:rPr lang="en-US"/>
              <a:t>Let’s consider several charges inside a closed surface.</a:t>
            </a:r>
          </a:p>
          <a:p>
            <a:r>
              <a:rPr lang="en-US"/>
              <a:t>For each charge, Q</a:t>
            </a:r>
            <a:r>
              <a:rPr lang="en-US" i="1" baseline="-25000"/>
              <a:t>i</a:t>
            </a:r>
            <a:r>
              <a:rPr lang="en-US"/>
              <a:t>, inside the chosen closed surface, 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76200" y="2819400"/>
            <a:ext cx="9067800" cy="312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Since electric fields can be added vectorially, following the superposition principle, the total field </a:t>
            </a:r>
            <a:r>
              <a:rPr lang="en-US" sz="2800" b="1">
                <a:solidFill>
                  <a:schemeClr val="accent2"/>
                </a:solidFill>
                <a:latin typeface="Arial Narrow" charset="0"/>
                <a:sym typeface="Wingdings" charset="2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 is equal to the sum of the fields due to each charge               and any external field.    So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The value of the flux depends on the charge enclosed in the surface!!  Gauss’ law. 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1676400" y="2057400"/>
          <a:ext cx="1697038" cy="754063"/>
        </p:xfrm>
        <a:graphic>
          <a:graphicData uri="http://schemas.openxmlformats.org/presentationml/2006/ole">
            <p:oleObj spid="_x0000_s266242" name="Equation" r:id="rId3" imgW="634680" imgH="291960" progId="Equation.DSMT4">
              <p:embed/>
            </p:oleObj>
          </a:graphicData>
        </a:graphic>
      </p:graphicFrame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911725" y="1905000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      ?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5538" y="2362200"/>
            <a:ext cx="40560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electric field produced by Q</a:t>
            </a:r>
            <a:r>
              <a:rPr lang="en-US" sz="2000" b="1" i="1" baseline="-25000">
                <a:solidFill>
                  <a:srgbClr val="800000"/>
                </a:solidFill>
                <a:latin typeface="Arial Narrow" charset="0"/>
              </a:rPr>
              <a:t>i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 alone!</a:t>
            </a: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786438" y="1828800"/>
          <a:ext cx="385762" cy="533400"/>
        </p:xfrm>
        <a:graphic>
          <a:graphicData uri="http://schemas.openxmlformats.org/presentationml/2006/ole">
            <p:oleObj spid="_x0000_s266243" name="Equation" r:id="rId4" imgW="164880" imgH="228600" progId="Equation.DSMT4">
              <p:embed/>
            </p:oleObj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3810000" y="3657600"/>
          <a:ext cx="1143000" cy="609600"/>
        </p:xfrm>
        <a:graphic>
          <a:graphicData uri="http://schemas.openxmlformats.org/presentationml/2006/ole">
            <p:oleObj spid="_x0000_s266244" name="Equation" r:id="rId5" imgW="596880" imgH="253800" progId="Equation.DSMT4">
              <p:embed/>
            </p:oleObj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/>
        </p:nvGraphicFramePr>
        <p:xfrm>
          <a:off x="457200" y="4338638"/>
          <a:ext cx="1503363" cy="712787"/>
        </p:xfrm>
        <a:graphic>
          <a:graphicData uri="http://schemas.openxmlformats.org/presentationml/2006/ole">
            <p:oleObj spid="_x0000_s266245" name="Equation" r:id="rId6" imgW="596880" imgH="291960" progId="Equation.DSMT4">
              <p:embed/>
            </p:oleObj>
          </a:graphicData>
        </a:graphic>
      </p:graphicFrame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162800" y="4038600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Q</a:t>
            </a:r>
            <a:r>
              <a:rPr lang="en-US" sz="2000" b="1" baseline="-25000">
                <a:solidFill>
                  <a:srgbClr val="800000"/>
                </a:solidFill>
                <a:latin typeface="Arial Narrow" charset="0"/>
              </a:rPr>
              <a:t>encl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?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7086600" y="4495800"/>
            <a:ext cx="19050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total enclosed charge!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1939925" y="4338638"/>
          <a:ext cx="3165475" cy="712787"/>
        </p:xfrm>
        <a:graphic>
          <a:graphicData uri="http://schemas.openxmlformats.org/presentationml/2006/ole">
            <p:oleObj spid="_x0000_s266246" name="Equation" r:id="rId7" imgW="1257120" imgH="291960" progId="Equation.DSMT4">
              <p:embed/>
            </p:oleObj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4999038" y="4129088"/>
          <a:ext cx="1249362" cy="1114425"/>
        </p:xfrm>
        <a:graphic>
          <a:graphicData uri="http://schemas.openxmlformats.org/presentationml/2006/ole">
            <p:oleObj spid="_x0000_s266247" name="Equation" r:id="rId8" imgW="495000" imgH="457200" progId="Equation.DSMT4">
              <p:embed/>
            </p:oleObj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6172200" y="4267200"/>
          <a:ext cx="830263" cy="990600"/>
        </p:xfrm>
        <a:graphic>
          <a:graphicData uri="http://schemas.openxmlformats.org/presentationml/2006/ole">
            <p:oleObj spid="_x0000_s266248" name="Equation" r:id="rId9" imgW="330120" imgH="406080" progId="Equation.DSMT4">
              <p:embed/>
            </p:oleObj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1905000"/>
          <a:ext cx="542925" cy="1050925"/>
        </p:xfrm>
        <a:graphic>
          <a:graphicData uri="http://schemas.openxmlformats.org/presentationml/2006/ole">
            <p:oleObj spid="_x0000_s266249" name="Equation" r:id="rId10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949-A757-2642-B93E-BC0C39F36828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So what is Gauss’ Law good for?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4419600"/>
          </a:xfrm>
        </p:spPr>
        <p:txBody>
          <a:bodyPr/>
          <a:lstStyle/>
          <a:p>
            <a:r>
              <a:rPr lang="en-US"/>
              <a:t>Derivation of Gauss’ law from Coulomb’s law is only valid for </a:t>
            </a:r>
            <a:r>
              <a:rPr lang="en-US" b="1" u="sng">
                <a:solidFill>
                  <a:srgbClr val="FF0066"/>
                </a:solidFill>
              </a:rPr>
              <a:t>static electric charge</a:t>
            </a:r>
            <a:r>
              <a:rPr lang="en-US"/>
              <a:t>.</a:t>
            </a:r>
          </a:p>
          <a:p>
            <a:r>
              <a:rPr lang="en-US"/>
              <a:t>Electric field can also be produced by changing magnetic fields.</a:t>
            </a:r>
          </a:p>
          <a:p>
            <a:pPr lvl="1"/>
            <a:r>
              <a:rPr lang="en-US"/>
              <a:t>Coulomb’s law cannot describe this field while Gauss’ law is still valid</a:t>
            </a:r>
          </a:p>
          <a:p>
            <a:r>
              <a:rPr lang="en-US"/>
              <a:t>Gauss’ law is more general than Coulomb’s law.</a:t>
            </a:r>
          </a:p>
          <a:p>
            <a:pPr lvl="1"/>
            <a:r>
              <a:rPr lang="en-US"/>
              <a:t>Can be used to obtain electric field, forces or obtain charges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76200" y="5235575"/>
            <a:ext cx="8991600" cy="860425"/>
          </a:xfrm>
          <a:prstGeom prst="rect">
            <a:avLst/>
          </a:prstGeom>
          <a:solidFill>
            <a:srgbClr val="FFFF66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Gauss’ Law: Any </a:t>
            </a:r>
            <a:r>
              <a:rPr lang="en-US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charset="0"/>
              </a:rPr>
              <a:t>differences</a:t>
            </a:r>
            <a:r>
              <a:rPr lang="en-US">
                <a:solidFill>
                  <a:srgbClr val="800000"/>
                </a:solidFill>
                <a:latin typeface="Arial Narrow" charset="0"/>
              </a:rPr>
              <a:t> between the input and output flux of the electric field over any enclosed surface is due to the charge within that surface!!!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 dirty="0" smtClean="0"/>
              <a:t>Solving problems with Gauss’ Law</a:t>
            </a:r>
            <a:endParaRPr lang="en-US" dirty="0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9906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Identify the symmetry of the charge distributions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Draw the appropriate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surface, making sure it passes through the point you want to know the electric field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Use the symmetry of charge distribution to determine the direction of E at the point of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Evaluate the flux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Calculate the enclosed charge by the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Narrow" charset="0"/>
                <a:sym typeface="Wingdings"/>
              </a:rPr>
              <a:t>Ignore all the charges outside the </a:t>
            </a:r>
            <a:r>
              <a:rPr lang="en-US" dirty="0" err="1" smtClean="0">
                <a:solidFill>
                  <a:srgbClr val="008000"/>
                </a:solidFill>
                <a:latin typeface="Arial Narrow" charset="0"/>
                <a:sym typeface="Wingdings"/>
              </a:rPr>
              <a:t>gaussian</a:t>
            </a:r>
            <a:r>
              <a:rPr lang="en-US" dirty="0" smtClean="0">
                <a:solidFill>
                  <a:srgbClr val="008000"/>
                </a:solidFill>
                <a:latin typeface="Arial Narrow" charset="0"/>
                <a:sym typeface="Wingdings"/>
              </a:rPr>
              <a:t>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/>
              </a:rPr>
              <a:t>Equate the flux to the enclosed charge and solve for E</a:t>
            </a:r>
            <a:endParaRPr lang="en-US" sz="2800" dirty="0" smtClean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F5DD-D7FD-0C44-8C59-758DD682AA16}" type="slidenum">
              <a:rPr lang="en-US"/>
              <a:pPr/>
              <a:t>13</a:t>
            </a:fld>
            <a:endParaRPr lang="en-US"/>
          </a:p>
        </p:txBody>
      </p:sp>
      <p:pic>
        <p:nvPicPr>
          <p:cNvPr id="215042" name="Picture 2" descr="FG22_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81000"/>
            <a:ext cx="3733800" cy="2800350"/>
          </a:xfrm>
          <a:prstGeom prst="rect">
            <a:avLst/>
          </a:prstGeom>
          <a:noFill/>
        </p:spPr>
      </p:pic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22 – 2 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Flux from Gauss’ Law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Consider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two </a:t>
            </a:r>
            <a:r>
              <a:rPr lang="en-US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surfaces,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shown in the figure. The only charge present is the charge +Q at the center of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 What is the net flux through each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5410200" cy="1600200"/>
          </a:xfrm>
        </p:spPr>
        <p:txBody>
          <a:bodyPr/>
          <a:lstStyle/>
          <a:p>
            <a:r>
              <a:rPr lang="en-US"/>
              <a:t>The surface A</a:t>
            </a:r>
            <a:r>
              <a:rPr lang="en-US" baseline="-25000"/>
              <a:t>1</a:t>
            </a:r>
            <a:r>
              <a:rPr lang="en-US"/>
              <a:t> encloses the charge +Q, so from Gauss’ law we obtain the total net flux 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152400" y="44958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surface A</a:t>
            </a:r>
            <a:r>
              <a:rPr lang="en-US" sz="3200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 the charge, +Q, is outside the surface, so the total net flux is 0.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5562600" y="3213100"/>
          <a:ext cx="2070100" cy="977900"/>
        </p:xfrm>
        <a:graphic>
          <a:graphicData uri="http://schemas.openxmlformats.org/presentationml/2006/ole">
            <p:oleObj spid="_x0000_s268290" name="Equation" r:id="rId4" imgW="596880" imgH="291960" progId="Equation.DSMT4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5410200" y="4687888"/>
          <a:ext cx="2066925" cy="976312"/>
        </p:xfrm>
        <a:graphic>
          <a:graphicData uri="http://schemas.openxmlformats.org/presentationml/2006/ole">
            <p:oleObj spid="_x0000_s268291" name="Equation" r:id="rId5" imgW="596880" imgH="291960" progId="Equation.DSMT4">
              <p:embed/>
            </p:oleObj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7502525" y="3048000"/>
          <a:ext cx="879475" cy="1360488"/>
        </p:xfrm>
        <a:graphic>
          <a:graphicData uri="http://schemas.openxmlformats.org/presentationml/2006/ole">
            <p:oleObj spid="_x0000_s268292" name="Equation" r:id="rId6" imgW="253800" imgH="406080" progId="Equation.DSMT4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354888" y="4495800"/>
          <a:ext cx="1408112" cy="1360488"/>
        </p:xfrm>
        <a:graphic>
          <a:graphicData uri="http://schemas.openxmlformats.org/presentationml/2006/ole">
            <p:oleObj spid="_x0000_s268293" name="Equation" r:id="rId7" imgW="4060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C395-CDC4-5844-904F-BAD13B7EA6D1}" type="slidenum">
              <a:rPr lang="en-US"/>
              <a:pPr/>
              <a:t>14</a:t>
            </a:fld>
            <a:endParaRPr lang="en-US"/>
          </a:p>
        </p:txBody>
      </p:sp>
      <p:pic>
        <p:nvPicPr>
          <p:cNvPr id="216066" name="Picture 2" descr="FG22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"/>
            <a:ext cx="3276600" cy="2457450"/>
          </a:xfrm>
          <a:prstGeom prst="rect">
            <a:avLst/>
          </a:prstGeom>
          <a:noFill/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22 –</a:t>
            </a:r>
            <a:r>
              <a:rPr lang="en-US" dirty="0" smtClean="0"/>
              <a:t> 6 </a:t>
            </a:r>
            <a:endParaRPr lang="en-US" dirty="0"/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Long uniform line of charge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A very long straight wire possesses a uniform positive charge per unit length, </a:t>
            </a:r>
            <a:r>
              <a:rPr lang="en-US" dirty="0" err="1">
                <a:solidFill>
                  <a:schemeClr val="accent2"/>
                </a:solidFill>
                <a:latin typeface="Monotype Corsiva"/>
                <a:cs typeface="Monotype Corsiva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Calculate the electric field at points near but outside the wire, far from the ends.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458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Which direction do you think the field due to the charge on the wire is?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Radially</a:t>
            </a:r>
            <a:r>
              <a:rPr lang="en-US" sz="2000" dirty="0"/>
              <a:t> outward from the wire, the direction of radial vector </a:t>
            </a:r>
            <a:r>
              <a:rPr lang="en-US" sz="2000" b="1" dirty="0" err="1"/>
              <a:t>r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Due to cylindrical symmetry, the field is the same on the </a:t>
            </a:r>
            <a:r>
              <a:rPr lang="en-US" sz="2400" dirty="0" err="1"/>
              <a:t>gaussian</a:t>
            </a:r>
            <a:r>
              <a:rPr lang="en-US" sz="2400" dirty="0"/>
              <a:t> surface of a cylinder surrounding the wire.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end surfaces do not contribute to the flux at all.   Why?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Because the field vector </a:t>
            </a:r>
            <a:r>
              <a:rPr lang="en-US" sz="1800" b="1" dirty="0"/>
              <a:t>E</a:t>
            </a:r>
            <a:r>
              <a:rPr lang="en-US" sz="1800" dirty="0"/>
              <a:t> is perpendicular to the surface vector </a:t>
            </a:r>
            <a:r>
              <a:rPr lang="en-US" sz="1800" dirty="0" err="1"/>
              <a:t>d</a:t>
            </a:r>
            <a:r>
              <a:rPr lang="en-US" sz="1800" b="1" dirty="0" err="1"/>
              <a:t>A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From Gauss’ law</a:t>
            </a:r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2667000" y="4479925"/>
          <a:ext cx="1466850" cy="692150"/>
        </p:xfrm>
        <a:graphic>
          <a:graphicData uri="http://schemas.openxmlformats.org/presentationml/2006/ole">
            <p:oleObj spid="_x0000_s269314" name="Equation" r:id="rId4" imgW="596880" imgH="291960" progId="Equation.DSMT4">
              <p:embed/>
            </p:oleObj>
          </a:graphicData>
        </a:graphic>
      </p:graphicFrame>
      <p:graphicFrame>
        <p:nvGraphicFramePr>
          <p:cNvPr id="216071" name="Object 7"/>
          <p:cNvGraphicFramePr>
            <a:graphicFrameLocks noChangeAspect="1"/>
          </p:cNvGraphicFramePr>
          <p:nvPr/>
        </p:nvGraphicFramePr>
        <p:xfrm>
          <a:off x="2895600" y="5105400"/>
          <a:ext cx="1600200" cy="990600"/>
        </p:xfrm>
        <a:graphic>
          <a:graphicData uri="http://schemas.openxmlformats.org/presentationml/2006/ole">
            <p:oleObj spid="_x0000_s269315" name="Equation" r:id="rId5" imgW="634680" imgH="406080" progId="Equation.DSMT4">
              <p:embed/>
            </p:oleObj>
          </a:graphicData>
        </a:graphic>
      </p:graphicFrame>
      <p:sp>
        <p:nvSpPr>
          <p:cNvPr id="216072" name="AutoShape 8"/>
          <p:cNvSpPr>
            <a:spLocks noChangeArrowheads="1"/>
          </p:cNvSpPr>
          <p:nvPr/>
        </p:nvSpPr>
        <p:spPr bwMode="auto">
          <a:xfrm>
            <a:off x="1357313" y="5334000"/>
            <a:ext cx="1385887" cy="609600"/>
          </a:xfrm>
          <a:prstGeom prst="rightArrow">
            <a:avLst>
              <a:gd name="adj1" fmla="val 50000"/>
              <a:gd name="adj2" fmla="val 56836"/>
            </a:avLst>
          </a:prstGeom>
          <a:solidFill>
            <a:srgbClr val="FFFF66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800000"/>
                </a:solidFill>
                <a:latin typeface="Arial Narrow" charset="0"/>
              </a:rPr>
              <a:t>Solving for E</a:t>
            </a:r>
          </a:p>
        </p:txBody>
      </p:sp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4130675" y="4479925"/>
          <a:ext cx="1279525" cy="692150"/>
        </p:xfrm>
        <a:graphic>
          <a:graphicData uri="http://schemas.openxmlformats.org/presentationml/2006/ole">
            <p:oleObj spid="_x0000_s269316" name="Equation" r:id="rId6" imgW="520560" imgH="291960" progId="Equation.DSMT4">
              <p:embed/>
            </p:oleObj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5410200" y="4554538"/>
          <a:ext cx="1560513" cy="541337"/>
        </p:xfrm>
        <a:graphic>
          <a:graphicData uri="http://schemas.openxmlformats.org/presentationml/2006/ole">
            <p:oleObj spid="_x0000_s269317" name="Equation" r:id="rId7" imgW="634680" imgH="228600" progId="Equation.DSMT4">
              <p:embed/>
            </p:oleObj>
          </a:graphicData>
        </a:graphic>
      </p:graphicFrame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6908800" y="4343400"/>
          <a:ext cx="1092200" cy="963613"/>
        </p:xfrm>
        <a:graphic>
          <a:graphicData uri="http://schemas.openxmlformats.org/presentationml/2006/ole">
            <p:oleObj spid="_x0000_s269318" name="Equation" r:id="rId8" imgW="444240" imgH="406080" progId="Equation.DSMT4">
              <p:embed/>
            </p:oleObj>
          </a:graphicData>
        </a:graphic>
      </p:graphicFrame>
      <p:graphicFrame>
        <p:nvGraphicFramePr>
          <p:cNvPr id="216076" name="Object 12"/>
          <p:cNvGraphicFramePr>
            <a:graphicFrameLocks noChangeAspect="1"/>
          </p:cNvGraphicFramePr>
          <p:nvPr/>
        </p:nvGraphicFramePr>
        <p:xfrm>
          <a:off x="7959725" y="4343400"/>
          <a:ext cx="498475" cy="963613"/>
        </p:xfrm>
        <a:graphic>
          <a:graphicData uri="http://schemas.openxmlformats.org/presentationml/2006/ole">
            <p:oleObj spid="_x0000_s269319" name="Equation" r:id="rId9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15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40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40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The only thing matters is the direct linear distance between the object not the path.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971F-0596-564E-9E74-C2A42BB1AAC6}" type="slidenum">
              <a:rPr lang="en-US"/>
              <a:pPr/>
              <a:t>16</a:t>
            </a:fld>
            <a:endParaRPr lang="en-US"/>
          </a:p>
        </p:txBody>
      </p:sp>
      <p:pic>
        <p:nvPicPr>
          <p:cNvPr id="22016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133600"/>
            <a:ext cx="3733800" cy="4038600"/>
          </a:xfrm>
          <a:prstGeom prst="rect">
            <a:avLst/>
          </a:prstGeo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would you define the change in electric potential energy </a:t>
            </a:r>
            <a:r>
              <a:rPr lang="en-US" sz="2400" dirty="0" err="1"/>
              <a:t>U</a:t>
            </a:r>
            <a:r>
              <a:rPr lang="en-US" sz="2400" baseline="-25000" dirty="0" err="1"/>
              <a:t>b</a:t>
            </a:r>
            <a:r>
              <a:rPr lang="en-US" sz="2400" baseline="-25000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U</a:t>
            </a:r>
            <a:r>
              <a:rPr lang="en-US" sz="2400" baseline="-25000" dirty="0" err="1"/>
              <a:t>a</a:t>
            </a:r>
            <a:r>
              <a:rPr lang="en-US" sz="24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potential gained by the charge as it moves from point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point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work done on the charge by the electric force to move it from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57200" y="22098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Let’s consider an electric field between two parallel plates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/ equal but opposite charges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field between the plates is uniform since the gap is small and the plates are infinitely long…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happens when we place a small charge, +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on a point at the positive plate and let go?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will accelerate the charge toward negative plate.  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energy does the charged particle gain?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CA07-A523-D047-BCEB-1AE0DEF14C83}" type="slidenum">
              <a:rPr lang="en-US"/>
              <a:pPr/>
              <a:t>17</a:t>
            </a:fld>
            <a:endParaRPr lang="en-US"/>
          </a:p>
        </p:txBody>
      </p:sp>
      <p:pic>
        <p:nvPicPr>
          <p:cNvPr id="221186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4495800" cy="4038600"/>
          </a:xfrm>
          <a:prstGeom prst="rect">
            <a:avLst/>
          </a:prstGeom>
          <a:noFill/>
        </p:spPr>
      </p:pic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2400" y="685800"/>
            <a:ext cx="6629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this mean in terms of energies?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is a conservative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the mechanical energy (K+U) is conserved under this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charged object has only the electric potential energy at the positive plate.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decreases and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Turns into kinetic energy as the electric force works on the charged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object,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and the charged object gains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of greatest potential energy for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Positively charged object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Negatively charged object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6553200" y="51609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PE=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KE=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553200" y="58674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ME=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7102475" y="516255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7915275" y="516255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123113" y="54864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900988" y="5486400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7102475" y="58674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7323138" y="6096000"/>
            <a:ext cx="67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U+K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902575" y="5867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914400" y="5334000"/>
            <a:ext cx="2971800" cy="4572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201" idx="3"/>
            <a:endCxn id="221199" idx="4"/>
          </p:cNvCxnSpPr>
          <p:nvPr/>
        </p:nvCxnSpPr>
        <p:spPr bwMode="auto">
          <a:xfrm flipV="1">
            <a:off x="3905250" y="3219450"/>
            <a:ext cx="3524250" cy="2343150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3" name="Rectangle 19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4" name="AutoShape 20"/>
          <p:cNvCxnSpPr>
            <a:cxnSpLocks noChangeShapeType="1"/>
            <a:stCxn id="221203" idx="3"/>
            <a:endCxn id="221200" idx="4"/>
          </p:cNvCxnSpPr>
          <p:nvPr/>
        </p:nvCxnSpPr>
        <p:spPr bwMode="auto">
          <a:xfrm flipV="1">
            <a:off x="3981450" y="3219450"/>
            <a:ext cx="3905250" cy="283845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18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62000" y="6858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is the electric field defined?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force per unit charge: F/q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We can define electric potential (potential) 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per unit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like the voltage of a battery…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Electric potential is written with a symbol V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a positive test charge q has potential energy U</a:t>
            </a:r>
            <a:r>
              <a:rPr lang="en-US" sz="2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a point </a:t>
            </a:r>
            <a:r>
              <a:rPr lang="en-US" sz="2800" i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electric potential of the charge at that point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222212" name="Object 4"/>
          <p:cNvGraphicFramePr>
            <a:graphicFrameLocks noChangeAspect="1"/>
          </p:cNvGraphicFramePr>
          <p:nvPr/>
        </p:nvGraphicFramePr>
        <p:xfrm>
          <a:off x="3352800" y="4953000"/>
          <a:ext cx="1320800" cy="1057275"/>
        </p:xfrm>
        <a:graphic>
          <a:graphicData uri="http://schemas.openxmlformats.org/presentationml/2006/ole">
            <p:oleObj spid="_x0000_s273410" name="Equation" r:id="rId3" imgW="5079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4779-8460-7149-AE81-487E163B2C39}" type="slidenum">
              <a:rPr lang="en-US"/>
              <a:pPr/>
              <a:t>19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81000" y="609600"/>
            <a:ext cx="8382000" cy="601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Since only the difference in potential energy is meaningful, only the potential difference between two points is measurable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happens when the electric force does “positive work”?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 gains kinetic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 of the charge decreases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Thus the difference in potential energy is the same as the negative of the work, W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, done on the charge by the electric field to move the charge from point a to b.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potential difference V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is independent of the test charge!!</a:t>
            </a:r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/>
        </p:nvGraphicFramePr>
        <p:xfrm>
          <a:off x="1962150" y="5410200"/>
          <a:ext cx="896938" cy="533400"/>
        </p:xfrm>
        <a:graphic>
          <a:graphicData uri="http://schemas.openxmlformats.org/presentationml/2006/ole">
            <p:oleObj spid="_x0000_s274434" name="Equation" r:id="rId3" imgW="330120" imgH="203040" progId="Equation.DSMT4">
              <p:embed/>
            </p:oleObj>
          </a:graphicData>
        </a:graphic>
      </p:graphicFrame>
      <p:graphicFrame>
        <p:nvGraphicFramePr>
          <p:cNvPr id="223237" name="Object 5"/>
          <p:cNvGraphicFramePr>
            <a:graphicFrameLocks noChangeAspect="1"/>
          </p:cNvGraphicFramePr>
          <p:nvPr/>
        </p:nvGraphicFramePr>
        <p:xfrm>
          <a:off x="2860675" y="5410200"/>
          <a:ext cx="1482725" cy="533400"/>
        </p:xfrm>
        <a:graphic>
          <a:graphicData uri="http://schemas.openxmlformats.org/presentationml/2006/ole">
            <p:oleObj spid="_x0000_s274435" name="Equation" r:id="rId4" imgW="545760" imgH="203040" progId="Equation.DSMT4">
              <p:embed/>
            </p:oleObj>
          </a:graphicData>
        </a:graphic>
      </p:graphicFrame>
      <p:graphicFrame>
        <p:nvGraphicFramePr>
          <p:cNvPr id="223238" name="Object 6"/>
          <p:cNvGraphicFramePr>
            <a:graphicFrameLocks noChangeAspect="1"/>
          </p:cNvGraphicFramePr>
          <p:nvPr/>
        </p:nvGraphicFramePr>
        <p:xfrm>
          <a:off x="4298950" y="5181600"/>
          <a:ext cx="1720850" cy="1066800"/>
        </p:xfrm>
        <a:graphic>
          <a:graphicData uri="http://schemas.openxmlformats.org/presentationml/2006/ole">
            <p:oleObj spid="_x0000_s274436" name="Equation" r:id="rId5" imgW="634680" imgH="406080" progId="Equation.DSMT4">
              <p:embed/>
            </p:oleObj>
          </a:graphicData>
        </a:graphic>
      </p:graphicFrame>
      <p:graphicFrame>
        <p:nvGraphicFramePr>
          <p:cNvPr id="223239" name="Object 7"/>
          <p:cNvGraphicFramePr>
            <a:graphicFrameLocks noChangeAspect="1"/>
          </p:cNvGraphicFramePr>
          <p:nvPr/>
        </p:nvGraphicFramePr>
        <p:xfrm>
          <a:off x="5970588" y="5181600"/>
          <a:ext cx="963612" cy="1066800"/>
        </p:xfrm>
        <a:graphic>
          <a:graphicData uri="http://schemas.openxmlformats.org/presentationml/2006/ole">
            <p:oleObj spid="_x0000_s274437" name="Equation" r:id="rId6" imgW="35532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334000"/>
          </a:xfrm>
        </p:spPr>
        <p:txBody>
          <a:bodyPr/>
          <a:lstStyle/>
          <a:p>
            <a:r>
              <a:rPr lang="en-US" dirty="0" smtClean="0"/>
              <a:t>Quiz #2</a:t>
            </a:r>
          </a:p>
          <a:p>
            <a:pPr lvl="1"/>
            <a:r>
              <a:rPr lang="en-US" dirty="0" smtClean="0"/>
              <a:t>Thursday, Sept. 15</a:t>
            </a:r>
          </a:p>
          <a:p>
            <a:pPr lvl="1"/>
            <a:r>
              <a:rPr lang="en-US" dirty="0" smtClean="0"/>
              <a:t>Beginning of the class</a:t>
            </a:r>
          </a:p>
          <a:p>
            <a:pPr lvl="1"/>
            <a:r>
              <a:rPr lang="en-US" dirty="0" smtClean="0"/>
              <a:t>Covers: CH21.1 to what we cover today (CH23.1?)</a:t>
            </a:r>
            <a:endParaRPr lang="en-US" sz="2400" dirty="0" smtClean="0"/>
          </a:p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CH22.4</a:t>
            </a:r>
          </a:p>
          <a:p>
            <a:r>
              <a:rPr lang="en-US" dirty="0" smtClean="0"/>
              <a:t>Colloquium tomorrow</a:t>
            </a:r>
          </a:p>
          <a:p>
            <a:pPr lvl="1"/>
            <a:r>
              <a:rPr lang="en-US" dirty="0" smtClean="0"/>
              <a:t>4pm, SH101</a:t>
            </a:r>
          </a:p>
          <a:p>
            <a:pPr lvl="1"/>
            <a:r>
              <a:rPr lang="en-US" dirty="0" smtClean="0"/>
              <a:t>UTA Physics Faculty Research Expo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8D7-BACB-8041-9ED3-816531938109}" type="slidenum">
              <a:rPr lang="en-US"/>
              <a:pPr/>
              <a:t>20</a:t>
            </a:fld>
            <a:endParaRPr lang="en-US"/>
          </a:p>
        </p:txBody>
      </p:sp>
      <p:pic>
        <p:nvPicPr>
          <p:cNvPr id="224258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362200"/>
            <a:ext cx="3200400" cy="2606675"/>
          </a:xfrm>
          <a:prstGeom prst="rect">
            <a:avLst/>
          </a:prstGeom>
          <a:noFill/>
        </p:spPr>
      </p:pic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685800"/>
          </a:xfrm>
        </p:spPr>
        <p:txBody>
          <a:bodyPr/>
          <a:lstStyle/>
          <a:p>
            <a:r>
              <a:rPr lang="en-US"/>
              <a:t>A Few Things about Electric Potential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What does the electric potential depend on?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Other charges that creates the field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the test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No, the electric potential is independent of the test charge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Test charge gains potential energy by existing in the potential created by other charges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Which plate is at a higher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 plate.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Since positive charge has the greatest potential energy on it.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happens to the positive charge if it is let go?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It moves from higher potential to lower potential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about a negative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Its potential energy is higher on the negative plate.  Thus, it moves from negative plate to positive. Potential difference is the same.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unit of the electric potential is Volt (V).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From the definition, 1V = 1J/C.</a:t>
            </a: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6019800" y="5257800"/>
            <a:ext cx="2971800" cy="679450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Zero point of electric potential can be chosen arbitrarily.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6019800" y="6026150"/>
            <a:ext cx="2971800" cy="646331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Often the ground, a conductor connected to 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Earth, 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CA8-1B15-4145-A5F6-7A69B4477714}" type="slidenum">
              <a:rPr lang="en-US"/>
              <a:pPr/>
              <a:t>21</a:t>
            </a:fld>
            <a:endParaRPr lang="en-US"/>
          </a:p>
        </p:txBody>
      </p:sp>
      <p:pic>
        <p:nvPicPr>
          <p:cNvPr id="22528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28600"/>
            <a:ext cx="3200400" cy="2606675"/>
          </a:xfrm>
          <a:prstGeom prst="rect">
            <a:avLst/>
          </a:prstGeom>
          <a:noFill/>
        </p:spPr>
      </p:pic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23 – 1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7315200" cy="222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Arial Narrow" charset="0"/>
              </a:rPr>
              <a:t>A negative charge: 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Suppose a negative charge, such as an electron, is placed at point </a:t>
            </a:r>
            <a:r>
              <a:rPr lang="en-US" sz="2800" i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in the figure.  If the electron is free to move, will its electric potential energy increase or decrease?  How will the electric potential change?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89916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An electron placed at point </a:t>
            </a:r>
            <a:r>
              <a:rPr lang="en-US" sz="2800" i="1"/>
              <a:t>b</a:t>
            </a:r>
            <a:r>
              <a:rPr lang="en-US" sz="2800"/>
              <a:t> will move toward the positive plate since it was released at its highest potential energy point.</a:t>
            </a:r>
          </a:p>
          <a:p>
            <a:pPr>
              <a:lnSpc>
                <a:spcPct val="80000"/>
              </a:lnSpc>
            </a:pPr>
            <a:r>
              <a:rPr lang="en-US" sz="2800"/>
              <a:t>It will gain kinetic energy as it moves toward left, decreasing its potential energy.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76200" y="4724400"/>
            <a:ext cx="899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electron, however, moves from the point </a:t>
            </a:r>
            <a:r>
              <a:rPr lang="en-US" sz="2800" i="1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lower potential to point </a:t>
            </a:r>
            <a:r>
              <a:rPr lang="en-US" sz="2800" i="1" dirty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higher potential.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&gt;0.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because the potential is generated by the charges on the plates not by the electron.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1-09-13 at 10.25.1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0"/>
            <a:ext cx="10287000" cy="68580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88C-0840-9B44-825B-4948AB0B4A55}" type="slidenum">
              <a:rPr lang="en-US"/>
              <a:pPr/>
              <a:t>4</a:t>
            </a:fld>
            <a:endParaRPr lang="en-US"/>
          </a:p>
        </p:txBody>
      </p:sp>
      <p:pic>
        <p:nvPicPr>
          <p:cNvPr id="205826" name="Picture 2" descr="FG22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33400"/>
            <a:ext cx="3505200" cy="2628900"/>
          </a:xfrm>
          <a:prstGeom prst="rect">
            <a:avLst/>
          </a:prstGeom>
          <a:noFill/>
        </p:spPr>
      </p:pic>
      <p:pic>
        <p:nvPicPr>
          <p:cNvPr id="205827" name="Picture 3" descr="FG22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067050"/>
            <a:ext cx="4038600" cy="3028950"/>
          </a:xfrm>
          <a:prstGeom prst="rect">
            <a:avLst/>
          </a:prstGeom>
          <a:noFill/>
        </p:spPr>
      </p:pic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Generalization of the Electric Flux</a:t>
            </a: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6400800" cy="5791200"/>
          </a:xfrm>
        </p:spPr>
        <p:txBody>
          <a:bodyPr/>
          <a:lstStyle/>
          <a:p>
            <a:r>
              <a:rPr lang="en-US" sz="2800" dirty="0"/>
              <a:t>The field line starts or ends only on a charge.</a:t>
            </a:r>
          </a:p>
          <a:p>
            <a:r>
              <a:rPr lang="en-US" sz="2800" dirty="0"/>
              <a:t>Sign of the net flux on the surface A</a:t>
            </a:r>
            <a:r>
              <a:rPr lang="en-US" sz="2800" baseline="-25000" dirty="0"/>
              <a:t>1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The net outward flux (positive flux)</a:t>
            </a:r>
          </a:p>
          <a:p>
            <a:r>
              <a:rPr lang="en-US" sz="2800" dirty="0"/>
              <a:t>How about A</a:t>
            </a:r>
            <a:r>
              <a:rPr lang="en-US" sz="2800" baseline="-25000" dirty="0"/>
              <a:t>2</a:t>
            </a:r>
            <a:r>
              <a:rPr lang="en-US" sz="2800" dirty="0"/>
              <a:t>? </a:t>
            </a:r>
          </a:p>
          <a:p>
            <a:pPr lvl="1"/>
            <a:r>
              <a:rPr lang="en-US" sz="2400" dirty="0">
                <a:sym typeface="Wingdings" charset="2"/>
              </a:rPr>
              <a:t>Net inward flux (negative flux)</a:t>
            </a:r>
          </a:p>
          <a:p>
            <a:r>
              <a:rPr lang="en-US" sz="2800" dirty="0">
                <a:sym typeface="Wingdings" charset="2"/>
              </a:rPr>
              <a:t>What is the flux in the bottom figure?</a:t>
            </a:r>
          </a:p>
          <a:p>
            <a:pPr lvl="1"/>
            <a:r>
              <a:rPr lang="en-US" sz="2400" dirty="0">
                <a:sym typeface="Wingdings" charset="2"/>
              </a:rPr>
              <a:t>There should be a net inward flux (negative flux) since the total charge inside the volume is negative.</a:t>
            </a:r>
          </a:p>
          <a:p>
            <a:r>
              <a:rPr lang="en-US" sz="2800" dirty="0">
                <a:sym typeface="Wingdings" charset="2"/>
              </a:rPr>
              <a:t>The</a:t>
            </a:r>
            <a:r>
              <a:rPr lang="en-US" sz="2800" dirty="0" smtClean="0">
                <a:sym typeface="Wingdings" charset="2"/>
              </a:rPr>
              <a:t> net flux </a:t>
            </a:r>
            <a:r>
              <a:rPr lang="en-US" sz="2800" dirty="0">
                <a:sym typeface="Wingdings" charset="2"/>
              </a:rPr>
              <a:t>that crosses an enclosed surface is proportional to the total charge inside the surface. </a:t>
            </a:r>
            <a:r>
              <a:rPr lang="en-US" sz="2800" dirty="0" err="1">
                <a:sym typeface="Wingdings" charset="2"/>
              </a:rPr>
              <a:t></a:t>
            </a:r>
            <a:r>
              <a:rPr lang="en-US" sz="2800" dirty="0">
                <a:sym typeface="Wingdings" charset="2"/>
              </a:rPr>
              <a:t> This is the crux of Gauss’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B485-5E9E-564F-A145-91C51C919766}" type="slidenum">
              <a:rPr lang="en-US"/>
              <a:pPr/>
              <a:t>5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precise </a:t>
            </a:r>
            <a:r>
              <a:rPr lang="en-US" sz="2800" dirty="0" smtClean="0"/>
              <a:t>relationship </a:t>
            </a:r>
            <a:r>
              <a:rPr lang="en-US" sz="2800" dirty="0"/>
              <a:t>between flux and the enclosed</a:t>
            </a:r>
            <a:r>
              <a:rPr lang="en-US" sz="2800" dirty="0" smtClean="0"/>
              <a:t> charge is given by Gauss’ Law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>
                <a:sym typeface="Wingdings" charset="2"/>
              </a:rPr>
              <a:t> </a:t>
            </a:r>
            <a:r>
              <a:rPr lang="en-US" sz="2000" dirty="0" smtClean="0">
                <a:latin typeface="Symbol" charset="2"/>
                <a:sym typeface="Wingdings" charset="2"/>
              </a:rPr>
              <a:t>ε</a:t>
            </a:r>
            <a:r>
              <a:rPr lang="en-US" sz="2000" baseline="-25000" dirty="0" smtClean="0">
                <a:sym typeface="Wingdings" charset="2"/>
              </a:rPr>
              <a:t>0</a:t>
            </a:r>
            <a:r>
              <a:rPr lang="en-US" sz="2000" dirty="0" smtClean="0">
                <a:sym typeface="Wingdings" charset="2"/>
              </a:rPr>
              <a:t> is the permittivity of free space in the Coulomb’s law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ym typeface="Wingdings" charset="2"/>
              </a:rPr>
              <a:t>A </a:t>
            </a:r>
            <a:r>
              <a:rPr lang="en-US" sz="2800" dirty="0">
                <a:sym typeface="Wingdings" charset="2"/>
              </a:rPr>
              <a:t>few important points on Gauss’ Law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Freedom to choose!!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integral is performed over the value of </a:t>
            </a:r>
            <a:r>
              <a:rPr lang="en-US" sz="2000" b="1" dirty="0">
                <a:sym typeface="Wingdings" charset="2"/>
              </a:rPr>
              <a:t>E</a:t>
            </a:r>
            <a:r>
              <a:rPr lang="en-US" sz="2000" dirty="0">
                <a:sym typeface="Wingdings" charset="2"/>
              </a:rPr>
              <a:t> on a closed surface of our choice in any given situation.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Test of existence of electrical charge!!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</a:t>
            </a:r>
            <a:r>
              <a:rPr lang="en-US" sz="2000" dirty="0" err="1">
                <a:sym typeface="Wingdings" charset="2"/>
              </a:rPr>
              <a:t>Q</a:t>
            </a:r>
            <a:r>
              <a:rPr lang="en-US" sz="2000" baseline="-25000" dirty="0" err="1">
                <a:sym typeface="Wingdings" charset="2"/>
              </a:rPr>
              <a:t>encl</a:t>
            </a:r>
            <a:r>
              <a:rPr lang="en-US" sz="2000" dirty="0">
                <a:sym typeface="Wingdings" charset="2"/>
              </a:rPr>
              <a:t> is the net charge enclosed by the arbitrary closed surface of our choice.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Universality of the law!</a:t>
            </a:r>
            <a:r>
              <a:rPr lang="en-US" sz="2400" dirty="0">
                <a:sym typeface="Wingdings" charset="2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It does NOT matter where or how much charge is distributed inside the surface. 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charset="2"/>
              </a:rPr>
              <a:t>The charge outside the surface does not contribute to </a:t>
            </a:r>
            <a:r>
              <a:rPr lang="en-US" sz="2400" dirty="0" err="1">
                <a:sym typeface="Wingdings" charset="2"/>
              </a:rPr>
              <a:t>Q</a:t>
            </a:r>
            <a:r>
              <a:rPr lang="en-US" sz="2400" baseline="-25000" dirty="0" err="1">
                <a:sym typeface="Wingdings" charset="2"/>
              </a:rPr>
              <a:t>encl</a:t>
            </a:r>
            <a:r>
              <a:rPr lang="en-US" sz="2400" dirty="0">
                <a:sym typeface="Wingdings" charset="2"/>
              </a:rPr>
              <a:t>.  Why?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outside the surface might impact field lines but not the total number of lines entering or leaving the surface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886200" y="1058863"/>
          <a:ext cx="1905000" cy="846137"/>
        </p:xfrm>
        <a:graphic>
          <a:graphicData uri="http://schemas.openxmlformats.org/presentationml/2006/ole">
            <p:oleObj spid="_x0000_s243714" name="Equation" r:id="rId3" imgW="914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29B-0438-7546-A5C5-7B4E9EEDE26F}" type="slidenum">
              <a:rPr lang="en-US"/>
              <a:pPr/>
              <a:t>6</a:t>
            </a:fld>
            <a:endParaRPr lang="en-US"/>
          </a:p>
        </p:txBody>
      </p:sp>
      <p:pic>
        <p:nvPicPr>
          <p:cNvPr id="207874" name="Picture 2" descr="FG22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33400"/>
            <a:ext cx="5562600" cy="2628900"/>
          </a:xfrm>
          <a:prstGeom prst="rect">
            <a:avLst/>
          </a:prstGeom>
          <a:noFill/>
        </p:spPr>
      </p:pic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924800" cy="3276600"/>
          </a:xfrm>
        </p:spPr>
        <p:txBody>
          <a:bodyPr/>
          <a:lstStyle/>
          <a:p>
            <a:r>
              <a:rPr lang="en-US" dirty="0"/>
              <a:t>Let’s consider the case in the above figure.</a:t>
            </a:r>
          </a:p>
          <a:p>
            <a:r>
              <a:rPr lang="en-US" dirty="0"/>
              <a:t>What are the results of the closed integral of the</a:t>
            </a: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aussian </a:t>
            </a:r>
            <a:r>
              <a:rPr lang="en-US" dirty="0"/>
              <a:t>surfaces A</a:t>
            </a:r>
            <a:r>
              <a:rPr lang="en-US" baseline="-25000" dirty="0"/>
              <a:t>1</a:t>
            </a:r>
            <a:r>
              <a:rPr lang="en-US" dirty="0"/>
              <a:t> and A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ym typeface="Wingdings" charset="2"/>
              </a:rPr>
              <a:t>For A</a:t>
            </a:r>
            <a:r>
              <a:rPr lang="en-US" baseline="-25000" dirty="0">
                <a:sym typeface="Wingdings" charset="2"/>
              </a:rPr>
              <a:t>1</a:t>
            </a:r>
          </a:p>
          <a:p>
            <a:pPr lvl="1"/>
            <a:endParaRPr lang="en-US" dirty="0">
              <a:sym typeface="Wingdings" charset="2"/>
            </a:endParaRPr>
          </a:p>
          <a:p>
            <a:pPr lvl="1"/>
            <a:r>
              <a:rPr lang="en-US" dirty="0">
                <a:sym typeface="Wingdings" charset="2"/>
              </a:rPr>
              <a:t>For A</a:t>
            </a:r>
            <a:r>
              <a:rPr lang="en-US" baseline="-25000" dirty="0">
                <a:sym typeface="Wingdings" charset="2"/>
              </a:rPr>
              <a:t>2</a:t>
            </a:r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2438400" y="4752975"/>
          <a:ext cx="1343025" cy="657225"/>
        </p:xfrm>
        <a:graphic>
          <a:graphicData uri="http://schemas.openxmlformats.org/presentationml/2006/ole">
            <p:oleObj spid="_x0000_s244738" name="Equation" r:id="rId4" imgW="596880" imgH="291960" progId="Equation.DSMT4">
              <p:embed/>
            </p:oleObj>
          </a:graphicData>
        </a:graphic>
      </p:graphicFrame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3032125" y="1793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</a:t>
            </a:r>
            <a:endParaRPr lang="en-US" dirty="0"/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5835650" y="1676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</a:t>
            </a:r>
            <a:r>
              <a:rPr lang="en-US" dirty="0"/>
              <a:t>’</a:t>
            </a:r>
          </a:p>
        </p:txBody>
      </p:sp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2438400" y="5614988"/>
          <a:ext cx="1343025" cy="657225"/>
        </p:xfrm>
        <a:graphic>
          <a:graphicData uri="http://schemas.openxmlformats.org/presentationml/2006/ole">
            <p:oleObj spid="_x0000_s244739" name="Equation" r:id="rId5" imgW="596880" imgH="291960" progId="Equation.DSMT4">
              <p:embed/>
            </p:oleObj>
          </a:graphicData>
        </a:graphic>
      </p:graphicFrame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3810000" y="4648200"/>
          <a:ext cx="514350" cy="914400"/>
        </p:xfrm>
        <a:graphic>
          <a:graphicData uri="http://schemas.openxmlformats.org/presentationml/2006/ole">
            <p:oleObj spid="_x0000_s244740" name="Equation" r:id="rId6" imgW="228600" imgH="406080" progId="Equation.DSMT4">
              <p:embed/>
            </p:oleObj>
          </a:graphicData>
        </a:graphic>
      </p:graphicFrame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3743325" y="5486400"/>
          <a:ext cx="600075" cy="914400"/>
        </p:xfrm>
        <a:graphic>
          <a:graphicData uri="http://schemas.openxmlformats.org/presentationml/2006/ole">
            <p:oleObj spid="_x0000_s244741" name="Equation" r:id="rId7" imgW="266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C4C-6E18-FD4E-93F6-E905DDAF783E}" type="slidenum">
              <a:rPr lang="en-US"/>
              <a:pPr/>
              <a:t>7</a:t>
            </a:fld>
            <a:endParaRPr lang="en-US"/>
          </a:p>
        </p:txBody>
      </p:sp>
      <p:pic>
        <p:nvPicPr>
          <p:cNvPr id="208898" name="Picture 2" descr="FG22_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66700"/>
            <a:ext cx="3048000" cy="2286000"/>
          </a:xfrm>
          <a:prstGeom prst="rect">
            <a:avLst/>
          </a:prstGeom>
          <a:noFill/>
        </p:spPr>
      </p:pic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239000" cy="685800"/>
          </a:xfrm>
        </p:spPr>
        <p:txBody>
          <a:bodyPr/>
          <a:lstStyle/>
          <a:p>
            <a:r>
              <a:rPr lang="en-US"/>
              <a:t>Coulomb’s Law from Gauss’ Law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6934200" cy="1295400"/>
          </a:xfrm>
        </p:spPr>
        <p:txBody>
          <a:bodyPr/>
          <a:lstStyle/>
          <a:p>
            <a:r>
              <a:rPr lang="en-US" sz="2800" dirty="0"/>
              <a:t>Let’s consider a charge Q enclosed inside our imaginary</a:t>
            </a:r>
            <a:r>
              <a:rPr lang="en-US" sz="2800" dirty="0" smtClean="0"/>
              <a:t> </a:t>
            </a:r>
            <a:r>
              <a:rPr lang="en-US" sz="2800" dirty="0" err="1" smtClean="0"/>
              <a:t>gaussian</a:t>
            </a:r>
            <a:r>
              <a:rPr lang="en-US" sz="2800" dirty="0" smtClean="0"/>
              <a:t> </a:t>
            </a:r>
            <a:r>
              <a:rPr lang="en-US" sz="2800" dirty="0"/>
              <a:t>surface of sphere of radius </a:t>
            </a:r>
            <a:r>
              <a:rPr lang="en-US" sz="2800" dirty="0" err="1"/>
              <a:t>r</a:t>
            </a:r>
            <a:r>
              <a:rPr lang="en-US" sz="2800" dirty="0"/>
              <a:t>.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52400" y="2286000"/>
            <a:ext cx="891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Since we can choose any surface enclosing the charge, we choose the simplest possible one!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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surface is symmetric about the charge.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tell us about the field E?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Must have the same magnitude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(uniform) at 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any point on the surface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Points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radially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outward / inward parallel to the surface vector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d</a:t>
            </a:r>
            <a:r>
              <a:rPr lang="en-US" sz="2000" b="1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A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integral can be written as </a:t>
            </a:r>
          </a:p>
        </p:txBody>
      </p:sp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152400" y="5335588"/>
          <a:ext cx="1244600" cy="608012"/>
        </p:xfrm>
        <a:graphic>
          <a:graphicData uri="http://schemas.openxmlformats.org/presentationml/2006/ole">
            <p:oleObj spid="_x0000_s245762" name="Equation" r:id="rId4" imgW="596880" imgH="291960" progId="Equation.DSMT4">
              <p:embed/>
            </p:oleObj>
          </a:graphicData>
        </a:graphic>
      </p:graphicFrame>
      <p:sp>
        <p:nvSpPr>
          <p:cNvPr id="208903" name="AutoShape 7"/>
          <p:cNvSpPr>
            <a:spLocks noChangeArrowheads="1"/>
          </p:cNvSpPr>
          <p:nvPr/>
        </p:nvSpPr>
        <p:spPr bwMode="auto">
          <a:xfrm>
            <a:off x="6305550" y="4911725"/>
            <a:ext cx="781050" cy="11080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</a:t>
            </a:r>
          </a:p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for  E</a:t>
            </a:r>
          </a:p>
        </p:txBody>
      </p:sp>
      <p:graphicFrame>
        <p:nvGraphicFramePr>
          <p:cNvPr id="208904" name="Object 8"/>
          <p:cNvGraphicFramePr>
            <a:graphicFrameLocks noChangeAspect="1"/>
          </p:cNvGraphicFramePr>
          <p:nvPr/>
        </p:nvGraphicFramePr>
        <p:xfrm>
          <a:off x="7239000" y="5257800"/>
          <a:ext cx="665163" cy="427038"/>
        </p:xfrm>
        <a:graphic>
          <a:graphicData uri="http://schemas.openxmlformats.org/presentationml/2006/ole">
            <p:oleObj spid="_x0000_s245763" name="Equation" r:id="rId5" imgW="253800" imgH="152280" progId="Equation.DSMT4">
              <p:embed/>
            </p:oleObj>
          </a:graphicData>
        </a:graphic>
      </p:graphicFrame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7343775" y="6096000"/>
            <a:ext cx="1495425" cy="609600"/>
          </a:xfrm>
          <a:prstGeom prst="rect">
            <a:avLst/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Electric Field of </a:t>
            </a:r>
          </a:p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Coulomb’s Law</a:t>
            </a:r>
          </a:p>
        </p:txBody>
      </p:sp>
      <p:graphicFrame>
        <p:nvGraphicFramePr>
          <p:cNvPr id="208906" name="Object 10"/>
          <p:cNvGraphicFramePr>
            <a:graphicFrameLocks noChangeAspect="1"/>
          </p:cNvGraphicFramePr>
          <p:nvPr/>
        </p:nvGraphicFramePr>
        <p:xfrm>
          <a:off x="1430338" y="5335588"/>
          <a:ext cx="1084262" cy="608012"/>
        </p:xfrm>
        <a:graphic>
          <a:graphicData uri="http://schemas.openxmlformats.org/presentationml/2006/ole">
            <p:oleObj spid="_x0000_s245764" name="Equation" r:id="rId6" imgW="520560" imgH="291960" progId="Equation.DSMT4">
              <p:embed/>
            </p:oleObj>
          </a:graphicData>
        </a:graphic>
      </p:graphicFrame>
      <p:graphicFrame>
        <p:nvGraphicFramePr>
          <p:cNvPr id="208907" name="Object 11"/>
          <p:cNvGraphicFramePr>
            <a:graphicFrameLocks noChangeAspect="1"/>
          </p:cNvGraphicFramePr>
          <p:nvPr/>
        </p:nvGraphicFramePr>
        <p:xfrm>
          <a:off x="2438400" y="5334000"/>
          <a:ext cx="1085850" cy="608013"/>
        </p:xfrm>
        <a:graphic>
          <a:graphicData uri="http://schemas.openxmlformats.org/presentationml/2006/ole">
            <p:oleObj spid="_x0000_s245765" name="Equation" r:id="rId7" imgW="520560" imgH="291960" progId="Equation.DSMT4">
              <p:embed/>
            </p:oleObj>
          </a:graphicData>
        </a:graphic>
      </p:graphicFrame>
      <p:graphicFrame>
        <p:nvGraphicFramePr>
          <p:cNvPr id="208908" name="Object 12"/>
          <p:cNvGraphicFramePr>
            <a:graphicFrameLocks noChangeAspect="1"/>
          </p:cNvGraphicFramePr>
          <p:nvPr/>
        </p:nvGraphicFramePr>
        <p:xfrm>
          <a:off x="3505200" y="5362575"/>
          <a:ext cx="1376363" cy="581025"/>
        </p:xfrm>
        <a:graphic>
          <a:graphicData uri="http://schemas.openxmlformats.org/presentationml/2006/ole">
            <p:oleObj spid="_x0000_s245766" name="Equation" r:id="rId8" imgW="660240" imgH="279360" progId="Equation.DSMT4">
              <p:embed/>
            </p:oleObj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4865688" y="5257800"/>
          <a:ext cx="925512" cy="846138"/>
        </p:xfrm>
        <a:graphic>
          <a:graphicData uri="http://schemas.openxmlformats.org/presentationml/2006/ole">
            <p:oleObj spid="_x0000_s245767" name="Equation" r:id="rId9" imgW="444240" imgH="406080" progId="Equation.DSMT4">
              <p:embed/>
            </p:oleObj>
          </a:graphicData>
        </a:graphic>
      </p:graphicFrame>
      <p:graphicFrame>
        <p:nvGraphicFramePr>
          <p:cNvPr id="208910" name="Object 14"/>
          <p:cNvGraphicFramePr>
            <a:graphicFrameLocks noChangeAspect="1"/>
          </p:cNvGraphicFramePr>
          <p:nvPr/>
        </p:nvGraphicFramePr>
        <p:xfrm>
          <a:off x="5748338" y="5257800"/>
          <a:ext cx="423862" cy="846138"/>
        </p:xfrm>
        <a:graphic>
          <a:graphicData uri="http://schemas.openxmlformats.org/presentationml/2006/ole">
            <p:oleObj spid="_x0000_s245768" name="Equation" r:id="rId10" imgW="203040" imgH="406080" progId="Equation.DSMT4">
              <p:embed/>
            </p:oleObj>
          </a:graphicData>
        </a:graphic>
      </p:graphicFrame>
      <p:graphicFrame>
        <p:nvGraphicFramePr>
          <p:cNvPr id="208911" name="Object 15"/>
          <p:cNvGraphicFramePr>
            <a:graphicFrameLocks noChangeAspect="1"/>
          </p:cNvGraphicFramePr>
          <p:nvPr/>
        </p:nvGraphicFramePr>
        <p:xfrm>
          <a:off x="7794625" y="4953000"/>
          <a:ext cx="1196975" cy="1139825"/>
        </p:xfrm>
        <a:graphic>
          <a:graphicData uri="http://schemas.openxmlformats.org/presentationml/2006/ole">
            <p:oleObj spid="_x0000_s245769" name="Equation" r:id="rId11" imgW="4572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944-574F-FF4B-8F60-DE60AF160DB9}" type="slidenum">
              <a:rPr lang="en-US"/>
              <a:pPr/>
              <a:t>8</a:t>
            </a:fld>
            <a:endParaRPr lang="en-US"/>
          </a:p>
        </p:txBody>
      </p:sp>
      <p:pic>
        <p:nvPicPr>
          <p:cNvPr id="209922" name="Picture 2" descr="FG22_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52400"/>
            <a:ext cx="3200400" cy="2400300"/>
          </a:xfrm>
          <a:prstGeom prst="rect">
            <a:avLst/>
          </a:prstGeom>
          <a:noFill/>
        </p:spPr>
      </p:pic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7010400" cy="1905000"/>
          </a:xfrm>
        </p:spPr>
        <p:txBody>
          <a:bodyPr/>
          <a:lstStyle/>
          <a:p>
            <a:r>
              <a:rPr lang="en-US" sz="2800"/>
              <a:t>Let’s consider a single static point charge Q surrounded by an imaginary spherical surface.</a:t>
            </a:r>
          </a:p>
          <a:p>
            <a:r>
              <a:rPr lang="en-US" sz="2800">
                <a:sym typeface="Wingdings" charset="2"/>
              </a:rPr>
              <a:t>Coulomb’s law tells us that the electric field at a spherical surface is </a:t>
            </a:r>
            <a:endParaRPr lang="en-US" sz="2800"/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28600" y="342900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Performing a closed integral over the surface, we obtain</a:t>
            </a:r>
          </a:p>
        </p:txBody>
      </p:sp>
      <p:graphicFrame>
        <p:nvGraphicFramePr>
          <p:cNvPr id="209926" name="Object 6"/>
          <p:cNvGraphicFramePr>
            <a:graphicFrameLocks noChangeAspect="1"/>
          </p:cNvGraphicFramePr>
          <p:nvPr/>
        </p:nvGraphicFramePr>
        <p:xfrm>
          <a:off x="457200" y="4035425"/>
          <a:ext cx="1317625" cy="766763"/>
        </p:xfrm>
        <a:graphic>
          <a:graphicData uri="http://schemas.openxmlformats.org/presentationml/2006/ole">
            <p:oleObj spid="_x0000_s246786" name="Equation" r:id="rId4" imgW="596880" imgH="291960" progId="Equation.DSMT4">
              <p:embed/>
            </p:oleObj>
          </a:graphicData>
        </a:graphic>
      </p:graphicFrame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6553200" y="6048375"/>
            <a:ext cx="1368425" cy="425450"/>
          </a:xfrm>
          <a:prstGeom prst="rect">
            <a:avLst/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Gauss’ Law</a:t>
            </a:r>
          </a:p>
        </p:txBody>
      </p:sp>
      <p:graphicFrame>
        <p:nvGraphicFramePr>
          <p:cNvPr id="209928" name="Object 8"/>
          <p:cNvGraphicFramePr>
            <a:graphicFrameLocks noChangeAspect="1"/>
          </p:cNvGraphicFramePr>
          <p:nvPr/>
        </p:nvGraphicFramePr>
        <p:xfrm>
          <a:off x="3352800" y="2362200"/>
          <a:ext cx="1962150" cy="1139825"/>
        </p:xfrm>
        <a:graphic>
          <a:graphicData uri="http://schemas.openxmlformats.org/presentationml/2006/ole">
            <p:oleObj spid="_x0000_s246787" name="Equation" r:id="rId5" imgW="749160" imgH="406080" progId="Equation.DSMT4">
              <p:embed/>
            </p:oleObj>
          </a:graphicData>
        </a:graphic>
      </p:graphicFrame>
      <p:graphicFrame>
        <p:nvGraphicFramePr>
          <p:cNvPr id="209929" name="Object 9"/>
          <p:cNvGraphicFramePr>
            <a:graphicFrameLocks noChangeAspect="1"/>
          </p:cNvGraphicFramePr>
          <p:nvPr/>
        </p:nvGraphicFramePr>
        <p:xfrm>
          <a:off x="3851275" y="4953000"/>
          <a:ext cx="2244725" cy="1066800"/>
        </p:xfrm>
        <a:graphic>
          <a:graphicData uri="http://schemas.openxmlformats.org/presentationml/2006/ole">
            <p:oleObj spid="_x0000_s246788" name="Equation" r:id="rId6" imgW="1015920" imgH="406080" progId="Equation.DSMT4">
              <p:embed/>
            </p:oleObj>
          </a:graphicData>
        </a:graphic>
      </p:graphicFrame>
      <p:graphicFrame>
        <p:nvGraphicFramePr>
          <p:cNvPr id="209930" name="Object 10"/>
          <p:cNvGraphicFramePr>
            <a:graphicFrameLocks noChangeAspect="1"/>
          </p:cNvGraphicFramePr>
          <p:nvPr/>
        </p:nvGraphicFramePr>
        <p:xfrm>
          <a:off x="1812925" y="3886200"/>
          <a:ext cx="2301875" cy="1066800"/>
        </p:xfrm>
        <a:graphic>
          <a:graphicData uri="http://schemas.openxmlformats.org/presentationml/2006/ole">
            <p:oleObj spid="_x0000_s246789" name="Equation" r:id="rId7" imgW="1041120" imgH="406080" progId="Equation.DSMT4">
              <p:embed/>
            </p:oleObj>
          </a:graphicData>
        </a:graphic>
      </p:graphicFrame>
      <p:graphicFrame>
        <p:nvGraphicFramePr>
          <p:cNvPr id="209931" name="Object 11"/>
          <p:cNvGraphicFramePr>
            <a:graphicFrameLocks noChangeAspect="1"/>
          </p:cNvGraphicFramePr>
          <p:nvPr/>
        </p:nvGraphicFramePr>
        <p:xfrm>
          <a:off x="4098925" y="3886200"/>
          <a:ext cx="1768475" cy="1066800"/>
        </p:xfrm>
        <a:graphic>
          <a:graphicData uri="http://schemas.openxmlformats.org/presentationml/2006/ole">
            <p:oleObj spid="_x0000_s246790" name="Equation" r:id="rId8" imgW="799920" imgH="406080" progId="Equation.DSMT4">
              <p:embed/>
            </p:oleObj>
          </a:graphicData>
        </a:graphic>
      </p:graphicFrame>
      <p:graphicFrame>
        <p:nvGraphicFramePr>
          <p:cNvPr id="209932" name="Object 12"/>
          <p:cNvGraphicFramePr>
            <a:graphicFrameLocks noChangeAspect="1"/>
          </p:cNvGraphicFramePr>
          <p:nvPr/>
        </p:nvGraphicFramePr>
        <p:xfrm>
          <a:off x="6096000" y="4953000"/>
          <a:ext cx="2274888" cy="1066800"/>
        </p:xfrm>
        <a:graphic>
          <a:graphicData uri="http://schemas.openxmlformats.org/presentationml/2006/ole">
            <p:oleObj spid="_x0000_s246791" name="Equation" r:id="rId9" imgW="1028520" imgH="406080" progId="Equation.DSMT4">
              <p:embed/>
            </p:oleObj>
          </a:graphicData>
        </a:graphic>
      </p:graphicFrame>
      <p:graphicFrame>
        <p:nvGraphicFramePr>
          <p:cNvPr id="209933" name="Object 13"/>
          <p:cNvGraphicFramePr>
            <a:graphicFrameLocks noChangeAspect="1"/>
          </p:cNvGraphicFramePr>
          <p:nvPr/>
        </p:nvGraphicFramePr>
        <p:xfrm>
          <a:off x="8313738" y="4953000"/>
          <a:ext cx="449262" cy="1066800"/>
        </p:xfrm>
        <a:graphic>
          <a:graphicData uri="http://schemas.openxmlformats.org/presentationml/2006/ole">
            <p:oleObj spid="_x0000_s246792" name="Equation" r:id="rId10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939F-5CDE-C344-9BEE-A94324778209}" type="slidenum">
              <a:rPr lang="en-US"/>
              <a:pPr/>
              <a:t>9</a:t>
            </a:fld>
            <a:endParaRPr lang="en-US"/>
          </a:p>
        </p:txBody>
      </p:sp>
      <p:pic>
        <p:nvPicPr>
          <p:cNvPr id="210946" name="Picture 2" descr="FG22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657600" cy="2743200"/>
          </a:xfrm>
          <a:prstGeom prst="rect">
            <a:avLst/>
          </a:prstGeom>
          <a:noFill/>
        </p:spPr>
      </p:pic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  <a:br>
              <a:rPr lang="en-US"/>
            </a:br>
            <a:r>
              <a:rPr lang="en-US"/>
              <a:t>Irregular Surface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6781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Let’s consider the same single static point charge Q surrounded by a symmetric spherical surface A</a:t>
            </a:r>
            <a:r>
              <a:rPr lang="en-US" sz="2800" baseline="-25000"/>
              <a:t>1</a:t>
            </a:r>
            <a:r>
              <a:rPr lang="en-US" sz="2800"/>
              <a:t> and a randomly shaped surface A</a:t>
            </a:r>
            <a:r>
              <a:rPr lang="en-US" sz="2800" baseline="-25000"/>
              <a:t>2</a:t>
            </a:r>
            <a:r>
              <a:rPr lang="en-US" sz="2800"/>
              <a:t>.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76200" y="2438400"/>
            <a:ext cx="90678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What is the difference in the number of field lines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due to the charge Q, passing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through the two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surfaces?</a:t>
            </a: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None.  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total number of field lines passing through the surface is the same no matter what the shape of the enclosed surface is.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So we can write: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flux due to the given enclosed charge is the same no matter what the shape of the surface enclosing it is.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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Gauss’ law,                     , is valid for any surface surrounding a single point charge Q.</a:t>
            </a: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2895600" y="4497388"/>
          <a:ext cx="1373188" cy="949325"/>
        </p:xfrm>
        <a:graphic>
          <a:graphicData uri="http://schemas.openxmlformats.org/presentationml/2006/ole">
            <p:oleObj spid="_x0000_s247810" name="Equation" r:id="rId4" imgW="596880" imgH="406080" progId="Equation.DSMT4">
              <p:embed/>
            </p:oleObj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5319713" y="6019800"/>
          <a:ext cx="1081087" cy="549275"/>
        </p:xfrm>
        <a:graphic>
          <a:graphicData uri="http://schemas.openxmlformats.org/presentationml/2006/ole">
            <p:oleObj spid="_x0000_s247811" name="Equation" r:id="rId5" imgW="774360" imgH="406080" progId="Equation.DSMT4">
              <p:embed/>
            </p:oleObj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4265613" y="4497388"/>
          <a:ext cx="1373187" cy="949325"/>
        </p:xfrm>
        <a:graphic>
          <a:graphicData uri="http://schemas.openxmlformats.org/presentationml/2006/ole">
            <p:oleObj spid="_x0000_s247812" name="Equation" r:id="rId6" imgW="596880" imgH="406080" progId="Equation.DSMT4">
              <p:embed/>
            </p:oleObj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5638800" y="4495800"/>
          <a:ext cx="466725" cy="950913"/>
        </p:xfrm>
        <a:graphic>
          <a:graphicData uri="http://schemas.openxmlformats.org/presentationml/2006/ole">
            <p:oleObj spid="_x0000_s247813" name="Equation" r:id="rId7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15530</TotalTime>
  <Words>2420</Words>
  <Application>Microsoft Macintosh PowerPoint</Application>
  <PresentationFormat>On-screen Show (4:3)</PresentationFormat>
  <Paragraphs>263</Paragraphs>
  <Slides>21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phys1443-spring02</vt:lpstr>
      <vt:lpstr>Equation</vt:lpstr>
      <vt:lpstr>PHYS 1444 – Section 003 Lecture #7</vt:lpstr>
      <vt:lpstr>Announcements</vt:lpstr>
      <vt:lpstr>Slide 3</vt:lpstr>
      <vt:lpstr>Generalization of the Electric Flux</vt:lpstr>
      <vt:lpstr>Gauss’ Law</vt:lpstr>
      <vt:lpstr>Gauss’ Law</vt:lpstr>
      <vt:lpstr>Coulomb’s Law from Gauss’ Law</vt:lpstr>
      <vt:lpstr>Gauss’ Law from Coulomb’s Law</vt:lpstr>
      <vt:lpstr>Gauss’ Law from Coulomb’s Law Irregular Surface</vt:lpstr>
      <vt:lpstr>Gauss’ Law w/ more than one charge</vt:lpstr>
      <vt:lpstr>So what is Gauss’ Law good for?</vt:lpstr>
      <vt:lpstr>Solving problems with Gauss’ Law</vt:lpstr>
      <vt:lpstr>Example 22 – 2 </vt:lpstr>
      <vt:lpstr>Example 22 – 6 </vt:lpstr>
      <vt:lpstr>Electric Potential Energy</vt:lpstr>
      <vt:lpstr>Electric Potential Energy</vt:lpstr>
      <vt:lpstr>Electric Potential Energy</vt:lpstr>
      <vt:lpstr>Electric Potential</vt:lpstr>
      <vt:lpstr>Electric Potential</vt:lpstr>
      <vt:lpstr>A Few Things about Electric Potential</vt:lpstr>
      <vt:lpstr>Example 23 – 1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417</cp:revision>
  <dcterms:created xsi:type="dcterms:W3CDTF">2011-09-13T19:46:09Z</dcterms:created>
  <dcterms:modified xsi:type="dcterms:W3CDTF">2011-09-13T19:47:36Z</dcterms:modified>
</cp:coreProperties>
</file>