
<file path=[Content_Types].xml><?xml version="1.0" encoding="utf-8"?>
<Types xmlns="http://schemas.openxmlformats.org/package/2006/content-types">
  <Override PartName="/ppt/embeddings/oleObject24.bin" ContentType="application/vnd.openxmlformats-officedocument.oleObject"/>
  <Override PartName="/ppt/slides/slide14.xml" ContentType="application/vnd.openxmlformats-officedocument.presentationml.slide+xml"/>
  <Override PartName="/ppt/embeddings/oleObject8.bin" ContentType="application/vnd.openxmlformats-officedocument.oleObject"/>
  <Override PartName="/ppt/embeddings/oleObject1.bin" ContentType="application/vnd.openxmlformats-officedocument.oleObject"/>
  <Override PartName="/ppt/embeddings/oleObject16.bin" ContentType="application/vnd.openxmlformats-officedocument.oleObject"/>
  <Default Extension="xml" ContentType="application/xml"/>
  <Override PartName="/ppt/tableStyles.xml" ContentType="application/vnd.openxmlformats-officedocument.presentationml.tableStyles+xml"/>
  <Override PartName="/ppt/embeddings/oleObject31.bin" ContentType="application/vnd.openxmlformats-officedocument.oleObject"/>
  <Override PartName="/ppt/embeddings/oleObject47.bin" ContentType="application/vnd.openxmlformats-officedocument.oleObject"/>
  <Override PartName="/ppt/slides/slide21.xml" ContentType="application/vnd.openxmlformats-officedocument.presentationml.slide+xml"/>
  <Override PartName="/ppt/slides/slide5.xml" ContentType="application/vnd.openxmlformats-officedocument.presentationml.slide+xml"/>
  <Override PartName="/ppt/embeddings/oleObject40.bin" ContentType="application/vnd.openxmlformats-officedocument.oleObject"/>
  <Override PartName="/ppt/slideLayouts/slideLayout5.xml" ContentType="application/vnd.openxmlformats-officedocument.presentationml.slideLayout+xml"/>
  <Override PartName="/ppt/embeddings/oleObject23.bin" ContentType="application/vnd.openxmlformats-officedocument.oleObject"/>
  <Override PartName="/ppt/embeddings/oleObject39.bin" ContentType="application/vnd.openxmlformats-officedocument.oleObject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embeddings/oleObject7.bin" ContentType="application/vnd.openxmlformats-officedocument.oleObject"/>
  <Override PartName="/docProps/core.xml" ContentType="application/vnd.openxmlformats-package.core-properties+xml"/>
  <Override PartName="/ppt/embeddings/oleObject15.bin" ContentType="application/vnd.openxmlformats-officedocument.oleObject"/>
  <Override PartName="/ppt/handoutMasters/handoutMaster1.xml" ContentType="application/vnd.openxmlformats-officedocument.presentationml.handoutMaster+xml"/>
  <Override PartName="/ppt/embeddings/oleObject37.bin" ContentType="application/vnd.openxmlformats-officedocument.oleObject"/>
  <Default Extension="vml" ContentType="application/vnd.openxmlformats-officedocument.vmlDrawing"/>
  <Override PartName="/ppt/embeddings/oleObject30.bin" ContentType="application/vnd.openxmlformats-officedocument.oleObject"/>
  <Override PartName="/ppt/embeddings/oleObject46.bin" ContentType="application/vnd.openxmlformats-officedocument.oleObject"/>
  <Override PartName="/ppt/slides/slide20.xml" ContentType="application/vnd.openxmlformats-officedocument.presentationml.slide+xml"/>
  <Override PartName="/ppt/embeddings/oleObject29.bin" ContentType="application/vnd.openxmlformats-officedocument.oleObject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embeddings/oleObject22.bin" ContentType="application/vnd.openxmlformats-officedocument.oleObject"/>
  <Override PartName="/ppt/embeddings/oleObject38.bin" ContentType="application/vnd.openxmlformats-officedocument.oleObject"/>
  <Override PartName="/ppt/slides/slide12.xml" ContentType="application/vnd.openxmlformats-officedocument.presentationml.slide+xml"/>
  <Override PartName="/ppt/embeddings/oleObject6.bin" ContentType="application/vnd.openxmlformats-officedocument.oleObject"/>
  <Override PartName="/ppt/media/audio2.bin" ContentType="audio/unknown"/>
  <Override PartName="/ppt/embeddings/oleObject14.bin" ContentType="application/vnd.openxmlformats-officedocument.oleObject"/>
  <Override PartName="/ppt/presProps.xml" ContentType="application/vnd.openxmlformats-officedocument.presentationml.presProps+xml"/>
  <Override PartName="/ppt/embeddings/oleObject36.bin" ContentType="application/vnd.openxmlformats-officedocument.oleObject"/>
  <Override PartName="/ppt/embeddings/oleObject45.bin" ContentType="application/vnd.openxmlformats-officedocument.oleObject"/>
  <Override PartName="/ppt/embeddings/oleObject12.bin" ContentType="application/vnd.openxmlformats-officedocument.oleObject"/>
  <Override PartName="/ppt/embeddings/oleObject28.bin" ContentType="application/vnd.openxmlformats-officedocument.oleObject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embeddings/oleObject21.bin" ContentType="application/vnd.openxmlformats-officedocument.oleObject"/>
  <Override PartName="/ppt/slides/slide11.xml" ContentType="application/vnd.openxmlformats-officedocument.presentationml.slide+xml"/>
  <Override PartName="/ppt/embeddings/oleObject5.bin" ContentType="application/vnd.openxmlformats-officedocument.oleObject"/>
  <Override PartName="/ppt/media/audio1.bin" ContentType="audio/unknown"/>
  <Override PartName="/ppt/embeddings/oleObject13.bin" ContentType="application/vnd.openxmlformats-officedocument.oleObject"/>
  <Override PartName="/ppt/embeddings/oleObject35.bin" ContentType="application/vnd.openxmlformats-officedocument.oleObject"/>
  <Override PartName="/ppt/slides/slide9.xml" ContentType="application/vnd.openxmlformats-officedocument.presentationml.slide+xml"/>
  <Override PartName="/ppt/embeddings/oleObject44.bin" ContentType="application/vnd.openxmlformats-officedocument.oleObject"/>
  <Override PartName="/ppt/slideLayouts/slideLayout9.xml" ContentType="application/vnd.openxmlformats-officedocument.presentationml.slideLayout+xml"/>
  <Override PartName="/ppt/embeddings/oleObject11.bin" ContentType="application/vnd.openxmlformats-officedocument.oleObject"/>
  <Override PartName="/ppt/slides/slide2.xml" ContentType="application/vnd.openxmlformats-officedocument.presentationml.slide+xml"/>
  <Override PartName="/ppt/embeddings/oleObject27.bin" ContentType="application/vnd.openxmlformats-officedocument.oleObject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embeddings/oleObject20.bin" ContentType="application/vnd.openxmlformats-officedocument.oleObject"/>
  <Override PartName="/ppt/slides/slide10.xml" ContentType="application/vnd.openxmlformats-officedocument.presentationml.slide+xml"/>
  <Override PartName="/ppt/embeddings/oleObject4.bin" ContentType="application/vnd.openxmlformats-officedocument.oleObject"/>
  <Override PartName="/ppt/embeddings/oleObject19.bin" ContentType="application/vnd.openxmlformats-officedocument.oleObject"/>
  <Default Extension="wmf" ContentType="image/x-wmf"/>
  <Override PartName="/docProps/app.xml" ContentType="application/vnd.openxmlformats-officedocument.extended-properties+xml"/>
  <Override PartName="/ppt/theme/theme3.xml" ContentType="application/vnd.openxmlformats-officedocument.theme+xml"/>
  <Override PartName="/ppt/embeddings/oleObject34.bin" ContentType="application/vnd.openxmlformats-officedocument.oleObject"/>
  <Override PartName="/ppt/slideLayouts/slideLayout12.xml" ContentType="application/vnd.openxmlformats-officedocument.presentationml.slideLayout+xml"/>
  <Override PartName="/ppt/slides/slide8.xml" ContentType="application/vnd.openxmlformats-officedocument.presentationml.slide+xml"/>
  <Override PartName="/ppt/embeddings/oleObject43.bin" ContentType="application/vnd.openxmlformats-officedocument.oleObject"/>
  <Override PartName="/ppt/slideLayouts/slideLayout8.xml" ContentType="application/vnd.openxmlformats-officedocument.presentationml.slideLayout+xml"/>
  <Override PartName="/ppt/embeddings/oleObject10.bin" ContentType="application/vnd.openxmlformats-officedocument.oleObject"/>
  <Override PartName="/ppt/slides/slide1.xml" ContentType="application/vnd.openxmlformats-officedocument.presentationml.slide+xml"/>
  <Override PartName="/ppt/embeddings/oleObject26.bin" ContentType="application/vnd.openxmlformats-officedocument.oleObject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Default Extension="jpeg" ContentType="image/jpeg"/>
  <Override PartName="/ppt/viewProps.xml" ContentType="application/vnd.openxmlformats-officedocument.presentationml.viewProps+xml"/>
  <Override PartName="/ppt/embeddings/oleObject3.bin" ContentType="application/vnd.openxmlformats-officedocument.oleObject"/>
  <Override PartName="/ppt/embeddings/oleObject18.bin" ContentType="application/vnd.openxmlformats-officedocument.oleObject"/>
  <Override PartName="/ppt/theme/theme2.xml" ContentType="application/vnd.openxmlformats-officedocument.theme+xml"/>
  <Override PartName="/ppt/embeddings/oleObject33.bin" ContentType="application/vnd.openxmlformats-officedocument.oleObject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embeddings/oleObject42.bin" ContentType="application/vnd.openxmlformats-officedocument.oleObject"/>
  <Override PartName="/ppt/slideLayouts/slideLayout7.xml" ContentType="application/vnd.openxmlformats-officedocument.presentationml.slideLayout+xml"/>
  <Override PartName="/ppt/embeddings/oleObject25.bin" ContentType="application/vnd.openxmlformats-officedocument.oleObject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embeddings/oleObject9.bin" ContentType="application/vnd.openxmlformats-officedocument.oleObject"/>
  <Override PartName="/ppt/embeddings/oleObject2.bin" ContentType="application/vnd.openxmlformats-officedocument.oleObject"/>
  <Override PartName="/ppt/embeddings/oleObject17.bin" ContentType="application/vnd.openxmlformats-officedocument.oleObject"/>
  <Override PartName="/ppt/theme/theme1.xml" ContentType="application/vnd.openxmlformats-officedocument.theme+xml"/>
  <Override PartName="/ppt/embeddings/oleObject32.bin" ContentType="application/vnd.openxmlformats-officedocument.oleObject"/>
  <Override PartName="/ppt/slideLayouts/slideLayout10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6.xml" ContentType="application/vnd.openxmlformats-officedocument.presentationml.slide+xml"/>
  <Override PartName="/ppt/embeddings/oleObject41.bin" ContentType="application/vnd.openxmlformats-officedocument.oleObject"/>
  <Override PartName="/ppt/slideLayouts/slideLayout6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35" r:id="rId3"/>
    <p:sldId id="424" r:id="rId4"/>
    <p:sldId id="407" r:id="rId5"/>
    <p:sldId id="408" r:id="rId6"/>
    <p:sldId id="409" r:id="rId7"/>
    <p:sldId id="410" r:id="rId8"/>
    <p:sldId id="411" r:id="rId9"/>
    <p:sldId id="412" r:id="rId10"/>
    <p:sldId id="413" r:id="rId11"/>
    <p:sldId id="414" r:id="rId12"/>
    <p:sldId id="441" r:id="rId13"/>
    <p:sldId id="415" r:id="rId14"/>
    <p:sldId id="416" r:id="rId15"/>
    <p:sldId id="417" r:id="rId16"/>
    <p:sldId id="418" r:id="rId17"/>
    <p:sldId id="419" r:id="rId18"/>
    <p:sldId id="420" r:id="rId19"/>
    <p:sldId id="421" r:id="rId20"/>
    <p:sldId id="422" r:id="rId21"/>
    <p:sldId id="423" r:id="rId22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3118" autoAdjust="0"/>
    <p:restoredTop sz="94683" autoAdjust="0"/>
  </p:normalViewPr>
  <p:slideViewPr>
    <p:cSldViewPr>
      <p:cViewPr varScale="1">
        <p:scale>
          <a:sx n="113" d="100"/>
          <a:sy n="113" d="100"/>
        </p:scale>
        <p:origin x="-112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4" Type="http://schemas.openxmlformats.org/officeDocument/2006/relationships/image" Target="../media/image56.wmf"/><Relationship Id="rId1" Type="http://schemas.openxmlformats.org/officeDocument/2006/relationships/image" Target="../media/image53.wmf"/><Relationship Id="rId2" Type="http://schemas.openxmlformats.org/officeDocument/2006/relationships/image" Target="../media/image5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9.wmf"/><Relationship Id="rId1" Type="http://schemas.openxmlformats.org/officeDocument/2006/relationships/image" Target="../media/image6.wmf"/><Relationship Id="rId2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4" Type="http://schemas.openxmlformats.org/officeDocument/2006/relationships/image" Target="../media/image13.wmf"/><Relationship Id="rId5" Type="http://schemas.openxmlformats.org/officeDocument/2006/relationships/image" Target="../media/image14.wmf"/><Relationship Id="rId6" Type="http://schemas.openxmlformats.org/officeDocument/2006/relationships/image" Target="../media/image15.wmf"/><Relationship Id="rId7" Type="http://schemas.openxmlformats.org/officeDocument/2006/relationships/image" Target="../media/image16.wmf"/><Relationship Id="rId8" Type="http://schemas.openxmlformats.org/officeDocument/2006/relationships/image" Target="../media/image17.wmf"/><Relationship Id="rId1" Type="http://schemas.openxmlformats.org/officeDocument/2006/relationships/image" Target="../media/image10.wmf"/><Relationship Id="rId2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4" Type="http://schemas.openxmlformats.org/officeDocument/2006/relationships/image" Target="../media/image22.wmf"/><Relationship Id="rId5" Type="http://schemas.openxmlformats.org/officeDocument/2006/relationships/image" Target="../media/image23.wmf"/><Relationship Id="rId6" Type="http://schemas.openxmlformats.org/officeDocument/2006/relationships/image" Target="../media/image24.wmf"/><Relationship Id="rId7" Type="http://schemas.openxmlformats.org/officeDocument/2006/relationships/image" Target="../media/image25.wmf"/><Relationship Id="rId1" Type="http://schemas.openxmlformats.org/officeDocument/2006/relationships/image" Target="../media/image19.wmf"/><Relationship Id="rId2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4" Type="http://schemas.openxmlformats.org/officeDocument/2006/relationships/image" Target="../media/image29.wmf"/><Relationship Id="rId1" Type="http://schemas.openxmlformats.org/officeDocument/2006/relationships/image" Target="../media/image26.wmf"/><Relationship Id="rId2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4" Type="http://schemas.openxmlformats.org/officeDocument/2006/relationships/image" Target="../media/image34.wmf"/><Relationship Id="rId5" Type="http://schemas.openxmlformats.org/officeDocument/2006/relationships/image" Target="../media/image35.wmf"/><Relationship Id="rId6" Type="http://schemas.openxmlformats.org/officeDocument/2006/relationships/image" Target="../media/image36.wmf"/><Relationship Id="rId7" Type="http://schemas.openxmlformats.org/officeDocument/2006/relationships/image" Target="../media/image37.wmf"/><Relationship Id="rId8" Type="http://schemas.openxmlformats.org/officeDocument/2006/relationships/image" Target="../media/image38.wmf"/><Relationship Id="rId1" Type="http://schemas.openxmlformats.org/officeDocument/2006/relationships/image" Target="../media/image31.wmf"/><Relationship Id="rId2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4" Type="http://schemas.openxmlformats.org/officeDocument/2006/relationships/image" Target="../media/image42.wmf"/><Relationship Id="rId1" Type="http://schemas.openxmlformats.org/officeDocument/2006/relationships/image" Target="../media/image39.wmf"/><Relationship Id="rId2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4" Type="http://schemas.openxmlformats.org/officeDocument/2006/relationships/image" Target="../media/image47.wmf"/><Relationship Id="rId5" Type="http://schemas.openxmlformats.org/officeDocument/2006/relationships/image" Target="../media/image48.wmf"/><Relationship Id="rId6" Type="http://schemas.openxmlformats.org/officeDocument/2006/relationships/image" Target="../media/image49.wmf"/><Relationship Id="rId1" Type="http://schemas.openxmlformats.org/officeDocument/2006/relationships/image" Target="../media/image44.wmf"/><Relationship Id="rId2" Type="http://schemas.openxmlformats.org/officeDocument/2006/relationships/image" Target="../media/image4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0EA90775-9E79-AF40-8649-44FC6B2F21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7F48CBAA-3EDC-8644-8A11-2FC6C39A34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9E6FA6D-4494-A042-A891-3BF1C0B3302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79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196CD5C-CCC7-E442-B05E-C42CBE59B4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230C095-84F5-1A4F-9748-23F007D65A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3955CEF6-1AB0-E74E-906D-8F46EDA9A5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0DE1E33-2C54-CB4D-ABDF-3A454B18D2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F52A00A-E5F3-1641-989E-C7723720A8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B4EC0CC-8EEE-C349-8350-A4235A86C9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7DEC0C-DF96-6B4C-9AF6-A16C070763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F70290E-F775-9F4A-936A-4FDCEC3A0A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9525CB3-95ED-114A-8239-09CE9D6239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0146CE-6009-7047-80A7-0744EB433A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E899DCF-B62D-6842-B28F-7472A35108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fld id="{749BBC0D-DE6B-A64C-8FFE-2FC604203ED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4" Type="http://schemas.openxmlformats.org/officeDocument/2006/relationships/oleObject" Target="../embeddings/oleObject26.bin"/><Relationship Id="rId5" Type="http://schemas.openxmlformats.org/officeDocument/2006/relationships/oleObject" Target="../embeddings/oleObject27.bin"/><Relationship Id="rId6" Type="http://schemas.openxmlformats.org/officeDocument/2006/relationships/oleObject" Target="../embeddings/oleObject28.bin"/><Relationship Id="rId7" Type="http://schemas.openxmlformats.org/officeDocument/2006/relationships/oleObject" Target="../embeddings/oleObject29.bin"/><Relationship Id="rId8" Type="http://schemas.openxmlformats.org/officeDocument/2006/relationships/oleObject" Target="../embeddings/oleObject30.bin"/><Relationship Id="rId9" Type="http://schemas.openxmlformats.org/officeDocument/2006/relationships/oleObject" Target="../embeddings/oleObject31.bin"/><Relationship Id="rId10" Type="http://schemas.openxmlformats.org/officeDocument/2006/relationships/oleObject" Target="../embeddings/oleObject32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bin"/><Relationship Id="rId4" Type="http://schemas.openxmlformats.org/officeDocument/2006/relationships/image" Target="../media/image43.jpeg"/><Relationship Id="rId5" Type="http://schemas.openxmlformats.org/officeDocument/2006/relationships/oleObject" Target="../embeddings/oleObject33.bin"/><Relationship Id="rId6" Type="http://schemas.openxmlformats.org/officeDocument/2006/relationships/oleObject" Target="../embeddings/oleObject34.bin"/><Relationship Id="rId7" Type="http://schemas.openxmlformats.org/officeDocument/2006/relationships/oleObject" Target="../embeddings/oleObject35.bin"/><Relationship Id="rId8" Type="http://schemas.openxmlformats.org/officeDocument/2006/relationships/oleObject" Target="../embeddings/oleObject36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eg"/><Relationship Id="rId4" Type="http://schemas.openxmlformats.org/officeDocument/2006/relationships/oleObject" Target="../embeddings/oleObject37.bin"/><Relationship Id="rId5" Type="http://schemas.openxmlformats.org/officeDocument/2006/relationships/oleObject" Target="../embeddings/oleObject38.bin"/><Relationship Id="rId6" Type="http://schemas.openxmlformats.org/officeDocument/2006/relationships/oleObject" Target="../embeddings/oleObject39.bin"/><Relationship Id="rId7" Type="http://schemas.openxmlformats.org/officeDocument/2006/relationships/oleObject" Target="../embeddings/oleObject40.bin"/><Relationship Id="rId8" Type="http://schemas.openxmlformats.org/officeDocument/2006/relationships/oleObject" Target="../embeddings/oleObject41.bin"/><Relationship Id="rId9" Type="http://schemas.openxmlformats.org/officeDocument/2006/relationships/oleObject" Target="../embeddings/oleObject42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1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1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4" Type="http://schemas.openxmlformats.org/officeDocument/2006/relationships/oleObject" Target="../embeddings/oleObject45.bin"/><Relationship Id="rId5" Type="http://schemas.openxmlformats.org/officeDocument/2006/relationships/oleObject" Target="../embeddings/oleObject46.bin"/><Relationship Id="rId6" Type="http://schemas.openxmlformats.org/officeDocument/2006/relationships/oleObject" Target="../embeddings/oleObject47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1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oleObject" Target="../embeddings/oleObject2.bin"/><Relationship Id="rId5" Type="http://schemas.openxmlformats.org/officeDocument/2006/relationships/oleObject" Target="../embeddings/oleObject3.bin"/><Relationship Id="rId6" Type="http://schemas.openxmlformats.org/officeDocument/2006/relationships/oleObject" Target="../embeddings/oleObject4.bin"/><Relationship Id="rId7" Type="http://schemas.openxmlformats.org/officeDocument/2006/relationships/oleObject" Target="../embeddings/oleObject5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2.bin"/><Relationship Id="rId12" Type="http://schemas.openxmlformats.org/officeDocument/2006/relationships/oleObject" Target="../embeddings/oleObject13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audio" Target="../media/audio1.bin"/><Relationship Id="rId4" Type="http://schemas.openxmlformats.org/officeDocument/2006/relationships/image" Target="../media/image18.jpeg"/><Relationship Id="rId5" Type="http://schemas.openxmlformats.org/officeDocument/2006/relationships/oleObject" Target="../embeddings/oleObject6.bin"/><Relationship Id="rId6" Type="http://schemas.openxmlformats.org/officeDocument/2006/relationships/oleObject" Target="../embeddings/oleObject7.bin"/><Relationship Id="rId7" Type="http://schemas.openxmlformats.org/officeDocument/2006/relationships/oleObject" Target="../embeddings/oleObject8.bin"/><Relationship Id="rId8" Type="http://schemas.openxmlformats.org/officeDocument/2006/relationships/oleObject" Target="../embeddings/oleObject9.bin"/><Relationship Id="rId9" Type="http://schemas.openxmlformats.org/officeDocument/2006/relationships/oleObject" Target="../embeddings/oleObject10.bin"/><Relationship Id="rId10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image" Target="../media/image18.jpeg"/><Relationship Id="rId5" Type="http://schemas.openxmlformats.org/officeDocument/2006/relationships/oleObject" Target="../embeddings/oleObject14.bin"/><Relationship Id="rId6" Type="http://schemas.openxmlformats.org/officeDocument/2006/relationships/oleObject" Target="../embeddings/oleObject15.bin"/><Relationship Id="rId7" Type="http://schemas.openxmlformats.org/officeDocument/2006/relationships/oleObject" Target="../embeddings/oleObject16.bin"/><Relationship Id="rId8" Type="http://schemas.openxmlformats.org/officeDocument/2006/relationships/oleObject" Target="../embeddings/oleObject17.bin"/><Relationship Id="rId9" Type="http://schemas.openxmlformats.org/officeDocument/2006/relationships/oleObject" Target="../embeddings/oleObject18.bin"/><Relationship Id="rId10" Type="http://schemas.openxmlformats.org/officeDocument/2006/relationships/oleObject" Target="../embeddings/oleObject19.bin"/><Relationship Id="rId11" Type="http://schemas.openxmlformats.org/officeDocument/2006/relationships/oleObject" Target="../embeddings/oleObject20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4" Type="http://schemas.openxmlformats.org/officeDocument/2006/relationships/oleObject" Target="../embeddings/oleObject21.bin"/><Relationship Id="rId5" Type="http://schemas.openxmlformats.org/officeDocument/2006/relationships/oleObject" Target="../embeddings/oleObject22.bin"/><Relationship Id="rId6" Type="http://schemas.openxmlformats.org/officeDocument/2006/relationships/oleObject" Target="../embeddings/oleObject23.bin"/><Relationship Id="rId7" Type="http://schemas.openxmlformats.org/officeDocument/2006/relationships/oleObject" Target="../embeddings/oleObject24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25D29EC-F732-2741-B9ED-FEC7A4EE4E96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772400" cy="838200"/>
          </a:xfrm>
        </p:spPr>
        <p:txBody>
          <a:bodyPr/>
          <a:lstStyle/>
          <a:p>
            <a:r>
              <a:rPr lang="en-US" dirty="0"/>
              <a:t>PHYS 1444 – Section</a:t>
            </a:r>
            <a:r>
              <a:rPr lang="en-US" dirty="0" smtClean="0"/>
              <a:t> 003</a:t>
            </a:r>
            <a:br>
              <a:rPr lang="en-US" dirty="0" smtClean="0"/>
            </a:br>
            <a:r>
              <a:rPr lang="en-US" dirty="0"/>
              <a:t>Lecture </a:t>
            </a:r>
            <a:r>
              <a:rPr lang="en-US" dirty="0" smtClean="0"/>
              <a:t>#7</a:t>
            </a: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45338" y="1311275"/>
            <a:ext cx="285650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Tuesday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Sept. 13, 2011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219200" y="2057400"/>
            <a:ext cx="7010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Chapter 22 Gauss’s Law</a:t>
            </a:r>
            <a:endParaRPr lang="en-US" sz="3200" dirty="0" smtClean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Gauss’ Law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Gauss’ Law with many charges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is Gauss’ Law good for?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Chapter 23 Electric Potential</a:t>
            </a:r>
            <a:endParaRPr lang="en-US" sz="3200" dirty="0" smtClean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Electric Potential Energy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Electric Potential</a:t>
            </a:r>
          </a:p>
          <a:p>
            <a:pPr marL="990600" lvl="1" indent="-533400">
              <a:spcBef>
                <a:spcPct val="20000"/>
              </a:spcBef>
            </a:pPr>
            <a:endParaRPr lang="en-US" sz="2800" dirty="0" smtClean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85800" y="5791200"/>
            <a:ext cx="7668536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Arial Narrow" charset="0"/>
              </a:rPr>
              <a:t>Today’s homework is homework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#4, 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due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 10pm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,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 Tuesday, Sept. 20!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build="p" autoUpdateAnimBg="0"/>
      <p:bldP spid="9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E6BB-AD62-244F-B62F-B078111CDD09}" type="slidenum">
              <a:rPr lang="en-US"/>
              <a:pPr/>
              <a:t>10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762000"/>
          </a:xfrm>
        </p:spPr>
        <p:txBody>
          <a:bodyPr/>
          <a:lstStyle/>
          <a:p>
            <a:r>
              <a:rPr lang="en-US"/>
              <a:t>Gauss’ Law w/ more than one charge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686800" cy="1219200"/>
          </a:xfrm>
        </p:spPr>
        <p:txBody>
          <a:bodyPr/>
          <a:lstStyle/>
          <a:p>
            <a:r>
              <a:rPr lang="en-US"/>
              <a:t>Let’s consider several charges inside a closed surface.</a:t>
            </a:r>
          </a:p>
          <a:p>
            <a:r>
              <a:rPr lang="en-US"/>
              <a:t>For each charge, Q</a:t>
            </a:r>
            <a:r>
              <a:rPr lang="en-US" i="1" baseline="-25000"/>
              <a:t>i</a:t>
            </a:r>
            <a:r>
              <a:rPr lang="en-US"/>
              <a:t>, inside the chosen closed surface, </a:t>
            </a:r>
          </a:p>
        </p:txBody>
      </p:sp>
      <p:sp>
        <p:nvSpPr>
          <p:cNvPr id="212996" name="Rectangle 4"/>
          <p:cNvSpPr>
            <a:spLocks noChangeArrowheads="1"/>
          </p:cNvSpPr>
          <p:nvPr/>
        </p:nvSpPr>
        <p:spPr bwMode="auto">
          <a:xfrm>
            <a:off x="76200" y="2819400"/>
            <a:ext cx="9067800" cy="3124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  <a:sym typeface="Wingdings" charset="2"/>
              </a:rPr>
              <a:t>Since electric fields can be added vectorially, following the superposition principle, the total field </a:t>
            </a:r>
            <a:r>
              <a:rPr lang="en-US" sz="2800" b="1">
                <a:solidFill>
                  <a:schemeClr val="accent2"/>
                </a:solidFill>
                <a:latin typeface="Arial Narrow" charset="0"/>
                <a:sym typeface="Wingdings" charset="2"/>
              </a:rPr>
              <a:t>E</a:t>
            </a:r>
            <a:r>
              <a:rPr lang="en-US" sz="2800">
                <a:solidFill>
                  <a:schemeClr val="accent2"/>
                </a:solidFill>
                <a:latin typeface="Arial Narrow" charset="0"/>
                <a:sym typeface="Wingdings" charset="2"/>
              </a:rPr>
              <a:t> is equal to the sum of the fields due to each charge               and any external field.    So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>
              <a:solidFill>
                <a:schemeClr val="accent2"/>
              </a:solidFill>
              <a:latin typeface="Arial Narrow" charset="0"/>
              <a:sym typeface="Wingdings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>
              <a:solidFill>
                <a:schemeClr val="accent2"/>
              </a:solidFill>
              <a:latin typeface="Arial Narrow" charset="0"/>
              <a:sym typeface="Wingdings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  <a:sym typeface="Wingdings" charset="2"/>
              </a:rPr>
              <a:t>The value of the flux depends on the charge enclosed in the surface!!  Gauss’ law. </a:t>
            </a:r>
          </a:p>
        </p:txBody>
      </p:sp>
      <p:graphicFrame>
        <p:nvGraphicFramePr>
          <p:cNvPr id="212997" name="Object 5"/>
          <p:cNvGraphicFramePr>
            <a:graphicFrameLocks noChangeAspect="1"/>
          </p:cNvGraphicFramePr>
          <p:nvPr/>
        </p:nvGraphicFramePr>
        <p:xfrm>
          <a:off x="1676400" y="2057400"/>
          <a:ext cx="1697038" cy="754063"/>
        </p:xfrm>
        <a:graphic>
          <a:graphicData uri="http://schemas.openxmlformats.org/presentationml/2006/ole">
            <p:oleObj spid="_x0000_s266242" name="Equation" r:id="rId3" imgW="634680" imgH="291960" progId="Equation.DSMT4">
              <p:embed/>
            </p:oleObj>
          </a:graphicData>
        </a:graphic>
      </p:graphicFrame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4911725" y="1905000"/>
            <a:ext cx="1450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What is       ?</a:t>
            </a:r>
          </a:p>
        </p:txBody>
      </p:sp>
      <p:sp>
        <p:nvSpPr>
          <p:cNvPr id="212999" name="Text Box 7"/>
          <p:cNvSpPr txBox="1">
            <a:spLocks noChangeArrowheads="1"/>
          </p:cNvSpPr>
          <p:nvPr/>
        </p:nvSpPr>
        <p:spPr bwMode="auto">
          <a:xfrm>
            <a:off x="4935538" y="2362200"/>
            <a:ext cx="4056062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The electric field produced by Q</a:t>
            </a:r>
            <a:r>
              <a:rPr lang="en-US" sz="2000" b="1" i="1" baseline="-25000">
                <a:solidFill>
                  <a:srgbClr val="800000"/>
                </a:solidFill>
                <a:latin typeface="Arial Narrow" charset="0"/>
              </a:rPr>
              <a:t>i</a:t>
            </a:r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 alone!</a:t>
            </a:r>
          </a:p>
        </p:txBody>
      </p:sp>
      <p:graphicFrame>
        <p:nvGraphicFramePr>
          <p:cNvPr id="213000" name="Object 8"/>
          <p:cNvGraphicFramePr>
            <a:graphicFrameLocks noChangeAspect="1"/>
          </p:cNvGraphicFramePr>
          <p:nvPr/>
        </p:nvGraphicFramePr>
        <p:xfrm>
          <a:off x="5786438" y="1828800"/>
          <a:ext cx="385762" cy="533400"/>
        </p:xfrm>
        <a:graphic>
          <a:graphicData uri="http://schemas.openxmlformats.org/presentationml/2006/ole">
            <p:oleObj spid="_x0000_s266243" name="Equation" r:id="rId4" imgW="164880" imgH="228600" progId="Equation.DSMT4">
              <p:embed/>
            </p:oleObj>
          </a:graphicData>
        </a:graphic>
      </p:graphicFrame>
      <p:graphicFrame>
        <p:nvGraphicFramePr>
          <p:cNvPr id="213001" name="Object 9"/>
          <p:cNvGraphicFramePr>
            <a:graphicFrameLocks noChangeAspect="1"/>
          </p:cNvGraphicFramePr>
          <p:nvPr/>
        </p:nvGraphicFramePr>
        <p:xfrm>
          <a:off x="3810000" y="3657600"/>
          <a:ext cx="1143000" cy="609600"/>
        </p:xfrm>
        <a:graphic>
          <a:graphicData uri="http://schemas.openxmlformats.org/presentationml/2006/ole">
            <p:oleObj spid="_x0000_s266244" name="Equation" r:id="rId5" imgW="596880" imgH="253800" progId="Equation.DSMT4">
              <p:embed/>
            </p:oleObj>
          </a:graphicData>
        </a:graphic>
      </p:graphicFrame>
      <p:graphicFrame>
        <p:nvGraphicFramePr>
          <p:cNvPr id="213002" name="Object 10"/>
          <p:cNvGraphicFramePr>
            <a:graphicFrameLocks noChangeAspect="1"/>
          </p:cNvGraphicFramePr>
          <p:nvPr/>
        </p:nvGraphicFramePr>
        <p:xfrm>
          <a:off x="457200" y="4338638"/>
          <a:ext cx="1503363" cy="712787"/>
        </p:xfrm>
        <a:graphic>
          <a:graphicData uri="http://schemas.openxmlformats.org/presentationml/2006/ole">
            <p:oleObj spid="_x0000_s266245" name="Equation" r:id="rId6" imgW="596880" imgH="291960" progId="Equation.DSMT4">
              <p:embed/>
            </p:oleObj>
          </a:graphicData>
        </a:graphic>
      </p:graphicFrame>
      <p:sp>
        <p:nvSpPr>
          <p:cNvPr id="213003" name="Text Box 11"/>
          <p:cNvSpPr txBox="1">
            <a:spLocks noChangeArrowheads="1"/>
          </p:cNvSpPr>
          <p:nvPr/>
        </p:nvSpPr>
        <p:spPr bwMode="auto">
          <a:xfrm>
            <a:off x="7162800" y="4038600"/>
            <a:ext cx="1539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What is Q</a:t>
            </a:r>
            <a:r>
              <a:rPr lang="en-US" sz="2000" b="1" baseline="-25000">
                <a:solidFill>
                  <a:srgbClr val="800000"/>
                </a:solidFill>
                <a:latin typeface="Arial Narrow" charset="0"/>
              </a:rPr>
              <a:t>encl</a:t>
            </a:r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?</a:t>
            </a:r>
          </a:p>
        </p:txBody>
      </p:sp>
      <p:sp>
        <p:nvSpPr>
          <p:cNvPr id="213004" name="Text Box 12"/>
          <p:cNvSpPr txBox="1">
            <a:spLocks noChangeArrowheads="1"/>
          </p:cNvSpPr>
          <p:nvPr/>
        </p:nvSpPr>
        <p:spPr bwMode="auto">
          <a:xfrm>
            <a:off x="7086600" y="4495800"/>
            <a:ext cx="1905000" cy="7016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The total enclosed charge!</a:t>
            </a:r>
          </a:p>
        </p:txBody>
      </p:sp>
      <p:graphicFrame>
        <p:nvGraphicFramePr>
          <p:cNvPr id="213005" name="Object 13"/>
          <p:cNvGraphicFramePr>
            <a:graphicFrameLocks noChangeAspect="1"/>
          </p:cNvGraphicFramePr>
          <p:nvPr/>
        </p:nvGraphicFramePr>
        <p:xfrm>
          <a:off x="1939925" y="4338638"/>
          <a:ext cx="3165475" cy="712787"/>
        </p:xfrm>
        <a:graphic>
          <a:graphicData uri="http://schemas.openxmlformats.org/presentationml/2006/ole">
            <p:oleObj spid="_x0000_s266246" name="Equation" r:id="rId7" imgW="1257120" imgH="291960" progId="Equation.DSMT4">
              <p:embed/>
            </p:oleObj>
          </a:graphicData>
        </a:graphic>
      </p:graphicFrame>
      <p:graphicFrame>
        <p:nvGraphicFramePr>
          <p:cNvPr id="213006" name="Object 14"/>
          <p:cNvGraphicFramePr>
            <a:graphicFrameLocks noChangeAspect="1"/>
          </p:cNvGraphicFramePr>
          <p:nvPr/>
        </p:nvGraphicFramePr>
        <p:xfrm>
          <a:off x="4999038" y="4129088"/>
          <a:ext cx="1249362" cy="1114425"/>
        </p:xfrm>
        <a:graphic>
          <a:graphicData uri="http://schemas.openxmlformats.org/presentationml/2006/ole">
            <p:oleObj spid="_x0000_s266247" name="Equation" r:id="rId8" imgW="495000" imgH="457200" progId="Equation.DSMT4">
              <p:embed/>
            </p:oleObj>
          </a:graphicData>
        </a:graphic>
      </p:graphicFrame>
      <p:graphicFrame>
        <p:nvGraphicFramePr>
          <p:cNvPr id="213007" name="Object 15"/>
          <p:cNvGraphicFramePr>
            <a:graphicFrameLocks noChangeAspect="1"/>
          </p:cNvGraphicFramePr>
          <p:nvPr/>
        </p:nvGraphicFramePr>
        <p:xfrm>
          <a:off x="6172200" y="4267200"/>
          <a:ext cx="830263" cy="990600"/>
        </p:xfrm>
        <a:graphic>
          <a:graphicData uri="http://schemas.openxmlformats.org/presentationml/2006/ole">
            <p:oleObj spid="_x0000_s266248" name="Equation" r:id="rId9" imgW="330120" imgH="406080" progId="Equation.DSMT4">
              <p:embed/>
            </p:oleObj>
          </a:graphicData>
        </a:graphic>
      </p:graphicFrame>
      <p:graphicFrame>
        <p:nvGraphicFramePr>
          <p:cNvPr id="213008" name="Object 16"/>
          <p:cNvGraphicFramePr>
            <a:graphicFrameLocks noChangeAspect="1"/>
          </p:cNvGraphicFramePr>
          <p:nvPr/>
        </p:nvGraphicFramePr>
        <p:xfrm>
          <a:off x="3352800" y="1905000"/>
          <a:ext cx="542925" cy="1050925"/>
        </p:xfrm>
        <a:graphic>
          <a:graphicData uri="http://schemas.openxmlformats.org/presentationml/2006/ole">
            <p:oleObj spid="_x0000_s266249" name="Equation" r:id="rId10" imgW="20304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2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3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2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3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12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12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2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13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13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13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13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13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13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13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12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5" grpId="0" build="p"/>
      <p:bldP spid="212996" grpId="0" build="p"/>
      <p:bldP spid="212998" grpId="0"/>
      <p:bldP spid="212999" grpId="0" animBg="1"/>
      <p:bldP spid="213003" grpId="0"/>
      <p:bldP spid="21300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14949-A757-2642-B93E-BC0C39F36828}" type="slidenum">
              <a:rPr lang="en-US"/>
              <a:pPr/>
              <a:t>11</a:t>
            </a:fld>
            <a:endParaRPr lang="en-US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762000"/>
          </a:xfrm>
        </p:spPr>
        <p:txBody>
          <a:bodyPr/>
          <a:lstStyle/>
          <a:p>
            <a:r>
              <a:rPr lang="en-US"/>
              <a:t>So what is Gauss’ Law good for?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4419600"/>
          </a:xfrm>
        </p:spPr>
        <p:txBody>
          <a:bodyPr/>
          <a:lstStyle/>
          <a:p>
            <a:r>
              <a:rPr lang="en-US"/>
              <a:t>Derivation of Gauss’ law from Coulomb’s law is only valid for </a:t>
            </a:r>
            <a:r>
              <a:rPr lang="en-US" b="1" u="sng">
                <a:solidFill>
                  <a:srgbClr val="FF0066"/>
                </a:solidFill>
              </a:rPr>
              <a:t>static electric charge</a:t>
            </a:r>
            <a:r>
              <a:rPr lang="en-US"/>
              <a:t>.</a:t>
            </a:r>
          </a:p>
          <a:p>
            <a:r>
              <a:rPr lang="en-US"/>
              <a:t>Electric field can also be produced by changing magnetic fields.</a:t>
            </a:r>
          </a:p>
          <a:p>
            <a:pPr lvl="1"/>
            <a:r>
              <a:rPr lang="en-US"/>
              <a:t>Coulomb’s law cannot describe this field while Gauss’ law is still valid</a:t>
            </a:r>
          </a:p>
          <a:p>
            <a:r>
              <a:rPr lang="en-US"/>
              <a:t>Gauss’ law is more general than Coulomb’s law.</a:t>
            </a:r>
          </a:p>
          <a:p>
            <a:pPr lvl="1"/>
            <a:r>
              <a:rPr lang="en-US"/>
              <a:t>Can be used to obtain electric field, forces or obtain charges </a:t>
            </a:r>
          </a:p>
        </p:txBody>
      </p:sp>
      <p:sp>
        <p:nvSpPr>
          <p:cNvPr id="214020" name="Text Box 4"/>
          <p:cNvSpPr txBox="1">
            <a:spLocks noChangeArrowheads="1"/>
          </p:cNvSpPr>
          <p:nvPr/>
        </p:nvSpPr>
        <p:spPr bwMode="auto">
          <a:xfrm>
            <a:off x="76200" y="5235575"/>
            <a:ext cx="8991600" cy="860425"/>
          </a:xfrm>
          <a:prstGeom prst="rect">
            <a:avLst/>
          </a:prstGeom>
          <a:solidFill>
            <a:srgbClr val="FFFF66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Gauss’ Law: Any </a:t>
            </a:r>
            <a:r>
              <a:rPr lang="en-US" b="1" u="sng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differences</a:t>
            </a:r>
            <a:r>
              <a:rPr lang="en-US">
                <a:solidFill>
                  <a:srgbClr val="800000"/>
                </a:solidFill>
                <a:latin typeface="Arial Narrow" charset="0"/>
              </a:rPr>
              <a:t> between the input and output flux of the electric field over any enclosed surface is due to the charge within that surface!!!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4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9" grpId="0" build="p"/>
      <p:bldP spid="2140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F2208-1268-C54B-BDB9-6BD69E65938C}" type="slidenum">
              <a:rPr lang="en-US"/>
              <a:pPr/>
              <a:t>12</a:t>
            </a:fld>
            <a:endParaRPr lang="en-US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239000" cy="685800"/>
          </a:xfrm>
        </p:spPr>
        <p:txBody>
          <a:bodyPr/>
          <a:lstStyle/>
          <a:p>
            <a:r>
              <a:rPr lang="en-US" dirty="0" smtClean="0"/>
              <a:t>Solving problems with Gauss’ Law</a:t>
            </a:r>
            <a:endParaRPr lang="en-US" dirty="0"/>
          </a:p>
        </p:txBody>
      </p:sp>
      <p:sp>
        <p:nvSpPr>
          <p:cNvPr id="222211" name="Rectangle 3"/>
          <p:cNvSpPr>
            <a:spLocks noChangeArrowheads="1"/>
          </p:cNvSpPr>
          <p:nvPr/>
        </p:nvSpPr>
        <p:spPr bwMode="auto">
          <a:xfrm>
            <a:off x="685800" y="990600"/>
            <a:ext cx="7696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Identify the symmetry of the charge distributions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Draw the appropriate </a:t>
            </a:r>
            <a:r>
              <a:rPr lang="en-US" sz="2800" dirty="0" err="1" smtClean="0">
                <a:solidFill>
                  <a:schemeClr val="accent2"/>
                </a:solidFill>
                <a:latin typeface="Arial Narrow" charset="0"/>
              </a:rPr>
              <a:t>gaussian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surface, making sure it passes through the point you want to know the electric field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Use the symmetry of charge distribution to determine the direction of E at the point of </a:t>
            </a:r>
            <a:r>
              <a:rPr lang="en-US" sz="2800" dirty="0" err="1" smtClean="0">
                <a:solidFill>
                  <a:schemeClr val="accent2"/>
                </a:solidFill>
                <a:latin typeface="Arial Narrow" charset="0"/>
              </a:rPr>
              <a:t>gaussian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surface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Evaluate the flux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Calculate the enclosed charge by the </a:t>
            </a:r>
            <a:r>
              <a:rPr lang="en-US" sz="2800" dirty="0" err="1" smtClean="0">
                <a:solidFill>
                  <a:schemeClr val="accent2"/>
                </a:solidFill>
                <a:latin typeface="Arial Narrow" charset="0"/>
              </a:rPr>
              <a:t>gaussian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surface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008000"/>
                </a:solidFill>
                <a:latin typeface="Arial Narrow" charset="0"/>
                <a:sym typeface="Wingdings"/>
              </a:rPr>
              <a:t>Ignore all the charges outside the </a:t>
            </a:r>
            <a:r>
              <a:rPr lang="en-US" dirty="0" err="1" smtClean="0">
                <a:solidFill>
                  <a:srgbClr val="008000"/>
                </a:solidFill>
                <a:latin typeface="Arial Narrow" charset="0"/>
                <a:sym typeface="Wingdings"/>
              </a:rPr>
              <a:t>gaussian</a:t>
            </a:r>
            <a:r>
              <a:rPr lang="en-US" dirty="0" smtClean="0">
                <a:solidFill>
                  <a:srgbClr val="008000"/>
                </a:solidFill>
                <a:latin typeface="Arial Narrow" charset="0"/>
                <a:sym typeface="Wingdings"/>
              </a:rPr>
              <a:t> surface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  <a:sym typeface="Wingdings"/>
              </a:rPr>
              <a:t>Equate the flux to the enclosed charge and solve for E</a:t>
            </a:r>
            <a:endParaRPr lang="en-US" sz="2800" dirty="0" smtClean="0">
              <a:solidFill>
                <a:schemeClr val="accent2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F5DD-D7FD-0C44-8C59-758DD682AA16}" type="slidenum">
              <a:rPr lang="en-US"/>
              <a:pPr/>
              <a:t>13</a:t>
            </a:fld>
            <a:endParaRPr lang="en-US"/>
          </a:p>
        </p:txBody>
      </p:sp>
      <p:pic>
        <p:nvPicPr>
          <p:cNvPr id="215042" name="Picture 2" descr="FG22_0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62600" y="381000"/>
            <a:ext cx="3733800" cy="2800350"/>
          </a:xfrm>
          <a:prstGeom prst="rect">
            <a:avLst/>
          </a:prstGeom>
          <a:noFill/>
        </p:spPr>
      </p:pic>
      <p:sp>
        <p:nvSpPr>
          <p:cNvPr id="21504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/>
              <a:t>Example 22 – 2 </a:t>
            </a:r>
          </a:p>
        </p:txBody>
      </p:sp>
      <p:sp>
        <p:nvSpPr>
          <p:cNvPr id="215044" name="Text Box 4"/>
          <p:cNvSpPr txBox="1">
            <a:spLocks noChangeArrowheads="1"/>
          </p:cNvSpPr>
          <p:nvPr/>
        </p:nvSpPr>
        <p:spPr bwMode="auto">
          <a:xfrm>
            <a:off x="152400" y="762000"/>
            <a:ext cx="5791200" cy="193899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Flux from Gauss’ Law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: Consider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two </a:t>
            </a:r>
            <a:r>
              <a:rPr lang="en-US" dirty="0" err="1" smtClean="0">
                <a:solidFill>
                  <a:schemeClr val="accent2"/>
                </a:solidFill>
                <a:latin typeface="Arial Narrow" charset="0"/>
              </a:rPr>
              <a:t>gaussian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surfaces, A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A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 shown in the figure. The only charge present is the charge +Q at the center of surface A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   What is the net flux through each surface A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A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?</a:t>
            </a:r>
          </a:p>
        </p:txBody>
      </p:sp>
      <p:sp>
        <p:nvSpPr>
          <p:cNvPr id="2150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2895600"/>
            <a:ext cx="5410200" cy="1600200"/>
          </a:xfrm>
        </p:spPr>
        <p:txBody>
          <a:bodyPr/>
          <a:lstStyle/>
          <a:p>
            <a:r>
              <a:rPr lang="en-US"/>
              <a:t>The surface A</a:t>
            </a:r>
            <a:r>
              <a:rPr lang="en-US" baseline="-25000"/>
              <a:t>1</a:t>
            </a:r>
            <a:r>
              <a:rPr lang="en-US"/>
              <a:t> encloses the charge +Q, so from Gauss’ law we obtain the total net flux </a:t>
            </a:r>
          </a:p>
        </p:txBody>
      </p:sp>
      <p:sp>
        <p:nvSpPr>
          <p:cNvPr id="215046" name="Rectangle 6"/>
          <p:cNvSpPr>
            <a:spLocks noChangeArrowheads="1"/>
          </p:cNvSpPr>
          <p:nvPr/>
        </p:nvSpPr>
        <p:spPr bwMode="auto">
          <a:xfrm>
            <a:off x="152400" y="4495800"/>
            <a:ext cx="541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The surface A</a:t>
            </a:r>
            <a:r>
              <a:rPr lang="en-US" sz="3200" baseline="-2500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sz="3200">
                <a:solidFill>
                  <a:schemeClr val="accent2"/>
                </a:solidFill>
                <a:latin typeface="Arial Narrow" charset="0"/>
              </a:rPr>
              <a:t> the charge, +Q, is outside the surface, so the total net flux is 0.</a:t>
            </a:r>
          </a:p>
        </p:txBody>
      </p:sp>
      <p:graphicFrame>
        <p:nvGraphicFramePr>
          <p:cNvPr id="215047" name="Object 7"/>
          <p:cNvGraphicFramePr>
            <a:graphicFrameLocks noChangeAspect="1"/>
          </p:cNvGraphicFramePr>
          <p:nvPr/>
        </p:nvGraphicFramePr>
        <p:xfrm>
          <a:off x="5562600" y="3213100"/>
          <a:ext cx="2070100" cy="977900"/>
        </p:xfrm>
        <a:graphic>
          <a:graphicData uri="http://schemas.openxmlformats.org/presentationml/2006/ole">
            <p:oleObj spid="_x0000_s268290" name="Equation" r:id="rId5" imgW="596880" imgH="291960" progId="Equation.DSMT4">
              <p:embed/>
            </p:oleObj>
          </a:graphicData>
        </a:graphic>
      </p:graphicFrame>
      <p:graphicFrame>
        <p:nvGraphicFramePr>
          <p:cNvPr id="215048" name="Object 8"/>
          <p:cNvGraphicFramePr>
            <a:graphicFrameLocks noChangeAspect="1"/>
          </p:cNvGraphicFramePr>
          <p:nvPr/>
        </p:nvGraphicFramePr>
        <p:xfrm>
          <a:off x="5410200" y="4687888"/>
          <a:ext cx="2066925" cy="976312"/>
        </p:xfrm>
        <a:graphic>
          <a:graphicData uri="http://schemas.openxmlformats.org/presentationml/2006/ole">
            <p:oleObj spid="_x0000_s268291" name="Equation" r:id="rId6" imgW="596880" imgH="291960" progId="Equation.DSMT4">
              <p:embed/>
            </p:oleObj>
          </a:graphicData>
        </a:graphic>
      </p:graphicFrame>
      <p:graphicFrame>
        <p:nvGraphicFramePr>
          <p:cNvPr id="215049" name="Object 9"/>
          <p:cNvGraphicFramePr>
            <a:graphicFrameLocks noChangeAspect="1"/>
          </p:cNvGraphicFramePr>
          <p:nvPr/>
        </p:nvGraphicFramePr>
        <p:xfrm>
          <a:off x="7502525" y="3048000"/>
          <a:ext cx="879475" cy="1360488"/>
        </p:xfrm>
        <a:graphic>
          <a:graphicData uri="http://schemas.openxmlformats.org/presentationml/2006/ole">
            <p:oleObj spid="_x0000_s268292" name="Equation" r:id="rId7" imgW="253800" imgH="406080" progId="Equation.DSMT4">
              <p:embed/>
            </p:oleObj>
          </a:graphicData>
        </a:graphic>
      </p:graphicFrame>
      <p:graphicFrame>
        <p:nvGraphicFramePr>
          <p:cNvPr id="215050" name="Object 10"/>
          <p:cNvGraphicFramePr>
            <a:graphicFrameLocks noChangeAspect="1"/>
          </p:cNvGraphicFramePr>
          <p:nvPr/>
        </p:nvGraphicFramePr>
        <p:xfrm>
          <a:off x="7354888" y="4495800"/>
          <a:ext cx="1408112" cy="1360488"/>
        </p:xfrm>
        <a:graphic>
          <a:graphicData uri="http://schemas.openxmlformats.org/presentationml/2006/ole">
            <p:oleObj spid="_x0000_s268293" name="Equation" r:id="rId8" imgW="40608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15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15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15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15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15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15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4" grpId="0"/>
      <p:bldP spid="215045" grpId="0" build="p"/>
      <p:bldP spid="21504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EC395-CDC4-5844-904F-BAD13B7EA6D1}" type="slidenum">
              <a:rPr lang="en-US"/>
              <a:pPr/>
              <a:t>14</a:t>
            </a:fld>
            <a:endParaRPr lang="en-US"/>
          </a:p>
        </p:txBody>
      </p:sp>
      <p:pic>
        <p:nvPicPr>
          <p:cNvPr id="216066" name="Picture 2" descr="FG22_0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152400"/>
            <a:ext cx="3276600" cy="2457450"/>
          </a:xfrm>
          <a:prstGeom prst="rect">
            <a:avLst/>
          </a:prstGeom>
          <a:noFill/>
        </p:spPr>
      </p:pic>
      <p:sp>
        <p:nvSpPr>
          <p:cNvPr id="216067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 dirty="0"/>
              <a:t>Example 22 –</a:t>
            </a:r>
            <a:r>
              <a:rPr lang="en-US" dirty="0" smtClean="0"/>
              <a:t> 6 </a:t>
            </a:r>
            <a:endParaRPr lang="en-US" dirty="0"/>
          </a:p>
        </p:txBody>
      </p:sp>
      <p:sp>
        <p:nvSpPr>
          <p:cNvPr id="216068" name="Text Box 4"/>
          <p:cNvSpPr txBox="1">
            <a:spLocks noChangeArrowheads="1"/>
          </p:cNvSpPr>
          <p:nvPr/>
        </p:nvSpPr>
        <p:spPr bwMode="auto">
          <a:xfrm>
            <a:off x="152400" y="762000"/>
            <a:ext cx="5791200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Long uniform line of charge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: A very long straight wire possesses a uniform positive charge per unit length, </a:t>
            </a:r>
            <a:r>
              <a:rPr lang="en-US" dirty="0" err="1">
                <a:solidFill>
                  <a:schemeClr val="accent2"/>
                </a:solidFill>
                <a:latin typeface="Monotype Corsiva"/>
                <a:cs typeface="Monotype Corsiva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  Calculate the electric field at points near but outside the wire, far from the ends.</a:t>
            </a:r>
          </a:p>
        </p:txBody>
      </p:sp>
      <p:sp>
        <p:nvSpPr>
          <p:cNvPr id="2160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0"/>
            <a:ext cx="8458200" cy="2895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Which direction do you think the field due to the charge on the wire is?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Radially</a:t>
            </a:r>
            <a:r>
              <a:rPr lang="en-US" sz="2000" dirty="0"/>
              <a:t> outward from the wire, the direction of radial vector </a:t>
            </a:r>
            <a:r>
              <a:rPr lang="en-US" sz="2000" b="1" dirty="0" err="1"/>
              <a:t>r</a:t>
            </a:r>
            <a:r>
              <a:rPr lang="en-US" sz="20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Due to cylindrical symmetry, the field is the same on the </a:t>
            </a:r>
            <a:r>
              <a:rPr lang="en-US" sz="2400" dirty="0" err="1"/>
              <a:t>gaussian</a:t>
            </a:r>
            <a:r>
              <a:rPr lang="en-US" sz="2400" dirty="0"/>
              <a:t> surface of a cylinder surrounding the wire.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end surfaces do not contribute to the flux at all.   Why?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Because the field vector </a:t>
            </a:r>
            <a:r>
              <a:rPr lang="en-US" sz="1800" b="1" dirty="0"/>
              <a:t>E</a:t>
            </a:r>
            <a:r>
              <a:rPr lang="en-US" sz="1800" dirty="0"/>
              <a:t> is perpendicular to the surface vector </a:t>
            </a:r>
            <a:r>
              <a:rPr lang="en-US" sz="1800" dirty="0" err="1"/>
              <a:t>d</a:t>
            </a:r>
            <a:r>
              <a:rPr lang="en-US" sz="1800" b="1" dirty="0" err="1"/>
              <a:t>A</a:t>
            </a:r>
            <a:r>
              <a:rPr lang="en-US" sz="18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From Gauss’ law</a:t>
            </a:r>
          </a:p>
        </p:txBody>
      </p:sp>
      <p:graphicFrame>
        <p:nvGraphicFramePr>
          <p:cNvPr id="216070" name="Object 6"/>
          <p:cNvGraphicFramePr>
            <a:graphicFrameLocks noChangeAspect="1"/>
          </p:cNvGraphicFramePr>
          <p:nvPr/>
        </p:nvGraphicFramePr>
        <p:xfrm>
          <a:off x="2667000" y="4479925"/>
          <a:ext cx="1466850" cy="692150"/>
        </p:xfrm>
        <a:graphic>
          <a:graphicData uri="http://schemas.openxmlformats.org/presentationml/2006/ole">
            <p:oleObj spid="_x0000_s269314" name="Equation" r:id="rId4" imgW="596880" imgH="291960" progId="Equation.DSMT4">
              <p:embed/>
            </p:oleObj>
          </a:graphicData>
        </a:graphic>
      </p:graphicFrame>
      <p:graphicFrame>
        <p:nvGraphicFramePr>
          <p:cNvPr id="216071" name="Object 7"/>
          <p:cNvGraphicFramePr>
            <a:graphicFrameLocks noChangeAspect="1"/>
          </p:cNvGraphicFramePr>
          <p:nvPr/>
        </p:nvGraphicFramePr>
        <p:xfrm>
          <a:off x="2895600" y="5105400"/>
          <a:ext cx="1600200" cy="990600"/>
        </p:xfrm>
        <a:graphic>
          <a:graphicData uri="http://schemas.openxmlformats.org/presentationml/2006/ole">
            <p:oleObj spid="_x0000_s269315" name="Equation" r:id="rId5" imgW="634680" imgH="406080" progId="Equation.DSMT4">
              <p:embed/>
            </p:oleObj>
          </a:graphicData>
        </a:graphic>
      </p:graphicFrame>
      <p:sp>
        <p:nvSpPr>
          <p:cNvPr id="216072" name="AutoShape 8"/>
          <p:cNvSpPr>
            <a:spLocks noChangeArrowheads="1"/>
          </p:cNvSpPr>
          <p:nvPr/>
        </p:nvSpPr>
        <p:spPr bwMode="auto">
          <a:xfrm>
            <a:off x="1357313" y="5334000"/>
            <a:ext cx="1385887" cy="609600"/>
          </a:xfrm>
          <a:prstGeom prst="rightArrow">
            <a:avLst>
              <a:gd name="adj1" fmla="val 50000"/>
              <a:gd name="adj2" fmla="val 56836"/>
            </a:avLst>
          </a:prstGeom>
          <a:solidFill>
            <a:srgbClr val="FFFF66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800000"/>
                </a:solidFill>
                <a:latin typeface="Arial Narrow" charset="0"/>
              </a:rPr>
              <a:t>Solving for E</a:t>
            </a:r>
          </a:p>
        </p:txBody>
      </p:sp>
      <p:graphicFrame>
        <p:nvGraphicFramePr>
          <p:cNvPr id="216073" name="Object 9"/>
          <p:cNvGraphicFramePr>
            <a:graphicFrameLocks noChangeAspect="1"/>
          </p:cNvGraphicFramePr>
          <p:nvPr/>
        </p:nvGraphicFramePr>
        <p:xfrm>
          <a:off x="4130675" y="4479925"/>
          <a:ext cx="1279525" cy="692150"/>
        </p:xfrm>
        <a:graphic>
          <a:graphicData uri="http://schemas.openxmlformats.org/presentationml/2006/ole">
            <p:oleObj spid="_x0000_s269316" name="Equation" r:id="rId6" imgW="520560" imgH="291960" progId="Equation.DSMT4">
              <p:embed/>
            </p:oleObj>
          </a:graphicData>
        </a:graphic>
      </p:graphicFrame>
      <p:graphicFrame>
        <p:nvGraphicFramePr>
          <p:cNvPr id="216074" name="Object 10"/>
          <p:cNvGraphicFramePr>
            <a:graphicFrameLocks noChangeAspect="1"/>
          </p:cNvGraphicFramePr>
          <p:nvPr/>
        </p:nvGraphicFramePr>
        <p:xfrm>
          <a:off x="5410200" y="4554538"/>
          <a:ext cx="1560513" cy="541337"/>
        </p:xfrm>
        <a:graphic>
          <a:graphicData uri="http://schemas.openxmlformats.org/presentationml/2006/ole">
            <p:oleObj spid="_x0000_s269317" name="Equation" r:id="rId7" imgW="634680" imgH="228600" progId="Equation.DSMT4">
              <p:embed/>
            </p:oleObj>
          </a:graphicData>
        </a:graphic>
      </p:graphicFrame>
      <p:graphicFrame>
        <p:nvGraphicFramePr>
          <p:cNvPr id="216075" name="Object 11"/>
          <p:cNvGraphicFramePr>
            <a:graphicFrameLocks noChangeAspect="1"/>
          </p:cNvGraphicFramePr>
          <p:nvPr/>
        </p:nvGraphicFramePr>
        <p:xfrm>
          <a:off x="6908800" y="4343400"/>
          <a:ext cx="1092200" cy="963613"/>
        </p:xfrm>
        <a:graphic>
          <a:graphicData uri="http://schemas.openxmlformats.org/presentationml/2006/ole">
            <p:oleObj spid="_x0000_s269318" name="Equation" r:id="rId8" imgW="444240" imgH="406080" progId="Equation.DSMT4">
              <p:embed/>
            </p:oleObj>
          </a:graphicData>
        </a:graphic>
      </p:graphicFrame>
      <p:graphicFrame>
        <p:nvGraphicFramePr>
          <p:cNvPr id="216076" name="Object 12"/>
          <p:cNvGraphicFramePr>
            <a:graphicFrameLocks noChangeAspect="1"/>
          </p:cNvGraphicFramePr>
          <p:nvPr/>
        </p:nvGraphicFramePr>
        <p:xfrm>
          <a:off x="7959725" y="4343400"/>
          <a:ext cx="498475" cy="963613"/>
        </p:xfrm>
        <a:graphic>
          <a:graphicData uri="http://schemas.openxmlformats.org/presentationml/2006/ole">
            <p:oleObj spid="_x0000_s269319" name="Equation" r:id="rId9" imgW="20304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16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160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160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160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160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160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16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16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16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16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16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16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16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8" grpId="0"/>
      <p:bldP spid="216069" grpId="0" build="p"/>
      <p:bldP spid="21607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989F-0D2D-304A-AC36-910156107F6A}" type="slidenum">
              <a:rPr lang="en-US"/>
              <a:pPr/>
              <a:t>15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239000" cy="685800"/>
          </a:xfrm>
        </p:spPr>
        <p:txBody>
          <a:bodyPr/>
          <a:lstStyle/>
          <a:p>
            <a:r>
              <a:rPr lang="en-US"/>
              <a:t>Electric Potential Energy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Concept of energy is very useful solving mechanical problems</a:t>
            </a:r>
          </a:p>
          <a:p>
            <a:pPr>
              <a:lnSpc>
                <a:spcPct val="80000"/>
              </a:lnSpc>
            </a:pPr>
            <a:r>
              <a:rPr lang="en-US" sz="2400"/>
              <a:t>Conservation of energy makes solving complex problems easier. </a:t>
            </a:r>
          </a:p>
          <a:p>
            <a:pPr>
              <a:lnSpc>
                <a:spcPct val="80000"/>
              </a:lnSpc>
            </a:pPr>
            <a:r>
              <a:rPr lang="en-US" sz="2400"/>
              <a:t>When can the potential energy be defined?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Only for a conservative force.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The work done by a conservative force is independent of the path.  What does it only depend on?? 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The difference between the initial and final positions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Can you give me an example of a conservative force?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Gravitational force</a:t>
            </a:r>
          </a:p>
          <a:p>
            <a:pPr>
              <a:lnSpc>
                <a:spcPct val="80000"/>
              </a:lnSpc>
            </a:pPr>
            <a:r>
              <a:rPr lang="en-US" sz="2400"/>
              <a:t>Is the electrostatic force between two charges a conservative force?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Yes.  Why?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The dependence of the force to the distance is identical to that of the gravitational force.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The only thing matters is the direct linear distance between the object not the path.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7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7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7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7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7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7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70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B971F-0596-564E-9E74-C2A42BB1AAC6}" type="slidenum">
              <a:rPr lang="en-US"/>
              <a:pPr/>
              <a:t>16</a:t>
            </a:fld>
            <a:endParaRPr lang="en-US"/>
          </a:p>
        </p:txBody>
      </p:sp>
      <p:pic>
        <p:nvPicPr>
          <p:cNvPr id="220162" name="Picture 2" descr="FG23_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2133600"/>
            <a:ext cx="3733800" cy="4038600"/>
          </a:xfrm>
          <a:prstGeom prst="rect">
            <a:avLst/>
          </a:prstGeom>
          <a:noFill/>
        </p:spPr>
      </p:pic>
      <p:sp>
        <p:nvSpPr>
          <p:cNvPr id="220163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239000" cy="685800"/>
          </a:xfrm>
        </p:spPr>
        <p:txBody>
          <a:bodyPr/>
          <a:lstStyle/>
          <a:p>
            <a:r>
              <a:rPr lang="en-US"/>
              <a:t>Electric Potential Energy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121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How would you define the change in electric potential energy </a:t>
            </a:r>
            <a:r>
              <a:rPr lang="en-US" sz="2400" dirty="0" err="1"/>
              <a:t>U</a:t>
            </a:r>
            <a:r>
              <a:rPr lang="en-US" sz="2400" baseline="-25000" dirty="0" err="1"/>
              <a:t>b</a:t>
            </a:r>
            <a:r>
              <a:rPr lang="en-US" sz="2400" baseline="-25000" dirty="0"/>
              <a:t> </a:t>
            </a:r>
            <a:r>
              <a:rPr lang="en-US" sz="2400" dirty="0"/>
              <a:t>– </a:t>
            </a:r>
            <a:r>
              <a:rPr lang="en-US" sz="2400" dirty="0" err="1"/>
              <a:t>U</a:t>
            </a:r>
            <a:r>
              <a:rPr lang="en-US" sz="2400" baseline="-25000" dirty="0" err="1"/>
              <a:t>a</a:t>
            </a:r>
            <a:r>
              <a:rPr lang="en-US" sz="2400" dirty="0"/>
              <a:t>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potential gained by the charge as it moves from point </a:t>
            </a:r>
            <a:r>
              <a:rPr lang="en-US" sz="2000" dirty="0">
                <a:latin typeface="Monotype Corsiva" charset="0"/>
              </a:rPr>
              <a:t>a</a:t>
            </a:r>
            <a:r>
              <a:rPr lang="en-US" sz="2000" dirty="0"/>
              <a:t> to point </a:t>
            </a:r>
            <a:r>
              <a:rPr lang="en-US" sz="2000" dirty="0" err="1">
                <a:latin typeface="Monotype Corsiva" charset="0"/>
              </a:rPr>
              <a:t>b</a:t>
            </a:r>
            <a:r>
              <a:rPr lang="en-US" sz="20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negative work done on the charge by the electric force to move it from </a:t>
            </a:r>
            <a:r>
              <a:rPr lang="en-US" sz="2000" dirty="0">
                <a:latin typeface="Monotype Corsiva" charset="0"/>
              </a:rPr>
              <a:t>a</a:t>
            </a:r>
            <a:r>
              <a:rPr lang="en-US" sz="2000" dirty="0"/>
              <a:t> to </a:t>
            </a:r>
            <a:r>
              <a:rPr lang="en-US" sz="2000" dirty="0" err="1">
                <a:latin typeface="Monotype Corsiva" charset="0"/>
              </a:rPr>
              <a:t>b</a:t>
            </a:r>
            <a:r>
              <a:rPr lang="en-US" sz="2000" dirty="0"/>
              <a:t>.</a:t>
            </a:r>
          </a:p>
        </p:txBody>
      </p:sp>
      <p:sp>
        <p:nvSpPr>
          <p:cNvPr id="220165" name="Rectangle 5"/>
          <p:cNvSpPr>
            <a:spLocks noChangeArrowheads="1"/>
          </p:cNvSpPr>
          <p:nvPr/>
        </p:nvSpPr>
        <p:spPr bwMode="auto">
          <a:xfrm>
            <a:off x="457200" y="2209800"/>
            <a:ext cx="6400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Let’s consider an electric field between two parallel plates 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w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/ equal but opposite charges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field between the plates is uniform since the gap is small and the plates are infinitely long…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What happens when we place a small charge, +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q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 on a point at the positive plate and let go?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electric force will accelerate the charge toward negative plate.   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kind of energy does the charged particle gain?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Kinetic energy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0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0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0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0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20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20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0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201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201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4" grpId="0" build="p"/>
      <p:bldP spid="22016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CA07-A523-D047-BCEB-1AE0DEF14C83}" type="slidenum">
              <a:rPr lang="en-US"/>
              <a:pPr/>
              <a:t>17</a:t>
            </a:fld>
            <a:endParaRPr lang="en-US"/>
          </a:p>
        </p:txBody>
      </p:sp>
      <p:pic>
        <p:nvPicPr>
          <p:cNvPr id="221186" name="Picture 2" descr="FG23_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1066800"/>
            <a:ext cx="4495800" cy="4038600"/>
          </a:xfrm>
          <a:prstGeom prst="rect">
            <a:avLst/>
          </a:prstGeom>
          <a:noFill/>
        </p:spPr>
      </p:pic>
      <p:sp>
        <p:nvSpPr>
          <p:cNvPr id="221187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239000" cy="685800"/>
          </a:xfrm>
        </p:spPr>
        <p:txBody>
          <a:bodyPr/>
          <a:lstStyle/>
          <a:p>
            <a:r>
              <a:rPr lang="en-US"/>
              <a:t>Electric Potential Energy</a:t>
            </a:r>
          </a:p>
        </p:txBody>
      </p:sp>
      <p:sp>
        <p:nvSpPr>
          <p:cNvPr id="221188" name="Rectangle 4"/>
          <p:cNvSpPr>
            <a:spLocks noChangeArrowheads="1"/>
          </p:cNvSpPr>
          <p:nvPr/>
        </p:nvSpPr>
        <p:spPr bwMode="auto">
          <a:xfrm>
            <a:off x="152400" y="685800"/>
            <a:ext cx="6629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does this mean in terms of energies?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electric force is a conservative force.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Thus, the mechanical energy (K+U) is conserved under this force.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charged object has only the electric potential energy at the positive plate.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electric potential energy decreases and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Turns into kinetic energy as the electric force works on the charged 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object, 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and the charged object gains speed.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Point of greatest potential energy for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Positively charged object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Negatively charged object</a:t>
            </a:r>
          </a:p>
        </p:txBody>
      </p:sp>
      <p:sp>
        <p:nvSpPr>
          <p:cNvPr id="221189" name="Text Box 5"/>
          <p:cNvSpPr txBox="1">
            <a:spLocks noChangeArrowheads="1"/>
          </p:cNvSpPr>
          <p:nvPr/>
        </p:nvSpPr>
        <p:spPr bwMode="auto">
          <a:xfrm>
            <a:off x="6553200" y="5160963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PE=</a:t>
            </a:r>
          </a:p>
        </p:txBody>
      </p:sp>
      <p:sp>
        <p:nvSpPr>
          <p:cNvPr id="221190" name="Text Box 6"/>
          <p:cNvSpPr txBox="1">
            <a:spLocks noChangeArrowheads="1"/>
          </p:cNvSpPr>
          <p:nvPr/>
        </p:nvSpPr>
        <p:spPr bwMode="auto">
          <a:xfrm>
            <a:off x="6553200" y="5486400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KE=</a:t>
            </a:r>
          </a:p>
        </p:txBody>
      </p:sp>
      <p:sp>
        <p:nvSpPr>
          <p:cNvPr id="221191" name="Text Box 7"/>
          <p:cNvSpPr txBox="1">
            <a:spLocks noChangeArrowheads="1"/>
          </p:cNvSpPr>
          <p:nvPr/>
        </p:nvSpPr>
        <p:spPr bwMode="auto">
          <a:xfrm>
            <a:off x="6553200" y="5867400"/>
            <a:ext cx="704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ME=</a:t>
            </a:r>
          </a:p>
        </p:txBody>
      </p:sp>
      <p:sp>
        <p:nvSpPr>
          <p:cNvPr id="221192" name="Text Box 8"/>
          <p:cNvSpPr txBox="1">
            <a:spLocks noChangeArrowheads="1"/>
          </p:cNvSpPr>
          <p:nvPr/>
        </p:nvSpPr>
        <p:spPr bwMode="auto">
          <a:xfrm>
            <a:off x="7102475" y="5162550"/>
            <a:ext cx="36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U</a:t>
            </a:r>
          </a:p>
        </p:txBody>
      </p:sp>
      <p:sp>
        <p:nvSpPr>
          <p:cNvPr id="221193" name="Text Box 9"/>
          <p:cNvSpPr txBox="1">
            <a:spLocks noChangeArrowheads="1"/>
          </p:cNvSpPr>
          <p:nvPr/>
        </p:nvSpPr>
        <p:spPr bwMode="auto">
          <a:xfrm>
            <a:off x="7915275" y="5162550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0</a:t>
            </a:r>
          </a:p>
        </p:txBody>
      </p:sp>
      <p:sp>
        <p:nvSpPr>
          <p:cNvPr id="221194" name="Text Box 10"/>
          <p:cNvSpPr txBox="1">
            <a:spLocks noChangeArrowheads="1"/>
          </p:cNvSpPr>
          <p:nvPr/>
        </p:nvSpPr>
        <p:spPr bwMode="auto">
          <a:xfrm>
            <a:off x="7123113" y="5486400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0</a:t>
            </a:r>
          </a:p>
        </p:txBody>
      </p:sp>
      <p:sp>
        <p:nvSpPr>
          <p:cNvPr id="221195" name="Text Box 11"/>
          <p:cNvSpPr txBox="1">
            <a:spLocks noChangeArrowheads="1"/>
          </p:cNvSpPr>
          <p:nvPr/>
        </p:nvSpPr>
        <p:spPr bwMode="auto">
          <a:xfrm>
            <a:off x="7900988" y="5486400"/>
            <a:ext cx="350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K</a:t>
            </a:r>
          </a:p>
        </p:txBody>
      </p:sp>
      <p:sp>
        <p:nvSpPr>
          <p:cNvPr id="221196" name="Text Box 12"/>
          <p:cNvSpPr txBox="1">
            <a:spLocks noChangeArrowheads="1"/>
          </p:cNvSpPr>
          <p:nvPr/>
        </p:nvSpPr>
        <p:spPr bwMode="auto">
          <a:xfrm>
            <a:off x="7102475" y="5867400"/>
            <a:ext cx="36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U</a:t>
            </a:r>
          </a:p>
        </p:txBody>
      </p:sp>
      <p:sp>
        <p:nvSpPr>
          <p:cNvPr id="221197" name="Text Box 13"/>
          <p:cNvSpPr txBox="1">
            <a:spLocks noChangeArrowheads="1"/>
          </p:cNvSpPr>
          <p:nvPr/>
        </p:nvSpPr>
        <p:spPr bwMode="auto">
          <a:xfrm>
            <a:off x="7323138" y="6096000"/>
            <a:ext cx="677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U+K</a:t>
            </a:r>
          </a:p>
        </p:txBody>
      </p:sp>
      <p:sp>
        <p:nvSpPr>
          <p:cNvPr id="221198" name="Text Box 14"/>
          <p:cNvSpPr txBox="1">
            <a:spLocks noChangeArrowheads="1"/>
          </p:cNvSpPr>
          <p:nvPr/>
        </p:nvSpPr>
        <p:spPr bwMode="auto">
          <a:xfrm>
            <a:off x="7902575" y="58674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K</a:t>
            </a:r>
          </a:p>
        </p:txBody>
      </p:sp>
      <p:sp>
        <p:nvSpPr>
          <p:cNvPr id="221199" name="Oval 15"/>
          <p:cNvSpPr>
            <a:spLocks noChangeArrowheads="1"/>
          </p:cNvSpPr>
          <p:nvPr/>
        </p:nvSpPr>
        <p:spPr bwMode="auto">
          <a:xfrm>
            <a:off x="7315200" y="2971800"/>
            <a:ext cx="228600" cy="228600"/>
          </a:xfrm>
          <a:prstGeom prst="ellips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1200" name="Oval 16"/>
          <p:cNvSpPr>
            <a:spLocks noChangeArrowheads="1"/>
          </p:cNvSpPr>
          <p:nvPr/>
        </p:nvSpPr>
        <p:spPr bwMode="auto">
          <a:xfrm>
            <a:off x="7772400" y="2971800"/>
            <a:ext cx="228600" cy="2286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1201" name="Rectangle 17"/>
          <p:cNvSpPr>
            <a:spLocks noChangeArrowheads="1"/>
          </p:cNvSpPr>
          <p:nvPr/>
        </p:nvSpPr>
        <p:spPr bwMode="auto">
          <a:xfrm>
            <a:off x="914400" y="5334000"/>
            <a:ext cx="2971800" cy="457200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21202" name="AutoShape 18"/>
          <p:cNvCxnSpPr>
            <a:cxnSpLocks noChangeShapeType="1"/>
            <a:stCxn id="221201" idx="3"/>
            <a:endCxn id="221199" idx="4"/>
          </p:cNvCxnSpPr>
          <p:nvPr/>
        </p:nvCxnSpPr>
        <p:spPr bwMode="auto">
          <a:xfrm flipV="1">
            <a:off x="3905250" y="3219450"/>
            <a:ext cx="3524250" cy="2343150"/>
          </a:xfrm>
          <a:prstGeom prst="curvedConnector2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  <a:effectLst/>
        </p:spPr>
      </p:cxnSp>
      <p:sp>
        <p:nvSpPr>
          <p:cNvPr id="221203" name="Rectangle 19"/>
          <p:cNvSpPr>
            <a:spLocks noChangeArrowheads="1"/>
          </p:cNvSpPr>
          <p:nvPr/>
        </p:nvSpPr>
        <p:spPr bwMode="auto">
          <a:xfrm>
            <a:off x="914400" y="5867400"/>
            <a:ext cx="3048000" cy="3810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21204" name="AutoShape 20"/>
          <p:cNvCxnSpPr>
            <a:cxnSpLocks noChangeShapeType="1"/>
            <a:stCxn id="221203" idx="3"/>
            <a:endCxn id="221200" idx="4"/>
          </p:cNvCxnSpPr>
          <p:nvPr/>
        </p:nvCxnSpPr>
        <p:spPr bwMode="auto">
          <a:xfrm flipV="1">
            <a:off x="3981450" y="3219450"/>
            <a:ext cx="3905250" cy="2838450"/>
          </a:xfrm>
          <a:prstGeom prst="curvedConnector2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1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1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1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1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11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11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1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21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21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21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21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21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21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21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21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21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211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211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2211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221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22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221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22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22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000"/>
                            </p:stCondLst>
                            <p:childTnLst>
                              <p:par>
                                <p:cTn id="1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221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8" grpId="0" build="p"/>
      <p:bldP spid="221189" grpId="0"/>
      <p:bldP spid="221190" grpId="0"/>
      <p:bldP spid="221191" grpId="0"/>
      <p:bldP spid="221192" grpId="0"/>
      <p:bldP spid="221193" grpId="0"/>
      <p:bldP spid="221194" grpId="0"/>
      <p:bldP spid="221195" grpId="0"/>
      <p:bldP spid="221196" grpId="0"/>
      <p:bldP spid="221197" grpId="0"/>
      <p:bldP spid="221198" grpId="0"/>
      <p:bldP spid="221199" grpId="0" animBg="1"/>
      <p:bldP spid="221200" grpId="0" animBg="1"/>
      <p:bldP spid="221201" grpId="0" animBg="1"/>
      <p:bldP spid="22120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F2208-1268-C54B-BDB9-6BD69E65938C}" type="slidenum">
              <a:rPr lang="en-US"/>
              <a:pPr/>
              <a:t>18</a:t>
            </a:fld>
            <a:endParaRPr lang="en-US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239000" cy="685800"/>
          </a:xfrm>
        </p:spPr>
        <p:txBody>
          <a:bodyPr/>
          <a:lstStyle/>
          <a:p>
            <a:r>
              <a:rPr lang="en-US"/>
              <a:t>Electric Potential</a:t>
            </a:r>
          </a:p>
        </p:txBody>
      </p:sp>
      <p:sp>
        <p:nvSpPr>
          <p:cNvPr id="222211" name="Rectangle 3"/>
          <p:cNvSpPr>
            <a:spLocks noChangeArrowheads="1"/>
          </p:cNvSpPr>
          <p:nvPr/>
        </p:nvSpPr>
        <p:spPr bwMode="auto">
          <a:xfrm>
            <a:off x="762000" y="685800"/>
            <a:ext cx="7696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How is the electric field defined?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Electric force per unit charge: F/q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We can define electric potential (potential) as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electric potential energy per unit charge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This is like the voltage of a battery…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Electric potential is written with a symbol V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If a positive test charge q has potential energy U</a:t>
            </a:r>
            <a:r>
              <a:rPr lang="en-US" sz="2800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</a:t>
            </a: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at a point </a:t>
            </a:r>
            <a:r>
              <a:rPr lang="en-US" sz="2800" i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</a:t>
            </a: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the electric potential of the charge at that point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>
              <a:solidFill>
                <a:schemeClr val="accent2"/>
              </a:solidFill>
              <a:latin typeface="Arial Narrow" charset="0"/>
            </a:endParaRPr>
          </a:p>
        </p:txBody>
      </p:sp>
      <p:graphicFrame>
        <p:nvGraphicFramePr>
          <p:cNvPr id="222212" name="Object 4"/>
          <p:cNvGraphicFramePr>
            <a:graphicFrameLocks noChangeAspect="1"/>
          </p:cNvGraphicFramePr>
          <p:nvPr/>
        </p:nvGraphicFramePr>
        <p:xfrm>
          <a:off x="3352800" y="4953000"/>
          <a:ext cx="1320800" cy="1057275"/>
        </p:xfrm>
        <a:graphic>
          <a:graphicData uri="http://schemas.openxmlformats.org/presentationml/2006/ole">
            <p:oleObj spid="_x0000_s273410" name="Equation" r:id="rId3" imgW="50796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2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4779-8460-7149-AE81-487E163B2C39}" type="slidenum">
              <a:rPr lang="en-US"/>
              <a:pPr/>
              <a:t>19</a:t>
            </a:fld>
            <a:endParaRPr lang="en-US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239000" cy="685800"/>
          </a:xfrm>
        </p:spPr>
        <p:txBody>
          <a:bodyPr/>
          <a:lstStyle/>
          <a:p>
            <a:r>
              <a:rPr lang="en-US"/>
              <a:t>Electric Potential</a:t>
            </a:r>
          </a:p>
        </p:txBody>
      </p:sp>
      <p:sp>
        <p:nvSpPr>
          <p:cNvPr id="223235" name="Rectangle 3"/>
          <p:cNvSpPr>
            <a:spLocks noChangeArrowheads="1"/>
          </p:cNvSpPr>
          <p:nvPr/>
        </p:nvSpPr>
        <p:spPr bwMode="auto">
          <a:xfrm>
            <a:off x="381000" y="609600"/>
            <a:ext cx="8382000" cy="6019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Since only the difference in potential energy is meaningful, only the potential difference between two points is measurable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What happens when the electric force does “positive work”?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charge gains kinetic energy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Electric potential energy of the charge decreases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Thus the difference in potential energy is the same as the negative of the work, W</a:t>
            </a:r>
            <a:r>
              <a:rPr lang="en-US" sz="2800" baseline="-25000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, done on the charge by the electric field to move the charge from point a to b.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The potential difference V</a:t>
            </a:r>
            <a:r>
              <a:rPr lang="en-US" sz="2800" baseline="-25000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Electric potential is independent of the test charge!!</a:t>
            </a:r>
          </a:p>
        </p:txBody>
      </p:sp>
      <p:graphicFrame>
        <p:nvGraphicFramePr>
          <p:cNvPr id="223236" name="Object 4"/>
          <p:cNvGraphicFramePr>
            <a:graphicFrameLocks noChangeAspect="1"/>
          </p:cNvGraphicFramePr>
          <p:nvPr/>
        </p:nvGraphicFramePr>
        <p:xfrm>
          <a:off x="1962150" y="5410200"/>
          <a:ext cx="896938" cy="533400"/>
        </p:xfrm>
        <a:graphic>
          <a:graphicData uri="http://schemas.openxmlformats.org/presentationml/2006/ole">
            <p:oleObj spid="_x0000_s274434" name="Equation" r:id="rId3" imgW="330120" imgH="203040" progId="Equation.DSMT4">
              <p:embed/>
            </p:oleObj>
          </a:graphicData>
        </a:graphic>
      </p:graphicFrame>
      <p:graphicFrame>
        <p:nvGraphicFramePr>
          <p:cNvPr id="223237" name="Object 5"/>
          <p:cNvGraphicFramePr>
            <a:graphicFrameLocks noChangeAspect="1"/>
          </p:cNvGraphicFramePr>
          <p:nvPr/>
        </p:nvGraphicFramePr>
        <p:xfrm>
          <a:off x="2860675" y="5410200"/>
          <a:ext cx="1482725" cy="533400"/>
        </p:xfrm>
        <a:graphic>
          <a:graphicData uri="http://schemas.openxmlformats.org/presentationml/2006/ole">
            <p:oleObj spid="_x0000_s274435" name="Equation" r:id="rId4" imgW="545760" imgH="203040" progId="Equation.DSMT4">
              <p:embed/>
            </p:oleObj>
          </a:graphicData>
        </a:graphic>
      </p:graphicFrame>
      <p:graphicFrame>
        <p:nvGraphicFramePr>
          <p:cNvPr id="223238" name="Object 6"/>
          <p:cNvGraphicFramePr>
            <a:graphicFrameLocks noChangeAspect="1"/>
          </p:cNvGraphicFramePr>
          <p:nvPr/>
        </p:nvGraphicFramePr>
        <p:xfrm>
          <a:off x="4298950" y="5181600"/>
          <a:ext cx="1720850" cy="1066800"/>
        </p:xfrm>
        <a:graphic>
          <a:graphicData uri="http://schemas.openxmlformats.org/presentationml/2006/ole">
            <p:oleObj spid="_x0000_s274436" name="Equation" r:id="rId5" imgW="634680" imgH="406080" progId="Equation.DSMT4">
              <p:embed/>
            </p:oleObj>
          </a:graphicData>
        </a:graphic>
      </p:graphicFrame>
      <p:graphicFrame>
        <p:nvGraphicFramePr>
          <p:cNvPr id="223239" name="Object 7"/>
          <p:cNvGraphicFramePr>
            <a:graphicFrameLocks noChangeAspect="1"/>
          </p:cNvGraphicFramePr>
          <p:nvPr/>
        </p:nvGraphicFramePr>
        <p:xfrm>
          <a:off x="5970588" y="5181600"/>
          <a:ext cx="963612" cy="1066800"/>
        </p:xfrm>
        <a:graphic>
          <a:graphicData uri="http://schemas.openxmlformats.org/presentationml/2006/ole">
            <p:oleObj spid="_x0000_s274437" name="Equation" r:id="rId6" imgW="35532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32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3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3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3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3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3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3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3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3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23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23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5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2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762000"/>
          </a:xfrm>
        </p:spPr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153400" cy="5334000"/>
          </a:xfrm>
        </p:spPr>
        <p:txBody>
          <a:bodyPr/>
          <a:lstStyle/>
          <a:p>
            <a:r>
              <a:rPr lang="en-US" dirty="0" smtClean="0"/>
              <a:t>Quiz #2</a:t>
            </a:r>
          </a:p>
          <a:p>
            <a:pPr lvl="1"/>
            <a:r>
              <a:rPr lang="en-US" dirty="0" smtClean="0"/>
              <a:t>Thursday, Sept. 15</a:t>
            </a:r>
          </a:p>
          <a:p>
            <a:pPr lvl="1"/>
            <a:r>
              <a:rPr lang="en-US" dirty="0" smtClean="0"/>
              <a:t>Beginning of the class</a:t>
            </a:r>
          </a:p>
          <a:p>
            <a:pPr lvl="1"/>
            <a:r>
              <a:rPr lang="en-US" dirty="0" smtClean="0"/>
              <a:t>Covers: CH21.1 to what we cover today (CH23.1?)</a:t>
            </a:r>
            <a:endParaRPr lang="en-US" sz="2400" dirty="0" smtClean="0"/>
          </a:p>
          <a:p>
            <a:r>
              <a:rPr lang="en-US" dirty="0" smtClean="0"/>
              <a:t>Reading assignments</a:t>
            </a:r>
          </a:p>
          <a:p>
            <a:pPr lvl="1"/>
            <a:r>
              <a:rPr lang="en-US" dirty="0" smtClean="0"/>
              <a:t>CH22.4</a:t>
            </a:r>
          </a:p>
          <a:p>
            <a:r>
              <a:rPr lang="en-US" dirty="0" smtClean="0"/>
              <a:t>Colloquium tomorrow</a:t>
            </a:r>
          </a:p>
          <a:p>
            <a:pPr lvl="1"/>
            <a:r>
              <a:rPr lang="en-US" dirty="0" smtClean="0"/>
              <a:t>4pm, SH101</a:t>
            </a:r>
          </a:p>
          <a:p>
            <a:pPr lvl="1"/>
            <a:r>
              <a:rPr lang="en-US" dirty="0" smtClean="0"/>
              <a:t>UTA Physics Faculty Research Expo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AD8D7-BACB-8041-9ED3-816531938109}" type="slidenum">
              <a:rPr lang="en-US"/>
              <a:pPr/>
              <a:t>20</a:t>
            </a:fld>
            <a:endParaRPr lang="en-US"/>
          </a:p>
        </p:txBody>
      </p:sp>
      <p:pic>
        <p:nvPicPr>
          <p:cNvPr id="224258" name="Picture 2" descr="FG23_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2362200"/>
            <a:ext cx="3200400" cy="2606675"/>
          </a:xfrm>
          <a:prstGeom prst="rect">
            <a:avLst/>
          </a:prstGeom>
          <a:noFill/>
        </p:spPr>
      </p:pic>
      <p:sp>
        <p:nvSpPr>
          <p:cNvPr id="22425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685800"/>
          </a:xfrm>
        </p:spPr>
        <p:txBody>
          <a:bodyPr/>
          <a:lstStyle/>
          <a:p>
            <a:r>
              <a:rPr lang="en-US"/>
              <a:t>A Few Things about Electric Potential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381000" y="533400"/>
            <a:ext cx="8382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charset="0"/>
              </a:rPr>
              <a:t>What does the electric potential depend on?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Other charges that creates the field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about the test charge?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No, the electric potential is independent of the test charge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Test charge gains potential energy by existing in the potential created by other charges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charset="0"/>
              </a:rPr>
              <a:t>Which plate is at a higher potential?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Positive plate.  Why?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Since positive charge has the greatest potential energy on it.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happens to the positive charge if it is let go?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It moves from higher potential to lower potential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How about a negative charge?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Its potential energy is higher on the negative plate.  Thus, it moves from negative plate to positive. Potential difference is the same.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charset="0"/>
              </a:rPr>
              <a:t>The unit of the electric potential is Volt (V).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charset="0"/>
              </a:rPr>
              <a:t>From the definition, 1V = 1J/C.</a:t>
            </a:r>
            <a:endParaRPr lang="en-US" sz="320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224261" name="Text Box 5"/>
          <p:cNvSpPr txBox="1">
            <a:spLocks noChangeArrowheads="1"/>
          </p:cNvSpPr>
          <p:nvPr/>
        </p:nvSpPr>
        <p:spPr bwMode="auto">
          <a:xfrm>
            <a:off x="6019800" y="5257800"/>
            <a:ext cx="2971800" cy="679450"/>
          </a:xfrm>
          <a:prstGeom prst="rect">
            <a:avLst/>
          </a:prstGeom>
          <a:solidFill>
            <a:srgbClr val="FFFF66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Zero point of electric potential can be chosen arbitrarily.</a:t>
            </a:r>
          </a:p>
        </p:txBody>
      </p:sp>
      <p:sp>
        <p:nvSpPr>
          <p:cNvPr id="224262" name="Text Box 6"/>
          <p:cNvSpPr txBox="1">
            <a:spLocks noChangeArrowheads="1"/>
          </p:cNvSpPr>
          <p:nvPr/>
        </p:nvSpPr>
        <p:spPr bwMode="auto">
          <a:xfrm>
            <a:off x="6019800" y="6026150"/>
            <a:ext cx="2971800" cy="646331"/>
          </a:xfrm>
          <a:prstGeom prst="rect">
            <a:avLst/>
          </a:prstGeom>
          <a:solidFill>
            <a:srgbClr val="FFFF66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Often the ground, a conductor connected to </a:t>
            </a:r>
            <a:r>
              <a:rPr lang="en-US" sz="1800" b="1" dirty="0" smtClean="0">
                <a:solidFill>
                  <a:srgbClr val="CC0000"/>
                </a:solidFill>
                <a:latin typeface="Arial Narrow" charset="0"/>
              </a:rPr>
              <a:t>Earth, </a:t>
            </a:r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is zero.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4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4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4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42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42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42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42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242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242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242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242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2426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2426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2426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24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24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60" grpId="0" build="p"/>
      <p:bldP spid="224261" grpId="0" animBg="1"/>
      <p:bldP spid="22426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5CA8-1B15-4145-A5F6-7A69B4477714}" type="slidenum">
              <a:rPr lang="en-US"/>
              <a:pPr/>
              <a:t>21</a:t>
            </a:fld>
            <a:endParaRPr lang="en-US"/>
          </a:p>
        </p:txBody>
      </p:sp>
      <p:pic>
        <p:nvPicPr>
          <p:cNvPr id="225282" name="Picture 2" descr="FG23_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228600"/>
            <a:ext cx="3200400" cy="2606675"/>
          </a:xfrm>
          <a:prstGeom prst="rect">
            <a:avLst/>
          </a:prstGeom>
          <a:noFill/>
        </p:spPr>
      </p:pic>
      <p:sp>
        <p:nvSpPr>
          <p:cNvPr id="22528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 dirty="0"/>
              <a:t>Example 23 – 1 </a:t>
            </a:r>
          </a:p>
        </p:txBody>
      </p:sp>
      <p:sp>
        <p:nvSpPr>
          <p:cNvPr id="225284" name="Text Box 4"/>
          <p:cNvSpPr txBox="1">
            <a:spLocks noChangeArrowheads="1"/>
          </p:cNvSpPr>
          <p:nvPr/>
        </p:nvSpPr>
        <p:spPr bwMode="auto">
          <a:xfrm>
            <a:off x="152400" y="762000"/>
            <a:ext cx="7315200" cy="222726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  <a:latin typeface="Arial Narrow" charset="0"/>
              </a:rPr>
              <a:t>A negative charge: 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Suppose a negative charge, such as an electron, is placed at point </a:t>
            </a:r>
            <a:r>
              <a:rPr lang="en-US" sz="2800" i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 in the figure.  If the electron is free to move, will its electric potential energy increase or decrease?  How will the electric potential change?</a:t>
            </a:r>
          </a:p>
        </p:txBody>
      </p:sp>
      <p:sp>
        <p:nvSpPr>
          <p:cNvPr id="2252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3124200"/>
            <a:ext cx="8991600" cy="160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An electron placed at point </a:t>
            </a:r>
            <a:r>
              <a:rPr lang="en-US" sz="2800" i="1"/>
              <a:t>b</a:t>
            </a:r>
            <a:r>
              <a:rPr lang="en-US" sz="2800"/>
              <a:t> will move toward the positive plate since it was released at its highest potential energy point.</a:t>
            </a:r>
          </a:p>
          <a:p>
            <a:pPr>
              <a:lnSpc>
                <a:spcPct val="80000"/>
              </a:lnSpc>
            </a:pPr>
            <a:r>
              <a:rPr lang="en-US" sz="2800"/>
              <a:t>It will gain kinetic energy as it moves toward left, decreasing its potential energy.</a:t>
            </a:r>
          </a:p>
        </p:txBody>
      </p:sp>
      <p:sp>
        <p:nvSpPr>
          <p:cNvPr id="225286" name="Rectangle 6"/>
          <p:cNvSpPr>
            <a:spLocks noChangeArrowheads="1"/>
          </p:cNvSpPr>
          <p:nvPr/>
        </p:nvSpPr>
        <p:spPr bwMode="auto">
          <a:xfrm>
            <a:off x="76200" y="4724400"/>
            <a:ext cx="8991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electron, however, moves from the point </a:t>
            </a:r>
            <a:r>
              <a:rPr lang="en-US" sz="2800" i="1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at a lower potential to point </a:t>
            </a:r>
            <a:r>
              <a:rPr lang="en-US" sz="2800" i="1" dirty="0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at a higher potential.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2800" dirty="0" smtClean="0">
                <a:solidFill>
                  <a:schemeClr val="accent2"/>
                </a:solidFill>
                <a:latin typeface="Symbol" charset="2"/>
              </a:rPr>
              <a:t>Δ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=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baseline="-25000" dirty="0" err="1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-V</a:t>
            </a:r>
            <a:r>
              <a:rPr lang="en-US" sz="2800" baseline="-25000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&gt;0.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This is because the potential is generated by the charges on the plates not by the electron.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25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52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25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25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4" grpId="0"/>
      <p:bldP spid="225285" grpId="0" build="p"/>
      <p:bldP spid="22528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creen shot 2011-09-13 at 10.25.17 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09600" y="0"/>
            <a:ext cx="10287000" cy="6858000"/>
          </a:xfrm>
          <a:prstGeom prst="rect">
            <a:avLst/>
          </a:prstGeom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1E33-2C54-CB4D-ABDF-3A454B18D2F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488C-0840-9B44-825B-4948AB0B4A55}" type="slidenum">
              <a:rPr lang="en-US"/>
              <a:pPr/>
              <a:t>4</a:t>
            </a:fld>
            <a:endParaRPr lang="en-US"/>
          </a:p>
        </p:txBody>
      </p:sp>
      <p:pic>
        <p:nvPicPr>
          <p:cNvPr id="205826" name="Picture 2" descr="FG22_0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533400"/>
            <a:ext cx="3505200" cy="2628900"/>
          </a:xfrm>
          <a:prstGeom prst="rect">
            <a:avLst/>
          </a:prstGeom>
          <a:noFill/>
        </p:spPr>
      </p:pic>
      <p:pic>
        <p:nvPicPr>
          <p:cNvPr id="205827" name="Picture 3" descr="FG22_0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3067050"/>
            <a:ext cx="4038600" cy="3028950"/>
          </a:xfrm>
          <a:prstGeom prst="rect">
            <a:avLst/>
          </a:prstGeom>
          <a:noFill/>
        </p:spPr>
      </p:pic>
      <p:sp>
        <p:nvSpPr>
          <p:cNvPr id="2058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077200" cy="685800"/>
          </a:xfrm>
        </p:spPr>
        <p:txBody>
          <a:bodyPr/>
          <a:lstStyle/>
          <a:p>
            <a:r>
              <a:rPr lang="en-US"/>
              <a:t>Generalization of the Electric Flux</a:t>
            </a:r>
          </a:p>
        </p:txBody>
      </p:sp>
      <p:sp>
        <p:nvSpPr>
          <p:cNvPr id="2058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6400800" cy="5791200"/>
          </a:xfrm>
        </p:spPr>
        <p:txBody>
          <a:bodyPr/>
          <a:lstStyle/>
          <a:p>
            <a:r>
              <a:rPr lang="en-US" sz="2800" dirty="0"/>
              <a:t>The field line starts or ends only on a charge.</a:t>
            </a:r>
          </a:p>
          <a:p>
            <a:r>
              <a:rPr lang="en-US" sz="2800" dirty="0"/>
              <a:t>Sign of the net flux on the surface A</a:t>
            </a:r>
            <a:r>
              <a:rPr lang="en-US" sz="2800" baseline="-25000" dirty="0"/>
              <a:t>1</a:t>
            </a:r>
            <a:r>
              <a:rPr lang="en-US" sz="2800" dirty="0"/>
              <a:t>?</a:t>
            </a:r>
          </a:p>
          <a:p>
            <a:pPr lvl="1"/>
            <a:r>
              <a:rPr lang="en-US" sz="2400" dirty="0"/>
              <a:t>The net outward flux (positive flux)</a:t>
            </a:r>
          </a:p>
          <a:p>
            <a:r>
              <a:rPr lang="en-US" sz="2800" dirty="0"/>
              <a:t>How about A</a:t>
            </a:r>
            <a:r>
              <a:rPr lang="en-US" sz="2800" baseline="-25000" dirty="0"/>
              <a:t>2</a:t>
            </a:r>
            <a:r>
              <a:rPr lang="en-US" sz="2800" dirty="0"/>
              <a:t>? </a:t>
            </a:r>
          </a:p>
          <a:p>
            <a:pPr lvl="1"/>
            <a:r>
              <a:rPr lang="en-US" sz="2400" dirty="0">
                <a:sym typeface="Wingdings" charset="2"/>
              </a:rPr>
              <a:t>Net inward flux (negative flux)</a:t>
            </a:r>
          </a:p>
          <a:p>
            <a:r>
              <a:rPr lang="en-US" sz="2800" dirty="0">
                <a:sym typeface="Wingdings" charset="2"/>
              </a:rPr>
              <a:t>What is the flux in the bottom figure?</a:t>
            </a:r>
          </a:p>
          <a:p>
            <a:pPr lvl="1"/>
            <a:r>
              <a:rPr lang="en-US" sz="2400" dirty="0">
                <a:sym typeface="Wingdings" charset="2"/>
              </a:rPr>
              <a:t>There should be a net inward flux (negative flux) since the total charge inside the volume is negative.</a:t>
            </a:r>
          </a:p>
          <a:p>
            <a:r>
              <a:rPr lang="en-US" sz="2800" dirty="0">
                <a:sym typeface="Wingdings" charset="2"/>
              </a:rPr>
              <a:t>The</a:t>
            </a:r>
            <a:r>
              <a:rPr lang="en-US" sz="2800" dirty="0" smtClean="0">
                <a:sym typeface="Wingdings" charset="2"/>
              </a:rPr>
              <a:t> net flux </a:t>
            </a:r>
            <a:r>
              <a:rPr lang="en-US" sz="2800" dirty="0">
                <a:sym typeface="Wingdings" charset="2"/>
              </a:rPr>
              <a:t>that crosses an enclosed surface is proportional to the total charge inside the surface. </a:t>
            </a:r>
            <a:r>
              <a:rPr lang="en-US" sz="2800" dirty="0" err="1">
                <a:sym typeface="Wingdings" charset="2"/>
              </a:rPr>
              <a:t></a:t>
            </a:r>
            <a:r>
              <a:rPr lang="en-US" sz="2800" dirty="0">
                <a:sym typeface="Wingdings" charset="2"/>
              </a:rPr>
              <a:t> This is the crux of Gauss’ law.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5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58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058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058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058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058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058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058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58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058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7B485-5E9E-564F-A145-91C51C919766}" type="slidenum">
              <a:rPr lang="en-US"/>
              <a:pPr/>
              <a:t>5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077200" cy="685800"/>
          </a:xfrm>
        </p:spPr>
        <p:txBody>
          <a:bodyPr/>
          <a:lstStyle/>
          <a:p>
            <a:r>
              <a:rPr lang="en-US"/>
              <a:t>Gauss’ Law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610600" cy="563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The precise </a:t>
            </a:r>
            <a:r>
              <a:rPr lang="en-US" sz="2800" dirty="0" smtClean="0"/>
              <a:t>relationship </a:t>
            </a:r>
            <a:r>
              <a:rPr lang="en-US" sz="2800" dirty="0"/>
              <a:t>between flux and the enclosed</a:t>
            </a:r>
            <a:r>
              <a:rPr lang="en-US" sz="2800" dirty="0" smtClean="0"/>
              <a:t> charge is given by Gauss’ Law</a:t>
            </a:r>
          </a:p>
          <a:p>
            <a:pPr lvl="1">
              <a:lnSpc>
                <a:spcPct val="80000"/>
              </a:lnSpc>
            </a:pPr>
            <a:endParaRPr lang="en-US" sz="2400" dirty="0" smtClean="0"/>
          </a:p>
          <a:p>
            <a:pPr lvl="2">
              <a:lnSpc>
                <a:spcPct val="80000"/>
              </a:lnSpc>
            </a:pPr>
            <a:r>
              <a:rPr lang="en-US" sz="2000" dirty="0" smtClean="0">
                <a:sym typeface="Wingdings" charset="2"/>
              </a:rPr>
              <a:t> </a:t>
            </a:r>
            <a:r>
              <a:rPr lang="en-US" sz="2000" dirty="0" smtClean="0">
                <a:latin typeface="Symbol" charset="2"/>
                <a:sym typeface="Wingdings" charset="2"/>
              </a:rPr>
              <a:t>ε</a:t>
            </a:r>
            <a:r>
              <a:rPr lang="en-US" sz="2000" baseline="-25000" dirty="0" smtClean="0">
                <a:sym typeface="Wingdings" charset="2"/>
              </a:rPr>
              <a:t>0</a:t>
            </a:r>
            <a:r>
              <a:rPr lang="en-US" sz="2000" dirty="0" smtClean="0">
                <a:sym typeface="Wingdings" charset="2"/>
              </a:rPr>
              <a:t> is the permittivity of free space in the Coulomb’s law</a:t>
            </a:r>
          </a:p>
          <a:p>
            <a:pPr>
              <a:lnSpc>
                <a:spcPct val="80000"/>
              </a:lnSpc>
            </a:pPr>
            <a:r>
              <a:rPr lang="en-US" sz="2800" dirty="0" smtClean="0">
                <a:sym typeface="Wingdings" charset="2"/>
              </a:rPr>
              <a:t>A </a:t>
            </a:r>
            <a:r>
              <a:rPr lang="en-US" sz="2800" dirty="0">
                <a:sym typeface="Wingdings" charset="2"/>
              </a:rPr>
              <a:t>few important points on Gauss’ Law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rgbClr val="A50021"/>
                </a:solidFill>
                <a:sym typeface="Wingdings" charset="2"/>
              </a:rPr>
              <a:t>Freedom to choose!!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The integral is performed over the value of </a:t>
            </a:r>
            <a:r>
              <a:rPr lang="en-US" sz="2000" b="1" dirty="0">
                <a:sym typeface="Wingdings" charset="2"/>
              </a:rPr>
              <a:t>E</a:t>
            </a:r>
            <a:r>
              <a:rPr lang="en-US" sz="2000" dirty="0">
                <a:sym typeface="Wingdings" charset="2"/>
              </a:rPr>
              <a:t> on a closed surface of our choice in any given situation. 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rgbClr val="A50021"/>
                </a:solidFill>
                <a:sym typeface="Wingdings" charset="2"/>
              </a:rPr>
              <a:t>Test of existence of electrical charge!!</a:t>
            </a:r>
            <a:endParaRPr lang="en-US" sz="2400" dirty="0">
              <a:sym typeface="Wingdings" charset="2"/>
            </a:endParaRP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The charge </a:t>
            </a:r>
            <a:r>
              <a:rPr lang="en-US" sz="2000" dirty="0" err="1">
                <a:sym typeface="Wingdings" charset="2"/>
              </a:rPr>
              <a:t>Q</a:t>
            </a:r>
            <a:r>
              <a:rPr lang="en-US" sz="2000" baseline="-25000" dirty="0" err="1">
                <a:sym typeface="Wingdings" charset="2"/>
              </a:rPr>
              <a:t>encl</a:t>
            </a:r>
            <a:r>
              <a:rPr lang="en-US" sz="2000" dirty="0">
                <a:sym typeface="Wingdings" charset="2"/>
              </a:rPr>
              <a:t> is the net charge enclosed by the arbitrary closed surface of our choice. 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rgbClr val="A50021"/>
                </a:solidFill>
                <a:sym typeface="Wingdings" charset="2"/>
              </a:rPr>
              <a:t>Universality of the law!</a:t>
            </a:r>
            <a:r>
              <a:rPr lang="en-US" sz="2400" dirty="0">
                <a:sym typeface="Wingdings" charset="2"/>
              </a:rPr>
              <a:t> 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It does NOT matter where or how much charge is distributed inside the surface.  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ym typeface="Wingdings" charset="2"/>
              </a:rPr>
              <a:t>The charge outside the surface does not contribute to </a:t>
            </a:r>
            <a:r>
              <a:rPr lang="en-US" sz="2400" dirty="0" err="1">
                <a:sym typeface="Wingdings" charset="2"/>
              </a:rPr>
              <a:t>Q</a:t>
            </a:r>
            <a:r>
              <a:rPr lang="en-US" sz="2400" baseline="-25000" dirty="0" err="1">
                <a:sym typeface="Wingdings" charset="2"/>
              </a:rPr>
              <a:t>encl</a:t>
            </a:r>
            <a:r>
              <a:rPr lang="en-US" sz="2400" dirty="0">
                <a:sym typeface="Wingdings" charset="2"/>
              </a:rPr>
              <a:t>.  Why?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The charge outside the surface might impact field lines but not the total number of lines entering or leaving the surface</a:t>
            </a:r>
          </a:p>
        </p:txBody>
      </p:sp>
      <p:graphicFrame>
        <p:nvGraphicFramePr>
          <p:cNvPr id="206852" name="Object 4"/>
          <p:cNvGraphicFramePr>
            <a:graphicFrameLocks noChangeAspect="1"/>
          </p:cNvGraphicFramePr>
          <p:nvPr/>
        </p:nvGraphicFramePr>
        <p:xfrm>
          <a:off x="3886200" y="1058863"/>
          <a:ext cx="1905000" cy="846137"/>
        </p:xfrm>
        <a:graphic>
          <a:graphicData uri="http://schemas.openxmlformats.org/presentationml/2006/ole">
            <p:oleObj spid="_x0000_s243714" name="Equation" r:id="rId3" imgW="91440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6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6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6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6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6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6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06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068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5C29B-0438-7546-A5C5-7B4E9EEDE26F}" type="slidenum">
              <a:rPr lang="en-US"/>
              <a:pPr/>
              <a:t>6</a:t>
            </a:fld>
            <a:endParaRPr lang="en-US"/>
          </a:p>
        </p:txBody>
      </p:sp>
      <p:pic>
        <p:nvPicPr>
          <p:cNvPr id="207874" name="Picture 2" descr="FG22_00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533400"/>
            <a:ext cx="5562600" cy="2628900"/>
          </a:xfrm>
          <a:prstGeom prst="rect">
            <a:avLst/>
          </a:prstGeom>
          <a:noFill/>
        </p:spPr>
      </p:pic>
      <p:sp>
        <p:nvSpPr>
          <p:cNvPr id="20787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077200" cy="685800"/>
          </a:xfrm>
        </p:spPr>
        <p:txBody>
          <a:bodyPr/>
          <a:lstStyle/>
          <a:p>
            <a:r>
              <a:rPr lang="en-US"/>
              <a:t>Gauss’ Law</a:t>
            </a:r>
          </a:p>
        </p:txBody>
      </p:sp>
      <p:sp>
        <p:nvSpPr>
          <p:cNvPr id="2078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3048000"/>
            <a:ext cx="7924800" cy="3276600"/>
          </a:xfrm>
        </p:spPr>
        <p:txBody>
          <a:bodyPr/>
          <a:lstStyle/>
          <a:p>
            <a:r>
              <a:rPr lang="en-US" dirty="0"/>
              <a:t>Let’s consider the case in the above figure.</a:t>
            </a:r>
          </a:p>
          <a:p>
            <a:r>
              <a:rPr lang="en-US" dirty="0"/>
              <a:t>What are the results of the closed integral of the</a:t>
            </a:r>
            <a:r>
              <a:rPr lang="en-US" dirty="0" smtClean="0"/>
              <a:t> </a:t>
            </a:r>
            <a:r>
              <a:rPr lang="en-US" dirty="0"/>
              <a:t>G</a:t>
            </a:r>
            <a:r>
              <a:rPr lang="en-US" dirty="0" smtClean="0"/>
              <a:t>aussian </a:t>
            </a:r>
            <a:r>
              <a:rPr lang="en-US" dirty="0"/>
              <a:t>surfaces A</a:t>
            </a:r>
            <a:r>
              <a:rPr lang="en-US" baseline="-25000" dirty="0"/>
              <a:t>1</a:t>
            </a:r>
            <a:r>
              <a:rPr lang="en-US" dirty="0"/>
              <a:t> and A</a:t>
            </a:r>
            <a:r>
              <a:rPr lang="en-US" baseline="-25000" dirty="0"/>
              <a:t>2</a:t>
            </a:r>
            <a:r>
              <a:rPr lang="en-US" dirty="0"/>
              <a:t>?</a:t>
            </a:r>
          </a:p>
          <a:p>
            <a:pPr lvl="1"/>
            <a:r>
              <a:rPr lang="en-US" dirty="0">
                <a:sym typeface="Wingdings" charset="2"/>
              </a:rPr>
              <a:t>For A</a:t>
            </a:r>
            <a:r>
              <a:rPr lang="en-US" baseline="-25000" dirty="0">
                <a:sym typeface="Wingdings" charset="2"/>
              </a:rPr>
              <a:t>1</a:t>
            </a:r>
          </a:p>
          <a:p>
            <a:pPr lvl="1"/>
            <a:endParaRPr lang="en-US" dirty="0">
              <a:sym typeface="Wingdings" charset="2"/>
            </a:endParaRPr>
          </a:p>
          <a:p>
            <a:pPr lvl="1"/>
            <a:r>
              <a:rPr lang="en-US" dirty="0">
                <a:sym typeface="Wingdings" charset="2"/>
              </a:rPr>
              <a:t>For A</a:t>
            </a:r>
            <a:r>
              <a:rPr lang="en-US" baseline="-25000" dirty="0">
                <a:sym typeface="Wingdings" charset="2"/>
              </a:rPr>
              <a:t>2</a:t>
            </a:r>
          </a:p>
        </p:txBody>
      </p:sp>
      <p:graphicFrame>
        <p:nvGraphicFramePr>
          <p:cNvPr id="207877" name="Object 5"/>
          <p:cNvGraphicFramePr>
            <a:graphicFrameLocks noChangeAspect="1"/>
          </p:cNvGraphicFramePr>
          <p:nvPr/>
        </p:nvGraphicFramePr>
        <p:xfrm>
          <a:off x="2438400" y="4752975"/>
          <a:ext cx="1343025" cy="657225"/>
        </p:xfrm>
        <a:graphic>
          <a:graphicData uri="http://schemas.openxmlformats.org/presentationml/2006/ole">
            <p:oleObj spid="_x0000_s244738" name="Equation" r:id="rId4" imgW="596880" imgH="291960" progId="Equation.DSMT4">
              <p:embed/>
            </p:oleObj>
          </a:graphicData>
        </a:graphic>
      </p:graphicFrame>
      <p:sp>
        <p:nvSpPr>
          <p:cNvPr id="207878" name="Text Box 6"/>
          <p:cNvSpPr txBox="1">
            <a:spLocks noChangeArrowheads="1"/>
          </p:cNvSpPr>
          <p:nvPr/>
        </p:nvSpPr>
        <p:spPr bwMode="auto">
          <a:xfrm>
            <a:off x="3032125" y="1793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q</a:t>
            </a:r>
            <a:endParaRPr lang="en-US" dirty="0"/>
          </a:p>
        </p:txBody>
      </p:sp>
      <p:sp>
        <p:nvSpPr>
          <p:cNvPr id="207879" name="Text Box 7"/>
          <p:cNvSpPr txBox="1">
            <a:spLocks noChangeArrowheads="1"/>
          </p:cNvSpPr>
          <p:nvPr/>
        </p:nvSpPr>
        <p:spPr bwMode="auto">
          <a:xfrm>
            <a:off x="5835650" y="16764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q</a:t>
            </a:r>
            <a:r>
              <a:rPr lang="en-US" dirty="0"/>
              <a:t>’</a:t>
            </a:r>
          </a:p>
        </p:txBody>
      </p:sp>
      <p:graphicFrame>
        <p:nvGraphicFramePr>
          <p:cNvPr id="207880" name="Object 8"/>
          <p:cNvGraphicFramePr>
            <a:graphicFrameLocks noChangeAspect="1"/>
          </p:cNvGraphicFramePr>
          <p:nvPr/>
        </p:nvGraphicFramePr>
        <p:xfrm>
          <a:off x="2438400" y="5614988"/>
          <a:ext cx="1343025" cy="657225"/>
        </p:xfrm>
        <a:graphic>
          <a:graphicData uri="http://schemas.openxmlformats.org/presentationml/2006/ole">
            <p:oleObj spid="_x0000_s244739" name="Equation" r:id="rId5" imgW="596880" imgH="291960" progId="Equation.DSMT4">
              <p:embed/>
            </p:oleObj>
          </a:graphicData>
        </a:graphic>
      </p:graphicFrame>
      <p:graphicFrame>
        <p:nvGraphicFramePr>
          <p:cNvPr id="207881" name="Object 9"/>
          <p:cNvGraphicFramePr>
            <a:graphicFrameLocks noChangeAspect="1"/>
          </p:cNvGraphicFramePr>
          <p:nvPr/>
        </p:nvGraphicFramePr>
        <p:xfrm>
          <a:off x="3810000" y="4648200"/>
          <a:ext cx="514350" cy="914400"/>
        </p:xfrm>
        <a:graphic>
          <a:graphicData uri="http://schemas.openxmlformats.org/presentationml/2006/ole">
            <p:oleObj spid="_x0000_s244740" name="Equation" r:id="rId6" imgW="228600" imgH="406080" progId="Equation.DSMT4">
              <p:embed/>
            </p:oleObj>
          </a:graphicData>
        </a:graphic>
      </p:graphicFrame>
      <p:graphicFrame>
        <p:nvGraphicFramePr>
          <p:cNvPr id="207882" name="Object 10"/>
          <p:cNvGraphicFramePr>
            <a:graphicFrameLocks noChangeAspect="1"/>
          </p:cNvGraphicFramePr>
          <p:nvPr/>
        </p:nvGraphicFramePr>
        <p:xfrm>
          <a:off x="3743325" y="5486400"/>
          <a:ext cx="600075" cy="914400"/>
        </p:xfrm>
        <a:graphic>
          <a:graphicData uri="http://schemas.openxmlformats.org/presentationml/2006/ole">
            <p:oleObj spid="_x0000_s244741" name="Equation" r:id="rId7" imgW="26640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7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7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7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7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78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78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7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7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07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07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078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7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07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07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6" grpId="0" build="p"/>
      <p:bldP spid="207878" grpId="0"/>
      <p:bldP spid="20787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FC4C-6E18-FD4E-93F6-E905DDAF783E}" type="slidenum">
              <a:rPr lang="en-US"/>
              <a:pPr/>
              <a:t>7</a:t>
            </a:fld>
            <a:endParaRPr lang="en-US"/>
          </a:p>
        </p:txBody>
      </p:sp>
      <p:pic>
        <p:nvPicPr>
          <p:cNvPr id="208898" name="Picture 2" descr="FG22_00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0800" y="266700"/>
            <a:ext cx="3048000" cy="2286000"/>
          </a:xfrm>
          <a:prstGeom prst="rect">
            <a:avLst/>
          </a:prstGeom>
          <a:noFill/>
        </p:spPr>
      </p:pic>
      <p:sp>
        <p:nvSpPr>
          <p:cNvPr id="20889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7239000" cy="685800"/>
          </a:xfrm>
        </p:spPr>
        <p:txBody>
          <a:bodyPr/>
          <a:lstStyle/>
          <a:p>
            <a:r>
              <a:rPr lang="en-US"/>
              <a:t>Coulomb’s Law from Gauss’ Law</a:t>
            </a:r>
          </a:p>
        </p:txBody>
      </p:sp>
      <p:sp>
        <p:nvSpPr>
          <p:cNvPr id="2089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" y="1295400"/>
            <a:ext cx="6934200" cy="1295400"/>
          </a:xfrm>
        </p:spPr>
        <p:txBody>
          <a:bodyPr/>
          <a:lstStyle/>
          <a:p>
            <a:r>
              <a:rPr lang="en-US" sz="2800" dirty="0"/>
              <a:t>Let’s consider a charge Q enclosed inside our imaginary</a:t>
            </a:r>
            <a:r>
              <a:rPr lang="en-US" sz="2800" dirty="0" smtClean="0"/>
              <a:t> </a:t>
            </a:r>
            <a:r>
              <a:rPr lang="en-US" sz="2800" dirty="0" err="1" smtClean="0"/>
              <a:t>gaussian</a:t>
            </a:r>
            <a:r>
              <a:rPr lang="en-US" sz="2800" dirty="0" smtClean="0"/>
              <a:t> </a:t>
            </a:r>
            <a:r>
              <a:rPr lang="en-US" sz="2800" dirty="0"/>
              <a:t>surface of sphere of radius </a:t>
            </a:r>
            <a:r>
              <a:rPr lang="en-US" sz="2800" dirty="0" err="1"/>
              <a:t>r</a:t>
            </a:r>
            <a:r>
              <a:rPr lang="en-US" sz="2800" dirty="0"/>
              <a:t>.</a:t>
            </a:r>
          </a:p>
        </p:txBody>
      </p:sp>
      <p:sp>
        <p:nvSpPr>
          <p:cNvPr id="208901" name="Rectangle 5"/>
          <p:cNvSpPr>
            <a:spLocks noChangeArrowheads="1"/>
          </p:cNvSpPr>
          <p:nvPr/>
        </p:nvSpPr>
        <p:spPr bwMode="auto">
          <a:xfrm>
            <a:off x="152400" y="2286000"/>
            <a:ext cx="89154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Since we can choose any surface enclosing the charge, we choose the simplest possible one!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</a:t>
            </a: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  <a:sym typeface="Wingdings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The surface is symmetric about the charge.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What does this tell us about the field E? 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Must have the same magnitude</a:t>
            </a:r>
            <a:r>
              <a:rPr lang="en-US" sz="2000" dirty="0" smtClean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 (uniform) at </a:t>
            </a: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any point on the surface 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Points </a:t>
            </a:r>
            <a:r>
              <a:rPr lang="en-US" sz="2000" dirty="0" err="1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radially</a:t>
            </a: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 outward / inward parallel to the surface vector </a:t>
            </a:r>
            <a:r>
              <a:rPr lang="en-US" sz="2000" dirty="0" err="1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d</a:t>
            </a:r>
            <a:r>
              <a:rPr lang="en-US" sz="2000" b="1" dirty="0" err="1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A</a:t>
            </a: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The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  <a:sym typeface="Wingdings" charset="2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Arial Narrow" charset="0"/>
                <a:sym typeface="Wingdings" charset="2"/>
              </a:rPr>
              <a:t>gaussian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  <a:sym typeface="Wingdings" charset="2"/>
              </a:rPr>
              <a:t>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integral can be written as </a:t>
            </a:r>
          </a:p>
        </p:txBody>
      </p:sp>
      <p:graphicFrame>
        <p:nvGraphicFramePr>
          <p:cNvPr id="208902" name="Object 6"/>
          <p:cNvGraphicFramePr>
            <a:graphicFrameLocks noChangeAspect="1"/>
          </p:cNvGraphicFramePr>
          <p:nvPr/>
        </p:nvGraphicFramePr>
        <p:xfrm>
          <a:off x="152400" y="5335588"/>
          <a:ext cx="1244600" cy="608012"/>
        </p:xfrm>
        <a:graphic>
          <a:graphicData uri="http://schemas.openxmlformats.org/presentationml/2006/ole">
            <p:oleObj spid="_x0000_s245762" name="Equation" r:id="rId5" imgW="596880" imgH="291960" progId="Equation.DSMT4">
              <p:embed/>
            </p:oleObj>
          </a:graphicData>
        </a:graphic>
      </p:graphicFrame>
      <p:sp>
        <p:nvSpPr>
          <p:cNvPr id="208903" name="AutoShape 7"/>
          <p:cNvSpPr>
            <a:spLocks noChangeArrowheads="1"/>
          </p:cNvSpPr>
          <p:nvPr/>
        </p:nvSpPr>
        <p:spPr bwMode="auto">
          <a:xfrm>
            <a:off x="6305550" y="4911725"/>
            <a:ext cx="781050" cy="11080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Solve </a:t>
            </a:r>
          </a:p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for  E</a:t>
            </a:r>
          </a:p>
        </p:txBody>
      </p:sp>
      <p:graphicFrame>
        <p:nvGraphicFramePr>
          <p:cNvPr id="208904" name="Object 8"/>
          <p:cNvGraphicFramePr>
            <a:graphicFrameLocks noChangeAspect="1"/>
          </p:cNvGraphicFramePr>
          <p:nvPr/>
        </p:nvGraphicFramePr>
        <p:xfrm>
          <a:off x="7239000" y="5257800"/>
          <a:ext cx="665163" cy="427038"/>
        </p:xfrm>
        <a:graphic>
          <a:graphicData uri="http://schemas.openxmlformats.org/presentationml/2006/ole">
            <p:oleObj spid="_x0000_s245763" name="Equation" r:id="rId6" imgW="253800" imgH="152280" progId="Equation.DSMT4">
              <p:embed/>
            </p:oleObj>
          </a:graphicData>
        </a:graphic>
      </p:graphicFrame>
      <p:sp>
        <p:nvSpPr>
          <p:cNvPr id="208905" name="Text Box 9"/>
          <p:cNvSpPr txBox="1">
            <a:spLocks noChangeArrowheads="1"/>
          </p:cNvSpPr>
          <p:nvPr/>
        </p:nvSpPr>
        <p:spPr bwMode="auto">
          <a:xfrm>
            <a:off x="7343775" y="6096000"/>
            <a:ext cx="1495425" cy="609600"/>
          </a:xfrm>
          <a:prstGeom prst="rect">
            <a:avLst/>
          </a:prstGeom>
          <a:solidFill>
            <a:srgbClr val="FFFF99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Electric Field of </a:t>
            </a:r>
          </a:p>
          <a:p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Coulomb’s Law</a:t>
            </a:r>
          </a:p>
        </p:txBody>
      </p:sp>
      <p:graphicFrame>
        <p:nvGraphicFramePr>
          <p:cNvPr id="208906" name="Object 10"/>
          <p:cNvGraphicFramePr>
            <a:graphicFrameLocks noChangeAspect="1"/>
          </p:cNvGraphicFramePr>
          <p:nvPr/>
        </p:nvGraphicFramePr>
        <p:xfrm>
          <a:off x="1430338" y="5335588"/>
          <a:ext cx="1084262" cy="608012"/>
        </p:xfrm>
        <a:graphic>
          <a:graphicData uri="http://schemas.openxmlformats.org/presentationml/2006/ole">
            <p:oleObj spid="_x0000_s245764" name="Equation" r:id="rId7" imgW="520560" imgH="291960" progId="Equation.DSMT4">
              <p:embed/>
            </p:oleObj>
          </a:graphicData>
        </a:graphic>
      </p:graphicFrame>
      <p:graphicFrame>
        <p:nvGraphicFramePr>
          <p:cNvPr id="208907" name="Object 11"/>
          <p:cNvGraphicFramePr>
            <a:graphicFrameLocks noChangeAspect="1"/>
          </p:cNvGraphicFramePr>
          <p:nvPr/>
        </p:nvGraphicFramePr>
        <p:xfrm>
          <a:off x="2438400" y="5334000"/>
          <a:ext cx="1085850" cy="608013"/>
        </p:xfrm>
        <a:graphic>
          <a:graphicData uri="http://schemas.openxmlformats.org/presentationml/2006/ole">
            <p:oleObj spid="_x0000_s245765" name="Equation" r:id="rId8" imgW="520560" imgH="291960" progId="Equation.DSMT4">
              <p:embed/>
            </p:oleObj>
          </a:graphicData>
        </a:graphic>
      </p:graphicFrame>
      <p:graphicFrame>
        <p:nvGraphicFramePr>
          <p:cNvPr id="208908" name="Object 12"/>
          <p:cNvGraphicFramePr>
            <a:graphicFrameLocks noChangeAspect="1"/>
          </p:cNvGraphicFramePr>
          <p:nvPr/>
        </p:nvGraphicFramePr>
        <p:xfrm>
          <a:off x="3505200" y="5362575"/>
          <a:ext cx="1376363" cy="581025"/>
        </p:xfrm>
        <a:graphic>
          <a:graphicData uri="http://schemas.openxmlformats.org/presentationml/2006/ole">
            <p:oleObj spid="_x0000_s245766" name="Equation" r:id="rId9" imgW="660240" imgH="279360" progId="Equation.DSMT4">
              <p:embed/>
            </p:oleObj>
          </a:graphicData>
        </a:graphic>
      </p:graphicFrame>
      <p:graphicFrame>
        <p:nvGraphicFramePr>
          <p:cNvPr id="208909" name="Object 13"/>
          <p:cNvGraphicFramePr>
            <a:graphicFrameLocks noChangeAspect="1"/>
          </p:cNvGraphicFramePr>
          <p:nvPr/>
        </p:nvGraphicFramePr>
        <p:xfrm>
          <a:off x="4865688" y="5257800"/>
          <a:ext cx="925512" cy="846138"/>
        </p:xfrm>
        <a:graphic>
          <a:graphicData uri="http://schemas.openxmlformats.org/presentationml/2006/ole">
            <p:oleObj spid="_x0000_s245767" name="Equation" r:id="rId10" imgW="444240" imgH="406080" progId="Equation.DSMT4">
              <p:embed/>
            </p:oleObj>
          </a:graphicData>
        </a:graphic>
      </p:graphicFrame>
      <p:graphicFrame>
        <p:nvGraphicFramePr>
          <p:cNvPr id="208910" name="Object 14"/>
          <p:cNvGraphicFramePr>
            <a:graphicFrameLocks noChangeAspect="1"/>
          </p:cNvGraphicFramePr>
          <p:nvPr/>
        </p:nvGraphicFramePr>
        <p:xfrm>
          <a:off x="5748338" y="5257800"/>
          <a:ext cx="423862" cy="846138"/>
        </p:xfrm>
        <a:graphic>
          <a:graphicData uri="http://schemas.openxmlformats.org/presentationml/2006/ole">
            <p:oleObj spid="_x0000_s245768" name="Equation" r:id="rId11" imgW="203040" imgH="406080" progId="Equation.DSMT4">
              <p:embed/>
            </p:oleObj>
          </a:graphicData>
        </a:graphic>
      </p:graphicFrame>
      <p:graphicFrame>
        <p:nvGraphicFramePr>
          <p:cNvPr id="208911" name="Object 15"/>
          <p:cNvGraphicFramePr>
            <a:graphicFrameLocks noChangeAspect="1"/>
          </p:cNvGraphicFramePr>
          <p:nvPr/>
        </p:nvGraphicFramePr>
        <p:xfrm>
          <a:off x="7794625" y="4953000"/>
          <a:ext cx="1196975" cy="1139825"/>
        </p:xfrm>
        <a:graphic>
          <a:graphicData uri="http://schemas.openxmlformats.org/presentationml/2006/ole">
            <p:oleObj spid="_x0000_s245769" name="Equation" r:id="rId12" imgW="45720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8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08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89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89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089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089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089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08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08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08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08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08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08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08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08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08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2089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2089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208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208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0" grpId="0" build="p"/>
      <p:bldP spid="208901" grpId="0" build="p"/>
      <p:bldP spid="208903" grpId="0" animBg="1"/>
      <p:bldP spid="20890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81944-574F-FF4B-8F60-DE60AF160DB9}" type="slidenum">
              <a:rPr lang="en-US"/>
              <a:pPr/>
              <a:t>8</a:t>
            </a:fld>
            <a:endParaRPr lang="en-US"/>
          </a:p>
        </p:txBody>
      </p:sp>
      <p:pic>
        <p:nvPicPr>
          <p:cNvPr id="209922" name="Picture 2" descr="FG22_00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8400" y="152400"/>
            <a:ext cx="3200400" cy="2400300"/>
          </a:xfrm>
          <a:prstGeom prst="rect">
            <a:avLst/>
          </a:prstGeom>
          <a:noFill/>
        </p:spPr>
      </p:pic>
      <p:sp>
        <p:nvSpPr>
          <p:cNvPr id="20992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7239000" cy="685800"/>
          </a:xfrm>
        </p:spPr>
        <p:txBody>
          <a:bodyPr/>
          <a:lstStyle/>
          <a:p>
            <a:r>
              <a:rPr lang="en-US"/>
              <a:t>Gauss’ Law from Coulomb’s Law</a:t>
            </a:r>
          </a:p>
        </p:txBody>
      </p:sp>
      <p:sp>
        <p:nvSpPr>
          <p:cNvPr id="2099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7010400" cy="1905000"/>
          </a:xfrm>
        </p:spPr>
        <p:txBody>
          <a:bodyPr/>
          <a:lstStyle/>
          <a:p>
            <a:r>
              <a:rPr lang="en-US" sz="2800"/>
              <a:t>Let’s consider a single static point charge Q surrounded by an imaginary spherical surface.</a:t>
            </a:r>
          </a:p>
          <a:p>
            <a:r>
              <a:rPr lang="en-US" sz="2800">
                <a:sym typeface="Wingdings" charset="2"/>
              </a:rPr>
              <a:t>Coulomb’s law tells us that the electric field at a spherical surface is </a:t>
            </a:r>
            <a:endParaRPr lang="en-US" sz="2800"/>
          </a:p>
        </p:txBody>
      </p:sp>
      <p:sp>
        <p:nvSpPr>
          <p:cNvPr id="209925" name="Rectangle 5"/>
          <p:cNvSpPr>
            <a:spLocks noChangeArrowheads="1"/>
          </p:cNvSpPr>
          <p:nvPr/>
        </p:nvSpPr>
        <p:spPr bwMode="auto">
          <a:xfrm>
            <a:off x="228600" y="3429000"/>
            <a:ext cx="8915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  <a:sym typeface="Wingdings" charset="2"/>
              </a:rPr>
              <a:t>Performing a closed integral over the surface, we obtain</a:t>
            </a:r>
          </a:p>
        </p:txBody>
      </p:sp>
      <p:graphicFrame>
        <p:nvGraphicFramePr>
          <p:cNvPr id="209926" name="Object 6"/>
          <p:cNvGraphicFramePr>
            <a:graphicFrameLocks noChangeAspect="1"/>
          </p:cNvGraphicFramePr>
          <p:nvPr/>
        </p:nvGraphicFramePr>
        <p:xfrm>
          <a:off x="457200" y="4035425"/>
          <a:ext cx="1317625" cy="766763"/>
        </p:xfrm>
        <a:graphic>
          <a:graphicData uri="http://schemas.openxmlformats.org/presentationml/2006/ole">
            <p:oleObj spid="_x0000_s246786" name="Equation" r:id="rId5" imgW="596880" imgH="291960" progId="Equation.DSMT4">
              <p:embed/>
            </p:oleObj>
          </a:graphicData>
        </a:graphic>
      </p:graphicFrame>
      <p:sp>
        <p:nvSpPr>
          <p:cNvPr id="209927" name="Text Box 7"/>
          <p:cNvSpPr txBox="1">
            <a:spLocks noChangeArrowheads="1"/>
          </p:cNvSpPr>
          <p:nvPr/>
        </p:nvSpPr>
        <p:spPr bwMode="auto">
          <a:xfrm>
            <a:off x="6553200" y="6048375"/>
            <a:ext cx="1368425" cy="425450"/>
          </a:xfrm>
          <a:prstGeom prst="rect">
            <a:avLst/>
          </a:prstGeom>
          <a:solidFill>
            <a:srgbClr val="FFFF99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CC0000"/>
                </a:solidFill>
                <a:latin typeface="Arial Narrow" charset="0"/>
              </a:rPr>
              <a:t>Gauss’ Law</a:t>
            </a:r>
          </a:p>
        </p:txBody>
      </p:sp>
      <p:graphicFrame>
        <p:nvGraphicFramePr>
          <p:cNvPr id="209928" name="Object 8"/>
          <p:cNvGraphicFramePr>
            <a:graphicFrameLocks noChangeAspect="1"/>
          </p:cNvGraphicFramePr>
          <p:nvPr/>
        </p:nvGraphicFramePr>
        <p:xfrm>
          <a:off x="3352800" y="2362200"/>
          <a:ext cx="1962150" cy="1139825"/>
        </p:xfrm>
        <a:graphic>
          <a:graphicData uri="http://schemas.openxmlformats.org/presentationml/2006/ole">
            <p:oleObj spid="_x0000_s246787" name="Equation" r:id="rId6" imgW="749160" imgH="406080" progId="Equation.DSMT4">
              <p:embed/>
            </p:oleObj>
          </a:graphicData>
        </a:graphic>
      </p:graphicFrame>
      <p:graphicFrame>
        <p:nvGraphicFramePr>
          <p:cNvPr id="209929" name="Object 9"/>
          <p:cNvGraphicFramePr>
            <a:graphicFrameLocks noChangeAspect="1"/>
          </p:cNvGraphicFramePr>
          <p:nvPr/>
        </p:nvGraphicFramePr>
        <p:xfrm>
          <a:off x="3851275" y="4953000"/>
          <a:ext cx="2244725" cy="1066800"/>
        </p:xfrm>
        <a:graphic>
          <a:graphicData uri="http://schemas.openxmlformats.org/presentationml/2006/ole">
            <p:oleObj spid="_x0000_s246788" name="Equation" r:id="rId7" imgW="1015920" imgH="406080" progId="Equation.DSMT4">
              <p:embed/>
            </p:oleObj>
          </a:graphicData>
        </a:graphic>
      </p:graphicFrame>
      <p:graphicFrame>
        <p:nvGraphicFramePr>
          <p:cNvPr id="209930" name="Object 10"/>
          <p:cNvGraphicFramePr>
            <a:graphicFrameLocks noChangeAspect="1"/>
          </p:cNvGraphicFramePr>
          <p:nvPr/>
        </p:nvGraphicFramePr>
        <p:xfrm>
          <a:off x="1812925" y="3886200"/>
          <a:ext cx="2301875" cy="1066800"/>
        </p:xfrm>
        <a:graphic>
          <a:graphicData uri="http://schemas.openxmlformats.org/presentationml/2006/ole">
            <p:oleObj spid="_x0000_s246789" name="Equation" r:id="rId8" imgW="1041120" imgH="406080" progId="Equation.DSMT4">
              <p:embed/>
            </p:oleObj>
          </a:graphicData>
        </a:graphic>
      </p:graphicFrame>
      <p:graphicFrame>
        <p:nvGraphicFramePr>
          <p:cNvPr id="209931" name="Object 11"/>
          <p:cNvGraphicFramePr>
            <a:graphicFrameLocks noChangeAspect="1"/>
          </p:cNvGraphicFramePr>
          <p:nvPr/>
        </p:nvGraphicFramePr>
        <p:xfrm>
          <a:off x="4098925" y="3886200"/>
          <a:ext cx="1768475" cy="1066800"/>
        </p:xfrm>
        <a:graphic>
          <a:graphicData uri="http://schemas.openxmlformats.org/presentationml/2006/ole">
            <p:oleObj spid="_x0000_s246790" name="Equation" r:id="rId9" imgW="799920" imgH="406080" progId="Equation.DSMT4">
              <p:embed/>
            </p:oleObj>
          </a:graphicData>
        </a:graphic>
      </p:graphicFrame>
      <p:graphicFrame>
        <p:nvGraphicFramePr>
          <p:cNvPr id="209932" name="Object 12"/>
          <p:cNvGraphicFramePr>
            <a:graphicFrameLocks noChangeAspect="1"/>
          </p:cNvGraphicFramePr>
          <p:nvPr/>
        </p:nvGraphicFramePr>
        <p:xfrm>
          <a:off x="6096000" y="4953000"/>
          <a:ext cx="2274888" cy="1066800"/>
        </p:xfrm>
        <a:graphic>
          <a:graphicData uri="http://schemas.openxmlformats.org/presentationml/2006/ole">
            <p:oleObj spid="_x0000_s246791" name="Equation" r:id="rId10" imgW="1028520" imgH="406080" progId="Equation.DSMT4">
              <p:embed/>
            </p:oleObj>
          </a:graphicData>
        </a:graphic>
      </p:graphicFrame>
      <p:graphicFrame>
        <p:nvGraphicFramePr>
          <p:cNvPr id="209933" name="Object 13"/>
          <p:cNvGraphicFramePr>
            <a:graphicFrameLocks noChangeAspect="1"/>
          </p:cNvGraphicFramePr>
          <p:nvPr/>
        </p:nvGraphicFramePr>
        <p:xfrm>
          <a:off x="8313738" y="4953000"/>
          <a:ext cx="449262" cy="1066800"/>
        </p:xfrm>
        <a:graphic>
          <a:graphicData uri="http://schemas.openxmlformats.org/presentationml/2006/ole">
            <p:oleObj spid="_x0000_s246792" name="Equation" r:id="rId11" imgW="20304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9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099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9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9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09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09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09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09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09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09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2099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4" grpId="0" build="p"/>
      <p:bldP spid="209925" grpId="0" build="p"/>
      <p:bldP spid="2099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13, 2011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B939F-5CDE-C344-9BEE-A94324778209}" type="slidenum">
              <a:rPr lang="en-US"/>
              <a:pPr/>
              <a:t>9</a:t>
            </a:fld>
            <a:endParaRPr lang="en-US"/>
          </a:p>
        </p:txBody>
      </p:sp>
      <p:pic>
        <p:nvPicPr>
          <p:cNvPr id="210946" name="Picture 2" descr="FG22_0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0"/>
            <a:ext cx="3657600" cy="2743200"/>
          </a:xfrm>
          <a:prstGeom prst="rect">
            <a:avLst/>
          </a:prstGeom>
          <a:noFill/>
        </p:spPr>
      </p:pic>
      <p:sp>
        <p:nvSpPr>
          <p:cNvPr id="210947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7239000" cy="685800"/>
          </a:xfrm>
        </p:spPr>
        <p:txBody>
          <a:bodyPr/>
          <a:lstStyle/>
          <a:p>
            <a:r>
              <a:rPr lang="en-US"/>
              <a:t>Gauss’ Law from Coulomb’s Law</a:t>
            </a:r>
            <a:br>
              <a:rPr lang="en-US"/>
            </a:br>
            <a:r>
              <a:rPr lang="en-US"/>
              <a:t>Irregular Surface</a:t>
            </a:r>
          </a:p>
        </p:txBody>
      </p:sp>
      <p:sp>
        <p:nvSpPr>
          <p:cNvPr id="2109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" y="1219200"/>
            <a:ext cx="6781800" cy="144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Let’s consider the same single static point charge Q surrounded by a symmetric spherical surface A</a:t>
            </a:r>
            <a:r>
              <a:rPr lang="en-US" sz="2800" baseline="-25000"/>
              <a:t>1</a:t>
            </a:r>
            <a:r>
              <a:rPr lang="en-US" sz="2800"/>
              <a:t> and a randomly shaped surface A</a:t>
            </a:r>
            <a:r>
              <a:rPr lang="en-US" sz="2800" baseline="-25000"/>
              <a:t>2</a:t>
            </a:r>
            <a:r>
              <a:rPr lang="en-US" sz="2800"/>
              <a:t>.</a:t>
            </a:r>
          </a:p>
        </p:txBody>
      </p:sp>
      <p:sp>
        <p:nvSpPr>
          <p:cNvPr id="210949" name="Rectangle 5"/>
          <p:cNvSpPr>
            <a:spLocks noChangeArrowheads="1"/>
          </p:cNvSpPr>
          <p:nvPr/>
        </p:nvSpPr>
        <p:spPr bwMode="auto">
          <a:xfrm>
            <a:off x="76200" y="2438400"/>
            <a:ext cx="9067800" cy="434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What is the difference in the number of field lines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  <a:sym typeface="Wingdings" charset="2"/>
              </a:rPr>
              <a:t> due to the charge Q, passing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through the two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  <a:sym typeface="Wingdings" charset="2"/>
              </a:rPr>
              <a:t>surfaces?</a:t>
            </a:r>
            <a:endParaRPr lang="en-US" sz="2800" dirty="0">
              <a:solidFill>
                <a:schemeClr val="accent2"/>
              </a:solidFill>
              <a:latin typeface="Arial Narrow" charset="0"/>
              <a:sym typeface="Wingdings" charset="2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None.  What does this mean?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The total number of field lines passing through the surface is the same no matter what the shape of the enclosed surface is.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So we can write: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  <a:sym typeface="Wingdings" charset="2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What does this mean?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The flux due to the given enclosed charge is the same no matter what the shape of the surface enclosing it is. </a:t>
            </a:r>
            <a:r>
              <a:rPr lang="en-US" sz="2000" dirty="0" err="1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</a:t>
            </a: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 Gauss’ law,                     , is valid for any surface surrounding a single point charge Q.</a:t>
            </a:r>
          </a:p>
        </p:txBody>
      </p:sp>
      <p:graphicFrame>
        <p:nvGraphicFramePr>
          <p:cNvPr id="210950" name="Object 6"/>
          <p:cNvGraphicFramePr>
            <a:graphicFrameLocks noChangeAspect="1"/>
          </p:cNvGraphicFramePr>
          <p:nvPr/>
        </p:nvGraphicFramePr>
        <p:xfrm>
          <a:off x="2895600" y="4497388"/>
          <a:ext cx="1373188" cy="949325"/>
        </p:xfrm>
        <a:graphic>
          <a:graphicData uri="http://schemas.openxmlformats.org/presentationml/2006/ole">
            <p:oleObj spid="_x0000_s247810" name="Equation" r:id="rId4" imgW="596880" imgH="406080" progId="Equation.DSMT4">
              <p:embed/>
            </p:oleObj>
          </a:graphicData>
        </a:graphic>
      </p:graphicFrame>
      <p:graphicFrame>
        <p:nvGraphicFramePr>
          <p:cNvPr id="210951" name="Object 7"/>
          <p:cNvGraphicFramePr>
            <a:graphicFrameLocks noChangeAspect="1"/>
          </p:cNvGraphicFramePr>
          <p:nvPr/>
        </p:nvGraphicFramePr>
        <p:xfrm>
          <a:off x="5319713" y="6019800"/>
          <a:ext cx="1081087" cy="549275"/>
        </p:xfrm>
        <a:graphic>
          <a:graphicData uri="http://schemas.openxmlformats.org/presentationml/2006/ole">
            <p:oleObj spid="_x0000_s247811" name="Equation" r:id="rId5" imgW="774360" imgH="406080" progId="Equation.DSMT4">
              <p:embed/>
            </p:oleObj>
          </a:graphicData>
        </a:graphic>
      </p:graphicFrame>
      <p:graphicFrame>
        <p:nvGraphicFramePr>
          <p:cNvPr id="210952" name="Object 8"/>
          <p:cNvGraphicFramePr>
            <a:graphicFrameLocks noChangeAspect="1"/>
          </p:cNvGraphicFramePr>
          <p:nvPr/>
        </p:nvGraphicFramePr>
        <p:xfrm>
          <a:off x="4265613" y="4497388"/>
          <a:ext cx="1373187" cy="949325"/>
        </p:xfrm>
        <a:graphic>
          <a:graphicData uri="http://schemas.openxmlformats.org/presentationml/2006/ole">
            <p:oleObj spid="_x0000_s247812" name="Equation" r:id="rId6" imgW="596880" imgH="406080" progId="Equation.DSMT4">
              <p:embed/>
            </p:oleObj>
          </a:graphicData>
        </a:graphic>
      </p:graphicFrame>
      <p:graphicFrame>
        <p:nvGraphicFramePr>
          <p:cNvPr id="210953" name="Object 9"/>
          <p:cNvGraphicFramePr>
            <a:graphicFrameLocks noChangeAspect="1"/>
          </p:cNvGraphicFramePr>
          <p:nvPr/>
        </p:nvGraphicFramePr>
        <p:xfrm>
          <a:off x="5638800" y="4495800"/>
          <a:ext cx="466725" cy="950913"/>
        </p:xfrm>
        <a:graphic>
          <a:graphicData uri="http://schemas.openxmlformats.org/presentationml/2006/ole">
            <p:oleObj spid="_x0000_s247813" name="Equation" r:id="rId7" imgW="20304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0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1094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10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109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109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109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10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10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10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109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109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10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8" grpId="0" build="p"/>
      <p:bldP spid="210949" grpId="0" build="p" animBg="1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15529</TotalTime>
  <Words>2420</Words>
  <Application>Microsoft Macintosh PowerPoint</Application>
  <PresentationFormat>On-screen Show (4:3)</PresentationFormat>
  <Paragraphs>263</Paragraphs>
  <Slides>21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phys1443-spring02</vt:lpstr>
      <vt:lpstr>Equation</vt:lpstr>
      <vt:lpstr>PHYS 1444 – Section 003 Lecture #7</vt:lpstr>
      <vt:lpstr>Announcements</vt:lpstr>
      <vt:lpstr>Slide 3</vt:lpstr>
      <vt:lpstr>Generalization of the Electric Flux</vt:lpstr>
      <vt:lpstr>Gauss’ Law</vt:lpstr>
      <vt:lpstr>Gauss’ Law</vt:lpstr>
      <vt:lpstr>Coulomb’s Law from Gauss’ Law</vt:lpstr>
      <vt:lpstr>Gauss’ Law from Coulomb’s Law</vt:lpstr>
      <vt:lpstr>Gauss’ Law from Coulomb’s Law Irregular Surface</vt:lpstr>
      <vt:lpstr>Gauss’ Law w/ more than one charge</vt:lpstr>
      <vt:lpstr>So what is Gauss’ Law good for?</vt:lpstr>
      <vt:lpstr>Solving problems with Gauss’ Law</vt:lpstr>
      <vt:lpstr>Example 22 – 2 </vt:lpstr>
      <vt:lpstr>Example 22 – 6 </vt:lpstr>
      <vt:lpstr>Electric Potential Energy</vt:lpstr>
      <vt:lpstr>Electric Potential Energy</vt:lpstr>
      <vt:lpstr>Electric Potential Energy</vt:lpstr>
      <vt:lpstr>Electric Potential</vt:lpstr>
      <vt:lpstr>Electric Potential</vt:lpstr>
      <vt:lpstr>A Few Things about Electric Potential</vt:lpstr>
      <vt:lpstr>Example 23 – 1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416</cp:revision>
  <dcterms:created xsi:type="dcterms:W3CDTF">2011-09-13T19:46:09Z</dcterms:created>
  <dcterms:modified xsi:type="dcterms:W3CDTF">2011-09-13T19:46:35Z</dcterms:modified>
</cp:coreProperties>
</file>