
<file path=[Content_Types].xml><?xml version="1.0" encoding="utf-8"?>
<Types xmlns="http://schemas.openxmlformats.org/package/2006/content-types">
  <Override PartName="/ppt/embeddings/oleObject24.bin" ContentType="application/vnd.openxmlformats-officedocument.oleObject"/>
  <Override PartName="/ppt/embeddings/oleObject8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31.bin" ContentType="application/vnd.openxmlformats-officedocument.oleObject"/>
  <Override PartName="/ppt/slides/slide5.xml" ContentType="application/vnd.openxmlformats-officedocument.presentationml.slide+xml"/>
  <Override PartName="/ppt/embeddings/oleObject40.bin" ContentType="application/vnd.openxmlformats-officedocument.oleObject"/>
  <Override PartName="/ppt/slideLayouts/slideLayout5.xml" ContentType="application/vnd.openxmlformats-officedocument.presentationml.slideLayout+xml"/>
  <Override PartName="/ppt/embeddings/oleObject23.bin" ContentType="application/vnd.openxmlformats-officedocument.oleObject"/>
  <Override PartName="/ppt/embeddings/oleObject39.bin" ContentType="application/vnd.openxmlformats-officedocument.oleObject"/>
  <Override PartName="/ppt/slideMasters/slideMaster1.xml" ContentType="application/vnd.openxmlformats-officedocument.presentationml.slideMaster+xml"/>
  <Override PartName="/ppt/embeddings/oleObject7.bin" ContentType="application/vnd.openxmlformats-officedocument.oleObject"/>
  <Override PartName="/docProps/core.xml" ContentType="application/vnd.openxmlformats-package.core-properties+xml"/>
  <Override PartName="/ppt/embeddings/oleObject15.bin" ContentType="application/vnd.openxmlformats-officedocument.oleObject"/>
  <Override PartName="/ppt/handoutMasters/handoutMaster1.xml" ContentType="application/vnd.openxmlformats-officedocument.presentationml.handoutMaster+xml"/>
  <Override PartName="/ppt/embeddings/oleObject37.bin" ContentType="application/vnd.openxmlformats-officedocument.oleObject"/>
  <Default Extension="vml" ContentType="application/vnd.openxmlformats-officedocument.vmlDrawing"/>
  <Override PartName="/ppt/embeddings/oleObject30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oleObject22.bin" ContentType="application/vnd.openxmlformats-officedocument.oleObject"/>
  <Override PartName="/ppt/embeddings/oleObject38.bin" ContentType="application/vnd.openxmlformats-officedocument.oleObject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presProps.xml" ContentType="application/vnd.openxmlformats-officedocument.presentationml.presProps+xml"/>
  <Override PartName="/ppt/embeddings/oleObject36.bin" ContentType="application/vnd.openxmlformats-officedocument.oleObject"/>
  <Default Extension="pict" ContentType="image/pict"/>
  <Override PartName="/ppt/embeddings/oleObject45.bin" ContentType="application/vnd.openxmlformats-officedocument.oleObject"/>
  <Override PartName="/ppt/embeddings/oleObject12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21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embeddings/oleObject35.bin" ContentType="application/vnd.openxmlformats-officedocument.oleObject"/>
  <Override PartName="/ppt/slideLayouts/slideLayout13.xml" ContentType="application/vnd.openxmlformats-officedocument.presentationml.slideLayout+xml"/>
  <Override PartName="/ppt/slides/slide9.xml" ContentType="application/vnd.openxmlformats-officedocument.presentationml.slide+xml"/>
  <Override PartName="/ppt/embeddings/oleObject44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slides/slide2.xml" ContentType="application/vnd.openxmlformats-officedocument.presentationml.slide+xml"/>
  <Override PartName="/ppt/embeddings/oleObject27.bin" ContentType="application/vnd.openxmlformats-officedocument.oleObject"/>
  <Override PartName="/ppt/slideLayouts/slideLayout2.xml" ContentType="application/vnd.openxmlformats-officedocument.presentationml.slideLayout+xml"/>
  <Override PartName="/ppt/embeddings/oleObject2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9.bin" ContentType="application/vnd.openxmlformats-officedocument.oleObject"/>
  <Default Extension="wmf" ContentType="image/x-wmf"/>
  <Override PartName="/docProps/app.xml" ContentType="application/vnd.openxmlformats-officedocument.extended-properties+xml"/>
  <Override PartName="/ppt/theme/theme3.xml" ContentType="application/vnd.openxmlformats-officedocument.theme+xml"/>
  <Override PartName="/ppt/embeddings/oleObject34.bin" ContentType="application/vnd.openxmlformats-officedocument.oleObject"/>
  <Override PartName="/ppt/slideLayouts/slideLayout12.xml" ContentType="application/vnd.openxmlformats-officedocument.presentationml.slideLayout+xml"/>
  <Override PartName="/ppt/slides/slide8.xml" ContentType="application/vnd.openxmlformats-officedocument.presentationml.slide+xml"/>
  <Override PartName="/ppt/embeddings/oleObject43.bin" ContentType="application/vnd.openxmlformats-officedocument.oleObject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slides/slide1.xml" ContentType="application/vnd.openxmlformats-officedocument.presentationml.slide+xml"/>
  <Override PartName="/ppt/embeddings/oleObject26.bin" ContentType="application/vnd.openxmlformats-officedocument.oleObject"/>
  <Override PartName="/ppt/slideLayouts/slideLayout1.xml" ContentType="application/vnd.openxmlformats-officedocument.presentationml.slideLayout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theme/theme2.xml" ContentType="application/vnd.openxmlformats-officedocument.theme+xml"/>
  <Override PartName="/ppt/embeddings/oleObject33.bin" ContentType="application/vnd.openxmlformats-officedocument.oleObject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embeddings/oleObject42.bin" ContentType="application/vnd.openxmlformats-officedocument.oleObject"/>
  <Override PartName="/ppt/slideLayouts/slideLayout7.xml" ContentType="application/vnd.openxmlformats-officedocument.presentationml.slideLayout+xml"/>
  <Override PartName="/ppt/embeddings/oleObject25.bin" ContentType="application/vnd.openxmlformats-officedocument.oleObject"/>
  <Override PartName="/ppt/notesMasters/notesMaster1.xml" ContentType="application/vnd.openxmlformats-officedocument.presentationml.notesMaster+xml"/>
  <Override PartName="/ppt/embeddings/oleObject9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theme/theme1.xml" ContentType="application/vnd.openxmlformats-officedocument.theme+xml"/>
  <Override PartName="/ppt/embeddings/oleObject32.bin" ContentType="application/vnd.openxmlformats-officedocument.oleObject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6.xml" ContentType="application/vnd.openxmlformats-officedocument.presentationml.slide+xml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5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433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3118" autoAdjust="0"/>
    <p:restoredTop sz="94683" autoAdjust="0"/>
  </p:normalViewPr>
  <p:slideViewPr>
    <p:cSldViewPr>
      <p:cViewPr varScale="1">
        <p:scale>
          <a:sx n="114" d="100"/>
          <a:sy n="114" d="100"/>
        </p:scale>
        <p:origin x="-112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pict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wmf"/><Relationship Id="rId12" Type="http://schemas.openxmlformats.org/officeDocument/2006/relationships/image" Target="../media/image25.wmf"/><Relationship Id="rId13" Type="http://schemas.openxmlformats.org/officeDocument/2006/relationships/image" Target="../media/image26.pict"/><Relationship Id="rId14" Type="http://schemas.openxmlformats.org/officeDocument/2006/relationships/image" Target="../media/image27.wmf"/><Relationship Id="rId15" Type="http://schemas.openxmlformats.org/officeDocument/2006/relationships/image" Target="../media/image28.wmf"/><Relationship Id="rId16" Type="http://schemas.openxmlformats.org/officeDocument/2006/relationships/image" Target="../media/image29.pict"/><Relationship Id="rId17" Type="http://schemas.openxmlformats.org/officeDocument/2006/relationships/image" Target="../media/image30.pict"/><Relationship Id="rId18" Type="http://schemas.openxmlformats.org/officeDocument/2006/relationships/image" Target="../media/image31.pict"/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2.wmf"/><Relationship Id="rId12" Type="http://schemas.openxmlformats.org/officeDocument/2006/relationships/image" Target="../media/image43.wmf"/><Relationship Id="rId1" Type="http://schemas.openxmlformats.org/officeDocument/2006/relationships/image" Target="../media/image32.wmf"/><Relationship Id="rId2" Type="http://schemas.openxmlformats.org/officeDocument/2006/relationships/image" Target="../media/image33.wmf"/><Relationship Id="rId3" Type="http://schemas.openxmlformats.org/officeDocument/2006/relationships/image" Target="../media/image34.wmf"/><Relationship Id="rId4" Type="http://schemas.openxmlformats.org/officeDocument/2006/relationships/image" Target="../media/image35.wmf"/><Relationship Id="rId5" Type="http://schemas.openxmlformats.org/officeDocument/2006/relationships/image" Target="../media/image36.wmf"/><Relationship Id="rId6" Type="http://schemas.openxmlformats.org/officeDocument/2006/relationships/image" Target="../media/image37.wmf"/><Relationship Id="rId7" Type="http://schemas.openxmlformats.org/officeDocument/2006/relationships/image" Target="../media/image38.wmf"/><Relationship Id="rId8" Type="http://schemas.openxmlformats.org/officeDocument/2006/relationships/image" Target="../media/image39.wmf"/><Relationship Id="rId9" Type="http://schemas.openxmlformats.org/officeDocument/2006/relationships/image" Target="../media/image40.wmf"/><Relationship Id="rId10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4" Type="http://schemas.openxmlformats.org/officeDocument/2006/relationships/image" Target="../media/image48.wmf"/><Relationship Id="rId5" Type="http://schemas.openxmlformats.org/officeDocument/2006/relationships/image" Target="../media/image49.wmf"/><Relationship Id="rId6" Type="http://schemas.openxmlformats.org/officeDocument/2006/relationships/image" Target="../media/image50.wmf"/><Relationship Id="rId1" Type="http://schemas.openxmlformats.org/officeDocument/2006/relationships/image" Target="../media/image45.wmf"/><Relationship Id="rId2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BD0D8340-873C-AA4E-887A-4A70ECD80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5.bin"/><Relationship Id="rId12" Type="http://schemas.openxmlformats.org/officeDocument/2006/relationships/oleObject" Target="../embeddings/oleObject36.bin"/><Relationship Id="rId13" Type="http://schemas.openxmlformats.org/officeDocument/2006/relationships/oleObject" Target="../embeddings/oleObject37.bin"/><Relationship Id="rId14" Type="http://schemas.openxmlformats.org/officeDocument/2006/relationships/oleObject" Target="../embeddings/oleObject38.bin"/><Relationship Id="rId15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4.jpeg"/><Relationship Id="rId4" Type="http://schemas.openxmlformats.org/officeDocument/2006/relationships/oleObject" Target="../embeddings/oleObject28.bin"/><Relationship Id="rId5" Type="http://schemas.openxmlformats.org/officeDocument/2006/relationships/oleObject" Target="../embeddings/oleObject29.bin"/><Relationship Id="rId6" Type="http://schemas.openxmlformats.org/officeDocument/2006/relationships/oleObject" Target="../embeddings/oleObject30.bin"/><Relationship Id="rId7" Type="http://schemas.openxmlformats.org/officeDocument/2006/relationships/oleObject" Target="../embeddings/oleObject31.bin"/><Relationship Id="rId8" Type="http://schemas.openxmlformats.org/officeDocument/2006/relationships/oleObject" Target="../embeddings/oleObject32.bin"/><Relationship Id="rId9" Type="http://schemas.openxmlformats.org/officeDocument/2006/relationships/oleObject" Target="../embeddings/oleObject33.bin"/><Relationship Id="rId10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4" Type="http://schemas.openxmlformats.org/officeDocument/2006/relationships/oleObject" Target="../embeddings/oleObject40.bin"/><Relationship Id="rId5" Type="http://schemas.openxmlformats.org/officeDocument/2006/relationships/oleObject" Target="../embeddings/oleObject41.bin"/><Relationship Id="rId6" Type="http://schemas.openxmlformats.org/officeDocument/2006/relationships/oleObject" Target="../embeddings/oleObject42.bin"/><Relationship Id="rId7" Type="http://schemas.openxmlformats.org/officeDocument/2006/relationships/oleObject" Target="../embeddings/oleObject43.bin"/><Relationship Id="rId8" Type="http://schemas.openxmlformats.org/officeDocument/2006/relationships/oleObject" Target="../embeddings/oleObject44.bin"/><Relationship Id="rId9" Type="http://schemas.openxmlformats.org/officeDocument/2006/relationships/oleObject" Target="../embeddings/oleObject45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oleObject7.bin"/><Relationship Id="rId6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20" Type="http://schemas.openxmlformats.org/officeDocument/2006/relationships/oleObject" Target="../embeddings/oleObject27.bin"/><Relationship Id="rId10" Type="http://schemas.openxmlformats.org/officeDocument/2006/relationships/oleObject" Target="../embeddings/oleObject17.bin"/><Relationship Id="rId11" Type="http://schemas.openxmlformats.org/officeDocument/2006/relationships/oleObject" Target="../embeddings/oleObject18.bin"/><Relationship Id="rId12" Type="http://schemas.openxmlformats.org/officeDocument/2006/relationships/oleObject" Target="../embeddings/oleObject19.bin"/><Relationship Id="rId13" Type="http://schemas.openxmlformats.org/officeDocument/2006/relationships/oleObject" Target="../embeddings/oleObject20.bin"/><Relationship Id="rId14" Type="http://schemas.openxmlformats.org/officeDocument/2006/relationships/oleObject" Target="../embeddings/oleObject21.bin"/><Relationship Id="rId15" Type="http://schemas.openxmlformats.org/officeDocument/2006/relationships/oleObject" Target="../embeddings/oleObject22.bin"/><Relationship Id="rId16" Type="http://schemas.openxmlformats.org/officeDocument/2006/relationships/oleObject" Target="../embeddings/oleObject23.bin"/><Relationship Id="rId17" Type="http://schemas.openxmlformats.org/officeDocument/2006/relationships/oleObject" Target="../embeddings/oleObject24.bin"/><Relationship Id="rId18" Type="http://schemas.openxmlformats.org/officeDocument/2006/relationships/oleObject" Target="../embeddings/oleObject25.bin"/><Relationship Id="rId19" Type="http://schemas.openxmlformats.org/officeDocument/2006/relationships/oleObject" Target="../embeddings/oleObject2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.bin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oleObject12.bin"/><Relationship Id="rId6" Type="http://schemas.openxmlformats.org/officeDocument/2006/relationships/oleObject" Target="../embeddings/oleObject13.bin"/><Relationship Id="rId7" Type="http://schemas.openxmlformats.org/officeDocument/2006/relationships/oleObject" Target="../embeddings/oleObject14.bin"/><Relationship Id="rId8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083798" y="1311275"/>
            <a:ext cx="29795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Sept. 15,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0574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23 Electric Potential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Electric Potential and Electric Field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Electric Potential due to Point Charges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Shape of the Electric Potential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V due to Charge Distributions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err="1" smtClean="0">
                <a:solidFill>
                  <a:srgbClr val="660066"/>
                </a:solidFill>
                <a:latin typeface="Arial Narrow" charset="0"/>
              </a:rPr>
              <a:t>Equi</a:t>
            </a: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-potential Lines and Surfaces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Electric Potential Due to Electric Dipole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endParaRPr lang="en-US" sz="2800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990600" lvl="1" indent="-533400">
              <a:spcBef>
                <a:spcPct val="20000"/>
              </a:spcBef>
            </a:pPr>
            <a:endParaRPr lang="en-US" sz="2800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FG23_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3962400"/>
            <a:ext cx="2438400" cy="2057400"/>
          </a:xfrm>
          <a:prstGeom prst="rect">
            <a:avLst/>
          </a:prstGeom>
        </p:spPr>
      </p:pic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0EB8-8488-1C43-BFE0-0C68D0707C01}" type="slidenum">
              <a:rPr lang="en-US"/>
              <a:pPr/>
              <a:t>10</a:t>
            </a:fld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620000" cy="685800"/>
          </a:xfrm>
        </p:spPr>
        <p:txBody>
          <a:bodyPr/>
          <a:lstStyle/>
          <a:p>
            <a:r>
              <a:rPr lang="en-US"/>
              <a:t>Electric Potential and Electric Field</a:t>
            </a: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457200" y="68580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potential energy is expressed in terms of a conservative force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For the electrical case, we are more interested in the potential difference: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formula can be used to determine 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sz="2800" i="1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when the electric field is given.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When the field is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uniform and parallel to the path</a:t>
            </a:r>
            <a:endParaRPr lang="en-US" sz="3200" dirty="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232453" name="Object 5"/>
          <p:cNvGraphicFramePr>
            <a:graphicFrameLocks noChangeAspect="1"/>
          </p:cNvGraphicFramePr>
          <p:nvPr/>
        </p:nvGraphicFramePr>
        <p:xfrm>
          <a:off x="2105025" y="1752600"/>
          <a:ext cx="1552575" cy="528638"/>
        </p:xfrm>
        <a:graphic>
          <a:graphicData uri="http://schemas.openxmlformats.org/presentationml/2006/ole">
            <p:oleObj spid="_x0000_s287746" name="Equation" r:id="rId4" imgW="596880" imgH="203040" progId="Equation.DSMT4">
              <p:embed/>
            </p:oleObj>
          </a:graphicData>
        </a:graphic>
      </p:graphicFrame>
      <p:graphicFrame>
        <p:nvGraphicFramePr>
          <p:cNvPr id="232454" name="Object 6"/>
          <p:cNvGraphicFramePr>
            <a:graphicFrameLocks noChangeAspect="1"/>
          </p:cNvGraphicFramePr>
          <p:nvPr/>
        </p:nvGraphicFramePr>
        <p:xfrm>
          <a:off x="1066800" y="3463925"/>
          <a:ext cx="776288" cy="477838"/>
        </p:xfrm>
        <a:graphic>
          <a:graphicData uri="http://schemas.openxmlformats.org/presentationml/2006/ole">
            <p:oleObj spid="_x0000_s287747" name="Equation" r:id="rId5" imgW="330120" imgH="203040" progId="Equation.DSMT4">
              <p:embed/>
            </p:oleObj>
          </a:graphicData>
        </a:graphic>
      </p:graphicFrame>
      <p:graphicFrame>
        <p:nvGraphicFramePr>
          <p:cNvPr id="232455" name="Object 7"/>
          <p:cNvGraphicFramePr>
            <a:graphicFrameLocks noChangeAspect="1"/>
          </p:cNvGraphicFramePr>
          <p:nvPr/>
        </p:nvGraphicFramePr>
        <p:xfrm>
          <a:off x="838200" y="5559425"/>
          <a:ext cx="1254125" cy="479425"/>
        </p:xfrm>
        <a:graphic>
          <a:graphicData uri="http://schemas.openxmlformats.org/presentationml/2006/ole">
            <p:oleObj spid="_x0000_s287748" name="Equation" r:id="rId6" imgW="533160" imgH="203040" progId="Equation.DSMT4">
              <p:embed/>
            </p:oleObj>
          </a:graphicData>
        </a:graphic>
      </p:graphicFrame>
      <p:graphicFrame>
        <p:nvGraphicFramePr>
          <p:cNvPr id="232456" name="Object 8"/>
          <p:cNvGraphicFramePr>
            <a:graphicFrameLocks noChangeAspect="1"/>
          </p:cNvGraphicFramePr>
          <p:nvPr/>
        </p:nvGraphicFramePr>
        <p:xfrm>
          <a:off x="6477000" y="5559425"/>
          <a:ext cx="1431925" cy="479425"/>
        </p:xfrm>
        <a:graphic>
          <a:graphicData uri="http://schemas.openxmlformats.org/presentationml/2006/ole">
            <p:oleObj spid="_x0000_s287749" name="Equation" r:id="rId7" imgW="609480" imgH="203040" progId="Equation.DSMT4">
              <p:embed/>
            </p:oleObj>
          </a:graphicData>
        </a:graphic>
      </p:graphicFrame>
      <p:sp>
        <p:nvSpPr>
          <p:cNvPr id="232457" name="Text Box 9"/>
          <p:cNvSpPr txBox="1">
            <a:spLocks noChangeArrowheads="1"/>
          </p:cNvSpPr>
          <p:nvPr/>
        </p:nvSpPr>
        <p:spPr bwMode="auto">
          <a:xfrm>
            <a:off x="5943600" y="5570538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00"/>
                </a:solidFill>
                <a:latin typeface="Arial Narrow" charset="0"/>
              </a:rPr>
              <a:t>or</a:t>
            </a:r>
          </a:p>
        </p:txBody>
      </p:sp>
      <p:sp>
        <p:nvSpPr>
          <p:cNvPr id="232458" name="Text Box 10"/>
          <p:cNvSpPr txBox="1">
            <a:spLocks noChangeArrowheads="1"/>
          </p:cNvSpPr>
          <p:nvPr/>
        </p:nvSpPr>
        <p:spPr bwMode="auto">
          <a:xfrm>
            <a:off x="457200" y="6183313"/>
            <a:ext cx="4271963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Unit of the electric field in terms of potential?</a:t>
            </a:r>
          </a:p>
        </p:txBody>
      </p:sp>
      <p:sp>
        <p:nvSpPr>
          <p:cNvPr id="232459" name="Text Box 11"/>
          <p:cNvSpPr txBox="1">
            <a:spLocks noChangeArrowheads="1"/>
          </p:cNvSpPr>
          <p:nvPr/>
        </p:nvSpPr>
        <p:spPr bwMode="auto">
          <a:xfrm>
            <a:off x="4987925" y="6172200"/>
            <a:ext cx="554038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V/m</a:t>
            </a:r>
          </a:p>
        </p:txBody>
      </p:sp>
      <p:sp>
        <p:nvSpPr>
          <p:cNvPr id="232460" name="Text Box 12"/>
          <p:cNvSpPr txBox="1">
            <a:spLocks noChangeArrowheads="1"/>
          </p:cNvSpPr>
          <p:nvPr/>
        </p:nvSpPr>
        <p:spPr bwMode="auto">
          <a:xfrm>
            <a:off x="5715000" y="6172200"/>
            <a:ext cx="29718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Can you derive this from N/C?</a:t>
            </a:r>
          </a:p>
        </p:txBody>
      </p:sp>
      <p:graphicFrame>
        <p:nvGraphicFramePr>
          <p:cNvPr id="232461" name="Object 13"/>
          <p:cNvGraphicFramePr>
            <a:graphicFrameLocks noChangeAspect="1"/>
          </p:cNvGraphicFramePr>
          <p:nvPr/>
        </p:nvGraphicFramePr>
        <p:xfrm>
          <a:off x="1870075" y="3463925"/>
          <a:ext cx="1254125" cy="477838"/>
        </p:xfrm>
        <a:graphic>
          <a:graphicData uri="http://schemas.openxmlformats.org/presentationml/2006/ole">
            <p:oleObj spid="_x0000_s287750" name="Equation" r:id="rId8" imgW="533160" imgH="203040" progId="Equation.DSMT4">
              <p:embed/>
            </p:oleObj>
          </a:graphicData>
        </a:graphic>
      </p:graphicFrame>
      <p:graphicFrame>
        <p:nvGraphicFramePr>
          <p:cNvPr id="232462" name="Object 14"/>
          <p:cNvGraphicFramePr>
            <a:graphicFrameLocks noChangeAspect="1"/>
          </p:cNvGraphicFramePr>
          <p:nvPr/>
        </p:nvGraphicFramePr>
        <p:xfrm>
          <a:off x="3109913" y="3238500"/>
          <a:ext cx="1462087" cy="927100"/>
        </p:xfrm>
        <a:graphic>
          <a:graphicData uri="http://schemas.openxmlformats.org/presentationml/2006/ole">
            <p:oleObj spid="_x0000_s287751" name="Equation" r:id="rId9" imgW="622080" imgH="393480" progId="Equation.DSMT4">
              <p:embed/>
            </p:oleObj>
          </a:graphicData>
        </a:graphic>
      </p:graphicFrame>
      <p:graphicFrame>
        <p:nvGraphicFramePr>
          <p:cNvPr id="232463" name="Object 15"/>
          <p:cNvGraphicFramePr>
            <a:graphicFrameLocks noChangeAspect="1"/>
          </p:cNvGraphicFramePr>
          <p:nvPr/>
        </p:nvGraphicFramePr>
        <p:xfrm>
          <a:off x="4548188" y="3208338"/>
          <a:ext cx="1700212" cy="985837"/>
        </p:xfrm>
        <a:graphic>
          <a:graphicData uri="http://schemas.openxmlformats.org/presentationml/2006/ole">
            <p:oleObj spid="_x0000_s287752" name="Equation" r:id="rId10" imgW="723600" imgH="419040" progId="Equation.DSMT4">
              <p:embed/>
            </p:oleObj>
          </a:graphicData>
        </a:graphic>
      </p:graphicFrame>
      <p:graphicFrame>
        <p:nvGraphicFramePr>
          <p:cNvPr id="232464" name="Object 16"/>
          <p:cNvGraphicFramePr>
            <a:graphicFrameLocks noChangeAspect="1"/>
          </p:cNvGraphicFramePr>
          <p:nvPr/>
        </p:nvGraphicFramePr>
        <p:xfrm>
          <a:off x="6172200" y="3313113"/>
          <a:ext cx="1373188" cy="777875"/>
        </p:xfrm>
        <a:graphic>
          <a:graphicData uri="http://schemas.openxmlformats.org/presentationml/2006/ole">
            <p:oleObj spid="_x0000_s287753" name="Equation" r:id="rId11" imgW="583920" imgH="330120" progId="Equation.DSMT4">
              <p:embed/>
            </p:oleObj>
          </a:graphicData>
        </a:graphic>
      </p:graphicFrame>
      <p:graphicFrame>
        <p:nvGraphicFramePr>
          <p:cNvPr id="232465" name="Object 17"/>
          <p:cNvGraphicFramePr>
            <a:graphicFrameLocks noChangeAspect="1"/>
          </p:cNvGraphicFramePr>
          <p:nvPr/>
        </p:nvGraphicFramePr>
        <p:xfrm>
          <a:off x="2044700" y="5410200"/>
          <a:ext cx="1612900" cy="777875"/>
        </p:xfrm>
        <a:graphic>
          <a:graphicData uri="http://schemas.openxmlformats.org/presentationml/2006/ole">
            <p:oleObj spid="_x0000_s287754" name="Equation" r:id="rId12" imgW="685800" imgH="330120" progId="Equation.DSMT4">
              <p:embed/>
            </p:oleObj>
          </a:graphicData>
        </a:graphic>
      </p:graphicFrame>
      <p:graphicFrame>
        <p:nvGraphicFramePr>
          <p:cNvPr id="232466" name="Object 18"/>
          <p:cNvGraphicFramePr>
            <a:graphicFrameLocks noChangeAspect="1"/>
          </p:cNvGraphicFramePr>
          <p:nvPr/>
        </p:nvGraphicFramePr>
        <p:xfrm>
          <a:off x="3625850" y="5410200"/>
          <a:ext cx="1403350" cy="777875"/>
        </p:xfrm>
        <a:graphic>
          <a:graphicData uri="http://schemas.openxmlformats.org/presentationml/2006/ole">
            <p:oleObj spid="_x0000_s287755" name="Equation" r:id="rId13" imgW="596880" imgH="330120" progId="Equation.DSMT4">
              <p:embed/>
            </p:oleObj>
          </a:graphicData>
        </a:graphic>
      </p:graphicFrame>
      <p:graphicFrame>
        <p:nvGraphicFramePr>
          <p:cNvPr id="232467" name="Object 19"/>
          <p:cNvGraphicFramePr>
            <a:graphicFrameLocks noChangeAspect="1"/>
          </p:cNvGraphicFramePr>
          <p:nvPr/>
        </p:nvGraphicFramePr>
        <p:xfrm>
          <a:off x="4997450" y="5605463"/>
          <a:ext cx="717550" cy="388937"/>
        </p:xfrm>
        <a:graphic>
          <a:graphicData uri="http://schemas.openxmlformats.org/presentationml/2006/ole">
            <p:oleObj spid="_x0000_s287756" name="Equation" r:id="rId14" imgW="304560" imgH="164880" progId="Equation.DSMT4">
              <p:embed/>
            </p:oleObj>
          </a:graphicData>
        </a:graphic>
      </p:graphicFrame>
      <p:graphicFrame>
        <p:nvGraphicFramePr>
          <p:cNvPr id="232468" name="Object 20"/>
          <p:cNvGraphicFramePr>
            <a:graphicFrameLocks noChangeAspect="1"/>
          </p:cNvGraphicFramePr>
          <p:nvPr/>
        </p:nvGraphicFramePr>
        <p:xfrm>
          <a:off x="3657600" y="1600200"/>
          <a:ext cx="1519238" cy="858838"/>
        </p:xfrm>
        <a:graphic>
          <a:graphicData uri="http://schemas.openxmlformats.org/presentationml/2006/ole">
            <p:oleObj spid="_x0000_s287757" name="Equation" r:id="rId15" imgW="58392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2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2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2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2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2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2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32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3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3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32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32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32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32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32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2" grpId="0" build="p"/>
      <p:bldP spid="232457" grpId="0"/>
      <p:bldP spid="232458" grpId="0" animBg="1"/>
      <p:bldP spid="232459" grpId="0" animBg="1"/>
      <p:bldP spid="2324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0981-A45F-1D4D-92B4-E9AB3E3465C1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694488" y="533400"/>
            <a:ext cx="3592512" cy="3124200"/>
            <a:chOff x="4217" y="288"/>
            <a:chExt cx="2263" cy="196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217" y="288"/>
              <a:ext cx="2263" cy="1536"/>
              <a:chOff x="4169" y="144"/>
              <a:chExt cx="2263" cy="1968"/>
            </a:xfrm>
          </p:grpSpPr>
          <p:pic>
            <p:nvPicPr>
              <p:cNvPr id="235524" name="Picture 4" descr="FG23_00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169" y="144"/>
                <a:ext cx="2263" cy="1968"/>
              </a:xfrm>
              <a:prstGeom prst="rect">
                <a:avLst/>
              </a:prstGeom>
              <a:noFill/>
            </p:spPr>
          </p:pic>
          <p:sp>
            <p:nvSpPr>
              <p:cNvPr id="235525" name="Rectangle 5"/>
              <p:cNvSpPr>
                <a:spLocks noChangeArrowheads="1"/>
              </p:cNvSpPr>
              <p:nvPr/>
            </p:nvSpPr>
            <p:spPr bwMode="auto">
              <a:xfrm>
                <a:off x="5568" y="1008"/>
                <a:ext cx="336" cy="28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526" name="Rectangle 6"/>
              <p:cNvSpPr>
                <a:spLocks noChangeArrowheads="1"/>
              </p:cNvSpPr>
              <p:nvPr/>
            </p:nvSpPr>
            <p:spPr bwMode="auto">
              <a:xfrm>
                <a:off x="4704" y="1056"/>
                <a:ext cx="336" cy="28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35527" name="Line 7"/>
            <p:cNvSpPr>
              <a:spLocks noChangeShapeType="1"/>
            </p:cNvSpPr>
            <p:nvPr/>
          </p:nvSpPr>
          <p:spPr bwMode="auto">
            <a:xfrm>
              <a:off x="5136" y="177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5528" name="Line 8"/>
            <p:cNvSpPr>
              <a:spLocks noChangeShapeType="1"/>
            </p:cNvSpPr>
            <p:nvPr/>
          </p:nvSpPr>
          <p:spPr bwMode="auto">
            <a:xfrm>
              <a:off x="5568" y="177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235529" name="AutoShape 9"/>
            <p:cNvCxnSpPr>
              <a:cxnSpLocks noChangeShapeType="1"/>
            </p:cNvCxnSpPr>
            <p:nvPr/>
          </p:nvCxnSpPr>
          <p:spPr bwMode="auto">
            <a:xfrm>
              <a:off x="5136" y="1968"/>
              <a:ext cx="43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35530" name="Text Box 10"/>
            <p:cNvSpPr txBox="1">
              <a:spLocks noChangeArrowheads="1"/>
            </p:cNvSpPr>
            <p:nvPr/>
          </p:nvSpPr>
          <p:spPr bwMode="auto">
            <a:xfrm>
              <a:off x="5184" y="2006"/>
              <a:ext cx="3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 Narrow" charset="0"/>
                </a:rPr>
                <a:t>50V</a:t>
              </a:r>
            </a:p>
          </p:txBody>
        </p:sp>
        <p:sp>
          <p:nvSpPr>
            <p:cNvPr id="235531" name="Text Box 11"/>
            <p:cNvSpPr txBox="1">
              <a:spLocks noChangeArrowheads="1"/>
            </p:cNvSpPr>
            <p:nvPr/>
          </p:nvSpPr>
          <p:spPr bwMode="auto">
            <a:xfrm>
              <a:off x="5184" y="1488"/>
              <a:ext cx="3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 Narrow" charset="0"/>
                </a:rPr>
                <a:t>5cm</a:t>
              </a:r>
            </a:p>
          </p:txBody>
        </p:sp>
      </p:grpSp>
      <p:sp>
        <p:nvSpPr>
          <p:cNvPr id="235532" name="Rectangle 1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23 – 3 </a:t>
            </a:r>
          </a:p>
        </p:txBody>
      </p:sp>
      <p:sp>
        <p:nvSpPr>
          <p:cNvPr id="235533" name="Text Box 13"/>
          <p:cNvSpPr txBox="1">
            <a:spLocks noChangeArrowheads="1"/>
          </p:cNvSpPr>
          <p:nvPr/>
        </p:nvSpPr>
        <p:spPr bwMode="auto">
          <a:xfrm>
            <a:off x="609600" y="777875"/>
            <a:ext cx="7239000" cy="2528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>
                <a:solidFill>
                  <a:schemeClr val="accent2"/>
                </a:solidFill>
                <a:latin typeface="Arial Narrow" charset="0"/>
              </a:rPr>
              <a:t>Uniform electric field obtained from voltage: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Two parallel plates are charged to a voltage of 50V.  If the separation between the plates is 5.0cm, calculate the magnitude of the electric field between them, ignoring any fringe effect.</a:t>
            </a:r>
          </a:p>
        </p:txBody>
      </p:sp>
      <p:graphicFrame>
        <p:nvGraphicFramePr>
          <p:cNvPr id="235534" name="Object 14"/>
          <p:cNvGraphicFramePr>
            <a:graphicFrameLocks noChangeAspect="1"/>
          </p:cNvGraphicFramePr>
          <p:nvPr/>
        </p:nvGraphicFramePr>
        <p:xfrm>
          <a:off x="2536825" y="5160963"/>
          <a:ext cx="619125" cy="360362"/>
        </p:xfrm>
        <a:graphic>
          <a:graphicData uri="http://schemas.openxmlformats.org/presentationml/2006/ole">
            <p:oleObj spid="_x0000_s288770" name="Equation" r:id="rId4" imgW="253800" imgH="152280" progId="Equation.DSMT4">
              <p:embed/>
            </p:oleObj>
          </a:graphicData>
        </a:graphic>
      </p:graphicFrame>
      <p:graphicFrame>
        <p:nvGraphicFramePr>
          <p:cNvPr id="235535" name="Object 15"/>
          <p:cNvGraphicFramePr>
            <a:graphicFrameLocks noChangeAspect="1"/>
          </p:cNvGraphicFramePr>
          <p:nvPr/>
        </p:nvGraphicFramePr>
        <p:xfrm>
          <a:off x="3236913" y="4906963"/>
          <a:ext cx="681037" cy="868362"/>
        </p:xfrm>
        <a:graphic>
          <a:graphicData uri="http://schemas.openxmlformats.org/presentationml/2006/ole">
            <p:oleObj spid="_x0000_s288771" name="Equation" r:id="rId5" imgW="279360" imgH="368280" progId="Equation.DSMT4">
              <p:embed/>
            </p:oleObj>
          </a:graphicData>
        </a:graphic>
      </p:graphicFrame>
      <p:graphicFrame>
        <p:nvGraphicFramePr>
          <p:cNvPr id="235536" name="Object 16"/>
          <p:cNvGraphicFramePr>
            <a:graphicFrameLocks noChangeAspect="1"/>
          </p:cNvGraphicFramePr>
          <p:nvPr/>
        </p:nvGraphicFramePr>
        <p:xfrm>
          <a:off x="3962400" y="4906963"/>
          <a:ext cx="1270000" cy="868362"/>
        </p:xfrm>
        <a:graphic>
          <a:graphicData uri="http://schemas.openxmlformats.org/presentationml/2006/ole">
            <p:oleObj spid="_x0000_s288772" name="Equation" r:id="rId6" imgW="520560" imgH="368280" progId="Equation.DSMT4">
              <p:embed/>
            </p:oleObj>
          </a:graphicData>
        </a:graphic>
      </p:graphicFrame>
      <p:sp>
        <p:nvSpPr>
          <p:cNvPr id="235537" name="Text Box 17"/>
          <p:cNvSpPr txBox="1">
            <a:spLocks noChangeArrowheads="1"/>
          </p:cNvSpPr>
          <p:nvPr/>
        </p:nvSpPr>
        <p:spPr bwMode="auto">
          <a:xfrm>
            <a:off x="609600" y="3429000"/>
            <a:ext cx="8016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What is the relationship between electric field and the potential for a uniform field? </a:t>
            </a:r>
          </a:p>
        </p:txBody>
      </p:sp>
      <p:graphicFrame>
        <p:nvGraphicFramePr>
          <p:cNvPr id="235538" name="Object 18"/>
          <p:cNvGraphicFramePr>
            <a:graphicFrameLocks noChangeAspect="1"/>
          </p:cNvGraphicFramePr>
          <p:nvPr/>
        </p:nvGraphicFramePr>
        <p:xfrm>
          <a:off x="4538663" y="4038600"/>
          <a:ext cx="1709737" cy="530225"/>
        </p:xfrm>
        <a:graphic>
          <a:graphicData uri="http://schemas.openxmlformats.org/presentationml/2006/ole">
            <p:oleObj spid="_x0000_s288773" name="Equation" r:id="rId7" imgW="533160" imgH="164880" progId="Equation.DSMT4">
              <p:embed/>
            </p:oleObj>
          </a:graphicData>
        </a:graphic>
      </p:graphicFrame>
      <p:sp>
        <p:nvSpPr>
          <p:cNvPr id="235539" name="AutoShape 19"/>
          <p:cNvSpPr>
            <a:spLocks noChangeArrowheads="1"/>
          </p:cNvSpPr>
          <p:nvPr/>
        </p:nvSpPr>
        <p:spPr bwMode="auto">
          <a:xfrm>
            <a:off x="609600" y="4911725"/>
            <a:ext cx="1846263" cy="860425"/>
          </a:xfrm>
          <a:prstGeom prst="rightArrow">
            <a:avLst>
              <a:gd name="adj1" fmla="val 50000"/>
              <a:gd name="adj2" fmla="val 53644"/>
            </a:avLst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Solving for E</a:t>
            </a:r>
          </a:p>
        </p:txBody>
      </p:sp>
      <p:graphicFrame>
        <p:nvGraphicFramePr>
          <p:cNvPr id="235540" name="Object 20"/>
          <p:cNvGraphicFramePr>
            <a:graphicFrameLocks noChangeAspect="1"/>
          </p:cNvGraphicFramePr>
          <p:nvPr/>
        </p:nvGraphicFramePr>
        <p:xfrm>
          <a:off x="5230813" y="4892675"/>
          <a:ext cx="1703387" cy="898525"/>
        </p:xfrm>
        <a:graphic>
          <a:graphicData uri="http://schemas.openxmlformats.org/presentationml/2006/ole">
            <p:oleObj spid="_x0000_s288774" name="Equation" r:id="rId8" imgW="698400" imgH="380880" progId="Equation.DSMT4">
              <p:embed/>
            </p:oleObj>
          </a:graphicData>
        </a:graphic>
      </p:graphicFrame>
      <p:graphicFrame>
        <p:nvGraphicFramePr>
          <p:cNvPr id="235541" name="Object 21"/>
          <p:cNvGraphicFramePr>
            <a:graphicFrameLocks noChangeAspect="1"/>
          </p:cNvGraphicFramePr>
          <p:nvPr/>
        </p:nvGraphicFramePr>
        <p:xfrm>
          <a:off x="6881813" y="5173663"/>
          <a:ext cx="1423987" cy="388937"/>
        </p:xfrm>
        <a:graphic>
          <a:graphicData uri="http://schemas.openxmlformats.org/presentationml/2006/ole">
            <p:oleObj spid="_x0000_s288775" name="Equation" r:id="rId9" imgW="5839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5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35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35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3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3" grpId="0"/>
      <p:bldP spid="235537" grpId="0"/>
      <p:bldP spid="2355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334000"/>
          </a:xfrm>
        </p:spPr>
        <p:txBody>
          <a:bodyPr/>
          <a:lstStyle/>
          <a:p>
            <a:r>
              <a:rPr lang="en-US" dirty="0" smtClean="0"/>
              <a:t>Reading assignments</a:t>
            </a:r>
          </a:p>
          <a:p>
            <a:pPr lvl="1"/>
            <a:r>
              <a:rPr lang="en-US" dirty="0" smtClean="0"/>
              <a:t>CH22.4</a:t>
            </a:r>
          </a:p>
          <a:p>
            <a:r>
              <a:rPr lang="en-US" dirty="0" smtClean="0"/>
              <a:t>First Term Exam</a:t>
            </a:r>
          </a:p>
          <a:p>
            <a:pPr lvl="1"/>
            <a:r>
              <a:rPr lang="en-US" dirty="0" smtClean="0"/>
              <a:t>Non comprehensive</a:t>
            </a:r>
          </a:p>
          <a:p>
            <a:pPr lvl="1"/>
            <a:r>
              <a:rPr lang="en-US" dirty="0" smtClean="0"/>
              <a:t>12:30 – 2:00, Thursday, Sept. 29 in SH103</a:t>
            </a:r>
          </a:p>
          <a:p>
            <a:pPr lvl="1"/>
            <a:r>
              <a:rPr lang="en-US" dirty="0" smtClean="0"/>
              <a:t>Covers CH21.1 through what we learn on Tuesday, Sept. 27, plus Appendices A and B on pages A1 – A7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0011-6D50-EE4E-AF7F-8236F88EF9A0}" type="slidenum">
              <a:rPr lang="en-US"/>
              <a:pPr/>
              <a:t>3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Electric Potential and Potential Energy 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definition of the electric potential?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potential energy difference per unit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charge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OK, then, how would you express the potential energy that a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would obtain when it is moved between point </a:t>
            </a:r>
            <a:r>
              <a:rPr lang="en-US" sz="2800" i="1" dirty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i="1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with 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i="1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In other words, if an object with charge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moves through a potential difference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its potential energy changes by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based on this, how differently would you describe the electric potential in words?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measure of how much energy an electric charge can acquire in a given situation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measure of how much work a given charge can do.</a:t>
            </a:r>
          </a:p>
        </p:txBody>
      </p:sp>
      <p:graphicFrame>
        <p:nvGraphicFramePr>
          <p:cNvPr id="226308" name="Object 4"/>
          <p:cNvGraphicFramePr>
            <a:graphicFrameLocks noChangeAspect="1"/>
          </p:cNvGraphicFramePr>
          <p:nvPr/>
        </p:nvGraphicFramePr>
        <p:xfrm>
          <a:off x="1730375" y="2851150"/>
          <a:ext cx="1546225" cy="498475"/>
        </p:xfrm>
        <a:graphic>
          <a:graphicData uri="http://schemas.openxmlformats.org/presentationml/2006/ole">
            <p:oleObj spid="_x0000_s279554" name="Equation" r:id="rId3" imgW="609480" imgH="203040" progId="Equation.DSMT4">
              <p:embed/>
            </p:oleObj>
          </a:graphicData>
        </a:graphic>
      </p:graphicFrame>
      <p:graphicFrame>
        <p:nvGraphicFramePr>
          <p:cNvPr id="226309" name="Object 5"/>
          <p:cNvGraphicFramePr>
            <a:graphicFrameLocks noChangeAspect="1"/>
          </p:cNvGraphicFramePr>
          <p:nvPr/>
        </p:nvGraphicFramePr>
        <p:xfrm>
          <a:off x="3276600" y="2819400"/>
          <a:ext cx="1870075" cy="561975"/>
        </p:xfrm>
        <a:graphic>
          <a:graphicData uri="http://schemas.openxmlformats.org/presentationml/2006/ole">
            <p:oleObj spid="_x0000_s279555" name="Equation" r:id="rId4" imgW="736560" imgH="228600" progId="Equation.DSMT4">
              <p:embed/>
            </p:oleObj>
          </a:graphicData>
        </a:graphic>
      </p:graphicFrame>
      <p:graphicFrame>
        <p:nvGraphicFramePr>
          <p:cNvPr id="226310" name="Object 6"/>
          <p:cNvGraphicFramePr>
            <a:graphicFrameLocks noChangeAspect="1"/>
          </p:cNvGraphicFramePr>
          <p:nvPr/>
        </p:nvGraphicFramePr>
        <p:xfrm>
          <a:off x="5126038" y="2852738"/>
          <a:ext cx="741362" cy="500062"/>
        </p:xfrm>
        <a:graphic>
          <a:graphicData uri="http://schemas.openxmlformats.org/presentationml/2006/ole">
            <p:oleObj spid="_x0000_s279556" name="Equation" r:id="rId5" imgW="291960" imgH="203040" progId="Equation.DSMT4">
              <p:embed/>
            </p:oleObj>
          </a:graphicData>
        </a:graphic>
      </p:graphicFrame>
      <p:graphicFrame>
        <p:nvGraphicFramePr>
          <p:cNvPr id="279557" name="Object 5"/>
          <p:cNvGraphicFramePr>
            <a:graphicFrameLocks noChangeAspect="1"/>
          </p:cNvGraphicFramePr>
          <p:nvPr/>
        </p:nvGraphicFramePr>
        <p:xfrm>
          <a:off x="6774996" y="914400"/>
          <a:ext cx="768804" cy="457200"/>
        </p:xfrm>
        <a:graphic>
          <a:graphicData uri="http://schemas.openxmlformats.org/presentationml/2006/ole">
            <p:oleObj spid="_x0000_s279557" name="Equation" r:id="rId6" imgW="330120" imgH="203040" progId="Equation.DSMT4">
              <p:embed/>
            </p:oleObj>
          </a:graphicData>
        </a:graphic>
      </p:graphicFrame>
      <p:graphicFrame>
        <p:nvGraphicFramePr>
          <p:cNvPr id="279558" name="Object 6"/>
          <p:cNvGraphicFramePr>
            <a:graphicFrameLocks noChangeAspect="1"/>
          </p:cNvGraphicFramePr>
          <p:nvPr/>
        </p:nvGraphicFramePr>
        <p:xfrm>
          <a:off x="7543800" y="652274"/>
          <a:ext cx="1216025" cy="947926"/>
        </p:xfrm>
        <a:graphic>
          <a:graphicData uri="http://schemas.openxmlformats.org/presentationml/2006/ole">
            <p:oleObj spid="_x0000_s279558" name="Equation" r:id="rId7" imgW="5207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6E90-1AF3-1941-8905-39DB26795156}" type="slidenum">
              <a:rPr lang="en-US"/>
              <a:pPr/>
              <a:t>4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Comparisons of Potential Energies 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Let’s compare gravitational and electric potential energies</a:t>
            </a:r>
          </a:p>
        </p:txBody>
      </p:sp>
      <p:pic>
        <p:nvPicPr>
          <p:cNvPr id="227332" name="Picture 4" descr="FG23_002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143000"/>
            <a:ext cx="3962400" cy="2971800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974725"/>
            <a:ext cx="3657600" cy="3121025"/>
            <a:chOff x="384" y="614"/>
            <a:chExt cx="2304" cy="1966"/>
          </a:xfrm>
        </p:grpSpPr>
        <p:pic>
          <p:nvPicPr>
            <p:cNvPr id="227334" name="Picture 6" descr="FG23_002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852"/>
              <a:ext cx="2304" cy="1728"/>
            </a:xfrm>
            <a:prstGeom prst="rect">
              <a:avLst/>
            </a:prstGeom>
            <a:noFill/>
          </p:spPr>
        </p:pic>
        <p:sp>
          <p:nvSpPr>
            <p:cNvPr id="227335" name="Text Box 7"/>
            <p:cNvSpPr txBox="1">
              <a:spLocks noChangeArrowheads="1"/>
            </p:cNvSpPr>
            <p:nvPr/>
          </p:nvSpPr>
          <p:spPr bwMode="auto">
            <a:xfrm>
              <a:off x="1566" y="614"/>
              <a:ext cx="3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2m</a:t>
              </a:r>
            </a:p>
          </p:txBody>
        </p:sp>
        <p:sp>
          <p:nvSpPr>
            <p:cNvPr id="227336" name="Text Box 8"/>
            <p:cNvSpPr txBox="1">
              <a:spLocks noChangeArrowheads="1"/>
            </p:cNvSpPr>
            <p:nvPr/>
          </p:nvSpPr>
          <p:spPr bwMode="auto">
            <a:xfrm>
              <a:off x="1111" y="614"/>
              <a:ext cx="2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m</a:t>
              </a:r>
            </a:p>
          </p:txBody>
        </p:sp>
      </p:grp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-76200" y="4114800"/>
            <a:ext cx="4876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are the potential energies of the rocks?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mgh and 2mgh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Which rock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rock with a larger mass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It’s got a bigger mass.</a:t>
            </a:r>
          </a:p>
        </p:txBody>
      </p: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4343400" y="4114800"/>
            <a:ext cx="4953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are the potential energies of the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sz="1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2QV</a:t>
            </a:r>
            <a:r>
              <a:rPr lang="en-US" sz="1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Which object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object with a larger charge.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It’s got a bigger charge.</a:t>
            </a:r>
          </a:p>
        </p:txBody>
      </p:sp>
      <p:sp>
        <p:nvSpPr>
          <p:cNvPr id="227339" name="Rectangle 11"/>
          <p:cNvSpPr>
            <a:spLocks noChangeArrowheads="1"/>
          </p:cNvSpPr>
          <p:nvPr/>
        </p:nvSpPr>
        <p:spPr bwMode="auto">
          <a:xfrm>
            <a:off x="252413" y="6308725"/>
            <a:ext cx="8691562" cy="42545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The potential is the same but the heavier rock or larger charge can do a greater work.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7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7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7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7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7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27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27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7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7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27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27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27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2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  <p:bldP spid="227337" grpId="0" build="p"/>
      <p:bldP spid="227338" grpId="0" build="p"/>
      <p:bldP spid="2273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85AD-B157-1D42-90E5-4531C831B7AE}" type="slidenum">
              <a:rPr lang="en-US"/>
              <a:pPr/>
              <a:t>5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Electric Potential and Potential Energy 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electric potential difference gives potential energy or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the possibility to perform work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based on the charge of the object.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is happening in batteries or generators?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They maintain a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potential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difference.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actual amount of energy used or transformed depends on how much charge flows.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much is the potential difference maintained by a car’s battery?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12Volts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for a given period, 5C charge flows through the headlight lamp, what is the total energy transformed?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000" baseline="-25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tot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=5C*12V=60   Umm… What is the unit?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it is left on twice as long? 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tot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=10C*12V=120J.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5710238" y="5013325"/>
            <a:ext cx="84296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  <a:latin typeface="Arial Narrow" charset="0"/>
              </a:rPr>
              <a:t>Joules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  <p:bldP spid="2283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4AD4-DBB6-8D49-A093-942F98192D5B}" type="slidenum">
              <a:rPr lang="en-US"/>
              <a:pPr/>
              <a:t>6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/>
              <a:t>Some Typical Voltages </a:t>
            </a:r>
          </a:p>
        </p:txBody>
      </p:sp>
      <p:graphicFrame>
        <p:nvGraphicFramePr>
          <p:cNvPr id="233532" name="Group 60"/>
          <p:cNvGraphicFramePr>
            <a:graphicFrameLocks noGrp="1"/>
          </p:cNvGraphicFramePr>
          <p:nvPr>
            <p:ph idx="1"/>
          </p:nvPr>
        </p:nvGraphicFramePr>
        <p:xfrm>
          <a:off x="685800" y="1295400"/>
          <a:ext cx="7772400" cy="4572000"/>
        </p:xfrm>
        <a:graphic>
          <a:graphicData uri="http://schemas.openxmlformats.org/drawingml/2006/table">
            <a:tbl>
              <a:tblPr/>
              <a:tblGrid>
                <a:gridCol w="4953000"/>
                <a:gridCol w="28194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Sources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Approximate Voltage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Thundercloud to ground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8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High-Voltage Power Lines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Power supply for TV tube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Automobile ignition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Household outlet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Automobile battery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12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Flashlight battery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1.5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Resting potential across nerve membrane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Potential changes on skin (EKG and EEG)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DE2-ADC3-CB4F-9B68-46E3FFA4ACF0}" type="slidenum">
              <a:rPr lang="en-US"/>
              <a:pPr/>
              <a:t>7</a:t>
            </a:fld>
            <a:endParaRPr lang="en-US"/>
          </a:p>
        </p:txBody>
      </p:sp>
      <p:pic>
        <p:nvPicPr>
          <p:cNvPr id="229378" name="Picture 2" descr="FG23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81000"/>
            <a:ext cx="2819400" cy="2895600"/>
          </a:xfrm>
          <a:prstGeom prst="rect">
            <a:avLst/>
          </a:prstGeom>
          <a:noFill/>
        </p:spPr>
      </p:pic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23 – 2 </a:t>
            </a: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6705600" cy="1920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Electrons in TV tube: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Suppose an electron in the picture tube of a television set is accelerated from rest through a potential difference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=+5000V.  (a) What is the change in potential energy of the electron? (b) What is the speed of the electron (m=9.1x10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-31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as a result of this acceleration?   (c) Repeat for a proton (m=1.67x10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-27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that accelerates through a potential difference of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=-5000V. </a:t>
            </a:r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0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(a) What is the charge of an electron?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So what is the change of its potential energy?</a:t>
            </a:r>
          </a:p>
        </p:txBody>
      </p:sp>
      <p:graphicFrame>
        <p:nvGraphicFramePr>
          <p:cNvPr id="229382" name="Object 6"/>
          <p:cNvGraphicFramePr>
            <a:graphicFrameLocks noChangeAspect="1"/>
          </p:cNvGraphicFramePr>
          <p:nvPr/>
        </p:nvGraphicFramePr>
        <p:xfrm>
          <a:off x="304800" y="4884738"/>
          <a:ext cx="866775" cy="390525"/>
        </p:xfrm>
        <a:graphic>
          <a:graphicData uri="http://schemas.openxmlformats.org/presentationml/2006/ole">
            <p:oleObj spid="_x0000_s284674" name="Equation" r:id="rId4" imgW="355320" imgH="164880" progId="Equation.DSMT4">
              <p:embed/>
            </p:oleObj>
          </a:graphicData>
        </a:graphic>
      </p:graphicFrame>
      <p:graphicFrame>
        <p:nvGraphicFramePr>
          <p:cNvPr id="229383" name="Object 7"/>
          <p:cNvGraphicFramePr>
            <a:graphicFrameLocks noChangeAspect="1"/>
          </p:cNvGraphicFramePr>
          <p:nvPr/>
        </p:nvGraphicFramePr>
        <p:xfrm>
          <a:off x="1143000" y="4827588"/>
          <a:ext cx="990600" cy="479425"/>
        </p:xfrm>
        <a:graphic>
          <a:graphicData uri="http://schemas.openxmlformats.org/presentationml/2006/ole">
            <p:oleObj spid="_x0000_s284675" name="Equation" r:id="rId5" imgW="406080" imgH="203040" progId="Equation.DSMT4">
              <p:embed/>
            </p:oleObj>
          </a:graphicData>
        </a:graphic>
      </p:graphicFrame>
      <p:graphicFrame>
        <p:nvGraphicFramePr>
          <p:cNvPr id="229384" name="Object 8"/>
          <p:cNvGraphicFramePr>
            <a:graphicFrameLocks noChangeAspect="1"/>
          </p:cNvGraphicFramePr>
          <p:nvPr/>
        </p:nvGraphicFramePr>
        <p:xfrm>
          <a:off x="2132013" y="4751388"/>
          <a:ext cx="6630987" cy="658812"/>
        </p:xfrm>
        <a:graphic>
          <a:graphicData uri="http://schemas.openxmlformats.org/presentationml/2006/ole">
            <p:oleObj spid="_x0000_s284676" name="Equation" r:id="rId6" imgW="2717640" imgH="279360" progId="Equation.DSMT4">
              <p:embed/>
            </p:oleObj>
          </a:graphicData>
        </a:graphic>
      </p:graphicFrame>
      <p:graphicFrame>
        <p:nvGraphicFramePr>
          <p:cNvPr id="229385" name="Object 9"/>
          <p:cNvGraphicFramePr>
            <a:graphicFrameLocks noChangeAspect="1"/>
          </p:cNvGraphicFramePr>
          <p:nvPr/>
        </p:nvGraphicFramePr>
        <p:xfrm>
          <a:off x="1143000" y="3402013"/>
          <a:ext cx="2057400" cy="407987"/>
        </p:xfrm>
        <a:graphic>
          <a:graphicData uri="http://schemas.openxmlformats.org/presentationml/2006/ole">
            <p:oleObj spid="_x0000_s284677" name="Equation" r:id="rId7" imgW="9903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9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/>
      <p:bldP spid="229381" grpId="0" build="p"/>
      <p:bldP spid="229381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2E95-96D0-3042-A2F0-4441097FEA15}" type="slidenum">
              <a:rPr lang="en-US"/>
              <a:pPr/>
              <a:t>8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23 – 2 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458200" cy="1371600"/>
          </a:xfrm>
        </p:spPr>
        <p:txBody>
          <a:bodyPr/>
          <a:lstStyle/>
          <a:p>
            <a:r>
              <a:rPr lang="en-US" sz="2800"/>
              <a:t>(b) Speed of the electron?</a:t>
            </a:r>
          </a:p>
          <a:p>
            <a:pPr lvl="1"/>
            <a:r>
              <a:rPr lang="en-US" sz="2400"/>
              <a:t>The entire potential energy of the electron turns to its kinetic energy.   Thus the equation is</a:t>
            </a:r>
          </a:p>
        </p:txBody>
      </p:sp>
      <p:graphicFrame>
        <p:nvGraphicFramePr>
          <p:cNvPr id="230404" name="Object 4"/>
          <p:cNvGraphicFramePr>
            <a:graphicFrameLocks noChangeAspect="1"/>
          </p:cNvGraphicFramePr>
          <p:nvPr/>
        </p:nvGraphicFramePr>
        <p:xfrm>
          <a:off x="798513" y="3171825"/>
          <a:ext cx="582612" cy="430213"/>
        </p:xfrm>
        <a:graphic>
          <a:graphicData uri="http://schemas.openxmlformats.org/presentationml/2006/ole">
            <p:oleObj spid="_x0000_s285698" name="Equation" r:id="rId3" imgW="266400" imgH="203040" progId="Equation.DSMT4">
              <p:embed/>
            </p:oleObj>
          </a:graphicData>
        </a:graphic>
      </p:graphicFrame>
      <p:graphicFrame>
        <p:nvGraphicFramePr>
          <p:cNvPr id="230405" name="Object 5"/>
          <p:cNvGraphicFramePr>
            <a:graphicFrameLocks noChangeAspect="1"/>
          </p:cNvGraphicFramePr>
          <p:nvPr/>
        </p:nvGraphicFramePr>
        <p:xfrm>
          <a:off x="762000" y="2006600"/>
          <a:ext cx="866775" cy="358775"/>
        </p:xfrm>
        <a:graphic>
          <a:graphicData uri="http://schemas.openxmlformats.org/presentationml/2006/ole">
            <p:oleObj spid="_x0000_s285699" name="Equation" r:id="rId4" imgW="355320" imgH="152280" progId="Equation.DSMT4">
              <p:embed/>
            </p:oleObj>
          </a:graphicData>
        </a:graphic>
      </p:graphicFrame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304800" y="38862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(C) Speed of a proton?</a:t>
            </a:r>
          </a:p>
        </p:txBody>
      </p:sp>
      <p:graphicFrame>
        <p:nvGraphicFramePr>
          <p:cNvPr id="230407" name="Object 7"/>
          <p:cNvGraphicFramePr>
            <a:graphicFrameLocks noChangeAspect="1"/>
          </p:cNvGraphicFramePr>
          <p:nvPr/>
        </p:nvGraphicFramePr>
        <p:xfrm>
          <a:off x="838200" y="5403850"/>
          <a:ext cx="712788" cy="538163"/>
        </p:xfrm>
        <a:graphic>
          <a:graphicData uri="http://schemas.openxmlformats.org/presentationml/2006/ole">
            <p:oleObj spid="_x0000_s285700" name="Equation" r:id="rId5" imgW="291960" imgH="228600" progId="Equation.DSMT4">
              <p:embed/>
            </p:oleObj>
          </a:graphicData>
        </a:graphic>
      </p:graphicFrame>
      <p:graphicFrame>
        <p:nvGraphicFramePr>
          <p:cNvPr id="230408" name="Object 8"/>
          <p:cNvGraphicFramePr>
            <a:graphicFrameLocks noChangeAspect="1"/>
          </p:cNvGraphicFramePr>
          <p:nvPr/>
        </p:nvGraphicFramePr>
        <p:xfrm>
          <a:off x="304800" y="4572000"/>
          <a:ext cx="868363" cy="358775"/>
        </p:xfrm>
        <a:graphic>
          <a:graphicData uri="http://schemas.openxmlformats.org/presentationml/2006/ole">
            <p:oleObj spid="_x0000_s285701" name="Equation" r:id="rId6" imgW="355320" imgH="152280" progId="Equation.DSMT4">
              <p:embed/>
            </p:oleObj>
          </a:graphicData>
        </a:graphic>
      </p:graphicFrame>
      <p:graphicFrame>
        <p:nvGraphicFramePr>
          <p:cNvPr id="230409" name="Object 9"/>
          <p:cNvGraphicFramePr>
            <a:graphicFrameLocks noChangeAspect="1"/>
          </p:cNvGraphicFramePr>
          <p:nvPr/>
        </p:nvGraphicFramePr>
        <p:xfrm>
          <a:off x="1524000" y="1752600"/>
          <a:ext cx="1797050" cy="866775"/>
        </p:xfrm>
        <a:graphic>
          <a:graphicData uri="http://schemas.openxmlformats.org/presentationml/2006/ole">
            <p:oleObj spid="_x0000_s285702" name="Equation" r:id="rId7" imgW="736560" imgH="368280" progId="Equation.DSMT4">
              <p:embed/>
            </p:oleObj>
          </a:graphicData>
        </a:graphic>
      </p:graphicFrame>
      <p:graphicFrame>
        <p:nvGraphicFramePr>
          <p:cNvPr id="230410" name="Object 10"/>
          <p:cNvGraphicFramePr>
            <a:graphicFrameLocks noChangeAspect="1"/>
          </p:cNvGraphicFramePr>
          <p:nvPr/>
        </p:nvGraphicFramePr>
        <p:xfrm>
          <a:off x="3276600" y="1981200"/>
          <a:ext cx="682625" cy="388938"/>
        </p:xfrm>
        <a:graphic>
          <a:graphicData uri="http://schemas.openxmlformats.org/presentationml/2006/ole">
            <p:oleObj spid="_x0000_s285703" name="Equation" r:id="rId8" imgW="279360" imgH="164880" progId="Equation.DSMT4">
              <p:embed/>
            </p:oleObj>
          </a:graphicData>
        </a:graphic>
      </p:graphicFrame>
      <p:graphicFrame>
        <p:nvGraphicFramePr>
          <p:cNvPr id="230411" name="Object 11"/>
          <p:cNvGraphicFramePr>
            <a:graphicFrameLocks noChangeAspect="1"/>
          </p:cNvGraphicFramePr>
          <p:nvPr/>
        </p:nvGraphicFramePr>
        <p:xfrm>
          <a:off x="3886200" y="1981200"/>
          <a:ext cx="1084263" cy="388938"/>
        </p:xfrm>
        <a:graphic>
          <a:graphicData uri="http://schemas.openxmlformats.org/presentationml/2006/ole">
            <p:oleObj spid="_x0000_s285704" name="Equation" r:id="rId9" imgW="444240" imgH="164880" progId="Equation.DSMT4">
              <p:embed/>
            </p:oleObj>
          </a:graphicData>
        </a:graphic>
      </p:graphicFrame>
      <p:graphicFrame>
        <p:nvGraphicFramePr>
          <p:cNvPr id="230412" name="Object 12"/>
          <p:cNvGraphicFramePr>
            <a:graphicFrameLocks noChangeAspect="1"/>
          </p:cNvGraphicFramePr>
          <p:nvPr/>
        </p:nvGraphicFramePr>
        <p:xfrm>
          <a:off x="4918075" y="1960563"/>
          <a:ext cx="1177925" cy="477837"/>
        </p:xfrm>
        <a:graphic>
          <a:graphicData uri="http://schemas.openxmlformats.org/presentationml/2006/ole">
            <p:oleObj spid="_x0000_s285705" name="Equation" r:id="rId10" imgW="482400" imgH="203040" progId="Equation.DSMT4">
              <p:embed/>
            </p:oleObj>
          </a:graphicData>
        </a:graphic>
      </p:graphicFrame>
      <p:graphicFrame>
        <p:nvGraphicFramePr>
          <p:cNvPr id="230413" name="Object 13"/>
          <p:cNvGraphicFramePr>
            <a:graphicFrameLocks noChangeAspect="1"/>
          </p:cNvGraphicFramePr>
          <p:nvPr/>
        </p:nvGraphicFramePr>
        <p:xfrm>
          <a:off x="3124200" y="2370138"/>
          <a:ext cx="5105400" cy="601662"/>
        </p:xfrm>
        <a:graphic>
          <a:graphicData uri="http://schemas.openxmlformats.org/presentationml/2006/ole">
            <p:oleObj spid="_x0000_s285706" name="Equation" r:id="rId11" imgW="2286000" imgH="279360" progId="Equation.DSMT4">
              <p:embed/>
            </p:oleObj>
          </a:graphicData>
        </a:graphic>
      </p:graphicFrame>
      <p:graphicFrame>
        <p:nvGraphicFramePr>
          <p:cNvPr id="230414" name="Object 14"/>
          <p:cNvGraphicFramePr>
            <a:graphicFrameLocks noChangeAspect="1"/>
          </p:cNvGraphicFramePr>
          <p:nvPr/>
        </p:nvGraphicFramePr>
        <p:xfrm>
          <a:off x="1371600" y="3003550"/>
          <a:ext cx="1581150" cy="938213"/>
        </p:xfrm>
        <a:graphic>
          <a:graphicData uri="http://schemas.openxmlformats.org/presentationml/2006/ole">
            <p:oleObj spid="_x0000_s285707" name="Equation" r:id="rId12" imgW="723600" imgH="444240" progId="Equation.DSMT4">
              <p:embed/>
            </p:oleObj>
          </a:graphicData>
        </a:graphic>
      </p:graphicFrame>
      <p:graphicFrame>
        <p:nvGraphicFramePr>
          <p:cNvPr id="230415" name="Object 15"/>
          <p:cNvGraphicFramePr>
            <a:graphicFrameLocks noChangeAspect="1"/>
          </p:cNvGraphicFramePr>
          <p:nvPr/>
        </p:nvGraphicFramePr>
        <p:xfrm>
          <a:off x="3100388" y="2949575"/>
          <a:ext cx="3910012" cy="936625"/>
        </p:xfrm>
        <a:graphic>
          <a:graphicData uri="http://schemas.openxmlformats.org/presentationml/2006/ole">
            <p:oleObj spid="_x0000_s285708" name="Equation" r:id="rId13" imgW="1790640" imgH="444240" progId="Equation.DSMT4">
              <p:embed/>
            </p:oleObj>
          </a:graphicData>
        </a:graphic>
      </p:graphicFrame>
      <p:graphicFrame>
        <p:nvGraphicFramePr>
          <p:cNvPr id="230416" name="Object 16"/>
          <p:cNvGraphicFramePr>
            <a:graphicFrameLocks noChangeAspect="1"/>
          </p:cNvGraphicFramePr>
          <p:nvPr/>
        </p:nvGraphicFramePr>
        <p:xfrm>
          <a:off x="1143000" y="4314825"/>
          <a:ext cx="1858963" cy="866775"/>
        </p:xfrm>
        <a:graphic>
          <a:graphicData uri="http://schemas.openxmlformats.org/presentationml/2006/ole">
            <p:oleObj spid="_x0000_s285709" name="Equation" r:id="rId14" imgW="761760" imgH="368280" progId="Equation.DSMT4">
              <p:embed/>
            </p:oleObj>
          </a:graphicData>
        </a:graphic>
      </p:graphicFrame>
      <p:graphicFrame>
        <p:nvGraphicFramePr>
          <p:cNvPr id="230417" name="Object 17"/>
          <p:cNvGraphicFramePr>
            <a:graphicFrameLocks noChangeAspect="1"/>
          </p:cNvGraphicFramePr>
          <p:nvPr/>
        </p:nvGraphicFramePr>
        <p:xfrm>
          <a:off x="2971800" y="4572000"/>
          <a:ext cx="598488" cy="315912"/>
        </p:xfrm>
        <a:graphic>
          <a:graphicData uri="http://schemas.openxmlformats.org/presentationml/2006/ole">
            <p:oleObj spid="_x0000_s285710" name="Equation" r:id="rId15" imgW="279400" imgH="152400" progId="Equation.DSMT4">
              <p:embed/>
            </p:oleObj>
          </a:graphicData>
        </a:graphic>
      </p:graphicFrame>
      <p:graphicFrame>
        <p:nvGraphicFramePr>
          <p:cNvPr id="230418" name="Object 18"/>
          <p:cNvGraphicFramePr>
            <a:graphicFrameLocks noChangeAspect="1"/>
          </p:cNvGraphicFramePr>
          <p:nvPr/>
        </p:nvGraphicFramePr>
        <p:xfrm>
          <a:off x="1435100" y="5181600"/>
          <a:ext cx="1765300" cy="1074738"/>
        </p:xfrm>
        <a:graphic>
          <a:graphicData uri="http://schemas.openxmlformats.org/presentationml/2006/ole">
            <p:oleObj spid="_x0000_s285711" name="Equation" r:id="rId16" imgW="723600" imgH="457200" progId="Equation.DSMT4">
              <p:embed/>
            </p:oleObj>
          </a:graphicData>
        </a:graphic>
      </p:graphicFrame>
      <p:graphicFrame>
        <p:nvGraphicFramePr>
          <p:cNvPr id="230419" name="Object 19"/>
          <p:cNvGraphicFramePr>
            <a:graphicFrameLocks noChangeAspect="1"/>
          </p:cNvGraphicFramePr>
          <p:nvPr/>
        </p:nvGraphicFramePr>
        <p:xfrm>
          <a:off x="3132138" y="5105400"/>
          <a:ext cx="4335462" cy="1046163"/>
        </p:xfrm>
        <a:graphic>
          <a:graphicData uri="http://schemas.openxmlformats.org/presentationml/2006/ole">
            <p:oleObj spid="_x0000_s285712" name="Equation" r:id="rId17" imgW="1777680" imgH="444240" progId="Equation.DSMT4">
              <p:embed/>
            </p:oleObj>
          </a:graphicData>
        </a:graphic>
      </p:graphicFrame>
      <p:graphicFrame>
        <p:nvGraphicFramePr>
          <p:cNvPr id="285713" name="Object 17"/>
          <p:cNvGraphicFramePr>
            <a:graphicFrameLocks noChangeAspect="1"/>
          </p:cNvGraphicFramePr>
          <p:nvPr/>
        </p:nvGraphicFramePr>
        <p:xfrm>
          <a:off x="3581400" y="4572000"/>
          <a:ext cx="954087" cy="314325"/>
        </p:xfrm>
        <a:graphic>
          <a:graphicData uri="http://schemas.openxmlformats.org/presentationml/2006/ole">
            <p:oleObj spid="_x0000_s285713" name="Equation" r:id="rId18" imgW="444500" imgH="152400" progId="Equation.DSMT4">
              <p:embed/>
            </p:oleObj>
          </a:graphicData>
        </a:graphic>
      </p:graphicFrame>
      <p:graphicFrame>
        <p:nvGraphicFramePr>
          <p:cNvPr id="285714" name="Object 18"/>
          <p:cNvGraphicFramePr>
            <a:graphicFrameLocks noChangeAspect="1"/>
          </p:cNvGraphicFramePr>
          <p:nvPr/>
        </p:nvGraphicFramePr>
        <p:xfrm>
          <a:off x="4476750" y="4495800"/>
          <a:ext cx="2152650" cy="577850"/>
        </p:xfrm>
        <a:graphic>
          <a:graphicData uri="http://schemas.openxmlformats.org/presentationml/2006/ole">
            <p:oleObj spid="_x0000_s285714" name="Equation" r:id="rId19" imgW="1003300" imgH="279400" progId="Equation.DSMT4">
              <p:embed/>
            </p:oleObj>
          </a:graphicData>
        </a:graphic>
      </p:graphicFrame>
      <p:graphicFrame>
        <p:nvGraphicFramePr>
          <p:cNvPr id="285715" name="Object 19"/>
          <p:cNvGraphicFramePr>
            <a:graphicFrameLocks noChangeAspect="1"/>
          </p:cNvGraphicFramePr>
          <p:nvPr/>
        </p:nvGraphicFramePr>
        <p:xfrm>
          <a:off x="6581775" y="4495800"/>
          <a:ext cx="2562225" cy="525463"/>
        </p:xfrm>
        <a:graphic>
          <a:graphicData uri="http://schemas.openxmlformats.org/presentationml/2006/ole">
            <p:oleObj spid="_x0000_s285715" name="Equation" r:id="rId20" imgW="1193800" imgH="254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0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0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0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0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0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0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3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8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3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3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3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  <p:bldP spid="23040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10F6-B1B5-6E40-B7AD-E719951FD63E}" type="slidenum">
              <a:rPr lang="en-US"/>
              <a:pPr/>
              <a:t>9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620000" cy="685800"/>
          </a:xfrm>
        </p:spPr>
        <p:txBody>
          <a:bodyPr/>
          <a:lstStyle/>
          <a:p>
            <a:r>
              <a:rPr lang="en-US"/>
              <a:t>Electric Potential and Electric Field</a:t>
            </a:r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762000" y="6858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effect of a charge distribution can be described in terms of electric field or electric potential.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 of quantities are the electric field and the electric potential?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Electric Field: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Electric Potential: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Since electric potential is a scalar quantity, it is often easier to handle.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Well other than the above, what are the connections between these two quantities?</a:t>
            </a:r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3657600" y="3124200"/>
            <a:ext cx="90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Arial Narrow" charset="0"/>
              </a:rPr>
              <a:t>Vector</a:t>
            </a:r>
          </a:p>
        </p:txBody>
      </p:sp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4038600" y="3581400"/>
            <a:ext cx="89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Arial Narrow" charset="0"/>
              </a:rPr>
              <a:t>Scalar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  <p:bldP spid="231428" grpId="0"/>
      <p:bldP spid="231429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18408</TotalTime>
  <Words>1092</Words>
  <Application>Microsoft Macintosh PowerPoint</Application>
  <PresentationFormat>On-screen Show (4:3)</PresentationFormat>
  <Paragraphs>144</Paragraphs>
  <Slides>11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phys1443-spring02</vt:lpstr>
      <vt:lpstr>Equation</vt:lpstr>
      <vt:lpstr>PHYS 1444 – Section 003 Lecture #8</vt:lpstr>
      <vt:lpstr>Announcements</vt:lpstr>
      <vt:lpstr>Electric Potential and Potential Energy </vt:lpstr>
      <vt:lpstr>Comparisons of Potential Energies </vt:lpstr>
      <vt:lpstr>Electric Potential and Potential Energy </vt:lpstr>
      <vt:lpstr>Some Typical Voltages </vt:lpstr>
      <vt:lpstr>Example 23 – 2 </vt:lpstr>
      <vt:lpstr>Example 23 – 2 </vt:lpstr>
      <vt:lpstr>Electric Potential and Electric Field</vt:lpstr>
      <vt:lpstr>Electric Potential and Electric Field</vt:lpstr>
      <vt:lpstr>Example 23 – 3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448</cp:revision>
  <dcterms:created xsi:type="dcterms:W3CDTF">2011-09-15T21:05:52Z</dcterms:created>
  <dcterms:modified xsi:type="dcterms:W3CDTF">2011-09-15T21:06:28Z</dcterms:modified>
</cp:coreProperties>
</file>