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31.bin" ContentType="application/vnd.openxmlformats-officedocument.oleObject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theme/theme3.xml" ContentType="application/vnd.openxmlformats-officedocument.theme+xml"/>
  <Override PartName="/ppt/embeddings/oleObject34.bin" ContentType="application/vnd.openxmlformats-officedocument.oleObject"/>
  <Override PartName="/ppt/slideLayouts/slideLayout1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theme/theme2.xml" ContentType="application/vnd.openxmlformats-officedocument.theme+xml"/>
  <Override PartName="/ppt/embeddings/oleObject33.bin" ContentType="application/vnd.openxmlformats-officedocument.oleObject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theme/theme1.xml" ContentType="application/vnd.openxmlformats-officedocument.theme+xml"/>
  <Override PartName="/ppt/embeddings/oleObject32.bin" ContentType="application/vnd.openxmlformats-officedocument.oleObject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481" r:id="rId4"/>
    <p:sldId id="483" r:id="rId5"/>
    <p:sldId id="434" r:id="rId6"/>
    <p:sldId id="435" r:id="rId7"/>
    <p:sldId id="480" r:id="rId8"/>
    <p:sldId id="437" r:id="rId9"/>
    <p:sldId id="438" r:id="rId10"/>
    <p:sldId id="439" r:id="rId11"/>
    <p:sldId id="440" r:id="rId12"/>
    <p:sldId id="441" r:id="rId13"/>
    <p:sldId id="442" r:id="rId14"/>
    <p:sldId id="443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15" d="100"/>
          <a:sy n="115" d="100"/>
        </p:scale>
        <p:origin x="-96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9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38.bin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0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45339" y="1311275"/>
            <a:ext cx="285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Sept. 20,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0574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Chapter 23 Electric Potential</a:t>
            </a:r>
            <a:endParaRPr lang="en-US" sz="32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Point Charges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Shape of the Electric Potential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V due to Charge Distributions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-potential Lines and Surfaces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Electric Dipole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990600" lvl="1" indent="-533400">
              <a:spcBef>
                <a:spcPct val="20000"/>
              </a:spcBef>
            </a:pP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66853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Sept. 27!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p:oleObj spid="_x0000_s294914" name="Equation" r:id="rId3" imgW="304560" imgH="203040" progId="Equation.DSMT4">
              <p:embed/>
            </p:oleObj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p:oleObj spid="_x0000_s294915" name="Equation" r:id="rId4" imgW="507960" imgH="406080" progId="Equation.DSMT4">
              <p:embed/>
            </p:oleObj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p:oleObj spid="_x0000_s294916" name="Equation" r:id="rId5" imgW="482400" imgH="431640" progId="Equation.DSMT4">
              <p:embed/>
            </p:oleObj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p:oleObj spid="_x0000_s294917" name="Equation" r:id="rId6" imgW="685800" imgH="431640" progId="Equation.DSMT4">
              <p:embed/>
            </p:oleObj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p:oleObj spid="_x0000_s294918" name="Equation" r:id="rId7" imgW="291960" imgH="203040" progId="Equation.DSMT4">
              <p:embed/>
            </p:oleObj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p:oleObj spid="_x0000_s294919" name="Equation" r:id="rId8" imgW="609480" imgH="406080" progId="Equation.DSMT4">
              <p:embed/>
            </p:oleObj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p:oleObj spid="_x0000_s294920" name="Equation" r:id="rId9" imgW="2538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11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p:oleObj spid="_x0000_s295938" name="Equation" r:id="rId4" imgW="774360" imgH="241200" progId="Equation.DSMT4">
              <p:embed/>
            </p:oleObj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p:oleObj spid="_x0000_s295939" name="Equation" r:id="rId5" imgW="723600" imgH="406080" progId="Equation.DSMT4">
              <p:embed/>
            </p:oleObj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p:oleObj spid="_x0000_s295940" name="Equation" r:id="rId6" imgW="253800" imgH="164880" progId="Equation.DSMT4">
              <p:embed/>
            </p:oleObj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p:oleObj spid="_x0000_s295941" name="Equation" r:id="rId7" imgW="749160" imgH="406080" progId="Equation.DSMT4">
              <p:embed/>
            </p:oleObj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p:oleObj spid="_x0000_s295942" name="Equation" r:id="rId8" imgW="1231560" imgH="444240" progId="Equation.DSMT4">
              <p:embed/>
            </p:oleObj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p:oleObj spid="_x0000_s295943" name="Equation" r:id="rId9" imgW="876240" imgH="444240" progId="Equation.DSMT4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12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(lines) 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between two points on an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equipotential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13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work 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14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p:oleObj spid="_x0000_s300034" name="Equation" r:id="rId4" imgW="253800" imgH="164880" progId="Equation.DSMT4">
              <p:embed/>
            </p:oleObj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p:oleObj spid="_x0000_s300035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p:oleObj spid="_x0000_s300036" name="Equation" r:id="rId6" imgW="812520" imgH="406080" progId="Equation.DSMT4">
              <p:embed/>
            </p:oleObj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/>
        </p:nvGraphicFramePr>
        <p:xfrm>
          <a:off x="2438400" y="4191000"/>
          <a:ext cx="2513013" cy="942975"/>
        </p:xfrm>
        <a:graphic>
          <a:graphicData uri="http://schemas.openxmlformats.org/presentationml/2006/ole">
            <p:oleObj spid="_x0000_s300037" name="Equation" r:id="rId7" imgW="1257120" imgH="469800" progId="Equation.DSMT4">
              <p:embed/>
            </p:oleObj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/>
        </p:nvGraphicFramePr>
        <p:xfrm>
          <a:off x="4878388" y="4264025"/>
          <a:ext cx="2436812" cy="841375"/>
        </p:xfrm>
        <a:graphic>
          <a:graphicData uri="http://schemas.openxmlformats.org/presentationml/2006/ole">
            <p:oleObj spid="_x0000_s300038" name="Equation" r:id="rId8" imgW="1218960" imgH="419040" progId="Equation.DSMT4">
              <p:embed/>
            </p:oleObj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/>
        </p:nvGraphicFramePr>
        <p:xfrm>
          <a:off x="7239000" y="4267200"/>
          <a:ext cx="1447800" cy="815975"/>
        </p:xfrm>
        <a:graphic>
          <a:graphicData uri="http://schemas.openxmlformats.org/presentationml/2006/ole">
            <p:oleObj spid="_x0000_s300039" name="Equation" r:id="rId9" imgW="723600" imgH="406080" progId="Equation.DSMT4">
              <p:embed/>
            </p:oleObj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685800" y="5486400"/>
          <a:ext cx="1701800" cy="814388"/>
        </p:xfrm>
        <a:graphic>
          <a:graphicData uri="http://schemas.openxmlformats.org/presentationml/2006/ole">
            <p:oleObj spid="_x0000_s300040" name="Equation" r:id="rId10" imgW="850680" imgH="406080" progId="Equation.DSMT4">
              <p:embed/>
            </p:oleObj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/>
        </p:nvGraphicFramePr>
        <p:xfrm>
          <a:off x="2312988" y="5486400"/>
          <a:ext cx="1573212" cy="814388"/>
        </p:xfrm>
        <a:graphic>
          <a:graphicData uri="http://schemas.openxmlformats.org/presentationml/2006/ole">
            <p:oleObj spid="_x0000_s300041" name="Equation" r:id="rId11" imgW="787320" imgH="406080" progId="Equation.DSMT4">
              <p:embed/>
            </p:oleObj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6172200" y="5562600"/>
          <a:ext cx="2667000" cy="1069975"/>
        </p:xfrm>
        <a:graphic>
          <a:graphicData uri="http://schemas.openxmlformats.org/presentationml/2006/ole">
            <p:oleObj spid="_x0000_s300042" name="Equation" r:id="rId12" imgW="1015920" imgH="406080" progId="Equation.DSMT4">
              <p:embed/>
            </p:oleObj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6172200"/>
          </a:xfrm>
        </p:spPr>
        <p:txBody>
          <a:bodyPr/>
          <a:lstStyle/>
          <a:p>
            <a:r>
              <a:rPr lang="en-US" sz="2400" dirty="0" smtClean="0"/>
              <a:t>Quiz Results</a:t>
            </a:r>
          </a:p>
          <a:p>
            <a:pPr lvl="1"/>
            <a:r>
              <a:rPr lang="en-US" sz="2000" dirty="0" smtClean="0"/>
              <a:t>Class Average: 45.1/70</a:t>
            </a:r>
          </a:p>
          <a:p>
            <a:pPr lvl="2"/>
            <a:r>
              <a:rPr lang="en-US" sz="1800" dirty="0" smtClean="0"/>
              <a:t>Equivalent to: 64.4/100</a:t>
            </a:r>
          </a:p>
          <a:p>
            <a:pPr lvl="2"/>
            <a:r>
              <a:rPr lang="en-US" sz="1800" dirty="0" smtClean="0"/>
              <a:t>How did you do last time: 45.6/100</a:t>
            </a:r>
          </a:p>
          <a:p>
            <a:pPr lvl="1"/>
            <a:r>
              <a:rPr lang="en-US" sz="2000" dirty="0" smtClean="0"/>
              <a:t>Top score: 66/70</a:t>
            </a:r>
          </a:p>
          <a:p>
            <a:r>
              <a:rPr lang="en-US" sz="2400" dirty="0" smtClean="0"/>
              <a:t>Reading assignments</a:t>
            </a:r>
          </a:p>
          <a:p>
            <a:pPr lvl="1"/>
            <a:r>
              <a:rPr lang="en-US" sz="2000" dirty="0" smtClean="0"/>
              <a:t>CH23.9</a:t>
            </a:r>
          </a:p>
          <a:p>
            <a:r>
              <a:rPr lang="en-US" sz="2400" dirty="0" smtClean="0"/>
              <a:t>First Term Exam</a:t>
            </a:r>
          </a:p>
          <a:p>
            <a:pPr lvl="1"/>
            <a:r>
              <a:rPr lang="en-US" sz="2000" dirty="0" smtClean="0"/>
              <a:t>Non comprehensive</a:t>
            </a:r>
          </a:p>
          <a:p>
            <a:pPr lvl="1"/>
            <a:r>
              <a:rPr lang="en-US" sz="2000" dirty="0" smtClean="0"/>
              <a:t>12:30 – 2:00, Thursday, Sept. 29 in SH103</a:t>
            </a:r>
          </a:p>
          <a:p>
            <a:pPr lvl="1"/>
            <a:r>
              <a:rPr lang="en-US" sz="2000" dirty="0" smtClean="0"/>
              <a:t>Covers CH21.1 through what we learn on this Thursday, Sept. 22, plus Appendices A and B on pages A1 – A7</a:t>
            </a:r>
          </a:p>
          <a:p>
            <a:pPr lvl="1"/>
            <a:r>
              <a:rPr lang="en-US" sz="2000" dirty="0" smtClean="0"/>
              <a:t>There will be a review session Tuesday, Sept. 27, in the class</a:t>
            </a:r>
          </a:p>
          <a:p>
            <a:pPr lvl="1"/>
            <a:r>
              <a:rPr lang="en-US" sz="2000" dirty="0" smtClean="0"/>
              <a:t>Bring your own sets of problems to go through in the session</a:t>
            </a:r>
          </a:p>
          <a:p>
            <a:r>
              <a:rPr lang="en-US" sz="2400" dirty="0" smtClean="0"/>
              <a:t>Colloquium this week</a:t>
            </a:r>
          </a:p>
          <a:p>
            <a:pPr lvl="1"/>
            <a:r>
              <a:rPr lang="en-US" sz="2000" dirty="0" smtClean="0"/>
              <a:t>Our own Dr. </a:t>
            </a:r>
            <a:r>
              <a:rPr lang="en-US" sz="2000" dirty="0" err="1" smtClean="0"/>
              <a:t>Cuntz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9-19 at 11.03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FG23_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4662"/>
            <a:ext cx="5867400" cy="50117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6858000" cy="6019800"/>
          </a:xfrm>
        </p:spPr>
        <p:txBody>
          <a:bodyPr/>
          <a:lstStyle/>
          <a:p>
            <a:r>
              <a:rPr lang="en-US" sz="2400" dirty="0" smtClean="0"/>
              <a:t>Derive the formula for the potential due to a dipole whose magnitude of dipole moment is </a:t>
            </a:r>
            <a:r>
              <a:rPr lang="en-US" sz="2400" dirty="0" err="1" smtClean="0"/>
              <a:t>p</a:t>
            </a:r>
            <a:r>
              <a:rPr lang="en-US" sz="2400" dirty="0" smtClean="0"/>
              <a:t> = </a:t>
            </a:r>
            <a:r>
              <a:rPr lang="en-US" sz="2400" dirty="0" err="1" smtClean="0"/>
              <a:t>Q</a:t>
            </a:r>
            <a:r>
              <a:rPr lang="en-US" sz="2400" dirty="0" err="1" smtClean="0">
                <a:latin typeface="Monotype Corsiva"/>
                <a:cs typeface="Monotype Corsiva"/>
              </a:rPr>
              <a:t>l</a:t>
            </a:r>
            <a:r>
              <a:rPr lang="en-US" sz="2400" dirty="0" smtClean="0">
                <a:latin typeface="Monotype Corsiva"/>
                <a:cs typeface="Monotype Corsiva"/>
              </a:rPr>
              <a:t>  </a:t>
            </a:r>
            <a:r>
              <a:rPr lang="en-US" sz="2400" dirty="0" smtClean="0">
                <a:cs typeface="Monotype Corsiva"/>
              </a:rPr>
              <a:t>at point P which is </a:t>
            </a:r>
            <a:r>
              <a:rPr lang="en-US" sz="2400" dirty="0" err="1" smtClean="0">
                <a:cs typeface="Monotype Corsiva"/>
              </a:rPr>
              <a:t>r</a:t>
            </a:r>
            <a:r>
              <a:rPr lang="en-US" sz="2400" dirty="0" smtClean="0">
                <a:cs typeface="Monotype Corsiva"/>
              </a:rPr>
              <a:t> away from the +Q of the dipole as shown in the figure on the right. (10 points)</a:t>
            </a:r>
          </a:p>
          <a:p>
            <a:pPr lvl="1"/>
            <a:r>
              <a:rPr lang="en-US" sz="1600" dirty="0" smtClean="0">
                <a:cs typeface="Arial Narrow"/>
              </a:rPr>
              <a:t>You must show your work in a lot more detail than page 14 of this lecture note to obtain any credit.</a:t>
            </a:r>
            <a:endParaRPr lang="en-US" sz="1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Evaluate the moment of a dipole which consists of two charges of</a:t>
            </a:r>
            <a:r>
              <a:rPr lang="en-US" sz="2400" dirty="0" smtClean="0">
                <a:latin typeface="Arial Narrow"/>
                <a:cs typeface="Arial Narrow"/>
              </a:rPr>
              <a:t> 3e </a:t>
            </a:r>
            <a:r>
              <a:rPr lang="en-US" sz="2400" dirty="0" smtClean="0">
                <a:latin typeface="Arial Narrow"/>
                <a:cs typeface="Arial Narrow"/>
              </a:rPr>
              <a:t>and </a:t>
            </a:r>
            <a:r>
              <a:rPr lang="en-US" sz="2400" dirty="0" smtClean="0">
                <a:latin typeface="Arial Narrow"/>
                <a:cs typeface="Arial Narrow"/>
              </a:rPr>
              <a:t>-</a:t>
            </a:r>
            <a:r>
              <a:rPr lang="en-US" sz="2400" dirty="0" smtClean="0">
                <a:latin typeface="Arial Narrow"/>
                <a:cs typeface="Arial Narrow"/>
              </a:rPr>
              <a:t>3e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and are 1 nm away from each other.  (5 points)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Evaluate the potential due to this dipole at </a:t>
            </a:r>
            <a:r>
              <a:rPr lang="en-US" sz="2400" dirty="0" err="1" smtClean="0">
                <a:latin typeface="Arial Narrow"/>
                <a:cs typeface="Arial Narrow"/>
              </a:rPr>
              <a:t>r</a:t>
            </a:r>
            <a:r>
              <a:rPr lang="en-US" sz="2400" dirty="0" smtClean="0">
                <a:latin typeface="Arial Narrow"/>
                <a:cs typeface="Arial Narrow"/>
              </a:rPr>
              <a:t>=1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latin typeface="Arial Narrow"/>
                <a:cs typeface="Arial Narrow"/>
              </a:rPr>
              <a:t>m away and the angle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Symbol" charset="2"/>
                <a:ea typeface="Lucida Grande"/>
                <a:cs typeface="Symbol" charset="2"/>
              </a:rPr>
              <a:t>θ</a:t>
            </a:r>
            <a:r>
              <a:rPr lang="en-US" sz="2400" dirty="0" smtClean="0">
                <a:latin typeface="Arial Narrow"/>
                <a:cs typeface="Arial Narrow"/>
              </a:rPr>
              <a:t>=25 </a:t>
            </a:r>
            <a:r>
              <a:rPr lang="en-US" sz="2400" dirty="0" smtClean="0">
                <a:latin typeface="Arial Narrow"/>
                <a:cs typeface="Arial Narrow"/>
              </a:rPr>
              <a:t>degrees. (5 points)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Be sure to write down proper units.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Due is beginning of the class Tuesday, Oct. 4!.</a:t>
            </a:r>
          </a:p>
          <a:p>
            <a:endParaRPr lang="en-US" sz="2800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5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p:oleObj spid="_x0000_s289794" name="Equation" r:id="rId4" imgW="533160" imgH="203040" progId="Equation.DSMT4">
              <p:embed/>
            </p:oleObj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68525" y="3798888"/>
          <a:ext cx="1831975" cy="917575"/>
        </p:xfrm>
        <a:graphic>
          <a:graphicData uri="http://schemas.openxmlformats.org/presentationml/2006/ole">
            <p:oleObj spid="_x0000_s289795" name="Equation" r:id="rId5" imgW="711000" imgH="355320" progId="Equation.DSMT4">
              <p:embed/>
            </p:oleObj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p:oleObj spid="_x0000_s289796" name="Equation" r:id="rId6" imgW="253800" imgH="152280" progId="Equation.DSMT4">
              <p:embed/>
            </p:oleObj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p:oleObj spid="_x0000_s289797" name="Equation" r:id="rId7" imgW="622080" imgH="406080" progId="Equation.DSMT4">
              <p:embed/>
            </p:oleObj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p:oleObj spid="_x0000_s289798" name="Equation" r:id="rId8" imgW="291960" imgH="380880" progId="Equation.DSMT4">
              <p:embed/>
            </p:oleObj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76688" y="3798888"/>
          <a:ext cx="2941637" cy="1047750"/>
        </p:xfrm>
        <a:graphic>
          <a:graphicData uri="http://schemas.openxmlformats.org/presentationml/2006/ole">
            <p:oleObj spid="_x0000_s289799" name="Equation" r:id="rId9" imgW="1143000" imgH="406080" progId="Equation.DSMT4">
              <p:embed/>
            </p:oleObj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24000" y="5046663"/>
          <a:ext cx="2909888" cy="1049337"/>
        </p:xfrm>
        <a:graphic>
          <a:graphicData uri="http://schemas.openxmlformats.org/presentationml/2006/ole">
            <p:oleObj spid="_x0000_s289800" name="Equation" r:id="rId10" imgW="1130040" imgH="406080" progId="Equation.DSMT4">
              <p:embed/>
            </p:oleObj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p:oleObj spid="_x0000_s289801" name="Equation" r:id="rId11" imgW="8762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p:oleObj spid="_x0000_s290818" name="Equation" r:id="rId3" imgW="253800" imgH="164880" progId="Equation.DSMT4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p:oleObj spid="_x0000_s290819" name="Equation" r:id="rId4" imgW="482400" imgH="406080" progId="Equation.DSMT4">
              <p:embed/>
            </p:oleObj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p:oleObj spid="_x0000_s290820" name="Equation" r:id="rId5" imgW="380880" imgH="203040" progId="Equation.DSMT4">
              <p:embed/>
            </p:oleObj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219200"/>
          <a:ext cx="952500" cy="508000"/>
        </p:xfrm>
        <a:graphic>
          <a:graphicData uri="http://schemas.openxmlformats.org/presentationml/2006/ole">
            <p:oleObj spid="_x0000_s290821" name="Equation" r:id="rId6" imgW="380880" imgH="203040" progId="Equation.DSMT4">
              <p:embed/>
            </p:oleObj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7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685800"/>
          </a:xfrm>
        </p:spPr>
        <p:txBody>
          <a:bodyPr/>
          <a:lstStyle/>
          <a:p>
            <a:r>
              <a:rPr lang="en-US" dirty="0" smtClean="0"/>
              <a:t>Properties of the Electric Potential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Simply add the potential by each of the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</a:t>
            </a:r>
            <a:r>
              <a:rPr lang="en-US" sz="2000" u="sng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Need vector sums to obtain the total field from multiple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positive charge is larger near the charge and decreases towards 0 at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negative charge is large negative near the charge and increases towards 0 at a large distance.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6019800" y="1143000"/>
          <a:ext cx="1447800" cy="820738"/>
        </p:xfrm>
        <a:graphic>
          <a:graphicData uri="http://schemas.openxmlformats.org/presentationml/2006/ole">
            <p:oleObj spid="_x0000_s337922" name="Equation" r:id="rId3" imgW="761760" imgH="431640" progId="Equation.DSMT4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6096000" y="3276600"/>
          <a:ext cx="1371600" cy="695325"/>
        </p:xfrm>
        <a:graphic>
          <a:graphicData uri="http://schemas.openxmlformats.org/presentationml/2006/ole">
            <p:oleObj spid="_x0000_s337923" name="Equation" r:id="rId4" imgW="850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p:oleObj spid="_x0000_s292866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p:oleObj spid="_x0000_s292867" name="Equation" r:id="rId6" imgW="482400" imgH="406080" progId="Equation.DSMT4">
              <p:embed/>
            </p:oleObj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p:oleObj spid="_x0000_s293890" name="Equation" r:id="rId3" imgW="279360" imgH="164880" progId="Equation.DSMT4">
              <p:embed/>
            </p:oleObj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p:oleObj spid="_x0000_s293891" name="Equation" r:id="rId4" imgW="1091880" imgH="203040" progId="Equation.DSMT4">
              <p:embed/>
            </p:oleObj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p:oleObj spid="_x0000_s293892" name="Equation" r:id="rId5" imgW="279360" imgH="164880" progId="Equation.DSMT4">
              <p:embed/>
            </p:oleObj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p:oleObj spid="_x0000_s293893" name="Equation" r:id="rId6" imgW="495000" imgH="203040" progId="Equation.DSMT4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3978275" y="3124200"/>
          <a:ext cx="2346325" cy="1100138"/>
        </p:xfrm>
        <a:graphic>
          <a:graphicData uri="http://schemas.openxmlformats.org/presentationml/2006/ole">
            <p:oleObj spid="_x0000_s293894" name="Equation" r:id="rId7" imgW="977760" imgH="45720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p:oleObj spid="_x0000_s293895" name="Equation" r:id="rId8" imgW="939600" imgH="457200" progId="Equation.DSMT4">
              <p:embed/>
            </p:oleObj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p:oleObj spid="_x0000_s293896" name="Equation" r:id="rId9" imgW="711000" imgH="406080" progId="Equation.DSMT4">
              <p:embed/>
            </p:oleObj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p:oleObj spid="_x0000_s293897" name="Equation" r:id="rId10" imgW="38862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20012</TotalTime>
  <Words>1442</Words>
  <Application>Microsoft Macintosh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1444 – Section 003 Lecture #9</vt:lpstr>
      <vt:lpstr>Announcements</vt:lpstr>
      <vt:lpstr>Slide 3</vt:lpstr>
      <vt:lpstr>Special Project #3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494</cp:revision>
  <dcterms:created xsi:type="dcterms:W3CDTF">2011-09-22T16:16:37Z</dcterms:created>
  <dcterms:modified xsi:type="dcterms:W3CDTF">2011-09-22T16:16:57Z</dcterms:modified>
</cp:coreProperties>
</file>