
<file path=[Content_Types].xml><?xml version="1.0" encoding="utf-8"?>
<Types xmlns="http://schemas.openxmlformats.org/package/2006/content-types">
  <Override PartName="/ppt/embeddings/oleObject24.bin" ContentType="application/vnd.openxmlformats-officedocument.oleObject"/>
  <Override PartName="/ppt/slides/slide14.xml" ContentType="application/vnd.openxmlformats-officedocument.presentationml.slide+xml"/>
  <Override PartName="/ppt/embeddings/oleObject8.bin" ContentType="application/vnd.openxmlformats-officedocument.oleObject"/>
  <Override PartName="/ppt/embeddings/oleObject1.bin" ContentType="application/vnd.openxmlformats-officedocument.oleObject"/>
  <Override PartName="/ppt/embeddings/oleObject16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embeddings/oleObject31.bin" ContentType="application/vnd.openxmlformats-officedocument.oleObject"/>
  <Override PartName="/ppt/slides/slide5.xml" ContentType="application/vnd.openxmlformats-officedocument.presentationml.slide+xml"/>
  <Override PartName="/ppt/embeddings/oleObject40.bin" ContentType="application/vnd.openxmlformats-officedocument.oleObject"/>
  <Override PartName="/ppt/slideLayouts/slideLayout5.xml" ContentType="application/vnd.openxmlformats-officedocument.presentationml.slideLayout+xml"/>
  <Override PartName="/ppt/embeddings/oleObject23.bin" ContentType="application/vnd.openxmlformats-officedocument.oleObject"/>
  <Override PartName="/ppt/embeddings/oleObject39.bin" ContentType="application/vnd.openxmlformats-officedocument.oleObject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embeddings/oleObject7.bin" ContentType="application/vnd.openxmlformats-officedocument.oleObject"/>
  <Override PartName="/docProps/core.xml" ContentType="application/vnd.openxmlformats-package.core-properties+xml"/>
  <Override PartName="/ppt/embeddings/oleObject15.bin" ContentType="application/vnd.openxmlformats-officedocument.oleObject"/>
  <Override PartName="/ppt/handoutMasters/handoutMaster1.xml" ContentType="application/vnd.openxmlformats-officedocument.presentationml.handoutMaster+xml"/>
  <Override PartName="/ppt/embeddings/oleObject37.bin" ContentType="application/vnd.openxmlformats-officedocument.oleObject"/>
  <Default Extension="vml" ContentType="application/vnd.openxmlformats-officedocument.vmlDrawing"/>
  <Override PartName="/ppt/embeddings/oleObject30.bin" ContentType="application/vnd.openxmlformats-officedocument.oleObject"/>
  <Override PartName="/ppt/embeddings/oleObject46.bin" ContentType="application/vnd.openxmlformats-officedocument.oleObject"/>
  <Override PartName="/ppt/embeddings/oleObject29.bin" ContentType="application/vnd.openxmlformats-officedocument.oleObject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embeddings/oleObject22.bin" ContentType="application/vnd.openxmlformats-officedocument.oleObject"/>
  <Override PartName="/ppt/embeddings/oleObject38.bin" ContentType="application/vnd.openxmlformats-officedocument.oleObject"/>
  <Override PartName="/ppt/slides/slide12.xml" ContentType="application/vnd.openxmlformats-officedocument.presentationml.slide+xml"/>
  <Override PartName="/ppt/embeddings/oleObject6.bin" ContentType="application/vnd.openxmlformats-officedocument.oleObject"/>
  <Override PartName="/ppt/embeddings/oleObject14.bin" ContentType="application/vnd.openxmlformats-officedocument.oleObject"/>
  <Override PartName="/ppt/presProps.xml" ContentType="application/vnd.openxmlformats-officedocument.presentationml.presProps+xml"/>
  <Override PartName="/ppt/embeddings/oleObject36.bin" ContentType="application/vnd.openxmlformats-officedocument.oleObject"/>
  <Override PartName="/ppt/embeddings/oleObject45.bin" ContentType="application/vnd.openxmlformats-officedocument.oleObject"/>
  <Override PartName="/ppt/embeddings/oleObject12.bin" ContentType="application/vnd.openxmlformats-officedocument.oleObject"/>
  <Override PartName="/ppt/embeddings/oleObject28.bin" ContentType="application/vnd.openxmlformats-officedocument.oleObject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oleObject21.bin" ContentType="application/vnd.openxmlformats-officedocument.oleObject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embeddings/oleObject13.bin" ContentType="application/vnd.openxmlformats-officedocument.oleObject"/>
  <Override PartName="/ppt/embeddings/oleObject35.bin" ContentType="application/vnd.openxmlformats-officedocument.oleObject"/>
  <Override PartName="/ppt/slides/slide9.xml" ContentType="application/vnd.openxmlformats-officedocument.presentationml.slide+xml"/>
  <Override PartName="/ppt/embeddings/oleObject44.bin" ContentType="application/vnd.openxmlformats-officedocument.oleObject"/>
  <Override PartName="/ppt/slideLayouts/slideLayout9.xml" ContentType="application/vnd.openxmlformats-officedocument.presentationml.slideLayout+xml"/>
  <Override PartName="/ppt/embeddings/oleObject11.bin" ContentType="application/vnd.openxmlformats-officedocument.oleObject"/>
  <Override PartName="/ppt/slides/slide2.xml" ContentType="application/vnd.openxmlformats-officedocument.presentationml.slide+xml"/>
  <Override PartName="/ppt/embeddings/oleObject27.bin" ContentType="application/vnd.openxmlformats-officedocument.oleObject"/>
  <Override PartName="/ppt/slideLayouts/slideLayout2.xml" ContentType="application/vnd.openxmlformats-officedocument.presentationml.slideLayout+xml"/>
  <Override PartName="/ppt/embeddings/oleObject20.bin" ContentType="application/vnd.openxmlformats-officedocument.oleObject"/>
  <Override PartName="/ppt/slides/slide10.xml" ContentType="application/vnd.openxmlformats-officedocument.presentationml.slide+xml"/>
  <Override PartName="/ppt/embeddings/oleObject4.bin" ContentType="application/vnd.openxmlformats-officedocument.oleObject"/>
  <Override PartName="/ppt/embeddings/oleObject19.bin" ContentType="application/vnd.openxmlformats-officedocument.oleObject"/>
  <Default Extension="wmf" ContentType="image/x-wmf"/>
  <Override PartName="/docProps/app.xml" ContentType="application/vnd.openxmlformats-officedocument.extended-properties+xml"/>
  <Override PartName="/ppt/theme/theme3.xml" ContentType="application/vnd.openxmlformats-officedocument.theme+xml"/>
  <Override PartName="/ppt/embeddings/oleObject34.bin" ContentType="application/vnd.openxmlformats-officedocument.oleObject"/>
  <Override PartName="/ppt/slideLayouts/slideLayout12.xml" ContentType="application/vnd.openxmlformats-officedocument.presentationml.slideLayout+xml"/>
  <Override PartName="/ppt/slides/slide8.xml" ContentType="application/vnd.openxmlformats-officedocument.presentationml.slide+xml"/>
  <Override PartName="/ppt/embeddings/oleObject43.bin" ContentType="application/vnd.openxmlformats-officedocument.oleObject"/>
  <Override PartName="/ppt/slideLayouts/slideLayout8.xml" ContentType="application/vnd.openxmlformats-officedocument.presentationml.slideLayout+xml"/>
  <Override PartName="/ppt/embeddings/oleObject10.bin" ContentType="application/vnd.openxmlformats-officedocument.oleObject"/>
  <Override PartName="/ppt/slides/slide1.xml" ContentType="application/vnd.openxmlformats-officedocument.presentationml.slide+xml"/>
  <Override PartName="/ppt/embeddings/oleObject26.bin" ContentType="application/vnd.openxmlformats-officedocument.oleObject"/>
  <Override PartName="/ppt/slideLayouts/slideLayout1.xml" ContentType="application/vnd.openxmlformats-officedocument.presentationml.slideLayout+xml"/>
  <Default Extension="jpeg" ContentType="image/jpeg"/>
  <Override PartName="/ppt/viewProps.xml" ContentType="application/vnd.openxmlformats-officedocument.presentationml.viewProps+xml"/>
  <Override PartName="/ppt/embeddings/oleObject3.bin" ContentType="application/vnd.openxmlformats-officedocument.oleObject"/>
  <Override PartName="/ppt/embeddings/oleObject18.bin" ContentType="application/vnd.openxmlformats-officedocument.oleObject"/>
  <Override PartName="/ppt/theme/theme2.xml" ContentType="application/vnd.openxmlformats-officedocument.theme+xml"/>
  <Override PartName="/ppt/embeddings/oleObject33.bin" ContentType="application/vnd.openxmlformats-officedocument.oleObject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embeddings/oleObject42.bin" ContentType="application/vnd.openxmlformats-officedocument.oleObject"/>
  <Override PartName="/ppt/slideLayouts/slideLayout7.xml" ContentType="application/vnd.openxmlformats-officedocument.presentationml.slideLayout+xml"/>
  <Override PartName="/ppt/embeddings/oleObject25.bin" ContentType="application/vnd.openxmlformats-officedocument.oleObject"/>
  <Override PartName="/ppt/notesMasters/notesMaster1.xml" ContentType="application/vnd.openxmlformats-officedocument.presentationml.notesMaster+xml"/>
  <Override PartName="/ppt/embeddings/oleObject9.bin" ContentType="application/vnd.openxmlformats-officedocument.oleObject"/>
  <Override PartName="/ppt/embeddings/oleObject2.bin" ContentType="application/vnd.openxmlformats-officedocument.oleObject"/>
  <Override PartName="/ppt/embeddings/oleObject17.bin" ContentType="application/vnd.openxmlformats-officedocument.oleObject"/>
  <Override PartName="/ppt/theme/theme1.xml" ContentType="application/vnd.openxmlformats-officedocument.theme+xml"/>
  <Override PartName="/ppt/embeddings/oleObject32.bin" ContentType="application/vnd.openxmlformats-officedocument.oleObject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6.xml" ContentType="application/vnd.openxmlformats-officedocument.presentationml.slide+xml"/>
  <Override PartName="/ppt/embeddings/oleObject41.bin" ContentType="application/vnd.openxmlformats-officedocument.oleObject"/>
  <Override PartName="/ppt/slideLayouts/slideLayout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35" r:id="rId3"/>
    <p:sldId id="481" r:id="rId4"/>
    <p:sldId id="482" r:id="rId5"/>
    <p:sldId id="434" r:id="rId6"/>
    <p:sldId id="435" r:id="rId7"/>
    <p:sldId id="480" r:id="rId8"/>
    <p:sldId id="437" r:id="rId9"/>
    <p:sldId id="438" r:id="rId10"/>
    <p:sldId id="439" r:id="rId11"/>
    <p:sldId id="440" r:id="rId12"/>
    <p:sldId id="441" r:id="rId13"/>
    <p:sldId id="442" r:id="rId14"/>
    <p:sldId id="443" r:id="rId15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003300"/>
    </p:penClr>
  </p:showPr>
  <p:clrMru>
    <a:srgbClr val="99FFCC"/>
    <a:srgbClr val="FFFFCC"/>
    <a:srgbClr val="CC6600"/>
    <a:srgbClr val="FF0066"/>
    <a:srgbClr val="CC00CC"/>
    <a:srgbClr val="003300"/>
    <a:srgbClr val="6600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3118" autoAdjust="0"/>
    <p:restoredTop sz="94683" autoAdjust="0"/>
  </p:normalViewPr>
  <p:slideViewPr>
    <p:cSldViewPr>
      <p:cViewPr varScale="1">
        <p:scale>
          <a:sx n="115" d="100"/>
          <a:sy n="115" d="100"/>
        </p:scale>
        <p:origin x="-96" y="-8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5" Type="http://schemas.openxmlformats.org/officeDocument/2006/relationships/image" Target="../media/image8.wmf"/><Relationship Id="rId6" Type="http://schemas.openxmlformats.org/officeDocument/2006/relationships/image" Target="../media/image9.wmf"/><Relationship Id="rId7" Type="http://schemas.openxmlformats.org/officeDocument/2006/relationships/image" Target="../media/image10.wmf"/><Relationship Id="rId8" Type="http://schemas.openxmlformats.org/officeDocument/2006/relationships/image" Target="../media/image11.wmf"/><Relationship Id="rId1" Type="http://schemas.openxmlformats.org/officeDocument/2006/relationships/image" Target="../media/image4.wmf"/><Relationship Id="rId2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5" Type="http://schemas.openxmlformats.org/officeDocument/2006/relationships/image" Target="../media/image25.wmf"/><Relationship Id="rId6" Type="http://schemas.openxmlformats.org/officeDocument/2006/relationships/image" Target="../media/image26.wmf"/><Relationship Id="rId7" Type="http://schemas.openxmlformats.org/officeDocument/2006/relationships/image" Target="../media/image27.wmf"/><Relationship Id="rId8" Type="http://schemas.openxmlformats.org/officeDocument/2006/relationships/image" Target="../media/image28.wmf"/><Relationship Id="rId1" Type="http://schemas.openxmlformats.org/officeDocument/2006/relationships/image" Target="../media/image21.wmf"/><Relationship Id="rId2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4" Type="http://schemas.openxmlformats.org/officeDocument/2006/relationships/image" Target="../media/image32.wmf"/><Relationship Id="rId5" Type="http://schemas.openxmlformats.org/officeDocument/2006/relationships/image" Target="../media/image33.wmf"/><Relationship Id="rId6" Type="http://schemas.openxmlformats.org/officeDocument/2006/relationships/image" Target="../media/image34.wmf"/><Relationship Id="rId7" Type="http://schemas.openxmlformats.org/officeDocument/2006/relationships/image" Target="../media/image35.wmf"/><Relationship Id="rId1" Type="http://schemas.openxmlformats.org/officeDocument/2006/relationships/image" Target="../media/image29.wmf"/><Relationship Id="rId2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4" Type="http://schemas.openxmlformats.org/officeDocument/2006/relationships/image" Target="../media/image38.wmf"/><Relationship Id="rId5" Type="http://schemas.openxmlformats.org/officeDocument/2006/relationships/image" Target="../media/image39.wmf"/><Relationship Id="rId6" Type="http://schemas.openxmlformats.org/officeDocument/2006/relationships/image" Target="../media/image40.wmf"/><Relationship Id="rId1" Type="http://schemas.openxmlformats.org/officeDocument/2006/relationships/image" Target="../media/image36.wmf"/><Relationship Id="rId2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4" Type="http://schemas.openxmlformats.org/officeDocument/2006/relationships/image" Target="../media/image48.wmf"/><Relationship Id="rId5" Type="http://schemas.openxmlformats.org/officeDocument/2006/relationships/image" Target="../media/image49.wmf"/><Relationship Id="rId6" Type="http://schemas.openxmlformats.org/officeDocument/2006/relationships/image" Target="../media/image50.wmf"/><Relationship Id="rId7" Type="http://schemas.openxmlformats.org/officeDocument/2006/relationships/image" Target="../media/image51.wmf"/><Relationship Id="rId8" Type="http://schemas.openxmlformats.org/officeDocument/2006/relationships/image" Target="../media/image52.wmf"/><Relationship Id="rId9" Type="http://schemas.openxmlformats.org/officeDocument/2006/relationships/image" Target="../media/image53.wmf"/><Relationship Id="rId1" Type="http://schemas.openxmlformats.org/officeDocument/2006/relationships/image" Target="../media/image45.wmf"/><Relationship Id="rId2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0EA90775-9E79-AF40-8649-44FC6B2F21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7F48CBAA-3EDC-8644-8A11-2FC6C39A34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9E6FA6D-4494-A042-A891-3BF1C0B3302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96CD5C-CCC7-E442-B05E-C42CBE59B4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230C095-84F5-1A4F-9748-23F007D65A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3955CEF6-1AB0-E74E-906D-8F46EDA9A5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0DE1E33-2C54-CB4D-ABDF-3A454B18D2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F52A00A-E5F3-1641-989E-C7723720A8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B4EC0CC-8EEE-C349-8350-A4235A86C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E7DEC0C-DF96-6B4C-9AF6-A16C070763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F70290E-F775-9F4A-936A-4FDCEC3A0A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9525CB3-95ED-114A-8239-09CE9D6239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00146CE-6009-7047-80A7-0744EB433A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E899DCF-B62D-6842-B28F-7472A3510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fld id="{749BBC0D-DE6B-A64C-8FFE-2FC604203ED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oleObject" Target="../embeddings/oleObject26.bin"/><Relationship Id="rId5" Type="http://schemas.openxmlformats.org/officeDocument/2006/relationships/oleObject" Target="../embeddings/oleObject27.bin"/><Relationship Id="rId6" Type="http://schemas.openxmlformats.org/officeDocument/2006/relationships/oleObject" Target="../embeddings/oleObject28.bin"/><Relationship Id="rId7" Type="http://schemas.openxmlformats.org/officeDocument/2006/relationships/oleObject" Target="../embeddings/oleObject29.bin"/><Relationship Id="rId8" Type="http://schemas.openxmlformats.org/officeDocument/2006/relationships/oleObject" Target="../embeddings/oleObject30.bin"/><Relationship Id="rId9" Type="http://schemas.openxmlformats.org/officeDocument/2006/relationships/oleObject" Target="../embeddings/oleObject31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oleObject" Target="../embeddings/oleObject32.bin"/><Relationship Id="rId5" Type="http://schemas.openxmlformats.org/officeDocument/2006/relationships/oleObject" Target="../embeddings/oleObject33.bin"/><Relationship Id="rId6" Type="http://schemas.openxmlformats.org/officeDocument/2006/relationships/oleObject" Target="../embeddings/oleObject34.bin"/><Relationship Id="rId7" Type="http://schemas.openxmlformats.org/officeDocument/2006/relationships/oleObject" Target="../embeddings/oleObject35.bin"/><Relationship Id="rId8" Type="http://schemas.openxmlformats.org/officeDocument/2006/relationships/oleObject" Target="../embeddings/oleObject36.bin"/><Relationship Id="rId9" Type="http://schemas.openxmlformats.org/officeDocument/2006/relationships/oleObject" Target="../embeddings/oleObject37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5.bin"/><Relationship Id="rId12" Type="http://schemas.openxmlformats.org/officeDocument/2006/relationships/oleObject" Target="../embeddings/oleObject46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4" Type="http://schemas.openxmlformats.org/officeDocument/2006/relationships/oleObject" Target="../embeddings/oleObject38.bin"/><Relationship Id="rId5" Type="http://schemas.openxmlformats.org/officeDocument/2006/relationships/oleObject" Target="../embeddings/oleObject39.bin"/><Relationship Id="rId6" Type="http://schemas.openxmlformats.org/officeDocument/2006/relationships/oleObject" Target="../embeddings/oleObject40.bin"/><Relationship Id="rId7" Type="http://schemas.openxmlformats.org/officeDocument/2006/relationships/oleObject" Target="../embeddings/oleObject41.bin"/><Relationship Id="rId8" Type="http://schemas.openxmlformats.org/officeDocument/2006/relationships/oleObject" Target="../embeddings/oleObject42.bin"/><Relationship Id="rId9" Type="http://schemas.openxmlformats.org/officeDocument/2006/relationships/oleObject" Target="../embeddings/oleObject43.bin"/><Relationship Id="rId10" Type="http://schemas.openxmlformats.org/officeDocument/2006/relationships/oleObject" Target="../embeddings/oleObject4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8" Type="http://schemas.openxmlformats.org/officeDocument/2006/relationships/oleObject" Target="../embeddings/oleObject5.bin"/><Relationship Id="rId9" Type="http://schemas.openxmlformats.org/officeDocument/2006/relationships/oleObject" Target="../embeddings/oleObject6.bin"/><Relationship Id="rId10" Type="http://schemas.openxmlformats.org/officeDocument/2006/relationships/oleObject" Target="../embeddings/oleObject7.bin"/><Relationship Id="rId11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oleObject" Target="../embeddings/oleObject10.bin"/><Relationship Id="rId5" Type="http://schemas.openxmlformats.org/officeDocument/2006/relationships/oleObject" Target="../embeddings/oleObject11.bin"/><Relationship Id="rId6" Type="http://schemas.openxmlformats.org/officeDocument/2006/relationships/oleObject" Target="../embeddings/oleObject12.bin"/><Relationship Id="rId7" Type="http://schemas.openxmlformats.org/officeDocument/2006/relationships/image" Target="../media/image12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oleObject" Target="../embeddings/oleObject15.bin"/><Relationship Id="rId6" Type="http://schemas.openxmlformats.org/officeDocument/2006/relationships/oleObject" Target="../embeddings/oleObject16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oleObject" Target="../embeddings/oleObject18.bin"/><Relationship Id="rId5" Type="http://schemas.openxmlformats.org/officeDocument/2006/relationships/oleObject" Target="../embeddings/oleObject19.bin"/><Relationship Id="rId6" Type="http://schemas.openxmlformats.org/officeDocument/2006/relationships/oleObject" Target="../embeddings/oleObject20.bin"/><Relationship Id="rId7" Type="http://schemas.openxmlformats.org/officeDocument/2006/relationships/oleObject" Target="../embeddings/oleObject21.bin"/><Relationship Id="rId8" Type="http://schemas.openxmlformats.org/officeDocument/2006/relationships/oleObject" Target="../embeddings/oleObject22.bin"/><Relationship Id="rId9" Type="http://schemas.openxmlformats.org/officeDocument/2006/relationships/oleObject" Target="../embeddings/oleObject23.bin"/><Relationship Id="rId10" Type="http://schemas.openxmlformats.org/officeDocument/2006/relationships/oleObject" Target="../embeddings/oleObject24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25D29EC-F732-2741-B9ED-FEC7A4EE4E96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r>
              <a:rPr lang="en-US" dirty="0"/>
              <a:t>PHYS 1444 – Section</a:t>
            </a:r>
            <a:r>
              <a:rPr lang="en-US" dirty="0" smtClean="0"/>
              <a:t> 003</a:t>
            </a:r>
            <a:br>
              <a:rPr lang="en-US" dirty="0" smtClean="0"/>
            </a:br>
            <a:r>
              <a:rPr lang="en-US" dirty="0"/>
              <a:t>Lecture </a:t>
            </a:r>
            <a:r>
              <a:rPr lang="en-US" dirty="0" smtClean="0"/>
              <a:t>#9</a:t>
            </a:r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45339" y="1311275"/>
            <a:ext cx="28565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Sept. 20, 2011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219200" y="20574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Chapter 23 Electric Potential</a:t>
            </a:r>
            <a:endParaRPr lang="en-US" sz="3200" dirty="0" smtClean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Electric Potential due to Point Charges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Shape of the Electric Potential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V due to Charge Distributions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800" dirty="0" err="1" smtClean="0">
                <a:solidFill>
                  <a:srgbClr val="660066"/>
                </a:solidFill>
                <a:latin typeface="Arial Narrow" charset="0"/>
              </a:rPr>
              <a:t>Equi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-potential Lines and Surfaces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Electric Potential Due to Electric Dipole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endParaRPr lang="en-US" sz="2800" dirty="0" smtClean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990600" lvl="1" indent="-533400">
              <a:spcBef>
                <a:spcPct val="20000"/>
              </a:spcBef>
            </a:pPr>
            <a:endParaRPr lang="en-US" sz="2800" dirty="0" smtClean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85800" y="5638800"/>
            <a:ext cx="7668536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#5,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due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 10pm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 Tuesday, Sept. 27!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  <p:bldP spid="9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CD39-414E-3645-AE99-E1C86C698B7C}" type="slidenum">
              <a:rPr lang="en-US"/>
              <a:pPr/>
              <a:t>10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Electric Potential by Charge Distributions</a:t>
            </a:r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381000" y="6858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Let’s consider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a case of 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n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individual point charges in a given space and V=0 at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=∞.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Then the potential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V</a:t>
            </a:r>
            <a:r>
              <a:rPr lang="en-US" sz="3200" dirty="0" smtClean="0">
                <a:solidFill>
                  <a:schemeClr val="accent2"/>
                </a:solidFill>
                <a:latin typeface="Monotype Corsiva"/>
                <a:cs typeface="Monotype Corsiva"/>
              </a:rPr>
              <a:t>ia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due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to the charge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sz="3200" baseline="-25000" dirty="0" err="1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at a point 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, distance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i="1" baseline="-25000" dirty="0" err="1">
                <a:solidFill>
                  <a:schemeClr val="accent2"/>
                </a:solidFill>
                <a:latin typeface="Arial Narrow" charset="0"/>
              </a:rPr>
              <a:t>ia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from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sz="3200" baseline="-25000" dirty="0" err="1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Thus the total potential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by all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n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point charges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241668" name="Object 4"/>
          <p:cNvGraphicFramePr>
            <a:graphicFrameLocks noChangeAspect="1"/>
          </p:cNvGraphicFramePr>
          <p:nvPr/>
        </p:nvGraphicFramePr>
        <p:xfrm>
          <a:off x="4724400" y="2514600"/>
          <a:ext cx="869950" cy="582613"/>
        </p:xfrm>
        <a:graphic>
          <a:graphicData uri="http://schemas.openxmlformats.org/presentationml/2006/ole">
            <p:oleObj spid="_x0000_s294914" name="Equation" r:id="rId3" imgW="304560" imgH="203040" progId="Equation.DSMT4">
              <p:embed/>
            </p:oleObj>
          </a:graphicData>
        </a:graphic>
      </p:graphicFrame>
      <p:graphicFrame>
        <p:nvGraphicFramePr>
          <p:cNvPr id="241669" name="Object 5"/>
          <p:cNvGraphicFramePr>
            <a:graphicFrameLocks noChangeAspect="1"/>
          </p:cNvGraphicFramePr>
          <p:nvPr/>
        </p:nvGraphicFramePr>
        <p:xfrm>
          <a:off x="5588000" y="2286000"/>
          <a:ext cx="1455738" cy="1168400"/>
        </p:xfrm>
        <a:graphic>
          <a:graphicData uri="http://schemas.openxmlformats.org/presentationml/2006/ole">
            <p:oleObj spid="_x0000_s294915" name="Equation" r:id="rId4" imgW="507960" imgH="406080" progId="Equation.DSMT4">
              <p:embed/>
            </p:oleObj>
          </a:graphicData>
        </a:graphic>
      </p:graphicFrame>
      <p:graphicFrame>
        <p:nvGraphicFramePr>
          <p:cNvPr id="241670" name="Object 6"/>
          <p:cNvGraphicFramePr>
            <a:graphicFrameLocks noChangeAspect="1"/>
          </p:cNvGraphicFramePr>
          <p:nvPr/>
        </p:nvGraphicFramePr>
        <p:xfrm>
          <a:off x="2584450" y="3889375"/>
          <a:ext cx="1377950" cy="1238250"/>
        </p:xfrm>
        <a:graphic>
          <a:graphicData uri="http://schemas.openxmlformats.org/presentationml/2006/ole">
            <p:oleObj spid="_x0000_s294916" name="Equation" r:id="rId5" imgW="482400" imgH="431640" progId="Equation.DSMT4">
              <p:embed/>
            </p:oleObj>
          </a:graphicData>
        </a:graphic>
      </p:graphicFrame>
      <p:graphicFrame>
        <p:nvGraphicFramePr>
          <p:cNvPr id="241671" name="Object 7"/>
          <p:cNvGraphicFramePr>
            <a:graphicFrameLocks noChangeAspect="1"/>
          </p:cNvGraphicFramePr>
          <p:nvPr/>
        </p:nvGraphicFramePr>
        <p:xfrm>
          <a:off x="3825875" y="3886200"/>
          <a:ext cx="1965325" cy="1241425"/>
        </p:xfrm>
        <a:graphic>
          <a:graphicData uri="http://schemas.openxmlformats.org/presentationml/2006/ole">
            <p:oleObj spid="_x0000_s294917" name="Equation" r:id="rId6" imgW="685800" imgH="431640" progId="Equation.DSMT4">
              <p:embed/>
            </p:oleObj>
          </a:graphicData>
        </a:graphic>
      </p:graphicFrame>
      <p:graphicFrame>
        <p:nvGraphicFramePr>
          <p:cNvPr id="241672" name="Object 8"/>
          <p:cNvGraphicFramePr>
            <a:graphicFrameLocks noChangeAspect="1"/>
          </p:cNvGraphicFramePr>
          <p:nvPr/>
        </p:nvGraphicFramePr>
        <p:xfrm>
          <a:off x="1752600" y="4240213"/>
          <a:ext cx="833438" cy="582612"/>
        </p:xfrm>
        <a:graphic>
          <a:graphicData uri="http://schemas.openxmlformats.org/presentationml/2006/ole">
            <p:oleObj spid="_x0000_s294918" name="Equation" r:id="rId7" imgW="291960" imgH="203040" progId="Equation.DSMT4">
              <p:embed/>
            </p:oleObj>
          </a:graphicData>
        </a:graphic>
      </p:graphicFrame>
      <p:sp>
        <p:nvSpPr>
          <p:cNvPr id="241673" name="Rectangle 9"/>
          <p:cNvSpPr>
            <a:spLocks noChangeArrowheads="1"/>
          </p:cNvSpPr>
          <p:nvPr/>
        </p:nvSpPr>
        <p:spPr bwMode="auto">
          <a:xfrm>
            <a:off x="533400" y="5181600"/>
            <a:ext cx="426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For a continuous charge distribution, we obtain</a:t>
            </a:r>
          </a:p>
        </p:txBody>
      </p:sp>
      <p:graphicFrame>
        <p:nvGraphicFramePr>
          <p:cNvPr id="241674" name="Object 10"/>
          <p:cNvGraphicFramePr>
            <a:graphicFrameLocks noChangeAspect="1"/>
          </p:cNvGraphicFramePr>
          <p:nvPr/>
        </p:nvGraphicFramePr>
        <p:xfrm>
          <a:off x="6400800" y="4949825"/>
          <a:ext cx="2057400" cy="1374775"/>
        </p:xfrm>
        <a:graphic>
          <a:graphicData uri="http://schemas.openxmlformats.org/presentationml/2006/ole">
            <p:oleObj spid="_x0000_s294919" name="Equation" r:id="rId8" imgW="609480" imgH="406080" progId="Equation.DSMT4">
              <p:embed/>
            </p:oleObj>
          </a:graphicData>
        </a:graphic>
      </p:graphicFrame>
      <p:graphicFrame>
        <p:nvGraphicFramePr>
          <p:cNvPr id="241675" name="Object 11"/>
          <p:cNvGraphicFramePr>
            <a:graphicFrameLocks noChangeAspect="1"/>
          </p:cNvGraphicFramePr>
          <p:nvPr/>
        </p:nvGraphicFramePr>
        <p:xfrm>
          <a:off x="5562600" y="5310188"/>
          <a:ext cx="852488" cy="557212"/>
        </p:xfrm>
        <a:graphic>
          <a:graphicData uri="http://schemas.openxmlformats.org/presentationml/2006/ole">
            <p:oleObj spid="_x0000_s294920" name="Equation" r:id="rId9" imgW="25380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1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build="p"/>
      <p:bldP spid="24167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E5C8-869A-8C42-897B-94DBA17EB52A}" type="slidenum">
              <a:rPr lang="en-US"/>
              <a:pPr/>
              <a:t>11</a:t>
            </a:fld>
            <a:endParaRPr lang="en-US"/>
          </a:p>
        </p:txBody>
      </p:sp>
      <p:pic>
        <p:nvPicPr>
          <p:cNvPr id="242690" name="Picture 2" descr="FG23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609600"/>
            <a:ext cx="2743200" cy="2057400"/>
          </a:xfrm>
          <a:prstGeom prst="rect">
            <a:avLst/>
          </a:prstGeom>
          <a:noFill/>
        </p:spPr>
      </p:pic>
      <p:sp>
        <p:nvSpPr>
          <p:cNvPr id="24269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23 – 8 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64770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/>
              <a:t>Potential due to a ring of charge</a:t>
            </a:r>
            <a:r>
              <a:rPr lang="en-US" sz="2800" dirty="0"/>
              <a:t>: A thin circular ring of radius R carries a uniformly distributed charge Q. Determine the electric potential at a point P on the axis of the ring a distance </a:t>
            </a:r>
            <a:r>
              <a:rPr lang="en-US" sz="2800" dirty="0" err="1"/>
              <a:t>x</a:t>
            </a:r>
            <a:r>
              <a:rPr lang="en-US" sz="2800" dirty="0"/>
              <a:t> from its center.</a:t>
            </a:r>
          </a:p>
        </p:txBody>
      </p:sp>
      <p:sp>
        <p:nvSpPr>
          <p:cNvPr id="242693" name="Rectangle 5"/>
          <p:cNvSpPr>
            <a:spLocks noChangeArrowheads="1"/>
          </p:cNvSpPr>
          <p:nvPr/>
        </p:nvSpPr>
        <p:spPr bwMode="auto">
          <a:xfrm>
            <a:off x="152400" y="28194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Each point on the ring is at the same distance from the point P.  What is the distance?</a:t>
            </a:r>
          </a:p>
        </p:txBody>
      </p:sp>
      <p:graphicFrame>
        <p:nvGraphicFramePr>
          <p:cNvPr id="242694" name="Object 6"/>
          <p:cNvGraphicFramePr>
            <a:graphicFrameLocks noChangeAspect="1"/>
          </p:cNvGraphicFramePr>
          <p:nvPr/>
        </p:nvGraphicFramePr>
        <p:xfrm>
          <a:off x="4205288" y="3352800"/>
          <a:ext cx="2043112" cy="612775"/>
        </p:xfrm>
        <a:graphic>
          <a:graphicData uri="http://schemas.openxmlformats.org/presentationml/2006/ole">
            <p:oleObj spid="_x0000_s295938" name="Equation" r:id="rId4" imgW="774360" imgH="241200" progId="Equation.DSMT4">
              <p:embed/>
            </p:oleObj>
          </a:graphicData>
        </a:graphic>
      </p:graphicFrame>
      <p:sp>
        <p:nvSpPr>
          <p:cNvPr id="242695" name="Rectangle 7"/>
          <p:cNvSpPr>
            <a:spLocks noChangeArrowheads="1"/>
          </p:cNvSpPr>
          <p:nvPr/>
        </p:nvSpPr>
        <p:spPr bwMode="auto">
          <a:xfrm>
            <a:off x="228600" y="3886200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So the potential at P is</a:t>
            </a:r>
          </a:p>
        </p:txBody>
      </p:sp>
      <p:graphicFrame>
        <p:nvGraphicFramePr>
          <p:cNvPr id="242696" name="Object 8"/>
          <p:cNvGraphicFramePr>
            <a:graphicFrameLocks noChangeAspect="1"/>
          </p:cNvGraphicFramePr>
          <p:nvPr/>
        </p:nvGraphicFramePr>
        <p:xfrm>
          <a:off x="1381125" y="4267200"/>
          <a:ext cx="1809750" cy="1017588"/>
        </p:xfrm>
        <a:graphic>
          <a:graphicData uri="http://schemas.openxmlformats.org/presentationml/2006/ole">
            <p:oleObj spid="_x0000_s295939" name="Equation" r:id="rId5" imgW="723600" imgH="406080" progId="Equation.DSMT4">
              <p:embed/>
            </p:oleObj>
          </a:graphicData>
        </a:graphic>
      </p:graphicFrame>
      <p:graphicFrame>
        <p:nvGraphicFramePr>
          <p:cNvPr id="242697" name="Object 9"/>
          <p:cNvGraphicFramePr>
            <a:graphicFrameLocks noChangeAspect="1"/>
          </p:cNvGraphicFramePr>
          <p:nvPr/>
        </p:nvGraphicFramePr>
        <p:xfrm>
          <a:off x="815975" y="4495800"/>
          <a:ext cx="631825" cy="412750"/>
        </p:xfrm>
        <a:graphic>
          <a:graphicData uri="http://schemas.openxmlformats.org/presentationml/2006/ole">
            <p:oleObj spid="_x0000_s295940" name="Equation" r:id="rId6" imgW="253800" imgH="164880" progId="Equation.DSMT4">
              <p:embed/>
            </p:oleObj>
          </a:graphicData>
        </a:graphic>
      </p:graphicFrame>
      <p:graphicFrame>
        <p:nvGraphicFramePr>
          <p:cNvPr id="242698" name="Object 10"/>
          <p:cNvGraphicFramePr>
            <a:graphicFrameLocks noChangeAspect="1"/>
          </p:cNvGraphicFramePr>
          <p:nvPr/>
        </p:nvGraphicFramePr>
        <p:xfrm>
          <a:off x="3155950" y="4267200"/>
          <a:ext cx="1873250" cy="1017588"/>
        </p:xfrm>
        <a:graphic>
          <a:graphicData uri="http://schemas.openxmlformats.org/presentationml/2006/ole">
            <p:oleObj spid="_x0000_s295941" name="Equation" r:id="rId7" imgW="749160" imgH="406080" progId="Equation.DSMT4">
              <p:embed/>
            </p:oleObj>
          </a:graphicData>
        </a:graphic>
      </p:graphicFrame>
      <p:graphicFrame>
        <p:nvGraphicFramePr>
          <p:cNvPr id="242699" name="Object 11"/>
          <p:cNvGraphicFramePr>
            <a:graphicFrameLocks noChangeAspect="1"/>
          </p:cNvGraphicFramePr>
          <p:nvPr/>
        </p:nvGraphicFramePr>
        <p:xfrm>
          <a:off x="3016250" y="5135563"/>
          <a:ext cx="3079750" cy="1112837"/>
        </p:xfrm>
        <a:graphic>
          <a:graphicData uri="http://schemas.openxmlformats.org/presentationml/2006/ole">
            <p:oleObj spid="_x0000_s295942" name="Equation" r:id="rId8" imgW="1231560" imgH="444240" progId="Equation.DSMT4">
              <p:embed/>
            </p:oleObj>
          </a:graphicData>
        </a:graphic>
      </p:graphicFrame>
      <p:graphicFrame>
        <p:nvGraphicFramePr>
          <p:cNvPr id="242700" name="Object 12"/>
          <p:cNvGraphicFramePr>
            <a:graphicFrameLocks noChangeAspect="1"/>
          </p:cNvGraphicFramePr>
          <p:nvPr/>
        </p:nvGraphicFramePr>
        <p:xfrm>
          <a:off x="6038850" y="5105400"/>
          <a:ext cx="2190750" cy="1112838"/>
        </p:xfrm>
        <a:graphic>
          <a:graphicData uri="http://schemas.openxmlformats.org/presentationml/2006/ole">
            <p:oleObj spid="_x0000_s295943" name="Equation" r:id="rId9" imgW="876240" imgH="444240" progId="Equation.DSMT4">
              <p:embed/>
            </p:oleObj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029200" y="4419600"/>
            <a:ext cx="2722563" cy="1676400"/>
            <a:chOff x="3168" y="2784"/>
            <a:chExt cx="1715" cy="1056"/>
          </a:xfrm>
        </p:grpSpPr>
        <p:sp>
          <p:nvSpPr>
            <p:cNvPr id="242702" name="Oval 14"/>
            <p:cNvSpPr>
              <a:spLocks noChangeArrowheads="1"/>
            </p:cNvSpPr>
            <p:nvPr/>
          </p:nvSpPr>
          <p:spPr bwMode="auto">
            <a:xfrm>
              <a:off x="3168" y="3264"/>
              <a:ext cx="528" cy="576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42703" name="Text Box 15"/>
            <p:cNvSpPr txBox="1">
              <a:spLocks noChangeArrowheads="1"/>
            </p:cNvSpPr>
            <p:nvPr/>
          </p:nvSpPr>
          <p:spPr bwMode="auto">
            <a:xfrm>
              <a:off x="3888" y="2784"/>
              <a:ext cx="995" cy="306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  <a:latin typeface="Arial Narrow" charset="0"/>
                </a:rPr>
                <a:t>What’s this?</a:t>
              </a:r>
            </a:p>
          </p:txBody>
        </p:sp>
        <p:cxnSp>
          <p:nvCxnSpPr>
            <p:cNvPr id="242704" name="AutoShape 16"/>
            <p:cNvCxnSpPr>
              <a:cxnSpLocks noChangeShapeType="1"/>
              <a:stCxn id="242703" idx="2"/>
              <a:endCxn id="242702" idx="7"/>
            </p:cNvCxnSpPr>
            <p:nvPr/>
          </p:nvCxnSpPr>
          <p:spPr bwMode="auto">
            <a:xfrm flipH="1">
              <a:off x="3619" y="3099"/>
              <a:ext cx="767" cy="240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2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2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2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build="p"/>
      <p:bldP spid="242693" grpId="0" build="p"/>
      <p:bldP spid="2426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DE19-2E85-0842-9917-64A0398B01C1}" type="slidenum">
              <a:rPr lang="en-US"/>
              <a:pPr/>
              <a:t>12</a:t>
            </a:fld>
            <a:endParaRPr lang="en-US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Equi-potential Surfaces</a:t>
            </a:r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304800" y="685800"/>
            <a:ext cx="8534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Electric potential can be graphically shown using the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equipotential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lines in 2-D or the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equipotential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surfaces in 3-D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Any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two points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on the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equipotential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surfaces (lines) are on the same potential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does this mean in terms of the potential difference?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potential difference between two points on an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equipotential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surface is 0.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How about the potential energy difference?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Also 0.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does this mean in terms of the work to move a charge along the surface between these two points?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No work is necessary to move a charge between these two points.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9D23F-42AA-B74C-B840-BDF7D7D3FB7C}" type="slidenum">
              <a:rPr lang="en-US"/>
              <a:pPr/>
              <a:t>13</a:t>
            </a:fld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15400" cy="685800"/>
          </a:xfrm>
        </p:spPr>
        <p:txBody>
          <a:bodyPr/>
          <a:lstStyle/>
          <a:p>
            <a:r>
              <a:rPr lang="en-US" dirty="0" err="1"/>
              <a:t>Equi</a:t>
            </a:r>
            <a:r>
              <a:rPr lang="en-US" dirty="0"/>
              <a:t>-potential Surfaces</a:t>
            </a:r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304800" y="685800"/>
            <a:ext cx="8686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equipotential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surface (line) must be perpendicular to the electric field.  Why?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there are any parallel components to the electric field, it would require work to move a charge along the surface.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Since the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equipotential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surface (line) is perpendicular to the electric field, we can draw these surfaces or lines easily.</a:t>
            </a:r>
            <a:endParaRPr lang="en-US" dirty="0" smtClean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Since there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can be no electric field within a conductor in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a static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case,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the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entire volume of a conductor must be at the same potential.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So the electric field must be perpendicular to the conductor surface.</a:t>
            </a:r>
          </a:p>
        </p:txBody>
      </p:sp>
      <p:pic>
        <p:nvPicPr>
          <p:cNvPr id="209924" name="Picture 4" descr="FG23_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4305300"/>
            <a:ext cx="5513388" cy="2470150"/>
          </a:xfrm>
          <a:prstGeom prst="rect">
            <a:avLst/>
          </a:prstGeom>
          <a:noFill/>
        </p:spPr>
      </p:pic>
      <p:pic>
        <p:nvPicPr>
          <p:cNvPr id="209925" name="Picture 5" descr="FG23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2988" y="4286250"/>
            <a:ext cx="3429000" cy="2571750"/>
          </a:xfrm>
          <a:prstGeom prst="rect">
            <a:avLst/>
          </a:prstGeom>
          <a:noFill/>
        </p:spPr>
      </p:pic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2455863" y="4191000"/>
            <a:ext cx="1076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Point charges</a:t>
            </a:r>
          </a:p>
        </p:txBody>
      </p:sp>
      <p:pic>
        <p:nvPicPr>
          <p:cNvPr id="209928" name="Picture 8" descr="FG23_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267200"/>
            <a:ext cx="3352800" cy="2590800"/>
          </a:xfrm>
          <a:prstGeom prst="rect">
            <a:avLst/>
          </a:prstGeom>
          <a:noFill/>
        </p:spPr>
      </p:pic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681038" y="4267200"/>
            <a:ext cx="1022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Parallel Plate</a:t>
            </a:r>
          </a:p>
        </p:txBody>
      </p:sp>
      <p:sp>
        <p:nvSpPr>
          <p:cNvPr id="209929" name="Text Box 9"/>
          <p:cNvSpPr txBox="1">
            <a:spLocks noChangeArrowheads="1"/>
          </p:cNvSpPr>
          <p:nvPr/>
        </p:nvSpPr>
        <p:spPr bwMode="auto">
          <a:xfrm>
            <a:off x="5934075" y="4511675"/>
            <a:ext cx="290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0066"/>
                </a:solidFill>
                <a:latin typeface="Arial Narrow" charset="0"/>
              </a:rPr>
              <a:t>Just like a topological 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/>
      <p:bldP spid="209927" grpId="0"/>
      <p:bldP spid="209926" grpId="0"/>
      <p:bldP spid="2099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3741-E10E-B744-B5A1-318030DC8332}" type="slidenum">
              <a:rPr lang="en-US"/>
              <a:pPr/>
              <a:t>14</a:t>
            </a:fld>
            <a:endParaRPr lang="en-US"/>
          </a:p>
        </p:txBody>
      </p:sp>
      <p:pic>
        <p:nvPicPr>
          <p:cNvPr id="202775" name="Picture 23" descr="FG23_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219200"/>
            <a:ext cx="3657600" cy="3124200"/>
          </a:xfrm>
          <a:prstGeom prst="rect">
            <a:avLst/>
          </a:prstGeom>
          <a:noFill/>
        </p:spPr>
      </p:pic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/>
              <a:t>Electric Potential due to Electric Dipoles</a:t>
            </a:r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457200" y="685800"/>
            <a:ext cx="8305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What is an electric dipole?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Two equal point charge Q of opposite 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signs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separated by a distance</a:t>
            </a:r>
            <a:r>
              <a:rPr lang="en-US" sz="2800" dirty="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l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behaves like one entity: P=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</a:t>
            </a:r>
            <a:r>
              <a:rPr lang="en-US" sz="28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l</a:t>
            </a:r>
            <a:endParaRPr lang="en-US" sz="2800" dirty="0" smtClean="0">
              <a:solidFill>
                <a:srgbClr val="660066"/>
              </a:solidFill>
              <a:latin typeface="Monotype Corsiva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For the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electric potential due to a dipole at a point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p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We take V=0 at 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∞</a:t>
            </a:r>
            <a:endParaRPr lang="en-US" sz="2800" dirty="0" smtClean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simple sum of the potential at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p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by the two charges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Since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Symbol" charset="2"/>
              </a:rPr>
              <a:t>Δ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3200" dirty="0" err="1" smtClean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cos</a:t>
            </a:r>
            <a:r>
              <a:rPr lang="en-US" sz="3200" dirty="0" err="1" smtClean="0">
                <a:solidFill>
                  <a:schemeClr val="accent2"/>
                </a:solidFill>
                <a:latin typeface="Symbol" charset="2"/>
              </a:rPr>
              <a:t>θ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and if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&gt;&gt;</a:t>
            </a:r>
            <a:r>
              <a:rPr lang="en-US" sz="3200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,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&gt;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&gt;</a:t>
            </a:r>
            <a:r>
              <a:rPr lang="en-US" sz="3200" dirty="0" err="1" smtClean="0">
                <a:solidFill>
                  <a:schemeClr val="accent2"/>
                </a:solidFill>
                <a:latin typeface="Symbol" charset="2"/>
              </a:rPr>
              <a:t>Δ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, thus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r~r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+</a:t>
            </a:r>
            <a:r>
              <a:rPr lang="en-US" sz="3200" dirty="0" err="1" smtClean="0">
                <a:solidFill>
                  <a:schemeClr val="accent2"/>
                </a:solidFill>
                <a:latin typeface="Symbol" charset="2"/>
              </a:rPr>
              <a:t>Δ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and </a:t>
            </a:r>
          </a:p>
        </p:txBody>
      </p:sp>
      <p:graphicFrame>
        <p:nvGraphicFramePr>
          <p:cNvPr id="202774" name="Object 22"/>
          <p:cNvGraphicFramePr>
            <a:graphicFrameLocks noChangeAspect="1"/>
          </p:cNvGraphicFramePr>
          <p:nvPr/>
        </p:nvGraphicFramePr>
        <p:xfrm>
          <a:off x="533400" y="4484688"/>
          <a:ext cx="508000" cy="330200"/>
        </p:xfrm>
        <a:graphic>
          <a:graphicData uri="http://schemas.openxmlformats.org/presentationml/2006/ole">
            <p:oleObj spid="_x0000_s300034" name="Equation" r:id="rId4" imgW="253800" imgH="164880" progId="Equation.DSMT4">
              <p:embed/>
            </p:oleObj>
          </a:graphicData>
        </a:graphic>
      </p:graphicFrame>
      <p:graphicFrame>
        <p:nvGraphicFramePr>
          <p:cNvPr id="202776" name="Object 24"/>
          <p:cNvGraphicFramePr>
            <a:graphicFrameLocks noChangeAspect="1"/>
          </p:cNvGraphicFramePr>
          <p:nvPr/>
        </p:nvGraphicFramePr>
        <p:xfrm>
          <a:off x="228600" y="5715000"/>
          <a:ext cx="508000" cy="330200"/>
        </p:xfrm>
        <a:graphic>
          <a:graphicData uri="http://schemas.openxmlformats.org/presentationml/2006/ole">
            <p:oleObj spid="_x0000_s300035" name="Equation" r:id="rId5" imgW="253800" imgH="164880" progId="Equation.DSMT4">
              <p:embed/>
            </p:oleObj>
          </a:graphicData>
        </a:graphic>
      </p:graphicFrame>
      <p:graphicFrame>
        <p:nvGraphicFramePr>
          <p:cNvPr id="202777" name="Object 25"/>
          <p:cNvGraphicFramePr>
            <a:graphicFrameLocks noChangeAspect="1"/>
          </p:cNvGraphicFramePr>
          <p:nvPr/>
        </p:nvGraphicFramePr>
        <p:xfrm>
          <a:off x="914400" y="4267200"/>
          <a:ext cx="1624013" cy="815975"/>
        </p:xfrm>
        <a:graphic>
          <a:graphicData uri="http://schemas.openxmlformats.org/presentationml/2006/ole">
            <p:oleObj spid="_x0000_s300036" name="Equation" r:id="rId6" imgW="812520" imgH="406080" progId="Equation.DSMT4">
              <p:embed/>
            </p:oleObj>
          </a:graphicData>
        </a:graphic>
      </p:graphicFrame>
      <p:graphicFrame>
        <p:nvGraphicFramePr>
          <p:cNvPr id="202778" name="Object 26"/>
          <p:cNvGraphicFramePr>
            <a:graphicFrameLocks noChangeAspect="1"/>
          </p:cNvGraphicFramePr>
          <p:nvPr/>
        </p:nvGraphicFramePr>
        <p:xfrm>
          <a:off x="2438400" y="4191000"/>
          <a:ext cx="2513013" cy="942975"/>
        </p:xfrm>
        <a:graphic>
          <a:graphicData uri="http://schemas.openxmlformats.org/presentationml/2006/ole">
            <p:oleObj spid="_x0000_s300037" name="Equation" r:id="rId7" imgW="1257120" imgH="469800" progId="Equation.DSMT4">
              <p:embed/>
            </p:oleObj>
          </a:graphicData>
        </a:graphic>
      </p:graphicFrame>
      <p:graphicFrame>
        <p:nvGraphicFramePr>
          <p:cNvPr id="202779" name="Object 27"/>
          <p:cNvGraphicFramePr>
            <a:graphicFrameLocks noChangeAspect="1"/>
          </p:cNvGraphicFramePr>
          <p:nvPr/>
        </p:nvGraphicFramePr>
        <p:xfrm>
          <a:off x="4878388" y="4264025"/>
          <a:ext cx="2436812" cy="841375"/>
        </p:xfrm>
        <a:graphic>
          <a:graphicData uri="http://schemas.openxmlformats.org/presentationml/2006/ole">
            <p:oleObj spid="_x0000_s300038" name="Equation" r:id="rId8" imgW="1218960" imgH="419040" progId="Equation.DSMT4">
              <p:embed/>
            </p:oleObj>
          </a:graphicData>
        </a:graphic>
      </p:graphicFrame>
      <p:graphicFrame>
        <p:nvGraphicFramePr>
          <p:cNvPr id="202780" name="Object 28"/>
          <p:cNvGraphicFramePr>
            <a:graphicFrameLocks noChangeAspect="1"/>
          </p:cNvGraphicFramePr>
          <p:nvPr/>
        </p:nvGraphicFramePr>
        <p:xfrm>
          <a:off x="7239000" y="4267200"/>
          <a:ext cx="1447800" cy="815975"/>
        </p:xfrm>
        <a:graphic>
          <a:graphicData uri="http://schemas.openxmlformats.org/presentationml/2006/ole">
            <p:oleObj spid="_x0000_s300039" name="Equation" r:id="rId9" imgW="723600" imgH="406080" progId="Equation.DSMT4">
              <p:embed/>
            </p:oleObj>
          </a:graphicData>
        </a:graphic>
      </p:graphicFrame>
      <p:graphicFrame>
        <p:nvGraphicFramePr>
          <p:cNvPr id="202781" name="Object 29"/>
          <p:cNvGraphicFramePr>
            <a:graphicFrameLocks noChangeAspect="1"/>
          </p:cNvGraphicFramePr>
          <p:nvPr/>
        </p:nvGraphicFramePr>
        <p:xfrm>
          <a:off x="685800" y="5486400"/>
          <a:ext cx="1701800" cy="814388"/>
        </p:xfrm>
        <a:graphic>
          <a:graphicData uri="http://schemas.openxmlformats.org/presentationml/2006/ole">
            <p:oleObj spid="_x0000_s300040" name="Equation" r:id="rId10" imgW="850680" imgH="406080" progId="Equation.DSMT4">
              <p:embed/>
            </p:oleObj>
          </a:graphicData>
        </a:graphic>
      </p:graphicFrame>
      <p:graphicFrame>
        <p:nvGraphicFramePr>
          <p:cNvPr id="202782" name="Object 30"/>
          <p:cNvGraphicFramePr>
            <a:graphicFrameLocks noChangeAspect="1"/>
          </p:cNvGraphicFramePr>
          <p:nvPr/>
        </p:nvGraphicFramePr>
        <p:xfrm>
          <a:off x="2312988" y="5486400"/>
          <a:ext cx="1573212" cy="814388"/>
        </p:xfrm>
        <a:graphic>
          <a:graphicData uri="http://schemas.openxmlformats.org/presentationml/2006/ole">
            <p:oleObj spid="_x0000_s300041" name="Equation" r:id="rId11" imgW="787320" imgH="406080" progId="Equation.DSMT4">
              <p:embed/>
            </p:oleObj>
          </a:graphicData>
        </a:graphic>
      </p:graphicFrame>
      <p:graphicFrame>
        <p:nvGraphicFramePr>
          <p:cNvPr id="202783" name="Object 31"/>
          <p:cNvGraphicFramePr>
            <a:graphicFrameLocks noChangeAspect="1"/>
          </p:cNvGraphicFramePr>
          <p:nvPr/>
        </p:nvGraphicFramePr>
        <p:xfrm>
          <a:off x="6172200" y="5562600"/>
          <a:ext cx="2667000" cy="1069975"/>
        </p:xfrm>
        <a:graphic>
          <a:graphicData uri="http://schemas.openxmlformats.org/presentationml/2006/ole">
            <p:oleObj spid="_x0000_s300042" name="Equation" r:id="rId12" imgW="1015920" imgH="406080" progId="Equation.DSMT4">
              <p:embed/>
            </p:oleObj>
          </a:graphicData>
        </a:graphic>
      </p:graphicFrame>
      <p:sp>
        <p:nvSpPr>
          <p:cNvPr id="202784" name="AutoShape 32"/>
          <p:cNvSpPr>
            <a:spLocks noChangeArrowheads="1"/>
          </p:cNvSpPr>
          <p:nvPr/>
        </p:nvSpPr>
        <p:spPr bwMode="auto">
          <a:xfrm>
            <a:off x="3992562" y="5181600"/>
            <a:ext cx="2027238" cy="1834158"/>
          </a:xfrm>
          <a:prstGeom prst="rightArrow">
            <a:avLst>
              <a:gd name="adj1" fmla="val 50000"/>
              <a:gd name="adj2" fmla="val 28632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V by a dipole at a </a:t>
            </a:r>
          </a:p>
          <a:p>
            <a:pPr algn="ctr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distance r from </a:t>
            </a:r>
          </a:p>
          <a:p>
            <a:pPr algn="ctr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the dipole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0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/>
      <p:bldP spid="20278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2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5334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153400" cy="6172200"/>
          </a:xfrm>
        </p:spPr>
        <p:txBody>
          <a:bodyPr/>
          <a:lstStyle/>
          <a:p>
            <a:r>
              <a:rPr lang="en-US" sz="2400" dirty="0" smtClean="0"/>
              <a:t>Quiz Results</a:t>
            </a:r>
          </a:p>
          <a:p>
            <a:pPr lvl="1"/>
            <a:r>
              <a:rPr lang="en-US" sz="2000" dirty="0" smtClean="0"/>
              <a:t>Class Average: 45.1/70</a:t>
            </a:r>
          </a:p>
          <a:p>
            <a:pPr lvl="2"/>
            <a:r>
              <a:rPr lang="en-US" sz="1800" dirty="0" smtClean="0"/>
              <a:t>Equivalent to: 64.4/100</a:t>
            </a:r>
          </a:p>
          <a:p>
            <a:pPr lvl="2"/>
            <a:r>
              <a:rPr lang="en-US" sz="1800" dirty="0" smtClean="0"/>
              <a:t>How did you do last time: 45.6/100</a:t>
            </a:r>
          </a:p>
          <a:p>
            <a:pPr lvl="1"/>
            <a:r>
              <a:rPr lang="en-US" sz="2000" dirty="0" smtClean="0"/>
              <a:t>Top score: 66/70</a:t>
            </a:r>
          </a:p>
          <a:p>
            <a:r>
              <a:rPr lang="en-US" sz="2400" dirty="0" smtClean="0"/>
              <a:t>Reading assignments</a:t>
            </a:r>
          </a:p>
          <a:p>
            <a:pPr lvl="1"/>
            <a:r>
              <a:rPr lang="en-US" sz="2000" dirty="0" smtClean="0"/>
              <a:t>CH23.9</a:t>
            </a:r>
          </a:p>
          <a:p>
            <a:r>
              <a:rPr lang="en-US" sz="2400" dirty="0" smtClean="0"/>
              <a:t>First Term Exam</a:t>
            </a:r>
          </a:p>
          <a:p>
            <a:pPr lvl="1"/>
            <a:r>
              <a:rPr lang="en-US" sz="2000" dirty="0" smtClean="0"/>
              <a:t>Non comprehensive</a:t>
            </a:r>
          </a:p>
          <a:p>
            <a:pPr lvl="1"/>
            <a:r>
              <a:rPr lang="en-US" sz="2000" dirty="0" smtClean="0"/>
              <a:t>12:30 – 2:00, Thursday, Sept. 29 in SH103</a:t>
            </a:r>
          </a:p>
          <a:p>
            <a:pPr lvl="1"/>
            <a:r>
              <a:rPr lang="en-US" sz="2000" dirty="0" smtClean="0"/>
              <a:t>Covers CH21.1 through what we learn on this Thursday, Sept. 22, plus Appendices A and B on pages A1 – A7</a:t>
            </a:r>
          </a:p>
          <a:p>
            <a:pPr lvl="1"/>
            <a:r>
              <a:rPr lang="en-US" sz="2000" dirty="0" smtClean="0"/>
              <a:t>There will be a review session Tuesday, Sept. 27, in the class</a:t>
            </a:r>
          </a:p>
          <a:p>
            <a:pPr lvl="1"/>
            <a:r>
              <a:rPr lang="en-US" sz="2000" dirty="0" smtClean="0"/>
              <a:t>Bring your own sets of problems to go through in the session</a:t>
            </a:r>
          </a:p>
          <a:p>
            <a:r>
              <a:rPr lang="en-US" sz="2400" dirty="0" smtClean="0"/>
              <a:t>Colloquium this week</a:t>
            </a:r>
          </a:p>
          <a:p>
            <a:pPr lvl="1"/>
            <a:r>
              <a:rPr lang="en-US" sz="2000" dirty="0" smtClean="0"/>
              <a:t>Our own Dr. </a:t>
            </a:r>
            <a:r>
              <a:rPr lang="en-US" sz="2000" dirty="0" err="1" smtClean="0"/>
              <a:t>Cuntz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1-09-19 at 11.03.5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3" descr="FG23_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74662"/>
            <a:ext cx="5867400" cy="5011738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4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533400"/>
          </a:xfrm>
        </p:spPr>
        <p:txBody>
          <a:bodyPr/>
          <a:lstStyle/>
          <a:p>
            <a:r>
              <a:rPr lang="en-US" dirty="0" smtClean="0"/>
              <a:t>Special Project #3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6858000" cy="6019800"/>
          </a:xfrm>
        </p:spPr>
        <p:txBody>
          <a:bodyPr/>
          <a:lstStyle/>
          <a:p>
            <a:r>
              <a:rPr lang="en-US" sz="2400" dirty="0" smtClean="0"/>
              <a:t>Derive the formula for the potential due to a dipole whose magnitude of dipole moment is </a:t>
            </a:r>
            <a:r>
              <a:rPr lang="en-US" sz="2400" dirty="0" err="1" smtClean="0"/>
              <a:t>p</a:t>
            </a:r>
            <a:r>
              <a:rPr lang="en-US" sz="2400" dirty="0" smtClean="0"/>
              <a:t> = </a:t>
            </a:r>
            <a:r>
              <a:rPr lang="en-US" sz="2400" dirty="0" err="1" smtClean="0"/>
              <a:t>Q</a:t>
            </a:r>
            <a:r>
              <a:rPr lang="en-US" sz="2400" dirty="0" err="1" smtClean="0">
                <a:latin typeface="Monotype Corsiva"/>
                <a:cs typeface="Monotype Corsiva"/>
              </a:rPr>
              <a:t>l</a:t>
            </a:r>
            <a:r>
              <a:rPr lang="en-US" sz="2400" dirty="0" smtClean="0">
                <a:latin typeface="Monotype Corsiva"/>
                <a:cs typeface="Monotype Corsiva"/>
              </a:rPr>
              <a:t>  </a:t>
            </a:r>
            <a:r>
              <a:rPr lang="en-US" sz="2400" dirty="0" smtClean="0">
                <a:cs typeface="Monotype Corsiva"/>
              </a:rPr>
              <a:t>at point P which is </a:t>
            </a:r>
            <a:r>
              <a:rPr lang="en-US" sz="2400" dirty="0" err="1" smtClean="0">
                <a:cs typeface="Monotype Corsiva"/>
              </a:rPr>
              <a:t>r</a:t>
            </a:r>
            <a:r>
              <a:rPr lang="en-US" sz="2400" dirty="0" smtClean="0">
                <a:cs typeface="Monotype Corsiva"/>
              </a:rPr>
              <a:t> away from the +Q of the dipole as shown in the figure on the right. (10 points)</a:t>
            </a:r>
          </a:p>
          <a:p>
            <a:pPr lvl="1"/>
            <a:r>
              <a:rPr lang="en-US" sz="1600" dirty="0" smtClean="0">
                <a:cs typeface="Arial Narrow"/>
              </a:rPr>
              <a:t>You must show your work in a lot more detail than page 14 of this lecture note to obtain any credit.</a:t>
            </a:r>
            <a:endParaRPr lang="en-US" sz="1600" dirty="0" smtClean="0">
              <a:latin typeface="Arial Narrow"/>
              <a:cs typeface="Arial Narrow"/>
            </a:endParaRPr>
          </a:p>
          <a:p>
            <a:r>
              <a:rPr lang="en-US" sz="2400" dirty="0" smtClean="0">
                <a:latin typeface="Arial Narrow"/>
                <a:cs typeface="Arial Narrow"/>
              </a:rPr>
              <a:t>Evaluate the moment of a dipole which consists of two charges of</a:t>
            </a:r>
            <a:r>
              <a:rPr lang="en-US" sz="2400" dirty="0" smtClean="0">
                <a:latin typeface="Arial Narrow"/>
                <a:cs typeface="Arial Narrow"/>
              </a:rPr>
              <a:t> 3e </a:t>
            </a:r>
            <a:r>
              <a:rPr lang="en-US" sz="2400" dirty="0" smtClean="0">
                <a:latin typeface="Arial Narrow"/>
                <a:cs typeface="Arial Narrow"/>
              </a:rPr>
              <a:t>and </a:t>
            </a:r>
            <a:r>
              <a:rPr lang="en-US" sz="2400" dirty="0" smtClean="0">
                <a:latin typeface="Arial Narrow"/>
                <a:cs typeface="Arial Narrow"/>
              </a:rPr>
              <a:t>-</a:t>
            </a:r>
            <a:r>
              <a:rPr lang="en-US" sz="2400" dirty="0" smtClean="0">
                <a:latin typeface="Arial Narrow"/>
                <a:cs typeface="Arial Narrow"/>
              </a:rPr>
              <a:t>3e</a:t>
            </a:r>
            <a:r>
              <a:rPr lang="en-US" sz="2400" dirty="0" smtClean="0">
                <a:latin typeface="Arial Narrow"/>
                <a:cs typeface="Arial Narrow"/>
              </a:rPr>
              <a:t> </a:t>
            </a:r>
            <a:r>
              <a:rPr lang="en-US" sz="2400" dirty="0" smtClean="0">
                <a:latin typeface="Arial Narrow"/>
                <a:cs typeface="Arial Narrow"/>
              </a:rPr>
              <a:t>and are 1 nm away from each other.  (5 points)</a:t>
            </a:r>
          </a:p>
          <a:p>
            <a:r>
              <a:rPr lang="en-US" sz="2400" dirty="0" smtClean="0">
                <a:latin typeface="Arial Narrow"/>
                <a:cs typeface="Arial Narrow"/>
              </a:rPr>
              <a:t>Evaluate the potential due to this dipole at </a:t>
            </a:r>
            <a:r>
              <a:rPr lang="en-US" sz="2400" dirty="0" err="1" smtClean="0">
                <a:latin typeface="Arial Narrow"/>
                <a:cs typeface="Arial Narrow"/>
              </a:rPr>
              <a:t>r</a:t>
            </a:r>
            <a:r>
              <a:rPr lang="en-US" sz="2400" dirty="0" smtClean="0">
                <a:latin typeface="Arial Narrow"/>
                <a:cs typeface="Arial Narrow"/>
              </a:rPr>
              <a:t>=1</a:t>
            </a:r>
            <a:r>
              <a:rPr lang="en-US" sz="2400" dirty="0" smtClean="0">
                <a:latin typeface="Symbol" charset="2"/>
                <a:cs typeface="Symbol" charset="2"/>
              </a:rPr>
              <a:t>μ</a:t>
            </a:r>
            <a:r>
              <a:rPr lang="en-US" sz="2400" dirty="0" smtClean="0">
                <a:latin typeface="Arial Narrow"/>
                <a:cs typeface="Arial Narrow"/>
              </a:rPr>
              <a:t>m away and the angle</a:t>
            </a:r>
            <a:r>
              <a:rPr lang="en-US" sz="2400" dirty="0" smtClean="0">
                <a:latin typeface="Arial Narrow"/>
                <a:cs typeface="Arial Narrow"/>
              </a:rPr>
              <a:t> </a:t>
            </a:r>
            <a:r>
              <a:rPr lang="en-US" sz="2400" dirty="0" err="1" smtClean="0">
                <a:latin typeface="Symbol" charset="2"/>
                <a:ea typeface="Lucida Grande"/>
                <a:cs typeface="Symbol" charset="2"/>
              </a:rPr>
              <a:t>θ</a:t>
            </a:r>
            <a:r>
              <a:rPr lang="en-US" sz="2400" dirty="0" smtClean="0">
                <a:latin typeface="Arial Narrow"/>
                <a:cs typeface="Arial Narrow"/>
              </a:rPr>
              <a:t>=25 </a:t>
            </a:r>
            <a:r>
              <a:rPr lang="en-US" sz="2400" dirty="0" smtClean="0">
                <a:latin typeface="Arial Narrow"/>
                <a:cs typeface="Arial Narrow"/>
              </a:rPr>
              <a:t>degrees. (5 points)</a:t>
            </a:r>
          </a:p>
          <a:p>
            <a:r>
              <a:rPr lang="en-US" sz="2400" dirty="0" smtClean="0">
                <a:latin typeface="Arial Narrow"/>
                <a:cs typeface="Arial Narrow"/>
              </a:rPr>
              <a:t>Be sure to write down proper units.</a:t>
            </a:r>
          </a:p>
          <a:p>
            <a:r>
              <a:rPr lang="en-US" sz="2400" dirty="0" smtClean="0">
                <a:latin typeface="Arial Narrow"/>
                <a:cs typeface="Arial Narrow"/>
              </a:rPr>
              <a:t>Due is beginning of the class Tuesday, Oct. 4!.</a:t>
            </a:r>
          </a:p>
          <a:p>
            <a:endParaRPr lang="en-US" sz="2800" dirty="0" smtClean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2F27-53D0-BC4B-B3E6-4D8E0651FEC5}" type="slidenum">
              <a:rPr lang="en-US"/>
              <a:pPr/>
              <a:t>5</a:t>
            </a:fld>
            <a:endParaRPr lang="en-US"/>
          </a:p>
        </p:txBody>
      </p:sp>
      <p:pic>
        <p:nvPicPr>
          <p:cNvPr id="236546" name="Picture 2" descr="FG23_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505200"/>
            <a:ext cx="3048000" cy="2286000"/>
          </a:xfrm>
          <a:prstGeom prst="rect">
            <a:avLst/>
          </a:prstGeom>
          <a:noFill/>
        </p:spPr>
      </p:pic>
      <p:sp>
        <p:nvSpPr>
          <p:cNvPr id="2365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/>
          <a:lstStyle/>
          <a:p>
            <a:r>
              <a:rPr lang="en-US"/>
              <a:t>Electric Potential due to Point Charges</a:t>
            </a: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381000" y="685800"/>
            <a:ext cx="807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What is the electric field by a single point charge Q at a distance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? </a:t>
            </a:r>
            <a:endParaRPr lang="en-US" sz="32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Electric potential due to the field E for moving from point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to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in radial direction away from the charge Q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236549" name="Object 5"/>
          <p:cNvGraphicFramePr>
            <a:graphicFrameLocks noChangeAspect="1"/>
          </p:cNvGraphicFramePr>
          <p:nvPr/>
        </p:nvGraphicFramePr>
        <p:xfrm>
          <a:off x="762000" y="3971925"/>
          <a:ext cx="1370013" cy="523875"/>
        </p:xfrm>
        <a:graphic>
          <a:graphicData uri="http://schemas.openxmlformats.org/presentationml/2006/ole">
            <p:oleObj spid="_x0000_s289794" name="Equation" r:id="rId4" imgW="533160" imgH="203040" progId="Equation.DSMT4">
              <p:embed/>
            </p:oleObj>
          </a:graphicData>
        </a:graphic>
      </p:graphicFrame>
      <p:graphicFrame>
        <p:nvGraphicFramePr>
          <p:cNvPr id="236550" name="Object 6"/>
          <p:cNvGraphicFramePr>
            <a:graphicFrameLocks noChangeAspect="1"/>
          </p:cNvGraphicFramePr>
          <p:nvPr/>
        </p:nvGraphicFramePr>
        <p:xfrm>
          <a:off x="2168525" y="3798888"/>
          <a:ext cx="1831975" cy="917575"/>
        </p:xfrm>
        <a:graphic>
          <a:graphicData uri="http://schemas.openxmlformats.org/presentationml/2006/ole">
            <p:oleObj spid="_x0000_s289795" name="Equation" r:id="rId5" imgW="711000" imgH="355320" progId="Equation.DSMT4">
              <p:embed/>
            </p:oleObj>
          </a:graphicData>
        </a:graphic>
      </p:graphicFrame>
      <p:graphicFrame>
        <p:nvGraphicFramePr>
          <p:cNvPr id="236551" name="Object 7"/>
          <p:cNvGraphicFramePr>
            <a:graphicFrameLocks noChangeAspect="1"/>
          </p:cNvGraphicFramePr>
          <p:nvPr/>
        </p:nvGraphicFramePr>
        <p:xfrm>
          <a:off x="3505200" y="1590675"/>
          <a:ext cx="647700" cy="390525"/>
        </p:xfrm>
        <a:graphic>
          <a:graphicData uri="http://schemas.openxmlformats.org/presentationml/2006/ole">
            <p:oleObj spid="_x0000_s289796" name="Equation" r:id="rId6" imgW="253800" imgH="152280" progId="Equation.DSMT4">
              <p:embed/>
            </p:oleObj>
          </a:graphicData>
        </a:graphic>
      </p:graphicFrame>
      <p:graphicFrame>
        <p:nvGraphicFramePr>
          <p:cNvPr id="236552" name="Object 8"/>
          <p:cNvGraphicFramePr>
            <a:graphicFrameLocks noChangeAspect="1"/>
          </p:cNvGraphicFramePr>
          <p:nvPr/>
        </p:nvGraphicFramePr>
        <p:xfrm>
          <a:off x="4049713" y="1295400"/>
          <a:ext cx="1589087" cy="1039813"/>
        </p:xfrm>
        <a:graphic>
          <a:graphicData uri="http://schemas.openxmlformats.org/presentationml/2006/ole">
            <p:oleObj spid="_x0000_s289797" name="Equation" r:id="rId7" imgW="622080" imgH="406080" progId="Equation.DSMT4">
              <p:embed/>
            </p:oleObj>
          </a:graphicData>
        </a:graphic>
      </p:graphicFrame>
      <p:graphicFrame>
        <p:nvGraphicFramePr>
          <p:cNvPr id="236553" name="Object 9"/>
          <p:cNvGraphicFramePr>
            <a:graphicFrameLocks noChangeAspect="1"/>
          </p:cNvGraphicFramePr>
          <p:nvPr/>
        </p:nvGraphicFramePr>
        <p:xfrm>
          <a:off x="5578475" y="1295400"/>
          <a:ext cx="746125" cy="974725"/>
        </p:xfrm>
        <a:graphic>
          <a:graphicData uri="http://schemas.openxmlformats.org/presentationml/2006/ole">
            <p:oleObj spid="_x0000_s289798" name="Equation" r:id="rId8" imgW="291960" imgH="380880" progId="Equation.DSMT4">
              <p:embed/>
            </p:oleObj>
          </a:graphicData>
        </a:graphic>
      </p:graphicFrame>
      <p:graphicFrame>
        <p:nvGraphicFramePr>
          <p:cNvPr id="236554" name="Object 10"/>
          <p:cNvGraphicFramePr>
            <a:graphicFrameLocks noChangeAspect="1"/>
          </p:cNvGraphicFramePr>
          <p:nvPr/>
        </p:nvGraphicFramePr>
        <p:xfrm>
          <a:off x="3976688" y="3798888"/>
          <a:ext cx="2941637" cy="1047750"/>
        </p:xfrm>
        <a:graphic>
          <a:graphicData uri="http://schemas.openxmlformats.org/presentationml/2006/ole">
            <p:oleObj spid="_x0000_s289799" name="Equation" r:id="rId9" imgW="1143000" imgH="406080" progId="Equation.DSMT4">
              <p:embed/>
            </p:oleObj>
          </a:graphicData>
        </a:graphic>
      </p:graphicFrame>
      <p:graphicFrame>
        <p:nvGraphicFramePr>
          <p:cNvPr id="236555" name="Object 11"/>
          <p:cNvGraphicFramePr>
            <a:graphicFrameLocks noChangeAspect="1"/>
          </p:cNvGraphicFramePr>
          <p:nvPr/>
        </p:nvGraphicFramePr>
        <p:xfrm>
          <a:off x="1524000" y="5046663"/>
          <a:ext cx="2909888" cy="1049337"/>
        </p:xfrm>
        <a:graphic>
          <a:graphicData uri="http://schemas.openxmlformats.org/presentationml/2006/ole">
            <p:oleObj spid="_x0000_s289800" name="Equation" r:id="rId10" imgW="1130040" imgH="406080" progId="Equation.DSMT4">
              <p:embed/>
            </p:oleObj>
          </a:graphicData>
        </a:graphic>
      </p:graphicFrame>
      <p:graphicFrame>
        <p:nvGraphicFramePr>
          <p:cNvPr id="236556" name="Object 12"/>
          <p:cNvGraphicFramePr>
            <a:graphicFrameLocks noChangeAspect="1"/>
          </p:cNvGraphicFramePr>
          <p:nvPr/>
        </p:nvGraphicFramePr>
        <p:xfrm>
          <a:off x="4473575" y="4953000"/>
          <a:ext cx="2252663" cy="1179513"/>
        </p:xfrm>
        <a:graphic>
          <a:graphicData uri="http://schemas.openxmlformats.org/presentationml/2006/ole">
            <p:oleObj spid="_x0000_s289801" name="Equation" r:id="rId11" imgW="87624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6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6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6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6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6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6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6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6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6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055B-1D3E-104E-A6DB-1BA343E64F07}" type="slidenum">
              <a:rPr lang="en-US"/>
              <a:pPr/>
              <a:t>6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/>
          <a:lstStyle/>
          <a:p>
            <a:r>
              <a:rPr lang="en-US"/>
              <a:t>Electric Potential due to Point Charges</a:t>
            </a:r>
          </a:p>
        </p:txBody>
      </p:sp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381000" y="685800"/>
            <a:ext cx="838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Since only the differences in potential have physical meaning, we can choose            at           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electrical potential V at a distance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from a single point charge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Q is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So the absolute potential by a single point charge can be thought of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b="1" u="sng" dirty="0" smtClean="0">
                <a:solidFill>
                  <a:srgbClr val="CC0000"/>
                </a:solidFill>
                <a:latin typeface="Arial Narrow" charset="0"/>
              </a:rPr>
              <a:t>the </a:t>
            </a:r>
            <a:r>
              <a:rPr lang="en-US" sz="3200" b="1" u="sng" dirty="0">
                <a:solidFill>
                  <a:srgbClr val="CC0000"/>
                </a:solidFill>
                <a:latin typeface="Arial Narrow" charset="0"/>
              </a:rPr>
              <a:t>potential difference by a single point charge between </a:t>
            </a:r>
            <a:r>
              <a:rPr lang="en-US" sz="3200" b="1" u="sng" dirty="0" err="1">
                <a:solidFill>
                  <a:srgbClr val="CC0000"/>
                </a:solidFill>
                <a:latin typeface="Arial Narrow" charset="0"/>
              </a:rPr>
              <a:t>r</a:t>
            </a:r>
            <a:r>
              <a:rPr lang="en-US" sz="3200" b="1" u="sng" dirty="0">
                <a:solidFill>
                  <a:srgbClr val="CC0000"/>
                </a:solidFill>
                <a:latin typeface="Arial Narrow" charset="0"/>
              </a:rPr>
              <a:t> and infinity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</a:t>
            </a:r>
          </a:p>
        </p:txBody>
      </p:sp>
      <p:graphicFrame>
        <p:nvGraphicFramePr>
          <p:cNvPr id="237572" name="Object 4"/>
          <p:cNvGraphicFramePr>
            <a:graphicFrameLocks noChangeAspect="1"/>
          </p:cNvGraphicFramePr>
          <p:nvPr/>
        </p:nvGraphicFramePr>
        <p:xfrm>
          <a:off x="1905000" y="3276600"/>
          <a:ext cx="1157288" cy="754063"/>
        </p:xfrm>
        <a:graphic>
          <a:graphicData uri="http://schemas.openxmlformats.org/presentationml/2006/ole">
            <p:oleObj spid="_x0000_s290818" name="Equation" r:id="rId3" imgW="253800" imgH="164880" progId="Equation.DSMT4">
              <p:embed/>
            </p:oleObj>
          </a:graphicData>
        </a:graphic>
      </p:graphicFrame>
      <p:graphicFrame>
        <p:nvGraphicFramePr>
          <p:cNvPr id="237573" name="Object 5"/>
          <p:cNvGraphicFramePr>
            <a:graphicFrameLocks noChangeAspect="1"/>
          </p:cNvGraphicFramePr>
          <p:nvPr/>
        </p:nvGraphicFramePr>
        <p:xfrm>
          <a:off x="2986088" y="2768600"/>
          <a:ext cx="2195512" cy="1854200"/>
        </p:xfrm>
        <a:graphic>
          <a:graphicData uri="http://schemas.openxmlformats.org/presentationml/2006/ole">
            <p:oleObj spid="_x0000_s290819" name="Equation" r:id="rId4" imgW="482400" imgH="406080" progId="Equation.DSMT4">
              <p:embed/>
            </p:oleObj>
          </a:graphicData>
        </a:graphic>
      </p:graphicFrame>
      <p:graphicFrame>
        <p:nvGraphicFramePr>
          <p:cNvPr id="237574" name="Object 6"/>
          <p:cNvGraphicFramePr>
            <a:graphicFrameLocks noChangeAspect="1"/>
          </p:cNvGraphicFramePr>
          <p:nvPr/>
        </p:nvGraphicFramePr>
        <p:xfrm>
          <a:off x="4648200" y="1265238"/>
          <a:ext cx="914400" cy="487362"/>
        </p:xfrm>
        <a:graphic>
          <a:graphicData uri="http://schemas.openxmlformats.org/presentationml/2006/ole">
            <p:oleObj spid="_x0000_s290820" name="Equation" r:id="rId5" imgW="380880" imgH="203040" progId="Equation.DSMT4">
              <p:embed/>
            </p:oleObj>
          </a:graphicData>
        </a:graphic>
      </p:graphicFrame>
      <p:graphicFrame>
        <p:nvGraphicFramePr>
          <p:cNvPr id="237575" name="Object 7"/>
          <p:cNvGraphicFramePr>
            <a:graphicFrameLocks noChangeAspect="1"/>
          </p:cNvGraphicFramePr>
          <p:nvPr/>
        </p:nvGraphicFramePr>
        <p:xfrm>
          <a:off x="5981700" y="1219200"/>
          <a:ext cx="952500" cy="508000"/>
        </p:xfrm>
        <a:graphic>
          <a:graphicData uri="http://schemas.openxmlformats.org/presentationml/2006/ole">
            <p:oleObj spid="_x0000_s290821" name="Equation" r:id="rId6" imgW="380880" imgH="203040" progId="Equation.DSMT4">
              <p:embed/>
            </p:oleObj>
          </a:graphicData>
        </a:graphic>
      </p:graphicFrame>
      <p:pic>
        <p:nvPicPr>
          <p:cNvPr id="237576" name="Picture 8" descr="FG23_00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23622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7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7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10F6-B1B5-6E40-B7AD-E719951FD63E}" type="slidenum">
              <a:rPr lang="en-US"/>
              <a:pPr/>
              <a:t>7</a:t>
            </a:fld>
            <a:endParaRPr lang="en-US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620000" cy="685800"/>
          </a:xfrm>
        </p:spPr>
        <p:txBody>
          <a:bodyPr/>
          <a:lstStyle/>
          <a:p>
            <a:r>
              <a:rPr lang="en-US" dirty="0" smtClean="0"/>
              <a:t>Properties of the Electric Potential</a:t>
            </a:r>
            <a:endParaRPr lang="en-US" dirty="0"/>
          </a:p>
        </p:txBody>
      </p:sp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762000" y="533400"/>
            <a:ext cx="7696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What are the differences between the electric potential and the electric field?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Electric potential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Electric potential energy per unit charge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u="sng" dirty="0" smtClean="0">
                <a:solidFill>
                  <a:srgbClr val="CC0000"/>
                </a:solidFill>
                <a:latin typeface="Arial Narrow" charset="0"/>
                <a:ea typeface="ＭＳ Ｐゴシック" charset="-128"/>
              </a:rPr>
              <a:t>Inversely proportional to the distance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u="sng" dirty="0" smtClean="0">
                <a:solidFill>
                  <a:srgbClr val="CC0000"/>
                </a:solidFill>
                <a:latin typeface="Arial Narrow" charset="0"/>
                <a:ea typeface="ＭＳ Ｐゴシック" charset="-128"/>
              </a:rPr>
              <a:t>Simply add the potential by each of the charges to obtain the total potential from multiple charges, since potential is a scalar quantity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Electric field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Electric force per unit charge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u="sng" dirty="0" smtClean="0">
                <a:solidFill>
                  <a:srgbClr val="CC0000"/>
                </a:solidFill>
                <a:latin typeface="Arial Narrow" charset="0"/>
                <a:ea typeface="ＭＳ Ｐゴシック" charset="-128"/>
              </a:rPr>
              <a:t>Inversely proportional to the</a:t>
            </a:r>
            <a:r>
              <a:rPr lang="en-US" sz="2000" u="sng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sz="2000" u="sng" dirty="0" smtClean="0">
                <a:solidFill>
                  <a:srgbClr val="CC0000"/>
                </a:solidFill>
                <a:latin typeface="Arial Narrow" charset="0"/>
                <a:ea typeface="ＭＳ Ｐゴシック" charset="-128"/>
              </a:rPr>
              <a:t>square of the distance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u="sng" dirty="0" smtClean="0">
                <a:solidFill>
                  <a:srgbClr val="CC0000"/>
                </a:solidFill>
                <a:latin typeface="Arial Narrow" charset="0"/>
                <a:ea typeface="ＭＳ Ｐゴシック" charset="-128"/>
              </a:rPr>
              <a:t>Need vector sums to obtain the total field from multiple charges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Potential for the positive charge is larger near the charge and decreases towards 0 at large distance.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Potential for the negative charge is large negative near the charge and increases towards 0 at a large distance.</a:t>
            </a:r>
            <a:endParaRPr lang="en-US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337922" name="Object 2"/>
          <p:cNvGraphicFramePr>
            <a:graphicFrameLocks noChangeAspect="1"/>
          </p:cNvGraphicFramePr>
          <p:nvPr/>
        </p:nvGraphicFramePr>
        <p:xfrm>
          <a:off x="6019800" y="1143000"/>
          <a:ext cx="1447800" cy="820738"/>
        </p:xfrm>
        <a:graphic>
          <a:graphicData uri="http://schemas.openxmlformats.org/presentationml/2006/ole">
            <p:oleObj spid="_x0000_s337922" name="Equation" r:id="rId3" imgW="761760" imgH="431640" progId="Equation.DSMT4">
              <p:embed/>
            </p:oleObj>
          </a:graphicData>
        </a:graphic>
      </p:graphicFrame>
      <p:graphicFrame>
        <p:nvGraphicFramePr>
          <p:cNvPr id="337923" name="Object 3"/>
          <p:cNvGraphicFramePr>
            <a:graphicFrameLocks noChangeAspect="1"/>
          </p:cNvGraphicFramePr>
          <p:nvPr/>
        </p:nvGraphicFramePr>
        <p:xfrm>
          <a:off x="6096000" y="3276600"/>
          <a:ext cx="1371600" cy="695325"/>
        </p:xfrm>
        <a:graphic>
          <a:graphicData uri="http://schemas.openxmlformats.org/presentationml/2006/ole">
            <p:oleObj spid="_x0000_s337923" name="Equation" r:id="rId4" imgW="85068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379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1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1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7844-1117-D24C-94E4-09DADD25529D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00600" y="3429000"/>
            <a:ext cx="4114800" cy="3200400"/>
            <a:chOff x="3024" y="2304"/>
            <a:chExt cx="2592" cy="2016"/>
          </a:xfrm>
        </p:grpSpPr>
        <p:pic>
          <p:nvPicPr>
            <p:cNvPr id="239619" name="Picture 3" descr="FG23_00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24" y="2304"/>
              <a:ext cx="2592" cy="2016"/>
            </a:xfrm>
            <a:prstGeom prst="rect">
              <a:avLst/>
            </a:prstGeom>
            <a:noFill/>
          </p:spPr>
        </p:pic>
        <p:sp>
          <p:nvSpPr>
            <p:cNvPr id="239620" name="Rectangle 4"/>
            <p:cNvSpPr>
              <a:spLocks noChangeArrowheads="1"/>
            </p:cNvSpPr>
            <p:nvPr/>
          </p:nvSpPr>
          <p:spPr bwMode="auto">
            <a:xfrm>
              <a:off x="3648" y="3408"/>
              <a:ext cx="1968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838200" y="3276600"/>
            <a:ext cx="3733800" cy="3352800"/>
            <a:chOff x="528" y="2208"/>
            <a:chExt cx="2352" cy="2112"/>
          </a:xfrm>
        </p:grpSpPr>
        <p:pic>
          <p:nvPicPr>
            <p:cNvPr id="239622" name="Picture 6" descr="FG23_00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" y="2208"/>
              <a:ext cx="2352" cy="2112"/>
            </a:xfrm>
            <a:prstGeom prst="rect">
              <a:avLst/>
            </a:prstGeom>
            <a:noFill/>
          </p:spPr>
        </p:pic>
        <p:sp>
          <p:nvSpPr>
            <p:cNvPr id="239623" name="Rectangle 7"/>
            <p:cNvSpPr>
              <a:spLocks noChangeArrowheads="1"/>
            </p:cNvSpPr>
            <p:nvPr/>
          </p:nvSpPr>
          <p:spPr bwMode="auto">
            <a:xfrm>
              <a:off x="1152" y="2784"/>
              <a:ext cx="1728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39624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685800"/>
          </a:xfrm>
        </p:spPr>
        <p:txBody>
          <a:bodyPr/>
          <a:lstStyle/>
          <a:p>
            <a:r>
              <a:rPr lang="en-US"/>
              <a:t>Shape of the Electric Potential</a:t>
            </a:r>
          </a:p>
        </p:txBody>
      </p:sp>
      <p:sp>
        <p:nvSpPr>
          <p:cNvPr id="239625" name="Rectangle 9"/>
          <p:cNvSpPr>
            <a:spLocks noChangeArrowheads="1"/>
          </p:cNvSpPr>
          <p:nvPr/>
        </p:nvSpPr>
        <p:spPr bwMode="auto">
          <a:xfrm>
            <a:off x="381000" y="609600"/>
            <a:ext cx="830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So, how does the electric potential look like as a function of distance?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is the formula for the potential by a single charge?</a:t>
            </a:r>
          </a:p>
        </p:txBody>
      </p:sp>
      <p:graphicFrame>
        <p:nvGraphicFramePr>
          <p:cNvPr id="239626" name="Object 10"/>
          <p:cNvGraphicFramePr>
            <a:graphicFrameLocks noChangeAspect="1"/>
          </p:cNvGraphicFramePr>
          <p:nvPr/>
        </p:nvGraphicFramePr>
        <p:xfrm>
          <a:off x="3094038" y="2286000"/>
          <a:ext cx="715962" cy="466725"/>
        </p:xfrm>
        <a:graphic>
          <a:graphicData uri="http://schemas.openxmlformats.org/presentationml/2006/ole">
            <p:oleObj spid="_x0000_s292866" name="Equation" r:id="rId5" imgW="253800" imgH="164880" progId="Equation.DSMT4">
              <p:embed/>
            </p:oleObj>
          </a:graphicData>
        </a:graphic>
      </p:graphicFrame>
      <p:graphicFrame>
        <p:nvGraphicFramePr>
          <p:cNvPr id="239627" name="Object 11"/>
          <p:cNvGraphicFramePr>
            <a:graphicFrameLocks noChangeAspect="1"/>
          </p:cNvGraphicFramePr>
          <p:nvPr/>
        </p:nvGraphicFramePr>
        <p:xfrm>
          <a:off x="3810000" y="1981200"/>
          <a:ext cx="1357313" cy="1146175"/>
        </p:xfrm>
        <a:graphic>
          <a:graphicData uri="http://schemas.openxmlformats.org/presentationml/2006/ole">
            <p:oleObj spid="_x0000_s292867" name="Equation" r:id="rId6" imgW="482400" imgH="406080" progId="Equation.DSMT4">
              <p:embed/>
            </p:oleObj>
          </a:graphicData>
        </a:graphic>
      </p:graphicFrame>
      <p:sp>
        <p:nvSpPr>
          <p:cNvPr id="239628" name="Text Box 12"/>
          <p:cNvSpPr txBox="1">
            <a:spLocks noChangeArrowheads="1"/>
          </p:cNvSpPr>
          <p:nvPr/>
        </p:nvSpPr>
        <p:spPr bwMode="auto">
          <a:xfrm>
            <a:off x="1279525" y="3086100"/>
            <a:ext cx="1992313" cy="495300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Positive Charge</a:t>
            </a:r>
          </a:p>
        </p:txBody>
      </p:sp>
      <p:sp>
        <p:nvSpPr>
          <p:cNvPr id="239629" name="Text Box 13"/>
          <p:cNvSpPr txBox="1">
            <a:spLocks noChangeArrowheads="1"/>
          </p:cNvSpPr>
          <p:nvPr/>
        </p:nvSpPr>
        <p:spPr bwMode="auto">
          <a:xfrm>
            <a:off x="5475288" y="3048000"/>
            <a:ext cx="2105025" cy="495300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Negative Charge</a:t>
            </a:r>
          </a:p>
        </p:txBody>
      </p:sp>
      <p:sp>
        <p:nvSpPr>
          <p:cNvPr id="239630" name="Text Box 14"/>
          <p:cNvSpPr txBox="1">
            <a:spLocks noChangeArrowheads="1"/>
          </p:cNvSpPr>
          <p:nvPr/>
        </p:nvSpPr>
        <p:spPr bwMode="auto">
          <a:xfrm>
            <a:off x="685800" y="6019800"/>
            <a:ext cx="7862888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Uniformly charged sphere would have the potential the same as a single point charge.</a:t>
            </a:r>
          </a:p>
        </p:txBody>
      </p:sp>
      <p:sp>
        <p:nvSpPr>
          <p:cNvPr id="239631" name="Text Box 15"/>
          <p:cNvSpPr txBox="1">
            <a:spLocks noChangeArrowheads="1"/>
          </p:cNvSpPr>
          <p:nvPr/>
        </p:nvSpPr>
        <p:spPr bwMode="auto">
          <a:xfrm>
            <a:off x="76200" y="6426200"/>
            <a:ext cx="18351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Arial Narrow" charset="0"/>
              </a:rPr>
              <a:t>What does this mean?</a:t>
            </a:r>
          </a:p>
        </p:txBody>
      </p:sp>
      <p:sp>
        <p:nvSpPr>
          <p:cNvPr id="239632" name="Text Box 16"/>
          <p:cNvSpPr txBox="1">
            <a:spLocks noChangeArrowheads="1"/>
          </p:cNvSpPr>
          <p:nvPr/>
        </p:nvSpPr>
        <p:spPr bwMode="auto">
          <a:xfrm>
            <a:off x="1981200" y="6424613"/>
            <a:ext cx="7177088" cy="3365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Uniformly charged sphere behaves like all the charge is on the single point in the center.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9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9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9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9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9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9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9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9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9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5" grpId="0" build="p"/>
      <p:bldP spid="239628" grpId="0" animBg="1"/>
      <p:bldP spid="239629" grpId="0" animBg="1"/>
      <p:bldP spid="239630" grpId="0" animBg="1"/>
      <p:bldP spid="239631" grpId="0" animBg="1"/>
      <p:bldP spid="2396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Sept. 20, 2011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5A1FD-4BA5-894D-8323-047C68310548}" type="slidenum">
              <a:rPr lang="en-US"/>
              <a:pPr/>
              <a:t>9</a:t>
            </a:fld>
            <a:endParaRPr lang="en-US"/>
          </a:p>
        </p:txBody>
      </p:sp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1143000" y="4113213"/>
            <a:ext cx="670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Since                                          we obtain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23 – 6</a:t>
            </a:r>
          </a:p>
        </p:txBody>
      </p:sp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381000" y="685800"/>
            <a:ext cx="838200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Work to bring two positive charges close together: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minimum work is required by an external force to bring a charge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=3.00</a:t>
            </a:r>
            <a:r>
              <a:rPr lang="el-GR" sz="2800" dirty="0">
                <a:solidFill>
                  <a:schemeClr val="accent2"/>
                </a:solidFill>
              </a:rPr>
              <a:t>μ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 from a great distance away (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=∞)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to a point 0.500m from a charge Q=20.0 </a:t>
            </a:r>
            <a:r>
              <a:rPr lang="el-GR" sz="2800" dirty="0">
                <a:solidFill>
                  <a:schemeClr val="accent2"/>
                </a:solidFill>
              </a:rPr>
              <a:t>μ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C?</a:t>
            </a:r>
          </a:p>
        </p:txBody>
      </p:sp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457200" y="2422525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What is the work done by the electric field in terms of potential energy and potential? </a:t>
            </a:r>
          </a:p>
        </p:txBody>
      </p:sp>
      <p:graphicFrame>
        <p:nvGraphicFramePr>
          <p:cNvPr id="240646" name="Object 6"/>
          <p:cNvGraphicFramePr>
            <a:graphicFrameLocks noChangeAspect="1"/>
          </p:cNvGraphicFramePr>
          <p:nvPr/>
        </p:nvGraphicFramePr>
        <p:xfrm>
          <a:off x="2209800" y="3429000"/>
          <a:ext cx="669925" cy="396875"/>
        </p:xfrm>
        <a:graphic>
          <a:graphicData uri="http://schemas.openxmlformats.org/presentationml/2006/ole">
            <p:oleObj spid="_x0000_s293890" name="Equation" r:id="rId3" imgW="279360" imgH="164880" progId="Equation.DSMT4">
              <p:embed/>
            </p:oleObj>
          </a:graphicData>
        </a:graphic>
      </p:graphicFrame>
      <p:graphicFrame>
        <p:nvGraphicFramePr>
          <p:cNvPr id="240647" name="Object 7"/>
          <p:cNvGraphicFramePr>
            <a:graphicFrameLocks noChangeAspect="1"/>
          </p:cNvGraphicFramePr>
          <p:nvPr/>
        </p:nvGraphicFramePr>
        <p:xfrm>
          <a:off x="2165350" y="4114800"/>
          <a:ext cx="2863850" cy="533400"/>
        </p:xfrm>
        <a:graphic>
          <a:graphicData uri="http://schemas.openxmlformats.org/presentationml/2006/ole">
            <p:oleObj spid="_x0000_s293891" name="Equation" r:id="rId4" imgW="1091880" imgH="203040" progId="Equation.DSMT4">
              <p:embed/>
            </p:oleObj>
          </a:graphicData>
        </a:graphic>
      </p:graphicFrame>
      <p:graphicFrame>
        <p:nvGraphicFramePr>
          <p:cNvPr id="240648" name="Object 8"/>
          <p:cNvGraphicFramePr>
            <a:graphicFrameLocks noChangeAspect="1"/>
          </p:cNvGraphicFramePr>
          <p:nvPr/>
        </p:nvGraphicFramePr>
        <p:xfrm>
          <a:off x="228600" y="4962525"/>
          <a:ext cx="498475" cy="295275"/>
        </p:xfrm>
        <a:graphic>
          <a:graphicData uri="http://schemas.openxmlformats.org/presentationml/2006/ole">
            <p:oleObj spid="_x0000_s293892" name="Equation" r:id="rId5" imgW="279360" imgH="164880" progId="Equation.DSMT4">
              <p:embed/>
            </p:oleObj>
          </a:graphicData>
        </a:graphic>
      </p:graphicFrame>
      <p:sp>
        <p:nvSpPr>
          <p:cNvPr id="240649" name="Text Box 9"/>
          <p:cNvSpPr txBox="1">
            <a:spLocks noChangeArrowheads="1"/>
          </p:cNvSpPr>
          <p:nvPr/>
        </p:nvSpPr>
        <p:spPr bwMode="auto">
          <a:xfrm>
            <a:off x="533400" y="5683250"/>
            <a:ext cx="8382000" cy="701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CC0000"/>
                </a:solidFill>
                <a:latin typeface="Arial Narrow" charset="0"/>
              </a:rPr>
              <a:t>Electric force does negative work.  In other words, the external force must work +1.08J to bring the charge </a:t>
            </a:r>
            <a:r>
              <a:rPr lang="en-US" sz="2000" b="1" dirty="0" smtClean="0">
                <a:solidFill>
                  <a:srgbClr val="CC0000"/>
                </a:solidFill>
                <a:latin typeface="Arial Narrow" charset="0"/>
              </a:rPr>
              <a:t>3.00</a:t>
            </a:r>
            <a:r>
              <a:rPr lang="en-US" sz="2000" b="1" dirty="0" smtClean="0">
                <a:solidFill>
                  <a:srgbClr val="CC0000"/>
                </a:solidFill>
                <a:latin typeface="Symbol" charset="2"/>
              </a:rPr>
              <a:t>μ</a:t>
            </a:r>
            <a:r>
              <a:rPr lang="en-US" sz="2000" b="1" dirty="0" smtClean="0">
                <a:solidFill>
                  <a:srgbClr val="CC0000"/>
                </a:solidFill>
                <a:latin typeface="Arial Narrow" charset="0"/>
              </a:rPr>
              <a:t>C </a:t>
            </a:r>
            <a:r>
              <a:rPr lang="en-US" sz="2000" b="1" dirty="0">
                <a:solidFill>
                  <a:srgbClr val="CC0000"/>
                </a:solidFill>
                <a:latin typeface="Arial Narrow" charset="0"/>
              </a:rPr>
              <a:t>from infinity to 0.500m to the charge </a:t>
            </a:r>
            <a:r>
              <a:rPr lang="en-US" sz="2000" b="1" dirty="0" smtClean="0">
                <a:solidFill>
                  <a:srgbClr val="CC0000"/>
                </a:solidFill>
                <a:latin typeface="Arial Narrow" charset="0"/>
              </a:rPr>
              <a:t>20.0</a:t>
            </a:r>
            <a:r>
              <a:rPr lang="en-US" sz="2000" b="1" dirty="0" smtClean="0">
                <a:solidFill>
                  <a:srgbClr val="CC0000"/>
                </a:solidFill>
                <a:latin typeface="Symbol" charset="2"/>
              </a:rPr>
              <a:t>μ</a:t>
            </a:r>
            <a:r>
              <a:rPr lang="en-US" sz="2000" b="1" dirty="0" smtClean="0">
                <a:solidFill>
                  <a:srgbClr val="CC0000"/>
                </a:solidFill>
                <a:latin typeface="Arial Narrow" charset="0"/>
              </a:rPr>
              <a:t>C</a:t>
            </a:r>
            <a:r>
              <a:rPr lang="en-US" sz="2000" b="1" dirty="0">
                <a:solidFill>
                  <a:srgbClr val="CC0000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240650" name="Object 10"/>
          <p:cNvGraphicFramePr>
            <a:graphicFrameLocks noChangeAspect="1"/>
          </p:cNvGraphicFramePr>
          <p:nvPr/>
        </p:nvGraphicFramePr>
        <p:xfrm>
          <a:off x="2895600" y="3429000"/>
          <a:ext cx="1189038" cy="488950"/>
        </p:xfrm>
        <a:graphic>
          <a:graphicData uri="http://schemas.openxmlformats.org/presentationml/2006/ole">
            <p:oleObj spid="_x0000_s293893" name="Equation" r:id="rId6" imgW="495000" imgH="203040" progId="Equation.DSMT4">
              <p:embed/>
            </p:oleObj>
          </a:graphicData>
        </a:graphic>
      </p:graphicFrame>
      <p:graphicFrame>
        <p:nvGraphicFramePr>
          <p:cNvPr id="240651" name="Object 11"/>
          <p:cNvGraphicFramePr>
            <a:graphicFrameLocks noChangeAspect="1"/>
          </p:cNvGraphicFramePr>
          <p:nvPr/>
        </p:nvGraphicFramePr>
        <p:xfrm>
          <a:off x="3978275" y="3124200"/>
          <a:ext cx="2346325" cy="1100138"/>
        </p:xfrm>
        <a:graphic>
          <a:graphicData uri="http://schemas.openxmlformats.org/presentationml/2006/ole">
            <p:oleObj spid="_x0000_s293894" name="Equation" r:id="rId7" imgW="977760" imgH="457200" progId="Equation.DSMT4">
              <p:embed/>
            </p:oleObj>
          </a:graphicData>
        </a:graphic>
      </p:graphicFrame>
      <p:graphicFrame>
        <p:nvGraphicFramePr>
          <p:cNvPr id="240652" name="Object 12"/>
          <p:cNvGraphicFramePr>
            <a:graphicFrameLocks noChangeAspect="1"/>
          </p:cNvGraphicFramePr>
          <p:nvPr/>
        </p:nvGraphicFramePr>
        <p:xfrm>
          <a:off x="739775" y="4724400"/>
          <a:ext cx="1676400" cy="817563"/>
        </p:xfrm>
        <a:graphic>
          <a:graphicData uri="http://schemas.openxmlformats.org/presentationml/2006/ole">
            <p:oleObj spid="_x0000_s293895" name="Equation" r:id="rId8" imgW="939600" imgH="457200" progId="Equation.DSMT4">
              <p:embed/>
            </p:oleObj>
          </a:graphicData>
        </a:graphic>
      </p:graphicFrame>
      <p:graphicFrame>
        <p:nvGraphicFramePr>
          <p:cNvPr id="240653" name="Object 13"/>
          <p:cNvGraphicFramePr>
            <a:graphicFrameLocks noChangeAspect="1"/>
          </p:cNvGraphicFramePr>
          <p:nvPr/>
        </p:nvGraphicFramePr>
        <p:xfrm>
          <a:off x="2339975" y="4800600"/>
          <a:ext cx="1271588" cy="727075"/>
        </p:xfrm>
        <a:graphic>
          <a:graphicData uri="http://schemas.openxmlformats.org/presentationml/2006/ole">
            <p:oleObj spid="_x0000_s293896" name="Equation" r:id="rId9" imgW="711000" imgH="406080" progId="Equation.DSMT4">
              <p:embed/>
            </p:oleObj>
          </a:graphicData>
        </a:graphic>
      </p:graphicFrame>
      <p:graphicFrame>
        <p:nvGraphicFramePr>
          <p:cNvPr id="240654" name="Object 14"/>
          <p:cNvGraphicFramePr>
            <a:graphicFrameLocks noChangeAspect="1"/>
          </p:cNvGraphicFramePr>
          <p:nvPr/>
        </p:nvGraphicFramePr>
        <p:xfrm>
          <a:off x="3581400" y="4800600"/>
          <a:ext cx="5510213" cy="631825"/>
        </p:xfrm>
        <a:graphic>
          <a:graphicData uri="http://schemas.openxmlformats.org/presentationml/2006/ole">
            <p:oleObj spid="_x0000_s293897" name="Equation" r:id="rId10" imgW="3886200" imgH="4442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0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0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0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0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0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0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0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2" grpId="0"/>
      <p:bldP spid="240644" grpId="0"/>
      <p:bldP spid="240645" grpId="0"/>
      <p:bldP spid="240649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20014</TotalTime>
  <Words>1442</Words>
  <Application>Microsoft Macintosh PowerPoint</Application>
  <PresentationFormat>On-screen Show (4:3)</PresentationFormat>
  <Paragraphs>149</Paragraphs>
  <Slides>14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phys1443-spring02</vt:lpstr>
      <vt:lpstr>Equation</vt:lpstr>
      <vt:lpstr>PHYS 1444 – Section 003 Lecture #9</vt:lpstr>
      <vt:lpstr>Announcements</vt:lpstr>
      <vt:lpstr>Slide 3</vt:lpstr>
      <vt:lpstr>Special Project #3</vt:lpstr>
      <vt:lpstr>Electric Potential due to Point Charges</vt:lpstr>
      <vt:lpstr>Electric Potential due to Point Charges</vt:lpstr>
      <vt:lpstr>Properties of the Electric Potential</vt:lpstr>
      <vt:lpstr>Shape of the Electric Potential</vt:lpstr>
      <vt:lpstr>Example 23 – 6</vt:lpstr>
      <vt:lpstr>Electric Potential by Charge Distributions</vt:lpstr>
      <vt:lpstr>Example 23 – 8 </vt:lpstr>
      <vt:lpstr>Equi-potential Surfaces</vt:lpstr>
      <vt:lpstr>Equi-potential Surfaces</vt:lpstr>
      <vt:lpstr>Electric Potential due to Electric Dipoles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496</cp:revision>
  <dcterms:created xsi:type="dcterms:W3CDTF">2011-09-22T16:13:43Z</dcterms:created>
  <dcterms:modified xsi:type="dcterms:W3CDTF">2011-09-22T16:17:22Z</dcterms:modified>
</cp:coreProperties>
</file>