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embeddings/oleObject78.bin" ContentType="application/vnd.openxmlformats-officedocument.oleObject"/>
  <Override PartName="/ppt/embeddings/oleObject81.bin" ContentType="application/vnd.openxmlformats-officedocument.oleObject"/>
  <Default Extension="bin" ContentType="application/vnd.openxmlformats-officedocument.presentationml.printerSettings"/>
  <Override PartName="/ppt/embeddings/oleObject5.bin" ContentType="application/vnd.openxmlformats-officedocument.oleObject"/>
  <Override PartName="/ppt/embeddings/oleObject28.bin" ContentType="application/vnd.openxmlformats-officedocument.oleObject"/>
  <Override PartName="/ppt/embeddings/oleObject47.bin" ContentType="application/vnd.openxmlformats-officedocument.oleObject"/>
  <Default Extension="wmf" ContentType="image/x-wmf"/>
  <Override PartName="/ppt/embeddings/oleObject66.bin" ContentType="application/vnd.openxmlformats-officedocument.oleObject"/>
  <Override PartName="/ppt/embeddings/oleObject33.bin" ContentType="application/vnd.openxmlformats-officedocument.oleObject"/>
  <Override PartName="/ppt/embeddings/oleObject52.bin" ContentType="application/vnd.openxmlformats-officedocument.oleObject"/>
  <Override PartName="/ppt/embeddings/oleObject71.bin" ContentType="application/vnd.openxmlformats-officedocument.oleObject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9.bin" ContentType="application/vnd.openxmlformats-officedocument.oleObject"/>
  <Override PartName="/ppt/theme/theme1.xml" ContentType="application/vnd.openxmlformats-officedocument.theme+xml"/>
  <Override PartName="/ppt/embeddings/oleObject16.bin" ContentType="application/vnd.openxmlformats-officedocument.oleObject"/>
  <Override PartName="/ppt/slideLayouts/slideLayout10.xml" ContentType="application/vnd.openxmlformats-officedocument.presentationml.slideLayout+xml"/>
  <Override PartName="/ppt/embeddings/oleObject21.bin" ContentType="application/vnd.openxmlformats-officedocument.oleObject"/>
  <Override PartName="/ppt/embeddings/oleObject40.bin" ContentType="application/vnd.openxmlformats-officedocument.oleObject"/>
  <Override PartName="/ppt/embeddings/oleObject37.bin" ContentType="application/vnd.openxmlformats-officedocument.oleObject"/>
  <Override PartName="/ppt/embeddings/oleObject56.bin" ContentType="application/vnd.openxmlformats-officedocument.oleObject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1.xml" ContentType="application/vnd.openxmlformats-officedocument.presentationml.slide+xml"/>
  <Override PartName="/ppt/embeddings/oleObject75.bin" ContentType="application/vnd.openxmlformats-officedocument.oleObject"/>
  <Override PartName="/ppt/embeddings/oleObject2.bin" ContentType="application/vnd.openxmlformats-officedocument.oleObject"/>
  <Override PartName="/ppt/embeddings/oleObject39.bin" ContentType="application/vnd.openxmlformats-officedocument.oleObject"/>
  <Override PartName="/ppt/embeddings/oleObject25.bin" ContentType="application/vnd.openxmlformats-officedocument.oleObject"/>
  <Override PartName="/ppt/embeddings/oleObject44.bin" ContentType="application/vnd.openxmlformats-officedocument.oleObject"/>
  <Override PartName="/ppt/embeddings/oleObject63.bin" ContentType="application/vnd.openxmlformats-officedocument.oleObject"/>
  <Override PartName="/ppt/embeddings/oleObject82.bin" ContentType="application/vnd.openxmlformats-officedocument.oleObject"/>
  <Override PartName="/ppt/embeddings/oleObject79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embeddings/oleObject30.bin" ContentType="application/vnd.openxmlformats-officedocument.oleObject"/>
  <Override PartName="/ppt/slides/slide15.xml" ContentType="application/vnd.openxmlformats-officedocument.presentationml.slide+xml"/>
  <Override PartName="/ppt/embeddings/oleObject6.bin" ContentType="application/vnd.openxmlformats-officedocument.oleObject"/>
  <Override PartName="/ppt/presProps.xml" ContentType="application/vnd.openxmlformats-officedocument.presentationml.presProps+xml"/>
  <Override PartName="/ppt/embeddings/oleObject13.bin" ContentType="application/vnd.openxmlformats-officedocument.oleObject"/>
  <Override PartName="/ppt/embeddings/oleObject29.bin" ContentType="application/vnd.openxmlformats-officedocument.oleObject"/>
  <Override PartName="/ppt/embeddings/oleObject48.bin" ContentType="application/vnd.openxmlformats-officedocument.oleObject"/>
  <Override PartName="/ppt/embeddings/oleObject67.bin" ContentType="application/vnd.openxmlformats-officedocument.oleObject"/>
  <Override PartName="/ppt/embeddings/oleObject34.bin" ContentType="application/vnd.openxmlformats-officedocument.oleObject"/>
  <Override PartName="/ppt/embeddings/oleObject53.bin" ContentType="application/vnd.openxmlformats-officedocument.oleObject"/>
  <Override PartName="/ppt/embeddings/oleObject72.bin" ContentType="application/vnd.openxmlformats-officedocument.oleObject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embeddings/oleObject17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embeddings/oleObject22.bin" ContentType="application/vnd.openxmlformats-officedocument.oleObject"/>
  <Default Extension="jpeg" ContentType="image/jpeg"/>
  <Override PartName="/ppt/embeddings/oleObject60.bin" ContentType="application/vnd.openxmlformats-officedocument.oleObject"/>
  <Default Extension="vml" ContentType="application/vnd.openxmlformats-officedocument.vmlDrawing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embeddings/oleObject57.bin" ContentType="application/vnd.openxmlformats-officedocument.oleObject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Override PartName="/ppt/embeddings/oleObject76.bin" ContentType="application/vnd.openxmlformats-officedocument.oleObject"/>
  <Override PartName="/ppt/embeddings/oleObject3.bin" ContentType="application/vnd.openxmlformats-officedocument.oleObject"/>
  <Override PartName="/ppt/embeddings/oleObject26.bin" ContentType="application/vnd.openxmlformats-officedocument.oleObject"/>
  <Override PartName="/ppt/embeddings/oleObject45.bin" ContentType="application/vnd.openxmlformats-officedocument.oleObject"/>
  <Override PartName="/ppt/embeddings/oleObject64.bin" ContentType="application/vnd.openxmlformats-officedocument.oleObject"/>
  <Override PartName="/ppt/embeddings/oleObject83.bin" ContentType="application/vnd.openxmlformats-officedocument.oleObject"/>
  <Default Extension="rels" ContentType="application/vnd.openxmlformats-package.relationships+xml"/>
  <Override PartName="/ppt/slides/slide16.xml" ContentType="application/vnd.openxmlformats-officedocument.presentationml.slide+xml"/>
  <Override PartName="/ppt/embeddings/oleObject12.bin" ContentType="application/vnd.openxmlformats-officedocument.oleObject"/>
  <Override PartName="/ppt/embeddings/oleObject31.bin" ContentType="application/vnd.openxmlformats-officedocument.oleObject"/>
  <Override PartName="/ppt/embeddings/oleObject50.bin" ContentType="application/vnd.openxmlformats-officedocument.oleObject"/>
  <Override PartName="/ppt/slides/slide1.xml" ContentType="application/vnd.openxmlformats-officedocument.presentationml.slide+xml"/>
  <Override PartName="/ppt/embeddings/oleObject7.bin" ContentType="application/vnd.openxmlformats-officedocument.oleObject"/>
  <Override PartName="/ppt/embeddings/oleObject14.bin" ContentType="application/vnd.openxmlformats-officedocument.oleObject"/>
  <Override PartName="/ppt/embeddings/oleObject49.bin" ContentType="application/vnd.openxmlformats-officedocument.oleObject"/>
  <Override PartName="/ppt/embeddings/oleObject68.bin" ContentType="application/vnd.openxmlformats-officedocument.oleObject"/>
  <Override PartName="/ppt/embeddings/oleObject35.bin" ContentType="application/vnd.openxmlformats-officedocument.oleObject"/>
  <Override PartName="/ppt/embeddings/oleObject54.bin" ContentType="application/vnd.openxmlformats-officedocument.oleObject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embeddings/oleObject73.bin" ContentType="application/vnd.openxmlformats-officedocument.oleObject"/>
  <Override PartName="/ppt/theme/theme3.xml" ContentType="application/vnd.openxmlformats-officedocument.theme+xml"/>
  <Override PartName="/ppt/embeddings/oleObject18.bin" ContentType="application/vnd.openxmlformats-officedocument.oleObject"/>
  <Override PartName="/ppt/slideLayouts/slideLayout12.xml" ContentType="application/vnd.openxmlformats-officedocument.presentationml.slideLayout+xml"/>
  <Override PartName="/ppt/embeddings/oleObject23.bin" ContentType="application/vnd.openxmlformats-officedocument.oleObject"/>
  <Override PartName="/ppt/embeddings/oleObject42.bin" ContentType="application/vnd.openxmlformats-officedocument.oleObject"/>
  <Override PartName="/ppt/embeddings/oleObject61.bin" ContentType="application/vnd.openxmlformats-officedocument.oleObject"/>
  <Override PartName="/ppt/embeddings/oleObject58.bin" ContentType="application/vnd.openxmlformats-officedocument.oleObject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Layouts/slideLayout7.xml" ContentType="application/vnd.openxmlformats-officedocument.presentationml.slideLayout+xml"/>
  <Override PartName="/ppt/embeddings/oleObject77.bin" ContentType="application/vnd.openxmlformats-officedocument.oleObject"/>
  <Override PartName="/ppt/embeddings/oleObject80.bin" ContentType="application/vnd.openxmlformats-officedocument.oleObject"/>
  <Override PartName="/docProps/app.xml" ContentType="application/vnd.openxmlformats-officedocument.extended-properties+xml"/>
  <Override PartName="/ppt/embeddings/oleObject4.bin" ContentType="application/vnd.openxmlformats-officedocument.oleObject"/>
  <Override PartName="/ppt/viewProps.xml" ContentType="application/vnd.openxmlformats-officedocument.presentationml.viewProps+xml"/>
  <Override PartName="/ppt/notesMasters/notesMaster1.xml" ContentType="application/vnd.openxmlformats-officedocument.presentationml.notesMaster+xml"/>
  <Override PartName="/ppt/embeddings/oleObject27.bin" ContentType="application/vnd.openxmlformats-officedocument.oleObject"/>
  <Override PartName="/ppt/embeddings/oleObject46.bin" ContentType="application/vnd.openxmlformats-officedocument.oleObject"/>
  <Override PartName="/ppt/embeddings/oleObject65.bin" ContentType="application/vnd.openxmlformats-officedocument.oleObject"/>
  <Override PartName="/ppt/embeddings/oleObject84.bin" ContentType="application/vnd.openxmlformats-officedocument.oleObject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embeddings/oleObject32.bin" ContentType="application/vnd.openxmlformats-officedocument.oleObject"/>
  <Override PartName="/ppt/embeddings/oleObject51.bin" ContentType="application/vnd.openxmlformats-officedocument.oleObject"/>
  <Override PartName="/ppt/embeddings/oleObject70.bin" ContentType="application/vnd.openxmlformats-officedocument.oleObject"/>
  <Override PartName="/ppt/slides/slide2.xml" ContentType="application/vnd.openxmlformats-officedocument.presentationml.slide+xml"/>
  <Override PartName="/ppt/embeddings/oleObject8.bin" ContentType="application/vnd.openxmlformats-officedocument.oleObject"/>
  <Override PartName="/ppt/embeddings/oleObject15.bin" ContentType="application/vnd.openxmlformats-officedocument.oleObject"/>
  <Override PartName="/ppt/embeddings/oleObject69.bin" ContentType="application/vnd.openxmlformats-officedocument.oleObject"/>
  <Override PartName="/ppt/embeddings/oleObject20.bin" ContentType="application/vnd.openxmlformats-officedocument.oleObject"/>
  <Override PartName="/ppt/embeddings/oleObject36.bin" ContentType="application/vnd.openxmlformats-officedocument.oleObject"/>
  <Override PartName="/ppt/embeddings/oleObject55.bin" ContentType="application/vnd.openxmlformats-officedocument.oleObject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embeddings/oleObject74.bin" ContentType="application/vnd.openxmlformats-officedocument.oleObject"/>
  <Override PartName="/ppt/embeddings/oleObject1.bin" ContentType="application/vnd.openxmlformats-officedocument.oleObject"/>
  <Override PartName="/ppt/embeddings/oleObject19.bin" ContentType="application/vnd.openxmlformats-officedocument.oleObject"/>
  <Override PartName="/ppt/embeddings/oleObject38.bin" ContentType="application/vnd.openxmlformats-officedocument.oleObject"/>
  <Override PartName="/ppt/embeddings/oleObject24.bin" ContentType="application/vnd.openxmlformats-officedocument.oleObject"/>
  <Default Extension="png" ContentType="image/png"/>
  <Override PartName="/ppt/embeddings/oleObject62.bin" ContentType="application/vnd.openxmlformats-officedocument.oleObject"/>
  <Override PartName="/ppt/embeddings/oleObject59.bin" ContentType="application/vnd.openxmlformats-officedocument.oleObject"/>
  <Override PartName="/ppt/embeddings/oleObject43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5" r:id="rId3"/>
    <p:sldId id="480" r:id="rId4"/>
    <p:sldId id="444" r:id="rId5"/>
    <p:sldId id="445" r:id="rId6"/>
    <p:sldId id="446" r:id="rId7"/>
    <p:sldId id="447" r:id="rId8"/>
    <p:sldId id="448" r:id="rId9"/>
    <p:sldId id="449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100" d="100"/>
          <a:sy n="100" d="100"/>
        </p:scale>
        <p:origin x="-120" y="-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4" Type="http://schemas.openxmlformats.org/officeDocument/2006/relationships/image" Target="../media/image61.wmf"/><Relationship Id="rId5" Type="http://schemas.openxmlformats.org/officeDocument/2006/relationships/image" Target="../media/image62.wmf"/><Relationship Id="rId1" Type="http://schemas.openxmlformats.org/officeDocument/2006/relationships/image" Target="../media/image58.wmf"/><Relationship Id="rId2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73.wmf"/><Relationship Id="rId12" Type="http://schemas.openxmlformats.org/officeDocument/2006/relationships/image" Target="../media/image74.wmf"/><Relationship Id="rId1" Type="http://schemas.openxmlformats.org/officeDocument/2006/relationships/image" Target="../media/image63.wmf"/><Relationship Id="rId2" Type="http://schemas.openxmlformats.org/officeDocument/2006/relationships/image" Target="../media/image64.wmf"/><Relationship Id="rId3" Type="http://schemas.openxmlformats.org/officeDocument/2006/relationships/image" Target="../media/image65.wmf"/><Relationship Id="rId4" Type="http://schemas.openxmlformats.org/officeDocument/2006/relationships/image" Target="../media/image66.wmf"/><Relationship Id="rId5" Type="http://schemas.openxmlformats.org/officeDocument/2006/relationships/image" Target="../media/image67.wmf"/><Relationship Id="rId6" Type="http://schemas.openxmlformats.org/officeDocument/2006/relationships/image" Target="../media/image68.wmf"/><Relationship Id="rId7" Type="http://schemas.openxmlformats.org/officeDocument/2006/relationships/image" Target="../media/image69.wmf"/><Relationship Id="rId8" Type="http://schemas.openxmlformats.org/officeDocument/2006/relationships/image" Target="../media/image70.wmf"/><Relationship Id="rId9" Type="http://schemas.openxmlformats.org/officeDocument/2006/relationships/image" Target="../media/image71.wmf"/><Relationship Id="rId10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4" Type="http://schemas.openxmlformats.org/officeDocument/2006/relationships/image" Target="../media/image78.wmf"/><Relationship Id="rId5" Type="http://schemas.openxmlformats.org/officeDocument/2006/relationships/image" Target="../media/image79.wmf"/><Relationship Id="rId6" Type="http://schemas.openxmlformats.org/officeDocument/2006/relationships/image" Target="../media/image80.wmf"/><Relationship Id="rId7" Type="http://schemas.openxmlformats.org/officeDocument/2006/relationships/image" Target="../media/image81.wmf"/><Relationship Id="rId8" Type="http://schemas.openxmlformats.org/officeDocument/2006/relationships/image" Target="../media/image82.wmf"/><Relationship Id="rId9" Type="http://schemas.openxmlformats.org/officeDocument/2006/relationships/image" Target="../media/image83.wmf"/><Relationship Id="rId10" Type="http://schemas.openxmlformats.org/officeDocument/2006/relationships/image" Target="../media/image84.wmf"/><Relationship Id="rId11" Type="http://schemas.openxmlformats.org/officeDocument/2006/relationships/image" Target="../media/image85.wmf"/><Relationship Id="rId1" Type="http://schemas.openxmlformats.org/officeDocument/2006/relationships/image" Target="../media/image75.wmf"/><Relationship Id="rId2" Type="http://schemas.openxmlformats.org/officeDocument/2006/relationships/image" Target="../media/image7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4" Type="http://schemas.openxmlformats.org/officeDocument/2006/relationships/image" Target="../media/image90.wmf"/><Relationship Id="rId5" Type="http://schemas.openxmlformats.org/officeDocument/2006/relationships/image" Target="../media/image91.wmf"/><Relationship Id="rId1" Type="http://schemas.openxmlformats.org/officeDocument/2006/relationships/image" Target="../media/image87.wmf"/><Relationship Id="rId2" Type="http://schemas.openxmlformats.org/officeDocument/2006/relationships/image" Target="../media/image8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9" Type="http://schemas.openxmlformats.org/officeDocument/2006/relationships/image" Target="../media/image17.wmf"/><Relationship Id="rId10" Type="http://schemas.openxmlformats.org/officeDocument/2006/relationships/image" Target="../media/image18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Relationship Id="rId2" Type="http://schemas.openxmlformats.org/officeDocument/2006/relationships/image" Target="../media/image38.wmf"/><Relationship Id="rId3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5.wmf"/><Relationship Id="rId12" Type="http://schemas.openxmlformats.org/officeDocument/2006/relationships/image" Target="../media/image56.wmf"/><Relationship Id="rId1" Type="http://schemas.openxmlformats.org/officeDocument/2006/relationships/image" Target="../media/image45.wmf"/><Relationship Id="rId2" Type="http://schemas.openxmlformats.org/officeDocument/2006/relationships/image" Target="../media/image46.wmf"/><Relationship Id="rId3" Type="http://schemas.openxmlformats.org/officeDocument/2006/relationships/image" Target="../media/image47.wmf"/><Relationship Id="rId4" Type="http://schemas.openxmlformats.org/officeDocument/2006/relationships/image" Target="../media/image48.wmf"/><Relationship Id="rId5" Type="http://schemas.openxmlformats.org/officeDocument/2006/relationships/image" Target="../media/image49.wmf"/><Relationship Id="rId6" Type="http://schemas.openxmlformats.org/officeDocument/2006/relationships/image" Target="../media/image50.wmf"/><Relationship Id="rId7" Type="http://schemas.openxmlformats.org/officeDocument/2006/relationships/image" Target="../media/image51.wmf"/><Relationship Id="rId8" Type="http://schemas.openxmlformats.org/officeDocument/2006/relationships/image" Target="../media/image52.wmf"/><Relationship Id="rId9" Type="http://schemas.openxmlformats.org/officeDocument/2006/relationships/image" Target="../media/image53.wmf"/><Relationship Id="rId10" Type="http://schemas.openxmlformats.org/officeDocument/2006/relationships/image" Target="../media/image5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4" Type="http://schemas.openxmlformats.org/officeDocument/2006/relationships/image" Target="../media/image42.jpeg"/><Relationship Id="rId5" Type="http://schemas.openxmlformats.org/officeDocument/2006/relationships/image" Target="../media/image43.jpeg"/><Relationship Id="rId6" Type="http://schemas.openxmlformats.org/officeDocument/2006/relationships/oleObject" Target="../embeddings/oleObject38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4" Type="http://schemas.openxmlformats.org/officeDocument/2006/relationships/image" Target="../media/image42.jpeg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7.bin"/><Relationship Id="rId12" Type="http://schemas.openxmlformats.org/officeDocument/2006/relationships/oleObject" Target="../embeddings/oleObject48.bin"/><Relationship Id="rId13" Type="http://schemas.openxmlformats.org/officeDocument/2006/relationships/oleObject" Target="../embeddings/oleObject49.bin"/><Relationship Id="rId14" Type="http://schemas.openxmlformats.org/officeDocument/2006/relationships/oleObject" Target="../embeddings/oleObject50.bin"/><Relationship Id="rId15" Type="http://schemas.openxmlformats.org/officeDocument/2006/relationships/oleObject" Target="../embeddings/oleObject51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7.jpeg"/><Relationship Id="rId4" Type="http://schemas.openxmlformats.org/officeDocument/2006/relationships/oleObject" Target="../embeddings/oleObject40.bin"/><Relationship Id="rId5" Type="http://schemas.openxmlformats.org/officeDocument/2006/relationships/oleObject" Target="../embeddings/oleObject41.bin"/><Relationship Id="rId6" Type="http://schemas.openxmlformats.org/officeDocument/2006/relationships/oleObject" Target="../embeddings/oleObject42.bin"/><Relationship Id="rId7" Type="http://schemas.openxmlformats.org/officeDocument/2006/relationships/oleObject" Target="../embeddings/oleObject43.bin"/><Relationship Id="rId8" Type="http://schemas.openxmlformats.org/officeDocument/2006/relationships/oleObject" Target="../embeddings/oleObject44.bin"/><Relationship Id="rId9" Type="http://schemas.openxmlformats.org/officeDocument/2006/relationships/oleObject" Target="../embeddings/oleObject45.bin"/><Relationship Id="rId10" Type="http://schemas.openxmlformats.org/officeDocument/2006/relationships/oleObject" Target="../embeddings/oleObject4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4" Type="http://schemas.openxmlformats.org/officeDocument/2006/relationships/oleObject" Target="../embeddings/oleObject53.bin"/><Relationship Id="rId5" Type="http://schemas.openxmlformats.org/officeDocument/2006/relationships/oleObject" Target="../embeddings/oleObject54.bin"/><Relationship Id="rId6" Type="http://schemas.openxmlformats.org/officeDocument/2006/relationships/oleObject" Target="../embeddings/oleObject55.bin"/><Relationship Id="rId7" Type="http://schemas.openxmlformats.org/officeDocument/2006/relationships/oleObject" Target="../embeddings/oleObject5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5.bin"/><Relationship Id="rId12" Type="http://schemas.openxmlformats.org/officeDocument/2006/relationships/oleObject" Target="../embeddings/oleObject66.bin"/><Relationship Id="rId13" Type="http://schemas.openxmlformats.org/officeDocument/2006/relationships/oleObject" Target="../embeddings/oleObject67.bin"/><Relationship Id="rId14" Type="http://schemas.openxmlformats.org/officeDocument/2006/relationships/oleObject" Target="../embeddings/oleObject68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7.bin"/><Relationship Id="rId4" Type="http://schemas.openxmlformats.org/officeDocument/2006/relationships/oleObject" Target="../embeddings/oleObject58.bin"/><Relationship Id="rId5" Type="http://schemas.openxmlformats.org/officeDocument/2006/relationships/oleObject" Target="../embeddings/oleObject59.bin"/><Relationship Id="rId6" Type="http://schemas.openxmlformats.org/officeDocument/2006/relationships/oleObject" Target="../embeddings/oleObject60.bin"/><Relationship Id="rId7" Type="http://schemas.openxmlformats.org/officeDocument/2006/relationships/oleObject" Target="../embeddings/oleObject61.bin"/><Relationship Id="rId8" Type="http://schemas.openxmlformats.org/officeDocument/2006/relationships/oleObject" Target="../embeddings/oleObject62.bin"/><Relationship Id="rId9" Type="http://schemas.openxmlformats.org/officeDocument/2006/relationships/oleObject" Target="../embeddings/oleObject63.bin"/><Relationship Id="rId10" Type="http://schemas.openxmlformats.org/officeDocument/2006/relationships/oleObject" Target="../embeddings/oleObject64.bin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6.bin"/><Relationship Id="rId12" Type="http://schemas.openxmlformats.org/officeDocument/2006/relationships/oleObject" Target="../embeddings/oleObject77.bin"/><Relationship Id="rId13" Type="http://schemas.openxmlformats.org/officeDocument/2006/relationships/oleObject" Target="../embeddings/oleObject78.bin"/><Relationship Id="rId14" Type="http://schemas.openxmlformats.org/officeDocument/2006/relationships/oleObject" Target="../embeddings/oleObject79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6.jpeg"/><Relationship Id="rId4" Type="http://schemas.openxmlformats.org/officeDocument/2006/relationships/oleObject" Target="../embeddings/oleObject69.bin"/><Relationship Id="rId5" Type="http://schemas.openxmlformats.org/officeDocument/2006/relationships/oleObject" Target="../embeddings/oleObject70.bin"/><Relationship Id="rId6" Type="http://schemas.openxmlformats.org/officeDocument/2006/relationships/oleObject" Target="../embeddings/oleObject71.bin"/><Relationship Id="rId7" Type="http://schemas.openxmlformats.org/officeDocument/2006/relationships/oleObject" Target="../embeddings/oleObject72.bin"/><Relationship Id="rId8" Type="http://schemas.openxmlformats.org/officeDocument/2006/relationships/oleObject" Target="../embeddings/oleObject73.bin"/><Relationship Id="rId9" Type="http://schemas.openxmlformats.org/officeDocument/2006/relationships/oleObject" Target="../embeddings/oleObject74.bin"/><Relationship Id="rId10" Type="http://schemas.openxmlformats.org/officeDocument/2006/relationships/oleObject" Target="../embeddings/oleObject7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4" Type="http://schemas.openxmlformats.org/officeDocument/2006/relationships/oleObject" Target="../embeddings/oleObject81.bin"/><Relationship Id="rId5" Type="http://schemas.openxmlformats.org/officeDocument/2006/relationships/oleObject" Target="../embeddings/oleObject82.bin"/><Relationship Id="rId6" Type="http://schemas.openxmlformats.org/officeDocument/2006/relationships/oleObject" Target="../embeddings/oleObject83.bin"/><Relationship Id="rId7" Type="http://schemas.openxmlformats.org/officeDocument/2006/relationships/oleObject" Target="../embeddings/oleObject84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8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5.bin"/><Relationship Id="rId12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.bin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oleObject9.bin"/><Relationship Id="rId6" Type="http://schemas.openxmlformats.org/officeDocument/2006/relationships/oleObject" Target="../embeddings/oleObject10.bin"/><Relationship Id="rId7" Type="http://schemas.openxmlformats.org/officeDocument/2006/relationships/oleObject" Target="../embeddings/oleObject11.bin"/><Relationship Id="rId8" Type="http://schemas.openxmlformats.org/officeDocument/2006/relationships/oleObject" Target="../embeddings/oleObject12.bin"/><Relationship Id="rId9" Type="http://schemas.openxmlformats.org/officeDocument/2006/relationships/oleObject" Target="../embeddings/oleObject13.bin"/><Relationship Id="rId10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oleObject" Target="../embeddings/oleObject18.bin"/><Relationship Id="rId5" Type="http://schemas.openxmlformats.org/officeDocument/2006/relationships/oleObject" Target="../embeddings/oleObject19.bin"/><Relationship Id="rId6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6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3.bin"/><Relationship Id="rId12" Type="http://schemas.openxmlformats.org/officeDocument/2006/relationships/oleObject" Target="../embeddings/oleObject3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5.bin"/><Relationship Id="rId4" Type="http://schemas.openxmlformats.org/officeDocument/2006/relationships/oleObject" Target="../embeddings/oleObject26.bin"/><Relationship Id="rId5" Type="http://schemas.openxmlformats.org/officeDocument/2006/relationships/oleObject" Target="../embeddings/oleObject27.bin"/><Relationship Id="rId6" Type="http://schemas.openxmlformats.org/officeDocument/2006/relationships/oleObject" Target="../embeddings/oleObject28.bin"/><Relationship Id="rId7" Type="http://schemas.openxmlformats.org/officeDocument/2006/relationships/oleObject" Target="../embeddings/oleObject29.bin"/><Relationship Id="rId8" Type="http://schemas.openxmlformats.org/officeDocument/2006/relationships/oleObject" Target="../embeddings/oleObject30.bin"/><Relationship Id="rId9" Type="http://schemas.openxmlformats.org/officeDocument/2006/relationships/oleObject" Target="../embeddings/oleObject31.bin"/><Relationship Id="rId10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oleObject" Target="../embeddings/oleObject36.bin"/><Relationship Id="rId5" Type="http://schemas.openxmlformats.org/officeDocument/2006/relationships/oleObject" Target="../embeddings/oleObject37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#10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083799" y="1311275"/>
            <a:ext cx="29795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Sept. 22,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0574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23 Electric Potential</a:t>
            </a:r>
            <a:endParaRPr lang="en-US" sz="2800" dirty="0" smtClean="0">
              <a:solidFill>
                <a:srgbClr val="660066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 Determined from V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Electrostatic Potential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24 Capacitance etc..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Capacitors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Determination of Capacitance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Capacitors in Series or Parallel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Electric Energy Storage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endParaRPr lang="en-US" sz="2800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990600" lvl="1" indent="-533400">
              <a:spcBef>
                <a:spcPct val="20000"/>
              </a:spcBef>
            </a:pPr>
            <a:endParaRPr lang="en-US" sz="2800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F275A-7488-574A-B63A-BBB524EE41AA}" type="slidenum">
              <a:rPr lang="en-US"/>
              <a:pPr/>
              <a:t>10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/>
          <a:lstStyle/>
          <a:p>
            <a:r>
              <a:rPr lang="en-US"/>
              <a:t>Capacitors (or Condensers)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76200" y="533400"/>
            <a:ext cx="8991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device that can store electric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But does not let them flow through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it consist of?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Usually consists of two conducting objects (plates or sheets) placed near each other without touching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Why can’t they touch each other?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 charge will neutralize…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Can you give some examples?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Camera flash, UPS, Surge protectors, binary circuits,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memory, etc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How is a capacitor different than a battery?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provides potential difference by storing energy (usually chemical energy) while the capacitor stores charges but very little 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A0CC-1A65-814C-981A-7D007EE5555C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6200" y="2590800"/>
            <a:ext cx="4906963" cy="1763713"/>
            <a:chOff x="-816" y="1056"/>
            <a:chExt cx="4416" cy="1548"/>
          </a:xfrm>
        </p:grpSpPr>
        <p:pic>
          <p:nvPicPr>
            <p:cNvPr id="203791" name="Picture 15" descr="FG24_001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816" y="1056"/>
              <a:ext cx="4416" cy="1548"/>
            </a:xfrm>
            <a:prstGeom prst="rect">
              <a:avLst/>
            </a:prstGeom>
            <a:noFill/>
          </p:spPr>
        </p:pic>
        <p:sp>
          <p:nvSpPr>
            <p:cNvPr id="203793" name="Rectangle 17"/>
            <p:cNvSpPr>
              <a:spLocks noChangeArrowheads="1"/>
            </p:cNvSpPr>
            <p:nvPr/>
          </p:nvSpPr>
          <p:spPr bwMode="auto">
            <a:xfrm>
              <a:off x="96" y="2256"/>
              <a:ext cx="52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4648200" y="4876800"/>
            <a:ext cx="4038600" cy="1828800"/>
            <a:chOff x="3984" y="3120"/>
            <a:chExt cx="1536" cy="1152"/>
          </a:xfrm>
        </p:grpSpPr>
        <p:pic>
          <p:nvPicPr>
            <p:cNvPr id="203808" name="Picture 32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84" y="3120"/>
              <a:ext cx="1536" cy="1152"/>
            </a:xfrm>
            <a:prstGeom prst="rect">
              <a:avLst/>
            </a:prstGeom>
            <a:noFill/>
          </p:spPr>
        </p:pic>
        <p:sp>
          <p:nvSpPr>
            <p:cNvPr id="203810" name="Rectangle 34"/>
            <p:cNvSpPr>
              <a:spLocks noChangeArrowheads="1"/>
            </p:cNvSpPr>
            <p:nvPr/>
          </p:nvSpPr>
          <p:spPr bwMode="auto">
            <a:xfrm>
              <a:off x="3984" y="3120"/>
              <a:ext cx="1056" cy="11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3" name="Rectangle 37"/>
            <p:cNvSpPr>
              <a:spLocks noChangeArrowheads="1"/>
            </p:cNvSpPr>
            <p:nvPr/>
          </p:nvSpPr>
          <p:spPr bwMode="auto">
            <a:xfrm>
              <a:off x="5184" y="4128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381000" y="6858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simple capacitor consists of a pair of parallel plates of area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A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separated by a distance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d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cylindrical capacitors are essentially parallel plates wrapped around as a cylinder.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53000" y="2590800"/>
            <a:ext cx="2667000" cy="2133600"/>
            <a:chOff x="2832" y="1008"/>
            <a:chExt cx="2400" cy="1872"/>
          </a:xfrm>
        </p:grpSpPr>
        <p:pic>
          <p:nvPicPr>
            <p:cNvPr id="203792" name="Picture 16" descr="FG24_001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32" y="1008"/>
              <a:ext cx="2400" cy="1776"/>
            </a:xfrm>
            <a:prstGeom prst="rect">
              <a:avLst/>
            </a:prstGeom>
            <a:noFill/>
          </p:spPr>
        </p:pic>
        <p:sp>
          <p:nvSpPr>
            <p:cNvPr id="203795" name="Rectangle 19"/>
            <p:cNvSpPr>
              <a:spLocks noChangeArrowheads="1"/>
            </p:cNvSpPr>
            <p:nvPr/>
          </p:nvSpPr>
          <p:spPr bwMode="auto">
            <a:xfrm>
              <a:off x="3504" y="2496"/>
              <a:ext cx="288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97" name="Rectangle 21"/>
          <p:cNvSpPr>
            <a:spLocks noChangeArrowheads="1"/>
          </p:cNvSpPr>
          <p:nvPr/>
        </p:nvSpPr>
        <p:spPr bwMode="auto">
          <a:xfrm>
            <a:off x="381000" y="42672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How would you draw symbols for a capacitor and a battery?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Capacitor -||-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(+) -|i- (-)</a:t>
            </a:r>
          </a:p>
        </p:txBody>
      </p:sp>
      <p:graphicFrame>
        <p:nvGraphicFramePr>
          <p:cNvPr id="203806" name="Object 3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309250" name="Equation" r:id="rId6" imgW="914400" imgH="190080" progId="Equation.DSMT4">
              <p:embed/>
            </p:oleObj>
          </a:graphicData>
        </a:graphic>
      </p:graphicFrame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267200" y="4953000"/>
            <a:ext cx="2590800" cy="1905000"/>
            <a:chOff x="2256" y="3120"/>
            <a:chExt cx="1632" cy="1200"/>
          </a:xfrm>
        </p:grpSpPr>
        <p:pic>
          <p:nvPicPr>
            <p:cNvPr id="203807" name="Picture 31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120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3809" name="Rectangle 33"/>
            <p:cNvSpPr>
              <a:spLocks noChangeArrowheads="1"/>
            </p:cNvSpPr>
            <p:nvPr/>
          </p:nvSpPr>
          <p:spPr bwMode="auto">
            <a:xfrm>
              <a:off x="3264" y="3216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1" name="Rectangle 35"/>
            <p:cNvSpPr>
              <a:spLocks noChangeArrowheads="1"/>
            </p:cNvSpPr>
            <p:nvPr/>
          </p:nvSpPr>
          <p:spPr bwMode="auto">
            <a:xfrm>
              <a:off x="2736" y="4128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819" name="AutoShape 43"/>
          <p:cNvSpPr>
            <a:spLocks noChangeArrowheads="1"/>
          </p:cNvSpPr>
          <p:nvPr/>
        </p:nvSpPr>
        <p:spPr bwMode="auto">
          <a:xfrm>
            <a:off x="6156325" y="5197475"/>
            <a:ext cx="1165225" cy="13398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Circuit </a:t>
            </a:r>
          </a:p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5F7D-3D35-824F-BCBE-7C17644AB5B9}" type="slidenum">
              <a:rPr lang="en-US"/>
              <a:pPr/>
              <a:t>12</a:t>
            </a:fld>
            <a:endParaRPr lang="en-US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381000" y="609600"/>
            <a:ext cx="8534400" cy="624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 you think will happen if a battery is connected ( or the voltage is applied) to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capacitor gets charged quickly, one plate positive and other negative in equal amount.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Each battery terminal, the wires and the plates are conductors.  What does this mean?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All conductors are at the same potential.   And?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the full battery voltage is applied across the capacitor plates.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for a given capacitor, the amount of charge stored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on each 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capacitor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plate is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proportional to 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between the plates.  How would you write this formula?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 is a proportionality constant, called capacitance of the device.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unit?  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graphicFrame>
        <p:nvGraphicFramePr>
          <p:cNvPr id="204811" name="Object 11"/>
          <p:cNvGraphicFramePr>
            <a:graphicFrameLocks noChangeAspect="1"/>
          </p:cNvGraphicFramePr>
          <p:nvPr/>
        </p:nvGraphicFramePr>
        <p:xfrm>
          <a:off x="1219200" y="5537200"/>
          <a:ext cx="1295400" cy="482600"/>
        </p:xfrm>
        <a:graphic>
          <a:graphicData uri="http://schemas.openxmlformats.org/presentationml/2006/ole">
            <p:oleObj spid="_x0000_s310274" name="Equation" r:id="rId3" imgW="545760" imgH="203040" progId="Equation.DSMT4">
              <p:embed/>
            </p:oleObj>
          </a:graphicData>
        </a:graphic>
      </p:graphicFrame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3284538" y="6324600"/>
            <a:ext cx="601662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C/V</a:t>
            </a:r>
          </a:p>
        </p:txBody>
      </p:sp>
      <p:sp>
        <p:nvSpPr>
          <p:cNvPr id="204813" name="Text Box 13"/>
          <p:cNvSpPr txBox="1">
            <a:spLocks noChangeArrowheads="1"/>
          </p:cNvSpPr>
          <p:nvPr/>
        </p:nvSpPr>
        <p:spPr bwMode="auto">
          <a:xfrm>
            <a:off x="3962400" y="63246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or</a:t>
            </a:r>
          </a:p>
        </p:txBody>
      </p:sp>
      <p:sp>
        <p:nvSpPr>
          <p:cNvPr id="204814" name="Text Box 14"/>
          <p:cNvSpPr txBox="1">
            <a:spLocks noChangeArrowheads="1"/>
          </p:cNvSpPr>
          <p:nvPr/>
        </p:nvSpPr>
        <p:spPr bwMode="auto">
          <a:xfrm>
            <a:off x="4495800" y="6324600"/>
            <a:ext cx="122555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Farad (F)</a:t>
            </a:r>
          </a:p>
        </p:txBody>
      </p: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2895600" y="5607050"/>
            <a:ext cx="4929188" cy="3365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Arial Narrow" charset="0"/>
              </a:rPr>
              <a:t>C is a property of a capacitor so does not depend on Q or V.</a:t>
            </a:r>
          </a:p>
        </p:txBody>
      </p:sp>
      <p:sp>
        <p:nvSpPr>
          <p:cNvPr id="204816" name="Text Box 16"/>
          <p:cNvSpPr txBox="1">
            <a:spLocks noChangeArrowheads="1"/>
          </p:cNvSpPr>
          <p:nvPr/>
        </p:nvSpPr>
        <p:spPr bwMode="auto">
          <a:xfrm>
            <a:off x="6089650" y="6323013"/>
            <a:ext cx="276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Narrow" charset="0"/>
              </a:rPr>
              <a:t>Normally use</a:t>
            </a:r>
            <a:r>
              <a:rPr lang="en-US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rgbClr val="FF0000"/>
                </a:solidFill>
                <a:latin typeface="Arial Narrow" charset="0"/>
              </a:rPr>
              <a:t>F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or pF.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467600" y="1981200"/>
            <a:ext cx="2590800" cy="1905000"/>
            <a:chOff x="2256" y="3216"/>
            <a:chExt cx="1632" cy="1200"/>
          </a:xfrm>
        </p:grpSpPr>
        <p:pic>
          <p:nvPicPr>
            <p:cNvPr id="204818" name="Picture 18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216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4819" name="Rectangle 19"/>
            <p:cNvSpPr>
              <a:spLocks noChangeArrowheads="1"/>
            </p:cNvSpPr>
            <p:nvPr/>
          </p:nvSpPr>
          <p:spPr bwMode="auto">
            <a:xfrm>
              <a:off x="3264" y="3216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4820" name="Rectangle 20"/>
            <p:cNvSpPr>
              <a:spLocks noChangeArrowheads="1"/>
            </p:cNvSpPr>
            <p:nvPr/>
          </p:nvSpPr>
          <p:spPr bwMode="auto">
            <a:xfrm>
              <a:off x="2736" y="4224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C7B-B6E8-4E41-A13E-C0D6634838F6}" type="slidenum">
              <a:rPr lang="en-US"/>
              <a:pPr/>
              <a:t>13</a:t>
            </a:fld>
            <a:endParaRPr lang="en-US"/>
          </a:p>
        </p:txBody>
      </p:sp>
      <p:pic>
        <p:nvPicPr>
          <p:cNvPr id="205841" name="Picture 17" descr="FG24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009650"/>
            <a:ext cx="5181600" cy="1962150"/>
          </a:xfrm>
          <a:prstGeom prst="rect">
            <a:avLst/>
          </a:prstGeom>
          <a:noFill/>
        </p:spPr>
      </p:pic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/>
          <a:lstStyle/>
          <a:p>
            <a:r>
              <a:rPr lang="en-US"/>
              <a:t>Determination of Capacitance</a:t>
            </a:r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381000" y="609600"/>
            <a:ext cx="8305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 can be determined analytically for capacitors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/ simple geometry and air in between.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Let’s consider a parallel plate capacitor.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Plates have area A each and separated by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smaller than the length, and so E is uniform.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 for parallel plates is E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σ/ε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0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err="1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σ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is the surface charge density.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 and V are related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we take the integral from lower potential (a) higher potential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along the field line, we obtain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from the formula: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do you notice?</a:t>
            </a:r>
          </a:p>
        </p:txBody>
      </p:sp>
      <p:graphicFrame>
        <p:nvGraphicFramePr>
          <p:cNvPr id="205842" name="Object 18"/>
          <p:cNvGraphicFramePr>
            <a:graphicFrameLocks noChangeAspect="1"/>
          </p:cNvGraphicFramePr>
          <p:nvPr/>
        </p:nvGraphicFramePr>
        <p:xfrm>
          <a:off x="3429000" y="3352800"/>
          <a:ext cx="687388" cy="474663"/>
        </p:xfrm>
        <a:graphic>
          <a:graphicData uri="http://schemas.openxmlformats.org/presentationml/2006/ole">
            <p:oleObj spid="_x0000_s311298" name="Equation" r:id="rId4" imgW="330120" imgH="203040" progId="Equation.DSMT4">
              <p:embed/>
            </p:oleObj>
          </a:graphicData>
        </a:graphic>
      </p:graphicFrame>
      <p:graphicFrame>
        <p:nvGraphicFramePr>
          <p:cNvPr id="205843" name="Object 19"/>
          <p:cNvGraphicFramePr>
            <a:graphicFrameLocks noChangeAspect="1"/>
          </p:cNvGraphicFramePr>
          <p:nvPr/>
        </p:nvGraphicFramePr>
        <p:xfrm>
          <a:off x="609600" y="4845050"/>
          <a:ext cx="515938" cy="336550"/>
        </p:xfrm>
        <a:graphic>
          <a:graphicData uri="http://schemas.openxmlformats.org/presentationml/2006/ole">
            <p:oleObj spid="_x0000_s311299" name="Equation" r:id="rId5" imgW="330120" imgH="203040" progId="Equation.DSMT4">
              <p:embed/>
            </p:oleObj>
          </a:graphicData>
        </a:graphic>
      </p:graphicFrame>
      <p:graphicFrame>
        <p:nvGraphicFramePr>
          <p:cNvPr id="205844" name="Object 20"/>
          <p:cNvGraphicFramePr>
            <a:graphicFrameLocks noChangeAspect="1"/>
          </p:cNvGraphicFramePr>
          <p:nvPr/>
        </p:nvGraphicFramePr>
        <p:xfrm>
          <a:off x="3657600" y="5410200"/>
          <a:ext cx="2667000" cy="749300"/>
        </p:xfrm>
        <a:graphic>
          <a:graphicData uri="http://schemas.openxmlformats.org/presentationml/2006/ole">
            <p:oleObj spid="_x0000_s311300" name="Equation" r:id="rId6" imgW="1485720" imgH="406080" progId="Equation.DSMT4">
              <p:embed/>
            </p:oleObj>
          </a:graphicData>
        </a:graphic>
      </p:graphicFrame>
      <p:sp>
        <p:nvSpPr>
          <p:cNvPr id="205846" name="Text Box 22"/>
          <p:cNvSpPr txBox="1">
            <a:spLocks noChangeArrowheads="1"/>
          </p:cNvSpPr>
          <p:nvPr/>
        </p:nvSpPr>
        <p:spPr bwMode="auto">
          <a:xfrm>
            <a:off x="6477000" y="5486400"/>
            <a:ext cx="2590800" cy="10699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Arial Narrow" charset="0"/>
              </a:rPr>
              <a:t>C only depends on the area and the distance of the plates and the permittivity of the medium between them.</a:t>
            </a:r>
          </a:p>
        </p:txBody>
      </p:sp>
      <p:graphicFrame>
        <p:nvGraphicFramePr>
          <p:cNvPr id="205847" name="Object 23"/>
          <p:cNvGraphicFramePr>
            <a:graphicFrameLocks noChangeAspect="1"/>
          </p:cNvGraphicFramePr>
          <p:nvPr/>
        </p:nvGraphicFramePr>
        <p:xfrm>
          <a:off x="1108075" y="4876800"/>
          <a:ext cx="873125" cy="336550"/>
        </p:xfrm>
        <a:graphic>
          <a:graphicData uri="http://schemas.openxmlformats.org/presentationml/2006/ole">
            <p:oleObj spid="_x0000_s311301" name="Equation" r:id="rId7" imgW="558720" imgH="203040" progId="Equation.DSMT4">
              <p:embed/>
            </p:oleObj>
          </a:graphicData>
        </a:graphic>
      </p:graphicFrame>
      <p:graphicFrame>
        <p:nvGraphicFramePr>
          <p:cNvPr id="205848" name="Object 24"/>
          <p:cNvGraphicFramePr>
            <a:graphicFrameLocks noChangeAspect="1"/>
          </p:cNvGraphicFramePr>
          <p:nvPr/>
        </p:nvGraphicFramePr>
        <p:xfrm>
          <a:off x="1905000" y="4724400"/>
          <a:ext cx="1666875" cy="546100"/>
        </p:xfrm>
        <a:graphic>
          <a:graphicData uri="http://schemas.openxmlformats.org/presentationml/2006/ole">
            <p:oleObj spid="_x0000_s311302" name="Equation" r:id="rId8" imgW="1066680" imgH="330120" progId="Equation.DSMT4">
              <p:embed/>
            </p:oleObj>
          </a:graphicData>
        </a:graphic>
      </p:graphicFrame>
      <p:graphicFrame>
        <p:nvGraphicFramePr>
          <p:cNvPr id="205849" name="Object 25"/>
          <p:cNvGraphicFramePr>
            <a:graphicFrameLocks noChangeAspect="1"/>
          </p:cNvGraphicFramePr>
          <p:nvPr/>
        </p:nvGraphicFramePr>
        <p:xfrm>
          <a:off x="3581400" y="4724400"/>
          <a:ext cx="933450" cy="546100"/>
        </p:xfrm>
        <a:graphic>
          <a:graphicData uri="http://schemas.openxmlformats.org/presentationml/2006/ole">
            <p:oleObj spid="_x0000_s311303" name="Equation" r:id="rId9" imgW="596880" imgH="330120" progId="Equation.DSMT4">
              <p:embed/>
            </p:oleObj>
          </a:graphicData>
        </a:graphic>
      </p:graphicFrame>
      <p:graphicFrame>
        <p:nvGraphicFramePr>
          <p:cNvPr id="205850" name="Object 26"/>
          <p:cNvGraphicFramePr>
            <a:graphicFrameLocks noChangeAspect="1"/>
          </p:cNvGraphicFramePr>
          <p:nvPr/>
        </p:nvGraphicFramePr>
        <p:xfrm>
          <a:off x="4476750" y="4724400"/>
          <a:ext cx="933450" cy="671513"/>
        </p:xfrm>
        <a:graphic>
          <a:graphicData uri="http://schemas.openxmlformats.org/presentationml/2006/ole">
            <p:oleObj spid="_x0000_s311304" name="Equation" r:id="rId10" imgW="596880" imgH="406080" progId="Equation.DSMT4">
              <p:embed/>
            </p:oleObj>
          </a:graphicData>
        </a:graphic>
      </p:graphicFrame>
      <p:graphicFrame>
        <p:nvGraphicFramePr>
          <p:cNvPr id="205851" name="Object 27"/>
          <p:cNvGraphicFramePr>
            <a:graphicFrameLocks noChangeAspect="1"/>
          </p:cNvGraphicFramePr>
          <p:nvPr/>
        </p:nvGraphicFramePr>
        <p:xfrm>
          <a:off x="5405438" y="4724400"/>
          <a:ext cx="1071562" cy="671513"/>
        </p:xfrm>
        <a:graphic>
          <a:graphicData uri="http://schemas.openxmlformats.org/presentationml/2006/ole">
            <p:oleObj spid="_x0000_s311305" name="Equation" r:id="rId11" imgW="685800" imgH="406080" progId="Equation.DSMT4">
              <p:embed/>
            </p:oleObj>
          </a:graphicData>
        </a:graphic>
      </p:graphicFrame>
      <p:graphicFrame>
        <p:nvGraphicFramePr>
          <p:cNvPr id="205852" name="Object 28"/>
          <p:cNvGraphicFramePr>
            <a:graphicFrameLocks noChangeAspect="1"/>
          </p:cNvGraphicFramePr>
          <p:nvPr/>
        </p:nvGraphicFramePr>
        <p:xfrm>
          <a:off x="6396038" y="4738688"/>
          <a:ext cx="1071562" cy="671512"/>
        </p:xfrm>
        <a:graphic>
          <a:graphicData uri="http://schemas.openxmlformats.org/presentationml/2006/ole">
            <p:oleObj spid="_x0000_s311306" name="Equation" r:id="rId12" imgW="685800" imgH="406080" progId="Equation.DSMT4">
              <p:embed/>
            </p:oleObj>
          </a:graphicData>
        </a:graphic>
      </p:graphicFrame>
      <p:graphicFrame>
        <p:nvGraphicFramePr>
          <p:cNvPr id="205853" name="Object 29"/>
          <p:cNvGraphicFramePr>
            <a:graphicFrameLocks noChangeAspect="1"/>
          </p:cNvGraphicFramePr>
          <p:nvPr/>
        </p:nvGraphicFramePr>
        <p:xfrm>
          <a:off x="7437438" y="4724400"/>
          <a:ext cx="1249362" cy="671513"/>
        </p:xfrm>
        <a:graphic>
          <a:graphicData uri="http://schemas.openxmlformats.org/presentationml/2006/ole">
            <p:oleObj spid="_x0000_s311307" name="Equation" r:id="rId13" imgW="799920" imgH="406080" progId="Equation.DSMT4">
              <p:embed/>
            </p:oleObj>
          </a:graphicData>
        </a:graphic>
      </p:graphicFrame>
      <p:graphicFrame>
        <p:nvGraphicFramePr>
          <p:cNvPr id="205854" name="Object 30"/>
          <p:cNvGraphicFramePr>
            <a:graphicFrameLocks noChangeAspect="1"/>
          </p:cNvGraphicFramePr>
          <p:nvPr/>
        </p:nvGraphicFramePr>
        <p:xfrm>
          <a:off x="8688388" y="4724400"/>
          <a:ext cx="455612" cy="671513"/>
        </p:xfrm>
        <a:graphic>
          <a:graphicData uri="http://schemas.openxmlformats.org/presentationml/2006/ole">
            <p:oleObj spid="_x0000_s311308" name="Equation" r:id="rId14" imgW="291960" imgH="406080" progId="Equation.DSMT4">
              <p:embed/>
            </p:oleObj>
          </a:graphicData>
        </a:graphic>
      </p:graphicFrame>
      <p:graphicFrame>
        <p:nvGraphicFramePr>
          <p:cNvPr id="205856" name="Object 32"/>
          <p:cNvGraphicFramePr>
            <a:graphicFrameLocks noChangeAspect="1"/>
          </p:cNvGraphicFramePr>
          <p:nvPr/>
        </p:nvGraphicFramePr>
        <p:xfrm>
          <a:off x="4090988" y="3200400"/>
          <a:ext cx="1243012" cy="773113"/>
        </p:xfrm>
        <a:graphic>
          <a:graphicData uri="http://schemas.openxmlformats.org/presentationml/2006/ole">
            <p:oleObj spid="_x0000_s311309" name="Equation" r:id="rId15" imgW="596880" imgH="330120" progId="Equation.DSMT4">
              <p:embed/>
            </p:oleObj>
          </a:graphicData>
        </a:graphic>
      </p:graphicFrame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724400" y="4716463"/>
            <a:ext cx="1371600" cy="617537"/>
            <a:chOff x="2976" y="2971"/>
            <a:chExt cx="864" cy="389"/>
          </a:xfrm>
        </p:grpSpPr>
        <p:sp>
          <p:nvSpPr>
            <p:cNvPr id="205857" name="Oval 33"/>
            <p:cNvSpPr>
              <a:spLocks noChangeArrowheads="1"/>
            </p:cNvSpPr>
            <p:nvPr/>
          </p:nvSpPr>
          <p:spPr bwMode="auto">
            <a:xfrm rot="-732245">
              <a:off x="3600" y="2976"/>
              <a:ext cx="240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5858" name="Oval 34"/>
            <p:cNvSpPr>
              <a:spLocks noChangeArrowheads="1"/>
            </p:cNvSpPr>
            <p:nvPr/>
          </p:nvSpPr>
          <p:spPr bwMode="auto">
            <a:xfrm>
              <a:off x="2976" y="2976"/>
              <a:ext cx="192" cy="19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205859" name="AutoShape 35"/>
            <p:cNvCxnSpPr>
              <a:cxnSpLocks noChangeShapeType="1"/>
              <a:stCxn id="0" idx="0"/>
              <a:endCxn id="205857" idx="0"/>
            </p:cNvCxnSpPr>
            <p:nvPr/>
          </p:nvCxnSpPr>
          <p:spPr bwMode="auto">
            <a:xfrm rot="16200000">
              <a:off x="3393" y="2692"/>
              <a:ext cx="5" cy="563"/>
            </a:xfrm>
            <a:prstGeom prst="curvedConnector3">
              <a:avLst>
                <a:gd name="adj1" fmla="val 70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3459-F1D1-4649-B2AF-E0831BF03652}" type="slidenum">
              <a:rPr lang="en-US"/>
              <a:pPr/>
              <a:t>14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1</a:t>
            </a: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152400" y="673100"/>
            <a:ext cx="8839200" cy="1917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Capacitor calculations: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Calculate the capacitance of a capacitor whose plates are 20cmx3.0cm and are separated by a 1.0mm air gap.  (b) What is the charge on each plate if the capacitor is connected to a 12-V battery? (c) What is the electric field between the plates? (d) Estimate the area of the plates needed to achieve a capacitance of 1F, given the same air gap. </a:t>
            </a:r>
          </a:p>
        </p:txBody>
      </p:sp>
      <p:sp>
        <p:nvSpPr>
          <p:cNvPr id="206855" name="Text Box 7"/>
          <p:cNvSpPr txBox="1">
            <a:spLocks noChangeArrowheads="1"/>
          </p:cNvSpPr>
          <p:nvPr/>
        </p:nvSpPr>
        <p:spPr bwMode="auto">
          <a:xfrm>
            <a:off x="457200" y="255905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(a) Using the formula for a parallel plate capacitor, we obtain   </a:t>
            </a:r>
          </a:p>
        </p:txBody>
      </p:sp>
      <p:graphicFrame>
        <p:nvGraphicFramePr>
          <p:cNvPr id="206870" name="Object 22"/>
          <p:cNvGraphicFramePr>
            <a:graphicFrameLocks noChangeAspect="1"/>
          </p:cNvGraphicFramePr>
          <p:nvPr/>
        </p:nvGraphicFramePr>
        <p:xfrm>
          <a:off x="914400" y="2962275"/>
          <a:ext cx="1379538" cy="847725"/>
        </p:xfrm>
        <a:graphic>
          <a:graphicData uri="http://schemas.openxmlformats.org/presentationml/2006/ole">
            <p:oleObj spid="_x0000_s312322" name="Equation" r:id="rId3" imgW="634680" imgH="368280" progId="Equation.DSMT4">
              <p:embed/>
            </p:oleObj>
          </a:graphicData>
        </a:graphic>
      </p:graphicFrame>
      <p:sp>
        <p:nvSpPr>
          <p:cNvPr id="206871" name="Text Box 23"/>
          <p:cNvSpPr txBox="1">
            <a:spLocks noChangeArrowheads="1"/>
          </p:cNvSpPr>
          <p:nvPr/>
        </p:nvSpPr>
        <p:spPr bwMode="auto">
          <a:xfrm>
            <a:off x="457200" y="4662488"/>
            <a:ext cx="838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(b) From Q=CV, the charge on each plate is    </a:t>
            </a:r>
          </a:p>
        </p:txBody>
      </p:sp>
      <p:graphicFrame>
        <p:nvGraphicFramePr>
          <p:cNvPr id="206872" name="Object 24"/>
          <p:cNvGraphicFramePr>
            <a:graphicFrameLocks noChangeAspect="1"/>
          </p:cNvGraphicFramePr>
          <p:nvPr/>
        </p:nvGraphicFramePr>
        <p:xfrm>
          <a:off x="473075" y="5410200"/>
          <a:ext cx="593725" cy="469900"/>
        </p:xfrm>
        <a:graphic>
          <a:graphicData uri="http://schemas.openxmlformats.org/presentationml/2006/ole">
            <p:oleObj spid="_x0000_s312323" name="Equation" r:id="rId4" imgW="253800" imgH="190440" progId="Equation.DSMT4">
              <p:embed/>
            </p:oleObj>
          </a:graphicData>
        </a:graphic>
      </p:graphicFrame>
      <p:graphicFrame>
        <p:nvGraphicFramePr>
          <p:cNvPr id="206873" name="Object 25"/>
          <p:cNvGraphicFramePr>
            <a:graphicFrameLocks noChangeAspect="1"/>
          </p:cNvGraphicFramePr>
          <p:nvPr/>
        </p:nvGraphicFramePr>
        <p:xfrm>
          <a:off x="1168400" y="3733800"/>
          <a:ext cx="7899400" cy="857250"/>
        </p:xfrm>
        <a:graphic>
          <a:graphicData uri="http://schemas.openxmlformats.org/presentationml/2006/ole">
            <p:oleObj spid="_x0000_s312324" name="Equation" r:id="rId5" imgW="3962160" imgH="406080" progId="Equation.DSMT4">
              <p:embed/>
            </p:oleObj>
          </a:graphicData>
        </a:graphic>
      </p:graphicFrame>
      <p:graphicFrame>
        <p:nvGraphicFramePr>
          <p:cNvPr id="206874" name="Object 26"/>
          <p:cNvGraphicFramePr>
            <a:graphicFrameLocks noChangeAspect="1"/>
          </p:cNvGraphicFramePr>
          <p:nvPr/>
        </p:nvGraphicFramePr>
        <p:xfrm>
          <a:off x="1143000" y="5459413"/>
          <a:ext cx="831850" cy="407987"/>
        </p:xfrm>
        <a:graphic>
          <a:graphicData uri="http://schemas.openxmlformats.org/presentationml/2006/ole">
            <p:oleObj spid="_x0000_s312325" name="Equation" r:id="rId6" imgW="355320" imgH="164880" progId="Equation.DSMT4">
              <p:embed/>
            </p:oleObj>
          </a:graphicData>
        </a:graphic>
      </p:graphicFrame>
      <p:graphicFrame>
        <p:nvGraphicFramePr>
          <p:cNvPr id="206875" name="Object 27"/>
          <p:cNvGraphicFramePr>
            <a:graphicFrameLocks noChangeAspect="1"/>
          </p:cNvGraphicFramePr>
          <p:nvPr/>
        </p:nvGraphicFramePr>
        <p:xfrm>
          <a:off x="1946275" y="5334000"/>
          <a:ext cx="6892925" cy="690563"/>
        </p:xfrm>
        <a:graphic>
          <a:graphicData uri="http://schemas.openxmlformats.org/presentationml/2006/ole">
            <p:oleObj spid="_x0000_s312326" name="Equation" r:id="rId7" imgW="294624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CD5-E184-7B4B-923C-3A29021D6CA4}" type="slidenum">
              <a:rPr lang="en-US"/>
              <a:pPr/>
              <a:t>15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1</a:t>
            </a: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(C) Using the formula for the electric field in two parallel plates</a:t>
            </a:r>
          </a:p>
        </p:txBody>
      </p:sp>
      <p:graphicFrame>
        <p:nvGraphicFramePr>
          <p:cNvPr id="219141" name="Object 5"/>
          <p:cNvGraphicFramePr>
            <a:graphicFrameLocks noChangeAspect="1"/>
          </p:cNvGraphicFramePr>
          <p:nvPr/>
        </p:nvGraphicFramePr>
        <p:xfrm>
          <a:off x="381000" y="1724025"/>
          <a:ext cx="450850" cy="285750"/>
        </p:xfrm>
        <a:graphic>
          <a:graphicData uri="http://schemas.openxmlformats.org/presentationml/2006/ole">
            <p:oleObj spid="_x0000_s313346" name="Equation" r:id="rId3" imgW="253800" imgH="152280" progId="Equation.DSMT4">
              <p:embed/>
            </p:oleObj>
          </a:graphicData>
        </a:graphic>
      </p:graphicFrame>
      <p:sp>
        <p:nvSpPr>
          <p:cNvPr id="219142" name="Text Box 6"/>
          <p:cNvSpPr txBox="1">
            <a:spLocks noChangeArrowheads="1"/>
          </p:cNvSpPr>
          <p:nvPr/>
        </p:nvSpPr>
        <p:spPr bwMode="auto">
          <a:xfrm>
            <a:off x="304800" y="3200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(d) Solving the capacitance formula for A, we obtain </a:t>
            </a:r>
          </a:p>
        </p:txBody>
      </p:sp>
      <p:graphicFrame>
        <p:nvGraphicFramePr>
          <p:cNvPr id="219145" name="Object 9"/>
          <p:cNvGraphicFramePr>
            <a:graphicFrameLocks noChangeAspect="1"/>
          </p:cNvGraphicFramePr>
          <p:nvPr/>
        </p:nvGraphicFramePr>
        <p:xfrm>
          <a:off x="2160588" y="2514600"/>
          <a:ext cx="1039812" cy="398463"/>
        </p:xfrm>
        <a:graphic>
          <a:graphicData uri="http://schemas.openxmlformats.org/presentationml/2006/ole">
            <p:oleObj spid="_x0000_s313347" name="Equation" r:id="rId4" imgW="457200" imgH="164880" progId="Equation.DSMT4">
              <p:embed/>
            </p:oleObj>
          </a:graphicData>
        </a:graphic>
      </p:graphicFrame>
      <p:graphicFrame>
        <p:nvGraphicFramePr>
          <p:cNvPr id="219146" name="Object 10"/>
          <p:cNvGraphicFramePr>
            <a:graphicFrameLocks noChangeAspect="1"/>
          </p:cNvGraphicFramePr>
          <p:nvPr/>
        </p:nvGraphicFramePr>
        <p:xfrm>
          <a:off x="5257800" y="2590800"/>
          <a:ext cx="450850" cy="287338"/>
        </p:xfrm>
        <a:graphic>
          <a:graphicData uri="http://schemas.openxmlformats.org/presentationml/2006/ole">
            <p:oleObj spid="_x0000_s313348" name="Equation" r:id="rId5" imgW="253800" imgH="152280" progId="Equation.DSMT4">
              <p:embed/>
            </p:oleObj>
          </a:graphicData>
        </a:graphic>
      </p:graphicFrame>
      <p:sp>
        <p:nvSpPr>
          <p:cNvPr id="219147" name="Text Box 11"/>
          <p:cNvSpPr txBox="1">
            <a:spLocks noChangeArrowheads="1"/>
          </p:cNvSpPr>
          <p:nvPr/>
        </p:nvSpPr>
        <p:spPr bwMode="auto">
          <a:xfrm>
            <a:off x="685800" y="2438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Or, since    </a:t>
            </a:r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3200400" y="24384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we can obtain    </a:t>
            </a:r>
          </a:p>
        </p:txBody>
      </p:sp>
      <p:graphicFrame>
        <p:nvGraphicFramePr>
          <p:cNvPr id="219149" name="Object 13"/>
          <p:cNvGraphicFramePr>
            <a:graphicFrameLocks noChangeAspect="1"/>
          </p:cNvGraphicFramePr>
          <p:nvPr/>
        </p:nvGraphicFramePr>
        <p:xfrm>
          <a:off x="1077913" y="3724275"/>
          <a:ext cx="1131887" cy="847725"/>
        </p:xfrm>
        <a:graphic>
          <a:graphicData uri="http://schemas.openxmlformats.org/presentationml/2006/ole">
            <p:oleObj spid="_x0000_s313349" name="Equation" r:id="rId6" imgW="520560" imgH="368280" progId="Equation.DSMT4">
              <p:embed/>
            </p:oleObj>
          </a:graphicData>
        </a:graphic>
      </p:graphicFrame>
      <p:graphicFrame>
        <p:nvGraphicFramePr>
          <p:cNvPr id="219150" name="Object 14"/>
          <p:cNvGraphicFramePr>
            <a:graphicFrameLocks noChangeAspect="1"/>
          </p:cNvGraphicFramePr>
          <p:nvPr/>
        </p:nvGraphicFramePr>
        <p:xfrm>
          <a:off x="457200" y="5059363"/>
          <a:ext cx="550863" cy="350837"/>
        </p:xfrm>
        <a:graphic>
          <a:graphicData uri="http://schemas.openxmlformats.org/presentationml/2006/ole">
            <p:oleObj spid="_x0000_s313350" name="Equation" r:id="rId7" imgW="253800" imgH="152280" progId="Equation.DSMT4">
              <p:embed/>
            </p:oleObj>
          </a:graphicData>
        </a:graphic>
      </p:graphicFrame>
      <p:sp>
        <p:nvSpPr>
          <p:cNvPr id="219151" name="AutoShape 15"/>
          <p:cNvSpPr>
            <a:spLocks noChangeArrowheads="1"/>
          </p:cNvSpPr>
          <p:nvPr/>
        </p:nvSpPr>
        <p:spPr bwMode="auto">
          <a:xfrm>
            <a:off x="2763838" y="3810000"/>
            <a:ext cx="1468437" cy="730250"/>
          </a:xfrm>
          <a:prstGeom prst="rightArrow">
            <a:avLst>
              <a:gd name="adj1" fmla="val 50000"/>
              <a:gd name="adj2" fmla="val 50272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Solve for A</a:t>
            </a: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4598988" y="5775325"/>
            <a:ext cx="408781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 Narrow" charset="0"/>
              </a:rPr>
              <a:t>About 40% the area of Arlington (256km</a:t>
            </a:r>
            <a:r>
              <a:rPr lang="en-US" sz="2000" baseline="30000">
                <a:solidFill>
                  <a:srgbClr val="FF0000"/>
                </a:solidFill>
                <a:latin typeface="Arial Narrow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).</a:t>
            </a:r>
          </a:p>
        </p:txBody>
      </p:sp>
      <p:graphicFrame>
        <p:nvGraphicFramePr>
          <p:cNvPr id="219153" name="Object 17"/>
          <p:cNvGraphicFramePr>
            <a:graphicFrameLocks noChangeAspect="1"/>
          </p:cNvGraphicFramePr>
          <p:nvPr/>
        </p:nvGraphicFramePr>
        <p:xfrm>
          <a:off x="5715000" y="2362200"/>
          <a:ext cx="495300" cy="692150"/>
        </p:xfrm>
        <a:graphic>
          <a:graphicData uri="http://schemas.openxmlformats.org/presentationml/2006/ole">
            <p:oleObj spid="_x0000_s313351" name="Equation" r:id="rId8" imgW="279360" imgH="368280" progId="Equation.DSMT4">
              <p:embed/>
            </p:oleObj>
          </a:graphicData>
        </a:graphic>
      </p:graphicFrame>
      <p:graphicFrame>
        <p:nvGraphicFramePr>
          <p:cNvPr id="219154" name="Object 18"/>
          <p:cNvGraphicFramePr>
            <a:graphicFrameLocks noChangeAspect="1"/>
          </p:cNvGraphicFramePr>
          <p:nvPr/>
        </p:nvGraphicFramePr>
        <p:xfrm>
          <a:off x="6178550" y="2362200"/>
          <a:ext cx="2813050" cy="715963"/>
        </p:xfrm>
        <a:graphic>
          <a:graphicData uri="http://schemas.openxmlformats.org/presentationml/2006/ole">
            <p:oleObj spid="_x0000_s313352" name="Equation" r:id="rId9" imgW="1587240" imgH="380880" progId="Equation.DSMT4">
              <p:embed/>
            </p:oleObj>
          </a:graphicData>
        </a:graphic>
      </p:graphicFrame>
      <p:graphicFrame>
        <p:nvGraphicFramePr>
          <p:cNvPr id="219155" name="Object 19"/>
          <p:cNvGraphicFramePr>
            <a:graphicFrameLocks noChangeAspect="1"/>
          </p:cNvGraphicFramePr>
          <p:nvPr/>
        </p:nvGraphicFramePr>
        <p:xfrm>
          <a:off x="733425" y="1485900"/>
          <a:ext cx="561975" cy="763588"/>
        </p:xfrm>
        <a:graphic>
          <a:graphicData uri="http://schemas.openxmlformats.org/presentationml/2006/ole">
            <p:oleObj spid="_x0000_s313353" name="Equation" r:id="rId10" imgW="317160" imgH="406080" progId="Equation.DSMT4">
              <p:embed/>
            </p:oleObj>
          </a:graphicData>
        </a:graphic>
      </p:graphicFrame>
      <p:graphicFrame>
        <p:nvGraphicFramePr>
          <p:cNvPr id="219156" name="Object 20"/>
          <p:cNvGraphicFramePr>
            <a:graphicFrameLocks noChangeAspect="1"/>
          </p:cNvGraphicFramePr>
          <p:nvPr/>
        </p:nvGraphicFramePr>
        <p:xfrm>
          <a:off x="1219200" y="1485900"/>
          <a:ext cx="720725" cy="763588"/>
        </p:xfrm>
        <a:graphic>
          <a:graphicData uri="http://schemas.openxmlformats.org/presentationml/2006/ole">
            <p:oleObj spid="_x0000_s313354" name="Equation" r:id="rId11" imgW="406080" imgH="406080" progId="Equation.DSMT4">
              <p:embed/>
            </p:oleObj>
          </a:graphicData>
        </a:graphic>
      </p:graphicFrame>
      <p:graphicFrame>
        <p:nvGraphicFramePr>
          <p:cNvPr id="219157" name="Object 21"/>
          <p:cNvGraphicFramePr>
            <a:graphicFrameLocks noChangeAspect="1"/>
          </p:cNvGraphicFramePr>
          <p:nvPr/>
        </p:nvGraphicFramePr>
        <p:xfrm>
          <a:off x="1905000" y="1460500"/>
          <a:ext cx="7024688" cy="811213"/>
        </p:xfrm>
        <a:graphic>
          <a:graphicData uri="http://schemas.openxmlformats.org/presentationml/2006/ole">
            <p:oleObj spid="_x0000_s313355" name="Equation" r:id="rId12" imgW="3962160" imgH="431640" progId="Equation.DSMT4">
              <p:embed/>
            </p:oleObj>
          </a:graphicData>
        </a:graphic>
      </p:graphicFrame>
      <p:graphicFrame>
        <p:nvGraphicFramePr>
          <p:cNvPr id="219158" name="Object 22"/>
          <p:cNvGraphicFramePr>
            <a:graphicFrameLocks noChangeAspect="1"/>
          </p:cNvGraphicFramePr>
          <p:nvPr/>
        </p:nvGraphicFramePr>
        <p:xfrm>
          <a:off x="990600" y="4827588"/>
          <a:ext cx="773113" cy="936625"/>
        </p:xfrm>
        <a:graphic>
          <a:graphicData uri="http://schemas.openxmlformats.org/presentationml/2006/ole">
            <p:oleObj spid="_x0000_s313356" name="Equation" r:id="rId13" imgW="355320" imgH="406080" progId="Equation.DSMT4">
              <p:embed/>
            </p:oleObj>
          </a:graphicData>
        </a:graphic>
      </p:graphicFrame>
      <p:graphicFrame>
        <p:nvGraphicFramePr>
          <p:cNvPr id="219159" name="Object 23"/>
          <p:cNvGraphicFramePr>
            <a:graphicFrameLocks noChangeAspect="1"/>
          </p:cNvGraphicFramePr>
          <p:nvPr/>
        </p:nvGraphicFramePr>
        <p:xfrm>
          <a:off x="1730375" y="4725988"/>
          <a:ext cx="5051425" cy="1141412"/>
        </p:xfrm>
        <a:graphic>
          <a:graphicData uri="http://schemas.openxmlformats.org/presentationml/2006/ole">
            <p:oleObj spid="_x0000_s313357" name="Equation" r:id="rId14" imgW="2323800" imgH="495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D743-191A-754A-81FD-0BCB534E924C}" type="slidenum">
              <a:rPr lang="en-US"/>
              <a:pPr/>
              <a:t>16</a:t>
            </a:fld>
            <a:endParaRPr lang="en-US"/>
          </a:p>
        </p:txBody>
      </p:sp>
      <p:pic>
        <p:nvPicPr>
          <p:cNvPr id="228363" name="Picture 11" descr="FG24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04800"/>
            <a:ext cx="3200400" cy="2400300"/>
          </a:xfrm>
          <a:prstGeom prst="rect">
            <a:avLst/>
          </a:prstGeom>
          <a:noFill/>
        </p:spPr>
      </p:pic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3</a:t>
            </a:r>
          </a:p>
        </p:txBody>
      </p:sp>
      <p:sp>
        <p:nvSpPr>
          <p:cNvPr id="228355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6477000" cy="22828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Spherical capacitor: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A spherical capacitor consists of two thin concentric spherical conducting shells, of radius r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, as in the figure.  The inner shell carries a uniformly distributed charge Q on its surface and the outer shell and equal but opposite charge –Q.  Determine the capacitance of the two shells. 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228600" y="2833688"/>
            <a:ext cx="6096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Using Gauss’ law, the electric field outside a uniformly charged conducting sphere is    </a:t>
            </a:r>
          </a:p>
        </p:txBody>
      </p:sp>
      <p:graphicFrame>
        <p:nvGraphicFramePr>
          <p:cNvPr id="228357" name="Object 5"/>
          <p:cNvGraphicFramePr>
            <a:graphicFrameLocks noChangeAspect="1"/>
          </p:cNvGraphicFramePr>
          <p:nvPr/>
        </p:nvGraphicFramePr>
        <p:xfrm>
          <a:off x="6400800" y="2846388"/>
          <a:ext cx="1546225" cy="963612"/>
        </p:xfrm>
        <a:graphic>
          <a:graphicData uri="http://schemas.openxmlformats.org/presentationml/2006/ole">
            <p:oleObj spid="_x0000_s314370" name="Equation" r:id="rId4" imgW="711000" imgH="419040" progId="Equation.DSMT4">
              <p:embed/>
            </p:oleObj>
          </a:graphicData>
        </a:graphic>
      </p:graphicFrame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304800" y="37338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So the potential difference between a and b is</a:t>
            </a:r>
          </a:p>
        </p:txBody>
      </p:sp>
      <p:graphicFrame>
        <p:nvGraphicFramePr>
          <p:cNvPr id="228360" name="Object 8"/>
          <p:cNvGraphicFramePr>
            <a:graphicFrameLocks noChangeAspect="1"/>
          </p:cNvGraphicFramePr>
          <p:nvPr/>
        </p:nvGraphicFramePr>
        <p:xfrm>
          <a:off x="628650" y="4179888"/>
          <a:ext cx="1581150" cy="544512"/>
        </p:xfrm>
        <a:graphic>
          <a:graphicData uri="http://schemas.openxmlformats.org/presentationml/2006/ole">
            <p:oleObj spid="_x0000_s314371" name="Equation" r:id="rId5" imgW="1015920" imgH="330120" progId="Equation.DSMT4">
              <p:embed/>
            </p:oleObj>
          </a:graphicData>
        </a:graphic>
      </p:graphicFrame>
      <p:graphicFrame>
        <p:nvGraphicFramePr>
          <p:cNvPr id="228361" name="Object 9"/>
          <p:cNvGraphicFramePr>
            <a:graphicFrameLocks noChangeAspect="1"/>
          </p:cNvGraphicFramePr>
          <p:nvPr/>
        </p:nvGraphicFramePr>
        <p:xfrm>
          <a:off x="3505200" y="5619750"/>
          <a:ext cx="360363" cy="247650"/>
        </p:xfrm>
        <a:graphic>
          <a:graphicData uri="http://schemas.openxmlformats.org/presentationml/2006/ole">
            <p:oleObj spid="_x0000_s314372" name="Equation" r:id="rId6" imgW="253800" imgH="164880" progId="Equation.DSMT4">
              <p:embed/>
            </p:oleObj>
          </a:graphicData>
        </a:graphic>
      </p:graphicFrame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457200" y="54244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Thus capacitance is</a:t>
            </a:r>
          </a:p>
        </p:txBody>
      </p:sp>
      <p:graphicFrame>
        <p:nvGraphicFramePr>
          <p:cNvPr id="228367" name="Object 15"/>
          <p:cNvGraphicFramePr>
            <a:graphicFrameLocks noChangeAspect="1"/>
          </p:cNvGraphicFramePr>
          <p:nvPr/>
        </p:nvGraphicFramePr>
        <p:xfrm>
          <a:off x="914400" y="4705350"/>
          <a:ext cx="1166813" cy="509588"/>
        </p:xfrm>
        <a:graphic>
          <a:graphicData uri="http://schemas.openxmlformats.org/presentationml/2006/ole">
            <p:oleObj spid="_x0000_s314373" name="Equation" r:id="rId7" imgW="799920" imgH="330120" progId="Equation.DSMT4">
              <p:embed/>
            </p:oleObj>
          </a:graphicData>
        </a:graphic>
      </p:graphicFrame>
      <p:graphicFrame>
        <p:nvGraphicFramePr>
          <p:cNvPr id="228368" name="Object 16"/>
          <p:cNvGraphicFramePr>
            <a:graphicFrameLocks noChangeAspect="1"/>
          </p:cNvGraphicFramePr>
          <p:nvPr/>
        </p:nvGraphicFramePr>
        <p:xfrm>
          <a:off x="2082800" y="4637088"/>
          <a:ext cx="1408113" cy="646112"/>
        </p:xfrm>
        <a:graphic>
          <a:graphicData uri="http://schemas.openxmlformats.org/presentationml/2006/ole">
            <p:oleObj spid="_x0000_s314374" name="Equation" r:id="rId8" imgW="965160" imgH="419040" progId="Equation.DSMT4">
              <p:embed/>
            </p:oleObj>
          </a:graphicData>
        </a:graphic>
      </p:graphicFrame>
      <p:graphicFrame>
        <p:nvGraphicFramePr>
          <p:cNvPr id="228369" name="Object 17"/>
          <p:cNvGraphicFramePr>
            <a:graphicFrameLocks noChangeAspect="1"/>
          </p:cNvGraphicFramePr>
          <p:nvPr/>
        </p:nvGraphicFramePr>
        <p:xfrm>
          <a:off x="3494088" y="4595813"/>
          <a:ext cx="2409825" cy="725487"/>
        </p:xfrm>
        <a:graphic>
          <a:graphicData uri="http://schemas.openxmlformats.org/presentationml/2006/ole">
            <p:oleObj spid="_x0000_s314375" name="Equation" r:id="rId9" imgW="1650960" imgH="469800" progId="Equation.DSMT4">
              <p:embed/>
            </p:oleObj>
          </a:graphicData>
        </a:graphic>
      </p:graphicFrame>
      <p:graphicFrame>
        <p:nvGraphicFramePr>
          <p:cNvPr id="228370" name="Object 18"/>
          <p:cNvGraphicFramePr>
            <a:graphicFrameLocks noChangeAspect="1"/>
          </p:cNvGraphicFramePr>
          <p:nvPr/>
        </p:nvGraphicFramePr>
        <p:xfrm>
          <a:off x="5905500" y="4605338"/>
          <a:ext cx="1482725" cy="706437"/>
        </p:xfrm>
        <a:graphic>
          <a:graphicData uri="http://schemas.openxmlformats.org/presentationml/2006/ole">
            <p:oleObj spid="_x0000_s314376" name="Equation" r:id="rId10" imgW="1015920" imgH="457200" progId="Equation.DSMT4">
              <p:embed/>
            </p:oleObj>
          </a:graphicData>
        </a:graphic>
      </p:graphicFrame>
      <p:graphicFrame>
        <p:nvGraphicFramePr>
          <p:cNvPr id="228371" name="Object 19"/>
          <p:cNvGraphicFramePr>
            <a:graphicFrameLocks noChangeAspect="1"/>
          </p:cNvGraphicFramePr>
          <p:nvPr/>
        </p:nvGraphicFramePr>
        <p:xfrm>
          <a:off x="7391400" y="4605338"/>
          <a:ext cx="1295400" cy="706437"/>
        </p:xfrm>
        <a:graphic>
          <a:graphicData uri="http://schemas.openxmlformats.org/presentationml/2006/ole">
            <p:oleObj spid="_x0000_s314377" name="Equation" r:id="rId11" imgW="888840" imgH="457200" progId="Equation.DSMT4">
              <p:embed/>
            </p:oleObj>
          </a:graphicData>
        </a:graphic>
      </p:graphicFrame>
      <p:graphicFrame>
        <p:nvGraphicFramePr>
          <p:cNvPr id="228372" name="Object 20"/>
          <p:cNvGraphicFramePr>
            <a:graphicFrameLocks noChangeAspect="1"/>
          </p:cNvGraphicFramePr>
          <p:nvPr/>
        </p:nvGraphicFramePr>
        <p:xfrm>
          <a:off x="3962400" y="5470525"/>
          <a:ext cx="395288" cy="549275"/>
        </p:xfrm>
        <a:graphic>
          <a:graphicData uri="http://schemas.openxmlformats.org/presentationml/2006/ole">
            <p:oleObj spid="_x0000_s314378" name="Equation" r:id="rId12" imgW="279360" imgH="368280" progId="Equation.DSMT4">
              <p:embed/>
            </p:oleObj>
          </a:graphicData>
        </a:graphic>
      </p:graphicFrame>
      <p:graphicFrame>
        <p:nvGraphicFramePr>
          <p:cNvPr id="228373" name="Object 21"/>
          <p:cNvGraphicFramePr>
            <a:graphicFrameLocks noChangeAspect="1"/>
          </p:cNvGraphicFramePr>
          <p:nvPr/>
        </p:nvGraphicFramePr>
        <p:xfrm>
          <a:off x="4351338" y="5257800"/>
          <a:ext cx="1439862" cy="949325"/>
        </p:xfrm>
        <a:graphic>
          <a:graphicData uri="http://schemas.openxmlformats.org/presentationml/2006/ole">
            <p:oleObj spid="_x0000_s314379" name="Equation" r:id="rId13" imgW="1015920" imgH="634680" progId="Equation.DSMT4">
              <p:embed/>
            </p:oleObj>
          </a:graphicData>
        </a:graphic>
      </p:graphicFrame>
      <p:graphicFrame>
        <p:nvGraphicFramePr>
          <p:cNvPr id="228374" name="Object 22"/>
          <p:cNvGraphicFramePr>
            <a:graphicFrameLocks noChangeAspect="1"/>
          </p:cNvGraphicFramePr>
          <p:nvPr/>
        </p:nvGraphicFramePr>
        <p:xfrm>
          <a:off x="6019800" y="5410200"/>
          <a:ext cx="773113" cy="608013"/>
        </p:xfrm>
        <a:graphic>
          <a:graphicData uri="http://schemas.openxmlformats.org/presentationml/2006/ole">
            <p:oleObj spid="_x0000_s314380" name="Equation" r:id="rId14" imgW="5457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0CC-63D9-0049-BB13-AC6C5DA6C79D}" type="slidenum">
              <a:rPr lang="en-US"/>
              <a:pPr/>
              <a:t>17</a:t>
            </a:fld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685800"/>
          </a:xfrm>
        </p:spPr>
        <p:txBody>
          <a:bodyPr/>
          <a:lstStyle/>
          <a:p>
            <a:r>
              <a:rPr lang="en-US"/>
              <a:t>Capacitor Cont’d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381000" y="6858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single isolated conductor can be said to have a capacitance, C.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C can still be defined as the ratio of the charge to absolute potential V on the conductor.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Q=CV.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potential of a single conducting sphere of radius r</a:t>
            </a:r>
            <a:r>
              <a:rPr lang="en-US" sz="3200" baseline="-2500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 can be obtained as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07888" name="Rectangle 16"/>
          <p:cNvSpPr>
            <a:spLocks noChangeArrowheads="1"/>
          </p:cNvSpPr>
          <p:nvPr/>
        </p:nvSpPr>
        <p:spPr bwMode="auto">
          <a:xfrm>
            <a:off x="533400" y="54102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So its capacitance is</a:t>
            </a:r>
          </a:p>
        </p:txBody>
      </p:sp>
      <p:graphicFrame>
        <p:nvGraphicFramePr>
          <p:cNvPr id="207892" name="Object 20"/>
          <p:cNvGraphicFramePr>
            <a:graphicFrameLocks noChangeAspect="1"/>
          </p:cNvGraphicFramePr>
          <p:nvPr/>
        </p:nvGraphicFramePr>
        <p:xfrm>
          <a:off x="1066800" y="4572000"/>
          <a:ext cx="552450" cy="379413"/>
        </p:xfrm>
        <a:graphic>
          <a:graphicData uri="http://schemas.openxmlformats.org/presentationml/2006/ole">
            <p:oleObj spid="_x0000_s315394" name="Equation" r:id="rId3" imgW="253800" imgH="164880" progId="Equation.DSMT4">
              <p:embed/>
            </p:oleObj>
          </a:graphicData>
        </a:graphic>
      </p:graphicFrame>
      <p:graphicFrame>
        <p:nvGraphicFramePr>
          <p:cNvPr id="207893" name="Object 21"/>
          <p:cNvGraphicFramePr>
            <a:graphicFrameLocks noChangeAspect="1"/>
          </p:cNvGraphicFramePr>
          <p:nvPr/>
        </p:nvGraphicFramePr>
        <p:xfrm>
          <a:off x="6092825" y="4635500"/>
          <a:ext cx="993775" cy="466725"/>
        </p:xfrm>
        <a:graphic>
          <a:graphicData uri="http://schemas.openxmlformats.org/presentationml/2006/ole">
            <p:oleObj spid="_x0000_s315395" name="Equation" r:id="rId4" imgW="457200" imgH="203040" progId="Equation.DSMT4">
              <p:embed/>
            </p:oleObj>
          </a:graphicData>
        </a:graphic>
      </p:graphicFrame>
      <p:graphicFrame>
        <p:nvGraphicFramePr>
          <p:cNvPr id="207894" name="Object 22"/>
          <p:cNvGraphicFramePr>
            <a:graphicFrameLocks noChangeAspect="1"/>
          </p:cNvGraphicFramePr>
          <p:nvPr/>
        </p:nvGraphicFramePr>
        <p:xfrm>
          <a:off x="4214813" y="5400675"/>
          <a:ext cx="1957387" cy="847725"/>
        </p:xfrm>
        <a:graphic>
          <a:graphicData uri="http://schemas.openxmlformats.org/presentationml/2006/ole">
            <p:oleObj spid="_x0000_s315396" name="Equation" r:id="rId5" imgW="901440" imgH="368280" progId="Equation.DSMT4">
              <p:embed/>
            </p:oleObj>
          </a:graphicData>
        </a:graphic>
      </p:graphicFrame>
      <p:graphicFrame>
        <p:nvGraphicFramePr>
          <p:cNvPr id="207895" name="Object 23"/>
          <p:cNvGraphicFramePr>
            <a:graphicFrameLocks noChangeAspect="1"/>
          </p:cNvGraphicFramePr>
          <p:nvPr/>
        </p:nvGraphicFramePr>
        <p:xfrm>
          <a:off x="1524000" y="4267200"/>
          <a:ext cx="2208213" cy="1052513"/>
        </p:xfrm>
        <a:graphic>
          <a:graphicData uri="http://schemas.openxmlformats.org/presentationml/2006/ole">
            <p:oleObj spid="_x0000_s315397" name="Equation" r:id="rId6" imgW="1015920" imgH="457200" progId="Equation.DSMT4">
              <p:embed/>
            </p:oleObj>
          </a:graphicData>
        </a:graphic>
      </p:graphicFrame>
      <p:graphicFrame>
        <p:nvGraphicFramePr>
          <p:cNvPr id="207897" name="Object 25"/>
          <p:cNvGraphicFramePr>
            <a:graphicFrameLocks noChangeAspect="1"/>
          </p:cNvGraphicFramePr>
          <p:nvPr/>
        </p:nvGraphicFramePr>
        <p:xfrm>
          <a:off x="3657600" y="4398963"/>
          <a:ext cx="965200" cy="935037"/>
        </p:xfrm>
        <a:graphic>
          <a:graphicData uri="http://schemas.openxmlformats.org/presentationml/2006/ole">
            <p:oleObj spid="_x0000_s315398" name="Equation" r:id="rId7" imgW="444240" imgH="406080" progId="Equation.DSMT4">
              <p:embed/>
            </p:oleObj>
          </a:graphicData>
        </a:graphic>
      </p:graphicFrame>
      <p:sp>
        <p:nvSpPr>
          <p:cNvPr id="207899" name="Text Box 27"/>
          <p:cNvSpPr txBox="1">
            <a:spLocks noChangeArrowheads="1"/>
          </p:cNvSpPr>
          <p:nvPr/>
        </p:nvSpPr>
        <p:spPr bwMode="auto">
          <a:xfrm>
            <a:off x="5191125" y="4648200"/>
            <a:ext cx="75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333399"/>
                </a:solidFill>
                <a:latin typeface="Arial Narrow" charset="0"/>
              </a:rPr>
              <a:t>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153400" cy="5105400"/>
          </a:xfrm>
        </p:spPr>
        <p:txBody>
          <a:bodyPr/>
          <a:lstStyle/>
          <a:p>
            <a:r>
              <a:rPr lang="en-US" sz="2800" dirty="0" smtClean="0"/>
              <a:t>First Term Exam</a:t>
            </a:r>
          </a:p>
          <a:p>
            <a:pPr lvl="1"/>
            <a:r>
              <a:rPr lang="en-US" sz="2400" dirty="0" smtClean="0"/>
              <a:t>12:30 – 2:00, Thursday, Sept. 29 in SH103</a:t>
            </a:r>
          </a:p>
          <a:p>
            <a:pPr lvl="1"/>
            <a:r>
              <a:rPr lang="en-US" sz="2400" dirty="0" smtClean="0"/>
              <a:t>Covers CH21.1 - CH24.2, plus Appendices A and B on pages A1 – A7</a:t>
            </a:r>
          </a:p>
          <a:p>
            <a:pPr lvl="1"/>
            <a:r>
              <a:rPr lang="en-US" sz="2400" dirty="0" smtClean="0"/>
              <a:t>There will be a review session Tuesday, Sept. 27, in the class</a:t>
            </a:r>
          </a:p>
          <a:p>
            <a:pPr lvl="1"/>
            <a:r>
              <a:rPr lang="en-US" sz="2400" dirty="0" smtClean="0"/>
              <a:t>Bring your own sets of problems to go through in the session</a:t>
            </a:r>
          </a:p>
          <a:p>
            <a:r>
              <a:rPr lang="en-US" sz="2800" dirty="0" smtClean="0"/>
              <a:t>Colloquium on Wednesday, Oct. 5</a:t>
            </a:r>
            <a:endParaRPr lang="en-US" sz="2400" dirty="0" smtClean="0"/>
          </a:p>
          <a:p>
            <a:pPr lvl="1"/>
            <a:r>
              <a:rPr lang="en-US" sz="2400" dirty="0" smtClean="0"/>
              <a:t>Triple credit, Mark your calendars!</a:t>
            </a:r>
          </a:p>
          <a:p>
            <a:pPr lvl="1"/>
            <a:r>
              <a:rPr lang="en-US" sz="2400" dirty="0" smtClean="0"/>
              <a:t>Title: “A Quest for the Origin of the Universe”</a:t>
            </a:r>
          </a:p>
          <a:p>
            <a:pPr lvl="1"/>
            <a:r>
              <a:rPr lang="en-US" sz="2400" dirty="0" smtClean="0"/>
              <a:t>Guess who the speaker is…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3" descr="FG23_0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74662"/>
            <a:ext cx="5867400" cy="5011738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20,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/>
          <a:lstStyle/>
          <a:p>
            <a:r>
              <a:rPr lang="en-US" dirty="0" smtClean="0"/>
              <a:t>Special Project #3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6858000" cy="6019800"/>
          </a:xfrm>
        </p:spPr>
        <p:txBody>
          <a:bodyPr/>
          <a:lstStyle/>
          <a:p>
            <a:r>
              <a:rPr lang="en-US" sz="2400" dirty="0" smtClean="0"/>
              <a:t>Derive the formula for the potential due to a dipole whose magnitude of dipole moment is </a:t>
            </a:r>
            <a:r>
              <a:rPr lang="en-US" sz="2400" dirty="0" err="1" smtClean="0"/>
              <a:t>p</a:t>
            </a:r>
            <a:r>
              <a:rPr lang="en-US" sz="2400" dirty="0" smtClean="0"/>
              <a:t> = </a:t>
            </a:r>
            <a:r>
              <a:rPr lang="en-US" sz="2400" dirty="0" err="1" smtClean="0"/>
              <a:t>Q</a:t>
            </a:r>
            <a:r>
              <a:rPr lang="en-US" sz="2400" dirty="0" err="1" smtClean="0">
                <a:latin typeface="Monotype Corsiva"/>
                <a:cs typeface="Monotype Corsiva"/>
              </a:rPr>
              <a:t>l</a:t>
            </a:r>
            <a:r>
              <a:rPr lang="en-US" sz="2400" dirty="0" smtClean="0">
                <a:latin typeface="Monotype Corsiva"/>
                <a:cs typeface="Monotype Corsiva"/>
              </a:rPr>
              <a:t>  </a:t>
            </a:r>
            <a:r>
              <a:rPr lang="en-US" sz="2400" dirty="0" smtClean="0">
                <a:cs typeface="Monotype Corsiva"/>
              </a:rPr>
              <a:t>at point P which is </a:t>
            </a:r>
            <a:r>
              <a:rPr lang="en-US" sz="2400" dirty="0" err="1" smtClean="0">
                <a:cs typeface="Monotype Corsiva"/>
              </a:rPr>
              <a:t>r</a:t>
            </a:r>
            <a:r>
              <a:rPr lang="en-US" sz="2400" dirty="0" smtClean="0">
                <a:cs typeface="Monotype Corsiva"/>
              </a:rPr>
              <a:t> away from the +Q of the dipole as shown in the figure on the right. (10 points)</a:t>
            </a:r>
          </a:p>
          <a:p>
            <a:pPr lvl="1"/>
            <a:r>
              <a:rPr lang="en-US" sz="1600" dirty="0" smtClean="0">
                <a:cs typeface="Arial Narrow"/>
              </a:rPr>
              <a:t>You must show your work in a lot more detail than page 14 of this lecture note to obtain any credit.</a:t>
            </a:r>
            <a:endParaRPr lang="en-US" sz="1600" dirty="0" smtClean="0">
              <a:latin typeface="Arial Narrow"/>
              <a:cs typeface="Arial Narrow"/>
            </a:endParaRPr>
          </a:p>
          <a:p>
            <a:r>
              <a:rPr lang="en-US" sz="2400" dirty="0" smtClean="0">
                <a:latin typeface="Arial Narrow"/>
                <a:cs typeface="Arial Narrow"/>
              </a:rPr>
              <a:t>Evaluate the moment of a dipole which consists of two charges of 3e and -3e and are 1 nm away from each other.  (5 points)</a:t>
            </a:r>
          </a:p>
          <a:p>
            <a:r>
              <a:rPr lang="en-US" sz="2400" dirty="0" smtClean="0">
                <a:latin typeface="Arial Narrow"/>
                <a:cs typeface="Arial Narrow"/>
              </a:rPr>
              <a:t>Evaluate the potential due to this dipole at </a:t>
            </a:r>
            <a:r>
              <a:rPr lang="en-US" sz="2400" dirty="0" err="1" smtClean="0">
                <a:latin typeface="Arial Narrow"/>
                <a:cs typeface="Arial Narrow"/>
              </a:rPr>
              <a:t>r</a:t>
            </a:r>
            <a:r>
              <a:rPr lang="en-US" sz="2400" dirty="0" smtClean="0">
                <a:latin typeface="Arial Narrow"/>
                <a:cs typeface="Arial Narrow"/>
              </a:rPr>
              <a:t>=1</a:t>
            </a:r>
            <a:r>
              <a:rPr lang="en-US" sz="2400" dirty="0" smtClean="0">
                <a:latin typeface="Symbol" charset="2"/>
                <a:cs typeface="Symbol" charset="2"/>
              </a:rPr>
              <a:t>μ</a:t>
            </a:r>
            <a:r>
              <a:rPr lang="en-US" sz="2400" dirty="0" smtClean="0">
                <a:latin typeface="Arial Narrow"/>
                <a:cs typeface="Arial Narrow"/>
              </a:rPr>
              <a:t>m away and the angle </a:t>
            </a:r>
            <a:r>
              <a:rPr lang="en-US" sz="2400" dirty="0" err="1" smtClean="0">
                <a:latin typeface="Symbol" charset="2"/>
                <a:ea typeface="Lucida Grande"/>
                <a:cs typeface="Symbol" charset="2"/>
              </a:rPr>
              <a:t>θ</a:t>
            </a:r>
            <a:r>
              <a:rPr lang="en-US" sz="2400" dirty="0" smtClean="0">
                <a:latin typeface="Arial Narrow"/>
                <a:cs typeface="Arial Narrow"/>
              </a:rPr>
              <a:t>=25 degrees. (5 points)</a:t>
            </a:r>
          </a:p>
          <a:p>
            <a:r>
              <a:rPr lang="en-US" sz="2400" dirty="0" smtClean="0">
                <a:latin typeface="Arial Narrow"/>
                <a:cs typeface="Arial Narrow"/>
              </a:rPr>
              <a:t>Be sure to write down proper units.</a:t>
            </a:r>
          </a:p>
          <a:p>
            <a:r>
              <a:rPr lang="en-US" sz="2400" dirty="0" smtClean="0">
                <a:latin typeface="Arial Narrow"/>
                <a:cs typeface="Arial Narrow"/>
              </a:rPr>
              <a:t>Due is beginning of the class Tuesday, Oct. 4!.</a:t>
            </a:r>
          </a:p>
          <a:p>
            <a:endParaRPr lang="en-US" sz="2800" dirty="0" smtClean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DF53-2533-344C-AE98-249ADDFF6DA1}" type="slidenum">
              <a:rPr lang="en-US"/>
              <a:pPr/>
              <a:t>4</a:t>
            </a:fld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 Determined from V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Potential difference between two points under the electric field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in a differential form, we can write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are 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E</a:t>
            </a:r>
            <a:r>
              <a:rPr lang="en-US" sz="2800" baseline="-25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infinitesimal potential difference between two points separated by the distance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field component along the direction of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Thus we can write the field component E</a:t>
            </a:r>
            <a:r>
              <a:rPr lang="en-US" sz="3200" baseline="-250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baseline="-25000" dirty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800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graphicFrame>
        <p:nvGraphicFramePr>
          <p:cNvPr id="210959" name="Object 15"/>
          <p:cNvGraphicFramePr>
            <a:graphicFrameLocks noChangeAspect="1"/>
          </p:cNvGraphicFramePr>
          <p:nvPr/>
        </p:nvGraphicFramePr>
        <p:xfrm>
          <a:off x="3200400" y="1292225"/>
          <a:ext cx="1254125" cy="479425"/>
        </p:xfrm>
        <a:graphic>
          <a:graphicData uri="http://schemas.openxmlformats.org/presentationml/2006/ole">
            <p:oleObj spid="_x0000_s301058" name="Equation" r:id="rId3" imgW="533160" imgH="203040" progId="Equation.DSMT4">
              <p:embed/>
            </p:oleObj>
          </a:graphicData>
        </a:graphic>
      </p:graphicFrame>
      <p:graphicFrame>
        <p:nvGraphicFramePr>
          <p:cNvPr id="210960" name="Object 16"/>
          <p:cNvGraphicFramePr>
            <a:graphicFrameLocks noChangeAspect="1"/>
          </p:cNvGraphicFramePr>
          <p:nvPr/>
        </p:nvGraphicFramePr>
        <p:xfrm>
          <a:off x="4511675" y="1127125"/>
          <a:ext cx="1403350" cy="777875"/>
        </p:xfrm>
        <a:graphic>
          <a:graphicData uri="http://schemas.openxmlformats.org/presentationml/2006/ole">
            <p:oleObj spid="_x0000_s301059" name="Equation" r:id="rId4" imgW="596880" imgH="330120" progId="Equation.DSMT4">
              <p:embed/>
            </p:oleObj>
          </a:graphicData>
        </a:graphic>
      </p:graphicFrame>
      <p:graphicFrame>
        <p:nvGraphicFramePr>
          <p:cNvPr id="210963" name="Object 19"/>
          <p:cNvGraphicFramePr>
            <a:graphicFrameLocks noChangeAspect="1"/>
          </p:cNvGraphicFramePr>
          <p:nvPr/>
        </p:nvGraphicFramePr>
        <p:xfrm>
          <a:off x="2286000" y="2376488"/>
          <a:ext cx="939800" cy="469900"/>
        </p:xfrm>
        <a:graphic>
          <a:graphicData uri="http://schemas.openxmlformats.org/presentationml/2006/ole">
            <p:oleObj spid="_x0000_s301060" name="Equation" r:id="rId5" imgW="330120" imgH="164880" progId="Equation.DSMT4">
              <p:embed/>
            </p:oleObj>
          </a:graphicData>
        </a:graphic>
      </p:graphicFrame>
      <p:graphicFrame>
        <p:nvGraphicFramePr>
          <p:cNvPr id="210964" name="Object 20"/>
          <p:cNvGraphicFramePr>
            <a:graphicFrameLocks noChangeAspect="1"/>
          </p:cNvGraphicFramePr>
          <p:nvPr/>
        </p:nvGraphicFramePr>
        <p:xfrm>
          <a:off x="1447800" y="5199063"/>
          <a:ext cx="1771650" cy="1049337"/>
        </p:xfrm>
        <a:graphic>
          <a:graphicData uri="http://schemas.openxmlformats.org/presentationml/2006/ole">
            <p:oleObj spid="_x0000_s301061" name="Equation" r:id="rId6" imgW="622080" imgH="368280" progId="Equation.DSMT4">
              <p:embed/>
            </p:oleObj>
          </a:graphicData>
        </a:graphic>
      </p:graphicFrame>
      <p:sp>
        <p:nvSpPr>
          <p:cNvPr id="210965" name="Text Box 21"/>
          <p:cNvSpPr txBox="1">
            <a:spLocks noChangeArrowheads="1"/>
          </p:cNvSpPr>
          <p:nvPr/>
        </p:nvSpPr>
        <p:spPr bwMode="auto">
          <a:xfrm>
            <a:off x="5318125" y="5286375"/>
            <a:ext cx="3673475" cy="1228725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CC0000"/>
                </a:solidFill>
                <a:latin typeface="Arial Narrow" charset="0"/>
              </a:rPr>
              <a:t>The component of the electric field in any direction is equal to the negative rate of change of the electric potential as a function of distance in that direction.!!</a:t>
            </a:r>
          </a:p>
        </p:txBody>
      </p:sp>
      <p:sp>
        <p:nvSpPr>
          <p:cNvPr id="210966" name="Text Box 22"/>
          <p:cNvSpPr txBox="1">
            <a:spLocks noChangeArrowheads="1"/>
          </p:cNvSpPr>
          <p:nvPr/>
        </p:nvSpPr>
        <p:spPr bwMode="auto">
          <a:xfrm>
            <a:off x="3886200" y="54705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Physical Meaning?</a:t>
            </a:r>
          </a:p>
        </p:txBody>
      </p:sp>
      <p:graphicFrame>
        <p:nvGraphicFramePr>
          <p:cNvPr id="210967" name="Object 23"/>
          <p:cNvGraphicFramePr>
            <a:graphicFrameLocks noChangeAspect="1"/>
          </p:cNvGraphicFramePr>
          <p:nvPr/>
        </p:nvGraphicFramePr>
        <p:xfrm>
          <a:off x="3124200" y="2286000"/>
          <a:ext cx="1590675" cy="579438"/>
        </p:xfrm>
        <a:graphic>
          <a:graphicData uri="http://schemas.openxmlformats.org/presentationml/2006/ole">
            <p:oleObj spid="_x0000_s301062" name="Equation" r:id="rId7" imgW="558720" imgH="203040" progId="Equation.DSMT4">
              <p:embed/>
            </p:oleObj>
          </a:graphicData>
        </a:graphic>
      </p:graphicFrame>
      <p:graphicFrame>
        <p:nvGraphicFramePr>
          <p:cNvPr id="210968" name="Object 24"/>
          <p:cNvGraphicFramePr>
            <a:graphicFrameLocks noChangeAspect="1"/>
          </p:cNvGraphicFramePr>
          <p:nvPr/>
        </p:nvGraphicFramePr>
        <p:xfrm>
          <a:off x="4630738" y="2362200"/>
          <a:ext cx="1084262" cy="577850"/>
        </p:xfrm>
        <a:graphic>
          <a:graphicData uri="http://schemas.openxmlformats.org/presentationml/2006/ole">
            <p:oleObj spid="_x0000_s301063" name="Equation" r:id="rId8" imgW="380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91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quantity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dV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/d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is called the </a:t>
            </a:r>
            <a:r>
              <a:rPr lang="en-US" sz="3200" b="1" u="sng" dirty="0">
                <a:solidFill>
                  <a:srgbClr val="CC0000"/>
                </a:solidFill>
                <a:latin typeface="Arial Narrow" charset="0"/>
              </a:rPr>
              <a:t>gradient of 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in a particular direction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no direction is specified, the term gradient refers to the direction</a:t>
            </a: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on which V 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changes most rapidly and this would be the direction of the field vector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at that point.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if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d</a:t>
            </a:r>
            <a:r>
              <a:rPr lang="en-US" sz="2800" b="1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are parallel to each other,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E is written as a function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refers to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     is the “partial derivative” of V with respect to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with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held constant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In vector form,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8B26-4BBE-604A-B7BC-A95C19AFEA87}" type="slidenum">
              <a:rPr lang="en-US"/>
              <a:pPr/>
              <a:t>5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 Determined from V</a:t>
            </a:r>
          </a:p>
        </p:txBody>
      </p:sp>
      <p:graphicFrame>
        <p:nvGraphicFramePr>
          <p:cNvPr id="212999" name="Object 7"/>
          <p:cNvGraphicFramePr>
            <a:graphicFrameLocks noChangeAspect="1"/>
          </p:cNvGraphicFramePr>
          <p:nvPr/>
        </p:nvGraphicFramePr>
        <p:xfrm>
          <a:off x="6553200" y="3048000"/>
          <a:ext cx="1216025" cy="766763"/>
        </p:xfrm>
        <a:graphic>
          <a:graphicData uri="http://schemas.openxmlformats.org/presentationml/2006/ole">
            <p:oleObj spid="_x0000_s302082" name="Equation" r:id="rId3" imgW="583920" imgH="368280" progId="Equation.DSMT4">
              <p:embed/>
            </p:oleObj>
          </a:graphicData>
        </a:graphic>
      </p:graphicFrame>
      <p:graphicFrame>
        <p:nvGraphicFramePr>
          <p:cNvPr id="213004" name="Object 12"/>
          <p:cNvGraphicFramePr>
            <a:graphicFrameLocks noChangeAspect="1"/>
          </p:cNvGraphicFramePr>
          <p:nvPr/>
        </p:nvGraphicFramePr>
        <p:xfrm>
          <a:off x="2667000" y="4140200"/>
          <a:ext cx="1065213" cy="619125"/>
        </p:xfrm>
        <a:graphic>
          <a:graphicData uri="http://schemas.openxmlformats.org/presentationml/2006/ole">
            <p:oleObj spid="_x0000_s302083" name="Equation" r:id="rId4" imgW="634680" imgH="368280" progId="Equation.DSMT4">
              <p:embed/>
            </p:oleObj>
          </a:graphicData>
        </a:graphic>
      </p:graphicFrame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3990975" y="4114800"/>
          <a:ext cx="1089025" cy="682625"/>
        </p:xfrm>
        <a:graphic>
          <a:graphicData uri="http://schemas.openxmlformats.org/presentationml/2006/ole">
            <p:oleObj spid="_x0000_s302084" name="Equation" r:id="rId5" imgW="647640" imgH="406080" progId="Equation.DSMT4">
              <p:embed/>
            </p:oleObj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5334000" y="4140200"/>
          <a:ext cx="1066800" cy="617538"/>
        </p:xfrm>
        <a:graphic>
          <a:graphicData uri="http://schemas.openxmlformats.org/presentationml/2006/ole">
            <p:oleObj spid="_x0000_s302085" name="Equation" r:id="rId6" imgW="634680" imgH="368280" progId="Equation.DSMT4">
              <p:embed/>
            </p:oleObj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920750" y="4648200"/>
          <a:ext cx="450850" cy="687388"/>
        </p:xfrm>
        <a:graphic>
          <a:graphicData uri="http://schemas.openxmlformats.org/presentationml/2006/ole">
            <p:oleObj spid="_x0000_s302086" name="Equation" r:id="rId7" imgW="241200" imgH="368280" progId="Equation.DSMT4">
              <p:embed/>
            </p:oleObj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5842000"/>
          <a:ext cx="446088" cy="334963"/>
        </p:xfrm>
        <a:graphic>
          <a:graphicData uri="http://schemas.openxmlformats.org/presentationml/2006/ole">
            <p:oleObj spid="_x0000_s302087" name="Equation" r:id="rId8" imgW="253800" imgH="190440" progId="Equation.DSMT4">
              <p:embed/>
            </p:oleObj>
          </a:graphicData>
        </a:graphic>
      </p:graphicFrame>
      <p:graphicFrame>
        <p:nvGraphicFramePr>
          <p:cNvPr id="213009" name="Object 17"/>
          <p:cNvGraphicFramePr>
            <a:graphicFrameLocks noChangeAspect="1"/>
          </p:cNvGraphicFramePr>
          <p:nvPr/>
        </p:nvGraphicFramePr>
        <p:xfrm>
          <a:off x="3806825" y="5842000"/>
          <a:ext cx="1073150" cy="334963"/>
        </p:xfrm>
        <a:graphic>
          <a:graphicData uri="http://schemas.openxmlformats.org/presentationml/2006/ole">
            <p:oleObj spid="_x0000_s302088" name="Equation" r:id="rId9" imgW="609480" imgH="190440" progId="Equation.DSMT4">
              <p:embed/>
            </p:oleObj>
          </a:graphicData>
        </a:graphic>
      </p:graphicFrame>
      <p:graphicFrame>
        <p:nvGraphicFramePr>
          <p:cNvPr id="213010" name="Object 18"/>
          <p:cNvGraphicFramePr>
            <a:graphicFrameLocks noChangeAspect="1"/>
          </p:cNvGraphicFramePr>
          <p:nvPr/>
        </p:nvGraphicFramePr>
        <p:xfrm>
          <a:off x="4889500" y="5832475"/>
          <a:ext cx="782638" cy="355600"/>
        </p:xfrm>
        <a:graphic>
          <a:graphicData uri="http://schemas.openxmlformats.org/presentationml/2006/ole">
            <p:oleObj spid="_x0000_s302089" name="Equation" r:id="rId10" imgW="444240" imgH="203040" progId="Equation.DSMT4">
              <p:embed/>
            </p:oleObj>
          </a:graphicData>
        </a:graphic>
      </p:graphicFrame>
      <p:graphicFrame>
        <p:nvGraphicFramePr>
          <p:cNvPr id="213011" name="Object 19"/>
          <p:cNvGraphicFramePr>
            <a:graphicFrameLocks noChangeAspect="1"/>
          </p:cNvGraphicFramePr>
          <p:nvPr/>
        </p:nvGraphicFramePr>
        <p:xfrm>
          <a:off x="5681663" y="5619750"/>
          <a:ext cx="2519362" cy="781050"/>
        </p:xfrm>
        <a:graphic>
          <a:graphicData uri="http://schemas.openxmlformats.org/presentationml/2006/ole">
            <p:oleObj spid="_x0000_s302090" name="Equation" r:id="rId11" imgW="1434960" imgH="444240" progId="Equation.DSMT4">
              <p:embed/>
            </p:oleObj>
          </a:graphicData>
        </a:graphic>
      </p:graphicFrame>
      <p:graphicFrame>
        <p:nvGraphicFramePr>
          <p:cNvPr id="213012" name="Object 20"/>
          <p:cNvGraphicFramePr>
            <a:graphicFrameLocks noChangeAspect="1"/>
          </p:cNvGraphicFramePr>
          <p:nvPr/>
        </p:nvGraphicFramePr>
        <p:xfrm>
          <a:off x="1042988" y="6324600"/>
          <a:ext cx="1700212" cy="487363"/>
        </p:xfrm>
        <a:graphic>
          <a:graphicData uri="http://schemas.openxmlformats.org/presentationml/2006/ole">
            <p:oleObj spid="_x0000_s302091" name="Equation" r:id="rId12" imgW="1549080" imgH="444240" progId="Equation.DSMT4">
              <p:embed/>
            </p:oleObj>
          </a:graphicData>
        </a:graphic>
      </p:graphicFrame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2743200" y="6413500"/>
            <a:ext cx="4291013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chemeClr val="accent2"/>
                </a:solidFill>
                <a:latin typeface="Arial Narrow" charset="0"/>
              </a:rPr>
              <a:t>is called the </a:t>
            </a:r>
            <a:r>
              <a:rPr lang="en-US" sz="1400" b="1">
                <a:solidFill>
                  <a:srgbClr val="FF0000"/>
                </a:solidFill>
                <a:latin typeface="Monotype Corsiva" charset="0"/>
              </a:rPr>
              <a:t>del</a:t>
            </a:r>
            <a:r>
              <a:rPr lang="en-US" sz="1400" b="1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or the </a:t>
            </a:r>
            <a:r>
              <a:rPr lang="en-US" sz="1400" b="1">
                <a:solidFill>
                  <a:srgbClr val="FF0000"/>
                </a:solidFill>
                <a:latin typeface="Monotype Corsiva" charset="0"/>
              </a:rPr>
              <a:t>gradient operator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 and is a </a:t>
            </a:r>
            <a:r>
              <a:rPr lang="en-US" sz="1400" b="1" u="sng">
                <a:solidFill>
                  <a:srgbClr val="FF0000"/>
                </a:solidFill>
                <a:latin typeface="Monotype Corsiva" charset="0"/>
              </a:rPr>
              <a:t>vector operator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61A5-AE7B-AD46-B162-6B4FA5954B83}" type="slidenum">
              <a:rPr lang="en-US"/>
              <a:pPr/>
              <a:t>6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 dirty="0"/>
              <a:t>Electrostatic Potential </a:t>
            </a:r>
            <a:r>
              <a:rPr lang="en-US" sz="3600" dirty="0" smtClean="0"/>
              <a:t>Energy</a:t>
            </a:r>
            <a:endParaRPr lang="en-US" sz="3600" dirty="0"/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Consider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a case in which a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moved between points </a:t>
            </a:r>
            <a:r>
              <a:rPr lang="en-US" sz="2800" dirty="0">
                <a:solidFill>
                  <a:schemeClr val="accent2"/>
                </a:solidFill>
                <a:latin typeface="Monotype Corsiva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Monotype Corsiva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where the electrostatic potential due to other charges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in the system is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change in electrostatic potential energy of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in the field by other charges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Now what is the electrostatic potential energy of a system of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Let’s choose V=0 at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∞</a:t>
            </a:r>
            <a:endParaRPr lang="en-US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there are no other charges around, single point charge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in isolation has no potential energy and is exerted on with no electric force</a:t>
            </a:r>
          </a:p>
        </p:txBody>
      </p:sp>
      <p:graphicFrame>
        <p:nvGraphicFramePr>
          <p:cNvPr id="211982" name="Object 14"/>
          <p:cNvGraphicFramePr>
            <a:graphicFrameLocks noChangeAspect="1"/>
          </p:cNvGraphicFramePr>
          <p:nvPr/>
        </p:nvGraphicFramePr>
        <p:xfrm>
          <a:off x="1752600" y="3062288"/>
          <a:ext cx="915988" cy="427037"/>
        </p:xfrm>
        <a:graphic>
          <a:graphicData uri="http://schemas.openxmlformats.org/presentationml/2006/ole">
            <p:oleObj spid="_x0000_s303106" name="Equation" r:id="rId3" imgW="355320" imgH="164880" progId="Equation.DSMT4">
              <p:embed/>
            </p:oleObj>
          </a:graphicData>
        </a:graphic>
      </p:graphicFrame>
      <p:graphicFrame>
        <p:nvGraphicFramePr>
          <p:cNvPr id="211983" name="Object 15"/>
          <p:cNvGraphicFramePr>
            <a:graphicFrameLocks noChangeAspect="1"/>
          </p:cNvGraphicFramePr>
          <p:nvPr/>
        </p:nvGraphicFramePr>
        <p:xfrm>
          <a:off x="2651125" y="3013075"/>
          <a:ext cx="1603375" cy="527050"/>
        </p:xfrm>
        <a:graphic>
          <a:graphicData uri="http://schemas.openxmlformats.org/presentationml/2006/ole">
            <p:oleObj spid="_x0000_s303107" name="Equation" r:id="rId4" imgW="622080" imgH="203040" progId="Equation.DSMT4">
              <p:embed/>
            </p:oleObj>
          </a:graphicData>
        </a:graphic>
      </p:graphicFrame>
      <p:graphicFrame>
        <p:nvGraphicFramePr>
          <p:cNvPr id="211984" name="Object 16"/>
          <p:cNvGraphicFramePr>
            <a:graphicFrameLocks noChangeAspect="1"/>
          </p:cNvGraphicFramePr>
          <p:nvPr/>
        </p:nvGraphicFramePr>
        <p:xfrm>
          <a:off x="4237038" y="2979738"/>
          <a:ext cx="1963737" cy="592137"/>
        </p:xfrm>
        <a:graphic>
          <a:graphicData uri="http://schemas.openxmlformats.org/presentationml/2006/ole">
            <p:oleObj spid="_x0000_s303108" name="Equation" r:id="rId5" imgW="761760" imgH="228600" progId="Equation.DSMT4">
              <p:embed/>
            </p:oleObj>
          </a:graphicData>
        </a:graphic>
      </p:graphicFrame>
      <p:graphicFrame>
        <p:nvGraphicFramePr>
          <p:cNvPr id="211985" name="Object 17"/>
          <p:cNvGraphicFramePr>
            <a:graphicFrameLocks noChangeAspect="1"/>
          </p:cNvGraphicFramePr>
          <p:nvPr/>
        </p:nvGraphicFramePr>
        <p:xfrm>
          <a:off x="6181725" y="3013075"/>
          <a:ext cx="752475" cy="525463"/>
        </p:xfrm>
        <a:graphic>
          <a:graphicData uri="http://schemas.openxmlformats.org/presentationml/2006/ole">
            <p:oleObj spid="_x0000_s303109" name="Equation" r:id="rId6" imgW="2919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F598-FA9D-1A4C-AAB7-A3338E1F6D8A}" type="slidenum">
              <a:rPr lang="en-US"/>
              <a:pPr/>
              <a:t>7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Two charges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457200" y="8382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If a second point charge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brought close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the distance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the potential due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the position of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potential energy of the two charges relative to V=0 at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= ∞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is the work that needs to be done by an external force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infinity to a distance 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 is also a negative of the work needed to separate them to infinity.</a:t>
            </a:r>
          </a:p>
        </p:txBody>
      </p:sp>
      <p:graphicFrame>
        <p:nvGraphicFramePr>
          <p:cNvPr id="214021" name="Object 5"/>
          <p:cNvGraphicFramePr>
            <a:graphicFrameLocks noChangeAspect="1"/>
          </p:cNvGraphicFramePr>
          <p:nvPr/>
        </p:nvGraphicFramePr>
        <p:xfrm>
          <a:off x="2828925" y="1905000"/>
          <a:ext cx="1057275" cy="688975"/>
        </p:xfrm>
        <a:graphic>
          <a:graphicData uri="http://schemas.openxmlformats.org/presentationml/2006/ole">
            <p:oleObj spid="_x0000_s304130" name="Equation" r:id="rId3" imgW="253800" imgH="164880" progId="Equation.DSMT4">
              <p:embed/>
            </p:oleObj>
          </a:graphicData>
        </a:graphic>
      </p:graphicFrame>
      <p:graphicFrame>
        <p:nvGraphicFramePr>
          <p:cNvPr id="214022" name="Object 6"/>
          <p:cNvGraphicFramePr>
            <a:graphicFrameLocks noChangeAspect="1"/>
          </p:cNvGraphicFramePr>
          <p:nvPr/>
        </p:nvGraphicFramePr>
        <p:xfrm>
          <a:off x="3951288" y="1781175"/>
          <a:ext cx="1458912" cy="1114425"/>
        </p:xfrm>
        <a:graphic>
          <a:graphicData uri="http://schemas.openxmlformats.org/presentationml/2006/ole">
            <p:oleObj spid="_x0000_s304131" name="Equation" r:id="rId4" imgW="533160" imgH="406080" progId="Equation.DSMT4">
              <p:embed/>
            </p:oleObj>
          </a:graphicData>
        </a:graphic>
      </p:graphicFrame>
      <p:graphicFrame>
        <p:nvGraphicFramePr>
          <p:cNvPr id="214023" name="Object 7"/>
          <p:cNvGraphicFramePr>
            <a:graphicFrameLocks noChangeAspect="1"/>
          </p:cNvGraphicFramePr>
          <p:nvPr/>
        </p:nvGraphicFramePr>
        <p:xfrm>
          <a:off x="2457450" y="3355975"/>
          <a:ext cx="1993900" cy="762000"/>
        </p:xfrm>
        <a:graphic>
          <a:graphicData uri="http://schemas.openxmlformats.org/presentationml/2006/ole">
            <p:oleObj spid="_x0000_s304132" name="Equation" r:id="rId5" imgW="533160" imgH="203040" progId="Equation.DSMT4">
              <p:embed/>
            </p:oleObj>
          </a:graphicData>
        </a:graphic>
      </p:graphicFrame>
      <p:graphicFrame>
        <p:nvGraphicFramePr>
          <p:cNvPr id="214024" name="Object 8"/>
          <p:cNvGraphicFramePr>
            <a:graphicFrameLocks noChangeAspect="1"/>
          </p:cNvGraphicFramePr>
          <p:nvPr/>
        </p:nvGraphicFramePr>
        <p:xfrm>
          <a:off x="4465638" y="3273425"/>
          <a:ext cx="1935162" cy="1001713"/>
        </p:xfrm>
        <a:graphic>
          <a:graphicData uri="http://schemas.openxmlformats.org/presentationml/2006/ole">
            <p:oleObj spid="_x0000_s304133" name="Equation" r:id="rId6" imgW="78732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A0DC-5896-FE46-A0C0-197D7823EAB1}" type="slidenum">
              <a:rPr lang="en-US"/>
              <a:pPr/>
              <a:t>8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Three Charges</a:t>
            </a: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do we do for three charges?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Work is needed to bring all three charges together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certain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location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without the presence of any charge is 0.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distance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distance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the total electrostatic potential of the three charge system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about a four charge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system or N charge system?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6629400" y="2552700"/>
          <a:ext cx="666750" cy="382588"/>
        </p:xfrm>
        <a:graphic>
          <a:graphicData uri="http://schemas.openxmlformats.org/presentationml/2006/ole">
            <p:oleObj spid="_x0000_s305154" name="Equation" r:id="rId3" imgW="355320" imgH="203040" progId="Equation.DSMT4">
              <p:embed/>
            </p:oleObj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1905000" y="3619500"/>
          <a:ext cx="595313" cy="382588"/>
        </p:xfrm>
        <a:graphic>
          <a:graphicData uri="http://schemas.openxmlformats.org/presentationml/2006/ole">
            <p:oleObj spid="_x0000_s305155" name="Equation" r:id="rId4" imgW="317160" imgH="203040" progId="Equation.DSMT4">
              <p:embed/>
            </p:oleObj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1089025" y="5202238"/>
          <a:ext cx="511175" cy="331787"/>
        </p:xfrm>
        <a:graphic>
          <a:graphicData uri="http://schemas.openxmlformats.org/presentationml/2006/ole">
            <p:oleObj spid="_x0000_s305156" name="Equation" r:id="rId5" imgW="266400" imgH="164880" progId="Equation.DSMT4">
              <p:embed/>
            </p:oleObj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248525" y="2362200"/>
          <a:ext cx="1285875" cy="765175"/>
        </p:xfrm>
        <a:graphic>
          <a:graphicData uri="http://schemas.openxmlformats.org/presentationml/2006/ole">
            <p:oleObj spid="_x0000_s305157" name="Equation" r:id="rId6" imgW="685800" imgH="406080" progId="Equation.DSMT4">
              <p:embed/>
            </p:oleObj>
          </a:graphicData>
        </a:graphic>
      </p:graphicFrame>
      <p:graphicFrame>
        <p:nvGraphicFramePr>
          <p:cNvPr id="215051" name="Object 11"/>
          <p:cNvGraphicFramePr>
            <a:graphicFrameLocks noChangeAspect="1"/>
          </p:cNvGraphicFramePr>
          <p:nvPr/>
        </p:nvGraphicFramePr>
        <p:xfrm>
          <a:off x="2481263" y="3621088"/>
          <a:ext cx="666750" cy="381000"/>
        </p:xfrm>
        <a:graphic>
          <a:graphicData uri="http://schemas.openxmlformats.org/presentationml/2006/ole">
            <p:oleObj spid="_x0000_s305158" name="Equation" r:id="rId7" imgW="355320" imgH="203040" progId="Equation.DSMT4">
              <p:embed/>
            </p:oleObj>
          </a:graphicData>
        </a:graphic>
      </p:graphicFrame>
      <p:graphicFrame>
        <p:nvGraphicFramePr>
          <p:cNvPr id="215052" name="Object 12"/>
          <p:cNvGraphicFramePr>
            <a:graphicFrameLocks noChangeAspect="1"/>
          </p:cNvGraphicFramePr>
          <p:nvPr/>
        </p:nvGraphicFramePr>
        <p:xfrm>
          <a:off x="3800475" y="3429000"/>
          <a:ext cx="1477963" cy="765175"/>
        </p:xfrm>
        <a:graphic>
          <a:graphicData uri="http://schemas.openxmlformats.org/presentationml/2006/ole">
            <p:oleObj spid="_x0000_s305159" name="Equation" r:id="rId8" imgW="787320" imgH="406080" progId="Equation.DSMT4">
              <p:embed/>
            </p:oleObj>
          </a:graphicData>
        </a:graphic>
      </p:graphicFrame>
      <p:graphicFrame>
        <p:nvGraphicFramePr>
          <p:cNvPr id="215053" name="Object 13"/>
          <p:cNvGraphicFramePr>
            <a:graphicFrameLocks noChangeAspect="1"/>
          </p:cNvGraphicFramePr>
          <p:nvPr/>
        </p:nvGraphicFramePr>
        <p:xfrm>
          <a:off x="5257800" y="3429000"/>
          <a:ext cx="1311275" cy="765175"/>
        </p:xfrm>
        <a:graphic>
          <a:graphicData uri="http://schemas.openxmlformats.org/presentationml/2006/ole">
            <p:oleObj spid="_x0000_s305160" name="Equation" r:id="rId9" imgW="698400" imgH="406080" progId="Equation.DSMT4">
              <p:embed/>
            </p:oleObj>
          </a:graphicData>
        </a:graphic>
      </p:graphicFrame>
      <p:graphicFrame>
        <p:nvGraphicFramePr>
          <p:cNvPr id="215054" name="Object 14"/>
          <p:cNvGraphicFramePr>
            <a:graphicFrameLocks noChangeAspect="1"/>
          </p:cNvGraphicFramePr>
          <p:nvPr/>
        </p:nvGraphicFramePr>
        <p:xfrm>
          <a:off x="3128963" y="3619500"/>
          <a:ext cx="690562" cy="382588"/>
        </p:xfrm>
        <a:graphic>
          <a:graphicData uri="http://schemas.openxmlformats.org/presentationml/2006/ole">
            <p:oleObj spid="_x0000_s305161" name="Equation" r:id="rId10" imgW="368280" imgH="203040" progId="Equation.DSMT4">
              <p:embed/>
            </p:oleObj>
          </a:graphicData>
        </a:graphic>
      </p:graphicFrame>
      <p:graphicFrame>
        <p:nvGraphicFramePr>
          <p:cNvPr id="215055" name="Object 15"/>
          <p:cNvGraphicFramePr>
            <a:graphicFrameLocks noChangeAspect="1"/>
          </p:cNvGraphicFramePr>
          <p:nvPr/>
        </p:nvGraphicFramePr>
        <p:xfrm>
          <a:off x="1663700" y="5159375"/>
          <a:ext cx="1993900" cy="407988"/>
        </p:xfrm>
        <a:graphic>
          <a:graphicData uri="http://schemas.openxmlformats.org/presentationml/2006/ole">
            <p:oleObj spid="_x0000_s305162" name="Equation" r:id="rId11" imgW="1041120" imgH="203040" progId="Equation.DSMT4">
              <p:embed/>
            </p:oleObj>
          </a:graphicData>
        </a:graphic>
      </p:graphicFrame>
      <p:graphicFrame>
        <p:nvGraphicFramePr>
          <p:cNvPr id="215056" name="Object 16"/>
          <p:cNvGraphicFramePr>
            <a:graphicFrameLocks noChangeAspect="1"/>
          </p:cNvGraphicFramePr>
          <p:nvPr/>
        </p:nvGraphicFramePr>
        <p:xfrm>
          <a:off x="3638550" y="4876800"/>
          <a:ext cx="5200650" cy="919163"/>
        </p:xfrm>
        <a:graphic>
          <a:graphicData uri="http://schemas.openxmlformats.org/presentationml/2006/ole">
            <p:oleObj spid="_x0000_s305163" name="Equation" r:id="rId12" imgW="27176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EE55-1402-E04A-9D06-58790230C28E}" type="slidenum">
              <a:rPr lang="en-US"/>
              <a:pPr/>
              <a:t>9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Energy: electron Volt</a:t>
            </a:r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unit of electrostatic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Joules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Joules is a very large unit in dealing with electrons, atoms or molecules atomic scale problems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For convenience a new unit, electron volt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), is defined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defined as the energy acquired by a particle carrying the charge equal to that of an electron (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 when it moves across a potential difference of 1V.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many Joules is 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then?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however is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b="1" u="sng" dirty="0" smtClean="0">
                <a:solidFill>
                  <a:srgbClr val="CC0000"/>
                </a:solidFill>
                <a:latin typeface="Arial Narrow" charset="0"/>
              </a:rPr>
              <a:t>NOT a </a:t>
            </a:r>
            <a:r>
              <a:rPr lang="en-US" sz="2800" b="1" u="sng" dirty="0">
                <a:solidFill>
                  <a:srgbClr val="CC0000"/>
                </a:solidFill>
                <a:latin typeface="Arial Narrow" charset="0"/>
              </a:rPr>
              <a:t>standard SI unit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.  You must convert the energy to Joules for computations.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speed of an electron with kinetic energy 5000eV?  </a:t>
            </a:r>
          </a:p>
        </p:txBody>
      </p:sp>
      <p:graphicFrame>
        <p:nvGraphicFramePr>
          <p:cNvPr id="216072" name="Object 8"/>
          <p:cNvGraphicFramePr>
            <a:graphicFrameLocks noChangeAspect="1"/>
          </p:cNvGraphicFramePr>
          <p:nvPr/>
        </p:nvGraphicFramePr>
        <p:xfrm>
          <a:off x="4724400" y="4413250"/>
          <a:ext cx="660400" cy="311150"/>
        </p:xfrm>
        <a:graphic>
          <a:graphicData uri="http://schemas.openxmlformats.org/presentationml/2006/ole">
            <p:oleObj spid="_x0000_s306178" name="Equation" r:id="rId3" imgW="368280" imgH="164880" progId="Equation.DSMT4">
              <p:embed/>
            </p:oleObj>
          </a:graphicData>
        </a:graphic>
      </p:graphicFrame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5410200" y="4343400"/>
          <a:ext cx="1890713" cy="382588"/>
        </p:xfrm>
        <a:graphic>
          <a:graphicData uri="http://schemas.openxmlformats.org/presentationml/2006/ole">
            <p:oleObj spid="_x0000_s306179" name="Equation" r:id="rId4" imgW="1054080" imgH="203040" progId="Equation.DSMT4">
              <p:embed/>
            </p:oleObj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7259638" y="4343400"/>
          <a:ext cx="1274762" cy="382588"/>
        </p:xfrm>
        <a:graphic>
          <a:graphicData uri="http://schemas.openxmlformats.org/presentationml/2006/ole">
            <p:oleObj spid="_x0000_s306180" name="Equation" r:id="rId5" imgW="7110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22890</TotalTime>
  <Words>1980</Words>
  <Application>Microsoft Macintosh PowerPoint</Application>
  <PresentationFormat>On-screen Show (4:3)</PresentationFormat>
  <Paragraphs>200</Paragraphs>
  <Slides>17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phys1443-spring02</vt:lpstr>
      <vt:lpstr>Equation</vt:lpstr>
      <vt:lpstr>PHYS 1444 – Section 003 Lecture #10</vt:lpstr>
      <vt:lpstr>Announcements</vt:lpstr>
      <vt:lpstr>Special Project #3</vt:lpstr>
      <vt:lpstr>E Determined from V</vt:lpstr>
      <vt:lpstr>E Determined from V</vt:lpstr>
      <vt:lpstr>Electrostatic Potential Energy</vt:lpstr>
      <vt:lpstr>Electrostatic Potential Energy; Two charges</vt:lpstr>
      <vt:lpstr>Electrostatic Potential Energy; Three Charges</vt:lpstr>
      <vt:lpstr>Electrostatic Potential Energy: electron Volt</vt:lpstr>
      <vt:lpstr>Capacitors (or Condensers)</vt:lpstr>
      <vt:lpstr>Capacitors</vt:lpstr>
      <vt:lpstr>Capacitors</vt:lpstr>
      <vt:lpstr>Determination of Capacitance</vt:lpstr>
      <vt:lpstr>Example 24 – 1</vt:lpstr>
      <vt:lpstr>Example 24 – 1</vt:lpstr>
      <vt:lpstr>Example 24 – 3</vt:lpstr>
      <vt:lpstr>Capacitor Cont’d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516</cp:revision>
  <dcterms:created xsi:type="dcterms:W3CDTF">2011-09-22T19:49:32Z</dcterms:created>
  <dcterms:modified xsi:type="dcterms:W3CDTF">2011-09-22T19:51:02Z</dcterms:modified>
</cp:coreProperties>
</file>