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13.bin" ContentType="application/vnd.openxmlformats-officedocument.oleObject"/>
  <Override PartName="/ppt/embeddings/oleObject35.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docProps/app.xml" ContentType="application/vnd.openxmlformats-officedocument.extended-properties+xml"/>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335" r:id="rId3"/>
    <p:sldId id="476" r:id="rId4"/>
    <p:sldId id="477" r:id="rId5"/>
    <p:sldId id="478" r:id="rId6"/>
    <p:sldId id="479" r:id="rId7"/>
    <p:sldId id="498" r:id="rId8"/>
    <p:sldId id="499" r:id="rId9"/>
    <p:sldId id="500" r:id="rId10"/>
    <p:sldId id="501" r:id="rId11"/>
    <p:sldId id="502" r:id="rId12"/>
    <p:sldId id="503" r:id="rId13"/>
    <p:sldId id="481" r:id="rId14"/>
    <p:sldId id="482" r:id="rId15"/>
    <p:sldId id="483" r:id="rId16"/>
    <p:sldId id="484" r:id="rId17"/>
    <p:sldId id="485"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91" d="100"/>
          <a:sy n="91" d="100"/>
        </p:scale>
        <p:origin x="-120"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9.wmf"/><Relationship Id="rId5" Type="http://schemas.openxmlformats.org/officeDocument/2006/relationships/image" Target="../media/image10.wmf"/><Relationship Id="rId6" Type="http://schemas.openxmlformats.org/officeDocument/2006/relationships/image" Target="../media/image11.wmf"/><Relationship Id="rId1" Type="http://schemas.openxmlformats.org/officeDocument/2006/relationships/image" Target="../media/image6.wmf"/><Relationship Id="rId2"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4" Type="http://schemas.openxmlformats.org/officeDocument/2006/relationships/image" Target="../media/image16.wmf"/><Relationship Id="rId1" Type="http://schemas.openxmlformats.org/officeDocument/2006/relationships/image" Target="../media/image13.wmf"/><Relationship Id="rId2"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5" Type="http://schemas.openxmlformats.org/officeDocument/2006/relationships/image" Target="../media/image21.wmf"/><Relationship Id="rId6" Type="http://schemas.openxmlformats.org/officeDocument/2006/relationships/image" Target="../media/image22.wmf"/><Relationship Id="rId7" Type="http://schemas.openxmlformats.org/officeDocument/2006/relationships/image" Target="../media/image23.wmf"/><Relationship Id="rId1" Type="http://schemas.openxmlformats.org/officeDocument/2006/relationships/image" Target="../media/image17.wmf"/><Relationship Id="rId2"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8.wmf"/><Relationship Id="rId4" Type="http://schemas.openxmlformats.org/officeDocument/2006/relationships/image" Target="../media/image29.wmf"/><Relationship Id="rId1" Type="http://schemas.openxmlformats.org/officeDocument/2006/relationships/image" Target="../media/image26.wmf"/><Relationship Id="rId2" Type="http://schemas.openxmlformats.org/officeDocument/2006/relationships/image" Target="../media/image2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1.wmf"/><Relationship Id="rId2"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43.wmf"/><Relationship Id="rId12" Type="http://schemas.openxmlformats.org/officeDocument/2006/relationships/image" Target="../media/image44.wmf"/><Relationship Id="rId13" Type="http://schemas.openxmlformats.org/officeDocument/2006/relationships/image" Target="../media/image45.wmf"/><Relationship Id="rId1" Type="http://schemas.openxmlformats.org/officeDocument/2006/relationships/image" Target="../media/image33.wmf"/><Relationship Id="rId2" Type="http://schemas.openxmlformats.org/officeDocument/2006/relationships/image" Target="../media/image34.wmf"/><Relationship Id="rId3" Type="http://schemas.openxmlformats.org/officeDocument/2006/relationships/image" Target="../media/image35.wmf"/><Relationship Id="rId4" Type="http://schemas.openxmlformats.org/officeDocument/2006/relationships/image" Target="../media/image36.wmf"/><Relationship Id="rId5" Type="http://schemas.openxmlformats.org/officeDocument/2006/relationships/image" Target="../media/image37.wmf"/><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wmf"/><Relationship Id="rId9" Type="http://schemas.openxmlformats.org/officeDocument/2006/relationships/image" Target="../media/image41.wmf"/><Relationship Id="rId10" Type="http://schemas.openxmlformats.org/officeDocument/2006/relationships/image" Target="../media/image4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7.wmf"/><Relationship Id="rId4" Type="http://schemas.openxmlformats.org/officeDocument/2006/relationships/image" Target="../media/image48.wmf"/><Relationship Id="rId5" Type="http://schemas.openxmlformats.org/officeDocument/2006/relationships/image" Target="../media/image49.wmf"/><Relationship Id="rId6" Type="http://schemas.openxmlformats.org/officeDocument/2006/relationships/image" Target="../media/image50.wmf"/><Relationship Id="rId7" Type="http://schemas.openxmlformats.org/officeDocument/2006/relationships/image" Target="../media/image51.wmf"/><Relationship Id="rId8" Type="http://schemas.openxmlformats.org/officeDocument/2006/relationships/image" Target="../media/image52.wmf"/><Relationship Id="rId9" Type="http://schemas.openxmlformats.org/officeDocument/2006/relationships/image" Target="../media/image53.wmf"/><Relationship Id="rId10" Type="http://schemas.openxmlformats.org/officeDocument/2006/relationships/image" Target="../media/image54.wmf"/><Relationship Id="rId1" Type="http://schemas.openxmlformats.org/officeDocument/2006/relationships/image" Target="../media/image35.wmf"/><Relationship Id="rId2" Type="http://schemas.openxmlformats.org/officeDocument/2006/relationships/image" Target="../media/image3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Thursday, Oct. 6,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1444-003, Fall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Thursday, Oct. 6,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Thursday, Oct.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Thursday, Oct.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Thursday, Oct. 6,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Thursday, Oct. 6,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Thursday, Oct. 6,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Oct.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Thursday, Oct.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1444-003, Fall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Thursday, Oct. 6,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1444-003, Fall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9.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0.bin"/><Relationship Id="rId4" Type="http://schemas.openxmlformats.org/officeDocument/2006/relationships/oleObject" Target="../embeddings/oleObject11.bin"/><Relationship Id="rId5" Type="http://schemas.openxmlformats.org/officeDocument/2006/relationships/oleObject" Target="../embeddings/oleObject12.bin"/><Relationship Id="rId6" Type="http://schemas.openxmlformats.org/officeDocument/2006/relationships/oleObject" Target="../embeddings/oleObject13.bin"/><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4.jpeg"/><Relationship Id="rId4" Type="http://schemas.openxmlformats.org/officeDocument/2006/relationships/oleObject" Target="../embeddings/oleObject14.bin"/><Relationship Id="rId5" Type="http://schemas.openxmlformats.org/officeDocument/2006/relationships/oleObject" Target="../embeddings/oleObject15.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5.jpeg"/></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4" Type="http://schemas.openxmlformats.org/officeDocument/2006/relationships/oleObject" Target="../embeddings/oleObject21.bin"/><Relationship Id="rId5" Type="http://schemas.openxmlformats.org/officeDocument/2006/relationships/oleObject" Target="../embeddings/oleObject22.bin"/><Relationship Id="rId6" Type="http://schemas.openxmlformats.org/officeDocument/2006/relationships/oleObject" Target="../embeddings/oleObject23.bin"/><Relationship Id="rId7" Type="http://schemas.openxmlformats.org/officeDocument/2006/relationships/oleObject" Target="../embeddings/oleObject24.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oleObject" Target="../embeddings/oleObject26.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34.bin"/><Relationship Id="rId12" Type="http://schemas.openxmlformats.org/officeDocument/2006/relationships/oleObject" Target="../embeddings/oleObject35.bin"/><Relationship Id="rId13" Type="http://schemas.openxmlformats.org/officeDocument/2006/relationships/oleObject" Target="../embeddings/oleObject36.bin"/><Relationship Id="rId14" Type="http://schemas.openxmlformats.org/officeDocument/2006/relationships/oleObject" Target="../embeddings/oleObject37.bin"/><Relationship Id="rId15" Type="http://schemas.openxmlformats.org/officeDocument/2006/relationships/oleObject" Target="../embeddings/oleObject38.bin"/><Relationship Id="rId16" Type="http://schemas.openxmlformats.org/officeDocument/2006/relationships/oleObject" Target="../embeddings/oleObject39.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image" Target="../media/image46.jpeg"/><Relationship Id="rId4" Type="http://schemas.openxmlformats.org/officeDocument/2006/relationships/oleObject" Target="../embeddings/oleObject27.bin"/><Relationship Id="rId5" Type="http://schemas.openxmlformats.org/officeDocument/2006/relationships/oleObject" Target="../embeddings/oleObject28.bin"/><Relationship Id="rId6" Type="http://schemas.openxmlformats.org/officeDocument/2006/relationships/oleObject" Target="../embeddings/oleObject29.bin"/><Relationship Id="rId7" Type="http://schemas.openxmlformats.org/officeDocument/2006/relationships/oleObject" Target="../embeddings/oleObject30.bin"/><Relationship Id="rId8" Type="http://schemas.openxmlformats.org/officeDocument/2006/relationships/oleObject" Target="../embeddings/oleObject31.bin"/><Relationship Id="rId9" Type="http://schemas.openxmlformats.org/officeDocument/2006/relationships/oleObject" Target="../embeddings/oleObject32.bin"/><Relationship Id="rId10"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11" Type="http://schemas.openxmlformats.org/officeDocument/2006/relationships/oleObject" Target="../embeddings/oleObject48.bin"/><Relationship Id="rId12" Type="http://schemas.openxmlformats.org/officeDocument/2006/relationships/oleObject" Target="../embeddings/oleObject49.bin"/><Relationship Id="rId1" Type="http://schemas.openxmlformats.org/officeDocument/2006/relationships/vmlDrawing" Target="../drawings/vmlDrawing9.vml"/><Relationship Id="rId2" Type="http://schemas.openxmlformats.org/officeDocument/2006/relationships/slideLayout" Target="../slideLayouts/slideLayout2.xml"/><Relationship Id="rId3" Type="http://schemas.openxmlformats.org/officeDocument/2006/relationships/oleObject" Target="../embeddings/oleObject40.bin"/><Relationship Id="rId4" Type="http://schemas.openxmlformats.org/officeDocument/2006/relationships/oleObject" Target="../embeddings/oleObject41.bin"/><Relationship Id="rId5" Type="http://schemas.openxmlformats.org/officeDocument/2006/relationships/oleObject" Target="../embeddings/oleObject42.bin"/><Relationship Id="rId6" Type="http://schemas.openxmlformats.org/officeDocument/2006/relationships/oleObject" Target="../embeddings/oleObject43.bin"/><Relationship Id="rId7" Type="http://schemas.openxmlformats.org/officeDocument/2006/relationships/oleObject" Target="../embeddings/oleObject44.bin"/><Relationship Id="rId8" Type="http://schemas.openxmlformats.org/officeDocument/2006/relationships/oleObject" Target="../embeddings/oleObject45.bin"/><Relationship Id="rId9" Type="http://schemas.openxmlformats.org/officeDocument/2006/relationships/oleObject" Target="../embeddings/oleObject46.bin"/><Relationship Id="rId10" Type="http://schemas.openxmlformats.org/officeDocument/2006/relationships/oleObject" Target="../embeddings/oleObject47.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5" Type="http://schemas.openxmlformats.org/officeDocument/2006/relationships/oleObject" Target="../embeddings/oleObject2.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Thursday, Oct. 6, 2011</a:t>
            </a:r>
            <a:endParaRPr lang="en-US"/>
          </a:p>
        </p:txBody>
      </p:sp>
      <p:sp>
        <p:nvSpPr>
          <p:cNvPr id="7" name="Rectangle 5"/>
          <p:cNvSpPr>
            <a:spLocks noGrp="1" noChangeArrowheads="1"/>
          </p:cNvSpPr>
          <p:nvPr>
            <p:ph type="ftr" sz="quarter" idx="3"/>
          </p:nvPr>
        </p:nvSpPr>
        <p:spPr/>
        <p:txBody>
          <a:bodyPr/>
          <a:lstStyle/>
          <a:p>
            <a:r>
              <a:rPr lang="en-US" smtClean="0"/>
              <a:t>PHYS 1444-003, Fall 2011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003</a:t>
            </a:r>
            <a:br>
              <a:rPr lang="en-US" dirty="0" smtClean="0"/>
            </a:br>
            <a:r>
              <a:rPr lang="en-US" dirty="0"/>
              <a:t>Lecture </a:t>
            </a:r>
            <a:r>
              <a:rPr lang="en-US" dirty="0" smtClean="0"/>
              <a:t>#12</a:t>
            </a:r>
            <a:endParaRPr lang="en-US" dirty="0"/>
          </a:p>
        </p:txBody>
      </p:sp>
      <p:sp>
        <p:nvSpPr>
          <p:cNvPr id="2052" name="Text Box 4"/>
          <p:cNvSpPr txBox="1">
            <a:spLocks noChangeArrowheads="1"/>
          </p:cNvSpPr>
          <p:nvPr/>
        </p:nvSpPr>
        <p:spPr bwMode="auto">
          <a:xfrm>
            <a:off x="3197637" y="1311275"/>
            <a:ext cx="2751909"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Thursday</a:t>
            </a:r>
            <a:r>
              <a:rPr lang="en-US" dirty="0">
                <a:solidFill>
                  <a:schemeClr val="accent2"/>
                </a:solidFill>
                <a:latin typeface="Monotype Corsiva" charset="0"/>
              </a:rPr>
              <a:t>,</a:t>
            </a:r>
            <a:r>
              <a:rPr lang="en-US" dirty="0" smtClean="0">
                <a:solidFill>
                  <a:schemeClr val="accent2"/>
                </a:solidFill>
                <a:latin typeface="Monotype Corsiva" charset="0"/>
              </a:rPr>
              <a:t> Oct. 6,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286000"/>
            <a:ext cx="7010400" cy="3886200"/>
          </a:xfrm>
          <a:prstGeom prst="rect">
            <a:avLst/>
          </a:prstGeom>
          <a:noFill/>
          <a:ln w="9525">
            <a:noFill/>
            <a:miter lim="800000"/>
            <a:headEnd/>
            <a:tailEnd/>
          </a:ln>
          <a:effectLst/>
        </p:spPr>
        <p:txBody>
          <a:bodyPr>
            <a:prstTxWarp prst="textNoShape">
              <a:avLst/>
            </a:prstTxWarp>
          </a:bodyPr>
          <a:lstStyle/>
          <a:p>
            <a:pPr marL="533400" indent="-533400">
              <a:spcBef>
                <a:spcPct val="20000"/>
              </a:spcBef>
              <a:buFont typeface="Arial"/>
              <a:buChar char="•"/>
            </a:pPr>
            <a:r>
              <a:rPr lang="en-US" sz="2800" dirty="0" smtClean="0">
                <a:solidFill>
                  <a:srgbClr val="0000FF"/>
                </a:solidFill>
                <a:latin typeface="Arial Narrow" charset="0"/>
              </a:rPr>
              <a:t>Electric Current and Resistance</a:t>
            </a:r>
          </a:p>
          <a:p>
            <a:pPr marL="533400" indent="-533400">
              <a:spcBef>
                <a:spcPct val="20000"/>
              </a:spcBef>
              <a:buFont typeface="Arial"/>
              <a:buChar char="•"/>
            </a:pPr>
            <a:r>
              <a:rPr lang="en-US" sz="2800" dirty="0" smtClean="0">
                <a:solidFill>
                  <a:srgbClr val="0000FF"/>
                </a:solidFill>
                <a:latin typeface="Arial Narrow" charset="0"/>
              </a:rPr>
              <a:t>The Battery</a:t>
            </a:r>
          </a:p>
          <a:p>
            <a:pPr marL="609600" indent="-609600">
              <a:spcBef>
                <a:spcPct val="20000"/>
              </a:spcBef>
              <a:buFontTx/>
              <a:buChar char="•"/>
            </a:pPr>
            <a:r>
              <a:rPr lang="en-US" sz="2800" dirty="0" smtClean="0">
                <a:solidFill>
                  <a:srgbClr val="0000FF"/>
                </a:solidFill>
                <a:latin typeface="Arial Narrow" charset="0"/>
              </a:rPr>
              <a:t>Ohm’s Law: Resisters</a:t>
            </a:r>
          </a:p>
          <a:p>
            <a:pPr marL="609600" indent="-609600">
              <a:spcBef>
                <a:spcPct val="20000"/>
              </a:spcBef>
              <a:buFontTx/>
              <a:buChar char="•"/>
            </a:pPr>
            <a:r>
              <a:rPr lang="en-US" sz="2800" dirty="0" smtClean="0">
                <a:solidFill>
                  <a:srgbClr val="0000FF"/>
                </a:solidFill>
                <a:latin typeface="Arial Narrow" charset="0"/>
              </a:rPr>
              <a:t>Resistivity</a:t>
            </a:r>
          </a:p>
          <a:p>
            <a:pPr marL="609600" indent="-609600">
              <a:spcBef>
                <a:spcPct val="20000"/>
              </a:spcBef>
              <a:buFontTx/>
              <a:buChar char="•"/>
            </a:pPr>
            <a:r>
              <a:rPr lang="en-US" sz="2800" dirty="0" smtClean="0">
                <a:solidFill>
                  <a:srgbClr val="0000FF"/>
                </a:solidFill>
                <a:latin typeface="Arial Narrow" charset="0"/>
              </a:rPr>
              <a:t>Electric Power</a:t>
            </a:r>
          </a:p>
          <a:p>
            <a:pPr marL="609600" indent="-609600">
              <a:spcBef>
                <a:spcPct val="20000"/>
              </a:spcBef>
              <a:buFontTx/>
              <a:buChar char="•"/>
            </a:pPr>
            <a:r>
              <a:rPr lang="en-US" sz="2800" dirty="0" smtClean="0">
                <a:solidFill>
                  <a:srgbClr val="0000FF"/>
                </a:solidFill>
                <a:latin typeface="Arial Narrow" charset="0"/>
              </a:rPr>
              <a:t>Alternating Current</a:t>
            </a:r>
          </a:p>
          <a:p>
            <a:pPr marL="609600" indent="-609600">
              <a:spcBef>
                <a:spcPct val="20000"/>
              </a:spcBef>
              <a:buFontTx/>
              <a:buChar char="•"/>
            </a:pPr>
            <a:r>
              <a:rPr lang="en-US" sz="2800" dirty="0" smtClean="0">
                <a:solidFill>
                  <a:srgbClr val="0000FF"/>
                </a:solidFill>
                <a:latin typeface="Arial Narrow" charset="0"/>
              </a:rPr>
              <a:t>Power Delivered by AC</a:t>
            </a:r>
            <a:endParaRPr lang="en-US" sz="2800" dirty="0" smtClean="0">
              <a:solidFill>
                <a:srgbClr val="0000FF"/>
              </a:solidFill>
              <a:latin typeface="Arial Narrow" charset="0"/>
              <a:ea typeface="ＭＳ Ｐゴシック" charset="-128"/>
            </a:endParaRPr>
          </a:p>
          <a:p>
            <a:pPr marL="990600" lvl="1" indent="-533400">
              <a:spcBef>
                <a:spcPct val="20000"/>
              </a:spcBef>
            </a:pPr>
            <a:endParaRPr lang="en-US" sz="2800" dirty="0" smtClean="0">
              <a:solidFill>
                <a:srgbClr val="0000FF"/>
              </a:solidFill>
              <a:latin typeface="Arial Narrow" charset="0"/>
              <a:ea typeface="ＭＳ Ｐゴシック"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Thursday, Oct. 6,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71DE1FA1-28F9-8548-92BC-A594BF8A14E7}" type="slidenum">
              <a:rPr lang="en-US"/>
              <a:pPr/>
              <a:t>10</a:t>
            </a:fld>
            <a:endParaRPr lang="en-US"/>
          </a:p>
        </p:txBody>
      </p:sp>
      <p:sp>
        <p:nvSpPr>
          <p:cNvPr id="290818" name="Rectangle 2"/>
          <p:cNvSpPr>
            <a:spLocks noGrp="1" noChangeArrowheads="1"/>
          </p:cNvSpPr>
          <p:nvPr>
            <p:ph type="title"/>
          </p:nvPr>
        </p:nvSpPr>
        <p:spPr>
          <a:xfrm>
            <a:off x="76200" y="152400"/>
            <a:ext cx="8915400" cy="685800"/>
          </a:xfrm>
        </p:spPr>
        <p:txBody>
          <a:bodyPr/>
          <a:lstStyle/>
          <a:p>
            <a:r>
              <a:rPr lang="en-US"/>
              <a:t>Ohm’s Law: Resistance and Resistors</a:t>
            </a:r>
          </a:p>
        </p:txBody>
      </p:sp>
      <p:sp>
        <p:nvSpPr>
          <p:cNvPr id="290819" name="Rectangle 3"/>
          <p:cNvSpPr>
            <a:spLocks noChangeArrowheads="1"/>
          </p:cNvSpPr>
          <p:nvPr/>
        </p:nvSpPr>
        <p:spPr bwMode="auto">
          <a:xfrm>
            <a:off x="152400" y="838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we need to produce electric current?</a:t>
            </a:r>
          </a:p>
          <a:p>
            <a:pPr marL="742950" lvl="1" indent="-285750">
              <a:spcBef>
                <a:spcPct val="20000"/>
              </a:spcBef>
              <a:buFontTx/>
              <a:buChar char="–"/>
            </a:pPr>
            <a:r>
              <a:rPr lang="en-US">
                <a:solidFill>
                  <a:srgbClr val="660066"/>
                </a:solidFill>
                <a:latin typeface="Arial Narrow" charset="0"/>
                <a:ea typeface="ＭＳ Ｐゴシック" charset="-128"/>
              </a:rPr>
              <a:t>Potential difference</a:t>
            </a:r>
          </a:p>
          <a:p>
            <a:pPr marL="342900" indent="-342900">
              <a:spcBef>
                <a:spcPct val="20000"/>
              </a:spcBef>
              <a:buFontTx/>
              <a:buChar char="•"/>
            </a:pPr>
            <a:r>
              <a:rPr lang="en-US" sz="2800">
                <a:solidFill>
                  <a:schemeClr val="accent2"/>
                </a:solidFill>
                <a:latin typeface="Arial Narrow" charset="0"/>
              </a:rPr>
              <a:t>Georg S. Ohm experimentally established that the current is proportional to the potential difference (              )</a:t>
            </a:r>
          </a:p>
          <a:p>
            <a:pPr marL="742950" lvl="1" indent="-285750">
              <a:spcBef>
                <a:spcPct val="20000"/>
              </a:spcBef>
              <a:buFontTx/>
              <a:buChar char="–"/>
            </a:pPr>
            <a:r>
              <a:rPr lang="en-US">
                <a:solidFill>
                  <a:srgbClr val="660066"/>
                </a:solidFill>
                <a:latin typeface="Arial Narrow" charset="0"/>
                <a:ea typeface="ＭＳ Ｐゴシック" charset="-128"/>
              </a:rPr>
              <a:t>If we connect a wire to a 12V battery, the current flowing through the wire is twice that of 6V, three times that of 4V and four times that of 3V battery.</a:t>
            </a:r>
          </a:p>
          <a:p>
            <a:pPr marL="742950" lvl="1" indent="-285750">
              <a:spcBef>
                <a:spcPct val="20000"/>
              </a:spcBef>
              <a:buFontTx/>
              <a:buChar char="–"/>
            </a:pPr>
            <a:r>
              <a:rPr lang="en-US">
                <a:solidFill>
                  <a:srgbClr val="660066"/>
                </a:solidFill>
                <a:latin typeface="Arial Narrow" charset="0"/>
                <a:ea typeface="ＭＳ Ｐゴシック" charset="-128"/>
              </a:rPr>
              <a:t>What happens if we reverse the sign of the voltage?</a:t>
            </a:r>
          </a:p>
          <a:p>
            <a:pPr marL="1143000" lvl="2" indent="-228600">
              <a:spcBef>
                <a:spcPct val="20000"/>
              </a:spcBef>
              <a:buFontTx/>
              <a:buChar char="•"/>
            </a:pPr>
            <a:r>
              <a:rPr lang="en-US" sz="2000">
                <a:solidFill>
                  <a:srgbClr val="003300"/>
                </a:solidFill>
                <a:latin typeface="Arial Narrow" charset="0"/>
                <a:ea typeface="ＭＳ Ｐゴシック" charset="-128"/>
              </a:rPr>
              <a:t>It changes the direction of the current flow</a:t>
            </a:r>
          </a:p>
          <a:p>
            <a:pPr marL="1143000" lvl="2" indent="-228600">
              <a:spcBef>
                <a:spcPct val="20000"/>
              </a:spcBef>
              <a:buFontTx/>
              <a:buChar char="•"/>
            </a:pPr>
            <a:r>
              <a:rPr lang="en-US" sz="2000">
                <a:solidFill>
                  <a:srgbClr val="003300"/>
                </a:solidFill>
                <a:latin typeface="Arial Narrow" charset="0"/>
                <a:ea typeface="ＭＳ Ｐゴシック" charset="-128"/>
              </a:rPr>
              <a:t>Does not change the magnitude of the current</a:t>
            </a:r>
          </a:p>
          <a:p>
            <a:pPr marL="742950" lvl="1" indent="-285750">
              <a:spcBef>
                <a:spcPct val="20000"/>
              </a:spcBef>
              <a:buFontTx/>
              <a:buChar char="–"/>
            </a:pPr>
            <a:r>
              <a:rPr lang="en-US">
                <a:solidFill>
                  <a:srgbClr val="660066"/>
                </a:solidFill>
                <a:latin typeface="Arial Narrow" charset="0"/>
                <a:ea typeface="ＭＳ Ｐゴシック" charset="-128"/>
              </a:rPr>
              <a:t>Just as in water flow case, if the height difference is large the flow rate is large </a:t>
            </a:r>
            <a:r>
              <a:rPr lang="en-US">
                <a:solidFill>
                  <a:srgbClr val="660066"/>
                </a:solidFill>
                <a:latin typeface="Arial Narrow" charset="0"/>
                <a:ea typeface="ＭＳ Ｐゴシック" charset="-128"/>
                <a:sym typeface="Wingdings" charset="2"/>
              </a:rPr>
              <a:t> If the potential difference is large, the current is large.</a:t>
            </a:r>
            <a:endParaRPr lang="en-US">
              <a:solidFill>
                <a:srgbClr val="660066"/>
              </a:solidFill>
              <a:latin typeface="Arial Narrow" charset="0"/>
              <a:ea typeface="ＭＳ Ｐゴシック" charset="-128"/>
            </a:endParaRPr>
          </a:p>
        </p:txBody>
      </p:sp>
      <p:graphicFrame>
        <p:nvGraphicFramePr>
          <p:cNvPr id="290820" name="Object 4"/>
          <p:cNvGraphicFramePr>
            <a:graphicFrameLocks noChangeAspect="1"/>
          </p:cNvGraphicFramePr>
          <p:nvPr/>
        </p:nvGraphicFramePr>
        <p:xfrm>
          <a:off x="5791200" y="2286000"/>
          <a:ext cx="935038" cy="444500"/>
        </p:xfrm>
        <a:graphic>
          <a:graphicData uri="http://schemas.openxmlformats.org/presentationml/2006/ole">
            <p:oleObj spid="_x0000_s359426" name="Equation" r:id="rId3" imgW="368280" imgH="16488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Thursday, Oct. 6, 2011</a:t>
            </a:r>
            <a:endParaRPr lang="en-US"/>
          </a:p>
        </p:txBody>
      </p:sp>
      <p:sp>
        <p:nvSpPr>
          <p:cNvPr id="12" name="Footer Placeholder 4"/>
          <p:cNvSpPr>
            <a:spLocks noGrp="1"/>
          </p:cNvSpPr>
          <p:nvPr>
            <p:ph type="ftr" sz="quarter" idx="11"/>
          </p:nvPr>
        </p:nvSpPr>
        <p:spPr/>
        <p:txBody>
          <a:bodyPr/>
          <a:lstStyle/>
          <a:p>
            <a:r>
              <a:rPr lang="en-US" smtClean="0"/>
              <a:t>PHYS 1444-003, Fall 2011 Dr. Jaehoon Yu</a:t>
            </a:r>
            <a:endParaRPr lang="en-US"/>
          </a:p>
        </p:txBody>
      </p:sp>
      <p:sp>
        <p:nvSpPr>
          <p:cNvPr id="13" name="Slide Number Placeholder 5"/>
          <p:cNvSpPr>
            <a:spLocks noGrp="1"/>
          </p:cNvSpPr>
          <p:nvPr>
            <p:ph type="sldNum" sz="quarter" idx="12"/>
          </p:nvPr>
        </p:nvSpPr>
        <p:spPr/>
        <p:txBody>
          <a:bodyPr/>
          <a:lstStyle/>
          <a:p>
            <a:fld id="{C90BDC94-1DD9-5043-A1B6-DB36711AD9D0}" type="slidenum">
              <a:rPr lang="en-US"/>
              <a:pPr/>
              <a:t>11</a:t>
            </a:fld>
            <a:endParaRPr lang="en-US"/>
          </a:p>
        </p:txBody>
      </p:sp>
      <p:sp>
        <p:nvSpPr>
          <p:cNvPr id="291842" name="Rectangle 2"/>
          <p:cNvSpPr>
            <a:spLocks noGrp="1" noChangeArrowheads="1"/>
          </p:cNvSpPr>
          <p:nvPr>
            <p:ph type="title"/>
          </p:nvPr>
        </p:nvSpPr>
        <p:spPr>
          <a:xfrm>
            <a:off x="76200" y="-76200"/>
            <a:ext cx="8915400" cy="685800"/>
          </a:xfrm>
        </p:spPr>
        <p:txBody>
          <a:bodyPr/>
          <a:lstStyle/>
          <a:p>
            <a:r>
              <a:rPr lang="en-US"/>
              <a:t>Ohm’s Law: Resistance</a:t>
            </a:r>
          </a:p>
        </p:txBody>
      </p:sp>
      <p:sp>
        <p:nvSpPr>
          <p:cNvPr id="291843" name="Rectangle 3"/>
          <p:cNvSpPr>
            <a:spLocks noChangeArrowheads="1"/>
          </p:cNvSpPr>
          <p:nvPr/>
        </p:nvSpPr>
        <p:spPr bwMode="auto">
          <a:xfrm>
            <a:off x="152400" y="4572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The exact amount of current flow in a wire depends on</a:t>
            </a:r>
          </a:p>
          <a:p>
            <a:pPr marL="742950" lvl="1" indent="-285750">
              <a:spcBef>
                <a:spcPct val="20000"/>
              </a:spcBef>
              <a:buFontTx/>
              <a:buChar char="–"/>
            </a:pPr>
            <a:r>
              <a:rPr lang="en-US">
                <a:solidFill>
                  <a:srgbClr val="660066"/>
                </a:solidFill>
                <a:latin typeface="Arial Narrow" charset="0"/>
                <a:ea typeface="ＭＳ Ｐゴシック" charset="-128"/>
              </a:rPr>
              <a:t>The voltage</a:t>
            </a:r>
          </a:p>
          <a:p>
            <a:pPr marL="742950" lvl="1" indent="-285750">
              <a:spcBef>
                <a:spcPct val="20000"/>
              </a:spcBef>
              <a:buFontTx/>
              <a:buChar char="–"/>
            </a:pPr>
            <a:r>
              <a:rPr lang="en-US">
                <a:solidFill>
                  <a:srgbClr val="660066"/>
                </a:solidFill>
                <a:latin typeface="Arial Narrow" charset="0"/>
                <a:ea typeface="ＭＳ Ｐゴシック" charset="-128"/>
              </a:rPr>
              <a:t>The resistance of the wire to the flow of electrons</a:t>
            </a:r>
          </a:p>
          <a:p>
            <a:pPr marL="1143000" lvl="2" indent="-228600">
              <a:spcBef>
                <a:spcPct val="20000"/>
              </a:spcBef>
              <a:buFontTx/>
              <a:buChar char="•"/>
            </a:pPr>
            <a:r>
              <a:rPr lang="en-US" sz="2000">
                <a:solidFill>
                  <a:srgbClr val="003300"/>
                </a:solidFill>
                <a:latin typeface="Arial Narrow" charset="0"/>
                <a:ea typeface="ＭＳ Ｐゴシック" charset="-128"/>
              </a:rPr>
              <a:t>Just like the gunk in water pipe slows down water flow</a:t>
            </a:r>
          </a:p>
          <a:p>
            <a:pPr marL="1143000" lvl="2" indent="-228600">
              <a:spcBef>
                <a:spcPct val="20000"/>
              </a:spcBef>
              <a:buFontTx/>
              <a:buChar char="•"/>
            </a:pPr>
            <a:r>
              <a:rPr lang="en-US" sz="2000">
                <a:solidFill>
                  <a:srgbClr val="003300"/>
                </a:solidFill>
                <a:latin typeface="Arial Narrow" charset="0"/>
                <a:ea typeface="ＭＳ Ｐゴシック" charset="-128"/>
              </a:rPr>
              <a:t>Electrons are slowed down due to interactions with the atoms of the wire</a:t>
            </a:r>
          </a:p>
          <a:p>
            <a:pPr marL="342900" indent="-342900">
              <a:spcBef>
                <a:spcPct val="20000"/>
              </a:spcBef>
              <a:buFontTx/>
              <a:buChar char="•"/>
            </a:pPr>
            <a:r>
              <a:rPr lang="en-US" sz="2800">
                <a:solidFill>
                  <a:schemeClr val="accent2"/>
                </a:solidFill>
                <a:latin typeface="Arial Narrow" charset="0"/>
              </a:rPr>
              <a:t>The higher the resistance the less the current for the given potential difference V</a:t>
            </a:r>
          </a:p>
          <a:p>
            <a:pPr marL="742950" lvl="1" indent="-285750">
              <a:spcBef>
                <a:spcPct val="20000"/>
              </a:spcBef>
              <a:buFontTx/>
              <a:buChar char="–"/>
            </a:pPr>
            <a:r>
              <a:rPr lang="en-US">
                <a:solidFill>
                  <a:srgbClr val="660066"/>
                </a:solidFill>
                <a:latin typeface="Arial Narrow" charset="0"/>
                <a:ea typeface="ＭＳ Ｐゴシック" charset="-128"/>
              </a:rPr>
              <a:t>So how would you define resistance?</a:t>
            </a:r>
          </a:p>
          <a:p>
            <a:pPr marL="1143000" lvl="2" indent="-228600">
              <a:spcBef>
                <a:spcPct val="20000"/>
              </a:spcBef>
              <a:buFontTx/>
              <a:buChar char="•"/>
            </a:pPr>
            <a:r>
              <a:rPr lang="en-US" sz="2000">
                <a:solidFill>
                  <a:srgbClr val="003300"/>
                </a:solidFill>
                <a:latin typeface="Arial Narrow" charset="0"/>
                <a:ea typeface="ＭＳ Ｐゴシック" charset="-128"/>
              </a:rPr>
              <a:t>So that current is inversely proportional to the resistance</a:t>
            </a:r>
          </a:p>
          <a:p>
            <a:pPr marL="742950" lvl="1" indent="-285750">
              <a:spcBef>
                <a:spcPct val="20000"/>
              </a:spcBef>
              <a:buFontTx/>
              <a:buChar char="–"/>
            </a:pPr>
            <a:r>
              <a:rPr lang="en-US">
                <a:solidFill>
                  <a:srgbClr val="660066"/>
                </a:solidFill>
                <a:latin typeface="Arial Narrow" charset="0"/>
                <a:ea typeface="ＭＳ Ｐゴシック" charset="-128"/>
              </a:rPr>
              <a:t>Often it is rewritten as</a:t>
            </a:r>
          </a:p>
          <a:p>
            <a:pPr marL="742950" lvl="1" indent="-285750">
              <a:spcBef>
                <a:spcPct val="20000"/>
              </a:spcBef>
              <a:buFontTx/>
              <a:buChar char="–"/>
            </a:pPr>
            <a:r>
              <a:rPr lang="en-US">
                <a:solidFill>
                  <a:srgbClr val="660066"/>
                </a:solidFill>
                <a:latin typeface="Arial Narrow" charset="0"/>
                <a:ea typeface="ＭＳ Ｐゴシック" charset="-128"/>
              </a:rPr>
              <a:t>What does this mean?</a:t>
            </a:r>
          </a:p>
          <a:p>
            <a:pPr marL="1143000" lvl="2" indent="-228600">
              <a:spcBef>
                <a:spcPct val="20000"/>
              </a:spcBef>
              <a:buFontTx/>
              <a:buChar char="•"/>
            </a:pPr>
            <a:r>
              <a:rPr lang="en-US" sz="2000">
                <a:solidFill>
                  <a:srgbClr val="003300"/>
                </a:solidFill>
                <a:latin typeface="Arial Narrow" charset="0"/>
                <a:ea typeface="ＭＳ Ｐゴシック" charset="-128"/>
              </a:rPr>
              <a:t>The metal conductor’s resistance R is a constant independent of V.</a:t>
            </a:r>
          </a:p>
          <a:p>
            <a:pPr marL="742950" lvl="1" indent="-285750">
              <a:spcBef>
                <a:spcPct val="20000"/>
              </a:spcBef>
              <a:buFontTx/>
              <a:buChar char="–"/>
            </a:pPr>
            <a:r>
              <a:rPr lang="en-US">
                <a:solidFill>
                  <a:srgbClr val="660066"/>
                </a:solidFill>
                <a:latin typeface="Arial Narrow" charset="0"/>
                <a:ea typeface="ＭＳ Ｐゴシック" charset="-128"/>
              </a:rPr>
              <a:t>This linear relationship is not valid for some materials like diodes, vacuum tubes, transistors etc. </a:t>
            </a:r>
            <a:r>
              <a:rPr lang="en-US">
                <a:solidFill>
                  <a:srgbClr val="660066"/>
                </a:solidFill>
                <a:latin typeface="Arial Narrow" charset="0"/>
                <a:ea typeface="ＭＳ Ｐゴシック" charset="-128"/>
                <a:sym typeface="Wingdings" charset="2"/>
              </a:rPr>
              <a:t> These are called non-ohmic </a:t>
            </a:r>
            <a:endParaRPr lang="en-US">
              <a:solidFill>
                <a:srgbClr val="660066"/>
              </a:solidFill>
              <a:latin typeface="Arial Narrow" charset="0"/>
              <a:ea typeface="ＭＳ Ｐゴシック" charset="-128"/>
            </a:endParaRPr>
          </a:p>
        </p:txBody>
      </p:sp>
      <p:graphicFrame>
        <p:nvGraphicFramePr>
          <p:cNvPr id="291844" name="Object 4"/>
          <p:cNvGraphicFramePr>
            <a:graphicFrameLocks noChangeAspect="1"/>
          </p:cNvGraphicFramePr>
          <p:nvPr/>
        </p:nvGraphicFramePr>
        <p:xfrm>
          <a:off x="6696075" y="3733800"/>
          <a:ext cx="1000125" cy="992188"/>
        </p:xfrm>
        <a:graphic>
          <a:graphicData uri="http://schemas.openxmlformats.org/presentationml/2006/ole">
            <p:oleObj spid="_x0000_s360450" name="Equation" r:id="rId3" imgW="393480" imgH="368280" progId="Equation.DSMT4">
              <p:embed/>
            </p:oleObj>
          </a:graphicData>
        </a:graphic>
      </p:graphicFrame>
      <p:graphicFrame>
        <p:nvGraphicFramePr>
          <p:cNvPr id="291845" name="Object 5"/>
          <p:cNvGraphicFramePr>
            <a:graphicFrameLocks noChangeAspect="1"/>
          </p:cNvGraphicFramePr>
          <p:nvPr/>
        </p:nvGraphicFramePr>
        <p:xfrm>
          <a:off x="3581400" y="4343400"/>
          <a:ext cx="1063625" cy="446088"/>
        </p:xfrm>
        <a:graphic>
          <a:graphicData uri="http://schemas.openxmlformats.org/presentationml/2006/ole">
            <p:oleObj spid="_x0000_s360451" name="Equation" r:id="rId4" imgW="419040" imgH="164880" progId="Equation.DSMT4">
              <p:embed/>
            </p:oleObj>
          </a:graphicData>
        </a:graphic>
      </p:graphicFrame>
      <p:sp>
        <p:nvSpPr>
          <p:cNvPr id="291846" name="Text Box 6"/>
          <p:cNvSpPr txBox="1">
            <a:spLocks noChangeArrowheads="1"/>
          </p:cNvSpPr>
          <p:nvPr/>
        </p:nvSpPr>
        <p:spPr bwMode="auto">
          <a:xfrm>
            <a:off x="4800600" y="4368800"/>
            <a:ext cx="1150938"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 Law</a:t>
            </a:r>
          </a:p>
        </p:txBody>
      </p:sp>
      <p:sp>
        <p:nvSpPr>
          <p:cNvPr id="291847" name="Text Box 7"/>
          <p:cNvSpPr txBox="1">
            <a:spLocks noChangeArrowheads="1"/>
          </p:cNvSpPr>
          <p:nvPr/>
        </p:nvSpPr>
        <p:spPr bwMode="auto">
          <a:xfrm>
            <a:off x="7916863" y="3733800"/>
            <a:ext cx="650875" cy="395288"/>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Unit?</a:t>
            </a:r>
          </a:p>
        </p:txBody>
      </p:sp>
      <p:sp>
        <p:nvSpPr>
          <p:cNvPr id="291848" name="Text Box 8"/>
          <p:cNvSpPr txBox="1">
            <a:spLocks noChangeArrowheads="1"/>
          </p:cNvSpPr>
          <p:nvPr/>
        </p:nvSpPr>
        <p:spPr bwMode="auto">
          <a:xfrm>
            <a:off x="7848600" y="4252913"/>
            <a:ext cx="671513"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ohms</a:t>
            </a:r>
          </a:p>
        </p:txBody>
      </p:sp>
      <p:graphicFrame>
        <p:nvGraphicFramePr>
          <p:cNvPr id="291849" name="Object 9"/>
          <p:cNvGraphicFramePr>
            <a:graphicFrameLocks noChangeAspect="1"/>
          </p:cNvGraphicFramePr>
          <p:nvPr/>
        </p:nvGraphicFramePr>
        <p:xfrm>
          <a:off x="8680450" y="4237038"/>
          <a:ext cx="387350" cy="411162"/>
        </p:xfrm>
        <a:graphic>
          <a:graphicData uri="http://schemas.openxmlformats.org/presentationml/2006/ole">
            <p:oleObj spid="_x0000_s360452" name="Equation" r:id="rId5" imgW="152280" imgH="152280" progId="Equation.DSMT4">
              <p:embed/>
            </p:oleObj>
          </a:graphicData>
        </a:graphic>
      </p:graphicFrame>
      <p:graphicFrame>
        <p:nvGraphicFramePr>
          <p:cNvPr id="291850" name="Object 10"/>
          <p:cNvGraphicFramePr>
            <a:graphicFrameLocks noChangeAspect="1"/>
          </p:cNvGraphicFramePr>
          <p:nvPr/>
        </p:nvGraphicFramePr>
        <p:xfrm>
          <a:off x="7543800" y="4876800"/>
          <a:ext cx="1544638" cy="304800"/>
        </p:xfrm>
        <a:graphic>
          <a:graphicData uri="http://schemas.openxmlformats.org/presentationml/2006/ole">
            <p:oleObj spid="_x0000_s360453" name="Equation" r:id="rId6" imgW="888840" imgH="164880" progId="Equation.DSMT4">
              <p:embed/>
            </p:oleObj>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smtClean="0"/>
              <a:t>Thursday, Oct. 6, 2011</a:t>
            </a:r>
            <a:endParaRPr lang="en-US"/>
          </a:p>
        </p:txBody>
      </p:sp>
      <p:sp>
        <p:nvSpPr>
          <p:cNvPr id="16" name="Footer Placeholder 4"/>
          <p:cNvSpPr>
            <a:spLocks noGrp="1"/>
          </p:cNvSpPr>
          <p:nvPr>
            <p:ph type="ftr" sz="quarter" idx="11"/>
          </p:nvPr>
        </p:nvSpPr>
        <p:spPr/>
        <p:txBody>
          <a:bodyPr/>
          <a:lstStyle/>
          <a:p>
            <a:r>
              <a:rPr lang="en-US" smtClean="0"/>
              <a:t>PHYS 1444-003, Fall 2011 Dr. Jaehoon Yu</a:t>
            </a:r>
            <a:endParaRPr lang="en-US"/>
          </a:p>
        </p:txBody>
      </p:sp>
      <p:sp>
        <p:nvSpPr>
          <p:cNvPr id="17" name="Slide Number Placeholder 5"/>
          <p:cNvSpPr>
            <a:spLocks noGrp="1"/>
          </p:cNvSpPr>
          <p:nvPr>
            <p:ph type="sldNum" sz="quarter" idx="12"/>
          </p:nvPr>
        </p:nvSpPr>
        <p:spPr/>
        <p:txBody>
          <a:bodyPr/>
          <a:lstStyle/>
          <a:p>
            <a:fld id="{839B6D21-3664-AE4F-834B-CBBBB7AE22F1}" type="slidenum">
              <a:rPr lang="en-US"/>
              <a:pPr/>
              <a:t>12</a:t>
            </a:fld>
            <a:endParaRPr lang="en-US"/>
          </a:p>
        </p:txBody>
      </p:sp>
      <p:pic>
        <p:nvPicPr>
          <p:cNvPr id="292866" name="Picture 2" descr="FG25_009"/>
          <p:cNvPicPr>
            <a:picLocks noChangeAspect="1" noChangeArrowheads="1"/>
          </p:cNvPicPr>
          <p:nvPr/>
        </p:nvPicPr>
        <p:blipFill>
          <a:blip r:embed="rId3"/>
          <a:srcRect/>
          <a:stretch>
            <a:fillRect/>
          </a:stretch>
        </p:blipFill>
        <p:spPr bwMode="auto">
          <a:xfrm>
            <a:off x="5334000" y="0"/>
            <a:ext cx="5486400" cy="3886200"/>
          </a:xfrm>
          <a:prstGeom prst="rect">
            <a:avLst/>
          </a:prstGeom>
          <a:noFill/>
        </p:spPr>
      </p:pic>
      <p:sp>
        <p:nvSpPr>
          <p:cNvPr id="292867" name="Rectangle 3"/>
          <p:cNvSpPr>
            <a:spLocks noGrp="1" noChangeArrowheads="1"/>
          </p:cNvSpPr>
          <p:nvPr>
            <p:ph type="title"/>
          </p:nvPr>
        </p:nvSpPr>
        <p:spPr>
          <a:xfrm>
            <a:off x="228600" y="0"/>
            <a:ext cx="8686800" cy="762000"/>
          </a:xfrm>
        </p:spPr>
        <p:txBody>
          <a:bodyPr/>
          <a:lstStyle/>
          <a:p>
            <a:r>
              <a:rPr lang="en-US" dirty="0"/>
              <a:t>Example 25 –</a:t>
            </a:r>
            <a:r>
              <a:rPr lang="en-US" dirty="0" smtClean="0"/>
              <a:t> 4 </a:t>
            </a:r>
            <a:endParaRPr lang="en-US" dirty="0"/>
          </a:p>
        </p:txBody>
      </p:sp>
      <p:sp>
        <p:nvSpPr>
          <p:cNvPr id="292868" name="Text Box 4"/>
          <p:cNvSpPr txBox="1">
            <a:spLocks noChangeArrowheads="1"/>
          </p:cNvSpPr>
          <p:nvPr/>
        </p:nvSpPr>
        <p:spPr bwMode="auto">
          <a:xfrm>
            <a:off x="533400" y="609600"/>
            <a:ext cx="6858000" cy="18002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Flashlight bulb resistance: </a:t>
            </a:r>
            <a:r>
              <a:rPr lang="en-US" sz="2800">
                <a:solidFill>
                  <a:schemeClr val="accent2"/>
                </a:solidFill>
                <a:latin typeface="Arial Narrow" charset="0"/>
              </a:rPr>
              <a:t>A small flashlight bulb draws 300mA from its 1.5V battery. (a) What is the resistance of the bulb?  (b) If the voltage drops to 1.2V, how would the current change?</a:t>
            </a:r>
          </a:p>
        </p:txBody>
      </p:sp>
      <p:sp>
        <p:nvSpPr>
          <p:cNvPr id="292869"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we obtain   </a:t>
            </a:r>
          </a:p>
        </p:txBody>
      </p:sp>
      <p:sp>
        <p:nvSpPr>
          <p:cNvPr id="292870" name="Text Box 6"/>
          <p:cNvSpPr txBox="1">
            <a:spLocks noChangeArrowheads="1"/>
          </p:cNvSpPr>
          <p:nvPr/>
        </p:nvSpPr>
        <p:spPr bwMode="auto">
          <a:xfrm>
            <a:off x="533400" y="4419600"/>
            <a:ext cx="6400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If the resistance did not change, the current is     </a:t>
            </a:r>
          </a:p>
        </p:txBody>
      </p:sp>
      <p:graphicFrame>
        <p:nvGraphicFramePr>
          <p:cNvPr id="292871" name="Object 7"/>
          <p:cNvGraphicFramePr>
            <a:graphicFrameLocks noChangeAspect="1"/>
          </p:cNvGraphicFramePr>
          <p:nvPr/>
        </p:nvGraphicFramePr>
        <p:xfrm>
          <a:off x="990600" y="3186113"/>
          <a:ext cx="644525" cy="409575"/>
        </p:xfrm>
        <a:graphic>
          <a:graphicData uri="http://schemas.openxmlformats.org/presentationml/2006/ole">
            <p:oleObj spid="_x0000_s361474" name="Equation" r:id="rId4" imgW="253800" imgH="152280" progId="Equation.DSMT4">
              <p:embed/>
            </p:oleObj>
          </a:graphicData>
        </a:graphic>
      </p:graphicFrame>
      <p:graphicFrame>
        <p:nvGraphicFramePr>
          <p:cNvPr id="292872" name="Object 8"/>
          <p:cNvGraphicFramePr>
            <a:graphicFrameLocks noChangeAspect="1"/>
          </p:cNvGraphicFramePr>
          <p:nvPr/>
        </p:nvGraphicFramePr>
        <p:xfrm>
          <a:off x="990600" y="5275263"/>
          <a:ext cx="644525" cy="455612"/>
        </p:xfrm>
        <a:graphic>
          <a:graphicData uri="http://schemas.openxmlformats.org/presentationml/2006/ole">
            <p:oleObj spid="_x0000_s361475" name="Equation" r:id="rId5" imgW="228600" imgH="152280" progId="Equation.DSMT4">
              <p:embed/>
            </p:oleObj>
          </a:graphicData>
        </a:graphic>
      </p:graphicFrame>
      <p:sp>
        <p:nvSpPr>
          <p:cNvPr id="292873" name="Text Box 9"/>
          <p:cNvSpPr txBox="1">
            <a:spLocks noChangeArrowheads="1"/>
          </p:cNvSpPr>
          <p:nvPr/>
        </p:nvSpPr>
        <p:spPr bwMode="auto">
          <a:xfrm>
            <a:off x="457200" y="38862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Would the current increase or decrease, if the voltage reduces to 1.2V? </a:t>
            </a:r>
          </a:p>
        </p:txBody>
      </p:sp>
      <p:graphicFrame>
        <p:nvGraphicFramePr>
          <p:cNvPr id="292874" name="Object 10"/>
          <p:cNvGraphicFramePr>
            <a:graphicFrameLocks noChangeAspect="1"/>
          </p:cNvGraphicFramePr>
          <p:nvPr/>
        </p:nvGraphicFramePr>
        <p:xfrm>
          <a:off x="1600200" y="2895600"/>
          <a:ext cx="709613" cy="990600"/>
        </p:xfrm>
        <a:graphic>
          <a:graphicData uri="http://schemas.openxmlformats.org/presentationml/2006/ole">
            <p:oleObj spid="_x0000_s361476" name="Equation" r:id="rId6" imgW="279360" imgH="368280" progId="Equation.DSMT4">
              <p:embed/>
            </p:oleObj>
          </a:graphicData>
        </a:graphic>
      </p:graphicFrame>
      <p:graphicFrame>
        <p:nvGraphicFramePr>
          <p:cNvPr id="292875" name="Object 11"/>
          <p:cNvGraphicFramePr>
            <a:graphicFrameLocks noChangeAspect="1"/>
          </p:cNvGraphicFramePr>
          <p:nvPr/>
        </p:nvGraphicFramePr>
        <p:xfrm>
          <a:off x="2286000" y="2895600"/>
          <a:ext cx="1449388" cy="990600"/>
        </p:xfrm>
        <a:graphic>
          <a:graphicData uri="http://schemas.openxmlformats.org/presentationml/2006/ole">
            <p:oleObj spid="_x0000_s361477" name="Equation" r:id="rId7" imgW="571320" imgH="368280" progId="Equation.DSMT4">
              <p:embed/>
            </p:oleObj>
          </a:graphicData>
        </a:graphic>
      </p:graphicFrame>
      <p:graphicFrame>
        <p:nvGraphicFramePr>
          <p:cNvPr id="292876" name="Object 12"/>
          <p:cNvGraphicFramePr>
            <a:graphicFrameLocks noChangeAspect="1"/>
          </p:cNvGraphicFramePr>
          <p:nvPr/>
        </p:nvGraphicFramePr>
        <p:xfrm>
          <a:off x="3662363" y="2895600"/>
          <a:ext cx="1900237" cy="990600"/>
        </p:xfrm>
        <a:graphic>
          <a:graphicData uri="http://schemas.openxmlformats.org/presentationml/2006/ole">
            <p:oleObj spid="_x0000_s361478" name="Equation" r:id="rId8" imgW="749160" imgH="368280" progId="Equation.DSMT4">
              <p:embed/>
            </p:oleObj>
          </a:graphicData>
        </a:graphic>
      </p:graphicFrame>
      <p:graphicFrame>
        <p:nvGraphicFramePr>
          <p:cNvPr id="292877" name="Object 13"/>
          <p:cNvGraphicFramePr>
            <a:graphicFrameLocks noChangeAspect="1"/>
          </p:cNvGraphicFramePr>
          <p:nvPr/>
        </p:nvGraphicFramePr>
        <p:xfrm>
          <a:off x="1574800" y="4953000"/>
          <a:ext cx="787400" cy="1100138"/>
        </p:xfrm>
        <a:graphic>
          <a:graphicData uri="http://schemas.openxmlformats.org/presentationml/2006/ole">
            <p:oleObj spid="_x0000_s361479" name="Equation" r:id="rId9" imgW="279360" imgH="368280" progId="Equation.DSMT4">
              <p:embed/>
            </p:oleObj>
          </a:graphicData>
        </a:graphic>
      </p:graphicFrame>
      <p:graphicFrame>
        <p:nvGraphicFramePr>
          <p:cNvPr id="292878" name="Object 14"/>
          <p:cNvGraphicFramePr>
            <a:graphicFrameLocks noChangeAspect="1"/>
          </p:cNvGraphicFramePr>
          <p:nvPr/>
        </p:nvGraphicFramePr>
        <p:xfrm>
          <a:off x="2266950" y="4953000"/>
          <a:ext cx="3829050" cy="1100138"/>
        </p:xfrm>
        <a:graphic>
          <a:graphicData uri="http://schemas.openxmlformats.org/presentationml/2006/ole">
            <p:oleObj spid="_x0000_s361480" name="Equation" r:id="rId10" imgW="1358640" imgH="368280" progId="Equation.DSMT4">
              <p:embed/>
            </p:oleObj>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Thursday, Oct. 6, 2011</a:t>
            </a:r>
            <a:endParaRPr lang="en-US"/>
          </a:p>
        </p:txBody>
      </p:sp>
      <p:sp>
        <p:nvSpPr>
          <p:cNvPr id="12" name="Footer Placeholder 4"/>
          <p:cNvSpPr>
            <a:spLocks noGrp="1"/>
          </p:cNvSpPr>
          <p:nvPr>
            <p:ph type="ftr" sz="quarter" idx="11"/>
          </p:nvPr>
        </p:nvSpPr>
        <p:spPr/>
        <p:txBody>
          <a:bodyPr/>
          <a:lstStyle/>
          <a:p>
            <a:r>
              <a:rPr lang="en-US" smtClean="0"/>
              <a:t>PHYS 1444-003, Fall 2011 Dr. Jaehoon Yu</a:t>
            </a:r>
            <a:endParaRPr lang="en-US"/>
          </a:p>
        </p:txBody>
      </p:sp>
      <p:sp>
        <p:nvSpPr>
          <p:cNvPr id="13" name="Slide Number Placeholder 5"/>
          <p:cNvSpPr>
            <a:spLocks noGrp="1"/>
          </p:cNvSpPr>
          <p:nvPr>
            <p:ph type="sldNum" sz="quarter" idx="12"/>
          </p:nvPr>
        </p:nvSpPr>
        <p:spPr/>
        <p:txBody>
          <a:bodyPr/>
          <a:lstStyle/>
          <a:p>
            <a:fld id="{9753133D-B4EB-8946-B779-AE580082AF4B}" type="slidenum">
              <a:rPr lang="en-US"/>
              <a:pPr/>
              <a:t>13</a:t>
            </a:fld>
            <a:endParaRPr lang="en-US"/>
          </a:p>
        </p:txBody>
      </p:sp>
      <p:grpSp>
        <p:nvGrpSpPr>
          <p:cNvPr id="2" name="Group 2"/>
          <p:cNvGrpSpPr>
            <a:grpSpLocks/>
          </p:cNvGrpSpPr>
          <p:nvPr/>
        </p:nvGrpSpPr>
        <p:grpSpPr bwMode="auto">
          <a:xfrm>
            <a:off x="6553200" y="4476750"/>
            <a:ext cx="3124200" cy="2228850"/>
            <a:chOff x="3840" y="3264"/>
            <a:chExt cx="1776" cy="1260"/>
          </a:xfrm>
        </p:grpSpPr>
        <p:pic>
          <p:nvPicPr>
            <p:cNvPr id="293891" name="Picture 3" descr="FG25_008"/>
            <p:cNvPicPr>
              <a:picLocks noChangeAspect="1" noChangeArrowheads="1"/>
            </p:cNvPicPr>
            <p:nvPr/>
          </p:nvPicPr>
          <p:blipFill>
            <a:blip r:embed="rId2"/>
            <a:srcRect/>
            <a:stretch>
              <a:fillRect/>
            </a:stretch>
          </p:blipFill>
          <p:spPr bwMode="auto">
            <a:xfrm>
              <a:off x="3936" y="3264"/>
              <a:ext cx="1680" cy="1260"/>
            </a:xfrm>
            <a:prstGeom prst="rect">
              <a:avLst/>
            </a:prstGeom>
            <a:noFill/>
          </p:spPr>
        </p:pic>
        <p:grpSp>
          <p:nvGrpSpPr>
            <p:cNvPr id="3" name="Group 4"/>
            <p:cNvGrpSpPr>
              <a:grpSpLocks/>
            </p:cNvGrpSpPr>
            <p:nvPr/>
          </p:nvGrpSpPr>
          <p:grpSpPr bwMode="auto">
            <a:xfrm>
              <a:off x="3840" y="3600"/>
              <a:ext cx="1776" cy="624"/>
              <a:chOff x="3840" y="3600"/>
              <a:chExt cx="1776" cy="624"/>
            </a:xfrm>
          </p:grpSpPr>
          <p:sp>
            <p:nvSpPr>
              <p:cNvPr id="293893" name="Rectangle 5"/>
              <p:cNvSpPr>
                <a:spLocks noChangeArrowheads="1"/>
              </p:cNvSpPr>
              <p:nvPr/>
            </p:nvSpPr>
            <p:spPr bwMode="auto">
              <a:xfrm>
                <a:off x="3840" y="3744"/>
                <a:ext cx="672" cy="384"/>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293894" name="Rectangle 6"/>
              <p:cNvSpPr>
                <a:spLocks noChangeArrowheads="1"/>
              </p:cNvSpPr>
              <p:nvPr/>
            </p:nvSpPr>
            <p:spPr bwMode="auto">
              <a:xfrm>
                <a:off x="4512" y="3984"/>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5" name="Rectangle 7"/>
              <p:cNvSpPr>
                <a:spLocks noChangeArrowheads="1"/>
              </p:cNvSpPr>
              <p:nvPr/>
            </p:nvSpPr>
            <p:spPr bwMode="auto">
              <a:xfrm>
                <a:off x="5040" y="3792"/>
                <a:ext cx="576" cy="4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sp>
            <p:nvSpPr>
              <p:cNvPr id="293896" name="Rectangle 8"/>
              <p:cNvSpPr>
                <a:spLocks noChangeArrowheads="1"/>
              </p:cNvSpPr>
              <p:nvPr/>
            </p:nvSpPr>
            <p:spPr bwMode="auto">
              <a:xfrm>
                <a:off x="4560" y="3600"/>
                <a:ext cx="480" cy="19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grpSp>
      <p:sp>
        <p:nvSpPr>
          <p:cNvPr id="293897" name="Rectangle 9"/>
          <p:cNvSpPr>
            <a:spLocks noGrp="1" noChangeArrowheads="1"/>
          </p:cNvSpPr>
          <p:nvPr>
            <p:ph type="title"/>
          </p:nvPr>
        </p:nvSpPr>
        <p:spPr>
          <a:xfrm>
            <a:off x="76200" y="0"/>
            <a:ext cx="8915400" cy="685800"/>
          </a:xfrm>
        </p:spPr>
        <p:txBody>
          <a:bodyPr/>
          <a:lstStyle/>
          <a:p>
            <a:r>
              <a:rPr lang="en-US"/>
              <a:t>Ohm’s Law: Resistors</a:t>
            </a:r>
          </a:p>
        </p:txBody>
      </p:sp>
      <p:sp>
        <p:nvSpPr>
          <p:cNvPr id="293898" name="Rectangle 10"/>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All electric devices offer resistance to the flow of current.</a:t>
            </a:r>
          </a:p>
          <a:p>
            <a:pPr marL="742950" lvl="1" indent="-285750">
              <a:spcBef>
                <a:spcPct val="20000"/>
              </a:spcBef>
              <a:buFontTx/>
              <a:buChar char="–"/>
            </a:pPr>
            <a:r>
              <a:rPr lang="en-US">
                <a:solidFill>
                  <a:srgbClr val="660066"/>
                </a:solidFill>
                <a:latin typeface="Arial Narrow" charset="0"/>
                <a:ea typeface="ＭＳ Ｐゴシック" charset="-128"/>
              </a:rPr>
              <a:t>Filaments of light bulbs or heaters are wires with high resistance to cause electrons to lose their energy in the wire</a:t>
            </a:r>
          </a:p>
          <a:p>
            <a:pPr marL="742950" lvl="1" indent="-285750">
              <a:spcBef>
                <a:spcPct val="20000"/>
              </a:spcBef>
              <a:buFontTx/>
              <a:buChar char="–"/>
            </a:pPr>
            <a:r>
              <a:rPr lang="en-US">
                <a:solidFill>
                  <a:srgbClr val="660066"/>
                </a:solidFill>
                <a:latin typeface="Arial Narrow" charset="0"/>
                <a:ea typeface="ＭＳ Ｐゴシック" charset="-128"/>
              </a:rPr>
              <a:t>In general connecting wires have low resistance compared to other devices on the circuit</a:t>
            </a:r>
          </a:p>
          <a:p>
            <a:pPr marL="342900" indent="-342900">
              <a:spcBef>
                <a:spcPct val="20000"/>
              </a:spcBef>
              <a:buFontTx/>
              <a:buChar char="•"/>
            </a:pPr>
            <a:r>
              <a:rPr lang="en-US" sz="2800">
                <a:solidFill>
                  <a:schemeClr val="accent2"/>
                </a:solidFill>
                <a:latin typeface="Arial Narrow" charset="0"/>
              </a:rPr>
              <a:t>In circuits, resistors are used to control the amount of current</a:t>
            </a:r>
          </a:p>
          <a:p>
            <a:pPr marL="742950" lvl="1" indent="-285750">
              <a:spcBef>
                <a:spcPct val="20000"/>
              </a:spcBef>
              <a:buFontTx/>
              <a:buChar char="–"/>
            </a:pPr>
            <a:r>
              <a:rPr lang="en-US">
                <a:solidFill>
                  <a:srgbClr val="660066"/>
                </a:solidFill>
                <a:latin typeface="Arial Narrow" charset="0"/>
                <a:ea typeface="ＭＳ Ｐゴシック" charset="-128"/>
              </a:rPr>
              <a:t>Resistors offer resistance of less than one ohm to millions of ohms</a:t>
            </a:r>
          </a:p>
          <a:p>
            <a:pPr marL="742950" lvl="1" indent="-285750">
              <a:spcBef>
                <a:spcPct val="20000"/>
              </a:spcBef>
              <a:buFontTx/>
              <a:buChar char="–"/>
            </a:pPr>
            <a:r>
              <a:rPr lang="en-US">
                <a:solidFill>
                  <a:srgbClr val="660066"/>
                </a:solidFill>
                <a:latin typeface="Arial Narrow" charset="0"/>
                <a:ea typeface="ＭＳ Ｐゴシック" charset="-128"/>
              </a:rPr>
              <a:t>Main types are</a:t>
            </a:r>
          </a:p>
          <a:p>
            <a:pPr marL="1143000" lvl="2" indent="-228600">
              <a:spcBef>
                <a:spcPct val="20000"/>
              </a:spcBef>
              <a:buFontTx/>
              <a:buChar char="•"/>
            </a:pPr>
            <a:r>
              <a:rPr lang="en-US" sz="2000">
                <a:solidFill>
                  <a:srgbClr val="003300"/>
                </a:solidFill>
                <a:latin typeface="Arial Narrow" charset="0"/>
                <a:ea typeface="ＭＳ Ｐゴシック" charset="-128"/>
              </a:rPr>
              <a:t>“wire-wound” resistors which consists of a coil of fine wire</a:t>
            </a:r>
          </a:p>
          <a:p>
            <a:pPr marL="1143000" lvl="2" indent="-228600">
              <a:spcBef>
                <a:spcPct val="20000"/>
              </a:spcBef>
              <a:buFontTx/>
              <a:buChar char="•"/>
            </a:pPr>
            <a:r>
              <a:rPr lang="en-US" sz="2000">
                <a:solidFill>
                  <a:srgbClr val="003300"/>
                </a:solidFill>
                <a:latin typeface="Arial Narrow" charset="0"/>
                <a:ea typeface="ＭＳ Ｐゴシック" charset="-128"/>
              </a:rPr>
              <a:t>“composition” resistors which are usually made of semiconductor carbon</a:t>
            </a:r>
          </a:p>
          <a:p>
            <a:pPr marL="1143000" lvl="2" indent="-228600">
              <a:spcBef>
                <a:spcPct val="20000"/>
              </a:spcBef>
              <a:buFontTx/>
              <a:buChar char="•"/>
            </a:pPr>
            <a:r>
              <a:rPr lang="en-US" sz="2000">
                <a:solidFill>
                  <a:srgbClr val="003300"/>
                </a:solidFill>
                <a:latin typeface="Arial Narrow" charset="0"/>
                <a:ea typeface="ＭＳ Ｐゴシック" charset="-128"/>
              </a:rPr>
              <a:t>thin metal films</a:t>
            </a:r>
          </a:p>
          <a:p>
            <a:pPr marL="342900" indent="-342900">
              <a:spcBef>
                <a:spcPct val="20000"/>
              </a:spcBef>
              <a:buFontTx/>
              <a:buChar char="•"/>
            </a:pPr>
            <a:r>
              <a:rPr lang="en-US" sz="2800">
                <a:solidFill>
                  <a:schemeClr val="accent2"/>
                </a:solidFill>
                <a:latin typeface="Arial Narrow" charset="0"/>
              </a:rPr>
              <a:t>When drawn in the circuit, the symbol for a resistor is:</a:t>
            </a:r>
          </a:p>
          <a:p>
            <a:pPr marL="342900" indent="-342900">
              <a:spcBef>
                <a:spcPct val="20000"/>
              </a:spcBef>
              <a:buFontTx/>
              <a:buChar char="•"/>
            </a:pPr>
            <a:r>
              <a:rPr lang="en-US" sz="2800">
                <a:solidFill>
                  <a:schemeClr val="accent2"/>
                </a:solidFill>
                <a:latin typeface="Arial Narrow" charset="0"/>
              </a:rPr>
              <a:t>Wires are drawn simply as straight lines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7" name="Date Placeholder 3"/>
          <p:cNvSpPr>
            <a:spLocks noGrp="1"/>
          </p:cNvSpPr>
          <p:nvPr>
            <p:ph type="dt" sz="half" idx="10"/>
          </p:nvPr>
        </p:nvSpPr>
        <p:spPr/>
        <p:txBody>
          <a:bodyPr/>
          <a:lstStyle/>
          <a:p>
            <a:r>
              <a:rPr lang="en-US" smtClean="0"/>
              <a:t>Thursday, Oct. 6, 2011</a:t>
            </a:r>
            <a:endParaRPr lang="en-US"/>
          </a:p>
        </p:txBody>
      </p:sp>
      <p:sp>
        <p:nvSpPr>
          <p:cNvPr id="88" name="Footer Placeholder 4"/>
          <p:cNvSpPr>
            <a:spLocks noGrp="1"/>
          </p:cNvSpPr>
          <p:nvPr>
            <p:ph type="ftr" sz="quarter" idx="11"/>
          </p:nvPr>
        </p:nvSpPr>
        <p:spPr/>
        <p:txBody>
          <a:bodyPr/>
          <a:lstStyle/>
          <a:p>
            <a:r>
              <a:rPr lang="en-US" smtClean="0"/>
              <a:t>PHYS 1444-003, Fall 2011 Dr. Jaehoon Yu</a:t>
            </a:r>
            <a:endParaRPr lang="en-US"/>
          </a:p>
        </p:txBody>
      </p:sp>
      <p:sp>
        <p:nvSpPr>
          <p:cNvPr id="89" name="Slide Number Placeholder 5"/>
          <p:cNvSpPr>
            <a:spLocks noGrp="1"/>
          </p:cNvSpPr>
          <p:nvPr>
            <p:ph type="sldNum" sz="quarter" idx="12"/>
          </p:nvPr>
        </p:nvSpPr>
        <p:spPr/>
        <p:txBody>
          <a:bodyPr/>
          <a:lstStyle/>
          <a:p>
            <a:fld id="{57E0F93E-AA33-1F41-ACCB-6D51A3C1BCCE}" type="slidenum">
              <a:rPr lang="en-US"/>
              <a:pPr/>
              <a:t>14</a:t>
            </a:fld>
            <a:endParaRPr lang="en-US"/>
          </a:p>
        </p:txBody>
      </p:sp>
      <p:sp>
        <p:nvSpPr>
          <p:cNvPr id="294914" name="Rectangle 2"/>
          <p:cNvSpPr>
            <a:spLocks noGrp="1" noChangeArrowheads="1"/>
          </p:cNvSpPr>
          <p:nvPr>
            <p:ph type="title"/>
          </p:nvPr>
        </p:nvSpPr>
        <p:spPr>
          <a:xfrm>
            <a:off x="76200" y="0"/>
            <a:ext cx="8915400" cy="685800"/>
          </a:xfrm>
        </p:spPr>
        <p:txBody>
          <a:bodyPr/>
          <a:lstStyle/>
          <a:p>
            <a:r>
              <a:rPr lang="en-US"/>
              <a:t>Ohm’s Law: Resistor Values</a:t>
            </a:r>
          </a:p>
        </p:txBody>
      </p:sp>
      <p:sp>
        <p:nvSpPr>
          <p:cNvPr id="294915" name="Rectangle 3"/>
          <p:cNvSpPr>
            <a:spLocks noChangeArrowheads="1"/>
          </p:cNvSpPr>
          <p:nvPr/>
        </p:nvSpPr>
        <p:spPr bwMode="auto">
          <a:xfrm>
            <a:off x="152400" y="685800"/>
            <a:ext cx="8610600" cy="5791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Resistors have its resistance color-coded on its body</a:t>
            </a:r>
          </a:p>
          <a:p>
            <a:pPr marL="342900" indent="-342900">
              <a:spcBef>
                <a:spcPct val="20000"/>
              </a:spcBef>
              <a:buFontTx/>
              <a:buChar char="•"/>
            </a:pPr>
            <a:r>
              <a:rPr lang="en-US" sz="2800">
                <a:solidFill>
                  <a:schemeClr val="accent2"/>
                </a:solidFill>
                <a:latin typeface="Arial Narrow" charset="0"/>
              </a:rPr>
              <a:t>The color-coding follows the convention below: </a:t>
            </a:r>
          </a:p>
        </p:txBody>
      </p:sp>
      <p:pic>
        <p:nvPicPr>
          <p:cNvPr id="294916" name="Picture 4" descr="FG25_011"/>
          <p:cNvPicPr>
            <a:picLocks noChangeAspect="1" noChangeArrowheads="1"/>
          </p:cNvPicPr>
          <p:nvPr/>
        </p:nvPicPr>
        <p:blipFill>
          <a:blip r:embed="rId3"/>
          <a:srcRect/>
          <a:stretch>
            <a:fillRect/>
          </a:stretch>
        </p:blipFill>
        <p:spPr bwMode="auto">
          <a:xfrm>
            <a:off x="2590800" y="1752600"/>
            <a:ext cx="5867400" cy="4400550"/>
          </a:xfrm>
          <a:prstGeom prst="rect">
            <a:avLst/>
          </a:prstGeom>
          <a:noFill/>
        </p:spPr>
      </p:pic>
      <p:graphicFrame>
        <p:nvGraphicFramePr>
          <p:cNvPr id="294917" name="Group 5"/>
          <p:cNvGraphicFramePr>
            <a:graphicFrameLocks noGrp="1"/>
          </p:cNvGraphicFramePr>
          <p:nvPr/>
        </p:nvGraphicFramePr>
        <p:xfrm>
          <a:off x="152400" y="1752600"/>
          <a:ext cx="3581400" cy="4693920"/>
        </p:xfrm>
        <a:graphic>
          <a:graphicData uri="http://schemas.openxmlformats.org/drawingml/2006/table">
            <a:tbl>
              <a:tblPr/>
              <a:tblGrid>
                <a:gridCol w="838200"/>
                <a:gridCol w="838200"/>
                <a:gridCol w="914400"/>
                <a:gridCol w="990600"/>
              </a:tblGrid>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Color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Number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Multiplier</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Tolerance</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CC"/>
                    </a:solid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Black</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1=10</a:t>
                      </a:r>
                      <a:r>
                        <a:rPr kumimoji="0" lang="en-US" sz="1600" b="0" i="0" u="none" strike="noStrike" cap="none" normalizeH="0" baseline="30000">
                          <a:ln>
                            <a:noFill/>
                          </a:ln>
                          <a:solidFill>
                            <a:schemeClr val="accent2"/>
                          </a:solidFill>
                          <a:effectLst/>
                          <a:latin typeface="Arial Narrow" charset="0"/>
                        </a:rPr>
                        <a:t>0</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Brown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Red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Orange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3</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3</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Yellow</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4</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4</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Green</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5</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Blue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6</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6</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Violet</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7</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7</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Gray</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8</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8</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White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9</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9</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Gold</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1</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5%</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Silver</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r>
                        <a:rPr kumimoji="0" lang="en-US" sz="1600" b="0" i="0" u="none" strike="noStrike" cap="none" normalizeH="0" baseline="30000">
                          <a:ln>
                            <a:noFill/>
                          </a:ln>
                          <a:solidFill>
                            <a:schemeClr val="accent2"/>
                          </a:solidFill>
                          <a:effectLst/>
                          <a:latin typeface="Arial Narrow" charset="0"/>
                        </a:rPr>
                        <a:t>-2</a:t>
                      </a: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10%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905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None</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600" b="0" i="0" u="none" strike="noStrike" cap="none" normalizeH="0" baseline="0">
                        <a:ln>
                          <a:noFill/>
                        </a:ln>
                        <a:solidFill>
                          <a:schemeClr val="accent2"/>
                        </a:solidFill>
                        <a:effectLst/>
                        <a:latin typeface="Arial Narrow"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a:ln>
                            <a:noFill/>
                          </a:ln>
                          <a:solidFill>
                            <a:schemeClr val="accent2"/>
                          </a:solidFill>
                          <a:effectLst/>
                          <a:latin typeface="Arial Narrow" charset="0"/>
                        </a:rPr>
                        <a:t>20%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294994" name="Text Box 82"/>
          <p:cNvSpPr txBox="1">
            <a:spLocks noChangeArrowheads="1"/>
          </p:cNvSpPr>
          <p:nvPr/>
        </p:nvSpPr>
        <p:spPr bwMode="auto">
          <a:xfrm>
            <a:off x="5715000" y="4953000"/>
            <a:ext cx="2286000" cy="641350"/>
          </a:xfrm>
          <a:prstGeom prst="rect">
            <a:avLst/>
          </a:prstGeom>
          <a:noFill/>
          <a:ln w="9525">
            <a:noFill/>
            <a:miter lim="800000"/>
            <a:headEnd/>
            <a:tailEnd/>
          </a:ln>
          <a:effectLst/>
        </p:spPr>
        <p:txBody>
          <a:bodyPr>
            <a:prstTxWarp prst="textNoShape">
              <a:avLst/>
            </a:prstTxWarp>
            <a:spAutoFit/>
          </a:bodyPr>
          <a:lstStyle/>
          <a:p>
            <a:r>
              <a:rPr lang="en-US" sz="1800">
                <a:solidFill>
                  <a:srgbClr val="CC0000"/>
                </a:solidFill>
                <a:latin typeface="Arial Narrow" charset="0"/>
              </a:rPr>
              <a:t>What is the resistance of the resistor in this figure?</a:t>
            </a:r>
          </a:p>
        </p:txBody>
      </p:sp>
      <p:graphicFrame>
        <p:nvGraphicFramePr>
          <p:cNvPr id="294995" name="Object 83"/>
          <p:cNvGraphicFramePr>
            <a:graphicFrameLocks noChangeAspect="1"/>
          </p:cNvGraphicFramePr>
          <p:nvPr/>
        </p:nvGraphicFramePr>
        <p:xfrm>
          <a:off x="5621338" y="5703888"/>
          <a:ext cx="322262" cy="455612"/>
        </p:xfrm>
        <a:graphic>
          <a:graphicData uri="http://schemas.openxmlformats.org/presentationml/2006/ole">
            <p:oleObj spid="_x0000_s339970" name="Equation" r:id="rId4" imgW="114120" imgH="152280" progId="Equation.DSMT4">
              <p:embed/>
            </p:oleObj>
          </a:graphicData>
        </a:graphic>
      </p:graphicFrame>
      <p:graphicFrame>
        <p:nvGraphicFramePr>
          <p:cNvPr id="294996" name="Object 84"/>
          <p:cNvGraphicFramePr>
            <a:graphicFrameLocks noChangeAspect="1"/>
          </p:cNvGraphicFramePr>
          <p:nvPr/>
        </p:nvGraphicFramePr>
        <p:xfrm>
          <a:off x="5849938" y="5697538"/>
          <a:ext cx="322262" cy="493712"/>
        </p:xfrm>
        <a:graphic>
          <a:graphicData uri="http://schemas.openxmlformats.org/presentationml/2006/ole">
            <p:oleObj spid="_x0000_s339971" name="Equation" r:id="rId5" imgW="114120" imgH="164880" progId="Equation.DSMT4">
              <p:embed/>
            </p:oleObj>
          </a:graphicData>
        </a:graphic>
      </p:graphicFrame>
      <p:graphicFrame>
        <p:nvGraphicFramePr>
          <p:cNvPr id="294997" name="Object 85"/>
          <p:cNvGraphicFramePr>
            <a:graphicFrameLocks noChangeAspect="1"/>
          </p:cNvGraphicFramePr>
          <p:nvPr/>
        </p:nvGraphicFramePr>
        <p:xfrm>
          <a:off x="6151563" y="5602288"/>
          <a:ext cx="858837" cy="608012"/>
        </p:xfrm>
        <a:graphic>
          <a:graphicData uri="http://schemas.openxmlformats.org/presentationml/2006/ole">
            <p:oleObj spid="_x0000_s339972" name="Equation" r:id="rId6" imgW="304560" imgH="203040" progId="Equation.DSMT4">
              <p:embed/>
            </p:oleObj>
          </a:graphicData>
        </a:graphic>
      </p:graphicFrame>
      <p:graphicFrame>
        <p:nvGraphicFramePr>
          <p:cNvPr id="294998" name="Object 86"/>
          <p:cNvGraphicFramePr>
            <a:graphicFrameLocks noChangeAspect="1"/>
          </p:cNvGraphicFramePr>
          <p:nvPr/>
        </p:nvGraphicFramePr>
        <p:xfrm>
          <a:off x="6934200" y="5678488"/>
          <a:ext cx="1073150" cy="493712"/>
        </p:xfrm>
        <a:graphic>
          <a:graphicData uri="http://schemas.openxmlformats.org/presentationml/2006/ole">
            <p:oleObj spid="_x0000_s339973" name="Equation" r:id="rId7" imgW="380880" imgH="16488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smtClean="0"/>
              <a:t>Thursday, Oct. 6, 2011</a:t>
            </a:r>
            <a:endParaRPr lang="en-US"/>
          </a:p>
        </p:txBody>
      </p:sp>
      <p:sp>
        <p:nvSpPr>
          <p:cNvPr id="12" name="Footer Placeholder 4"/>
          <p:cNvSpPr>
            <a:spLocks noGrp="1"/>
          </p:cNvSpPr>
          <p:nvPr>
            <p:ph type="ftr" sz="quarter" idx="11"/>
          </p:nvPr>
        </p:nvSpPr>
        <p:spPr/>
        <p:txBody>
          <a:bodyPr/>
          <a:lstStyle/>
          <a:p>
            <a:r>
              <a:rPr lang="en-US" smtClean="0"/>
              <a:t>PHYS 1444-003, Fall 2011 Dr. Jaehoon Yu</a:t>
            </a:r>
            <a:endParaRPr lang="en-US"/>
          </a:p>
        </p:txBody>
      </p:sp>
      <p:sp>
        <p:nvSpPr>
          <p:cNvPr id="13" name="Slide Number Placeholder 5"/>
          <p:cNvSpPr>
            <a:spLocks noGrp="1"/>
          </p:cNvSpPr>
          <p:nvPr>
            <p:ph type="sldNum" sz="quarter" idx="12"/>
          </p:nvPr>
        </p:nvSpPr>
        <p:spPr/>
        <p:txBody>
          <a:bodyPr/>
          <a:lstStyle/>
          <a:p>
            <a:fld id="{B5ED5AD7-8AE6-AF4C-BD37-715FA29C9A99}" type="slidenum">
              <a:rPr lang="en-US"/>
              <a:pPr/>
              <a:t>15</a:t>
            </a:fld>
            <a:endParaRPr lang="en-US"/>
          </a:p>
        </p:txBody>
      </p:sp>
      <p:sp>
        <p:nvSpPr>
          <p:cNvPr id="295938" name="Rectangle 2"/>
          <p:cNvSpPr>
            <a:spLocks noGrp="1" noChangeArrowheads="1"/>
          </p:cNvSpPr>
          <p:nvPr>
            <p:ph type="title"/>
          </p:nvPr>
        </p:nvSpPr>
        <p:spPr>
          <a:xfrm>
            <a:off x="76200" y="0"/>
            <a:ext cx="8915400" cy="685800"/>
          </a:xfrm>
        </p:spPr>
        <p:txBody>
          <a:bodyPr/>
          <a:lstStyle/>
          <a:p>
            <a:r>
              <a:rPr lang="en-US"/>
              <a:t>Resistivity</a:t>
            </a:r>
          </a:p>
        </p:txBody>
      </p:sp>
      <p:sp>
        <p:nvSpPr>
          <p:cNvPr id="295939" name="Rectangle 3"/>
          <p:cNvSpPr>
            <a:spLocks noChangeArrowheads="1"/>
          </p:cNvSpPr>
          <p:nvPr/>
        </p:nvSpPr>
        <p:spPr bwMode="auto">
          <a:xfrm>
            <a:off x="152400" y="685800"/>
            <a:ext cx="8610600" cy="5486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It is experimentally found that the resistance R of a metal wire is directly proportional to its length </a:t>
            </a:r>
            <a:r>
              <a:rPr lang="en-US" sz="2800" dirty="0" err="1">
                <a:solidFill>
                  <a:schemeClr val="accent2"/>
                </a:solidFill>
                <a:latin typeface="Monotype Corsiva" charset="0"/>
              </a:rPr>
              <a:t>l</a:t>
            </a:r>
            <a:r>
              <a:rPr lang="en-US" sz="2800" dirty="0">
                <a:solidFill>
                  <a:schemeClr val="accent2"/>
                </a:solidFill>
                <a:latin typeface="Arial Narrow" charset="0"/>
              </a:rPr>
              <a:t> and inversely proportional to its cross-sectional area A</a:t>
            </a:r>
          </a:p>
          <a:p>
            <a:pPr marL="742950" lvl="1" indent="-285750">
              <a:spcBef>
                <a:spcPct val="20000"/>
              </a:spcBef>
              <a:buFontTx/>
              <a:buChar char="–"/>
            </a:pPr>
            <a:r>
              <a:rPr lang="en-US" dirty="0">
                <a:solidFill>
                  <a:srgbClr val="660066"/>
                </a:solidFill>
                <a:latin typeface="Arial Narrow" charset="0"/>
                <a:ea typeface="ＭＳ Ｐゴシック" charset="-128"/>
              </a:rPr>
              <a:t>How would you formularize this?</a:t>
            </a:r>
          </a:p>
          <a:p>
            <a:pPr marL="742950" lvl="1" indent="-285750">
              <a:spcBef>
                <a:spcPct val="20000"/>
              </a:spcBef>
              <a:buFontTx/>
              <a:buChar char="–"/>
            </a:pPr>
            <a:r>
              <a:rPr lang="en-US" dirty="0">
                <a:solidFill>
                  <a:srgbClr val="660066"/>
                </a:solidFill>
                <a:latin typeface="Arial Narrow" charset="0"/>
                <a:ea typeface="ＭＳ Ｐゴシック" charset="-128"/>
              </a:rPr>
              <a:t>The proportionality constant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ρ</a:t>
            </a:r>
            <a:r>
              <a:rPr lang="en-US" dirty="0" smtClean="0">
                <a:solidFill>
                  <a:srgbClr val="660066"/>
                </a:solidFill>
                <a:latin typeface="Arial Narrow" charset="0"/>
                <a:ea typeface="ＭＳ Ｐゴシック" charset="-128"/>
              </a:rPr>
              <a:t> </a:t>
            </a:r>
            <a:r>
              <a:rPr lang="en-US" dirty="0">
                <a:solidFill>
                  <a:srgbClr val="660066"/>
                </a:solidFill>
                <a:latin typeface="Arial Narrow" charset="0"/>
                <a:ea typeface="ＭＳ Ｐゴシック" charset="-128"/>
              </a:rPr>
              <a:t>is called the </a:t>
            </a:r>
            <a:r>
              <a:rPr lang="en-US" b="1" u="sng" dirty="0">
                <a:solidFill>
                  <a:srgbClr val="CC0000"/>
                </a:solidFill>
                <a:latin typeface="Arial Narrow" charset="0"/>
                <a:ea typeface="ＭＳ Ｐゴシック" charset="-128"/>
              </a:rPr>
              <a:t>resistivity</a:t>
            </a:r>
            <a:r>
              <a:rPr lang="en-US" dirty="0">
                <a:solidFill>
                  <a:srgbClr val="660066"/>
                </a:solidFill>
                <a:latin typeface="Arial Narrow" charset="0"/>
                <a:ea typeface="ＭＳ Ｐゴシック" charset="-128"/>
              </a:rPr>
              <a:t> and depends on the material used.  What is the unit of this constant?</a:t>
            </a:r>
          </a:p>
          <a:p>
            <a:pPr marL="1143000" lvl="2" indent="-228600">
              <a:spcBef>
                <a:spcPct val="20000"/>
              </a:spcBef>
              <a:buFontTx/>
              <a:buChar char="•"/>
            </a:pPr>
            <a:r>
              <a:rPr lang="en-US" sz="2000" dirty="0">
                <a:solidFill>
                  <a:srgbClr val="003300"/>
                </a:solidFill>
                <a:latin typeface="Arial Narrow" charset="0"/>
                <a:ea typeface="ＭＳ Ｐゴシック" charset="-128"/>
              </a:rPr>
              <a:t>ohm-</a:t>
            </a:r>
            <a:r>
              <a:rPr lang="en-US" sz="2000" dirty="0" err="1">
                <a:solidFill>
                  <a:srgbClr val="003300"/>
                </a:solidFill>
                <a:latin typeface="Arial Narrow" charset="0"/>
                <a:ea typeface="ＭＳ Ｐゴシック" charset="-128"/>
              </a:rPr>
              <a:t>m</a:t>
            </a:r>
            <a:r>
              <a:rPr lang="en-US" sz="2000" dirty="0">
                <a:solidFill>
                  <a:srgbClr val="003300"/>
                </a:solidFill>
                <a:latin typeface="Arial Narrow" charset="0"/>
                <a:ea typeface="ＭＳ Ｐゴシック" charset="-128"/>
              </a:rPr>
              <a:t> or</a:t>
            </a:r>
            <a:r>
              <a:rPr lang="en-US" sz="2000" dirty="0" smtClean="0">
                <a:solidFill>
                  <a:srgbClr val="003300"/>
                </a:solidFill>
                <a:latin typeface="Arial Narrow" charset="0"/>
                <a:ea typeface="ＭＳ Ｐゴシック" charset="-128"/>
              </a:rPr>
              <a:t> </a:t>
            </a:r>
            <a:r>
              <a:rPr lang="en-US" sz="2000" dirty="0" err="1" smtClean="0">
                <a:solidFill>
                  <a:srgbClr val="003300"/>
                </a:solidFill>
                <a:latin typeface="Symbol" charset="2"/>
                <a:ea typeface="ＭＳ Ｐゴシック" charset="-128"/>
              </a:rPr>
              <a:t>Ω-</a:t>
            </a:r>
            <a:r>
              <a:rPr lang="en-US" sz="2000" dirty="0" err="1">
                <a:solidFill>
                  <a:srgbClr val="003300"/>
                </a:solidFill>
                <a:latin typeface="Arial Narrow" charset="0"/>
                <a:ea typeface="ＭＳ Ｐゴシック" charset="-128"/>
              </a:rPr>
              <a:t>m</a:t>
            </a:r>
            <a:endParaRPr lang="en-US" sz="2000" dirty="0">
              <a:solidFill>
                <a:srgbClr val="003300"/>
              </a:solidFill>
              <a:latin typeface="Arial Narrow" charset="0"/>
              <a:ea typeface="ＭＳ Ｐゴシック" charset="-128"/>
            </a:endParaRPr>
          </a:p>
          <a:p>
            <a:pPr marL="1143000" lvl="2" indent="-228600">
              <a:spcBef>
                <a:spcPct val="20000"/>
              </a:spcBef>
              <a:buFontTx/>
              <a:buChar char="•"/>
            </a:pPr>
            <a:r>
              <a:rPr lang="en-US" sz="2000" dirty="0">
                <a:solidFill>
                  <a:srgbClr val="003300"/>
                </a:solidFill>
                <a:latin typeface="Arial Narrow" charset="0"/>
                <a:ea typeface="ＭＳ Ｐゴシック" charset="-128"/>
              </a:rPr>
              <a:t>The values depends on purity, heat treatment, temperature, etc</a:t>
            </a:r>
          </a:p>
          <a:p>
            <a:pPr marL="742950" lvl="1" indent="-285750">
              <a:spcBef>
                <a:spcPct val="20000"/>
              </a:spcBef>
              <a:buFontTx/>
              <a:buChar char="–"/>
            </a:pPr>
            <a:r>
              <a:rPr lang="en-US" dirty="0">
                <a:solidFill>
                  <a:srgbClr val="660066"/>
                </a:solidFill>
                <a:latin typeface="Arial Narrow" charset="0"/>
                <a:ea typeface="ＭＳ Ｐゴシック" charset="-128"/>
              </a:rPr>
              <a:t>How would you interpret the resistivity?</a:t>
            </a:r>
          </a:p>
          <a:p>
            <a:pPr marL="1143000" lvl="2" indent="-228600">
              <a:spcBef>
                <a:spcPct val="20000"/>
              </a:spcBef>
              <a:buFontTx/>
              <a:buChar char="•"/>
            </a:pPr>
            <a:r>
              <a:rPr lang="en-US" sz="2000" dirty="0">
                <a:solidFill>
                  <a:srgbClr val="003300"/>
                </a:solidFill>
                <a:latin typeface="Arial Narrow" charset="0"/>
                <a:ea typeface="ＭＳ Ｐゴシック" charset="-128"/>
              </a:rPr>
              <a:t>The higher the resistivity the higher the resistance</a:t>
            </a:r>
          </a:p>
          <a:p>
            <a:pPr marL="1143000" lvl="2" indent="-228600">
              <a:spcBef>
                <a:spcPct val="20000"/>
              </a:spcBef>
              <a:buFontTx/>
              <a:buChar char="•"/>
            </a:pPr>
            <a:r>
              <a:rPr lang="en-US" sz="2000" dirty="0">
                <a:solidFill>
                  <a:srgbClr val="003300"/>
                </a:solidFill>
                <a:latin typeface="Arial Narrow" charset="0"/>
                <a:ea typeface="ＭＳ Ｐゴシック" charset="-128"/>
              </a:rPr>
              <a:t>The lower the resistivity the lower the resistance and the higher the conductivity </a:t>
            </a:r>
            <a:r>
              <a:rPr lang="en-US" sz="2000" dirty="0" err="1">
                <a:solidFill>
                  <a:srgbClr val="003300"/>
                </a:solidFill>
                <a:latin typeface="Arial Narrow" charset="0"/>
                <a:ea typeface="ＭＳ Ｐゴシック" charset="-128"/>
                <a:sym typeface="Wingdings" charset="2"/>
              </a:rPr>
              <a:t></a:t>
            </a:r>
            <a:r>
              <a:rPr lang="en-US" sz="2000" dirty="0">
                <a:solidFill>
                  <a:srgbClr val="003300"/>
                </a:solidFill>
                <a:latin typeface="Arial Narrow" charset="0"/>
                <a:ea typeface="ＭＳ Ｐゴシック" charset="-128"/>
                <a:sym typeface="Wingdings" charset="2"/>
              </a:rPr>
              <a:t> Silver has the lowest resistivity.</a:t>
            </a:r>
          </a:p>
          <a:p>
            <a:pPr marL="1600200" lvl="3" indent="-228600">
              <a:spcBef>
                <a:spcPct val="20000"/>
              </a:spcBef>
              <a:buFontTx/>
              <a:buChar char="–"/>
            </a:pPr>
            <a:r>
              <a:rPr lang="en-US" sz="1800" dirty="0">
                <a:solidFill>
                  <a:srgbClr val="CC00CC"/>
                </a:solidFill>
                <a:latin typeface="Arial Narrow" charset="0"/>
                <a:ea typeface="ＭＳ Ｐゴシック" charset="-128"/>
              </a:rPr>
              <a:t>So the silver is the best conductor</a:t>
            </a:r>
          </a:p>
          <a:p>
            <a:pPr marL="742950" lvl="1" indent="-285750">
              <a:spcBef>
                <a:spcPct val="20000"/>
              </a:spcBef>
              <a:buFontTx/>
              <a:buChar char="–"/>
            </a:pPr>
            <a:r>
              <a:rPr lang="en-US" dirty="0">
                <a:solidFill>
                  <a:srgbClr val="660066"/>
                </a:solidFill>
                <a:latin typeface="Arial Narrow" charset="0"/>
                <a:ea typeface="ＭＳ Ｐゴシック" charset="-128"/>
              </a:rPr>
              <a:t>The reciprocal of the resistivity is called the </a:t>
            </a:r>
            <a:r>
              <a:rPr lang="en-US" b="1" u="sng" dirty="0">
                <a:solidFill>
                  <a:srgbClr val="CC0000"/>
                </a:solidFill>
                <a:latin typeface="Arial Narrow" charset="0"/>
                <a:ea typeface="ＭＳ Ｐゴシック" charset="-128"/>
              </a:rPr>
              <a:t>conductivity</a:t>
            </a:r>
            <a:r>
              <a:rPr lang="en-US" dirty="0">
                <a:solidFill>
                  <a:srgbClr val="660066"/>
                </a:solidFill>
                <a:latin typeface="Arial Narrow" charset="0"/>
                <a:ea typeface="ＭＳ Ｐゴシック" charset="-128"/>
              </a:rPr>
              <a:t>,</a:t>
            </a:r>
            <a:r>
              <a:rPr lang="en-US" dirty="0" smtClean="0">
                <a:solidFill>
                  <a:srgbClr val="660066"/>
                </a:solidFill>
                <a:latin typeface="Arial Narrow" charset="0"/>
                <a:ea typeface="ＭＳ Ｐゴシック" charset="-128"/>
              </a:rPr>
              <a:t> </a:t>
            </a:r>
            <a:r>
              <a:rPr lang="en-US" dirty="0" err="1" smtClean="0">
                <a:solidFill>
                  <a:srgbClr val="660066"/>
                </a:solidFill>
                <a:latin typeface="Symbol" charset="2"/>
                <a:ea typeface="ＭＳ Ｐゴシック" charset="-128"/>
              </a:rPr>
              <a:t>σ</a:t>
            </a:r>
            <a:r>
              <a:rPr lang="en-US" dirty="0" smtClean="0">
                <a:solidFill>
                  <a:srgbClr val="660066"/>
                </a:solidFill>
                <a:latin typeface="Arial Narrow" charset="0"/>
                <a:ea typeface="ＭＳ Ｐゴシック" charset="-128"/>
              </a:rPr>
              <a:t>,</a:t>
            </a:r>
            <a:endParaRPr lang="en-US" dirty="0">
              <a:solidFill>
                <a:srgbClr val="660066"/>
              </a:solidFill>
              <a:latin typeface="Arial Narrow" charset="0"/>
              <a:ea typeface="ＭＳ Ｐゴシック" charset="-128"/>
            </a:endParaRPr>
          </a:p>
        </p:txBody>
      </p:sp>
      <p:graphicFrame>
        <p:nvGraphicFramePr>
          <p:cNvPr id="295940" name="Object 4"/>
          <p:cNvGraphicFramePr>
            <a:graphicFrameLocks noChangeAspect="1"/>
          </p:cNvGraphicFramePr>
          <p:nvPr/>
        </p:nvGraphicFramePr>
        <p:xfrm>
          <a:off x="4730750" y="1698625"/>
          <a:ext cx="1060450" cy="815975"/>
        </p:xfrm>
        <a:graphic>
          <a:graphicData uri="http://schemas.openxmlformats.org/presentationml/2006/ole">
            <p:oleObj spid="_x0000_s340994" name="Equation" r:id="rId3" imgW="507960" imgH="368280" progId="Equation.DSMT4">
              <p:embed/>
            </p:oleObj>
          </a:graphicData>
        </a:graphic>
      </p:graphicFrame>
      <p:graphicFrame>
        <p:nvGraphicFramePr>
          <p:cNvPr id="295941" name="Object 5"/>
          <p:cNvGraphicFramePr>
            <a:graphicFrameLocks noChangeAspect="1"/>
          </p:cNvGraphicFramePr>
          <p:nvPr/>
        </p:nvGraphicFramePr>
        <p:xfrm>
          <a:off x="7885113" y="5715000"/>
          <a:ext cx="725487" cy="747713"/>
        </p:xfrm>
        <a:graphic>
          <a:graphicData uri="http://schemas.openxmlformats.org/presentationml/2006/ole">
            <p:oleObj spid="_x0000_s340995" name="Equation" r:id="rId4" imgW="406080" imgH="393480" progId="Equation.DSMT4">
              <p:embed/>
            </p:oleObj>
          </a:graphicData>
        </a:graphic>
      </p:graphicFrame>
      <p:sp>
        <p:nvSpPr>
          <p:cNvPr id="295942" name="AutoShape 6"/>
          <p:cNvSpPr>
            <a:spLocks noChangeArrowheads="1"/>
          </p:cNvSpPr>
          <p:nvPr/>
        </p:nvSpPr>
        <p:spPr bwMode="auto">
          <a:xfrm rot="-5400000">
            <a:off x="7391400" y="1066800"/>
            <a:ext cx="609600" cy="1676400"/>
          </a:xfrm>
          <a:prstGeom prst="can">
            <a:avLst>
              <a:gd name="adj" fmla="val 68750"/>
            </a:avLst>
          </a:prstGeom>
          <a:noFill/>
          <a:ln w="28575">
            <a:solidFill>
              <a:schemeClr val="hlink"/>
            </a:solidFill>
            <a:round/>
            <a:headEnd/>
            <a:tailEnd/>
          </a:ln>
          <a:effectLst/>
        </p:spPr>
        <p:txBody>
          <a:bodyPr anchor="ctr">
            <a:prstTxWarp prst="textNoShape">
              <a:avLst/>
            </a:prstTxWarp>
            <a:spAutoFit/>
          </a:bodyPr>
          <a:lstStyle/>
          <a:p>
            <a:endParaRPr lang="en-US"/>
          </a:p>
        </p:txBody>
      </p:sp>
      <p:sp>
        <p:nvSpPr>
          <p:cNvPr id="295943" name="Text Box 7"/>
          <p:cNvSpPr txBox="1">
            <a:spLocks noChangeArrowheads="1"/>
          </p:cNvSpPr>
          <p:nvPr/>
        </p:nvSpPr>
        <p:spPr bwMode="auto">
          <a:xfrm>
            <a:off x="6873875" y="1676400"/>
            <a:ext cx="365125" cy="457200"/>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Arial Narrow" charset="0"/>
              </a:rPr>
              <a:t>A</a:t>
            </a:r>
          </a:p>
        </p:txBody>
      </p:sp>
      <p:grpSp>
        <p:nvGrpSpPr>
          <p:cNvPr id="2" name="Group 8"/>
          <p:cNvGrpSpPr>
            <a:grpSpLocks/>
          </p:cNvGrpSpPr>
          <p:nvPr/>
        </p:nvGrpSpPr>
        <p:grpSpPr bwMode="auto">
          <a:xfrm>
            <a:off x="7010400" y="2286000"/>
            <a:ext cx="1295400" cy="457200"/>
            <a:chOff x="4416" y="1440"/>
            <a:chExt cx="816" cy="288"/>
          </a:xfrm>
        </p:grpSpPr>
        <p:sp>
          <p:nvSpPr>
            <p:cNvPr id="295945" name="Line 9"/>
            <p:cNvSpPr>
              <a:spLocks noChangeShapeType="1"/>
            </p:cNvSpPr>
            <p:nvPr/>
          </p:nvSpPr>
          <p:spPr bwMode="auto">
            <a:xfrm>
              <a:off x="4416" y="1440"/>
              <a:ext cx="816" cy="0"/>
            </a:xfrm>
            <a:prstGeom prst="line">
              <a:avLst/>
            </a:prstGeom>
            <a:noFill/>
            <a:ln w="28575">
              <a:solidFill>
                <a:srgbClr val="CC0000"/>
              </a:solidFill>
              <a:round/>
              <a:headEnd type="triangle" w="med" len="med"/>
              <a:tailEnd type="triangle" w="med" len="med"/>
            </a:ln>
            <a:effectLst/>
          </p:spPr>
          <p:txBody>
            <a:bodyPr wrap="none">
              <a:prstTxWarp prst="textNoShape">
                <a:avLst/>
              </a:prstTxWarp>
              <a:spAutoFit/>
            </a:bodyPr>
            <a:lstStyle/>
            <a:p>
              <a:endParaRPr lang="en-US"/>
            </a:p>
          </p:txBody>
        </p:sp>
        <p:sp>
          <p:nvSpPr>
            <p:cNvPr id="295946" name="Text Box 10"/>
            <p:cNvSpPr txBox="1">
              <a:spLocks noChangeArrowheads="1"/>
            </p:cNvSpPr>
            <p:nvPr/>
          </p:nvSpPr>
          <p:spPr bwMode="auto">
            <a:xfrm>
              <a:off x="4686" y="1440"/>
              <a:ext cx="162" cy="288"/>
            </a:xfrm>
            <a:prstGeom prst="rect">
              <a:avLst/>
            </a:prstGeom>
            <a:noFill/>
            <a:ln w="9525">
              <a:noFill/>
              <a:miter lim="800000"/>
              <a:headEnd/>
              <a:tailEnd/>
            </a:ln>
            <a:effectLst/>
          </p:spPr>
          <p:txBody>
            <a:bodyPr wrap="none">
              <a:prstTxWarp prst="textNoShape">
                <a:avLst/>
              </a:prstTxWarp>
              <a:spAutoFit/>
            </a:bodyPr>
            <a:lstStyle/>
            <a:p>
              <a:r>
                <a:rPr lang="en-US" b="1">
                  <a:solidFill>
                    <a:srgbClr val="CC0000"/>
                  </a:solidFill>
                  <a:latin typeface="Monotype Corsiva" charset="0"/>
                </a:rPr>
                <a:t>l</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 name="Date Placeholder 3"/>
          <p:cNvSpPr>
            <a:spLocks noGrp="1"/>
          </p:cNvSpPr>
          <p:nvPr>
            <p:ph type="dt" sz="half" idx="10"/>
          </p:nvPr>
        </p:nvSpPr>
        <p:spPr/>
        <p:txBody>
          <a:bodyPr/>
          <a:lstStyle/>
          <a:p>
            <a:r>
              <a:rPr lang="en-US" smtClean="0"/>
              <a:t>Thursday, Oct. 6, 2011</a:t>
            </a:r>
            <a:endParaRPr lang="en-US"/>
          </a:p>
        </p:txBody>
      </p:sp>
      <p:sp>
        <p:nvSpPr>
          <p:cNvPr id="25" name="Footer Placeholder 4"/>
          <p:cNvSpPr>
            <a:spLocks noGrp="1"/>
          </p:cNvSpPr>
          <p:nvPr>
            <p:ph type="ftr" sz="quarter" idx="11"/>
          </p:nvPr>
        </p:nvSpPr>
        <p:spPr/>
        <p:txBody>
          <a:bodyPr/>
          <a:lstStyle/>
          <a:p>
            <a:r>
              <a:rPr lang="en-US" smtClean="0"/>
              <a:t>PHYS 1444-003, Fall 2011 Dr. Jaehoon Yu</a:t>
            </a:r>
            <a:endParaRPr lang="en-US"/>
          </a:p>
        </p:txBody>
      </p:sp>
      <p:sp>
        <p:nvSpPr>
          <p:cNvPr id="26" name="Slide Number Placeholder 5"/>
          <p:cNvSpPr>
            <a:spLocks noGrp="1"/>
          </p:cNvSpPr>
          <p:nvPr>
            <p:ph type="sldNum" sz="quarter" idx="12"/>
          </p:nvPr>
        </p:nvSpPr>
        <p:spPr/>
        <p:txBody>
          <a:bodyPr/>
          <a:lstStyle/>
          <a:p>
            <a:fld id="{C81881F1-673B-D446-A88F-7BF02C4C0067}" type="slidenum">
              <a:rPr lang="en-US"/>
              <a:pPr/>
              <a:t>16</a:t>
            </a:fld>
            <a:endParaRPr lang="en-US"/>
          </a:p>
        </p:txBody>
      </p:sp>
      <p:pic>
        <p:nvPicPr>
          <p:cNvPr id="296962" name="Picture 2" descr="FG25_012"/>
          <p:cNvPicPr>
            <a:picLocks noChangeAspect="1" noChangeArrowheads="1"/>
          </p:cNvPicPr>
          <p:nvPr/>
        </p:nvPicPr>
        <p:blipFill>
          <a:blip r:embed="rId3"/>
          <a:srcRect/>
          <a:stretch>
            <a:fillRect/>
          </a:stretch>
        </p:blipFill>
        <p:spPr bwMode="auto">
          <a:xfrm>
            <a:off x="6629400" y="457200"/>
            <a:ext cx="2743200" cy="2057400"/>
          </a:xfrm>
          <a:prstGeom prst="rect">
            <a:avLst/>
          </a:prstGeom>
          <a:noFill/>
        </p:spPr>
      </p:pic>
      <p:sp>
        <p:nvSpPr>
          <p:cNvPr id="296963" name="Rectangle 3"/>
          <p:cNvSpPr>
            <a:spLocks noGrp="1" noChangeArrowheads="1"/>
          </p:cNvSpPr>
          <p:nvPr>
            <p:ph type="title"/>
          </p:nvPr>
        </p:nvSpPr>
        <p:spPr>
          <a:xfrm>
            <a:off x="228600" y="0"/>
            <a:ext cx="8686800" cy="762000"/>
          </a:xfrm>
        </p:spPr>
        <p:txBody>
          <a:bodyPr/>
          <a:lstStyle/>
          <a:p>
            <a:r>
              <a:rPr lang="en-US" dirty="0"/>
              <a:t>Example 25 –</a:t>
            </a:r>
            <a:r>
              <a:rPr lang="en-US" dirty="0" smtClean="0"/>
              <a:t> 5 </a:t>
            </a:r>
            <a:endParaRPr lang="en-US" dirty="0"/>
          </a:p>
        </p:txBody>
      </p:sp>
      <p:sp>
        <p:nvSpPr>
          <p:cNvPr id="296964" name="Text Box 4"/>
          <p:cNvSpPr txBox="1">
            <a:spLocks noChangeArrowheads="1"/>
          </p:cNvSpPr>
          <p:nvPr/>
        </p:nvSpPr>
        <p:spPr bwMode="auto">
          <a:xfrm>
            <a:off x="304800" y="609600"/>
            <a:ext cx="6934200" cy="1938992"/>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dirty="0">
                <a:solidFill>
                  <a:schemeClr val="accent2"/>
                </a:solidFill>
                <a:latin typeface="Arial Narrow" charset="0"/>
              </a:rPr>
              <a:t>Speaker wires: </a:t>
            </a:r>
            <a:r>
              <a:rPr lang="en-US" dirty="0">
                <a:solidFill>
                  <a:schemeClr val="accent2"/>
                </a:solidFill>
                <a:latin typeface="Arial Narrow" charset="0"/>
              </a:rPr>
              <a:t>Suppose you want to connect your stereo to remote speakers. (a) If each wire must be 20m long, what diameter copper wire should you use to keep the resistance less than 0.1</a:t>
            </a:r>
            <a:r>
              <a:rPr lang="en-US" dirty="0" smtClean="0">
                <a:solidFill>
                  <a:schemeClr val="accent2"/>
                </a:solidFill>
                <a:latin typeface="Arial Narrow" charset="0"/>
              </a:rPr>
              <a:t>-</a:t>
            </a:r>
            <a:r>
              <a:rPr lang="en-US" dirty="0" smtClean="0">
                <a:solidFill>
                  <a:schemeClr val="accent2"/>
                </a:solidFill>
                <a:latin typeface="Symbol" charset="2"/>
              </a:rPr>
              <a:t>Ω</a:t>
            </a:r>
            <a:r>
              <a:rPr lang="en-US" dirty="0" smtClean="0">
                <a:solidFill>
                  <a:schemeClr val="accent2"/>
                </a:solidFill>
                <a:latin typeface="Arial Narrow" charset="0"/>
              </a:rPr>
              <a:t> </a:t>
            </a:r>
            <a:r>
              <a:rPr lang="en-US" dirty="0">
                <a:solidFill>
                  <a:schemeClr val="accent2"/>
                </a:solidFill>
                <a:latin typeface="Arial Narrow" charset="0"/>
              </a:rPr>
              <a:t>per wire? (</a:t>
            </a:r>
            <a:r>
              <a:rPr lang="en-US" dirty="0" err="1">
                <a:solidFill>
                  <a:schemeClr val="accent2"/>
                </a:solidFill>
                <a:latin typeface="Arial Narrow" charset="0"/>
              </a:rPr>
              <a:t>b</a:t>
            </a:r>
            <a:r>
              <a:rPr lang="en-US" dirty="0">
                <a:solidFill>
                  <a:schemeClr val="accent2"/>
                </a:solidFill>
                <a:latin typeface="Arial Narrow" charset="0"/>
              </a:rPr>
              <a:t>) If the current on each speaker is 4.0A, what is the voltage drop across each wire?</a:t>
            </a:r>
          </a:p>
        </p:txBody>
      </p:sp>
      <p:sp>
        <p:nvSpPr>
          <p:cNvPr id="296965" name="Text Box 5"/>
          <p:cNvSpPr txBox="1">
            <a:spLocks noChangeArrowheads="1"/>
          </p:cNvSpPr>
          <p:nvPr/>
        </p:nvSpPr>
        <p:spPr bwMode="auto">
          <a:xfrm>
            <a:off x="609600" y="2376488"/>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resistivity of a copper is  </a:t>
            </a:r>
          </a:p>
        </p:txBody>
      </p:sp>
      <p:sp>
        <p:nvSpPr>
          <p:cNvPr id="296966" name="Text Box 6"/>
          <p:cNvSpPr txBox="1">
            <a:spLocks noChangeArrowheads="1"/>
          </p:cNvSpPr>
          <p:nvPr/>
        </p:nvSpPr>
        <p:spPr bwMode="auto">
          <a:xfrm>
            <a:off x="533400" y="5119688"/>
            <a:ext cx="6400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From Ohm’s law, V=IR, we obtain</a:t>
            </a:r>
          </a:p>
        </p:txBody>
      </p:sp>
      <p:sp>
        <p:nvSpPr>
          <p:cNvPr id="296967" name="Text Box 7"/>
          <p:cNvSpPr txBox="1">
            <a:spLocks noChangeArrowheads="1"/>
          </p:cNvSpPr>
          <p:nvPr/>
        </p:nvSpPr>
        <p:spPr bwMode="auto">
          <a:xfrm>
            <a:off x="609600" y="2895600"/>
            <a:ext cx="8153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From the formula for resistance, we can obtain the formula for area </a:t>
            </a:r>
          </a:p>
        </p:txBody>
      </p:sp>
      <p:graphicFrame>
        <p:nvGraphicFramePr>
          <p:cNvPr id="296968" name="Object 8"/>
          <p:cNvGraphicFramePr>
            <a:graphicFrameLocks noChangeAspect="1"/>
          </p:cNvGraphicFramePr>
          <p:nvPr/>
        </p:nvGraphicFramePr>
        <p:xfrm>
          <a:off x="1066800" y="5603875"/>
          <a:ext cx="715963" cy="492125"/>
        </p:xfrm>
        <a:graphic>
          <a:graphicData uri="http://schemas.openxmlformats.org/presentationml/2006/ole">
            <p:oleObj spid="_x0000_s342018" name="Equation" r:id="rId4" imgW="253800" imgH="164880" progId="Equation.DSMT4">
              <p:embed/>
            </p:oleObj>
          </a:graphicData>
        </a:graphic>
      </p:graphicFrame>
      <p:graphicFrame>
        <p:nvGraphicFramePr>
          <p:cNvPr id="296969" name="Object 9"/>
          <p:cNvGraphicFramePr>
            <a:graphicFrameLocks noChangeAspect="1"/>
          </p:cNvGraphicFramePr>
          <p:nvPr/>
        </p:nvGraphicFramePr>
        <p:xfrm>
          <a:off x="4443413" y="2454275"/>
          <a:ext cx="2338387" cy="441325"/>
        </p:xfrm>
        <a:graphic>
          <a:graphicData uri="http://schemas.openxmlformats.org/presentationml/2006/ole">
            <p:oleObj spid="_x0000_s342019" name="Equation" r:id="rId5" imgW="1282680" imgH="228600" progId="Equation.DSMT4">
              <p:embed/>
            </p:oleObj>
          </a:graphicData>
        </a:graphic>
      </p:graphicFrame>
      <p:graphicFrame>
        <p:nvGraphicFramePr>
          <p:cNvPr id="296970" name="Object 10"/>
          <p:cNvGraphicFramePr>
            <a:graphicFrameLocks noChangeAspect="1"/>
          </p:cNvGraphicFramePr>
          <p:nvPr/>
        </p:nvGraphicFramePr>
        <p:xfrm>
          <a:off x="1066800" y="3460750"/>
          <a:ext cx="530225" cy="338138"/>
        </p:xfrm>
        <a:graphic>
          <a:graphicData uri="http://schemas.openxmlformats.org/presentationml/2006/ole">
            <p:oleObj spid="_x0000_s342020" name="Equation" r:id="rId6" imgW="253800" imgH="152280" progId="Equation.DSMT4">
              <p:embed/>
            </p:oleObj>
          </a:graphicData>
        </a:graphic>
      </p:graphicFrame>
      <p:sp>
        <p:nvSpPr>
          <p:cNvPr id="296971" name="AutoShape 11"/>
          <p:cNvSpPr>
            <a:spLocks noChangeArrowheads="1"/>
          </p:cNvSpPr>
          <p:nvPr/>
        </p:nvSpPr>
        <p:spPr bwMode="auto">
          <a:xfrm>
            <a:off x="2438400" y="3308350"/>
            <a:ext cx="1377950" cy="730250"/>
          </a:xfrm>
          <a:prstGeom prst="rightArrow">
            <a:avLst>
              <a:gd name="adj1" fmla="val 50000"/>
              <a:gd name="adj2" fmla="val 47174"/>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A</a:t>
            </a:r>
          </a:p>
        </p:txBody>
      </p:sp>
      <p:graphicFrame>
        <p:nvGraphicFramePr>
          <p:cNvPr id="296972" name="Object 12"/>
          <p:cNvGraphicFramePr>
            <a:graphicFrameLocks noChangeAspect="1"/>
          </p:cNvGraphicFramePr>
          <p:nvPr/>
        </p:nvGraphicFramePr>
        <p:xfrm>
          <a:off x="3889375" y="3460750"/>
          <a:ext cx="530225" cy="338138"/>
        </p:xfrm>
        <a:graphic>
          <a:graphicData uri="http://schemas.openxmlformats.org/presentationml/2006/ole">
            <p:oleObj spid="_x0000_s342021" name="Equation" r:id="rId7" imgW="253800" imgH="152280" progId="Equation.DSMT4">
              <p:embed/>
            </p:oleObj>
          </a:graphicData>
        </a:graphic>
      </p:graphicFrame>
      <p:graphicFrame>
        <p:nvGraphicFramePr>
          <p:cNvPr id="296973" name="Object 13"/>
          <p:cNvGraphicFramePr>
            <a:graphicFrameLocks noChangeAspect="1"/>
          </p:cNvGraphicFramePr>
          <p:nvPr/>
        </p:nvGraphicFramePr>
        <p:xfrm>
          <a:off x="1752600" y="4379913"/>
          <a:ext cx="454025" cy="330200"/>
        </p:xfrm>
        <a:graphic>
          <a:graphicData uri="http://schemas.openxmlformats.org/presentationml/2006/ole">
            <p:oleObj spid="_x0000_s342022" name="Equation" r:id="rId8" imgW="241200" imgH="164880" progId="Equation.DSMT4">
              <p:embed/>
            </p:oleObj>
          </a:graphicData>
        </a:graphic>
      </p:graphicFrame>
      <p:graphicFrame>
        <p:nvGraphicFramePr>
          <p:cNvPr id="296974" name="Object 14"/>
          <p:cNvGraphicFramePr>
            <a:graphicFrameLocks noChangeAspect="1"/>
          </p:cNvGraphicFramePr>
          <p:nvPr/>
        </p:nvGraphicFramePr>
        <p:xfrm>
          <a:off x="1549400" y="3200400"/>
          <a:ext cx="584200" cy="815975"/>
        </p:xfrm>
        <a:graphic>
          <a:graphicData uri="http://schemas.openxmlformats.org/presentationml/2006/ole">
            <p:oleObj spid="_x0000_s342023" name="Equation" r:id="rId9" imgW="279360" imgH="368280" progId="Equation.DSMT4">
              <p:embed/>
            </p:oleObj>
          </a:graphicData>
        </a:graphic>
      </p:graphicFrame>
      <p:graphicFrame>
        <p:nvGraphicFramePr>
          <p:cNvPr id="296975" name="Object 15"/>
          <p:cNvGraphicFramePr>
            <a:graphicFrameLocks noChangeAspect="1"/>
          </p:cNvGraphicFramePr>
          <p:nvPr/>
        </p:nvGraphicFramePr>
        <p:xfrm>
          <a:off x="4435475" y="3222625"/>
          <a:ext cx="822325" cy="815975"/>
        </p:xfrm>
        <a:graphic>
          <a:graphicData uri="http://schemas.openxmlformats.org/presentationml/2006/ole">
            <p:oleObj spid="_x0000_s342024" name="Equation" r:id="rId10" imgW="393480" imgH="368280" progId="Equation.DSMT4">
              <p:embed/>
            </p:oleObj>
          </a:graphicData>
        </a:graphic>
      </p:graphicFrame>
      <p:graphicFrame>
        <p:nvGraphicFramePr>
          <p:cNvPr id="296976" name="Object 16"/>
          <p:cNvGraphicFramePr>
            <a:graphicFrameLocks noChangeAspect="1"/>
          </p:cNvGraphicFramePr>
          <p:nvPr/>
        </p:nvGraphicFramePr>
        <p:xfrm>
          <a:off x="5184775" y="3359150"/>
          <a:ext cx="530225" cy="450850"/>
        </p:xfrm>
        <a:graphic>
          <a:graphicData uri="http://schemas.openxmlformats.org/presentationml/2006/ole">
            <p:oleObj spid="_x0000_s342025" name="Equation" r:id="rId11" imgW="253800" imgH="203040" progId="Equation.DSMT4">
              <p:embed/>
            </p:oleObj>
          </a:graphicData>
        </a:graphic>
      </p:graphicFrame>
      <p:graphicFrame>
        <p:nvGraphicFramePr>
          <p:cNvPr id="296977" name="Object 17"/>
          <p:cNvGraphicFramePr>
            <a:graphicFrameLocks noChangeAspect="1"/>
          </p:cNvGraphicFramePr>
          <p:nvPr/>
        </p:nvGraphicFramePr>
        <p:xfrm>
          <a:off x="2286000" y="4395788"/>
          <a:ext cx="549275" cy="303212"/>
        </p:xfrm>
        <a:graphic>
          <a:graphicData uri="http://schemas.openxmlformats.org/presentationml/2006/ole">
            <p:oleObj spid="_x0000_s342026" name="Equation" r:id="rId12" imgW="291960" imgH="152280" progId="Equation.DSMT4">
              <p:embed/>
            </p:oleObj>
          </a:graphicData>
        </a:graphic>
      </p:graphicFrame>
      <p:graphicFrame>
        <p:nvGraphicFramePr>
          <p:cNvPr id="296978" name="Object 18"/>
          <p:cNvGraphicFramePr>
            <a:graphicFrameLocks noChangeAspect="1"/>
          </p:cNvGraphicFramePr>
          <p:nvPr/>
        </p:nvGraphicFramePr>
        <p:xfrm>
          <a:off x="3763963" y="4092575"/>
          <a:ext cx="5151437" cy="860425"/>
        </p:xfrm>
        <a:graphic>
          <a:graphicData uri="http://schemas.openxmlformats.org/presentationml/2006/ole">
            <p:oleObj spid="_x0000_s342027" name="Equation" r:id="rId13" imgW="2743200" imgH="431640" progId="Equation.DSMT4">
              <p:embed/>
            </p:oleObj>
          </a:graphicData>
        </a:graphic>
      </p:graphicFrame>
      <p:sp>
        <p:nvSpPr>
          <p:cNvPr id="296979" name="AutoShape 19"/>
          <p:cNvSpPr>
            <a:spLocks noChangeArrowheads="1"/>
          </p:cNvSpPr>
          <p:nvPr/>
        </p:nvSpPr>
        <p:spPr bwMode="auto">
          <a:xfrm>
            <a:off x="381000" y="4146550"/>
            <a:ext cx="1350963" cy="730250"/>
          </a:xfrm>
          <a:prstGeom prst="rightArrow">
            <a:avLst>
              <a:gd name="adj1" fmla="val 50000"/>
              <a:gd name="adj2" fmla="val 46250"/>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a:solidFill>
                  <a:srgbClr val="CC0000"/>
                </a:solidFill>
                <a:latin typeface="Arial Narrow" charset="0"/>
              </a:rPr>
              <a:t>Solve for d</a:t>
            </a:r>
          </a:p>
        </p:txBody>
      </p:sp>
      <p:sp>
        <p:nvSpPr>
          <p:cNvPr id="296980" name="Text Box 20"/>
          <p:cNvSpPr txBox="1">
            <a:spLocks noChangeArrowheads="1"/>
          </p:cNvSpPr>
          <p:nvPr/>
        </p:nvSpPr>
        <p:spPr bwMode="auto">
          <a:xfrm>
            <a:off x="6934200" y="2559050"/>
            <a:ext cx="990600" cy="336550"/>
          </a:xfrm>
          <a:prstGeom prst="rect">
            <a:avLst/>
          </a:prstGeom>
          <a:noFill/>
          <a:ln w="9525">
            <a:noFill/>
            <a:miter lim="800000"/>
            <a:headEnd/>
            <a:tailEnd/>
          </a:ln>
          <a:effectLst/>
        </p:spPr>
        <p:txBody>
          <a:bodyPr>
            <a:prstTxWarp prst="textNoShape">
              <a:avLst/>
            </a:prstTxWarp>
            <a:spAutoFit/>
          </a:bodyPr>
          <a:lstStyle/>
          <a:p>
            <a:r>
              <a:rPr lang="en-US" sz="1600" b="1" dirty="0">
                <a:solidFill>
                  <a:schemeClr val="hlink"/>
                </a:solidFill>
                <a:latin typeface="Arial Narrow" charset="0"/>
              </a:rPr>
              <a:t>Table 25.1  </a:t>
            </a:r>
          </a:p>
        </p:txBody>
      </p:sp>
      <p:graphicFrame>
        <p:nvGraphicFramePr>
          <p:cNvPr id="296981" name="Object 21"/>
          <p:cNvGraphicFramePr>
            <a:graphicFrameLocks noChangeAspect="1"/>
          </p:cNvGraphicFramePr>
          <p:nvPr/>
        </p:nvGraphicFramePr>
        <p:xfrm>
          <a:off x="2743200" y="4143375"/>
          <a:ext cx="1027113" cy="809625"/>
        </p:xfrm>
        <a:graphic>
          <a:graphicData uri="http://schemas.openxmlformats.org/presentationml/2006/ole">
            <p:oleObj spid="_x0000_s342028" name="Equation" r:id="rId14" imgW="545760" imgH="406080" progId="Equation.DSMT4">
              <p:embed/>
            </p:oleObj>
          </a:graphicData>
        </a:graphic>
      </p:graphicFrame>
      <p:graphicFrame>
        <p:nvGraphicFramePr>
          <p:cNvPr id="296982" name="Object 22"/>
          <p:cNvGraphicFramePr>
            <a:graphicFrameLocks noChangeAspect="1"/>
          </p:cNvGraphicFramePr>
          <p:nvPr/>
        </p:nvGraphicFramePr>
        <p:xfrm>
          <a:off x="1676400" y="5638800"/>
          <a:ext cx="823913" cy="455613"/>
        </p:xfrm>
        <a:graphic>
          <a:graphicData uri="http://schemas.openxmlformats.org/presentationml/2006/ole">
            <p:oleObj spid="_x0000_s342029" name="Equation" r:id="rId15" imgW="291960" imgH="152280" progId="Equation.DSMT4">
              <p:embed/>
            </p:oleObj>
          </a:graphicData>
        </a:graphic>
      </p:graphicFrame>
      <p:graphicFrame>
        <p:nvGraphicFramePr>
          <p:cNvPr id="296983" name="Object 23"/>
          <p:cNvGraphicFramePr>
            <a:graphicFrameLocks noChangeAspect="1"/>
          </p:cNvGraphicFramePr>
          <p:nvPr/>
        </p:nvGraphicFramePr>
        <p:xfrm>
          <a:off x="2443163" y="5638800"/>
          <a:ext cx="3043237" cy="492125"/>
        </p:xfrm>
        <a:graphic>
          <a:graphicData uri="http://schemas.openxmlformats.org/presentationml/2006/ole">
            <p:oleObj spid="_x0000_s342030" name="Equation" r:id="rId16" imgW="1079280" imgH="16488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Date Placeholder 3"/>
          <p:cNvSpPr>
            <a:spLocks noGrp="1"/>
          </p:cNvSpPr>
          <p:nvPr>
            <p:ph type="dt" sz="half" idx="10"/>
          </p:nvPr>
        </p:nvSpPr>
        <p:spPr/>
        <p:txBody>
          <a:bodyPr/>
          <a:lstStyle/>
          <a:p>
            <a:r>
              <a:rPr lang="en-US" smtClean="0"/>
              <a:t>Thursday, Oct. 6, 2011</a:t>
            </a:r>
            <a:endParaRPr lang="en-US"/>
          </a:p>
        </p:txBody>
      </p:sp>
      <p:sp>
        <p:nvSpPr>
          <p:cNvPr id="23" name="Footer Placeholder 4"/>
          <p:cNvSpPr>
            <a:spLocks noGrp="1"/>
          </p:cNvSpPr>
          <p:nvPr>
            <p:ph type="ftr" sz="quarter" idx="11"/>
          </p:nvPr>
        </p:nvSpPr>
        <p:spPr/>
        <p:txBody>
          <a:bodyPr/>
          <a:lstStyle/>
          <a:p>
            <a:r>
              <a:rPr lang="en-US" smtClean="0"/>
              <a:t>PHYS 1444-003, Fall 2011 Dr. Jaehoon Yu</a:t>
            </a:r>
            <a:endParaRPr lang="en-US"/>
          </a:p>
        </p:txBody>
      </p:sp>
      <p:sp>
        <p:nvSpPr>
          <p:cNvPr id="24" name="Slide Number Placeholder 5"/>
          <p:cNvSpPr>
            <a:spLocks noGrp="1"/>
          </p:cNvSpPr>
          <p:nvPr>
            <p:ph type="sldNum" sz="quarter" idx="12"/>
          </p:nvPr>
        </p:nvSpPr>
        <p:spPr/>
        <p:txBody>
          <a:bodyPr/>
          <a:lstStyle/>
          <a:p>
            <a:fld id="{A7453AAD-99D8-644C-82C0-0591F3E57043}" type="slidenum">
              <a:rPr lang="en-US"/>
              <a:pPr/>
              <a:t>17</a:t>
            </a:fld>
            <a:endParaRPr lang="en-US"/>
          </a:p>
        </p:txBody>
      </p:sp>
      <p:sp>
        <p:nvSpPr>
          <p:cNvPr id="297986" name="Rectangle 2"/>
          <p:cNvSpPr>
            <a:spLocks noGrp="1" noChangeArrowheads="1"/>
          </p:cNvSpPr>
          <p:nvPr>
            <p:ph type="title"/>
          </p:nvPr>
        </p:nvSpPr>
        <p:spPr>
          <a:xfrm>
            <a:off x="228600" y="0"/>
            <a:ext cx="8686800" cy="762000"/>
          </a:xfrm>
        </p:spPr>
        <p:txBody>
          <a:bodyPr/>
          <a:lstStyle/>
          <a:p>
            <a:r>
              <a:rPr lang="en-US" dirty="0"/>
              <a:t>Example 25 –</a:t>
            </a:r>
            <a:r>
              <a:rPr lang="en-US" dirty="0" smtClean="0"/>
              <a:t> 6 </a:t>
            </a:r>
            <a:endParaRPr lang="en-US" dirty="0"/>
          </a:p>
        </p:txBody>
      </p:sp>
      <p:sp>
        <p:nvSpPr>
          <p:cNvPr id="297987" name="Text Box 3"/>
          <p:cNvSpPr txBox="1">
            <a:spLocks noChangeArrowheads="1"/>
          </p:cNvSpPr>
          <p:nvPr/>
        </p:nvSpPr>
        <p:spPr bwMode="auto">
          <a:xfrm>
            <a:off x="685800" y="684213"/>
            <a:ext cx="7848600" cy="1373187"/>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a:solidFill>
                  <a:schemeClr val="accent2"/>
                </a:solidFill>
                <a:latin typeface="Arial Narrow" charset="0"/>
              </a:rPr>
              <a:t>Stretching changes resistance: </a:t>
            </a:r>
            <a:r>
              <a:rPr lang="en-US" sz="2800">
                <a:solidFill>
                  <a:schemeClr val="accent2"/>
                </a:solidFill>
                <a:latin typeface="Arial Narrow" charset="0"/>
              </a:rPr>
              <a:t>A wire of resistance R is stretched uniformly until it is twice its original length.  What happens to its resistance?</a:t>
            </a:r>
          </a:p>
        </p:txBody>
      </p:sp>
      <p:sp>
        <p:nvSpPr>
          <p:cNvPr id="297988" name="Text Box 4"/>
          <p:cNvSpPr txBox="1">
            <a:spLocks noChangeArrowheads="1"/>
          </p:cNvSpPr>
          <p:nvPr/>
        </p:nvSpPr>
        <p:spPr bwMode="auto">
          <a:xfrm>
            <a:off x="609600" y="2057400"/>
            <a:ext cx="6172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constant quantity in this problem?  </a:t>
            </a:r>
          </a:p>
        </p:txBody>
      </p:sp>
      <p:sp>
        <p:nvSpPr>
          <p:cNvPr id="297989" name="Text Box 5"/>
          <p:cNvSpPr txBox="1">
            <a:spLocks noChangeArrowheads="1"/>
          </p:cNvSpPr>
          <p:nvPr/>
        </p:nvSpPr>
        <p:spPr bwMode="auto">
          <a:xfrm>
            <a:off x="609600" y="2641600"/>
            <a:ext cx="65532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is the volume of a cylinder of length L and radius r? </a:t>
            </a:r>
          </a:p>
        </p:txBody>
      </p:sp>
      <p:graphicFrame>
        <p:nvGraphicFramePr>
          <p:cNvPr id="297990" name="Object 6"/>
          <p:cNvGraphicFramePr>
            <a:graphicFrameLocks noChangeAspect="1"/>
          </p:cNvGraphicFramePr>
          <p:nvPr/>
        </p:nvGraphicFramePr>
        <p:xfrm>
          <a:off x="4191000" y="4899025"/>
          <a:ext cx="530225" cy="338138"/>
        </p:xfrm>
        <a:graphic>
          <a:graphicData uri="http://schemas.openxmlformats.org/presentationml/2006/ole">
            <p:oleObj spid="_x0000_s343042" name="Equation" r:id="rId3" imgW="253800" imgH="152280" progId="Equation.DSMT4">
              <p:embed/>
            </p:oleObj>
          </a:graphicData>
        </a:graphic>
      </p:graphicFrame>
      <p:graphicFrame>
        <p:nvGraphicFramePr>
          <p:cNvPr id="297991" name="Object 7"/>
          <p:cNvGraphicFramePr>
            <a:graphicFrameLocks noChangeAspect="1"/>
          </p:cNvGraphicFramePr>
          <p:nvPr/>
        </p:nvGraphicFramePr>
        <p:xfrm>
          <a:off x="4724400" y="4670425"/>
          <a:ext cx="584200" cy="815975"/>
        </p:xfrm>
        <a:graphic>
          <a:graphicData uri="http://schemas.openxmlformats.org/presentationml/2006/ole">
            <p:oleObj spid="_x0000_s343043" name="Equation" r:id="rId4" imgW="279360" imgH="368280" progId="Equation.DSMT4">
              <p:embed/>
            </p:oleObj>
          </a:graphicData>
        </a:graphic>
      </p:graphicFrame>
      <p:graphicFrame>
        <p:nvGraphicFramePr>
          <p:cNvPr id="297992" name="Object 8"/>
          <p:cNvGraphicFramePr>
            <a:graphicFrameLocks noChangeAspect="1"/>
          </p:cNvGraphicFramePr>
          <p:nvPr/>
        </p:nvGraphicFramePr>
        <p:xfrm>
          <a:off x="2514600" y="3159125"/>
          <a:ext cx="609600" cy="422275"/>
        </p:xfrm>
        <a:graphic>
          <a:graphicData uri="http://schemas.openxmlformats.org/presentationml/2006/ole">
            <p:oleObj spid="_x0000_s343044" name="Equation" r:id="rId5" imgW="253800" imgH="164880" progId="Equation.DSMT4">
              <p:embed/>
            </p:oleObj>
          </a:graphicData>
        </a:graphic>
      </p:graphicFrame>
      <p:sp>
        <p:nvSpPr>
          <p:cNvPr id="297993" name="Text Box 9"/>
          <p:cNvSpPr txBox="1">
            <a:spLocks noChangeArrowheads="1"/>
          </p:cNvSpPr>
          <p:nvPr/>
        </p:nvSpPr>
        <p:spPr bwMode="auto">
          <a:xfrm>
            <a:off x="6858000" y="2071688"/>
            <a:ext cx="18288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volume!  </a:t>
            </a:r>
          </a:p>
        </p:txBody>
      </p:sp>
      <p:sp>
        <p:nvSpPr>
          <p:cNvPr id="297994" name="Text Box 10"/>
          <p:cNvSpPr txBox="1">
            <a:spLocks noChangeArrowheads="1"/>
          </p:cNvSpPr>
          <p:nvPr/>
        </p:nvSpPr>
        <p:spPr bwMode="auto">
          <a:xfrm>
            <a:off x="609600" y="3654425"/>
            <a:ext cx="693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What happens to A if L increases factor two, L’=2L? </a:t>
            </a:r>
          </a:p>
        </p:txBody>
      </p:sp>
      <p:sp>
        <p:nvSpPr>
          <p:cNvPr id="297995" name="Text Box 11"/>
          <p:cNvSpPr txBox="1">
            <a:spLocks noChangeArrowheads="1"/>
          </p:cNvSpPr>
          <p:nvPr/>
        </p:nvSpPr>
        <p:spPr bwMode="auto">
          <a:xfrm>
            <a:off x="609600" y="4238625"/>
            <a:ext cx="64770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cross-sectional area, A, halves. A’=A/2</a:t>
            </a:r>
          </a:p>
        </p:txBody>
      </p:sp>
      <p:sp>
        <p:nvSpPr>
          <p:cNvPr id="297996" name="Text Box 12"/>
          <p:cNvSpPr txBox="1">
            <a:spLocks noChangeArrowheads="1"/>
          </p:cNvSpPr>
          <p:nvPr/>
        </p:nvSpPr>
        <p:spPr bwMode="auto">
          <a:xfrm>
            <a:off x="609600" y="4824413"/>
            <a:ext cx="3886200" cy="519112"/>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original resistance is </a:t>
            </a:r>
          </a:p>
        </p:txBody>
      </p:sp>
      <p:sp>
        <p:nvSpPr>
          <p:cNvPr id="297997" name="Text Box 13"/>
          <p:cNvSpPr txBox="1">
            <a:spLocks noChangeArrowheads="1"/>
          </p:cNvSpPr>
          <p:nvPr/>
        </p:nvSpPr>
        <p:spPr bwMode="auto">
          <a:xfrm>
            <a:off x="685800" y="5562600"/>
            <a:ext cx="31242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new resistance is </a:t>
            </a:r>
          </a:p>
        </p:txBody>
      </p:sp>
      <p:graphicFrame>
        <p:nvGraphicFramePr>
          <p:cNvPr id="297998" name="Object 14"/>
          <p:cNvGraphicFramePr>
            <a:graphicFrameLocks noChangeAspect="1"/>
          </p:cNvGraphicFramePr>
          <p:nvPr/>
        </p:nvGraphicFramePr>
        <p:xfrm>
          <a:off x="4114800" y="5681663"/>
          <a:ext cx="611188" cy="338137"/>
        </p:xfrm>
        <a:graphic>
          <a:graphicData uri="http://schemas.openxmlformats.org/presentationml/2006/ole">
            <p:oleObj spid="_x0000_s343045" name="Equation" r:id="rId6" imgW="291960" imgH="152280" progId="Equation.DSMT4">
              <p:embed/>
            </p:oleObj>
          </a:graphicData>
        </a:graphic>
      </p:graphicFrame>
      <p:graphicFrame>
        <p:nvGraphicFramePr>
          <p:cNvPr id="297999" name="Object 15"/>
          <p:cNvGraphicFramePr>
            <a:graphicFrameLocks noChangeAspect="1"/>
          </p:cNvGraphicFramePr>
          <p:nvPr/>
        </p:nvGraphicFramePr>
        <p:xfrm>
          <a:off x="4659313" y="5453063"/>
          <a:ext cx="903287" cy="814387"/>
        </p:xfrm>
        <a:graphic>
          <a:graphicData uri="http://schemas.openxmlformats.org/presentationml/2006/ole">
            <p:oleObj spid="_x0000_s343046" name="Equation" r:id="rId7" imgW="431640" imgH="368280" progId="Equation.DSMT4">
              <p:embed/>
            </p:oleObj>
          </a:graphicData>
        </a:graphic>
      </p:graphicFrame>
      <p:graphicFrame>
        <p:nvGraphicFramePr>
          <p:cNvPr id="298000" name="Object 16"/>
          <p:cNvGraphicFramePr>
            <a:graphicFrameLocks noChangeAspect="1"/>
          </p:cNvGraphicFramePr>
          <p:nvPr/>
        </p:nvGraphicFramePr>
        <p:xfrm>
          <a:off x="5567363" y="5410200"/>
          <a:ext cx="1062037" cy="900113"/>
        </p:xfrm>
        <a:graphic>
          <a:graphicData uri="http://schemas.openxmlformats.org/presentationml/2006/ole">
            <p:oleObj spid="_x0000_s343047" name="Equation" r:id="rId8" imgW="507960" imgH="406080" progId="Equation.DSMT4">
              <p:embed/>
            </p:oleObj>
          </a:graphicData>
        </a:graphic>
      </p:graphicFrame>
      <p:graphicFrame>
        <p:nvGraphicFramePr>
          <p:cNvPr id="298001" name="Object 17"/>
          <p:cNvGraphicFramePr>
            <a:graphicFrameLocks noChangeAspect="1"/>
          </p:cNvGraphicFramePr>
          <p:nvPr/>
        </p:nvGraphicFramePr>
        <p:xfrm>
          <a:off x="6629400" y="5410200"/>
          <a:ext cx="955675" cy="814388"/>
        </p:xfrm>
        <a:graphic>
          <a:graphicData uri="http://schemas.openxmlformats.org/presentationml/2006/ole">
            <p:oleObj spid="_x0000_s343048" name="Equation" r:id="rId9" imgW="457200" imgH="368280" progId="Equation.DSMT4">
              <p:embed/>
            </p:oleObj>
          </a:graphicData>
        </a:graphic>
      </p:graphicFrame>
      <p:graphicFrame>
        <p:nvGraphicFramePr>
          <p:cNvPr id="298002" name="Object 18"/>
          <p:cNvGraphicFramePr>
            <a:graphicFrameLocks noChangeAspect="1"/>
          </p:cNvGraphicFramePr>
          <p:nvPr/>
        </p:nvGraphicFramePr>
        <p:xfrm>
          <a:off x="7543800" y="5638800"/>
          <a:ext cx="450850" cy="338138"/>
        </p:xfrm>
        <a:graphic>
          <a:graphicData uri="http://schemas.openxmlformats.org/presentationml/2006/ole">
            <p:oleObj spid="_x0000_s343049" name="Equation" r:id="rId10" imgW="215640" imgH="152280" progId="Equation.DSMT4">
              <p:embed/>
            </p:oleObj>
          </a:graphicData>
        </a:graphic>
      </p:graphicFrame>
      <p:sp>
        <p:nvSpPr>
          <p:cNvPr id="298003" name="Text Box 19"/>
          <p:cNvSpPr txBox="1">
            <a:spLocks noChangeArrowheads="1"/>
          </p:cNvSpPr>
          <p:nvPr/>
        </p:nvSpPr>
        <p:spPr bwMode="auto">
          <a:xfrm>
            <a:off x="381000" y="6280150"/>
            <a:ext cx="8534400" cy="425450"/>
          </a:xfrm>
          <a:prstGeom prst="rect">
            <a:avLst/>
          </a:prstGeom>
          <a:solidFill>
            <a:srgbClr val="FFFF66"/>
          </a:solidFill>
          <a:ln w="28575">
            <a:solidFill>
              <a:srgbClr val="CC0000"/>
            </a:solidFill>
            <a:miter lim="800000"/>
            <a:headEnd/>
            <a:tailEnd/>
          </a:ln>
          <a:effectLst/>
        </p:spPr>
        <p:txBody>
          <a:bodyPr>
            <a:prstTxWarp prst="textNoShape">
              <a:avLst/>
            </a:prstTxWarp>
            <a:spAutoFit/>
          </a:bodyPr>
          <a:lstStyle/>
          <a:p>
            <a:r>
              <a:rPr lang="en-US" sz="2000" b="1">
                <a:solidFill>
                  <a:srgbClr val="CC0000"/>
                </a:solidFill>
                <a:latin typeface="Arial Narrow" charset="0"/>
              </a:rPr>
              <a:t>The resistance of the wire increases by a factor of four if the length increases twice. </a:t>
            </a:r>
          </a:p>
        </p:txBody>
      </p:sp>
      <p:graphicFrame>
        <p:nvGraphicFramePr>
          <p:cNvPr id="298004" name="Object 20"/>
          <p:cNvGraphicFramePr>
            <a:graphicFrameLocks noChangeAspect="1"/>
          </p:cNvGraphicFramePr>
          <p:nvPr/>
        </p:nvGraphicFramePr>
        <p:xfrm>
          <a:off x="3048000" y="3192463"/>
          <a:ext cx="792163" cy="388937"/>
        </p:xfrm>
        <a:graphic>
          <a:graphicData uri="http://schemas.openxmlformats.org/presentationml/2006/ole">
            <p:oleObj spid="_x0000_s343050" name="Equation" r:id="rId11" imgW="330120" imgH="152280" progId="Equation.DSMT4">
              <p:embed/>
            </p:oleObj>
          </a:graphicData>
        </a:graphic>
      </p:graphicFrame>
      <p:graphicFrame>
        <p:nvGraphicFramePr>
          <p:cNvPr id="298005" name="Object 21"/>
          <p:cNvGraphicFramePr>
            <a:graphicFrameLocks noChangeAspect="1"/>
          </p:cNvGraphicFramePr>
          <p:nvPr/>
        </p:nvGraphicFramePr>
        <p:xfrm>
          <a:off x="3825875" y="3048000"/>
          <a:ext cx="822325" cy="519113"/>
        </p:xfrm>
        <a:graphic>
          <a:graphicData uri="http://schemas.openxmlformats.org/presentationml/2006/ole">
            <p:oleObj spid="_x0000_s343051" name="Equation" r:id="rId12" imgW="342720" imgH="20304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0"/>
            <a:ext cx="7772400" cy="609600"/>
          </a:xfrm>
        </p:spPr>
        <p:txBody>
          <a:bodyPr/>
          <a:lstStyle/>
          <a:p>
            <a:r>
              <a:rPr lang="en-US" dirty="0"/>
              <a:t>Announcements</a:t>
            </a:r>
          </a:p>
        </p:txBody>
      </p:sp>
      <p:sp>
        <p:nvSpPr>
          <p:cNvPr id="111619" name="Rectangle 3"/>
          <p:cNvSpPr>
            <a:spLocks noGrp="1" noChangeArrowheads="1"/>
          </p:cNvSpPr>
          <p:nvPr>
            <p:ph type="body" idx="1"/>
          </p:nvPr>
        </p:nvSpPr>
        <p:spPr>
          <a:xfrm>
            <a:off x="457200" y="762000"/>
            <a:ext cx="8153400" cy="5257800"/>
          </a:xfrm>
        </p:spPr>
        <p:txBody>
          <a:bodyPr/>
          <a:lstStyle/>
          <a:p>
            <a:r>
              <a:rPr lang="en-US" sz="2800" dirty="0" smtClean="0"/>
              <a:t>Please bring your special projects!!</a:t>
            </a:r>
          </a:p>
          <a:p>
            <a:r>
              <a:rPr lang="en-US" sz="2800" dirty="0" smtClean="0"/>
              <a:t>Term exam results</a:t>
            </a:r>
          </a:p>
          <a:p>
            <a:pPr lvl="1"/>
            <a:r>
              <a:rPr lang="en-US" sz="2400" dirty="0" smtClean="0"/>
              <a:t>Class Average: 59.5/100</a:t>
            </a:r>
          </a:p>
          <a:p>
            <a:pPr lvl="1"/>
            <a:r>
              <a:rPr lang="en-US" sz="2400" dirty="0" smtClean="0"/>
              <a:t>Top score: 101/100</a:t>
            </a:r>
          </a:p>
          <a:p>
            <a:r>
              <a:rPr lang="en-US" sz="2400" dirty="0" smtClean="0"/>
              <a:t>Grading scheme</a:t>
            </a:r>
          </a:p>
          <a:p>
            <a:pPr lvl="1"/>
            <a:r>
              <a:rPr lang="en-US" sz="2400" dirty="0" smtClean="0"/>
              <a:t>Homework: 25%</a:t>
            </a:r>
          </a:p>
          <a:p>
            <a:pPr lvl="1"/>
            <a:r>
              <a:rPr lang="en-US" sz="2400" dirty="0" smtClean="0"/>
              <a:t>Final comprehensive exam: 19%</a:t>
            </a:r>
          </a:p>
          <a:p>
            <a:pPr lvl="1"/>
            <a:r>
              <a:rPr lang="en-US" sz="2400" dirty="0" smtClean="0"/>
              <a:t>Midterm Comprehensive Exam: 19%</a:t>
            </a:r>
          </a:p>
          <a:p>
            <a:pPr lvl="1"/>
            <a:r>
              <a:rPr lang="en-US" sz="2400" dirty="0" smtClean="0"/>
              <a:t>One better of the two non-comprehensive exams: 12%</a:t>
            </a:r>
          </a:p>
          <a:p>
            <a:pPr lvl="1"/>
            <a:r>
              <a:rPr lang="en-US" sz="2400" dirty="0" smtClean="0"/>
              <a:t>Lab: 15%</a:t>
            </a:r>
          </a:p>
          <a:p>
            <a:pPr lvl="1"/>
            <a:r>
              <a:rPr lang="en-US" sz="2400" dirty="0" smtClean="0"/>
              <a:t>Extra credit: 10%</a:t>
            </a:r>
            <a:endParaRPr lang="en-US" sz="2000" dirty="0" smtClean="0"/>
          </a:p>
          <a:p>
            <a:pPr lvl="1"/>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D9AB783B-B338-CD4D-86BD-0BEACE639E42}" type="slidenum">
              <a:rPr lang="en-US"/>
              <a:pPr/>
              <a:t>3</a:t>
            </a:fld>
            <a:endParaRPr lang="en-US"/>
          </a:p>
        </p:txBody>
      </p:sp>
      <p:sp>
        <p:nvSpPr>
          <p:cNvPr id="208898" name="Rectangle 2"/>
          <p:cNvSpPr>
            <a:spLocks noGrp="1" noChangeArrowheads="1"/>
          </p:cNvSpPr>
          <p:nvPr>
            <p:ph type="title"/>
          </p:nvPr>
        </p:nvSpPr>
        <p:spPr>
          <a:xfrm>
            <a:off x="76200" y="76200"/>
            <a:ext cx="8915400" cy="685800"/>
          </a:xfrm>
        </p:spPr>
        <p:txBody>
          <a:bodyPr/>
          <a:lstStyle/>
          <a:p>
            <a:r>
              <a:rPr lang="en-US"/>
              <a:t>Electric Current and Resistance</a:t>
            </a:r>
          </a:p>
        </p:txBody>
      </p:sp>
      <p:sp>
        <p:nvSpPr>
          <p:cNvPr id="208899" name="Rectangle 3"/>
          <p:cNvSpPr>
            <a:spLocks noChangeArrowheads="1"/>
          </p:cNvSpPr>
          <p:nvPr/>
        </p:nvSpPr>
        <p:spPr bwMode="auto">
          <a:xfrm>
            <a:off x="304800" y="685800"/>
            <a:ext cx="8610600" cy="53340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So far we have been studying static electricity</a:t>
            </a:r>
          </a:p>
          <a:p>
            <a:pPr marL="742950" lvl="1" indent="-285750">
              <a:spcBef>
                <a:spcPct val="20000"/>
              </a:spcBef>
              <a:buFontTx/>
              <a:buChar char="–"/>
            </a:pPr>
            <a:r>
              <a:rPr lang="en-US">
                <a:solidFill>
                  <a:srgbClr val="660066"/>
                </a:solidFill>
                <a:latin typeface="Arial Narrow" charset="0"/>
                <a:ea typeface="ＭＳ Ｐゴシック" charset="-128"/>
              </a:rPr>
              <a:t>What the heck is the static electricity?</a:t>
            </a:r>
          </a:p>
          <a:p>
            <a:pPr marL="1143000" lvl="2" indent="-228600">
              <a:spcBef>
                <a:spcPct val="20000"/>
              </a:spcBef>
              <a:buFontTx/>
              <a:buChar char="•"/>
            </a:pPr>
            <a:r>
              <a:rPr lang="en-US" sz="2000">
                <a:solidFill>
                  <a:srgbClr val="003300"/>
                </a:solidFill>
                <a:latin typeface="Arial Narrow" charset="0"/>
                <a:ea typeface="ＭＳ Ｐゴシック" charset="-128"/>
              </a:rPr>
              <a:t>The charges so far has not been moving but staying put at the location they are placed.</a:t>
            </a:r>
          </a:p>
          <a:p>
            <a:pPr marL="342900" indent="-342900">
              <a:spcBef>
                <a:spcPct val="20000"/>
              </a:spcBef>
              <a:buFontTx/>
              <a:buChar char="•"/>
            </a:pPr>
            <a:r>
              <a:rPr lang="en-US" sz="2800">
                <a:solidFill>
                  <a:schemeClr val="accent2"/>
                </a:solidFill>
                <a:latin typeface="Arial Narrow" charset="0"/>
              </a:rPr>
              <a:t>Now we will learn dynamics of electricity</a:t>
            </a:r>
          </a:p>
          <a:p>
            <a:pPr marL="342900" indent="-342900">
              <a:spcBef>
                <a:spcPct val="20000"/>
              </a:spcBef>
              <a:buFontTx/>
              <a:buChar char="•"/>
            </a:pPr>
            <a:r>
              <a:rPr lang="en-US" sz="2800">
                <a:solidFill>
                  <a:schemeClr val="accent2"/>
                </a:solidFill>
                <a:latin typeface="Arial Narrow" charset="0"/>
              </a:rPr>
              <a:t>What is the electric current?</a:t>
            </a:r>
          </a:p>
          <a:p>
            <a:pPr marL="742950" lvl="1" indent="-285750">
              <a:spcBef>
                <a:spcPct val="20000"/>
              </a:spcBef>
              <a:buFontTx/>
              <a:buChar char="–"/>
            </a:pPr>
            <a:r>
              <a:rPr lang="en-US">
                <a:solidFill>
                  <a:srgbClr val="660066"/>
                </a:solidFill>
                <a:latin typeface="Arial Narrow" charset="0"/>
                <a:ea typeface="ＭＳ Ｐゴシック" charset="-128"/>
              </a:rPr>
              <a:t>A flow of electric charge</a:t>
            </a:r>
          </a:p>
          <a:p>
            <a:pPr marL="742950" lvl="1" indent="-285750">
              <a:spcBef>
                <a:spcPct val="20000"/>
              </a:spcBef>
              <a:buFontTx/>
              <a:buChar char="–"/>
            </a:pPr>
            <a:r>
              <a:rPr lang="en-US">
                <a:solidFill>
                  <a:srgbClr val="660066"/>
                </a:solidFill>
                <a:latin typeface="Arial Narrow" charset="0"/>
                <a:ea typeface="ＭＳ Ｐゴシック" charset="-128"/>
              </a:rPr>
              <a:t>A few examples of the things that use electric current in everyday lives?</a:t>
            </a:r>
          </a:p>
          <a:p>
            <a:pPr marL="342900" indent="-342900">
              <a:spcBef>
                <a:spcPct val="20000"/>
              </a:spcBef>
              <a:buFontTx/>
              <a:buChar char="•"/>
            </a:pPr>
            <a:r>
              <a:rPr lang="en-US" sz="2800">
                <a:solidFill>
                  <a:schemeClr val="accent2"/>
                </a:solidFill>
                <a:latin typeface="Arial Narrow" charset="0"/>
              </a:rPr>
              <a:t>In an electrostatic situation, there is no electric field inside a conductor but when there is current, there is field inside a conductor</a:t>
            </a:r>
          </a:p>
          <a:p>
            <a:pPr marL="742950" lvl="1" indent="-285750">
              <a:spcBef>
                <a:spcPct val="20000"/>
              </a:spcBef>
              <a:buFontTx/>
              <a:buChar char="–"/>
            </a:pPr>
            <a:r>
              <a:rPr lang="en-US">
                <a:solidFill>
                  <a:srgbClr val="660066"/>
                </a:solidFill>
                <a:latin typeface="Arial Narrow" charset="0"/>
                <a:ea typeface="ＭＳ Ｐゴシック" charset="-128"/>
              </a:rPr>
              <a:t>Electric field is needed to keep charges moving</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Thursday, Oct. 6, 2011</a:t>
            </a:r>
            <a:endParaRPr lang="en-US"/>
          </a:p>
        </p:txBody>
      </p:sp>
      <p:sp>
        <p:nvSpPr>
          <p:cNvPr id="6" name="Footer Placeholder 4"/>
          <p:cNvSpPr>
            <a:spLocks noGrp="1"/>
          </p:cNvSpPr>
          <p:nvPr>
            <p:ph type="ftr" sz="quarter" idx="11"/>
          </p:nvPr>
        </p:nvSpPr>
        <p:spPr/>
        <p:txBody>
          <a:bodyPr/>
          <a:lstStyle/>
          <a:p>
            <a:r>
              <a:rPr lang="en-US" smtClean="0"/>
              <a:t>PHYS 1444-003, Fall 2011 Dr. Jaehoon Yu</a:t>
            </a:r>
            <a:endParaRPr lang="en-US"/>
          </a:p>
        </p:txBody>
      </p:sp>
      <p:sp>
        <p:nvSpPr>
          <p:cNvPr id="7" name="Slide Number Placeholder 5"/>
          <p:cNvSpPr>
            <a:spLocks noGrp="1"/>
          </p:cNvSpPr>
          <p:nvPr>
            <p:ph type="sldNum" sz="quarter" idx="12"/>
          </p:nvPr>
        </p:nvSpPr>
        <p:spPr/>
        <p:txBody>
          <a:bodyPr/>
          <a:lstStyle/>
          <a:p>
            <a:fld id="{7DF3C51A-78E7-7F49-8301-F31AC1F16CC4}" type="slidenum">
              <a:rPr lang="en-US"/>
              <a:pPr/>
              <a:t>4</a:t>
            </a:fld>
            <a:endParaRPr lang="en-US"/>
          </a:p>
        </p:txBody>
      </p:sp>
      <p:pic>
        <p:nvPicPr>
          <p:cNvPr id="221194" name="Picture 10" descr="FG25_003"/>
          <p:cNvPicPr>
            <a:picLocks noChangeAspect="1" noChangeArrowheads="1"/>
          </p:cNvPicPr>
          <p:nvPr/>
        </p:nvPicPr>
        <p:blipFill>
          <a:blip r:embed="rId2"/>
          <a:srcRect/>
          <a:stretch>
            <a:fillRect/>
          </a:stretch>
        </p:blipFill>
        <p:spPr bwMode="auto">
          <a:xfrm>
            <a:off x="7162800" y="5143500"/>
            <a:ext cx="2286000" cy="1714500"/>
          </a:xfrm>
          <a:prstGeom prst="rect">
            <a:avLst/>
          </a:prstGeom>
          <a:noFill/>
        </p:spPr>
      </p:pic>
      <p:sp>
        <p:nvSpPr>
          <p:cNvPr id="221186" name="Rectangle 2"/>
          <p:cNvSpPr>
            <a:spLocks noGrp="1" noChangeArrowheads="1"/>
          </p:cNvSpPr>
          <p:nvPr>
            <p:ph type="title"/>
          </p:nvPr>
        </p:nvSpPr>
        <p:spPr>
          <a:xfrm>
            <a:off x="76200" y="76200"/>
            <a:ext cx="8915400" cy="685800"/>
          </a:xfrm>
        </p:spPr>
        <p:txBody>
          <a:bodyPr/>
          <a:lstStyle/>
          <a:p>
            <a:r>
              <a:rPr lang="en-US"/>
              <a:t>The Electric Battery</a:t>
            </a:r>
          </a:p>
        </p:txBody>
      </p:sp>
      <p:sp>
        <p:nvSpPr>
          <p:cNvPr id="221187" name="Rectangle 3"/>
          <p:cNvSpPr>
            <a:spLocks noChangeArrowheads="1"/>
          </p:cNvSpPr>
          <p:nvPr/>
        </p:nvSpPr>
        <p:spPr bwMode="auto">
          <a:xfrm>
            <a:off x="228600" y="762000"/>
            <a:ext cx="8229600" cy="5105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What is a battery?</a:t>
            </a:r>
          </a:p>
          <a:p>
            <a:pPr marL="742950" lvl="1" indent="-285750">
              <a:spcBef>
                <a:spcPct val="20000"/>
              </a:spcBef>
              <a:buFontTx/>
              <a:buChar char="–"/>
            </a:pPr>
            <a:r>
              <a:rPr lang="en-US" dirty="0">
                <a:solidFill>
                  <a:srgbClr val="660066"/>
                </a:solidFill>
                <a:latin typeface="Arial Narrow" charset="0"/>
                <a:ea typeface="ＭＳ Ｐゴシック" charset="-128"/>
              </a:rPr>
              <a:t>A device that produces electrical energy from the stored chemical energy and produces electricity.</a:t>
            </a:r>
          </a:p>
          <a:p>
            <a:pPr marL="342900" indent="-342900">
              <a:spcBef>
                <a:spcPct val="20000"/>
              </a:spcBef>
              <a:buFontTx/>
              <a:buChar char="•"/>
            </a:pPr>
            <a:r>
              <a:rPr lang="en-US" sz="2800" dirty="0">
                <a:solidFill>
                  <a:schemeClr val="accent2"/>
                </a:solidFill>
                <a:latin typeface="Arial Narrow" charset="0"/>
              </a:rPr>
              <a:t>Electric battery was invented by Volta in 1790s in Italy</a:t>
            </a:r>
          </a:p>
          <a:p>
            <a:pPr marL="742950" lvl="1" indent="-285750">
              <a:spcBef>
                <a:spcPct val="20000"/>
              </a:spcBef>
              <a:buFontTx/>
              <a:buChar char="–"/>
            </a:pPr>
            <a:r>
              <a:rPr lang="en-US" dirty="0">
                <a:solidFill>
                  <a:srgbClr val="660066"/>
                </a:solidFill>
                <a:latin typeface="Arial Narrow" charset="0"/>
                <a:ea typeface="ＭＳ Ｐゴシック" charset="-128"/>
              </a:rPr>
              <a:t>It was made of disks of zinc and silver based on his research that certain combinations of materials produce a greater electromotive force (</a:t>
            </a:r>
            <a:r>
              <a:rPr lang="en-US" dirty="0" err="1">
                <a:solidFill>
                  <a:srgbClr val="660066"/>
                </a:solidFill>
                <a:latin typeface="Arial Narrow" charset="0"/>
                <a:ea typeface="ＭＳ Ｐゴシック" charset="-128"/>
              </a:rPr>
              <a:t>emf</a:t>
            </a:r>
            <a:r>
              <a:rPr lang="en-US" dirty="0">
                <a:solidFill>
                  <a:srgbClr val="660066"/>
                </a:solidFill>
                <a:latin typeface="Arial Narrow" charset="0"/>
                <a:ea typeface="ＭＳ Ｐゴシック" charset="-128"/>
              </a:rPr>
              <a:t>), or potential, than others</a:t>
            </a:r>
          </a:p>
          <a:p>
            <a:pPr marL="342900" indent="-342900">
              <a:spcBef>
                <a:spcPct val="20000"/>
              </a:spcBef>
              <a:buFontTx/>
              <a:buChar char="•"/>
            </a:pPr>
            <a:r>
              <a:rPr lang="en-US" sz="2800" dirty="0">
                <a:solidFill>
                  <a:schemeClr val="accent2"/>
                </a:solidFill>
                <a:latin typeface="Arial Narrow" charset="0"/>
              </a:rPr>
              <a:t>Simplest batteries contain two plates made of dissimilar metals, electrodes</a:t>
            </a:r>
          </a:p>
          <a:p>
            <a:pPr marL="742950" lvl="1" indent="-285750">
              <a:spcBef>
                <a:spcPct val="20000"/>
              </a:spcBef>
              <a:buFontTx/>
              <a:buChar char="–"/>
            </a:pPr>
            <a:r>
              <a:rPr lang="en-US" dirty="0">
                <a:solidFill>
                  <a:srgbClr val="660066"/>
                </a:solidFill>
                <a:latin typeface="Arial Narrow" charset="0"/>
                <a:ea typeface="ＭＳ Ｐゴシック" charset="-128"/>
              </a:rPr>
              <a:t>Electrodes are immersed in a solution, electrolyte</a:t>
            </a:r>
          </a:p>
          <a:p>
            <a:pPr marL="742950" lvl="1" indent="-285750">
              <a:spcBef>
                <a:spcPct val="20000"/>
              </a:spcBef>
              <a:buFontTx/>
              <a:buChar char="–"/>
            </a:pPr>
            <a:r>
              <a:rPr lang="en-US" dirty="0">
                <a:solidFill>
                  <a:srgbClr val="660066"/>
                </a:solidFill>
                <a:latin typeface="Arial Narrow" charset="0"/>
                <a:ea typeface="ＭＳ Ｐゴシック" charset="-128"/>
              </a:rPr>
              <a:t>This unit is called a cell and many of these form a battery</a:t>
            </a:r>
          </a:p>
          <a:p>
            <a:pPr marL="342900" indent="-342900">
              <a:spcBef>
                <a:spcPct val="20000"/>
              </a:spcBef>
              <a:buFontTx/>
              <a:buChar char="•"/>
            </a:pPr>
            <a:r>
              <a:rPr lang="en-US" sz="2800" dirty="0">
                <a:solidFill>
                  <a:schemeClr val="accent2"/>
                </a:solidFill>
                <a:latin typeface="Arial Narrow" charset="0"/>
              </a:rPr>
              <a:t>Zinc and Iron in the figure are</a:t>
            </a:r>
            <a:r>
              <a:rPr lang="en-US" sz="2800" dirty="0" smtClean="0">
                <a:solidFill>
                  <a:schemeClr val="accent2"/>
                </a:solidFill>
                <a:latin typeface="Arial Narrow" charset="0"/>
              </a:rPr>
              <a:t> the terminals</a:t>
            </a:r>
            <a:endParaRPr lang="en-US" sz="2800" dirty="0">
              <a:solidFill>
                <a:schemeClr val="accent2"/>
              </a:solidFill>
              <a:latin typeface="Arial Narrow"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Thursday, Oct. 6, 2011</a:t>
            </a:r>
            <a:endParaRPr lang="en-US"/>
          </a:p>
        </p:txBody>
      </p:sp>
      <p:sp>
        <p:nvSpPr>
          <p:cNvPr id="7" name="Footer Placeholder 4"/>
          <p:cNvSpPr>
            <a:spLocks noGrp="1"/>
          </p:cNvSpPr>
          <p:nvPr>
            <p:ph type="ftr" sz="quarter" idx="11"/>
          </p:nvPr>
        </p:nvSpPr>
        <p:spPr/>
        <p:txBody>
          <a:bodyPr/>
          <a:lstStyle/>
          <a:p>
            <a:r>
              <a:rPr lang="en-US" smtClean="0"/>
              <a:t>PHYS 1444-003, Fall 2011 Dr. Jaehoon Yu</a:t>
            </a:r>
            <a:endParaRPr lang="en-US"/>
          </a:p>
        </p:txBody>
      </p:sp>
      <p:sp>
        <p:nvSpPr>
          <p:cNvPr id="8" name="Slide Number Placeholder 5"/>
          <p:cNvSpPr>
            <a:spLocks noGrp="1"/>
          </p:cNvSpPr>
          <p:nvPr>
            <p:ph type="sldNum" sz="quarter" idx="12"/>
          </p:nvPr>
        </p:nvSpPr>
        <p:spPr/>
        <p:txBody>
          <a:bodyPr/>
          <a:lstStyle/>
          <a:p>
            <a:fld id="{7FD90534-48C3-1047-B27F-125C96F32968}" type="slidenum">
              <a:rPr lang="en-US"/>
              <a:pPr/>
              <a:t>5</a:t>
            </a:fld>
            <a:endParaRPr lang="en-US"/>
          </a:p>
        </p:txBody>
      </p:sp>
      <p:pic>
        <p:nvPicPr>
          <p:cNvPr id="222218" name="Picture 10" descr="FG25_003"/>
          <p:cNvPicPr>
            <a:picLocks noChangeAspect="1" noChangeArrowheads="1"/>
          </p:cNvPicPr>
          <p:nvPr/>
        </p:nvPicPr>
        <p:blipFill>
          <a:blip r:embed="rId2"/>
          <a:srcRect/>
          <a:stretch>
            <a:fillRect/>
          </a:stretch>
        </p:blipFill>
        <p:spPr bwMode="auto">
          <a:xfrm>
            <a:off x="6248400" y="685800"/>
            <a:ext cx="2895600" cy="2171700"/>
          </a:xfrm>
          <a:prstGeom prst="rect">
            <a:avLst/>
          </a:prstGeom>
          <a:noFill/>
        </p:spPr>
      </p:pic>
      <p:sp>
        <p:nvSpPr>
          <p:cNvPr id="222211" name="Rectangle 3"/>
          <p:cNvSpPr>
            <a:spLocks noGrp="1" noChangeArrowheads="1"/>
          </p:cNvSpPr>
          <p:nvPr>
            <p:ph type="title"/>
          </p:nvPr>
        </p:nvSpPr>
        <p:spPr>
          <a:xfrm>
            <a:off x="76200" y="76200"/>
            <a:ext cx="8915400" cy="685800"/>
          </a:xfrm>
        </p:spPr>
        <p:txBody>
          <a:bodyPr/>
          <a:lstStyle/>
          <a:p>
            <a:r>
              <a:rPr lang="en-US"/>
              <a:t>How does a battery work?</a:t>
            </a:r>
          </a:p>
        </p:txBody>
      </p:sp>
      <p:sp>
        <p:nvSpPr>
          <p:cNvPr id="222212" name="Rectangle 4"/>
          <p:cNvSpPr>
            <a:spLocks noChangeArrowheads="1"/>
          </p:cNvSpPr>
          <p:nvPr/>
        </p:nvSpPr>
        <p:spPr bwMode="auto">
          <a:xfrm>
            <a:off x="609600" y="990600"/>
            <a:ext cx="6248400" cy="1752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One of the electrodes in the figure is zinc and the other carbon</a:t>
            </a:r>
          </a:p>
          <a:p>
            <a:pPr marL="342900" indent="-342900">
              <a:spcBef>
                <a:spcPct val="20000"/>
              </a:spcBef>
              <a:buFontTx/>
              <a:buChar char="•"/>
            </a:pPr>
            <a:r>
              <a:rPr lang="en-US" sz="2800" dirty="0">
                <a:solidFill>
                  <a:schemeClr val="accent2"/>
                </a:solidFill>
                <a:latin typeface="Arial Narrow" charset="0"/>
              </a:rPr>
              <a:t>The acid electrolyte reacts with the zinc electrode and dissolve it.</a:t>
            </a:r>
          </a:p>
        </p:txBody>
      </p:sp>
      <p:sp>
        <p:nvSpPr>
          <p:cNvPr id="222219" name="Rectangle 11"/>
          <p:cNvSpPr>
            <a:spLocks noChangeArrowheads="1"/>
          </p:cNvSpPr>
          <p:nvPr/>
        </p:nvSpPr>
        <p:spPr bwMode="auto">
          <a:xfrm>
            <a:off x="533400" y="2895600"/>
            <a:ext cx="8458200" cy="3733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Each zinc atom leaves two electrons in the electrode and enters into the solution as a positive ion </a:t>
            </a:r>
            <a:r>
              <a:rPr lang="en-US" sz="2800" dirty="0" err="1">
                <a:solidFill>
                  <a:schemeClr val="accent2"/>
                </a:solidFill>
                <a:latin typeface="Arial Narrow" charset="0"/>
                <a:sym typeface="Wingdings" charset="2"/>
              </a:rPr>
              <a:t></a:t>
            </a:r>
            <a:r>
              <a:rPr lang="en-US" sz="2800" dirty="0">
                <a:solidFill>
                  <a:schemeClr val="accent2"/>
                </a:solidFill>
                <a:latin typeface="Arial Narrow" charset="0"/>
                <a:sym typeface="Wingdings" charset="2"/>
              </a:rPr>
              <a:t> zinc electrode acquires negative charge and electrolyte becomes positively charged</a:t>
            </a:r>
          </a:p>
          <a:p>
            <a:pPr marL="342900" indent="-342900">
              <a:spcBef>
                <a:spcPct val="20000"/>
              </a:spcBef>
              <a:buFontTx/>
              <a:buChar char="•"/>
            </a:pPr>
            <a:r>
              <a:rPr lang="en-US" sz="2800" dirty="0">
                <a:solidFill>
                  <a:schemeClr val="accent2"/>
                </a:solidFill>
                <a:latin typeface="Arial Narrow" charset="0"/>
              </a:rPr>
              <a:t>Thus the carbon electrode become positively charged</a:t>
            </a:r>
          </a:p>
          <a:p>
            <a:pPr marL="342900" indent="-342900">
              <a:spcBef>
                <a:spcPct val="20000"/>
              </a:spcBef>
              <a:buFontTx/>
              <a:buChar char="•"/>
            </a:pPr>
            <a:r>
              <a:rPr lang="en-US" sz="2800" dirty="0">
                <a:solidFill>
                  <a:schemeClr val="accent2"/>
                </a:solidFill>
                <a:latin typeface="Arial Narrow" charset="0"/>
              </a:rPr>
              <a:t>Since the two terminals are oppositely charged, there is potential difference between them</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3EA87D06-B169-9C42-9031-4CAD4EADE907}" type="slidenum">
              <a:rPr lang="en-US"/>
              <a:pPr/>
              <a:t>6</a:t>
            </a:fld>
            <a:endParaRPr lang="en-US"/>
          </a:p>
        </p:txBody>
      </p:sp>
      <p:sp>
        <p:nvSpPr>
          <p:cNvPr id="235523" name="Rectangle 3"/>
          <p:cNvSpPr>
            <a:spLocks noGrp="1" noChangeArrowheads="1"/>
          </p:cNvSpPr>
          <p:nvPr>
            <p:ph type="title"/>
          </p:nvPr>
        </p:nvSpPr>
        <p:spPr>
          <a:xfrm>
            <a:off x="76200" y="0"/>
            <a:ext cx="8915400" cy="685800"/>
          </a:xfrm>
        </p:spPr>
        <p:txBody>
          <a:bodyPr/>
          <a:lstStyle/>
          <a:p>
            <a:r>
              <a:rPr lang="en-US"/>
              <a:t>How does a battery work?</a:t>
            </a:r>
          </a:p>
        </p:txBody>
      </p:sp>
      <p:sp>
        <p:nvSpPr>
          <p:cNvPr id="235524" name="Rectangle 4"/>
          <p:cNvSpPr>
            <a:spLocks noChangeArrowheads="1"/>
          </p:cNvSpPr>
          <p:nvPr/>
        </p:nvSpPr>
        <p:spPr bwMode="auto">
          <a:xfrm>
            <a:off x="152400" y="762000"/>
            <a:ext cx="8839200" cy="52578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dirty="0">
                <a:solidFill>
                  <a:schemeClr val="accent2"/>
                </a:solidFill>
                <a:latin typeface="Arial Narrow" charset="0"/>
              </a:rPr>
              <a:t>When the terminals are not connected, only small amount of zinc is dissolved into the solution.</a:t>
            </a:r>
          </a:p>
          <a:p>
            <a:pPr marL="342900" indent="-342900">
              <a:spcBef>
                <a:spcPct val="20000"/>
              </a:spcBef>
              <a:buFontTx/>
              <a:buChar char="•"/>
            </a:pPr>
            <a:r>
              <a:rPr lang="en-US" sz="2800" dirty="0">
                <a:solidFill>
                  <a:schemeClr val="accent2"/>
                </a:solidFill>
                <a:latin typeface="Arial Narrow" charset="0"/>
              </a:rPr>
              <a:t>How is a particular potential maintained</a:t>
            </a:r>
            <a:r>
              <a:rPr lang="en-US" sz="2800" dirty="0" smtClean="0">
                <a:solidFill>
                  <a:schemeClr val="accent2"/>
                </a:solidFill>
                <a:latin typeface="Arial Narrow" charset="0"/>
              </a:rPr>
              <a:t>?</a:t>
            </a:r>
          </a:p>
          <a:p>
            <a:pPr marL="800100" lvl="1" indent="-342900">
              <a:spcBef>
                <a:spcPct val="20000"/>
              </a:spcBef>
              <a:buFontTx/>
              <a:buChar char="•"/>
            </a:pPr>
            <a:r>
              <a:rPr lang="en-US" dirty="0" smtClean="0">
                <a:solidFill>
                  <a:srgbClr val="660066"/>
                </a:solidFill>
                <a:latin typeface="Arial Narrow" charset="0"/>
                <a:ea typeface="ＭＳ Ｐゴシック" charset="-128"/>
              </a:rPr>
              <a:t>If the terminals are not connected, as </a:t>
            </a:r>
            <a:r>
              <a:rPr lang="en-US" dirty="0">
                <a:solidFill>
                  <a:srgbClr val="660066"/>
                </a:solidFill>
                <a:latin typeface="Arial Narrow" charset="0"/>
                <a:ea typeface="ＭＳ Ｐゴシック" charset="-128"/>
              </a:rPr>
              <a:t>large number of zinc ion </a:t>
            </a:r>
            <a:r>
              <a:rPr lang="en-US" dirty="0" smtClean="0">
                <a:solidFill>
                  <a:srgbClr val="660066"/>
                </a:solidFill>
                <a:latin typeface="Arial Narrow" charset="0"/>
                <a:ea typeface="ＭＳ Ｐゴシック" charset="-128"/>
              </a:rPr>
              <a:t>get </a:t>
            </a:r>
            <a:r>
              <a:rPr lang="en-US" dirty="0">
                <a:solidFill>
                  <a:srgbClr val="660066"/>
                </a:solidFill>
                <a:latin typeface="Arial Narrow" charset="0"/>
                <a:ea typeface="ＭＳ Ｐゴシック" charset="-128"/>
              </a:rPr>
              <a:t>produced,</a:t>
            </a:r>
            <a:r>
              <a:rPr lang="en-US" dirty="0" smtClean="0">
                <a:solidFill>
                  <a:srgbClr val="660066"/>
                </a:solidFill>
                <a:latin typeface="Arial Narrow" charset="0"/>
                <a:ea typeface="ＭＳ Ｐゴシック" charset="-128"/>
              </a:rPr>
              <a:t> </a:t>
            </a:r>
          </a:p>
          <a:p>
            <a:pPr marL="742950" lvl="1" indent="-285750">
              <a:spcBef>
                <a:spcPct val="20000"/>
              </a:spcBef>
              <a:buFontTx/>
              <a:buChar char="–"/>
            </a:pPr>
            <a:r>
              <a:rPr lang="en-US" dirty="0">
                <a:solidFill>
                  <a:srgbClr val="660066"/>
                </a:solidFill>
                <a:latin typeface="Arial Narrow" charset="0"/>
                <a:ea typeface="ＭＳ Ｐゴシック" charset="-128"/>
              </a:rPr>
              <a:t>zinc electrode gets increasingly charged up negative</a:t>
            </a:r>
          </a:p>
          <a:p>
            <a:pPr marL="742950" lvl="1" indent="-285750">
              <a:spcBef>
                <a:spcPct val="20000"/>
              </a:spcBef>
              <a:buFontTx/>
              <a:buChar char="–"/>
            </a:pPr>
            <a:r>
              <a:rPr lang="en-US" dirty="0">
                <a:solidFill>
                  <a:srgbClr val="660066"/>
                </a:solidFill>
                <a:latin typeface="Arial Narrow" charset="0"/>
                <a:ea typeface="ＭＳ Ｐゴシック" charset="-128"/>
              </a:rPr>
              <a:t>zinc ions get recombined with the electrons in zinc electrode</a:t>
            </a:r>
          </a:p>
          <a:p>
            <a:pPr marL="342900" indent="-342900">
              <a:spcBef>
                <a:spcPct val="20000"/>
              </a:spcBef>
              <a:buFontTx/>
              <a:buChar char="•"/>
            </a:pPr>
            <a:r>
              <a:rPr lang="en-US" sz="2800" dirty="0">
                <a:solidFill>
                  <a:schemeClr val="accent2"/>
                </a:solidFill>
                <a:latin typeface="Arial Narrow" charset="0"/>
              </a:rPr>
              <a:t>Why does battery go dead? </a:t>
            </a:r>
          </a:p>
          <a:p>
            <a:pPr marL="742950" lvl="1" indent="-285750">
              <a:spcBef>
                <a:spcPct val="20000"/>
              </a:spcBef>
              <a:buFontTx/>
              <a:buChar char="–"/>
            </a:pPr>
            <a:r>
              <a:rPr lang="en-US" dirty="0">
                <a:solidFill>
                  <a:srgbClr val="660066"/>
                </a:solidFill>
                <a:latin typeface="Arial Narrow" charset="0"/>
                <a:ea typeface="ＭＳ Ｐゴシック" charset="-128"/>
              </a:rPr>
              <a:t>When the terminals are connected, the negative charges will flow away from the zinc electrode</a:t>
            </a:r>
          </a:p>
          <a:p>
            <a:pPr marL="742950" lvl="1" indent="-285750">
              <a:spcBef>
                <a:spcPct val="20000"/>
              </a:spcBef>
              <a:buFontTx/>
              <a:buChar char="–"/>
            </a:pPr>
            <a:r>
              <a:rPr lang="en-US" dirty="0">
                <a:solidFill>
                  <a:srgbClr val="660066"/>
                </a:solidFill>
                <a:latin typeface="Arial Narrow" charset="0"/>
                <a:ea typeface="ＭＳ Ｐゴシック" charset="-128"/>
              </a:rPr>
              <a:t>More zinc atoms dissolve into the electrolyte to produce more charge</a:t>
            </a:r>
          </a:p>
          <a:p>
            <a:pPr marL="742950" lvl="1" indent="-285750">
              <a:spcBef>
                <a:spcPct val="20000"/>
              </a:spcBef>
              <a:buFontTx/>
              <a:buChar char="–"/>
            </a:pPr>
            <a:r>
              <a:rPr lang="en-US" dirty="0">
                <a:solidFill>
                  <a:srgbClr val="660066"/>
                </a:solidFill>
                <a:latin typeface="Arial Narrow" charset="0"/>
                <a:ea typeface="ＭＳ Ｐゴシック" charset="-128"/>
              </a:rPr>
              <a:t>One or more electrode get used up not producing any more charge.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Thursday, Oct. 6,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8F1338F3-2C40-6443-AD3E-971038101479}" type="slidenum">
              <a:rPr lang="en-US"/>
              <a:pPr/>
              <a:t>7</a:t>
            </a:fld>
            <a:endParaRPr lang="en-US"/>
          </a:p>
        </p:txBody>
      </p:sp>
      <p:pic>
        <p:nvPicPr>
          <p:cNvPr id="287746" name="Picture 2" descr="FG25_005"/>
          <p:cNvPicPr>
            <a:picLocks noChangeAspect="1" noChangeArrowheads="1"/>
          </p:cNvPicPr>
          <p:nvPr/>
        </p:nvPicPr>
        <p:blipFill>
          <a:blip r:embed="rId3"/>
          <a:srcRect/>
          <a:stretch>
            <a:fillRect/>
          </a:stretch>
        </p:blipFill>
        <p:spPr bwMode="auto">
          <a:xfrm>
            <a:off x="6858000" y="990600"/>
            <a:ext cx="1905000" cy="1428750"/>
          </a:xfrm>
          <a:prstGeom prst="rect">
            <a:avLst/>
          </a:prstGeom>
          <a:noFill/>
        </p:spPr>
      </p:pic>
      <p:sp>
        <p:nvSpPr>
          <p:cNvPr id="287747" name="Rectangle 3"/>
          <p:cNvSpPr>
            <a:spLocks noGrp="1" noChangeArrowheads="1"/>
          </p:cNvSpPr>
          <p:nvPr>
            <p:ph type="title"/>
          </p:nvPr>
        </p:nvSpPr>
        <p:spPr>
          <a:xfrm>
            <a:off x="76200" y="0"/>
            <a:ext cx="8915400" cy="685800"/>
          </a:xfrm>
        </p:spPr>
        <p:txBody>
          <a:bodyPr/>
          <a:lstStyle/>
          <a:p>
            <a:r>
              <a:rPr lang="en-US"/>
              <a:t>Electric Current</a:t>
            </a:r>
          </a:p>
        </p:txBody>
      </p:sp>
      <p:sp>
        <p:nvSpPr>
          <p:cNvPr id="287748" name="Rectangle 4"/>
          <p:cNvSpPr>
            <a:spLocks noChangeArrowheads="1"/>
          </p:cNvSpPr>
          <p:nvPr/>
        </p:nvSpPr>
        <p:spPr bwMode="auto">
          <a:xfrm>
            <a:off x="152400" y="685800"/>
            <a:ext cx="8534400" cy="5181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When a circuit is powered by a battery (or a source of emf) the charge can flow through the circuit.</a:t>
            </a:r>
          </a:p>
          <a:p>
            <a:pPr marL="342900" indent="-342900">
              <a:spcBef>
                <a:spcPct val="20000"/>
              </a:spcBef>
              <a:buFontTx/>
              <a:buChar char="•"/>
            </a:pPr>
            <a:r>
              <a:rPr lang="en-US" sz="2800">
                <a:solidFill>
                  <a:schemeClr val="accent2"/>
                </a:solidFill>
                <a:latin typeface="Arial Narrow" charset="0"/>
              </a:rPr>
              <a:t>Electric Current: Any flow of charge</a:t>
            </a:r>
          </a:p>
          <a:p>
            <a:pPr marL="742950" lvl="1" indent="-285750">
              <a:spcBef>
                <a:spcPct val="20000"/>
              </a:spcBef>
              <a:buFontTx/>
              <a:buChar char="–"/>
            </a:pPr>
            <a:r>
              <a:rPr lang="en-US">
                <a:solidFill>
                  <a:srgbClr val="660066"/>
                </a:solidFill>
                <a:latin typeface="Arial Narrow" charset="0"/>
                <a:ea typeface="ＭＳ Ｐゴシック" charset="-128"/>
              </a:rPr>
              <a:t>Current can flow whenever there is potential difference between the ends of a conductor (or when the two ends have opposite charges)</a:t>
            </a:r>
          </a:p>
          <a:p>
            <a:pPr marL="1143000" lvl="2" indent="-228600">
              <a:spcBef>
                <a:spcPct val="20000"/>
              </a:spcBef>
              <a:buFontTx/>
              <a:buChar char="•"/>
            </a:pPr>
            <a:r>
              <a:rPr lang="en-US" sz="2000">
                <a:solidFill>
                  <a:srgbClr val="003300"/>
                </a:solidFill>
                <a:latin typeface="Arial Narrow" charset="0"/>
                <a:ea typeface="ＭＳ Ｐゴシック" charset="-128"/>
              </a:rPr>
              <a:t>The current can flow even through the empty space</a:t>
            </a:r>
          </a:p>
          <a:p>
            <a:pPr marL="742950" lvl="1" indent="-285750">
              <a:spcBef>
                <a:spcPct val="20000"/>
              </a:spcBef>
              <a:buFontTx/>
              <a:buChar char="–"/>
            </a:pPr>
            <a:r>
              <a:rPr lang="en-US">
                <a:solidFill>
                  <a:srgbClr val="660066"/>
                </a:solidFill>
                <a:latin typeface="Arial Narrow" charset="0"/>
                <a:ea typeface="ＭＳ Ｐゴシック" charset="-128"/>
              </a:rPr>
              <a:t>Electric current in a wire can be defined as the net amount of charge that passes through the wire’s full cross section at any point per unit time (just like the flow of water through a conduit…)</a:t>
            </a:r>
          </a:p>
          <a:p>
            <a:pPr marL="742950" lvl="1" indent="-285750">
              <a:spcBef>
                <a:spcPct val="20000"/>
              </a:spcBef>
              <a:buFontTx/>
              <a:buChar char="–"/>
            </a:pPr>
            <a:r>
              <a:rPr lang="en-US">
                <a:solidFill>
                  <a:srgbClr val="660066"/>
                </a:solidFill>
                <a:latin typeface="Arial Narrow" charset="0"/>
                <a:ea typeface="ＭＳ Ｐゴシック" charset="-128"/>
              </a:rPr>
              <a:t>Average current is defined as:</a:t>
            </a:r>
          </a:p>
          <a:p>
            <a:pPr marL="742950" lvl="1" indent="-285750">
              <a:spcBef>
                <a:spcPct val="20000"/>
              </a:spcBef>
              <a:buFontTx/>
              <a:buChar char="–"/>
            </a:pPr>
            <a:r>
              <a:rPr lang="en-US">
                <a:solidFill>
                  <a:srgbClr val="660066"/>
                </a:solidFill>
                <a:latin typeface="Arial Narrow" charset="0"/>
                <a:ea typeface="ＭＳ Ｐゴシック" charset="-128"/>
              </a:rPr>
              <a:t>The instantaneous current is:</a:t>
            </a:r>
          </a:p>
          <a:p>
            <a:pPr marL="742950" lvl="1" indent="-285750">
              <a:spcBef>
                <a:spcPct val="20000"/>
              </a:spcBef>
              <a:buFontTx/>
              <a:buChar char="–"/>
            </a:pPr>
            <a:r>
              <a:rPr lang="en-US">
                <a:solidFill>
                  <a:srgbClr val="660066"/>
                </a:solidFill>
                <a:latin typeface="Arial Narrow" charset="0"/>
                <a:ea typeface="ＭＳ Ｐゴシック" charset="-128"/>
              </a:rPr>
              <a:t>What kind of a quantity is the current?</a:t>
            </a:r>
          </a:p>
        </p:txBody>
      </p:sp>
      <p:graphicFrame>
        <p:nvGraphicFramePr>
          <p:cNvPr id="287749" name="Object 5"/>
          <p:cNvGraphicFramePr>
            <a:graphicFrameLocks noChangeAspect="1"/>
          </p:cNvGraphicFramePr>
          <p:nvPr/>
        </p:nvGraphicFramePr>
        <p:xfrm>
          <a:off x="4419600" y="4471988"/>
          <a:ext cx="1295400" cy="449262"/>
        </p:xfrm>
        <a:graphic>
          <a:graphicData uri="http://schemas.openxmlformats.org/presentationml/2006/ole">
            <p:oleObj spid="_x0000_s356354" name="Equation" r:id="rId4" imgW="660240" imgH="215640" progId="Equation.DSMT4">
              <p:embed/>
            </p:oleObj>
          </a:graphicData>
        </a:graphic>
      </p:graphicFrame>
      <p:graphicFrame>
        <p:nvGraphicFramePr>
          <p:cNvPr id="287750" name="Object 6"/>
          <p:cNvGraphicFramePr>
            <a:graphicFrameLocks noChangeAspect="1"/>
          </p:cNvGraphicFramePr>
          <p:nvPr/>
        </p:nvGraphicFramePr>
        <p:xfrm>
          <a:off x="4419600" y="5029200"/>
          <a:ext cx="1143000" cy="404813"/>
        </p:xfrm>
        <a:graphic>
          <a:graphicData uri="http://schemas.openxmlformats.org/presentationml/2006/ole">
            <p:oleObj spid="_x0000_s356355" name="Equation" r:id="rId5" imgW="609480" imgH="203040" progId="Equation.DSMT4">
              <p:embed/>
            </p:oleObj>
          </a:graphicData>
        </a:graphic>
      </p:graphicFrame>
      <p:sp>
        <p:nvSpPr>
          <p:cNvPr id="287751" name="Text Box 7"/>
          <p:cNvSpPr txBox="1">
            <a:spLocks noChangeArrowheads="1"/>
          </p:cNvSpPr>
          <p:nvPr/>
        </p:nvSpPr>
        <p:spPr bwMode="auto">
          <a:xfrm>
            <a:off x="6553200" y="4343400"/>
            <a:ext cx="1981200"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Unit of the current?</a:t>
            </a:r>
          </a:p>
        </p:txBody>
      </p:sp>
      <p:sp>
        <p:nvSpPr>
          <p:cNvPr id="287752" name="Text Box 8"/>
          <p:cNvSpPr txBox="1">
            <a:spLocks noChangeArrowheads="1"/>
          </p:cNvSpPr>
          <p:nvPr/>
        </p:nvSpPr>
        <p:spPr bwMode="auto">
          <a:xfrm>
            <a:off x="6553200" y="4886325"/>
            <a:ext cx="525463"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C/s</a:t>
            </a:r>
          </a:p>
        </p:txBody>
      </p:sp>
      <p:sp>
        <p:nvSpPr>
          <p:cNvPr id="287753" name="Text Box 9"/>
          <p:cNvSpPr txBox="1">
            <a:spLocks noChangeArrowheads="1"/>
          </p:cNvSpPr>
          <p:nvPr/>
        </p:nvSpPr>
        <p:spPr bwMode="auto">
          <a:xfrm>
            <a:off x="7331075" y="4876800"/>
            <a:ext cx="1019175" cy="425450"/>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2000">
                <a:solidFill>
                  <a:srgbClr val="FF0000"/>
                </a:solidFill>
                <a:latin typeface="Arial Narrow" charset="0"/>
              </a:rPr>
              <a:t>1A=1C/s</a:t>
            </a:r>
          </a:p>
        </p:txBody>
      </p:sp>
      <p:sp>
        <p:nvSpPr>
          <p:cNvPr id="287754" name="Text Box 10"/>
          <p:cNvSpPr txBox="1">
            <a:spLocks noChangeArrowheads="1"/>
          </p:cNvSpPr>
          <p:nvPr/>
        </p:nvSpPr>
        <p:spPr bwMode="auto">
          <a:xfrm>
            <a:off x="685800" y="5899150"/>
            <a:ext cx="7924800" cy="730250"/>
          </a:xfrm>
          <a:prstGeom prst="rect">
            <a:avLst/>
          </a:prstGeom>
          <a:solidFill>
            <a:srgbClr val="FFFF66"/>
          </a:solidFill>
          <a:ln w="28575">
            <a:solidFill>
              <a:srgbClr val="FF0000"/>
            </a:solidFill>
            <a:miter lim="800000"/>
            <a:headEnd/>
            <a:tailEnd/>
          </a:ln>
          <a:effectLst/>
        </p:spPr>
        <p:txBody>
          <a:bodyPr>
            <a:prstTxWarp prst="textNoShape">
              <a:avLst/>
            </a:prstTxWarp>
            <a:spAutoFit/>
          </a:bodyPr>
          <a:lstStyle/>
          <a:p>
            <a:r>
              <a:rPr lang="en-US" sz="2000" b="1">
                <a:solidFill>
                  <a:srgbClr val="FF0000"/>
                </a:solidFill>
                <a:latin typeface="Arial Narrow" charset="0"/>
              </a:rPr>
              <a:t>In a single circuit, conservation of electric charge guarantees  that the current at one point of the circuit is the same as any other points on the circuit.</a:t>
            </a:r>
          </a:p>
        </p:txBody>
      </p:sp>
      <p:sp>
        <p:nvSpPr>
          <p:cNvPr id="287755" name="Text Box 11"/>
          <p:cNvSpPr txBox="1">
            <a:spLocks noChangeArrowheads="1"/>
          </p:cNvSpPr>
          <p:nvPr/>
        </p:nvSpPr>
        <p:spPr bwMode="auto">
          <a:xfrm>
            <a:off x="5503863" y="5472113"/>
            <a:ext cx="744537" cy="395287"/>
          </a:xfrm>
          <a:prstGeom prst="rect">
            <a:avLst/>
          </a:prstGeom>
          <a:solidFill>
            <a:srgbClr val="FFFF66"/>
          </a:solidFill>
          <a:ln w="28575">
            <a:solidFill>
              <a:srgbClr val="FF0000"/>
            </a:solidFill>
            <a:miter lim="800000"/>
            <a:headEnd/>
            <a:tailEnd/>
          </a:ln>
          <a:effectLst/>
        </p:spPr>
        <p:txBody>
          <a:bodyPr wrap="none">
            <a:prstTxWarp prst="textNoShape">
              <a:avLst/>
            </a:prstTxWarp>
            <a:spAutoFit/>
          </a:bodyPr>
          <a:lstStyle/>
          <a:p>
            <a:r>
              <a:rPr lang="en-US" sz="1800">
                <a:solidFill>
                  <a:srgbClr val="FF0000"/>
                </a:solidFill>
                <a:latin typeface="Arial Narrow" charset="0"/>
              </a:rPr>
              <a:t>Scalar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smtClean="0"/>
              <a:t>Thursday, Oct. 6, 2011</a:t>
            </a:r>
            <a:endParaRPr lang="en-US"/>
          </a:p>
        </p:txBody>
      </p:sp>
      <p:sp>
        <p:nvSpPr>
          <p:cNvPr id="13" name="Footer Placeholder 4"/>
          <p:cNvSpPr>
            <a:spLocks noGrp="1"/>
          </p:cNvSpPr>
          <p:nvPr>
            <p:ph type="ftr" sz="quarter" idx="11"/>
          </p:nvPr>
        </p:nvSpPr>
        <p:spPr/>
        <p:txBody>
          <a:bodyPr/>
          <a:lstStyle/>
          <a:p>
            <a:r>
              <a:rPr lang="en-US" smtClean="0"/>
              <a:t>PHYS 1444-003, Fall 2011 Dr. Jaehoon Yu</a:t>
            </a:r>
            <a:endParaRPr lang="en-US"/>
          </a:p>
        </p:txBody>
      </p:sp>
      <p:sp>
        <p:nvSpPr>
          <p:cNvPr id="14" name="Slide Number Placeholder 5"/>
          <p:cNvSpPr>
            <a:spLocks noGrp="1"/>
          </p:cNvSpPr>
          <p:nvPr>
            <p:ph type="sldNum" sz="quarter" idx="12"/>
          </p:nvPr>
        </p:nvSpPr>
        <p:spPr/>
        <p:txBody>
          <a:bodyPr/>
          <a:lstStyle/>
          <a:p>
            <a:fld id="{5E51062B-AD11-1F47-9C5F-9ABE2F1A4823}" type="slidenum">
              <a:rPr lang="en-US"/>
              <a:pPr/>
              <a:t>8</a:t>
            </a:fld>
            <a:endParaRPr lang="en-US"/>
          </a:p>
        </p:txBody>
      </p:sp>
      <p:sp>
        <p:nvSpPr>
          <p:cNvPr id="288770" name="Rectangle 2"/>
          <p:cNvSpPr>
            <a:spLocks noGrp="1" noChangeArrowheads="1"/>
          </p:cNvSpPr>
          <p:nvPr>
            <p:ph type="title"/>
          </p:nvPr>
        </p:nvSpPr>
        <p:spPr>
          <a:xfrm>
            <a:off x="228600" y="0"/>
            <a:ext cx="8686800" cy="762000"/>
          </a:xfrm>
        </p:spPr>
        <p:txBody>
          <a:bodyPr/>
          <a:lstStyle/>
          <a:p>
            <a:r>
              <a:rPr lang="en-US"/>
              <a:t>Example 25 – 1 </a:t>
            </a:r>
          </a:p>
        </p:txBody>
      </p:sp>
      <p:sp>
        <p:nvSpPr>
          <p:cNvPr id="288771" name="Text Box 3"/>
          <p:cNvSpPr txBox="1">
            <a:spLocks noChangeArrowheads="1"/>
          </p:cNvSpPr>
          <p:nvPr/>
        </p:nvSpPr>
        <p:spPr bwMode="auto">
          <a:xfrm>
            <a:off x="533400" y="762000"/>
            <a:ext cx="82296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800" b="1" dirty="0">
                <a:solidFill>
                  <a:schemeClr val="accent2"/>
                </a:solidFill>
                <a:latin typeface="Arial Narrow" charset="0"/>
              </a:rPr>
              <a:t>Current </a:t>
            </a:r>
            <a:r>
              <a:rPr lang="en-US" sz="2800" b="1" dirty="0" smtClean="0">
                <a:solidFill>
                  <a:schemeClr val="accent2"/>
                </a:solidFill>
                <a:latin typeface="Arial Narrow" charset="0"/>
              </a:rPr>
              <a:t>is </a:t>
            </a:r>
            <a:r>
              <a:rPr lang="en-US" sz="2800" b="1" dirty="0">
                <a:solidFill>
                  <a:schemeClr val="accent2"/>
                </a:solidFill>
                <a:latin typeface="Arial Narrow" charset="0"/>
              </a:rPr>
              <a:t>flow of charge: </a:t>
            </a:r>
            <a:r>
              <a:rPr lang="en-US" sz="2800" dirty="0">
                <a:solidFill>
                  <a:schemeClr val="accent2"/>
                </a:solidFill>
                <a:latin typeface="Arial Narrow" charset="0"/>
              </a:rPr>
              <a:t>A steady current of 2.5A flows in a wire for 4.0min.  (a) How much charge passed by any point in the circuit?  (</a:t>
            </a:r>
            <a:r>
              <a:rPr lang="en-US" sz="2800" dirty="0" err="1">
                <a:solidFill>
                  <a:schemeClr val="accent2"/>
                </a:solidFill>
                <a:latin typeface="Arial Narrow" charset="0"/>
              </a:rPr>
              <a:t>b</a:t>
            </a:r>
            <a:r>
              <a:rPr lang="en-US" sz="2800" dirty="0">
                <a:solidFill>
                  <a:schemeClr val="accent2"/>
                </a:solidFill>
                <a:latin typeface="Arial Narrow" charset="0"/>
              </a:rPr>
              <a:t>) How many electrons would this be? </a:t>
            </a:r>
          </a:p>
        </p:txBody>
      </p:sp>
      <p:sp>
        <p:nvSpPr>
          <p:cNvPr id="288772" name="Text Box 4"/>
          <p:cNvSpPr txBox="1">
            <a:spLocks noChangeArrowheads="1"/>
          </p:cNvSpPr>
          <p:nvPr/>
        </p:nvSpPr>
        <p:spPr bwMode="auto">
          <a:xfrm>
            <a:off x="609600" y="2224088"/>
            <a:ext cx="8001000" cy="946150"/>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Current is total amount charge flow through a circuit in a given time.  So from                         we obtain   </a:t>
            </a:r>
          </a:p>
        </p:txBody>
      </p:sp>
      <p:sp>
        <p:nvSpPr>
          <p:cNvPr id="288773" name="Text Box 5"/>
          <p:cNvSpPr txBox="1">
            <a:spLocks noChangeArrowheads="1"/>
          </p:cNvSpPr>
          <p:nvPr/>
        </p:nvSpPr>
        <p:spPr bwMode="auto">
          <a:xfrm>
            <a:off x="457200" y="4038600"/>
            <a:ext cx="8305800" cy="519113"/>
          </a:xfrm>
          <a:prstGeom prst="rect">
            <a:avLst/>
          </a:prstGeom>
          <a:noFill/>
          <a:ln w="9525">
            <a:noFill/>
            <a:miter lim="800000"/>
            <a:headEnd/>
            <a:tailEnd/>
          </a:ln>
          <a:effectLst/>
        </p:spPr>
        <p:txBody>
          <a:bodyPr>
            <a:prstTxWarp prst="textNoShape">
              <a:avLst/>
            </a:prstTxWarp>
            <a:spAutoFit/>
          </a:bodyPr>
          <a:lstStyle/>
          <a:p>
            <a:r>
              <a:rPr lang="en-US" sz="2800">
                <a:solidFill>
                  <a:srgbClr val="CC00CC"/>
                </a:solidFill>
                <a:latin typeface="Arial Narrow" charset="0"/>
              </a:rPr>
              <a:t>The total number of electrons passed through the circuit is      </a:t>
            </a:r>
          </a:p>
        </p:txBody>
      </p:sp>
      <p:graphicFrame>
        <p:nvGraphicFramePr>
          <p:cNvPr id="288774" name="Object 6"/>
          <p:cNvGraphicFramePr>
            <a:graphicFrameLocks noChangeAspect="1"/>
          </p:cNvGraphicFramePr>
          <p:nvPr/>
        </p:nvGraphicFramePr>
        <p:xfrm>
          <a:off x="3578225" y="2743200"/>
          <a:ext cx="1450975" cy="512763"/>
        </p:xfrm>
        <a:graphic>
          <a:graphicData uri="http://schemas.openxmlformats.org/presentationml/2006/ole">
            <p:oleObj spid="_x0000_s357378" name="Equation" r:id="rId3" imgW="571320" imgH="190440" progId="Equation.DSMT4">
              <p:embed/>
            </p:oleObj>
          </a:graphicData>
        </a:graphic>
      </p:graphicFrame>
      <p:graphicFrame>
        <p:nvGraphicFramePr>
          <p:cNvPr id="288775" name="Object 7"/>
          <p:cNvGraphicFramePr>
            <a:graphicFrameLocks noChangeAspect="1"/>
          </p:cNvGraphicFramePr>
          <p:nvPr/>
        </p:nvGraphicFramePr>
        <p:xfrm>
          <a:off x="1295400" y="3429000"/>
          <a:ext cx="1741488" cy="512763"/>
        </p:xfrm>
        <a:graphic>
          <a:graphicData uri="http://schemas.openxmlformats.org/presentationml/2006/ole">
            <p:oleObj spid="_x0000_s357379" name="Equation" r:id="rId4" imgW="685800" imgH="190440" progId="Equation.DSMT4">
              <p:embed/>
            </p:oleObj>
          </a:graphicData>
        </a:graphic>
      </p:graphicFrame>
      <p:graphicFrame>
        <p:nvGraphicFramePr>
          <p:cNvPr id="288776" name="Object 8"/>
          <p:cNvGraphicFramePr>
            <a:graphicFrameLocks noChangeAspect="1"/>
          </p:cNvGraphicFramePr>
          <p:nvPr/>
        </p:nvGraphicFramePr>
        <p:xfrm>
          <a:off x="914400" y="4962525"/>
          <a:ext cx="806450" cy="546100"/>
        </p:xfrm>
        <a:graphic>
          <a:graphicData uri="http://schemas.openxmlformats.org/presentationml/2006/ole">
            <p:oleObj spid="_x0000_s357380" name="Equation" r:id="rId5" imgW="317160" imgH="203040" progId="Equation.DSMT4">
              <p:embed/>
            </p:oleObj>
          </a:graphicData>
        </a:graphic>
      </p:graphicFrame>
      <p:graphicFrame>
        <p:nvGraphicFramePr>
          <p:cNvPr id="288777" name="Object 9"/>
          <p:cNvGraphicFramePr>
            <a:graphicFrameLocks noChangeAspect="1"/>
          </p:cNvGraphicFramePr>
          <p:nvPr/>
        </p:nvGraphicFramePr>
        <p:xfrm>
          <a:off x="3043238" y="3429000"/>
          <a:ext cx="3128962" cy="444500"/>
        </p:xfrm>
        <a:graphic>
          <a:graphicData uri="http://schemas.openxmlformats.org/presentationml/2006/ole">
            <p:oleObj spid="_x0000_s357381" name="Equation" r:id="rId6" imgW="1231560" imgH="164880" progId="Equation.DSMT4">
              <p:embed/>
            </p:oleObj>
          </a:graphicData>
        </a:graphic>
      </p:graphicFrame>
      <p:graphicFrame>
        <p:nvGraphicFramePr>
          <p:cNvPr id="288778" name="Object 10"/>
          <p:cNvGraphicFramePr>
            <a:graphicFrameLocks noChangeAspect="1"/>
          </p:cNvGraphicFramePr>
          <p:nvPr/>
        </p:nvGraphicFramePr>
        <p:xfrm>
          <a:off x="1752600" y="4724400"/>
          <a:ext cx="935038" cy="989013"/>
        </p:xfrm>
        <a:graphic>
          <a:graphicData uri="http://schemas.openxmlformats.org/presentationml/2006/ole">
            <p:oleObj spid="_x0000_s357382" name="Equation" r:id="rId7" imgW="368280" imgH="368280" progId="Equation.DSMT4">
              <p:embed/>
            </p:oleObj>
          </a:graphicData>
        </a:graphic>
      </p:graphicFrame>
      <p:graphicFrame>
        <p:nvGraphicFramePr>
          <p:cNvPr id="288779" name="Object 11"/>
          <p:cNvGraphicFramePr>
            <a:graphicFrameLocks noChangeAspect="1"/>
          </p:cNvGraphicFramePr>
          <p:nvPr/>
        </p:nvGraphicFramePr>
        <p:xfrm>
          <a:off x="2667000" y="4724400"/>
          <a:ext cx="4870450" cy="1023938"/>
        </p:xfrm>
        <a:graphic>
          <a:graphicData uri="http://schemas.openxmlformats.org/presentationml/2006/ole">
            <p:oleObj spid="_x0000_s357383" name="Equation" r:id="rId8" imgW="1917360" imgH="3808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Thursday, Oct. 6, 2011</a:t>
            </a:r>
            <a:endParaRPr lang="en-US"/>
          </a:p>
        </p:txBody>
      </p:sp>
      <p:sp>
        <p:nvSpPr>
          <p:cNvPr id="5" name="Footer Placeholder 4"/>
          <p:cNvSpPr>
            <a:spLocks noGrp="1"/>
          </p:cNvSpPr>
          <p:nvPr>
            <p:ph type="ftr" sz="quarter" idx="11"/>
          </p:nvPr>
        </p:nvSpPr>
        <p:spPr/>
        <p:txBody>
          <a:bodyPr/>
          <a:lstStyle/>
          <a:p>
            <a:r>
              <a:rPr lang="en-US" smtClean="0"/>
              <a:t>PHYS 1444-003, Fall 2011 Dr. Jaehoon Yu</a:t>
            </a:r>
            <a:endParaRPr lang="en-US"/>
          </a:p>
        </p:txBody>
      </p:sp>
      <p:sp>
        <p:nvSpPr>
          <p:cNvPr id="6" name="Slide Number Placeholder 5"/>
          <p:cNvSpPr>
            <a:spLocks noGrp="1"/>
          </p:cNvSpPr>
          <p:nvPr>
            <p:ph type="sldNum" sz="quarter" idx="12"/>
          </p:nvPr>
        </p:nvSpPr>
        <p:spPr/>
        <p:txBody>
          <a:bodyPr/>
          <a:lstStyle/>
          <a:p>
            <a:fld id="{41481B35-2D2F-3745-9DED-E811F3666B05}" type="slidenum">
              <a:rPr lang="en-US"/>
              <a:pPr/>
              <a:t>9</a:t>
            </a:fld>
            <a:endParaRPr lang="en-US"/>
          </a:p>
        </p:txBody>
      </p:sp>
      <p:sp>
        <p:nvSpPr>
          <p:cNvPr id="289794" name="Rectangle 2"/>
          <p:cNvSpPr>
            <a:spLocks noGrp="1" noChangeArrowheads="1"/>
          </p:cNvSpPr>
          <p:nvPr>
            <p:ph type="title"/>
          </p:nvPr>
        </p:nvSpPr>
        <p:spPr>
          <a:xfrm>
            <a:off x="76200" y="0"/>
            <a:ext cx="8915400" cy="685800"/>
          </a:xfrm>
        </p:spPr>
        <p:txBody>
          <a:bodyPr/>
          <a:lstStyle/>
          <a:p>
            <a:r>
              <a:rPr lang="en-US"/>
              <a:t>Direction of the Electric Current</a:t>
            </a:r>
          </a:p>
        </p:txBody>
      </p:sp>
      <p:sp>
        <p:nvSpPr>
          <p:cNvPr id="289795" name="Rectangle 3"/>
          <p:cNvSpPr>
            <a:spLocks noChangeArrowheads="1"/>
          </p:cNvSpPr>
          <p:nvPr/>
        </p:nvSpPr>
        <p:spPr bwMode="auto">
          <a:xfrm>
            <a:off x="152400" y="609600"/>
            <a:ext cx="8534400" cy="54102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2800">
                <a:solidFill>
                  <a:schemeClr val="accent2"/>
                </a:solidFill>
                <a:latin typeface="Arial Narrow" charset="0"/>
              </a:rPr>
              <a:t>What do conductors have in abundance?</a:t>
            </a:r>
          </a:p>
          <a:p>
            <a:pPr marL="742950" lvl="1" indent="-285750">
              <a:spcBef>
                <a:spcPct val="20000"/>
              </a:spcBef>
              <a:buFontTx/>
              <a:buChar char="–"/>
            </a:pPr>
            <a:r>
              <a:rPr lang="en-US">
                <a:solidFill>
                  <a:srgbClr val="660066"/>
                </a:solidFill>
                <a:latin typeface="Arial Narrow" charset="0"/>
                <a:ea typeface="ＭＳ Ｐゴシック" charset="-128"/>
              </a:rPr>
              <a:t>Free electrons</a:t>
            </a:r>
          </a:p>
          <a:p>
            <a:pPr marL="342900" indent="-342900">
              <a:spcBef>
                <a:spcPct val="20000"/>
              </a:spcBef>
              <a:buFontTx/>
              <a:buChar char="•"/>
            </a:pPr>
            <a:r>
              <a:rPr lang="en-US" sz="2800">
                <a:solidFill>
                  <a:schemeClr val="accent2"/>
                </a:solidFill>
                <a:latin typeface="Arial Narrow" charset="0"/>
              </a:rPr>
              <a:t>What happens if a continuous loop of conducting wire is connected to the terminals of a battery?</a:t>
            </a:r>
          </a:p>
          <a:p>
            <a:pPr marL="742950" lvl="1" indent="-285750">
              <a:spcBef>
                <a:spcPct val="20000"/>
              </a:spcBef>
              <a:buFontTx/>
              <a:buChar char="–"/>
            </a:pPr>
            <a:r>
              <a:rPr lang="en-US">
                <a:solidFill>
                  <a:srgbClr val="660066"/>
                </a:solidFill>
                <a:latin typeface="Arial Narrow" charset="0"/>
                <a:ea typeface="ＭＳ Ｐゴシック" charset="-128"/>
              </a:rPr>
              <a:t>Electrons start flowing through the wire continuously as soon as both the terminals are connected to the wire.  How?</a:t>
            </a:r>
          </a:p>
          <a:p>
            <a:pPr marL="1143000" lvl="2" indent="-228600">
              <a:spcBef>
                <a:spcPct val="20000"/>
              </a:spcBef>
              <a:buFontTx/>
              <a:buChar char="•"/>
            </a:pPr>
            <a:r>
              <a:rPr lang="en-US" sz="2000">
                <a:solidFill>
                  <a:srgbClr val="003300"/>
                </a:solidFill>
                <a:latin typeface="Arial Narrow" charset="0"/>
                <a:ea typeface="ＭＳ Ｐゴシック" charset="-128"/>
              </a:rPr>
              <a:t>The potential difference between the battery terminals sets up an electric field inside the wire and in the direction parallel to it</a:t>
            </a:r>
          </a:p>
          <a:p>
            <a:pPr marL="1143000" lvl="2" indent="-228600">
              <a:spcBef>
                <a:spcPct val="20000"/>
              </a:spcBef>
              <a:buFontTx/>
              <a:buChar char="•"/>
            </a:pPr>
            <a:r>
              <a:rPr lang="en-US" sz="2000">
                <a:solidFill>
                  <a:srgbClr val="003300"/>
                </a:solidFill>
                <a:latin typeface="Arial Narrow" charset="0"/>
                <a:ea typeface="ＭＳ Ｐゴシック" charset="-128"/>
              </a:rPr>
              <a:t>Free electrons in the conducting wire get attracted to the positive terminal</a:t>
            </a:r>
          </a:p>
          <a:p>
            <a:pPr marL="1143000" lvl="2" indent="-228600">
              <a:spcBef>
                <a:spcPct val="20000"/>
              </a:spcBef>
              <a:buFontTx/>
              <a:buChar char="•"/>
            </a:pPr>
            <a:r>
              <a:rPr lang="en-US" sz="2000">
                <a:solidFill>
                  <a:srgbClr val="003300"/>
                </a:solidFill>
                <a:latin typeface="Arial Narrow" charset="0"/>
                <a:ea typeface="ＭＳ Ｐゴシック" charset="-128"/>
              </a:rPr>
              <a:t>The electrons leaving negative terminal flow through the wire and arrive at the positive terminal</a:t>
            </a:r>
          </a:p>
          <a:p>
            <a:pPr marL="1600200" lvl="3" indent="-228600">
              <a:spcBef>
                <a:spcPct val="20000"/>
              </a:spcBef>
              <a:buFontTx/>
              <a:buChar char="–"/>
            </a:pPr>
            <a:r>
              <a:rPr lang="en-US" sz="1800">
                <a:solidFill>
                  <a:srgbClr val="CC00CC"/>
                </a:solidFill>
                <a:latin typeface="Arial Narrow" charset="0"/>
                <a:ea typeface="ＭＳ Ｐゴシック" charset="-128"/>
              </a:rPr>
              <a:t>Electrons flow from negative to positive terminal</a:t>
            </a:r>
          </a:p>
          <a:p>
            <a:pPr marL="742950" lvl="1" indent="-285750">
              <a:spcBef>
                <a:spcPct val="20000"/>
              </a:spcBef>
              <a:buFontTx/>
              <a:buChar char="–"/>
            </a:pPr>
            <a:r>
              <a:rPr lang="en-US">
                <a:solidFill>
                  <a:srgbClr val="660066"/>
                </a:solidFill>
                <a:latin typeface="Arial Narrow" charset="0"/>
                <a:ea typeface="ＭＳ Ｐゴシック" charset="-128"/>
              </a:rPr>
              <a:t>Due to historical convention, the direction of the current is opposite to the direction of flow of electrons </a:t>
            </a:r>
            <a:r>
              <a:rPr lang="en-US">
                <a:solidFill>
                  <a:srgbClr val="660066"/>
                </a:solidFill>
                <a:latin typeface="Arial Narrow" charset="0"/>
                <a:ea typeface="ＭＳ Ｐゴシック" charset="-128"/>
                <a:sym typeface="Wingdings" charset="2"/>
              </a:rPr>
              <a:t> Conventional Current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25196</TotalTime>
  <Words>2097</Words>
  <Application>Microsoft Macintosh PowerPoint</Application>
  <PresentationFormat>On-screen Show (4:3)</PresentationFormat>
  <Paragraphs>255</Paragraphs>
  <Slides>17</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phys1443-spring02</vt:lpstr>
      <vt:lpstr>Equation</vt:lpstr>
      <vt:lpstr>PHYS 1444 – Section 003 Lecture #12</vt:lpstr>
      <vt:lpstr>Announcements</vt:lpstr>
      <vt:lpstr>Electric Current and Resistance</vt:lpstr>
      <vt:lpstr>The Electric Battery</vt:lpstr>
      <vt:lpstr>How does a battery work?</vt:lpstr>
      <vt:lpstr>How does a battery work?</vt:lpstr>
      <vt:lpstr>Electric Current</vt:lpstr>
      <vt:lpstr>Example 25 – 1 </vt:lpstr>
      <vt:lpstr>Direction of the Electric Current</vt:lpstr>
      <vt:lpstr>Ohm’s Law: Resistance and Resistors</vt:lpstr>
      <vt:lpstr>Ohm’s Law: Resistance</vt:lpstr>
      <vt:lpstr>Example 25 – 4 </vt:lpstr>
      <vt:lpstr>Ohm’s Law: Resistors</vt:lpstr>
      <vt:lpstr>Ohm’s Law: Resistor Values</vt:lpstr>
      <vt:lpstr>Resistivity</vt:lpstr>
      <vt:lpstr>Example 25 – 5 </vt:lpstr>
      <vt:lpstr>Example 25 – 6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573</cp:revision>
  <dcterms:created xsi:type="dcterms:W3CDTF">2011-10-06T23:13:21Z</dcterms:created>
  <dcterms:modified xsi:type="dcterms:W3CDTF">2011-10-06T23:15:02Z</dcterms:modified>
</cp:coreProperties>
</file>