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docProps/app.xml" ContentType="application/vnd.openxmlformats-officedocument.extended-properties+xml"/>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handoutMasterIdLst>
    <p:handoutMasterId r:id="rId20"/>
  </p:handoutMasterIdLst>
  <p:sldIdLst>
    <p:sldId id="256" r:id="rId2"/>
    <p:sldId id="335" r:id="rId3"/>
    <p:sldId id="476" r:id="rId4"/>
    <p:sldId id="477" r:id="rId5"/>
    <p:sldId id="478" r:id="rId6"/>
    <p:sldId id="479" r:id="rId7"/>
    <p:sldId id="498" r:id="rId8"/>
    <p:sldId id="499" r:id="rId9"/>
    <p:sldId id="500" r:id="rId10"/>
    <p:sldId id="501" r:id="rId11"/>
    <p:sldId id="502" r:id="rId12"/>
    <p:sldId id="503" r:id="rId13"/>
    <p:sldId id="481" r:id="rId14"/>
    <p:sldId id="482" r:id="rId15"/>
    <p:sldId id="483" r:id="rId16"/>
    <p:sldId id="484" r:id="rId17"/>
    <p:sldId id="485"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3118" autoAdjust="0"/>
    <p:restoredTop sz="94683" autoAdjust="0"/>
  </p:normalViewPr>
  <p:slideViewPr>
    <p:cSldViewPr>
      <p:cViewPr varScale="1">
        <p:scale>
          <a:sx n="109" d="100"/>
          <a:sy n="109" d="100"/>
        </p:scale>
        <p:origin x="-26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1" Type="http://schemas.openxmlformats.org/officeDocument/2006/relationships/image" Target="../media/image6.wmf"/><Relationship Id="rId2"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wmf"/><Relationship Id="rId1" Type="http://schemas.openxmlformats.org/officeDocument/2006/relationships/image" Target="../media/image13.wmf"/><Relationship Id="rId2"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5" Type="http://schemas.openxmlformats.org/officeDocument/2006/relationships/image" Target="../media/image21.wmf"/><Relationship Id="rId6" Type="http://schemas.openxmlformats.org/officeDocument/2006/relationships/image" Target="../media/image22.wmf"/><Relationship Id="rId7" Type="http://schemas.openxmlformats.org/officeDocument/2006/relationships/image" Target="../media/image23.wmf"/><Relationship Id="rId1" Type="http://schemas.openxmlformats.org/officeDocument/2006/relationships/image" Target="../media/image17.wmf"/><Relationship Id="rId2"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wmf"/><Relationship Id="rId4" Type="http://schemas.openxmlformats.org/officeDocument/2006/relationships/image" Target="../media/image29.wmf"/><Relationship Id="rId1" Type="http://schemas.openxmlformats.org/officeDocument/2006/relationships/image" Target="../media/image26.wmf"/><Relationship Id="rId2"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1.wmf"/><Relationship Id="rId2"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43.wmf"/><Relationship Id="rId12" Type="http://schemas.openxmlformats.org/officeDocument/2006/relationships/image" Target="../media/image44.wmf"/><Relationship Id="rId13" Type="http://schemas.openxmlformats.org/officeDocument/2006/relationships/image" Target="../media/image45.wmf"/><Relationship Id="rId1" Type="http://schemas.openxmlformats.org/officeDocument/2006/relationships/image" Target="../media/image33.wmf"/><Relationship Id="rId2" Type="http://schemas.openxmlformats.org/officeDocument/2006/relationships/image" Target="../media/image34.wmf"/><Relationship Id="rId3" Type="http://schemas.openxmlformats.org/officeDocument/2006/relationships/image" Target="../media/image35.wmf"/><Relationship Id="rId4" Type="http://schemas.openxmlformats.org/officeDocument/2006/relationships/image" Target="../media/image36.wmf"/><Relationship Id="rId5" Type="http://schemas.openxmlformats.org/officeDocument/2006/relationships/image" Target="../media/image37.wmf"/><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wmf"/><Relationship Id="rId9" Type="http://schemas.openxmlformats.org/officeDocument/2006/relationships/image" Target="../media/image41.wmf"/><Relationship Id="rId10" Type="http://schemas.openxmlformats.org/officeDocument/2006/relationships/image" Target="../media/image4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7.wmf"/><Relationship Id="rId4" Type="http://schemas.openxmlformats.org/officeDocument/2006/relationships/image" Target="../media/image48.wmf"/><Relationship Id="rId5" Type="http://schemas.openxmlformats.org/officeDocument/2006/relationships/image" Target="../media/image49.wmf"/><Relationship Id="rId6" Type="http://schemas.openxmlformats.org/officeDocument/2006/relationships/image" Target="../media/image50.wmf"/><Relationship Id="rId7" Type="http://schemas.openxmlformats.org/officeDocument/2006/relationships/image" Target="../media/image51.wmf"/><Relationship Id="rId8" Type="http://schemas.openxmlformats.org/officeDocument/2006/relationships/image" Target="../media/image52.wmf"/><Relationship Id="rId9" Type="http://schemas.openxmlformats.org/officeDocument/2006/relationships/image" Target="../media/image53.wmf"/><Relationship Id="rId10" Type="http://schemas.openxmlformats.org/officeDocument/2006/relationships/image" Target="../media/image54.wmf"/><Relationship Id="rId1" Type="http://schemas.openxmlformats.org/officeDocument/2006/relationships/image" Target="../media/image35.wmf"/><Relationship Id="rId2"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Oct. 6,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Oct. 6,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Oct.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Oct. 6,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Oct. 6,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Oct. 6,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Oct.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Oct.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Oct. 6,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jpeg"/></Relationships>
</file>

<file path=ppt/slides/_rels/slide14.xml.rels><?xml version="1.0" encoding="UTF-8" standalone="yes"?>
<Relationships xmlns="http://schemas.openxmlformats.org/package/2006/relationships"><Relationship Id="rId3" Type="http://schemas.openxmlformats.org/officeDocument/2006/relationships/image" Target="../media/image30.jpeg"/><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oleObject" Target="../embeddings/oleObject26.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34.bin"/><Relationship Id="rId12" Type="http://schemas.openxmlformats.org/officeDocument/2006/relationships/oleObject" Target="../embeddings/oleObject35.bin"/><Relationship Id="rId13" Type="http://schemas.openxmlformats.org/officeDocument/2006/relationships/oleObject" Target="../embeddings/oleObject36.bin"/><Relationship Id="rId14" Type="http://schemas.openxmlformats.org/officeDocument/2006/relationships/oleObject" Target="../embeddings/oleObject37.bin"/><Relationship Id="rId15" Type="http://schemas.openxmlformats.org/officeDocument/2006/relationships/oleObject" Target="../embeddings/oleObject38.bin"/><Relationship Id="rId16" Type="http://schemas.openxmlformats.org/officeDocument/2006/relationships/oleObject" Target="../embeddings/oleObject39.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image" Target="../media/image46.jpeg"/><Relationship Id="rId4" Type="http://schemas.openxmlformats.org/officeDocument/2006/relationships/oleObject" Target="../embeddings/oleObject27.bin"/><Relationship Id="rId5" Type="http://schemas.openxmlformats.org/officeDocument/2006/relationships/oleObject" Target="../embeddings/oleObject28.bin"/><Relationship Id="rId6" Type="http://schemas.openxmlformats.org/officeDocument/2006/relationships/oleObject" Target="../embeddings/oleObject29.bin"/><Relationship Id="rId7" Type="http://schemas.openxmlformats.org/officeDocument/2006/relationships/oleObject" Target="../embeddings/oleObject30.bin"/><Relationship Id="rId8" Type="http://schemas.openxmlformats.org/officeDocument/2006/relationships/oleObject" Target="../embeddings/oleObject31.bin"/><Relationship Id="rId9" Type="http://schemas.openxmlformats.org/officeDocument/2006/relationships/oleObject" Target="../embeddings/oleObject32.bin"/><Relationship Id="rId10"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11" Type="http://schemas.openxmlformats.org/officeDocument/2006/relationships/oleObject" Target="../embeddings/oleObject48.bin"/><Relationship Id="rId12" Type="http://schemas.openxmlformats.org/officeDocument/2006/relationships/oleObject" Target="../embeddings/oleObject49.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0.bin"/><Relationship Id="rId4" Type="http://schemas.openxmlformats.org/officeDocument/2006/relationships/oleObject" Target="../embeddings/oleObject41.bin"/><Relationship Id="rId5" Type="http://schemas.openxmlformats.org/officeDocument/2006/relationships/oleObject" Target="../embeddings/oleObject42.bin"/><Relationship Id="rId6" Type="http://schemas.openxmlformats.org/officeDocument/2006/relationships/oleObject" Target="../embeddings/oleObject43.bin"/><Relationship Id="rId7" Type="http://schemas.openxmlformats.org/officeDocument/2006/relationships/oleObject" Target="../embeddings/oleObject44.bin"/><Relationship Id="rId8" Type="http://schemas.openxmlformats.org/officeDocument/2006/relationships/oleObject" Target="../embeddings/oleObject45.bin"/><Relationship Id="rId9" Type="http://schemas.openxmlformats.org/officeDocument/2006/relationships/oleObject" Target="../embeddings/oleObject46.bin"/><Relationship Id="rId10" Type="http://schemas.openxmlformats.org/officeDocument/2006/relationships/oleObject" Target="../embeddings/oleObject4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oleObject" Target="../embeddings/oleObject4.bin"/><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Thursday, Oct. 6,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#12</a:t>
            </a:r>
            <a:endParaRPr lang="en-US" dirty="0"/>
          </a:p>
        </p:txBody>
      </p:sp>
      <p:sp>
        <p:nvSpPr>
          <p:cNvPr id="2052" name="Text Box 4"/>
          <p:cNvSpPr txBox="1">
            <a:spLocks noChangeArrowheads="1"/>
          </p:cNvSpPr>
          <p:nvPr/>
        </p:nvSpPr>
        <p:spPr bwMode="auto">
          <a:xfrm>
            <a:off x="3197637" y="1311275"/>
            <a:ext cx="2751909"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Thursday</a:t>
            </a:r>
            <a:r>
              <a:rPr lang="en-US" dirty="0">
                <a:solidFill>
                  <a:schemeClr val="accent2"/>
                </a:solidFill>
                <a:latin typeface="Monotype Corsiva" charset="0"/>
              </a:rPr>
              <a:t>,</a:t>
            </a:r>
            <a:r>
              <a:rPr lang="en-US" dirty="0" smtClean="0">
                <a:solidFill>
                  <a:schemeClr val="accent2"/>
                </a:solidFill>
                <a:latin typeface="Monotype Corsiva" charset="0"/>
              </a:rPr>
              <a:t> Oct. 6,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286000"/>
            <a:ext cx="7010400" cy="38862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rgbClr val="0000FF"/>
                </a:solidFill>
                <a:latin typeface="Arial Narrow" charset="0"/>
              </a:rPr>
              <a:t>Electric Current and Resistance</a:t>
            </a:r>
          </a:p>
          <a:p>
            <a:pPr marL="533400" indent="-533400">
              <a:spcBef>
                <a:spcPct val="20000"/>
              </a:spcBef>
              <a:buFont typeface="Arial"/>
              <a:buChar char="•"/>
            </a:pPr>
            <a:r>
              <a:rPr lang="en-US" sz="2800" dirty="0" smtClean="0">
                <a:solidFill>
                  <a:srgbClr val="0000FF"/>
                </a:solidFill>
                <a:latin typeface="Arial Narrow" charset="0"/>
              </a:rPr>
              <a:t>The Battery</a:t>
            </a:r>
          </a:p>
          <a:p>
            <a:pPr marL="609600" indent="-609600">
              <a:spcBef>
                <a:spcPct val="20000"/>
              </a:spcBef>
              <a:buFontTx/>
              <a:buChar char="•"/>
            </a:pPr>
            <a:r>
              <a:rPr lang="en-US" sz="2800" dirty="0" smtClean="0">
                <a:solidFill>
                  <a:srgbClr val="0000FF"/>
                </a:solidFill>
                <a:latin typeface="Arial Narrow" charset="0"/>
              </a:rPr>
              <a:t>Ohm’s Law: Resisters</a:t>
            </a:r>
          </a:p>
          <a:p>
            <a:pPr marL="609600" indent="-609600">
              <a:spcBef>
                <a:spcPct val="20000"/>
              </a:spcBef>
              <a:buFontTx/>
              <a:buChar char="•"/>
            </a:pPr>
            <a:r>
              <a:rPr lang="en-US" sz="2800" dirty="0" smtClean="0">
                <a:solidFill>
                  <a:srgbClr val="0000FF"/>
                </a:solidFill>
                <a:latin typeface="Arial Narrow" charset="0"/>
              </a:rPr>
              <a:t>Resistivity</a:t>
            </a:r>
          </a:p>
          <a:p>
            <a:pPr marL="609600" indent="-609600">
              <a:spcBef>
                <a:spcPct val="20000"/>
              </a:spcBef>
              <a:buFontTx/>
              <a:buChar char="•"/>
            </a:pPr>
            <a:r>
              <a:rPr lang="en-US" sz="2800" dirty="0" smtClean="0">
                <a:solidFill>
                  <a:srgbClr val="0000FF"/>
                </a:solidFill>
                <a:latin typeface="Arial Narrow" charset="0"/>
              </a:rPr>
              <a:t>Electric Power</a:t>
            </a:r>
          </a:p>
          <a:p>
            <a:pPr marL="609600" indent="-609600">
              <a:spcBef>
                <a:spcPct val="20000"/>
              </a:spcBef>
              <a:buFontTx/>
              <a:buChar char="•"/>
            </a:pPr>
            <a:r>
              <a:rPr lang="en-US" sz="2800" dirty="0" smtClean="0">
                <a:solidFill>
                  <a:srgbClr val="0000FF"/>
                </a:solidFill>
                <a:latin typeface="Arial Narrow" charset="0"/>
              </a:rPr>
              <a:t>Alternating Current</a:t>
            </a:r>
          </a:p>
          <a:p>
            <a:pPr marL="609600" indent="-609600">
              <a:spcBef>
                <a:spcPct val="20000"/>
              </a:spcBef>
              <a:buFontTx/>
              <a:buChar char="•"/>
            </a:pPr>
            <a:r>
              <a:rPr lang="en-US" sz="2800" dirty="0" smtClean="0">
                <a:solidFill>
                  <a:srgbClr val="0000FF"/>
                </a:solidFill>
                <a:latin typeface="Arial Narrow" charset="0"/>
              </a:rPr>
              <a:t>Power Delivered by AC</a:t>
            </a:r>
            <a:endParaRPr lang="en-US" sz="2800" dirty="0" smtClean="0">
              <a:solidFill>
                <a:srgbClr val="0000FF"/>
              </a:solidFill>
              <a:latin typeface="Arial Narrow" charset="0"/>
              <a:ea typeface="ＭＳ Ｐゴシック" charset="-128"/>
            </a:endParaRPr>
          </a:p>
          <a:p>
            <a:pPr marL="990600" lvl="1" indent="-533400">
              <a:spcBef>
                <a:spcPct val="20000"/>
              </a:spcBef>
            </a:pPr>
            <a:endParaRPr lang="en-US" sz="2800" dirty="0" smtClean="0">
              <a:solidFill>
                <a:srgbClr val="0000FF"/>
              </a:solidFill>
              <a:latin typeface="Arial Narrow" charset="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58">
                                            <p:txEl>
                                              <p:pRg st="6" end="6"/>
                                            </p:txEl>
                                          </p:spTgt>
                                        </p:tgtEl>
                                        <p:attrNameLst>
                                          <p:attrName>style.visibility</p:attrName>
                                        </p:attrNameLst>
                                      </p:cBhvr>
                                      <p:to>
                                        <p:strVal val="visible"/>
                                      </p:to>
                                    </p:set>
                                    <p:animEffect transition="in" filter="wipe(left)">
                                      <p:cBhvr>
                                        <p:cTn id="37" dur="500"/>
                                        <p:tgtEl>
                                          <p:spTgt spid="20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Thursday, Oct. 6,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10</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we need to produce electric current?</a:t>
            </a:r>
          </a:p>
          <a:p>
            <a:pPr marL="742950" lvl="1" indent="-285750">
              <a:spcBef>
                <a:spcPct val="20000"/>
              </a:spcBef>
              <a:buFontTx/>
              <a:buChar char="–"/>
            </a:pPr>
            <a:r>
              <a:rPr lang="en-US">
                <a:solidFill>
                  <a:srgbClr val="660066"/>
                </a:solidFill>
                <a:latin typeface="Arial Narrow" charset="0"/>
                <a:ea typeface="ＭＳ Ｐゴシック" charset="-128"/>
              </a:rPr>
              <a:t>Potential difference</a:t>
            </a:r>
          </a:p>
          <a:p>
            <a:pPr marL="342900" indent="-342900">
              <a:spcBef>
                <a:spcPct val="20000"/>
              </a:spcBef>
              <a:buFontTx/>
              <a:buChar char="•"/>
            </a:pPr>
            <a:r>
              <a:rPr lang="en-US" sz="280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a:solidFill>
                  <a:srgbClr val="003300"/>
                </a:solidFill>
                <a:latin typeface="Arial Narrow" charset="0"/>
                <a:ea typeface="ＭＳ Ｐゴシック" charset="-128"/>
              </a:rPr>
              <a:t>Does not change the magnitude of the current</a:t>
            </a:r>
          </a:p>
          <a:p>
            <a:pPr marL="742950" lvl="1" indent="-285750">
              <a:spcBef>
                <a:spcPct val="20000"/>
              </a:spcBef>
              <a:buFontTx/>
              <a:buChar char="–"/>
            </a:pPr>
            <a:r>
              <a:rPr lang="en-US">
                <a:solidFill>
                  <a:srgbClr val="660066"/>
                </a:solidFill>
                <a:latin typeface="Arial Narrow" charset="0"/>
                <a:ea typeface="ＭＳ Ｐゴシック" charset="-128"/>
              </a:rPr>
              <a:t>Just as in water flow case, if the height difference is large the flow rate is large </a:t>
            </a:r>
            <a:r>
              <a:rPr lang="en-US">
                <a:solidFill>
                  <a:srgbClr val="660066"/>
                </a:solidFill>
                <a:latin typeface="Arial Narrow" charset="0"/>
                <a:ea typeface="ＭＳ Ｐゴシック" charset="-128"/>
                <a:sym typeface="Wingdings" charset="2"/>
              </a:rPr>
              <a:t> If the potential difference is large, the current is large.</a:t>
            </a:r>
            <a:endParaRPr lang="en-US">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p:oleObj spid="_x0000_s359426" name="Equation" r:id="rId3" imgW="36828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0819">
                                            <p:txEl>
                                              <p:pRg st="0" end="0"/>
                                            </p:txEl>
                                          </p:spTgt>
                                        </p:tgtEl>
                                        <p:attrNameLst>
                                          <p:attrName>style.visibility</p:attrName>
                                        </p:attrNameLst>
                                      </p:cBhvr>
                                      <p:to>
                                        <p:strVal val="visible"/>
                                      </p:to>
                                    </p:set>
                                    <p:animEffect transition="in" filter="wipe(left)">
                                      <p:cBhvr>
                                        <p:cTn id="7" dur="500"/>
                                        <p:tgtEl>
                                          <p:spTgt spid="290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0819">
                                            <p:txEl>
                                              <p:pRg st="1" end="1"/>
                                            </p:txEl>
                                          </p:spTgt>
                                        </p:tgtEl>
                                        <p:attrNameLst>
                                          <p:attrName>style.visibility</p:attrName>
                                        </p:attrNameLst>
                                      </p:cBhvr>
                                      <p:to>
                                        <p:strVal val="visible"/>
                                      </p:to>
                                    </p:set>
                                    <p:animEffect transition="in" filter="wipe(left)">
                                      <p:cBhvr>
                                        <p:cTn id="12" dur="500"/>
                                        <p:tgtEl>
                                          <p:spTgt spid="290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0819">
                                            <p:txEl>
                                              <p:pRg st="2" end="2"/>
                                            </p:txEl>
                                          </p:spTgt>
                                        </p:tgtEl>
                                        <p:attrNameLst>
                                          <p:attrName>style.visibility</p:attrName>
                                        </p:attrNameLst>
                                      </p:cBhvr>
                                      <p:to>
                                        <p:strVal val="visible"/>
                                      </p:to>
                                    </p:set>
                                    <p:animEffect transition="in" filter="wipe(left)">
                                      <p:cBhvr>
                                        <p:cTn id="17" dur="500"/>
                                        <p:tgtEl>
                                          <p:spTgt spid="290819">
                                            <p:txEl>
                                              <p:pRg st="2" end="2"/>
                                            </p:txEl>
                                          </p:spTgt>
                                        </p:tgtEl>
                                      </p:cBhvr>
                                    </p:animEffect>
                                  </p:childTnLst>
                                </p:cTn>
                              </p:par>
                            </p:childTnLst>
                          </p:cTn>
                        </p:par>
                        <p:par>
                          <p:cTn id="18" fill="hold">
                            <p:stCondLst>
                              <p:cond delay="1300"/>
                            </p:stCondLst>
                            <p:childTnLst>
                              <p:par>
                                <p:cTn id="19" presetID="22" presetClass="entr" presetSubtype="8" fill="hold" nodeType="afterEffect">
                                  <p:stCondLst>
                                    <p:cond delay="0"/>
                                  </p:stCondLst>
                                  <p:childTnLst>
                                    <p:set>
                                      <p:cBhvr>
                                        <p:cTn id="20" dur="1" fill="hold">
                                          <p:stCondLst>
                                            <p:cond delay="0"/>
                                          </p:stCondLst>
                                        </p:cTn>
                                        <p:tgtEl>
                                          <p:spTgt spid="290820"/>
                                        </p:tgtEl>
                                        <p:attrNameLst>
                                          <p:attrName>style.visibility</p:attrName>
                                        </p:attrNameLst>
                                      </p:cBhvr>
                                      <p:to>
                                        <p:strVal val="visible"/>
                                      </p:to>
                                    </p:set>
                                    <p:animEffect transition="in" filter="wipe(left)">
                                      <p:cBhvr>
                                        <p:cTn id="21" dur="500"/>
                                        <p:tgtEl>
                                          <p:spTgt spid="29082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290819">
                                            <p:txEl>
                                              <p:pRg st="3" end="3"/>
                                            </p:txEl>
                                          </p:spTgt>
                                        </p:tgtEl>
                                        <p:attrNameLst>
                                          <p:attrName>style.visibility</p:attrName>
                                        </p:attrNameLst>
                                      </p:cBhvr>
                                      <p:to>
                                        <p:strVal val="visible"/>
                                      </p:to>
                                    </p:set>
                                    <p:animEffect transition="in" filter="wipe(left)">
                                      <p:cBhvr>
                                        <p:cTn id="26" dur="500"/>
                                        <p:tgtEl>
                                          <p:spTgt spid="29081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0819">
                                            <p:txEl>
                                              <p:pRg st="4" end="4"/>
                                            </p:txEl>
                                          </p:spTgt>
                                        </p:tgtEl>
                                        <p:attrNameLst>
                                          <p:attrName>style.visibility</p:attrName>
                                        </p:attrNameLst>
                                      </p:cBhvr>
                                      <p:to>
                                        <p:strVal val="visible"/>
                                      </p:to>
                                    </p:set>
                                    <p:animEffect transition="in" filter="wipe(left)">
                                      <p:cBhvr>
                                        <p:cTn id="31" dur="500"/>
                                        <p:tgtEl>
                                          <p:spTgt spid="29081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90819">
                                            <p:txEl>
                                              <p:pRg st="5" end="5"/>
                                            </p:txEl>
                                          </p:spTgt>
                                        </p:tgtEl>
                                        <p:attrNameLst>
                                          <p:attrName>style.visibility</p:attrName>
                                        </p:attrNameLst>
                                      </p:cBhvr>
                                      <p:to>
                                        <p:strVal val="visible"/>
                                      </p:to>
                                    </p:set>
                                    <p:animEffect transition="in" filter="wipe(left)">
                                      <p:cBhvr>
                                        <p:cTn id="36" dur="500"/>
                                        <p:tgtEl>
                                          <p:spTgt spid="290819">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90819">
                                            <p:txEl>
                                              <p:pRg st="6" end="6"/>
                                            </p:txEl>
                                          </p:spTgt>
                                        </p:tgtEl>
                                        <p:attrNameLst>
                                          <p:attrName>style.visibility</p:attrName>
                                        </p:attrNameLst>
                                      </p:cBhvr>
                                      <p:to>
                                        <p:strVal val="visible"/>
                                      </p:to>
                                    </p:set>
                                    <p:animEffect transition="in" filter="wipe(left)">
                                      <p:cBhvr>
                                        <p:cTn id="41" dur="500"/>
                                        <p:tgtEl>
                                          <p:spTgt spid="290819">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290819">
                                            <p:txEl>
                                              <p:pRg st="7" end="7"/>
                                            </p:txEl>
                                          </p:spTgt>
                                        </p:tgtEl>
                                        <p:attrNameLst>
                                          <p:attrName>style.visibility</p:attrName>
                                        </p:attrNameLst>
                                      </p:cBhvr>
                                      <p:to>
                                        <p:strVal val="visible"/>
                                      </p:to>
                                    </p:set>
                                    <p:animEffect transition="in" filter="wipe(left)">
                                      <p:cBhvr>
                                        <p:cTn id="46" dur="500"/>
                                        <p:tgtEl>
                                          <p:spTgt spid="2908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Thursday, Oct. 6, 2011</a:t>
            </a:r>
            <a:endParaRPr lang="en-US"/>
          </a:p>
        </p:txBody>
      </p:sp>
      <p:sp>
        <p:nvSpPr>
          <p:cNvPr id="12" name="Footer Placeholder 4"/>
          <p:cNvSpPr>
            <a:spLocks noGrp="1"/>
          </p:cNvSpPr>
          <p:nvPr>
            <p:ph type="ftr" sz="quarter" idx="11"/>
          </p:nvPr>
        </p:nvSpPr>
        <p:spPr/>
        <p:txBody>
          <a:bodyPr/>
          <a:lstStyle/>
          <a:p>
            <a:r>
              <a:rPr lang="en-US" smtClean="0"/>
              <a:t>PHYS 1444-003, Fall 2011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11</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exact amount of current flow in a wire depends on</a:t>
            </a:r>
          </a:p>
          <a:p>
            <a:pPr marL="742950" lvl="1" indent="-285750">
              <a:spcBef>
                <a:spcPct val="20000"/>
              </a:spcBef>
              <a:buFontTx/>
              <a:buChar char="–"/>
            </a:pPr>
            <a:r>
              <a:rPr lang="en-US">
                <a:solidFill>
                  <a:srgbClr val="660066"/>
                </a:solidFill>
                <a:latin typeface="Arial Narrow" charset="0"/>
                <a:ea typeface="ＭＳ Ｐゴシック" charset="-128"/>
              </a:rPr>
              <a:t>The voltage</a:t>
            </a:r>
          </a:p>
          <a:p>
            <a:pPr marL="742950" lvl="1" indent="-285750">
              <a:spcBef>
                <a:spcPct val="20000"/>
              </a:spcBef>
              <a:buFontTx/>
              <a:buChar char="–"/>
            </a:pPr>
            <a:r>
              <a:rPr lang="en-US">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a:solidFill>
                  <a:srgbClr val="660066"/>
                </a:solidFill>
                <a:latin typeface="Arial Narrow" charset="0"/>
                <a:ea typeface="ＭＳ Ｐゴシック" charset="-128"/>
              </a:rPr>
              <a:t>This linear relationship is not valid for some materials like diodes, vacuum tubes, transistors etc. </a:t>
            </a:r>
            <a:r>
              <a:rPr lang="en-US">
                <a:solidFill>
                  <a:srgbClr val="660066"/>
                </a:solidFill>
                <a:latin typeface="Arial Narrow" charset="0"/>
                <a:ea typeface="ＭＳ Ｐゴシック" charset="-128"/>
                <a:sym typeface="Wingdings" charset="2"/>
              </a:rPr>
              <a:t> These are called non-ohmic </a:t>
            </a:r>
            <a:endParaRPr lang="en-US">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p:oleObj spid="_x0000_s360450" name="Equation" r:id="rId3" imgW="393480" imgH="368280" progId="Equation.DSMT4">
              <p:embed/>
            </p:oleObj>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p:oleObj spid="_x0000_s360451" name="Equation" r:id="rId4" imgW="419040" imgH="164880" progId="Equation.DSMT4">
              <p:embed/>
            </p:oleObj>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p:oleObj spid="_x0000_s360452" name="Equation" r:id="rId5" imgW="152280" imgH="152280" progId="Equation.DSMT4">
              <p:embed/>
            </p:oleObj>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p:oleObj spid="_x0000_s360453" name="Equation" r:id="rId6" imgW="88884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1843">
                                            <p:txEl>
                                              <p:pRg st="0" end="0"/>
                                            </p:txEl>
                                          </p:spTgt>
                                        </p:tgtEl>
                                        <p:attrNameLst>
                                          <p:attrName>style.visibility</p:attrName>
                                        </p:attrNameLst>
                                      </p:cBhvr>
                                      <p:to>
                                        <p:strVal val="visible"/>
                                      </p:to>
                                    </p:set>
                                    <p:animEffect transition="in" filter="wipe(left)">
                                      <p:cBhvr>
                                        <p:cTn id="7" dur="500"/>
                                        <p:tgtEl>
                                          <p:spTgt spid="291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1843">
                                            <p:txEl>
                                              <p:pRg st="1" end="1"/>
                                            </p:txEl>
                                          </p:spTgt>
                                        </p:tgtEl>
                                        <p:attrNameLst>
                                          <p:attrName>style.visibility</p:attrName>
                                        </p:attrNameLst>
                                      </p:cBhvr>
                                      <p:to>
                                        <p:strVal val="visible"/>
                                      </p:to>
                                    </p:set>
                                    <p:animEffect transition="in" filter="wipe(left)">
                                      <p:cBhvr>
                                        <p:cTn id="12" dur="500"/>
                                        <p:tgtEl>
                                          <p:spTgt spid="291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1843">
                                            <p:txEl>
                                              <p:pRg st="2" end="2"/>
                                            </p:txEl>
                                          </p:spTgt>
                                        </p:tgtEl>
                                        <p:attrNameLst>
                                          <p:attrName>style.visibility</p:attrName>
                                        </p:attrNameLst>
                                      </p:cBhvr>
                                      <p:to>
                                        <p:strVal val="visible"/>
                                      </p:to>
                                    </p:set>
                                    <p:animEffect transition="in" filter="wipe(left)">
                                      <p:cBhvr>
                                        <p:cTn id="17" dur="500"/>
                                        <p:tgtEl>
                                          <p:spTgt spid="291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1843">
                                            <p:txEl>
                                              <p:pRg st="3" end="3"/>
                                            </p:txEl>
                                          </p:spTgt>
                                        </p:tgtEl>
                                        <p:attrNameLst>
                                          <p:attrName>style.visibility</p:attrName>
                                        </p:attrNameLst>
                                      </p:cBhvr>
                                      <p:to>
                                        <p:strVal val="visible"/>
                                      </p:to>
                                    </p:set>
                                    <p:animEffect transition="in" filter="wipe(left)">
                                      <p:cBhvr>
                                        <p:cTn id="22" dur="500"/>
                                        <p:tgtEl>
                                          <p:spTgt spid="291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1843">
                                            <p:txEl>
                                              <p:pRg st="4" end="4"/>
                                            </p:txEl>
                                          </p:spTgt>
                                        </p:tgtEl>
                                        <p:attrNameLst>
                                          <p:attrName>style.visibility</p:attrName>
                                        </p:attrNameLst>
                                      </p:cBhvr>
                                      <p:to>
                                        <p:strVal val="visible"/>
                                      </p:to>
                                    </p:set>
                                    <p:animEffect transition="in" filter="wipe(left)">
                                      <p:cBhvr>
                                        <p:cTn id="27" dur="500"/>
                                        <p:tgtEl>
                                          <p:spTgt spid="291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1843">
                                            <p:txEl>
                                              <p:pRg st="5" end="5"/>
                                            </p:txEl>
                                          </p:spTgt>
                                        </p:tgtEl>
                                        <p:attrNameLst>
                                          <p:attrName>style.visibility</p:attrName>
                                        </p:attrNameLst>
                                      </p:cBhvr>
                                      <p:to>
                                        <p:strVal val="visible"/>
                                      </p:to>
                                    </p:set>
                                    <p:animEffect transition="in" filter="wipe(left)">
                                      <p:cBhvr>
                                        <p:cTn id="32" dur="500"/>
                                        <p:tgtEl>
                                          <p:spTgt spid="2918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1843">
                                            <p:txEl>
                                              <p:pRg st="6" end="6"/>
                                            </p:txEl>
                                          </p:spTgt>
                                        </p:tgtEl>
                                        <p:attrNameLst>
                                          <p:attrName>style.visibility</p:attrName>
                                        </p:attrNameLst>
                                      </p:cBhvr>
                                      <p:to>
                                        <p:strVal val="visible"/>
                                      </p:to>
                                    </p:set>
                                    <p:animEffect transition="in" filter="wipe(left)">
                                      <p:cBhvr>
                                        <p:cTn id="37" dur="500"/>
                                        <p:tgtEl>
                                          <p:spTgt spid="2918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1843">
                                            <p:txEl>
                                              <p:pRg st="7" end="7"/>
                                            </p:txEl>
                                          </p:spTgt>
                                        </p:tgtEl>
                                        <p:attrNameLst>
                                          <p:attrName>style.visibility</p:attrName>
                                        </p:attrNameLst>
                                      </p:cBhvr>
                                      <p:to>
                                        <p:strVal val="visible"/>
                                      </p:to>
                                    </p:set>
                                    <p:animEffect transition="in" filter="wipe(left)">
                                      <p:cBhvr>
                                        <p:cTn id="42" dur="500"/>
                                        <p:tgtEl>
                                          <p:spTgt spid="2918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1844"/>
                                        </p:tgtEl>
                                        <p:attrNameLst>
                                          <p:attrName>style.visibility</p:attrName>
                                        </p:attrNameLst>
                                      </p:cBhvr>
                                      <p:to>
                                        <p:strVal val="visible"/>
                                      </p:to>
                                    </p:set>
                                    <p:animEffect transition="in" filter="wipe(left)">
                                      <p:cBhvr>
                                        <p:cTn id="47" dur="500"/>
                                        <p:tgtEl>
                                          <p:spTgt spid="29184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91847"/>
                                        </p:tgtEl>
                                        <p:attrNameLst>
                                          <p:attrName>style.visibility</p:attrName>
                                        </p:attrNameLst>
                                      </p:cBhvr>
                                      <p:to>
                                        <p:strVal val="visible"/>
                                      </p:to>
                                    </p:set>
                                    <p:animEffect transition="in" filter="wipe(left)">
                                      <p:cBhvr>
                                        <p:cTn id="52" dur="500"/>
                                        <p:tgtEl>
                                          <p:spTgt spid="29184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1848"/>
                                        </p:tgtEl>
                                        <p:attrNameLst>
                                          <p:attrName>style.visibility</p:attrName>
                                        </p:attrNameLst>
                                      </p:cBhvr>
                                      <p:to>
                                        <p:strVal val="visible"/>
                                      </p:to>
                                    </p:set>
                                    <p:animEffect transition="in" filter="wipe(left)">
                                      <p:cBhvr>
                                        <p:cTn id="57" dur="500"/>
                                        <p:tgtEl>
                                          <p:spTgt spid="29184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1849"/>
                                        </p:tgtEl>
                                        <p:attrNameLst>
                                          <p:attrName>style.visibility</p:attrName>
                                        </p:attrNameLst>
                                      </p:cBhvr>
                                      <p:to>
                                        <p:strVal val="visible"/>
                                      </p:to>
                                    </p:set>
                                    <p:animEffect transition="in" filter="wipe(left)">
                                      <p:cBhvr>
                                        <p:cTn id="62" dur="500"/>
                                        <p:tgtEl>
                                          <p:spTgt spid="29184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1850"/>
                                        </p:tgtEl>
                                        <p:attrNameLst>
                                          <p:attrName>style.visibility</p:attrName>
                                        </p:attrNameLst>
                                      </p:cBhvr>
                                      <p:to>
                                        <p:strVal val="visible"/>
                                      </p:to>
                                    </p:set>
                                    <p:animEffect transition="in" filter="wipe(left)">
                                      <p:cBhvr>
                                        <p:cTn id="67" dur="500"/>
                                        <p:tgtEl>
                                          <p:spTgt spid="29185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1843">
                                            <p:txEl>
                                              <p:pRg st="8" end="8"/>
                                            </p:txEl>
                                          </p:spTgt>
                                        </p:tgtEl>
                                        <p:attrNameLst>
                                          <p:attrName>style.visibility</p:attrName>
                                        </p:attrNameLst>
                                      </p:cBhvr>
                                      <p:to>
                                        <p:strVal val="visible"/>
                                      </p:to>
                                    </p:set>
                                    <p:animEffect transition="in" filter="wipe(left)">
                                      <p:cBhvr>
                                        <p:cTn id="72" dur="500"/>
                                        <p:tgtEl>
                                          <p:spTgt spid="29184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1845"/>
                                        </p:tgtEl>
                                        <p:attrNameLst>
                                          <p:attrName>style.visibility</p:attrName>
                                        </p:attrNameLst>
                                      </p:cBhvr>
                                      <p:to>
                                        <p:strVal val="visible"/>
                                      </p:to>
                                    </p:set>
                                    <p:animEffect transition="in" filter="wipe(left)">
                                      <p:cBhvr>
                                        <p:cTn id="77" dur="500"/>
                                        <p:tgtEl>
                                          <p:spTgt spid="29184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91846"/>
                                        </p:tgtEl>
                                        <p:attrNameLst>
                                          <p:attrName>style.visibility</p:attrName>
                                        </p:attrNameLst>
                                      </p:cBhvr>
                                      <p:to>
                                        <p:strVal val="visible"/>
                                      </p:to>
                                    </p:set>
                                    <p:animEffect transition="in" filter="wipe(left)">
                                      <p:cBhvr>
                                        <p:cTn id="82" dur="500"/>
                                        <p:tgtEl>
                                          <p:spTgt spid="29184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291843">
                                            <p:txEl>
                                              <p:pRg st="9" end="9"/>
                                            </p:txEl>
                                          </p:spTgt>
                                        </p:tgtEl>
                                        <p:attrNameLst>
                                          <p:attrName>style.visibility</p:attrName>
                                        </p:attrNameLst>
                                      </p:cBhvr>
                                      <p:to>
                                        <p:strVal val="visible"/>
                                      </p:to>
                                    </p:set>
                                    <p:animEffect transition="in" filter="wipe(left)">
                                      <p:cBhvr>
                                        <p:cTn id="87" dur="500"/>
                                        <p:tgtEl>
                                          <p:spTgt spid="291843">
                                            <p:txEl>
                                              <p:pRg st="9" end="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291843">
                                            <p:txEl>
                                              <p:pRg st="10" end="10"/>
                                            </p:txEl>
                                          </p:spTgt>
                                        </p:tgtEl>
                                        <p:attrNameLst>
                                          <p:attrName>style.visibility</p:attrName>
                                        </p:attrNameLst>
                                      </p:cBhvr>
                                      <p:to>
                                        <p:strVal val="visible"/>
                                      </p:to>
                                    </p:set>
                                    <p:animEffect transition="in" filter="wipe(left)">
                                      <p:cBhvr>
                                        <p:cTn id="92" dur="500"/>
                                        <p:tgtEl>
                                          <p:spTgt spid="291843">
                                            <p:txEl>
                                              <p:pRg st="10" end="1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1843">
                                            <p:txEl>
                                              <p:pRg st="11" end="11"/>
                                            </p:txEl>
                                          </p:spTgt>
                                        </p:tgtEl>
                                        <p:attrNameLst>
                                          <p:attrName>style.visibility</p:attrName>
                                        </p:attrNameLst>
                                      </p:cBhvr>
                                      <p:to>
                                        <p:strVal val="visible"/>
                                      </p:to>
                                    </p:set>
                                    <p:animEffect transition="in" filter="wipe(left)">
                                      <p:cBhvr>
                                        <p:cTn id="97" dur="500"/>
                                        <p:tgtEl>
                                          <p:spTgt spid="29184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p:bldP spid="291846" grpId="0" animBg="1"/>
      <p:bldP spid="291847" grpId="0" animBg="1"/>
      <p:bldP spid="291848"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Oct. 6,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12</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a:t>
            </a:r>
            <a:r>
              <a:rPr lang="en-US" dirty="0" smtClean="0"/>
              <a:t> 4 </a:t>
            </a:r>
            <a:endParaRPr lang="en-US" dirty="0"/>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p:oleObj spid="_x0000_s361474" name="Equation" r:id="rId4" imgW="253800" imgH="152280" progId="Equation.DSMT4">
              <p:embed/>
            </p:oleObj>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p:oleObj spid="_x0000_s361475" name="Equation" r:id="rId5" imgW="228600" imgH="152280" progId="Equation.DSMT4">
              <p:embed/>
            </p:oleObj>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p:oleObj spid="_x0000_s361476" name="Equation" r:id="rId6" imgW="279360" imgH="368280" progId="Equation.DSMT4">
              <p:embed/>
            </p:oleObj>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p:oleObj spid="_x0000_s361477" name="Equation" r:id="rId7" imgW="571320" imgH="368280" progId="Equation.DSMT4">
              <p:embed/>
            </p:oleObj>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p:oleObj spid="_x0000_s361478" name="Equation" r:id="rId8" imgW="749160" imgH="368280" progId="Equation.DSMT4">
              <p:embed/>
            </p:oleObj>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p:oleObj spid="_x0000_s361479" name="Equation" r:id="rId9" imgW="279360" imgH="368280" progId="Equation.DSMT4">
              <p:embed/>
            </p:oleObj>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p:oleObj spid="_x0000_s361480" name="Equation" r:id="rId10" imgW="135864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2868"/>
                                        </p:tgtEl>
                                        <p:attrNameLst>
                                          <p:attrName>style.visibility</p:attrName>
                                        </p:attrNameLst>
                                      </p:cBhvr>
                                      <p:to>
                                        <p:strVal val="visible"/>
                                      </p:to>
                                    </p:set>
                                    <p:animEffect transition="in" filter="wipe(left)">
                                      <p:cBhvr>
                                        <p:cTn id="7" dur="500"/>
                                        <p:tgtEl>
                                          <p:spTgt spid="29286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2866"/>
                                        </p:tgtEl>
                                        <p:attrNameLst>
                                          <p:attrName>style.visibility</p:attrName>
                                        </p:attrNameLst>
                                      </p:cBhvr>
                                      <p:to>
                                        <p:strVal val="visible"/>
                                      </p:to>
                                    </p:set>
                                    <p:anim calcmode="lin" valueType="num">
                                      <p:cBhvr>
                                        <p:cTn id="12" dur="500" fill="hold"/>
                                        <p:tgtEl>
                                          <p:spTgt spid="292866"/>
                                        </p:tgtEl>
                                        <p:attrNameLst>
                                          <p:attrName>ppt_w</p:attrName>
                                        </p:attrNameLst>
                                      </p:cBhvr>
                                      <p:tavLst>
                                        <p:tav tm="0">
                                          <p:val>
                                            <p:fltVal val="0"/>
                                          </p:val>
                                        </p:tav>
                                        <p:tav tm="100000">
                                          <p:val>
                                            <p:strVal val="#ppt_w"/>
                                          </p:val>
                                        </p:tav>
                                      </p:tavLst>
                                    </p:anim>
                                    <p:anim calcmode="lin" valueType="num">
                                      <p:cBhvr>
                                        <p:cTn id="13" dur="500" fill="hold"/>
                                        <p:tgtEl>
                                          <p:spTgt spid="292866"/>
                                        </p:tgtEl>
                                        <p:attrNameLst>
                                          <p:attrName>ppt_h</p:attrName>
                                        </p:attrNameLst>
                                      </p:cBhvr>
                                      <p:tavLst>
                                        <p:tav tm="0">
                                          <p:val>
                                            <p:fltVal val="0"/>
                                          </p:val>
                                        </p:tav>
                                        <p:tav tm="100000">
                                          <p:val>
                                            <p:strVal val="#ppt_h"/>
                                          </p:val>
                                        </p:tav>
                                      </p:tavLst>
                                    </p:anim>
                                    <p:animEffect transition="in" filter="fade">
                                      <p:cBhvr>
                                        <p:cTn id="14" dur="500"/>
                                        <p:tgtEl>
                                          <p:spTgt spid="29286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2869"/>
                                        </p:tgtEl>
                                        <p:attrNameLst>
                                          <p:attrName>style.visibility</p:attrName>
                                        </p:attrNameLst>
                                      </p:cBhvr>
                                      <p:to>
                                        <p:strVal val="visible"/>
                                      </p:to>
                                    </p:set>
                                    <p:animEffect transition="in" filter="wipe(left)">
                                      <p:cBhvr>
                                        <p:cTn id="19" dur="500"/>
                                        <p:tgtEl>
                                          <p:spTgt spid="29286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2871"/>
                                        </p:tgtEl>
                                        <p:attrNameLst>
                                          <p:attrName>style.visibility</p:attrName>
                                        </p:attrNameLst>
                                      </p:cBhvr>
                                      <p:to>
                                        <p:strVal val="visible"/>
                                      </p:to>
                                    </p:set>
                                    <p:animEffect transition="in" filter="wipe(left)">
                                      <p:cBhvr>
                                        <p:cTn id="24" dur="500"/>
                                        <p:tgtEl>
                                          <p:spTgt spid="29287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92874"/>
                                        </p:tgtEl>
                                        <p:attrNameLst>
                                          <p:attrName>style.visibility</p:attrName>
                                        </p:attrNameLst>
                                      </p:cBhvr>
                                      <p:to>
                                        <p:strVal val="visible"/>
                                      </p:to>
                                    </p:set>
                                    <p:animEffect transition="in" filter="wipe(left)">
                                      <p:cBhvr>
                                        <p:cTn id="29" dur="500"/>
                                        <p:tgtEl>
                                          <p:spTgt spid="29287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92875"/>
                                        </p:tgtEl>
                                        <p:attrNameLst>
                                          <p:attrName>style.visibility</p:attrName>
                                        </p:attrNameLst>
                                      </p:cBhvr>
                                      <p:to>
                                        <p:strVal val="visible"/>
                                      </p:to>
                                    </p:set>
                                    <p:animEffect transition="in" filter="wipe(left)">
                                      <p:cBhvr>
                                        <p:cTn id="34" dur="500"/>
                                        <p:tgtEl>
                                          <p:spTgt spid="29287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92876"/>
                                        </p:tgtEl>
                                        <p:attrNameLst>
                                          <p:attrName>style.visibility</p:attrName>
                                        </p:attrNameLst>
                                      </p:cBhvr>
                                      <p:to>
                                        <p:strVal val="visible"/>
                                      </p:to>
                                    </p:set>
                                    <p:animEffect transition="in" filter="wipe(left)">
                                      <p:cBhvr>
                                        <p:cTn id="39" dur="500"/>
                                        <p:tgtEl>
                                          <p:spTgt spid="29287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92873"/>
                                        </p:tgtEl>
                                        <p:attrNameLst>
                                          <p:attrName>style.visibility</p:attrName>
                                        </p:attrNameLst>
                                      </p:cBhvr>
                                      <p:to>
                                        <p:strVal val="visible"/>
                                      </p:to>
                                    </p:set>
                                    <p:animEffect transition="in" filter="wipe(left)">
                                      <p:cBhvr>
                                        <p:cTn id="44" dur="500"/>
                                        <p:tgtEl>
                                          <p:spTgt spid="29287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92870"/>
                                        </p:tgtEl>
                                        <p:attrNameLst>
                                          <p:attrName>style.visibility</p:attrName>
                                        </p:attrNameLst>
                                      </p:cBhvr>
                                      <p:to>
                                        <p:strVal val="visible"/>
                                      </p:to>
                                    </p:set>
                                    <p:animEffect transition="in" filter="wipe(left)">
                                      <p:cBhvr>
                                        <p:cTn id="49" dur="500"/>
                                        <p:tgtEl>
                                          <p:spTgt spid="29287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92872"/>
                                        </p:tgtEl>
                                        <p:attrNameLst>
                                          <p:attrName>style.visibility</p:attrName>
                                        </p:attrNameLst>
                                      </p:cBhvr>
                                      <p:to>
                                        <p:strVal val="visible"/>
                                      </p:to>
                                    </p:set>
                                    <p:animEffect transition="in" filter="wipe(left)">
                                      <p:cBhvr>
                                        <p:cTn id="54" dur="500"/>
                                        <p:tgtEl>
                                          <p:spTgt spid="292872"/>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92877"/>
                                        </p:tgtEl>
                                        <p:attrNameLst>
                                          <p:attrName>style.visibility</p:attrName>
                                        </p:attrNameLst>
                                      </p:cBhvr>
                                      <p:to>
                                        <p:strVal val="visible"/>
                                      </p:to>
                                    </p:set>
                                    <p:animEffect transition="in" filter="wipe(left)">
                                      <p:cBhvr>
                                        <p:cTn id="59" dur="500"/>
                                        <p:tgtEl>
                                          <p:spTgt spid="29287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92878"/>
                                        </p:tgtEl>
                                        <p:attrNameLst>
                                          <p:attrName>style.visibility</p:attrName>
                                        </p:attrNameLst>
                                      </p:cBhvr>
                                      <p:to>
                                        <p:strVal val="visible"/>
                                      </p:to>
                                    </p:set>
                                    <p:animEffect transition="in" filter="wipe(left)">
                                      <p:cBhvr>
                                        <p:cTn id="64" dur="500"/>
                                        <p:tgtEl>
                                          <p:spTgt spid="292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8" grpId="0"/>
      <p:bldP spid="292869" grpId="0"/>
      <p:bldP spid="292870" grpId="0"/>
      <p:bldP spid="292873"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Thursday, Oct. 6, 2011</a:t>
            </a:r>
            <a:endParaRPr lang="en-US"/>
          </a:p>
        </p:txBody>
      </p:sp>
      <p:sp>
        <p:nvSpPr>
          <p:cNvPr id="12" name="Footer Placeholder 4"/>
          <p:cNvSpPr>
            <a:spLocks noGrp="1"/>
          </p:cNvSpPr>
          <p:nvPr>
            <p:ph type="ftr" sz="quarter" idx="11"/>
          </p:nvPr>
        </p:nvSpPr>
        <p:spPr/>
        <p:txBody>
          <a:bodyPr/>
          <a:lstStyle/>
          <a:p>
            <a:r>
              <a:rPr lang="en-US" smtClean="0"/>
              <a:t>PHYS 1444-003, Fall 2011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13</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All electric devices offer resistance to the flow of current.</a:t>
            </a:r>
          </a:p>
          <a:p>
            <a:pPr marL="742950" lvl="1" indent="-285750">
              <a:spcBef>
                <a:spcPct val="20000"/>
              </a:spcBef>
              <a:buFontTx/>
              <a:buChar char="–"/>
            </a:pPr>
            <a:r>
              <a:rPr lang="en-US">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a:solidFill>
                  <a:srgbClr val="660066"/>
                </a:solidFill>
                <a:latin typeface="Arial Narrow" charset="0"/>
                <a:ea typeface="ＭＳ Ｐゴシック" charset="-128"/>
              </a:rPr>
              <a:t>In general connecting wires have low resistance compared to other devices on the circuit</a:t>
            </a:r>
          </a:p>
          <a:p>
            <a:pPr marL="342900" indent="-342900">
              <a:spcBef>
                <a:spcPct val="20000"/>
              </a:spcBef>
              <a:buFontTx/>
              <a:buChar char="•"/>
            </a:pPr>
            <a:r>
              <a:rPr lang="en-US" sz="2800">
                <a:solidFill>
                  <a:schemeClr val="accent2"/>
                </a:solidFill>
                <a:latin typeface="Arial Narrow" charset="0"/>
              </a:rPr>
              <a:t>In circuits, resistors are used to control the amount of current</a:t>
            </a:r>
          </a:p>
          <a:p>
            <a:pPr marL="742950" lvl="1" indent="-285750">
              <a:spcBef>
                <a:spcPct val="20000"/>
              </a:spcBef>
              <a:buFontTx/>
              <a:buChar char="–"/>
            </a:pPr>
            <a:r>
              <a:rPr lang="en-US">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a:solidFill>
                  <a:srgbClr val="660066"/>
                </a:solidFill>
                <a:latin typeface="Arial Narrow" charset="0"/>
                <a:ea typeface="ＭＳ Ｐゴシック" charset="-128"/>
              </a:rPr>
              <a:t>Main types are</a:t>
            </a:r>
          </a:p>
          <a:p>
            <a:pPr marL="1143000" lvl="2" indent="-228600">
              <a:spcBef>
                <a:spcPct val="20000"/>
              </a:spcBef>
              <a:buFontTx/>
              <a:buChar char="•"/>
            </a:pPr>
            <a:r>
              <a:rPr lang="en-US" sz="200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a:solidFill>
                  <a:srgbClr val="003300"/>
                </a:solidFill>
                <a:latin typeface="Arial Narrow" charset="0"/>
                <a:ea typeface="ＭＳ Ｐゴシック" charset="-128"/>
              </a:rPr>
              <a:t>thin metal films</a:t>
            </a:r>
          </a:p>
          <a:p>
            <a:pPr marL="342900" indent="-342900">
              <a:spcBef>
                <a:spcPct val="20000"/>
              </a:spcBef>
              <a:buFontTx/>
              <a:buChar char="•"/>
            </a:pPr>
            <a:r>
              <a:rPr lang="en-US" sz="2800">
                <a:solidFill>
                  <a:schemeClr val="accent2"/>
                </a:solidFill>
                <a:latin typeface="Arial Narrow" charset="0"/>
              </a:rPr>
              <a:t>When drawn in the circuit, the symbol for a resistor is:</a:t>
            </a:r>
          </a:p>
          <a:p>
            <a:pPr marL="342900" indent="-342900">
              <a:spcBef>
                <a:spcPct val="20000"/>
              </a:spcBef>
              <a:buFontTx/>
              <a:buChar char="•"/>
            </a:pPr>
            <a:r>
              <a:rPr lang="en-US" sz="2800">
                <a:solidFill>
                  <a:schemeClr val="accent2"/>
                </a:solidFill>
                <a:latin typeface="Arial Narrow" charset="0"/>
              </a:rPr>
              <a:t>Wires are drawn simply as straight lines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3898">
                                            <p:txEl>
                                              <p:pRg st="0" end="0"/>
                                            </p:txEl>
                                          </p:spTgt>
                                        </p:tgtEl>
                                        <p:attrNameLst>
                                          <p:attrName>style.visibility</p:attrName>
                                        </p:attrNameLst>
                                      </p:cBhvr>
                                      <p:to>
                                        <p:strVal val="visible"/>
                                      </p:to>
                                    </p:set>
                                    <p:animEffect transition="in" filter="wipe(left)">
                                      <p:cBhvr>
                                        <p:cTn id="7" dur="500"/>
                                        <p:tgtEl>
                                          <p:spTgt spid="293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3898">
                                            <p:txEl>
                                              <p:pRg st="1" end="1"/>
                                            </p:txEl>
                                          </p:spTgt>
                                        </p:tgtEl>
                                        <p:attrNameLst>
                                          <p:attrName>style.visibility</p:attrName>
                                        </p:attrNameLst>
                                      </p:cBhvr>
                                      <p:to>
                                        <p:strVal val="visible"/>
                                      </p:to>
                                    </p:set>
                                    <p:animEffect transition="in" filter="wipe(left)">
                                      <p:cBhvr>
                                        <p:cTn id="12" dur="500"/>
                                        <p:tgtEl>
                                          <p:spTgt spid="2938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3898">
                                            <p:txEl>
                                              <p:pRg st="2" end="2"/>
                                            </p:txEl>
                                          </p:spTgt>
                                        </p:tgtEl>
                                        <p:attrNameLst>
                                          <p:attrName>style.visibility</p:attrName>
                                        </p:attrNameLst>
                                      </p:cBhvr>
                                      <p:to>
                                        <p:strVal val="visible"/>
                                      </p:to>
                                    </p:set>
                                    <p:animEffect transition="in" filter="wipe(left)">
                                      <p:cBhvr>
                                        <p:cTn id="17" dur="500"/>
                                        <p:tgtEl>
                                          <p:spTgt spid="2938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3898">
                                            <p:txEl>
                                              <p:pRg st="3" end="3"/>
                                            </p:txEl>
                                          </p:spTgt>
                                        </p:tgtEl>
                                        <p:attrNameLst>
                                          <p:attrName>style.visibility</p:attrName>
                                        </p:attrNameLst>
                                      </p:cBhvr>
                                      <p:to>
                                        <p:strVal val="visible"/>
                                      </p:to>
                                    </p:set>
                                    <p:animEffect transition="in" filter="wipe(left)">
                                      <p:cBhvr>
                                        <p:cTn id="22" dur="500"/>
                                        <p:tgtEl>
                                          <p:spTgt spid="2938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3898">
                                            <p:txEl>
                                              <p:pRg st="4" end="4"/>
                                            </p:txEl>
                                          </p:spTgt>
                                        </p:tgtEl>
                                        <p:attrNameLst>
                                          <p:attrName>style.visibility</p:attrName>
                                        </p:attrNameLst>
                                      </p:cBhvr>
                                      <p:to>
                                        <p:strVal val="visible"/>
                                      </p:to>
                                    </p:set>
                                    <p:animEffect transition="in" filter="wipe(left)">
                                      <p:cBhvr>
                                        <p:cTn id="27" dur="500"/>
                                        <p:tgtEl>
                                          <p:spTgt spid="2938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3898">
                                            <p:txEl>
                                              <p:pRg st="5" end="5"/>
                                            </p:txEl>
                                          </p:spTgt>
                                        </p:tgtEl>
                                        <p:attrNameLst>
                                          <p:attrName>style.visibility</p:attrName>
                                        </p:attrNameLst>
                                      </p:cBhvr>
                                      <p:to>
                                        <p:strVal val="visible"/>
                                      </p:to>
                                    </p:set>
                                    <p:animEffect transition="in" filter="wipe(left)">
                                      <p:cBhvr>
                                        <p:cTn id="32" dur="500"/>
                                        <p:tgtEl>
                                          <p:spTgt spid="29389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3898">
                                            <p:txEl>
                                              <p:pRg st="6" end="6"/>
                                            </p:txEl>
                                          </p:spTgt>
                                        </p:tgtEl>
                                        <p:attrNameLst>
                                          <p:attrName>style.visibility</p:attrName>
                                        </p:attrNameLst>
                                      </p:cBhvr>
                                      <p:to>
                                        <p:strVal val="visible"/>
                                      </p:to>
                                    </p:set>
                                    <p:animEffect transition="in" filter="wipe(left)">
                                      <p:cBhvr>
                                        <p:cTn id="37" dur="500"/>
                                        <p:tgtEl>
                                          <p:spTgt spid="29389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3898">
                                            <p:txEl>
                                              <p:pRg st="7" end="7"/>
                                            </p:txEl>
                                          </p:spTgt>
                                        </p:tgtEl>
                                        <p:attrNameLst>
                                          <p:attrName>style.visibility</p:attrName>
                                        </p:attrNameLst>
                                      </p:cBhvr>
                                      <p:to>
                                        <p:strVal val="visible"/>
                                      </p:to>
                                    </p:set>
                                    <p:animEffect transition="in" filter="wipe(left)">
                                      <p:cBhvr>
                                        <p:cTn id="42" dur="500"/>
                                        <p:tgtEl>
                                          <p:spTgt spid="29389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3898">
                                            <p:txEl>
                                              <p:pRg st="8" end="8"/>
                                            </p:txEl>
                                          </p:spTgt>
                                        </p:tgtEl>
                                        <p:attrNameLst>
                                          <p:attrName>style.visibility</p:attrName>
                                        </p:attrNameLst>
                                      </p:cBhvr>
                                      <p:to>
                                        <p:strVal val="visible"/>
                                      </p:to>
                                    </p:set>
                                    <p:animEffect transition="in" filter="wipe(left)">
                                      <p:cBhvr>
                                        <p:cTn id="47" dur="500"/>
                                        <p:tgtEl>
                                          <p:spTgt spid="29389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3898">
                                            <p:txEl>
                                              <p:pRg st="9" end="9"/>
                                            </p:txEl>
                                          </p:spTgt>
                                        </p:tgtEl>
                                        <p:attrNameLst>
                                          <p:attrName>style.visibility</p:attrName>
                                        </p:attrNameLst>
                                      </p:cBhvr>
                                      <p:to>
                                        <p:strVal val="visible"/>
                                      </p:to>
                                    </p:set>
                                    <p:animEffect transition="in" filter="wipe(left)">
                                      <p:cBhvr>
                                        <p:cTn id="52" dur="500"/>
                                        <p:tgtEl>
                                          <p:spTgt spid="29389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fltVal val="0"/>
                                          </p:val>
                                        </p:tav>
                                        <p:tav tm="100000">
                                          <p:val>
                                            <p:strVal val="#ppt_h"/>
                                          </p:val>
                                        </p:tav>
                                      </p:tavLst>
                                    </p:anim>
                                    <p:animEffect transition="in" filter="fade">
                                      <p:cBhvr>
                                        <p:cTn id="59" dur="500"/>
                                        <p:tgtEl>
                                          <p:spTgt spid="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93898">
                                            <p:txEl>
                                              <p:pRg st="10" end="10"/>
                                            </p:txEl>
                                          </p:spTgt>
                                        </p:tgtEl>
                                        <p:attrNameLst>
                                          <p:attrName>style.visibility</p:attrName>
                                        </p:attrNameLst>
                                      </p:cBhvr>
                                      <p:to>
                                        <p:strVal val="visible"/>
                                      </p:to>
                                    </p:set>
                                    <p:animEffect transition="in" filter="wipe(left)">
                                      <p:cBhvr>
                                        <p:cTn id="64" dur="500"/>
                                        <p:tgtEl>
                                          <p:spTgt spid="29389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8"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smtClean="0"/>
              <a:t>Thursday, Oct. 6, 2011</a:t>
            </a:r>
            <a:endParaRPr lang="en-US"/>
          </a:p>
        </p:txBody>
      </p:sp>
      <p:sp>
        <p:nvSpPr>
          <p:cNvPr id="88" name="Footer Placeholder 4"/>
          <p:cNvSpPr>
            <a:spLocks noGrp="1"/>
          </p:cNvSpPr>
          <p:nvPr>
            <p:ph type="ftr" sz="quarter" idx="11"/>
          </p:nvPr>
        </p:nvSpPr>
        <p:spPr/>
        <p:txBody>
          <a:bodyPr/>
          <a:lstStyle/>
          <a:p>
            <a:r>
              <a:rPr lang="en-US" smtClean="0"/>
              <a:t>PHYS 1444-003, Fall 2011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14</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gridCol w="838200"/>
                <a:gridCol w="914400"/>
                <a:gridCol w="990600"/>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p:oleObj spid="_x0000_s339970" name="Equation" r:id="rId4" imgW="114120" imgH="152280" progId="Equation.DSMT4">
              <p:embed/>
            </p:oleObj>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p:oleObj spid="_x0000_s339971" name="Equation" r:id="rId5" imgW="114120" imgH="164880" progId="Equation.DSMT4">
              <p:embed/>
            </p:oleObj>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p:oleObj spid="_x0000_s339972" name="Equation" r:id="rId6" imgW="304560" imgH="203040" progId="Equation.DSMT4">
              <p:embed/>
            </p:oleObj>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p:oleObj spid="_x0000_s339973" name="Equation" r:id="rId7" imgW="38088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4915">
                                            <p:txEl>
                                              <p:pRg st="0" end="0"/>
                                            </p:txEl>
                                          </p:spTgt>
                                        </p:tgtEl>
                                        <p:attrNameLst>
                                          <p:attrName>style.visibility</p:attrName>
                                        </p:attrNameLst>
                                      </p:cBhvr>
                                      <p:to>
                                        <p:strVal val="visible"/>
                                      </p:to>
                                    </p:set>
                                    <p:animEffect transition="in" filter="wipe(left)">
                                      <p:cBhvr>
                                        <p:cTn id="7" dur="500"/>
                                        <p:tgtEl>
                                          <p:spTgt spid="294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4915">
                                            <p:txEl>
                                              <p:pRg st="1" end="1"/>
                                            </p:txEl>
                                          </p:spTgt>
                                        </p:tgtEl>
                                        <p:attrNameLst>
                                          <p:attrName>style.visibility</p:attrName>
                                        </p:attrNameLst>
                                      </p:cBhvr>
                                      <p:to>
                                        <p:strVal val="visible"/>
                                      </p:to>
                                    </p:set>
                                    <p:animEffect transition="in" filter="wipe(left)">
                                      <p:cBhvr>
                                        <p:cTn id="12" dur="500"/>
                                        <p:tgtEl>
                                          <p:spTgt spid="294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94916"/>
                                        </p:tgtEl>
                                        <p:attrNameLst>
                                          <p:attrName>style.visibility</p:attrName>
                                        </p:attrNameLst>
                                      </p:cBhvr>
                                      <p:to>
                                        <p:strVal val="visible"/>
                                      </p:to>
                                    </p:set>
                                    <p:anim calcmode="lin" valueType="num">
                                      <p:cBhvr>
                                        <p:cTn id="17" dur="500" fill="hold"/>
                                        <p:tgtEl>
                                          <p:spTgt spid="294916"/>
                                        </p:tgtEl>
                                        <p:attrNameLst>
                                          <p:attrName>ppt_w</p:attrName>
                                        </p:attrNameLst>
                                      </p:cBhvr>
                                      <p:tavLst>
                                        <p:tav tm="0">
                                          <p:val>
                                            <p:fltVal val="0"/>
                                          </p:val>
                                        </p:tav>
                                        <p:tav tm="100000">
                                          <p:val>
                                            <p:strVal val="#ppt_w"/>
                                          </p:val>
                                        </p:tav>
                                      </p:tavLst>
                                    </p:anim>
                                    <p:anim calcmode="lin" valueType="num">
                                      <p:cBhvr>
                                        <p:cTn id="18" dur="500" fill="hold"/>
                                        <p:tgtEl>
                                          <p:spTgt spid="294916"/>
                                        </p:tgtEl>
                                        <p:attrNameLst>
                                          <p:attrName>ppt_h</p:attrName>
                                        </p:attrNameLst>
                                      </p:cBhvr>
                                      <p:tavLst>
                                        <p:tav tm="0">
                                          <p:val>
                                            <p:fltVal val="0"/>
                                          </p:val>
                                        </p:tav>
                                        <p:tav tm="100000">
                                          <p:val>
                                            <p:strVal val="#ppt_h"/>
                                          </p:val>
                                        </p:tav>
                                      </p:tavLst>
                                    </p:anim>
                                    <p:animEffect transition="in" filter="fade">
                                      <p:cBhvr>
                                        <p:cTn id="19" dur="500"/>
                                        <p:tgtEl>
                                          <p:spTgt spid="29491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294917"/>
                                        </p:tgtEl>
                                        <p:attrNameLst>
                                          <p:attrName>style.visibility</p:attrName>
                                        </p:attrNameLst>
                                      </p:cBhvr>
                                      <p:to>
                                        <p:strVal val="visible"/>
                                      </p:to>
                                    </p:set>
                                    <p:anim calcmode="lin" valueType="num">
                                      <p:cBhvr>
                                        <p:cTn id="24" dur="500" fill="hold"/>
                                        <p:tgtEl>
                                          <p:spTgt spid="294917"/>
                                        </p:tgtEl>
                                        <p:attrNameLst>
                                          <p:attrName>ppt_w</p:attrName>
                                        </p:attrNameLst>
                                      </p:cBhvr>
                                      <p:tavLst>
                                        <p:tav tm="0">
                                          <p:val>
                                            <p:fltVal val="0"/>
                                          </p:val>
                                        </p:tav>
                                        <p:tav tm="100000">
                                          <p:val>
                                            <p:strVal val="#ppt_w"/>
                                          </p:val>
                                        </p:tav>
                                      </p:tavLst>
                                    </p:anim>
                                    <p:anim calcmode="lin" valueType="num">
                                      <p:cBhvr>
                                        <p:cTn id="25" dur="500" fill="hold"/>
                                        <p:tgtEl>
                                          <p:spTgt spid="294917"/>
                                        </p:tgtEl>
                                        <p:attrNameLst>
                                          <p:attrName>ppt_h</p:attrName>
                                        </p:attrNameLst>
                                      </p:cBhvr>
                                      <p:tavLst>
                                        <p:tav tm="0">
                                          <p:val>
                                            <p:fltVal val="0"/>
                                          </p:val>
                                        </p:tav>
                                        <p:tav tm="100000">
                                          <p:val>
                                            <p:strVal val="#ppt_h"/>
                                          </p:val>
                                        </p:tav>
                                      </p:tavLst>
                                    </p:anim>
                                    <p:animEffect transition="in" filter="fade">
                                      <p:cBhvr>
                                        <p:cTn id="26" dur="500"/>
                                        <p:tgtEl>
                                          <p:spTgt spid="29491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4994"/>
                                        </p:tgtEl>
                                        <p:attrNameLst>
                                          <p:attrName>style.visibility</p:attrName>
                                        </p:attrNameLst>
                                      </p:cBhvr>
                                      <p:to>
                                        <p:strVal val="visible"/>
                                      </p:to>
                                    </p:set>
                                    <p:animEffect transition="in" filter="wipe(left)">
                                      <p:cBhvr>
                                        <p:cTn id="31" dur="500"/>
                                        <p:tgtEl>
                                          <p:spTgt spid="29499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94995"/>
                                        </p:tgtEl>
                                        <p:attrNameLst>
                                          <p:attrName>style.visibility</p:attrName>
                                        </p:attrNameLst>
                                      </p:cBhvr>
                                      <p:to>
                                        <p:strVal val="visible"/>
                                      </p:to>
                                    </p:set>
                                    <p:animEffect transition="in" filter="wipe(left)">
                                      <p:cBhvr>
                                        <p:cTn id="36" dur="500"/>
                                        <p:tgtEl>
                                          <p:spTgt spid="29499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94996"/>
                                        </p:tgtEl>
                                        <p:attrNameLst>
                                          <p:attrName>style.visibility</p:attrName>
                                        </p:attrNameLst>
                                      </p:cBhvr>
                                      <p:to>
                                        <p:strVal val="visible"/>
                                      </p:to>
                                    </p:set>
                                    <p:animEffect transition="in" filter="wipe(left)">
                                      <p:cBhvr>
                                        <p:cTn id="41" dur="500"/>
                                        <p:tgtEl>
                                          <p:spTgt spid="29499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94997"/>
                                        </p:tgtEl>
                                        <p:attrNameLst>
                                          <p:attrName>style.visibility</p:attrName>
                                        </p:attrNameLst>
                                      </p:cBhvr>
                                      <p:to>
                                        <p:strVal val="visible"/>
                                      </p:to>
                                    </p:set>
                                    <p:animEffect transition="in" filter="wipe(left)">
                                      <p:cBhvr>
                                        <p:cTn id="46" dur="500"/>
                                        <p:tgtEl>
                                          <p:spTgt spid="29499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94998"/>
                                        </p:tgtEl>
                                        <p:attrNameLst>
                                          <p:attrName>style.visibility</p:attrName>
                                        </p:attrNameLst>
                                      </p:cBhvr>
                                      <p:to>
                                        <p:strVal val="visible"/>
                                      </p:to>
                                    </p:set>
                                    <p:animEffect transition="in" filter="wipe(left)">
                                      <p:cBhvr>
                                        <p:cTn id="51" dur="500"/>
                                        <p:tgtEl>
                                          <p:spTgt spid="294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p:bldP spid="294994"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Thursday, Oct. 6, 2011</a:t>
            </a:r>
            <a:endParaRPr lang="en-US"/>
          </a:p>
        </p:txBody>
      </p:sp>
      <p:sp>
        <p:nvSpPr>
          <p:cNvPr id="12" name="Footer Placeholder 4"/>
          <p:cNvSpPr>
            <a:spLocks noGrp="1"/>
          </p:cNvSpPr>
          <p:nvPr>
            <p:ph type="ftr" sz="quarter" idx="11"/>
          </p:nvPr>
        </p:nvSpPr>
        <p:spPr/>
        <p:txBody>
          <a:bodyPr/>
          <a:lstStyle/>
          <a:p>
            <a:r>
              <a:rPr lang="en-US" smtClean="0"/>
              <a:t>PHYS 1444-003, Fall 2011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15</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ρ</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a:t>
            </a:r>
            <a:r>
              <a:rPr lang="en-US" sz="2000" dirty="0" smtClean="0">
                <a:solidFill>
                  <a:srgbClr val="003300"/>
                </a:solidFill>
                <a:latin typeface="Arial Narrow" charset="0"/>
                <a:ea typeface="ＭＳ Ｐゴシック" charset="-128"/>
              </a:rPr>
              <a:t> </a:t>
            </a:r>
            <a:r>
              <a:rPr lang="en-US" sz="2000" dirty="0" err="1" smtClean="0">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σ</a:t>
            </a:r>
            <a:r>
              <a:rPr lang="en-US" dirty="0" smtClean="0">
                <a:solidFill>
                  <a:srgbClr val="660066"/>
                </a:solidFill>
                <a:latin typeface="Arial Narrow" charset="0"/>
                <a:ea typeface="ＭＳ Ｐゴシック" charset="-128"/>
              </a:rPr>
              <a:t>,</a:t>
            </a:r>
            <a:endParaRPr lang="en-US" dirty="0">
              <a:solidFill>
                <a:srgbClr val="660066"/>
              </a:solidFill>
              <a:latin typeface="Arial Narrow" charset="0"/>
              <a:ea typeface="ＭＳ Ｐゴシック" charset="-128"/>
            </a:endParaRP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p:oleObj spid="_x0000_s340994" name="Equation" r:id="rId3" imgW="507960" imgH="368280" progId="Equation.DSMT4">
              <p:embed/>
            </p:oleObj>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p:oleObj spid="_x0000_s340995" name="Equation" r:id="rId4" imgW="406080" imgH="393480" progId="Equation.DSMT4">
              <p:embed/>
            </p:oleObj>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5939">
                                            <p:txEl>
                                              <p:pRg st="0" end="0"/>
                                            </p:txEl>
                                          </p:spTgt>
                                        </p:tgtEl>
                                        <p:attrNameLst>
                                          <p:attrName>style.visibility</p:attrName>
                                        </p:attrNameLst>
                                      </p:cBhvr>
                                      <p:to>
                                        <p:strVal val="visible"/>
                                      </p:to>
                                    </p:set>
                                    <p:animEffect transition="in" filter="wipe(left)">
                                      <p:cBhvr>
                                        <p:cTn id="7" dur="500"/>
                                        <p:tgtEl>
                                          <p:spTgt spid="295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95942"/>
                                        </p:tgtEl>
                                        <p:attrNameLst>
                                          <p:attrName>style.visibility</p:attrName>
                                        </p:attrNameLst>
                                      </p:cBhvr>
                                      <p:to>
                                        <p:strVal val="visible"/>
                                      </p:to>
                                    </p:set>
                                    <p:animEffect transition="in" filter="fade">
                                      <p:cBhvr>
                                        <p:cTn id="12" dur="800" decel="100000"/>
                                        <p:tgtEl>
                                          <p:spTgt spid="295942"/>
                                        </p:tgtEl>
                                      </p:cBhvr>
                                    </p:animEffect>
                                    <p:anim calcmode="lin" valueType="num">
                                      <p:cBhvr>
                                        <p:cTn id="13" dur="800" decel="100000" fill="hold"/>
                                        <p:tgtEl>
                                          <p:spTgt spid="295942"/>
                                        </p:tgtEl>
                                        <p:attrNameLst>
                                          <p:attrName>style.rotation</p:attrName>
                                        </p:attrNameLst>
                                      </p:cBhvr>
                                      <p:tavLst>
                                        <p:tav tm="0">
                                          <p:val>
                                            <p:fltVal val="-90"/>
                                          </p:val>
                                        </p:tav>
                                        <p:tav tm="100000">
                                          <p:val>
                                            <p:fltVal val="0"/>
                                          </p:val>
                                        </p:tav>
                                      </p:tavLst>
                                    </p:anim>
                                    <p:anim calcmode="lin" valueType="num">
                                      <p:cBhvr>
                                        <p:cTn id="14" dur="800" decel="100000" fill="hold"/>
                                        <p:tgtEl>
                                          <p:spTgt spid="295942"/>
                                        </p:tgtEl>
                                        <p:attrNameLst>
                                          <p:attrName>ppt_x</p:attrName>
                                        </p:attrNameLst>
                                      </p:cBhvr>
                                      <p:tavLst>
                                        <p:tav tm="0">
                                          <p:val>
                                            <p:strVal val="#ppt_x+0.4"/>
                                          </p:val>
                                        </p:tav>
                                        <p:tav tm="100000">
                                          <p:val>
                                            <p:strVal val="#ppt_x-0.05"/>
                                          </p:val>
                                        </p:tav>
                                      </p:tavLst>
                                    </p:anim>
                                    <p:anim calcmode="lin" valueType="num">
                                      <p:cBhvr>
                                        <p:cTn id="15" dur="800" decel="100000" fill="hold"/>
                                        <p:tgtEl>
                                          <p:spTgt spid="295942"/>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95942"/>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95942"/>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outVertic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95943"/>
                                        </p:tgtEl>
                                        <p:attrNameLst>
                                          <p:attrName>style.visibility</p:attrName>
                                        </p:attrNameLst>
                                      </p:cBhvr>
                                      <p:to>
                                        <p:strVal val="visible"/>
                                      </p:to>
                                    </p:set>
                                    <p:animEffect transition="in" filter="fade">
                                      <p:cBhvr>
                                        <p:cTn id="27" dur="800" decel="100000"/>
                                        <p:tgtEl>
                                          <p:spTgt spid="295943"/>
                                        </p:tgtEl>
                                      </p:cBhvr>
                                    </p:animEffect>
                                    <p:anim calcmode="lin" valueType="num">
                                      <p:cBhvr>
                                        <p:cTn id="28" dur="800" decel="100000" fill="hold"/>
                                        <p:tgtEl>
                                          <p:spTgt spid="295943"/>
                                        </p:tgtEl>
                                        <p:attrNameLst>
                                          <p:attrName>style.rotation</p:attrName>
                                        </p:attrNameLst>
                                      </p:cBhvr>
                                      <p:tavLst>
                                        <p:tav tm="0">
                                          <p:val>
                                            <p:fltVal val="-90"/>
                                          </p:val>
                                        </p:tav>
                                        <p:tav tm="100000">
                                          <p:val>
                                            <p:fltVal val="0"/>
                                          </p:val>
                                        </p:tav>
                                      </p:tavLst>
                                    </p:anim>
                                    <p:anim calcmode="lin" valueType="num">
                                      <p:cBhvr>
                                        <p:cTn id="29" dur="800" decel="100000" fill="hold"/>
                                        <p:tgtEl>
                                          <p:spTgt spid="295943"/>
                                        </p:tgtEl>
                                        <p:attrNameLst>
                                          <p:attrName>ppt_x</p:attrName>
                                        </p:attrNameLst>
                                      </p:cBhvr>
                                      <p:tavLst>
                                        <p:tav tm="0">
                                          <p:val>
                                            <p:strVal val="#ppt_x+0.4"/>
                                          </p:val>
                                        </p:tav>
                                        <p:tav tm="100000">
                                          <p:val>
                                            <p:strVal val="#ppt_x-0.05"/>
                                          </p:val>
                                        </p:tav>
                                      </p:tavLst>
                                    </p:anim>
                                    <p:anim calcmode="lin" valueType="num">
                                      <p:cBhvr>
                                        <p:cTn id="30" dur="800" decel="100000" fill="hold"/>
                                        <p:tgtEl>
                                          <p:spTgt spid="295943"/>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95943"/>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95943"/>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5939">
                                            <p:txEl>
                                              <p:pRg st="1" end="1"/>
                                            </p:txEl>
                                          </p:spTgt>
                                        </p:tgtEl>
                                        <p:attrNameLst>
                                          <p:attrName>style.visibility</p:attrName>
                                        </p:attrNameLst>
                                      </p:cBhvr>
                                      <p:to>
                                        <p:strVal val="visible"/>
                                      </p:to>
                                    </p:set>
                                    <p:animEffect transition="in" filter="wipe(left)">
                                      <p:cBhvr>
                                        <p:cTn id="37" dur="500"/>
                                        <p:tgtEl>
                                          <p:spTgt spid="29593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95940"/>
                                        </p:tgtEl>
                                        <p:attrNameLst>
                                          <p:attrName>style.visibility</p:attrName>
                                        </p:attrNameLst>
                                      </p:cBhvr>
                                      <p:to>
                                        <p:strVal val="visible"/>
                                      </p:to>
                                    </p:set>
                                    <p:animEffect transition="in" filter="wipe(left)">
                                      <p:cBhvr>
                                        <p:cTn id="42" dur="500"/>
                                        <p:tgtEl>
                                          <p:spTgt spid="2959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5939">
                                            <p:txEl>
                                              <p:pRg st="2" end="2"/>
                                            </p:txEl>
                                          </p:spTgt>
                                        </p:tgtEl>
                                        <p:attrNameLst>
                                          <p:attrName>style.visibility</p:attrName>
                                        </p:attrNameLst>
                                      </p:cBhvr>
                                      <p:to>
                                        <p:strVal val="visible"/>
                                      </p:to>
                                    </p:set>
                                    <p:animEffect transition="in" filter="wipe(left)">
                                      <p:cBhvr>
                                        <p:cTn id="47" dur="500"/>
                                        <p:tgtEl>
                                          <p:spTgt spid="29593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5939">
                                            <p:txEl>
                                              <p:pRg st="3" end="3"/>
                                            </p:txEl>
                                          </p:spTgt>
                                        </p:tgtEl>
                                        <p:attrNameLst>
                                          <p:attrName>style.visibility</p:attrName>
                                        </p:attrNameLst>
                                      </p:cBhvr>
                                      <p:to>
                                        <p:strVal val="visible"/>
                                      </p:to>
                                    </p:set>
                                    <p:animEffect transition="in" filter="wipe(left)">
                                      <p:cBhvr>
                                        <p:cTn id="52" dur="500"/>
                                        <p:tgtEl>
                                          <p:spTgt spid="295939">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5939">
                                            <p:txEl>
                                              <p:pRg st="4" end="4"/>
                                            </p:txEl>
                                          </p:spTgt>
                                        </p:tgtEl>
                                        <p:attrNameLst>
                                          <p:attrName>style.visibility</p:attrName>
                                        </p:attrNameLst>
                                      </p:cBhvr>
                                      <p:to>
                                        <p:strVal val="visible"/>
                                      </p:to>
                                    </p:set>
                                    <p:animEffect transition="in" filter="wipe(left)">
                                      <p:cBhvr>
                                        <p:cTn id="57" dur="500"/>
                                        <p:tgtEl>
                                          <p:spTgt spid="295939">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95939">
                                            <p:txEl>
                                              <p:pRg st="5" end="5"/>
                                            </p:txEl>
                                          </p:spTgt>
                                        </p:tgtEl>
                                        <p:attrNameLst>
                                          <p:attrName>style.visibility</p:attrName>
                                        </p:attrNameLst>
                                      </p:cBhvr>
                                      <p:to>
                                        <p:strVal val="visible"/>
                                      </p:to>
                                    </p:set>
                                    <p:animEffect transition="in" filter="wipe(left)">
                                      <p:cBhvr>
                                        <p:cTn id="62" dur="500"/>
                                        <p:tgtEl>
                                          <p:spTgt spid="295939">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5939">
                                            <p:txEl>
                                              <p:pRg st="6" end="6"/>
                                            </p:txEl>
                                          </p:spTgt>
                                        </p:tgtEl>
                                        <p:attrNameLst>
                                          <p:attrName>style.visibility</p:attrName>
                                        </p:attrNameLst>
                                      </p:cBhvr>
                                      <p:to>
                                        <p:strVal val="visible"/>
                                      </p:to>
                                    </p:set>
                                    <p:animEffect transition="in" filter="wipe(left)">
                                      <p:cBhvr>
                                        <p:cTn id="67" dur="500"/>
                                        <p:tgtEl>
                                          <p:spTgt spid="295939">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5939">
                                            <p:txEl>
                                              <p:pRg st="7" end="7"/>
                                            </p:txEl>
                                          </p:spTgt>
                                        </p:tgtEl>
                                        <p:attrNameLst>
                                          <p:attrName>style.visibility</p:attrName>
                                        </p:attrNameLst>
                                      </p:cBhvr>
                                      <p:to>
                                        <p:strVal val="visible"/>
                                      </p:to>
                                    </p:set>
                                    <p:animEffect transition="in" filter="wipe(left)">
                                      <p:cBhvr>
                                        <p:cTn id="72" dur="500"/>
                                        <p:tgtEl>
                                          <p:spTgt spid="295939">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295939">
                                            <p:txEl>
                                              <p:pRg st="8" end="8"/>
                                            </p:txEl>
                                          </p:spTgt>
                                        </p:tgtEl>
                                        <p:attrNameLst>
                                          <p:attrName>style.visibility</p:attrName>
                                        </p:attrNameLst>
                                      </p:cBhvr>
                                      <p:to>
                                        <p:strVal val="visible"/>
                                      </p:to>
                                    </p:set>
                                    <p:animEffect transition="in" filter="wipe(left)">
                                      <p:cBhvr>
                                        <p:cTn id="77" dur="500"/>
                                        <p:tgtEl>
                                          <p:spTgt spid="295939">
                                            <p:txEl>
                                              <p:pRg st="8" end="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295939">
                                            <p:txEl>
                                              <p:pRg st="9" end="9"/>
                                            </p:txEl>
                                          </p:spTgt>
                                        </p:tgtEl>
                                        <p:attrNameLst>
                                          <p:attrName>style.visibility</p:attrName>
                                        </p:attrNameLst>
                                      </p:cBhvr>
                                      <p:to>
                                        <p:strVal val="visible"/>
                                      </p:to>
                                    </p:set>
                                    <p:animEffect transition="in" filter="wipe(left)">
                                      <p:cBhvr>
                                        <p:cTn id="82" dur="500"/>
                                        <p:tgtEl>
                                          <p:spTgt spid="295939">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5941"/>
                                        </p:tgtEl>
                                        <p:attrNameLst>
                                          <p:attrName>style.visibility</p:attrName>
                                        </p:attrNameLst>
                                      </p:cBhvr>
                                      <p:to>
                                        <p:strVal val="visible"/>
                                      </p:to>
                                    </p:set>
                                    <p:animEffect transition="in" filter="wipe(left)">
                                      <p:cBhvr>
                                        <p:cTn id="87" dur="500"/>
                                        <p:tgtEl>
                                          <p:spTgt spid="295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295942" grpId="0" animBg="1"/>
      <p:bldP spid="295943"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smtClean="0"/>
              <a:t>Thursday, Oct. 6, 2011</a:t>
            </a:r>
            <a:endParaRPr lang="en-US"/>
          </a:p>
        </p:txBody>
      </p:sp>
      <p:sp>
        <p:nvSpPr>
          <p:cNvPr id="25" name="Footer Placeholder 4"/>
          <p:cNvSpPr>
            <a:spLocks noGrp="1"/>
          </p:cNvSpPr>
          <p:nvPr>
            <p:ph type="ftr" sz="quarter" idx="11"/>
          </p:nvPr>
        </p:nvSpPr>
        <p:spPr/>
        <p:txBody>
          <a:bodyPr/>
          <a:lstStyle/>
          <a:p>
            <a:r>
              <a:rPr lang="en-US" smtClean="0"/>
              <a:t>PHYS 1444-003, Fall 2011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16</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a:t>
            </a:r>
            <a:r>
              <a:rPr lang="en-US" dirty="0" smtClean="0"/>
              <a:t> 5 </a:t>
            </a:r>
            <a:endParaRPr lang="en-US" dirty="0"/>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p:oleObj spid="_x0000_s342018" name="Equation" r:id="rId4" imgW="253800" imgH="164880" progId="Equation.DSMT4">
              <p:embed/>
            </p:oleObj>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p:oleObj spid="_x0000_s342019" name="Equation" r:id="rId5" imgW="1282680" imgH="228600" progId="Equation.DSMT4">
              <p:embed/>
            </p:oleObj>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p:oleObj spid="_x0000_s342020" name="Equation" r:id="rId6" imgW="253800" imgH="152280" progId="Equation.DSMT4">
              <p:embed/>
            </p:oleObj>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p:oleObj spid="_x0000_s342021" name="Equation" r:id="rId7" imgW="253800" imgH="152280" progId="Equation.DSMT4">
              <p:embed/>
            </p:oleObj>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p:oleObj spid="_x0000_s342022" name="Equation" r:id="rId8" imgW="241200" imgH="164880" progId="Equation.DSMT4">
              <p:embed/>
            </p:oleObj>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p:oleObj spid="_x0000_s342023" name="Equation" r:id="rId9" imgW="279360" imgH="368280" progId="Equation.DSMT4">
              <p:embed/>
            </p:oleObj>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p:oleObj spid="_x0000_s342024" name="Equation" r:id="rId10" imgW="393480" imgH="368280" progId="Equation.DSMT4">
              <p:embed/>
            </p:oleObj>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p:oleObj spid="_x0000_s342025" name="Equation" r:id="rId11" imgW="253800" imgH="203040" progId="Equation.DSMT4">
              <p:embed/>
            </p:oleObj>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p:oleObj spid="_x0000_s342026" name="Equation" r:id="rId12" imgW="291960" imgH="152280" progId="Equation.DSMT4">
              <p:embed/>
            </p:oleObj>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p:oleObj spid="_x0000_s342027" name="Equation" r:id="rId13" imgW="2743200" imgH="431640" progId="Equation.DSMT4">
              <p:embed/>
            </p:oleObj>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p:oleObj spid="_x0000_s342028" name="Equation" r:id="rId14" imgW="545760" imgH="406080" progId="Equation.DSMT4">
              <p:embed/>
            </p:oleObj>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p:oleObj spid="_x0000_s342029" name="Equation" r:id="rId15" imgW="291960" imgH="152280" progId="Equation.DSMT4">
              <p:embed/>
            </p:oleObj>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p:oleObj spid="_x0000_s342030" name="Equation" r:id="rId16" imgW="107928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6964"/>
                                        </p:tgtEl>
                                        <p:attrNameLst>
                                          <p:attrName>style.visibility</p:attrName>
                                        </p:attrNameLst>
                                      </p:cBhvr>
                                      <p:to>
                                        <p:strVal val="visible"/>
                                      </p:to>
                                    </p:set>
                                    <p:animEffect transition="in" filter="wipe(left)">
                                      <p:cBhvr>
                                        <p:cTn id="7" dur="500"/>
                                        <p:tgtEl>
                                          <p:spTgt spid="29696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6962"/>
                                        </p:tgtEl>
                                        <p:attrNameLst>
                                          <p:attrName>style.visibility</p:attrName>
                                        </p:attrNameLst>
                                      </p:cBhvr>
                                      <p:to>
                                        <p:strVal val="visible"/>
                                      </p:to>
                                    </p:set>
                                    <p:anim calcmode="lin" valueType="num">
                                      <p:cBhvr>
                                        <p:cTn id="12" dur="500" fill="hold"/>
                                        <p:tgtEl>
                                          <p:spTgt spid="296962"/>
                                        </p:tgtEl>
                                        <p:attrNameLst>
                                          <p:attrName>ppt_w</p:attrName>
                                        </p:attrNameLst>
                                      </p:cBhvr>
                                      <p:tavLst>
                                        <p:tav tm="0">
                                          <p:val>
                                            <p:fltVal val="0"/>
                                          </p:val>
                                        </p:tav>
                                        <p:tav tm="100000">
                                          <p:val>
                                            <p:strVal val="#ppt_w"/>
                                          </p:val>
                                        </p:tav>
                                      </p:tavLst>
                                    </p:anim>
                                    <p:anim calcmode="lin" valueType="num">
                                      <p:cBhvr>
                                        <p:cTn id="13" dur="500" fill="hold"/>
                                        <p:tgtEl>
                                          <p:spTgt spid="296962"/>
                                        </p:tgtEl>
                                        <p:attrNameLst>
                                          <p:attrName>ppt_h</p:attrName>
                                        </p:attrNameLst>
                                      </p:cBhvr>
                                      <p:tavLst>
                                        <p:tav tm="0">
                                          <p:val>
                                            <p:fltVal val="0"/>
                                          </p:val>
                                        </p:tav>
                                        <p:tav tm="100000">
                                          <p:val>
                                            <p:strVal val="#ppt_h"/>
                                          </p:val>
                                        </p:tav>
                                      </p:tavLst>
                                    </p:anim>
                                    <p:animEffect transition="in" filter="fade">
                                      <p:cBhvr>
                                        <p:cTn id="14" dur="500"/>
                                        <p:tgtEl>
                                          <p:spTgt spid="29696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6965"/>
                                        </p:tgtEl>
                                        <p:attrNameLst>
                                          <p:attrName>style.visibility</p:attrName>
                                        </p:attrNameLst>
                                      </p:cBhvr>
                                      <p:to>
                                        <p:strVal val="visible"/>
                                      </p:to>
                                    </p:set>
                                    <p:animEffect transition="in" filter="wipe(left)">
                                      <p:cBhvr>
                                        <p:cTn id="19" dur="500"/>
                                        <p:tgtEl>
                                          <p:spTgt spid="29696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6969"/>
                                        </p:tgtEl>
                                        <p:attrNameLst>
                                          <p:attrName>style.visibility</p:attrName>
                                        </p:attrNameLst>
                                      </p:cBhvr>
                                      <p:to>
                                        <p:strVal val="visible"/>
                                      </p:to>
                                    </p:set>
                                    <p:animEffect transition="in" filter="wipe(left)">
                                      <p:cBhvr>
                                        <p:cTn id="24" dur="500"/>
                                        <p:tgtEl>
                                          <p:spTgt spid="296969"/>
                                        </p:tgtEl>
                                      </p:cBhvr>
                                    </p:animEffect>
                                  </p:childTnLst>
                                </p:cTn>
                              </p:par>
                            </p:childTnLst>
                          </p:cTn>
                        </p:par>
                        <p:par>
                          <p:cTn id="25" fill="hold">
                            <p:stCondLst>
                              <p:cond delay="5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296980"/>
                                        </p:tgtEl>
                                        <p:attrNameLst>
                                          <p:attrName>style.visibility</p:attrName>
                                        </p:attrNameLst>
                                      </p:cBhvr>
                                      <p:to>
                                        <p:strVal val="visible"/>
                                      </p:to>
                                    </p:set>
                                    <p:animEffect transition="in" filter="wipe(left)">
                                      <p:cBhvr>
                                        <p:cTn id="28" dur="500"/>
                                        <p:tgtEl>
                                          <p:spTgt spid="29698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296967"/>
                                        </p:tgtEl>
                                        <p:attrNameLst>
                                          <p:attrName>style.visibility</p:attrName>
                                        </p:attrNameLst>
                                      </p:cBhvr>
                                      <p:to>
                                        <p:strVal val="visible"/>
                                      </p:to>
                                    </p:set>
                                    <p:animEffect transition="in" filter="wipe(left)">
                                      <p:cBhvr>
                                        <p:cTn id="33" dur="500"/>
                                        <p:tgtEl>
                                          <p:spTgt spid="29696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96970"/>
                                        </p:tgtEl>
                                        <p:attrNameLst>
                                          <p:attrName>style.visibility</p:attrName>
                                        </p:attrNameLst>
                                      </p:cBhvr>
                                      <p:to>
                                        <p:strVal val="visible"/>
                                      </p:to>
                                    </p:set>
                                    <p:animEffect transition="in" filter="wipe(left)">
                                      <p:cBhvr>
                                        <p:cTn id="38" dur="500"/>
                                        <p:tgtEl>
                                          <p:spTgt spid="29697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96974"/>
                                        </p:tgtEl>
                                        <p:attrNameLst>
                                          <p:attrName>style.visibility</p:attrName>
                                        </p:attrNameLst>
                                      </p:cBhvr>
                                      <p:to>
                                        <p:strVal val="visible"/>
                                      </p:to>
                                    </p:set>
                                    <p:animEffect transition="in" filter="wipe(left)">
                                      <p:cBhvr>
                                        <p:cTn id="43" dur="500"/>
                                        <p:tgtEl>
                                          <p:spTgt spid="29697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296971"/>
                                        </p:tgtEl>
                                        <p:attrNameLst>
                                          <p:attrName>style.visibility</p:attrName>
                                        </p:attrNameLst>
                                      </p:cBhvr>
                                      <p:to>
                                        <p:strVal val="visible"/>
                                      </p:to>
                                    </p:set>
                                    <p:animEffect transition="in" filter="wipe(left)">
                                      <p:cBhvr>
                                        <p:cTn id="48" dur="500"/>
                                        <p:tgtEl>
                                          <p:spTgt spid="29697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96972"/>
                                        </p:tgtEl>
                                        <p:attrNameLst>
                                          <p:attrName>style.visibility</p:attrName>
                                        </p:attrNameLst>
                                      </p:cBhvr>
                                      <p:to>
                                        <p:strVal val="visible"/>
                                      </p:to>
                                    </p:set>
                                    <p:animEffect transition="in" filter="wipe(left)">
                                      <p:cBhvr>
                                        <p:cTn id="53" dur="500"/>
                                        <p:tgtEl>
                                          <p:spTgt spid="29697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296975"/>
                                        </p:tgtEl>
                                        <p:attrNameLst>
                                          <p:attrName>style.visibility</p:attrName>
                                        </p:attrNameLst>
                                      </p:cBhvr>
                                      <p:to>
                                        <p:strVal val="visible"/>
                                      </p:to>
                                    </p:set>
                                    <p:animEffect transition="in" filter="wipe(left)">
                                      <p:cBhvr>
                                        <p:cTn id="58" dur="500"/>
                                        <p:tgtEl>
                                          <p:spTgt spid="29697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96976"/>
                                        </p:tgtEl>
                                        <p:attrNameLst>
                                          <p:attrName>style.visibility</p:attrName>
                                        </p:attrNameLst>
                                      </p:cBhvr>
                                      <p:to>
                                        <p:strVal val="visible"/>
                                      </p:to>
                                    </p:set>
                                    <p:animEffect transition="in" filter="wipe(left)">
                                      <p:cBhvr>
                                        <p:cTn id="63" dur="500"/>
                                        <p:tgtEl>
                                          <p:spTgt spid="29697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296979"/>
                                        </p:tgtEl>
                                        <p:attrNameLst>
                                          <p:attrName>style.visibility</p:attrName>
                                        </p:attrNameLst>
                                      </p:cBhvr>
                                      <p:to>
                                        <p:strVal val="visible"/>
                                      </p:to>
                                    </p:set>
                                    <p:animEffect transition="in" filter="wipe(left)">
                                      <p:cBhvr>
                                        <p:cTn id="68" dur="500"/>
                                        <p:tgtEl>
                                          <p:spTgt spid="29697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96973"/>
                                        </p:tgtEl>
                                        <p:attrNameLst>
                                          <p:attrName>style.visibility</p:attrName>
                                        </p:attrNameLst>
                                      </p:cBhvr>
                                      <p:to>
                                        <p:strVal val="visible"/>
                                      </p:to>
                                    </p:set>
                                    <p:animEffect transition="in" filter="wipe(left)">
                                      <p:cBhvr>
                                        <p:cTn id="73" dur="500"/>
                                        <p:tgtEl>
                                          <p:spTgt spid="29697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296977"/>
                                        </p:tgtEl>
                                        <p:attrNameLst>
                                          <p:attrName>style.visibility</p:attrName>
                                        </p:attrNameLst>
                                      </p:cBhvr>
                                      <p:to>
                                        <p:strVal val="visible"/>
                                      </p:to>
                                    </p:set>
                                    <p:animEffect transition="in" filter="wipe(left)">
                                      <p:cBhvr>
                                        <p:cTn id="78" dur="500"/>
                                        <p:tgtEl>
                                          <p:spTgt spid="29697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296981"/>
                                        </p:tgtEl>
                                        <p:attrNameLst>
                                          <p:attrName>style.visibility</p:attrName>
                                        </p:attrNameLst>
                                      </p:cBhvr>
                                      <p:to>
                                        <p:strVal val="visible"/>
                                      </p:to>
                                    </p:set>
                                    <p:animEffect transition="in" filter="wipe(left)">
                                      <p:cBhvr>
                                        <p:cTn id="83" dur="500"/>
                                        <p:tgtEl>
                                          <p:spTgt spid="29698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96978"/>
                                        </p:tgtEl>
                                        <p:attrNameLst>
                                          <p:attrName>style.visibility</p:attrName>
                                        </p:attrNameLst>
                                      </p:cBhvr>
                                      <p:to>
                                        <p:strVal val="visible"/>
                                      </p:to>
                                    </p:set>
                                    <p:animEffect transition="in" filter="wipe(left)">
                                      <p:cBhvr>
                                        <p:cTn id="88" dur="500"/>
                                        <p:tgtEl>
                                          <p:spTgt spid="296978"/>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296966"/>
                                        </p:tgtEl>
                                        <p:attrNameLst>
                                          <p:attrName>style.visibility</p:attrName>
                                        </p:attrNameLst>
                                      </p:cBhvr>
                                      <p:to>
                                        <p:strVal val="visible"/>
                                      </p:to>
                                    </p:set>
                                    <p:animEffect transition="in" filter="wipe(left)">
                                      <p:cBhvr>
                                        <p:cTn id="93" dur="500"/>
                                        <p:tgtEl>
                                          <p:spTgt spid="29696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96968"/>
                                        </p:tgtEl>
                                        <p:attrNameLst>
                                          <p:attrName>style.visibility</p:attrName>
                                        </p:attrNameLst>
                                      </p:cBhvr>
                                      <p:to>
                                        <p:strVal val="visible"/>
                                      </p:to>
                                    </p:set>
                                    <p:animEffect transition="in" filter="wipe(left)">
                                      <p:cBhvr>
                                        <p:cTn id="98" dur="500"/>
                                        <p:tgtEl>
                                          <p:spTgt spid="29696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96982"/>
                                        </p:tgtEl>
                                        <p:attrNameLst>
                                          <p:attrName>style.visibility</p:attrName>
                                        </p:attrNameLst>
                                      </p:cBhvr>
                                      <p:to>
                                        <p:strVal val="visible"/>
                                      </p:to>
                                    </p:set>
                                    <p:animEffect transition="in" filter="wipe(left)">
                                      <p:cBhvr>
                                        <p:cTn id="103" dur="500"/>
                                        <p:tgtEl>
                                          <p:spTgt spid="29698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296983"/>
                                        </p:tgtEl>
                                        <p:attrNameLst>
                                          <p:attrName>style.visibility</p:attrName>
                                        </p:attrNameLst>
                                      </p:cBhvr>
                                      <p:to>
                                        <p:strVal val="visible"/>
                                      </p:to>
                                    </p:set>
                                    <p:animEffect transition="in" filter="wipe(left)">
                                      <p:cBhvr>
                                        <p:cTn id="108" dur="500"/>
                                        <p:tgtEl>
                                          <p:spTgt spid="29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p:bldP spid="296965" grpId="0"/>
      <p:bldP spid="296966" grpId="0"/>
      <p:bldP spid="296967" grpId="0"/>
      <p:bldP spid="296971" grpId="0" animBg="1"/>
      <p:bldP spid="296979" grpId="0" animBg="1"/>
      <p:bldP spid="296980"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smtClean="0"/>
              <a:t>Thursday, Oct. 6, 2011</a:t>
            </a:r>
            <a:endParaRPr lang="en-US"/>
          </a:p>
        </p:txBody>
      </p:sp>
      <p:sp>
        <p:nvSpPr>
          <p:cNvPr id="23" name="Footer Placeholder 4"/>
          <p:cNvSpPr>
            <a:spLocks noGrp="1"/>
          </p:cNvSpPr>
          <p:nvPr>
            <p:ph type="ftr" sz="quarter" idx="11"/>
          </p:nvPr>
        </p:nvSpPr>
        <p:spPr/>
        <p:txBody>
          <a:bodyPr/>
          <a:lstStyle/>
          <a:p>
            <a:r>
              <a:rPr lang="en-US" smtClean="0"/>
              <a:t>PHYS 1444-003, Fall 2011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17</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a:t>
            </a:r>
            <a:r>
              <a:rPr lang="en-US" dirty="0" smtClean="0"/>
              <a:t> 6 </a:t>
            </a:r>
            <a:endParaRPr lang="en-US" dirty="0"/>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p:oleObj spid="_x0000_s343042" name="Equation" r:id="rId3" imgW="253800" imgH="152280" progId="Equation.DSMT4">
              <p:embed/>
            </p:oleObj>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p:oleObj spid="_x0000_s343043" name="Equation" r:id="rId4" imgW="279360" imgH="368280" progId="Equation.DSMT4">
              <p:embed/>
            </p:oleObj>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p:oleObj spid="_x0000_s343044" name="Equation" r:id="rId5" imgW="253800" imgH="164880" progId="Equation.DSMT4">
              <p:embed/>
            </p:oleObj>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p:oleObj spid="_x0000_s343045" name="Equation" r:id="rId6" imgW="291960" imgH="152280" progId="Equation.DSMT4">
              <p:embed/>
            </p:oleObj>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p:oleObj spid="_x0000_s343046" name="Equation" r:id="rId7" imgW="431640" imgH="368280" progId="Equation.DSMT4">
              <p:embed/>
            </p:oleObj>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p:oleObj spid="_x0000_s343047" name="Equation" r:id="rId8" imgW="507960" imgH="406080" progId="Equation.DSMT4">
              <p:embed/>
            </p:oleObj>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p:oleObj spid="_x0000_s343048" name="Equation" r:id="rId9" imgW="457200" imgH="368280" progId="Equation.DSMT4">
              <p:embed/>
            </p:oleObj>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p:oleObj spid="_x0000_s343049" name="Equation" r:id="rId10" imgW="215640" imgH="152280" progId="Equation.DSMT4">
              <p:embed/>
            </p:oleObj>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p:oleObj spid="_x0000_s343050" name="Equation" r:id="rId11" imgW="330120" imgH="152280" progId="Equation.DSMT4">
              <p:embed/>
            </p:oleObj>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p:oleObj spid="_x0000_s343051" name="Equation" r:id="rId12" imgW="34272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7987"/>
                                        </p:tgtEl>
                                        <p:attrNameLst>
                                          <p:attrName>style.visibility</p:attrName>
                                        </p:attrNameLst>
                                      </p:cBhvr>
                                      <p:to>
                                        <p:strVal val="visible"/>
                                      </p:to>
                                    </p:set>
                                    <p:animEffect transition="in" filter="wipe(left)">
                                      <p:cBhvr>
                                        <p:cTn id="7" dur="500"/>
                                        <p:tgtEl>
                                          <p:spTgt spid="2979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7988"/>
                                        </p:tgtEl>
                                        <p:attrNameLst>
                                          <p:attrName>style.visibility</p:attrName>
                                        </p:attrNameLst>
                                      </p:cBhvr>
                                      <p:to>
                                        <p:strVal val="visible"/>
                                      </p:to>
                                    </p:set>
                                    <p:animEffect transition="in" filter="wipe(left)">
                                      <p:cBhvr>
                                        <p:cTn id="12" dur="500"/>
                                        <p:tgtEl>
                                          <p:spTgt spid="29798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7993"/>
                                        </p:tgtEl>
                                        <p:attrNameLst>
                                          <p:attrName>style.visibility</p:attrName>
                                        </p:attrNameLst>
                                      </p:cBhvr>
                                      <p:to>
                                        <p:strVal val="visible"/>
                                      </p:to>
                                    </p:set>
                                    <p:animEffect transition="in" filter="wipe(left)">
                                      <p:cBhvr>
                                        <p:cTn id="17" dur="500"/>
                                        <p:tgtEl>
                                          <p:spTgt spid="29799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7989"/>
                                        </p:tgtEl>
                                        <p:attrNameLst>
                                          <p:attrName>style.visibility</p:attrName>
                                        </p:attrNameLst>
                                      </p:cBhvr>
                                      <p:to>
                                        <p:strVal val="visible"/>
                                      </p:to>
                                    </p:set>
                                    <p:animEffect transition="in" filter="wipe(left)">
                                      <p:cBhvr>
                                        <p:cTn id="22" dur="500"/>
                                        <p:tgtEl>
                                          <p:spTgt spid="2979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7992"/>
                                        </p:tgtEl>
                                        <p:attrNameLst>
                                          <p:attrName>style.visibility</p:attrName>
                                        </p:attrNameLst>
                                      </p:cBhvr>
                                      <p:to>
                                        <p:strVal val="visible"/>
                                      </p:to>
                                    </p:set>
                                    <p:animEffect transition="in" filter="wipe(left)">
                                      <p:cBhvr>
                                        <p:cTn id="27" dur="500"/>
                                        <p:tgtEl>
                                          <p:spTgt spid="2979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98004"/>
                                        </p:tgtEl>
                                        <p:attrNameLst>
                                          <p:attrName>style.visibility</p:attrName>
                                        </p:attrNameLst>
                                      </p:cBhvr>
                                      <p:to>
                                        <p:strVal val="visible"/>
                                      </p:to>
                                    </p:set>
                                    <p:animEffect transition="in" filter="wipe(left)">
                                      <p:cBhvr>
                                        <p:cTn id="32" dur="500"/>
                                        <p:tgtEl>
                                          <p:spTgt spid="29800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8005"/>
                                        </p:tgtEl>
                                        <p:attrNameLst>
                                          <p:attrName>style.visibility</p:attrName>
                                        </p:attrNameLst>
                                      </p:cBhvr>
                                      <p:to>
                                        <p:strVal val="visible"/>
                                      </p:to>
                                    </p:set>
                                    <p:animEffect transition="in" filter="wipe(left)">
                                      <p:cBhvr>
                                        <p:cTn id="37" dur="500"/>
                                        <p:tgtEl>
                                          <p:spTgt spid="29800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7994"/>
                                        </p:tgtEl>
                                        <p:attrNameLst>
                                          <p:attrName>style.visibility</p:attrName>
                                        </p:attrNameLst>
                                      </p:cBhvr>
                                      <p:to>
                                        <p:strVal val="visible"/>
                                      </p:to>
                                    </p:set>
                                    <p:animEffect transition="in" filter="wipe(left)">
                                      <p:cBhvr>
                                        <p:cTn id="42" dur="500"/>
                                        <p:tgtEl>
                                          <p:spTgt spid="2979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7995"/>
                                        </p:tgtEl>
                                        <p:attrNameLst>
                                          <p:attrName>style.visibility</p:attrName>
                                        </p:attrNameLst>
                                      </p:cBhvr>
                                      <p:to>
                                        <p:strVal val="visible"/>
                                      </p:to>
                                    </p:set>
                                    <p:animEffect transition="in" filter="wipe(left)">
                                      <p:cBhvr>
                                        <p:cTn id="47" dur="500"/>
                                        <p:tgtEl>
                                          <p:spTgt spid="29799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7996"/>
                                        </p:tgtEl>
                                        <p:attrNameLst>
                                          <p:attrName>style.visibility</p:attrName>
                                        </p:attrNameLst>
                                      </p:cBhvr>
                                      <p:to>
                                        <p:strVal val="visible"/>
                                      </p:to>
                                    </p:set>
                                    <p:animEffect transition="in" filter="wipe(left)">
                                      <p:cBhvr>
                                        <p:cTn id="52" dur="500"/>
                                        <p:tgtEl>
                                          <p:spTgt spid="29799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97990"/>
                                        </p:tgtEl>
                                        <p:attrNameLst>
                                          <p:attrName>style.visibility</p:attrName>
                                        </p:attrNameLst>
                                      </p:cBhvr>
                                      <p:to>
                                        <p:strVal val="visible"/>
                                      </p:to>
                                    </p:set>
                                    <p:animEffect transition="in" filter="wipe(left)">
                                      <p:cBhvr>
                                        <p:cTn id="57" dur="500"/>
                                        <p:tgtEl>
                                          <p:spTgt spid="29799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7991"/>
                                        </p:tgtEl>
                                        <p:attrNameLst>
                                          <p:attrName>style.visibility</p:attrName>
                                        </p:attrNameLst>
                                      </p:cBhvr>
                                      <p:to>
                                        <p:strVal val="visible"/>
                                      </p:to>
                                    </p:set>
                                    <p:animEffect transition="in" filter="wipe(left)">
                                      <p:cBhvr>
                                        <p:cTn id="62" dur="500"/>
                                        <p:tgtEl>
                                          <p:spTgt spid="2979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7997"/>
                                        </p:tgtEl>
                                        <p:attrNameLst>
                                          <p:attrName>style.visibility</p:attrName>
                                        </p:attrNameLst>
                                      </p:cBhvr>
                                      <p:to>
                                        <p:strVal val="visible"/>
                                      </p:to>
                                    </p:set>
                                    <p:animEffect transition="in" filter="wipe(left)">
                                      <p:cBhvr>
                                        <p:cTn id="67" dur="500"/>
                                        <p:tgtEl>
                                          <p:spTgt spid="29799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97998"/>
                                        </p:tgtEl>
                                        <p:attrNameLst>
                                          <p:attrName>style.visibility</p:attrName>
                                        </p:attrNameLst>
                                      </p:cBhvr>
                                      <p:to>
                                        <p:strVal val="visible"/>
                                      </p:to>
                                    </p:set>
                                    <p:animEffect transition="in" filter="wipe(left)">
                                      <p:cBhvr>
                                        <p:cTn id="72" dur="500"/>
                                        <p:tgtEl>
                                          <p:spTgt spid="29799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7999"/>
                                        </p:tgtEl>
                                        <p:attrNameLst>
                                          <p:attrName>style.visibility</p:attrName>
                                        </p:attrNameLst>
                                      </p:cBhvr>
                                      <p:to>
                                        <p:strVal val="visible"/>
                                      </p:to>
                                    </p:set>
                                    <p:animEffect transition="in" filter="wipe(left)">
                                      <p:cBhvr>
                                        <p:cTn id="77" dur="500"/>
                                        <p:tgtEl>
                                          <p:spTgt spid="29799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98000"/>
                                        </p:tgtEl>
                                        <p:attrNameLst>
                                          <p:attrName>style.visibility</p:attrName>
                                        </p:attrNameLst>
                                      </p:cBhvr>
                                      <p:to>
                                        <p:strVal val="visible"/>
                                      </p:to>
                                    </p:set>
                                    <p:animEffect transition="in" filter="wipe(left)">
                                      <p:cBhvr>
                                        <p:cTn id="82" dur="500"/>
                                        <p:tgtEl>
                                          <p:spTgt spid="29800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8001"/>
                                        </p:tgtEl>
                                        <p:attrNameLst>
                                          <p:attrName>style.visibility</p:attrName>
                                        </p:attrNameLst>
                                      </p:cBhvr>
                                      <p:to>
                                        <p:strVal val="visible"/>
                                      </p:to>
                                    </p:set>
                                    <p:animEffect transition="in" filter="wipe(left)">
                                      <p:cBhvr>
                                        <p:cTn id="87" dur="500"/>
                                        <p:tgtEl>
                                          <p:spTgt spid="29800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98002"/>
                                        </p:tgtEl>
                                        <p:attrNameLst>
                                          <p:attrName>style.visibility</p:attrName>
                                        </p:attrNameLst>
                                      </p:cBhvr>
                                      <p:to>
                                        <p:strVal val="visible"/>
                                      </p:to>
                                    </p:set>
                                    <p:animEffect transition="in" filter="wipe(left)">
                                      <p:cBhvr>
                                        <p:cTn id="92" dur="500"/>
                                        <p:tgtEl>
                                          <p:spTgt spid="29800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8003"/>
                                        </p:tgtEl>
                                        <p:attrNameLst>
                                          <p:attrName>style.visibility</p:attrName>
                                        </p:attrNameLst>
                                      </p:cBhvr>
                                      <p:to>
                                        <p:strVal val="visible"/>
                                      </p:to>
                                    </p:set>
                                    <p:animEffect transition="in" filter="wipe(left)">
                                      <p:cBhvr>
                                        <p:cTn id="97" dur="500"/>
                                        <p:tgtEl>
                                          <p:spTgt spid="2980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p:bldP spid="297988" grpId="0"/>
      <p:bldP spid="297989" grpId="0"/>
      <p:bldP spid="297993" grpId="0"/>
      <p:bldP spid="297994" grpId="0"/>
      <p:bldP spid="297995" grpId="0"/>
      <p:bldP spid="297996" grpId="0"/>
      <p:bldP spid="297997" grpId="0"/>
      <p:bldP spid="298003"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609600"/>
          </a:xfrm>
        </p:spPr>
        <p:txBody>
          <a:bodyPr/>
          <a:lstStyle/>
          <a:p>
            <a:r>
              <a:rPr lang="en-US" dirty="0"/>
              <a:t>Announcements</a:t>
            </a:r>
          </a:p>
        </p:txBody>
      </p:sp>
      <p:sp>
        <p:nvSpPr>
          <p:cNvPr id="111619" name="Rectangle 3"/>
          <p:cNvSpPr>
            <a:spLocks noGrp="1" noChangeArrowheads="1"/>
          </p:cNvSpPr>
          <p:nvPr>
            <p:ph type="body" idx="1"/>
          </p:nvPr>
        </p:nvSpPr>
        <p:spPr>
          <a:xfrm>
            <a:off x="457200" y="762000"/>
            <a:ext cx="8153400" cy="5257800"/>
          </a:xfrm>
        </p:spPr>
        <p:txBody>
          <a:bodyPr/>
          <a:lstStyle/>
          <a:p>
            <a:r>
              <a:rPr lang="en-US" sz="2800" dirty="0" smtClean="0"/>
              <a:t>Please bring your special projects!!</a:t>
            </a:r>
          </a:p>
          <a:p>
            <a:r>
              <a:rPr lang="en-US" sz="2800" dirty="0" smtClean="0"/>
              <a:t>Term exam results</a:t>
            </a:r>
          </a:p>
          <a:p>
            <a:pPr lvl="1"/>
            <a:r>
              <a:rPr lang="en-US" sz="2400" dirty="0" smtClean="0"/>
              <a:t>Class Average: 59.5/100</a:t>
            </a:r>
          </a:p>
          <a:p>
            <a:pPr lvl="1"/>
            <a:r>
              <a:rPr lang="en-US" sz="2400" dirty="0" smtClean="0"/>
              <a:t>Top score: 101/100</a:t>
            </a:r>
          </a:p>
          <a:p>
            <a:r>
              <a:rPr lang="en-US" sz="2400" dirty="0" smtClean="0"/>
              <a:t>Grading scheme</a:t>
            </a:r>
          </a:p>
          <a:p>
            <a:pPr lvl="1"/>
            <a:r>
              <a:rPr lang="en-US" sz="2400" dirty="0" smtClean="0"/>
              <a:t>Homework: 25%</a:t>
            </a:r>
          </a:p>
          <a:p>
            <a:pPr lvl="1"/>
            <a:r>
              <a:rPr lang="en-US" sz="2400" dirty="0" smtClean="0"/>
              <a:t>Final comprehensive exam: 19%</a:t>
            </a:r>
          </a:p>
          <a:p>
            <a:pPr lvl="1"/>
            <a:r>
              <a:rPr lang="en-US" sz="2400" dirty="0" smtClean="0"/>
              <a:t>Midterm Comprehensive Exam: 19%</a:t>
            </a:r>
          </a:p>
          <a:p>
            <a:pPr lvl="1"/>
            <a:r>
              <a:rPr lang="en-US" sz="2400" dirty="0" smtClean="0"/>
              <a:t>One better of the two non-comprehensive exams: 12%</a:t>
            </a:r>
          </a:p>
          <a:p>
            <a:pPr lvl="1"/>
            <a:r>
              <a:rPr lang="en-US" sz="2400" dirty="0" smtClean="0"/>
              <a:t>Lab: 15%</a:t>
            </a:r>
          </a:p>
          <a:p>
            <a:pPr lvl="1"/>
            <a:r>
              <a:rPr lang="en-US" sz="2400" dirty="0" smtClean="0"/>
              <a:t>Extra credit: 10%</a:t>
            </a:r>
            <a:endParaRPr lang="en-US" sz="2000" dirty="0" smtClean="0"/>
          </a:p>
          <a:p>
            <a:pPr lvl="1"/>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1619">
                                            <p:txEl>
                                              <p:pRg st="9" end="9"/>
                                            </p:txEl>
                                          </p:spTgt>
                                        </p:tgtEl>
                                        <p:attrNameLst>
                                          <p:attrName>style.visibility</p:attrName>
                                        </p:attrNameLst>
                                      </p:cBhvr>
                                      <p:to>
                                        <p:strVal val="visible"/>
                                      </p:to>
                                    </p:set>
                                    <p:animEffect transition="in" filter="wipe(left)">
                                      <p:cBhvr>
                                        <p:cTn id="52" dur="500"/>
                                        <p:tgtEl>
                                          <p:spTgt spid="11161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1619">
                                            <p:txEl>
                                              <p:pRg st="10" end="10"/>
                                            </p:txEl>
                                          </p:spTgt>
                                        </p:tgtEl>
                                        <p:attrNameLst>
                                          <p:attrName>style.visibility</p:attrName>
                                        </p:attrNameLst>
                                      </p:cBhvr>
                                      <p:to>
                                        <p:strVal val="visible"/>
                                      </p:to>
                                    </p:set>
                                    <p:animEffect transition="in" filter="wipe(left)">
                                      <p:cBhvr>
                                        <p:cTn id="57" dur="500"/>
                                        <p:tgtEl>
                                          <p:spTgt spid="1116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D9AB783B-B338-CD4D-86BD-0BEACE639E42}" type="slidenum">
              <a:rPr lang="en-US"/>
              <a:pPr/>
              <a:t>3</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Electric Current and Resistance</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So far we have been studying static electricity</a:t>
            </a:r>
          </a:p>
          <a:p>
            <a:pPr marL="742950" lvl="1" indent="-285750">
              <a:spcBef>
                <a:spcPct val="20000"/>
              </a:spcBef>
              <a:buFontTx/>
              <a:buChar char="–"/>
            </a:pPr>
            <a:r>
              <a:rPr lang="en-US">
                <a:solidFill>
                  <a:srgbClr val="660066"/>
                </a:solidFill>
                <a:latin typeface="Arial Narrow" charset="0"/>
                <a:ea typeface="ＭＳ Ｐゴシック" charset="-128"/>
              </a:rPr>
              <a:t>What the heck is the static electricity?</a:t>
            </a:r>
          </a:p>
          <a:p>
            <a:pPr marL="1143000" lvl="2" indent="-228600">
              <a:spcBef>
                <a:spcPct val="20000"/>
              </a:spcBef>
              <a:buFontTx/>
              <a:buChar char="•"/>
            </a:pPr>
            <a:r>
              <a:rPr lang="en-US" sz="2000">
                <a:solidFill>
                  <a:srgbClr val="003300"/>
                </a:solidFill>
                <a:latin typeface="Arial Narrow" charset="0"/>
                <a:ea typeface="ＭＳ Ｐゴシック" charset="-128"/>
              </a:rPr>
              <a:t>The charges so far has not been moving but staying put at the location they are placed.</a:t>
            </a:r>
          </a:p>
          <a:p>
            <a:pPr marL="342900" indent="-342900">
              <a:spcBef>
                <a:spcPct val="20000"/>
              </a:spcBef>
              <a:buFontTx/>
              <a:buChar char="•"/>
            </a:pPr>
            <a:r>
              <a:rPr lang="en-US" sz="2800">
                <a:solidFill>
                  <a:schemeClr val="accent2"/>
                </a:solidFill>
                <a:latin typeface="Arial Narrow" charset="0"/>
              </a:rPr>
              <a:t>Now we will learn dynamics of electricity</a:t>
            </a:r>
          </a:p>
          <a:p>
            <a:pPr marL="342900" indent="-342900">
              <a:spcBef>
                <a:spcPct val="20000"/>
              </a:spcBef>
              <a:buFontTx/>
              <a:buChar char="•"/>
            </a:pPr>
            <a:r>
              <a:rPr lang="en-US" sz="2800">
                <a:solidFill>
                  <a:schemeClr val="accent2"/>
                </a:solidFill>
                <a:latin typeface="Arial Narrow" charset="0"/>
              </a:rPr>
              <a:t>What is the electric current?</a:t>
            </a:r>
          </a:p>
          <a:p>
            <a:pPr marL="742950" lvl="1" indent="-285750">
              <a:spcBef>
                <a:spcPct val="20000"/>
              </a:spcBef>
              <a:buFontTx/>
              <a:buChar char="–"/>
            </a:pPr>
            <a:r>
              <a:rPr lang="en-US">
                <a:solidFill>
                  <a:srgbClr val="660066"/>
                </a:solidFill>
                <a:latin typeface="Arial Narrow" charset="0"/>
                <a:ea typeface="ＭＳ Ｐゴシック" charset="-128"/>
              </a:rPr>
              <a:t>A flow of electric charge</a:t>
            </a:r>
          </a:p>
          <a:p>
            <a:pPr marL="742950" lvl="1" indent="-285750">
              <a:spcBef>
                <a:spcPct val="20000"/>
              </a:spcBef>
              <a:buFontTx/>
              <a:buChar char="–"/>
            </a:pPr>
            <a:r>
              <a:rPr lang="en-US">
                <a:solidFill>
                  <a:srgbClr val="660066"/>
                </a:solidFill>
                <a:latin typeface="Arial Narrow" charset="0"/>
                <a:ea typeface="ＭＳ Ｐゴシック" charset="-128"/>
              </a:rPr>
              <a:t>A few examples of the things that use electric current in everyday lives?</a:t>
            </a:r>
          </a:p>
          <a:p>
            <a:pPr marL="342900" indent="-342900">
              <a:spcBef>
                <a:spcPct val="20000"/>
              </a:spcBef>
              <a:buFontTx/>
              <a:buChar char="•"/>
            </a:pPr>
            <a:r>
              <a:rPr lang="en-US" sz="2800">
                <a:solidFill>
                  <a:schemeClr val="accent2"/>
                </a:solidFill>
                <a:latin typeface="Arial Narrow" charset="0"/>
              </a:rPr>
              <a:t>In an electrostatic situation, there is no electric field inside a conductor but when there is current, there is field inside a conductor</a:t>
            </a:r>
          </a:p>
          <a:p>
            <a:pPr marL="742950" lvl="1" indent="-285750">
              <a:spcBef>
                <a:spcPct val="20000"/>
              </a:spcBef>
              <a:buFontTx/>
              <a:buChar char="–"/>
            </a:pPr>
            <a:r>
              <a:rPr lang="en-US">
                <a:solidFill>
                  <a:srgbClr val="660066"/>
                </a:solidFill>
                <a:latin typeface="Arial Narrow" charset="0"/>
                <a:ea typeface="ＭＳ Ｐゴシック" charset="-128"/>
              </a:rPr>
              <a:t>Electric field is needed to keep charges moving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8899">
                                            <p:txEl>
                                              <p:pRg st="0" end="0"/>
                                            </p:txEl>
                                          </p:spTgt>
                                        </p:tgtEl>
                                        <p:attrNameLst>
                                          <p:attrName>style.visibility</p:attrName>
                                        </p:attrNameLst>
                                      </p:cBhvr>
                                      <p:to>
                                        <p:strVal val="visible"/>
                                      </p:to>
                                    </p:set>
                                    <p:animEffect transition="in" filter="wipe(left)">
                                      <p:cBhvr>
                                        <p:cTn id="7" dur="500"/>
                                        <p:tgtEl>
                                          <p:spTgt spid="208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8899">
                                            <p:txEl>
                                              <p:pRg st="1" end="1"/>
                                            </p:txEl>
                                          </p:spTgt>
                                        </p:tgtEl>
                                        <p:attrNameLst>
                                          <p:attrName>style.visibility</p:attrName>
                                        </p:attrNameLst>
                                      </p:cBhvr>
                                      <p:to>
                                        <p:strVal val="visible"/>
                                      </p:to>
                                    </p:set>
                                    <p:animEffect transition="in" filter="wipe(left)">
                                      <p:cBhvr>
                                        <p:cTn id="12" dur="500"/>
                                        <p:tgtEl>
                                          <p:spTgt spid="208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8899">
                                            <p:txEl>
                                              <p:pRg st="2" end="2"/>
                                            </p:txEl>
                                          </p:spTgt>
                                        </p:tgtEl>
                                        <p:attrNameLst>
                                          <p:attrName>style.visibility</p:attrName>
                                        </p:attrNameLst>
                                      </p:cBhvr>
                                      <p:to>
                                        <p:strVal val="visible"/>
                                      </p:to>
                                    </p:set>
                                    <p:animEffect transition="in" filter="wipe(left)">
                                      <p:cBhvr>
                                        <p:cTn id="17" dur="500"/>
                                        <p:tgtEl>
                                          <p:spTgt spid="208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8899">
                                            <p:txEl>
                                              <p:pRg st="3" end="3"/>
                                            </p:txEl>
                                          </p:spTgt>
                                        </p:tgtEl>
                                        <p:attrNameLst>
                                          <p:attrName>style.visibility</p:attrName>
                                        </p:attrNameLst>
                                      </p:cBhvr>
                                      <p:to>
                                        <p:strVal val="visible"/>
                                      </p:to>
                                    </p:set>
                                    <p:animEffect transition="in" filter="wipe(left)">
                                      <p:cBhvr>
                                        <p:cTn id="22" dur="500"/>
                                        <p:tgtEl>
                                          <p:spTgt spid="208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8899">
                                            <p:txEl>
                                              <p:pRg st="4" end="4"/>
                                            </p:txEl>
                                          </p:spTgt>
                                        </p:tgtEl>
                                        <p:attrNameLst>
                                          <p:attrName>style.visibility</p:attrName>
                                        </p:attrNameLst>
                                      </p:cBhvr>
                                      <p:to>
                                        <p:strVal val="visible"/>
                                      </p:to>
                                    </p:set>
                                    <p:animEffect transition="in" filter="wipe(left)">
                                      <p:cBhvr>
                                        <p:cTn id="27" dur="500"/>
                                        <p:tgtEl>
                                          <p:spTgt spid="208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8899">
                                            <p:txEl>
                                              <p:pRg st="5" end="5"/>
                                            </p:txEl>
                                          </p:spTgt>
                                        </p:tgtEl>
                                        <p:attrNameLst>
                                          <p:attrName>style.visibility</p:attrName>
                                        </p:attrNameLst>
                                      </p:cBhvr>
                                      <p:to>
                                        <p:strVal val="visible"/>
                                      </p:to>
                                    </p:set>
                                    <p:animEffect transition="in" filter="wipe(left)">
                                      <p:cBhvr>
                                        <p:cTn id="32" dur="500"/>
                                        <p:tgtEl>
                                          <p:spTgt spid="208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8899">
                                            <p:txEl>
                                              <p:pRg st="6" end="6"/>
                                            </p:txEl>
                                          </p:spTgt>
                                        </p:tgtEl>
                                        <p:attrNameLst>
                                          <p:attrName>style.visibility</p:attrName>
                                        </p:attrNameLst>
                                      </p:cBhvr>
                                      <p:to>
                                        <p:strVal val="visible"/>
                                      </p:to>
                                    </p:set>
                                    <p:animEffect transition="in" filter="wipe(left)">
                                      <p:cBhvr>
                                        <p:cTn id="37" dur="500"/>
                                        <p:tgtEl>
                                          <p:spTgt spid="2088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8899">
                                            <p:txEl>
                                              <p:pRg st="7" end="7"/>
                                            </p:txEl>
                                          </p:spTgt>
                                        </p:tgtEl>
                                        <p:attrNameLst>
                                          <p:attrName>style.visibility</p:attrName>
                                        </p:attrNameLst>
                                      </p:cBhvr>
                                      <p:to>
                                        <p:strVal val="visible"/>
                                      </p:to>
                                    </p:set>
                                    <p:animEffect transition="in" filter="wipe(left)">
                                      <p:cBhvr>
                                        <p:cTn id="42" dur="500"/>
                                        <p:tgtEl>
                                          <p:spTgt spid="2088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8899">
                                            <p:txEl>
                                              <p:pRg st="8" end="8"/>
                                            </p:txEl>
                                          </p:spTgt>
                                        </p:tgtEl>
                                        <p:attrNameLst>
                                          <p:attrName>style.visibility</p:attrName>
                                        </p:attrNameLst>
                                      </p:cBhvr>
                                      <p:to>
                                        <p:strVal val="visible"/>
                                      </p:to>
                                    </p:set>
                                    <p:animEffect transition="in" filter="wipe(left)">
                                      <p:cBhvr>
                                        <p:cTn id="47" dur="500"/>
                                        <p:tgtEl>
                                          <p:spTgt spid="2088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Thursday, Oct. 6,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7DF3C51A-78E7-7F49-8301-F31AC1F16CC4}" type="slidenum">
              <a:rPr lang="en-US"/>
              <a:pPr/>
              <a:t>4</a:t>
            </a:fld>
            <a:endParaRPr lang="en-US"/>
          </a:p>
        </p:txBody>
      </p:sp>
      <p:pic>
        <p:nvPicPr>
          <p:cNvPr id="221194" name="Picture 10" descr="FG25_003"/>
          <p:cNvPicPr>
            <a:picLocks noChangeAspect="1" noChangeArrowheads="1"/>
          </p:cNvPicPr>
          <p:nvPr/>
        </p:nvPicPr>
        <p:blipFill>
          <a:blip r:embed="rId2"/>
          <a:srcRect/>
          <a:stretch>
            <a:fillRect/>
          </a:stretch>
        </p:blipFill>
        <p:spPr bwMode="auto">
          <a:xfrm>
            <a:off x="7162800" y="5143500"/>
            <a:ext cx="2286000" cy="17145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The Electric Battery</a:t>
            </a:r>
          </a:p>
        </p:txBody>
      </p:sp>
      <p:sp>
        <p:nvSpPr>
          <p:cNvPr id="221187" name="Rectangle 3"/>
          <p:cNvSpPr>
            <a:spLocks noChangeArrowheads="1"/>
          </p:cNvSpPr>
          <p:nvPr/>
        </p:nvSpPr>
        <p:spPr bwMode="auto">
          <a:xfrm>
            <a:off x="228600" y="762000"/>
            <a:ext cx="8229600" cy="5105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ea typeface="ＭＳ Ｐゴシック" charset="-128"/>
              </a:rPr>
              <a:t>A device that produces electrical energy from the stored chemical energy and produces electricity.</a:t>
            </a: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ea typeface="ＭＳ Ｐゴシック" charset="-128"/>
              </a:rPr>
              <a:t>It was made of disks of zinc and silver based on his research that certain combinations of materials produce a greater electromotive force (</a:t>
            </a:r>
            <a:r>
              <a:rPr lang="en-US" dirty="0" err="1">
                <a:solidFill>
                  <a:srgbClr val="660066"/>
                </a:solidFill>
                <a:latin typeface="Arial Narrow" charset="0"/>
                <a:ea typeface="ＭＳ Ｐゴシック" charset="-128"/>
              </a:rPr>
              <a:t>emf</a:t>
            </a:r>
            <a:r>
              <a:rPr lang="en-US" dirty="0">
                <a:solidFill>
                  <a:srgbClr val="660066"/>
                </a:solidFill>
                <a:latin typeface="Arial Narrow" charset="0"/>
                <a:ea typeface="ＭＳ Ｐゴシック" charset="-128"/>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metals, electrodes</a:t>
            </a:r>
          </a:p>
          <a:p>
            <a:pPr marL="742950" lvl="1" indent="-285750">
              <a:spcBef>
                <a:spcPct val="20000"/>
              </a:spcBef>
              <a:buFontTx/>
              <a:buChar char="–"/>
            </a:pPr>
            <a:r>
              <a:rPr lang="en-US" dirty="0">
                <a:solidFill>
                  <a:srgbClr val="660066"/>
                </a:solidFill>
                <a:latin typeface="Arial Narrow" charset="0"/>
                <a:ea typeface="ＭＳ Ｐゴシック" charset="-128"/>
              </a:rPr>
              <a:t>Electrodes are immersed in a solution, electrolyte</a:t>
            </a:r>
          </a:p>
          <a:p>
            <a:pPr marL="742950" lvl="1" indent="-285750">
              <a:spcBef>
                <a:spcPct val="20000"/>
              </a:spcBef>
              <a:buFontTx/>
              <a:buChar char="–"/>
            </a:pPr>
            <a:r>
              <a:rPr lang="en-US" dirty="0">
                <a:solidFill>
                  <a:srgbClr val="660066"/>
                </a:solidFill>
                <a:latin typeface="Arial Narrow" charset="0"/>
                <a:ea typeface="ＭＳ Ｐゴシック" charset="-128"/>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a:t>
            </a:r>
            <a:r>
              <a:rPr lang="en-US" sz="2800" dirty="0" smtClean="0">
                <a:solidFill>
                  <a:schemeClr val="accent2"/>
                </a:solidFill>
                <a:latin typeface="Arial Narrow" charset="0"/>
              </a:rPr>
              <a:t> the terminals</a:t>
            </a:r>
            <a:endParaRPr lang="en-US" sz="2800" dirty="0">
              <a:solidFill>
                <a:schemeClr val="accent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1187">
                                            <p:txEl>
                                              <p:pRg st="0" end="0"/>
                                            </p:txEl>
                                          </p:spTgt>
                                        </p:tgtEl>
                                        <p:attrNameLst>
                                          <p:attrName>style.visibility</p:attrName>
                                        </p:attrNameLst>
                                      </p:cBhvr>
                                      <p:to>
                                        <p:strVal val="visible"/>
                                      </p:to>
                                    </p:set>
                                    <p:animEffect transition="in" filter="wipe(left)">
                                      <p:cBhvr>
                                        <p:cTn id="7" dur="500"/>
                                        <p:tgtEl>
                                          <p:spTgt spid="221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1187">
                                            <p:txEl>
                                              <p:pRg st="1" end="1"/>
                                            </p:txEl>
                                          </p:spTgt>
                                        </p:tgtEl>
                                        <p:attrNameLst>
                                          <p:attrName>style.visibility</p:attrName>
                                        </p:attrNameLst>
                                      </p:cBhvr>
                                      <p:to>
                                        <p:strVal val="visible"/>
                                      </p:to>
                                    </p:set>
                                    <p:animEffect transition="in" filter="wipe(left)">
                                      <p:cBhvr>
                                        <p:cTn id="12" dur="500"/>
                                        <p:tgtEl>
                                          <p:spTgt spid="2211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1187">
                                            <p:txEl>
                                              <p:pRg st="2" end="2"/>
                                            </p:txEl>
                                          </p:spTgt>
                                        </p:tgtEl>
                                        <p:attrNameLst>
                                          <p:attrName>style.visibility</p:attrName>
                                        </p:attrNameLst>
                                      </p:cBhvr>
                                      <p:to>
                                        <p:strVal val="visible"/>
                                      </p:to>
                                    </p:set>
                                    <p:animEffect transition="in" filter="wipe(left)">
                                      <p:cBhvr>
                                        <p:cTn id="17" dur="500"/>
                                        <p:tgtEl>
                                          <p:spTgt spid="2211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1187">
                                            <p:txEl>
                                              <p:pRg st="3" end="3"/>
                                            </p:txEl>
                                          </p:spTgt>
                                        </p:tgtEl>
                                        <p:attrNameLst>
                                          <p:attrName>style.visibility</p:attrName>
                                        </p:attrNameLst>
                                      </p:cBhvr>
                                      <p:to>
                                        <p:strVal val="visible"/>
                                      </p:to>
                                    </p:set>
                                    <p:animEffect transition="in" filter="wipe(left)">
                                      <p:cBhvr>
                                        <p:cTn id="22" dur="500"/>
                                        <p:tgtEl>
                                          <p:spTgt spid="2211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1187">
                                            <p:txEl>
                                              <p:pRg st="4" end="4"/>
                                            </p:txEl>
                                          </p:spTgt>
                                        </p:tgtEl>
                                        <p:attrNameLst>
                                          <p:attrName>style.visibility</p:attrName>
                                        </p:attrNameLst>
                                      </p:cBhvr>
                                      <p:to>
                                        <p:strVal val="visible"/>
                                      </p:to>
                                    </p:set>
                                    <p:animEffect transition="in" filter="wipe(left)">
                                      <p:cBhvr>
                                        <p:cTn id="27" dur="500"/>
                                        <p:tgtEl>
                                          <p:spTgt spid="2211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1187">
                                            <p:txEl>
                                              <p:pRg st="5" end="5"/>
                                            </p:txEl>
                                          </p:spTgt>
                                        </p:tgtEl>
                                        <p:attrNameLst>
                                          <p:attrName>style.visibility</p:attrName>
                                        </p:attrNameLst>
                                      </p:cBhvr>
                                      <p:to>
                                        <p:strVal val="visible"/>
                                      </p:to>
                                    </p:set>
                                    <p:animEffect transition="in" filter="wipe(left)">
                                      <p:cBhvr>
                                        <p:cTn id="32" dur="500"/>
                                        <p:tgtEl>
                                          <p:spTgt spid="2211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21187">
                                            <p:txEl>
                                              <p:pRg st="6" end="6"/>
                                            </p:txEl>
                                          </p:spTgt>
                                        </p:tgtEl>
                                        <p:attrNameLst>
                                          <p:attrName>style.visibility</p:attrName>
                                        </p:attrNameLst>
                                      </p:cBhvr>
                                      <p:to>
                                        <p:strVal val="visible"/>
                                      </p:to>
                                    </p:set>
                                    <p:animEffect transition="in" filter="wipe(left)">
                                      <p:cBhvr>
                                        <p:cTn id="37" dur="500"/>
                                        <p:tgtEl>
                                          <p:spTgt spid="2211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221194"/>
                                        </p:tgtEl>
                                        <p:attrNameLst>
                                          <p:attrName>style.visibility</p:attrName>
                                        </p:attrNameLst>
                                      </p:cBhvr>
                                      <p:to>
                                        <p:strVal val="visible"/>
                                      </p:to>
                                    </p:set>
                                    <p:anim calcmode="lin" valueType="num">
                                      <p:cBhvr>
                                        <p:cTn id="42" dur="500" fill="hold"/>
                                        <p:tgtEl>
                                          <p:spTgt spid="221194"/>
                                        </p:tgtEl>
                                        <p:attrNameLst>
                                          <p:attrName>ppt_w</p:attrName>
                                        </p:attrNameLst>
                                      </p:cBhvr>
                                      <p:tavLst>
                                        <p:tav tm="0">
                                          <p:val>
                                            <p:fltVal val="0"/>
                                          </p:val>
                                        </p:tav>
                                        <p:tav tm="100000">
                                          <p:val>
                                            <p:strVal val="#ppt_w"/>
                                          </p:val>
                                        </p:tav>
                                      </p:tavLst>
                                    </p:anim>
                                    <p:anim calcmode="lin" valueType="num">
                                      <p:cBhvr>
                                        <p:cTn id="43" dur="500" fill="hold"/>
                                        <p:tgtEl>
                                          <p:spTgt spid="221194"/>
                                        </p:tgtEl>
                                        <p:attrNameLst>
                                          <p:attrName>ppt_h</p:attrName>
                                        </p:attrNameLst>
                                      </p:cBhvr>
                                      <p:tavLst>
                                        <p:tav tm="0">
                                          <p:val>
                                            <p:fltVal val="0"/>
                                          </p:val>
                                        </p:tav>
                                        <p:tav tm="100000">
                                          <p:val>
                                            <p:strVal val="#ppt_h"/>
                                          </p:val>
                                        </p:tav>
                                      </p:tavLst>
                                    </p:anim>
                                    <p:animEffect transition="in" filter="fade">
                                      <p:cBhvr>
                                        <p:cTn id="44" dur="500"/>
                                        <p:tgtEl>
                                          <p:spTgt spid="22119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21187">
                                            <p:txEl>
                                              <p:pRg st="7" end="7"/>
                                            </p:txEl>
                                          </p:spTgt>
                                        </p:tgtEl>
                                        <p:attrNameLst>
                                          <p:attrName>style.visibility</p:attrName>
                                        </p:attrNameLst>
                                      </p:cBhvr>
                                      <p:to>
                                        <p:strVal val="visible"/>
                                      </p:to>
                                    </p:set>
                                    <p:animEffect transition="in" filter="wipe(left)">
                                      <p:cBhvr>
                                        <p:cTn id="49" dur="500"/>
                                        <p:tgtEl>
                                          <p:spTgt spid="2211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Thursday, Oct. 6,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7FD90534-48C3-1047-B27F-125C96F32968}" type="slidenum">
              <a:rPr lang="en-US"/>
              <a:pPr/>
              <a:t>5</a:t>
            </a:fld>
            <a:endParaRPr lang="en-US"/>
          </a:p>
        </p:txBody>
      </p:sp>
      <p:pic>
        <p:nvPicPr>
          <p:cNvPr id="222218" name="Picture 10" descr="FG25_003"/>
          <p:cNvPicPr>
            <a:picLocks noChangeAspect="1" noChangeArrowheads="1"/>
          </p:cNvPicPr>
          <p:nvPr/>
        </p:nvPicPr>
        <p:blipFill>
          <a:blip r:embed="rId2"/>
          <a:srcRect/>
          <a:stretch>
            <a:fillRect/>
          </a:stretch>
        </p:blipFill>
        <p:spPr bwMode="auto">
          <a:xfrm>
            <a:off x="6248400" y="685800"/>
            <a:ext cx="2895600" cy="2171700"/>
          </a:xfrm>
          <a:prstGeom prst="rect">
            <a:avLst/>
          </a:prstGeom>
          <a:noFill/>
        </p:spPr>
      </p:pic>
      <p:sp>
        <p:nvSpPr>
          <p:cNvPr id="222211" name="Rectangle 3"/>
          <p:cNvSpPr>
            <a:spLocks noGrp="1" noChangeArrowheads="1"/>
          </p:cNvSpPr>
          <p:nvPr>
            <p:ph type="title"/>
          </p:nvPr>
        </p:nvSpPr>
        <p:spPr>
          <a:xfrm>
            <a:off x="76200" y="76200"/>
            <a:ext cx="8915400" cy="685800"/>
          </a:xfrm>
        </p:spPr>
        <p:txBody>
          <a:bodyPr/>
          <a:lstStyle/>
          <a:p>
            <a:r>
              <a:rPr lang="en-US"/>
              <a:t>How does a battery work?</a:t>
            </a:r>
          </a:p>
        </p:txBody>
      </p:sp>
      <p:sp>
        <p:nvSpPr>
          <p:cNvPr id="222212" name="Rectangle 4"/>
          <p:cNvSpPr>
            <a:spLocks noChangeArrowheads="1"/>
          </p:cNvSpPr>
          <p:nvPr/>
        </p:nvSpPr>
        <p:spPr bwMode="auto">
          <a:xfrm>
            <a:off x="609600" y="990600"/>
            <a:ext cx="62484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dirty="0">
                <a:solidFill>
                  <a:schemeClr val="accent2"/>
                </a:solidFill>
                <a:latin typeface="Arial Narrow" charset="0"/>
              </a:rPr>
              <a:t>The acid electrolyte reacts with the zinc electrode and dissolve it.</a:t>
            </a:r>
          </a:p>
        </p:txBody>
      </p:sp>
      <p:sp>
        <p:nvSpPr>
          <p:cNvPr id="222219" name="Rectangle 11"/>
          <p:cNvSpPr>
            <a:spLocks noChangeArrowheads="1"/>
          </p:cNvSpPr>
          <p:nvPr/>
        </p:nvSpPr>
        <p:spPr bwMode="auto">
          <a:xfrm>
            <a:off x="533400" y="2895600"/>
            <a:ext cx="84582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err="1">
                <a:solidFill>
                  <a:schemeClr val="accent2"/>
                </a:solidFill>
                <a:latin typeface="Arial Narrow" charset="0"/>
                <a:sym typeface="Wingdings" charset="2"/>
              </a:rPr>
              <a:t></a:t>
            </a:r>
            <a:r>
              <a:rPr lang="en-US" sz="2800" dirty="0">
                <a:solidFill>
                  <a:schemeClr val="accent2"/>
                </a:solidFill>
                <a:latin typeface="Arial Narrow" charset="0"/>
                <a:sym typeface="Wingdings" charset="2"/>
              </a:rPr>
              <a:t> zinc electrode acquires negative charge and electrolyte becomes positively charged</a:t>
            </a:r>
          </a:p>
          <a:p>
            <a:pPr marL="342900" indent="-342900">
              <a:spcBef>
                <a:spcPct val="20000"/>
              </a:spcBef>
              <a:buFontTx/>
              <a:buChar char="•"/>
            </a:pPr>
            <a:r>
              <a:rPr lang="en-US" sz="2800" dirty="0">
                <a:solidFill>
                  <a:schemeClr val="accent2"/>
                </a:solidFill>
                <a:latin typeface="Arial Narrow" charset="0"/>
              </a:rPr>
              <a:t>Thus the carbon electrode become positively charged</a:t>
            </a:r>
          </a:p>
          <a:p>
            <a:pPr marL="342900" indent="-342900">
              <a:spcBef>
                <a:spcPct val="20000"/>
              </a:spcBef>
              <a:buFontTx/>
              <a:buChar char="•"/>
            </a:pPr>
            <a:r>
              <a:rPr lang="en-US" sz="2800" dirty="0">
                <a:solidFill>
                  <a:schemeClr val="accent2"/>
                </a:solidFill>
                <a:latin typeface="Arial Narrow" charset="0"/>
              </a:rPr>
              <a:t>Since the two terminals are oppositely charged, there is potential difference between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2212">
                                            <p:txEl>
                                              <p:pRg st="0" end="0"/>
                                            </p:txEl>
                                          </p:spTgt>
                                        </p:tgtEl>
                                        <p:attrNameLst>
                                          <p:attrName>style.visibility</p:attrName>
                                        </p:attrNameLst>
                                      </p:cBhvr>
                                      <p:to>
                                        <p:strVal val="visible"/>
                                      </p:to>
                                    </p:set>
                                    <p:animEffect transition="in" filter="wipe(left)">
                                      <p:cBhvr>
                                        <p:cTn id="7" dur="500"/>
                                        <p:tgtEl>
                                          <p:spTgt spid="2222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2218"/>
                                        </p:tgtEl>
                                        <p:attrNameLst>
                                          <p:attrName>style.visibility</p:attrName>
                                        </p:attrNameLst>
                                      </p:cBhvr>
                                      <p:to>
                                        <p:strVal val="visible"/>
                                      </p:to>
                                    </p:set>
                                    <p:anim calcmode="lin" valueType="num">
                                      <p:cBhvr>
                                        <p:cTn id="12" dur="500" fill="hold"/>
                                        <p:tgtEl>
                                          <p:spTgt spid="222218"/>
                                        </p:tgtEl>
                                        <p:attrNameLst>
                                          <p:attrName>ppt_w</p:attrName>
                                        </p:attrNameLst>
                                      </p:cBhvr>
                                      <p:tavLst>
                                        <p:tav tm="0">
                                          <p:val>
                                            <p:fltVal val="0"/>
                                          </p:val>
                                        </p:tav>
                                        <p:tav tm="100000">
                                          <p:val>
                                            <p:strVal val="#ppt_w"/>
                                          </p:val>
                                        </p:tav>
                                      </p:tavLst>
                                    </p:anim>
                                    <p:anim calcmode="lin" valueType="num">
                                      <p:cBhvr>
                                        <p:cTn id="13" dur="500" fill="hold"/>
                                        <p:tgtEl>
                                          <p:spTgt spid="222218"/>
                                        </p:tgtEl>
                                        <p:attrNameLst>
                                          <p:attrName>ppt_h</p:attrName>
                                        </p:attrNameLst>
                                      </p:cBhvr>
                                      <p:tavLst>
                                        <p:tav tm="0">
                                          <p:val>
                                            <p:fltVal val="0"/>
                                          </p:val>
                                        </p:tav>
                                        <p:tav tm="100000">
                                          <p:val>
                                            <p:strVal val="#ppt_h"/>
                                          </p:val>
                                        </p:tav>
                                      </p:tavLst>
                                    </p:anim>
                                    <p:animEffect transition="in" filter="fade">
                                      <p:cBhvr>
                                        <p:cTn id="14" dur="500"/>
                                        <p:tgtEl>
                                          <p:spTgt spid="22221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2212">
                                            <p:txEl>
                                              <p:pRg st="1" end="1"/>
                                            </p:txEl>
                                          </p:spTgt>
                                        </p:tgtEl>
                                        <p:attrNameLst>
                                          <p:attrName>style.visibility</p:attrName>
                                        </p:attrNameLst>
                                      </p:cBhvr>
                                      <p:to>
                                        <p:strVal val="visible"/>
                                      </p:to>
                                    </p:set>
                                    <p:animEffect transition="in" filter="wipe(left)">
                                      <p:cBhvr>
                                        <p:cTn id="19" dur="500"/>
                                        <p:tgtEl>
                                          <p:spTgt spid="22221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22219">
                                            <p:txEl>
                                              <p:pRg st="0" end="0"/>
                                            </p:txEl>
                                          </p:spTgt>
                                        </p:tgtEl>
                                        <p:attrNameLst>
                                          <p:attrName>style.visibility</p:attrName>
                                        </p:attrNameLst>
                                      </p:cBhvr>
                                      <p:to>
                                        <p:strVal val="visible"/>
                                      </p:to>
                                    </p:set>
                                    <p:animEffect transition="in" filter="wipe(left)">
                                      <p:cBhvr>
                                        <p:cTn id="24" dur="500"/>
                                        <p:tgtEl>
                                          <p:spTgt spid="22221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22219">
                                            <p:txEl>
                                              <p:pRg st="1" end="1"/>
                                            </p:txEl>
                                          </p:spTgt>
                                        </p:tgtEl>
                                        <p:attrNameLst>
                                          <p:attrName>style.visibility</p:attrName>
                                        </p:attrNameLst>
                                      </p:cBhvr>
                                      <p:to>
                                        <p:strVal val="visible"/>
                                      </p:to>
                                    </p:set>
                                    <p:animEffect transition="in" filter="wipe(left)">
                                      <p:cBhvr>
                                        <p:cTn id="29" dur="500"/>
                                        <p:tgtEl>
                                          <p:spTgt spid="22221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22219">
                                            <p:txEl>
                                              <p:pRg st="2" end="2"/>
                                            </p:txEl>
                                          </p:spTgt>
                                        </p:tgtEl>
                                        <p:attrNameLst>
                                          <p:attrName>style.visibility</p:attrName>
                                        </p:attrNameLst>
                                      </p:cBhvr>
                                      <p:to>
                                        <p:strVal val="visible"/>
                                      </p:to>
                                    </p:set>
                                    <p:animEffect transition="in" filter="wipe(left)">
                                      <p:cBhvr>
                                        <p:cTn id="34" dur="500"/>
                                        <p:tgtEl>
                                          <p:spTgt spid="222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build="p"/>
      <p:bldP spid="222219"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EA87D06-B169-9C42-9031-4CAD4EADE907}" type="slidenum">
              <a:rPr lang="en-US"/>
              <a:pPr/>
              <a:t>6</a:t>
            </a:fld>
            <a:endParaRPr lang="en-US"/>
          </a:p>
        </p:txBody>
      </p:sp>
      <p:sp>
        <p:nvSpPr>
          <p:cNvPr id="235523" name="Rectangle 3"/>
          <p:cNvSpPr>
            <a:spLocks noGrp="1" noChangeArrowheads="1"/>
          </p:cNvSpPr>
          <p:nvPr>
            <p:ph type="title"/>
          </p:nvPr>
        </p:nvSpPr>
        <p:spPr>
          <a:xfrm>
            <a:off x="76200" y="0"/>
            <a:ext cx="8915400" cy="685800"/>
          </a:xfrm>
        </p:spPr>
        <p:txBody>
          <a:bodyPr/>
          <a:lstStyle/>
          <a:p>
            <a:r>
              <a:rPr lang="en-US"/>
              <a:t>How does a battery work?</a:t>
            </a:r>
          </a:p>
        </p:txBody>
      </p:sp>
      <p:sp>
        <p:nvSpPr>
          <p:cNvPr id="235524" name="Rectangle 4"/>
          <p:cNvSpPr>
            <a:spLocks noChangeArrowheads="1"/>
          </p:cNvSpPr>
          <p:nvPr/>
        </p:nvSpPr>
        <p:spPr bwMode="auto">
          <a:xfrm>
            <a:off x="152400" y="762000"/>
            <a:ext cx="88392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When the terminals are not connected, only small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r>
              <a:rPr lang="en-US" sz="2800" dirty="0" smtClean="0">
                <a:solidFill>
                  <a:schemeClr val="accent2"/>
                </a:solidFill>
                <a:latin typeface="Arial Narrow" charset="0"/>
              </a:rPr>
              <a:t>?</a:t>
            </a:r>
          </a:p>
          <a:p>
            <a:pPr marL="800100" lvl="1" indent="-342900">
              <a:spcBef>
                <a:spcPct val="20000"/>
              </a:spcBef>
              <a:buFontTx/>
              <a:buChar char="•"/>
            </a:pPr>
            <a:r>
              <a:rPr lang="en-US" dirty="0" smtClean="0">
                <a:solidFill>
                  <a:srgbClr val="660066"/>
                </a:solidFill>
                <a:latin typeface="Arial Narrow" charset="0"/>
                <a:ea typeface="ＭＳ Ｐゴシック" charset="-128"/>
              </a:rPr>
              <a:t>If the terminals are not connected, as </a:t>
            </a:r>
            <a:r>
              <a:rPr lang="en-US" dirty="0">
                <a:solidFill>
                  <a:srgbClr val="660066"/>
                </a:solidFill>
                <a:latin typeface="Arial Narrow" charset="0"/>
                <a:ea typeface="ＭＳ Ｐゴシック" charset="-128"/>
              </a:rPr>
              <a:t>large number of zinc ion </a:t>
            </a:r>
            <a:r>
              <a:rPr lang="en-US" dirty="0" smtClean="0">
                <a:solidFill>
                  <a:srgbClr val="660066"/>
                </a:solidFill>
                <a:latin typeface="Arial Narrow" charset="0"/>
                <a:ea typeface="ＭＳ Ｐゴシック" charset="-128"/>
              </a:rPr>
              <a:t>get </a:t>
            </a:r>
            <a:r>
              <a:rPr lang="en-US" dirty="0">
                <a:solidFill>
                  <a:srgbClr val="660066"/>
                </a:solidFill>
                <a:latin typeface="Arial Narrow" charset="0"/>
                <a:ea typeface="ＭＳ Ｐゴシック" charset="-128"/>
              </a:rPr>
              <a:t>produced,</a:t>
            </a:r>
            <a:r>
              <a:rPr lang="en-US" dirty="0" smtClean="0">
                <a:solidFill>
                  <a:srgbClr val="660066"/>
                </a:solidFill>
                <a:latin typeface="Arial Narrow" charset="0"/>
                <a:ea typeface="ＭＳ Ｐゴシック" charset="-128"/>
              </a:rPr>
              <a:t> </a:t>
            </a:r>
          </a:p>
          <a:p>
            <a:pPr marL="742950" lvl="1" indent="-285750">
              <a:spcBef>
                <a:spcPct val="20000"/>
              </a:spcBef>
              <a:buFontTx/>
              <a:buChar char="–"/>
            </a:pPr>
            <a:r>
              <a:rPr lang="en-US" dirty="0">
                <a:solidFill>
                  <a:srgbClr val="660066"/>
                </a:solidFill>
                <a:latin typeface="Arial Narrow" charset="0"/>
                <a:ea typeface="ＭＳ Ｐゴシック" charset="-128"/>
              </a:rPr>
              <a:t>zinc electrode gets increasingly charged up negative</a:t>
            </a:r>
          </a:p>
          <a:p>
            <a:pPr marL="742950" lvl="1" indent="-285750">
              <a:spcBef>
                <a:spcPct val="20000"/>
              </a:spcBef>
              <a:buFontTx/>
              <a:buChar char="–"/>
            </a:pPr>
            <a:r>
              <a:rPr lang="en-US" dirty="0">
                <a:solidFill>
                  <a:srgbClr val="660066"/>
                </a:solidFill>
                <a:latin typeface="Arial Narrow" charset="0"/>
                <a:ea typeface="ＭＳ Ｐゴシック" charset="-128"/>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ea typeface="ＭＳ Ｐゴシック" charset="-128"/>
              </a:rPr>
              <a:t>When the terminals are connected, the negative charges will flow away from the zinc electrode</a:t>
            </a:r>
          </a:p>
          <a:p>
            <a:pPr marL="742950" lvl="1" indent="-285750">
              <a:spcBef>
                <a:spcPct val="20000"/>
              </a:spcBef>
              <a:buFontTx/>
              <a:buChar char="–"/>
            </a:pPr>
            <a:r>
              <a:rPr lang="en-US" dirty="0">
                <a:solidFill>
                  <a:srgbClr val="660066"/>
                </a:solidFill>
                <a:latin typeface="Arial Narrow" charset="0"/>
                <a:ea typeface="ＭＳ Ｐゴシック" charset="-128"/>
              </a:rPr>
              <a:t>More zinc atoms dissolve into the electrolyte to produce more charge</a:t>
            </a:r>
          </a:p>
          <a:p>
            <a:pPr marL="742950" lvl="1" indent="-285750">
              <a:spcBef>
                <a:spcPct val="20000"/>
              </a:spcBef>
              <a:buFontTx/>
              <a:buChar char="–"/>
            </a:pPr>
            <a:r>
              <a:rPr lang="en-US" dirty="0">
                <a:solidFill>
                  <a:srgbClr val="660066"/>
                </a:solidFill>
                <a:latin typeface="Arial Narrow" charset="0"/>
                <a:ea typeface="ＭＳ Ｐゴシック" charset="-128"/>
              </a:rPr>
              <a:t>One or more electrode get used up not producing any more charge.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5524">
                                            <p:txEl>
                                              <p:pRg st="0" end="0"/>
                                            </p:txEl>
                                          </p:spTgt>
                                        </p:tgtEl>
                                        <p:attrNameLst>
                                          <p:attrName>style.visibility</p:attrName>
                                        </p:attrNameLst>
                                      </p:cBhvr>
                                      <p:to>
                                        <p:strVal val="visible"/>
                                      </p:to>
                                    </p:set>
                                    <p:animEffect transition="in" filter="wipe(left)">
                                      <p:cBhvr>
                                        <p:cTn id="7" dur="500"/>
                                        <p:tgtEl>
                                          <p:spTgt spid="2355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35524">
                                            <p:txEl>
                                              <p:pRg st="1" end="1"/>
                                            </p:txEl>
                                          </p:spTgt>
                                        </p:tgtEl>
                                        <p:attrNameLst>
                                          <p:attrName>style.visibility</p:attrName>
                                        </p:attrNameLst>
                                      </p:cBhvr>
                                      <p:to>
                                        <p:strVal val="visible"/>
                                      </p:to>
                                    </p:set>
                                    <p:animEffect transition="in" filter="wipe(left)">
                                      <p:cBhvr>
                                        <p:cTn id="12" dur="500"/>
                                        <p:tgtEl>
                                          <p:spTgt spid="235524">
                                            <p:txEl>
                                              <p:pRg st="1" end="1"/>
                                            </p:txEl>
                                          </p:spTgt>
                                        </p:tgtEl>
                                      </p:cBhvr>
                                    </p:animEffect>
                                  </p:childTnLst>
                                </p:cTn>
                              </p:par>
                              <p:par>
                                <p:cTn id="13" presetID="22" presetClass="entr" presetSubtype="8" fill="hold" grpId="0" nodeType="withEffect">
                                  <p:stCondLst>
                                    <p:cond delay="0"/>
                                  </p:stCondLst>
                                  <p:iterate type="wd">
                                    <p:tmPct val="10000"/>
                                  </p:iterate>
                                  <p:childTnLst>
                                    <p:set>
                                      <p:cBhvr>
                                        <p:cTn id="14" dur="1" fill="hold">
                                          <p:stCondLst>
                                            <p:cond delay="0"/>
                                          </p:stCondLst>
                                        </p:cTn>
                                        <p:tgtEl>
                                          <p:spTgt spid="235524">
                                            <p:txEl>
                                              <p:pRg st="2" end="2"/>
                                            </p:txEl>
                                          </p:spTgt>
                                        </p:tgtEl>
                                        <p:attrNameLst>
                                          <p:attrName>style.visibility</p:attrName>
                                        </p:attrNameLst>
                                      </p:cBhvr>
                                      <p:to>
                                        <p:strVal val="visible"/>
                                      </p:to>
                                    </p:set>
                                    <p:animEffect transition="in" filter="wipe(left)">
                                      <p:cBhvr>
                                        <p:cTn id="15" dur="500"/>
                                        <p:tgtEl>
                                          <p:spTgt spid="235524">
                                            <p:txEl>
                                              <p:pRg st="2" end="2"/>
                                            </p:txEl>
                                          </p:spTgt>
                                        </p:tgtEl>
                                      </p:cBhvr>
                                    </p:animEffect>
                                  </p:childTnLst>
                                </p:cTn>
                              </p:par>
                              <p:par>
                                <p:cTn id="16" presetID="22" presetClass="entr" presetSubtype="8" fill="hold" grpId="0" nodeType="withEffect">
                                  <p:stCondLst>
                                    <p:cond delay="0"/>
                                  </p:stCondLst>
                                  <p:iterate type="wd">
                                    <p:tmPct val="10000"/>
                                  </p:iterate>
                                  <p:childTnLst>
                                    <p:set>
                                      <p:cBhvr>
                                        <p:cTn id="17" dur="1" fill="hold">
                                          <p:stCondLst>
                                            <p:cond delay="0"/>
                                          </p:stCondLst>
                                        </p:cTn>
                                        <p:tgtEl>
                                          <p:spTgt spid="235524">
                                            <p:txEl>
                                              <p:pRg st="3" end="3"/>
                                            </p:txEl>
                                          </p:spTgt>
                                        </p:tgtEl>
                                        <p:attrNameLst>
                                          <p:attrName>style.visibility</p:attrName>
                                        </p:attrNameLst>
                                      </p:cBhvr>
                                      <p:to>
                                        <p:strVal val="visible"/>
                                      </p:to>
                                    </p:set>
                                    <p:animEffect transition="in" filter="wipe(left)">
                                      <p:cBhvr>
                                        <p:cTn id="18" dur="500"/>
                                        <p:tgtEl>
                                          <p:spTgt spid="23552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235524">
                                            <p:txEl>
                                              <p:pRg st="4" end="4"/>
                                            </p:txEl>
                                          </p:spTgt>
                                        </p:tgtEl>
                                        <p:attrNameLst>
                                          <p:attrName>style.visibility</p:attrName>
                                        </p:attrNameLst>
                                      </p:cBhvr>
                                      <p:to>
                                        <p:strVal val="visible"/>
                                      </p:to>
                                    </p:set>
                                    <p:animEffect transition="in" filter="wipe(left)">
                                      <p:cBhvr>
                                        <p:cTn id="23" dur="500"/>
                                        <p:tgtEl>
                                          <p:spTgt spid="23552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235524">
                                            <p:txEl>
                                              <p:pRg st="5" end="5"/>
                                            </p:txEl>
                                          </p:spTgt>
                                        </p:tgtEl>
                                        <p:attrNameLst>
                                          <p:attrName>style.visibility</p:attrName>
                                        </p:attrNameLst>
                                      </p:cBhvr>
                                      <p:to>
                                        <p:strVal val="visible"/>
                                      </p:to>
                                    </p:set>
                                    <p:animEffect transition="in" filter="wipe(left)">
                                      <p:cBhvr>
                                        <p:cTn id="28" dur="500"/>
                                        <p:tgtEl>
                                          <p:spTgt spid="23552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235524">
                                            <p:txEl>
                                              <p:pRg st="6" end="6"/>
                                            </p:txEl>
                                          </p:spTgt>
                                        </p:tgtEl>
                                        <p:attrNameLst>
                                          <p:attrName>style.visibility</p:attrName>
                                        </p:attrNameLst>
                                      </p:cBhvr>
                                      <p:to>
                                        <p:strVal val="visible"/>
                                      </p:to>
                                    </p:set>
                                    <p:animEffect transition="in" filter="wipe(left)">
                                      <p:cBhvr>
                                        <p:cTn id="33" dur="500"/>
                                        <p:tgtEl>
                                          <p:spTgt spid="235524">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235524">
                                            <p:txEl>
                                              <p:pRg st="7" end="7"/>
                                            </p:txEl>
                                          </p:spTgt>
                                        </p:tgtEl>
                                        <p:attrNameLst>
                                          <p:attrName>style.visibility</p:attrName>
                                        </p:attrNameLst>
                                      </p:cBhvr>
                                      <p:to>
                                        <p:strVal val="visible"/>
                                      </p:to>
                                    </p:set>
                                    <p:animEffect transition="in" filter="wipe(left)">
                                      <p:cBhvr>
                                        <p:cTn id="38" dur="500"/>
                                        <p:tgtEl>
                                          <p:spTgt spid="235524">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235524">
                                            <p:txEl>
                                              <p:pRg st="8" end="8"/>
                                            </p:txEl>
                                          </p:spTgt>
                                        </p:tgtEl>
                                        <p:attrNameLst>
                                          <p:attrName>style.visibility</p:attrName>
                                        </p:attrNameLst>
                                      </p:cBhvr>
                                      <p:to>
                                        <p:strVal val="visible"/>
                                      </p:to>
                                    </p:set>
                                    <p:animEffect transition="in" filter="wipe(left)">
                                      <p:cBhvr>
                                        <p:cTn id="43" dur="500"/>
                                        <p:tgtEl>
                                          <p:spTgt spid="23552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4"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Thursday, Oct. 6,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8F1338F3-2C40-6443-AD3E-971038101479}" type="slidenum">
              <a:rPr lang="en-US"/>
              <a:pPr/>
              <a:t>7</a:t>
            </a:fld>
            <a:endParaRPr lang="en-US"/>
          </a:p>
        </p:txBody>
      </p:sp>
      <p:pic>
        <p:nvPicPr>
          <p:cNvPr id="287746" name="Picture 2" descr="FG25_005"/>
          <p:cNvPicPr>
            <a:picLocks noChangeAspect="1" noChangeArrowheads="1"/>
          </p:cNvPicPr>
          <p:nvPr/>
        </p:nvPicPr>
        <p:blipFill>
          <a:blip r:embed="rId3"/>
          <a:srcRect/>
          <a:stretch>
            <a:fillRect/>
          </a:stretch>
        </p:blipFill>
        <p:spPr bwMode="auto">
          <a:xfrm>
            <a:off x="6858000" y="990600"/>
            <a:ext cx="1905000" cy="1428750"/>
          </a:xfrm>
          <a:prstGeom prst="rect">
            <a:avLst/>
          </a:prstGeom>
          <a:noFill/>
        </p:spPr>
      </p:pic>
      <p:sp>
        <p:nvSpPr>
          <p:cNvPr id="287747" name="Rectangle 3"/>
          <p:cNvSpPr>
            <a:spLocks noGrp="1" noChangeArrowheads="1"/>
          </p:cNvSpPr>
          <p:nvPr>
            <p:ph type="title"/>
          </p:nvPr>
        </p:nvSpPr>
        <p:spPr>
          <a:xfrm>
            <a:off x="76200" y="0"/>
            <a:ext cx="8915400" cy="685800"/>
          </a:xfrm>
        </p:spPr>
        <p:txBody>
          <a:bodyPr/>
          <a:lstStyle/>
          <a:p>
            <a:r>
              <a:rPr lang="en-US"/>
              <a:t>Electric Current</a:t>
            </a:r>
          </a:p>
        </p:txBody>
      </p:sp>
      <p:sp>
        <p:nvSpPr>
          <p:cNvPr id="287748" name="Rectangle 4"/>
          <p:cNvSpPr>
            <a:spLocks noChangeArrowheads="1"/>
          </p:cNvSpPr>
          <p:nvPr/>
        </p:nvSpPr>
        <p:spPr bwMode="auto">
          <a:xfrm>
            <a:off x="152400" y="6858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When a circuit is powered by a battery (or a source of emf) the charge can flow through the circuit.</a:t>
            </a:r>
          </a:p>
          <a:p>
            <a:pPr marL="342900" indent="-342900">
              <a:spcBef>
                <a:spcPct val="20000"/>
              </a:spcBef>
              <a:buFontTx/>
              <a:buChar char="•"/>
            </a:pPr>
            <a:r>
              <a:rPr lang="en-US" sz="2800">
                <a:solidFill>
                  <a:schemeClr val="accent2"/>
                </a:solidFill>
                <a:latin typeface="Arial Narrow" charset="0"/>
              </a:rPr>
              <a:t>Electric Current: Any flow of charge</a:t>
            </a:r>
          </a:p>
          <a:p>
            <a:pPr marL="742950" lvl="1" indent="-285750">
              <a:spcBef>
                <a:spcPct val="20000"/>
              </a:spcBef>
              <a:buFontTx/>
              <a:buChar char="–"/>
            </a:pPr>
            <a:r>
              <a:rPr lang="en-US">
                <a:solidFill>
                  <a:srgbClr val="660066"/>
                </a:solidFill>
                <a:latin typeface="Arial Narrow" charset="0"/>
                <a:ea typeface="ＭＳ Ｐゴシック" charset="-128"/>
              </a:rPr>
              <a:t>Current can flow whenever there is potential difference between the ends of a conductor (or when the two ends have opposite charges)</a:t>
            </a:r>
          </a:p>
          <a:p>
            <a:pPr marL="1143000" lvl="2" indent="-228600">
              <a:spcBef>
                <a:spcPct val="20000"/>
              </a:spcBef>
              <a:buFontTx/>
              <a:buChar char="•"/>
            </a:pPr>
            <a:r>
              <a:rPr lang="en-US" sz="2000">
                <a:solidFill>
                  <a:srgbClr val="003300"/>
                </a:solidFill>
                <a:latin typeface="Arial Narrow" charset="0"/>
                <a:ea typeface="ＭＳ Ｐゴシック" charset="-128"/>
              </a:rPr>
              <a:t>The current can flow even through the empty space</a:t>
            </a:r>
          </a:p>
          <a:p>
            <a:pPr marL="742950" lvl="1" indent="-285750">
              <a:spcBef>
                <a:spcPct val="20000"/>
              </a:spcBef>
              <a:buFontTx/>
              <a:buChar char="–"/>
            </a:pPr>
            <a:r>
              <a:rPr lang="en-US">
                <a:solidFill>
                  <a:srgbClr val="660066"/>
                </a:solidFill>
                <a:latin typeface="Arial Narrow" charset="0"/>
                <a:ea typeface="ＭＳ Ｐゴシック" charset="-128"/>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a:solidFill>
                  <a:srgbClr val="660066"/>
                </a:solidFill>
                <a:latin typeface="Arial Narrow" charset="0"/>
                <a:ea typeface="ＭＳ Ｐゴシック" charset="-128"/>
              </a:rPr>
              <a:t>Average current is defined as:</a:t>
            </a:r>
          </a:p>
          <a:p>
            <a:pPr marL="742950" lvl="1" indent="-285750">
              <a:spcBef>
                <a:spcPct val="20000"/>
              </a:spcBef>
              <a:buFontTx/>
              <a:buChar char="–"/>
            </a:pPr>
            <a:r>
              <a:rPr lang="en-US">
                <a:solidFill>
                  <a:srgbClr val="660066"/>
                </a:solidFill>
                <a:latin typeface="Arial Narrow" charset="0"/>
                <a:ea typeface="ＭＳ Ｐゴシック" charset="-128"/>
              </a:rPr>
              <a:t>The instantaneous current is:</a:t>
            </a:r>
          </a:p>
          <a:p>
            <a:pPr marL="742950" lvl="1" indent="-285750">
              <a:spcBef>
                <a:spcPct val="20000"/>
              </a:spcBef>
              <a:buFontTx/>
              <a:buChar char="–"/>
            </a:pPr>
            <a:r>
              <a:rPr lang="en-US">
                <a:solidFill>
                  <a:srgbClr val="660066"/>
                </a:solidFill>
                <a:latin typeface="Arial Narrow" charset="0"/>
                <a:ea typeface="ＭＳ Ｐゴシック" charset="-128"/>
              </a:rPr>
              <a:t>What kind of a quantity is the current?</a:t>
            </a:r>
          </a:p>
        </p:txBody>
      </p:sp>
      <p:graphicFrame>
        <p:nvGraphicFramePr>
          <p:cNvPr id="287749" name="Object 5"/>
          <p:cNvGraphicFramePr>
            <a:graphicFrameLocks noChangeAspect="1"/>
          </p:cNvGraphicFramePr>
          <p:nvPr/>
        </p:nvGraphicFramePr>
        <p:xfrm>
          <a:off x="4419600" y="4471988"/>
          <a:ext cx="1295400" cy="449262"/>
        </p:xfrm>
        <a:graphic>
          <a:graphicData uri="http://schemas.openxmlformats.org/presentationml/2006/ole">
            <p:oleObj spid="_x0000_s356354" name="Equation" r:id="rId4" imgW="660240" imgH="215640" progId="Equation.DSMT4">
              <p:embed/>
            </p:oleObj>
          </a:graphicData>
        </a:graphic>
      </p:graphicFrame>
      <p:graphicFrame>
        <p:nvGraphicFramePr>
          <p:cNvPr id="287750" name="Object 6"/>
          <p:cNvGraphicFramePr>
            <a:graphicFrameLocks noChangeAspect="1"/>
          </p:cNvGraphicFramePr>
          <p:nvPr/>
        </p:nvGraphicFramePr>
        <p:xfrm>
          <a:off x="4419600" y="5029200"/>
          <a:ext cx="1143000" cy="404813"/>
        </p:xfrm>
        <a:graphic>
          <a:graphicData uri="http://schemas.openxmlformats.org/presentationml/2006/ole">
            <p:oleObj spid="_x0000_s356355" name="Equation" r:id="rId5" imgW="609480" imgH="203040" progId="Equation.DSMT4">
              <p:embed/>
            </p:oleObj>
          </a:graphicData>
        </a:graphic>
      </p:graphicFrame>
      <p:sp>
        <p:nvSpPr>
          <p:cNvPr id="287751" name="Text Box 7"/>
          <p:cNvSpPr txBox="1">
            <a:spLocks noChangeArrowheads="1"/>
          </p:cNvSpPr>
          <p:nvPr/>
        </p:nvSpPr>
        <p:spPr bwMode="auto">
          <a:xfrm>
            <a:off x="6553200" y="4343400"/>
            <a:ext cx="1981200"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Unit of the current?</a:t>
            </a:r>
          </a:p>
        </p:txBody>
      </p:sp>
      <p:sp>
        <p:nvSpPr>
          <p:cNvPr id="287752" name="Text Box 8"/>
          <p:cNvSpPr txBox="1">
            <a:spLocks noChangeArrowheads="1"/>
          </p:cNvSpPr>
          <p:nvPr/>
        </p:nvSpPr>
        <p:spPr bwMode="auto">
          <a:xfrm>
            <a:off x="6553200" y="4886325"/>
            <a:ext cx="525463"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4876800"/>
            <a:ext cx="1019175"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5899150"/>
            <a:ext cx="7924800" cy="73025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2000" b="1">
                <a:solidFill>
                  <a:srgbClr val="FF0000"/>
                </a:solidFill>
                <a:latin typeface="Arial Narrow" charset="0"/>
              </a:rPr>
              <a:t>In a single circuit,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503863" y="5472113"/>
            <a:ext cx="744537"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Scalar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7748">
                                            <p:txEl>
                                              <p:pRg st="0" end="0"/>
                                            </p:txEl>
                                          </p:spTgt>
                                        </p:tgtEl>
                                        <p:attrNameLst>
                                          <p:attrName>style.visibility</p:attrName>
                                        </p:attrNameLst>
                                      </p:cBhvr>
                                      <p:to>
                                        <p:strVal val="visible"/>
                                      </p:to>
                                    </p:set>
                                    <p:animEffect transition="in" filter="wipe(left)">
                                      <p:cBhvr>
                                        <p:cTn id="7" dur="500"/>
                                        <p:tgtEl>
                                          <p:spTgt spid="2877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87746"/>
                                        </p:tgtEl>
                                        <p:attrNameLst>
                                          <p:attrName>style.visibility</p:attrName>
                                        </p:attrNameLst>
                                      </p:cBhvr>
                                      <p:to>
                                        <p:strVal val="visible"/>
                                      </p:to>
                                    </p:set>
                                    <p:anim calcmode="lin" valueType="num">
                                      <p:cBhvr>
                                        <p:cTn id="12" dur="500" fill="hold"/>
                                        <p:tgtEl>
                                          <p:spTgt spid="287746"/>
                                        </p:tgtEl>
                                        <p:attrNameLst>
                                          <p:attrName>ppt_w</p:attrName>
                                        </p:attrNameLst>
                                      </p:cBhvr>
                                      <p:tavLst>
                                        <p:tav tm="0">
                                          <p:val>
                                            <p:fltVal val="0"/>
                                          </p:val>
                                        </p:tav>
                                        <p:tav tm="100000">
                                          <p:val>
                                            <p:strVal val="#ppt_w"/>
                                          </p:val>
                                        </p:tav>
                                      </p:tavLst>
                                    </p:anim>
                                    <p:anim calcmode="lin" valueType="num">
                                      <p:cBhvr>
                                        <p:cTn id="13" dur="500" fill="hold"/>
                                        <p:tgtEl>
                                          <p:spTgt spid="287746"/>
                                        </p:tgtEl>
                                        <p:attrNameLst>
                                          <p:attrName>ppt_h</p:attrName>
                                        </p:attrNameLst>
                                      </p:cBhvr>
                                      <p:tavLst>
                                        <p:tav tm="0">
                                          <p:val>
                                            <p:fltVal val="0"/>
                                          </p:val>
                                        </p:tav>
                                        <p:tav tm="100000">
                                          <p:val>
                                            <p:strVal val="#ppt_h"/>
                                          </p:val>
                                        </p:tav>
                                      </p:tavLst>
                                    </p:anim>
                                    <p:animEffect transition="in" filter="fade">
                                      <p:cBhvr>
                                        <p:cTn id="14" dur="500"/>
                                        <p:tgtEl>
                                          <p:spTgt spid="28774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87748">
                                            <p:txEl>
                                              <p:pRg st="1" end="1"/>
                                            </p:txEl>
                                          </p:spTgt>
                                        </p:tgtEl>
                                        <p:attrNameLst>
                                          <p:attrName>style.visibility</p:attrName>
                                        </p:attrNameLst>
                                      </p:cBhvr>
                                      <p:to>
                                        <p:strVal val="visible"/>
                                      </p:to>
                                    </p:set>
                                    <p:animEffect transition="in" filter="wipe(left)">
                                      <p:cBhvr>
                                        <p:cTn id="19" dur="500"/>
                                        <p:tgtEl>
                                          <p:spTgt spid="287748">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7748">
                                            <p:txEl>
                                              <p:pRg st="2" end="2"/>
                                            </p:txEl>
                                          </p:spTgt>
                                        </p:tgtEl>
                                        <p:attrNameLst>
                                          <p:attrName>style.visibility</p:attrName>
                                        </p:attrNameLst>
                                      </p:cBhvr>
                                      <p:to>
                                        <p:strVal val="visible"/>
                                      </p:to>
                                    </p:set>
                                    <p:animEffect transition="in" filter="wipe(left)">
                                      <p:cBhvr>
                                        <p:cTn id="24" dur="500"/>
                                        <p:tgtEl>
                                          <p:spTgt spid="287748">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87748">
                                            <p:txEl>
                                              <p:pRg st="3" end="3"/>
                                            </p:txEl>
                                          </p:spTgt>
                                        </p:tgtEl>
                                        <p:attrNameLst>
                                          <p:attrName>style.visibility</p:attrName>
                                        </p:attrNameLst>
                                      </p:cBhvr>
                                      <p:to>
                                        <p:strVal val="visible"/>
                                      </p:to>
                                    </p:set>
                                    <p:animEffect transition="in" filter="wipe(left)">
                                      <p:cBhvr>
                                        <p:cTn id="29" dur="500"/>
                                        <p:tgtEl>
                                          <p:spTgt spid="287748">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87748">
                                            <p:txEl>
                                              <p:pRg st="4" end="4"/>
                                            </p:txEl>
                                          </p:spTgt>
                                        </p:tgtEl>
                                        <p:attrNameLst>
                                          <p:attrName>style.visibility</p:attrName>
                                        </p:attrNameLst>
                                      </p:cBhvr>
                                      <p:to>
                                        <p:strVal val="visible"/>
                                      </p:to>
                                    </p:set>
                                    <p:animEffect transition="in" filter="wipe(left)">
                                      <p:cBhvr>
                                        <p:cTn id="34" dur="500"/>
                                        <p:tgtEl>
                                          <p:spTgt spid="287748">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87748">
                                            <p:txEl>
                                              <p:pRg st="5" end="5"/>
                                            </p:txEl>
                                          </p:spTgt>
                                        </p:tgtEl>
                                        <p:attrNameLst>
                                          <p:attrName>style.visibility</p:attrName>
                                        </p:attrNameLst>
                                      </p:cBhvr>
                                      <p:to>
                                        <p:strVal val="visible"/>
                                      </p:to>
                                    </p:set>
                                    <p:animEffect transition="in" filter="wipe(left)">
                                      <p:cBhvr>
                                        <p:cTn id="39" dur="500"/>
                                        <p:tgtEl>
                                          <p:spTgt spid="287748">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87749"/>
                                        </p:tgtEl>
                                        <p:attrNameLst>
                                          <p:attrName>style.visibility</p:attrName>
                                        </p:attrNameLst>
                                      </p:cBhvr>
                                      <p:to>
                                        <p:strVal val="visible"/>
                                      </p:to>
                                    </p:set>
                                    <p:animEffect transition="in" filter="wipe(left)">
                                      <p:cBhvr>
                                        <p:cTn id="44" dur="500"/>
                                        <p:tgtEl>
                                          <p:spTgt spid="28774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87748">
                                            <p:txEl>
                                              <p:pRg st="6" end="6"/>
                                            </p:txEl>
                                          </p:spTgt>
                                        </p:tgtEl>
                                        <p:attrNameLst>
                                          <p:attrName>style.visibility</p:attrName>
                                        </p:attrNameLst>
                                      </p:cBhvr>
                                      <p:to>
                                        <p:strVal val="visible"/>
                                      </p:to>
                                    </p:set>
                                    <p:animEffect transition="in" filter="wipe(left)">
                                      <p:cBhvr>
                                        <p:cTn id="49" dur="500"/>
                                        <p:tgtEl>
                                          <p:spTgt spid="287748">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87750"/>
                                        </p:tgtEl>
                                        <p:attrNameLst>
                                          <p:attrName>style.visibility</p:attrName>
                                        </p:attrNameLst>
                                      </p:cBhvr>
                                      <p:to>
                                        <p:strVal val="visible"/>
                                      </p:to>
                                    </p:set>
                                    <p:animEffect transition="in" filter="wipe(left)">
                                      <p:cBhvr>
                                        <p:cTn id="54" dur="500"/>
                                        <p:tgtEl>
                                          <p:spTgt spid="28775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87751"/>
                                        </p:tgtEl>
                                        <p:attrNameLst>
                                          <p:attrName>style.visibility</p:attrName>
                                        </p:attrNameLst>
                                      </p:cBhvr>
                                      <p:to>
                                        <p:strVal val="visible"/>
                                      </p:to>
                                    </p:set>
                                    <p:animEffect transition="in" filter="wipe(left)">
                                      <p:cBhvr>
                                        <p:cTn id="59" dur="500"/>
                                        <p:tgtEl>
                                          <p:spTgt spid="28775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87752"/>
                                        </p:tgtEl>
                                        <p:attrNameLst>
                                          <p:attrName>style.visibility</p:attrName>
                                        </p:attrNameLst>
                                      </p:cBhvr>
                                      <p:to>
                                        <p:strVal val="visible"/>
                                      </p:to>
                                    </p:set>
                                    <p:animEffect transition="in" filter="wipe(left)">
                                      <p:cBhvr>
                                        <p:cTn id="64" dur="500"/>
                                        <p:tgtEl>
                                          <p:spTgt spid="28775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87753"/>
                                        </p:tgtEl>
                                        <p:attrNameLst>
                                          <p:attrName>style.visibility</p:attrName>
                                        </p:attrNameLst>
                                      </p:cBhvr>
                                      <p:to>
                                        <p:strVal val="visible"/>
                                      </p:to>
                                    </p:set>
                                    <p:animEffect transition="in" filter="wipe(left)">
                                      <p:cBhvr>
                                        <p:cTn id="69" dur="500"/>
                                        <p:tgtEl>
                                          <p:spTgt spid="287753"/>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287748">
                                            <p:txEl>
                                              <p:pRg st="7" end="7"/>
                                            </p:txEl>
                                          </p:spTgt>
                                        </p:tgtEl>
                                        <p:attrNameLst>
                                          <p:attrName>style.visibility</p:attrName>
                                        </p:attrNameLst>
                                      </p:cBhvr>
                                      <p:to>
                                        <p:strVal val="visible"/>
                                      </p:to>
                                    </p:set>
                                    <p:animEffect transition="in" filter="wipe(left)">
                                      <p:cBhvr>
                                        <p:cTn id="74" dur="500"/>
                                        <p:tgtEl>
                                          <p:spTgt spid="287748">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287755"/>
                                        </p:tgtEl>
                                        <p:attrNameLst>
                                          <p:attrName>style.visibility</p:attrName>
                                        </p:attrNameLst>
                                      </p:cBhvr>
                                      <p:to>
                                        <p:strVal val="visible"/>
                                      </p:to>
                                    </p:set>
                                    <p:animEffect transition="in" filter="wipe(left)">
                                      <p:cBhvr>
                                        <p:cTn id="79" dur="500"/>
                                        <p:tgtEl>
                                          <p:spTgt spid="287755"/>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287754"/>
                                        </p:tgtEl>
                                        <p:attrNameLst>
                                          <p:attrName>style.visibility</p:attrName>
                                        </p:attrNameLst>
                                      </p:cBhvr>
                                      <p:to>
                                        <p:strVal val="visible"/>
                                      </p:to>
                                    </p:set>
                                    <p:animEffect transition="in" filter="wipe(left)">
                                      <p:cBhvr>
                                        <p:cTn id="84" dur="500"/>
                                        <p:tgtEl>
                                          <p:spTgt spid="287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8" grpId="0" build="p"/>
      <p:bldP spid="287751" grpId="0" animBg="1"/>
      <p:bldP spid="287752" grpId="0" animBg="1"/>
      <p:bldP spid="287753" grpId="0" animBg="1"/>
      <p:bldP spid="287754" grpId="0" animBg="1"/>
      <p:bldP spid="287755"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Thursday, Oct. 6,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8</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Current is total amount charge flow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p:oleObj spid="_x0000_s357378" name="Equation" r:id="rId3" imgW="571320" imgH="190440" progId="Equation.DSMT4">
              <p:embed/>
            </p:oleObj>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p:oleObj spid="_x0000_s357379" name="Equation" r:id="rId4" imgW="685800" imgH="190440" progId="Equation.DSMT4">
              <p:embed/>
            </p:oleObj>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p:oleObj spid="_x0000_s357380" name="Equation" r:id="rId5" imgW="317160" imgH="203040" progId="Equation.DSMT4">
              <p:embed/>
            </p:oleObj>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p:oleObj spid="_x0000_s357381" name="Equation" r:id="rId6" imgW="1231560" imgH="164880" progId="Equation.DSMT4">
              <p:embed/>
            </p:oleObj>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p:oleObj spid="_x0000_s357382" name="Equation" r:id="rId7" imgW="368280" imgH="368280" progId="Equation.DSMT4">
              <p:embed/>
            </p:oleObj>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p:oleObj spid="_x0000_s357383" name="Equation" r:id="rId8" imgW="1917360" imgH="380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8771"/>
                                        </p:tgtEl>
                                        <p:attrNameLst>
                                          <p:attrName>style.visibility</p:attrName>
                                        </p:attrNameLst>
                                      </p:cBhvr>
                                      <p:to>
                                        <p:strVal val="visible"/>
                                      </p:to>
                                    </p:set>
                                    <p:animEffect transition="in" filter="wipe(left)">
                                      <p:cBhvr>
                                        <p:cTn id="7" dur="500"/>
                                        <p:tgtEl>
                                          <p:spTgt spid="28877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8772"/>
                                        </p:tgtEl>
                                        <p:attrNameLst>
                                          <p:attrName>style.visibility</p:attrName>
                                        </p:attrNameLst>
                                      </p:cBhvr>
                                      <p:to>
                                        <p:strVal val="visible"/>
                                      </p:to>
                                    </p:set>
                                    <p:animEffect transition="in" filter="wipe(left)">
                                      <p:cBhvr>
                                        <p:cTn id="12" dur="500"/>
                                        <p:tgtEl>
                                          <p:spTgt spid="288772"/>
                                        </p:tgtEl>
                                      </p:cBhvr>
                                    </p:animEffect>
                                  </p:childTnLst>
                                </p:cTn>
                              </p:par>
                            </p:childTnLst>
                          </p:cTn>
                        </p:par>
                        <p:par>
                          <p:cTn id="13" fill="hold">
                            <p:stCondLst>
                              <p:cond delay="1400"/>
                            </p:stCondLst>
                            <p:childTnLst>
                              <p:par>
                                <p:cTn id="14" presetID="22" presetClass="entr" presetSubtype="8" fill="hold" nodeType="afterEffect">
                                  <p:stCondLst>
                                    <p:cond delay="0"/>
                                  </p:stCondLst>
                                  <p:childTnLst>
                                    <p:set>
                                      <p:cBhvr>
                                        <p:cTn id="15" dur="1" fill="hold">
                                          <p:stCondLst>
                                            <p:cond delay="0"/>
                                          </p:stCondLst>
                                        </p:cTn>
                                        <p:tgtEl>
                                          <p:spTgt spid="288774"/>
                                        </p:tgtEl>
                                        <p:attrNameLst>
                                          <p:attrName>style.visibility</p:attrName>
                                        </p:attrNameLst>
                                      </p:cBhvr>
                                      <p:to>
                                        <p:strVal val="visible"/>
                                      </p:to>
                                    </p:set>
                                    <p:animEffect transition="in" filter="wipe(left)">
                                      <p:cBhvr>
                                        <p:cTn id="16" dur="500"/>
                                        <p:tgtEl>
                                          <p:spTgt spid="28877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88775"/>
                                        </p:tgtEl>
                                        <p:attrNameLst>
                                          <p:attrName>style.visibility</p:attrName>
                                        </p:attrNameLst>
                                      </p:cBhvr>
                                      <p:to>
                                        <p:strVal val="visible"/>
                                      </p:to>
                                    </p:set>
                                    <p:animEffect transition="in" filter="wipe(left)">
                                      <p:cBhvr>
                                        <p:cTn id="21" dur="500"/>
                                        <p:tgtEl>
                                          <p:spTgt spid="28877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88777"/>
                                        </p:tgtEl>
                                        <p:attrNameLst>
                                          <p:attrName>style.visibility</p:attrName>
                                        </p:attrNameLst>
                                      </p:cBhvr>
                                      <p:to>
                                        <p:strVal val="visible"/>
                                      </p:to>
                                    </p:set>
                                    <p:animEffect transition="in" filter="wipe(left)">
                                      <p:cBhvr>
                                        <p:cTn id="26" dur="500"/>
                                        <p:tgtEl>
                                          <p:spTgt spid="28877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88773"/>
                                        </p:tgtEl>
                                        <p:attrNameLst>
                                          <p:attrName>style.visibility</p:attrName>
                                        </p:attrNameLst>
                                      </p:cBhvr>
                                      <p:to>
                                        <p:strVal val="visible"/>
                                      </p:to>
                                    </p:set>
                                    <p:animEffect transition="in" filter="wipe(left)">
                                      <p:cBhvr>
                                        <p:cTn id="31" dur="500"/>
                                        <p:tgtEl>
                                          <p:spTgt spid="28877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88776"/>
                                        </p:tgtEl>
                                        <p:attrNameLst>
                                          <p:attrName>style.visibility</p:attrName>
                                        </p:attrNameLst>
                                      </p:cBhvr>
                                      <p:to>
                                        <p:strVal val="visible"/>
                                      </p:to>
                                    </p:set>
                                    <p:animEffect transition="in" filter="wipe(left)">
                                      <p:cBhvr>
                                        <p:cTn id="36" dur="500"/>
                                        <p:tgtEl>
                                          <p:spTgt spid="28877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88778"/>
                                        </p:tgtEl>
                                        <p:attrNameLst>
                                          <p:attrName>style.visibility</p:attrName>
                                        </p:attrNameLst>
                                      </p:cBhvr>
                                      <p:to>
                                        <p:strVal val="visible"/>
                                      </p:to>
                                    </p:set>
                                    <p:animEffect transition="in" filter="wipe(left)">
                                      <p:cBhvr>
                                        <p:cTn id="41" dur="500"/>
                                        <p:tgtEl>
                                          <p:spTgt spid="28877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8779"/>
                                        </p:tgtEl>
                                        <p:attrNameLst>
                                          <p:attrName>style.visibility</p:attrName>
                                        </p:attrNameLst>
                                      </p:cBhvr>
                                      <p:to>
                                        <p:strVal val="visible"/>
                                      </p:to>
                                    </p:set>
                                    <p:animEffect transition="in" filter="wipe(left)">
                                      <p:cBhvr>
                                        <p:cTn id="46" dur="500"/>
                                        <p:tgtEl>
                                          <p:spTgt spid="288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P spid="288772" grpId="0"/>
      <p:bldP spid="288773"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9</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conductors have in abundance?</a:t>
            </a:r>
          </a:p>
          <a:p>
            <a:pPr marL="742950" lvl="1" indent="-285750">
              <a:spcBef>
                <a:spcPct val="20000"/>
              </a:spcBef>
              <a:buFontTx/>
              <a:buChar char="–"/>
            </a:pPr>
            <a:r>
              <a:rPr lang="en-US">
                <a:solidFill>
                  <a:srgbClr val="660066"/>
                </a:solidFill>
                <a:latin typeface="Arial Narrow" charset="0"/>
                <a:ea typeface="ＭＳ Ｐゴシック" charset="-128"/>
              </a:rPr>
              <a:t>Free electrons</a:t>
            </a:r>
          </a:p>
          <a:p>
            <a:pPr marL="342900" indent="-342900">
              <a:spcBef>
                <a:spcPct val="20000"/>
              </a:spcBef>
              <a:buFontTx/>
              <a:buChar char="•"/>
            </a:pPr>
            <a:r>
              <a:rPr lang="en-US" sz="280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a:solidFill>
                  <a:srgbClr val="660066"/>
                </a:solidFill>
                <a:latin typeface="Arial Narrow" charset="0"/>
                <a:ea typeface="ＭＳ Ｐゴシック" charset="-128"/>
              </a:rPr>
              <a:t>Due to historical convention, the direction of the current is opposite to the direction of flow of electrons </a:t>
            </a:r>
            <a:r>
              <a:rPr lang="en-US">
                <a:solidFill>
                  <a:srgbClr val="660066"/>
                </a:solidFill>
                <a:latin typeface="Arial Narrow" charset="0"/>
                <a:ea typeface="ＭＳ Ｐゴシック" charset="-128"/>
                <a:sym typeface="Wingdings" charset="2"/>
              </a:rPr>
              <a:t> Conventional Current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9795">
                                            <p:txEl>
                                              <p:pRg st="0" end="0"/>
                                            </p:txEl>
                                          </p:spTgt>
                                        </p:tgtEl>
                                        <p:attrNameLst>
                                          <p:attrName>style.visibility</p:attrName>
                                        </p:attrNameLst>
                                      </p:cBhvr>
                                      <p:to>
                                        <p:strVal val="visible"/>
                                      </p:to>
                                    </p:set>
                                    <p:animEffect transition="in" filter="wipe(left)">
                                      <p:cBhvr>
                                        <p:cTn id="7" dur="500"/>
                                        <p:tgtEl>
                                          <p:spTgt spid="289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9795">
                                            <p:txEl>
                                              <p:pRg st="1" end="1"/>
                                            </p:txEl>
                                          </p:spTgt>
                                        </p:tgtEl>
                                        <p:attrNameLst>
                                          <p:attrName>style.visibility</p:attrName>
                                        </p:attrNameLst>
                                      </p:cBhvr>
                                      <p:to>
                                        <p:strVal val="visible"/>
                                      </p:to>
                                    </p:set>
                                    <p:animEffect transition="in" filter="wipe(left)">
                                      <p:cBhvr>
                                        <p:cTn id="12" dur="500"/>
                                        <p:tgtEl>
                                          <p:spTgt spid="289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9795">
                                            <p:txEl>
                                              <p:pRg st="2" end="2"/>
                                            </p:txEl>
                                          </p:spTgt>
                                        </p:tgtEl>
                                        <p:attrNameLst>
                                          <p:attrName>style.visibility</p:attrName>
                                        </p:attrNameLst>
                                      </p:cBhvr>
                                      <p:to>
                                        <p:strVal val="visible"/>
                                      </p:to>
                                    </p:set>
                                    <p:animEffect transition="in" filter="wipe(left)">
                                      <p:cBhvr>
                                        <p:cTn id="17" dur="500"/>
                                        <p:tgtEl>
                                          <p:spTgt spid="289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9795">
                                            <p:txEl>
                                              <p:pRg st="3" end="3"/>
                                            </p:txEl>
                                          </p:spTgt>
                                        </p:tgtEl>
                                        <p:attrNameLst>
                                          <p:attrName>style.visibility</p:attrName>
                                        </p:attrNameLst>
                                      </p:cBhvr>
                                      <p:to>
                                        <p:strVal val="visible"/>
                                      </p:to>
                                    </p:set>
                                    <p:animEffect transition="in" filter="wipe(left)">
                                      <p:cBhvr>
                                        <p:cTn id="22" dur="500"/>
                                        <p:tgtEl>
                                          <p:spTgt spid="289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9795">
                                            <p:txEl>
                                              <p:pRg st="4" end="4"/>
                                            </p:txEl>
                                          </p:spTgt>
                                        </p:tgtEl>
                                        <p:attrNameLst>
                                          <p:attrName>style.visibility</p:attrName>
                                        </p:attrNameLst>
                                      </p:cBhvr>
                                      <p:to>
                                        <p:strVal val="visible"/>
                                      </p:to>
                                    </p:set>
                                    <p:animEffect transition="in" filter="wipe(left)">
                                      <p:cBhvr>
                                        <p:cTn id="27" dur="500"/>
                                        <p:tgtEl>
                                          <p:spTgt spid="289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9795">
                                            <p:txEl>
                                              <p:pRg st="5" end="5"/>
                                            </p:txEl>
                                          </p:spTgt>
                                        </p:tgtEl>
                                        <p:attrNameLst>
                                          <p:attrName>style.visibility</p:attrName>
                                        </p:attrNameLst>
                                      </p:cBhvr>
                                      <p:to>
                                        <p:strVal val="visible"/>
                                      </p:to>
                                    </p:set>
                                    <p:animEffect transition="in" filter="wipe(left)">
                                      <p:cBhvr>
                                        <p:cTn id="32" dur="500"/>
                                        <p:tgtEl>
                                          <p:spTgt spid="289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9795">
                                            <p:txEl>
                                              <p:pRg st="6" end="6"/>
                                            </p:txEl>
                                          </p:spTgt>
                                        </p:tgtEl>
                                        <p:attrNameLst>
                                          <p:attrName>style.visibility</p:attrName>
                                        </p:attrNameLst>
                                      </p:cBhvr>
                                      <p:to>
                                        <p:strVal val="visible"/>
                                      </p:to>
                                    </p:set>
                                    <p:animEffect transition="in" filter="wipe(left)">
                                      <p:cBhvr>
                                        <p:cTn id="37" dur="500"/>
                                        <p:tgtEl>
                                          <p:spTgt spid="2897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9795">
                                            <p:txEl>
                                              <p:pRg st="7" end="7"/>
                                            </p:txEl>
                                          </p:spTgt>
                                        </p:tgtEl>
                                        <p:attrNameLst>
                                          <p:attrName>style.visibility</p:attrName>
                                        </p:attrNameLst>
                                      </p:cBhvr>
                                      <p:to>
                                        <p:strVal val="visible"/>
                                      </p:to>
                                    </p:set>
                                    <p:animEffect transition="in" filter="wipe(left)">
                                      <p:cBhvr>
                                        <p:cTn id="42" dur="500"/>
                                        <p:tgtEl>
                                          <p:spTgt spid="2897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9795">
                                            <p:txEl>
                                              <p:pRg st="8" end="8"/>
                                            </p:txEl>
                                          </p:spTgt>
                                        </p:tgtEl>
                                        <p:attrNameLst>
                                          <p:attrName>style.visibility</p:attrName>
                                        </p:attrNameLst>
                                      </p:cBhvr>
                                      <p:to>
                                        <p:strVal val="visible"/>
                                      </p:to>
                                    </p:set>
                                    <p:animEffect transition="in" filter="wipe(left)">
                                      <p:cBhvr>
                                        <p:cTn id="47" dur="500"/>
                                        <p:tgtEl>
                                          <p:spTgt spid="2897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25195</TotalTime>
  <Words>2097</Words>
  <Application>Microsoft Macintosh PowerPoint</Application>
  <PresentationFormat>On-screen Show (4:3)</PresentationFormat>
  <Paragraphs>255</Paragraphs>
  <Slides>17</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phys1443-spring02</vt:lpstr>
      <vt:lpstr>Equation</vt:lpstr>
      <vt:lpstr>PHYS 1444 – Section 003 Lecture #12</vt:lpstr>
      <vt:lpstr>Announcements</vt:lpstr>
      <vt:lpstr>Electric Current and Resistance</vt:lpstr>
      <vt:lpstr>The Electric Battery</vt:lpstr>
      <vt:lpstr>How does a battery work?</vt:lpstr>
      <vt:lpstr>How does a battery work?</vt:lpstr>
      <vt:lpstr>Electric Current</vt:lpstr>
      <vt:lpstr>Example 25 – 1 </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572</cp:revision>
  <dcterms:created xsi:type="dcterms:W3CDTF">2011-10-06T23:13:21Z</dcterms:created>
  <dcterms:modified xsi:type="dcterms:W3CDTF">2011-10-06T23:13:58Z</dcterms:modified>
</cp:coreProperties>
</file>