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Default Extension="wmf" ContentType="image/x-wmf"/>
  <Override PartName="/ppt/embeddings/oleObject66.bin" ContentType="application/vnd.openxmlformats-officedocument.oleObject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1.bin" ContentType="application/vnd.openxmlformats-officedocument.oleObject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5.bin" ContentType="application/vnd.openxmlformats-officedocument.oleObject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82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72.bin" ContentType="application/vnd.openxmlformats-officedocument.oleObject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57.bin" ContentType="application/vnd.openxmlformats-officedocument.oleObject"/>
  <Override PartName="/ppt/slideLayouts/slideLayout6.xml" ContentType="application/vnd.openxmlformats-officedocument.presentationml.slideLayout+xml"/>
  <Override PartName="/ppt/embeddings/oleObject41.bin" ContentType="application/vnd.openxmlformats-officedocument.oleObject"/>
  <Override PartName="/ppt/embeddings/oleObject76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Override PartName="/ppt/embeddings/oleObject8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embeddings/oleObject84.bin" ContentType="application/vnd.openxmlformats-officedocument.oleObjec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slides/slide2.xml" ContentType="application/vnd.openxmlformats-officedocument.presentationml.slide+xml"/>
  <Override PartName="/ppt/embeddings/oleObject70.bin" ContentType="application/vnd.openxmlformats-officedocument.oleObject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oleObject74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5" r:id="rId3"/>
    <p:sldId id="528" r:id="rId4"/>
    <p:sldId id="529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504" r:id="rId18"/>
    <p:sldId id="505" r:id="rId19"/>
    <p:sldId id="506" r:id="rId20"/>
    <p:sldId id="507" r:id="rId21"/>
    <p:sldId id="508" r:id="rId22"/>
    <p:sldId id="509" r:id="rId23"/>
    <p:sldId id="510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6" d="100"/>
          <a:sy n="96" d="100"/>
        </p:scale>
        <p:origin x="-1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Relationship Id="rId11" Type="http://schemas.openxmlformats.org/officeDocument/2006/relationships/image" Target="../media/image83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Relationship Id="rId2" Type="http://schemas.openxmlformats.org/officeDocument/2006/relationships/image" Target="../media/image93.wmf"/><Relationship Id="rId3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wmf"/><Relationship Id="rId15" Type="http://schemas.openxmlformats.org/officeDocument/2006/relationships/image" Target="../media/image32.wmf"/><Relationship Id="rId16" Type="http://schemas.openxmlformats.org/officeDocument/2006/relationships/image" Target="../media/image3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9" Type="http://schemas.openxmlformats.org/officeDocument/2006/relationships/image" Target="../media/image26.wmf"/><Relationship Id="rId10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pict"/><Relationship Id="rId3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pict"/><Relationship Id="rId6" Type="http://schemas.openxmlformats.org/officeDocument/2006/relationships/image" Target="../media/image46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image" Target="../media/image68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wmf"/><Relationship Id="rId8" Type="http://schemas.openxmlformats.org/officeDocument/2006/relationships/image" Target="../media/image64.wmf"/><Relationship Id="rId9" Type="http://schemas.openxmlformats.org/officeDocument/2006/relationships/image" Target="../media/image65.wmf"/><Relationship Id="rId10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3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oleObject" Target="../embeddings/oleObject59.bin"/><Relationship Id="rId13" Type="http://schemas.openxmlformats.org/officeDocument/2006/relationships/oleObject" Target="../embeddings/oleObject60.bin"/><Relationship Id="rId14" Type="http://schemas.openxmlformats.org/officeDocument/2006/relationships/oleObject" Target="../embeddings/oleObject61.bin"/><Relationship Id="rId15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Relationship Id="rId9" Type="http://schemas.openxmlformats.org/officeDocument/2006/relationships/oleObject" Target="../embeddings/oleObject56.bin"/><Relationship Id="rId10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6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oleObject" Target="../embeddings/oleObject73.bin"/><Relationship Id="rId13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oleObject" Target="../embeddings/oleObject65.bin"/><Relationship Id="rId5" Type="http://schemas.openxmlformats.org/officeDocument/2006/relationships/oleObject" Target="../embeddings/oleObject66.bin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Relationship Id="rId9" Type="http://schemas.openxmlformats.org/officeDocument/2006/relationships/oleObject" Target="../embeddings/oleObject70.bin"/><Relationship Id="rId10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Relationship Id="rId9" Type="http://schemas.openxmlformats.org/officeDocument/2006/relationships/oleObject" Target="../embeddings/oleObject8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oleObject" Target="../embeddings/oleObject83.bin"/><Relationship Id="rId5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476" y="1378803"/>
            <a:ext cx="2764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Oct. 11,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Temperature Dependence of Resistance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Electric Power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Alternating Current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Power Delivered by AC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Microscopic View of Electric Current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Ohm’s Law in Microscopic View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EMF and Terminal Voltage</a:t>
            </a:r>
          </a:p>
          <a:p>
            <a:pPr marL="609600" indent="-609600">
              <a:spcBef>
                <a:spcPct val="20000"/>
              </a:spcBef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</a:pPr>
            <a:endParaRPr lang="en-US" sz="2800" dirty="0" smtClean="0">
              <a:solidFill>
                <a:srgbClr val="0000FF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9200" y="5862935"/>
            <a:ext cx="644825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#7,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18!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B4C6-F311-0847-A377-074D26D5169A}" type="slidenum">
              <a:rPr lang="en-US"/>
              <a:pPr/>
              <a:t>10</a:t>
            </a:fld>
            <a:endParaRPr lang="en-US"/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</a:t>
            </a:r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a fuse blow?: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Determine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p:oleObj spid="_x0000_s349186" name="Equation" r:id="rId4" imgW="431640" imgH="164880" progId="Equation.DSMT4">
              <p:embed/>
            </p:oleObj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p:oleObj spid="_x0000_s349187" name="Equation" r:id="rId5" imgW="495000" imgH="203040" progId="Equation.DSMT4">
              <p:embed/>
            </p:oleObj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p:oleObj spid="_x0000_s349188" name="Equation" r:id="rId6" imgW="291960" imgH="203040" progId="Equation.DSMT4">
              <p:embed/>
            </p:oleObj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p:oleObj spid="_x0000_s349189" name="Equation" r:id="rId7" imgW="317160" imgH="203040" progId="Equation.DSMT4">
              <p:embed/>
            </p:oleObj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14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p:oleObj spid="_x0000_s349190" name="Equation" r:id="rId8" imgW="291960" imgH="203040" progId="Equation.DSMT4">
              <p:embed/>
            </p:oleObj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p:oleObj spid="_x0000_s349191" name="Equation" r:id="rId9" imgW="304560" imgH="203040" progId="Equation.DSMT4">
              <p:embed/>
            </p:oleObj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p:oleObj spid="_x0000_s349192" name="Equation" r:id="rId10" imgW="291960" imgH="203040" progId="Equation.DSMT4">
              <p:embed/>
            </p:oleObj>
          </a:graphicData>
        </a:graphic>
      </p:graphicFrame>
      <p:graphicFrame>
        <p:nvGraphicFramePr>
          <p:cNvPr id="304147" name="Object 1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p:oleObj spid="_x0000_s349193" name="Equation" r:id="rId11" imgW="1155600" imgH="203040" progId="Equation.DSMT4">
              <p:embed/>
            </p:oleObj>
          </a:graphicData>
        </a:graphic>
      </p:graphicFrame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p:oleObj spid="_x0000_s349194" name="Equation" r:id="rId12" imgW="2133360" imgH="164880" progId="Equation.DSMT4">
              <p:embed/>
            </p:oleObj>
          </a:graphicData>
        </a:graphic>
      </p:graphicFrame>
      <p:graphicFrame>
        <p:nvGraphicFramePr>
          <p:cNvPr id="304149" name="Object 2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p:oleObj spid="_x0000_s349195" name="Equation" r:id="rId13" imgW="1269720" imgH="203040" progId="Equation.DSMT4">
              <p:embed/>
            </p:oleObj>
          </a:graphicData>
        </a:graphic>
      </p:graphicFrame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p:oleObj spid="_x0000_s349196" name="Equation" r:id="rId14" imgW="1269720" imgH="203040" progId="Equation.DSMT4">
              <p:embed/>
            </p:oleObj>
          </a:graphicData>
        </a:graphic>
      </p:graphicFrame>
      <p:graphicFrame>
        <p:nvGraphicFramePr>
          <p:cNvPr id="304151" name="Object 2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p:oleObj spid="_x0000_s349197" name="Equation" r:id="rId15" imgW="1143000" imgH="203040" progId="Equation.DSMT4">
              <p:embed/>
            </p:oleObj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p:oleObj spid="_x0000_s349198" name="Equation" r:id="rId16" imgW="1130040" imgH="203040" progId="Equation.DSMT4">
              <p:embed/>
            </p:oleObj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p:oleObj spid="_x0000_s349199" name="Equation" r:id="rId17" imgW="304560" imgH="203040" progId="Equation.DSMT4">
              <p:embed/>
            </p:oleObj>
          </a:graphicData>
        </a:graphic>
      </p:graphicFrame>
      <p:graphicFrame>
        <p:nvGraphicFramePr>
          <p:cNvPr id="304155" name="Object 27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p:oleObj spid="_x0000_s349200" name="Equation" r:id="rId18" imgW="1193760" imgH="203040" progId="Equation.DSMT4">
              <p:embed/>
            </p:oleObj>
          </a:graphicData>
        </a:graphic>
      </p:graphicFrame>
      <p:graphicFrame>
        <p:nvGraphicFramePr>
          <p:cNvPr id="304156" name="Object 28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p:oleObj spid="_x0000_s349201" name="Equation" r:id="rId19" imgW="2438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11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 smtClean="0"/>
              <a:t>The Alternating </a:t>
            </a:r>
            <a:r>
              <a:rPr lang="en-US" sz="4000" dirty="0"/>
              <a:t>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 smtClean="0"/>
              <a:t> (–V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and 0</a:t>
            </a: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ω</a:t>
            </a:r>
            <a:r>
              <a:rPr lang="en-US" sz="2400" dirty="0" smtClean="0">
                <a:latin typeface="Symbol" charset="2"/>
              </a:rPr>
              <a:t>=2π</a:t>
            </a:r>
            <a:r>
              <a:rPr lang="en-US" sz="2400" dirty="0" smtClean="0">
                <a:latin typeface="Monotype Corsiva" charset="0"/>
              </a:rPr>
              <a:t>f</a:t>
            </a:r>
            <a:endParaRPr lang="en-US" sz="2400" dirty="0">
              <a:latin typeface="Monotype Corsiva" charset="0"/>
            </a:endParaRP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p:oleObj spid="_x0000_s351234" name="Equation" r:id="rId4" imgW="253800" imgH="164880" progId="Equation.DSMT4">
              <p:embed/>
            </p:oleObj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p:oleObj spid="_x0000_s351235" name="Equation" r:id="rId5" imgW="800100" imgH="228600" progId="Equation.DSMT4">
              <p:embed/>
            </p:oleObj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p:oleObj spid="_x0000_s351236" name="Equation" r:id="rId6" imgW="533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13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 smtClean="0"/>
              <a:t> (–I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and 0</a:t>
            </a:r>
            <a:r>
              <a:rPr lang="en-US" sz="2400" baseline="-25000" dirty="0" smtClean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p:oleObj spid="_x0000_s352258" name="Equation" r:id="rId3" imgW="482400" imgH="368280" progId="Equation.DSMT4">
              <p:embed/>
            </p:oleObj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p:oleObj spid="_x0000_s352259" name="Equation" r:id="rId4" imgW="799920" imgH="368280" progId="Equation.DSMT4">
              <p:embed/>
            </p:oleObj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p:oleObj spid="_x0000_s352260" name="Equation" r:id="rId5" imgW="533160" imgH="203040" progId="Equation.DSMT4">
              <p:embed/>
            </p:oleObj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4414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68663" y="1143000"/>
            <a:ext cx="2903537" cy="425450"/>
            <a:chOff x="1946" y="740"/>
            <a:chExt cx="1542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1946" y="874"/>
              <a:ext cx="733" cy="93"/>
            </a:xfrm>
            <a:prstGeom prst="curvedConnector4">
              <a:avLst>
                <a:gd name="adj1" fmla="val 44611"/>
                <a:gd name="adj2" fmla="val -27958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14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p:oleObj spid="_x0000_s353282" name="Equation" r:id="rId4" imgW="1282680" imgH="228600" progId="Equation.DSMT4">
              <p:embed/>
            </p:oleObj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p:oleObj spid="_x0000_s353283" name="Equation" r:id="rId5" imgW="622080" imgH="368280" progId="Equation.DSMT4">
              <p:embed/>
            </p:oleObj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p:oleObj spid="_x0000_s353284" name="Equation" r:id="rId6" imgW="1130040" imgH="279360" progId="Equation.DSMT4">
              <p:embed/>
            </p:oleObj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p:oleObj spid="_x0000_s353285" name="Equation" r:id="rId7" imgW="723600" imgH="469800" progId="Equation.DSMT4">
              <p:embed/>
            </p:oleObj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p:oleObj spid="_x0000_s353286" name="Equation" r:id="rId8" imgW="546100" imgH="381000" progId="Equation.DSMT4">
              <p:embed/>
            </p:oleObj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p:oleObj spid="_x0000_s353287" name="Equation" r:id="rId9" imgW="609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15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rms values are sometimes called effective values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 other words, an AC of peak voltage V</a:t>
            </a:r>
            <a:r>
              <a:rPr lang="en-US" sz="2400" baseline="-25000"/>
              <a:t>0</a:t>
            </a:r>
            <a:r>
              <a:rPr lang="en-US" sz="2400"/>
              <a:t> or peak current I</a:t>
            </a:r>
            <a:r>
              <a:rPr lang="en-US" sz="2400" baseline="-25000"/>
              <a:t>0</a:t>
            </a:r>
            <a:r>
              <a:rPr lang="en-US" sz="2400"/>
              <a:t> produces as much power as DC voltage of V</a:t>
            </a:r>
            <a:r>
              <a:rPr lang="en-US" sz="2400" baseline="-25000"/>
              <a:t>rms</a:t>
            </a:r>
            <a:r>
              <a:rPr lang="en-US" sz="2400"/>
              <a:t> or DC current I</a:t>
            </a:r>
            <a:r>
              <a:rPr lang="en-US" sz="2400" baseline="-25000"/>
              <a:t>rms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p:oleObj spid="_x0000_s354306" name="Equation" r:id="rId3" imgW="1549080" imgH="393480" progId="Equation.DSMT4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p:oleObj spid="_x0000_s354307" name="Equation" r:id="rId4" imgW="1587240" imgH="393480" progId="Equation.DSMT4">
              <p:embed/>
            </p:oleObj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p:oleObj spid="_x0000_s354308" name="Equation" r:id="rId5" imgW="1054080" imgH="368280" progId="Equation.DSMT4">
              <p:embed/>
            </p:oleObj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p:oleObj spid="_x0000_s354309" name="Equation" r:id="rId6" imgW="977760" imgH="393480" progId="Equation.DSMT4">
              <p:embed/>
            </p:oleObj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p:oleObj spid="_x0000_s354310" name="Equation" r:id="rId7" imgW="291960" imgH="203040" progId="Equation.DSMT4">
              <p:embed/>
            </p:oleObj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p:oleObj spid="_x0000_s354311" name="Equation" r:id="rId8" imgW="545760" imgH="228600" progId="Equation.DSMT4">
              <p:embed/>
            </p:oleObj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p:oleObj spid="_x0000_s354312" name="Equation" r:id="rId9" imgW="1130040" imgH="203040" progId="Equation.DSMT4">
              <p:embed/>
            </p:oleObj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p:oleObj spid="_x0000_s354313" name="Equation" r:id="rId10" imgW="291960" imgH="203040" progId="Equation.DSMT4">
              <p:embed/>
            </p:oleObj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p:oleObj spid="_x0000_s354314" name="Equation" r:id="rId11" imgW="545760" imgH="228600" progId="Equation.DSMT4">
              <p:embed/>
            </p:oleObj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p:oleObj spid="_x0000_s354315" name="Equation" r:id="rId12" imgW="1054080" imgH="203040" progId="Equation.DSMT4">
              <p:embed/>
            </p:oleObj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p:oleObj spid="_x0000_s354316" name="Equation" r:id="rId13" imgW="6984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16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</a:t>
            </a:r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p:oleObj spid="_x0000_s355330" name="Equation" r:id="rId4" imgW="368280" imgH="203040" progId="Equation.DSMT4">
              <p:embed/>
            </p:oleObj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p:oleObj spid="_x0000_s355331" name="Equation" r:id="rId5" imgW="406080" imgH="419040" progId="Equation.DSMT4">
              <p:embed/>
            </p:oleObj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p:oleObj spid="_x0000_s355332" name="Equation" r:id="rId6" imgW="927000" imgH="368280" progId="Equation.DSMT4">
              <p:embed/>
            </p:oleObj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p:oleObj spid="_x0000_s355333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p:oleObj spid="_x0000_s355334" name="Equation" r:id="rId8" imgW="393480" imgH="431640" progId="Equation.DSMT4">
              <p:embed/>
            </p:oleObj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p:oleObj spid="_x0000_s355335" name="Equation" r:id="rId9" imgW="1054080" imgH="444240" progId="Equation.DSMT4">
              <p:embed/>
            </p:oleObj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p:oleObj spid="_x0000_s355336" name="Equation" r:id="rId10" imgW="279360" imgH="203040" progId="Equation.DSMT4">
              <p:embed/>
            </p:oleObj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p:oleObj spid="_x0000_s355337" name="Equation" r:id="rId11" imgW="545760" imgH="228600" progId="Equation.DSMT4">
              <p:embed/>
            </p:oleObj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p:oleObj spid="_x0000_s355338" name="Equation" r:id="rId12" imgW="1091880" imgH="203040" progId="Equation.DSMT4">
              <p:embed/>
            </p:oleObj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p:oleObj spid="_x0000_s355339" name="Equation" r:id="rId13" imgW="253800" imgH="177480" progId="Equation.DSMT4">
              <p:embed/>
            </p:oleObj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p:oleObj spid="_x0000_s355340" name="Equation" r:id="rId14" imgW="406080" imgH="393480" progId="Equation.DSMT4">
              <p:embed/>
            </p:oleObj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p:oleObj spid="_x0000_s355341" name="Equation" r:id="rId15" imgW="1104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17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</a:t>
            </a:r>
            <a:r>
              <a:rPr lang="en-US" sz="2800" dirty="0" err="1"/>
              <a:t>w</a:t>
            </a:r>
            <a:r>
              <a:rPr lang="en-US" sz="2800" dirty="0"/>
              <a:t>/ uniform cross-section, the direction of electric field is parallel to the walls of the wire, this is possible since the charges are </a:t>
            </a:r>
            <a:r>
              <a:rPr lang="en-US" sz="2800" dirty="0" smtClean="0"/>
              <a:t>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2819400" y="3811588"/>
          <a:ext cx="1371600" cy="571500"/>
        </p:xfrm>
        <a:graphic>
          <a:graphicData uri="http://schemas.openxmlformats.org/presentationml/2006/ole">
            <p:oleObj spid="_x0000_s380930" name="Equation" r:id="rId4" imgW="6602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18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86D7-D424-D24F-B372-5D4EBFE8A860}" type="slidenum">
              <a:rPr lang="en-US"/>
              <a:pPr/>
              <a:t>19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How do we relate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with the macroscopic current </a:t>
            </a:r>
            <a:r>
              <a:rPr lang="en-US" b="1" i="1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 time interval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/>
              <a:t>, the electrons travel </a:t>
            </a:r>
            <a:r>
              <a:rPr lang="en-US" b="1" i="1" dirty="0" err="1" smtClean="0">
                <a:latin typeface="Monotype Corsiva" charset="0"/>
              </a:rPr>
              <a:t>l</a:t>
            </a:r>
            <a:r>
              <a:rPr lang="en-US" b="1" i="1" dirty="0" smtClean="0">
                <a:latin typeface="Monotype Corsiva" charset="0"/>
              </a:rPr>
              <a:t> 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on average</a:t>
            </a:r>
          </a:p>
          <a:p>
            <a:pPr lvl="1"/>
            <a:r>
              <a:rPr lang="en-US" dirty="0"/>
              <a:t>If wire’s </a:t>
            </a:r>
            <a:r>
              <a:rPr lang="en-US" dirty="0" err="1"/>
              <a:t>x</a:t>
            </a:r>
            <a:r>
              <a:rPr lang="en-US" dirty="0"/>
              <a:t>-sectional area is A, in time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electrons in a volume V=</a:t>
            </a:r>
            <a:r>
              <a:rPr lang="en-US" b="1" i="1" dirty="0" err="1" smtClean="0">
                <a:latin typeface="Monotype Corsiva" charset="0"/>
              </a:rPr>
              <a:t>l</a:t>
            </a:r>
            <a:r>
              <a:rPr lang="en-US" b="1" i="1" dirty="0" smtClean="0">
                <a:latin typeface="Monotype Corsiva" charset="0"/>
              </a:rPr>
              <a:t> </a:t>
            </a:r>
            <a:r>
              <a:rPr lang="en-US" dirty="0" smtClean="0"/>
              <a:t>A</a:t>
            </a:r>
            <a:r>
              <a:rPr lang="en-US" dirty="0"/>
              <a:t>=</a:t>
            </a:r>
            <a:r>
              <a:rPr lang="en-US" dirty="0" err="1" smtClean="0"/>
              <a:t>Av</a:t>
            </a:r>
            <a:r>
              <a:rPr lang="en-US" baseline="-25000" dirty="0" err="1" smtClean="0"/>
              <a:t>d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will pass through the area A</a:t>
            </a:r>
          </a:p>
          <a:p>
            <a:pPr lvl="1"/>
            <a:r>
              <a:rPr lang="en-US" dirty="0"/>
              <a:t>If there are </a:t>
            </a:r>
            <a:r>
              <a:rPr lang="en-US" dirty="0" err="1"/>
              <a:t>n</a:t>
            </a:r>
            <a:r>
              <a:rPr lang="en-US" dirty="0"/>
              <a:t> free electrons ( of charge –</a:t>
            </a:r>
            <a:r>
              <a:rPr lang="en-US" dirty="0" err="1"/>
              <a:t>e</a:t>
            </a:r>
            <a:r>
              <a:rPr lang="en-US" dirty="0"/>
              <a:t>) per unit volume, the total charge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Δ</a:t>
            </a:r>
            <a:r>
              <a:rPr lang="en-US" dirty="0" smtClean="0"/>
              <a:t>Q </a:t>
            </a:r>
            <a:r>
              <a:rPr lang="en-US" dirty="0"/>
              <a:t>that pass through A in time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The current </a:t>
            </a:r>
            <a:r>
              <a:rPr lang="en-US" b="1" i="1" dirty="0">
                <a:latin typeface="Monotype Corsiva" charset="0"/>
              </a:rPr>
              <a:t>I</a:t>
            </a:r>
            <a:r>
              <a:rPr lang="en-US" dirty="0"/>
              <a:t> in the wire is</a:t>
            </a:r>
          </a:p>
          <a:p>
            <a:pPr lvl="1"/>
            <a:r>
              <a:rPr lang="en-US" dirty="0"/>
              <a:t>The density in vector form is</a:t>
            </a:r>
          </a:p>
          <a:p>
            <a:pPr lvl="1"/>
            <a:r>
              <a:rPr lang="en-US" dirty="0"/>
              <a:t>For any types of charge: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4372" name="Object 4"/>
          <p:cNvGraphicFramePr>
            <a:graphicFrameLocks noChangeAspect="1"/>
          </p:cNvGraphicFramePr>
          <p:nvPr/>
        </p:nvGraphicFramePr>
        <p:xfrm>
          <a:off x="1143000" y="3757613"/>
          <a:ext cx="550863" cy="303212"/>
        </p:xfrm>
        <a:graphic>
          <a:graphicData uri="http://schemas.openxmlformats.org/presentationml/2006/ole">
            <p:oleObj spid="_x0000_s382978" name="Equation" r:id="rId3" imgW="342720" imgH="190440" progId="Equation.DSMT4">
              <p:embed/>
            </p:oleObj>
          </a:graphicData>
        </a:graphic>
      </p:graphicFrame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4572000" y="4114800"/>
          <a:ext cx="900113" cy="692150"/>
        </p:xfrm>
        <a:graphic>
          <a:graphicData uri="http://schemas.openxmlformats.org/presentationml/2006/ole">
            <p:oleObj spid="_x0000_s382979" name="Equation" r:id="rId4" imgW="571320" imgH="368280" progId="Equation.DSMT4">
              <p:embed/>
            </p:oleObj>
          </a:graphicData>
        </a:graphic>
      </p:graphicFrame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4884738" y="4648200"/>
          <a:ext cx="754062" cy="669925"/>
        </p:xfrm>
        <a:graphic>
          <a:graphicData uri="http://schemas.openxmlformats.org/presentationml/2006/ole">
            <p:oleObj spid="_x0000_s382980" name="Equation" r:id="rId5" imgW="495000" imgH="368280" progId="Equation.DSMT4">
              <p:embed/>
            </p:oleObj>
          </a:graphicData>
        </a:graphic>
      </p:graphicFrame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4495800" y="5435600"/>
          <a:ext cx="1782763" cy="736600"/>
        </p:xfrm>
        <a:graphic>
          <a:graphicData uri="http://schemas.openxmlformats.org/presentationml/2006/ole">
            <p:oleObj spid="_x0000_s382981" name="Equation" r:id="rId6" imgW="888840" imgH="342720" progId="Equation.DSMT4">
              <p:embed/>
            </p:oleObj>
          </a:graphicData>
        </a:graphic>
      </p:graphicFrame>
      <p:graphicFrame>
        <p:nvGraphicFramePr>
          <p:cNvPr id="314376" name="Object 8"/>
          <p:cNvGraphicFramePr>
            <a:graphicFrameLocks noChangeAspect="1"/>
          </p:cNvGraphicFramePr>
          <p:nvPr/>
        </p:nvGraphicFramePr>
        <p:xfrm>
          <a:off x="6477000" y="5453063"/>
          <a:ext cx="1524000" cy="711200"/>
        </p:xfrm>
        <a:graphic>
          <a:graphicData uri="http://schemas.openxmlformats.org/presentationml/2006/ole">
            <p:oleObj spid="_x0000_s382982" name="Equation" r:id="rId7" imgW="787320" imgH="342720" progId="Equation.DSMT4">
              <p:embed/>
            </p:oleObj>
          </a:graphicData>
        </a:graphic>
      </p:graphicFrame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1676400" y="3733800"/>
          <a:ext cx="2554288" cy="363538"/>
        </p:xfrm>
        <a:graphic>
          <a:graphicData uri="http://schemas.openxmlformats.org/presentationml/2006/ole">
            <p:oleObj spid="_x0000_s382983" name="Equation" r:id="rId8" imgW="1587240" imgH="228600" progId="Equation.DSMT4">
              <p:embed/>
            </p:oleObj>
          </a:graphicData>
        </a:graphic>
      </p:graphicFrame>
      <p:graphicFrame>
        <p:nvGraphicFramePr>
          <p:cNvPr id="314378" name="Object 10"/>
          <p:cNvGraphicFramePr>
            <a:graphicFrameLocks noChangeAspect="1"/>
          </p:cNvGraphicFramePr>
          <p:nvPr/>
        </p:nvGraphicFramePr>
        <p:xfrm>
          <a:off x="4191000" y="3733800"/>
          <a:ext cx="2206625" cy="363538"/>
        </p:xfrm>
        <a:graphic>
          <a:graphicData uri="http://schemas.openxmlformats.org/presentationml/2006/ole">
            <p:oleObj spid="_x0000_s382984" name="Equation" r:id="rId9" imgW="1371600" imgH="228600" progId="Equation.DSMT4">
              <p:embed/>
            </p:oleObj>
          </a:graphicData>
        </a:graphic>
      </p:graphicFrame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6399213" y="3733800"/>
          <a:ext cx="1144587" cy="363538"/>
        </p:xfrm>
        <a:graphic>
          <a:graphicData uri="http://schemas.openxmlformats.org/presentationml/2006/ole">
            <p:oleObj spid="_x0000_s382985" name="Equation" r:id="rId10" imgW="711000" imgH="228600" progId="Equation.DSMT4">
              <p:embed/>
            </p:oleObj>
          </a:graphicData>
        </a:graphic>
      </p:graphicFrame>
      <p:graphicFrame>
        <p:nvGraphicFramePr>
          <p:cNvPr id="314380" name="Object 12"/>
          <p:cNvGraphicFramePr>
            <a:graphicFrameLocks noChangeAspect="1"/>
          </p:cNvGraphicFramePr>
          <p:nvPr/>
        </p:nvGraphicFramePr>
        <p:xfrm>
          <a:off x="7521575" y="3733800"/>
          <a:ext cx="1165225" cy="363538"/>
        </p:xfrm>
        <a:graphic>
          <a:graphicData uri="http://schemas.openxmlformats.org/presentationml/2006/ole">
            <p:oleObj spid="_x0000_s382986" name="Equation" r:id="rId11" imgW="723600" imgH="228600" progId="Equation.DSMT4">
              <p:embed/>
            </p:oleObj>
          </a:graphicData>
        </a:graphic>
      </p:graphicFrame>
      <p:graphicFrame>
        <p:nvGraphicFramePr>
          <p:cNvPr id="314381" name="Object 13"/>
          <p:cNvGraphicFramePr>
            <a:graphicFrameLocks noChangeAspect="1"/>
          </p:cNvGraphicFramePr>
          <p:nvPr/>
        </p:nvGraphicFramePr>
        <p:xfrm>
          <a:off x="5529263" y="4257675"/>
          <a:ext cx="719137" cy="315913"/>
        </p:xfrm>
        <a:graphic>
          <a:graphicData uri="http://schemas.openxmlformats.org/presentationml/2006/ole">
            <p:oleObj spid="_x0000_s382987" name="Equation" r:id="rId12" imgW="457200" imgH="203040" progId="Equation.DSMT4">
              <p:embed/>
            </p:oleObj>
          </a:graphicData>
        </a:graphic>
      </p:graphicFrame>
      <p:graphicFrame>
        <p:nvGraphicFramePr>
          <p:cNvPr id="314382" name="Object 14"/>
          <p:cNvGraphicFramePr>
            <a:graphicFrameLocks noChangeAspect="1"/>
          </p:cNvGraphicFramePr>
          <p:nvPr/>
        </p:nvGraphicFramePr>
        <p:xfrm>
          <a:off x="5668963" y="4800600"/>
          <a:ext cx="579437" cy="369888"/>
        </p:xfrm>
        <a:graphic>
          <a:graphicData uri="http://schemas.openxmlformats.org/presentationml/2006/ole">
            <p:oleObj spid="_x0000_s382988" name="Equation" r:id="rId13" imgW="3808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5257800"/>
          </a:xfrm>
        </p:spPr>
        <p:txBody>
          <a:bodyPr/>
          <a:lstStyle/>
          <a:p>
            <a:r>
              <a:rPr lang="en-US" sz="2800" dirty="0" smtClean="0"/>
              <a:t>Mid-Term Exam</a:t>
            </a:r>
          </a:p>
          <a:p>
            <a:pPr lvl="1"/>
            <a:r>
              <a:rPr lang="en-US" sz="2400" dirty="0" smtClean="0"/>
              <a:t>Time and Date: 12:30 – 2pm, Thursday, Oct. 20 in SH103</a:t>
            </a:r>
          </a:p>
          <a:p>
            <a:pPr lvl="1"/>
            <a:r>
              <a:rPr lang="en-US" sz="2400" dirty="0" smtClean="0"/>
              <a:t>Comprehensive Exam</a:t>
            </a:r>
          </a:p>
          <a:p>
            <a:pPr lvl="2"/>
            <a:r>
              <a:rPr lang="en-US" sz="2000" dirty="0" smtClean="0"/>
              <a:t>Coverage: Ch. 21.1 – what we finish this Thursday plus Appendices A and B</a:t>
            </a:r>
          </a:p>
          <a:p>
            <a:pPr lvl="1"/>
            <a:r>
              <a:rPr lang="en-US" sz="2400" dirty="0" smtClean="0"/>
              <a:t>There will be a review session Tuesday, Oct. 18, in class</a:t>
            </a:r>
          </a:p>
          <a:p>
            <a:pPr lvl="2"/>
            <a:r>
              <a:rPr lang="en-US" sz="2000" dirty="0" smtClean="0"/>
              <a:t>Please bring your own problems</a:t>
            </a:r>
          </a:p>
          <a:p>
            <a:pPr lvl="2"/>
            <a:r>
              <a:rPr lang="en-US" sz="2000" dirty="0" smtClean="0"/>
              <a:t>Attendance will be taken for extra credit</a:t>
            </a:r>
          </a:p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CH25. 8 – 25.10</a:t>
            </a:r>
          </a:p>
          <a:p>
            <a:r>
              <a:rPr lang="en-US" sz="2800" dirty="0" smtClean="0"/>
              <a:t>Colloquium tomorrow</a:t>
            </a:r>
          </a:p>
          <a:p>
            <a:pPr lvl="1"/>
            <a:r>
              <a:rPr lang="en-US" sz="2400" dirty="0" smtClean="0"/>
              <a:t>4pm in SH101</a:t>
            </a:r>
          </a:p>
          <a:p>
            <a:pPr lvl="1"/>
            <a:endParaRPr lang="en-US" sz="24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20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closed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A2F0-CC2A-354F-988B-25F253124470}" type="slidenum">
              <a:rPr lang="en-US"/>
              <a:pPr/>
              <a:t>21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Ohm’s 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</a:t>
            </a:r>
            <a:r>
              <a:rPr lang="en-US" dirty="0" smtClean="0"/>
              <a:t>rewrite the potential V </a:t>
            </a:r>
            <a:r>
              <a:rPr lang="en-US" dirty="0"/>
              <a:t>and</a:t>
            </a:r>
            <a:r>
              <a:rPr lang="en-US" dirty="0" smtClean="0"/>
              <a:t> current </a:t>
            </a:r>
            <a:r>
              <a:rPr lang="en-US" dirty="0" smtClean="0">
                <a:latin typeface="Monotype Corsiva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as: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jA</a:t>
            </a:r>
            <a:r>
              <a:rPr lang="en-US" dirty="0"/>
              <a:t>, V=E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electric field is uniform, from V=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 metal conductor,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or</a:t>
            </a:r>
            <a:r>
              <a:rPr lang="en-US" dirty="0" smtClean="0"/>
              <a:t> </a:t>
            </a:r>
            <a:r>
              <a:rPr lang="en-US" smtClean="0">
                <a:latin typeface="Symbol" charset="2"/>
              </a:rPr>
              <a:t>σ</a:t>
            </a:r>
            <a:r>
              <a:rPr lang="en-US" smtClean="0"/>
              <a:t> </a:t>
            </a:r>
            <a:r>
              <a:rPr lang="en-US" dirty="0"/>
              <a:t>does not depend on V, thus, the current density </a:t>
            </a:r>
            <a:r>
              <a:rPr lang="en-US" dirty="0" err="1"/>
              <a:t>j</a:t>
            </a:r>
            <a:r>
              <a:rPr lang="en-US" dirty="0"/>
              <a:t> is proportional to the electric field E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Microscopic statement of Ohm’s Law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 vector form, the density can be written as 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Ohm’s Law in Microscopic View</a:t>
            </a: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5715000" y="1082675"/>
          <a:ext cx="773113" cy="669925"/>
        </p:xfrm>
        <a:graphic>
          <a:graphicData uri="http://schemas.openxmlformats.org/presentationml/2006/ole">
            <p:oleObj spid="_x0000_s385026" name="Equation" r:id="rId3" imgW="507960" imgH="368280" progId="Equation.DSMT4">
              <p:embed/>
            </p:oleObj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p:oleObj spid="_x0000_s385027" name="Equation" r:id="rId4" imgW="291960" imgH="164880" progId="Equation.DSMT4">
              <p:embed/>
            </p:oleObj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p:oleObj spid="_x0000_s385028" name="Equation" r:id="rId5" imgW="419040" imgH="164880" progId="Equation.DSMT4">
              <p:embed/>
            </p:oleObj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p:oleObj spid="_x0000_s385029" name="Equation" r:id="rId6" imgW="711000" imgH="393480" progId="Equation.DSMT4">
              <p:embed/>
            </p:oleObj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6858000" y="5638800"/>
          <a:ext cx="1100138" cy="762000"/>
        </p:xfrm>
        <a:graphic>
          <a:graphicData uri="http://schemas.openxmlformats.org/presentationml/2006/ole">
            <p:oleObj spid="_x0000_s385030" name="Equation" r:id="rId7" imgW="723600" imgH="419040" progId="Equation.DSMT4">
              <p:embed/>
            </p:oleObj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1676400" y="2971800"/>
          <a:ext cx="1217613" cy="738188"/>
        </p:xfrm>
        <a:graphic>
          <a:graphicData uri="http://schemas.openxmlformats.org/presentationml/2006/ole">
            <p:oleObj spid="_x0000_s385031" name="Equation" r:id="rId8" imgW="799920" imgH="406080" progId="Equation.DSMT4">
              <p:embed/>
            </p:oleObj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p:oleObj spid="_x0000_s385032" name="Equation" r:id="rId9" imgW="2538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22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Observed in 1911 by H. K. Onnes when he cooled mercury to 4.2K (-269</a:t>
            </a:r>
            <a:r>
              <a:rPr lang="en-US" sz="2400" baseline="30000"/>
              <a:t>o</a:t>
            </a:r>
            <a:r>
              <a:rPr lang="en-US" sz="240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general superconducting materials become superconducting below a transition temperature.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7432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23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 current heats tissues and can cause burns</a:t>
            </a:r>
          </a:p>
          <a:p>
            <a:pPr>
              <a:lnSpc>
                <a:spcPct val="90000"/>
              </a:lnSpc>
            </a:pPr>
            <a:r>
              <a:rPr lang="en-US" sz="2800"/>
              <a:t>Currents above 70mA on a torso for a second or more is fatal, causing heart to function irregularly, “ventricular fibrillation”</a:t>
            </a:r>
          </a:p>
          <a:p>
            <a:pPr>
              <a:lnSpc>
                <a:spcPct val="90000"/>
              </a:lnSpc>
            </a:pPr>
            <a:r>
              <a:rPr lang="en-US" sz="2800"/>
              <a:t>A dry human body between two points on opposite side of the body is about 10</a:t>
            </a:r>
            <a:r>
              <a:rPr lang="en-US" sz="2800" baseline="30000"/>
              <a:t>4</a:t>
            </a:r>
            <a:r>
              <a:rPr lang="en-US" sz="2800"/>
              <a:t> to 10</a:t>
            </a:r>
            <a:r>
              <a:rPr lang="en-US" sz="2800" baseline="30000"/>
              <a:t>6</a:t>
            </a:r>
            <a:r>
              <a:rPr lang="en-US" sz="2800"/>
              <a:t> </a:t>
            </a:r>
            <a:r>
              <a:rPr lang="en-US" sz="2800">
                <a:latin typeface="Symbol" charset="2"/>
              </a:rPr>
              <a:t>W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When wet, it could be 10</a:t>
            </a:r>
            <a:r>
              <a:rPr lang="en-US" sz="2800" baseline="30000"/>
              <a:t>3</a:t>
            </a:r>
            <a:r>
              <a:rPr lang="en-US" sz="2800">
                <a:latin typeface="Symbol" charset="2"/>
              </a:rPr>
              <a:t>W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p:oleObj spid="_x0000_s387074" name="Equation" r:id="rId3" imgW="228600" imgH="152280" progId="Equation.DSMT4">
              <p:embed/>
            </p:oleObj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p:oleObj spid="_x0000_s387075" name="Equation" r:id="rId4" imgW="279360" imgH="368280" progId="Equation.DSMT4">
              <p:embed/>
            </p:oleObj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p:oleObj spid="_x0000_s387076" name="Equation" r:id="rId5" imgW="9651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0-11 at 11.25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for the first 10 items and 0.1 points each additional item.)</a:t>
            </a:r>
          </a:p>
          <a:p>
            <a:r>
              <a:rPr lang="en-US" sz="2800" dirty="0" smtClean="0"/>
              <a:t>Estimate the cost of electricity for </a:t>
            </a:r>
            <a:r>
              <a:rPr lang="en-US" sz="2800" dirty="0" smtClean="0"/>
              <a:t>each of the items on the table assuming the electricity cost is $0.12 per kWh and put them in a separate column in the above table.  (2points for the first 10 items and 0.1 points each additional items)</a:t>
            </a:r>
          </a:p>
          <a:p>
            <a:r>
              <a:rPr lang="en-US" sz="2800" dirty="0" smtClean="0"/>
              <a:t>Estimate the total amount of energy in Joules and </a:t>
            </a:r>
            <a:r>
              <a:rPr lang="en-US" sz="2800" smtClean="0"/>
              <a:t>the total electricity </a:t>
            </a:r>
            <a:r>
              <a:rPr lang="en-US" sz="2800" dirty="0" smtClean="0"/>
              <a:t>cost per month and per year for your home.  (4 points)</a:t>
            </a:r>
          </a:p>
          <a:p>
            <a:r>
              <a:rPr lang="en-US" sz="2800" dirty="0" smtClean="0"/>
              <a:t>Due: Beginning of the class Tuesday, Nov.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EB87-F66E-EA42-B219-A83BC1565D25}" type="slidenum">
              <a:rPr lang="en-US"/>
              <a:pPr/>
              <a:t>5</a:t>
            </a:fld>
            <a:endParaRPr lang="en-US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52400" y="533400"/>
            <a:ext cx="8763000" cy="617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 you think the resistivity depends on temperature?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Yes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Would it increase or decrease with the temperature?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Why?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Because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atoms are vibrating more rapidly as temperature increases and are arranged in a less orderly fashion.  So?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might interfere more with the flow of electrons.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the temperature change is not too large, the resistivity of metals usually increase nearly linearly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 temperature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α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the temperature coefficient of resistivity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α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of some semiconductors can be negative due to increased number of freed electrons.</a:t>
            </a: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2646363" y="4953000"/>
          <a:ext cx="2916237" cy="561975"/>
        </p:xfrm>
        <a:graphic>
          <a:graphicData uri="http://schemas.openxmlformats.org/presentationml/2006/ole">
            <p:oleObj spid="_x0000_s344066" name="Equation" r:id="rId3" imgW="1396800" imgH="253800" progId="Equation.DSMT4">
              <p:embed/>
            </p:oleObj>
          </a:graphicData>
        </a:graphic>
      </p:graphicFrame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/>
              <a:t>Temperature Dependence of Resistivity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9FC-E08B-B548-83E9-AB59EA872A63}" type="slidenum">
              <a:rPr lang="en-US"/>
              <a:pPr/>
              <a:t>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/>
              <a:t>Electric Power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4572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is the electric energy useful?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can transform into different forms of energy easily.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Motors, pumps, etc,  transform electric energy to mechanical energy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Heaters, dryers, cook-tops, etc, transforms electricity to thermal energy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Light bulb filament transforms electric energy to light energy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Only about 10% of the energy turns to light and the 90% lost via heat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Typical household light bulb and heating elements have resistance of order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a few 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ohms to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a few 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hundred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ohms</a:t>
            </a:r>
            <a:endParaRPr lang="en-US" sz="1800" dirty="0">
              <a:solidFill>
                <a:srgbClr val="CC00CC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does electric energy transforms to thermal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Flowing electrons collide with the vibrating atoms of the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each collision, part of electron’s kinetic energy is transferred to the atom it collides with.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kinetic energy of wire’s atoms increases, and thus the temperature of the wire increases.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increased thermal energy can be transferred as heat through conduction and convection to the air in a heater or to food on a pan, through radiation to bread in a toaster or radiated as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50AE-1756-5A4F-8ABA-D2E7F7AA32F7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Electric Power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do we find out the power transformed by an electric device?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is definition of the power?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rate at which work is done or the energy is transformed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the energy transformed when an infinitesimal charge dq moves through a potential difference V?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dU=Vdq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dt is the time required for an amount of charge dq to move through the potential difference V, the power P is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Thus, we obtain                  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is the unit?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kind of quantity is the electrical power?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Scalar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P=IV can apply to any devices while the formula with resistance can only apply to resistors.</a:t>
            </a:r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1084263" y="3641725"/>
          <a:ext cx="530225" cy="336550"/>
        </p:xfrm>
        <a:graphic>
          <a:graphicData uri="http://schemas.openxmlformats.org/presentationml/2006/ole">
            <p:oleObj spid="_x0000_s346114" name="Equation" r:id="rId3" imgW="253800" imgH="1522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36863" y="3505200"/>
            <a:ext cx="2954337" cy="533400"/>
            <a:chOff x="2651" y="2976"/>
            <a:chExt cx="1861" cy="336"/>
          </a:xfrm>
        </p:grpSpPr>
        <p:sp>
          <p:nvSpPr>
            <p:cNvPr id="301062" name="Oval 6"/>
            <p:cNvSpPr>
              <a:spLocks noChangeArrowheads="1"/>
            </p:cNvSpPr>
            <p:nvPr/>
          </p:nvSpPr>
          <p:spPr bwMode="auto">
            <a:xfrm>
              <a:off x="2651" y="2976"/>
              <a:ext cx="528" cy="3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1063" name="Text Box 7"/>
            <p:cNvSpPr txBox="1">
              <a:spLocks noChangeArrowheads="1"/>
            </p:cNvSpPr>
            <p:nvPr/>
          </p:nvSpPr>
          <p:spPr bwMode="auto">
            <a:xfrm>
              <a:off x="3563" y="3010"/>
              <a:ext cx="949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1064" name="AutoShape 8"/>
            <p:cNvCxnSpPr>
              <a:cxnSpLocks noChangeShapeType="1"/>
              <a:stCxn id="301063" idx="1"/>
              <a:endCxn id="301062" idx="6"/>
            </p:cNvCxnSpPr>
            <p:nvPr/>
          </p:nvCxnSpPr>
          <p:spPr bwMode="auto">
            <a:xfrm rot="10800000">
              <a:off x="3188" y="3144"/>
              <a:ext cx="366" cy="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301065" name="Object 9"/>
          <p:cNvGraphicFramePr>
            <a:graphicFrameLocks noChangeAspect="1"/>
          </p:cNvGraphicFramePr>
          <p:nvPr/>
        </p:nvGraphicFramePr>
        <p:xfrm>
          <a:off x="1598613" y="3584575"/>
          <a:ext cx="1085850" cy="449263"/>
        </p:xfrm>
        <a:graphic>
          <a:graphicData uri="http://schemas.openxmlformats.org/presentationml/2006/ole">
            <p:oleObj spid="_x0000_s346115" name="Equation" r:id="rId4" imgW="520560" imgH="203040" progId="Equation.DSMT4">
              <p:embed/>
            </p:oleObj>
          </a:graphicData>
        </a:graphic>
      </p:graphicFrame>
      <p:graphicFrame>
        <p:nvGraphicFramePr>
          <p:cNvPr id="301066" name="Object 10"/>
          <p:cNvGraphicFramePr>
            <a:graphicFrameLocks noChangeAspect="1"/>
          </p:cNvGraphicFramePr>
          <p:nvPr/>
        </p:nvGraphicFramePr>
        <p:xfrm>
          <a:off x="2620963" y="3627438"/>
          <a:ext cx="292100" cy="365125"/>
        </p:xfrm>
        <a:graphic>
          <a:graphicData uri="http://schemas.openxmlformats.org/presentationml/2006/ole">
            <p:oleObj spid="_x0000_s34611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301067" name="Object 11"/>
          <p:cNvGraphicFramePr>
            <a:graphicFrameLocks noChangeAspect="1"/>
          </p:cNvGraphicFramePr>
          <p:nvPr/>
        </p:nvGraphicFramePr>
        <p:xfrm>
          <a:off x="2830513" y="3581400"/>
          <a:ext cx="768350" cy="449263"/>
        </p:xfrm>
        <a:graphic>
          <a:graphicData uri="http://schemas.openxmlformats.org/presentationml/2006/ole">
            <p:oleObj spid="_x0000_s346117" name="Equation" r:id="rId6" imgW="368280" imgH="203040" progId="Equation.DSMT4">
              <p:embed/>
            </p:oleObj>
          </a:graphicData>
        </a:graphic>
      </p:graphicFrame>
      <p:graphicFrame>
        <p:nvGraphicFramePr>
          <p:cNvPr id="301068" name="Object 12"/>
          <p:cNvGraphicFramePr>
            <a:graphicFrameLocks noChangeAspect="1"/>
          </p:cNvGraphicFramePr>
          <p:nvPr/>
        </p:nvGraphicFramePr>
        <p:xfrm>
          <a:off x="3011488" y="4038600"/>
          <a:ext cx="874712" cy="365125"/>
        </p:xfrm>
        <a:graphic>
          <a:graphicData uri="http://schemas.openxmlformats.org/presentationml/2006/ole">
            <p:oleObj spid="_x0000_s346118" name="Equation" r:id="rId7" imgW="419040" imgH="164880" progId="Equation.DSMT4">
              <p:embed/>
            </p:oleObj>
          </a:graphicData>
        </a:graphic>
      </p:graphicFrame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048000" y="4495800"/>
            <a:ext cx="13716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Watts = J/s </a:t>
            </a:r>
          </a:p>
        </p:txBody>
      </p:sp>
      <p:graphicFrame>
        <p:nvGraphicFramePr>
          <p:cNvPr id="301070" name="Object 14"/>
          <p:cNvGraphicFramePr>
            <a:graphicFrameLocks noChangeAspect="1"/>
          </p:cNvGraphicFramePr>
          <p:nvPr/>
        </p:nvGraphicFramePr>
        <p:xfrm>
          <a:off x="6735763" y="3776663"/>
          <a:ext cx="1722437" cy="871537"/>
        </p:xfrm>
        <a:graphic>
          <a:graphicData uri="http://schemas.openxmlformats.org/presentationml/2006/ole">
            <p:oleObj spid="_x0000_s346119" name="Equation" r:id="rId8" imgW="825480" imgH="393480" progId="Equation.DSMT4">
              <p:embed/>
            </p:oleObj>
          </a:graphicData>
        </a:graphic>
      </p:graphicFrame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4267200" y="4013200"/>
            <a:ext cx="2438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660066"/>
                </a:solidFill>
                <a:latin typeface="Arial Narrow" charset="0"/>
              </a:rPr>
              <a:t>In terms of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826D-C510-1F44-AE7E-092A3FCC1E85}" type="slidenum">
              <a:rPr lang="en-US"/>
              <a:pPr/>
              <a:t>8</a:t>
            </a:fld>
            <a:endParaRPr lang="en-US"/>
          </a:p>
        </p:txBody>
      </p:sp>
      <p:pic>
        <p:nvPicPr>
          <p:cNvPr id="302082" name="Picture 2" descr="FG25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47650"/>
            <a:ext cx="3352800" cy="3028950"/>
          </a:xfrm>
          <a:prstGeom prst="rect">
            <a:avLst/>
          </a:prstGeom>
          <a:noFill/>
        </p:spPr>
      </p:pic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</a:t>
            </a:r>
            <a:r>
              <a:rPr lang="en-US" dirty="0" smtClean="0"/>
              <a:t> 8 </a:t>
            </a:r>
            <a:endParaRPr lang="en-US" dirty="0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54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Headlights: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resistance of a 40-W automobile headlight designed for 12V. 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81000" y="263525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Since the power is 40W and the voltage is 12V, we use the formula with V and R.  </a:t>
            </a: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2551113" y="3781425"/>
            <a:ext cx="1630362" cy="850900"/>
          </a:xfrm>
          <a:prstGeom prst="rightArrow">
            <a:avLst>
              <a:gd name="adj1" fmla="val 50000"/>
              <a:gd name="adj2" fmla="val 47901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925513" y="3700463"/>
          <a:ext cx="1360487" cy="1211262"/>
        </p:xfrm>
        <a:graphic>
          <a:graphicData uri="http://schemas.openxmlformats.org/presentationml/2006/ole">
            <p:oleObj spid="_x0000_s347138" name="Equation" r:id="rId4" imgW="469800" imgH="393480" progId="Equation.DSMT4">
              <p:embed/>
            </p:oleObj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3200400" y="5181600"/>
          <a:ext cx="690563" cy="438150"/>
        </p:xfrm>
        <a:graphic>
          <a:graphicData uri="http://schemas.openxmlformats.org/presentationml/2006/ole">
            <p:oleObj spid="_x0000_s347139" name="Equation" r:id="rId5" imgW="253800" imgH="152280" progId="Equation.DSMT4">
              <p:embed/>
            </p:oleObj>
          </a:graphicData>
        </a:graphic>
      </p:graphicFrame>
      <p:graphicFrame>
        <p:nvGraphicFramePr>
          <p:cNvPr id="302089" name="Object 9"/>
          <p:cNvGraphicFramePr>
            <a:graphicFrameLocks noChangeAspect="1"/>
          </p:cNvGraphicFramePr>
          <p:nvPr/>
        </p:nvGraphicFramePr>
        <p:xfrm>
          <a:off x="3810000" y="4800600"/>
          <a:ext cx="931863" cy="1135063"/>
        </p:xfrm>
        <a:graphic>
          <a:graphicData uri="http://schemas.openxmlformats.org/presentationml/2006/ole">
            <p:oleObj spid="_x0000_s347140" name="Equation" r:id="rId6" imgW="342720" imgH="393480" progId="Equation.DSMT4">
              <p:embed/>
            </p:oleObj>
          </a:graphicData>
        </a:graphic>
      </p:graphicFrame>
      <p:graphicFrame>
        <p:nvGraphicFramePr>
          <p:cNvPr id="302090" name="Object 10"/>
          <p:cNvGraphicFramePr>
            <a:graphicFrameLocks noChangeAspect="1"/>
          </p:cNvGraphicFramePr>
          <p:nvPr/>
        </p:nvGraphicFramePr>
        <p:xfrm>
          <a:off x="4746625" y="4699000"/>
          <a:ext cx="2416175" cy="1244600"/>
        </p:xfrm>
        <a:graphic>
          <a:graphicData uri="http://schemas.openxmlformats.org/presentationml/2006/ole">
            <p:oleObj spid="_x0000_s347141" name="Equation" r:id="rId7" imgW="888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0A8-9FE9-F24C-B5C6-2584842B6645}" type="slidenum">
              <a:rPr lang="en-US"/>
              <a:pPr/>
              <a:t>9</a:t>
            </a:fld>
            <a:endParaRPr lang="en-US"/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</p:spPr>
      </p:pic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/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/>
              <a:t>Thicker wires has less resistance, lower heat</a:t>
            </a:r>
          </a:p>
          <a:p>
            <a:pPr lvl="1">
              <a:lnSpc>
                <a:spcPct val="90000"/>
              </a:lnSpc>
            </a:pPr>
            <a:r>
              <a:rPr lang="en-US"/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/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/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26930</TotalTime>
  <Words>2752</Words>
  <Application>Microsoft Macintosh PowerPoint</Application>
  <PresentationFormat>On-screen Show (4:3)</PresentationFormat>
  <Paragraphs>288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1444 – Section 003 Lecture #13</vt:lpstr>
      <vt:lpstr>Announcements</vt:lpstr>
      <vt:lpstr>Slide 3</vt:lpstr>
      <vt:lpstr>Special Project #4</vt:lpstr>
      <vt:lpstr>Temperature Dependence of Resistivity</vt:lpstr>
      <vt:lpstr>Electric Power</vt:lpstr>
      <vt:lpstr>Electric Power</vt:lpstr>
      <vt:lpstr>Example 25 – 8 </vt:lpstr>
      <vt:lpstr>Power in Household Circuits</vt:lpstr>
      <vt:lpstr>Example 25 – 11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Microscopic View of Electric Current</vt:lpstr>
      <vt:lpstr>Microscopic View of Electric Current</vt:lpstr>
      <vt:lpstr> Ohm’s Law in Microscopic View</vt:lpstr>
      <vt:lpstr> Superconductivity</vt:lpstr>
      <vt:lpstr> Electric Hazards: Leakage Currents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607</cp:revision>
  <dcterms:created xsi:type="dcterms:W3CDTF">2011-10-11T20:59:11Z</dcterms:created>
  <dcterms:modified xsi:type="dcterms:W3CDTF">2011-10-11T21:48:13Z</dcterms:modified>
</cp:coreProperties>
</file>