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embeddings/oleObject10.bin" ContentType="application/vnd.openxmlformats-officedocument.oleObject"/>
  <Override PartName="/ppt/embeddings/oleObject78.bin" ContentType="application/vnd.openxmlformats-officedocument.oleObject"/>
  <Override PartName="/ppt/embeddings/oleObject81.bin" ContentType="application/vnd.openxmlformats-officedocument.oleObject"/>
  <Default Extension="bin" ContentType="application/vnd.openxmlformats-officedocument.presentationml.printerSettings"/>
  <Override PartName="/ppt/embeddings/oleObject5.bin" ContentType="application/vnd.openxmlformats-officedocument.oleObject"/>
  <Override PartName="/ppt/embeddings/oleObject28.bin" ContentType="application/vnd.openxmlformats-officedocument.oleObject"/>
  <Override PartName="/ppt/embeddings/oleObject47.bin" ContentType="application/vnd.openxmlformats-officedocument.oleObject"/>
  <Default Extension="wmf" ContentType="image/x-wmf"/>
  <Override PartName="/ppt/embeddings/oleObject66.bin" ContentType="application/vnd.openxmlformats-officedocument.oleObject"/>
  <Override PartName="/ppt/slides/slide18.xml" ContentType="application/vnd.openxmlformats-officedocument.presentationml.slide+xml"/>
  <Override PartName="/ppt/embeddings/oleObject33.bin" ContentType="application/vnd.openxmlformats-officedocument.oleObject"/>
  <Override PartName="/ppt/embeddings/oleObject52.bin" ContentType="application/vnd.openxmlformats-officedocument.oleObject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oleObject71.bin" ContentType="application/vnd.openxmlformats-officedocument.oleObject"/>
  <Override PartName="/ppt/slides/slide23.xml" ContentType="application/vnd.openxmlformats-officedocument.presentationml.slide+xml"/>
  <Override PartName="/ppt/embeddings/oleObject9.bin" ContentType="application/vnd.openxmlformats-officedocument.oleObject"/>
  <Override PartName="/ppt/theme/theme1.xml" ContentType="application/vnd.openxmlformats-officedocument.theme+xml"/>
  <Override PartName="/ppt/embeddings/oleObject16.bin" ContentType="application/vnd.openxmlformats-officedocument.oleObject"/>
  <Override PartName="/ppt/slideLayouts/slideLayout10.xml" ContentType="application/vnd.openxmlformats-officedocument.presentationml.slideLayout+xml"/>
  <Override PartName="/ppt/embeddings/oleObject21.bin" ContentType="application/vnd.openxmlformats-officedocument.oleObject"/>
  <Override PartName="/ppt/embeddings/oleObject40.bin" ContentType="application/vnd.openxmlformats-officedocument.oleObject"/>
  <Override PartName="/ppt/embeddings/oleObject37.bin" ContentType="application/vnd.openxmlformats-officedocument.oleObject"/>
  <Override PartName="/ppt/embeddings/oleObject56.bin" ContentType="application/vnd.openxmlformats-officedocument.oleObject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1.xml" ContentType="application/vnd.openxmlformats-officedocument.presentationml.slide+xml"/>
  <Override PartName="/ppt/embeddings/oleObject75.bin" ContentType="application/vnd.openxmlformats-officedocument.oleObject"/>
  <Override PartName="/ppt/embeddings/oleObject2.bin" ContentType="application/vnd.openxmlformats-officedocument.oleObject"/>
  <Override PartName="/ppt/embeddings/oleObject39.bin" ContentType="application/vnd.openxmlformats-officedocument.oleObject"/>
  <Override PartName="/ppt/embeddings/oleObject25.bin" ContentType="application/vnd.openxmlformats-officedocument.oleObject"/>
  <Override PartName="/ppt/embeddings/oleObject44.bin" ContentType="application/vnd.openxmlformats-officedocument.oleObject"/>
  <Override PartName="/ppt/embeddings/oleObject63.bin" ContentType="application/vnd.openxmlformats-officedocument.oleObject"/>
  <Override PartName="/ppt/embeddings/oleObject82.bin" ContentType="application/vnd.openxmlformats-officedocument.oleObject"/>
  <Override PartName="/ppt/embeddings/oleObject79.bin" ContentType="application/vnd.openxmlformats-officedocument.oleObject"/>
  <Override PartName="/ppt/slideLayouts/slideLayout9.xml" ContentType="application/vnd.openxmlformats-officedocument.presentationml.slideLayout+xml"/>
  <Override PartName="/ppt/embeddings/oleObject11.bin" ContentType="application/vnd.openxmlformats-officedocument.oleObject"/>
  <Override PartName="/ppt/embeddings/oleObject30.bin" ContentType="application/vnd.openxmlformats-officedocument.oleObject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embeddings/oleObject6.bin" ContentType="application/vnd.openxmlformats-officedocument.oleObject"/>
  <Override PartName="/ppt/presProps.xml" ContentType="application/vnd.openxmlformats-officedocument.presentationml.presProps+xml"/>
  <Override PartName="/ppt/embeddings/oleObject13.bin" ContentType="application/vnd.openxmlformats-officedocument.oleObject"/>
  <Override PartName="/ppt/embeddings/oleObject29.bin" ContentType="application/vnd.openxmlformats-officedocument.oleObject"/>
  <Override PartName="/ppt/embeddings/oleObject48.bin" ContentType="application/vnd.openxmlformats-officedocument.oleObject"/>
  <Override PartName="/ppt/embeddings/oleObject67.bin" ContentType="application/vnd.openxmlformats-officedocument.oleObject"/>
  <Override PartName="/ppt/slides/slide19.xml" ContentType="application/vnd.openxmlformats-officedocument.presentationml.slide+xml"/>
  <Override PartName="/ppt/embeddings/oleObject34.bin" ContentType="application/vnd.openxmlformats-officedocument.oleObject"/>
  <Override PartName="/ppt/embeddings/oleObject53.bin" ContentType="application/vnd.openxmlformats-officedocument.oleObject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embeddings/oleObject72.bin" ContentType="application/vnd.openxmlformats-officedocument.oleObject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embeddings/oleObject17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embeddings/oleObject22.bin" ContentType="application/vnd.openxmlformats-officedocument.oleObject"/>
  <Default Extension="jpeg" ContentType="image/jpeg"/>
  <Override PartName="/ppt/embeddings/oleObject60.bin" ContentType="application/vnd.openxmlformats-officedocument.oleObject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embeddings/oleObject57.bin" ContentType="application/vnd.openxmlformats-officedocument.oleObject"/>
  <Override PartName="/ppt/slideLayouts/slideLayout6.xml" ContentType="application/vnd.openxmlformats-officedocument.presentationml.slideLayout+xml"/>
  <Override PartName="/ppt/embeddings/oleObject41.bin" ContentType="application/vnd.openxmlformats-officedocument.oleObject"/>
  <Override PartName="/ppt/embeddings/oleObject76.bin" ContentType="application/vnd.openxmlformats-officedocument.oleObject"/>
  <Override PartName="/ppt/embeddings/oleObject3.bin" ContentType="application/vnd.openxmlformats-officedocument.oleObject"/>
  <Override PartName="/ppt/embeddings/oleObject26.bin" ContentType="application/vnd.openxmlformats-officedocument.oleObject"/>
  <Override PartName="/ppt/embeddings/oleObject45.bin" ContentType="application/vnd.openxmlformats-officedocument.oleObject"/>
  <Override PartName="/ppt/embeddings/oleObject64.bin" ContentType="application/vnd.openxmlformats-officedocument.oleObject"/>
  <Override PartName="/ppt/embeddings/oleObject83.bin" ContentType="application/vnd.openxmlformats-officedocument.oleObject"/>
  <Default Extension="rels" ContentType="application/vnd.openxmlformats-package.relationships+xml"/>
  <Override PartName="/ppt/slides/slide16.xml" ContentType="application/vnd.openxmlformats-officedocument.presentationml.slide+xml"/>
  <Override PartName="/ppt/embeddings/oleObject12.bin" ContentType="application/vnd.openxmlformats-officedocument.oleObject"/>
  <Override PartName="/ppt/embeddings/oleObject31.bin" ContentType="application/vnd.openxmlformats-officedocument.oleObject"/>
  <Override PartName="/ppt/embeddings/oleObject50.bin" ContentType="application/vnd.openxmlformats-officedocument.oleObject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embeddings/oleObject7.bin" ContentType="application/vnd.openxmlformats-officedocument.oleObject"/>
  <Override PartName="/ppt/embeddings/oleObject14.bin" ContentType="application/vnd.openxmlformats-officedocument.oleObject"/>
  <Override PartName="/ppt/embeddings/oleObject49.bin" ContentType="application/vnd.openxmlformats-officedocument.oleObject"/>
  <Override PartName="/ppt/embeddings/oleObject68.bin" ContentType="application/vnd.openxmlformats-officedocument.oleObject"/>
  <Override PartName="/ppt/embeddings/oleObject35.bin" ContentType="application/vnd.openxmlformats-officedocument.oleObject"/>
  <Override PartName="/ppt/embeddings/oleObject54.bin" ContentType="application/vnd.openxmlformats-officedocument.oleObject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embeddings/oleObject73.bin" ContentType="application/vnd.openxmlformats-officedocument.oleObject"/>
  <Override PartName="/ppt/theme/theme3.xml" ContentType="application/vnd.openxmlformats-officedocument.theme+xml"/>
  <Override PartName="/ppt/embeddings/oleObject18.bin" ContentType="application/vnd.openxmlformats-officedocument.oleObject"/>
  <Override PartName="/ppt/slideLayouts/slideLayout12.xml" ContentType="application/vnd.openxmlformats-officedocument.presentationml.slideLayout+xml"/>
  <Override PartName="/ppt/embeddings/oleObject23.bin" ContentType="application/vnd.openxmlformats-officedocument.oleObject"/>
  <Override PartName="/ppt/embeddings/oleObject42.bin" ContentType="application/vnd.openxmlformats-officedocument.oleObject"/>
  <Override PartName="/ppt/embeddings/oleObject61.bin" ContentType="application/vnd.openxmlformats-officedocument.oleObject"/>
  <Override PartName="/ppt/embeddings/oleObject58.bin" ContentType="application/vnd.openxmlformats-officedocument.oleObject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embeddings/oleObject77.bin" ContentType="application/vnd.openxmlformats-officedocument.oleObject"/>
  <Override PartName="/ppt/embeddings/oleObject80.bin" ContentType="application/vnd.openxmlformats-officedocument.oleObject"/>
  <Override PartName="/docProps/app.xml" ContentType="application/vnd.openxmlformats-officedocument.extended-properties+xml"/>
  <Override PartName="/ppt/embeddings/oleObject4.bin" ContentType="application/vnd.openxmlformats-officedocument.oleObject"/>
  <Override PartName="/ppt/viewProps.xml" ContentType="application/vnd.openxmlformats-officedocument.presentationml.viewProps+xml"/>
  <Override PartName="/ppt/notesMasters/notesMaster1.xml" ContentType="application/vnd.openxmlformats-officedocument.presentationml.notesMaster+xml"/>
  <Override PartName="/ppt/embeddings/oleObject27.bin" ContentType="application/vnd.openxmlformats-officedocument.oleObject"/>
  <Override PartName="/ppt/embeddings/oleObject46.bin" ContentType="application/vnd.openxmlformats-officedocument.oleObject"/>
  <Override PartName="/ppt/embeddings/oleObject65.bin" ContentType="application/vnd.openxmlformats-officedocument.oleObject"/>
  <Override PartName="/ppt/embeddings/oleObject84.bin" ContentType="application/vnd.openxmlformats-officedocument.oleObject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embeddings/oleObject32.bin" ContentType="application/vnd.openxmlformats-officedocument.oleObject"/>
  <Override PartName="/ppt/embeddings/oleObject51.bin" ContentType="application/vnd.openxmlformats-officedocument.oleObject"/>
  <Override PartName="/ppt/slides/slide2.xml" ContentType="application/vnd.openxmlformats-officedocument.presentationml.slide+xml"/>
  <Override PartName="/ppt/embeddings/oleObject70.bin" ContentType="application/vnd.openxmlformats-officedocument.oleObject"/>
  <Override PartName="/ppt/slides/slide22.xml" ContentType="application/vnd.openxmlformats-officedocument.presentationml.slide+xml"/>
  <Override PartName="/ppt/embeddings/oleObject8.bin" ContentType="application/vnd.openxmlformats-officedocument.oleObject"/>
  <Override PartName="/ppt/embeddings/oleObject15.bin" ContentType="application/vnd.openxmlformats-officedocument.oleObject"/>
  <Override PartName="/ppt/embeddings/oleObject69.bin" ContentType="application/vnd.openxmlformats-officedocument.oleObject"/>
  <Override PartName="/ppt/embeddings/oleObject20.bin" ContentType="application/vnd.openxmlformats-officedocument.oleObject"/>
  <Override PartName="/ppt/embeddings/oleObject36.bin" ContentType="application/vnd.openxmlformats-officedocument.oleObject"/>
  <Override PartName="/ppt/embeddings/oleObject55.bin" ContentType="application/vnd.openxmlformats-officedocument.oleObject"/>
  <Default Extension="pict" ContentType="image/pict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embeddings/oleObject74.bin" ContentType="application/vnd.openxmlformats-officedocument.oleObject"/>
  <Override PartName="/ppt/embeddings/oleObject1.bin" ContentType="application/vnd.openxmlformats-officedocument.oleObject"/>
  <Override PartName="/ppt/embeddings/oleObject19.bin" ContentType="application/vnd.openxmlformats-officedocument.oleObject"/>
  <Override PartName="/ppt/embeddings/oleObject38.bin" ContentType="application/vnd.openxmlformats-officedocument.oleObject"/>
  <Override PartName="/ppt/embeddings/oleObject24.bin" ContentType="application/vnd.openxmlformats-officedocument.oleObject"/>
  <Default Extension="png" ContentType="image/png"/>
  <Override PartName="/ppt/embeddings/oleObject62.bin" ContentType="application/vnd.openxmlformats-officedocument.oleObject"/>
  <Override PartName="/ppt/embeddings/oleObject59.bin" ContentType="application/vnd.openxmlformats-officedocument.oleObject"/>
  <Override PartName="/ppt/embeddings/oleObject43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35" r:id="rId3"/>
    <p:sldId id="528" r:id="rId4"/>
    <p:sldId id="529" r:id="rId5"/>
    <p:sldId id="486" r:id="rId6"/>
    <p:sldId id="487" r:id="rId7"/>
    <p:sldId id="488" r:id="rId8"/>
    <p:sldId id="489" r:id="rId9"/>
    <p:sldId id="490" r:id="rId10"/>
    <p:sldId id="491" r:id="rId11"/>
    <p:sldId id="492" r:id="rId12"/>
    <p:sldId id="493" r:id="rId13"/>
    <p:sldId id="494" r:id="rId14"/>
    <p:sldId id="495" r:id="rId15"/>
    <p:sldId id="496" r:id="rId16"/>
    <p:sldId id="497" r:id="rId17"/>
    <p:sldId id="504" r:id="rId18"/>
    <p:sldId id="505" r:id="rId19"/>
    <p:sldId id="506" r:id="rId20"/>
    <p:sldId id="507" r:id="rId21"/>
    <p:sldId id="508" r:id="rId22"/>
    <p:sldId id="509" r:id="rId23"/>
    <p:sldId id="510" r:id="rId2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3118" autoAdjust="0"/>
    <p:restoredTop sz="94683" autoAdjust="0"/>
  </p:normalViewPr>
  <p:slideViewPr>
    <p:cSldViewPr>
      <p:cViewPr varScale="1">
        <p:scale>
          <a:sx n="115" d="100"/>
          <a:sy n="115" d="100"/>
        </p:scale>
        <p:origin x="-96" y="-8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4" Type="http://schemas.openxmlformats.org/officeDocument/2006/relationships/image" Target="../media/image76.wmf"/><Relationship Id="rId5" Type="http://schemas.openxmlformats.org/officeDocument/2006/relationships/image" Target="../media/image77.wmf"/><Relationship Id="rId6" Type="http://schemas.openxmlformats.org/officeDocument/2006/relationships/image" Target="../media/image78.wmf"/><Relationship Id="rId7" Type="http://schemas.openxmlformats.org/officeDocument/2006/relationships/image" Target="../media/image79.wmf"/><Relationship Id="rId8" Type="http://schemas.openxmlformats.org/officeDocument/2006/relationships/image" Target="../media/image80.wmf"/><Relationship Id="rId9" Type="http://schemas.openxmlformats.org/officeDocument/2006/relationships/image" Target="../media/image81.wmf"/><Relationship Id="rId10" Type="http://schemas.openxmlformats.org/officeDocument/2006/relationships/image" Target="../media/image82.wmf"/><Relationship Id="rId11" Type="http://schemas.openxmlformats.org/officeDocument/2006/relationships/image" Target="../media/image83.wmf"/><Relationship Id="rId1" Type="http://schemas.openxmlformats.org/officeDocument/2006/relationships/image" Target="../media/image73.wmf"/><Relationship Id="rId2" Type="http://schemas.openxmlformats.org/officeDocument/2006/relationships/image" Target="../media/image7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4" Type="http://schemas.openxmlformats.org/officeDocument/2006/relationships/image" Target="../media/image87.wmf"/><Relationship Id="rId5" Type="http://schemas.openxmlformats.org/officeDocument/2006/relationships/image" Target="../media/image88.wmf"/><Relationship Id="rId6" Type="http://schemas.openxmlformats.org/officeDocument/2006/relationships/image" Target="../media/image89.wmf"/><Relationship Id="rId7" Type="http://schemas.openxmlformats.org/officeDocument/2006/relationships/image" Target="../media/image90.wmf"/><Relationship Id="rId1" Type="http://schemas.openxmlformats.org/officeDocument/2006/relationships/image" Target="../media/image84.wmf"/><Relationship Id="rId2" Type="http://schemas.openxmlformats.org/officeDocument/2006/relationships/image" Target="../media/image8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Relationship Id="rId2" Type="http://schemas.openxmlformats.org/officeDocument/2006/relationships/image" Target="../media/image93.wmf"/><Relationship Id="rId3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6" Type="http://schemas.openxmlformats.org/officeDocument/2006/relationships/image" Target="../media/image9.wmf"/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wmf"/><Relationship Id="rId12" Type="http://schemas.openxmlformats.org/officeDocument/2006/relationships/image" Target="../media/image29.wmf"/><Relationship Id="rId13" Type="http://schemas.openxmlformats.org/officeDocument/2006/relationships/image" Target="../media/image30.wmf"/><Relationship Id="rId14" Type="http://schemas.openxmlformats.org/officeDocument/2006/relationships/image" Target="../media/image31.wmf"/><Relationship Id="rId15" Type="http://schemas.openxmlformats.org/officeDocument/2006/relationships/image" Target="../media/image32.wmf"/><Relationship Id="rId16" Type="http://schemas.openxmlformats.org/officeDocument/2006/relationships/image" Target="../media/image33.wmf"/><Relationship Id="rId1" Type="http://schemas.openxmlformats.org/officeDocument/2006/relationships/image" Target="../media/image18.wmf"/><Relationship Id="rId2" Type="http://schemas.openxmlformats.org/officeDocument/2006/relationships/image" Target="../media/image19.wmf"/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5" Type="http://schemas.openxmlformats.org/officeDocument/2006/relationships/image" Target="../media/image22.wmf"/><Relationship Id="rId6" Type="http://schemas.openxmlformats.org/officeDocument/2006/relationships/image" Target="../media/image23.wmf"/><Relationship Id="rId7" Type="http://schemas.openxmlformats.org/officeDocument/2006/relationships/image" Target="../media/image24.wmf"/><Relationship Id="rId8" Type="http://schemas.openxmlformats.org/officeDocument/2006/relationships/image" Target="../media/image25.wmf"/><Relationship Id="rId9" Type="http://schemas.openxmlformats.org/officeDocument/2006/relationships/image" Target="../media/image26.wmf"/><Relationship Id="rId10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36.pict"/><Relationship Id="rId3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wmf"/><Relationship Id="rId3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4" Type="http://schemas.openxmlformats.org/officeDocument/2006/relationships/image" Target="../media/image44.wmf"/><Relationship Id="rId5" Type="http://schemas.openxmlformats.org/officeDocument/2006/relationships/image" Target="../media/image45.pict"/><Relationship Id="rId6" Type="http://schemas.openxmlformats.org/officeDocument/2006/relationships/image" Target="../media/image46.wmf"/><Relationship Id="rId1" Type="http://schemas.openxmlformats.org/officeDocument/2006/relationships/image" Target="../media/image41.wmf"/><Relationship Id="rId2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4" Type="http://schemas.openxmlformats.org/officeDocument/2006/relationships/image" Target="../media/image51.wmf"/><Relationship Id="rId5" Type="http://schemas.openxmlformats.org/officeDocument/2006/relationships/image" Target="../media/image52.wmf"/><Relationship Id="rId6" Type="http://schemas.openxmlformats.org/officeDocument/2006/relationships/image" Target="../media/image53.wmf"/><Relationship Id="rId7" Type="http://schemas.openxmlformats.org/officeDocument/2006/relationships/image" Target="../media/image54.wmf"/><Relationship Id="rId8" Type="http://schemas.openxmlformats.org/officeDocument/2006/relationships/image" Target="../media/image55.wmf"/><Relationship Id="rId9" Type="http://schemas.openxmlformats.org/officeDocument/2006/relationships/image" Target="../media/image56.wmf"/><Relationship Id="rId1" Type="http://schemas.openxmlformats.org/officeDocument/2006/relationships/image" Target="../media/image48.wmf"/><Relationship Id="rId2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7.wmf"/><Relationship Id="rId12" Type="http://schemas.openxmlformats.org/officeDocument/2006/relationships/image" Target="../media/image68.wmf"/><Relationship Id="rId1" Type="http://schemas.openxmlformats.org/officeDocument/2006/relationships/image" Target="../media/image57.wmf"/><Relationship Id="rId2" Type="http://schemas.openxmlformats.org/officeDocument/2006/relationships/image" Target="../media/image58.wmf"/><Relationship Id="rId3" Type="http://schemas.openxmlformats.org/officeDocument/2006/relationships/image" Target="../media/image59.wmf"/><Relationship Id="rId4" Type="http://schemas.openxmlformats.org/officeDocument/2006/relationships/image" Target="../media/image60.wmf"/><Relationship Id="rId5" Type="http://schemas.openxmlformats.org/officeDocument/2006/relationships/image" Target="../media/image61.wmf"/><Relationship Id="rId6" Type="http://schemas.openxmlformats.org/officeDocument/2006/relationships/image" Target="../media/image62.wmf"/><Relationship Id="rId7" Type="http://schemas.openxmlformats.org/officeDocument/2006/relationships/image" Target="../media/image63.wmf"/><Relationship Id="rId8" Type="http://schemas.openxmlformats.org/officeDocument/2006/relationships/image" Target="../media/image64.wmf"/><Relationship Id="rId9" Type="http://schemas.openxmlformats.org/officeDocument/2006/relationships/image" Target="../media/image65.wmf"/><Relationship Id="rId10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0EA90775-9E79-AF40-8649-44FC6B2F21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7F48CBAA-3EDC-8644-8A11-2FC6C39A34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E6FA6D-4494-A042-A891-3BF1C0B3302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96CD5C-CCC7-E442-B05E-C42CBE59B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30C095-84F5-1A4F-9748-23F007D65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3955CEF6-1AB0-E74E-906D-8F46EDA9A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DE1E33-2C54-CB4D-ABDF-3A454B18D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F52A00A-E5F3-1641-989E-C7723720A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4EC0CC-8EEE-C349-8350-A4235A86C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7DEC0C-DF96-6B4C-9AF6-A16C07076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70290E-F775-9F4A-936A-4FDCEC3A0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525CB3-95ED-114A-8239-09CE9D623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0146CE-6009-7047-80A7-0744EB433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899DCF-B62D-6842-B28F-7472A3510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fld id="{749BBC0D-DE6B-A64C-8FFE-2FC604203ED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oleObject" Target="../embeddings/oleObject20.bin"/><Relationship Id="rId13" Type="http://schemas.openxmlformats.org/officeDocument/2006/relationships/oleObject" Target="../embeddings/oleObject21.bin"/><Relationship Id="rId14" Type="http://schemas.openxmlformats.org/officeDocument/2006/relationships/oleObject" Target="../embeddings/oleObject22.bin"/><Relationship Id="rId15" Type="http://schemas.openxmlformats.org/officeDocument/2006/relationships/oleObject" Target="../embeddings/oleObject23.bin"/><Relationship Id="rId16" Type="http://schemas.openxmlformats.org/officeDocument/2006/relationships/oleObject" Target="../embeddings/oleObject24.bin"/><Relationship Id="rId17" Type="http://schemas.openxmlformats.org/officeDocument/2006/relationships/oleObject" Target="../embeddings/oleObject25.bin"/><Relationship Id="rId18" Type="http://schemas.openxmlformats.org/officeDocument/2006/relationships/oleObject" Target="../embeddings/oleObject26.bin"/><Relationship Id="rId19" Type="http://schemas.openxmlformats.org/officeDocument/2006/relationships/oleObject" Target="../embeddings/oleObject2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4" Type="http://schemas.openxmlformats.org/officeDocument/2006/relationships/oleObject" Target="../embeddings/oleObject12.bin"/><Relationship Id="rId5" Type="http://schemas.openxmlformats.org/officeDocument/2006/relationships/oleObject" Target="../embeddings/oleObject13.bin"/><Relationship Id="rId6" Type="http://schemas.openxmlformats.org/officeDocument/2006/relationships/oleObject" Target="../embeddings/oleObject14.bin"/><Relationship Id="rId7" Type="http://schemas.openxmlformats.org/officeDocument/2006/relationships/oleObject" Target="../embeddings/oleObject15.bin"/><Relationship Id="rId8" Type="http://schemas.openxmlformats.org/officeDocument/2006/relationships/oleObject" Target="../embeddings/oleObject16.bin"/><Relationship Id="rId9" Type="http://schemas.openxmlformats.org/officeDocument/2006/relationships/oleObject" Target="../embeddings/oleObject17.bin"/><Relationship Id="rId10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oleObject" Target="../embeddings/oleObject28.bin"/><Relationship Id="rId5" Type="http://schemas.openxmlformats.org/officeDocument/2006/relationships/oleObject" Target="../embeddings/oleObject29.bin"/><Relationship Id="rId6" Type="http://schemas.openxmlformats.org/officeDocument/2006/relationships/oleObject" Target="../embeddings/oleObject3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oleObject" Target="../embeddings/oleObject32.bin"/><Relationship Id="rId5" Type="http://schemas.openxmlformats.org/officeDocument/2006/relationships/oleObject" Target="../embeddings/oleObject33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oleObject" Target="../embeddings/oleObject34.bin"/><Relationship Id="rId5" Type="http://schemas.openxmlformats.org/officeDocument/2006/relationships/oleObject" Target="../embeddings/oleObject35.bin"/><Relationship Id="rId6" Type="http://schemas.openxmlformats.org/officeDocument/2006/relationships/oleObject" Target="../embeddings/oleObject36.bin"/><Relationship Id="rId7" Type="http://schemas.openxmlformats.org/officeDocument/2006/relationships/oleObject" Target="../embeddings/oleObject37.bin"/><Relationship Id="rId8" Type="http://schemas.openxmlformats.org/officeDocument/2006/relationships/oleObject" Target="../embeddings/oleObject38.bin"/><Relationship Id="rId9" Type="http://schemas.openxmlformats.org/officeDocument/2006/relationships/oleObject" Target="../embeddings/oleObject39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8.bin"/><Relationship Id="rId12" Type="http://schemas.openxmlformats.org/officeDocument/2006/relationships/oleObject" Target="../embeddings/oleObject49.bin"/><Relationship Id="rId13" Type="http://schemas.openxmlformats.org/officeDocument/2006/relationships/oleObject" Target="../embeddings/oleObject50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0.bin"/><Relationship Id="rId4" Type="http://schemas.openxmlformats.org/officeDocument/2006/relationships/oleObject" Target="../embeddings/oleObject41.bin"/><Relationship Id="rId5" Type="http://schemas.openxmlformats.org/officeDocument/2006/relationships/oleObject" Target="../embeddings/oleObject42.bin"/><Relationship Id="rId6" Type="http://schemas.openxmlformats.org/officeDocument/2006/relationships/oleObject" Target="../embeddings/oleObject43.bin"/><Relationship Id="rId7" Type="http://schemas.openxmlformats.org/officeDocument/2006/relationships/oleObject" Target="../embeddings/oleObject44.bin"/><Relationship Id="rId8" Type="http://schemas.openxmlformats.org/officeDocument/2006/relationships/oleObject" Target="../embeddings/oleObject45.bin"/><Relationship Id="rId9" Type="http://schemas.openxmlformats.org/officeDocument/2006/relationships/oleObject" Target="../embeddings/oleObject46.bin"/><Relationship Id="rId10" Type="http://schemas.openxmlformats.org/officeDocument/2006/relationships/oleObject" Target="../embeddings/oleObject47.bin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8.bin"/><Relationship Id="rId12" Type="http://schemas.openxmlformats.org/officeDocument/2006/relationships/oleObject" Target="../embeddings/oleObject59.bin"/><Relationship Id="rId13" Type="http://schemas.openxmlformats.org/officeDocument/2006/relationships/oleObject" Target="../embeddings/oleObject60.bin"/><Relationship Id="rId14" Type="http://schemas.openxmlformats.org/officeDocument/2006/relationships/oleObject" Target="../embeddings/oleObject61.bin"/><Relationship Id="rId15" Type="http://schemas.openxmlformats.org/officeDocument/2006/relationships/oleObject" Target="../embeddings/oleObject62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9.jpeg"/><Relationship Id="rId4" Type="http://schemas.openxmlformats.org/officeDocument/2006/relationships/oleObject" Target="../embeddings/oleObject51.bin"/><Relationship Id="rId5" Type="http://schemas.openxmlformats.org/officeDocument/2006/relationships/oleObject" Target="../embeddings/oleObject52.bin"/><Relationship Id="rId6" Type="http://schemas.openxmlformats.org/officeDocument/2006/relationships/oleObject" Target="../embeddings/oleObject53.bin"/><Relationship Id="rId7" Type="http://schemas.openxmlformats.org/officeDocument/2006/relationships/oleObject" Target="../embeddings/oleObject54.bin"/><Relationship Id="rId8" Type="http://schemas.openxmlformats.org/officeDocument/2006/relationships/oleObject" Target="../embeddings/oleObject55.bin"/><Relationship Id="rId9" Type="http://schemas.openxmlformats.org/officeDocument/2006/relationships/oleObject" Target="../embeddings/oleObject56.bin"/><Relationship Id="rId10" Type="http://schemas.openxmlformats.org/officeDocument/2006/relationships/oleObject" Target="../embeddings/oleObject5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4" Type="http://schemas.openxmlformats.org/officeDocument/2006/relationships/oleObject" Target="../embeddings/oleObject63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e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2.bin"/><Relationship Id="rId12" Type="http://schemas.openxmlformats.org/officeDocument/2006/relationships/oleObject" Target="../embeddings/oleObject73.bin"/><Relationship Id="rId13" Type="http://schemas.openxmlformats.org/officeDocument/2006/relationships/oleObject" Target="../embeddings/oleObject74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4.bin"/><Relationship Id="rId4" Type="http://schemas.openxmlformats.org/officeDocument/2006/relationships/oleObject" Target="../embeddings/oleObject65.bin"/><Relationship Id="rId5" Type="http://schemas.openxmlformats.org/officeDocument/2006/relationships/oleObject" Target="../embeddings/oleObject66.bin"/><Relationship Id="rId6" Type="http://schemas.openxmlformats.org/officeDocument/2006/relationships/oleObject" Target="../embeddings/oleObject67.bin"/><Relationship Id="rId7" Type="http://schemas.openxmlformats.org/officeDocument/2006/relationships/oleObject" Target="../embeddings/oleObject68.bin"/><Relationship Id="rId8" Type="http://schemas.openxmlformats.org/officeDocument/2006/relationships/oleObject" Target="../embeddings/oleObject69.bin"/><Relationship Id="rId9" Type="http://schemas.openxmlformats.org/officeDocument/2006/relationships/oleObject" Target="../embeddings/oleObject70.bin"/><Relationship Id="rId10" Type="http://schemas.openxmlformats.org/officeDocument/2006/relationships/oleObject" Target="../embeddings/oleObject7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4" Type="http://schemas.openxmlformats.org/officeDocument/2006/relationships/oleObject" Target="../embeddings/oleObject76.bin"/><Relationship Id="rId5" Type="http://schemas.openxmlformats.org/officeDocument/2006/relationships/oleObject" Target="../embeddings/oleObject77.bin"/><Relationship Id="rId6" Type="http://schemas.openxmlformats.org/officeDocument/2006/relationships/oleObject" Target="../embeddings/oleObject78.bin"/><Relationship Id="rId7" Type="http://schemas.openxmlformats.org/officeDocument/2006/relationships/oleObject" Target="../embeddings/oleObject79.bin"/><Relationship Id="rId8" Type="http://schemas.openxmlformats.org/officeDocument/2006/relationships/oleObject" Target="../embeddings/oleObject80.bin"/><Relationship Id="rId9" Type="http://schemas.openxmlformats.org/officeDocument/2006/relationships/oleObject" Target="../embeddings/oleObject81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4" Type="http://schemas.openxmlformats.org/officeDocument/2006/relationships/oleObject" Target="../embeddings/oleObject83.bin"/><Relationship Id="rId5" Type="http://schemas.openxmlformats.org/officeDocument/2006/relationships/oleObject" Target="../embeddings/oleObject84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8" Type="http://schemas.openxmlformats.org/officeDocument/2006/relationships/oleObject" Target="../embeddings/oleObject7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oleObject" Target="../embeddings/oleObject8.bin"/><Relationship Id="rId5" Type="http://schemas.openxmlformats.org/officeDocument/2006/relationships/oleObject" Target="../embeddings/oleObject9.bin"/><Relationship Id="rId6" Type="http://schemas.openxmlformats.org/officeDocument/2006/relationships/oleObject" Target="../embeddings/oleObject10.bin"/><Relationship Id="rId7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25D29EC-F732-2741-B9ED-FEC7A4EE4E96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r>
              <a:rPr lang="en-US" dirty="0"/>
              <a:t>PHYS 1444 – Section</a:t>
            </a:r>
            <a:r>
              <a:rPr lang="en-US" dirty="0" smtClean="0"/>
              <a:t> 003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#13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91476" y="1378803"/>
            <a:ext cx="27642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Oct. 11, 2011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219200" y="2286000"/>
            <a:ext cx="7010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Temperature Dependence of Resistance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Electric Power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Alternating Current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Power Delivered by AC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Microscopic View of Electric Current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Ohm’s Law in Microscopic View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EMF and Terminal Voltage</a:t>
            </a:r>
          </a:p>
          <a:p>
            <a:pPr marL="609600" indent="-609600">
              <a:spcBef>
                <a:spcPct val="20000"/>
              </a:spcBef>
            </a:pPr>
            <a:endParaRPr lang="en-US" sz="2800" dirty="0" smtClean="0">
              <a:solidFill>
                <a:schemeClr val="accent2"/>
              </a:solidFill>
              <a:latin typeface="Arial Narrow" charset="0"/>
            </a:endParaRPr>
          </a:p>
          <a:p>
            <a:pPr marL="990600" lvl="1" indent="-533400">
              <a:spcBef>
                <a:spcPct val="20000"/>
              </a:spcBef>
            </a:pPr>
            <a:endParaRPr lang="en-US" sz="2800" dirty="0" smtClean="0">
              <a:solidFill>
                <a:srgbClr val="0000FF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219200" y="5862935"/>
            <a:ext cx="6448250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charset="0"/>
              </a:rPr>
              <a:t>Today’s homework is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#7,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due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10pm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Oct. 18!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B4C6-F311-0847-A377-074D26D5169A}" type="slidenum">
              <a:rPr lang="en-US"/>
              <a:pPr/>
              <a:t>10</a:t>
            </a:fld>
            <a:endParaRPr lang="en-US"/>
          </a:p>
        </p:txBody>
      </p:sp>
      <p:pic>
        <p:nvPicPr>
          <p:cNvPr id="304130" name="Picture 2" descr="FG25_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1000"/>
            <a:ext cx="4724400" cy="3810000"/>
          </a:xfrm>
          <a:prstGeom prst="rect">
            <a:avLst/>
          </a:prstGeom>
          <a:noFill/>
        </p:spPr>
      </p:pic>
      <p:sp>
        <p:nvSpPr>
          <p:cNvPr id="3041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25 – </a:t>
            </a:r>
            <a:r>
              <a:rPr lang="en-US" dirty="0" smtClean="0"/>
              <a:t>11 </a:t>
            </a:r>
            <a:endParaRPr lang="en-US" dirty="0"/>
          </a:p>
        </p:txBody>
      </p:sp>
      <p:sp>
        <p:nvSpPr>
          <p:cNvPr id="304132" name="Text Box 4"/>
          <p:cNvSpPr txBox="1">
            <a:spLocks noChangeArrowheads="1"/>
          </p:cNvSpPr>
          <p:nvPr/>
        </p:nvSpPr>
        <p:spPr bwMode="auto">
          <a:xfrm>
            <a:off x="304800" y="654050"/>
            <a:ext cx="51816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chemeClr val="accent2"/>
                </a:solidFill>
                <a:latin typeface="Arial Narrow" charset="0"/>
              </a:rPr>
              <a:t>Will a fuse blow?:</a:t>
            </a:r>
            <a:r>
              <a:rPr lang="en-US" sz="3200" b="1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Determine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total current drawn by all the devices in the circuit in the figure.</a:t>
            </a:r>
          </a:p>
        </p:txBody>
      </p:sp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381000" y="2711450"/>
            <a:ext cx="5562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total current is the sum of current drawn by individual device. </a:t>
            </a:r>
          </a:p>
        </p:txBody>
      </p:sp>
      <p:sp>
        <p:nvSpPr>
          <p:cNvPr id="304134" name="AutoShape 6"/>
          <p:cNvSpPr>
            <a:spLocks noChangeArrowheads="1"/>
          </p:cNvSpPr>
          <p:nvPr/>
        </p:nvSpPr>
        <p:spPr bwMode="auto">
          <a:xfrm>
            <a:off x="1905000" y="3505200"/>
            <a:ext cx="1503363" cy="850900"/>
          </a:xfrm>
          <a:prstGeom prst="rightArrow">
            <a:avLst>
              <a:gd name="adj1" fmla="val 50000"/>
              <a:gd name="adj2" fmla="val 44170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Solve for I</a:t>
            </a:r>
          </a:p>
        </p:txBody>
      </p:sp>
      <p:graphicFrame>
        <p:nvGraphicFramePr>
          <p:cNvPr id="304135" name="Object 7"/>
          <p:cNvGraphicFramePr>
            <a:graphicFrameLocks noChangeAspect="1"/>
          </p:cNvGraphicFramePr>
          <p:nvPr/>
        </p:nvGraphicFramePr>
        <p:xfrm>
          <a:off x="533400" y="3657600"/>
          <a:ext cx="1250950" cy="508000"/>
        </p:xfrm>
        <a:graphic>
          <a:graphicData uri="http://schemas.openxmlformats.org/presentationml/2006/ole">
            <p:oleObj spid="_x0000_s349186" name="Equation" r:id="rId4" imgW="431640" imgH="164880" progId="Equation.DSMT4">
              <p:embed/>
            </p:oleObj>
          </a:graphicData>
        </a:graphic>
      </p:graphicFrame>
      <p:sp>
        <p:nvSpPr>
          <p:cNvPr id="304136" name="Text Box 8"/>
          <p:cNvSpPr txBox="1">
            <a:spLocks noChangeArrowheads="1"/>
          </p:cNvSpPr>
          <p:nvPr/>
        </p:nvSpPr>
        <p:spPr bwMode="auto">
          <a:xfrm>
            <a:off x="457200" y="4267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Bulb  </a:t>
            </a:r>
          </a:p>
        </p:txBody>
      </p:sp>
      <p:graphicFrame>
        <p:nvGraphicFramePr>
          <p:cNvPr id="304137" name="Object 9"/>
          <p:cNvGraphicFramePr>
            <a:graphicFrameLocks noChangeAspect="1"/>
          </p:cNvGraphicFramePr>
          <p:nvPr/>
        </p:nvGraphicFramePr>
        <p:xfrm>
          <a:off x="3517900" y="3657600"/>
          <a:ext cx="1435100" cy="625475"/>
        </p:xfrm>
        <a:graphic>
          <a:graphicData uri="http://schemas.openxmlformats.org/presentationml/2006/ole">
            <p:oleObj spid="_x0000_s349187" name="Equation" r:id="rId5" imgW="495000" imgH="203040" progId="Equation.DSMT4">
              <p:embed/>
            </p:oleObj>
          </a:graphicData>
        </a:graphic>
      </p:graphicFrame>
      <p:graphicFrame>
        <p:nvGraphicFramePr>
          <p:cNvPr id="304138" name="Object 10"/>
          <p:cNvGraphicFramePr>
            <a:graphicFrameLocks noChangeAspect="1"/>
          </p:cNvGraphicFramePr>
          <p:nvPr/>
        </p:nvGraphicFramePr>
        <p:xfrm>
          <a:off x="1371600" y="4384675"/>
          <a:ext cx="561975" cy="415925"/>
        </p:xfrm>
        <a:graphic>
          <a:graphicData uri="http://schemas.openxmlformats.org/presentationml/2006/ole">
            <p:oleObj spid="_x0000_s349188" name="Equation" r:id="rId6" imgW="291960" imgH="203040" progId="Equation.DSMT4">
              <p:embed/>
            </p:oleObj>
          </a:graphicData>
        </a:graphic>
      </p:graphicFrame>
      <p:sp>
        <p:nvSpPr>
          <p:cNvPr id="304139" name="Text Box 11"/>
          <p:cNvSpPr txBox="1">
            <a:spLocks noChangeArrowheads="1"/>
          </p:cNvSpPr>
          <p:nvPr/>
        </p:nvSpPr>
        <p:spPr bwMode="auto">
          <a:xfrm>
            <a:off x="4773613" y="4267200"/>
            <a:ext cx="1128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Heater  </a:t>
            </a:r>
          </a:p>
        </p:txBody>
      </p:sp>
      <p:graphicFrame>
        <p:nvGraphicFramePr>
          <p:cNvPr id="304140" name="Object 12"/>
          <p:cNvGraphicFramePr>
            <a:graphicFrameLocks noChangeAspect="1"/>
          </p:cNvGraphicFramePr>
          <p:nvPr/>
        </p:nvGraphicFramePr>
        <p:xfrm>
          <a:off x="5638800" y="4297363"/>
          <a:ext cx="628650" cy="427037"/>
        </p:xfrm>
        <a:graphic>
          <a:graphicData uri="http://schemas.openxmlformats.org/presentationml/2006/ole">
            <p:oleObj spid="_x0000_s349189" name="Equation" r:id="rId7" imgW="317160" imgH="203040" progId="Equation.DSMT4">
              <p:embed/>
            </p:oleObj>
          </a:graphicData>
        </a:graphic>
      </p:graphicFrame>
      <p:sp>
        <p:nvSpPr>
          <p:cNvPr id="304141" name="Text Box 13"/>
          <p:cNvSpPr txBox="1">
            <a:spLocks noChangeArrowheads="1"/>
          </p:cNvSpPr>
          <p:nvPr/>
        </p:nvSpPr>
        <p:spPr bwMode="auto">
          <a:xfrm>
            <a:off x="457200" y="4800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Stereo  </a:t>
            </a:r>
          </a:p>
        </p:txBody>
      </p:sp>
      <p:graphicFrame>
        <p:nvGraphicFramePr>
          <p:cNvPr id="304142" name="Object 14"/>
          <p:cNvGraphicFramePr>
            <a:graphicFrameLocks noChangeAspect="1"/>
          </p:cNvGraphicFramePr>
          <p:nvPr/>
        </p:nvGraphicFramePr>
        <p:xfrm>
          <a:off x="1373188" y="4876800"/>
          <a:ext cx="608012" cy="447675"/>
        </p:xfrm>
        <a:graphic>
          <a:graphicData uri="http://schemas.openxmlformats.org/presentationml/2006/ole">
            <p:oleObj spid="_x0000_s349190" name="Equation" r:id="rId8" imgW="291960" imgH="203040" progId="Equation.DSMT4">
              <p:embed/>
            </p:oleObj>
          </a:graphicData>
        </a:graphic>
      </p:graphicFrame>
      <p:sp>
        <p:nvSpPr>
          <p:cNvPr id="304143" name="Text Box 15"/>
          <p:cNvSpPr txBox="1">
            <a:spLocks noChangeArrowheads="1"/>
          </p:cNvSpPr>
          <p:nvPr/>
        </p:nvSpPr>
        <p:spPr bwMode="auto">
          <a:xfrm>
            <a:off x="4773613" y="4800600"/>
            <a:ext cx="1128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Dryer  </a:t>
            </a:r>
          </a:p>
        </p:txBody>
      </p:sp>
      <p:graphicFrame>
        <p:nvGraphicFramePr>
          <p:cNvPr id="304144" name="Object 16"/>
          <p:cNvGraphicFramePr>
            <a:graphicFrameLocks noChangeAspect="1"/>
          </p:cNvGraphicFramePr>
          <p:nvPr/>
        </p:nvGraphicFramePr>
        <p:xfrm>
          <a:off x="5646738" y="4830763"/>
          <a:ext cx="601662" cy="427037"/>
        </p:xfrm>
        <a:graphic>
          <a:graphicData uri="http://schemas.openxmlformats.org/presentationml/2006/ole">
            <p:oleObj spid="_x0000_s349191" name="Equation" r:id="rId9" imgW="304560" imgH="203040" progId="Equation.DSMT4">
              <p:embed/>
            </p:oleObj>
          </a:graphicData>
        </a:graphic>
      </p:graphicFrame>
      <p:sp>
        <p:nvSpPr>
          <p:cNvPr id="304145" name="Text Box 17"/>
          <p:cNvSpPr txBox="1">
            <a:spLocks noChangeArrowheads="1"/>
          </p:cNvSpPr>
          <p:nvPr/>
        </p:nvSpPr>
        <p:spPr bwMode="auto">
          <a:xfrm>
            <a:off x="457200" y="5334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Total current  </a:t>
            </a:r>
          </a:p>
        </p:txBody>
      </p:sp>
      <p:graphicFrame>
        <p:nvGraphicFramePr>
          <p:cNvPr id="304146" name="Object 18"/>
          <p:cNvGraphicFramePr>
            <a:graphicFrameLocks noChangeAspect="1"/>
          </p:cNvGraphicFramePr>
          <p:nvPr/>
        </p:nvGraphicFramePr>
        <p:xfrm>
          <a:off x="1600200" y="5724525"/>
          <a:ext cx="608013" cy="447675"/>
        </p:xfrm>
        <a:graphic>
          <a:graphicData uri="http://schemas.openxmlformats.org/presentationml/2006/ole">
            <p:oleObj spid="_x0000_s349192" name="Equation" r:id="rId10" imgW="291960" imgH="203040" progId="Equation.DSMT4">
              <p:embed/>
            </p:oleObj>
          </a:graphicData>
        </a:graphic>
      </p:graphicFrame>
      <p:graphicFrame>
        <p:nvGraphicFramePr>
          <p:cNvPr id="304147" name="Object 19"/>
          <p:cNvGraphicFramePr>
            <a:graphicFrameLocks noChangeAspect="1"/>
          </p:cNvGraphicFramePr>
          <p:nvPr/>
        </p:nvGraphicFramePr>
        <p:xfrm>
          <a:off x="2170113" y="5715000"/>
          <a:ext cx="2401887" cy="447675"/>
        </p:xfrm>
        <a:graphic>
          <a:graphicData uri="http://schemas.openxmlformats.org/presentationml/2006/ole">
            <p:oleObj spid="_x0000_s349193" name="Equation" r:id="rId11" imgW="1155600" imgH="203040" progId="Equation.DSMT4">
              <p:embed/>
            </p:oleObj>
          </a:graphicData>
        </a:graphic>
      </p:graphicFrame>
      <p:graphicFrame>
        <p:nvGraphicFramePr>
          <p:cNvPr id="304148" name="Object 20"/>
          <p:cNvGraphicFramePr>
            <a:graphicFrameLocks noChangeAspect="1"/>
          </p:cNvGraphicFramePr>
          <p:nvPr/>
        </p:nvGraphicFramePr>
        <p:xfrm>
          <a:off x="4556125" y="5732463"/>
          <a:ext cx="4435475" cy="363537"/>
        </p:xfrm>
        <a:graphic>
          <a:graphicData uri="http://schemas.openxmlformats.org/presentationml/2006/ole">
            <p:oleObj spid="_x0000_s349194" name="Equation" r:id="rId12" imgW="2133360" imgH="164880" progId="Equation.DSMT4">
              <p:embed/>
            </p:oleObj>
          </a:graphicData>
        </a:graphic>
      </p:graphicFrame>
      <p:graphicFrame>
        <p:nvGraphicFramePr>
          <p:cNvPr id="304149" name="Object 21"/>
          <p:cNvGraphicFramePr>
            <a:graphicFrameLocks noChangeAspect="1"/>
          </p:cNvGraphicFramePr>
          <p:nvPr/>
        </p:nvGraphicFramePr>
        <p:xfrm>
          <a:off x="6251575" y="4830763"/>
          <a:ext cx="2511425" cy="427037"/>
        </p:xfrm>
        <a:graphic>
          <a:graphicData uri="http://schemas.openxmlformats.org/presentationml/2006/ole">
            <p:oleObj spid="_x0000_s349195" name="Equation" r:id="rId13" imgW="1269720" imgH="203040" progId="Equation.DSMT4">
              <p:embed/>
            </p:oleObj>
          </a:graphicData>
        </a:graphic>
      </p:graphicFrame>
      <p:graphicFrame>
        <p:nvGraphicFramePr>
          <p:cNvPr id="304150" name="Object 22"/>
          <p:cNvGraphicFramePr>
            <a:graphicFrameLocks noChangeAspect="1"/>
          </p:cNvGraphicFramePr>
          <p:nvPr/>
        </p:nvGraphicFramePr>
        <p:xfrm>
          <a:off x="6248400" y="4297363"/>
          <a:ext cx="2511425" cy="427037"/>
        </p:xfrm>
        <a:graphic>
          <a:graphicData uri="http://schemas.openxmlformats.org/presentationml/2006/ole">
            <p:oleObj spid="_x0000_s349196" name="Equation" r:id="rId14" imgW="1269720" imgH="203040" progId="Equation.DSMT4">
              <p:embed/>
            </p:oleObj>
          </a:graphicData>
        </a:graphic>
      </p:graphicFrame>
      <p:graphicFrame>
        <p:nvGraphicFramePr>
          <p:cNvPr id="304151" name="Object 23"/>
          <p:cNvGraphicFramePr>
            <a:graphicFrameLocks noChangeAspect="1"/>
          </p:cNvGraphicFramePr>
          <p:nvPr/>
        </p:nvGraphicFramePr>
        <p:xfrm>
          <a:off x="2043113" y="4876800"/>
          <a:ext cx="2376487" cy="447675"/>
        </p:xfrm>
        <a:graphic>
          <a:graphicData uri="http://schemas.openxmlformats.org/presentationml/2006/ole">
            <p:oleObj spid="_x0000_s349197" name="Equation" r:id="rId15" imgW="1143000" imgH="203040" progId="Equation.DSMT4">
              <p:embed/>
            </p:oleObj>
          </a:graphicData>
        </a:graphic>
      </p:graphicFrame>
      <p:graphicFrame>
        <p:nvGraphicFramePr>
          <p:cNvPr id="304152" name="Object 24"/>
          <p:cNvGraphicFramePr>
            <a:graphicFrameLocks noChangeAspect="1"/>
          </p:cNvGraphicFramePr>
          <p:nvPr/>
        </p:nvGraphicFramePr>
        <p:xfrm>
          <a:off x="1936750" y="4384675"/>
          <a:ext cx="2178050" cy="415925"/>
        </p:xfrm>
        <a:graphic>
          <a:graphicData uri="http://schemas.openxmlformats.org/presentationml/2006/ole">
            <p:oleObj spid="_x0000_s349198" name="Equation" r:id="rId16" imgW="1130040" imgH="203040" progId="Equation.DSMT4">
              <p:embed/>
            </p:oleObj>
          </a:graphicData>
        </a:graphic>
      </p:graphicFrame>
      <p:sp>
        <p:nvSpPr>
          <p:cNvPr id="304153" name="Text Box 25"/>
          <p:cNvSpPr txBox="1">
            <a:spLocks noChangeArrowheads="1"/>
          </p:cNvSpPr>
          <p:nvPr/>
        </p:nvSpPr>
        <p:spPr bwMode="auto">
          <a:xfrm>
            <a:off x="533400" y="6172200"/>
            <a:ext cx="2971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total power?  </a:t>
            </a:r>
          </a:p>
        </p:txBody>
      </p:sp>
      <p:graphicFrame>
        <p:nvGraphicFramePr>
          <p:cNvPr id="304154" name="Object 26"/>
          <p:cNvGraphicFramePr>
            <a:graphicFrameLocks noChangeAspect="1"/>
          </p:cNvGraphicFramePr>
          <p:nvPr/>
        </p:nvGraphicFramePr>
        <p:xfrm>
          <a:off x="3276600" y="6261100"/>
          <a:ext cx="414338" cy="292100"/>
        </p:xfrm>
        <a:graphic>
          <a:graphicData uri="http://schemas.openxmlformats.org/presentationml/2006/ole">
            <p:oleObj spid="_x0000_s349199" name="Equation" r:id="rId17" imgW="304560" imgH="203040" progId="Equation.DSMT4">
              <p:embed/>
            </p:oleObj>
          </a:graphicData>
        </a:graphic>
      </p:graphicFrame>
      <p:graphicFrame>
        <p:nvGraphicFramePr>
          <p:cNvPr id="304155" name="Object 27"/>
          <p:cNvGraphicFramePr>
            <a:graphicFrameLocks noChangeAspect="1"/>
          </p:cNvGraphicFramePr>
          <p:nvPr/>
        </p:nvGraphicFramePr>
        <p:xfrm>
          <a:off x="3878263" y="6261100"/>
          <a:ext cx="1619250" cy="292100"/>
        </p:xfrm>
        <a:graphic>
          <a:graphicData uri="http://schemas.openxmlformats.org/presentationml/2006/ole">
            <p:oleObj spid="_x0000_s349200" name="Equation" r:id="rId18" imgW="1193760" imgH="203040" progId="Equation.DSMT4">
              <p:embed/>
            </p:oleObj>
          </a:graphicData>
        </a:graphic>
      </p:graphicFrame>
      <p:graphicFrame>
        <p:nvGraphicFramePr>
          <p:cNvPr id="304156" name="Object 28"/>
          <p:cNvGraphicFramePr>
            <a:graphicFrameLocks noChangeAspect="1"/>
          </p:cNvGraphicFramePr>
          <p:nvPr/>
        </p:nvGraphicFramePr>
        <p:xfrm>
          <a:off x="5684838" y="6289675"/>
          <a:ext cx="3306762" cy="236538"/>
        </p:xfrm>
        <a:graphic>
          <a:graphicData uri="http://schemas.openxmlformats.org/presentationml/2006/ole">
            <p:oleObj spid="_x0000_s349201" name="Equation" r:id="rId19" imgW="243828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0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0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0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0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0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0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0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0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0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2" grpId="0"/>
      <p:bldP spid="304133" grpId="0"/>
      <p:bldP spid="304134" grpId="0" animBg="1"/>
      <p:bldP spid="304136" grpId="0"/>
      <p:bldP spid="304139" grpId="0"/>
      <p:bldP spid="304141" grpId="0"/>
      <p:bldP spid="304143" grpId="0"/>
      <p:bldP spid="304145" grpId="0"/>
      <p:bldP spid="3041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9F13-44D4-F44C-A33F-4E34EA14EF43}" type="slidenum">
              <a:rPr lang="en-US"/>
              <a:pPr/>
              <a:t>11</a:t>
            </a:fld>
            <a:endParaRPr lang="en-US"/>
          </a:p>
        </p:txBody>
      </p:sp>
      <p:pic>
        <p:nvPicPr>
          <p:cNvPr id="306178" name="Picture 2" descr="FG25_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419600"/>
            <a:ext cx="4876800" cy="2343150"/>
          </a:xfrm>
          <a:prstGeom prst="rect">
            <a:avLst/>
          </a:prstGeom>
          <a:noFill/>
        </p:spPr>
      </p:pic>
      <p:sp>
        <p:nvSpPr>
          <p:cNvPr id="30617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8915400" cy="685800"/>
          </a:xfrm>
        </p:spPr>
        <p:txBody>
          <a:bodyPr/>
          <a:lstStyle/>
          <a:p>
            <a:r>
              <a:rPr lang="en-US"/>
              <a:t>Alternating Current</a:t>
            </a: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152400" y="4572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Does the direction of the flow of current change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while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 battery is connected to a circuit?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No.  Why?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Because its source of potential difference stays put.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kind of current is called the Direct Current (DC), and it does not change its direction of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flow while the battery is connected.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How would DC look as a function of time?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A straight line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Electric generators at electric power plant produce alternating current (AC)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AC reverses direction many times a second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AC is sinusoidal as a function of time</a:t>
            </a:r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152400" y="5486400"/>
            <a:ext cx="617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Most the currents supplied to homes and business are AC.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943600" y="4419600"/>
            <a:ext cx="32004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19800" y="5562600"/>
            <a:ext cx="32004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6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6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6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6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6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6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6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6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0" grpId="0" build="p"/>
      <p:bldP spid="306181" grpId="0" build="p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3EAA-959D-774D-B966-F3440687EEF1}" type="slidenum">
              <a:rPr lang="en-US"/>
              <a:pPr/>
              <a:t>12</a:t>
            </a:fld>
            <a:endParaRPr lang="en-US"/>
          </a:p>
        </p:txBody>
      </p:sp>
      <p:pic>
        <p:nvPicPr>
          <p:cNvPr id="307202" name="Picture 2" descr="FG25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066800"/>
            <a:ext cx="3352800" cy="1841500"/>
          </a:xfrm>
          <a:prstGeom prst="rect">
            <a:avLst/>
          </a:prstGeom>
          <a:noFill/>
        </p:spPr>
      </p:pic>
      <p:sp>
        <p:nvSpPr>
          <p:cNvPr id="3072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 dirty="0" smtClean="0"/>
              <a:t>The Alternating </a:t>
            </a:r>
            <a:r>
              <a:rPr lang="en-US" sz="4000" dirty="0"/>
              <a:t>Current</a:t>
            </a:r>
          </a:p>
        </p:txBody>
      </p:sp>
      <p:sp>
        <p:nvSpPr>
          <p:cNvPr id="307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 voltage produced by an AC electric generator is sinusoidal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This is why the current is sinusoidal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Voltage produced can be written as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What are the maximum and minimum voltages?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V</a:t>
            </a:r>
            <a:r>
              <a:rPr lang="en-US" sz="2400" baseline="-25000" dirty="0"/>
              <a:t>0</a:t>
            </a:r>
            <a:r>
              <a:rPr lang="en-US" sz="2400" dirty="0" smtClean="0"/>
              <a:t> (–V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 and 0</a:t>
            </a:r>
            <a:endParaRPr lang="en-US" sz="2400" baseline="-25000" dirty="0" smtClean="0"/>
          </a:p>
          <a:p>
            <a:pPr lvl="1">
              <a:lnSpc>
                <a:spcPct val="80000"/>
              </a:lnSpc>
            </a:pPr>
            <a:r>
              <a:rPr lang="en-US" sz="2400" dirty="0"/>
              <a:t>The potential oscillates between +V</a:t>
            </a:r>
            <a:r>
              <a:rPr lang="en-US" sz="2400" baseline="-25000" dirty="0"/>
              <a:t>0</a:t>
            </a:r>
            <a:r>
              <a:rPr lang="en-US" sz="2400" dirty="0"/>
              <a:t> and –V</a:t>
            </a:r>
            <a:r>
              <a:rPr lang="en-US" sz="2400" baseline="-25000" dirty="0"/>
              <a:t>0</a:t>
            </a:r>
            <a:r>
              <a:rPr lang="en-US" sz="2400" dirty="0"/>
              <a:t>, the peak voltages or amplitude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is </a:t>
            </a:r>
            <a:r>
              <a:rPr lang="en-US" sz="2400" dirty="0" err="1">
                <a:latin typeface="Monotype Corsiva" charset="0"/>
              </a:rPr>
              <a:t>f</a:t>
            </a:r>
            <a:r>
              <a:rPr lang="en-US" sz="2400" dirty="0"/>
              <a:t>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frequency, the number of complete oscillations made per second.  What is the unit of </a:t>
            </a:r>
            <a:r>
              <a:rPr lang="en-US" sz="2000" dirty="0" err="1">
                <a:latin typeface="Monotype Corsiva" charset="0"/>
              </a:rPr>
              <a:t>f</a:t>
            </a:r>
            <a:r>
              <a:rPr lang="en-US" sz="2000" dirty="0"/>
              <a:t>?  What is the normal size of </a:t>
            </a:r>
            <a:r>
              <a:rPr lang="en-US" sz="2000" dirty="0" err="1">
                <a:latin typeface="Monotype Corsiva" charset="0"/>
              </a:rPr>
              <a:t>f</a:t>
            </a:r>
            <a:r>
              <a:rPr lang="en-US" sz="2000" dirty="0">
                <a:latin typeface="Monotype Corsiva" charset="0"/>
              </a:rPr>
              <a:t> </a:t>
            </a:r>
            <a:r>
              <a:rPr lang="en-US" sz="2000" dirty="0"/>
              <a:t>in the US?</a:t>
            </a:r>
          </a:p>
          <a:p>
            <a:pPr lvl="3">
              <a:lnSpc>
                <a:spcPct val="80000"/>
              </a:lnSpc>
            </a:pPr>
            <a:r>
              <a:rPr lang="en-US" sz="1800" dirty="0" err="1">
                <a:latin typeface="Monotype Corsiva" charset="0"/>
              </a:rPr>
              <a:t>f</a:t>
            </a:r>
            <a:r>
              <a:rPr lang="en-US" sz="1800" dirty="0"/>
              <a:t>=60Hz in the US and Canada. 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Many European countries have </a:t>
            </a:r>
            <a:r>
              <a:rPr lang="en-US" sz="1800" dirty="0" err="1">
                <a:latin typeface="Monotype Corsiva" charset="0"/>
              </a:rPr>
              <a:t>f</a:t>
            </a:r>
            <a:r>
              <a:rPr lang="en-US" sz="1800" dirty="0"/>
              <a:t>=50Hz.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ω</a:t>
            </a:r>
            <a:r>
              <a:rPr lang="en-US" sz="2400" dirty="0" smtClean="0">
                <a:latin typeface="Symbol" charset="2"/>
              </a:rPr>
              <a:t>=2π</a:t>
            </a:r>
            <a:r>
              <a:rPr lang="en-US" sz="2400" dirty="0" smtClean="0">
                <a:latin typeface="Monotype Corsiva" charset="0"/>
              </a:rPr>
              <a:t>f</a:t>
            </a:r>
            <a:endParaRPr lang="en-US" sz="2400" dirty="0">
              <a:latin typeface="Monotype Corsiva" charset="0"/>
            </a:endParaRPr>
          </a:p>
        </p:txBody>
      </p:sp>
      <p:graphicFrame>
        <p:nvGraphicFramePr>
          <p:cNvPr id="307205" name="Object 5"/>
          <p:cNvGraphicFramePr>
            <a:graphicFrameLocks noChangeAspect="1"/>
          </p:cNvGraphicFramePr>
          <p:nvPr/>
        </p:nvGraphicFramePr>
        <p:xfrm>
          <a:off x="1676400" y="2260600"/>
          <a:ext cx="644525" cy="444500"/>
        </p:xfrm>
        <a:graphic>
          <a:graphicData uri="http://schemas.openxmlformats.org/presentationml/2006/ole">
            <p:oleObj spid="_x0000_s351234" name="Equation" r:id="rId4" imgW="253800" imgH="164880" progId="Equation.DSMT4">
              <p:embed/>
            </p:oleObj>
          </a:graphicData>
        </a:graphic>
      </p:graphicFrame>
      <p:graphicFrame>
        <p:nvGraphicFramePr>
          <p:cNvPr id="307206" name="Object 6"/>
          <p:cNvGraphicFramePr>
            <a:graphicFrameLocks noChangeAspect="1"/>
          </p:cNvGraphicFramePr>
          <p:nvPr/>
        </p:nvGraphicFramePr>
        <p:xfrm>
          <a:off x="2330450" y="2176463"/>
          <a:ext cx="2030413" cy="615950"/>
        </p:xfrm>
        <a:graphic>
          <a:graphicData uri="http://schemas.openxmlformats.org/presentationml/2006/ole">
            <p:oleObj spid="_x0000_s351235" name="Equation" r:id="rId5" imgW="800100" imgH="228600" progId="Equation.DSMT4">
              <p:embed/>
            </p:oleObj>
          </a:graphicData>
        </a:graphic>
      </p:graphicFrame>
      <p:graphicFrame>
        <p:nvGraphicFramePr>
          <p:cNvPr id="307207" name="Object 7"/>
          <p:cNvGraphicFramePr>
            <a:graphicFrameLocks noChangeAspect="1"/>
          </p:cNvGraphicFramePr>
          <p:nvPr/>
        </p:nvGraphicFramePr>
        <p:xfrm>
          <a:off x="4284663" y="2209800"/>
          <a:ext cx="1354137" cy="547688"/>
        </p:xfrm>
        <a:graphic>
          <a:graphicData uri="http://schemas.openxmlformats.org/presentationml/2006/ole">
            <p:oleObj spid="_x0000_s351236" name="Equation" r:id="rId6" imgW="53316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7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7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7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7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7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7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7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7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131F-1AA1-0348-80DB-C84EFC36598E}" type="slidenum">
              <a:rPr lang="en-US"/>
              <a:pPr/>
              <a:t>13</a:t>
            </a:fld>
            <a:endParaRPr lang="en-US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Alternating Current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sz="2800" dirty="0"/>
              <a:t>Since V=IR, if a voltage V exists across a resistance R, the current I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What are the maximum and minimum currents?</a:t>
            </a:r>
          </a:p>
          <a:p>
            <a:pPr lvl="1"/>
            <a:r>
              <a:rPr lang="en-US" sz="2400" dirty="0"/>
              <a:t>I</a:t>
            </a:r>
            <a:r>
              <a:rPr lang="en-US" sz="2400" baseline="-25000" dirty="0"/>
              <a:t>0</a:t>
            </a:r>
            <a:r>
              <a:rPr lang="en-US" sz="2400" dirty="0" smtClean="0"/>
              <a:t> (–I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 and 0</a:t>
            </a:r>
            <a:r>
              <a:rPr lang="en-US" sz="2400" baseline="-25000" dirty="0" smtClean="0"/>
              <a:t>.</a:t>
            </a:r>
          </a:p>
          <a:p>
            <a:pPr lvl="1"/>
            <a:r>
              <a:rPr lang="en-US" sz="2400" dirty="0"/>
              <a:t>The current oscillates between +I</a:t>
            </a:r>
            <a:r>
              <a:rPr lang="en-US" sz="2400" baseline="-25000" dirty="0"/>
              <a:t>0</a:t>
            </a:r>
            <a:r>
              <a:rPr lang="en-US" sz="2400" dirty="0"/>
              <a:t> and –I</a:t>
            </a:r>
            <a:r>
              <a:rPr lang="en-US" sz="2400" baseline="-25000" dirty="0"/>
              <a:t>0</a:t>
            </a:r>
            <a:r>
              <a:rPr lang="en-US" sz="2400" dirty="0"/>
              <a:t>, the peak currents or amplitude.  The current is positive when electron flows to one direction and negative when they flow opposite.</a:t>
            </a:r>
          </a:p>
          <a:p>
            <a:pPr lvl="1"/>
            <a:r>
              <a:rPr lang="en-US" sz="2400" dirty="0"/>
              <a:t>AC is as many times positive as negative. What’s the average current?</a:t>
            </a:r>
          </a:p>
          <a:p>
            <a:pPr lvl="2"/>
            <a:r>
              <a:rPr lang="en-US" sz="2000" dirty="0"/>
              <a:t>Zero.  So there is no power and no heat is produced in a heater?</a:t>
            </a:r>
          </a:p>
          <a:p>
            <a:pPr lvl="3"/>
            <a:r>
              <a:rPr lang="en-US" sz="1800" dirty="0"/>
              <a:t>Yes there is! The electrons actually flow back and forth, so power is delivered.</a:t>
            </a:r>
          </a:p>
        </p:txBody>
      </p:sp>
      <p:graphicFrame>
        <p:nvGraphicFramePr>
          <p:cNvPr id="308228" name="Object 4"/>
          <p:cNvGraphicFramePr>
            <a:graphicFrameLocks noChangeAspect="1"/>
          </p:cNvGraphicFramePr>
          <p:nvPr/>
        </p:nvGraphicFramePr>
        <p:xfrm>
          <a:off x="1385888" y="1384300"/>
          <a:ext cx="1447800" cy="1173163"/>
        </p:xfrm>
        <a:graphic>
          <a:graphicData uri="http://schemas.openxmlformats.org/presentationml/2006/ole">
            <p:oleObj spid="_x0000_s352258" name="Equation" r:id="rId3" imgW="482400" imgH="368280" progId="Equation.DSMT4">
              <p:embed/>
            </p:oleObj>
          </a:graphicData>
        </a:graphic>
      </p:graphicFrame>
      <p:graphicFrame>
        <p:nvGraphicFramePr>
          <p:cNvPr id="308229" name="Object 5"/>
          <p:cNvGraphicFramePr>
            <a:graphicFrameLocks noChangeAspect="1"/>
          </p:cNvGraphicFramePr>
          <p:nvPr/>
        </p:nvGraphicFramePr>
        <p:xfrm>
          <a:off x="2859088" y="1417638"/>
          <a:ext cx="2398712" cy="1173162"/>
        </p:xfrm>
        <a:graphic>
          <a:graphicData uri="http://schemas.openxmlformats.org/presentationml/2006/ole">
            <p:oleObj spid="_x0000_s352259" name="Equation" r:id="rId4" imgW="799920" imgH="368280" progId="Equation.DSMT4">
              <p:embed/>
            </p:oleObj>
          </a:graphicData>
        </a:graphic>
      </p:graphicFrame>
      <p:graphicFrame>
        <p:nvGraphicFramePr>
          <p:cNvPr id="308230" name="Object 6"/>
          <p:cNvGraphicFramePr>
            <a:graphicFrameLocks noChangeAspect="1"/>
          </p:cNvGraphicFramePr>
          <p:nvPr/>
        </p:nvGraphicFramePr>
        <p:xfrm>
          <a:off x="5257800" y="1716088"/>
          <a:ext cx="1600200" cy="646112"/>
        </p:xfrm>
        <a:graphic>
          <a:graphicData uri="http://schemas.openxmlformats.org/presentationml/2006/ole">
            <p:oleObj spid="_x0000_s352260" name="Equation" r:id="rId5" imgW="533160" imgH="203040" progId="Equation.DSMT4">
              <p:embed/>
            </p:oleObj>
          </a:graphicData>
        </a:graphic>
      </p:graphicFrame>
      <p:sp>
        <p:nvSpPr>
          <p:cNvPr id="308231" name="Oval 7"/>
          <p:cNvSpPr>
            <a:spLocks noChangeArrowheads="1"/>
          </p:cNvSpPr>
          <p:nvPr/>
        </p:nvSpPr>
        <p:spPr bwMode="auto">
          <a:xfrm>
            <a:off x="2743200" y="1441450"/>
            <a:ext cx="685800" cy="122555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68663" y="1143000"/>
            <a:ext cx="2903537" cy="425450"/>
            <a:chOff x="1946" y="740"/>
            <a:chExt cx="1542" cy="266"/>
          </a:xfrm>
        </p:grpSpPr>
        <p:sp>
          <p:nvSpPr>
            <p:cNvPr id="308233" name="Text Box 9"/>
            <p:cNvSpPr txBox="1">
              <a:spLocks noChangeArrowheads="1"/>
            </p:cNvSpPr>
            <p:nvPr/>
          </p:nvSpPr>
          <p:spPr bwMode="auto">
            <a:xfrm>
              <a:off x="2688" y="740"/>
              <a:ext cx="800" cy="266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308234" name="AutoShape 10"/>
            <p:cNvCxnSpPr>
              <a:cxnSpLocks noChangeShapeType="1"/>
              <a:stCxn id="308233" idx="1"/>
              <a:endCxn id="308231" idx="7"/>
            </p:cNvCxnSpPr>
            <p:nvPr/>
          </p:nvCxnSpPr>
          <p:spPr bwMode="auto">
            <a:xfrm rot="10800000" flipV="1">
              <a:off x="1946" y="874"/>
              <a:ext cx="733" cy="93"/>
            </a:xfrm>
            <a:prstGeom prst="curvedConnector4">
              <a:avLst>
                <a:gd name="adj1" fmla="val 44611"/>
                <a:gd name="adj2" fmla="val -27958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8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 build="p"/>
      <p:bldP spid="3082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A78C-C381-4B4E-AF64-03259545A7BA}" type="slidenum">
              <a:rPr lang="en-US"/>
              <a:pPr/>
              <a:t>14</a:t>
            </a:fld>
            <a:endParaRPr lang="en-US"/>
          </a:p>
        </p:txBody>
      </p:sp>
      <p:pic>
        <p:nvPicPr>
          <p:cNvPr id="309250" name="Picture 2" descr="FG25_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57213"/>
            <a:ext cx="2667000" cy="1500187"/>
          </a:xfrm>
          <a:prstGeom prst="rect">
            <a:avLst/>
          </a:prstGeom>
          <a:noFill/>
        </p:spPr>
      </p:pic>
      <p:sp>
        <p:nvSpPr>
          <p:cNvPr id="3092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Power Delivered by Alternating Current</a:t>
            </a: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dirty="0"/>
              <a:t>AC power delivered to a resistance is: </a:t>
            </a:r>
          </a:p>
          <a:p>
            <a:endParaRPr lang="en-US" dirty="0"/>
          </a:p>
          <a:p>
            <a:pPr lvl="1"/>
            <a:r>
              <a:rPr lang="en-US" dirty="0"/>
              <a:t>Since the current is squared, the power is always positive</a:t>
            </a:r>
          </a:p>
          <a:p>
            <a:r>
              <a:rPr lang="en-US" dirty="0"/>
              <a:t>The average power delivered is</a:t>
            </a:r>
          </a:p>
          <a:p>
            <a:r>
              <a:rPr lang="en-US" dirty="0"/>
              <a:t>Since the power is also P=V</a:t>
            </a:r>
            <a:r>
              <a:rPr lang="en-US" baseline="30000" dirty="0"/>
              <a:t>2</a:t>
            </a:r>
            <a:r>
              <a:rPr lang="en-US" dirty="0"/>
              <a:t>/R, we can obtain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average of the square of current and voltage are important in calculating power:</a:t>
            </a:r>
          </a:p>
          <a:p>
            <a:pPr>
              <a:buFontTx/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309253" name="Object 5"/>
          <p:cNvGraphicFramePr>
            <a:graphicFrameLocks noChangeAspect="1"/>
          </p:cNvGraphicFramePr>
          <p:nvPr/>
        </p:nvGraphicFramePr>
        <p:xfrm>
          <a:off x="2438400" y="1295400"/>
          <a:ext cx="2743200" cy="519113"/>
        </p:xfrm>
        <a:graphic>
          <a:graphicData uri="http://schemas.openxmlformats.org/presentationml/2006/ole">
            <p:oleObj spid="_x0000_s353282" name="Equation" r:id="rId4" imgW="1282680" imgH="228600" progId="Equation.DSMT4">
              <p:embed/>
            </p:oleObj>
          </a:graphicData>
        </a:graphic>
      </p:graphicFrame>
      <p:graphicFrame>
        <p:nvGraphicFramePr>
          <p:cNvPr id="309254" name="Object 6"/>
          <p:cNvGraphicFramePr>
            <a:graphicFrameLocks noChangeAspect="1"/>
          </p:cNvGraphicFramePr>
          <p:nvPr/>
        </p:nvGraphicFramePr>
        <p:xfrm>
          <a:off x="5486400" y="2336800"/>
          <a:ext cx="1143000" cy="717550"/>
        </p:xfrm>
        <a:graphic>
          <a:graphicData uri="http://schemas.openxmlformats.org/presentationml/2006/ole">
            <p:oleObj spid="_x0000_s353283" name="Equation" r:id="rId5" imgW="622080" imgH="368280" progId="Equation.DSMT4">
              <p:embed/>
            </p:oleObj>
          </a:graphicData>
        </a:graphic>
      </p:graphicFrame>
      <p:graphicFrame>
        <p:nvGraphicFramePr>
          <p:cNvPr id="309255" name="Object 7"/>
          <p:cNvGraphicFramePr>
            <a:graphicFrameLocks noChangeAspect="1"/>
          </p:cNvGraphicFramePr>
          <p:nvPr/>
        </p:nvGraphicFramePr>
        <p:xfrm>
          <a:off x="784225" y="3814763"/>
          <a:ext cx="2416175" cy="635000"/>
        </p:xfrm>
        <a:graphic>
          <a:graphicData uri="http://schemas.openxmlformats.org/presentationml/2006/ole">
            <p:oleObj spid="_x0000_s353284" name="Equation" r:id="rId6" imgW="1130040" imgH="279360" progId="Equation.DSMT4">
              <p:embed/>
            </p:oleObj>
          </a:graphicData>
        </a:graphic>
      </p:graphicFrame>
      <p:graphicFrame>
        <p:nvGraphicFramePr>
          <p:cNvPr id="309256" name="Object 8"/>
          <p:cNvGraphicFramePr>
            <a:graphicFrameLocks noChangeAspect="1"/>
          </p:cNvGraphicFramePr>
          <p:nvPr/>
        </p:nvGraphicFramePr>
        <p:xfrm>
          <a:off x="5943600" y="3567113"/>
          <a:ext cx="1676400" cy="1157287"/>
        </p:xfrm>
        <a:graphic>
          <a:graphicData uri="http://schemas.openxmlformats.org/presentationml/2006/ole">
            <p:oleObj spid="_x0000_s353285" name="Equation" r:id="rId7" imgW="723600" imgH="469800" progId="Equation.DSMT4">
              <p:embed/>
            </p:oleObj>
          </a:graphicData>
        </a:graphic>
      </p:graphicFrame>
      <p:sp>
        <p:nvSpPr>
          <p:cNvPr id="309257" name="AutoShape 9"/>
          <p:cNvSpPr>
            <a:spLocks noChangeArrowheads="1"/>
          </p:cNvSpPr>
          <p:nvPr/>
        </p:nvSpPr>
        <p:spPr bwMode="auto">
          <a:xfrm>
            <a:off x="3498850" y="3687763"/>
            <a:ext cx="2139950" cy="850900"/>
          </a:xfrm>
          <a:prstGeom prst="rightArrow">
            <a:avLst>
              <a:gd name="adj1" fmla="val 50000"/>
              <a:gd name="adj2" fmla="val 62873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Average power</a:t>
            </a:r>
          </a:p>
        </p:txBody>
      </p:sp>
      <p:graphicFrame>
        <p:nvGraphicFramePr>
          <p:cNvPr id="309258" name="Object 10"/>
          <p:cNvGraphicFramePr>
            <a:graphicFrameLocks noChangeAspect="1"/>
          </p:cNvGraphicFramePr>
          <p:nvPr/>
        </p:nvGraphicFramePr>
        <p:xfrm>
          <a:off x="5510213" y="5313363"/>
          <a:ext cx="1166812" cy="863600"/>
        </p:xfrm>
        <a:graphic>
          <a:graphicData uri="http://schemas.openxmlformats.org/presentationml/2006/ole">
            <p:oleObj spid="_x0000_s353286" name="Equation" r:id="rId8" imgW="546100" imgH="381000" progId="Equation.DSMT4">
              <p:embed/>
            </p:oleObj>
          </a:graphicData>
        </a:graphic>
      </p:graphicFrame>
      <p:graphicFrame>
        <p:nvGraphicFramePr>
          <p:cNvPr id="309259" name="Object 11"/>
          <p:cNvGraphicFramePr>
            <a:graphicFrameLocks noChangeAspect="1"/>
          </p:cNvGraphicFramePr>
          <p:nvPr/>
        </p:nvGraphicFramePr>
        <p:xfrm>
          <a:off x="7216775" y="5327650"/>
          <a:ext cx="1303338" cy="835025"/>
        </p:xfrm>
        <a:graphic>
          <a:graphicData uri="http://schemas.openxmlformats.org/presentationml/2006/ole">
            <p:oleObj spid="_x0000_s353287" name="Equation" r:id="rId9" imgW="60948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9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9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9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9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2" grpId="0" build="p"/>
      <p:bldP spid="3092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7504-4B31-5346-B30A-B95FE668CE98}" type="slidenum">
              <a:rPr lang="en-US"/>
              <a:pPr/>
              <a:t>15</a:t>
            </a:fld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Power Delivered by Alternating Current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The square root of each of these are called root-mean-square, or rms: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rms values are sometimes called effective values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These are useful quantities since they can substitute current and voltage directly in power, as if they are in DC </a:t>
            </a:r>
          </a:p>
          <a:p>
            <a:pPr lvl="1">
              <a:lnSpc>
                <a:spcPct val="80000"/>
              </a:lnSpc>
            </a:pPr>
            <a:endParaRPr lang="en-US" sz="2400"/>
          </a:p>
          <a:p>
            <a:pPr lvl="1">
              <a:lnSpc>
                <a:spcPct val="80000"/>
              </a:lnSpc>
            </a:pPr>
            <a:endParaRPr lang="en-US" sz="2400"/>
          </a:p>
          <a:p>
            <a:pPr lvl="1">
              <a:lnSpc>
                <a:spcPct val="80000"/>
              </a:lnSpc>
            </a:pPr>
            <a:r>
              <a:rPr lang="en-US" sz="2400"/>
              <a:t>In other words, an AC of peak voltage V</a:t>
            </a:r>
            <a:r>
              <a:rPr lang="en-US" sz="2400" baseline="-25000"/>
              <a:t>0</a:t>
            </a:r>
            <a:r>
              <a:rPr lang="en-US" sz="2400"/>
              <a:t> or peak current I</a:t>
            </a:r>
            <a:r>
              <a:rPr lang="en-US" sz="2400" baseline="-25000"/>
              <a:t>0</a:t>
            </a:r>
            <a:r>
              <a:rPr lang="en-US" sz="2400"/>
              <a:t> produces as much power as DC voltage of V</a:t>
            </a:r>
            <a:r>
              <a:rPr lang="en-US" sz="2400" baseline="-25000"/>
              <a:t>rms</a:t>
            </a:r>
            <a:r>
              <a:rPr lang="en-US" sz="2400"/>
              <a:t> or DC current I</a:t>
            </a:r>
            <a:r>
              <a:rPr lang="en-US" sz="2400" baseline="-25000"/>
              <a:t>rms</a:t>
            </a:r>
            <a:r>
              <a:rPr lang="en-US" sz="240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So normally, rms values in AC are specified or measured.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US uses 115V rms voltage.  What is the peak voltage?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 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 Europe uses 240V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 </a:t>
            </a:r>
          </a:p>
        </p:txBody>
      </p:sp>
      <p:graphicFrame>
        <p:nvGraphicFramePr>
          <p:cNvPr id="310276" name="Object 4"/>
          <p:cNvGraphicFramePr>
            <a:graphicFrameLocks noChangeAspect="1"/>
          </p:cNvGraphicFramePr>
          <p:nvPr/>
        </p:nvGraphicFramePr>
        <p:xfrm>
          <a:off x="2057400" y="1143000"/>
          <a:ext cx="2714625" cy="731838"/>
        </p:xfrm>
        <a:graphic>
          <a:graphicData uri="http://schemas.openxmlformats.org/presentationml/2006/ole">
            <p:oleObj spid="_x0000_s354306" name="Equation" r:id="rId3" imgW="1549080" imgH="393480" progId="Equation.DSMT4">
              <p:embed/>
            </p:oleObj>
          </a:graphicData>
        </a:graphic>
      </p:graphicFrame>
      <p:graphicFrame>
        <p:nvGraphicFramePr>
          <p:cNvPr id="310277" name="Object 5"/>
          <p:cNvGraphicFramePr>
            <a:graphicFrameLocks noChangeAspect="1"/>
          </p:cNvGraphicFramePr>
          <p:nvPr/>
        </p:nvGraphicFramePr>
        <p:xfrm>
          <a:off x="5038725" y="1143000"/>
          <a:ext cx="2781300" cy="730250"/>
        </p:xfrm>
        <a:graphic>
          <a:graphicData uri="http://schemas.openxmlformats.org/presentationml/2006/ole">
            <p:oleObj spid="_x0000_s354307" name="Equation" r:id="rId4" imgW="1587240" imgH="393480" progId="Equation.DSMT4">
              <p:embed/>
            </p:oleObj>
          </a:graphicData>
        </a:graphic>
      </p:graphicFrame>
      <p:graphicFrame>
        <p:nvGraphicFramePr>
          <p:cNvPr id="310278" name="Object 6"/>
          <p:cNvGraphicFramePr>
            <a:graphicFrameLocks noChangeAspect="1"/>
          </p:cNvGraphicFramePr>
          <p:nvPr/>
        </p:nvGraphicFramePr>
        <p:xfrm>
          <a:off x="1676400" y="2971800"/>
          <a:ext cx="1935163" cy="717550"/>
        </p:xfrm>
        <a:graphic>
          <a:graphicData uri="http://schemas.openxmlformats.org/presentationml/2006/ole">
            <p:oleObj spid="_x0000_s354308" name="Equation" r:id="rId5" imgW="1054080" imgH="368280" progId="Equation.DSMT4">
              <p:embed/>
            </p:oleObj>
          </a:graphicData>
        </a:graphic>
      </p:graphicFrame>
      <p:graphicFrame>
        <p:nvGraphicFramePr>
          <p:cNvPr id="310279" name="Object 7"/>
          <p:cNvGraphicFramePr>
            <a:graphicFrameLocks noChangeAspect="1"/>
          </p:cNvGraphicFramePr>
          <p:nvPr/>
        </p:nvGraphicFramePr>
        <p:xfrm>
          <a:off x="3949700" y="2971800"/>
          <a:ext cx="1795463" cy="766763"/>
        </p:xfrm>
        <a:graphic>
          <a:graphicData uri="http://schemas.openxmlformats.org/presentationml/2006/ole">
            <p:oleObj spid="_x0000_s354309" name="Equation" r:id="rId6" imgW="977760" imgH="393480" progId="Equation.DSMT4">
              <p:embed/>
            </p:oleObj>
          </a:graphicData>
        </a:graphic>
      </p:graphicFrame>
      <p:graphicFrame>
        <p:nvGraphicFramePr>
          <p:cNvPr id="310280" name="Object 8"/>
          <p:cNvGraphicFramePr>
            <a:graphicFrameLocks noChangeAspect="1"/>
          </p:cNvGraphicFramePr>
          <p:nvPr/>
        </p:nvGraphicFramePr>
        <p:xfrm>
          <a:off x="1524000" y="5029200"/>
          <a:ext cx="457200" cy="336550"/>
        </p:xfrm>
        <a:graphic>
          <a:graphicData uri="http://schemas.openxmlformats.org/presentationml/2006/ole">
            <p:oleObj spid="_x0000_s354310" name="Equation" r:id="rId7" imgW="291960" imgH="203040" progId="Equation.DSMT4">
              <p:embed/>
            </p:oleObj>
          </a:graphicData>
        </a:graphic>
      </p:graphicFrame>
      <p:graphicFrame>
        <p:nvGraphicFramePr>
          <p:cNvPr id="310281" name="Object 9"/>
          <p:cNvGraphicFramePr>
            <a:graphicFrameLocks noChangeAspect="1"/>
          </p:cNvGraphicFramePr>
          <p:nvPr/>
        </p:nvGraphicFramePr>
        <p:xfrm>
          <a:off x="1973263" y="5029200"/>
          <a:ext cx="854075" cy="379413"/>
        </p:xfrm>
        <a:graphic>
          <a:graphicData uri="http://schemas.openxmlformats.org/presentationml/2006/ole">
            <p:oleObj spid="_x0000_s354311" name="Equation" r:id="rId8" imgW="545760" imgH="228600" progId="Equation.DSMT4">
              <p:embed/>
            </p:oleObj>
          </a:graphicData>
        </a:graphic>
      </p:graphicFrame>
      <p:graphicFrame>
        <p:nvGraphicFramePr>
          <p:cNvPr id="310282" name="Object 10"/>
          <p:cNvGraphicFramePr>
            <a:graphicFrameLocks noChangeAspect="1"/>
          </p:cNvGraphicFramePr>
          <p:nvPr/>
        </p:nvGraphicFramePr>
        <p:xfrm>
          <a:off x="2957513" y="5029200"/>
          <a:ext cx="1770062" cy="336550"/>
        </p:xfrm>
        <a:graphic>
          <a:graphicData uri="http://schemas.openxmlformats.org/presentationml/2006/ole">
            <p:oleObj spid="_x0000_s354312" name="Equation" r:id="rId9" imgW="1130040" imgH="203040" progId="Equation.DSMT4">
              <p:embed/>
            </p:oleObj>
          </a:graphicData>
        </a:graphic>
      </p:graphicFrame>
      <p:graphicFrame>
        <p:nvGraphicFramePr>
          <p:cNvPr id="310283" name="Object 11"/>
          <p:cNvGraphicFramePr>
            <a:graphicFrameLocks noChangeAspect="1"/>
          </p:cNvGraphicFramePr>
          <p:nvPr/>
        </p:nvGraphicFramePr>
        <p:xfrm>
          <a:off x="1527175" y="5640388"/>
          <a:ext cx="457200" cy="336550"/>
        </p:xfrm>
        <a:graphic>
          <a:graphicData uri="http://schemas.openxmlformats.org/presentationml/2006/ole">
            <p:oleObj spid="_x0000_s354313" name="Equation" r:id="rId10" imgW="291960" imgH="203040" progId="Equation.DSMT4">
              <p:embed/>
            </p:oleObj>
          </a:graphicData>
        </a:graphic>
      </p:graphicFrame>
      <p:graphicFrame>
        <p:nvGraphicFramePr>
          <p:cNvPr id="310284" name="Object 12"/>
          <p:cNvGraphicFramePr>
            <a:graphicFrameLocks noChangeAspect="1"/>
          </p:cNvGraphicFramePr>
          <p:nvPr/>
        </p:nvGraphicFramePr>
        <p:xfrm>
          <a:off x="1976438" y="5640388"/>
          <a:ext cx="854075" cy="379412"/>
        </p:xfrm>
        <a:graphic>
          <a:graphicData uri="http://schemas.openxmlformats.org/presentationml/2006/ole">
            <p:oleObj spid="_x0000_s354314" name="Equation" r:id="rId11" imgW="545760" imgH="228600" progId="Equation.DSMT4">
              <p:embed/>
            </p:oleObj>
          </a:graphicData>
        </a:graphic>
      </p:graphicFrame>
      <p:graphicFrame>
        <p:nvGraphicFramePr>
          <p:cNvPr id="310285" name="Object 13"/>
          <p:cNvGraphicFramePr>
            <a:graphicFrameLocks noChangeAspect="1"/>
          </p:cNvGraphicFramePr>
          <p:nvPr/>
        </p:nvGraphicFramePr>
        <p:xfrm>
          <a:off x="3019425" y="5640388"/>
          <a:ext cx="1651000" cy="336550"/>
        </p:xfrm>
        <a:graphic>
          <a:graphicData uri="http://schemas.openxmlformats.org/presentationml/2006/ole">
            <p:oleObj spid="_x0000_s354315" name="Equation" r:id="rId12" imgW="1054080" imgH="203040" progId="Equation.DSMT4">
              <p:embed/>
            </p:oleObj>
          </a:graphicData>
        </a:graphic>
      </p:graphicFrame>
      <p:graphicFrame>
        <p:nvGraphicFramePr>
          <p:cNvPr id="310286" name="Object 14"/>
          <p:cNvGraphicFramePr>
            <a:graphicFrameLocks noChangeAspect="1"/>
          </p:cNvGraphicFramePr>
          <p:nvPr/>
        </p:nvGraphicFramePr>
        <p:xfrm>
          <a:off x="6032500" y="3160713"/>
          <a:ext cx="1282700" cy="420687"/>
        </p:xfrm>
        <a:graphic>
          <a:graphicData uri="http://schemas.openxmlformats.org/presentationml/2006/ole">
            <p:oleObj spid="_x0000_s354316" name="Equation" r:id="rId13" imgW="698400" imgH="215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0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0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0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0644-6EC5-3745-BAD6-7FF00640ACD9}" type="slidenum">
              <a:rPr lang="en-US"/>
              <a:pPr/>
              <a:t>16</a:t>
            </a:fld>
            <a:endParaRPr lang="en-US"/>
          </a:p>
        </p:txBody>
      </p:sp>
      <p:pic>
        <p:nvPicPr>
          <p:cNvPr id="311298" name="Picture 2" descr="FG25_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81000"/>
            <a:ext cx="2743200" cy="2057400"/>
          </a:xfrm>
          <a:prstGeom prst="rect">
            <a:avLst/>
          </a:prstGeom>
          <a:noFill/>
        </p:spPr>
      </p:pic>
      <p:sp>
        <p:nvSpPr>
          <p:cNvPr id="31129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25 – </a:t>
            </a:r>
            <a:r>
              <a:rPr lang="en-US" dirty="0" smtClean="0"/>
              <a:t>13 </a:t>
            </a:r>
            <a:endParaRPr lang="en-US" dirty="0"/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228600" y="869950"/>
            <a:ext cx="7086600" cy="1187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Hair Dryer.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(a) Calculate the resistance and the peak current in a 1000-W hair dryer connected to a 120-V AC line.  (b) What happens if it is connected to a 240-V line in Britain? </a:t>
            </a:r>
          </a:p>
        </p:txBody>
      </p:sp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381000" y="20574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rms current is:</a:t>
            </a:r>
          </a:p>
        </p:txBody>
      </p:sp>
      <p:sp>
        <p:nvSpPr>
          <p:cNvPr id="311302" name="Text Box 6"/>
          <p:cNvSpPr txBox="1">
            <a:spLocks noChangeArrowheads="1"/>
          </p:cNvSpPr>
          <p:nvPr/>
        </p:nvSpPr>
        <p:spPr bwMode="auto">
          <a:xfrm>
            <a:off x="457200" y="40386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(b) If connected to 240V in Britain …      </a:t>
            </a:r>
          </a:p>
        </p:txBody>
      </p:sp>
      <p:graphicFrame>
        <p:nvGraphicFramePr>
          <p:cNvPr id="311303" name="Object 7"/>
          <p:cNvGraphicFramePr>
            <a:graphicFrameLocks noChangeAspect="1"/>
          </p:cNvGraphicFramePr>
          <p:nvPr/>
        </p:nvGraphicFramePr>
        <p:xfrm>
          <a:off x="2971800" y="2168525"/>
          <a:ext cx="666750" cy="346075"/>
        </p:xfrm>
        <a:graphic>
          <a:graphicData uri="http://schemas.openxmlformats.org/presentationml/2006/ole">
            <p:oleObj spid="_x0000_s355330" name="Equation" r:id="rId4" imgW="368280" imgH="203040" progId="Equation.DSMT4">
              <p:embed/>
            </p:oleObj>
          </a:graphicData>
        </a:graphic>
      </p:graphicFrame>
      <p:graphicFrame>
        <p:nvGraphicFramePr>
          <p:cNvPr id="311304" name="Object 8"/>
          <p:cNvGraphicFramePr>
            <a:graphicFrameLocks noChangeAspect="1"/>
          </p:cNvGraphicFramePr>
          <p:nvPr/>
        </p:nvGraphicFramePr>
        <p:xfrm>
          <a:off x="3606800" y="1981200"/>
          <a:ext cx="736600" cy="712788"/>
        </p:xfrm>
        <a:graphic>
          <a:graphicData uri="http://schemas.openxmlformats.org/presentationml/2006/ole">
            <p:oleObj spid="_x0000_s355331" name="Equation" r:id="rId5" imgW="406080" imgH="419040" progId="Equation.DSMT4">
              <p:embed/>
            </p:oleObj>
          </a:graphicData>
        </a:graphic>
      </p:graphicFrame>
      <p:graphicFrame>
        <p:nvGraphicFramePr>
          <p:cNvPr id="311305" name="Object 9"/>
          <p:cNvGraphicFramePr>
            <a:graphicFrameLocks noChangeAspect="1"/>
          </p:cNvGraphicFramePr>
          <p:nvPr/>
        </p:nvGraphicFramePr>
        <p:xfrm>
          <a:off x="4340225" y="2039938"/>
          <a:ext cx="1679575" cy="627062"/>
        </p:xfrm>
        <a:graphic>
          <a:graphicData uri="http://schemas.openxmlformats.org/presentationml/2006/ole">
            <p:oleObj spid="_x0000_s355332" name="Equation" r:id="rId6" imgW="927000" imgH="368280" progId="Equation.DSMT4">
              <p:embed/>
            </p:oleObj>
          </a:graphicData>
        </a:graphic>
      </p:graphicFrame>
      <p:sp>
        <p:nvSpPr>
          <p:cNvPr id="311306" name="Text Box 10"/>
          <p:cNvSpPr txBox="1">
            <a:spLocks noChangeArrowheads="1"/>
          </p:cNvSpPr>
          <p:nvPr/>
        </p:nvSpPr>
        <p:spPr bwMode="auto">
          <a:xfrm>
            <a:off x="381000" y="3355975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Thus the resistance is:</a:t>
            </a:r>
          </a:p>
        </p:txBody>
      </p:sp>
      <p:graphicFrame>
        <p:nvGraphicFramePr>
          <p:cNvPr id="311307" name="Object 11"/>
          <p:cNvGraphicFramePr>
            <a:graphicFrameLocks noChangeAspect="1"/>
          </p:cNvGraphicFramePr>
          <p:nvPr/>
        </p:nvGraphicFramePr>
        <p:xfrm>
          <a:off x="3581400" y="3544888"/>
          <a:ext cx="458788" cy="258762"/>
        </p:xfrm>
        <a:graphic>
          <a:graphicData uri="http://schemas.openxmlformats.org/presentationml/2006/ole">
            <p:oleObj spid="_x0000_s355333" name="Equation" r:id="rId7" imgW="253800" imgH="152280" progId="Equation.DSMT4">
              <p:embed/>
            </p:oleObj>
          </a:graphicData>
        </a:graphic>
      </p:graphicFrame>
      <p:graphicFrame>
        <p:nvGraphicFramePr>
          <p:cNvPr id="311308" name="Object 12"/>
          <p:cNvGraphicFramePr>
            <a:graphicFrameLocks noChangeAspect="1"/>
          </p:cNvGraphicFramePr>
          <p:nvPr/>
        </p:nvGraphicFramePr>
        <p:xfrm>
          <a:off x="4124325" y="3303588"/>
          <a:ext cx="712788" cy="735012"/>
        </p:xfrm>
        <a:graphic>
          <a:graphicData uri="http://schemas.openxmlformats.org/presentationml/2006/ole">
            <p:oleObj spid="_x0000_s355334" name="Equation" r:id="rId8" imgW="393480" imgH="431640" progId="Equation.DSMT4">
              <p:embed/>
            </p:oleObj>
          </a:graphicData>
        </a:graphic>
      </p:graphicFrame>
      <p:graphicFrame>
        <p:nvGraphicFramePr>
          <p:cNvPr id="311309" name="Object 13"/>
          <p:cNvGraphicFramePr>
            <a:graphicFrameLocks noChangeAspect="1"/>
          </p:cNvGraphicFramePr>
          <p:nvPr/>
        </p:nvGraphicFramePr>
        <p:xfrm>
          <a:off x="4872038" y="3270250"/>
          <a:ext cx="1909762" cy="757238"/>
        </p:xfrm>
        <a:graphic>
          <a:graphicData uri="http://schemas.openxmlformats.org/presentationml/2006/ole">
            <p:oleObj spid="_x0000_s355335" name="Equation" r:id="rId9" imgW="1054080" imgH="444240" progId="Equation.DSMT4">
              <p:embed/>
            </p:oleObj>
          </a:graphicData>
        </a:graphic>
      </p:graphicFrame>
      <p:sp>
        <p:nvSpPr>
          <p:cNvPr id="311310" name="Text Box 14"/>
          <p:cNvSpPr txBox="1">
            <a:spLocks noChangeArrowheads="1"/>
          </p:cNvSpPr>
          <p:nvPr/>
        </p:nvSpPr>
        <p:spPr bwMode="auto">
          <a:xfrm>
            <a:off x="457200" y="2716213"/>
            <a:ext cx="281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peak current is:</a:t>
            </a:r>
          </a:p>
        </p:txBody>
      </p:sp>
      <p:graphicFrame>
        <p:nvGraphicFramePr>
          <p:cNvPr id="311311" name="Object 15"/>
          <p:cNvGraphicFramePr>
            <a:graphicFrameLocks noChangeAspect="1"/>
          </p:cNvGraphicFramePr>
          <p:nvPr/>
        </p:nvGraphicFramePr>
        <p:xfrm>
          <a:off x="3581400" y="2827338"/>
          <a:ext cx="506413" cy="346075"/>
        </p:xfrm>
        <a:graphic>
          <a:graphicData uri="http://schemas.openxmlformats.org/presentationml/2006/ole">
            <p:oleObj spid="_x0000_s355336" name="Equation" r:id="rId10" imgW="279360" imgH="203040" progId="Equation.DSMT4">
              <p:embed/>
            </p:oleObj>
          </a:graphicData>
        </a:graphic>
      </p:graphicFrame>
      <p:graphicFrame>
        <p:nvGraphicFramePr>
          <p:cNvPr id="311312" name="Object 16"/>
          <p:cNvGraphicFramePr>
            <a:graphicFrameLocks noChangeAspect="1"/>
          </p:cNvGraphicFramePr>
          <p:nvPr/>
        </p:nvGraphicFramePr>
        <p:xfrm>
          <a:off x="4038600" y="2801938"/>
          <a:ext cx="989013" cy="388937"/>
        </p:xfrm>
        <a:graphic>
          <a:graphicData uri="http://schemas.openxmlformats.org/presentationml/2006/ole">
            <p:oleObj spid="_x0000_s355337" name="Equation" r:id="rId11" imgW="545760" imgH="228600" progId="Equation.DSMT4">
              <p:embed/>
            </p:oleObj>
          </a:graphicData>
        </a:graphic>
      </p:graphicFrame>
      <p:graphicFrame>
        <p:nvGraphicFramePr>
          <p:cNvPr id="311313" name="Object 17"/>
          <p:cNvGraphicFramePr>
            <a:graphicFrameLocks noChangeAspect="1"/>
          </p:cNvGraphicFramePr>
          <p:nvPr/>
        </p:nvGraphicFramePr>
        <p:xfrm>
          <a:off x="4953000" y="2838450"/>
          <a:ext cx="1978025" cy="346075"/>
        </p:xfrm>
        <a:graphic>
          <a:graphicData uri="http://schemas.openxmlformats.org/presentationml/2006/ole">
            <p:oleObj spid="_x0000_s355338" name="Equation" r:id="rId12" imgW="1091880" imgH="203040" progId="Equation.DSMT4">
              <p:embed/>
            </p:oleObj>
          </a:graphicData>
        </a:graphic>
      </p:graphicFrame>
      <p:sp>
        <p:nvSpPr>
          <p:cNvPr id="311314" name="Text Box 18"/>
          <p:cNvSpPr txBox="1">
            <a:spLocks noChangeArrowheads="1"/>
          </p:cNvSpPr>
          <p:nvPr/>
        </p:nvSpPr>
        <p:spPr bwMode="auto">
          <a:xfrm>
            <a:off x="533400" y="4510088"/>
            <a:ext cx="6400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average power provide by the AC in UK is </a:t>
            </a:r>
          </a:p>
        </p:txBody>
      </p:sp>
      <p:graphicFrame>
        <p:nvGraphicFramePr>
          <p:cNvPr id="311315" name="Object 19"/>
          <p:cNvGraphicFramePr>
            <a:graphicFrameLocks noChangeAspect="1"/>
          </p:cNvGraphicFramePr>
          <p:nvPr/>
        </p:nvGraphicFramePr>
        <p:xfrm>
          <a:off x="1981200" y="5184775"/>
          <a:ext cx="460375" cy="301625"/>
        </p:xfrm>
        <a:graphic>
          <a:graphicData uri="http://schemas.openxmlformats.org/presentationml/2006/ole">
            <p:oleObj spid="_x0000_s355339" name="Equation" r:id="rId13" imgW="253800" imgH="177480" progId="Equation.DSMT4">
              <p:embed/>
            </p:oleObj>
          </a:graphicData>
        </a:graphic>
      </p:graphicFrame>
      <p:sp>
        <p:nvSpPr>
          <p:cNvPr id="311316" name="Text Box 20"/>
          <p:cNvSpPr txBox="1">
            <a:spLocks noChangeArrowheads="1"/>
          </p:cNvSpPr>
          <p:nvPr/>
        </p:nvSpPr>
        <p:spPr bwMode="auto">
          <a:xfrm>
            <a:off x="533400" y="5729288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So? </a:t>
            </a:r>
          </a:p>
        </p:txBody>
      </p:sp>
      <p:sp>
        <p:nvSpPr>
          <p:cNvPr id="311317" name="Text Box 21"/>
          <p:cNvSpPr txBox="1">
            <a:spLocks noChangeArrowheads="1"/>
          </p:cNvSpPr>
          <p:nvPr/>
        </p:nvSpPr>
        <p:spPr bwMode="auto">
          <a:xfrm>
            <a:off x="1371600" y="57150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heating coils in the dryer will melt! </a:t>
            </a:r>
          </a:p>
        </p:txBody>
      </p:sp>
      <p:graphicFrame>
        <p:nvGraphicFramePr>
          <p:cNvPr id="311318" name="Object 22"/>
          <p:cNvGraphicFramePr>
            <a:graphicFrameLocks noChangeAspect="1"/>
          </p:cNvGraphicFramePr>
          <p:nvPr/>
        </p:nvGraphicFramePr>
        <p:xfrm>
          <a:off x="2389188" y="5029200"/>
          <a:ext cx="735012" cy="669925"/>
        </p:xfrm>
        <a:graphic>
          <a:graphicData uri="http://schemas.openxmlformats.org/presentationml/2006/ole">
            <p:oleObj spid="_x0000_s355340" name="Equation" r:id="rId14" imgW="406080" imgH="393480" progId="Equation.DSMT4">
              <p:embed/>
            </p:oleObj>
          </a:graphicData>
        </a:graphic>
      </p:graphicFrame>
      <p:graphicFrame>
        <p:nvGraphicFramePr>
          <p:cNvPr id="311319" name="Object 23"/>
          <p:cNvGraphicFramePr>
            <a:graphicFrameLocks noChangeAspect="1"/>
          </p:cNvGraphicFramePr>
          <p:nvPr/>
        </p:nvGraphicFramePr>
        <p:xfrm>
          <a:off x="3106738" y="4953000"/>
          <a:ext cx="1998662" cy="735013"/>
        </p:xfrm>
        <a:graphic>
          <a:graphicData uri="http://schemas.openxmlformats.org/presentationml/2006/ole">
            <p:oleObj spid="_x0000_s355341" name="Equation" r:id="rId15" imgW="110484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/>
      <p:bldP spid="311301" grpId="0"/>
      <p:bldP spid="311302" grpId="0"/>
      <p:bldP spid="311306" grpId="0"/>
      <p:bldP spid="311310" grpId="0"/>
      <p:bldP spid="311314" grpId="0"/>
      <p:bldP spid="311316" grpId="0"/>
      <p:bldP spid="3113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0914-183D-2C49-A8BF-1977239EBBF3}" type="slidenum">
              <a:rPr lang="en-US"/>
              <a:pPr/>
              <a:t>17</a:t>
            </a:fld>
            <a:endParaRPr lang="en-US"/>
          </a:p>
        </p:txBody>
      </p:sp>
      <p:pic>
        <p:nvPicPr>
          <p:cNvPr id="312322" name="Picture 2" descr="FG25_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819400"/>
            <a:ext cx="2743200" cy="2057400"/>
          </a:xfrm>
          <a:prstGeom prst="rect">
            <a:avLst/>
          </a:prstGeom>
          <a:noFill/>
        </p:spPr>
      </p:pic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sz="2800" dirty="0"/>
              <a:t>When a potential difference is applied to the two ends of a wire </a:t>
            </a:r>
            <a:r>
              <a:rPr lang="en-US" sz="2800" dirty="0" err="1"/>
              <a:t>w</a:t>
            </a:r>
            <a:r>
              <a:rPr lang="en-US" sz="2800" dirty="0"/>
              <a:t>/ uniform cross-section, the direction of electric field is parallel to the walls of the wire, this is possible since the charges are </a:t>
            </a:r>
            <a:r>
              <a:rPr lang="en-US" sz="2800" dirty="0" smtClean="0"/>
              <a:t>moving</a:t>
            </a:r>
          </a:p>
          <a:p>
            <a:r>
              <a:rPr lang="en-US" sz="2800" dirty="0"/>
              <a:t>Let’s define a microscopic vector quantity, the current density,</a:t>
            </a:r>
            <a:r>
              <a:rPr lang="en-US" sz="2800" b="1" dirty="0"/>
              <a:t> </a:t>
            </a:r>
            <a:r>
              <a:rPr lang="en-US" sz="2800" b="1" dirty="0" err="1"/>
              <a:t>j</a:t>
            </a:r>
            <a:r>
              <a:rPr lang="en-US" sz="2800" dirty="0"/>
              <a:t>, the electric current per unit cross-sectional area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err="1"/>
              <a:t>j</a:t>
            </a:r>
            <a:r>
              <a:rPr lang="en-US" sz="2400" dirty="0"/>
              <a:t>=I/A or </a:t>
            </a:r>
            <a:r>
              <a:rPr lang="en-US" sz="2400" b="1" i="1" dirty="0">
                <a:latin typeface="Monotype Corsiva" charset="0"/>
              </a:rPr>
              <a:t>I</a:t>
            </a:r>
            <a:r>
              <a:rPr lang="en-US" sz="2400" dirty="0"/>
              <a:t> = </a:t>
            </a:r>
            <a:r>
              <a:rPr lang="en-US" sz="2400" dirty="0" err="1"/>
              <a:t>jA</a:t>
            </a:r>
            <a:r>
              <a:rPr lang="en-US" sz="2400" dirty="0"/>
              <a:t> if the current density is uniform</a:t>
            </a:r>
          </a:p>
          <a:p>
            <a:pPr lvl="1"/>
            <a:r>
              <a:rPr lang="en-US" sz="2400" dirty="0"/>
              <a:t>If not uniform </a:t>
            </a:r>
          </a:p>
          <a:p>
            <a:pPr lvl="1"/>
            <a:r>
              <a:rPr lang="en-US" sz="2400" dirty="0"/>
              <a:t>The direction of </a:t>
            </a:r>
            <a:r>
              <a:rPr lang="en-US" sz="2400" b="1" dirty="0" err="1"/>
              <a:t>j</a:t>
            </a:r>
            <a:r>
              <a:rPr lang="en-US" sz="2400" dirty="0"/>
              <a:t> is the direction the positive charge would move when placed at that position, generally the same as E</a:t>
            </a:r>
          </a:p>
          <a:p>
            <a:r>
              <a:rPr lang="en-US" sz="2800" dirty="0"/>
              <a:t>The current density exists on any point in space while the current </a:t>
            </a:r>
            <a:r>
              <a:rPr lang="en-US" sz="2800" b="1" i="1" dirty="0">
                <a:latin typeface="Monotype Corsiva" charset="0"/>
              </a:rPr>
              <a:t>I</a:t>
            </a:r>
            <a:r>
              <a:rPr lang="en-US" sz="2800" dirty="0"/>
              <a:t> refers to a conductor as a whole so a macroscopic </a:t>
            </a:r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Microscopic View of Electric Current</a:t>
            </a:r>
          </a:p>
        </p:txBody>
      </p:sp>
      <p:graphicFrame>
        <p:nvGraphicFramePr>
          <p:cNvPr id="312325" name="Object 5"/>
          <p:cNvGraphicFramePr>
            <a:graphicFrameLocks noChangeAspect="1"/>
          </p:cNvGraphicFramePr>
          <p:nvPr/>
        </p:nvGraphicFramePr>
        <p:xfrm>
          <a:off x="2819400" y="3811588"/>
          <a:ext cx="1371600" cy="571500"/>
        </p:xfrm>
        <a:graphic>
          <a:graphicData uri="http://schemas.openxmlformats.org/presentationml/2006/ole">
            <p:oleObj spid="_x0000_s380930" name="Equation" r:id="rId4" imgW="660240" imgH="291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92ED-A407-6D4A-99D3-6C6210168C38}" type="slidenum">
              <a:rPr lang="en-US"/>
              <a:pPr/>
              <a:t>18</a:t>
            </a:fld>
            <a:endParaRPr lang="en-US"/>
          </a:p>
        </p:txBody>
      </p:sp>
      <p:pic>
        <p:nvPicPr>
          <p:cNvPr id="313346" name="Picture 2" descr="FG25_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200650"/>
            <a:ext cx="2819400" cy="2114550"/>
          </a:xfrm>
          <a:prstGeom prst="rect">
            <a:avLst/>
          </a:prstGeom>
          <a:noFill/>
        </p:spPr>
      </p:pic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direction of j is the direction of a positive charge.  So in a conductor, since negatively charged electrons move, the direction is –</a:t>
            </a:r>
            <a:r>
              <a:rPr lang="en-US" b="1"/>
              <a:t>j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</a:pPr>
            <a:r>
              <a:rPr lang="en-US"/>
              <a:t>Let’s think about the current in a microscopic view again:</a:t>
            </a:r>
          </a:p>
          <a:p>
            <a:pPr lvl="1">
              <a:lnSpc>
                <a:spcPct val="90000"/>
              </a:lnSpc>
            </a:pPr>
            <a:r>
              <a:rPr lang="en-US"/>
              <a:t>When voltage is applied to the end of a wire</a:t>
            </a:r>
          </a:p>
          <a:p>
            <a:pPr lvl="1">
              <a:lnSpc>
                <a:spcPct val="90000"/>
              </a:lnSpc>
            </a:pPr>
            <a:r>
              <a:rPr lang="en-US"/>
              <a:t>Electric field is generated by the potential difference</a:t>
            </a:r>
          </a:p>
          <a:p>
            <a:pPr lvl="1">
              <a:lnSpc>
                <a:spcPct val="90000"/>
              </a:lnSpc>
            </a:pPr>
            <a:r>
              <a:rPr lang="en-US"/>
              <a:t>Electrons feel force and get accelerated  </a:t>
            </a:r>
          </a:p>
          <a:p>
            <a:pPr lvl="1">
              <a:lnSpc>
                <a:spcPct val="90000"/>
              </a:lnSpc>
            </a:pPr>
            <a:r>
              <a:rPr lang="en-US"/>
              <a:t>Electrons soon reach to a steady average speed due to collisions with atoms in the wire, called drift velocity, </a:t>
            </a:r>
            <a:r>
              <a:rPr lang="en-US" b="1"/>
              <a:t>v</a:t>
            </a:r>
            <a:r>
              <a:rPr lang="en-US" baseline="-25000"/>
              <a:t>d</a:t>
            </a:r>
          </a:p>
          <a:p>
            <a:pPr lvl="1">
              <a:lnSpc>
                <a:spcPct val="90000"/>
              </a:lnSpc>
            </a:pPr>
            <a:r>
              <a:rPr lang="en-US"/>
              <a:t>The drift velocity is normally much smaller than electrons’ average random speed. 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Microscopic View of Electric Current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86D7-D424-D24F-B372-5D4EBFE8A860}" type="slidenum">
              <a:rPr lang="en-US"/>
              <a:pPr/>
              <a:t>19</a:t>
            </a:fld>
            <a:endParaRPr lang="en-US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dirty="0"/>
              <a:t>How do we relate </a:t>
            </a:r>
            <a:r>
              <a:rPr lang="en-US" dirty="0" err="1"/>
              <a:t>v</a:t>
            </a:r>
            <a:r>
              <a:rPr lang="en-US" baseline="-25000" dirty="0" err="1"/>
              <a:t>d</a:t>
            </a:r>
            <a:r>
              <a:rPr lang="en-US" dirty="0"/>
              <a:t> with the macroscopic current </a:t>
            </a:r>
            <a:r>
              <a:rPr lang="en-US" b="1" i="1" dirty="0">
                <a:latin typeface="Monotype Corsiva" charset="0"/>
              </a:rPr>
              <a:t>I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In time interval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Δ</a:t>
            </a:r>
            <a:r>
              <a:rPr lang="en-US" dirty="0" err="1" smtClean="0"/>
              <a:t>t</a:t>
            </a:r>
            <a:r>
              <a:rPr lang="en-US" dirty="0"/>
              <a:t>, the electrons travel </a:t>
            </a:r>
            <a:r>
              <a:rPr lang="en-US" b="1" i="1" dirty="0" err="1" smtClean="0">
                <a:latin typeface="Monotype Corsiva" charset="0"/>
              </a:rPr>
              <a:t>l</a:t>
            </a:r>
            <a:r>
              <a:rPr lang="en-US" b="1" i="1" dirty="0" smtClean="0">
                <a:latin typeface="Monotype Corsiva" charset="0"/>
              </a:rPr>
              <a:t> </a:t>
            </a:r>
            <a:r>
              <a:rPr lang="en-US" dirty="0" smtClean="0"/>
              <a:t>=</a:t>
            </a:r>
            <a:r>
              <a:rPr lang="en-US" dirty="0" err="1" smtClean="0"/>
              <a:t>v</a:t>
            </a:r>
            <a:r>
              <a:rPr lang="en-US" baseline="-25000" dirty="0" err="1" smtClean="0"/>
              <a:t>d</a:t>
            </a:r>
            <a:r>
              <a:rPr lang="en-US" dirty="0" err="1" smtClean="0">
                <a:latin typeface="Symbol" charset="2"/>
              </a:rPr>
              <a:t>Δ</a:t>
            </a:r>
            <a:r>
              <a:rPr lang="en-US" dirty="0" err="1" smtClean="0"/>
              <a:t>t</a:t>
            </a:r>
            <a:r>
              <a:rPr lang="en-US" dirty="0" smtClean="0"/>
              <a:t> </a:t>
            </a:r>
            <a:r>
              <a:rPr lang="en-US" dirty="0"/>
              <a:t>on average</a:t>
            </a:r>
          </a:p>
          <a:p>
            <a:pPr lvl="1"/>
            <a:r>
              <a:rPr lang="en-US" dirty="0"/>
              <a:t>If wire’s </a:t>
            </a:r>
            <a:r>
              <a:rPr lang="en-US" dirty="0" err="1"/>
              <a:t>x</a:t>
            </a:r>
            <a:r>
              <a:rPr lang="en-US" dirty="0"/>
              <a:t>-sectional area is A, in time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Δ</a:t>
            </a:r>
            <a:r>
              <a:rPr lang="en-US" dirty="0" err="1" smtClean="0"/>
              <a:t>t</a:t>
            </a:r>
            <a:r>
              <a:rPr lang="en-US" dirty="0" smtClean="0"/>
              <a:t> </a:t>
            </a:r>
            <a:r>
              <a:rPr lang="en-US" dirty="0"/>
              <a:t>electrons in a volume V=</a:t>
            </a:r>
            <a:r>
              <a:rPr lang="en-US" b="1" i="1" dirty="0" err="1" smtClean="0">
                <a:latin typeface="Monotype Corsiva" charset="0"/>
              </a:rPr>
              <a:t>l</a:t>
            </a:r>
            <a:r>
              <a:rPr lang="en-US" b="1" i="1" dirty="0" smtClean="0">
                <a:latin typeface="Monotype Corsiva" charset="0"/>
              </a:rPr>
              <a:t> </a:t>
            </a:r>
            <a:r>
              <a:rPr lang="en-US" dirty="0" smtClean="0"/>
              <a:t>A</a:t>
            </a:r>
            <a:r>
              <a:rPr lang="en-US" dirty="0"/>
              <a:t>=</a:t>
            </a:r>
            <a:r>
              <a:rPr lang="en-US" dirty="0" err="1" smtClean="0"/>
              <a:t>Av</a:t>
            </a:r>
            <a:r>
              <a:rPr lang="en-US" baseline="-25000" dirty="0" err="1" smtClean="0"/>
              <a:t>d</a:t>
            </a:r>
            <a:r>
              <a:rPr lang="en-US" dirty="0" err="1" smtClean="0">
                <a:latin typeface="Symbol" charset="2"/>
              </a:rPr>
              <a:t>Δ</a:t>
            </a:r>
            <a:r>
              <a:rPr lang="en-US" dirty="0" err="1" smtClean="0"/>
              <a:t>t</a:t>
            </a:r>
            <a:r>
              <a:rPr lang="en-US" dirty="0" smtClean="0"/>
              <a:t> </a:t>
            </a:r>
            <a:r>
              <a:rPr lang="en-US" dirty="0"/>
              <a:t>will pass through the area A</a:t>
            </a:r>
          </a:p>
          <a:p>
            <a:pPr lvl="1"/>
            <a:r>
              <a:rPr lang="en-US" dirty="0"/>
              <a:t>If there are </a:t>
            </a:r>
            <a:r>
              <a:rPr lang="en-US" dirty="0" err="1"/>
              <a:t>n</a:t>
            </a:r>
            <a:r>
              <a:rPr lang="en-US" dirty="0"/>
              <a:t> free electrons ( of charge –</a:t>
            </a:r>
            <a:r>
              <a:rPr lang="en-US" dirty="0" err="1"/>
              <a:t>e</a:t>
            </a:r>
            <a:r>
              <a:rPr lang="en-US" dirty="0"/>
              <a:t>) per unit volume, the total charge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</a:rPr>
              <a:t>Δ</a:t>
            </a:r>
            <a:r>
              <a:rPr lang="en-US" dirty="0" smtClean="0"/>
              <a:t>Q </a:t>
            </a:r>
            <a:r>
              <a:rPr lang="en-US" dirty="0"/>
              <a:t>that pass through A in time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Δ</a:t>
            </a:r>
            <a:r>
              <a:rPr lang="en-US" dirty="0" err="1" smtClean="0"/>
              <a:t>t</a:t>
            </a:r>
            <a:r>
              <a:rPr lang="en-US" dirty="0" smtClean="0"/>
              <a:t> </a:t>
            </a:r>
            <a:r>
              <a:rPr lang="en-US" dirty="0"/>
              <a:t>is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The current </a:t>
            </a:r>
            <a:r>
              <a:rPr lang="en-US" b="1" i="1" dirty="0">
                <a:latin typeface="Monotype Corsiva" charset="0"/>
              </a:rPr>
              <a:t>I</a:t>
            </a:r>
            <a:r>
              <a:rPr lang="en-US" dirty="0"/>
              <a:t> in the wire is</a:t>
            </a:r>
          </a:p>
          <a:p>
            <a:pPr lvl="1"/>
            <a:r>
              <a:rPr lang="en-US" dirty="0"/>
              <a:t>The density in vector form is</a:t>
            </a:r>
          </a:p>
          <a:p>
            <a:pPr lvl="1"/>
            <a:r>
              <a:rPr lang="en-US" dirty="0"/>
              <a:t>For any types of charge:  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Microscopic View of Electric Current</a:t>
            </a:r>
          </a:p>
        </p:txBody>
      </p:sp>
      <p:graphicFrame>
        <p:nvGraphicFramePr>
          <p:cNvPr id="314372" name="Object 4"/>
          <p:cNvGraphicFramePr>
            <a:graphicFrameLocks noChangeAspect="1"/>
          </p:cNvGraphicFramePr>
          <p:nvPr/>
        </p:nvGraphicFramePr>
        <p:xfrm>
          <a:off x="1143000" y="3757613"/>
          <a:ext cx="550863" cy="303212"/>
        </p:xfrm>
        <a:graphic>
          <a:graphicData uri="http://schemas.openxmlformats.org/presentationml/2006/ole">
            <p:oleObj spid="_x0000_s382978" name="Equation" r:id="rId3" imgW="342720" imgH="190440" progId="Equation.DSMT4">
              <p:embed/>
            </p:oleObj>
          </a:graphicData>
        </a:graphic>
      </p:graphicFrame>
      <p:graphicFrame>
        <p:nvGraphicFramePr>
          <p:cNvPr id="314373" name="Object 5"/>
          <p:cNvGraphicFramePr>
            <a:graphicFrameLocks noChangeAspect="1"/>
          </p:cNvGraphicFramePr>
          <p:nvPr/>
        </p:nvGraphicFramePr>
        <p:xfrm>
          <a:off x="4572000" y="4114800"/>
          <a:ext cx="900113" cy="692150"/>
        </p:xfrm>
        <a:graphic>
          <a:graphicData uri="http://schemas.openxmlformats.org/presentationml/2006/ole">
            <p:oleObj spid="_x0000_s382979" name="Equation" r:id="rId4" imgW="571320" imgH="368280" progId="Equation.DSMT4">
              <p:embed/>
            </p:oleObj>
          </a:graphicData>
        </a:graphic>
      </p:graphicFrame>
      <p:graphicFrame>
        <p:nvGraphicFramePr>
          <p:cNvPr id="314374" name="Object 6"/>
          <p:cNvGraphicFramePr>
            <a:graphicFrameLocks noChangeAspect="1"/>
          </p:cNvGraphicFramePr>
          <p:nvPr/>
        </p:nvGraphicFramePr>
        <p:xfrm>
          <a:off x="4884738" y="4648200"/>
          <a:ext cx="754062" cy="669925"/>
        </p:xfrm>
        <a:graphic>
          <a:graphicData uri="http://schemas.openxmlformats.org/presentationml/2006/ole">
            <p:oleObj spid="_x0000_s382980" name="Equation" r:id="rId5" imgW="495000" imgH="368280" progId="Equation.DSMT4">
              <p:embed/>
            </p:oleObj>
          </a:graphicData>
        </a:graphic>
      </p:graphicFrame>
      <p:graphicFrame>
        <p:nvGraphicFramePr>
          <p:cNvPr id="314375" name="Object 7"/>
          <p:cNvGraphicFramePr>
            <a:graphicFrameLocks noChangeAspect="1"/>
          </p:cNvGraphicFramePr>
          <p:nvPr/>
        </p:nvGraphicFramePr>
        <p:xfrm>
          <a:off x="4495800" y="5435600"/>
          <a:ext cx="1782763" cy="736600"/>
        </p:xfrm>
        <a:graphic>
          <a:graphicData uri="http://schemas.openxmlformats.org/presentationml/2006/ole">
            <p:oleObj spid="_x0000_s382981" name="Equation" r:id="rId6" imgW="888840" imgH="342720" progId="Equation.DSMT4">
              <p:embed/>
            </p:oleObj>
          </a:graphicData>
        </a:graphic>
      </p:graphicFrame>
      <p:graphicFrame>
        <p:nvGraphicFramePr>
          <p:cNvPr id="314376" name="Object 8"/>
          <p:cNvGraphicFramePr>
            <a:graphicFrameLocks noChangeAspect="1"/>
          </p:cNvGraphicFramePr>
          <p:nvPr/>
        </p:nvGraphicFramePr>
        <p:xfrm>
          <a:off x="6477000" y="5453063"/>
          <a:ext cx="1524000" cy="711200"/>
        </p:xfrm>
        <a:graphic>
          <a:graphicData uri="http://schemas.openxmlformats.org/presentationml/2006/ole">
            <p:oleObj spid="_x0000_s382982" name="Equation" r:id="rId7" imgW="787320" imgH="342720" progId="Equation.DSMT4">
              <p:embed/>
            </p:oleObj>
          </a:graphicData>
        </a:graphic>
      </p:graphicFrame>
      <p:graphicFrame>
        <p:nvGraphicFramePr>
          <p:cNvPr id="314377" name="Object 9"/>
          <p:cNvGraphicFramePr>
            <a:graphicFrameLocks noChangeAspect="1"/>
          </p:cNvGraphicFramePr>
          <p:nvPr/>
        </p:nvGraphicFramePr>
        <p:xfrm>
          <a:off x="1676400" y="3733800"/>
          <a:ext cx="2554288" cy="363538"/>
        </p:xfrm>
        <a:graphic>
          <a:graphicData uri="http://schemas.openxmlformats.org/presentationml/2006/ole">
            <p:oleObj spid="_x0000_s382983" name="Equation" r:id="rId8" imgW="1587240" imgH="228600" progId="Equation.DSMT4">
              <p:embed/>
            </p:oleObj>
          </a:graphicData>
        </a:graphic>
      </p:graphicFrame>
      <p:graphicFrame>
        <p:nvGraphicFramePr>
          <p:cNvPr id="314378" name="Object 10"/>
          <p:cNvGraphicFramePr>
            <a:graphicFrameLocks noChangeAspect="1"/>
          </p:cNvGraphicFramePr>
          <p:nvPr/>
        </p:nvGraphicFramePr>
        <p:xfrm>
          <a:off x="4191000" y="3733800"/>
          <a:ext cx="2206625" cy="363538"/>
        </p:xfrm>
        <a:graphic>
          <a:graphicData uri="http://schemas.openxmlformats.org/presentationml/2006/ole">
            <p:oleObj spid="_x0000_s382984" name="Equation" r:id="rId9" imgW="1371600" imgH="228600" progId="Equation.DSMT4">
              <p:embed/>
            </p:oleObj>
          </a:graphicData>
        </a:graphic>
      </p:graphicFrame>
      <p:graphicFrame>
        <p:nvGraphicFramePr>
          <p:cNvPr id="314379" name="Object 11"/>
          <p:cNvGraphicFramePr>
            <a:graphicFrameLocks noChangeAspect="1"/>
          </p:cNvGraphicFramePr>
          <p:nvPr/>
        </p:nvGraphicFramePr>
        <p:xfrm>
          <a:off x="6399213" y="3733800"/>
          <a:ext cx="1144587" cy="363538"/>
        </p:xfrm>
        <a:graphic>
          <a:graphicData uri="http://schemas.openxmlformats.org/presentationml/2006/ole">
            <p:oleObj spid="_x0000_s382985" name="Equation" r:id="rId10" imgW="711000" imgH="228600" progId="Equation.DSMT4">
              <p:embed/>
            </p:oleObj>
          </a:graphicData>
        </a:graphic>
      </p:graphicFrame>
      <p:graphicFrame>
        <p:nvGraphicFramePr>
          <p:cNvPr id="314380" name="Object 12"/>
          <p:cNvGraphicFramePr>
            <a:graphicFrameLocks noChangeAspect="1"/>
          </p:cNvGraphicFramePr>
          <p:nvPr/>
        </p:nvGraphicFramePr>
        <p:xfrm>
          <a:off x="7521575" y="3733800"/>
          <a:ext cx="1165225" cy="363538"/>
        </p:xfrm>
        <a:graphic>
          <a:graphicData uri="http://schemas.openxmlformats.org/presentationml/2006/ole">
            <p:oleObj spid="_x0000_s382986" name="Equation" r:id="rId11" imgW="723600" imgH="228600" progId="Equation.DSMT4">
              <p:embed/>
            </p:oleObj>
          </a:graphicData>
        </a:graphic>
      </p:graphicFrame>
      <p:graphicFrame>
        <p:nvGraphicFramePr>
          <p:cNvPr id="314381" name="Object 13"/>
          <p:cNvGraphicFramePr>
            <a:graphicFrameLocks noChangeAspect="1"/>
          </p:cNvGraphicFramePr>
          <p:nvPr/>
        </p:nvGraphicFramePr>
        <p:xfrm>
          <a:off x="5529263" y="4257675"/>
          <a:ext cx="719137" cy="315913"/>
        </p:xfrm>
        <a:graphic>
          <a:graphicData uri="http://schemas.openxmlformats.org/presentationml/2006/ole">
            <p:oleObj spid="_x0000_s382987" name="Equation" r:id="rId12" imgW="457200" imgH="203040" progId="Equation.DSMT4">
              <p:embed/>
            </p:oleObj>
          </a:graphicData>
        </a:graphic>
      </p:graphicFrame>
      <p:graphicFrame>
        <p:nvGraphicFramePr>
          <p:cNvPr id="314382" name="Object 14"/>
          <p:cNvGraphicFramePr>
            <a:graphicFrameLocks noChangeAspect="1"/>
          </p:cNvGraphicFramePr>
          <p:nvPr/>
        </p:nvGraphicFramePr>
        <p:xfrm>
          <a:off x="5668963" y="4800600"/>
          <a:ext cx="579437" cy="369888"/>
        </p:xfrm>
        <a:graphic>
          <a:graphicData uri="http://schemas.openxmlformats.org/presentationml/2006/ole">
            <p:oleObj spid="_x0000_s382988" name="Equation" r:id="rId13" imgW="38088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4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4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4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4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4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4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4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2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096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153400" cy="5257800"/>
          </a:xfrm>
        </p:spPr>
        <p:txBody>
          <a:bodyPr/>
          <a:lstStyle/>
          <a:p>
            <a:r>
              <a:rPr lang="en-US" sz="2800" dirty="0" smtClean="0"/>
              <a:t>Mid-Term Exam</a:t>
            </a:r>
          </a:p>
          <a:p>
            <a:pPr lvl="1"/>
            <a:r>
              <a:rPr lang="en-US" sz="2400" dirty="0" smtClean="0"/>
              <a:t>Time and Date: 12:30 – 2pm, Thursday, Oct. 20 in SH103</a:t>
            </a:r>
          </a:p>
          <a:p>
            <a:pPr lvl="1"/>
            <a:r>
              <a:rPr lang="en-US" sz="2400" dirty="0" smtClean="0"/>
              <a:t>Comprehensive Exam</a:t>
            </a:r>
          </a:p>
          <a:p>
            <a:pPr lvl="2"/>
            <a:r>
              <a:rPr lang="en-US" sz="2000" dirty="0" smtClean="0"/>
              <a:t>Coverage: Ch. 21.1 – what we finish this Thursday plus Appendices A and B</a:t>
            </a:r>
          </a:p>
          <a:p>
            <a:pPr lvl="1"/>
            <a:r>
              <a:rPr lang="en-US" sz="2400" dirty="0" smtClean="0"/>
              <a:t>There will be a review session Tuesday, Oct. 18, in class</a:t>
            </a:r>
          </a:p>
          <a:p>
            <a:pPr lvl="2"/>
            <a:r>
              <a:rPr lang="en-US" sz="2000" dirty="0" smtClean="0"/>
              <a:t>Please bring your own problems</a:t>
            </a:r>
          </a:p>
          <a:p>
            <a:pPr lvl="2"/>
            <a:r>
              <a:rPr lang="en-US" sz="2000" dirty="0" smtClean="0"/>
              <a:t>Attendance will be taken for extra credit</a:t>
            </a:r>
          </a:p>
          <a:p>
            <a:r>
              <a:rPr lang="en-US" sz="2800" dirty="0" smtClean="0"/>
              <a:t>Reading assignments</a:t>
            </a:r>
          </a:p>
          <a:p>
            <a:pPr lvl="1"/>
            <a:r>
              <a:rPr lang="en-US" sz="2400" dirty="0" smtClean="0"/>
              <a:t>CH25. 8 – 25.10</a:t>
            </a:r>
          </a:p>
          <a:p>
            <a:r>
              <a:rPr lang="en-US" sz="2800" dirty="0" smtClean="0"/>
              <a:t>Colloquium tomorrow</a:t>
            </a:r>
          </a:p>
          <a:p>
            <a:pPr lvl="1"/>
            <a:r>
              <a:rPr lang="en-US" sz="2400" dirty="0" smtClean="0"/>
              <a:t>4pm in SH101</a:t>
            </a:r>
          </a:p>
          <a:p>
            <a:pPr lvl="1"/>
            <a:endParaRPr lang="en-US" sz="2400" dirty="0" smtClean="0"/>
          </a:p>
          <a:p>
            <a:pPr lvl="1"/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DEB0-7440-2F4E-96C8-55B0546D84C6}" type="slidenum">
              <a:rPr lang="en-US"/>
              <a:pPr/>
              <a:t>20</a:t>
            </a:fld>
            <a:endParaRPr lang="en-US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15400" cy="5715000"/>
          </a:xfrm>
        </p:spPr>
        <p:txBody>
          <a:bodyPr/>
          <a:lstStyle/>
          <a:p>
            <a:r>
              <a:rPr lang="en-US" dirty="0"/>
              <a:t>The drift velocity of electrons in a wire is only about 0.05mm/s.  How could we get light turned on immediately then?</a:t>
            </a:r>
          </a:p>
          <a:p>
            <a:pPr lvl="1"/>
            <a:r>
              <a:rPr lang="en-US" dirty="0"/>
              <a:t>While the electrons in a wire travels slow, the electric field travels essentially at the speed of light.  Then what is all the talk about electrons flowing through?</a:t>
            </a:r>
          </a:p>
          <a:p>
            <a:pPr lvl="2"/>
            <a:r>
              <a:rPr lang="en-US" dirty="0"/>
              <a:t>It is just like water.  When you turn on the facet, water flows right off the facet despite the fact that the water travels slow.</a:t>
            </a:r>
          </a:p>
          <a:p>
            <a:pPr lvl="2"/>
            <a:r>
              <a:rPr lang="en-US" dirty="0"/>
              <a:t>Electricity is the same.  Electrons fill the conductor wire and when the switch is flipped on or a potential difference is applied, the electrons closed to the positive terminal flows into the bulb.</a:t>
            </a:r>
          </a:p>
          <a:p>
            <a:pPr lvl="2"/>
            <a:r>
              <a:rPr lang="en-US" dirty="0"/>
              <a:t>Interesting, isn’t it?  Why is the field travel at the speed of light then?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Microscopic View of Electric Current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5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5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5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5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A2F0-CC2A-354F-988B-25F253124470}" type="slidenum">
              <a:rPr lang="en-US"/>
              <a:pPr/>
              <a:t>21</a:t>
            </a:fld>
            <a:endParaRPr lang="en-US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Ohm’s law can be written in microscopic quantities.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Resistance in terms of resistivity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 can </a:t>
            </a:r>
            <a:r>
              <a:rPr lang="en-US" dirty="0" smtClean="0"/>
              <a:t>rewrite the potential V </a:t>
            </a:r>
            <a:r>
              <a:rPr lang="en-US" dirty="0"/>
              <a:t>and</a:t>
            </a:r>
            <a:r>
              <a:rPr lang="en-US" dirty="0" smtClean="0"/>
              <a:t> current </a:t>
            </a:r>
            <a:r>
              <a:rPr lang="en-US" dirty="0" smtClean="0">
                <a:latin typeface="Monotype Corsiva" charset="0"/>
              </a:rPr>
              <a:t>I</a:t>
            </a:r>
            <a:r>
              <a:rPr lang="en-US" dirty="0" smtClean="0"/>
              <a:t> </a:t>
            </a:r>
            <a:r>
              <a:rPr lang="en-US" dirty="0"/>
              <a:t>as: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=</a:t>
            </a:r>
            <a:r>
              <a:rPr lang="en-US" dirty="0" err="1"/>
              <a:t>jA</a:t>
            </a:r>
            <a:r>
              <a:rPr lang="en-US" dirty="0"/>
              <a:t>, V=E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. 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electric field is uniform, from V=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R, we obtain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So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 a metal conductor,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ρ</a:t>
            </a:r>
            <a:r>
              <a:rPr lang="en-US" dirty="0" smtClean="0"/>
              <a:t> </a:t>
            </a:r>
            <a:r>
              <a:rPr lang="en-US" dirty="0"/>
              <a:t>or</a:t>
            </a:r>
            <a:r>
              <a:rPr lang="en-US" dirty="0" smtClean="0"/>
              <a:t> </a:t>
            </a:r>
            <a:r>
              <a:rPr lang="en-US" smtClean="0">
                <a:latin typeface="Symbol" charset="2"/>
              </a:rPr>
              <a:t>σ</a:t>
            </a:r>
            <a:r>
              <a:rPr lang="en-US" smtClean="0"/>
              <a:t> </a:t>
            </a:r>
            <a:r>
              <a:rPr lang="en-US" dirty="0"/>
              <a:t>does not depend on V, thus, the current density </a:t>
            </a:r>
            <a:r>
              <a:rPr lang="en-US" dirty="0" err="1"/>
              <a:t>j</a:t>
            </a:r>
            <a:r>
              <a:rPr lang="en-US" dirty="0"/>
              <a:t> is proportional to the electric field E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>
                <a:sym typeface="Wingdings" charset="2"/>
              </a:rPr>
              <a:t> Microscopic statement of Ohm’s Law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In vector form, the density can be written as  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4000"/>
              <a:t> Ohm’s Law in Microscopic View</a:t>
            </a:r>
          </a:p>
        </p:txBody>
      </p:sp>
      <p:graphicFrame>
        <p:nvGraphicFramePr>
          <p:cNvPr id="316420" name="Object 4"/>
          <p:cNvGraphicFramePr>
            <a:graphicFrameLocks noChangeAspect="1"/>
          </p:cNvGraphicFramePr>
          <p:nvPr/>
        </p:nvGraphicFramePr>
        <p:xfrm>
          <a:off x="5715000" y="1082675"/>
          <a:ext cx="773113" cy="669925"/>
        </p:xfrm>
        <a:graphic>
          <a:graphicData uri="http://schemas.openxmlformats.org/presentationml/2006/ole">
            <p:oleObj spid="_x0000_s385026" name="Equation" r:id="rId3" imgW="507960" imgH="368280" progId="Equation.DSMT4">
              <p:embed/>
            </p:oleObj>
          </a:graphicData>
        </a:graphic>
      </p:graphicFrame>
      <p:graphicFrame>
        <p:nvGraphicFramePr>
          <p:cNvPr id="316421" name="Object 5"/>
          <p:cNvGraphicFramePr>
            <a:graphicFrameLocks noChangeAspect="1"/>
          </p:cNvGraphicFramePr>
          <p:nvPr/>
        </p:nvGraphicFramePr>
        <p:xfrm>
          <a:off x="1219200" y="3190875"/>
          <a:ext cx="444500" cy="298450"/>
        </p:xfrm>
        <a:graphic>
          <a:graphicData uri="http://schemas.openxmlformats.org/presentationml/2006/ole">
            <p:oleObj spid="_x0000_s385027" name="Equation" r:id="rId4" imgW="291960" imgH="164880" progId="Equation.DSMT4">
              <p:embed/>
            </p:oleObj>
          </a:graphicData>
        </a:graphic>
      </p:graphicFrame>
      <p:graphicFrame>
        <p:nvGraphicFramePr>
          <p:cNvPr id="316422" name="Object 6"/>
          <p:cNvGraphicFramePr>
            <a:graphicFrameLocks noChangeAspect="1"/>
          </p:cNvGraphicFramePr>
          <p:nvPr/>
        </p:nvGraphicFramePr>
        <p:xfrm>
          <a:off x="1268413" y="2743200"/>
          <a:ext cx="636587" cy="300038"/>
        </p:xfrm>
        <a:graphic>
          <a:graphicData uri="http://schemas.openxmlformats.org/presentationml/2006/ole">
            <p:oleObj spid="_x0000_s385028" name="Equation" r:id="rId5" imgW="419040" imgH="164880" progId="Equation.DSMT4">
              <p:embed/>
            </p:oleObj>
          </a:graphicData>
        </a:graphic>
      </p:graphicFrame>
      <p:graphicFrame>
        <p:nvGraphicFramePr>
          <p:cNvPr id="316423" name="Object 7"/>
          <p:cNvGraphicFramePr>
            <a:graphicFrameLocks noChangeAspect="1"/>
          </p:cNvGraphicFramePr>
          <p:nvPr/>
        </p:nvGraphicFramePr>
        <p:xfrm>
          <a:off x="1738313" y="3779838"/>
          <a:ext cx="1081087" cy="715962"/>
        </p:xfrm>
        <a:graphic>
          <a:graphicData uri="http://schemas.openxmlformats.org/presentationml/2006/ole">
            <p:oleObj spid="_x0000_s385029" name="Equation" r:id="rId6" imgW="711000" imgH="393480" progId="Equation.DSMT4">
              <p:embed/>
            </p:oleObj>
          </a:graphicData>
        </a:graphic>
      </p:graphicFrame>
      <p:graphicFrame>
        <p:nvGraphicFramePr>
          <p:cNvPr id="316424" name="Object 8"/>
          <p:cNvGraphicFramePr>
            <a:graphicFrameLocks noChangeAspect="1"/>
          </p:cNvGraphicFramePr>
          <p:nvPr/>
        </p:nvGraphicFramePr>
        <p:xfrm>
          <a:off x="6858000" y="5638800"/>
          <a:ext cx="1100138" cy="762000"/>
        </p:xfrm>
        <a:graphic>
          <a:graphicData uri="http://schemas.openxmlformats.org/presentationml/2006/ole">
            <p:oleObj spid="_x0000_s385030" name="Equation" r:id="rId7" imgW="723600" imgH="419040" progId="Equation.DSMT4">
              <p:embed/>
            </p:oleObj>
          </a:graphicData>
        </a:graphic>
      </p:graphicFrame>
      <p:graphicFrame>
        <p:nvGraphicFramePr>
          <p:cNvPr id="316425" name="Object 9"/>
          <p:cNvGraphicFramePr>
            <a:graphicFrameLocks noChangeAspect="1"/>
          </p:cNvGraphicFramePr>
          <p:nvPr/>
        </p:nvGraphicFramePr>
        <p:xfrm>
          <a:off x="1676400" y="2971800"/>
          <a:ext cx="1217613" cy="738188"/>
        </p:xfrm>
        <a:graphic>
          <a:graphicData uri="http://schemas.openxmlformats.org/presentationml/2006/ole">
            <p:oleObj spid="_x0000_s385031" name="Equation" r:id="rId8" imgW="799920" imgH="406080" progId="Equation.DSMT4">
              <p:embed/>
            </p:oleObj>
          </a:graphicData>
        </a:graphic>
      </p:graphicFrame>
      <p:graphicFrame>
        <p:nvGraphicFramePr>
          <p:cNvPr id="316426" name="Object 10"/>
          <p:cNvGraphicFramePr>
            <a:graphicFrameLocks noChangeAspect="1"/>
          </p:cNvGraphicFramePr>
          <p:nvPr/>
        </p:nvGraphicFramePr>
        <p:xfrm>
          <a:off x="2895600" y="3160713"/>
          <a:ext cx="387350" cy="344487"/>
        </p:xfrm>
        <a:graphic>
          <a:graphicData uri="http://schemas.openxmlformats.org/presentationml/2006/ole">
            <p:oleObj spid="_x0000_s385032" name="Equation" r:id="rId9" imgW="253800" imgH="1904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6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6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6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6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0F46-4916-5A48-8E4E-D874313258D4}" type="slidenum">
              <a:rPr lang="en-US"/>
              <a:pPr/>
              <a:t>22</a:t>
            </a:fld>
            <a:endParaRPr lang="en-US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At the temperature near absolute 0K, resistivity of certain material becomes 0. 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This state is called the “superconducting” state.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Observed in 1911 by H. K. Onnes when he cooled mercury to 4.2K (-269</a:t>
            </a:r>
            <a:r>
              <a:rPr lang="en-US" sz="2400" baseline="30000"/>
              <a:t>o</a:t>
            </a:r>
            <a:r>
              <a:rPr lang="en-US" sz="2400"/>
              <a:t>C).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Resistance of mercury suddenly dropped to 0.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 general superconducting materials become superconducting below a transition temperature.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highest temperature superconductivity seen is 160K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First observation above the boiling temperature of liquid nitrogen is in 1987 at 90k observed from a compound of yttrium, barium, copper and oxygen.</a:t>
            </a:r>
          </a:p>
          <a:p>
            <a:pPr>
              <a:lnSpc>
                <a:spcPct val="90000"/>
              </a:lnSpc>
            </a:pPr>
            <a:r>
              <a:rPr lang="en-US" sz="2800"/>
              <a:t>Since much smaller amount of material can carry just as much current more efficiently, superconductivity can make electric cars more practical, computers faster, and capacitors store higher energy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4000"/>
              <a:t> Superconductivity</a:t>
            </a:r>
          </a:p>
        </p:txBody>
      </p:sp>
      <p:pic>
        <p:nvPicPr>
          <p:cNvPr id="317444" name="Picture 4" descr="FG25_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2743200"/>
            <a:ext cx="10668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7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7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7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744B-DD71-5A4B-9A06-54C775FF7F29}" type="slidenum">
              <a:rPr lang="en-US"/>
              <a:pPr/>
              <a:t>23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How does one feel shock by electricity? 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Electric current stimulates nerves and muscles, and we feel a shock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severity of the shock depends on the amount of current, how long it acts and through what part of the body it passes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Electric current heats tissues and can cause burns</a:t>
            </a:r>
          </a:p>
          <a:p>
            <a:pPr>
              <a:lnSpc>
                <a:spcPct val="90000"/>
              </a:lnSpc>
            </a:pPr>
            <a:r>
              <a:rPr lang="en-US" sz="2800"/>
              <a:t>Currents above 70mA on a torso for a second or more is fatal, causing heart to function irregularly, “ventricular fibrillation”</a:t>
            </a:r>
          </a:p>
          <a:p>
            <a:pPr>
              <a:lnSpc>
                <a:spcPct val="90000"/>
              </a:lnSpc>
            </a:pPr>
            <a:r>
              <a:rPr lang="en-US" sz="2800"/>
              <a:t>A dry human body between two points on opposite side of the body is about 10</a:t>
            </a:r>
            <a:r>
              <a:rPr lang="en-US" sz="2800" baseline="30000"/>
              <a:t>4</a:t>
            </a:r>
            <a:r>
              <a:rPr lang="en-US" sz="2800"/>
              <a:t> to 10</a:t>
            </a:r>
            <a:r>
              <a:rPr lang="en-US" sz="2800" baseline="30000"/>
              <a:t>6</a:t>
            </a:r>
            <a:r>
              <a:rPr lang="en-US" sz="2800"/>
              <a:t> </a:t>
            </a:r>
            <a:r>
              <a:rPr lang="en-US" sz="2800">
                <a:latin typeface="Symbol" charset="2"/>
              </a:rPr>
              <a:t>W</a:t>
            </a:r>
            <a:r>
              <a:rPr lang="en-US" sz="2800"/>
              <a:t>.</a:t>
            </a:r>
          </a:p>
          <a:p>
            <a:pPr>
              <a:lnSpc>
                <a:spcPct val="90000"/>
              </a:lnSpc>
            </a:pPr>
            <a:r>
              <a:rPr lang="en-US" sz="2800"/>
              <a:t>When wet, it could be 10</a:t>
            </a:r>
            <a:r>
              <a:rPr lang="en-US" sz="2800" baseline="30000"/>
              <a:t>3</a:t>
            </a:r>
            <a:r>
              <a:rPr lang="en-US" sz="2800">
                <a:latin typeface="Symbol" charset="2"/>
              </a:rPr>
              <a:t>W</a:t>
            </a:r>
            <a:r>
              <a:rPr lang="en-US" sz="2800"/>
              <a:t>.</a:t>
            </a:r>
          </a:p>
          <a:p>
            <a:pPr>
              <a:lnSpc>
                <a:spcPct val="90000"/>
              </a:lnSpc>
            </a:pPr>
            <a:r>
              <a:rPr lang="en-US" sz="2800"/>
              <a:t>A person in good contact with the ground who touches 120V DC line with wet hands can get the current: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Could be lethal  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4000"/>
              <a:t> Electric Hazards: Leakage Currents</a:t>
            </a:r>
          </a:p>
        </p:txBody>
      </p:sp>
      <p:graphicFrame>
        <p:nvGraphicFramePr>
          <p:cNvPr id="318468" name="Object 4"/>
          <p:cNvGraphicFramePr>
            <a:graphicFrameLocks noChangeAspect="1"/>
          </p:cNvGraphicFramePr>
          <p:nvPr/>
        </p:nvGraphicFramePr>
        <p:xfrm>
          <a:off x="6248400" y="5562600"/>
          <a:ext cx="417513" cy="333375"/>
        </p:xfrm>
        <a:graphic>
          <a:graphicData uri="http://schemas.openxmlformats.org/presentationml/2006/ole">
            <p:oleObj spid="_x0000_s387074" name="Equation" r:id="rId3" imgW="228600" imgH="152280" progId="Equation.DSMT4">
              <p:embed/>
            </p:oleObj>
          </a:graphicData>
        </a:graphic>
      </p:graphicFrame>
      <p:graphicFrame>
        <p:nvGraphicFramePr>
          <p:cNvPr id="318469" name="Object 5"/>
          <p:cNvGraphicFramePr>
            <a:graphicFrameLocks noChangeAspect="1"/>
          </p:cNvGraphicFramePr>
          <p:nvPr/>
        </p:nvGraphicFramePr>
        <p:xfrm>
          <a:off x="6705600" y="5334000"/>
          <a:ext cx="509588" cy="803275"/>
        </p:xfrm>
        <a:graphic>
          <a:graphicData uri="http://schemas.openxmlformats.org/presentationml/2006/ole">
            <p:oleObj spid="_x0000_s387075" name="Equation" r:id="rId4" imgW="279360" imgH="368280" progId="Equation.DSMT4">
              <p:embed/>
            </p:oleObj>
          </a:graphicData>
        </a:graphic>
      </p:graphicFrame>
      <p:graphicFrame>
        <p:nvGraphicFramePr>
          <p:cNvPr id="318470" name="Object 6"/>
          <p:cNvGraphicFramePr>
            <a:graphicFrameLocks noChangeAspect="1"/>
          </p:cNvGraphicFramePr>
          <p:nvPr/>
        </p:nvGraphicFramePr>
        <p:xfrm>
          <a:off x="7158038" y="5334000"/>
          <a:ext cx="1757362" cy="803275"/>
        </p:xfrm>
        <a:graphic>
          <a:graphicData uri="http://schemas.openxmlformats.org/presentationml/2006/ole">
            <p:oleObj spid="_x0000_s387076" name="Equation" r:id="rId5" imgW="96516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8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8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8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8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8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8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8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8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8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1-10-11 at 11.25.2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4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09600"/>
          </a:xfrm>
        </p:spPr>
        <p:txBody>
          <a:bodyPr/>
          <a:lstStyle/>
          <a:p>
            <a:r>
              <a:rPr lang="en-US" dirty="0" smtClean="0"/>
              <a:t>Special Project #4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915400" cy="5257800"/>
          </a:xfrm>
        </p:spPr>
        <p:txBody>
          <a:bodyPr/>
          <a:lstStyle/>
          <a:p>
            <a:r>
              <a:rPr lang="en-US" sz="2800" dirty="0" smtClean="0"/>
              <a:t>Make a list of the power consumption and the resistance of all electric and electronic devices at your home and compiled them in a table. (5 points for the first 10 items and 0.1 points each additional item.)</a:t>
            </a:r>
          </a:p>
          <a:p>
            <a:r>
              <a:rPr lang="en-US" sz="2800" dirty="0" smtClean="0"/>
              <a:t>Estimate the cost of electricity for each of the items on the table assuming the electricity cost is $0.12 per kWh and put them in a separate column in the above table.  (2points for the first 10 items and 0.1 points each additional items)</a:t>
            </a:r>
          </a:p>
          <a:p>
            <a:r>
              <a:rPr lang="en-US" sz="2800" dirty="0" smtClean="0"/>
              <a:t>Estimate the</a:t>
            </a:r>
            <a:r>
              <a:rPr lang="en-US" sz="2800" dirty="0" smtClean="0"/>
              <a:t> the total amount of energy in Joules</a:t>
            </a:r>
            <a:r>
              <a:rPr lang="en-US" sz="2800" dirty="0" smtClean="0"/>
              <a:t> and the total </a:t>
            </a:r>
            <a:r>
              <a:rPr lang="en-US" sz="2800" dirty="0" smtClean="0"/>
              <a:t>electricity cost per month and per year for your home.  </a:t>
            </a:r>
            <a:r>
              <a:rPr lang="en-US" sz="2800" dirty="0" smtClean="0"/>
              <a:t>(4 </a:t>
            </a:r>
            <a:r>
              <a:rPr lang="en-US" sz="2800" dirty="0" smtClean="0"/>
              <a:t>points)</a:t>
            </a:r>
          </a:p>
          <a:p>
            <a:r>
              <a:rPr lang="en-US" sz="2800" dirty="0" smtClean="0"/>
              <a:t>Due: Beginning of the class Tuesday, Nov.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EB87-F66E-EA42-B219-A83BC1565D25}" type="slidenum">
              <a:rPr lang="en-US"/>
              <a:pPr/>
              <a:t>5</a:t>
            </a:fld>
            <a:endParaRPr lang="en-US"/>
          </a:p>
        </p:txBody>
      </p:sp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152400" y="533400"/>
            <a:ext cx="8763000" cy="6172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Do you think the resistivity depends on temperature?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Yes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Would it increase or decrease with the temperature?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Increase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Why?</a:t>
            </a:r>
            <a:endParaRPr lang="en-US" dirty="0" smtClean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Because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atoms are vibrating more rapidly as temperature increases and are arranged in a less orderly fashion.  So?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They might interfere more with the flow of electrons.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If the temperature change is not too large, the resistivity of metals usually increase nearly linearly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w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/ temperature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 err="1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α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is the temperature coefficient of resistivity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 err="1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α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of some semiconductors can be negative due to increased number of freed electrons.</a:t>
            </a:r>
          </a:p>
        </p:txBody>
      </p:sp>
      <p:graphicFrame>
        <p:nvGraphicFramePr>
          <p:cNvPr id="299011" name="Object 3"/>
          <p:cNvGraphicFramePr>
            <a:graphicFrameLocks noChangeAspect="1"/>
          </p:cNvGraphicFramePr>
          <p:nvPr/>
        </p:nvGraphicFramePr>
        <p:xfrm>
          <a:off x="2646363" y="4953000"/>
          <a:ext cx="2916237" cy="561975"/>
        </p:xfrm>
        <a:graphic>
          <a:graphicData uri="http://schemas.openxmlformats.org/presentationml/2006/ole">
            <p:oleObj spid="_x0000_s344066" name="Equation" r:id="rId3" imgW="1396800" imgH="253800" progId="Equation.DSMT4">
              <p:embed/>
            </p:oleObj>
          </a:graphicData>
        </a:graphic>
      </p:graphicFrame>
      <p:sp>
        <p:nvSpPr>
          <p:cNvPr id="29901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685800"/>
          </a:xfrm>
        </p:spPr>
        <p:txBody>
          <a:bodyPr/>
          <a:lstStyle/>
          <a:p>
            <a:r>
              <a:rPr lang="en-US"/>
              <a:t>Temperature Dependence of Resistivity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90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9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9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9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9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9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9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9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9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9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9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9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9FC-E08B-B548-83E9-AB59EA872A63}" type="slidenum">
              <a:rPr lang="en-US"/>
              <a:pPr/>
              <a:t>6</a:t>
            </a:fld>
            <a:endParaRPr lang="en-US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685800"/>
          </a:xfrm>
        </p:spPr>
        <p:txBody>
          <a:bodyPr/>
          <a:lstStyle/>
          <a:p>
            <a:r>
              <a:rPr lang="en-US"/>
              <a:t>Electric Power</a:t>
            </a:r>
          </a:p>
        </p:txBody>
      </p:sp>
      <p:sp>
        <p:nvSpPr>
          <p:cNvPr id="300035" name="Rectangle 3"/>
          <p:cNvSpPr>
            <a:spLocks noChangeArrowheads="1"/>
          </p:cNvSpPr>
          <p:nvPr/>
        </p:nvSpPr>
        <p:spPr bwMode="auto">
          <a:xfrm>
            <a:off x="152400" y="4572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Why is the electric energy useful?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 can transform into different forms of energy easily.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Motors, pumps, etc,  transform electric energy to mechanical energy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Heaters, dryers, cook-tops, etc, transforms electricity to thermal energy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Light bulb filament transforms electric energy to light energy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Only about 10% of the energy turns to light and the 90% lost via heat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Typical household light bulb and heating elements have resistance of order</a:t>
            </a:r>
            <a:r>
              <a:rPr lang="en-US" sz="1800" dirty="0" smtClean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 a few </a:t>
            </a: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ohms to</a:t>
            </a:r>
            <a:r>
              <a:rPr lang="en-US" sz="1800" dirty="0" smtClean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 a few </a:t>
            </a: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hundred</a:t>
            </a:r>
            <a:r>
              <a:rPr lang="en-US" sz="1800" dirty="0" smtClean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 ohms</a:t>
            </a:r>
            <a:endParaRPr lang="en-US" sz="1800" dirty="0">
              <a:solidFill>
                <a:srgbClr val="CC00CC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How does electric energy transforms to thermal energy?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Flowing electrons collide with the vibrating atoms of the wire.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each collision, part of electron’s kinetic energy is transferred to the atom it collides with.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kinetic energy of wire’s atoms increases, and thus the temperature of the wire increases.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increased thermal energy can be transferred as heat through conduction and convection to the air in a heater or to food on a pan, through radiation to bread in a toaster or radiated as light.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0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0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0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50AE-1756-5A4F-8ABA-D2E7F7AA32F7}" type="slidenum">
              <a:rPr lang="en-US"/>
              <a:pPr/>
              <a:t>7</a:t>
            </a:fld>
            <a:endParaRPr lang="en-US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Electric Power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991600" cy="632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How do we find out the power transformed by an electric device?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What is definition of the power?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 rate at which work is done or the energy is transformed</a:t>
            </a:r>
          </a:p>
          <a:p>
            <a:pPr>
              <a:lnSpc>
                <a:spcPct val="90000"/>
              </a:lnSpc>
            </a:pPr>
            <a:r>
              <a:rPr lang="en-US" sz="2800"/>
              <a:t>What is the energy transformed when an infinitesimal charge dq moves through a potential difference V?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dU=Vdq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If dt is the time required for an amount of charge dq to move through the potential difference V, the power P is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Thus, we obtain                  . 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What is the unit?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What kind of quantity is the electrical power?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Scalar</a:t>
            </a:r>
          </a:p>
          <a:p>
            <a:pPr lvl="1">
              <a:lnSpc>
                <a:spcPct val="90000"/>
              </a:lnSpc>
            </a:pPr>
            <a:r>
              <a:rPr lang="en-US" sz="2400" u="sng">
                <a:solidFill>
                  <a:srgbClr val="CC0000"/>
                </a:solidFill>
              </a:rPr>
              <a:t>P=IV can apply to any devices while the formula with resistance can only apply to resistors.</a:t>
            </a:r>
          </a:p>
        </p:txBody>
      </p:sp>
      <p:graphicFrame>
        <p:nvGraphicFramePr>
          <p:cNvPr id="301060" name="Object 4"/>
          <p:cNvGraphicFramePr>
            <a:graphicFrameLocks noChangeAspect="1"/>
          </p:cNvGraphicFramePr>
          <p:nvPr/>
        </p:nvGraphicFramePr>
        <p:xfrm>
          <a:off x="1084263" y="3641725"/>
          <a:ext cx="530225" cy="336550"/>
        </p:xfrm>
        <a:graphic>
          <a:graphicData uri="http://schemas.openxmlformats.org/presentationml/2006/ole">
            <p:oleObj spid="_x0000_s346114" name="Equation" r:id="rId3" imgW="253800" imgH="152280" progId="Equation.DSMT4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36863" y="3505200"/>
            <a:ext cx="2954337" cy="533400"/>
            <a:chOff x="2651" y="2976"/>
            <a:chExt cx="1861" cy="336"/>
          </a:xfrm>
        </p:grpSpPr>
        <p:sp>
          <p:nvSpPr>
            <p:cNvPr id="301062" name="Oval 6"/>
            <p:cNvSpPr>
              <a:spLocks noChangeArrowheads="1"/>
            </p:cNvSpPr>
            <p:nvPr/>
          </p:nvSpPr>
          <p:spPr bwMode="auto">
            <a:xfrm>
              <a:off x="2651" y="2976"/>
              <a:ext cx="528" cy="33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1063" name="Text Box 7"/>
            <p:cNvSpPr txBox="1">
              <a:spLocks noChangeArrowheads="1"/>
            </p:cNvSpPr>
            <p:nvPr/>
          </p:nvSpPr>
          <p:spPr bwMode="auto">
            <a:xfrm>
              <a:off x="3563" y="3010"/>
              <a:ext cx="949" cy="268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301064" name="AutoShape 8"/>
            <p:cNvCxnSpPr>
              <a:cxnSpLocks noChangeShapeType="1"/>
              <a:stCxn id="301063" idx="1"/>
              <a:endCxn id="301062" idx="6"/>
            </p:cNvCxnSpPr>
            <p:nvPr/>
          </p:nvCxnSpPr>
          <p:spPr bwMode="auto">
            <a:xfrm rot="10800000">
              <a:off x="3188" y="3144"/>
              <a:ext cx="366" cy="0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  <p:graphicFrame>
        <p:nvGraphicFramePr>
          <p:cNvPr id="301065" name="Object 9"/>
          <p:cNvGraphicFramePr>
            <a:graphicFrameLocks noChangeAspect="1"/>
          </p:cNvGraphicFramePr>
          <p:nvPr/>
        </p:nvGraphicFramePr>
        <p:xfrm>
          <a:off x="1598613" y="3584575"/>
          <a:ext cx="1085850" cy="449263"/>
        </p:xfrm>
        <a:graphic>
          <a:graphicData uri="http://schemas.openxmlformats.org/presentationml/2006/ole">
            <p:oleObj spid="_x0000_s346115" name="Equation" r:id="rId4" imgW="520560" imgH="203040" progId="Equation.DSMT4">
              <p:embed/>
            </p:oleObj>
          </a:graphicData>
        </a:graphic>
      </p:graphicFrame>
      <p:graphicFrame>
        <p:nvGraphicFramePr>
          <p:cNvPr id="301066" name="Object 10"/>
          <p:cNvGraphicFramePr>
            <a:graphicFrameLocks noChangeAspect="1"/>
          </p:cNvGraphicFramePr>
          <p:nvPr/>
        </p:nvGraphicFramePr>
        <p:xfrm>
          <a:off x="2620963" y="3627438"/>
          <a:ext cx="292100" cy="365125"/>
        </p:xfrm>
        <a:graphic>
          <a:graphicData uri="http://schemas.openxmlformats.org/presentationml/2006/ole">
            <p:oleObj spid="_x0000_s346116" name="Equation" r:id="rId5" imgW="139680" imgH="164880" progId="Equation.DSMT4">
              <p:embed/>
            </p:oleObj>
          </a:graphicData>
        </a:graphic>
      </p:graphicFrame>
      <p:graphicFrame>
        <p:nvGraphicFramePr>
          <p:cNvPr id="301067" name="Object 11"/>
          <p:cNvGraphicFramePr>
            <a:graphicFrameLocks noChangeAspect="1"/>
          </p:cNvGraphicFramePr>
          <p:nvPr/>
        </p:nvGraphicFramePr>
        <p:xfrm>
          <a:off x="2830513" y="3581400"/>
          <a:ext cx="768350" cy="449263"/>
        </p:xfrm>
        <a:graphic>
          <a:graphicData uri="http://schemas.openxmlformats.org/presentationml/2006/ole">
            <p:oleObj spid="_x0000_s346117" name="Equation" r:id="rId6" imgW="368280" imgH="203040" progId="Equation.DSMT4">
              <p:embed/>
            </p:oleObj>
          </a:graphicData>
        </a:graphic>
      </p:graphicFrame>
      <p:graphicFrame>
        <p:nvGraphicFramePr>
          <p:cNvPr id="301068" name="Object 12"/>
          <p:cNvGraphicFramePr>
            <a:graphicFrameLocks noChangeAspect="1"/>
          </p:cNvGraphicFramePr>
          <p:nvPr/>
        </p:nvGraphicFramePr>
        <p:xfrm>
          <a:off x="3011488" y="4038600"/>
          <a:ext cx="874712" cy="365125"/>
        </p:xfrm>
        <a:graphic>
          <a:graphicData uri="http://schemas.openxmlformats.org/presentationml/2006/ole">
            <p:oleObj spid="_x0000_s346118" name="Equation" r:id="rId7" imgW="419040" imgH="164880" progId="Equation.DSMT4">
              <p:embed/>
            </p:oleObj>
          </a:graphicData>
        </a:graphic>
      </p:graphicFrame>
      <p:sp>
        <p:nvSpPr>
          <p:cNvPr id="301069" name="Text Box 13"/>
          <p:cNvSpPr txBox="1">
            <a:spLocks noChangeArrowheads="1"/>
          </p:cNvSpPr>
          <p:nvPr/>
        </p:nvSpPr>
        <p:spPr bwMode="auto">
          <a:xfrm>
            <a:off x="3048000" y="4495800"/>
            <a:ext cx="13716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Watts = J/s </a:t>
            </a:r>
          </a:p>
        </p:txBody>
      </p:sp>
      <p:graphicFrame>
        <p:nvGraphicFramePr>
          <p:cNvPr id="301070" name="Object 14"/>
          <p:cNvGraphicFramePr>
            <a:graphicFrameLocks noChangeAspect="1"/>
          </p:cNvGraphicFramePr>
          <p:nvPr/>
        </p:nvGraphicFramePr>
        <p:xfrm>
          <a:off x="6735763" y="3776663"/>
          <a:ext cx="1722437" cy="871537"/>
        </p:xfrm>
        <a:graphic>
          <a:graphicData uri="http://schemas.openxmlformats.org/presentationml/2006/ole">
            <p:oleObj spid="_x0000_s346119" name="Equation" r:id="rId8" imgW="825480" imgH="393480" progId="Equation.DSMT4">
              <p:embed/>
            </p:oleObj>
          </a:graphicData>
        </a:graphic>
      </p:graphicFrame>
      <p:sp>
        <p:nvSpPr>
          <p:cNvPr id="301071" name="Text Box 15"/>
          <p:cNvSpPr txBox="1">
            <a:spLocks noChangeArrowheads="1"/>
          </p:cNvSpPr>
          <p:nvPr/>
        </p:nvSpPr>
        <p:spPr bwMode="auto">
          <a:xfrm>
            <a:off x="4267200" y="4013200"/>
            <a:ext cx="24384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660066"/>
                </a:solidFill>
                <a:latin typeface="Arial Narrow" charset="0"/>
              </a:rPr>
              <a:t>In terms of resistance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1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0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01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0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01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01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01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 build="p"/>
      <p:bldP spid="301069" grpId="0" animBg="1"/>
      <p:bldP spid="3010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826D-C510-1F44-AE7E-092A3FCC1E85}" type="slidenum">
              <a:rPr lang="en-US"/>
              <a:pPr/>
              <a:t>8</a:t>
            </a:fld>
            <a:endParaRPr lang="en-US"/>
          </a:p>
        </p:txBody>
      </p:sp>
      <p:pic>
        <p:nvPicPr>
          <p:cNvPr id="302082" name="Picture 2" descr="FG25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47650"/>
            <a:ext cx="3352800" cy="3028950"/>
          </a:xfrm>
          <a:prstGeom prst="rect">
            <a:avLst/>
          </a:prstGeom>
          <a:noFill/>
        </p:spPr>
      </p:pic>
      <p:sp>
        <p:nvSpPr>
          <p:cNvPr id="3020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25 –</a:t>
            </a:r>
            <a:r>
              <a:rPr lang="en-US" dirty="0" smtClean="0"/>
              <a:t> 8 </a:t>
            </a:r>
            <a:endParaRPr lang="en-US" dirty="0"/>
          </a:p>
        </p:txBody>
      </p:sp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304800" y="654050"/>
            <a:ext cx="5181600" cy="15541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chemeClr val="accent2"/>
                </a:solidFill>
                <a:latin typeface="Arial Narrow" charset="0"/>
              </a:rPr>
              <a:t>Headlights: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Calculate the resistance of a 40-W automobile headlight designed for 12V. </a:t>
            </a:r>
          </a:p>
        </p:txBody>
      </p:sp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381000" y="2635250"/>
            <a:ext cx="7924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CC00CC"/>
                </a:solidFill>
                <a:latin typeface="Arial Narrow" charset="0"/>
              </a:rPr>
              <a:t>Since the power is 40W and the voltage is 12V, we use the formula with V and R.  </a:t>
            </a:r>
          </a:p>
        </p:txBody>
      </p:sp>
      <p:sp>
        <p:nvSpPr>
          <p:cNvPr id="302086" name="AutoShape 6"/>
          <p:cNvSpPr>
            <a:spLocks noChangeArrowheads="1"/>
          </p:cNvSpPr>
          <p:nvPr/>
        </p:nvSpPr>
        <p:spPr bwMode="auto">
          <a:xfrm>
            <a:off x="2551113" y="3781425"/>
            <a:ext cx="1630362" cy="850900"/>
          </a:xfrm>
          <a:prstGeom prst="rightArrow">
            <a:avLst>
              <a:gd name="adj1" fmla="val 50000"/>
              <a:gd name="adj2" fmla="val 47901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Solve for R</a:t>
            </a:r>
          </a:p>
        </p:txBody>
      </p:sp>
      <p:graphicFrame>
        <p:nvGraphicFramePr>
          <p:cNvPr id="302087" name="Object 7"/>
          <p:cNvGraphicFramePr>
            <a:graphicFrameLocks noChangeAspect="1"/>
          </p:cNvGraphicFramePr>
          <p:nvPr/>
        </p:nvGraphicFramePr>
        <p:xfrm>
          <a:off x="925513" y="3700463"/>
          <a:ext cx="1360487" cy="1211262"/>
        </p:xfrm>
        <a:graphic>
          <a:graphicData uri="http://schemas.openxmlformats.org/presentationml/2006/ole">
            <p:oleObj spid="_x0000_s347138" name="Equation" r:id="rId4" imgW="469800" imgH="393480" progId="Equation.DSMT4">
              <p:embed/>
            </p:oleObj>
          </a:graphicData>
        </a:graphic>
      </p:graphicFrame>
      <p:graphicFrame>
        <p:nvGraphicFramePr>
          <p:cNvPr id="302088" name="Object 8"/>
          <p:cNvGraphicFramePr>
            <a:graphicFrameLocks noChangeAspect="1"/>
          </p:cNvGraphicFramePr>
          <p:nvPr/>
        </p:nvGraphicFramePr>
        <p:xfrm>
          <a:off x="3200400" y="5181600"/>
          <a:ext cx="690563" cy="438150"/>
        </p:xfrm>
        <a:graphic>
          <a:graphicData uri="http://schemas.openxmlformats.org/presentationml/2006/ole">
            <p:oleObj spid="_x0000_s347139" name="Equation" r:id="rId5" imgW="253800" imgH="152280" progId="Equation.DSMT4">
              <p:embed/>
            </p:oleObj>
          </a:graphicData>
        </a:graphic>
      </p:graphicFrame>
      <p:graphicFrame>
        <p:nvGraphicFramePr>
          <p:cNvPr id="302089" name="Object 9"/>
          <p:cNvGraphicFramePr>
            <a:graphicFrameLocks noChangeAspect="1"/>
          </p:cNvGraphicFramePr>
          <p:nvPr/>
        </p:nvGraphicFramePr>
        <p:xfrm>
          <a:off x="3810000" y="4800600"/>
          <a:ext cx="931863" cy="1135063"/>
        </p:xfrm>
        <a:graphic>
          <a:graphicData uri="http://schemas.openxmlformats.org/presentationml/2006/ole">
            <p:oleObj spid="_x0000_s347140" name="Equation" r:id="rId6" imgW="342720" imgH="393480" progId="Equation.DSMT4">
              <p:embed/>
            </p:oleObj>
          </a:graphicData>
        </a:graphic>
      </p:graphicFrame>
      <p:graphicFrame>
        <p:nvGraphicFramePr>
          <p:cNvPr id="302090" name="Object 10"/>
          <p:cNvGraphicFramePr>
            <a:graphicFrameLocks noChangeAspect="1"/>
          </p:cNvGraphicFramePr>
          <p:nvPr/>
        </p:nvGraphicFramePr>
        <p:xfrm>
          <a:off x="4746625" y="4699000"/>
          <a:ext cx="2416175" cy="1244600"/>
        </p:xfrm>
        <a:graphic>
          <a:graphicData uri="http://schemas.openxmlformats.org/presentationml/2006/ole">
            <p:oleObj spid="_x0000_s347141" name="Equation" r:id="rId7" imgW="88884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4" grpId="0"/>
      <p:bldP spid="302085" grpId="0"/>
      <p:bldP spid="3020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11,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80A8-9FE9-F24C-B5C6-2584842B6645}" type="slidenum">
              <a:rPr lang="en-US"/>
              <a:pPr/>
              <a:t>9</a:t>
            </a:fld>
            <a:endParaRPr lang="en-US"/>
          </a:p>
        </p:txBody>
      </p:sp>
      <p:pic>
        <p:nvPicPr>
          <p:cNvPr id="303106" name="Picture 2" descr="FG25_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390650"/>
            <a:ext cx="4038600" cy="2343150"/>
          </a:xfrm>
          <a:prstGeom prst="rect">
            <a:avLst/>
          </a:prstGeom>
          <a:noFill/>
        </p:spPr>
      </p:pic>
      <p:pic>
        <p:nvPicPr>
          <p:cNvPr id="303107" name="Picture 3" descr="FG25_017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038600"/>
            <a:ext cx="2438400" cy="2362200"/>
          </a:xfrm>
          <a:prstGeom prst="rect">
            <a:avLst/>
          </a:prstGeom>
          <a:noFill/>
        </p:spPr>
      </p:pic>
      <p:sp>
        <p:nvSpPr>
          <p:cNvPr id="30310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Power in Household Circuits</a:t>
            </a:r>
          </a:p>
        </p:txBody>
      </p:sp>
      <p:sp>
        <p:nvSpPr>
          <p:cNvPr id="303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6868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Household devices usually have small resistance</a:t>
            </a:r>
          </a:p>
          <a:p>
            <a:pPr lvl="1">
              <a:lnSpc>
                <a:spcPct val="90000"/>
              </a:lnSpc>
            </a:pPr>
            <a:r>
              <a:rPr lang="en-US"/>
              <a:t>But since they draw current, if they become large enough, wires can heat up (overloaded)</a:t>
            </a:r>
          </a:p>
          <a:p>
            <a:pPr lvl="2">
              <a:lnSpc>
                <a:spcPct val="90000"/>
              </a:lnSpc>
            </a:pPr>
            <a:r>
              <a:rPr lang="en-US"/>
              <a:t>Why is using thicker wires safer?</a:t>
            </a:r>
          </a:p>
          <a:p>
            <a:pPr lvl="3">
              <a:lnSpc>
                <a:spcPct val="90000"/>
              </a:lnSpc>
            </a:pPr>
            <a:r>
              <a:rPr lang="en-US"/>
              <a:t>Thicker wires has less resistance, lower heat</a:t>
            </a:r>
          </a:p>
          <a:p>
            <a:pPr lvl="1">
              <a:lnSpc>
                <a:spcPct val="90000"/>
              </a:lnSpc>
            </a:pPr>
            <a:r>
              <a:rPr lang="en-US"/>
              <a:t>Overloaded wire can set off a fire at home</a:t>
            </a:r>
          </a:p>
          <a:p>
            <a:pPr>
              <a:lnSpc>
                <a:spcPct val="90000"/>
              </a:lnSpc>
            </a:pPr>
            <a:r>
              <a:rPr lang="en-US"/>
              <a:t>How do we prevent this?</a:t>
            </a:r>
          </a:p>
          <a:p>
            <a:pPr lvl="1">
              <a:lnSpc>
                <a:spcPct val="90000"/>
              </a:lnSpc>
            </a:pPr>
            <a:r>
              <a:rPr lang="en-US"/>
              <a:t>Put in a switch that would disconnect the circuit when overloaded</a:t>
            </a:r>
          </a:p>
        </p:txBody>
      </p:sp>
      <p:sp>
        <p:nvSpPr>
          <p:cNvPr id="303110" name="Rectangle 6"/>
          <p:cNvSpPr>
            <a:spLocks noChangeArrowheads="1"/>
          </p:cNvSpPr>
          <p:nvPr/>
        </p:nvSpPr>
        <p:spPr bwMode="auto">
          <a:xfrm>
            <a:off x="-304800" y="4495800"/>
            <a:ext cx="472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Fuse or circuit breakers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They open up the circuit when the current is over certain value</a:t>
            </a:r>
          </a:p>
        </p:txBody>
      </p:sp>
      <p:pic>
        <p:nvPicPr>
          <p:cNvPr id="303111" name="Picture 7" descr="FG25_017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114800"/>
            <a:ext cx="2514600" cy="2343150"/>
          </a:xfrm>
          <a:prstGeom prst="rect">
            <a:avLst/>
          </a:prstGeom>
          <a:noFill/>
        </p:spPr>
      </p:pic>
      <p:sp>
        <p:nvSpPr>
          <p:cNvPr id="303112" name="AutoShape 8"/>
          <p:cNvSpPr>
            <a:spLocks noChangeArrowheads="1"/>
          </p:cNvSpPr>
          <p:nvPr/>
        </p:nvSpPr>
        <p:spPr bwMode="auto">
          <a:xfrm>
            <a:off x="6446838" y="5213350"/>
            <a:ext cx="1181100" cy="730250"/>
          </a:xfrm>
          <a:prstGeom prst="rightArrow">
            <a:avLst>
              <a:gd name="adj1" fmla="val 50000"/>
              <a:gd name="adj2" fmla="val 4043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CC0000"/>
                </a:solidFill>
                <a:latin typeface="Arial Narrow" charset="0"/>
              </a:rPr>
              <a:t>Overload</a:t>
            </a:r>
          </a:p>
        </p:txBody>
      </p:sp>
      <p:sp>
        <p:nvSpPr>
          <p:cNvPr id="303113" name="Oval 9"/>
          <p:cNvSpPr>
            <a:spLocks noChangeArrowheads="1"/>
          </p:cNvSpPr>
          <p:nvPr/>
        </p:nvSpPr>
        <p:spPr bwMode="auto">
          <a:xfrm>
            <a:off x="4953000" y="4343400"/>
            <a:ext cx="533400" cy="609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3114" name="Oval 10"/>
          <p:cNvSpPr>
            <a:spLocks noChangeArrowheads="1"/>
          </p:cNvSpPr>
          <p:nvPr/>
        </p:nvSpPr>
        <p:spPr bwMode="auto">
          <a:xfrm>
            <a:off x="7696200" y="4267200"/>
            <a:ext cx="609600" cy="609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3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3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3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3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3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3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3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0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9" grpId="0" build="p"/>
      <p:bldP spid="303110" grpId="0" build="p"/>
      <p:bldP spid="303112" grpId="0" animBg="1"/>
      <p:bldP spid="303113" grpId="0" animBg="1"/>
      <p:bldP spid="303114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26926</TotalTime>
  <Words>2753</Words>
  <Application>Microsoft Macintosh PowerPoint</Application>
  <PresentationFormat>On-screen Show (4:3)</PresentationFormat>
  <Paragraphs>288</Paragraphs>
  <Slides>23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phys1443-spring02</vt:lpstr>
      <vt:lpstr>Equation</vt:lpstr>
      <vt:lpstr>PHYS 1444 – Section 003 Lecture #13</vt:lpstr>
      <vt:lpstr>Announcements</vt:lpstr>
      <vt:lpstr>Slide 3</vt:lpstr>
      <vt:lpstr>Special Project #4</vt:lpstr>
      <vt:lpstr>Temperature Dependence of Resistivity</vt:lpstr>
      <vt:lpstr>Electric Power</vt:lpstr>
      <vt:lpstr>Electric Power</vt:lpstr>
      <vt:lpstr>Example 25 – 8 </vt:lpstr>
      <vt:lpstr>Power in Household Circuits</vt:lpstr>
      <vt:lpstr>Example 25 – 11 </vt:lpstr>
      <vt:lpstr>Alternating Current</vt:lpstr>
      <vt:lpstr>The Alternating Current</vt:lpstr>
      <vt:lpstr>Alternating Current</vt:lpstr>
      <vt:lpstr>Power Delivered by Alternating Current</vt:lpstr>
      <vt:lpstr>Power Delivered by Alternating Current</vt:lpstr>
      <vt:lpstr>Example 25 – 13 </vt:lpstr>
      <vt:lpstr>Microscopic View of Electric Current</vt:lpstr>
      <vt:lpstr>Microscopic View of Electric Current</vt:lpstr>
      <vt:lpstr>Microscopic View of Electric Current</vt:lpstr>
      <vt:lpstr>Microscopic View of Electric Current</vt:lpstr>
      <vt:lpstr> Ohm’s Law in Microscopic View</vt:lpstr>
      <vt:lpstr> Superconductivity</vt:lpstr>
      <vt:lpstr> Electric Hazards: Leakage Currents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605</cp:revision>
  <dcterms:created xsi:type="dcterms:W3CDTF">2011-10-11T21:47:27Z</dcterms:created>
  <dcterms:modified xsi:type="dcterms:W3CDTF">2011-10-11T21:48:10Z</dcterms:modified>
</cp:coreProperties>
</file>