
<file path=[Content_Types].xml><?xml version="1.0" encoding="utf-8"?>
<Types xmlns="http://schemas.openxmlformats.org/package/2006/content-types">
  <Override PartName="/ppt/embeddings/oleObject24.bin" ContentType="application/vnd.openxmlformats-officedocument.oleObject"/>
  <Override PartName="/ppt/embeddings/oleObject8.bin" ContentType="application/vnd.openxmlformats-officedocument.oleObject"/>
  <Override PartName="/ppt/embeddings/oleObject1.bin" ContentType="application/vnd.openxmlformats-officedocument.oleObject"/>
  <Override PartName="/ppt/embeddings/oleObject16.bin" ContentType="application/vnd.openxmlformats-officedocument.oleObject"/>
  <Default Extension="xml" ContentType="application/xml"/>
  <Override PartName="/ppt/tableStyles.xml" ContentType="application/vnd.openxmlformats-officedocument.presentationml.tableStyles+xml"/>
  <Override PartName="/ppt/embeddings/oleObject55.bin" ContentType="application/vnd.openxmlformats-officedocument.oleObject"/>
  <Override PartName="/ppt/embeddings/oleObject64.bin" ContentType="application/vnd.openxmlformats-officedocument.oleObject"/>
  <Override PartName="/ppt/embeddings/oleObject31.bin" ContentType="application/vnd.openxmlformats-officedocument.oleObject"/>
  <Override PartName="/ppt/embeddings/oleObject47.bin" ContentType="application/vnd.openxmlformats-officedocument.oleObject"/>
  <Override PartName="/ppt/slides/slide5.xml" ContentType="application/vnd.openxmlformats-officedocument.presentationml.slide+xml"/>
  <Override PartName="/ppt/embeddings/oleObject40.bin" ContentType="application/vnd.openxmlformats-officedocument.oleObject"/>
  <Override PartName="/ppt/slideLayouts/slideLayout5.xml" ContentType="application/vnd.openxmlformats-officedocument.presentationml.slideLayout+xml"/>
  <Override PartName="/ppt/embeddings/oleObject23.bin" ContentType="application/vnd.openxmlformats-officedocument.oleObject"/>
  <Override PartName="/ppt/embeddings/oleObject39.bin" ContentType="application/vnd.openxmlformats-officedocument.oleObject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embeddings/oleObject7.bin" ContentType="application/vnd.openxmlformats-officedocument.oleObject"/>
  <Override PartName="/docProps/core.xml" ContentType="application/vnd.openxmlformats-package.core-properties+xml"/>
  <Override PartName="/ppt/embeddings/oleObject54.bin" ContentType="application/vnd.openxmlformats-officedocument.oleObject"/>
  <Override PartName="/ppt/embeddings/oleObject15.bin" ContentType="application/vnd.openxmlformats-officedocument.oleObject"/>
  <Override PartName="/ppt/handoutMasters/handoutMaster1.xml" ContentType="application/vnd.openxmlformats-officedocument.presentationml.handoutMaster+xml"/>
  <Override PartName="/ppt/embeddings/oleObject37.bin" ContentType="application/vnd.openxmlformats-officedocument.oleObject"/>
  <Override PartName="/ppt/embeddings/oleObject63.bin" ContentType="application/vnd.openxmlformats-officedocument.oleObject"/>
  <Default Extension="vml" ContentType="application/vnd.openxmlformats-officedocument.vmlDrawing"/>
  <Override PartName="/ppt/embeddings/oleObject30.bin" ContentType="application/vnd.openxmlformats-officedocument.oleObject"/>
  <Override PartName="/ppt/embeddings/oleObject46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embeddings/oleObject22.bin" ContentType="application/vnd.openxmlformats-officedocument.oleObject"/>
  <Override PartName="/ppt/embeddings/oleObject38.bin" ContentType="application/vnd.openxmlformats-officedocument.oleObject"/>
  <Override PartName="/ppt/slides/slide12.xml" ContentType="application/vnd.openxmlformats-officedocument.presentationml.slide+xml"/>
  <Override PartName="/ppt/embeddings/oleObject6.bin" ContentType="application/vnd.openxmlformats-officedocument.oleObject"/>
  <Override PartName="/ppt/embeddings/oleObject53.bin" ContentType="application/vnd.openxmlformats-officedocument.oleObject"/>
  <Override PartName="/ppt/embeddings/oleObject14.bin" ContentType="application/vnd.openxmlformats-officedocument.oleObject"/>
  <Override PartName="/ppt/presProps.xml" ContentType="application/vnd.openxmlformats-officedocument.presentationml.presProps+xml"/>
  <Override PartName="/ppt/embeddings/oleObject36.bin" ContentType="application/vnd.openxmlformats-officedocument.oleObject"/>
  <Override PartName="/ppt/embeddings/oleObject62.bin" ContentType="application/vnd.openxmlformats-officedocument.oleObject"/>
  <Override PartName="/ppt/embeddings/oleObject45.bin" ContentType="application/vnd.openxmlformats-officedocument.oleObject"/>
  <Override PartName="/ppt/embeddings/oleObject12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embeddings/oleObject21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59.bin" ContentType="application/vnd.openxmlformats-officedocument.oleObject"/>
  <Override PartName="/ppt/embeddings/oleObject52.bin" ContentType="application/vnd.openxmlformats-officedocument.oleObject"/>
  <Override PartName="/ppt/embeddings/oleObject13.bin" ContentType="application/vnd.openxmlformats-officedocument.oleObject"/>
  <Override PartName="/ppt/embeddings/oleObject35.bin" ContentType="application/vnd.openxmlformats-officedocument.oleObject"/>
  <Override PartName="/ppt/embeddings/oleObject61.bin" ContentType="application/vnd.openxmlformats-officedocument.oleObject"/>
  <Override PartName="/ppt/slides/slide9.xml" ContentType="application/vnd.openxmlformats-officedocument.presentationml.slide+xml"/>
  <Override PartName="/ppt/embeddings/oleObject44.bin" ContentType="application/vnd.openxmlformats-officedocument.oleObject"/>
  <Override PartName="/ppt/slideLayouts/slideLayout9.xml" ContentType="application/vnd.openxmlformats-officedocument.presentationml.slideLayout+xml"/>
  <Override PartName="/ppt/embeddings/oleObject11.bin" ContentType="application/vnd.openxmlformats-officedocument.oleObject"/>
  <Override PartName="/ppt/slides/slide2.xml" ContentType="application/vnd.openxmlformats-officedocument.presentationml.slide+xml"/>
  <Override PartName="/ppt/embeddings/oleObject27.bin" ContentType="application/vnd.openxmlformats-officedocument.oleObject"/>
  <Override PartName="/ppt/slideLayouts/slideLayout2.xml" ContentType="application/vnd.openxmlformats-officedocument.presentationml.slideLayout+xml"/>
  <Override PartName="/ppt/embeddings/oleObject20.bin" ContentType="application/vnd.openxmlformats-officedocument.oleObject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9.bin" ContentType="application/vnd.openxmlformats-officedocument.oleObject"/>
  <Default Extension="wmf" ContentType="image/x-wmf"/>
  <Override PartName="/ppt/embeddings/oleObject58.bin" ContentType="application/vnd.openxmlformats-officedocument.oleObject"/>
  <Override PartName="/docProps/app.xml" ContentType="application/vnd.openxmlformats-officedocument.extended-properties+xml"/>
  <Override PartName="/ppt/embeddings/oleObject51.bin" ContentType="application/vnd.openxmlformats-officedocument.oleObject"/>
  <Override PartName="/ppt/theme/theme3.xml" ContentType="application/vnd.openxmlformats-officedocument.theme+xml"/>
  <Override PartName="/ppt/embeddings/oleObject34.bin" ContentType="application/vnd.openxmlformats-officedocument.oleObject"/>
  <Override PartName="/ppt/slideLayouts/slideLayout12.xml" ContentType="application/vnd.openxmlformats-officedocument.presentationml.slideLayout+xml"/>
  <Override PartName="/ppt/embeddings/oleObject60.bin" ContentType="application/vnd.openxmlformats-officedocument.oleObject"/>
  <Override PartName="/ppt/slides/slide8.xml" ContentType="application/vnd.openxmlformats-officedocument.presentationml.slide+xml"/>
  <Override PartName="/ppt/embeddings/oleObject43.bin" ContentType="application/vnd.openxmlformats-officedocument.oleObject"/>
  <Override PartName="/ppt/slideLayouts/slideLayout8.xml" ContentType="application/vnd.openxmlformats-officedocument.presentationml.slideLayout+xml"/>
  <Override PartName="/ppt/embeddings/oleObject10.bin" ContentType="application/vnd.openxmlformats-officedocument.oleObject"/>
  <Override PartName="/ppt/slides/slide1.xml" ContentType="application/vnd.openxmlformats-officedocument.presentationml.slide+xml"/>
  <Override PartName="/ppt/embeddings/oleObject26.bin" ContentType="application/vnd.openxmlformats-officedocument.oleObject"/>
  <Override PartName="/ppt/slideLayouts/slideLayout1.xml" ContentType="application/vnd.openxmlformats-officedocument.presentationml.slideLayout+xml"/>
  <Default Extension="jpeg" ContentType="image/jpeg"/>
  <Override PartName="/ppt/viewProps.xml" ContentType="application/vnd.openxmlformats-officedocument.presentationml.viewProps+xml"/>
  <Override PartName="/ppt/embeddings/oleObject3.bin" ContentType="application/vnd.openxmlformats-officedocument.oleObject"/>
  <Override PartName="/ppt/embeddings/oleObject18.bin" ContentType="application/vnd.openxmlformats-officedocument.oleObject"/>
  <Override PartName="/ppt/embeddings/oleObject57.bin" ContentType="application/vnd.openxmlformats-officedocument.oleObject"/>
  <Override PartName="/ppt/embeddings/oleObject50.bin" ContentType="application/vnd.openxmlformats-officedocument.oleObject"/>
  <Override PartName="/ppt/theme/theme2.xml" ContentType="application/vnd.openxmlformats-officedocument.theme+xml"/>
  <Override PartName="/ppt/embeddings/oleObject33.bin" ContentType="application/vnd.openxmlformats-officedocument.oleObject"/>
  <Override PartName="/ppt/embeddings/oleObject49.bin" ContentType="application/vnd.openxmlformats-officedocument.oleObject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embeddings/oleObject42.bin" ContentType="application/vnd.openxmlformats-officedocument.oleObject"/>
  <Override PartName="/ppt/slideLayouts/slideLayout7.xml" ContentType="application/vnd.openxmlformats-officedocument.presentationml.slideLayout+xml"/>
  <Override PartName="/ppt/embeddings/oleObject25.bin" ContentType="application/vnd.openxmlformats-officedocument.oleObject"/>
  <Override PartName="/ppt/notesMasters/notesMaster1.xml" ContentType="application/vnd.openxmlformats-officedocument.presentationml.notesMaster+xml"/>
  <Override PartName="/ppt/embeddings/oleObject9.bin" ContentType="application/vnd.openxmlformats-officedocument.oleObject"/>
  <Override PartName="/ppt/embeddings/oleObject2.bin" ContentType="application/vnd.openxmlformats-officedocument.oleObject"/>
  <Override PartName="/ppt/embeddings/oleObject17.bin" ContentType="application/vnd.openxmlformats-officedocument.oleObject"/>
  <Override PartName="/ppt/embeddings/oleObject56.bin" ContentType="application/vnd.openxmlformats-officedocument.oleObject"/>
  <Override PartName="/ppt/embeddings/oleObject65.bin" ContentType="application/vnd.openxmlformats-officedocument.oleObject"/>
  <Override PartName="/ppt/theme/theme1.xml" ContentType="application/vnd.openxmlformats-officedocument.theme+xml"/>
  <Override PartName="/ppt/embeddings/oleObject32.bin" ContentType="application/vnd.openxmlformats-officedocument.oleObject"/>
  <Override PartName="/ppt/embeddings/oleObject48.bin" ContentType="application/vnd.openxmlformats-officedocument.oleObject"/>
  <Override PartName="/ppt/slideLayouts/slideLayout10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6.xml" ContentType="application/vnd.openxmlformats-officedocument.presentationml.slide+xml"/>
  <Override PartName="/ppt/embeddings/oleObject41.bin" ContentType="application/vnd.openxmlformats-officedocument.oleObject"/>
  <Override PartName="/ppt/slideLayouts/slideLayout6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5" r:id="rId3"/>
    <p:sldId id="528" r:id="rId4"/>
    <p:sldId id="510" r:id="rId5"/>
    <p:sldId id="511" r:id="rId6"/>
    <p:sldId id="512" r:id="rId7"/>
    <p:sldId id="513" r:id="rId8"/>
    <p:sldId id="514" r:id="rId9"/>
    <p:sldId id="515" r:id="rId10"/>
    <p:sldId id="516" r:id="rId11"/>
    <p:sldId id="517" r:id="rId12"/>
    <p:sldId id="518" r:id="rId13"/>
    <p:sldId id="519" r:id="rId14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3118" autoAdjust="0"/>
    <p:restoredTop sz="94683" autoAdjust="0"/>
  </p:normalViewPr>
  <p:slideViewPr>
    <p:cSldViewPr>
      <p:cViewPr varScale="1">
        <p:scale>
          <a:sx n="96" d="100"/>
          <a:sy n="96" d="100"/>
        </p:scale>
        <p:origin x="-1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1" Type="http://schemas.openxmlformats.org/officeDocument/2006/relationships/image" Target="../media/image59.wmf"/><Relationship Id="rId12" Type="http://schemas.openxmlformats.org/officeDocument/2006/relationships/image" Target="../media/image60.wmf"/><Relationship Id="rId13" Type="http://schemas.openxmlformats.org/officeDocument/2006/relationships/image" Target="../media/image61.wmf"/><Relationship Id="rId14" Type="http://schemas.openxmlformats.org/officeDocument/2006/relationships/image" Target="../media/image62.wmf"/><Relationship Id="rId15" Type="http://schemas.openxmlformats.org/officeDocument/2006/relationships/image" Target="../media/image63.wmf"/><Relationship Id="rId16" Type="http://schemas.openxmlformats.org/officeDocument/2006/relationships/image" Target="../media/image64.wmf"/><Relationship Id="rId17" Type="http://schemas.openxmlformats.org/officeDocument/2006/relationships/image" Target="../media/image65.wmf"/><Relationship Id="rId18" Type="http://schemas.openxmlformats.org/officeDocument/2006/relationships/image" Target="../media/image66.wmf"/><Relationship Id="rId1" Type="http://schemas.openxmlformats.org/officeDocument/2006/relationships/image" Target="../media/image49.wmf"/><Relationship Id="rId2" Type="http://schemas.openxmlformats.org/officeDocument/2006/relationships/image" Target="../media/image50.wmf"/><Relationship Id="rId3" Type="http://schemas.openxmlformats.org/officeDocument/2006/relationships/image" Target="../media/image51.wmf"/><Relationship Id="rId4" Type="http://schemas.openxmlformats.org/officeDocument/2006/relationships/image" Target="../media/image52.wmf"/><Relationship Id="rId5" Type="http://schemas.openxmlformats.org/officeDocument/2006/relationships/image" Target="../media/image53.wmf"/><Relationship Id="rId6" Type="http://schemas.openxmlformats.org/officeDocument/2006/relationships/image" Target="../media/image54.wmf"/><Relationship Id="rId7" Type="http://schemas.openxmlformats.org/officeDocument/2006/relationships/image" Target="../media/image55.wmf"/><Relationship Id="rId8" Type="http://schemas.openxmlformats.org/officeDocument/2006/relationships/image" Target="../media/image56.wmf"/><Relationship Id="rId9" Type="http://schemas.openxmlformats.org/officeDocument/2006/relationships/image" Target="../media/image57.wmf"/><Relationship Id="rId10" Type="http://schemas.openxmlformats.org/officeDocument/2006/relationships/image" Target="../media/image5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0.wmf"/><Relationship Id="rId12" Type="http://schemas.openxmlformats.org/officeDocument/2006/relationships/image" Target="../media/image21.wmf"/><Relationship Id="rId13" Type="http://schemas.openxmlformats.org/officeDocument/2006/relationships/image" Target="../media/image22.wmf"/><Relationship Id="rId14" Type="http://schemas.openxmlformats.org/officeDocument/2006/relationships/image" Target="../media/image23.wmf"/><Relationship Id="rId15" Type="http://schemas.openxmlformats.org/officeDocument/2006/relationships/image" Target="../media/image24.wmf"/><Relationship Id="rId16" Type="http://schemas.openxmlformats.org/officeDocument/2006/relationships/image" Target="../media/image25.wmf"/><Relationship Id="rId1" Type="http://schemas.openxmlformats.org/officeDocument/2006/relationships/image" Target="../media/image11.wmf"/><Relationship Id="rId2" Type="http://schemas.openxmlformats.org/officeDocument/2006/relationships/image" Target="../media/image6.wmf"/><Relationship Id="rId3" Type="http://schemas.openxmlformats.org/officeDocument/2006/relationships/image" Target="../media/image12.wmf"/><Relationship Id="rId4" Type="http://schemas.openxmlformats.org/officeDocument/2006/relationships/image" Target="../media/image13.wmf"/><Relationship Id="rId5" Type="http://schemas.openxmlformats.org/officeDocument/2006/relationships/image" Target="../media/image14.wmf"/><Relationship Id="rId6" Type="http://schemas.openxmlformats.org/officeDocument/2006/relationships/image" Target="../media/image15.wmf"/><Relationship Id="rId7" Type="http://schemas.openxmlformats.org/officeDocument/2006/relationships/image" Target="../media/image16.wmf"/><Relationship Id="rId8" Type="http://schemas.openxmlformats.org/officeDocument/2006/relationships/image" Target="../media/image17.wmf"/><Relationship Id="rId9" Type="http://schemas.openxmlformats.org/officeDocument/2006/relationships/image" Target="../media/image18.wmf"/><Relationship Id="rId10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4" Type="http://schemas.openxmlformats.org/officeDocument/2006/relationships/image" Target="../media/image31.wmf"/><Relationship Id="rId5" Type="http://schemas.openxmlformats.org/officeDocument/2006/relationships/image" Target="../media/image32.wmf"/><Relationship Id="rId1" Type="http://schemas.openxmlformats.org/officeDocument/2006/relationships/image" Target="../media/image5.wmf"/><Relationship Id="rId2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3.wmf"/><Relationship Id="rId12" Type="http://schemas.openxmlformats.org/officeDocument/2006/relationships/image" Target="../media/image44.wmf"/><Relationship Id="rId13" Type="http://schemas.openxmlformats.org/officeDocument/2006/relationships/image" Target="../media/image45.wmf"/><Relationship Id="rId14" Type="http://schemas.openxmlformats.org/officeDocument/2006/relationships/image" Target="../media/image46.wmf"/><Relationship Id="rId15" Type="http://schemas.openxmlformats.org/officeDocument/2006/relationships/image" Target="../media/image47.wmf"/><Relationship Id="rId1" Type="http://schemas.openxmlformats.org/officeDocument/2006/relationships/image" Target="../media/image33.wmf"/><Relationship Id="rId2" Type="http://schemas.openxmlformats.org/officeDocument/2006/relationships/image" Target="../media/image34.wmf"/><Relationship Id="rId3" Type="http://schemas.openxmlformats.org/officeDocument/2006/relationships/image" Target="../media/image35.wmf"/><Relationship Id="rId4" Type="http://schemas.openxmlformats.org/officeDocument/2006/relationships/image" Target="../media/image36.wmf"/><Relationship Id="rId5" Type="http://schemas.openxmlformats.org/officeDocument/2006/relationships/image" Target="../media/image37.wmf"/><Relationship Id="rId6" Type="http://schemas.openxmlformats.org/officeDocument/2006/relationships/image" Target="../media/image38.wmf"/><Relationship Id="rId7" Type="http://schemas.openxmlformats.org/officeDocument/2006/relationships/image" Target="../media/image39.wmf"/><Relationship Id="rId8" Type="http://schemas.openxmlformats.org/officeDocument/2006/relationships/image" Target="../media/image40.wmf"/><Relationship Id="rId9" Type="http://schemas.openxmlformats.org/officeDocument/2006/relationships/image" Target="../media/image41.wmf"/><Relationship Id="rId10" Type="http://schemas.openxmlformats.org/officeDocument/2006/relationships/image" Target="../media/image4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81400" y="6248400"/>
            <a:ext cx="2514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4" Type="http://schemas.openxmlformats.org/officeDocument/2006/relationships/oleObject" Target="../embeddings/oleObject27.bin"/><Relationship Id="rId5" Type="http://schemas.openxmlformats.org/officeDocument/2006/relationships/image" Target="../media/image28.jpeg"/><Relationship Id="rId6" Type="http://schemas.openxmlformats.org/officeDocument/2006/relationships/image" Target="../media/image29.jpeg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4" Type="http://schemas.openxmlformats.org/officeDocument/2006/relationships/oleObject" Target="../embeddings/oleObject29.bin"/><Relationship Id="rId5" Type="http://schemas.openxmlformats.org/officeDocument/2006/relationships/oleObject" Target="../embeddings/oleObject30.bin"/><Relationship Id="rId6" Type="http://schemas.openxmlformats.org/officeDocument/2006/relationships/oleObject" Target="../embeddings/oleObject31.bin"/><Relationship Id="rId7" Type="http://schemas.openxmlformats.org/officeDocument/2006/relationships/oleObject" Target="../embeddings/oleObject32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0.bin"/><Relationship Id="rId12" Type="http://schemas.openxmlformats.org/officeDocument/2006/relationships/oleObject" Target="../embeddings/oleObject41.bin"/><Relationship Id="rId13" Type="http://schemas.openxmlformats.org/officeDocument/2006/relationships/oleObject" Target="../embeddings/oleObject42.bin"/><Relationship Id="rId14" Type="http://schemas.openxmlformats.org/officeDocument/2006/relationships/oleObject" Target="../embeddings/oleObject43.bin"/><Relationship Id="rId15" Type="http://schemas.openxmlformats.org/officeDocument/2006/relationships/oleObject" Target="../embeddings/oleObject44.bin"/><Relationship Id="rId16" Type="http://schemas.openxmlformats.org/officeDocument/2006/relationships/oleObject" Target="../embeddings/oleObject45.bin"/><Relationship Id="rId17" Type="http://schemas.openxmlformats.org/officeDocument/2006/relationships/oleObject" Target="../embeddings/oleObject46.bin"/><Relationship Id="rId18" Type="http://schemas.openxmlformats.org/officeDocument/2006/relationships/oleObject" Target="../embeddings/oleObject47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3.bin"/><Relationship Id="rId4" Type="http://schemas.openxmlformats.org/officeDocument/2006/relationships/oleObject" Target="../embeddings/oleObject34.bin"/><Relationship Id="rId5" Type="http://schemas.openxmlformats.org/officeDocument/2006/relationships/oleObject" Target="../embeddings/oleObject35.bin"/><Relationship Id="rId6" Type="http://schemas.openxmlformats.org/officeDocument/2006/relationships/image" Target="../media/image48.jpeg"/><Relationship Id="rId7" Type="http://schemas.openxmlformats.org/officeDocument/2006/relationships/oleObject" Target="../embeddings/oleObject36.bin"/><Relationship Id="rId8" Type="http://schemas.openxmlformats.org/officeDocument/2006/relationships/oleObject" Target="../embeddings/oleObject37.bin"/><Relationship Id="rId9" Type="http://schemas.openxmlformats.org/officeDocument/2006/relationships/oleObject" Target="../embeddings/oleObject38.bin"/><Relationship Id="rId10" Type="http://schemas.openxmlformats.org/officeDocument/2006/relationships/oleObject" Target="../embeddings/oleObject39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3.bin"/><Relationship Id="rId20" Type="http://schemas.openxmlformats.org/officeDocument/2006/relationships/oleObject" Target="../embeddings/oleObject64.bin"/><Relationship Id="rId21" Type="http://schemas.openxmlformats.org/officeDocument/2006/relationships/oleObject" Target="../embeddings/oleObject65.bin"/><Relationship Id="rId10" Type="http://schemas.openxmlformats.org/officeDocument/2006/relationships/oleObject" Target="../embeddings/oleObject54.bin"/><Relationship Id="rId11" Type="http://schemas.openxmlformats.org/officeDocument/2006/relationships/oleObject" Target="../embeddings/oleObject55.bin"/><Relationship Id="rId12" Type="http://schemas.openxmlformats.org/officeDocument/2006/relationships/oleObject" Target="../embeddings/oleObject56.bin"/><Relationship Id="rId13" Type="http://schemas.openxmlformats.org/officeDocument/2006/relationships/oleObject" Target="../embeddings/oleObject57.bin"/><Relationship Id="rId14" Type="http://schemas.openxmlformats.org/officeDocument/2006/relationships/oleObject" Target="../embeddings/oleObject58.bin"/><Relationship Id="rId15" Type="http://schemas.openxmlformats.org/officeDocument/2006/relationships/oleObject" Target="../embeddings/oleObject59.bin"/><Relationship Id="rId16" Type="http://schemas.openxmlformats.org/officeDocument/2006/relationships/oleObject" Target="../embeddings/oleObject60.bin"/><Relationship Id="rId17" Type="http://schemas.openxmlformats.org/officeDocument/2006/relationships/oleObject" Target="../embeddings/oleObject61.bin"/><Relationship Id="rId18" Type="http://schemas.openxmlformats.org/officeDocument/2006/relationships/oleObject" Target="../embeddings/oleObject62.bin"/><Relationship Id="rId19" Type="http://schemas.openxmlformats.org/officeDocument/2006/relationships/oleObject" Target="../embeddings/oleObject63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7.jpeg"/><Relationship Id="rId4" Type="http://schemas.openxmlformats.org/officeDocument/2006/relationships/oleObject" Target="../embeddings/oleObject48.bin"/><Relationship Id="rId5" Type="http://schemas.openxmlformats.org/officeDocument/2006/relationships/oleObject" Target="../embeddings/oleObject49.bin"/><Relationship Id="rId6" Type="http://schemas.openxmlformats.org/officeDocument/2006/relationships/oleObject" Target="../embeddings/oleObject50.bin"/><Relationship Id="rId7" Type="http://schemas.openxmlformats.org/officeDocument/2006/relationships/oleObject" Target="../embeddings/oleObject51.bin"/><Relationship Id="rId8" Type="http://schemas.openxmlformats.org/officeDocument/2006/relationships/oleObject" Target="../embeddings/oleObject5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oleObject" Target="../embeddings/oleObject5.bin"/><Relationship Id="rId5" Type="http://schemas.openxmlformats.org/officeDocument/2006/relationships/oleObject" Target="../embeddings/oleObject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oleObject" Target="../embeddings/oleObject7.bin"/><Relationship Id="rId5" Type="http://schemas.openxmlformats.org/officeDocument/2006/relationships/image" Target="../media/image10.jpeg"/><Relationship Id="rId6" Type="http://schemas.openxmlformats.org/officeDocument/2006/relationships/oleObject" Target="../embeddings/oleObject8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oleObject" Target="../embeddings/oleObject9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7.bin"/><Relationship Id="rId12" Type="http://schemas.openxmlformats.org/officeDocument/2006/relationships/oleObject" Target="../embeddings/oleObject18.bin"/><Relationship Id="rId13" Type="http://schemas.openxmlformats.org/officeDocument/2006/relationships/oleObject" Target="../embeddings/oleObject19.bin"/><Relationship Id="rId14" Type="http://schemas.openxmlformats.org/officeDocument/2006/relationships/oleObject" Target="../embeddings/oleObject20.bin"/><Relationship Id="rId15" Type="http://schemas.openxmlformats.org/officeDocument/2006/relationships/oleObject" Target="../embeddings/oleObject21.bin"/><Relationship Id="rId16" Type="http://schemas.openxmlformats.org/officeDocument/2006/relationships/oleObject" Target="../embeddings/oleObject22.bin"/><Relationship Id="rId17" Type="http://schemas.openxmlformats.org/officeDocument/2006/relationships/oleObject" Target="../embeddings/oleObject23.bin"/><Relationship Id="rId18" Type="http://schemas.openxmlformats.org/officeDocument/2006/relationships/oleObject" Target="../embeddings/oleObject24.bin"/><Relationship Id="rId19" Type="http://schemas.openxmlformats.org/officeDocument/2006/relationships/oleObject" Target="../embeddings/oleObject25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0.bin"/><Relationship Id="rId4" Type="http://schemas.openxmlformats.org/officeDocument/2006/relationships/image" Target="../media/image26.jpeg"/><Relationship Id="rId5" Type="http://schemas.openxmlformats.org/officeDocument/2006/relationships/oleObject" Target="../embeddings/oleObject11.bin"/><Relationship Id="rId6" Type="http://schemas.openxmlformats.org/officeDocument/2006/relationships/oleObject" Target="../embeddings/oleObject12.bin"/><Relationship Id="rId7" Type="http://schemas.openxmlformats.org/officeDocument/2006/relationships/oleObject" Target="../embeddings/oleObject13.bin"/><Relationship Id="rId8" Type="http://schemas.openxmlformats.org/officeDocument/2006/relationships/oleObject" Target="../embeddings/oleObject14.bin"/><Relationship Id="rId9" Type="http://schemas.openxmlformats.org/officeDocument/2006/relationships/oleObject" Target="../embeddings/oleObject15.bin"/><Relationship Id="rId10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003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#14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9936" y="1378803"/>
            <a:ext cx="28873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Thursday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Oct. 13,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219200" y="2438400"/>
            <a:ext cx="701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EMF and Terminal </a:t>
            </a: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Voltage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Resistors in Series and Parallel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Energy losses in Resistors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Kirchhoff’s Rules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RC Circuits</a:t>
            </a:r>
          </a:p>
          <a:p>
            <a:pPr marL="609600" indent="-609600">
              <a:spcBef>
                <a:spcPct val="20000"/>
              </a:spcBef>
            </a:pPr>
            <a:endParaRPr lang="en-US" sz="3600" dirty="0" smtClean="0">
              <a:solidFill>
                <a:schemeClr val="accent2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</a:pPr>
            <a:endParaRPr lang="en-US" sz="3600" dirty="0" smtClean="0">
              <a:solidFill>
                <a:srgbClr val="0000FF"/>
              </a:solidFill>
              <a:latin typeface="Arial Narrow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C39FC-9124-7D46-8212-782585256EFF}" type="slidenum">
              <a:rPr lang="en-US"/>
              <a:pPr/>
              <a:t>10</a:t>
            </a:fld>
            <a:endParaRPr 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/>
              <a:t> Resisters in Parallel</a:t>
            </a:r>
          </a:p>
        </p:txBody>
      </p:sp>
      <p:graphicFrame>
        <p:nvGraphicFramePr>
          <p:cNvPr id="324612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393218" name="Equation" r:id="rId3" imgW="914400" imgH="190080" progId="Equation.DSMT4">
              <p:embed/>
            </p:oleObj>
          </a:graphicData>
        </a:graphic>
      </p:graphicFrame>
      <p:sp>
        <p:nvSpPr>
          <p:cNvPr id="324613" name="Rectangle 5"/>
          <p:cNvSpPr>
            <a:spLocks noChangeArrowheads="1"/>
          </p:cNvSpPr>
          <p:nvPr/>
        </p:nvSpPr>
        <p:spPr bwMode="auto">
          <a:xfrm>
            <a:off x="304800" y="2514600"/>
            <a:ext cx="8229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What is common in a circuit connected in parallel?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voltage is the same across all the resisters.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total current that leaves the battery, is however, split.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The current that passes through every element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I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I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endParaRPr lang="en-US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Since the total current is I,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I=V/R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+I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+I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=V(1/R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1/R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=1/R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</a:p>
        </p:txBody>
      </p:sp>
      <p:graphicFrame>
        <p:nvGraphicFramePr>
          <p:cNvPr id="324614" name="Object 6"/>
          <p:cNvGraphicFramePr>
            <a:graphicFrameLocks noChangeAspect="1"/>
          </p:cNvGraphicFramePr>
          <p:nvPr/>
        </p:nvGraphicFramePr>
        <p:xfrm>
          <a:off x="5876925" y="5353050"/>
          <a:ext cx="1514475" cy="819150"/>
        </p:xfrm>
        <a:graphic>
          <a:graphicData uri="http://schemas.openxmlformats.org/presentationml/2006/ole">
            <p:oleObj spid="_x0000_s393219" name="Equation" r:id="rId4" imgW="736560" imgH="419040" progId="Equation.DSMT4">
              <p:embed/>
            </p:oleObj>
          </a:graphicData>
        </a:graphic>
      </p:graphicFrame>
      <p:sp>
        <p:nvSpPr>
          <p:cNvPr id="324615" name="Text Box 7"/>
          <p:cNvSpPr txBox="1">
            <a:spLocks noChangeArrowheads="1"/>
          </p:cNvSpPr>
          <p:nvPr/>
        </p:nvSpPr>
        <p:spPr bwMode="auto">
          <a:xfrm>
            <a:off x="7696200" y="5410200"/>
            <a:ext cx="11430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Resisters in parallel</a:t>
            </a:r>
          </a:p>
        </p:txBody>
      </p:sp>
      <p:sp>
        <p:nvSpPr>
          <p:cNvPr id="324616" name="Text Box 8"/>
          <p:cNvSpPr txBox="1">
            <a:spLocks noChangeArrowheads="1"/>
          </p:cNvSpPr>
          <p:nvPr/>
        </p:nvSpPr>
        <p:spPr bwMode="auto">
          <a:xfrm>
            <a:off x="76200" y="6310313"/>
            <a:ext cx="9067800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When resisters are connected in parallel, the total resistance decreases and the current increases.</a:t>
            </a:r>
          </a:p>
        </p:txBody>
      </p:sp>
      <p:pic>
        <p:nvPicPr>
          <p:cNvPr id="324617" name="Picture 9" descr="FG26_004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62800" y="533400"/>
            <a:ext cx="2286000" cy="1905000"/>
          </a:xfrm>
          <a:prstGeom prst="rect">
            <a:avLst/>
          </a:prstGeom>
          <a:noFill/>
        </p:spPr>
      </p:pic>
      <p:pic>
        <p:nvPicPr>
          <p:cNvPr id="324618" name="Picture 10" descr="FG26_004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62600" y="685800"/>
            <a:ext cx="2057400" cy="1828800"/>
          </a:xfrm>
          <a:prstGeom prst="rect">
            <a:avLst/>
          </a:prstGeom>
          <a:noFill/>
        </p:spPr>
      </p:pic>
      <p:sp>
        <p:nvSpPr>
          <p:cNvPr id="324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5562600" cy="182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Resisters are</a:t>
            </a:r>
            <a:r>
              <a:rPr lang="en-US" sz="2800" dirty="0" smtClean="0"/>
              <a:t> in </a:t>
            </a:r>
            <a:r>
              <a:rPr lang="en-US" sz="2800" dirty="0"/>
              <a:t>parallel when two or more resisters are connected in separate branches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Most the house and building wirings are arranged this way.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4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4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4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4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4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4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4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4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24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246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3" grpId="0" build="p"/>
      <p:bldP spid="324615" grpId="0" animBg="1"/>
      <p:bldP spid="324616" grpId="0" animBg="1"/>
      <p:bldP spid="3246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A746-06FD-B841-920E-6FBE1F3C2C4D}" type="slidenum">
              <a:rPr lang="en-US"/>
              <a:pPr/>
              <a:t>11</a:t>
            </a:fld>
            <a:endParaRPr lang="en-US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2325" y="1066800"/>
            <a:ext cx="5562600" cy="685800"/>
          </a:xfrm>
        </p:spPr>
        <p:txBody>
          <a:bodyPr/>
          <a:lstStyle/>
          <a:p>
            <a:r>
              <a:rPr lang="en-US"/>
              <a:t>Parallel Capacitor arrangements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609600"/>
          </a:xfrm>
        </p:spPr>
        <p:txBody>
          <a:bodyPr/>
          <a:lstStyle/>
          <a:p>
            <a:r>
              <a:rPr lang="en-US"/>
              <a:t> Resister and Capacitor Arrangements</a:t>
            </a:r>
          </a:p>
        </p:txBody>
      </p:sp>
      <p:graphicFrame>
        <p:nvGraphicFramePr>
          <p:cNvPr id="325636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394242" name="Equation" r:id="rId3" imgW="914400" imgH="190080" progId="Equation.DSMT4">
              <p:embed/>
            </p:oleObj>
          </a:graphicData>
        </a:graphic>
      </p:graphicFrame>
      <p:graphicFrame>
        <p:nvGraphicFramePr>
          <p:cNvPr id="325637" name="Object 5"/>
          <p:cNvGraphicFramePr>
            <a:graphicFrameLocks noChangeAspect="1"/>
          </p:cNvGraphicFramePr>
          <p:nvPr/>
        </p:nvGraphicFramePr>
        <p:xfrm>
          <a:off x="6384925" y="1066800"/>
          <a:ext cx="1436688" cy="669925"/>
        </p:xfrm>
        <a:graphic>
          <a:graphicData uri="http://schemas.openxmlformats.org/presentationml/2006/ole">
            <p:oleObj spid="_x0000_s394243" name="Equation" r:id="rId4" imgW="698400" imgH="342720" progId="Equation.DSMT4">
              <p:embed/>
            </p:oleObj>
          </a:graphicData>
        </a:graphic>
      </p:graphicFrame>
      <p:graphicFrame>
        <p:nvGraphicFramePr>
          <p:cNvPr id="325638" name="Object 6"/>
          <p:cNvGraphicFramePr>
            <a:graphicFrameLocks noChangeAspect="1"/>
          </p:cNvGraphicFramePr>
          <p:nvPr/>
        </p:nvGraphicFramePr>
        <p:xfrm>
          <a:off x="6384925" y="2262188"/>
          <a:ext cx="1514475" cy="819150"/>
        </p:xfrm>
        <a:graphic>
          <a:graphicData uri="http://schemas.openxmlformats.org/presentationml/2006/ole">
            <p:oleObj spid="_x0000_s394244" name="Equation" r:id="rId5" imgW="736560" imgH="419040" progId="Equation.DSMT4">
              <p:embed/>
            </p:oleObj>
          </a:graphicData>
        </a:graphic>
      </p:graphicFrame>
      <p:sp>
        <p:nvSpPr>
          <p:cNvPr id="325639" name="Rectangle 7"/>
          <p:cNvSpPr>
            <a:spLocks noChangeArrowheads="1"/>
          </p:cNvSpPr>
          <p:nvPr/>
        </p:nvSpPr>
        <p:spPr bwMode="auto">
          <a:xfrm>
            <a:off x="822325" y="23622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Parallel Resister arrangements</a:t>
            </a:r>
          </a:p>
        </p:txBody>
      </p:sp>
      <p:sp>
        <p:nvSpPr>
          <p:cNvPr id="325640" name="Rectangle 8"/>
          <p:cNvSpPr>
            <a:spLocks noChangeArrowheads="1"/>
          </p:cNvSpPr>
          <p:nvPr/>
        </p:nvSpPr>
        <p:spPr bwMode="auto">
          <a:xfrm>
            <a:off x="822325" y="36576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Series Capacitor arrangements</a:t>
            </a:r>
          </a:p>
        </p:txBody>
      </p:sp>
      <p:graphicFrame>
        <p:nvGraphicFramePr>
          <p:cNvPr id="325641" name="Object 9"/>
          <p:cNvGraphicFramePr>
            <a:graphicFrameLocks noChangeAspect="1"/>
          </p:cNvGraphicFramePr>
          <p:nvPr/>
        </p:nvGraphicFramePr>
        <p:xfrm>
          <a:off x="6384925" y="3606800"/>
          <a:ext cx="1539875" cy="819150"/>
        </p:xfrm>
        <a:graphic>
          <a:graphicData uri="http://schemas.openxmlformats.org/presentationml/2006/ole">
            <p:oleObj spid="_x0000_s394245" name="Equation" r:id="rId6" imgW="749160" imgH="419040" progId="Equation.DSMT4">
              <p:embed/>
            </p:oleObj>
          </a:graphicData>
        </a:graphic>
      </p:graphicFrame>
      <p:sp>
        <p:nvSpPr>
          <p:cNvPr id="325642" name="Rectangle 10"/>
          <p:cNvSpPr>
            <a:spLocks noChangeArrowheads="1"/>
          </p:cNvSpPr>
          <p:nvPr/>
        </p:nvSpPr>
        <p:spPr bwMode="auto">
          <a:xfrm>
            <a:off x="822325" y="49530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Series Resister arrangements</a:t>
            </a:r>
          </a:p>
        </p:txBody>
      </p:sp>
      <p:graphicFrame>
        <p:nvGraphicFramePr>
          <p:cNvPr id="325643" name="Object 11"/>
          <p:cNvGraphicFramePr>
            <a:graphicFrameLocks noChangeAspect="1"/>
          </p:cNvGraphicFramePr>
          <p:nvPr/>
        </p:nvGraphicFramePr>
        <p:xfrm>
          <a:off x="6384925" y="4953000"/>
          <a:ext cx="1409700" cy="669925"/>
        </p:xfrm>
        <a:graphic>
          <a:graphicData uri="http://schemas.openxmlformats.org/presentationml/2006/ole">
            <p:oleObj spid="_x0000_s394246" name="Equation" r:id="rId7" imgW="685800" imgH="342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5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5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5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5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 build="p"/>
      <p:bldP spid="325639" grpId="0" build="p"/>
      <p:bldP spid="325640" grpId="0" build="p"/>
      <p:bldP spid="32564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86DD-CAE9-DC44-8D5F-2650E4352A5F}" type="slidenum">
              <a:rPr lang="en-US"/>
              <a:pPr/>
              <a:t>12</a:t>
            </a:fld>
            <a:endParaRPr lang="en-US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2 </a:t>
            </a:r>
          </a:p>
        </p:txBody>
      </p:sp>
      <p:sp>
        <p:nvSpPr>
          <p:cNvPr id="326659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60960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Series or parallel?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(a) The light bulbs in the figure are identical and have identical resistance R.  Which configuration produces more light? (b) Which way do you think the headlights of a car are wired? </a:t>
            </a:r>
          </a:p>
        </p:txBody>
      </p:sp>
      <p:sp>
        <p:nvSpPr>
          <p:cNvPr id="326660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What are the equivalent resistances for the two cases? </a:t>
            </a:r>
          </a:p>
        </p:txBody>
      </p:sp>
      <p:sp>
        <p:nvSpPr>
          <p:cNvPr id="326661" name="AutoShape 5"/>
          <p:cNvSpPr>
            <a:spLocks noChangeArrowheads="1"/>
          </p:cNvSpPr>
          <p:nvPr/>
        </p:nvSpPr>
        <p:spPr bwMode="auto">
          <a:xfrm>
            <a:off x="817563" y="2971800"/>
            <a:ext cx="782637" cy="609600"/>
          </a:xfrm>
          <a:prstGeom prst="rightArrow">
            <a:avLst>
              <a:gd name="adj1" fmla="val 50000"/>
              <a:gd name="adj2" fmla="val 32096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Series</a:t>
            </a:r>
          </a:p>
        </p:txBody>
      </p:sp>
      <p:sp>
        <p:nvSpPr>
          <p:cNvPr id="326662" name="Text Box 6"/>
          <p:cNvSpPr txBox="1">
            <a:spLocks noChangeArrowheads="1"/>
          </p:cNvSpPr>
          <p:nvPr/>
        </p:nvSpPr>
        <p:spPr bwMode="auto">
          <a:xfrm>
            <a:off x="457200" y="36576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bulbs get brighter when the total power transformed is larger.</a:t>
            </a:r>
          </a:p>
        </p:txBody>
      </p:sp>
      <p:sp>
        <p:nvSpPr>
          <p:cNvPr id="326663" name="Text Box 7"/>
          <p:cNvSpPr txBox="1">
            <a:spLocks noChangeArrowheads="1"/>
          </p:cNvSpPr>
          <p:nvPr/>
        </p:nvSpPr>
        <p:spPr bwMode="auto">
          <a:xfrm>
            <a:off x="381000" y="4191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series</a:t>
            </a:r>
          </a:p>
        </p:txBody>
      </p:sp>
      <p:graphicFrame>
        <p:nvGraphicFramePr>
          <p:cNvPr id="326664" name="Object 8"/>
          <p:cNvGraphicFramePr>
            <a:graphicFrameLocks noChangeAspect="1"/>
          </p:cNvGraphicFramePr>
          <p:nvPr/>
        </p:nvGraphicFramePr>
        <p:xfrm>
          <a:off x="1447800" y="4210050"/>
          <a:ext cx="577850" cy="461963"/>
        </p:xfrm>
        <a:graphic>
          <a:graphicData uri="http://schemas.openxmlformats.org/presentationml/2006/ole">
            <p:oleObj spid="_x0000_s395266" name="Equation" r:id="rId3" imgW="304560" imgH="203040" progId="Equation.DSMT4">
              <p:embed/>
            </p:oleObj>
          </a:graphicData>
        </a:graphic>
      </p:graphicFrame>
      <p:graphicFrame>
        <p:nvGraphicFramePr>
          <p:cNvPr id="326665" name="Object 9"/>
          <p:cNvGraphicFramePr>
            <a:graphicFrameLocks noChangeAspect="1"/>
          </p:cNvGraphicFramePr>
          <p:nvPr/>
        </p:nvGraphicFramePr>
        <p:xfrm>
          <a:off x="1752600" y="3048000"/>
          <a:ext cx="830263" cy="519113"/>
        </p:xfrm>
        <a:graphic>
          <a:graphicData uri="http://schemas.openxmlformats.org/presentationml/2006/ole">
            <p:oleObj spid="_x0000_s395267" name="Equation" r:id="rId4" imgW="342720" imgH="228600" progId="Equation.DSMT4">
              <p:embed/>
            </p:oleObj>
          </a:graphicData>
        </a:graphic>
      </p:graphicFrame>
      <p:graphicFrame>
        <p:nvGraphicFramePr>
          <p:cNvPr id="326666" name="Object 10"/>
          <p:cNvGraphicFramePr>
            <a:graphicFrameLocks noChangeAspect="1"/>
          </p:cNvGraphicFramePr>
          <p:nvPr/>
        </p:nvGraphicFramePr>
        <p:xfrm>
          <a:off x="2057400" y="4267200"/>
          <a:ext cx="598488" cy="374650"/>
        </p:xfrm>
        <a:graphic>
          <a:graphicData uri="http://schemas.openxmlformats.org/presentationml/2006/ole">
            <p:oleObj spid="_x0000_s395268" name="Equation" r:id="rId5" imgW="317160" imgH="164880" progId="Equation.DSMT4">
              <p:embed/>
            </p:oleObj>
          </a:graphicData>
        </a:graphic>
      </p:graphicFrame>
      <p:pic>
        <p:nvPicPr>
          <p:cNvPr id="326667" name="Picture 11" descr="FG26_00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48400" y="533400"/>
            <a:ext cx="2895600" cy="1981200"/>
          </a:xfrm>
          <a:prstGeom prst="rect">
            <a:avLst/>
          </a:prstGeom>
          <a:noFill/>
        </p:spPr>
      </p:pic>
      <p:sp>
        <p:nvSpPr>
          <p:cNvPr id="326668" name="AutoShape 12"/>
          <p:cNvSpPr>
            <a:spLocks noChangeArrowheads="1"/>
          </p:cNvSpPr>
          <p:nvPr/>
        </p:nvSpPr>
        <p:spPr bwMode="auto">
          <a:xfrm>
            <a:off x="3962400" y="2895600"/>
            <a:ext cx="889000" cy="609600"/>
          </a:xfrm>
          <a:prstGeom prst="rightArrow">
            <a:avLst>
              <a:gd name="adj1" fmla="val 50000"/>
              <a:gd name="adj2" fmla="val 36458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Parallel</a:t>
            </a:r>
          </a:p>
        </p:txBody>
      </p:sp>
      <p:graphicFrame>
        <p:nvGraphicFramePr>
          <p:cNvPr id="326669" name="Object 13"/>
          <p:cNvGraphicFramePr>
            <a:graphicFrameLocks noChangeAspect="1"/>
          </p:cNvGraphicFramePr>
          <p:nvPr/>
        </p:nvGraphicFramePr>
        <p:xfrm>
          <a:off x="5053013" y="2755900"/>
          <a:ext cx="890587" cy="952500"/>
        </p:xfrm>
        <a:graphic>
          <a:graphicData uri="http://schemas.openxmlformats.org/presentationml/2006/ole">
            <p:oleObj spid="_x0000_s395269" name="Equation" r:id="rId7" imgW="368280" imgH="419040" progId="Equation.DSMT4">
              <p:embed/>
            </p:oleObj>
          </a:graphicData>
        </a:graphic>
      </p:graphicFrame>
      <p:graphicFrame>
        <p:nvGraphicFramePr>
          <p:cNvPr id="326670" name="Object 14"/>
          <p:cNvGraphicFramePr>
            <a:graphicFrameLocks noChangeAspect="1"/>
          </p:cNvGraphicFramePr>
          <p:nvPr/>
        </p:nvGraphicFramePr>
        <p:xfrm>
          <a:off x="7162800" y="3048000"/>
          <a:ext cx="828675" cy="519113"/>
        </p:xfrm>
        <a:graphic>
          <a:graphicData uri="http://schemas.openxmlformats.org/presentationml/2006/ole">
            <p:oleObj spid="_x0000_s395270" name="Equation" r:id="rId8" imgW="342720" imgH="228600" progId="Equation.DSMT4">
              <p:embed/>
            </p:oleObj>
          </a:graphicData>
        </a:graphic>
      </p:graphicFrame>
      <p:sp>
        <p:nvSpPr>
          <p:cNvPr id="326671" name="AutoShape 15"/>
          <p:cNvSpPr>
            <a:spLocks noChangeArrowheads="1"/>
          </p:cNvSpPr>
          <p:nvPr/>
        </p:nvSpPr>
        <p:spPr bwMode="auto">
          <a:xfrm>
            <a:off x="6613525" y="28956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</a:t>
            </a:r>
          </a:p>
        </p:txBody>
      </p:sp>
      <p:graphicFrame>
        <p:nvGraphicFramePr>
          <p:cNvPr id="326672" name="Object 16"/>
          <p:cNvGraphicFramePr>
            <a:graphicFrameLocks noChangeAspect="1"/>
          </p:cNvGraphicFramePr>
          <p:nvPr/>
        </p:nvGraphicFramePr>
        <p:xfrm>
          <a:off x="5943600" y="4197350"/>
          <a:ext cx="598488" cy="374650"/>
        </p:xfrm>
        <a:graphic>
          <a:graphicData uri="http://schemas.openxmlformats.org/presentationml/2006/ole">
            <p:oleObj spid="_x0000_s395271" name="Equation" r:id="rId9" imgW="317160" imgH="164880" progId="Equation.DSMT4">
              <p:embed/>
            </p:oleObj>
          </a:graphicData>
        </a:graphic>
      </p:graphicFrame>
      <p:graphicFrame>
        <p:nvGraphicFramePr>
          <p:cNvPr id="326673" name="Object 17"/>
          <p:cNvGraphicFramePr>
            <a:graphicFrameLocks noChangeAspect="1"/>
          </p:cNvGraphicFramePr>
          <p:nvPr/>
        </p:nvGraphicFramePr>
        <p:xfrm>
          <a:off x="5334000" y="4186238"/>
          <a:ext cx="577850" cy="461962"/>
        </p:xfrm>
        <a:graphic>
          <a:graphicData uri="http://schemas.openxmlformats.org/presentationml/2006/ole">
            <p:oleObj spid="_x0000_s395272" name="Equation" r:id="rId10" imgW="304560" imgH="203040" progId="Equation.DSMT4">
              <p:embed/>
            </p:oleObj>
          </a:graphicData>
        </a:graphic>
      </p:graphicFrame>
      <p:sp>
        <p:nvSpPr>
          <p:cNvPr id="326674" name="Text Box 18"/>
          <p:cNvSpPr txBox="1">
            <a:spLocks noChangeArrowheads="1"/>
          </p:cNvSpPr>
          <p:nvPr/>
        </p:nvSpPr>
        <p:spPr bwMode="auto">
          <a:xfrm>
            <a:off x="4267200" y="4191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parallel</a:t>
            </a:r>
          </a:p>
        </p:txBody>
      </p:sp>
      <p:graphicFrame>
        <p:nvGraphicFramePr>
          <p:cNvPr id="326675" name="Object 19"/>
          <p:cNvGraphicFramePr>
            <a:graphicFrameLocks noChangeAspect="1"/>
          </p:cNvGraphicFramePr>
          <p:nvPr/>
        </p:nvGraphicFramePr>
        <p:xfrm>
          <a:off x="2590800" y="3962400"/>
          <a:ext cx="695325" cy="1008063"/>
        </p:xfrm>
        <a:graphic>
          <a:graphicData uri="http://schemas.openxmlformats.org/presentationml/2006/ole">
            <p:oleObj spid="_x0000_s395273" name="Equation" r:id="rId11" imgW="368280" imgH="444240" progId="Equation.DSMT4">
              <p:embed/>
            </p:oleObj>
          </a:graphicData>
        </a:graphic>
      </p:graphicFrame>
      <p:graphicFrame>
        <p:nvGraphicFramePr>
          <p:cNvPr id="326676" name="Object 20"/>
          <p:cNvGraphicFramePr>
            <a:graphicFrameLocks noChangeAspect="1"/>
          </p:cNvGraphicFramePr>
          <p:nvPr/>
        </p:nvGraphicFramePr>
        <p:xfrm>
          <a:off x="3278188" y="3962400"/>
          <a:ext cx="455612" cy="892175"/>
        </p:xfrm>
        <a:graphic>
          <a:graphicData uri="http://schemas.openxmlformats.org/presentationml/2006/ole">
            <p:oleObj spid="_x0000_s395274" name="Equation" r:id="rId12" imgW="241200" imgH="393480" progId="Equation.DSMT4">
              <p:embed/>
            </p:oleObj>
          </a:graphicData>
        </a:graphic>
      </p:graphicFrame>
      <p:graphicFrame>
        <p:nvGraphicFramePr>
          <p:cNvPr id="326677" name="Object 21"/>
          <p:cNvGraphicFramePr>
            <a:graphicFrameLocks noChangeAspect="1"/>
          </p:cNvGraphicFramePr>
          <p:nvPr/>
        </p:nvGraphicFramePr>
        <p:xfrm>
          <a:off x="6477000" y="3944938"/>
          <a:ext cx="695325" cy="1008062"/>
        </p:xfrm>
        <a:graphic>
          <a:graphicData uri="http://schemas.openxmlformats.org/presentationml/2006/ole">
            <p:oleObj spid="_x0000_s395275" name="Equation" r:id="rId13" imgW="368280" imgH="444240" progId="Equation.DSMT4">
              <p:embed/>
            </p:oleObj>
          </a:graphicData>
        </a:graphic>
      </p:graphicFrame>
      <p:graphicFrame>
        <p:nvGraphicFramePr>
          <p:cNvPr id="326678" name="Object 22"/>
          <p:cNvGraphicFramePr>
            <a:graphicFrameLocks noChangeAspect="1"/>
          </p:cNvGraphicFramePr>
          <p:nvPr/>
        </p:nvGraphicFramePr>
        <p:xfrm>
          <a:off x="7162800" y="3962400"/>
          <a:ext cx="792163" cy="892175"/>
        </p:xfrm>
        <a:graphic>
          <a:graphicData uri="http://schemas.openxmlformats.org/presentationml/2006/ole">
            <p:oleObj spid="_x0000_s395276" name="Equation" r:id="rId14" imgW="419040" imgH="393480" progId="Equation.DSMT4">
              <p:embed/>
            </p:oleObj>
          </a:graphicData>
        </a:graphic>
      </p:graphicFrame>
      <p:graphicFrame>
        <p:nvGraphicFramePr>
          <p:cNvPr id="326679" name="Object 23"/>
          <p:cNvGraphicFramePr>
            <a:graphicFrameLocks noChangeAspect="1"/>
          </p:cNvGraphicFramePr>
          <p:nvPr/>
        </p:nvGraphicFramePr>
        <p:xfrm>
          <a:off x="7926388" y="4191000"/>
          <a:ext cx="455612" cy="460375"/>
        </p:xfrm>
        <a:graphic>
          <a:graphicData uri="http://schemas.openxmlformats.org/presentationml/2006/ole">
            <p:oleObj spid="_x0000_s395277" name="Equation" r:id="rId15" imgW="241200" imgH="203040" progId="Equation.DSMT4">
              <p:embed/>
            </p:oleObj>
          </a:graphicData>
        </a:graphic>
      </p:graphicFrame>
      <p:sp>
        <p:nvSpPr>
          <p:cNvPr id="326680" name="Text Box 24"/>
          <p:cNvSpPr txBox="1">
            <a:spLocks noChangeArrowheads="1"/>
          </p:cNvSpPr>
          <p:nvPr/>
        </p:nvSpPr>
        <p:spPr bwMode="auto">
          <a:xfrm>
            <a:off x="457200" y="4876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So parallel circuit provides brighter lighting.</a:t>
            </a:r>
          </a:p>
        </p:txBody>
      </p:sp>
      <p:sp>
        <p:nvSpPr>
          <p:cNvPr id="326681" name="Text Box 25"/>
          <p:cNvSpPr txBox="1">
            <a:spLocks noChangeArrowheads="1"/>
          </p:cNvSpPr>
          <p:nvPr/>
        </p:nvSpPr>
        <p:spPr bwMode="auto">
          <a:xfrm>
            <a:off x="381000" y="525780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Car’s headlights are in parallel to provide brighter lighting and also to prevent both lights going out at the same time when one burns out. </a:t>
            </a:r>
          </a:p>
        </p:txBody>
      </p:sp>
      <p:sp>
        <p:nvSpPr>
          <p:cNvPr id="326682" name="Text Box 26"/>
          <p:cNvSpPr txBox="1">
            <a:spLocks noChangeArrowheads="1"/>
          </p:cNvSpPr>
          <p:nvPr/>
        </p:nvSpPr>
        <p:spPr bwMode="auto">
          <a:xfrm>
            <a:off x="228600" y="6172200"/>
            <a:ext cx="441960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 Narrow" charset="0"/>
              </a:rPr>
              <a:t>So what is bad about parallel circuits?</a:t>
            </a:r>
          </a:p>
        </p:txBody>
      </p:sp>
      <p:sp>
        <p:nvSpPr>
          <p:cNvPr id="326683" name="Text Box 27"/>
          <p:cNvSpPr txBox="1">
            <a:spLocks noChangeArrowheads="1"/>
          </p:cNvSpPr>
          <p:nvPr/>
        </p:nvSpPr>
        <p:spPr bwMode="auto">
          <a:xfrm>
            <a:off x="4876800" y="6172200"/>
            <a:ext cx="403860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 Narrow" charset="0"/>
              </a:rPr>
              <a:t>Uses more energy in a given time.</a:t>
            </a:r>
          </a:p>
        </p:txBody>
      </p:sp>
      <p:graphicFrame>
        <p:nvGraphicFramePr>
          <p:cNvPr id="326684" name="Object 28"/>
          <p:cNvGraphicFramePr>
            <a:graphicFrameLocks noChangeAspect="1"/>
          </p:cNvGraphicFramePr>
          <p:nvPr/>
        </p:nvGraphicFramePr>
        <p:xfrm>
          <a:off x="2600325" y="3082925"/>
          <a:ext cx="523875" cy="346075"/>
        </p:xfrm>
        <a:graphic>
          <a:graphicData uri="http://schemas.openxmlformats.org/presentationml/2006/ole">
            <p:oleObj spid="_x0000_s395278" name="Equation" r:id="rId16" imgW="215640" imgH="152280" progId="Equation.DSMT4">
              <p:embed/>
            </p:oleObj>
          </a:graphicData>
        </a:graphic>
      </p:graphicFrame>
      <p:graphicFrame>
        <p:nvGraphicFramePr>
          <p:cNvPr id="326685" name="Object 29"/>
          <p:cNvGraphicFramePr>
            <a:graphicFrameLocks noChangeAspect="1"/>
          </p:cNvGraphicFramePr>
          <p:nvPr/>
        </p:nvGraphicFramePr>
        <p:xfrm>
          <a:off x="5943600" y="2743200"/>
          <a:ext cx="400050" cy="836613"/>
        </p:xfrm>
        <a:graphic>
          <a:graphicData uri="http://schemas.openxmlformats.org/presentationml/2006/ole">
            <p:oleObj spid="_x0000_s395279" name="Equation" r:id="rId17" imgW="164880" imgH="368280" progId="Equation.DSMT4">
              <p:embed/>
            </p:oleObj>
          </a:graphicData>
        </a:graphic>
      </p:graphicFrame>
      <p:graphicFrame>
        <p:nvGraphicFramePr>
          <p:cNvPr id="326686" name="Object 30"/>
          <p:cNvGraphicFramePr>
            <a:graphicFrameLocks noChangeAspect="1"/>
          </p:cNvGraphicFramePr>
          <p:nvPr/>
        </p:nvGraphicFramePr>
        <p:xfrm>
          <a:off x="7981950" y="2820988"/>
          <a:ext cx="400050" cy="836612"/>
        </p:xfrm>
        <a:graphic>
          <a:graphicData uri="http://schemas.openxmlformats.org/presentationml/2006/ole">
            <p:oleObj spid="_x0000_s395280" name="Equation" r:id="rId18" imgW="1648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6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6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6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6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26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26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2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26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2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2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26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2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2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2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26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26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2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2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2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2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32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32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32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/>
      <p:bldP spid="326660" grpId="0"/>
      <p:bldP spid="326661" grpId="0" animBg="1"/>
      <p:bldP spid="326662" grpId="0"/>
      <p:bldP spid="326663" grpId="0"/>
      <p:bldP spid="326668" grpId="0" animBg="1"/>
      <p:bldP spid="326671" grpId="0" animBg="1"/>
      <p:bldP spid="326674" grpId="0"/>
      <p:bldP spid="326680" grpId="0"/>
      <p:bldP spid="326681" grpId="0"/>
      <p:bldP spid="326682" grpId="0" animBg="1"/>
      <p:bldP spid="32668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764D-6CCF-CC49-AE57-F3B5A6E91CF5}" type="slidenum">
              <a:rPr lang="en-US"/>
              <a:pPr/>
              <a:t>13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248400" y="228600"/>
            <a:ext cx="3581400" cy="4724400"/>
            <a:chOff x="3504" y="0"/>
            <a:chExt cx="1920" cy="1488"/>
          </a:xfrm>
        </p:grpSpPr>
        <p:pic>
          <p:nvPicPr>
            <p:cNvPr id="327683" name="Picture 3" descr="FG26_00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04" y="0"/>
              <a:ext cx="1920" cy="1440"/>
            </a:xfrm>
            <a:prstGeom prst="rect">
              <a:avLst/>
            </a:prstGeom>
            <a:noFill/>
          </p:spPr>
        </p:pic>
        <p:sp>
          <p:nvSpPr>
            <p:cNvPr id="327684" name="Rectangle 4"/>
            <p:cNvSpPr>
              <a:spLocks noChangeArrowheads="1"/>
            </p:cNvSpPr>
            <p:nvPr/>
          </p:nvSpPr>
          <p:spPr bwMode="auto">
            <a:xfrm>
              <a:off x="3792" y="672"/>
              <a:ext cx="1344" cy="81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27685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5 </a:t>
            </a:r>
          </a:p>
        </p:txBody>
      </p:sp>
      <p:sp>
        <p:nvSpPr>
          <p:cNvPr id="327686" name="Text Box 6"/>
          <p:cNvSpPr txBox="1">
            <a:spLocks noChangeArrowheads="1"/>
          </p:cNvSpPr>
          <p:nvPr/>
        </p:nvSpPr>
        <p:spPr bwMode="auto">
          <a:xfrm>
            <a:off x="152400" y="609600"/>
            <a:ext cx="6858000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Current in one branch.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is the current flowing through the 500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-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resister in the figure?</a:t>
            </a:r>
          </a:p>
        </p:txBody>
      </p:sp>
      <p:sp>
        <p:nvSpPr>
          <p:cNvPr id="327687" name="Text Box 7"/>
          <p:cNvSpPr txBox="1">
            <a:spLocks noChangeArrowheads="1"/>
          </p:cNvSpPr>
          <p:nvPr/>
        </p:nvSpPr>
        <p:spPr bwMode="auto">
          <a:xfrm>
            <a:off x="228600" y="1447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do we need to find first? </a:t>
            </a:r>
          </a:p>
        </p:txBody>
      </p:sp>
      <p:sp>
        <p:nvSpPr>
          <p:cNvPr id="327688" name="Text Box 8"/>
          <p:cNvSpPr txBox="1">
            <a:spLocks noChangeArrowheads="1"/>
          </p:cNvSpPr>
          <p:nvPr/>
        </p:nvSpPr>
        <p:spPr bwMode="auto">
          <a:xfrm>
            <a:off x="457200" y="35814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total current in the circuit is</a:t>
            </a:r>
          </a:p>
        </p:txBody>
      </p:sp>
      <p:graphicFrame>
        <p:nvGraphicFramePr>
          <p:cNvPr id="327689" name="Object 9"/>
          <p:cNvGraphicFramePr>
            <a:graphicFrameLocks noChangeAspect="1"/>
          </p:cNvGraphicFramePr>
          <p:nvPr/>
        </p:nvGraphicFramePr>
        <p:xfrm>
          <a:off x="4710113" y="2449513"/>
          <a:ext cx="623887" cy="693737"/>
        </p:xfrm>
        <a:graphic>
          <a:graphicData uri="http://schemas.openxmlformats.org/presentationml/2006/ole">
            <p:oleObj spid="_x0000_s396290" name="Equation" r:id="rId4" imgW="342720" imgH="406080" progId="Equation.DSMT4">
              <p:embed/>
            </p:oleObj>
          </a:graphicData>
        </a:graphic>
      </p:graphicFrame>
      <p:graphicFrame>
        <p:nvGraphicFramePr>
          <p:cNvPr id="327690" name="Object 10"/>
          <p:cNvGraphicFramePr>
            <a:graphicFrameLocks noChangeAspect="1"/>
          </p:cNvGraphicFramePr>
          <p:nvPr/>
        </p:nvGraphicFramePr>
        <p:xfrm>
          <a:off x="4724400" y="3733800"/>
          <a:ext cx="390525" cy="269875"/>
        </p:xfrm>
        <a:graphic>
          <a:graphicData uri="http://schemas.openxmlformats.org/presentationml/2006/ole">
            <p:oleObj spid="_x0000_s396291" name="Equation" r:id="rId5" imgW="228600" imgH="152280" progId="Equation.DSMT4">
              <p:embed/>
            </p:oleObj>
          </a:graphicData>
        </a:graphic>
      </p:graphicFrame>
      <p:sp>
        <p:nvSpPr>
          <p:cNvPr id="327691" name="Text Box 11"/>
          <p:cNvSpPr txBox="1">
            <a:spLocks noChangeArrowheads="1"/>
          </p:cNvSpPr>
          <p:nvPr/>
        </p:nvSpPr>
        <p:spPr bwMode="auto">
          <a:xfrm>
            <a:off x="3810000" y="1295400"/>
            <a:ext cx="304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need to find the total current.</a:t>
            </a:r>
          </a:p>
        </p:txBody>
      </p:sp>
      <p:sp>
        <p:nvSpPr>
          <p:cNvPr id="327692" name="Text Box 12"/>
          <p:cNvSpPr txBox="1">
            <a:spLocks noChangeArrowheads="1"/>
          </p:cNvSpPr>
          <p:nvPr/>
        </p:nvSpPr>
        <p:spPr bwMode="auto">
          <a:xfrm>
            <a:off x="304800" y="20574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To do that we need to compute the equivalent resistance. </a:t>
            </a:r>
          </a:p>
        </p:txBody>
      </p:sp>
      <p:sp>
        <p:nvSpPr>
          <p:cNvPr id="327693" name="Text Box 13"/>
          <p:cNvSpPr txBox="1">
            <a:spLocks noChangeArrowheads="1"/>
          </p:cNvSpPr>
          <p:nvPr/>
        </p:nvSpPr>
        <p:spPr bwMode="auto">
          <a:xfrm>
            <a:off x="457200" y="2590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small parallel branch is: </a:t>
            </a:r>
          </a:p>
        </p:txBody>
      </p:sp>
      <p:graphicFrame>
        <p:nvGraphicFramePr>
          <p:cNvPr id="327694" name="Object 14"/>
          <p:cNvGraphicFramePr>
            <a:graphicFrameLocks noChangeAspect="1"/>
          </p:cNvGraphicFramePr>
          <p:nvPr/>
        </p:nvGraphicFramePr>
        <p:xfrm>
          <a:off x="7543800" y="2578100"/>
          <a:ext cx="577850" cy="347663"/>
        </p:xfrm>
        <a:graphic>
          <a:graphicData uri="http://schemas.openxmlformats.org/presentationml/2006/ole">
            <p:oleObj spid="_x0000_s396292" name="Equation" r:id="rId6" imgW="317160" imgH="203040" progId="Equation.DSMT4">
              <p:embed/>
            </p:oleObj>
          </a:graphicData>
        </a:graphic>
      </p:graphicFrame>
      <p:sp>
        <p:nvSpPr>
          <p:cNvPr id="327695" name="Text Box 15"/>
          <p:cNvSpPr txBox="1">
            <a:spLocks noChangeArrowheads="1"/>
          </p:cNvSpPr>
          <p:nvPr/>
        </p:nvSpPr>
        <p:spPr bwMode="auto">
          <a:xfrm>
            <a:off x="457200" y="3048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circuit is: </a:t>
            </a:r>
          </a:p>
        </p:txBody>
      </p:sp>
      <p:graphicFrame>
        <p:nvGraphicFramePr>
          <p:cNvPr id="327696" name="Object 16"/>
          <p:cNvGraphicFramePr>
            <a:graphicFrameLocks noChangeAspect="1"/>
          </p:cNvGraphicFramePr>
          <p:nvPr/>
        </p:nvGraphicFramePr>
        <p:xfrm>
          <a:off x="2971800" y="3133725"/>
          <a:ext cx="622300" cy="390525"/>
        </p:xfrm>
        <a:graphic>
          <a:graphicData uri="http://schemas.openxmlformats.org/presentationml/2006/ole">
            <p:oleObj spid="_x0000_s396293" name="Equation" r:id="rId7" imgW="342720" imgH="228600" progId="Equation.DSMT4">
              <p:embed/>
            </p:oleObj>
          </a:graphicData>
        </a:graphic>
      </p:graphicFrame>
      <p:sp>
        <p:nvSpPr>
          <p:cNvPr id="327697" name="Text Box 17"/>
          <p:cNvSpPr txBox="1">
            <a:spLocks noChangeArrowheads="1"/>
          </p:cNvSpPr>
          <p:nvPr/>
        </p:nvSpPr>
        <p:spPr bwMode="auto">
          <a:xfrm>
            <a:off x="457200" y="41910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voltage drop across the parallel branch is</a:t>
            </a:r>
          </a:p>
        </p:txBody>
      </p:sp>
      <p:graphicFrame>
        <p:nvGraphicFramePr>
          <p:cNvPr id="327698" name="Object 18"/>
          <p:cNvGraphicFramePr>
            <a:graphicFrameLocks noChangeAspect="1"/>
          </p:cNvGraphicFramePr>
          <p:nvPr/>
        </p:nvGraphicFramePr>
        <p:xfrm>
          <a:off x="5737225" y="4278313"/>
          <a:ext cx="511175" cy="368300"/>
        </p:xfrm>
        <a:graphic>
          <a:graphicData uri="http://schemas.openxmlformats.org/presentationml/2006/ole">
            <p:oleObj spid="_x0000_s396294" name="Equation" r:id="rId8" imgW="330120" imgH="203040" progId="Equation.DSMT4">
              <p:embed/>
            </p:oleObj>
          </a:graphicData>
        </a:graphic>
      </p:graphicFrame>
      <p:sp>
        <p:nvSpPr>
          <p:cNvPr id="327699" name="Text Box 19"/>
          <p:cNvSpPr txBox="1">
            <a:spLocks noChangeArrowheads="1"/>
          </p:cNvSpPr>
          <p:nvPr/>
        </p:nvSpPr>
        <p:spPr bwMode="auto">
          <a:xfrm>
            <a:off x="457200" y="47244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current flowing across 500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-</a:t>
            </a:r>
            <a:r>
              <a:rPr lang="en-US" dirty="0" smtClean="0">
                <a:solidFill>
                  <a:srgbClr val="CC00CC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resister is therefore</a:t>
            </a:r>
          </a:p>
        </p:txBody>
      </p:sp>
      <p:graphicFrame>
        <p:nvGraphicFramePr>
          <p:cNvPr id="327700" name="Object 20"/>
          <p:cNvGraphicFramePr>
            <a:graphicFrameLocks noChangeAspect="1"/>
          </p:cNvGraphicFramePr>
          <p:nvPr/>
        </p:nvGraphicFramePr>
        <p:xfrm>
          <a:off x="2266950" y="5313363"/>
          <a:ext cx="857250" cy="393700"/>
        </p:xfrm>
        <a:graphic>
          <a:graphicData uri="http://schemas.openxmlformats.org/presentationml/2006/ole">
            <p:oleObj spid="_x0000_s396295" name="Equation" r:id="rId9" imgW="533160" imgH="203040" progId="Equation.DSMT4">
              <p:embed/>
            </p:oleObj>
          </a:graphicData>
        </a:graphic>
      </p:graphicFrame>
      <p:sp>
        <p:nvSpPr>
          <p:cNvPr id="327701" name="Text Box 21"/>
          <p:cNvSpPr txBox="1">
            <a:spLocks noChangeArrowheads="1"/>
          </p:cNvSpPr>
          <p:nvPr/>
        </p:nvSpPr>
        <p:spPr bwMode="auto">
          <a:xfrm>
            <a:off x="457200" y="5881688"/>
            <a:ext cx="4191000" cy="36671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What is the current flowing 700</a:t>
            </a:r>
            <a:r>
              <a:rPr lang="en-US" sz="1800" b="1" dirty="0" smtClean="0">
                <a:solidFill>
                  <a:srgbClr val="CC0000"/>
                </a:solidFill>
                <a:latin typeface="Arial Narrow" charset="0"/>
              </a:rPr>
              <a:t>-</a:t>
            </a:r>
            <a:r>
              <a:rPr lang="en-US" sz="1800" b="1" dirty="0" smtClean="0">
                <a:solidFill>
                  <a:srgbClr val="CC0000"/>
                </a:solidFill>
                <a:latin typeface="Symbol" charset="2"/>
              </a:rPr>
              <a:t>Ω</a:t>
            </a:r>
            <a:r>
              <a:rPr lang="en-US" sz="1800" b="1" dirty="0" smtClean="0">
                <a:solidFill>
                  <a:srgbClr val="CC0000"/>
                </a:solidFill>
                <a:latin typeface="Arial Narrow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resister?</a:t>
            </a:r>
          </a:p>
        </p:txBody>
      </p:sp>
      <p:graphicFrame>
        <p:nvGraphicFramePr>
          <p:cNvPr id="327702" name="Object 22"/>
          <p:cNvGraphicFramePr>
            <a:graphicFrameLocks noChangeAspect="1"/>
          </p:cNvGraphicFramePr>
          <p:nvPr/>
        </p:nvGraphicFramePr>
        <p:xfrm>
          <a:off x="4818063" y="5846763"/>
          <a:ext cx="592137" cy="393700"/>
        </p:xfrm>
        <a:graphic>
          <a:graphicData uri="http://schemas.openxmlformats.org/presentationml/2006/ole">
            <p:oleObj spid="_x0000_s396296" name="Equation" r:id="rId10" imgW="368280" imgH="203040" progId="Equation.DSMT4">
              <p:embed/>
            </p:oleObj>
          </a:graphicData>
        </a:graphic>
      </p:graphicFrame>
      <p:graphicFrame>
        <p:nvGraphicFramePr>
          <p:cNvPr id="327703" name="Object 23"/>
          <p:cNvGraphicFramePr>
            <a:graphicFrameLocks noChangeAspect="1"/>
          </p:cNvGraphicFramePr>
          <p:nvPr/>
        </p:nvGraphicFramePr>
        <p:xfrm>
          <a:off x="3086100" y="5154613"/>
          <a:ext cx="571500" cy="712787"/>
        </p:xfrm>
        <a:graphic>
          <a:graphicData uri="http://schemas.openxmlformats.org/presentationml/2006/ole">
            <p:oleObj spid="_x0000_s396297" name="Equation" r:id="rId11" imgW="355320" imgH="368280" progId="Equation.DSMT4">
              <p:embed/>
            </p:oleObj>
          </a:graphicData>
        </a:graphic>
      </p:graphicFrame>
      <p:graphicFrame>
        <p:nvGraphicFramePr>
          <p:cNvPr id="327704" name="Object 24"/>
          <p:cNvGraphicFramePr>
            <a:graphicFrameLocks noChangeAspect="1"/>
          </p:cNvGraphicFramePr>
          <p:nvPr/>
        </p:nvGraphicFramePr>
        <p:xfrm>
          <a:off x="3657600" y="5154613"/>
          <a:ext cx="2614613" cy="712787"/>
        </p:xfrm>
        <a:graphic>
          <a:graphicData uri="http://schemas.openxmlformats.org/presentationml/2006/ole">
            <p:oleObj spid="_x0000_s396298" name="Equation" r:id="rId12" imgW="1625400" imgH="368280" progId="Equation.DSMT4">
              <p:embed/>
            </p:oleObj>
          </a:graphicData>
        </a:graphic>
      </p:graphicFrame>
      <p:graphicFrame>
        <p:nvGraphicFramePr>
          <p:cNvPr id="327705" name="Object 25"/>
          <p:cNvGraphicFramePr>
            <a:graphicFrameLocks noChangeAspect="1"/>
          </p:cNvGraphicFramePr>
          <p:nvPr/>
        </p:nvGraphicFramePr>
        <p:xfrm>
          <a:off x="5410200" y="5854700"/>
          <a:ext cx="919163" cy="393700"/>
        </p:xfrm>
        <a:graphic>
          <a:graphicData uri="http://schemas.openxmlformats.org/presentationml/2006/ole">
            <p:oleObj spid="_x0000_s396299" name="Equation" r:id="rId13" imgW="571320" imgH="203040" progId="Equation.DSMT4">
              <p:embed/>
            </p:oleObj>
          </a:graphicData>
        </a:graphic>
      </p:graphicFrame>
      <p:graphicFrame>
        <p:nvGraphicFramePr>
          <p:cNvPr id="327706" name="Object 26"/>
          <p:cNvGraphicFramePr>
            <a:graphicFrameLocks noChangeAspect="1"/>
          </p:cNvGraphicFramePr>
          <p:nvPr/>
        </p:nvGraphicFramePr>
        <p:xfrm>
          <a:off x="6354763" y="5867400"/>
          <a:ext cx="1798637" cy="320675"/>
        </p:xfrm>
        <a:graphic>
          <a:graphicData uri="http://schemas.openxmlformats.org/presentationml/2006/ole">
            <p:oleObj spid="_x0000_s396300" name="Equation" r:id="rId14" imgW="1117440" imgH="164880" progId="Equation.DSMT4">
              <p:embed/>
            </p:oleObj>
          </a:graphicData>
        </a:graphic>
      </p:graphicFrame>
      <p:sp>
        <p:nvSpPr>
          <p:cNvPr id="327707" name="Oval 27"/>
          <p:cNvSpPr>
            <a:spLocks noChangeArrowheads="1"/>
          </p:cNvSpPr>
          <p:nvPr/>
        </p:nvSpPr>
        <p:spPr bwMode="auto">
          <a:xfrm>
            <a:off x="7848600" y="228600"/>
            <a:ext cx="990600" cy="685800"/>
          </a:xfrm>
          <a:prstGeom prst="ellipse">
            <a:avLst/>
          </a:prstGeom>
          <a:noFill/>
          <a:ln w="12700">
            <a:solidFill>
              <a:srgbClr val="CC0000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708" name="Object 28"/>
          <p:cNvGraphicFramePr>
            <a:graphicFrameLocks noChangeAspect="1"/>
          </p:cNvGraphicFramePr>
          <p:nvPr/>
        </p:nvGraphicFramePr>
        <p:xfrm>
          <a:off x="5257800" y="2438400"/>
          <a:ext cx="1985963" cy="628650"/>
        </p:xfrm>
        <a:graphic>
          <a:graphicData uri="http://schemas.openxmlformats.org/presentationml/2006/ole">
            <p:oleObj spid="_x0000_s396301" name="Equation" r:id="rId15" imgW="1091880" imgH="368280" progId="Equation.DSMT4">
              <p:embed/>
            </p:oleObj>
          </a:graphicData>
        </a:graphic>
      </p:graphicFrame>
      <p:graphicFrame>
        <p:nvGraphicFramePr>
          <p:cNvPr id="327709" name="Object 29"/>
          <p:cNvGraphicFramePr>
            <a:graphicFrameLocks noChangeAspect="1"/>
          </p:cNvGraphicFramePr>
          <p:nvPr/>
        </p:nvGraphicFramePr>
        <p:xfrm>
          <a:off x="8062913" y="2438400"/>
          <a:ext cx="623887" cy="628650"/>
        </p:xfrm>
        <a:graphic>
          <a:graphicData uri="http://schemas.openxmlformats.org/presentationml/2006/ole">
            <p:oleObj spid="_x0000_s396302" name="Equation" r:id="rId16" imgW="342720" imgH="368280" progId="Equation.DSMT4">
              <p:embed/>
            </p:oleObj>
          </a:graphicData>
        </a:graphic>
      </p:graphicFrame>
      <p:graphicFrame>
        <p:nvGraphicFramePr>
          <p:cNvPr id="327710" name="Object 30"/>
          <p:cNvGraphicFramePr>
            <a:graphicFrameLocks noChangeAspect="1"/>
          </p:cNvGraphicFramePr>
          <p:nvPr/>
        </p:nvGraphicFramePr>
        <p:xfrm>
          <a:off x="3581400" y="3027363"/>
          <a:ext cx="3348038" cy="630237"/>
        </p:xfrm>
        <a:graphic>
          <a:graphicData uri="http://schemas.openxmlformats.org/presentationml/2006/ole">
            <p:oleObj spid="_x0000_s396303" name="Equation" r:id="rId17" imgW="1841400" imgH="368280" progId="Equation.DSMT4">
              <p:embed/>
            </p:oleObj>
          </a:graphicData>
        </a:graphic>
      </p:graphicFrame>
      <p:graphicFrame>
        <p:nvGraphicFramePr>
          <p:cNvPr id="327711" name="Object 31"/>
          <p:cNvGraphicFramePr>
            <a:graphicFrameLocks noChangeAspect="1"/>
          </p:cNvGraphicFramePr>
          <p:nvPr/>
        </p:nvGraphicFramePr>
        <p:xfrm>
          <a:off x="5105400" y="3505200"/>
          <a:ext cx="630238" cy="741363"/>
        </p:xfrm>
        <a:graphic>
          <a:graphicData uri="http://schemas.openxmlformats.org/presentationml/2006/ole">
            <p:oleObj spid="_x0000_s396304" name="Equation" r:id="rId18" imgW="368280" imgH="419040" progId="Equation.DSMT4">
              <p:embed/>
            </p:oleObj>
          </a:graphicData>
        </a:graphic>
      </p:graphicFrame>
      <p:graphicFrame>
        <p:nvGraphicFramePr>
          <p:cNvPr id="327712" name="Object 32"/>
          <p:cNvGraphicFramePr>
            <a:graphicFrameLocks noChangeAspect="1"/>
          </p:cNvGraphicFramePr>
          <p:nvPr/>
        </p:nvGraphicFramePr>
        <p:xfrm>
          <a:off x="5715000" y="3505200"/>
          <a:ext cx="1258888" cy="650875"/>
        </p:xfrm>
        <a:graphic>
          <a:graphicData uri="http://schemas.openxmlformats.org/presentationml/2006/ole">
            <p:oleObj spid="_x0000_s396305" name="Equation" r:id="rId19" imgW="736560" imgH="368280" progId="Equation.DSMT4">
              <p:embed/>
            </p:oleObj>
          </a:graphicData>
        </a:graphic>
      </p:graphicFrame>
      <p:graphicFrame>
        <p:nvGraphicFramePr>
          <p:cNvPr id="327713" name="Object 33"/>
          <p:cNvGraphicFramePr>
            <a:graphicFrameLocks noChangeAspect="1"/>
          </p:cNvGraphicFramePr>
          <p:nvPr/>
        </p:nvGraphicFramePr>
        <p:xfrm>
          <a:off x="6288088" y="4278313"/>
          <a:ext cx="569912" cy="368300"/>
        </p:xfrm>
        <a:graphic>
          <a:graphicData uri="http://schemas.openxmlformats.org/presentationml/2006/ole">
            <p:oleObj spid="_x0000_s396306" name="Equation" r:id="rId20" imgW="368280" imgH="203040" progId="Equation.DSMT4">
              <p:embed/>
            </p:oleObj>
          </a:graphicData>
        </a:graphic>
      </p:graphicFrame>
      <p:graphicFrame>
        <p:nvGraphicFramePr>
          <p:cNvPr id="327714" name="Object 34"/>
          <p:cNvGraphicFramePr>
            <a:graphicFrameLocks noChangeAspect="1"/>
          </p:cNvGraphicFramePr>
          <p:nvPr/>
        </p:nvGraphicFramePr>
        <p:xfrm>
          <a:off x="6892925" y="4203700"/>
          <a:ext cx="2022475" cy="368300"/>
        </p:xfrm>
        <a:graphic>
          <a:graphicData uri="http://schemas.openxmlformats.org/presentationml/2006/ole">
            <p:oleObj spid="_x0000_s396307" name="Equation" r:id="rId21" imgW="13078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7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7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7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27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2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2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2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27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2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27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2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2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2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32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32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32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3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32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32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6" grpId="0"/>
      <p:bldP spid="327687" grpId="0"/>
      <p:bldP spid="327688" grpId="0"/>
      <p:bldP spid="327691" grpId="0"/>
      <p:bldP spid="327692" grpId="0"/>
      <p:bldP spid="327693" grpId="0"/>
      <p:bldP spid="327695" grpId="0"/>
      <p:bldP spid="327697" grpId="0"/>
      <p:bldP spid="327699" grpId="0"/>
      <p:bldP spid="327701" grpId="0" animBg="1"/>
      <p:bldP spid="32770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153400" cy="5257800"/>
          </a:xfrm>
        </p:spPr>
        <p:txBody>
          <a:bodyPr/>
          <a:lstStyle/>
          <a:p>
            <a:r>
              <a:rPr lang="en-US" dirty="0" smtClean="0"/>
              <a:t>Mid-Term Exam</a:t>
            </a:r>
          </a:p>
          <a:p>
            <a:pPr lvl="1"/>
            <a:r>
              <a:rPr lang="en-US" dirty="0" smtClean="0"/>
              <a:t>Time and Date: 12:30 – 2pm, Thursday, Oct. 20 in SH103</a:t>
            </a:r>
          </a:p>
          <a:p>
            <a:pPr lvl="1"/>
            <a:r>
              <a:rPr lang="en-US" dirty="0" smtClean="0"/>
              <a:t>Comprehensive Exam</a:t>
            </a:r>
          </a:p>
          <a:p>
            <a:pPr lvl="2"/>
            <a:r>
              <a:rPr lang="en-US" dirty="0" smtClean="0"/>
              <a:t>Coverage: Ch. 21.1 – </a:t>
            </a:r>
            <a:r>
              <a:rPr lang="en-US" dirty="0" smtClean="0"/>
              <a:t>CH26.3 </a:t>
            </a:r>
            <a:r>
              <a:rPr lang="en-US" dirty="0" smtClean="0"/>
              <a:t>plus Appendices A and B</a:t>
            </a:r>
          </a:p>
          <a:p>
            <a:pPr lvl="1"/>
            <a:r>
              <a:rPr lang="en-US" dirty="0" smtClean="0"/>
              <a:t>There will be a review session Tuesday, Oct. 18, in class</a:t>
            </a:r>
          </a:p>
          <a:p>
            <a:pPr lvl="2"/>
            <a:r>
              <a:rPr lang="en-US" dirty="0" smtClean="0"/>
              <a:t>Please bring your own problems</a:t>
            </a:r>
          </a:p>
          <a:p>
            <a:pPr lvl="2"/>
            <a:r>
              <a:rPr lang="en-US" dirty="0" smtClean="0"/>
              <a:t>Attendance will be taken for extra credit</a:t>
            </a:r>
          </a:p>
          <a:p>
            <a:pPr lvl="1"/>
            <a:endParaRPr lang="en-US" dirty="0" smtClean="0"/>
          </a:p>
          <a:p>
            <a:pPr lvl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/>
          <a:lstStyle/>
          <a:p>
            <a:r>
              <a:rPr lang="en-US" dirty="0" smtClean="0"/>
              <a:t>Special Project #4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915400" cy="5410200"/>
          </a:xfrm>
        </p:spPr>
        <p:txBody>
          <a:bodyPr/>
          <a:lstStyle/>
          <a:p>
            <a:r>
              <a:rPr lang="en-US" sz="2400" dirty="0" smtClean="0"/>
              <a:t>Make a list of the power consumption and the resistance of all electric and electronic devices at your home and compiled them in a table. (5 points for the first 10 items and 0.1 points for each additional item.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 smtClean="0"/>
              <a:t>What is an item?</a:t>
            </a:r>
          </a:p>
          <a:p>
            <a:pPr lvl="2"/>
            <a:r>
              <a:rPr lang="en-US" sz="1800" dirty="0" smtClean="0"/>
              <a:t>Similar electric devices count as one item.</a:t>
            </a:r>
          </a:p>
          <a:p>
            <a:pPr lvl="3"/>
            <a:r>
              <a:rPr lang="en-US" sz="1400" dirty="0" smtClean="0"/>
              <a:t>All light bulbs make up one item, computers another, refrigerators, TVs, dryers (hair and clothes), electric </a:t>
            </a:r>
            <a:r>
              <a:rPr lang="en-US" sz="1400" dirty="0" err="1" smtClean="0"/>
              <a:t>cooktops</a:t>
            </a:r>
            <a:r>
              <a:rPr lang="en-US" sz="1400" dirty="0" smtClean="0"/>
              <a:t>, heaters, microwave ovens, electric ovens, dishwashers, etc.  </a:t>
            </a:r>
          </a:p>
          <a:p>
            <a:pPr lvl="3"/>
            <a:r>
              <a:rPr lang="en-US" sz="1400" dirty="0" smtClean="0"/>
              <a:t>All you have to do is to count </a:t>
            </a:r>
            <a:r>
              <a:rPr lang="en-US" sz="1400" dirty="0" smtClean="0"/>
              <a:t>add all wattages of the light bulbs together as the power of the item</a:t>
            </a:r>
            <a:endParaRPr lang="en-US" sz="1400" dirty="0" smtClean="0"/>
          </a:p>
          <a:p>
            <a:r>
              <a:rPr lang="en-US" sz="2400" dirty="0" smtClean="0"/>
              <a:t>Estimate the cost of electricity for each of the items on the table</a:t>
            </a:r>
            <a:r>
              <a:rPr lang="en-US" sz="2400" dirty="0" smtClean="0"/>
              <a:t> </a:t>
            </a:r>
            <a:r>
              <a:rPr lang="en-US" sz="2400" dirty="0" smtClean="0"/>
              <a:t>using your own</a:t>
            </a:r>
            <a:r>
              <a:rPr lang="en-US" sz="2400" dirty="0" smtClean="0"/>
              <a:t> </a:t>
            </a:r>
            <a:r>
              <a:rPr lang="en-US" sz="2400" dirty="0" smtClean="0"/>
              <a:t>electricity </a:t>
            </a:r>
            <a:r>
              <a:rPr lang="en-US" sz="2400" dirty="0" smtClean="0"/>
              <a:t>rate per</a:t>
            </a:r>
            <a:r>
              <a:rPr lang="en-US" sz="2400" dirty="0" smtClean="0"/>
              <a:t> </a:t>
            </a:r>
            <a:r>
              <a:rPr lang="en-US" sz="2400" dirty="0" smtClean="0"/>
              <a:t>kWh</a:t>
            </a:r>
            <a:r>
              <a:rPr lang="en-US" sz="2400" dirty="0" smtClean="0"/>
              <a:t> (specify this cost on the table) and </a:t>
            </a:r>
            <a:r>
              <a:rPr lang="en-US" sz="2400" dirty="0" smtClean="0"/>
              <a:t>put them in a separate column in the above table.  (</a:t>
            </a:r>
            <a:r>
              <a:rPr lang="en-US" sz="2400" dirty="0" smtClean="0"/>
              <a:t>2 points </a:t>
            </a:r>
            <a:r>
              <a:rPr lang="en-US" sz="2400" dirty="0" smtClean="0"/>
              <a:t>for the first 10 items and 0.1 points for each additional </a:t>
            </a:r>
            <a:r>
              <a:rPr lang="en-US" sz="2400" dirty="0" smtClean="0"/>
              <a:t>item.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Estimate the the total amount of energy in Joules and the total electricity cost per month and per year for your home.  (4 points)</a:t>
            </a:r>
          </a:p>
          <a:p>
            <a:r>
              <a:rPr lang="en-US" sz="2400" dirty="0" smtClean="0"/>
              <a:t>Due: Beginning of the class </a:t>
            </a:r>
            <a:r>
              <a:rPr lang="en-US" sz="2400" dirty="0" smtClean="0"/>
              <a:t>Thursday,</a:t>
            </a:r>
            <a:r>
              <a:rPr lang="en-US" sz="2400" dirty="0" smtClean="0"/>
              <a:t> Oct. 27</a:t>
            </a:r>
            <a:r>
              <a:rPr lang="en-US" sz="2400" dirty="0" smtClean="0"/>
              <a:t>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744B-DD71-5A4B-9A06-54C775FF7F29}" type="slidenum">
              <a:rPr lang="en-US"/>
              <a:pPr/>
              <a:t>4</a:t>
            </a:fld>
            <a:endParaRPr lang="en-US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How does one feel shock by electricity? 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Electric current stimulates nerves and muscles, and we feel a shock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severity of the shock depends on the amount of current, how long it acts and through what part of the body it passes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Electric current heats tissues and can cause burns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Currents above 70mA on a torso for a second or more is fatal, causing heart to function irregularly, “ventricular fibrillation”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 dry human body between two points on opposite side of the body is about 10</a:t>
            </a:r>
            <a:r>
              <a:rPr lang="en-US" sz="2800" baseline="30000" dirty="0"/>
              <a:t>4</a:t>
            </a:r>
            <a:r>
              <a:rPr lang="en-US" sz="2800" dirty="0"/>
              <a:t> to 10</a:t>
            </a:r>
            <a:r>
              <a:rPr lang="en-US" sz="2800" baseline="30000" dirty="0"/>
              <a:t>6</a:t>
            </a:r>
            <a:r>
              <a:rPr lang="en-US" sz="2800" dirty="0" smtClean="0"/>
              <a:t> </a:t>
            </a:r>
            <a:r>
              <a:rPr lang="en-US" sz="2800" dirty="0" err="1" smtClean="0">
                <a:latin typeface="Symbol" charset="2"/>
              </a:rPr>
              <a:t>Ω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When wet, it could be </a:t>
            </a:r>
            <a:r>
              <a:rPr lang="en-US" sz="2800" dirty="0" smtClean="0"/>
              <a:t>10</a:t>
            </a:r>
            <a:r>
              <a:rPr lang="en-US" sz="2800" baseline="30000" dirty="0" smtClean="0"/>
              <a:t>3</a:t>
            </a:r>
            <a:r>
              <a:rPr lang="en-US" sz="2800" dirty="0" smtClean="0">
                <a:latin typeface="Symbol" charset="2"/>
              </a:rPr>
              <a:t>Ω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A person in good contact with the ground who touches 120V DC line with wet hands can get the current: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Could be lethal  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sz="4000"/>
              <a:t> Electric Hazards: Leakage Currents</a:t>
            </a:r>
          </a:p>
        </p:txBody>
      </p:sp>
      <p:graphicFrame>
        <p:nvGraphicFramePr>
          <p:cNvPr id="318468" name="Object 4"/>
          <p:cNvGraphicFramePr>
            <a:graphicFrameLocks noChangeAspect="1"/>
          </p:cNvGraphicFramePr>
          <p:nvPr/>
        </p:nvGraphicFramePr>
        <p:xfrm>
          <a:off x="6248400" y="5562600"/>
          <a:ext cx="417513" cy="333375"/>
        </p:xfrm>
        <a:graphic>
          <a:graphicData uri="http://schemas.openxmlformats.org/presentationml/2006/ole">
            <p:oleObj spid="_x0000_s387074" name="Equation" r:id="rId3" imgW="228600" imgH="152280" progId="Equation.DSMT4">
              <p:embed/>
            </p:oleObj>
          </a:graphicData>
        </a:graphic>
      </p:graphicFrame>
      <p:graphicFrame>
        <p:nvGraphicFramePr>
          <p:cNvPr id="318469" name="Object 5"/>
          <p:cNvGraphicFramePr>
            <a:graphicFrameLocks noChangeAspect="1"/>
          </p:cNvGraphicFramePr>
          <p:nvPr/>
        </p:nvGraphicFramePr>
        <p:xfrm>
          <a:off x="6705600" y="5334000"/>
          <a:ext cx="509588" cy="803275"/>
        </p:xfrm>
        <a:graphic>
          <a:graphicData uri="http://schemas.openxmlformats.org/presentationml/2006/ole">
            <p:oleObj spid="_x0000_s387075" name="Equation" r:id="rId4" imgW="279360" imgH="368280" progId="Equation.DSMT4">
              <p:embed/>
            </p:oleObj>
          </a:graphicData>
        </a:graphic>
      </p:graphicFrame>
      <p:graphicFrame>
        <p:nvGraphicFramePr>
          <p:cNvPr id="318470" name="Object 6"/>
          <p:cNvGraphicFramePr>
            <a:graphicFrameLocks noChangeAspect="1"/>
          </p:cNvGraphicFramePr>
          <p:nvPr/>
        </p:nvGraphicFramePr>
        <p:xfrm>
          <a:off x="7158038" y="5334000"/>
          <a:ext cx="1757362" cy="803275"/>
        </p:xfrm>
        <a:graphic>
          <a:graphicData uri="http://schemas.openxmlformats.org/presentationml/2006/ole">
            <p:oleObj spid="_x0000_s387076" name="Equation" r:id="rId5" imgW="96516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8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8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8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8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8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8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8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8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84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59A68-0253-2A4C-8703-C081CD2D692B}" type="slidenum">
              <a:rPr lang="en-US"/>
              <a:pPr/>
              <a:t>5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What do we need to have current in an electric circuit?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device that provides a potential difference, such as</a:t>
            </a:r>
            <a:r>
              <a:rPr lang="en-US" sz="2400" dirty="0" smtClean="0"/>
              <a:t> a battery </a:t>
            </a:r>
            <a:r>
              <a:rPr lang="en-US" sz="2400" dirty="0"/>
              <a:t>or</a:t>
            </a:r>
            <a:r>
              <a:rPr lang="en-US" sz="2400" dirty="0" smtClean="0"/>
              <a:t> a generator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They normally convert some types of energy </a:t>
            </a:r>
            <a:r>
              <a:rPr lang="en-US" sz="2000" dirty="0" smtClean="0"/>
              <a:t>into the </a:t>
            </a:r>
            <a:r>
              <a:rPr lang="en-US" sz="2000" dirty="0"/>
              <a:t>electric energy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These devices are called source of electromotive force (</a:t>
            </a:r>
            <a:r>
              <a:rPr lang="en-US" sz="2000" dirty="0" err="1"/>
              <a:t>emf</a:t>
            </a:r>
            <a:r>
              <a:rPr lang="en-US" sz="2000" dirty="0"/>
              <a:t>)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This is does NOT refer to a real “force”.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Potential difference between terminals of</a:t>
            </a:r>
            <a:r>
              <a:rPr lang="en-US" sz="2800" dirty="0" smtClean="0"/>
              <a:t> an </a:t>
            </a:r>
            <a:r>
              <a:rPr lang="en-US" sz="2800" dirty="0" err="1" smtClean="0"/>
              <a:t>emf</a:t>
            </a:r>
            <a:r>
              <a:rPr lang="en-US" sz="2800" dirty="0" smtClean="0"/>
              <a:t> </a:t>
            </a:r>
            <a:r>
              <a:rPr lang="en-US" sz="2800" dirty="0"/>
              <a:t>source, when no current flows to an external circuit, is called the </a:t>
            </a:r>
            <a:r>
              <a:rPr lang="en-US" sz="2800" dirty="0" err="1"/>
              <a:t>emf</a:t>
            </a:r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en-US" dirty="0" smtClean="0">
                <a:latin typeface="Edwardian Script ITC"/>
                <a:ea typeface="Lucida Grande"/>
                <a:cs typeface="Edwardian Script ITC"/>
              </a:rPr>
              <a:t>E</a:t>
            </a:r>
            <a:r>
              <a:rPr lang="en-US" sz="2800" dirty="0" smtClean="0"/>
              <a:t>) </a:t>
            </a:r>
            <a:r>
              <a:rPr lang="en-US" sz="2800" dirty="0"/>
              <a:t>of the source.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The b</a:t>
            </a:r>
            <a:r>
              <a:rPr lang="en-US" sz="2800" dirty="0" smtClean="0"/>
              <a:t>attery </a:t>
            </a:r>
            <a:r>
              <a:rPr lang="en-US" sz="2800" dirty="0"/>
              <a:t>itself has some </a:t>
            </a:r>
            <a:r>
              <a:rPr lang="en-US" sz="2800" b="1" dirty="0">
                <a:solidFill>
                  <a:srgbClr val="CC0000"/>
                </a:solidFill>
              </a:rPr>
              <a:t>internal resistance</a:t>
            </a:r>
            <a:r>
              <a:rPr lang="en-US" sz="2800" dirty="0"/>
              <a:t> (</a:t>
            </a:r>
            <a:r>
              <a:rPr lang="en-US" sz="2800" dirty="0" err="1">
                <a:latin typeface="Monotype Corsiva" charset="0"/>
              </a:rPr>
              <a:t>r</a:t>
            </a:r>
            <a:r>
              <a:rPr lang="en-US" sz="2800" dirty="0"/>
              <a:t>) due to the flow of charges in the electrolyte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Why does the headlight dim when you start the car?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starter needs a large amount of current but the battery cannot provide charge fast enough to supply current to both the starter and the headlight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sz="4000"/>
              <a:t> EMF and Terminal Voltage</a:t>
            </a:r>
          </a:p>
        </p:txBody>
      </p:sp>
      <p:graphicFrame>
        <p:nvGraphicFramePr>
          <p:cNvPr id="319492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388098" name="Equation" r:id="rId3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9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9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9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9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9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9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9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94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2686-31C9-C04C-87A2-405875993AC9}" type="slidenum">
              <a:rPr lang="en-US"/>
              <a:pPr/>
              <a:t>6</a:t>
            </a:fld>
            <a:endParaRPr lang="en-US"/>
          </a:p>
        </p:txBody>
      </p:sp>
      <p:pic>
        <p:nvPicPr>
          <p:cNvPr id="320514" name="Picture 2" descr="FG26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533400"/>
            <a:ext cx="1905000" cy="1428750"/>
          </a:xfrm>
          <a:prstGeom prst="rect">
            <a:avLst/>
          </a:prstGeom>
          <a:noFill/>
        </p:spPr>
      </p:pic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6705600" cy="1219200"/>
          </a:xfrm>
        </p:spPr>
        <p:txBody>
          <a:bodyPr/>
          <a:lstStyle/>
          <a:p>
            <a:r>
              <a:rPr lang="en-US"/>
              <a:t>Since the internal resistance is inside the battery, we can never separate them out.</a:t>
            </a:r>
          </a:p>
        </p:txBody>
      </p:sp>
      <p:sp>
        <p:nvSpPr>
          <p:cNvPr id="320516" name="Rectangle 4"/>
          <p:cNvSpPr>
            <a:spLocks noGrp="1" noChangeArrowheads="1"/>
          </p:cNvSpPr>
          <p:nvPr>
            <p:ph type="title"/>
          </p:nvPr>
        </p:nvSpPr>
        <p:spPr>
          <a:xfrm>
            <a:off x="-76200" y="152400"/>
            <a:ext cx="7239000" cy="609600"/>
          </a:xfrm>
        </p:spPr>
        <p:txBody>
          <a:bodyPr/>
          <a:lstStyle/>
          <a:p>
            <a:r>
              <a:rPr lang="en-US"/>
              <a:t> EMF and Terminal Voltage</a:t>
            </a:r>
          </a:p>
        </p:txBody>
      </p:sp>
      <p:graphicFrame>
        <p:nvGraphicFramePr>
          <p:cNvPr id="32051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389122" name="Equation" r:id="rId4" imgW="914400" imgH="190080" progId="Equation.DSMT4">
              <p:embed/>
            </p:oleObj>
          </a:graphicData>
        </a:graphic>
      </p:graphicFrame>
      <p:sp>
        <p:nvSpPr>
          <p:cNvPr id="320518" name="Rectangle 6"/>
          <p:cNvSpPr>
            <a:spLocks noChangeArrowheads="1"/>
          </p:cNvSpPr>
          <p:nvPr/>
        </p:nvSpPr>
        <p:spPr bwMode="auto">
          <a:xfrm>
            <a:off x="304800" y="1981200"/>
            <a:ext cx="8534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So the terminal voltage difference is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-V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When no current is drawn from the battery, the terminal voltage equals the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emf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which is determined by the chemical reaction;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3600" dirty="0" smtClean="0">
                <a:solidFill>
                  <a:schemeClr val="accent2"/>
                </a:solidFill>
                <a:latin typeface="Edwardian Script ITC"/>
                <a:ea typeface="Lucida Grande"/>
                <a:cs typeface="Edwardian Script ITC"/>
              </a:rPr>
              <a:t>E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.</a:t>
            </a:r>
            <a:endParaRPr lang="en-US" sz="32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However when the current 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flows naturally from the battery, there is an internal drop in voltage which is equal to 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Ir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.  Thus the actual </a:t>
            </a:r>
            <a:r>
              <a:rPr lang="en-US" sz="3200" b="1" dirty="0">
                <a:solidFill>
                  <a:srgbClr val="A50021"/>
                </a:solidFill>
                <a:latin typeface="Arial Narrow" charset="0"/>
              </a:rPr>
              <a:t>delivered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terminal voltage is </a:t>
            </a:r>
          </a:p>
        </p:txBody>
      </p:sp>
      <p:graphicFrame>
        <p:nvGraphicFramePr>
          <p:cNvPr id="320519" name="Object 7"/>
          <p:cNvGraphicFramePr>
            <a:graphicFrameLocks noChangeAspect="1"/>
          </p:cNvGraphicFramePr>
          <p:nvPr/>
        </p:nvGraphicFramePr>
        <p:xfrm>
          <a:off x="2286000" y="5702300"/>
          <a:ext cx="1754188" cy="622300"/>
        </p:xfrm>
        <a:graphic>
          <a:graphicData uri="http://schemas.openxmlformats.org/presentationml/2006/ole">
            <p:oleObj spid="_x0000_s389123" name="Equation" r:id="rId5" imgW="6858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0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0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0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0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0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build="p"/>
      <p:bldP spid="32051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A34D5-956F-8644-AA73-AAB531D7771B}" type="slidenum">
              <a:rPr lang="en-US"/>
              <a:pPr/>
              <a:t>7</a:t>
            </a:fld>
            <a:endParaRPr lang="en-US"/>
          </a:p>
        </p:txBody>
      </p:sp>
      <p:pic>
        <p:nvPicPr>
          <p:cNvPr id="322562" name="Picture 2" descr="FG26_003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600200"/>
            <a:ext cx="3581400" cy="1752600"/>
          </a:xfrm>
          <a:prstGeom prst="rect">
            <a:avLst/>
          </a:prstGeom>
          <a:noFill/>
        </p:spPr>
      </p:pic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5486400" cy="2286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Resisters are in series when two or more resisters are connected end to end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These resisters represent simple resisters in circuit or electrical devices, such as light bulbs, heaters, dryers, etc</a:t>
            </a:r>
          </a:p>
        </p:txBody>
      </p:sp>
      <p:sp>
        <p:nvSpPr>
          <p:cNvPr id="322564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/>
              <a:t> Resisters in Series</a:t>
            </a:r>
          </a:p>
        </p:txBody>
      </p:sp>
      <p:graphicFrame>
        <p:nvGraphicFramePr>
          <p:cNvPr id="322565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390146" name="Equation" r:id="rId4" imgW="914400" imgH="190080" progId="Equation.DSMT4">
              <p:embed/>
            </p:oleObj>
          </a:graphicData>
        </a:graphic>
      </p:graphicFrame>
      <p:sp>
        <p:nvSpPr>
          <p:cNvPr id="322566" name="Rectangle 6"/>
          <p:cNvSpPr>
            <a:spLocks noChangeArrowheads="1"/>
          </p:cNvSpPr>
          <p:nvPr/>
        </p:nvSpPr>
        <p:spPr bwMode="auto">
          <a:xfrm>
            <a:off x="304800" y="2895600"/>
            <a:ext cx="8229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What is common in a circuit connected in series?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Current is the same through all the elements in series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Potential difference across every element in the circuit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endParaRPr lang="en-US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 Since the total potential difference is V,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V=IR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=I(R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</a:p>
        </p:txBody>
      </p:sp>
      <p:pic>
        <p:nvPicPr>
          <p:cNvPr id="322567" name="Picture 7" descr="FG26_003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38800" y="685800"/>
            <a:ext cx="3429000" cy="1143000"/>
          </a:xfrm>
          <a:prstGeom prst="rect">
            <a:avLst/>
          </a:prstGeom>
          <a:noFill/>
        </p:spPr>
      </p:pic>
      <p:graphicFrame>
        <p:nvGraphicFramePr>
          <p:cNvPr id="322568" name="Object 8"/>
          <p:cNvGraphicFramePr>
            <a:graphicFrameLocks noChangeAspect="1"/>
          </p:cNvGraphicFramePr>
          <p:nvPr/>
        </p:nvGraphicFramePr>
        <p:xfrm>
          <a:off x="5562600" y="5334000"/>
          <a:ext cx="1828800" cy="869950"/>
        </p:xfrm>
        <a:graphic>
          <a:graphicData uri="http://schemas.openxmlformats.org/presentationml/2006/ole">
            <p:oleObj spid="_x0000_s390147" name="Equation" r:id="rId6" imgW="685800" imgH="342720" progId="Equation.DSMT4">
              <p:embed/>
            </p:oleObj>
          </a:graphicData>
        </a:graphic>
      </p:graphicFrame>
      <p:sp>
        <p:nvSpPr>
          <p:cNvPr id="322569" name="Text Box 9"/>
          <p:cNvSpPr txBox="1">
            <a:spLocks noChangeArrowheads="1"/>
          </p:cNvSpPr>
          <p:nvPr/>
        </p:nvSpPr>
        <p:spPr bwMode="auto">
          <a:xfrm>
            <a:off x="7696200" y="5410200"/>
            <a:ext cx="10668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Resisters in series</a:t>
            </a:r>
          </a:p>
        </p:txBody>
      </p:sp>
      <p:sp>
        <p:nvSpPr>
          <p:cNvPr id="322570" name="Text Box 10"/>
          <p:cNvSpPr txBox="1">
            <a:spLocks noChangeArrowheads="1"/>
          </p:cNvSpPr>
          <p:nvPr/>
        </p:nvSpPr>
        <p:spPr bwMode="auto">
          <a:xfrm>
            <a:off x="76200" y="6310313"/>
            <a:ext cx="8991600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When resisters are connected in series, the total resistance increases and the current decreases.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2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25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2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25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2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25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25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3" grpId="0" build="p"/>
      <p:bldP spid="322566" grpId="0" build="p"/>
      <p:bldP spid="322569" grpId="0" animBg="1"/>
      <p:bldP spid="32257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DE57-E9FB-F943-917D-D94610166AF5}" type="slidenum">
              <a:rPr lang="en-US"/>
              <a:pPr/>
              <a:t>8</a:t>
            </a:fld>
            <a:endParaRPr lang="en-US"/>
          </a:p>
        </p:txBody>
      </p:sp>
      <p:pic>
        <p:nvPicPr>
          <p:cNvPr id="323586" name="Picture 2" descr="FG26_003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990600"/>
            <a:ext cx="6400800" cy="2514600"/>
          </a:xfrm>
          <a:prstGeom prst="rect">
            <a:avLst/>
          </a:prstGeom>
          <a:noFill/>
        </p:spPr>
      </p:pic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5486400" cy="685800"/>
          </a:xfrm>
        </p:spPr>
        <p:txBody>
          <a:bodyPr/>
          <a:lstStyle/>
          <a:p>
            <a:r>
              <a:rPr lang="en-US"/>
              <a:t>Why is it true that </a:t>
            </a:r>
            <a:r>
              <a:rPr lang="en-US" sz="2800"/>
              <a:t>V=V</a:t>
            </a:r>
            <a:r>
              <a:rPr lang="en-US" sz="2800" baseline="-25000"/>
              <a:t>1</a:t>
            </a:r>
            <a:r>
              <a:rPr lang="en-US" sz="2800"/>
              <a:t>+V</a:t>
            </a:r>
            <a:r>
              <a:rPr lang="en-US" sz="2800" baseline="-25000"/>
              <a:t>2</a:t>
            </a:r>
            <a:r>
              <a:rPr lang="en-US" sz="2800"/>
              <a:t>+V</a:t>
            </a:r>
            <a:r>
              <a:rPr lang="en-US" sz="2800" baseline="-25000"/>
              <a:t>3</a:t>
            </a:r>
            <a:r>
              <a:rPr lang="en-US"/>
              <a:t>?</a:t>
            </a:r>
          </a:p>
        </p:txBody>
      </p:sp>
      <p:sp>
        <p:nvSpPr>
          <p:cNvPr id="323588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09600"/>
          </a:xfrm>
        </p:spPr>
        <p:txBody>
          <a:bodyPr/>
          <a:lstStyle/>
          <a:p>
            <a:r>
              <a:rPr lang="en-US"/>
              <a:t> Energy Losses in Resisters</a:t>
            </a:r>
          </a:p>
        </p:txBody>
      </p:sp>
      <p:graphicFrame>
        <p:nvGraphicFramePr>
          <p:cNvPr id="323589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391170" name="Equation" r:id="rId4" imgW="914400" imgH="190080" progId="Equation.DSMT4">
              <p:embed/>
            </p:oleObj>
          </a:graphicData>
        </a:graphic>
      </p:graphicFrame>
      <p:sp>
        <p:nvSpPr>
          <p:cNvPr id="323590" name="Rectangle 6"/>
          <p:cNvSpPr>
            <a:spLocks noChangeArrowheads="1"/>
          </p:cNvSpPr>
          <p:nvPr/>
        </p:nvSpPr>
        <p:spPr bwMode="auto">
          <a:xfrm>
            <a:off x="609600" y="3048000"/>
            <a:ext cx="8229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potential energy loss when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charge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passes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through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resisters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,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3</a:t>
            </a: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Since the total energy loss should be the same as the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total energy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provided to the system,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qV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=q(V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V=V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aseline="-25000" dirty="0">
              <a:solidFill>
                <a:schemeClr val="accent2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3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3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3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23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3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23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23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build="p"/>
      <p:bldP spid="32359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Oct. 13, 2011</a:t>
            </a:r>
            <a:endParaRPr lang="en-US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763A7-4BC8-D64D-9D39-A68EA0A25289}" type="slidenum">
              <a:rPr lang="en-US"/>
              <a:pPr/>
              <a:t>9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1 </a:t>
            </a:r>
          </a:p>
        </p:txBody>
      </p:sp>
      <p:sp>
        <p:nvSpPr>
          <p:cNvPr id="321539" name="Text Box 3"/>
          <p:cNvSpPr txBox="1">
            <a:spLocks noChangeArrowheads="1"/>
          </p:cNvSpPr>
          <p:nvPr/>
        </p:nvSpPr>
        <p:spPr bwMode="auto">
          <a:xfrm>
            <a:off x="228600" y="536575"/>
            <a:ext cx="6553200" cy="230832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Battery with internal resistance.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65.0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-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resistor is connected to the terminals of a battery whose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emf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is 12.0V and whose internal resistance is 0.5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-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. 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Calculate (a) the current in the circuit,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terminal voltage of the battery,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and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power dissipated in the resistor R and in the battery’s internal resistor. </a:t>
            </a:r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304800" y="2833688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Since </a:t>
            </a:r>
          </a:p>
        </p:txBody>
      </p:sp>
      <p:graphicFrame>
        <p:nvGraphicFramePr>
          <p:cNvPr id="321541" name="Object 5"/>
          <p:cNvGraphicFramePr>
            <a:graphicFrameLocks noChangeAspect="1"/>
          </p:cNvGraphicFramePr>
          <p:nvPr/>
        </p:nvGraphicFramePr>
        <p:xfrm>
          <a:off x="4495800" y="2930525"/>
          <a:ext cx="730250" cy="422275"/>
        </p:xfrm>
        <a:graphic>
          <a:graphicData uri="http://schemas.openxmlformats.org/presentationml/2006/ole">
            <p:oleObj spid="_x0000_s392194" name="Equation" r:id="rId3" imgW="330120" imgH="203040" progId="Equation.DSMT4">
              <p:embed/>
            </p:oleObj>
          </a:graphicData>
        </a:graphic>
      </p:graphicFrame>
      <p:pic>
        <p:nvPicPr>
          <p:cNvPr id="321542" name="Picture 6" descr="FG26_00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9400" y="381000"/>
            <a:ext cx="2514600" cy="2362200"/>
          </a:xfrm>
          <a:prstGeom prst="rect">
            <a:avLst/>
          </a:prstGeom>
          <a:noFill/>
        </p:spPr>
      </p:pic>
      <p:graphicFrame>
        <p:nvGraphicFramePr>
          <p:cNvPr id="321543" name="Object 7"/>
          <p:cNvGraphicFramePr>
            <a:graphicFrameLocks noChangeAspect="1"/>
          </p:cNvGraphicFramePr>
          <p:nvPr/>
        </p:nvGraphicFramePr>
        <p:xfrm>
          <a:off x="1446213" y="2892425"/>
          <a:ext cx="1296987" cy="460375"/>
        </p:xfrm>
        <a:graphic>
          <a:graphicData uri="http://schemas.openxmlformats.org/presentationml/2006/ole">
            <p:oleObj spid="_x0000_s392195" name="Equation" r:id="rId5" imgW="685800" imgH="203040" progId="Equation.DSMT4">
              <p:embed/>
            </p:oleObj>
          </a:graphicData>
        </a:graphic>
      </p:graphicFrame>
      <p:sp>
        <p:nvSpPr>
          <p:cNvPr id="321544" name="Text Box 8"/>
          <p:cNvSpPr txBox="1">
            <a:spLocks noChangeArrowheads="1"/>
          </p:cNvSpPr>
          <p:nvPr/>
        </p:nvSpPr>
        <p:spPr bwMode="auto">
          <a:xfrm>
            <a:off x="3048000" y="2895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obtain </a:t>
            </a:r>
          </a:p>
        </p:txBody>
      </p:sp>
      <p:graphicFrame>
        <p:nvGraphicFramePr>
          <p:cNvPr id="321545" name="Object 9"/>
          <p:cNvGraphicFramePr>
            <a:graphicFrameLocks noChangeAspect="1"/>
          </p:cNvGraphicFramePr>
          <p:nvPr/>
        </p:nvGraphicFramePr>
        <p:xfrm>
          <a:off x="2209800" y="3581400"/>
          <a:ext cx="554038" cy="347663"/>
        </p:xfrm>
        <a:graphic>
          <a:graphicData uri="http://schemas.openxmlformats.org/presentationml/2006/ole">
            <p:oleObj spid="_x0000_s392196" name="Equation" r:id="rId6" imgW="228600" imgH="152280" progId="Equation.DSMT4">
              <p:embed/>
            </p:oleObj>
          </a:graphicData>
        </a:graphic>
      </p:graphicFrame>
      <p:sp>
        <p:nvSpPr>
          <p:cNvPr id="321546" name="AutoShape 10"/>
          <p:cNvSpPr>
            <a:spLocks noChangeArrowheads="1"/>
          </p:cNvSpPr>
          <p:nvPr/>
        </p:nvSpPr>
        <p:spPr bwMode="auto">
          <a:xfrm>
            <a:off x="593725" y="3505200"/>
            <a:ext cx="1168400" cy="609600"/>
          </a:xfrm>
          <a:prstGeom prst="rightArrow">
            <a:avLst>
              <a:gd name="adj1" fmla="val 50000"/>
              <a:gd name="adj2" fmla="val 47917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Solve for </a:t>
            </a:r>
            <a:r>
              <a:rPr lang="en-US" sz="1600" b="1">
                <a:solidFill>
                  <a:srgbClr val="CC0000"/>
                </a:solidFill>
                <a:latin typeface="Monotype Corsiva" charset="0"/>
              </a:rPr>
              <a:t>I</a:t>
            </a:r>
          </a:p>
        </p:txBody>
      </p:sp>
      <p:sp>
        <p:nvSpPr>
          <p:cNvPr id="321547" name="Text Box 11"/>
          <p:cNvSpPr txBox="1">
            <a:spLocks noChangeArrowheads="1"/>
          </p:cNvSpPr>
          <p:nvPr/>
        </p:nvSpPr>
        <p:spPr bwMode="auto">
          <a:xfrm>
            <a:off x="381000" y="44958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The terminal voltage V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ab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is</a:t>
            </a:r>
          </a:p>
        </p:txBody>
      </p:sp>
      <p:graphicFrame>
        <p:nvGraphicFramePr>
          <p:cNvPr id="321548" name="Object 12"/>
          <p:cNvGraphicFramePr>
            <a:graphicFrameLocks noChangeAspect="1"/>
          </p:cNvGraphicFramePr>
          <p:nvPr/>
        </p:nvGraphicFramePr>
        <p:xfrm>
          <a:off x="3962400" y="4495800"/>
          <a:ext cx="623888" cy="460375"/>
        </p:xfrm>
        <a:graphic>
          <a:graphicData uri="http://schemas.openxmlformats.org/presentationml/2006/ole">
            <p:oleObj spid="_x0000_s392197" name="Equation" r:id="rId7" imgW="330120" imgH="203040" progId="Equation.DSMT4">
              <p:embed/>
            </p:oleObj>
          </a:graphicData>
        </a:graphic>
      </p:graphicFrame>
      <p:sp>
        <p:nvSpPr>
          <p:cNvPr id="321549" name="Text Box 13"/>
          <p:cNvSpPr txBox="1">
            <a:spLocks noChangeArrowheads="1"/>
          </p:cNvSpPr>
          <p:nvPr/>
        </p:nvSpPr>
        <p:spPr bwMode="auto">
          <a:xfrm>
            <a:off x="381000" y="5121275"/>
            <a:ext cx="297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(c) The power dissipated in R and r are</a:t>
            </a:r>
          </a:p>
        </p:txBody>
      </p:sp>
      <p:graphicFrame>
        <p:nvGraphicFramePr>
          <p:cNvPr id="321550" name="Object 14"/>
          <p:cNvGraphicFramePr>
            <a:graphicFrameLocks noChangeAspect="1"/>
          </p:cNvGraphicFramePr>
          <p:nvPr/>
        </p:nvGraphicFramePr>
        <p:xfrm>
          <a:off x="3709988" y="5176838"/>
          <a:ext cx="481012" cy="346075"/>
        </p:xfrm>
        <a:graphic>
          <a:graphicData uri="http://schemas.openxmlformats.org/presentationml/2006/ole">
            <p:oleObj spid="_x0000_s392198" name="Equation" r:id="rId8" imgW="253800" imgH="152280" progId="Equation.DSMT4">
              <p:embed/>
            </p:oleObj>
          </a:graphicData>
        </a:graphic>
      </p:graphicFrame>
      <p:graphicFrame>
        <p:nvGraphicFramePr>
          <p:cNvPr id="321551" name="Object 15"/>
          <p:cNvGraphicFramePr>
            <a:graphicFrameLocks noChangeAspect="1"/>
          </p:cNvGraphicFramePr>
          <p:nvPr/>
        </p:nvGraphicFramePr>
        <p:xfrm>
          <a:off x="3786188" y="5711825"/>
          <a:ext cx="481012" cy="344488"/>
        </p:xfrm>
        <a:graphic>
          <a:graphicData uri="http://schemas.openxmlformats.org/presentationml/2006/ole">
            <p:oleObj spid="_x0000_s392199" name="Equation" r:id="rId9" imgW="253800" imgH="152280" progId="Equation.DSMT4">
              <p:embed/>
            </p:oleObj>
          </a:graphicData>
        </a:graphic>
      </p:graphicFrame>
      <p:graphicFrame>
        <p:nvGraphicFramePr>
          <p:cNvPr id="321552" name="Object 16"/>
          <p:cNvGraphicFramePr>
            <a:graphicFrameLocks noChangeAspect="1"/>
          </p:cNvGraphicFramePr>
          <p:nvPr/>
        </p:nvGraphicFramePr>
        <p:xfrm>
          <a:off x="5221288" y="2959100"/>
          <a:ext cx="646112" cy="317500"/>
        </p:xfrm>
        <a:graphic>
          <a:graphicData uri="http://schemas.openxmlformats.org/presentationml/2006/ole">
            <p:oleObj spid="_x0000_s392200" name="Equation" r:id="rId10" imgW="291960" imgH="152280" progId="Equation.DSMT4">
              <p:embed/>
            </p:oleObj>
          </a:graphicData>
        </a:graphic>
      </p:graphicFrame>
      <p:graphicFrame>
        <p:nvGraphicFramePr>
          <p:cNvPr id="321553" name="Object 17"/>
          <p:cNvGraphicFramePr>
            <a:graphicFrameLocks noChangeAspect="1"/>
          </p:cNvGraphicFramePr>
          <p:nvPr/>
        </p:nvGraphicFramePr>
        <p:xfrm>
          <a:off x="5791200" y="2933700"/>
          <a:ext cx="814388" cy="342900"/>
        </p:xfrm>
        <a:graphic>
          <a:graphicData uri="http://schemas.openxmlformats.org/presentationml/2006/ole">
            <p:oleObj spid="_x0000_s392201" name="Equation" r:id="rId11" imgW="368280" imgH="164880" progId="Equation.DSMT4">
              <p:embed/>
            </p:oleObj>
          </a:graphicData>
        </a:graphic>
      </p:graphicFrame>
      <p:graphicFrame>
        <p:nvGraphicFramePr>
          <p:cNvPr id="321554" name="Object 18"/>
          <p:cNvGraphicFramePr>
            <a:graphicFrameLocks noChangeAspect="1"/>
          </p:cNvGraphicFramePr>
          <p:nvPr/>
        </p:nvGraphicFramePr>
        <p:xfrm>
          <a:off x="2641600" y="3352800"/>
          <a:ext cx="1168400" cy="838200"/>
        </p:xfrm>
        <a:graphic>
          <a:graphicData uri="http://schemas.openxmlformats.org/presentationml/2006/ole">
            <p:oleObj spid="_x0000_s392202" name="Equation" r:id="rId12" imgW="482400" imgH="368280" progId="Equation.DSMT4">
              <p:embed/>
            </p:oleObj>
          </a:graphicData>
        </a:graphic>
      </p:graphicFrame>
      <p:graphicFrame>
        <p:nvGraphicFramePr>
          <p:cNvPr id="321555" name="Object 19"/>
          <p:cNvGraphicFramePr>
            <a:graphicFrameLocks noChangeAspect="1"/>
          </p:cNvGraphicFramePr>
          <p:nvPr/>
        </p:nvGraphicFramePr>
        <p:xfrm>
          <a:off x="3733800" y="3352800"/>
          <a:ext cx="3352800" cy="838200"/>
        </p:xfrm>
        <a:graphic>
          <a:graphicData uri="http://schemas.openxmlformats.org/presentationml/2006/ole">
            <p:oleObj spid="_x0000_s392203" name="Equation" r:id="rId13" imgW="1384200" imgH="368280" progId="Equation.DSMT4">
              <p:embed/>
            </p:oleObj>
          </a:graphicData>
        </a:graphic>
      </p:graphicFrame>
      <p:graphicFrame>
        <p:nvGraphicFramePr>
          <p:cNvPr id="321556" name="Object 20"/>
          <p:cNvGraphicFramePr>
            <a:graphicFrameLocks noChangeAspect="1"/>
          </p:cNvGraphicFramePr>
          <p:nvPr/>
        </p:nvGraphicFramePr>
        <p:xfrm>
          <a:off x="4648200" y="4495800"/>
          <a:ext cx="912813" cy="374650"/>
        </p:xfrm>
        <a:graphic>
          <a:graphicData uri="http://schemas.openxmlformats.org/presentationml/2006/ole">
            <p:oleObj spid="_x0000_s392204" name="Equation" r:id="rId14" imgW="482400" imgH="164880" progId="Equation.DSMT4">
              <p:embed/>
            </p:oleObj>
          </a:graphicData>
        </a:graphic>
      </p:graphicFrame>
      <p:graphicFrame>
        <p:nvGraphicFramePr>
          <p:cNvPr id="321557" name="Object 21"/>
          <p:cNvGraphicFramePr>
            <a:graphicFrameLocks noChangeAspect="1"/>
          </p:cNvGraphicFramePr>
          <p:nvPr/>
        </p:nvGraphicFramePr>
        <p:xfrm>
          <a:off x="5486400" y="4495800"/>
          <a:ext cx="3290888" cy="374650"/>
        </p:xfrm>
        <a:graphic>
          <a:graphicData uri="http://schemas.openxmlformats.org/presentationml/2006/ole">
            <p:oleObj spid="_x0000_s392205" name="Equation" r:id="rId15" imgW="1739880" imgH="164880" progId="Equation.DSMT4">
              <p:embed/>
            </p:oleObj>
          </a:graphicData>
        </a:graphic>
      </p:graphicFrame>
      <p:graphicFrame>
        <p:nvGraphicFramePr>
          <p:cNvPr id="321558" name="Object 22"/>
          <p:cNvGraphicFramePr>
            <a:graphicFrameLocks noChangeAspect="1"/>
          </p:cNvGraphicFramePr>
          <p:nvPr/>
        </p:nvGraphicFramePr>
        <p:xfrm>
          <a:off x="4191000" y="5105400"/>
          <a:ext cx="719138" cy="431800"/>
        </p:xfrm>
        <a:graphic>
          <a:graphicData uri="http://schemas.openxmlformats.org/presentationml/2006/ole">
            <p:oleObj spid="_x0000_s392206" name="Equation" r:id="rId16" imgW="380880" imgH="190440" progId="Equation.DSMT4">
              <p:embed/>
            </p:oleObj>
          </a:graphicData>
        </a:graphic>
      </p:graphicFrame>
      <p:graphicFrame>
        <p:nvGraphicFramePr>
          <p:cNvPr id="321559" name="Object 23"/>
          <p:cNvGraphicFramePr>
            <a:graphicFrameLocks noChangeAspect="1"/>
          </p:cNvGraphicFramePr>
          <p:nvPr/>
        </p:nvGraphicFramePr>
        <p:xfrm>
          <a:off x="4876800" y="5029200"/>
          <a:ext cx="2954338" cy="576263"/>
        </p:xfrm>
        <a:graphic>
          <a:graphicData uri="http://schemas.openxmlformats.org/presentationml/2006/ole">
            <p:oleObj spid="_x0000_s392207" name="Equation" r:id="rId17" imgW="1562040" imgH="253800" progId="Equation.DSMT4">
              <p:embed/>
            </p:oleObj>
          </a:graphicData>
        </a:graphic>
      </p:graphicFrame>
      <p:graphicFrame>
        <p:nvGraphicFramePr>
          <p:cNvPr id="321560" name="Object 24"/>
          <p:cNvGraphicFramePr>
            <a:graphicFrameLocks noChangeAspect="1"/>
          </p:cNvGraphicFramePr>
          <p:nvPr/>
        </p:nvGraphicFramePr>
        <p:xfrm>
          <a:off x="4227513" y="5638800"/>
          <a:ext cx="649287" cy="430213"/>
        </p:xfrm>
        <a:graphic>
          <a:graphicData uri="http://schemas.openxmlformats.org/presentationml/2006/ole">
            <p:oleObj spid="_x0000_s392208" name="Equation" r:id="rId18" imgW="342720" imgH="190440" progId="Equation.DSMT4">
              <p:embed/>
            </p:oleObj>
          </a:graphicData>
        </a:graphic>
      </p:graphicFrame>
      <p:graphicFrame>
        <p:nvGraphicFramePr>
          <p:cNvPr id="321561" name="Object 25"/>
          <p:cNvGraphicFramePr>
            <a:graphicFrameLocks noChangeAspect="1"/>
          </p:cNvGraphicFramePr>
          <p:nvPr/>
        </p:nvGraphicFramePr>
        <p:xfrm>
          <a:off x="4876800" y="5597525"/>
          <a:ext cx="2833688" cy="574675"/>
        </p:xfrm>
        <a:graphic>
          <a:graphicData uri="http://schemas.openxmlformats.org/presentationml/2006/ole">
            <p:oleObj spid="_x0000_s392209" name="Equation" r:id="rId19" imgW="1498320" imgH="253800" progId="Equation.DSMT4">
              <p:embed/>
            </p:oleObj>
          </a:graphicData>
        </a:graphic>
      </p:graphicFrame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086600" y="1524000"/>
            <a:ext cx="1936750" cy="2085975"/>
            <a:chOff x="4464" y="960"/>
            <a:chExt cx="1220" cy="1314"/>
          </a:xfrm>
        </p:grpSpPr>
        <p:sp>
          <p:nvSpPr>
            <p:cNvPr id="321563" name="Rectangle 27"/>
            <p:cNvSpPr>
              <a:spLocks noChangeArrowheads="1"/>
            </p:cNvSpPr>
            <p:nvPr/>
          </p:nvSpPr>
          <p:spPr bwMode="auto">
            <a:xfrm>
              <a:off x="4464" y="960"/>
              <a:ext cx="1008" cy="864"/>
            </a:xfrm>
            <a:prstGeom prst="rect">
              <a:avLst/>
            </a:prstGeom>
            <a:noFill/>
            <a:ln w="12700">
              <a:solidFill>
                <a:srgbClr val="CC0000"/>
              </a:solidFill>
              <a:prstDash val="dash"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1564" name="Text Box 28"/>
            <p:cNvSpPr txBox="1">
              <a:spLocks noChangeArrowheads="1"/>
            </p:cNvSpPr>
            <p:nvPr/>
          </p:nvSpPr>
          <p:spPr bwMode="auto">
            <a:xfrm>
              <a:off x="4800" y="2006"/>
              <a:ext cx="884" cy="268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CC0000"/>
                  </a:solidFill>
                  <a:latin typeface="Arial Narrow" charset="0"/>
                </a:rPr>
                <a:t>What is this?</a:t>
              </a:r>
            </a:p>
          </p:txBody>
        </p:sp>
        <p:cxnSp>
          <p:nvCxnSpPr>
            <p:cNvPr id="321565" name="AutoShape 29"/>
            <p:cNvCxnSpPr>
              <a:cxnSpLocks noChangeShapeType="1"/>
              <a:stCxn id="321564" idx="0"/>
              <a:endCxn id="321563" idx="2"/>
            </p:cNvCxnSpPr>
            <p:nvPr/>
          </p:nvCxnSpPr>
          <p:spPr bwMode="auto">
            <a:xfrm flipH="1" flipV="1">
              <a:off x="4968" y="1824"/>
              <a:ext cx="274" cy="173"/>
            </a:xfrm>
            <a:prstGeom prst="straightConnector1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321566" name="Text Box 30"/>
          <p:cNvSpPr txBox="1">
            <a:spLocks noChangeArrowheads="1"/>
          </p:cNvSpPr>
          <p:nvPr/>
        </p:nvSpPr>
        <p:spPr bwMode="auto">
          <a:xfrm>
            <a:off x="7620000" y="3676650"/>
            <a:ext cx="1371600" cy="584776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CC0000"/>
                </a:solidFill>
                <a:latin typeface="Arial Narrow" charset="0"/>
              </a:rPr>
              <a:t>A battery or a source of</a:t>
            </a:r>
            <a:r>
              <a:rPr lang="en-US" sz="1600" dirty="0" smtClean="0">
                <a:solidFill>
                  <a:srgbClr val="CC0000"/>
                </a:solidFill>
                <a:latin typeface="Arial Narrow" charset="0"/>
              </a:rPr>
              <a:t> </a:t>
            </a:r>
            <a:r>
              <a:rPr lang="en-US" sz="1600" dirty="0" err="1" smtClean="0">
                <a:solidFill>
                  <a:srgbClr val="CC0000"/>
                </a:solidFill>
                <a:latin typeface="Arial Narrow" charset="0"/>
              </a:rPr>
              <a:t>emf</a:t>
            </a:r>
            <a:r>
              <a:rPr lang="en-US" sz="1600" dirty="0">
                <a:solidFill>
                  <a:srgbClr val="CC0000"/>
                </a:solidFill>
                <a:latin typeface="Arial Narrow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1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1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1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1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2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2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2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2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2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2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2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2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2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32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/>
      <p:bldP spid="321540" grpId="0"/>
      <p:bldP spid="321544" grpId="0"/>
      <p:bldP spid="321546" grpId="0" animBg="1"/>
      <p:bldP spid="321547" grpId="0"/>
      <p:bldP spid="321549" grpId="0"/>
      <p:bldP spid="321566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28173</TotalTime>
  <Words>1688</Words>
  <Application>Microsoft Macintosh PowerPoint</Application>
  <PresentationFormat>On-screen Show (4:3)</PresentationFormat>
  <Paragraphs>159</Paragraphs>
  <Slides>13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phys1443-spring02</vt:lpstr>
      <vt:lpstr>Equation</vt:lpstr>
      <vt:lpstr>PHYS 1444 – Section 003 Lecture #14</vt:lpstr>
      <vt:lpstr>Announcements</vt:lpstr>
      <vt:lpstr>Special Project #4</vt:lpstr>
      <vt:lpstr> Electric Hazards: Leakage Currents</vt:lpstr>
      <vt:lpstr> EMF and Terminal Voltage</vt:lpstr>
      <vt:lpstr> EMF and Terminal Voltage</vt:lpstr>
      <vt:lpstr> Resisters in Series</vt:lpstr>
      <vt:lpstr> Energy Losses in Resisters</vt:lpstr>
      <vt:lpstr>Example 26 – 1 </vt:lpstr>
      <vt:lpstr> Resisters in Parallel</vt:lpstr>
      <vt:lpstr> Resister and Capacitor Arrangements</vt:lpstr>
      <vt:lpstr>Example 26 – 2 </vt:lpstr>
      <vt:lpstr>Example 26 – 5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634</cp:revision>
  <dcterms:created xsi:type="dcterms:W3CDTF">2011-10-13T02:46:57Z</dcterms:created>
  <dcterms:modified xsi:type="dcterms:W3CDTF">2011-10-13T19:17:17Z</dcterms:modified>
</cp:coreProperties>
</file>