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Override PartName="/ppt/embeddings/oleObject81.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embeddings/oleObject85.bin" ContentType="application/vnd.openxmlformats-officedocument.oleObject"/>
  <Override PartName="/ppt/slides/slide18.xml" ContentType="application/vnd.openxmlformats-officedocument.presentationml.slide+xml"/>
  <Override PartName="/ppt/embeddings/oleObject33.bin" ContentType="application/vnd.openxmlformats-officedocument.oleObject"/>
  <Override PartName="/ppt/embeddings/oleObject52.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71.bin" ContentType="application/vnd.openxmlformats-officedocument.oleObject"/>
  <Override PartName="/ppt/embeddings/oleObject90.bin" ContentType="application/vnd.openxmlformats-officedocument.oleObject"/>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89.bin" ContentType="application/vnd.openxmlformats-officedocument.oleObject"/>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94.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82.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embeddings/oleObject86.bin" ContentType="application/vnd.openxmlformats-officedocument.oleObject"/>
  <Override PartName="/ppt/slides/slide19.xml" ContentType="application/vnd.openxmlformats-officedocument.presentationml.slide+xml"/>
  <Override PartName="/ppt/embeddings/oleObject34.bin" ContentType="application/vnd.openxmlformats-officedocument.oleObject"/>
  <Override PartName="/ppt/embeddings/oleObject53.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embeddings/oleObject72.bin" ContentType="application/vnd.openxmlformats-officedocument.oleObject"/>
  <Override PartName="/ppt/embeddings/oleObject91.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95.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Override PartName="/ppt/embeddings/oleObject83.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87.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92.bin" ContentType="application/vnd.openxmlformats-officedocument.oleObject"/>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ppt/embeddings/oleObject96.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embeddings/oleObject84.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embeddings/oleObject32.bin" ContentType="application/vnd.openxmlformats-officedocument.oleObject"/>
  <Override PartName="/ppt/embeddings/oleObject51.bin" ContentType="application/vnd.openxmlformats-officedocument.oleObject"/>
  <Override PartName="/ppt/embeddings/oleObject70.bin" ContentType="application/vnd.openxmlformats-officedocument.oleObject"/>
  <Override PartName="/ppt/slides/slide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6.xml" ContentType="application/vnd.openxmlformats-officedocument.presentationml.slide+xml"/>
  <Override PartName="/ppt/embeddings/oleObject74.bin" ContentType="application/vnd.openxmlformats-officedocument.oleObject"/>
  <Override PartName="/ppt/embeddings/oleObject93.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256" r:id="rId2"/>
    <p:sldId id="566" r:id="rId3"/>
    <p:sldId id="568" r:id="rId4"/>
    <p:sldId id="567" r:id="rId5"/>
    <p:sldId id="541" r:id="rId6"/>
    <p:sldId id="542" r:id="rId7"/>
    <p:sldId id="543" r:id="rId8"/>
    <p:sldId id="544" r:id="rId9"/>
    <p:sldId id="545" r:id="rId10"/>
    <p:sldId id="546" r:id="rId11"/>
    <p:sldId id="547" r:id="rId12"/>
    <p:sldId id="548" r:id="rId13"/>
    <p:sldId id="549" r:id="rId14"/>
    <p:sldId id="550" r:id="rId15"/>
    <p:sldId id="551" r:id="rId16"/>
    <p:sldId id="552" r:id="rId17"/>
    <p:sldId id="556" r:id="rId18"/>
    <p:sldId id="557" r:id="rId19"/>
    <p:sldId id="558"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93" d="100"/>
          <a:sy n="93" d="100"/>
        </p:scale>
        <p:origin x="-2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pict"/><Relationship Id="rId4" Type="http://schemas.openxmlformats.org/officeDocument/2006/relationships/image" Target="../media/image43.pict"/><Relationship Id="rId5" Type="http://schemas.openxmlformats.org/officeDocument/2006/relationships/image" Target="../media/image44.pict"/><Relationship Id="rId6" Type="http://schemas.openxmlformats.org/officeDocument/2006/relationships/image" Target="../media/image45.pict"/><Relationship Id="rId7" Type="http://schemas.openxmlformats.org/officeDocument/2006/relationships/image" Target="../media/image46.pict"/><Relationship Id="rId8" Type="http://schemas.openxmlformats.org/officeDocument/2006/relationships/image" Target="../media/image47.pict"/><Relationship Id="rId1" Type="http://schemas.openxmlformats.org/officeDocument/2006/relationships/image" Target="../media/image4.wmf"/><Relationship Id="rId2" Type="http://schemas.openxmlformats.org/officeDocument/2006/relationships/image" Target="../media/image41.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pict"/><Relationship Id="rId4" Type="http://schemas.openxmlformats.org/officeDocument/2006/relationships/image" Target="../media/image50.pict"/><Relationship Id="rId1" Type="http://schemas.openxmlformats.org/officeDocument/2006/relationships/image" Target="../media/image4.wmf"/><Relationship Id="rId2" Type="http://schemas.openxmlformats.org/officeDocument/2006/relationships/image" Target="../media/image48.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pict"/><Relationship Id="rId4" Type="http://schemas.openxmlformats.org/officeDocument/2006/relationships/image" Target="../media/image55.pict"/><Relationship Id="rId5" Type="http://schemas.openxmlformats.org/officeDocument/2006/relationships/image" Target="../media/image56.wmf"/><Relationship Id="rId1" Type="http://schemas.openxmlformats.org/officeDocument/2006/relationships/image" Target="../media/image52.wmf"/><Relationship Id="rId2" Type="http://schemas.openxmlformats.org/officeDocument/2006/relationships/image" Target="../media/image53.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68.wmf"/><Relationship Id="rId12" Type="http://schemas.openxmlformats.org/officeDocument/2006/relationships/image" Target="../media/image69.wmf"/><Relationship Id="rId13" Type="http://schemas.openxmlformats.org/officeDocument/2006/relationships/image" Target="../media/image70.wmf"/><Relationship Id="rId14" Type="http://schemas.openxmlformats.org/officeDocument/2006/relationships/image" Target="../media/image71.pict"/><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8" Type="http://schemas.openxmlformats.org/officeDocument/2006/relationships/image" Target="../media/image65.wmf"/><Relationship Id="rId9" Type="http://schemas.openxmlformats.org/officeDocument/2006/relationships/image" Target="../media/image66.wmf"/><Relationship Id="rId10"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pict"/><Relationship Id="rId4" Type="http://schemas.openxmlformats.org/officeDocument/2006/relationships/image" Target="../media/image74.pict"/><Relationship Id="rId5" Type="http://schemas.openxmlformats.org/officeDocument/2006/relationships/image" Target="../media/image75.pict"/><Relationship Id="rId6" Type="http://schemas.openxmlformats.org/officeDocument/2006/relationships/image" Target="../media/image76.pict"/><Relationship Id="rId7" Type="http://schemas.openxmlformats.org/officeDocument/2006/relationships/image" Target="../media/image77.wmf"/><Relationship Id="rId8" Type="http://schemas.openxmlformats.org/officeDocument/2006/relationships/image" Target="../media/image78.pict"/><Relationship Id="rId1" Type="http://schemas.openxmlformats.org/officeDocument/2006/relationships/image" Target="../media/image4.wmf"/><Relationship Id="rId2" Type="http://schemas.openxmlformats.org/officeDocument/2006/relationships/image" Target="../media/image7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1" Type="http://schemas.openxmlformats.org/officeDocument/2006/relationships/image" Target="../media/image4.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19.wmf"/><Relationship Id="rId3"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1" Type="http://schemas.openxmlformats.org/officeDocument/2006/relationships/image" Target="../media/image21.wmf"/><Relationship Id="rId2"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pict"/><Relationship Id="rId4" Type="http://schemas.openxmlformats.org/officeDocument/2006/relationships/image" Target="../media/image32.pict"/><Relationship Id="rId5" Type="http://schemas.openxmlformats.org/officeDocument/2006/relationships/image" Target="../media/image33.pict"/><Relationship Id="rId6" Type="http://schemas.openxmlformats.org/officeDocument/2006/relationships/image" Target="../media/image34.pict"/><Relationship Id="rId7" Type="http://schemas.openxmlformats.org/officeDocument/2006/relationships/image" Target="../media/image35.wmf"/><Relationship Id="rId8" Type="http://schemas.openxmlformats.org/officeDocument/2006/relationships/image" Target="../media/image36.pict"/><Relationship Id="rId9" Type="http://schemas.openxmlformats.org/officeDocument/2006/relationships/image" Target="../media/image37.pict"/><Relationship Id="rId10" Type="http://schemas.openxmlformats.org/officeDocument/2006/relationships/image" Target="../media/image38.pict"/><Relationship Id="rId11" Type="http://schemas.openxmlformats.org/officeDocument/2006/relationships/image" Target="../media/image39.pict"/><Relationship Id="rId1" Type="http://schemas.openxmlformats.org/officeDocument/2006/relationships/image" Target="../media/image29.wmf"/><Relationship Id="rId2" Type="http://schemas.openxmlformats.org/officeDocument/2006/relationships/image" Target="../media/image3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Tuesday, Nov. 1, 2011</a:t>
            </a:r>
            <a:endParaRPr lang="en-US"/>
          </a:p>
        </p:txBody>
      </p:sp>
      <p:sp>
        <p:nvSpPr>
          <p:cNvPr id="3077" name="Rectangle 5"/>
          <p:cNvSpPr>
            <a:spLocks noGrp="1" noChangeArrowheads="1"/>
          </p:cNvSpPr>
          <p:nvPr>
            <p:ph type="ftr" sz="quarter" idx="3"/>
          </p:nvPr>
        </p:nvSpPr>
        <p:spPr>
          <a:xfrm>
            <a:off x="3581400" y="6248400"/>
            <a:ext cx="2514600" cy="457200"/>
          </a:xfrm>
        </p:spPr>
        <p:txBody>
          <a:bodyPr/>
          <a:lstStyle>
            <a:lvl1pPr>
              <a:defRPr smtClean="0"/>
            </a:lvl1pPr>
          </a:lstStyle>
          <a:p>
            <a:r>
              <a:rPr lang="en-US" smtClean="0"/>
              <a:t>PHYS 1444-003, Fall 2011             Dr. Jaehoon Yu</a:t>
            </a:r>
            <a:endParaRPr lang="en-US" dirty="0"/>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Tuesday, Nov. 1,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Tuesday, Nov. 1,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Tuesday, Nov. 1,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Tuesday, Nov. 1,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Tuesday, Nov. 1,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1,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1,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Tuesday, Nov. 1, 2011</a:t>
            </a:r>
            <a:endParaRPr lang="en-US"/>
          </a:p>
        </p:txBody>
      </p:sp>
      <p:sp>
        <p:nvSpPr>
          <p:cNvPr id="1029" name="Rectangle 5"/>
          <p:cNvSpPr>
            <a:spLocks noGrp="1" noChangeArrowheads="1"/>
          </p:cNvSpPr>
          <p:nvPr>
            <p:ph type="ftr" sz="quarter" idx="3"/>
          </p:nvPr>
        </p:nvSpPr>
        <p:spPr bwMode="auto">
          <a:xfrm>
            <a:off x="3581400" y="6248400"/>
            <a:ext cx="2438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1444-003, Fall 2011             Dr. Jaehoon Yu</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oleObject18.bin"/><Relationship Id="rId5" Type="http://schemas.openxmlformats.org/officeDocument/2006/relationships/oleObject" Target="../embeddings/oleObject19.bin"/><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oleObject" Target="../embeddings/oleObject22.bin"/><Relationship Id="rId9" Type="http://schemas.openxmlformats.org/officeDocument/2006/relationships/oleObject" Target="../embeddings/oleObject23.bin"/><Relationship Id="rId10" Type="http://schemas.openxmlformats.org/officeDocument/2006/relationships/oleObject" Target="../embeddings/oleObject24.bin"/><Relationship Id="rId11" Type="http://schemas.openxmlformats.org/officeDocument/2006/relationships/oleObject" Target="../embeddings/oleObject25.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7" Type="http://schemas.openxmlformats.org/officeDocument/2006/relationships/oleObject" Target="../embeddings/oleObject30.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oleObject" Target="../embeddings/oleObject31.bin"/><Relationship Id="rId5" Type="http://schemas.openxmlformats.org/officeDocument/2006/relationships/oleObject" Target="../embeddings/oleObject32.bin"/><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oleObject" Target="../embeddings/oleObject36.bin"/><Relationship Id="rId10" Type="http://schemas.openxmlformats.org/officeDocument/2006/relationships/oleObject" Target="../embeddings/oleObject37.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oleObject" Target="../embeddings/oleObject46.bin"/><Relationship Id="rId13" Type="http://schemas.openxmlformats.org/officeDocument/2006/relationships/oleObject" Target="../embeddings/oleObject47.bin"/><Relationship Id="rId14"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0.jpeg"/><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 Id="rId9" Type="http://schemas.openxmlformats.org/officeDocument/2006/relationships/oleObject" Target="../embeddings/oleObject43.bin"/><Relationship Id="rId10"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oleObject" Target="../embeddings/oleObject58.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49.bin"/><Relationship Id="rId4" Type="http://schemas.openxmlformats.org/officeDocument/2006/relationships/oleObject" Target="../embeddings/oleObject50.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oleObject" Target="../embeddings/oleObject55.bin"/><Relationship Id="rId10"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59.bin"/><Relationship Id="rId5" Type="http://schemas.openxmlformats.org/officeDocument/2006/relationships/oleObject" Target="../embeddings/oleObject60.bin"/><Relationship Id="rId6" Type="http://schemas.openxmlformats.org/officeDocument/2006/relationships/oleObject" Target="../embeddings/oleObject61.bin"/><Relationship Id="rId7" Type="http://schemas.openxmlformats.org/officeDocument/2006/relationships/oleObject" Target="../embeddings/oleObject62.bin"/><Relationship Id="rId8" Type="http://schemas.openxmlformats.org/officeDocument/2006/relationships/oleObject" Target="../embeddings/oleObject63.bin"/><Relationship Id="rId9" Type="http://schemas.openxmlformats.org/officeDocument/2006/relationships/oleObject" Target="../embeddings/oleObject64.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oleObject" Target="../embeddings/oleObject69.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81.bin"/><Relationship Id="rId12" Type="http://schemas.openxmlformats.org/officeDocument/2006/relationships/oleObject" Target="../embeddings/oleObject82.bin"/><Relationship Id="rId13" Type="http://schemas.openxmlformats.org/officeDocument/2006/relationships/oleObject" Target="../embeddings/oleObject83.bin"/><Relationship Id="rId14" Type="http://schemas.openxmlformats.org/officeDocument/2006/relationships/oleObject" Target="../embeddings/oleObject84.bin"/><Relationship Id="rId15" Type="http://schemas.openxmlformats.org/officeDocument/2006/relationships/oleObject" Target="../embeddings/oleObject85.bin"/><Relationship Id="rId16" Type="http://schemas.openxmlformats.org/officeDocument/2006/relationships/oleObject" Target="../embeddings/oleObject86.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oleObject" Target="../embeddings/oleObject74.bin"/><Relationship Id="rId5" Type="http://schemas.openxmlformats.org/officeDocument/2006/relationships/oleObject" Target="../embeddings/oleObject75.bin"/><Relationship Id="rId6" Type="http://schemas.openxmlformats.org/officeDocument/2006/relationships/oleObject" Target="../embeddings/oleObject76.bin"/><Relationship Id="rId7" Type="http://schemas.openxmlformats.org/officeDocument/2006/relationships/oleObject" Target="../embeddings/oleObject77.bin"/><Relationship Id="rId8" Type="http://schemas.openxmlformats.org/officeDocument/2006/relationships/oleObject" Target="../embeddings/oleObject78.bin"/><Relationship Id="rId9" Type="http://schemas.openxmlformats.org/officeDocument/2006/relationships/oleObject" Target="../embeddings/oleObject79.bin"/><Relationship Id="rId10" Type="http://schemas.openxmlformats.org/officeDocument/2006/relationships/oleObject" Target="../embeddings/oleObject80.bin"/></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94.bin"/><Relationship Id="rId12" Type="http://schemas.openxmlformats.org/officeDocument/2006/relationships/oleObject" Target="../embeddings/oleObject95.bin"/><Relationship Id="rId13" Type="http://schemas.openxmlformats.org/officeDocument/2006/relationships/oleObject" Target="../embeddings/oleObject96.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79.png"/><Relationship Id="rId4" Type="http://schemas.openxmlformats.org/officeDocument/2006/relationships/oleObject" Target="../embeddings/oleObject87.bin"/><Relationship Id="rId5" Type="http://schemas.openxmlformats.org/officeDocument/2006/relationships/oleObject" Target="../embeddings/oleObject88.bin"/><Relationship Id="rId6" Type="http://schemas.openxmlformats.org/officeDocument/2006/relationships/oleObject" Target="../embeddings/oleObject89.bin"/><Relationship Id="rId7" Type="http://schemas.openxmlformats.org/officeDocument/2006/relationships/oleObject" Target="../embeddings/oleObject90.bin"/><Relationship Id="rId8" Type="http://schemas.openxmlformats.org/officeDocument/2006/relationships/oleObject" Target="../embeddings/oleObject91.bin"/><Relationship Id="rId9" Type="http://schemas.openxmlformats.org/officeDocument/2006/relationships/oleObject" Target="../embeddings/oleObject92.bin"/><Relationship Id="rId10"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oleObject" Target="../embeddings/oleObject10.bin"/><Relationship Id="rId5" Type="http://schemas.openxmlformats.org/officeDocument/2006/relationships/oleObject" Target="../embeddings/oleObject11.bin"/><Relationship Id="rId6" Type="http://schemas.openxmlformats.org/officeDocument/2006/relationships/oleObject" Target="../embeddings/oleObject12.bin"/><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oleObject14.bin"/><Relationship Id="rId5" Type="http://schemas.openxmlformats.org/officeDocument/2006/relationships/oleObject" Target="../embeddings/oleObject15.bin"/><Relationship Id="rId6" Type="http://schemas.openxmlformats.org/officeDocument/2006/relationships/oleObject" Target="../embeddings/oleObject1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Tuesday, Nov. 1, 2011</a:t>
            </a:r>
            <a:endParaRPr lang="en-US"/>
          </a:p>
        </p:txBody>
      </p:sp>
      <p:sp>
        <p:nvSpPr>
          <p:cNvPr id="7" name="Rectangle 5"/>
          <p:cNvSpPr>
            <a:spLocks noGrp="1" noChangeArrowheads="1"/>
          </p:cNvSpPr>
          <p:nvPr>
            <p:ph type="ftr" sz="quarter" idx="3"/>
          </p:nvPr>
        </p:nvSpPr>
        <p:spPr/>
        <p:txBody>
          <a:bodyPr/>
          <a:lstStyle/>
          <a:p>
            <a:r>
              <a:rPr lang="en-US" smtClean="0"/>
              <a:t>PHYS 1444-003, Fall 2011             Dr. Jaehoon Yu</a:t>
            </a:r>
            <a:endParaRPr lang="en-US" dirty="0"/>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003</a:t>
            </a:r>
            <a:br>
              <a:rPr lang="en-US" dirty="0" smtClean="0"/>
            </a:br>
            <a:r>
              <a:rPr lang="en-US" dirty="0"/>
              <a:t>Lecture </a:t>
            </a:r>
            <a:r>
              <a:rPr lang="en-US" dirty="0" smtClean="0"/>
              <a:t>#17</a:t>
            </a:r>
            <a:endParaRPr lang="en-US" dirty="0"/>
          </a:p>
        </p:txBody>
      </p:sp>
      <p:sp>
        <p:nvSpPr>
          <p:cNvPr id="2052" name="Text Box 4"/>
          <p:cNvSpPr txBox="1">
            <a:spLocks noChangeArrowheads="1"/>
          </p:cNvSpPr>
          <p:nvPr/>
        </p:nvSpPr>
        <p:spPr bwMode="auto">
          <a:xfrm>
            <a:off x="3216048" y="1378803"/>
            <a:ext cx="2715090"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Nov. 1,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209800"/>
            <a:ext cx="7010400" cy="36576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Electric Current and Magnetism</a:t>
            </a:r>
          </a:p>
          <a:p>
            <a:pPr marL="609600" indent="-609600">
              <a:spcBef>
                <a:spcPct val="20000"/>
              </a:spcBef>
              <a:buFontTx/>
              <a:buChar char="•"/>
            </a:pPr>
            <a:r>
              <a:rPr lang="en-US" sz="3200" dirty="0" smtClean="0">
                <a:solidFill>
                  <a:schemeClr val="accent2"/>
                </a:solidFill>
                <a:latin typeface="Arial Narrow" charset="0"/>
              </a:rPr>
              <a:t>Magnetic Forces on Electric Current</a:t>
            </a:r>
          </a:p>
          <a:p>
            <a:pPr marL="609600" indent="-609600">
              <a:spcBef>
                <a:spcPct val="20000"/>
              </a:spcBef>
              <a:buFontTx/>
              <a:buChar char="•"/>
            </a:pPr>
            <a:r>
              <a:rPr lang="en-US" sz="3200" dirty="0" smtClean="0">
                <a:solidFill>
                  <a:schemeClr val="accent2"/>
                </a:solidFill>
                <a:latin typeface="Arial Narrow" charset="0"/>
              </a:rPr>
              <a:t>About Magnetic Field</a:t>
            </a:r>
          </a:p>
          <a:p>
            <a:pPr marL="609600" indent="-609600">
              <a:spcBef>
                <a:spcPct val="20000"/>
              </a:spcBef>
              <a:buFontTx/>
              <a:buChar char="•"/>
            </a:pPr>
            <a:r>
              <a:rPr lang="en-US" sz="3200" dirty="0" smtClean="0">
                <a:solidFill>
                  <a:schemeClr val="accent2"/>
                </a:solidFill>
                <a:latin typeface="Arial Narrow" charset="0"/>
              </a:rPr>
              <a:t>Magnetic Forces on a Moving Charge</a:t>
            </a:r>
          </a:p>
          <a:p>
            <a:pPr marL="609600" indent="-609600">
              <a:spcBef>
                <a:spcPct val="20000"/>
              </a:spcBef>
              <a:buFontTx/>
              <a:buChar char="•"/>
            </a:pPr>
            <a:r>
              <a:rPr lang="en-US" sz="3200" dirty="0" smtClean="0">
                <a:solidFill>
                  <a:schemeClr val="accent2"/>
                </a:solidFill>
                <a:latin typeface="Arial Narrow" charset="0"/>
              </a:rPr>
              <a:t>Charged Particle Path in a Magnetic Field</a:t>
            </a:r>
          </a:p>
          <a:p>
            <a:pPr marL="609600" indent="-609600">
              <a:spcBef>
                <a:spcPct val="20000"/>
              </a:spcBef>
              <a:buFontTx/>
              <a:buChar char="•"/>
            </a:pPr>
            <a:r>
              <a:rPr lang="en-US" sz="3200" dirty="0" smtClean="0">
                <a:solidFill>
                  <a:schemeClr val="accent2"/>
                </a:solidFill>
                <a:latin typeface="Arial Narrow" charset="0"/>
              </a:rPr>
              <a:t>Cyclotron Frequency</a:t>
            </a:r>
          </a:p>
          <a:p>
            <a:pPr marL="609600" indent="-609600">
              <a:spcBef>
                <a:spcPct val="20000"/>
              </a:spcBef>
              <a:buFontTx/>
              <a:buChar char="•"/>
            </a:pPr>
            <a:endParaRPr lang="en-US" sz="3200" dirty="0" smtClean="0">
              <a:solidFill>
                <a:schemeClr val="accent2"/>
              </a:solidFill>
              <a:latin typeface="Arial Narrow" charset="0"/>
            </a:endParaRPr>
          </a:p>
        </p:txBody>
      </p:sp>
      <p:sp>
        <p:nvSpPr>
          <p:cNvPr id="9" name="Text Box 15"/>
          <p:cNvSpPr txBox="1">
            <a:spLocks noChangeArrowheads="1"/>
          </p:cNvSpPr>
          <p:nvPr/>
        </p:nvSpPr>
        <p:spPr bwMode="auto">
          <a:xfrm>
            <a:off x="1021277" y="5801380"/>
            <a:ext cx="7208323" cy="523220"/>
          </a:xfrm>
          <a:prstGeom prst="rect">
            <a:avLst/>
          </a:prstGeom>
          <a:solidFill>
            <a:srgbClr val="99FFCC"/>
          </a:solidFill>
          <a:ln w="9525">
            <a:noFill/>
            <a:miter lim="800000"/>
            <a:headEnd/>
            <a:tailEnd/>
          </a:ln>
          <a:effectLst/>
        </p:spPr>
        <p:txBody>
          <a:bodyPr wrap="non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r>
              <a:rPr lang="en-US" sz="2800" dirty="0">
                <a:solidFill>
                  <a:schemeClr val="accent2"/>
                </a:solidFill>
                <a:latin typeface="Arial Narrow" charset="0"/>
              </a:rPr>
              <a:t>Today’s homework is </a:t>
            </a:r>
            <a:r>
              <a:rPr lang="en-US" sz="2800" dirty="0" smtClean="0">
                <a:solidFill>
                  <a:schemeClr val="accent2"/>
                </a:solidFill>
                <a:latin typeface="Arial Narrow" charset="0"/>
              </a:rPr>
              <a:t>#9, </a:t>
            </a:r>
            <a:r>
              <a:rPr lang="en-US" sz="2800" dirty="0">
                <a:solidFill>
                  <a:schemeClr val="accent2"/>
                </a:solidFill>
                <a:latin typeface="Arial Narrow" charset="0"/>
              </a:rPr>
              <a:t>due</a:t>
            </a:r>
            <a:r>
              <a:rPr lang="en-US" sz="2800" dirty="0" smtClean="0">
                <a:solidFill>
                  <a:schemeClr val="accent2"/>
                </a:solidFill>
                <a:latin typeface="Arial Narrow" charset="0"/>
              </a:rPr>
              <a:t> 10pm</a:t>
            </a:r>
            <a:r>
              <a:rPr lang="en-US" sz="2800" dirty="0">
                <a:solidFill>
                  <a:schemeClr val="accent2"/>
                </a:solidFill>
                <a:latin typeface="Arial Narrow" charset="0"/>
              </a:rPr>
              <a:t>, </a:t>
            </a:r>
            <a:r>
              <a:rPr lang="en-US" sz="2800" dirty="0" smtClean="0">
                <a:solidFill>
                  <a:schemeClr val="accent2"/>
                </a:solidFill>
                <a:latin typeface="Arial Narrow" charset="0"/>
              </a:rPr>
              <a:t>Tuesday</a:t>
            </a:r>
            <a:r>
              <a:rPr lang="en-US" sz="2800" dirty="0">
                <a:solidFill>
                  <a:schemeClr val="accent2"/>
                </a:solidFill>
                <a:latin typeface="Arial Narrow" charset="0"/>
              </a:rPr>
              <a:t>,</a:t>
            </a:r>
            <a:r>
              <a:rPr lang="en-US" sz="2800" dirty="0" smtClean="0">
                <a:solidFill>
                  <a:schemeClr val="accent2"/>
                </a:solidFill>
                <a:latin typeface="Arial Narrow" charset="0"/>
              </a:rPr>
              <a:t> Nov. 8!</a:t>
            </a:r>
            <a:r>
              <a:rPr lang="en-US" sz="2800" dirty="0">
                <a:solidFill>
                  <a:schemeClr val="accent2"/>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Tuesday, Nov. 1, 2011</a:t>
            </a:r>
            <a:endParaRPr lang="en-US"/>
          </a:p>
        </p:txBody>
      </p:sp>
      <p:sp>
        <p:nvSpPr>
          <p:cNvPr id="14" name="Footer Placeholder 4"/>
          <p:cNvSpPr>
            <a:spLocks noGrp="1"/>
          </p:cNvSpPr>
          <p:nvPr>
            <p:ph type="ftr" sz="quarter" idx="11"/>
          </p:nvPr>
        </p:nvSpPr>
        <p:spPr/>
        <p:txBody>
          <a:bodyPr/>
          <a:lstStyle/>
          <a:p>
            <a:r>
              <a:rPr lang="en-US" smtClean="0"/>
              <a:t>PHYS 1444-003, Fall 2011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10</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p:oleObj spid="_x0000_s424962" name="Equation" r:id="rId3" imgW="914400" imgH="190080" progId="Equation.DSMT4">
              <p:embed/>
            </p:oleObj>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p:oleObj spid="_x0000_s424963" name="Equation" r:id="rId4" imgW="914400" imgH="190080" progId="Equation.DSMT4">
              <p:embed/>
            </p:oleObj>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p:oleObj spid="_x0000_s424964" name="Equation" r:id="rId5" imgW="914400" imgH="190080" progId="Equation.DSMT4">
              <p:embed/>
            </p:oleObj>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p:oleObj spid="_x0000_s424965" name="Equation" r:id="rId6" imgW="749160" imgH="164880" progId="Equation.DSMT4">
              <p:embed/>
            </p:oleObj>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p:oleObj spid="_x0000_s424966" name="Equation" r:id="rId7" imgW="622080" imgH="203040" progId="Equation.DSMT4">
              <p:embed/>
            </p:oleObj>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p:oleObj spid="_x0000_s424967" name="Equation" r:id="rId8" imgW="495000" imgH="203040" progId="Equation.DSMT4">
              <p:embed/>
            </p:oleObj>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p:oleObj spid="_x0000_s424968" name="Equation" r:id="rId9" imgW="698400" imgH="203040" progId="Equation.DSMT4">
              <p:embed/>
            </p:oleObj>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p:oleObj spid="_x0000_s424969" name="Equation" r:id="rId10" imgW="634680" imgH="203040" progId="Equation.DSMT4">
              <p:embed/>
            </p:oleObj>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p:oleObj spid="_x0000_s424970" name="Equation" r:id="rId11" imgW="761760" imgH="20304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11</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p:oleObj spid="_x0000_s425986" name="Equation" r:id="rId3" imgW="914400" imgH="190080" progId="Equation.DSMT4">
              <p:embed/>
            </p:oleObj>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p:oleObj spid="_x0000_s425987" name="Equation" r:id="rId4" imgW="914400" imgH="190080" progId="Equation.DSMT4">
              <p:embed/>
            </p:oleObj>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p:oleObj spid="_x0000_s425988" name="Equation" r:id="rId5" imgW="914400" imgH="190080" progId="Equation.DSMT4">
              <p:embed/>
            </p:oleObj>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p:oleObj spid="_x0000_s425989" name="Equation" r:id="rId6" imgW="152280" imgH="164880" progId="Equation.DSMT4">
              <p:embed/>
            </p:oleObj>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p:oleObj spid="_x0000_s425990" name="Equation" r:id="rId7" imgW="152280" imgH="1648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Tuesday, Nov. 1, 2011</a:t>
            </a:r>
            <a:endParaRPr lang="en-US"/>
          </a:p>
        </p:txBody>
      </p:sp>
      <p:sp>
        <p:nvSpPr>
          <p:cNvPr id="23" name="Footer Placeholder 4"/>
          <p:cNvSpPr>
            <a:spLocks noGrp="1"/>
          </p:cNvSpPr>
          <p:nvPr>
            <p:ph type="ftr" sz="quarter" idx="11"/>
          </p:nvPr>
        </p:nvSpPr>
        <p:spPr/>
        <p:txBody>
          <a:bodyPr/>
          <a:lstStyle/>
          <a:p>
            <a:r>
              <a:rPr lang="en-US" smtClean="0"/>
              <a:t>PHYS 1444-003, Fall 2011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12</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p:oleObj spid="_x0000_s427010" name="Equation" r:id="rId4" imgW="355320" imgH="203040" progId="Equation.DSMT4">
              <p:embed/>
            </p:oleObj>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p:oleObj spid="_x0000_s427011" name="Equation" r:id="rId5" imgW="634680" imgH="203040" progId="Equation.DSMT4">
              <p:embed/>
            </p:oleObj>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p:oleObj spid="_x0000_s427012" name="Equation" r:id="rId6" imgW="469800" imgH="164880" progId="Equation.DSMT4">
              <p:embed/>
            </p:oleObj>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p:oleObj spid="_x0000_s427013" name="Equation" r:id="rId7" imgW="253800" imgH="152280" progId="Equation.DSMT4">
              <p:embed/>
            </p:oleObj>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p:oleObj spid="_x0000_s427014" name="Equation" r:id="rId8" imgW="291960" imgH="368280" progId="Equation.DSMT4">
              <p:embed/>
            </p:oleObj>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p:oleObj spid="_x0000_s427015" name="Equation" r:id="rId9" imgW="1015920" imgH="393480" progId="Equation.DSMT4">
              <p:embed/>
            </p:oleObj>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p:oleObj spid="_x0000_s427016" name="Equation" r:id="rId10" imgW="368280" imgH="164880" progId="Equation.DSMT4">
              <p:embed/>
            </p:oleObj>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Tuesday, Nov. 1, 2011</a:t>
            </a:r>
            <a:endParaRPr lang="en-US"/>
          </a:p>
        </p:txBody>
      </p:sp>
      <p:sp>
        <p:nvSpPr>
          <p:cNvPr id="32" name="Footer Placeholder 4"/>
          <p:cNvSpPr>
            <a:spLocks noGrp="1"/>
          </p:cNvSpPr>
          <p:nvPr>
            <p:ph type="ftr" sz="quarter" idx="11"/>
          </p:nvPr>
        </p:nvSpPr>
        <p:spPr/>
        <p:txBody>
          <a:bodyPr/>
          <a:lstStyle/>
          <a:p>
            <a:r>
              <a:rPr lang="en-US" smtClean="0"/>
              <a:t>PHYS 1444-003, Fall 2011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13</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p:oleObj spid="_x0000_s428034" name="Equation" r:id="rId4" imgW="495000" imgH="228600" progId="Equation.DSMT4">
              <p:embed/>
            </p:oleObj>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p:oleObj spid="_x0000_s428035" name="Equation" r:id="rId5" imgW="774700" imgH="190500" progId="Equation.DSMT4">
              <p:embed/>
            </p:oleObj>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p:oleObj spid="_x0000_s428036" name="Equation" r:id="rId6" imgW="368300" imgH="254000" progId="Equation.DSMT4">
              <p:embed/>
            </p:oleObj>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p:oleObj spid="_x0000_s428037" name="Equation" r:id="rId7" imgW="266700" imgH="152400" progId="Equation.DSMT4">
              <p:embed/>
            </p:oleObj>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p:oleObj spid="_x0000_s428038" name="Equation" r:id="rId8" imgW="546100" imgH="190500" progId="Equation.DSMT4">
              <p:embed/>
            </p:oleObj>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p:oleObj spid="_x0000_s428039" name="Equation" r:id="rId9" imgW="736600" imgH="254000" progId="Equation.DSMT4">
              <p:embed/>
            </p:oleObj>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p:oleObj spid="_x0000_s428040" name="Equation" r:id="rId10" imgW="482400" imgH="203040" progId="Equation.DSMT4">
              <p:embed/>
            </p:oleObj>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p:oleObj spid="_x0000_s428041" name="Equation" r:id="rId11" imgW="901700" imgH="342900" progId="Equation.DSMT4">
              <p:embed/>
            </p:oleObj>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p:oleObj spid="_x0000_s428042" name="Equation" r:id="rId12" imgW="1003300" imgH="342900" progId="Equation.DSMT4">
              <p:embed/>
            </p:oleObj>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p:oleObj spid="_x0000_s428043" name="Equation" r:id="rId13" imgW="1003300" imgH="317500" progId="Equation.DSMT4">
              <p:embed/>
            </p:oleObj>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p:oleObj spid="_x0000_s428044" name="Equation" r:id="rId14" imgW="381000" imgH="228600" progId="Equation.DSMT4">
              <p:embed/>
            </p:oleObj>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Tuesday, Nov. 1,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99955B5F-3FB5-2140-80F0-FD13C008249F}" type="slidenum">
              <a:rPr lang="en-US"/>
              <a:pPr/>
              <a:t>14</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the wire carrying a current (moving charge) experience force in a magnetic field, a free moving charge must feel the same kind of force…</a:t>
            </a:r>
            <a:r>
              <a:rPr lang="en-US" sz="2400" dirty="0" err="1">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N moving particles with charge </a:t>
            </a:r>
            <a:r>
              <a:rPr lang="en-US" sz="2400" dirty="0" err="1"/>
              <a:t>q</a:t>
            </a:r>
            <a:r>
              <a:rPr lang="en-US" sz="2400" dirty="0"/>
              <a:t> each, and they pass by a given point in time interval </a:t>
            </a:r>
            <a:r>
              <a:rPr lang="en-US" sz="2400" dirty="0" err="1"/>
              <a:t>t</a:t>
            </a:r>
            <a:r>
              <a:rPr lang="en-US" sz="2400" dirty="0"/>
              <a:t>.</a:t>
            </a:r>
          </a:p>
          <a:p>
            <a:pPr lvl="2">
              <a:lnSpc>
                <a:spcPct val="80000"/>
              </a:lnSpc>
            </a:pPr>
            <a:r>
              <a:rPr lang="en-US" sz="2000" dirty="0"/>
              <a:t>What is the current?</a:t>
            </a:r>
          </a:p>
          <a:p>
            <a:pPr lvl="1">
              <a:lnSpc>
                <a:spcPct val="80000"/>
              </a:lnSpc>
            </a:pPr>
            <a:r>
              <a:rPr lang="en-US" sz="2400" dirty="0"/>
              <a:t>Let </a:t>
            </a:r>
            <a:r>
              <a:rPr lang="en-US" sz="2400" dirty="0" err="1"/>
              <a:t>t</a:t>
            </a:r>
            <a:r>
              <a:rPr lang="en-US" sz="2400" dirty="0"/>
              <a:t> be the time for a charge </a:t>
            </a:r>
            <a:r>
              <a:rPr lang="en-US" sz="2400" dirty="0" err="1"/>
              <a:t>q</a:t>
            </a:r>
            <a:r>
              <a:rPr lang="en-US" sz="2400" dirty="0"/>
              <a:t> to travel a distance L in a magnetic field </a:t>
            </a:r>
            <a:r>
              <a:rPr lang="en-US" sz="2400" b="1" dirty="0"/>
              <a:t>B</a:t>
            </a:r>
          </a:p>
          <a:p>
            <a:pPr lvl="2">
              <a:lnSpc>
                <a:spcPct val="80000"/>
              </a:lnSpc>
            </a:pPr>
            <a:r>
              <a:rPr lang="en-US" sz="2000" dirty="0"/>
              <a:t>Then, the length vector </a:t>
            </a:r>
            <a:r>
              <a:rPr lang="en-US" sz="2000" b="1" dirty="0" err="1">
                <a:latin typeface="Monotype Corsiva" charset="0"/>
              </a:rPr>
              <a:t>l</a:t>
            </a:r>
            <a:r>
              <a:rPr lang="en-US" sz="2000" dirty="0"/>
              <a:t> becomes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p:oleObj spid="_x0000_s429058" name="Equation" r:id="rId3" imgW="914400" imgH="190080" progId="Equation.DSMT4">
              <p:embed/>
            </p:oleObj>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p:oleObj spid="_x0000_s429059" name="Equation" r:id="rId4" imgW="914400" imgH="190080" progId="Equation.DSMT4">
              <p:embed/>
            </p:oleObj>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p:oleObj spid="_x0000_s429060" name="Equation" r:id="rId5" imgW="914400" imgH="190080" progId="Equation.DSMT4">
              <p:embed/>
            </p:oleObj>
          </a:graphicData>
        </a:graphic>
      </p:graphicFrame>
      <p:graphicFrame>
        <p:nvGraphicFramePr>
          <p:cNvPr id="359431" name="Object 7"/>
          <p:cNvGraphicFramePr>
            <a:graphicFrameLocks noChangeAspect="1"/>
          </p:cNvGraphicFramePr>
          <p:nvPr/>
        </p:nvGraphicFramePr>
        <p:xfrm>
          <a:off x="4724400" y="4648200"/>
          <a:ext cx="765010" cy="395288"/>
        </p:xfrm>
        <a:graphic>
          <a:graphicData uri="http://schemas.openxmlformats.org/presentationml/2006/ole">
            <p:oleObj spid="_x0000_s429061" name="Equation" r:id="rId6" imgW="368300" imgH="190500" progId="Equation.DSMT4">
              <p:embed/>
            </p:oleObj>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p:oleObj spid="_x0000_s429062" name="Equation" r:id="rId7" imgW="266700" imgH="177800" progId="Equation.DSMT4">
              <p:embed/>
            </p:oleObj>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p:oleObj spid="_x0000_s429063" name="Equation" r:id="rId8" imgW="228600" imgH="152400" progId="Equation.DSMT4">
              <p:embed/>
            </p:oleObj>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p:oleObj spid="_x0000_s429064" name="Equation" r:id="rId9" imgW="660400" imgH="215900" progId="Equation.DSMT4">
              <p:embed/>
            </p:oleObj>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p:oleObj spid="_x0000_s429065" name="Equation" r:id="rId10" imgW="508000" imgH="190500" progId="Equation.DSMT4">
              <p:embed/>
            </p:oleObj>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p:oleObj spid="_x0000_s429066" name="Equation" r:id="rId11" imgW="520700" imgH="215900" progId="Equation.DSMT4">
              <p:embed/>
            </p:oleObj>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p:oleObj spid="_x0000_s429067" name="Equation" r:id="rId12" imgW="330200" imgH="2159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Nov. 1, 2011</a:t>
            </a:r>
            <a:endParaRPr lang="en-US"/>
          </a:p>
        </p:txBody>
      </p:sp>
      <p:sp>
        <p:nvSpPr>
          <p:cNvPr id="13" name="Footer Placeholder 4"/>
          <p:cNvSpPr>
            <a:spLocks noGrp="1"/>
          </p:cNvSpPr>
          <p:nvPr>
            <p:ph type="ftr" sz="quarter" idx="11"/>
          </p:nvPr>
        </p:nvSpPr>
        <p:spPr/>
        <p:txBody>
          <a:bodyPr/>
          <a:lstStyle/>
          <a:p>
            <a:r>
              <a:rPr lang="en-US" smtClean="0"/>
              <a:t>PHYS 1444-003, Fall 2011             Dr. Jaehoon Yu</a:t>
            </a:r>
            <a:endParaRPr lang="en-US"/>
          </a:p>
        </p:txBody>
      </p:sp>
      <p:sp>
        <p:nvSpPr>
          <p:cNvPr id="14" name="Slide Number Placeholder 5"/>
          <p:cNvSpPr>
            <a:spLocks noGrp="1"/>
          </p:cNvSpPr>
          <p:nvPr>
            <p:ph type="sldNum" sz="quarter" idx="12"/>
          </p:nvPr>
        </p:nvSpPr>
        <p:spPr/>
        <p:txBody>
          <a:bodyPr/>
          <a:lstStyle/>
          <a:p>
            <a:fld id="{C5AAB510-0944-C84B-B716-DDD6DD59B2D4}" type="slidenum">
              <a:rPr lang="en-US"/>
              <a:pPr/>
              <a:t>15</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alternative way of defining the magnetic field.</a:t>
            </a:r>
          </a:p>
          <a:p>
            <a:pPr lvl="1">
              <a:lnSpc>
                <a:spcPct val="90000"/>
              </a:lnSpc>
            </a:pPr>
            <a:r>
              <a:rPr lang="en-US" dirty="0"/>
              <a:t>How?</a:t>
            </a:r>
          </a:p>
          <a:p>
            <a:pPr lvl="1">
              <a:lnSpc>
                <a:spcPct val="90000"/>
              </a:lnSpc>
            </a:pPr>
            <a:r>
              <a:rPr lang="en-US" dirty="0"/>
              <a:t>The magnitude of the force on a particle with charge </a:t>
            </a:r>
            <a:r>
              <a:rPr lang="en-US" dirty="0" err="1"/>
              <a:t>q</a:t>
            </a:r>
            <a:r>
              <a:rPr lang="en-US" dirty="0"/>
              <a:t> moving with a velocity </a:t>
            </a:r>
            <a:r>
              <a:rPr lang="en-US" dirty="0" err="1"/>
              <a:t>v</a:t>
            </a:r>
            <a:r>
              <a:rPr lang="en-US" dirty="0"/>
              <a:t> in the field is </a:t>
            </a:r>
          </a:p>
          <a:p>
            <a:pPr lvl="2">
              <a:lnSpc>
                <a:spcPct val="90000"/>
              </a:lnSpc>
            </a:pPr>
            <a:r>
              <a:rPr lang="en-US" dirty="0"/>
              <a:t> </a:t>
            </a:r>
          </a:p>
          <a:p>
            <a:pPr lvl="2">
              <a:lnSpc>
                <a:spcPct val="90000"/>
              </a:lnSpc>
            </a:pPr>
            <a:r>
              <a:rPr lang="en-US" dirty="0"/>
              <a:t>What is</a:t>
            </a:r>
            <a:r>
              <a:rPr lang="en-US" dirty="0" smtClean="0"/>
              <a:t> </a:t>
            </a:r>
            <a:r>
              <a:rPr lang="en-US" dirty="0" err="1" smtClean="0">
                <a:latin typeface="Symbol" charset="2"/>
              </a:rPr>
              <a:t>θ</a:t>
            </a:r>
            <a:r>
              <a:rPr lang="en-US" dirty="0" smtClean="0"/>
              <a:t>?</a:t>
            </a:r>
            <a:endParaRPr lang="en-US" dirty="0"/>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angle between the field and the velocity vector is perpendicular.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p:oleObj spid="_x0000_s430082" name="Equation" r:id="rId4" imgW="914400" imgH="190080" progId="Equation.DSMT4">
              <p:embed/>
            </p:oleObj>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p:oleObj spid="_x0000_s430083" name="Equation" r:id="rId5" imgW="914400" imgH="190080" progId="Equation.DSMT4">
              <p:embed/>
            </p:oleObj>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p:oleObj spid="_x0000_s430084" name="Equation" r:id="rId6" imgW="914400" imgH="190080" progId="Equation.DSMT4">
              <p:embed/>
            </p:oleObj>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p:oleObj spid="_x0000_s430085" name="Equation" r:id="rId7" imgW="774700" imgH="190500" progId="Equation.DSMT4">
              <p:embed/>
            </p:oleObj>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p:oleObj spid="_x0000_s430086" name="Equation" r:id="rId8" imgW="660400" imgH="228600" progId="Equation.DSMT4">
              <p:embed/>
            </p:oleObj>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a:solidFill>
                  <a:srgbClr val="660066"/>
                </a:solidFill>
                <a:latin typeface="Arial Narrow" charset="0"/>
                <a:ea typeface="ＭＳ Ｐゴシック" charset="-128"/>
              </a:rPr>
              <a:t>The direction of the force follows the right-hand-rule and is perpendicular to the direction of the magnetic field</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p:oleObj spid="_x0000_s430087" name="Equation" r:id="rId9" imgW="558800" imgH="4191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Tuesday, Nov. 1,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B46526B6-A71B-2540-B7CF-3766EEE7E26E}" type="slidenum">
              <a:rPr lang="en-US"/>
              <a:pPr/>
              <a:t>16</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a:t>
            </a:r>
            <a:r>
              <a:rPr lang="en-US" dirty="0" smtClean="0"/>
              <a:t> 5 </a:t>
            </a:r>
            <a:endParaRPr lang="en-US" dirty="0"/>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having a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a force of F=8.0x10</a:t>
            </a:r>
            <a:r>
              <a:rPr lang="en-US" baseline="30000" dirty="0">
                <a:solidFill>
                  <a:schemeClr val="accent2"/>
                </a:solidFill>
                <a:latin typeface="Arial Narrow" charset="0"/>
              </a:rPr>
              <a:t>-14</a:t>
            </a:r>
            <a:r>
              <a:rPr lang="en-US" dirty="0">
                <a:solidFill>
                  <a:schemeClr val="accent2"/>
                </a:solidFill>
                <a:latin typeface="Arial Narrow" charset="0"/>
              </a:rPr>
              <a:t>N toward</a:t>
            </a:r>
            <a:r>
              <a:rPr lang="en-US" dirty="0" smtClean="0">
                <a:solidFill>
                  <a:schemeClr val="accent2"/>
                </a:solidFill>
                <a:latin typeface="Arial Narrow" charset="0"/>
              </a:rPr>
              <a:t> West </a:t>
            </a:r>
            <a:r>
              <a:rPr lang="en-US" dirty="0">
                <a:solidFill>
                  <a:schemeClr val="accent2"/>
                </a:solidFill>
                <a:latin typeface="Arial Narrow" charset="0"/>
              </a:rPr>
              <a:t>when it moves vertically upward.  When moving horizontally in a northerly direction, it feels zero force.  What is the magnitude </a:t>
            </a:r>
            <a:r>
              <a:rPr lang="en-US" dirty="0" smtClean="0">
                <a:solidFill>
                  <a:schemeClr val="accent2"/>
                </a:solidFill>
                <a:latin typeface="Arial Narrow" charset="0"/>
              </a:rPr>
              <a:t>and the </a:t>
            </a:r>
            <a:r>
              <a:rPr lang="en-US" dirty="0">
                <a:solidFill>
                  <a:schemeClr val="accent2"/>
                </a:solidFill>
                <a:latin typeface="Arial Narrow" charset="0"/>
              </a:rPr>
              <a:t>direction of the magnetic field in this region? </a:t>
            </a:r>
          </a:p>
        </p:txBody>
      </p:sp>
      <p:sp>
        <p:nvSpPr>
          <p:cNvPr id="361476" name="Text Box 4"/>
          <p:cNvSpPr txBox="1">
            <a:spLocks noChangeArrowheads="1"/>
          </p:cNvSpPr>
          <p:nvPr/>
        </p:nvSpPr>
        <p:spPr bwMode="auto">
          <a:xfrm>
            <a:off x="533400" y="2438400"/>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533400" y="2759075"/>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p:oleObj spid="_x0000_s431106" name="Equation" r:id="rId3" imgW="304560" imgH="228600" progId="Equation.DSMT4">
              <p:embed/>
            </p:oleObj>
          </a:graphicData>
        </a:graphic>
      </p:graphicFrame>
      <p:sp>
        <p:nvSpPr>
          <p:cNvPr id="361480" name="Text Box 8"/>
          <p:cNvSpPr txBox="1">
            <a:spLocks noChangeArrowheads="1"/>
          </p:cNvSpPr>
          <p:nvPr/>
        </p:nvSpPr>
        <p:spPr bwMode="auto">
          <a:xfrm>
            <a:off x="457200" y="350520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457200" y="3886200"/>
            <a:ext cx="822960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648200"/>
            <a:ext cx="74676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CC00CC"/>
                </a:solidFill>
                <a:latin typeface="Arial Narrow" charset="0"/>
              </a:rPr>
              <a:t>Since the particle feels force toward</a:t>
            </a:r>
            <a:r>
              <a:rPr lang="en-US" sz="2000" dirty="0" smtClean="0">
                <a:solidFill>
                  <a:srgbClr val="CC00CC"/>
                </a:solidFill>
                <a:latin typeface="Arial Narrow" charset="0"/>
              </a:rPr>
              <a:t> West</a:t>
            </a:r>
            <a:r>
              <a:rPr lang="en-US" sz="2000" dirty="0">
                <a:solidFill>
                  <a:srgbClr val="CC00CC"/>
                </a:solidFill>
                <a:latin typeface="Arial Narrow" charset="0"/>
              </a:rPr>
              <a:t>, the field should be pointing to …. </a:t>
            </a:r>
            <a:endParaRPr lang="en-US" sz="2000" baseline="-25000" dirty="0">
              <a:solidFill>
                <a:srgbClr val="CC00CC"/>
              </a:solidFill>
              <a:latin typeface="Arial Narrow" charset="0"/>
            </a:endParaRPr>
          </a:p>
        </p:txBody>
      </p:sp>
      <p:sp>
        <p:nvSpPr>
          <p:cNvPr id="361483" name="Text Box 11"/>
          <p:cNvSpPr txBox="1">
            <a:spLocks noChangeArrowheads="1"/>
          </p:cNvSpPr>
          <p:nvPr/>
        </p:nvSpPr>
        <p:spPr bwMode="auto">
          <a:xfrm>
            <a:off x="77724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4572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p:oleObj spid="_x0000_s431107" name="Equation" r:id="rId4" imgW="254000" imgH="152400" progId="Equation.DSMT4">
              <p:embed/>
            </p:oleObj>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p:oleObj spid="_x0000_s431108" name="Equation" r:id="rId5" imgW="317500" imgH="406400" progId="Equation.DSMT4">
              <p:embed/>
            </p:oleObj>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p:oleObj spid="_x0000_s431109" name="Equation" r:id="rId6" imgW="2032000" imgH="419100" progId="Equation.DSMT4">
              <p:embed/>
            </p:oleObj>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p:oleObj spid="_x0000_s431110" name="Equation" r:id="rId7" imgW="1002960" imgH="20304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1A2262D4-C828-A747-81DE-EEB941212528}" type="slidenum">
              <a:rPr lang="en-US"/>
              <a:pPr/>
              <a:t>17</a:t>
            </a:fld>
            <a:endParaRPr lang="en-US"/>
          </a:p>
        </p:txBody>
      </p:sp>
      <p:pic>
        <p:nvPicPr>
          <p:cNvPr id="370690" name="Picture 2" descr="FG27_017"/>
          <p:cNvPicPr>
            <a:picLocks noChangeAspect="1" noChangeArrowheads="1"/>
          </p:cNvPicPr>
          <p:nvPr/>
        </p:nvPicPr>
        <p:blipFill>
          <a:blip r:embed="rId3"/>
          <a:srcRect/>
          <a:stretch>
            <a:fillRect/>
          </a:stretch>
        </p:blipFill>
        <p:spPr bwMode="auto">
          <a:xfrm>
            <a:off x="5867400" y="685800"/>
            <a:ext cx="3505200" cy="2628900"/>
          </a:xfrm>
          <a:prstGeom prst="rect">
            <a:avLst/>
          </a:prstGeom>
          <a:noFill/>
        </p:spPr>
      </p:pic>
      <p:sp>
        <p:nvSpPr>
          <p:cNvPr id="370691" name="Rectangle 3"/>
          <p:cNvSpPr>
            <a:spLocks noGrp="1" noChangeArrowheads="1"/>
          </p:cNvSpPr>
          <p:nvPr>
            <p:ph type="body" idx="1"/>
          </p:nvPr>
        </p:nvSpPr>
        <p:spPr>
          <a:xfrm>
            <a:off x="304800" y="762000"/>
            <a:ext cx="6019800" cy="2743200"/>
          </a:xfrm>
        </p:spPr>
        <p:txBody>
          <a:bodyPr/>
          <a:lstStyle/>
          <a:p>
            <a:r>
              <a:rPr lang="en-US" sz="2800"/>
              <a:t>What shape do you think is the path of a charged particle on a plane perpendicular to a uniform magnetic field?</a:t>
            </a:r>
          </a:p>
          <a:p>
            <a:pPr lvl="1"/>
            <a:r>
              <a:rPr lang="en-US" sz="2400"/>
              <a:t>Circle!!  Why?</a:t>
            </a:r>
            <a:endParaRPr lang="en-US" altLang="ko-KR" sz="2400">
              <a:ea typeface="굴림" charset="-127"/>
              <a:cs typeface="굴림" charset="-127"/>
            </a:endParaRPr>
          </a:p>
          <a:p>
            <a:pPr lvl="1"/>
            <a:r>
              <a:rPr lang="en-US" altLang="ko-KR" sz="2400">
                <a:ea typeface="굴림" charset="-127"/>
                <a:cs typeface="굴림" charset="-127"/>
              </a:rPr>
              <a:t>An electron moving to right at the point P in the figure will be pulled downward</a:t>
            </a:r>
          </a:p>
        </p:txBody>
      </p:sp>
      <p:sp>
        <p:nvSpPr>
          <p:cNvPr id="370692" name="Rectangle 4"/>
          <p:cNvSpPr>
            <a:spLocks noGrp="1" noChangeArrowheads="1"/>
          </p:cNvSpPr>
          <p:nvPr>
            <p:ph type="title"/>
          </p:nvPr>
        </p:nvSpPr>
        <p:spPr>
          <a:xfrm>
            <a:off x="76200" y="76200"/>
            <a:ext cx="8915400" cy="609600"/>
          </a:xfrm>
        </p:spPr>
        <p:txBody>
          <a:bodyPr/>
          <a:lstStyle/>
          <a:p>
            <a:r>
              <a:rPr lang="en-US"/>
              <a:t>Charged Particle’s Path in Magnetic Field</a:t>
            </a:r>
          </a:p>
        </p:txBody>
      </p:sp>
      <p:graphicFrame>
        <p:nvGraphicFramePr>
          <p:cNvPr id="370693" name="Object 5"/>
          <p:cNvGraphicFramePr>
            <a:graphicFrameLocks noChangeAspect="1"/>
          </p:cNvGraphicFramePr>
          <p:nvPr/>
        </p:nvGraphicFramePr>
        <p:xfrm>
          <a:off x="-76200" y="0"/>
          <a:ext cx="914400" cy="190500"/>
        </p:xfrm>
        <a:graphic>
          <a:graphicData uri="http://schemas.openxmlformats.org/presentationml/2006/ole">
            <p:oleObj spid="_x0000_s438274" name="Equation" r:id="rId4" imgW="914400" imgH="190080" progId="Equation.DSMT4">
              <p:embed/>
            </p:oleObj>
          </a:graphicData>
        </a:graphic>
      </p:graphicFrame>
      <p:graphicFrame>
        <p:nvGraphicFramePr>
          <p:cNvPr id="370694" name="Object 6"/>
          <p:cNvGraphicFramePr>
            <a:graphicFrameLocks noChangeAspect="1"/>
          </p:cNvGraphicFramePr>
          <p:nvPr/>
        </p:nvGraphicFramePr>
        <p:xfrm>
          <a:off x="400050" y="12700"/>
          <a:ext cx="114300" cy="165100"/>
        </p:xfrm>
        <a:graphic>
          <a:graphicData uri="http://schemas.openxmlformats.org/presentationml/2006/ole">
            <p:oleObj spid="_x0000_s438275" name="Equation" r:id="rId5" imgW="914400" imgH="190080" progId="Equation.DSMT4">
              <p:embed/>
            </p:oleObj>
          </a:graphicData>
        </a:graphic>
      </p:graphicFrame>
      <p:graphicFrame>
        <p:nvGraphicFramePr>
          <p:cNvPr id="370695" name="Object 7"/>
          <p:cNvGraphicFramePr>
            <a:graphicFrameLocks noChangeAspect="1"/>
          </p:cNvGraphicFramePr>
          <p:nvPr/>
        </p:nvGraphicFramePr>
        <p:xfrm>
          <a:off x="0" y="0"/>
          <a:ext cx="914400" cy="190500"/>
        </p:xfrm>
        <a:graphic>
          <a:graphicData uri="http://schemas.openxmlformats.org/presentationml/2006/ole">
            <p:oleObj spid="_x0000_s438276" name="Equation" r:id="rId6" imgW="914400" imgH="190080" progId="Equation.DSMT4">
              <p:embed/>
            </p:oleObj>
          </a:graphicData>
        </a:graphic>
      </p:graphicFrame>
      <p:sp>
        <p:nvSpPr>
          <p:cNvPr id="370696" name="Rectangle 8"/>
          <p:cNvSpPr>
            <a:spLocks noChangeArrowheads="1"/>
          </p:cNvSpPr>
          <p:nvPr/>
        </p:nvSpPr>
        <p:spPr bwMode="auto">
          <a:xfrm>
            <a:off x="304800" y="3429000"/>
            <a:ext cx="8001000" cy="2895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At a later time, the force is still perpendicular to the velocity</a:t>
            </a:r>
          </a:p>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Since the force is always perpendicular to the velocity, the magnitude of the velocity is constant</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direction of the force follows the right-hand-rule and is perpendicular to the direction of the magnetic field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Thus, the electron moves on a circular path with a centripetal force 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Tuesday, Nov. 1, 2011</a:t>
            </a:r>
            <a:endParaRPr lang="en-US"/>
          </a:p>
        </p:txBody>
      </p:sp>
      <p:sp>
        <p:nvSpPr>
          <p:cNvPr id="23" name="Footer Placeholder 4"/>
          <p:cNvSpPr>
            <a:spLocks noGrp="1"/>
          </p:cNvSpPr>
          <p:nvPr>
            <p:ph type="ftr" sz="quarter" idx="11"/>
          </p:nvPr>
        </p:nvSpPr>
        <p:spPr/>
        <p:txBody>
          <a:bodyPr/>
          <a:lstStyle/>
          <a:p>
            <a:r>
              <a:rPr lang="en-US" smtClean="0"/>
              <a:t>PHYS 1444-003, Fall 2011             Dr. Jaehoon Yu</a:t>
            </a:r>
            <a:endParaRPr lang="en-US"/>
          </a:p>
        </p:txBody>
      </p:sp>
      <p:sp>
        <p:nvSpPr>
          <p:cNvPr id="24" name="Slide Number Placeholder 5"/>
          <p:cNvSpPr>
            <a:spLocks noGrp="1"/>
          </p:cNvSpPr>
          <p:nvPr>
            <p:ph type="sldNum" sz="quarter" idx="12"/>
          </p:nvPr>
        </p:nvSpPr>
        <p:spPr/>
        <p:txBody>
          <a:bodyPr/>
          <a:lstStyle/>
          <a:p>
            <a:fld id="{55E9EFCD-0B63-0348-8D12-417E39DFB4A3}" type="slidenum">
              <a:rPr lang="en-US"/>
              <a:pPr/>
              <a:t>18</a:t>
            </a:fld>
            <a:endParaRPr lang="en-US"/>
          </a:p>
        </p:txBody>
      </p:sp>
      <p:sp>
        <p:nvSpPr>
          <p:cNvPr id="371714" name="Rectangle 2"/>
          <p:cNvSpPr>
            <a:spLocks noGrp="1" noChangeArrowheads="1"/>
          </p:cNvSpPr>
          <p:nvPr>
            <p:ph type="title"/>
          </p:nvPr>
        </p:nvSpPr>
        <p:spPr>
          <a:xfrm>
            <a:off x="228600" y="-76200"/>
            <a:ext cx="8686800" cy="762000"/>
          </a:xfrm>
        </p:spPr>
        <p:txBody>
          <a:bodyPr/>
          <a:lstStyle/>
          <a:p>
            <a:r>
              <a:rPr lang="en-US" dirty="0"/>
              <a:t>Example 27 –</a:t>
            </a:r>
            <a:r>
              <a:rPr lang="en-US" dirty="0" smtClean="0"/>
              <a:t> 7 </a:t>
            </a:r>
            <a:endParaRPr lang="en-US" dirty="0"/>
          </a:p>
        </p:txBody>
      </p:sp>
      <p:sp>
        <p:nvSpPr>
          <p:cNvPr id="371715" name="Text Box 3"/>
          <p:cNvSpPr txBox="1">
            <a:spLocks noChangeArrowheads="1"/>
          </p:cNvSpPr>
          <p:nvPr/>
        </p:nvSpPr>
        <p:spPr bwMode="auto">
          <a:xfrm>
            <a:off x="381000" y="609600"/>
            <a:ext cx="86106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Electron’s path in a uniform magnetic field. </a:t>
            </a:r>
            <a:r>
              <a:rPr lang="en-US" sz="2800" dirty="0">
                <a:solidFill>
                  <a:schemeClr val="accent2"/>
                </a:solidFill>
                <a:latin typeface="Arial Narrow" charset="0"/>
              </a:rPr>
              <a:t>An electron travels at</a:t>
            </a:r>
            <a:r>
              <a:rPr lang="en-US" sz="2800" dirty="0" smtClean="0">
                <a:solidFill>
                  <a:schemeClr val="accent2"/>
                </a:solidFill>
                <a:latin typeface="Arial Narrow" charset="0"/>
              </a:rPr>
              <a:t> a </a:t>
            </a:r>
            <a:r>
              <a:rPr lang="en-US" sz="2800" dirty="0">
                <a:solidFill>
                  <a:schemeClr val="accent2"/>
                </a:solidFill>
                <a:latin typeface="Arial Narrow" charset="0"/>
              </a:rPr>
              <a:t>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Describe its path. </a:t>
            </a:r>
          </a:p>
        </p:txBody>
      </p:sp>
      <p:sp>
        <p:nvSpPr>
          <p:cNvPr id="371716"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7"/>
          <p:cNvGraphicFramePr>
            <a:graphicFrameLocks noChangeAspect="1"/>
          </p:cNvGraphicFramePr>
          <p:nvPr/>
        </p:nvGraphicFramePr>
        <p:xfrm>
          <a:off x="5181600" y="2159000"/>
          <a:ext cx="647700" cy="369888"/>
        </p:xfrm>
        <a:graphic>
          <a:graphicData uri="http://schemas.openxmlformats.org/presentationml/2006/ole">
            <p:oleObj spid="_x0000_s439298" name="Equation" r:id="rId3" imgW="266400" imgH="152280" progId="Equation.DSMT4">
              <p:embed/>
            </p:oleObj>
          </a:graphicData>
        </a:graphic>
      </p:graphicFrame>
      <p:graphicFrame>
        <p:nvGraphicFramePr>
          <p:cNvPr id="371720" name="Object 8"/>
          <p:cNvGraphicFramePr>
            <a:graphicFrameLocks noChangeAspect="1"/>
          </p:cNvGraphicFramePr>
          <p:nvPr/>
        </p:nvGraphicFramePr>
        <p:xfrm>
          <a:off x="3810000" y="4562475"/>
          <a:ext cx="4883150" cy="1076325"/>
        </p:xfrm>
        <a:graphic>
          <a:graphicData uri="http://schemas.openxmlformats.org/presentationml/2006/ole">
            <p:oleObj spid="_x0000_s439299" name="Equation" r:id="rId4" imgW="2565360" imgH="545760" progId="Equation.DSMT4">
              <p:embed/>
            </p:oleObj>
          </a:graphicData>
        </a:graphic>
      </p:graphicFrame>
      <p:graphicFrame>
        <p:nvGraphicFramePr>
          <p:cNvPr id="371721" name="Object 9"/>
          <p:cNvGraphicFramePr>
            <a:graphicFrameLocks noChangeAspect="1"/>
          </p:cNvGraphicFramePr>
          <p:nvPr/>
        </p:nvGraphicFramePr>
        <p:xfrm>
          <a:off x="6934200" y="2855913"/>
          <a:ext cx="942975" cy="536575"/>
        </p:xfrm>
        <a:graphic>
          <a:graphicData uri="http://schemas.openxmlformats.org/presentationml/2006/ole">
            <p:oleObj spid="_x0000_s439300" name="Equation" r:id="rId5" imgW="266400" imgH="152280" progId="Equation.DSMT4">
              <p:embed/>
            </p:oleObj>
          </a:graphicData>
        </a:graphic>
      </p:graphicFrame>
      <p:graphicFrame>
        <p:nvGraphicFramePr>
          <p:cNvPr id="371722" name="Object 10"/>
          <p:cNvGraphicFramePr>
            <a:graphicFrameLocks noChangeAspect="1"/>
          </p:cNvGraphicFramePr>
          <p:nvPr/>
        </p:nvGraphicFramePr>
        <p:xfrm>
          <a:off x="6629400" y="3773488"/>
          <a:ext cx="733425" cy="417512"/>
        </p:xfrm>
        <a:graphic>
          <a:graphicData uri="http://schemas.openxmlformats.org/presentationml/2006/ole">
            <p:oleObj spid="_x0000_s439301" name="Equation" r:id="rId6" imgW="266400" imgH="152280" progId="Equation.DSMT4">
              <p:embed/>
            </p:oleObj>
          </a:graphicData>
        </a:graphic>
      </p:graphicFrame>
      <p:graphicFrame>
        <p:nvGraphicFramePr>
          <p:cNvPr id="371723" name="Object 11"/>
          <p:cNvGraphicFramePr>
            <a:graphicFrameLocks noChangeAspect="1"/>
          </p:cNvGraphicFramePr>
          <p:nvPr/>
        </p:nvGraphicFramePr>
        <p:xfrm>
          <a:off x="1905000" y="4876800"/>
          <a:ext cx="615950" cy="325438"/>
        </p:xfrm>
        <a:graphic>
          <a:graphicData uri="http://schemas.openxmlformats.org/presentationml/2006/ole">
            <p:oleObj spid="_x0000_s439302" name="Equation" r:id="rId7" imgW="215640" imgH="114120" progId="Equation.DSMT4">
              <p:embed/>
            </p:oleObj>
          </a:graphicData>
        </a:graphic>
      </p:graphicFrame>
      <p:sp>
        <p:nvSpPr>
          <p:cNvPr id="371724" name="AutoShape 12"/>
          <p:cNvSpPr>
            <a:spLocks noChangeArrowheads="1"/>
          </p:cNvSpPr>
          <p:nvPr/>
        </p:nvSpPr>
        <p:spPr bwMode="auto">
          <a:xfrm>
            <a:off x="228600" y="4648200"/>
            <a:ext cx="1612900" cy="730250"/>
          </a:xfrm>
          <a:prstGeom prst="rightArrow">
            <a:avLst>
              <a:gd name="adj1" fmla="val 50000"/>
              <a:gd name="adj2" fmla="val 55217"/>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r</a:t>
            </a:r>
          </a:p>
        </p:txBody>
      </p:sp>
      <p:graphicFrame>
        <p:nvGraphicFramePr>
          <p:cNvPr id="371725" name="Object 13"/>
          <p:cNvGraphicFramePr>
            <a:graphicFrameLocks noChangeAspect="1"/>
          </p:cNvGraphicFramePr>
          <p:nvPr/>
        </p:nvGraphicFramePr>
        <p:xfrm>
          <a:off x="5826125" y="2224088"/>
          <a:ext cx="803275" cy="309562"/>
        </p:xfrm>
        <a:graphic>
          <a:graphicData uri="http://schemas.openxmlformats.org/presentationml/2006/ole">
            <p:oleObj spid="_x0000_s439303" name="Equation" r:id="rId8" imgW="330120" imgH="126720" progId="Equation.DSMT4">
              <p:embed/>
            </p:oleObj>
          </a:graphicData>
        </a:graphic>
      </p:graphicFrame>
      <p:graphicFrame>
        <p:nvGraphicFramePr>
          <p:cNvPr id="371726" name="Object 14"/>
          <p:cNvGraphicFramePr>
            <a:graphicFrameLocks noChangeAspect="1"/>
          </p:cNvGraphicFramePr>
          <p:nvPr/>
        </p:nvGraphicFramePr>
        <p:xfrm>
          <a:off x="6629400" y="2219325"/>
          <a:ext cx="371475" cy="309563"/>
        </p:xfrm>
        <a:graphic>
          <a:graphicData uri="http://schemas.openxmlformats.org/presentationml/2006/ole">
            <p:oleObj spid="_x0000_s439304" name="Equation" r:id="rId9" imgW="152280" imgH="126720" progId="Equation.DSMT4">
              <p:embed/>
            </p:oleObj>
          </a:graphicData>
        </a:graphic>
      </p:graphicFrame>
      <p:graphicFrame>
        <p:nvGraphicFramePr>
          <p:cNvPr id="371727" name="Object 15"/>
          <p:cNvGraphicFramePr>
            <a:graphicFrameLocks noChangeAspect="1"/>
          </p:cNvGraphicFramePr>
          <p:nvPr/>
        </p:nvGraphicFramePr>
        <p:xfrm>
          <a:off x="6973888" y="1800225"/>
          <a:ext cx="493712" cy="957263"/>
        </p:xfrm>
        <a:graphic>
          <a:graphicData uri="http://schemas.openxmlformats.org/presentationml/2006/ole">
            <p:oleObj spid="_x0000_s439305" name="Equation" r:id="rId10" imgW="203040" imgH="393480" progId="Equation.DSMT4">
              <p:embed/>
            </p:oleObj>
          </a:graphicData>
        </a:graphic>
      </p:graphicFrame>
      <p:graphicFrame>
        <p:nvGraphicFramePr>
          <p:cNvPr id="371728" name="Object 16"/>
          <p:cNvGraphicFramePr>
            <a:graphicFrameLocks noChangeAspect="1"/>
          </p:cNvGraphicFramePr>
          <p:nvPr/>
        </p:nvGraphicFramePr>
        <p:xfrm>
          <a:off x="7788275" y="2833688"/>
          <a:ext cx="898525" cy="581025"/>
        </p:xfrm>
        <a:graphic>
          <a:graphicData uri="http://schemas.openxmlformats.org/presentationml/2006/ole">
            <p:oleObj spid="_x0000_s439306" name="Equation" r:id="rId11" imgW="253800" imgH="164880" progId="Equation.DSMT4">
              <p:embed/>
            </p:oleObj>
          </a:graphicData>
        </a:graphic>
      </p:graphicFrame>
      <p:graphicFrame>
        <p:nvGraphicFramePr>
          <p:cNvPr id="371729" name="Object 17"/>
          <p:cNvGraphicFramePr>
            <a:graphicFrameLocks noChangeAspect="1"/>
          </p:cNvGraphicFramePr>
          <p:nvPr/>
        </p:nvGraphicFramePr>
        <p:xfrm>
          <a:off x="7292975" y="3748088"/>
          <a:ext cx="1012825" cy="452437"/>
        </p:xfrm>
        <a:graphic>
          <a:graphicData uri="http://schemas.openxmlformats.org/presentationml/2006/ole">
            <p:oleObj spid="_x0000_s439307" name="Equation" r:id="rId12" imgW="368280" imgH="164880" progId="Equation.DSMT4">
              <p:embed/>
            </p:oleObj>
          </a:graphicData>
        </a:graphic>
      </p:graphicFrame>
      <p:graphicFrame>
        <p:nvGraphicFramePr>
          <p:cNvPr id="371730" name="Object 18"/>
          <p:cNvGraphicFramePr>
            <a:graphicFrameLocks noChangeAspect="1"/>
          </p:cNvGraphicFramePr>
          <p:nvPr/>
        </p:nvGraphicFramePr>
        <p:xfrm>
          <a:off x="8229600" y="3367088"/>
          <a:ext cx="908050" cy="1079500"/>
        </p:xfrm>
        <a:graphic>
          <a:graphicData uri="http://schemas.openxmlformats.org/presentationml/2006/ole">
            <p:oleObj spid="_x0000_s439308" name="Equation" r:id="rId13" imgW="330120" imgH="393480" progId="Equation.DSMT4">
              <p:embed/>
            </p:oleObj>
          </a:graphicData>
        </a:graphic>
      </p:graphicFrame>
      <p:graphicFrame>
        <p:nvGraphicFramePr>
          <p:cNvPr id="371731" name="Object 19"/>
          <p:cNvGraphicFramePr>
            <a:graphicFrameLocks noChangeAspect="1"/>
          </p:cNvGraphicFramePr>
          <p:nvPr/>
        </p:nvGraphicFramePr>
        <p:xfrm>
          <a:off x="2667000" y="4648200"/>
          <a:ext cx="615950" cy="360363"/>
        </p:xfrm>
        <a:graphic>
          <a:graphicData uri="http://schemas.openxmlformats.org/presentationml/2006/ole">
            <p:oleObj spid="_x0000_s439309" name="Equation" r:id="rId14" imgW="215640" imgH="126720" progId="Equation.DSMT4">
              <p:embed/>
            </p:oleObj>
          </a:graphicData>
        </a:graphic>
      </p:graphicFrame>
      <p:graphicFrame>
        <p:nvGraphicFramePr>
          <p:cNvPr id="371732" name="Object 20"/>
          <p:cNvGraphicFramePr>
            <a:graphicFrameLocks noChangeAspect="1"/>
          </p:cNvGraphicFramePr>
          <p:nvPr/>
        </p:nvGraphicFramePr>
        <p:xfrm>
          <a:off x="2590800" y="5094288"/>
          <a:ext cx="544513" cy="468312"/>
        </p:xfrm>
        <a:graphic>
          <a:graphicData uri="http://schemas.openxmlformats.org/presentationml/2006/ole">
            <p:oleObj spid="_x0000_s439310" name="Equation" r:id="rId15" imgW="190440" imgH="164880" progId="Equation.DSMT4">
              <p:embed/>
            </p:oleObj>
          </a:graphicData>
        </a:graphic>
      </p:graphicFrame>
      <p:graphicFrame>
        <p:nvGraphicFramePr>
          <p:cNvPr id="371733" name="Object 21"/>
          <p:cNvGraphicFramePr>
            <a:graphicFrameLocks noChangeAspect="1"/>
          </p:cNvGraphicFramePr>
          <p:nvPr/>
        </p:nvGraphicFramePr>
        <p:xfrm>
          <a:off x="2574925" y="4757738"/>
          <a:ext cx="1157288" cy="520700"/>
        </p:xfrm>
        <a:graphic>
          <a:graphicData uri="http://schemas.openxmlformats.org/presentationml/2006/ole">
            <p:oleObj spid="_x0000_s439311" name="Equation" r:id="rId16" imgW="368300" imgH="381000" progId="Equation.DSMT4">
              <p:embed/>
            </p:oleObj>
          </a:graphicData>
        </a:graphic>
      </p:graphicFrame>
      <p:sp>
        <p:nvSpPr>
          <p:cNvPr id="25" name="Oval 30"/>
          <p:cNvSpPr>
            <a:spLocks noChangeArrowheads="1"/>
          </p:cNvSpPr>
          <p:nvPr/>
        </p:nvSpPr>
        <p:spPr bwMode="auto">
          <a:xfrm>
            <a:off x="2590800" y="4572000"/>
            <a:ext cx="685800" cy="457200"/>
          </a:xfrm>
          <a:prstGeom prst="ellipse">
            <a:avLst/>
          </a:prstGeom>
          <a:noFill/>
          <a:ln w="38100">
            <a:solidFill>
              <a:srgbClr val="FF0066"/>
            </a:solidFill>
            <a:round/>
            <a:headEnd/>
            <a:tailEnd/>
          </a:ln>
          <a:effectLst/>
        </p:spPr>
        <p:txBody>
          <a:bodyPr wrap="squar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Nov. 1, 2011</a:t>
            </a:r>
            <a:endParaRPr lang="en-US"/>
          </a:p>
        </p:txBody>
      </p:sp>
      <p:sp>
        <p:nvSpPr>
          <p:cNvPr id="16" name="Footer Placeholder 4"/>
          <p:cNvSpPr>
            <a:spLocks noGrp="1"/>
          </p:cNvSpPr>
          <p:nvPr>
            <p:ph type="ftr" sz="quarter" idx="11"/>
          </p:nvPr>
        </p:nvSpPr>
        <p:spPr/>
        <p:txBody>
          <a:bodyPr/>
          <a:lstStyle/>
          <a:p>
            <a:r>
              <a:rPr lang="en-US" smtClean="0"/>
              <a:t>PHYS 1444-003, Fall 2011             Dr. Jaehoon Yu</a:t>
            </a:r>
            <a:endParaRPr lang="en-US"/>
          </a:p>
        </p:txBody>
      </p:sp>
      <p:sp>
        <p:nvSpPr>
          <p:cNvPr id="17" name="Slide Number Placeholder 5"/>
          <p:cNvSpPr>
            <a:spLocks noGrp="1"/>
          </p:cNvSpPr>
          <p:nvPr>
            <p:ph type="sldNum" sz="quarter" idx="12"/>
          </p:nvPr>
        </p:nvSpPr>
        <p:spPr/>
        <p:txBody>
          <a:bodyPr/>
          <a:lstStyle/>
          <a:p>
            <a:fld id="{5AF72B92-E824-DC4B-8B62-759F0B7211E7}" type="slidenum">
              <a:rPr lang="en-US"/>
              <a:pPr/>
              <a:t>19</a:t>
            </a:fld>
            <a:endParaRPr lang="en-US"/>
          </a:p>
        </p:txBody>
      </p:sp>
      <p:sp>
        <p:nvSpPr>
          <p:cNvPr id="372738" name="Rectangle 2"/>
          <p:cNvSpPr>
            <a:spLocks noGrp="1" noChangeArrowheads="1"/>
          </p:cNvSpPr>
          <p:nvPr>
            <p:ph type="body" idx="1"/>
          </p:nvPr>
        </p:nvSpPr>
        <p:spPr>
          <a:xfrm>
            <a:off x="228600" y="762000"/>
            <a:ext cx="8686800" cy="5715000"/>
          </a:xfrm>
        </p:spPr>
        <p:txBody>
          <a:bodyPr/>
          <a:lstStyle/>
          <a:p>
            <a:r>
              <a:rPr lang="en-US" sz="2800"/>
              <a:t>The time required for a particle of charge q moving w/ constant speed v to make one circular revolution in a uniform magnetic field,            , is</a:t>
            </a:r>
          </a:p>
          <a:p>
            <a:endParaRPr lang="en-US" sz="2800"/>
          </a:p>
          <a:p>
            <a:endParaRPr lang="en-US" sz="2800"/>
          </a:p>
          <a:p>
            <a:r>
              <a:rPr lang="en-US" sz="2800"/>
              <a:t>Since T is the period of rotation, the frequency of the rotation is</a:t>
            </a:r>
          </a:p>
          <a:p>
            <a:endParaRPr lang="en-US" sz="2800"/>
          </a:p>
          <a:p>
            <a:endParaRPr lang="en-US" sz="2800"/>
          </a:p>
          <a:p>
            <a:r>
              <a:rPr lang="en-US" sz="2800"/>
              <a:t>This is the cyclotron frequency, the frequency of a particle with charge q in a cyclotron accelerator</a:t>
            </a:r>
          </a:p>
          <a:p>
            <a:pPr lvl="1"/>
            <a:r>
              <a:rPr lang="en-US" sz="2400"/>
              <a:t>While r depends on v, the frequency is independent of v and r.</a:t>
            </a:r>
          </a:p>
        </p:txBody>
      </p:sp>
      <p:pic>
        <p:nvPicPr>
          <p:cNvPr id="372739" name="Picture 3" descr="8"/>
          <p:cNvPicPr>
            <a:picLocks noChangeAspect="1" noChangeArrowheads="1"/>
          </p:cNvPicPr>
          <p:nvPr/>
        </p:nvPicPr>
        <p:blipFill>
          <a:blip r:embed="rId3"/>
          <a:srcRect/>
          <a:stretch>
            <a:fillRect/>
          </a:stretch>
        </p:blipFill>
        <p:spPr bwMode="auto">
          <a:xfrm>
            <a:off x="6248400" y="1600200"/>
            <a:ext cx="2286000" cy="1662113"/>
          </a:xfrm>
          <a:prstGeom prst="rect">
            <a:avLst/>
          </a:prstGeom>
          <a:noFill/>
        </p:spPr>
      </p:pic>
      <p:sp>
        <p:nvSpPr>
          <p:cNvPr id="372740" name="Rectangle 4"/>
          <p:cNvSpPr>
            <a:spLocks noGrp="1" noChangeArrowheads="1"/>
          </p:cNvSpPr>
          <p:nvPr>
            <p:ph type="title"/>
          </p:nvPr>
        </p:nvSpPr>
        <p:spPr>
          <a:xfrm>
            <a:off x="381000" y="76200"/>
            <a:ext cx="8534400" cy="609600"/>
          </a:xfrm>
        </p:spPr>
        <p:txBody>
          <a:bodyPr/>
          <a:lstStyle/>
          <a:p>
            <a:r>
              <a:rPr lang="en-US"/>
              <a:t> Cyclotron Frequency</a:t>
            </a:r>
          </a:p>
        </p:txBody>
      </p:sp>
      <p:graphicFrame>
        <p:nvGraphicFramePr>
          <p:cNvPr id="372741" name="Object 5"/>
          <p:cNvGraphicFramePr>
            <a:graphicFrameLocks noChangeAspect="1"/>
          </p:cNvGraphicFramePr>
          <p:nvPr/>
        </p:nvGraphicFramePr>
        <p:xfrm>
          <a:off x="-76200" y="0"/>
          <a:ext cx="914400" cy="190500"/>
        </p:xfrm>
        <a:graphic>
          <a:graphicData uri="http://schemas.openxmlformats.org/presentationml/2006/ole">
            <p:oleObj spid="_x0000_s440322" name="Equation" r:id="rId4" imgW="914400" imgH="190080" progId="Equation.DSMT4">
              <p:embed/>
            </p:oleObj>
          </a:graphicData>
        </a:graphic>
      </p:graphicFrame>
      <p:graphicFrame>
        <p:nvGraphicFramePr>
          <p:cNvPr id="372742" name="Object 6"/>
          <p:cNvGraphicFramePr>
            <a:graphicFrameLocks noChangeAspect="1"/>
          </p:cNvGraphicFramePr>
          <p:nvPr/>
        </p:nvGraphicFramePr>
        <p:xfrm>
          <a:off x="400050" y="12700"/>
          <a:ext cx="114300" cy="165100"/>
        </p:xfrm>
        <a:graphic>
          <a:graphicData uri="http://schemas.openxmlformats.org/presentationml/2006/ole">
            <p:oleObj spid="_x0000_s440323" name="Equation" r:id="rId5" imgW="914400" imgH="190080" progId="Equation.DSMT4">
              <p:embed/>
            </p:oleObj>
          </a:graphicData>
        </a:graphic>
      </p:graphicFrame>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p:oleObj spid="_x0000_s440324" name="Equation" r:id="rId6" imgW="914400" imgH="190080" progId="Equation.DSMT4">
              <p:embed/>
            </p:oleObj>
          </a:graphicData>
        </a:graphic>
      </p:graphicFrame>
      <p:graphicFrame>
        <p:nvGraphicFramePr>
          <p:cNvPr id="372744" name="Object 8"/>
          <p:cNvGraphicFramePr>
            <a:graphicFrameLocks noChangeAspect="1"/>
          </p:cNvGraphicFramePr>
          <p:nvPr/>
        </p:nvGraphicFramePr>
        <p:xfrm>
          <a:off x="1049338" y="2438400"/>
          <a:ext cx="730250" cy="434975"/>
        </p:xfrm>
        <a:graphic>
          <a:graphicData uri="http://schemas.openxmlformats.org/presentationml/2006/ole">
            <p:oleObj spid="_x0000_s440325" name="Equation" r:id="rId7" imgW="254000" imgH="152400" progId="Equation.DSMT4">
              <p:embed/>
            </p:oleObj>
          </a:graphicData>
        </a:graphic>
      </p:graphicFrame>
      <p:graphicFrame>
        <p:nvGraphicFramePr>
          <p:cNvPr id="372745" name="Object 9"/>
          <p:cNvGraphicFramePr>
            <a:graphicFrameLocks noChangeAspect="1"/>
          </p:cNvGraphicFramePr>
          <p:nvPr/>
        </p:nvGraphicFramePr>
        <p:xfrm>
          <a:off x="1431925" y="1668463"/>
          <a:ext cx="925513" cy="433387"/>
        </p:xfrm>
        <a:graphic>
          <a:graphicData uri="http://schemas.openxmlformats.org/presentationml/2006/ole">
            <p:oleObj spid="_x0000_s440326" name="Equation" r:id="rId8" imgW="381000" imgH="177800" progId="Equation.DSMT4">
              <p:embed/>
            </p:oleObj>
          </a:graphicData>
        </a:graphic>
      </p:graphicFrame>
      <p:graphicFrame>
        <p:nvGraphicFramePr>
          <p:cNvPr id="372746" name="Object 10"/>
          <p:cNvGraphicFramePr>
            <a:graphicFrameLocks noChangeAspect="1"/>
          </p:cNvGraphicFramePr>
          <p:nvPr/>
        </p:nvGraphicFramePr>
        <p:xfrm>
          <a:off x="1201738" y="3686175"/>
          <a:ext cx="2303462" cy="1057275"/>
        </p:xfrm>
        <a:graphic>
          <a:graphicData uri="http://schemas.openxmlformats.org/presentationml/2006/ole">
            <p:oleObj spid="_x0000_s440327" name="Equation" r:id="rId9" imgW="825500" imgH="381000" progId="Equation.DSMT4">
              <p:embed/>
            </p:oleObj>
          </a:graphicData>
        </a:graphic>
      </p:graphicFrame>
      <p:graphicFrame>
        <p:nvGraphicFramePr>
          <p:cNvPr id="372747" name="Object 11"/>
          <p:cNvGraphicFramePr>
            <a:graphicFrameLocks noChangeAspect="1"/>
          </p:cNvGraphicFramePr>
          <p:nvPr/>
        </p:nvGraphicFramePr>
        <p:xfrm>
          <a:off x="1652588" y="2116138"/>
          <a:ext cx="1166812" cy="1087437"/>
        </p:xfrm>
        <a:graphic>
          <a:graphicData uri="http://schemas.openxmlformats.org/presentationml/2006/ole">
            <p:oleObj spid="_x0000_s440328" name="Equation" r:id="rId10" imgW="406400" imgH="381000" progId="Equation.DSMT4">
              <p:embed/>
            </p:oleObj>
          </a:graphicData>
        </a:graphic>
      </p:graphicFrame>
      <p:graphicFrame>
        <p:nvGraphicFramePr>
          <p:cNvPr id="372748" name="Object 12"/>
          <p:cNvGraphicFramePr>
            <a:graphicFrameLocks noChangeAspect="1"/>
          </p:cNvGraphicFramePr>
          <p:nvPr/>
        </p:nvGraphicFramePr>
        <p:xfrm>
          <a:off x="2836863" y="2116138"/>
          <a:ext cx="655637" cy="1087437"/>
        </p:xfrm>
        <a:graphic>
          <a:graphicData uri="http://schemas.openxmlformats.org/presentationml/2006/ole">
            <p:oleObj spid="_x0000_s440329" name="Equation" r:id="rId11" imgW="228600" imgH="381000" progId="Equation.DSMT4">
              <p:embed/>
            </p:oleObj>
          </a:graphicData>
        </a:graphic>
      </p:graphicFrame>
      <p:graphicFrame>
        <p:nvGraphicFramePr>
          <p:cNvPr id="372749" name="Object 13"/>
          <p:cNvGraphicFramePr>
            <a:graphicFrameLocks noChangeAspect="1"/>
          </p:cNvGraphicFramePr>
          <p:nvPr/>
        </p:nvGraphicFramePr>
        <p:xfrm>
          <a:off x="4424363" y="2133600"/>
          <a:ext cx="985837" cy="1158875"/>
        </p:xfrm>
        <a:graphic>
          <a:graphicData uri="http://schemas.openxmlformats.org/presentationml/2006/ole">
            <p:oleObj spid="_x0000_s440330" name="Equation" r:id="rId12" imgW="342720" imgH="406080" progId="Equation.DSMT4">
              <p:embed/>
            </p:oleObj>
          </a:graphicData>
        </a:graphic>
      </p:graphicFrame>
      <p:graphicFrame>
        <p:nvGraphicFramePr>
          <p:cNvPr id="372750" name="Object 14"/>
          <p:cNvGraphicFramePr>
            <a:graphicFrameLocks noChangeAspect="1"/>
          </p:cNvGraphicFramePr>
          <p:nvPr/>
        </p:nvGraphicFramePr>
        <p:xfrm>
          <a:off x="3397250" y="2117725"/>
          <a:ext cx="1022350" cy="1158875"/>
        </p:xfrm>
        <a:graphic>
          <a:graphicData uri="http://schemas.openxmlformats.org/presentationml/2006/ole">
            <p:oleObj spid="_x0000_s440331" name="Equation" r:id="rId13" imgW="355600" imgH="4064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1,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Announcements</a:t>
            </a:r>
            <a:endParaRPr lang="en-US" dirty="0"/>
          </a:p>
        </p:txBody>
      </p:sp>
      <p:sp>
        <p:nvSpPr>
          <p:cNvPr id="111619" name="Rectangle 3"/>
          <p:cNvSpPr>
            <a:spLocks noGrp="1" noChangeArrowheads="1"/>
          </p:cNvSpPr>
          <p:nvPr>
            <p:ph type="body" idx="1"/>
          </p:nvPr>
        </p:nvSpPr>
        <p:spPr>
          <a:xfrm>
            <a:off x="609600" y="609600"/>
            <a:ext cx="8305800" cy="5715000"/>
          </a:xfrm>
        </p:spPr>
        <p:txBody>
          <a:bodyPr/>
          <a:lstStyle/>
          <a:p>
            <a:r>
              <a:rPr lang="en-US" dirty="0" smtClean="0"/>
              <a:t>Those who have not been able to meet me for grade discussions, please come to my office at 10:30am tomorrow, Wednesday</a:t>
            </a:r>
          </a:p>
          <a:p>
            <a:pPr lvl="1"/>
            <a:r>
              <a:rPr lang="en-US" dirty="0" smtClean="0"/>
              <a:t>Please bring your exam end of class or to  tomorrow’s meeting</a:t>
            </a:r>
          </a:p>
          <a:p>
            <a:r>
              <a:rPr lang="en-US" dirty="0" smtClean="0"/>
              <a:t>Quiz #3</a:t>
            </a:r>
          </a:p>
          <a:p>
            <a:pPr lvl="1"/>
            <a:r>
              <a:rPr lang="en-US" dirty="0" smtClean="0"/>
              <a:t>Beginning of the class coming Tuesday, Nov. 8</a:t>
            </a:r>
          </a:p>
          <a:p>
            <a:pPr lvl="1"/>
            <a:r>
              <a:rPr lang="en-US" dirty="0" smtClean="0"/>
              <a:t>Covers: CH26.5 through what we finish Thursday!</a:t>
            </a:r>
          </a:p>
          <a:p>
            <a:r>
              <a:rPr lang="en-US" dirty="0" smtClean="0"/>
              <a:t>Colloquium at 4pm tomorrow, Wednesday, SH101</a:t>
            </a:r>
          </a:p>
          <a:p>
            <a:pPr lvl="1"/>
            <a:r>
              <a:rPr lang="en-US" dirty="0" smtClean="0"/>
              <a:t>Department faculty expo part II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1,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pic>
        <p:nvPicPr>
          <p:cNvPr id="9" name="Picture 8" descr="Screen shot 2011-10-31 at 10.14.03 AM.png"/>
          <p:cNvPicPr>
            <a:picLocks noChangeAspect="1"/>
          </p:cNvPicPr>
          <p:nvPr/>
        </p:nvPicPr>
        <p:blipFill>
          <a:blip r:embed="rId2"/>
          <a:stretch>
            <a:fillRect/>
          </a:stretch>
        </p:blipFill>
        <p:spPr>
          <a:xfrm>
            <a:off x="0" y="0"/>
            <a:ext cx="9143999" cy="7315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1,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152400"/>
            <a:ext cx="7772400" cy="609600"/>
          </a:xfrm>
        </p:spPr>
        <p:txBody>
          <a:bodyPr/>
          <a:lstStyle/>
          <a:p>
            <a:r>
              <a:rPr lang="en-US" dirty="0" smtClean="0"/>
              <a:t>Special Project #5</a:t>
            </a:r>
            <a:endParaRPr lang="en-US" dirty="0"/>
          </a:p>
        </p:txBody>
      </p:sp>
      <p:sp>
        <p:nvSpPr>
          <p:cNvPr id="111619" name="Rectangle 3"/>
          <p:cNvSpPr>
            <a:spLocks noGrp="1" noChangeArrowheads="1"/>
          </p:cNvSpPr>
          <p:nvPr>
            <p:ph type="body" idx="1"/>
          </p:nvPr>
        </p:nvSpPr>
        <p:spPr>
          <a:xfrm>
            <a:off x="152400" y="762000"/>
            <a:ext cx="6248400" cy="1981200"/>
          </a:xfrm>
        </p:spPr>
        <p:txBody>
          <a:bodyPr/>
          <a:lstStyle/>
          <a:p>
            <a:r>
              <a:rPr lang="en-US" sz="2800" dirty="0" smtClean="0"/>
              <a:t>In the circuit on the right, find out what the currents </a:t>
            </a:r>
            <a:r>
              <a:rPr lang="en-US" sz="2800" dirty="0" smtClean="0">
                <a:latin typeface="Monotype Corsiva"/>
                <a:cs typeface="Monotype Corsiva"/>
              </a:rPr>
              <a:t>I</a:t>
            </a:r>
            <a:r>
              <a:rPr lang="en-US" sz="2800" baseline="-25000" dirty="0" smtClean="0"/>
              <a:t>1</a:t>
            </a:r>
            <a:r>
              <a:rPr lang="en-US" sz="2800" dirty="0" smtClean="0"/>
              <a:t>, </a:t>
            </a:r>
            <a:r>
              <a:rPr lang="en-US" sz="2800" dirty="0" smtClean="0">
                <a:latin typeface="Monotype Corsiva"/>
                <a:cs typeface="Monotype Corsiva"/>
              </a:rPr>
              <a:t>I</a:t>
            </a:r>
            <a:r>
              <a:rPr lang="en-US" sz="2800" baseline="-25000" dirty="0" smtClean="0"/>
              <a:t>2</a:t>
            </a:r>
            <a:r>
              <a:rPr lang="en-US" sz="2800" dirty="0" smtClean="0"/>
              <a:t> and </a:t>
            </a:r>
            <a:r>
              <a:rPr lang="en-US" sz="2800" dirty="0" smtClean="0">
                <a:latin typeface="Monotype Corsiva"/>
                <a:cs typeface="Monotype Corsiva"/>
              </a:rPr>
              <a:t>I</a:t>
            </a:r>
            <a:r>
              <a:rPr lang="en-US" sz="2800" baseline="-25000" dirty="0" smtClean="0"/>
              <a:t>3</a:t>
            </a:r>
            <a:r>
              <a:rPr lang="en-US" sz="2800" dirty="0" smtClean="0"/>
              <a:t> are using Kirchhoff’s rules in the following two cases:</a:t>
            </a:r>
          </a:p>
          <a:p>
            <a:pPr lvl="1"/>
            <a:r>
              <a:rPr lang="en-US" sz="2400" dirty="0" smtClean="0"/>
              <a:t>All the directions of the current flows are as shown in the figure. (3points)</a:t>
            </a:r>
          </a:p>
        </p:txBody>
      </p:sp>
      <p:pic>
        <p:nvPicPr>
          <p:cNvPr id="7" name="Picture 11" descr="FG26_011"/>
          <p:cNvPicPr>
            <a:picLocks noChangeAspect="1" noChangeArrowheads="1"/>
          </p:cNvPicPr>
          <p:nvPr/>
        </p:nvPicPr>
        <p:blipFill>
          <a:blip r:embed="rId2"/>
          <a:srcRect/>
          <a:stretch>
            <a:fillRect/>
          </a:stretch>
        </p:blipFill>
        <p:spPr bwMode="auto">
          <a:xfrm>
            <a:off x="6400800" y="838200"/>
            <a:ext cx="2514600" cy="1628775"/>
          </a:xfrm>
          <a:prstGeom prst="rect">
            <a:avLst/>
          </a:prstGeom>
          <a:noFill/>
        </p:spPr>
      </p:pic>
      <p:sp>
        <p:nvSpPr>
          <p:cNvPr id="8" name="Rectangle 3"/>
          <p:cNvSpPr txBox="1">
            <a:spLocks noChangeArrowheads="1"/>
          </p:cNvSpPr>
          <p:nvPr/>
        </p:nvSpPr>
        <p:spPr bwMode="auto">
          <a:xfrm>
            <a:off x="76200" y="2819400"/>
            <a:ext cx="8610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what is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what is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Show the details of your OWN work to obtain credit.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rPr>
              <a:t>Due is at the beginning of the class Thursday, Nov. 3.</a:t>
            </a:r>
            <a:endParaRPr kumimoji="0" lang="en-US" sz="2800" b="0"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5</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p:oleObj spid="_x0000_s419842" name="Equation" r:id="rId4" imgW="914400" imgH="190080" progId="Equation.DSMT4">
              <p:embed/>
            </p:oleObj>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p:oleObj spid="_x0000_s419843" name="Equation" r:id="rId5" imgW="914400" imgH="190080" progId="Equation.DSMT4">
              <p:embed/>
            </p:oleObj>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p:oleObj spid="_x0000_s419844" name="Equation" r:id="rId6" imgW="914400" imgH="190080" progId="Equation.DSMT4">
              <p:embed/>
            </p:oleObj>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a:t>What magnetic pole does the geographic north pole has to have?</a:t>
            </a:r>
          </a:p>
          <a:p>
            <a:pPr lvl="1">
              <a:lnSpc>
                <a:spcPct val="80000"/>
              </a:lnSpc>
            </a:pPr>
            <a:r>
              <a:rPr lang="en-US" sz="2400"/>
              <a:t>Magnetic south pole.  What?  How do you know that?</a:t>
            </a:r>
          </a:p>
          <a:p>
            <a:pPr lvl="1">
              <a:lnSpc>
                <a:spcPct val="80000"/>
              </a:lnSpc>
            </a:pPr>
            <a:r>
              <a:rPr lang="en-US" sz="2400"/>
              <a:t>Since the magnetic north pole points to the geographic north, the geographic north must have magnetic south pole</a:t>
            </a:r>
          </a:p>
          <a:p>
            <a:pPr lvl="2">
              <a:lnSpc>
                <a:spcPct val="80000"/>
              </a:lnSpc>
            </a:pPr>
            <a:r>
              <a:rPr lang="en-US" sz="2000"/>
              <a:t>The pole in the north is still called geomagnetic north pole just because it is in the north</a:t>
            </a:r>
          </a:p>
          <a:p>
            <a:pPr lvl="1">
              <a:lnSpc>
                <a:spcPct val="80000"/>
              </a:lnSpc>
            </a:pPr>
            <a:r>
              <a:rPr lang="en-US" sz="240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6</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p:oleObj spid="_x0000_s420866" name="Equation" r:id="rId4" imgW="914400" imgH="190080" progId="Equation.DSMT4">
              <p:embed/>
            </p:oleObj>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p:oleObj spid="_x0000_s420867" name="Equation" r:id="rId5" imgW="914400" imgH="190080" progId="Equation.DSMT4">
              <p:embed/>
            </p:oleObj>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p:oleObj spid="_x0000_s420868" name="Equation" r:id="rId6" imgW="914400" imgH="190080" progId="Equation.DSMT4">
              <p:embed/>
            </p:oleObj>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7</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p:oleObj spid="_x0000_s421890" name="Equation" r:id="rId5" imgW="914400" imgH="190080" progId="Equation.DSMT4">
              <p:embed/>
            </p:oleObj>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p:oleObj spid="_x0000_s421891" name="Equation" r:id="rId6" imgW="914400" imgH="190080" progId="Equation.DSMT4">
              <p:embed/>
            </p:oleObj>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p:oleObj spid="_x0000_s421892" name="Equation" r:id="rId7" imgW="914400" imgH="190080" progId="Equation.DSMT4">
              <p:embed/>
            </p:oleObj>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a:t>OK, then what are the directions of the magnetic fields generated by the current flowing through circular loops?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Tuesday, Nov. 1, 2011</a:t>
            </a:r>
            <a:endParaRPr lang="en-US"/>
          </a:p>
        </p:txBody>
      </p:sp>
      <p:sp>
        <p:nvSpPr>
          <p:cNvPr id="11" name="Footer Placeholder 4"/>
          <p:cNvSpPr>
            <a:spLocks noGrp="1"/>
          </p:cNvSpPr>
          <p:nvPr>
            <p:ph type="ftr" sz="quarter" idx="11"/>
          </p:nvPr>
        </p:nvSpPr>
        <p:spPr/>
        <p:txBody>
          <a:bodyPr/>
          <a:lstStyle/>
          <a:p>
            <a:r>
              <a:rPr lang="en-US" smtClean="0"/>
              <a:t>PHYS 1444-003, Fall 2011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8</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p:oleObj spid="_x0000_s422914" name="Equation" r:id="rId4" imgW="914400" imgH="190080" progId="Equation.DSMT4">
              <p:embed/>
            </p:oleObj>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p:oleObj spid="_x0000_s422915" name="Equation" r:id="rId5" imgW="914400" imgH="190080" progId="Equation.DSMT4">
              <p:embed/>
            </p:oleObj>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p:oleObj spid="_x0000_s422916" name="Equation" r:id="rId6" imgW="914400" imgH="190080" progId="Equation.DSMT4">
              <p:embed/>
            </p:oleObj>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a:t>Since the electric current exerts force on a magnet, the magnet should also exert force on the electric current</a:t>
            </a:r>
          </a:p>
          <a:p>
            <a:pPr lvl="1">
              <a:lnSpc>
                <a:spcPct val="80000"/>
              </a:lnSpc>
            </a:pPr>
            <a:r>
              <a:rPr lang="en-US" sz="2000"/>
              <a:t>Which law justifies this?</a:t>
            </a:r>
          </a:p>
          <a:p>
            <a:pPr lvl="2">
              <a:lnSpc>
                <a:spcPct val="80000"/>
              </a:lnSpc>
            </a:pPr>
            <a:r>
              <a:rPr lang="en-US" sz="1800"/>
              <a:t>Newton’s 3</a:t>
            </a:r>
            <a:r>
              <a:rPr lang="en-US" sz="1800" baseline="30000"/>
              <a:t>rd</a:t>
            </a:r>
            <a:r>
              <a:rPr lang="en-US" sz="1800"/>
              <a:t> law</a:t>
            </a:r>
          </a:p>
          <a:p>
            <a:pPr lvl="1">
              <a:lnSpc>
                <a:spcPct val="80000"/>
              </a:lnSpc>
            </a:pPr>
            <a:r>
              <a:rPr lang="en-US" sz="2000"/>
              <a:t>This was also discovered by Oersted</a:t>
            </a:r>
          </a:p>
          <a:p>
            <a:pPr>
              <a:lnSpc>
                <a:spcPct val="80000"/>
              </a:lnSpc>
            </a:pPr>
            <a:r>
              <a:rPr lang="en-US" sz="2400"/>
              <a:t>Direction of the force is always </a:t>
            </a:r>
          </a:p>
          <a:p>
            <a:pPr lvl="1">
              <a:lnSpc>
                <a:spcPct val="80000"/>
              </a:lnSpc>
            </a:pPr>
            <a:r>
              <a:rPr lang="en-US" sz="2000"/>
              <a:t>perpendicular to the direction of the current and also</a:t>
            </a:r>
          </a:p>
          <a:p>
            <a:pPr lvl="1">
              <a:lnSpc>
                <a:spcPct val="80000"/>
              </a:lnSpc>
            </a:pPr>
            <a:r>
              <a:rPr lang="en-US" sz="2000"/>
              <a:t>perpendicular to the direction of the magnetic field, </a:t>
            </a:r>
            <a:r>
              <a:rPr lang="en-US" sz="2000" b="1"/>
              <a:t>B</a:t>
            </a:r>
          </a:p>
          <a:p>
            <a:pPr>
              <a:lnSpc>
                <a:spcPct val="80000"/>
              </a:lnSpc>
            </a:pPr>
            <a:r>
              <a:rPr lang="en-US" sz="2400"/>
              <a:t>Experimentally the direction of the force is given by another right-hand rule </a:t>
            </a:r>
            <a:r>
              <a:rPr lang="en-US" sz="2400">
                <a:sym typeface="Wingdings" charset="2"/>
              </a:rPr>
              <a:t> When the fingers of the right-hand points to the direction of the current and the finger tips bent to the direction of magnetic field B, the direction of thumb points to the direction of the force</a:t>
            </a:r>
            <a:endParaRPr lang="en-US" sz="2400"/>
          </a:p>
        </p:txBody>
      </p:sp>
      <p:pic>
        <p:nvPicPr>
          <p:cNvPr id="353289" name="Picture 9" descr="FG27_012B"/>
          <p:cNvPicPr>
            <a:picLocks noChangeAspect="1" noChangeArrowheads="1"/>
          </p:cNvPicPr>
          <p:nvPr/>
        </p:nvPicPr>
        <p:blipFill>
          <a:blip r:embed="rId7"/>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8"/>
          <a:srcRect/>
          <a:stretch>
            <a:fillRect/>
          </a:stretch>
        </p:blipFill>
        <p:spPr bwMode="auto">
          <a:xfrm>
            <a:off x="93617" y="4495800"/>
            <a:ext cx="2801983"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Tuesday, Nov. 1, 2011</a:t>
            </a:r>
            <a:endParaRPr lang="en-US"/>
          </a:p>
        </p:txBody>
      </p:sp>
      <p:sp>
        <p:nvSpPr>
          <p:cNvPr id="9" name="Footer Placeholder 4"/>
          <p:cNvSpPr>
            <a:spLocks noGrp="1"/>
          </p:cNvSpPr>
          <p:nvPr>
            <p:ph type="ftr" sz="quarter" idx="11"/>
          </p:nvPr>
        </p:nvSpPr>
        <p:spPr/>
        <p:txBody>
          <a:bodyPr/>
          <a:lstStyle/>
          <a:p>
            <a:r>
              <a:rPr lang="en-US" smtClean="0"/>
              <a:t>PHYS 1444-003, Fall 2011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9</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p:oleObj spid="_x0000_s423938" name="Equation" r:id="rId3" imgW="914400" imgH="190080" progId="Equation.DSMT4">
              <p:embed/>
            </p:oleObj>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p:oleObj spid="_x0000_s423939" name="Equation" r:id="rId4" imgW="914400" imgH="190080" progId="Equation.DSMT4">
              <p:embed/>
            </p:oleObj>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p:oleObj spid="_x0000_s423940" name="Equation" r:id="rId5" imgW="914400" imgH="190080" progId="Equation.DSMT4">
              <p:embed/>
            </p:oleObj>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p:oleObj spid="_x0000_s423941" name="Equation" r:id="rId6" imgW="774360" imgH="1648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39610</TotalTime>
  <Words>2523</Words>
  <Application>Microsoft Macintosh PowerPoint</Application>
  <PresentationFormat>On-screen Show (4:3)</PresentationFormat>
  <Paragraphs>223</Paragraphs>
  <Slides>19</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1444 – Section 003 Lecture #17</vt:lpstr>
      <vt:lpstr>Announcements</vt:lpstr>
      <vt:lpstr>Slide 3</vt:lpstr>
      <vt:lpstr>Special Project #5</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lpstr> Magnetic Forces on a Moving Charge</vt:lpstr>
      <vt:lpstr> Magnetic Forces on a Moving Charge</vt:lpstr>
      <vt:lpstr>Example 27 – 5 </vt:lpstr>
      <vt:lpstr>Charged Particle’s Path in Magnetic Field</vt:lpstr>
      <vt:lpstr>Example 27 – 7 </vt:lpstr>
      <vt:lpstr> Cyclotron Frequency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733</cp:revision>
  <dcterms:created xsi:type="dcterms:W3CDTF">2011-11-01T19:10:28Z</dcterms:created>
  <dcterms:modified xsi:type="dcterms:W3CDTF">2011-11-01T19:12:07Z</dcterms:modified>
</cp:coreProperties>
</file>