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Override PartName="/ppt/embeddings/oleObject81.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embeddings/oleObject85.bin" ContentType="application/vnd.openxmlformats-officedocument.oleObject"/>
  <Override PartName="/ppt/slides/slide18.xml" ContentType="application/vnd.openxmlformats-officedocument.presentationml.slide+xml"/>
  <Override PartName="/ppt/embeddings/oleObject33.bin" ContentType="application/vnd.openxmlformats-officedocument.oleObject"/>
  <Override PartName="/ppt/embeddings/oleObject52.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71.bin" ContentType="application/vnd.openxmlformats-officedocument.oleObject"/>
  <Override PartName="/ppt/embeddings/oleObject90.bin" ContentType="application/vnd.openxmlformats-officedocument.oleObject"/>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89.bin" ContentType="application/vnd.openxmlformats-officedocument.oleObject"/>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94.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82.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86.bin" ContentType="application/vnd.openxmlformats-officedocument.oleObject"/>
  <Override PartName="/ppt/slides/slide19.xml" ContentType="application/vnd.openxmlformats-officedocument.presentationml.slide+xml"/>
  <Override PartName="/ppt/embeddings/oleObject34.bin" ContentType="application/vnd.openxmlformats-officedocument.oleObject"/>
  <Override PartName="/ppt/embeddings/oleObject53.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72.bin" ContentType="application/vnd.openxmlformats-officedocument.oleObject"/>
  <Override PartName="/ppt/embeddings/oleObject91.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95.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Override PartName="/ppt/embeddings/oleObject83.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87.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92.bin" ContentType="application/vnd.openxmlformats-officedocument.oleObject"/>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ppt/embeddings/oleObject96.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embeddings/oleObject84.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6.xml" ContentType="application/vnd.openxmlformats-officedocument.presentationml.slide+xml"/>
  <Override PartName="/ppt/embeddings/oleObject74.bin" ContentType="application/vnd.openxmlformats-officedocument.oleObject"/>
  <Override PartName="/ppt/embeddings/oleObject93.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566" r:id="rId3"/>
    <p:sldId id="568" r:id="rId4"/>
    <p:sldId id="567" r:id="rId5"/>
    <p:sldId id="541" r:id="rId6"/>
    <p:sldId id="542" r:id="rId7"/>
    <p:sldId id="543" r:id="rId8"/>
    <p:sldId id="544" r:id="rId9"/>
    <p:sldId id="545" r:id="rId10"/>
    <p:sldId id="546" r:id="rId11"/>
    <p:sldId id="547" r:id="rId12"/>
    <p:sldId id="548" r:id="rId13"/>
    <p:sldId id="549" r:id="rId14"/>
    <p:sldId id="550" r:id="rId15"/>
    <p:sldId id="551" r:id="rId16"/>
    <p:sldId id="552" r:id="rId17"/>
    <p:sldId id="556" r:id="rId18"/>
    <p:sldId id="557" r:id="rId19"/>
    <p:sldId id="558"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3118" autoAdjust="0"/>
    <p:restoredTop sz="94683" autoAdjust="0"/>
  </p:normalViewPr>
  <p:slideViewPr>
    <p:cSldViewPr>
      <p:cViewPr varScale="1">
        <p:scale>
          <a:sx n="109" d="100"/>
          <a:sy n="109" d="100"/>
        </p:scale>
        <p:origin x="-2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pict"/><Relationship Id="rId4" Type="http://schemas.openxmlformats.org/officeDocument/2006/relationships/image" Target="../media/image43.pict"/><Relationship Id="rId5" Type="http://schemas.openxmlformats.org/officeDocument/2006/relationships/image" Target="../media/image44.pict"/><Relationship Id="rId6" Type="http://schemas.openxmlformats.org/officeDocument/2006/relationships/image" Target="../media/image45.pict"/><Relationship Id="rId7" Type="http://schemas.openxmlformats.org/officeDocument/2006/relationships/image" Target="../media/image46.pict"/><Relationship Id="rId8" Type="http://schemas.openxmlformats.org/officeDocument/2006/relationships/image" Target="../media/image47.pict"/><Relationship Id="rId1" Type="http://schemas.openxmlformats.org/officeDocument/2006/relationships/image" Target="../media/image4.wmf"/><Relationship Id="rId2" Type="http://schemas.openxmlformats.org/officeDocument/2006/relationships/image" Target="../media/image41.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pict"/><Relationship Id="rId4" Type="http://schemas.openxmlformats.org/officeDocument/2006/relationships/image" Target="../media/image50.pict"/><Relationship Id="rId1" Type="http://schemas.openxmlformats.org/officeDocument/2006/relationships/image" Target="../media/image4.wmf"/><Relationship Id="rId2" Type="http://schemas.openxmlformats.org/officeDocument/2006/relationships/image" Target="../media/image48.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pict"/><Relationship Id="rId4" Type="http://schemas.openxmlformats.org/officeDocument/2006/relationships/image" Target="../media/image55.pict"/><Relationship Id="rId5" Type="http://schemas.openxmlformats.org/officeDocument/2006/relationships/image" Target="../media/image56.wmf"/><Relationship Id="rId1" Type="http://schemas.openxmlformats.org/officeDocument/2006/relationships/image" Target="../media/image52.wmf"/><Relationship Id="rId2" Type="http://schemas.openxmlformats.org/officeDocument/2006/relationships/image" Target="../media/image53.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68.wmf"/><Relationship Id="rId12" Type="http://schemas.openxmlformats.org/officeDocument/2006/relationships/image" Target="../media/image69.wmf"/><Relationship Id="rId13" Type="http://schemas.openxmlformats.org/officeDocument/2006/relationships/image" Target="../media/image70.wmf"/><Relationship Id="rId14" Type="http://schemas.openxmlformats.org/officeDocument/2006/relationships/image" Target="../media/image71.pict"/><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0"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pict"/><Relationship Id="rId4" Type="http://schemas.openxmlformats.org/officeDocument/2006/relationships/image" Target="../media/image74.pict"/><Relationship Id="rId5" Type="http://schemas.openxmlformats.org/officeDocument/2006/relationships/image" Target="../media/image75.pict"/><Relationship Id="rId6" Type="http://schemas.openxmlformats.org/officeDocument/2006/relationships/image" Target="../media/image76.pict"/><Relationship Id="rId7" Type="http://schemas.openxmlformats.org/officeDocument/2006/relationships/image" Target="../media/image77.wmf"/><Relationship Id="rId8" Type="http://schemas.openxmlformats.org/officeDocument/2006/relationships/image" Target="../media/image78.pict"/><Relationship Id="rId1" Type="http://schemas.openxmlformats.org/officeDocument/2006/relationships/image" Target="../media/image4.wmf"/><Relationship Id="rId2" Type="http://schemas.openxmlformats.org/officeDocument/2006/relationships/image" Target="../media/image7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1" Type="http://schemas.openxmlformats.org/officeDocument/2006/relationships/image" Target="../media/image4.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19.wmf"/><Relationship Id="rId3"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pict"/><Relationship Id="rId4" Type="http://schemas.openxmlformats.org/officeDocument/2006/relationships/image" Target="../media/image32.pict"/><Relationship Id="rId5" Type="http://schemas.openxmlformats.org/officeDocument/2006/relationships/image" Target="../media/image33.pict"/><Relationship Id="rId6" Type="http://schemas.openxmlformats.org/officeDocument/2006/relationships/image" Target="../media/image34.pict"/><Relationship Id="rId7" Type="http://schemas.openxmlformats.org/officeDocument/2006/relationships/image" Target="../media/image35.wmf"/><Relationship Id="rId8" Type="http://schemas.openxmlformats.org/officeDocument/2006/relationships/image" Target="../media/image36.pict"/><Relationship Id="rId9" Type="http://schemas.openxmlformats.org/officeDocument/2006/relationships/image" Target="../media/image37.pict"/><Relationship Id="rId10" Type="http://schemas.openxmlformats.org/officeDocument/2006/relationships/image" Target="../media/image38.pict"/><Relationship Id="rId11" Type="http://schemas.openxmlformats.org/officeDocument/2006/relationships/image" Target="../media/image39.pict"/><Relationship Id="rId1" Type="http://schemas.openxmlformats.org/officeDocument/2006/relationships/image" Target="../media/image29.wmf"/><Relationship Id="rId2" Type="http://schemas.openxmlformats.org/officeDocument/2006/relationships/image" Target="../media/image3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Nov. 1, 2011</a:t>
            </a:r>
            <a:endParaRPr lang="en-US"/>
          </a:p>
        </p:txBody>
      </p:sp>
      <p:sp>
        <p:nvSpPr>
          <p:cNvPr id="3077" name="Rectangle 5"/>
          <p:cNvSpPr>
            <a:spLocks noGrp="1" noChangeArrowheads="1"/>
          </p:cNvSpPr>
          <p:nvPr>
            <p:ph type="ftr" sz="quarter" idx="3"/>
          </p:nvPr>
        </p:nvSpPr>
        <p:spPr>
          <a:xfrm>
            <a:off x="3581400" y="6248400"/>
            <a:ext cx="2514600" cy="457200"/>
          </a:xfrm>
        </p:spPr>
        <p:txBody>
          <a:bodyPr/>
          <a:lstStyle>
            <a:lvl1pPr>
              <a:defRPr smtClean="0"/>
            </a:lvl1pPr>
          </a:lstStyle>
          <a:p>
            <a:r>
              <a:rPr lang="en-US" smtClean="0"/>
              <a:t>PHYS 1444-003, Fall 2011             Dr. Jaehoon Yu</a:t>
            </a:r>
            <a:endParaRPr lang="en-US" dirty="0"/>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Nov. 1,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Nov. 1,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Nov. 1,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Nov. 1,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Nov. 1,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1,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Nov. 1, 2011</a:t>
            </a:r>
            <a:endParaRPr lang="en-US"/>
          </a:p>
        </p:txBody>
      </p:sp>
      <p:sp>
        <p:nvSpPr>
          <p:cNvPr id="1029" name="Rectangle 5"/>
          <p:cNvSpPr>
            <a:spLocks noGrp="1" noChangeArrowheads="1"/>
          </p:cNvSpPr>
          <p:nvPr>
            <p:ph type="ftr" sz="quarter" idx="3"/>
          </p:nvPr>
        </p:nvSpPr>
        <p:spPr bwMode="auto">
          <a:xfrm>
            <a:off x="3581400" y="6248400"/>
            <a:ext cx="2438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oleObject18.bin"/><Relationship Id="rId5" Type="http://schemas.openxmlformats.org/officeDocument/2006/relationships/oleObject" Target="../embeddings/oleObject19.bin"/><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 Id="rId9" Type="http://schemas.openxmlformats.org/officeDocument/2006/relationships/oleObject" Target="../embeddings/oleObject23.bin"/><Relationship Id="rId10" Type="http://schemas.openxmlformats.org/officeDocument/2006/relationships/oleObject" Target="../embeddings/oleObject24.bin"/><Relationship Id="rId11" Type="http://schemas.openxmlformats.org/officeDocument/2006/relationships/oleObject" Target="../embeddings/oleObject25.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7" Type="http://schemas.openxmlformats.org/officeDocument/2006/relationships/oleObject" Target="../embeddings/oleObject30.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oleObject" Target="../embeddings/oleObject31.bin"/><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0" Type="http://schemas.openxmlformats.org/officeDocument/2006/relationships/oleObject" Target="../embeddings/oleObject37.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oleObject" Target="../embeddings/oleObject46.bin"/><Relationship Id="rId13" Type="http://schemas.openxmlformats.org/officeDocument/2006/relationships/oleObject" Target="../embeddings/oleObject47.bin"/><Relationship Id="rId14"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0.jpeg"/><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0"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oleObject" Target="../embeddings/oleObject58.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49.bin"/><Relationship Id="rId4" Type="http://schemas.openxmlformats.org/officeDocument/2006/relationships/oleObject" Target="../embeddings/oleObject50.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oleObject" Target="../embeddings/oleObject55.bin"/><Relationship Id="rId10"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59.bin"/><Relationship Id="rId5" Type="http://schemas.openxmlformats.org/officeDocument/2006/relationships/oleObject" Target="../embeddings/oleObject60.bin"/><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oleObject63.bin"/><Relationship Id="rId9" Type="http://schemas.openxmlformats.org/officeDocument/2006/relationships/oleObject" Target="../embeddings/oleObject64.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81.bin"/><Relationship Id="rId12" Type="http://schemas.openxmlformats.org/officeDocument/2006/relationships/oleObject" Target="../embeddings/oleObject82.bin"/><Relationship Id="rId13" Type="http://schemas.openxmlformats.org/officeDocument/2006/relationships/oleObject" Target="../embeddings/oleObject83.bin"/><Relationship Id="rId14" Type="http://schemas.openxmlformats.org/officeDocument/2006/relationships/oleObject" Target="../embeddings/oleObject84.bin"/><Relationship Id="rId15" Type="http://schemas.openxmlformats.org/officeDocument/2006/relationships/oleObject" Target="../embeddings/oleObject85.bin"/><Relationship Id="rId16" Type="http://schemas.openxmlformats.org/officeDocument/2006/relationships/oleObject" Target="../embeddings/oleObject86.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oleObject" Target="../embeddings/oleObject74.bin"/><Relationship Id="rId5" Type="http://schemas.openxmlformats.org/officeDocument/2006/relationships/oleObject" Target="../embeddings/oleObject75.bin"/><Relationship Id="rId6" Type="http://schemas.openxmlformats.org/officeDocument/2006/relationships/oleObject" Target="../embeddings/oleObject76.bin"/><Relationship Id="rId7" Type="http://schemas.openxmlformats.org/officeDocument/2006/relationships/oleObject" Target="../embeddings/oleObject77.bin"/><Relationship Id="rId8" Type="http://schemas.openxmlformats.org/officeDocument/2006/relationships/oleObject" Target="../embeddings/oleObject78.bin"/><Relationship Id="rId9" Type="http://schemas.openxmlformats.org/officeDocument/2006/relationships/oleObject" Target="../embeddings/oleObject79.bin"/><Relationship Id="rId10" Type="http://schemas.openxmlformats.org/officeDocument/2006/relationships/oleObject" Target="../embeddings/oleObject80.bin"/></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94.bin"/><Relationship Id="rId12" Type="http://schemas.openxmlformats.org/officeDocument/2006/relationships/oleObject" Target="../embeddings/oleObject95.bin"/><Relationship Id="rId13" Type="http://schemas.openxmlformats.org/officeDocument/2006/relationships/oleObject" Target="../embeddings/oleObject9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79.png"/><Relationship Id="rId4" Type="http://schemas.openxmlformats.org/officeDocument/2006/relationships/oleObject" Target="../embeddings/oleObject87.bin"/><Relationship Id="rId5" Type="http://schemas.openxmlformats.org/officeDocument/2006/relationships/oleObject" Target="../embeddings/oleObject88.bin"/><Relationship Id="rId6" Type="http://schemas.openxmlformats.org/officeDocument/2006/relationships/oleObject" Target="../embeddings/oleObject89.bin"/><Relationship Id="rId7" Type="http://schemas.openxmlformats.org/officeDocument/2006/relationships/oleObject" Target="../embeddings/oleObject90.bin"/><Relationship Id="rId8" Type="http://schemas.openxmlformats.org/officeDocument/2006/relationships/oleObject" Target="../embeddings/oleObject91.bin"/><Relationship Id="rId9" Type="http://schemas.openxmlformats.org/officeDocument/2006/relationships/oleObject" Target="../embeddings/oleObject92.bin"/><Relationship Id="rId10"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oleObject" Target="../embeddings/oleObject10.bin"/><Relationship Id="rId5" Type="http://schemas.openxmlformats.org/officeDocument/2006/relationships/oleObject" Target="../embeddings/oleObject11.bin"/><Relationship Id="rId6" Type="http://schemas.openxmlformats.org/officeDocument/2006/relationships/oleObject" Target="../embeddings/oleObject12.bin"/><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oleObject14.bin"/><Relationship Id="rId5" Type="http://schemas.openxmlformats.org/officeDocument/2006/relationships/oleObject" Target="../embeddings/oleObject15.bin"/><Relationship Id="rId6" Type="http://schemas.openxmlformats.org/officeDocument/2006/relationships/oleObject" Target="../embeddings/oleObject1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Tuesday, Nov. 1,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dirty="0"/>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#17</a:t>
            </a:r>
            <a:endParaRPr lang="en-US" dirty="0"/>
          </a:p>
        </p:txBody>
      </p:sp>
      <p:sp>
        <p:nvSpPr>
          <p:cNvPr id="2052" name="Text Box 4"/>
          <p:cNvSpPr txBox="1">
            <a:spLocks noChangeArrowheads="1"/>
          </p:cNvSpPr>
          <p:nvPr/>
        </p:nvSpPr>
        <p:spPr bwMode="auto">
          <a:xfrm>
            <a:off x="3216048" y="1378803"/>
            <a:ext cx="271509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Nov. 1,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209800"/>
            <a:ext cx="7010400" cy="36576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Electric Current and Magnetism</a:t>
            </a:r>
          </a:p>
          <a:p>
            <a:pPr marL="609600" indent="-609600">
              <a:spcBef>
                <a:spcPct val="20000"/>
              </a:spcBef>
              <a:buFontTx/>
              <a:buChar char="•"/>
            </a:pPr>
            <a:r>
              <a:rPr lang="en-US" sz="3200" dirty="0" smtClean="0">
                <a:solidFill>
                  <a:schemeClr val="accent2"/>
                </a:solidFill>
                <a:latin typeface="Arial Narrow" charset="0"/>
              </a:rPr>
              <a:t>Magnetic Forces on Electric Current</a:t>
            </a:r>
          </a:p>
          <a:p>
            <a:pPr marL="609600" indent="-609600">
              <a:spcBef>
                <a:spcPct val="20000"/>
              </a:spcBef>
              <a:buFontTx/>
              <a:buChar char="•"/>
            </a:pPr>
            <a:r>
              <a:rPr lang="en-US" sz="3200" dirty="0" smtClean="0">
                <a:solidFill>
                  <a:schemeClr val="accent2"/>
                </a:solidFill>
                <a:latin typeface="Arial Narrow" charset="0"/>
              </a:rPr>
              <a:t>About Magnetic Field</a:t>
            </a:r>
          </a:p>
          <a:p>
            <a:pPr marL="609600" indent="-609600">
              <a:spcBef>
                <a:spcPct val="20000"/>
              </a:spcBef>
              <a:buFontTx/>
              <a:buChar char="•"/>
            </a:pPr>
            <a:r>
              <a:rPr lang="en-US" sz="3200" dirty="0" smtClean="0">
                <a:solidFill>
                  <a:schemeClr val="accent2"/>
                </a:solidFill>
                <a:latin typeface="Arial Narrow" charset="0"/>
              </a:rPr>
              <a:t>Magnetic Forces on a Moving Charge</a:t>
            </a:r>
          </a:p>
          <a:p>
            <a:pPr marL="609600" indent="-609600">
              <a:spcBef>
                <a:spcPct val="20000"/>
              </a:spcBef>
              <a:buFontTx/>
              <a:buChar char="•"/>
            </a:pPr>
            <a:r>
              <a:rPr lang="en-US" sz="3200" dirty="0" smtClean="0">
                <a:solidFill>
                  <a:schemeClr val="accent2"/>
                </a:solidFill>
                <a:latin typeface="Arial Narrow" charset="0"/>
              </a:rPr>
              <a:t>Charged Particle Path in a Magnetic Field</a:t>
            </a:r>
          </a:p>
          <a:p>
            <a:pPr marL="609600" indent="-609600">
              <a:spcBef>
                <a:spcPct val="20000"/>
              </a:spcBef>
              <a:buFontTx/>
              <a:buChar char="•"/>
            </a:pPr>
            <a:r>
              <a:rPr lang="en-US" sz="3200" dirty="0" smtClean="0">
                <a:solidFill>
                  <a:schemeClr val="accent2"/>
                </a:solidFill>
                <a:latin typeface="Arial Narrow" charset="0"/>
              </a:rPr>
              <a:t>Cyclotron Frequency</a:t>
            </a:r>
          </a:p>
          <a:p>
            <a:pPr marL="609600" indent="-609600">
              <a:spcBef>
                <a:spcPct val="20000"/>
              </a:spcBef>
              <a:buFontTx/>
              <a:buChar char="•"/>
            </a:pPr>
            <a:endParaRPr lang="en-US" sz="3200" dirty="0" smtClean="0">
              <a:solidFill>
                <a:schemeClr val="accent2"/>
              </a:solidFill>
              <a:latin typeface="Arial Narrow" charset="0"/>
            </a:endParaRPr>
          </a:p>
        </p:txBody>
      </p:sp>
      <p:sp>
        <p:nvSpPr>
          <p:cNvPr id="9" name="Text Box 15"/>
          <p:cNvSpPr txBox="1">
            <a:spLocks noChangeArrowheads="1"/>
          </p:cNvSpPr>
          <p:nvPr/>
        </p:nvSpPr>
        <p:spPr bwMode="auto">
          <a:xfrm>
            <a:off x="1021277" y="5801380"/>
            <a:ext cx="7208323" cy="523220"/>
          </a:xfrm>
          <a:prstGeom prst="rect">
            <a:avLst/>
          </a:prstGeom>
          <a:solidFill>
            <a:srgbClr val="99FFCC"/>
          </a:solidFill>
          <a:ln w="9525">
            <a:noFill/>
            <a:miter lim="800000"/>
            <a:headEnd/>
            <a:tailEnd/>
          </a:ln>
          <a:effectLst/>
        </p:spPr>
        <p:txBody>
          <a:bodyPr wrap="non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r>
              <a:rPr lang="en-US" sz="2800" dirty="0">
                <a:solidFill>
                  <a:schemeClr val="accent2"/>
                </a:solidFill>
                <a:latin typeface="Arial Narrow" charset="0"/>
              </a:rPr>
              <a:t>Today’s homework is </a:t>
            </a:r>
            <a:r>
              <a:rPr lang="en-US" sz="2800" dirty="0" smtClean="0">
                <a:solidFill>
                  <a:schemeClr val="accent2"/>
                </a:solidFill>
                <a:latin typeface="Arial Narrow" charset="0"/>
              </a:rPr>
              <a:t>#9, </a:t>
            </a:r>
            <a:r>
              <a:rPr lang="en-US" sz="2800" dirty="0">
                <a:solidFill>
                  <a:schemeClr val="accent2"/>
                </a:solidFill>
                <a:latin typeface="Arial Narrow" charset="0"/>
              </a:rPr>
              <a:t>due</a:t>
            </a:r>
            <a:r>
              <a:rPr lang="en-US" sz="2800" dirty="0" smtClean="0">
                <a:solidFill>
                  <a:schemeClr val="accent2"/>
                </a:solidFill>
                <a:latin typeface="Arial Narrow" charset="0"/>
              </a:rPr>
              <a:t> 10pm</a:t>
            </a:r>
            <a:r>
              <a:rPr lang="en-US" sz="2800" dirty="0">
                <a:solidFill>
                  <a:schemeClr val="accent2"/>
                </a:solidFill>
                <a:latin typeface="Arial Narrow" charset="0"/>
              </a:rPr>
              <a:t>, </a:t>
            </a:r>
            <a:r>
              <a:rPr lang="en-US" sz="2800" dirty="0" smtClean="0">
                <a:solidFill>
                  <a:schemeClr val="accent2"/>
                </a:solidFill>
                <a:latin typeface="Arial Narrow" charset="0"/>
              </a:rPr>
              <a:t>Tuesday</a:t>
            </a:r>
            <a:r>
              <a:rPr lang="en-US" sz="2800" dirty="0">
                <a:solidFill>
                  <a:schemeClr val="accent2"/>
                </a:solidFill>
                <a:latin typeface="Arial Narrow" charset="0"/>
              </a:rPr>
              <a:t>,</a:t>
            </a:r>
            <a:r>
              <a:rPr lang="en-US" sz="2800" dirty="0" smtClean="0">
                <a:solidFill>
                  <a:schemeClr val="accent2"/>
                </a:solidFill>
                <a:latin typeface="Arial Narrow" charset="0"/>
              </a:rPr>
              <a:t> Nov. 8!</a:t>
            </a:r>
            <a:r>
              <a:rPr lang="en-US" sz="2800" dirty="0">
                <a:solidFill>
                  <a:schemeClr val="accent2"/>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Tuesday, Nov. 1, 2011</a:t>
            </a:r>
            <a:endParaRPr lang="en-US"/>
          </a:p>
        </p:txBody>
      </p:sp>
      <p:sp>
        <p:nvSpPr>
          <p:cNvPr id="14" name="Footer Placeholder 4"/>
          <p:cNvSpPr>
            <a:spLocks noGrp="1"/>
          </p:cNvSpPr>
          <p:nvPr>
            <p:ph type="ftr" sz="quarter" idx="11"/>
          </p:nvPr>
        </p:nvSpPr>
        <p:spPr/>
        <p:txBody>
          <a:bodyPr/>
          <a:lstStyle/>
          <a:p>
            <a:r>
              <a:rPr lang="en-US" smtClean="0"/>
              <a:t>PHYS 1444-003, Fall 2011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10</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p:oleObj spid="_x0000_s424962" name="Equation" r:id="rId3" imgW="914400" imgH="190080" progId="Equation.DSMT4">
              <p:embed/>
            </p:oleObj>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p:oleObj spid="_x0000_s424963" name="Equation" r:id="rId4" imgW="914400" imgH="190080" progId="Equation.DSMT4">
              <p:embed/>
            </p:oleObj>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p:oleObj spid="_x0000_s424964" name="Equation" r:id="rId5" imgW="914400" imgH="190080" progId="Equation.DSMT4">
              <p:embed/>
            </p:oleObj>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p:oleObj spid="_x0000_s424965" name="Equation" r:id="rId6" imgW="749160" imgH="164880" progId="Equation.DSMT4">
              <p:embed/>
            </p:oleObj>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p:oleObj spid="_x0000_s424966" name="Equation" r:id="rId7" imgW="622080" imgH="203040" progId="Equation.DSMT4">
              <p:embed/>
            </p:oleObj>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p:oleObj spid="_x0000_s424967" name="Equation" r:id="rId8" imgW="495000" imgH="203040" progId="Equation.DSMT4">
              <p:embed/>
            </p:oleObj>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p:oleObj spid="_x0000_s424968" name="Equation" r:id="rId9" imgW="698400" imgH="203040" progId="Equation.DSMT4">
              <p:embed/>
            </p:oleObj>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p:oleObj spid="_x0000_s424969" name="Equation" r:id="rId10" imgW="634680" imgH="203040" progId="Equation.DSMT4">
              <p:embed/>
            </p:oleObj>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p:oleObj spid="_x0000_s424970" name="Equation" r:id="rId11" imgW="7617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11</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p:oleObj spid="_x0000_s425986" name="Equation" r:id="rId3" imgW="914400" imgH="190080" progId="Equation.DSMT4">
              <p:embed/>
            </p:oleObj>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p:oleObj spid="_x0000_s425987" name="Equation" r:id="rId4" imgW="914400" imgH="190080" progId="Equation.DSMT4">
              <p:embed/>
            </p:oleObj>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p:oleObj spid="_x0000_s425988" name="Equation" r:id="rId5" imgW="914400" imgH="190080" progId="Equation.DSMT4">
              <p:embed/>
            </p:oleObj>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p:oleObj spid="_x0000_s425989" name="Equation" r:id="rId6" imgW="152280" imgH="164880" progId="Equation.DSMT4">
              <p:embed/>
            </p:oleObj>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p:oleObj spid="_x0000_s425990" name="Equation" r:id="rId7" imgW="15228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Nov. 1, 2011</a:t>
            </a:r>
            <a:endParaRPr lang="en-US"/>
          </a:p>
        </p:txBody>
      </p:sp>
      <p:sp>
        <p:nvSpPr>
          <p:cNvPr id="23" name="Footer Placeholder 4"/>
          <p:cNvSpPr>
            <a:spLocks noGrp="1"/>
          </p:cNvSpPr>
          <p:nvPr>
            <p:ph type="ftr" sz="quarter" idx="11"/>
          </p:nvPr>
        </p:nvSpPr>
        <p:spPr/>
        <p:txBody>
          <a:bodyPr/>
          <a:lstStyle/>
          <a:p>
            <a:r>
              <a:rPr lang="en-US" smtClean="0"/>
              <a:t>PHYS 1444-003, Fall 2011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12</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p:oleObj spid="_x0000_s427010" name="Equation" r:id="rId4" imgW="355320" imgH="203040" progId="Equation.DSMT4">
              <p:embed/>
            </p:oleObj>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p:oleObj spid="_x0000_s427011" name="Equation" r:id="rId5" imgW="634680" imgH="203040" progId="Equation.DSMT4">
              <p:embed/>
            </p:oleObj>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p:oleObj spid="_x0000_s427012" name="Equation" r:id="rId6" imgW="469800" imgH="164880" progId="Equation.DSMT4">
              <p:embed/>
            </p:oleObj>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p:oleObj spid="_x0000_s427013" name="Equation" r:id="rId7" imgW="253800" imgH="152280" progId="Equation.DSMT4">
              <p:embed/>
            </p:oleObj>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p:oleObj spid="_x0000_s427014" name="Equation" r:id="rId8" imgW="291960" imgH="368280" progId="Equation.DSMT4">
              <p:embed/>
            </p:oleObj>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p:oleObj spid="_x0000_s427015" name="Equation" r:id="rId9" imgW="1015920" imgH="393480" progId="Equation.DSMT4">
              <p:embed/>
            </p:oleObj>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p:oleObj spid="_x0000_s427016" name="Equation" r:id="rId10" imgW="368280" imgH="164880" progId="Equation.DSMT4">
              <p:embed/>
            </p:oleObj>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Tuesday, Nov. 1, 2011</a:t>
            </a:r>
            <a:endParaRPr lang="en-US"/>
          </a:p>
        </p:txBody>
      </p:sp>
      <p:sp>
        <p:nvSpPr>
          <p:cNvPr id="32" name="Footer Placeholder 4"/>
          <p:cNvSpPr>
            <a:spLocks noGrp="1"/>
          </p:cNvSpPr>
          <p:nvPr>
            <p:ph type="ftr" sz="quarter" idx="11"/>
          </p:nvPr>
        </p:nvSpPr>
        <p:spPr/>
        <p:txBody>
          <a:bodyPr/>
          <a:lstStyle/>
          <a:p>
            <a:r>
              <a:rPr lang="en-US" smtClean="0"/>
              <a:t>PHYS 1444-003, Fall 2011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13</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p:oleObj spid="_x0000_s428034" name="Equation" r:id="rId4" imgW="495000" imgH="228600" progId="Equation.DSMT4">
              <p:embed/>
            </p:oleObj>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p:oleObj spid="_x0000_s428035" name="Equation" r:id="rId5" imgW="774700" imgH="190500" progId="Equation.DSMT4">
              <p:embed/>
            </p:oleObj>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p:oleObj spid="_x0000_s428036" name="Equation" r:id="rId6" imgW="368300" imgH="254000" progId="Equation.DSMT4">
              <p:embed/>
            </p:oleObj>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p:oleObj spid="_x0000_s428037" name="Equation" r:id="rId7" imgW="266700" imgH="152400" progId="Equation.DSMT4">
              <p:embed/>
            </p:oleObj>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p:oleObj spid="_x0000_s428038" name="Equation" r:id="rId8" imgW="546100" imgH="190500" progId="Equation.DSMT4">
              <p:embed/>
            </p:oleObj>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p:oleObj spid="_x0000_s428039" name="Equation" r:id="rId9" imgW="736600" imgH="254000" progId="Equation.DSMT4">
              <p:embed/>
            </p:oleObj>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p:oleObj spid="_x0000_s428040" name="Equation" r:id="rId10" imgW="482400" imgH="203040" progId="Equation.DSMT4">
              <p:embed/>
            </p:oleObj>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p:oleObj spid="_x0000_s428041" name="Equation" r:id="rId11" imgW="901700" imgH="342900" progId="Equation.DSMT4">
              <p:embed/>
            </p:oleObj>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p:oleObj spid="_x0000_s428042" name="Equation" r:id="rId12" imgW="1003300" imgH="342900" progId="Equation.DSMT4">
              <p:embed/>
            </p:oleObj>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p:oleObj spid="_x0000_s428043" name="Equation" r:id="rId13" imgW="1003300" imgH="317500" progId="Equation.DSMT4">
              <p:embed/>
            </p:oleObj>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p:oleObj spid="_x0000_s428044" name="Equation" r:id="rId14" imgW="381000" imgH="228600" progId="Equation.DSMT4">
              <p:embed/>
            </p:oleObj>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1,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14</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the wire carrying a current (moving charge) experience force in a magnetic field, a free moving charge must feel the same kind of force…</a:t>
            </a:r>
            <a:r>
              <a:rPr lang="en-US" sz="2400" dirty="0" err="1">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N moving particles with charge </a:t>
            </a:r>
            <a:r>
              <a:rPr lang="en-US" sz="2400" dirty="0" err="1"/>
              <a:t>q</a:t>
            </a:r>
            <a:r>
              <a:rPr lang="en-US" sz="2400" dirty="0"/>
              <a:t> each, and they pass by a given point in time interval </a:t>
            </a:r>
            <a:r>
              <a:rPr lang="en-US" sz="2400" dirty="0" err="1"/>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err="1"/>
              <a:t>t</a:t>
            </a:r>
            <a:r>
              <a:rPr lang="en-US" sz="2400" dirty="0"/>
              <a:t> be the time for a charge </a:t>
            </a:r>
            <a:r>
              <a:rPr lang="en-US" sz="2400" dirty="0" err="1"/>
              <a:t>q</a:t>
            </a:r>
            <a:r>
              <a:rPr lang="en-US" sz="2400" dirty="0"/>
              <a:t> to travel a distance L in a magnetic field </a:t>
            </a:r>
            <a:r>
              <a:rPr lang="en-US" sz="2400" b="1" dirty="0"/>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p:oleObj spid="_x0000_s429058" name="Equation" r:id="rId3" imgW="914400" imgH="190080" progId="Equation.DSMT4">
              <p:embed/>
            </p:oleObj>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p:oleObj spid="_x0000_s429059" name="Equation" r:id="rId4" imgW="914400" imgH="190080" progId="Equation.DSMT4">
              <p:embed/>
            </p:oleObj>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p:oleObj spid="_x0000_s429060" name="Equation" r:id="rId5" imgW="914400" imgH="190080" progId="Equation.DSMT4">
              <p:embed/>
            </p:oleObj>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p:oleObj spid="_x0000_s429061" name="Equation" r:id="rId6" imgW="368300" imgH="190500" progId="Equation.DSMT4">
              <p:embed/>
            </p:oleObj>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p:oleObj spid="_x0000_s429062" name="Equation" r:id="rId7" imgW="266700" imgH="177800" progId="Equation.DSMT4">
              <p:embed/>
            </p:oleObj>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p:oleObj spid="_x0000_s429063" name="Equation" r:id="rId8" imgW="228600" imgH="152400" progId="Equation.DSMT4">
              <p:embed/>
            </p:oleObj>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p:oleObj spid="_x0000_s429064" name="Equation" r:id="rId9" imgW="660400" imgH="215900" progId="Equation.DSMT4">
              <p:embed/>
            </p:oleObj>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p:oleObj spid="_x0000_s429065" name="Equation" r:id="rId10" imgW="508000" imgH="190500" progId="Equation.DSMT4">
              <p:embed/>
            </p:oleObj>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p:oleObj spid="_x0000_s429066" name="Equation" r:id="rId11" imgW="520700" imgH="215900" progId="Equation.DSMT4">
              <p:embed/>
            </p:oleObj>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p:oleObj spid="_x0000_s429067" name="Equation" r:id="rId12" imgW="330200" imgH="2159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9426">
                                            <p:txEl>
                                              <p:pRg st="5" end="5"/>
                                            </p:txEl>
                                          </p:spTgt>
                                        </p:tgtEl>
                                        <p:attrNameLst>
                                          <p:attrName>style.visibility</p:attrName>
                                        </p:attrNameLst>
                                      </p:cBhvr>
                                      <p:to>
                                        <p:strVal val="visible"/>
                                      </p:to>
                                    </p:set>
                                    <p:animEffect transition="in" filter="wipe(left)">
                                      <p:cBhvr>
                                        <p:cTn id="32" dur="500"/>
                                        <p:tgtEl>
                                          <p:spTgt spid="359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9426">
                                            <p:txEl>
                                              <p:pRg st="6" end="6"/>
                                            </p:txEl>
                                          </p:spTgt>
                                        </p:tgtEl>
                                        <p:attrNameLst>
                                          <p:attrName>style.visibility</p:attrName>
                                        </p:attrNameLst>
                                      </p:cBhvr>
                                      <p:to>
                                        <p:strVal val="visible"/>
                                      </p:to>
                                    </p:set>
                                    <p:animEffect transition="in" filter="wipe(left)">
                                      <p:cBhvr>
                                        <p:cTn id="37" dur="500"/>
                                        <p:tgtEl>
                                          <p:spTgt spid="359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9433"/>
                                        </p:tgtEl>
                                        <p:attrNameLst>
                                          <p:attrName>style.visibility</p:attrName>
                                        </p:attrNameLst>
                                      </p:cBhvr>
                                      <p:to>
                                        <p:strVal val="visible"/>
                                      </p:to>
                                    </p:set>
                                    <p:animEffect transition="in" filter="wipe(left)">
                                      <p:cBhvr>
                                        <p:cTn id="42" dur="500"/>
                                        <p:tgtEl>
                                          <p:spTgt spid="3594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9437"/>
                                        </p:tgtEl>
                                        <p:attrNameLst>
                                          <p:attrName>style.visibility</p:attrName>
                                        </p:attrNameLst>
                                      </p:cBhvr>
                                      <p:to>
                                        <p:strVal val="visible"/>
                                      </p:to>
                                    </p:set>
                                    <p:animEffect transition="in" filter="wipe(left)">
                                      <p:cBhvr>
                                        <p:cTn id="47" dur="500"/>
                                        <p:tgtEl>
                                          <p:spTgt spid="3594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9426">
                                            <p:txEl>
                                              <p:pRg st="7" end="7"/>
                                            </p:txEl>
                                          </p:spTgt>
                                        </p:tgtEl>
                                        <p:attrNameLst>
                                          <p:attrName>style.visibility</p:attrName>
                                        </p:attrNameLst>
                                      </p:cBhvr>
                                      <p:to>
                                        <p:strVal val="visible"/>
                                      </p:to>
                                    </p:set>
                                    <p:animEffect transition="in" filter="wipe(left)">
                                      <p:cBhvr>
                                        <p:cTn id="52" dur="500"/>
                                        <p:tgtEl>
                                          <p:spTgt spid="35942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9426">
                                            <p:txEl>
                                              <p:pRg st="8" end="8"/>
                                            </p:txEl>
                                          </p:spTgt>
                                        </p:tgtEl>
                                        <p:attrNameLst>
                                          <p:attrName>style.visibility</p:attrName>
                                        </p:attrNameLst>
                                      </p:cBhvr>
                                      <p:to>
                                        <p:strVal val="visible"/>
                                      </p:to>
                                    </p:set>
                                    <p:animEffect transition="in" filter="wipe(left)">
                                      <p:cBhvr>
                                        <p:cTn id="57" dur="500"/>
                                        <p:tgtEl>
                                          <p:spTgt spid="35942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9431"/>
                                        </p:tgtEl>
                                        <p:attrNameLst>
                                          <p:attrName>style.visibility</p:attrName>
                                        </p:attrNameLst>
                                      </p:cBhvr>
                                      <p:to>
                                        <p:strVal val="visible"/>
                                      </p:to>
                                    </p:set>
                                    <p:animEffect transition="in" filter="wipe(left)">
                                      <p:cBhvr>
                                        <p:cTn id="62" dur="500"/>
                                        <p:tgtEl>
                                          <p:spTgt spid="3594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9426">
                                            <p:txEl>
                                              <p:pRg st="9" end="9"/>
                                            </p:txEl>
                                          </p:spTgt>
                                        </p:tgtEl>
                                        <p:attrNameLst>
                                          <p:attrName>style.visibility</p:attrName>
                                        </p:attrNameLst>
                                      </p:cBhvr>
                                      <p:to>
                                        <p:strVal val="visible"/>
                                      </p:to>
                                    </p:set>
                                    <p:animEffect transition="in" filter="wipe(left)">
                                      <p:cBhvr>
                                        <p:cTn id="67" dur="500"/>
                                        <p:tgtEl>
                                          <p:spTgt spid="359426">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9426">
                                            <p:txEl>
                                              <p:pRg st="10" end="10"/>
                                            </p:txEl>
                                          </p:spTgt>
                                        </p:tgtEl>
                                        <p:attrNameLst>
                                          <p:attrName>style.visibility</p:attrName>
                                        </p:attrNameLst>
                                      </p:cBhvr>
                                      <p:to>
                                        <p:strVal val="visible"/>
                                      </p:to>
                                    </p:set>
                                    <p:animEffect transition="in" filter="wipe(left)">
                                      <p:cBhvr>
                                        <p:cTn id="72" dur="500"/>
                                        <p:tgtEl>
                                          <p:spTgt spid="35942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9432"/>
                                        </p:tgtEl>
                                        <p:attrNameLst>
                                          <p:attrName>style.visibility</p:attrName>
                                        </p:attrNameLst>
                                      </p:cBhvr>
                                      <p:to>
                                        <p:strVal val="visible"/>
                                      </p:to>
                                    </p:set>
                                    <p:animEffect transition="in" filter="wipe(left)">
                                      <p:cBhvr>
                                        <p:cTn id="77" dur="500"/>
                                        <p:tgtEl>
                                          <p:spTgt spid="3594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9435"/>
                                        </p:tgtEl>
                                        <p:attrNameLst>
                                          <p:attrName>style.visibility</p:attrName>
                                        </p:attrNameLst>
                                      </p:cBhvr>
                                      <p:to>
                                        <p:strVal val="visible"/>
                                      </p:to>
                                    </p:set>
                                    <p:animEffect transition="in" filter="wipe(left)">
                                      <p:cBhvr>
                                        <p:cTn id="82" dur="500"/>
                                        <p:tgtEl>
                                          <p:spTgt spid="3594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9436"/>
                                        </p:tgtEl>
                                        <p:attrNameLst>
                                          <p:attrName>style.visibility</p:attrName>
                                        </p:attrNameLst>
                                      </p:cBhvr>
                                      <p:to>
                                        <p:strVal val="visible"/>
                                      </p:to>
                                    </p:set>
                                    <p:animEffect transition="in" filter="wipe(left)">
                                      <p:cBhvr>
                                        <p:cTn id="87" dur="500"/>
                                        <p:tgtEl>
                                          <p:spTgt spid="3594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59426">
                                            <p:txEl>
                                              <p:pRg st="11" end="11"/>
                                            </p:txEl>
                                          </p:spTgt>
                                        </p:tgtEl>
                                        <p:attrNameLst>
                                          <p:attrName>style.visibility</p:attrName>
                                        </p:attrNameLst>
                                      </p:cBhvr>
                                      <p:to>
                                        <p:strVal val="visible"/>
                                      </p:to>
                                    </p:set>
                                    <p:animEffect transition="in" filter="wipe(left)">
                                      <p:cBhvr>
                                        <p:cTn id="92" dur="500"/>
                                        <p:tgtEl>
                                          <p:spTgt spid="35942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59434"/>
                                        </p:tgtEl>
                                        <p:attrNameLst>
                                          <p:attrName>style.visibility</p:attrName>
                                        </p:attrNameLst>
                                      </p:cBhvr>
                                      <p:to>
                                        <p:strVal val="visible"/>
                                      </p:to>
                                    </p:set>
                                    <p:animEffect transition="in" filter="wipe(left)">
                                      <p:cBhvr>
                                        <p:cTn id="9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Nov. 1, 2011</a:t>
            </a:r>
            <a:endParaRPr lang="en-US"/>
          </a:p>
        </p:txBody>
      </p:sp>
      <p:sp>
        <p:nvSpPr>
          <p:cNvPr id="13" name="Footer Placeholder 4"/>
          <p:cNvSpPr>
            <a:spLocks noGrp="1"/>
          </p:cNvSpPr>
          <p:nvPr>
            <p:ph type="ftr" sz="quarter" idx="11"/>
          </p:nvPr>
        </p:nvSpPr>
        <p:spPr/>
        <p:txBody>
          <a:bodyPr/>
          <a:lstStyle/>
          <a:p>
            <a:r>
              <a:rPr lang="en-US" smtClean="0"/>
              <a:t>PHYS 1444-003, Fall 2011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15</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the field is </a:t>
            </a:r>
          </a:p>
          <a:p>
            <a:pPr lvl="2">
              <a:lnSpc>
                <a:spcPct val="90000"/>
              </a:lnSpc>
            </a:pPr>
            <a:r>
              <a:rPr lang="en-US" dirty="0"/>
              <a:t> </a:t>
            </a:r>
          </a:p>
          <a:p>
            <a:pPr lvl="2">
              <a:lnSpc>
                <a:spcPct val="90000"/>
              </a:lnSpc>
            </a:pPr>
            <a:r>
              <a:rPr lang="en-US" dirty="0"/>
              <a:t>What is</a:t>
            </a:r>
            <a:r>
              <a:rPr lang="en-US" dirty="0" smtClean="0"/>
              <a:t> </a:t>
            </a:r>
            <a:r>
              <a:rPr lang="en-US" dirty="0" err="1" smtClean="0">
                <a:latin typeface="Symbol" charset="2"/>
              </a:rPr>
              <a:t>θ</a:t>
            </a:r>
            <a:r>
              <a:rPr lang="en-US" dirty="0" smtClean="0"/>
              <a:t>?</a:t>
            </a:r>
            <a:endParaRPr lang="en-US" dirty="0"/>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angle between the field and the velocity vector is perpendicular.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p:oleObj spid="_x0000_s430082" name="Equation" r:id="rId4" imgW="914400" imgH="190080" progId="Equation.DSMT4">
              <p:embed/>
            </p:oleObj>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p:oleObj spid="_x0000_s430083" name="Equation" r:id="rId5" imgW="914400" imgH="190080" progId="Equation.DSMT4">
              <p:embed/>
            </p:oleObj>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p:oleObj spid="_x0000_s430084" name="Equation" r:id="rId6" imgW="914400" imgH="190080" progId="Equation.DSMT4">
              <p:embed/>
            </p:oleObj>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p:oleObj spid="_x0000_s430085" name="Equation" r:id="rId7" imgW="774700" imgH="190500" progId="Equation.DSMT4">
              <p:embed/>
            </p:oleObj>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p:oleObj spid="_x0000_s430086" name="Equation" r:id="rId8" imgW="660400" imgH="228600" progId="Equation.DSMT4">
              <p:embed/>
            </p:oleObj>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p:oleObj spid="_x0000_s430087" name="Equation" r:id="rId9" imgW="558800" imgH="419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left)">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left)">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left)">
                                      <p:cBhvr>
                                        <p:cTn id="22" dur="500"/>
                                        <p:tgtEl>
                                          <p:spTgt spid="36045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60456"/>
                                        </p:tgtEl>
                                        <p:attrNameLst>
                                          <p:attrName>style.visibility</p:attrName>
                                        </p:attrNameLst>
                                      </p:cBhvr>
                                      <p:to>
                                        <p:strVal val="visible"/>
                                      </p:to>
                                    </p:set>
                                    <p:animEffect transition="in" filter="wipe(left)">
                                      <p:cBhvr>
                                        <p:cTn id="25" dur="500"/>
                                        <p:tgtEl>
                                          <p:spTgt spid="3604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60451">
                                            <p:txEl>
                                              <p:pRg st="4" end="4"/>
                                            </p:txEl>
                                          </p:spTgt>
                                        </p:tgtEl>
                                        <p:attrNameLst>
                                          <p:attrName>style.visibility</p:attrName>
                                        </p:attrNameLst>
                                      </p:cBhvr>
                                      <p:to>
                                        <p:strVal val="visible"/>
                                      </p:to>
                                    </p:set>
                                    <p:animEffect transition="in" filter="wipe(left)">
                                      <p:cBhvr>
                                        <p:cTn id="30" dur="500"/>
                                        <p:tgtEl>
                                          <p:spTgt spid="3604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60451">
                                            <p:txEl>
                                              <p:pRg st="5" end="5"/>
                                            </p:txEl>
                                          </p:spTgt>
                                        </p:tgtEl>
                                        <p:attrNameLst>
                                          <p:attrName>style.visibility</p:attrName>
                                        </p:attrNameLst>
                                      </p:cBhvr>
                                      <p:to>
                                        <p:strVal val="visible"/>
                                      </p:to>
                                    </p:set>
                                    <p:animEffect transition="in" filter="wipe(left)">
                                      <p:cBhvr>
                                        <p:cTn id="35" dur="500"/>
                                        <p:tgtEl>
                                          <p:spTgt spid="3604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51">
                                            <p:txEl>
                                              <p:pRg st="6" end="6"/>
                                            </p:txEl>
                                          </p:spTgt>
                                        </p:tgtEl>
                                        <p:attrNameLst>
                                          <p:attrName>style.visibility</p:attrName>
                                        </p:attrNameLst>
                                      </p:cBhvr>
                                      <p:to>
                                        <p:strVal val="visible"/>
                                      </p:to>
                                    </p:set>
                                    <p:animEffect transition="in" filter="wipe(left)">
                                      <p:cBhvr>
                                        <p:cTn id="40" dur="500"/>
                                        <p:tgtEl>
                                          <p:spTgt spid="36045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60451">
                                            <p:txEl>
                                              <p:pRg st="7" end="7"/>
                                            </p:txEl>
                                          </p:spTgt>
                                        </p:tgtEl>
                                        <p:attrNameLst>
                                          <p:attrName>style.visibility</p:attrName>
                                        </p:attrNameLst>
                                      </p:cBhvr>
                                      <p:to>
                                        <p:strVal val="visible"/>
                                      </p:to>
                                    </p:set>
                                    <p:animEffect transition="in" filter="wipe(left)">
                                      <p:cBhvr>
                                        <p:cTn id="45" dur="500"/>
                                        <p:tgtEl>
                                          <p:spTgt spid="36045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0457"/>
                                        </p:tgtEl>
                                        <p:attrNameLst>
                                          <p:attrName>style.visibility</p:attrName>
                                        </p:attrNameLst>
                                      </p:cBhvr>
                                      <p:to>
                                        <p:strVal val="visible"/>
                                      </p:to>
                                    </p:set>
                                    <p:animEffect transition="in" filter="wipe(left)">
                                      <p:cBhvr>
                                        <p:cTn id="50" dur="500"/>
                                        <p:tgtEl>
                                          <p:spTgt spid="3604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60451">
                                            <p:txEl>
                                              <p:pRg st="8" end="8"/>
                                            </p:txEl>
                                          </p:spTgt>
                                        </p:tgtEl>
                                        <p:attrNameLst>
                                          <p:attrName>style.visibility</p:attrName>
                                        </p:attrNameLst>
                                      </p:cBhvr>
                                      <p:to>
                                        <p:strVal val="visible"/>
                                      </p:to>
                                    </p:set>
                                    <p:animEffect transition="in" filter="wipe(left)">
                                      <p:cBhvr>
                                        <p:cTn id="55" dur="500"/>
                                        <p:tgtEl>
                                          <p:spTgt spid="360451">
                                            <p:txEl>
                                              <p:pRg st="8" end="8"/>
                                            </p:txEl>
                                          </p:spTgt>
                                        </p:tgtEl>
                                      </p:cBhvr>
                                    </p:animEffect>
                                  </p:childTnLst>
                                </p:cTn>
                              </p:par>
                            </p:childTnLst>
                          </p:cTn>
                        </p:par>
                        <p:par>
                          <p:cTn id="56" fill="hold">
                            <p:stCondLst>
                              <p:cond delay="550"/>
                            </p:stCondLst>
                            <p:childTnLst>
                              <p:par>
                                <p:cTn id="57" presetID="22" presetClass="entr" presetSubtype="8" fill="hold" nodeType="afterEffect">
                                  <p:stCondLst>
                                    <p:cond delay="0"/>
                                  </p:stCondLst>
                                  <p:childTnLst>
                                    <p:set>
                                      <p:cBhvr>
                                        <p:cTn id="58" dur="1" fill="hold">
                                          <p:stCondLst>
                                            <p:cond delay="0"/>
                                          </p:stCondLst>
                                        </p:cTn>
                                        <p:tgtEl>
                                          <p:spTgt spid="360459"/>
                                        </p:tgtEl>
                                        <p:attrNameLst>
                                          <p:attrName>style.visibility</p:attrName>
                                        </p:attrNameLst>
                                      </p:cBhvr>
                                      <p:to>
                                        <p:strVal val="visible"/>
                                      </p:to>
                                    </p:set>
                                    <p:animEffect transition="in" filter="wipe(left)">
                                      <p:cBhvr>
                                        <p:cTn id="59" dur="500"/>
                                        <p:tgtEl>
                                          <p:spTgt spid="36045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60458">
                                            <p:txEl>
                                              <p:pRg st="0" end="0"/>
                                            </p:txEl>
                                          </p:spTgt>
                                        </p:tgtEl>
                                        <p:attrNameLst>
                                          <p:attrName>style.visibility</p:attrName>
                                        </p:attrNameLst>
                                      </p:cBhvr>
                                      <p:to>
                                        <p:strVal val="visible"/>
                                      </p:to>
                                    </p:set>
                                    <p:animEffect transition="in" filter="wipe(left)">
                                      <p:cBhvr>
                                        <p:cTn id="64" dur="500"/>
                                        <p:tgtEl>
                                          <p:spTgt spid="3604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360450"/>
                                        </p:tgtEl>
                                        <p:attrNameLst>
                                          <p:attrName>style.visibility</p:attrName>
                                        </p:attrNameLst>
                                      </p:cBhvr>
                                      <p:to>
                                        <p:strVal val="visible"/>
                                      </p:to>
                                    </p:set>
                                    <p:anim calcmode="lin" valueType="num">
                                      <p:cBhvr>
                                        <p:cTn id="69" dur="500" fill="hold"/>
                                        <p:tgtEl>
                                          <p:spTgt spid="360450"/>
                                        </p:tgtEl>
                                        <p:attrNameLst>
                                          <p:attrName>ppt_w</p:attrName>
                                        </p:attrNameLst>
                                      </p:cBhvr>
                                      <p:tavLst>
                                        <p:tav tm="0">
                                          <p:val>
                                            <p:fltVal val="0"/>
                                          </p:val>
                                        </p:tav>
                                        <p:tav tm="100000">
                                          <p:val>
                                            <p:strVal val="#ppt_w"/>
                                          </p:val>
                                        </p:tav>
                                      </p:tavLst>
                                    </p:anim>
                                    <p:anim calcmode="lin" valueType="num">
                                      <p:cBhvr>
                                        <p:cTn id="70" dur="500" fill="hold"/>
                                        <p:tgtEl>
                                          <p:spTgt spid="360450"/>
                                        </p:tgtEl>
                                        <p:attrNameLst>
                                          <p:attrName>ppt_h</p:attrName>
                                        </p:attrNameLst>
                                      </p:cBhvr>
                                      <p:tavLst>
                                        <p:tav tm="0">
                                          <p:val>
                                            <p:fltVal val="0"/>
                                          </p:val>
                                        </p:tav>
                                        <p:tav tm="100000">
                                          <p:val>
                                            <p:strVal val="#ppt_h"/>
                                          </p:val>
                                        </p:tav>
                                      </p:tavLst>
                                    </p:anim>
                                    <p:animEffect transition="in" filter="fade">
                                      <p:cBhvr>
                                        <p:cTn id="71" dur="5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58"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Tuesday, Nov. 1,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16</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a:t>
            </a:r>
            <a:r>
              <a:rPr lang="en-US" dirty="0" smtClean="0"/>
              <a:t> 5 </a:t>
            </a:r>
            <a:endParaRPr lang="en-US" dirty="0"/>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a:t>
            </a:r>
            <a:r>
              <a:rPr lang="en-US" dirty="0" smtClean="0">
                <a:solidFill>
                  <a:schemeClr val="accent2"/>
                </a:solidFill>
                <a:latin typeface="Arial Narrow" charset="0"/>
              </a:rPr>
              <a:t> West </a:t>
            </a:r>
            <a:r>
              <a:rPr lang="en-US" dirty="0">
                <a:solidFill>
                  <a:schemeClr val="accent2"/>
                </a:solidFill>
                <a:latin typeface="Arial Narrow" charset="0"/>
              </a:rPr>
              <a:t>when it moves vertically upward.  When moving horizontally in a northerly direction, it feels zero force.  What is the magnitude </a:t>
            </a:r>
            <a:r>
              <a:rPr lang="en-US" dirty="0" smtClean="0">
                <a:solidFill>
                  <a:schemeClr val="accent2"/>
                </a:solidFill>
                <a:latin typeface="Arial Narrow" charset="0"/>
              </a:rPr>
              <a:t>and the </a:t>
            </a:r>
            <a:r>
              <a:rPr lang="en-US" dirty="0">
                <a:solidFill>
                  <a:schemeClr val="accent2"/>
                </a:solidFill>
                <a:latin typeface="Arial Narrow" charset="0"/>
              </a:rPr>
              <a:t>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p:oleObj spid="_x0000_s431106" name="Equation" r:id="rId3" imgW="304560" imgH="228600" progId="Equation.DSMT4">
              <p:embed/>
            </p:oleObj>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4676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CC"/>
                </a:solidFill>
                <a:latin typeface="Arial Narrow" charset="0"/>
              </a:rPr>
              <a:t>Since the particle feels force toward</a:t>
            </a:r>
            <a:r>
              <a:rPr lang="en-US" sz="2000" dirty="0" smtClean="0">
                <a:solidFill>
                  <a:srgbClr val="CC00CC"/>
                </a:solidFill>
                <a:latin typeface="Arial Narrow" charset="0"/>
              </a:rPr>
              <a:t> West</a:t>
            </a:r>
            <a:r>
              <a:rPr lang="en-US" sz="2000" dirty="0">
                <a:solidFill>
                  <a:srgbClr val="CC00CC"/>
                </a:solidFill>
                <a:latin typeface="Arial Narrow" charset="0"/>
              </a:rPr>
              <a:t>, the field should be pointing to …. </a:t>
            </a:r>
            <a:endParaRPr lang="en-US" sz="2000" baseline="-25000" dirty="0">
              <a:solidFill>
                <a:srgbClr val="CC00CC"/>
              </a:solidFill>
              <a:latin typeface="Arial Narrow" charset="0"/>
            </a:endParaRPr>
          </a:p>
        </p:txBody>
      </p:sp>
      <p:sp>
        <p:nvSpPr>
          <p:cNvPr id="361483" name="Text Box 11"/>
          <p:cNvSpPr txBox="1">
            <a:spLocks noChangeArrowheads="1"/>
          </p:cNvSpPr>
          <p:nvPr/>
        </p:nvSpPr>
        <p:spPr bwMode="auto">
          <a:xfrm>
            <a:off x="77724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p:oleObj spid="_x0000_s431107" name="Equation" r:id="rId4" imgW="254000" imgH="152400" progId="Equation.DSMT4">
              <p:embed/>
            </p:oleObj>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p:oleObj spid="_x0000_s431108" name="Equation" r:id="rId5" imgW="317500" imgH="406400" progId="Equation.DSMT4">
              <p:embed/>
            </p:oleObj>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p:oleObj spid="_x0000_s431109" name="Equation" r:id="rId6" imgW="2032000" imgH="419100" progId="Equation.DSMT4">
              <p:embed/>
            </p:oleObj>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p:oleObj spid="_x0000_s431110" name="Equation" r:id="rId7" imgW="10029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Effect transition="in" filter="wipe(left)">
                                      <p:cBhvr>
                                        <p:cTn id="7" dur="500"/>
                                        <p:tgtEl>
                                          <p:spTgt spid="361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1476"/>
                                        </p:tgtEl>
                                        <p:attrNameLst>
                                          <p:attrName>style.visibility</p:attrName>
                                        </p:attrNameLst>
                                      </p:cBhvr>
                                      <p:to>
                                        <p:strVal val="visible"/>
                                      </p:to>
                                    </p:set>
                                    <p:animEffect transition="in" filter="wipe(left)">
                                      <p:cBhvr>
                                        <p:cTn id="12" dur="500"/>
                                        <p:tgtEl>
                                          <p:spTgt spid="3614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1479"/>
                                        </p:tgtEl>
                                        <p:attrNameLst>
                                          <p:attrName>style.visibility</p:attrName>
                                        </p:attrNameLst>
                                      </p:cBhvr>
                                      <p:to>
                                        <p:strVal val="visible"/>
                                      </p:to>
                                    </p:set>
                                    <p:animEffect transition="in" filter="wipe(left)">
                                      <p:cBhvr>
                                        <p:cTn id="17" dur="500"/>
                                        <p:tgtEl>
                                          <p:spTgt spid="3614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wipe(left)">
                                      <p:cBhvr>
                                        <p:cTn id="22" dur="500"/>
                                        <p:tgtEl>
                                          <p:spTgt spid="3614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1477"/>
                                        </p:tgtEl>
                                        <p:attrNameLst>
                                          <p:attrName>style.visibility</p:attrName>
                                        </p:attrNameLst>
                                      </p:cBhvr>
                                      <p:to>
                                        <p:strVal val="visible"/>
                                      </p:to>
                                    </p:set>
                                    <p:animEffect transition="in" filter="wipe(left)">
                                      <p:cBhvr>
                                        <p:cTn id="27" dur="500"/>
                                        <p:tgtEl>
                                          <p:spTgt spid="3614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1480"/>
                                        </p:tgtEl>
                                        <p:attrNameLst>
                                          <p:attrName>style.visibility</p:attrName>
                                        </p:attrNameLst>
                                      </p:cBhvr>
                                      <p:to>
                                        <p:strVal val="visible"/>
                                      </p:to>
                                    </p:set>
                                    <p:animEffect transition="in" filter="wipe(left)">
                                      <p:cBhvr>
                                        <p:cTn id="32" dur="500"/>
                                        <p:tgtEl>
                                          <p:spTgt spid="3614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61478"/>
                                        </p:tgtEl>
                                        <p:attrNameLst>
                                          <p:attrName>style.visibility</p:attrName>
                                        </p:attrNameLst>
                                      </p:cBhvr>
                                      <p:to>
                                        <p:strVal val="visible"/>
                                      </p:to>
                                    </p:set>
                                    <p:animEffect transition="in" filter="wipe(left)">
                                      <p:cBhvr>
                                        <p:cTn id="37" dur="500"/>
                                        <p:tgtEl>
                                          <p:spTgt spid="3614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1481"/>
                                        </p:tgtEl>
                                        <p:attrNameLst>
                                          <p:attrName>style.visibility</p:attrName>
                                        </p:attrNameLst>
                                      </p:cBhvr>
                                      <p:to>
                                        <p:strVal val="visible"/>
                                      </p:to>
                                    </p:set>
                                    <p:animEffect transition="in" filter="wipe(left)">
                                      <p:cBhvr>
                                        <p:cTn id="42" dur="500"/>
                                        <p:tgtEl>
                                          <p:spTgt spid="3614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61482"/>
                                        </p:tgtEl>
                                        <p:attrNameLst>
                                          <p:attrName>style.visibility</p:attrName>
                                        </p:attrNameLst>
                                      </p:cBhvr>
                                      <p:to>
                                        <p:strVal val="visible"/>
                                      </p:to>
                                    </p:set>
                                    <p:animEffect transition="in" filter="wipe(left)">
                                      <p:cBhvr>
                                        <p:cTn id="47" dur="500"/>
                                        <p:tgtEl>
                                          <p:spTgt spid="3614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1483"/>
                                        </p:tgtEl>
                                        <p:attrNameLst>
                                          <p:attrName>style.visibility</p:attrName>
                                        </p:attrNameLst>
                                      </p:cBhvr>
                                      <p:to>
                                        <p:strVal val="visible"/>
                                      </p:to>
                                    </p:set>
                                    <p:animEffect transition="in" filter="wipe(left)">
                                      <p:cBhvr>
                                        <p:cTn id="52" dur="500"/>
                                        <p:tgtEl>
                                          <p:spTgt spid="361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61484"/>
                                        </p:tgtEl>
                                        <p:attrNameLst>
                                          <p:attrName>style.visibility</p:attrName>
                                        </p:attrNameLst>
                                      </p:cBhvr>
                                      <p:to>
                                        <p:strVal val="visible"/>
                                      </p:to>
                                    </p:set>
                                    <p:animEffect transition="in" filter="wipe(left)">
                                      <p:cBhvr>
                                        <p:cTn id="57" dur="500"/>
                                        <p:tgtEl>
                                          <p:spTgt spid="36148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1485"/>
                                        </p:tgtEl>
                                        <p:attrNameLst>
                                          <p:attrName>style.visibility</p:attrName>
                                        </p:attrNameLst>
                                      </p:cBhvr>
                                      <p:to>
                                        <p:strVal val="visible"/>
                                      </p:to>
                                    </p:set>
                                    <p:animEffect transition="in" filter="wipe(left)">
                                      <p:cBhvr>
                                        <p:cTn id="62" dur="500"/>
                                        <p:tgtEl>
                                          <p:spTgt spid="3614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1486"/>
                                        </p:tgtEl>
                                        <p:attrNameLst>
                                          <p:attrName>style.visibility</p:attrName>
                                        </p:attrNameLst>
                                      </p:cBhvr>
                                      <p:to>
                                        <p:strVal val="visible"/>
                                      </p:to>
                                    </p:set>
                                    <p:animEffect transition="in" filter="wipe(left)">
                                      <p:cBhvr>
                                        <p:cTn id="67" dur="500"/>
                                        <p:tgtEl>
                                          <p:spTgt spid="3614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1487"/>
                                        </p:tgtEl>
                                        <p:attrNameLst>
                                          <p:attrName>style.visibility</p:attrName>
                                        </p:attrNameLst>
                                      </p:cBhvr>
                                      <p:to>
                                        <p:strVal val="visible"/>
                                      </p:to>
                                    </p:set>
                                    <p:animEffect transition="in" filter="wipe(left)">
                                      <p:cBhvr>
                                        <p:cTn id="72" dur="500"/>
                                        <p:tgtEl>
                                          <p:spTgt spid="36148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1488"/>
                                        </p:tgtEl>
                                        <p:attrNameLst>
                                          <p:attrName>style.visibility</p:attrName>
                                        </p:attrNameLst>
                                      </p:cBhvr>
                                      <p:to>
                                        <p:strVal val="visible"/>
                                      </p:to>
                                    </p:set>
                                    <p:animEffect transition="in" filter="wipe(left)">
                                      <p:cBhvr>
                                        <p:cTn id="77" dur="500"/>
                                        <p:tgtEl>
                                          <p:spTgt spid="36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P spid="361477" grpId="0"/>
      <p:bldP spid="361478" grpId="0"/>
      <p:bldP spid="361480" grpId="0"/>
      <p:bldP spid="361481" grpId="0"/>
      <p:bldP spid="361482" grpId="0"/>
      <p:bldP spid="361483" grpId="0"/>
      <p:bldP spid="361484" grpId="0"/>
      <p:bldP spid="36148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17</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p:oleObj spid="_x0000_s438274" name="Equation" r:id="rId4" imgW="914400" imgH="190080" progId="Equation.DSMT4">
              <p:embed/>
            </p:oleObj>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p:oleObj spid="_x0000_s438275" name="Equation" r:id="rId5" imgW="914400" imgH="190080" progId="Equation.DSMT4">
              <p:embed/>
            </p:oleObj>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p:oleObj spid="_x0000_s438276" name="Equation" r:id="rId6" imgW="914400" imgH="190080" progId="Equation.DSMT4">
              <p:embed/>
            </p:oleObj>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wipe(left)">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wipe(left)">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0690"/>
                                        </p:tgtEl>
                                        <p:attrNameLst>
                                          <p:attrName>style.visibility</p:attrName>
                                        </p:attrNameLst>
                                      </p:cBhvr>
                                      <p:to>
                                        <p:strVal val="visible"/>
                                      </p:to>
                                    </p:set>
                                    <p:anim calcmode="lin" valueType="num">
                                      <p:cBhvr>
                                        <p:cTn id="17" dur="500" fill="hold"/>
                                        <p:tgtEl>
                                          <p:spTgt spid="370690"/>
                                        </p:tgtEl>
                                        <p:attrNameLst>
                                          <p:attrName>ppt_w</p:attrName>
                                        </p:attrNameLst>
                                      </p:cBhvr>
                                      <p:tavLst>
                                        <p:tav tm="0">
                                          <p:val>
                                            <p:fltVal val="0"/>
                                          </p:val>
                                        </p:tav>
                                        <p:tav tm="100000">
                                          <p:val>
                                            <p:strVal val="#ppt_w"/>
                                          </p:val>
                                        </p:tav>
                                      </p:tavLst>
                                    </p:anim>
                                    <p:anim calcmode="lin" valueType="num">
                                      <p:cBhvr>
                                        <p:cTn id="18" dur="500" fill="hold"/>
                                        <p:tgtEl>
                                          <p:spTgt spid="370690"/>
                                        </p:tgtEl>
                                        <p:attrNameLst>
                                          <p:attrName>ppt_h</p:attrName>
                                        </p:attrNameLst>
                                      </p:cBhvr>
                                      <p:tavLst>
                                        <p:tav tm="0">
                                          <p:val>
                                            <p:fltVal val="0"/>
                                          </p:val>
                                        </p:tav>
                                        <p:tav tm="100000">
                                          <p:val>
                                            <p:strVal val="#ppt_h"/>
                                          </p:val>
                                        </p:tav>
                                      </p:tavLst>
                                    </p:anim>
                                    <p:animEffect transition="in" filter="fade">
                                      <p:cBhvr>
                                        <p:cTn id="19" dur="500"/>
                                        <p:tgtEl>
                                          <p:spTgt spid="37069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0691">
                                            <p:txEl>
                                              <p:pRg st="2" end="2"/>
                                            </p:txEl>
                                          </p:spTgt>
                                        </p:tgtEl>
                                        <p:attrNameLst>
                                          <p:attrName>style.visibility</p:attrName>
                                        </p:attrNameLst>
                                      </p:cBhvr>
                                      <p:to>
                                        <p:strVal val="visible"/>
                                      </p:to>
                                    </p:set>
                                    <p:animEffect transition="in" filter="wipe(left)">
                                      <p:cBhvr>
                                        <p:cTn id="24" dur="500"/>
                                        <p:tgtEl>
                                          <p:spTgt spid="37069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0696">
                                            <p:txEl>
                                              <p:pRg st="0" end="0"/>
                                            </p:txEl>
                                          </p:spTgt>
                                        </p:tgtEl>
                                        <p:attrNameLst>
                                          <p:attrName>style.visibility</p:attrName>
                                        </p:attrNameLst>
                                      </p:cBhvr>
                                      <p:to>
                                        <p:strVal val="visible"/>
                                      </p:to>
                                    </p:set>
                                    <p:animEffect transition="in" filter="wipe(left)">
                                      <p:cBhvr>
                                        <p:cTn id="29" dur="500"/>
                                        <p:tgtEl>
                                          <p:spTgt spid="37069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0696">
                                            <p:txEl>
                                              <p:pRg st="1" end="1"/>
                                            </p:txEl>
                                          </p:spTgt>
                                        </p:tgtEl>
                                        <p:attrNameLst>
                                          <p:attrName>style.visibility</p:attrName>
                                        </p:attrNameLst>
                                      </p:cBhvr>
                                      <p:to>
                                        <p:strVal val="visible"/>
                                      </p:to>
                                    </p:set>
                                    <p:animEffect transition="in" filter="wipe(left)">
                                      <p:cBhvr>
                                        <p:cTn id="34" dur="500"/>
                                        <p:tgtEl>
                                          <p:spTgt spid="37069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0696">
                                            <p:txEl>
                                              <p:pRg st="2" end="2"/>
                                            </p:txEl>
                                          </p:spTgt>
                                        </p:tgtEl>
                                        <p:attrNameLst>
                                          <p:attrName>style.visibility</p:attrName>
                                        </p:attrNameLst>
                                      </p:cBhvr>
                                      <p:to>
                                        <p:strVal val="visible"/>
                                      </p:to>
                                    </p:set>
                                    <p:animEffect transition="in" filter="wipe(left)">
                                      <p:cBhvr>
                                        <p:cTn id="39" dur="500"/>
                                        <p:tgtEl>
                                          <p:spTgt spid="37069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0696">
                                            <p:txEl>
                                              <p:pRg st="3" end="3"/>
                                            </p:txEl>
                                          </p:spTgt>
                                        </p:tgtEl>
                                        <p:attrNameLst>
                                          <p:attrName>style.visibility</p:attrName>
                                        </p:attrNameLst>
                                      </p:cBhvr>
                                      <p:to>
                                        <p:strVal val="visible"/>
                                      </p:to>
                                    </p:set>
                                    <p:animEffect transition="in" filter="wipe(left)">
                                      <p:cBhvr>
                                        <p:cTn id="44" dur="500"/>
                                        <p:tgtEl>
                                          <p:spTgt spid="3706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P spid="370696"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Nov. 1, 2011</a:t>
            </a:r>
            <a:endParaRPr lang="en-US"/>
          </a:p>
        </p:txBody>
      </p:sp>
      <p:sp>
        <p:nvSpPr>
          <p:cNvPr id="23" name="Footer Placeholder 4"/>
          <p:cNvSpPr>
            <a:spLocks noGrp="1"/>
          </p:cNvSpPr>
          <p:nvPr>
            <p:ph type="ftr" sz="quarter" idx="11"/>
          </p:nvPr>
        </p:nvSpPr>
        <p:spPr/>
        <p:txBody>
          <a:bodyPr/>
          <a:lstStyle/>
          <a:p>
            <a:r>
              <a:rPr lang="en-US" smtClean="0"/>
              <a:t>PHYS 1444-003, Fall 2011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18</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a:t>
            </a:r>
            <a:r>
              <a:rPr lang="en-US" dirty="0" smtClean="0"/>
              <a:t> 7 </a:t>
            </a:r>
            <a:endParaRPr lang="en-US" dirty="0"/>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a:t>
            </a:r>
            <a:r>
              <a:rPr lang="en-US" sz="2800" dirty="0" smtClean="0">
                <a:solidFill>
                  <a:schemeClr val="accent2"/>
                </a:solidFill>
                <a:latin typeface="Arial Narrow" charset="0"/>
              </a:rPr>
              <a:t> a </a:t>
            </a:r>
            <a:r>
              <a:rPr lang="en-US" sz="2800" dirty="0">
                <a:solidFill>
                  <a:schemeClr val="accent2"/>
                </a:solidFill>
                <a:latin typeface="Arial Narrow" charset="0"/>
              </a:rPr>
              <a:t>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Describe its path. </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p:oleObj spid="_x0000_s439298" name="Equation" r:id="rId3" imgW="266400" imgH="152280" progId="Equation.DSMT4">
              <p:embed/>
            </p:oleObj>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p:oleObj spid="_x0000_s439299" name="Equation" r:id="rId4" imgW="2565360" imgH="545760" progId="Equation.DSMT4">
              <p:embed/>
            </p:oleObj>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p:oleObj spid="_x0000_s439300" name="Equation" r:id="rId5" imgW="266400" imgH="152280" progId="Equation.DSMT4">
              <p:embed/>
            </p:oleObj>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p:oleObj spid="_x0000_s439301" name="Equation" r:id="rId6" imgW="266400" imgH="152280" progId="Equation.DSMT4">
              <p:embed/>
            </p:oleObj>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p:oleObj spid="_x0000_s439302" name="Equation" r:id="rId7" imgW="215640" imgH="114120" progId="Equation.DSMT4">
              <p:embed/>
            </p:oleObj>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p:oleObj spid="_x0000_s439303" name="Equation" r:id="rId8" imgW="330120" imgH="126720" progId="Equation.DSMT4">
              <p:embed/>
            </p:oleObj>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p:oleObj spid="_x0000_s439304" name="Equation" r:id="rId9" imgW="152280" imgH="126720" progId="Equation.DSMT4">
              <p:embed/>
            </p:oleObj>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p:oleObj spid="_x0000_s439305" name="Equation" r:id="rId10" imgW="203040" imgH="393480" progId="Equation.DSMT4">
              <p:embed/>
            </p:oleObj>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p:oleObj spid="_x0000_s439306" name="Equation" r:id="rId11" imgW="253800" imgH="164880" progId="Equation.DSMT4">
              <p:embed/>
            </p:oleObj>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p:oleObj spid="_x0000_s439307" name="Equation" r:id="rId12" imgW="368280" imgH="164880" progId="Equation.DSMT4">
              <p:embed/>
            </p:oleObj>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p:oleObj spid="_x0000_s439308" name="Equation" r:id="rId13" imgW="330120" imgH="393480" progId="Equation.DSMT4">
              <p:embed/>
            </p:oleObj>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p:oleObj spid="_x0000_s439309" name="Equation" r:id="rId14" imgW="215640" imgH="126720" progId="Equation.DSMT4">
              <p:embed/>
            </p:oleObj>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p:oleObj spid="_x0000_s439310" name="Equation" r:id="rId15" imgW="190440" imgH="164880" progId="Equation.DSMT4">
              <p:embed/>
            </p:oleObj>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p:oleObj spid="_x0000_s439311" name="Equation" r:id="rId16" imgW="368300" imgH="381000" progId="Equation.DSMT4">
              <p:embed/>
            </p:oleObj>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5"/>
                                        </p:tgtEl>
                                        <p:attrNameLst>
                                          <p:attrName>style.visibility</p:attrName>
                                        </p:attrNameLst>
                                      </p:cBhvr>
                                      <p:to>
                                        <p:strVal val="visible"/>
                                      </p:to>
                                    </p:set>
                                    <p:animEffect transition="in" filter="wipe(left)">
                                      <p:cBhvr>
                                        <p:cTn id="7" dur="500"/>
                                        <p:tgtEl>
                                          <p:spTgt spid="3717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1716"/>
                                        </p:tgtEl>
                                        <p:attrNameLst>
                                          <p:attrName>style.visibility</p:attrName>
                                        </p:attrNameLst>
                                      </p:cBhvr>
                                      <p:to>
                                        <p:strVal val="visible"/>
                                      </p:to>
                                    </p:set>
                                    <p:animEffect transition="in" filter="wipe(left)">
                                      <p:cBhvr>
                                        <p:cTn id="12" dur="500"/>
                                        <p:tgtEl>
                                          <p:spTgt spid="3717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1719"/>
                                        </p:tgtEl>
                                        <p:attrNameLst>
                                          <p:attrName>style.visibility</p:attrName>
                                        </p:attrNameLst>
                                      </p:cBhvr>
                                      <p:to>
                                        <p:strVal val="visible"/>
                                      </p:to>
                                    </p:set>
                                    <p:animEffect transition="in" filter="wipe(left)">
                                      <p:cBhvr>
                                        <p:cTn id="17" dur="500"/>
                                        <p:tgtEl>
                                          <p:spTgt spid="3717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1725"/>
                                        </p:tgtEl>
                                        <p:attrNameLst>
                                          <p:attrName>style.visibility</p:attrName>
                                        </p:attrNameLst>
                                      </p:cBhvr>
                                      <p:to>
                                        <p:strVal val="visible"/>
                                      </p:to>
                                    </p:set>
                                    <p:animEffect transition="in" filter="wipe(left)">
                                      <p:cBhvr>
                                        <p:cTn id="22" dur="500"/>
                                        <p:tgtEl>
                                          <p:spTgt spid="3717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1726"/>
                                        </p:tgtEl>
                                        <p:attrNameLst>
                                          <p:attrName>style.visibility</p:attrName>
                                        </p:attrNameLst>
                                      </p:cBhvr>
                                      <p:to>
                                        <p:strVal val="visible"/>
                                      </p:to>
                                    </p:set>
                                    <p:animEffect transition="in" filter="wipe(left)">
                                      <p:cBhvr>
                                        <p:cTn id="27" dur="500"/>
                                        <p:tgtEl>
                                          <p:spTgt spid="3717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1727"/>
                                        </p:tgtEl>
                                        <p:attrNameLst>
                                          <p:attrName>style.visibility</p:attrName>
                                        </p:attrNameLst>
                                      </p:cBhvr>
                                      <p:to>
                                        <p:strVal val="visible"/>
                                      </p:to>
                                    </p:set>
                                    <p:animEffect transition="in" filter="wipe(left)">
                                      <p:cBhvr>
                                        <p:cTn id="32" dur="500"/>
                                        <p:tgtEl>
                                          <p:spTgt spid="3717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71717"/>
                                        </p:tgtEl>
                                        <p:attrNameLst>
                                          <p:attrName>style.visibility</p:attrName>
                                        </p:attrNameLst>
                                      </p:cBhvr>
                                      <p:to>
                                        <p:strVal val="visible"/>
                                      </p:to>
                                    </p:set>
                                    <p:animEffect transition="in" filter="wipe(left)">
                                      <p:cBhvr>
                                        <p:cTn id="37" dur="500"/>
                                        <p:tgtEl>
                                          <p:spTgt spid="3717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1721"/>
                                        </p:tgtEl>
                                        <p:attrNameLst>
                                          <p:attrName>style.visibility</p:attrName>
                                        </p:attrNameLst>
                                      </p:cBhvr>
                                      <p:to>
                                        <p:strVal val="visible"/>
                                      </p:to>
                                    </p:set>
                                    <p:animEffect transition="in" filter="wipe(left)">
                                      <p:cBhvr>
                                        <p:cTn id="42" dur="500"/>
                                        <p:tgtEl>
                                          <p:spTgt spid="3717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1728"/>
                                        </p:tgtEl>
                                        <p:attrNameLst>
                                          <p:attrName>style.visibility</p:attrName>
                                        </p:attrNameLst>
                                      </p:cBhvr>
                                      <p:to>
                                        <p:strVal val="visible"/>
                                      </p:to>
                                    </p:set>
                                    <p:animEffect transition="in" filter="wipe(left)">
                                      <p:cBhvr>
                                        <p:cTn id="47" dur="500"/>
                                        <p:tgtEl>
                                          <p:spTgt spid="3717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1718"/>
                                        </p:tgtEl>
                                        <p:attrNameLst>
                                          <p:attrName>style.visibility</p:attrName>
                                        </p:attrNameLst>
                                      </p:cBhvr>
                                      <p:to>
                                        <p:strVal val="visible"/>
                                      </p:to>
                                    </p:set>
                                    <p:animEffect transition="in" filter="wipe(left)">
                                      <p:cBhvr>
                                        <p:cTn id="52" dur="500"/>
                                        <p:tgtEl>
                                          <p:spTgt spid="3717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1722"/>
                                        </p:tgtEl>
                                        <p:attrNameLst>
                                          <p:attrName>style.visibility</p:attrName>
                                        </p:attrNameLst>
                                      </p:cBhvr>
                                      <p:to>
                                        <p:strVal val="visible"/>
                                      </p:to>
                                    </p:set>
                                    <p:animEffect transition="in" filter="wipe(left)">
                                      <p:cBhvr>
                                        <p:cTn id="57" dur="500"/>
                                        <p:tgtEl>
                                          <p:spTgt spid="3717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1729"/>
                                        </p:tgtEl>
                                        <p:attrNameLst>
                                          <p:attrName>style.visibility</p:attrName>
                                        </p:attrNameLst>
                                      </p:cBhvr>
                                      <p:to>
                                        <p:strVal val="visible"/>
                                      </p:to>
                                    </p:set>
                                    <p:animEffect transition="in" filter="wipe(left)">
                                      <p:cBhvr>
                                        <p:cTn id="62" dur="500"/>
                                        <p:tgtEl>
                                          <p:spTgt spid="3717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1730"/>
                                        </p:tgtEl>
                                        <p:attrNameLst>
                                          <p:attrName>style.visibility</p:attrName>
                                        </p:attrNameLst>
                                      </p:cBhvr>
                                      <p:to>
                                        <p:strVal val="visible"/>
                                      </p:to>
                                    </p:set>
                                    <p:animEffect transition="in" filter="wipe(left)">
                                      <p:cBhvr>
                                        <p:cTn id="67" dur="500"/>
                                        <p:tgtEl>
                                          <p:spTgt spid="3717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1724"/>
                                        </p:tgtEl>
                                        <p:attrNameLst>
                                          <p:attrName>style.visibility</p:attrName>
                                        </p:attrNameLst>
                                      </p:cBhvr>
                                      <p:to>
                                        <p:strVal val="visible"/>
                                      </p:to>
                                    </p:set>
                                    <p:animEffect transition="in" filter="wipe(left)">
                                      <p:cBhvr>
                                        <p:cTn id="72" dur="500"/>
                                        <p:tgtEl>
                                          <p:spTgt spid="3717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71723"/>
                                        </p:tgtEl>
                                        <p:attrNameLst>
                                          <p:attrName>style.visibility</p:attrName>
                                        </p:attrNameLst>
                                      </p:cBhvr>
                                      <p:to>
                                        <p:strVal val="visible"/>
                                      </p:to>
                                    </p:set>
                                    <p:animEffect transition="in" filter="wipe(left)">
                                      <p:cBhvr>
                                        <p:cTn id="77" dur="500"/>
                                        <p:tgtEl>
                                          <p:spTgt spid="3717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1731"/>
                                        </p:tgtEl>
                                        <p:attrNameLst>
                                          <p:attrName>style.visibility</p:attrName>
                                        </p:attrNameLst>
                                      </p:cBhvr>
                                      <p:to>
                                        <p:strVal val="visible"/>
                                      </p:to>
                                    </p:set>
                                    <p:animEffect transition="in" filter="wipe(left)">
                                      <p:cBhvr>
                                        <p:cTn id="82" dur="500"/>
                                        <p:tgtEl>
                                          <p:spTgt spid="3717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71733"/>
                                        </p:tgtEl>
                                        <p:attrNameLst>
                                          <p:attrName>style.visibility</p:attrName>
                                        </p:attrNameLst>
                                      </p:cBhvr>
                                      <p:to>
                                        <p:strVal val="visible"/>
                                      </p:to>
                                    </p:set>
                                    <p:animEffect transition="in" filter="wipe(left)">
                                      <p:cBhvr>
                                        <p:cTn id="87" dur="500"/>
                                        <p:tgtEl>
                                          <p:spTgt spid="3717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71732"/>
                                        </p:tgtEl>
                                        <p:attrNameLst>
                                          <p:attrName>style.visibility</p:attrName>
                                        </p:attrNameLst>
                                      </p:cBhvr>
                                      <p:to>
                                        <p:strVal val="visible"/>
                                      </p:to>
                                    </p:set>
                                    <p:animEffect transition="in" filter="wipe(left)">
                                      <p:cBhvr>
                                        <p:cTn id="92" dur="500"/>
                                        <p:tgtEl>
                                          <p:spTgt spid="3717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1720"/>
                                        </p:tgtEl>
                                        <p:attrNameLst>
                                          <p:attrName>style.visibility</p:attrName>
                                        </p:attrNameLst>
                                      </p:cBhvr>
                                      <p:to>
                                        <p:strVal val="visible"/>
                                      </p:to>
                                    </p:set>
                                    <p:animEffect transition="in" filter="wipe(left)">
                                      <p:cBhvr>
                                        <p:cTn id="97" dur="500"/>
                                        <p:tgtEl>
                                          <p:spTgt spid="37172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P spid="371716" grpId="0"/>
      <p:bldP spid="371717" grpId="0"/>
      <p:bldP spid="371718" grpId="0"/>
      <p:bldP spid="371724" grpId="0" animBg="1"/>
      <p:bldP spid="2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Nov. 1, 2011</a:t>
            </a:r>
            <a:endParaRPr lang="en-US"/>
          </a:p>
        </p:txBody>
      </p:sp>
      <p:sp>
        <p:nvSpPr>
          <p:cNvPr id="16" name="Footer Placeholder 4"/>
          <p:cNvSpPr>
            <a:spLocks noGrp="1"/>
          </p:cNvSpPr>
          <p:nvPr>
            <p:ph type="ftr" sz="quarter" idx="11"/>
          </p:nvPr>
        </p:nvSpPr>
        <p:spPr/>
        <p:txBody>
          <a:bodyPr/>
          <a:lstStyle/>
          <a:p>
            <a:r>
              <a:rPr lang="en-US" smtClean="0"/>
              <a:t>PHYS 1444-003, Fall 2011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19</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a:t>The time required for a particle of charge q moving w/ constant speed v to make one circular revolution in a uniform magnetic field,            , is</a:t>
            </a:r>
          </a:p>
          <a:p>
            <a:endParaRPr lang="en-US" sz="2800"/>
          </a:p>
          <a:p>
            <a:endParaRPr lang="en-US" sz="2800"/>
          </a:p>
          <a:p>
            <a:r>
              <a:rPr lang="en-US" sz="2800"/>
              <a:t>Since T is the period of rotation, the frequency of the rotation is</a:t>
            </a:r>
          </a:p>
          <a:p>
            <a:endParaRPr lang="en-US" sz="2800"/>
          </a:p>
          <a:p>
            <a:endParaRPr lang="en-US" sz="2800"/>
          </a:p>
          <a:p>
            <a:r>
              <a:rPr lang="en-US" sz="2800"/>
              <a:t>This is the cyclotron frequency, the frequency of a particle with charge q in a cyclotron accelerator</a:t>
            </a:r>
          </a:p>
          <a:p>
            <a:pPr lvl="1"/>
            <a:r>
              <a:rPr lang="en-US" sz="240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p:oleObj spid="_x0000_s440322" name="Equation" r:id="rId4" imgW="914400" imgH="190080" progId="Equation.DSMT4">
              <p:embed/>
            </p:oleObj>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p:oleObj spid="_x0000_s440323" name="Equation" r:id="rId5" imgW="914400" imgH="190080" progId="Equation.DSMT4">
              <p:embed/>
            </p:oleObj>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p:oleObj spid="_x0000_s440324" name="Equation" r:id="rId6" imgW="914400" imgH="190080" progId="Equation.DSMT4">
              <p:embed/>
            </p:oleObj>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p:oleObj spid="_x0000_s440325" name="Equation" r:id="rId7" imgW="254000" imgH="152400" progId="Equation.DSMT4">
              <p:embed/>
            </p:oleObj>
          </a:graphicData>
        </a:graphic>
      </p:graphicFrame>
      <p:graphicFrame>
        <p:nvGraphicFramePr>
          <p:cNvPr id="372745" name="Object 9"/>
          <p:cNvGraphicFramePr>
            <a:graphicFrameLocks noChangeAspect="1"/>
          </p:cNvGraphicFramePr>
          <p:nvPr/>
        </p:nvGraphicFramePr>
        <p:xfrm>
          <a:off x="1431925" y="1668463"/>
          <a:ext cx="925513" cy="433387"/>
        </p:xfrm>
        <a:graphic>
          <a:graphicData uri="http://schemas.openxmlformats.org/presentationml/2006/ole">
            <p:oleObj spid="_x0000_s440326" name="Equation" r:id="rId8" imgW="381000" imgH="177800" progId="Equation.DSMT4">
              <p:embed/>
            </p:oleObj>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p:oleObj spid="_x0000_s440327" name="Equation" r:id="rId9" imgW="825500" imgH="381000" progId="Equation.DSMT4">
              <p:embed/>
            </p:oleObj>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p:oleObj spid="_x0000_s440328" name="Equation" r:id="rId10" imgW="406400" imgH="381000" progId="Equation.DSMT4">
              <p:embed/>
            </p:oleObj>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p:oleObj spid="_x0000_s440329" name="Equation" r:id="rId11" imgW="228600" imgH="381000" progId="Equation.DSMT4">
              <p:embed/>
            </p:oleObj>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p:oleObj spid="_x0000_s440330" name="Equation" r:id="rId12" imgW="342720" imgH="406080" progId="Equation.DSMT4">
              <p:embed/>
            </p:oleObj>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p:oleObj spid="_x0000_s440331" name="Equation" r:id="rId13" imgW="355600" imgH="406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8">
                                            <p:txEl>
                                              <p:pRg st="0" end="0"/>
                                            </p:txEl>
                                          </p:spTgt>
                                        </p:tgtEl>
                                        <p:attrNameLst>
                                          <p:attrName>style.visibility</p:attrName>
                                        </p:attrNameLst>
                                      </p:cBhvr>
                                      <p:to>
                                        <p:strVal val="visible"/>
                                      </p:to>
                                    </p:set>
                                    <p:animEffect transition="in" filter="wipe(left)">
                                      <p:cBhvr>
                                        <p:cTn id="7" dur="500"/>
                                        <p:tgtEl>
                                          <p:spTgt spid="372738">
                                            <p:txEl>
                                              <p:pRg st="0" end="0"/>
                                            </p:txEl>
                                          </p:spTgt>
                                        </p:tgtEl>
                                      </p:cBhvr>
                                    </p:animEffect>
                                  </p:childTnLst>
                                </p:cTn>
                              </p:par>
                            </p:childTnLst>
                          </p:cTn>
                        </p:par>
                        <p:par>
                          <p:cTn id="8" fill="hold">
                            <p:stCondLst>
                              <p:cond delay="18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372745"/>
                                        </p:tgtEl>
                                        <p:attrNameLst>
                                          <p:attrName>style.visibility</p:attrName>
                                        </p:attrNameLst>
                                      </p:cBhvr>
                                      <p:to>
                                        <p:strVal val="visible"/>
                                      </p:to>
                                    </p:set>
                                    <p:animEffect transition="in" filter="wipe(left)">
                                      <p:cBhvr>
                                        <p:cTn id="11" dur="500"/>
                                        <p:tgtEl>
                                          <p:spTgt spid="3727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72744"/>
                                        </p:tgtEl>
                                        <p:attrNameLst>
                                          <p:attrName>style.visibility</p:attrName>
                                        </p:attrNameLst>
                                      </p:cBhvr>
                                      <p:to>
                                        <p:strVal val="visible"/>
                                      </p:to>
                                    </p:set>
                                    <p:animEffect transition="in" filter="wipe(left)">
                                      <p:cBhvr>
                                        <p:cTn id="16" dur="500"/>
                                        <p:tgtEl>
                                          <p:spTgt spid="3727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72747"/>
                                        </p:tgtEl>
                                        <p:attrNameLst>
                                          <p:attrName>style.visibility</p:attrName>
                                        </p:attrNameLst>
                                      </p:cBhvr>
                                      <p:to>
                                        <p:strVal val="visible"/>
                                      </p:to>
                                    </p:set>
                                    <p:animEffect transition="in" filter="wipe(left)">
                                      <p:cBhvr>
                                        <p:cTn id="21" dur="500"/>
                                        <p:tgtEl>
                                          <p:spTgt spid="3727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2748"/>
                                        </p:tgtEl>
                                        <p:attrNameLst>
                                          <p:attrName>style.visibility</p:attrName>
                                        </p:attrNameLst>
                                      </p:cBhvr>
                                      <p:to>
                                        <p:strVal val="visible"/>
                                      </p:to>
                                    </p:set>
                                    <p:animEffect transition="in" filter="wipe(left)">
                                      <p:cBhvr>
                                        <p:cTn id="26" dur="500"/>
                                        <p:tgtEl>
                                          <p:spTgt spid="3727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2750"/>
                                        </p:tgtEl>
                                        <p:attrNameLst>
                                          <p:attrName>style.visibility</p:attrName>
                                        </p:attrNameLst>
                                      </p:cBhvr>
                                      <p:to>
                                        <p:strVal val="visible"/>
                                      </p:to>
                                    </p:set>
                                    <p:animEffect transition="in" filter="wipe(left)">
                                      <p:cBhvr>
                                        <p:cTn id="31" dur="500"/>
                                        <p:tgtEl>
                                          <p:spTgt spid="3727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372749"/>
                                        </p:tgtEl>
                                        <p:attrNameLst>
                                          <p:attrName>style.visibility</p:attrName>
                                        </p:attrNameLst>
                                      </p:cBhvr>
                                      <p:to>
                                        <p:strVal val="visible"/>
                                      </p:to>
                                    </p:set>
                                    <p:animEffect transition="in" filter="wipe(left)">
                                      <p:cBhvr>
                                        <p:cTn id="36" dur="500"/>
                                        <p:tgtEl>
                                          <p:spTgt spid="3727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2738">
                                            <p:txEl>
                                              <p:pRg st="3" end="3"/>
                                            </p:txEl>
                                          </p:spTgt>
                                        </p:tgtEl>
                                        <p:attrNameLst>
                                          <p:attrName>style.visibility</p:attrName>
                                        </p:attrNameLst>
                                      </p:cBhvr>
                                      <p:to>
                                        <p:strVal val="visible"/>
                                      </p:to>
                                    </p:set>
                                    <p:animEffect transition="in" filter="wipe(left)">
                                      <p:cBhvr>
                                        <p:cTn id="41" dur="500"/>
                                        <p:tgtEl>
                                          <p:spTgt spid="37273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2746"/>
                                        </p:tgtEl>
                                        <p:attrNameLst>
                                          <p:attrName>style.visibility</p:attrName>
                                        </p:attrNameLst>
                                      </p:cBhvr>
                                      <p:to>
                                        <p:strVal val="visible"/>
                                      </p:to>
                                    </p:set>
                                    <p:animEffect transition="in" filter="wipe(left)">
                                      <p:cBhvr>
                                        <p:cTn id="46" dur="500"/>
                                        <p:tgtEl>
                                          <p:spTgt spid="3727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72738">
                                            <p:txEl>
                                              <p:pRg st="6" end="6"/>
                                            </p:txEl>
                                          </p:spTgt>
                                        </p:tgtEl>
                                        <p:attrNameLst>
                                          <p:attrName>style.visibility</p:attrName>
                                        </p:attrNameLst>
                                      </p:cBhvr>
                                      <p:to>
                                        <p:strVal val="visible"/>
                                      </p:to>
                                    </p:set>
                                    <p:animEffect transition="in" filter="wipe(left)">
                                      <p:cBhvr>
                                        <p:cTn id="51" dur="500"/>
                                        <p:tgtEl>
                                          <p:spTgt spid="37273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72739"/>
                                        </p:tgtEl>
                                        <p:attrNameLst>
                                          <p:attrName>style.visibility</p:attrName>
                                        </p:attrNameLst>
                                      </p:cBhvr>
                                      <p:to>
                                        <p:strVal val="visible"/>
                                      </p:to>
                                    </p:set>
                                    <p:anim calcmode="lin" valueType="num">
                                      <p:cBhvr>
                                        <p:cTn id="56" dur="500" fill="hold"/>
                                        <p:tgtEl>
                                          <p:spTgt spid="372739"/>
                                        </p:tgtEl>
                                        <p:attrNameLst>
                                          <p:attrName>ppt_w</p:attrName>
                                        </p:attrNameLst>
                                      </p:cBhvr>
                                      <p:tavLst>
                                        <p:tav tm="0">
                                          <p:val>
                                            <p:fltVal val="0"/>
                                          </p:val>
                                        </p:tav>
                                        <p:tav tm="100000">
                                          <p:val>
                                            <p:strVal val="#ppt_w"/>
                                          </p:val>
                                        </p:tav>
                                      </p:tavLst>
                                    </p:anim>
                                    <p:anim calcmode="lin" valueType="num">
                                      <p:cBhvr>
                                        <p:cTn id="57" dur="500" fill="hold"/>
                                        <p:tgtEl>
                                          <p:spTgt spid="372739"/>
                                        </p:tgtEl>
                                        <p:attrNameLst>
                                          <p:attrName>ppt_h</p:attrName>
                                        </p:attrNameLst>
                                      </p:cBhvr>
                                      <p:tavLst>
                                        <p:tav tm="0">
                                          <p:val>
                                            <p:fltVal val="0"/>
                                          </p:val>
                                        </p:tav>
                                        <p:tav tm="100000">
                                          <p:val>
                                            <p:strVal val="#ppt_h"/>
                                          </p:val>
                                        </p:tav>
                                      </p:tavLst>
                                    </p:anim>
                                    <p:animEffect transition="in" filter="fade">
                                      <p:cBhvr>
                                        <p:cTn id="58" dur="500"/>
                                        <p:tgtEl>
                                          <p:spTgt spid="3727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72738">
                                            <p:txEl>
                                              <p:pRg st="7" end="7"/>
                                            </p:txEl>
                                          </p:spTgt>
                                        </p:tgtEl>
                                        <p:attrNameLst>
                                          <p:attrName>style.visibility</p:attrName>
                                        </p:attrNameLst>
                                      </p:cBhvr>
                                      <p:to>
                                        <p:strVal val="visible"/>
                                      </p:to>
                                    </p:set>
                                    <p:animEffect transition="in" filter="wipe(left)">
                                      <p:cBhvr>
                                        <p:cTn id="63" dur="500"/>
                                        <p:tgtEl>
                                          <p:spTgt spid="3727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Announcements</a:t>
            </a:r>
            <a:endParaRPr lang="en-US" dirty="0"/>
          </a:p>
        </p:txBody>
      </p:sp>
      <p:sp>
        <p:nvSpPr>
          <p:cNvPr id="111619" name="Rectangle 3"/>
          <p:cNvSpPr>
            <a:spLocks noGrp="1" noChangeArrowheads="1"/>
          </p:cNvSpPr>
          <p:nvPr>
            <p:ph type="body" idx="1"/>
          </p:nvPr>
        </p:nvSpPr>
        <p:spPr>
          <a:xfrm>
            <a:off x="609600" y="609600"/>
            <a:ext cx="8305800" cy="5715000"/>
          </a:xfrm>
        </p:spPr>
        <p:txBody>
          <a:bodyPr/>
          <a:lstStyle/>
          <a:p>
            <a:r>
              <a:rPr lang="en-US" dirty="0" smtClean="0"/>
              <a:t>Those who have not been able to meet me for grade discussions, please come to my office at 10:30am tomorrow, Wednesday</a:t>
            </a:r>
          </a:p>
          <a:p>
            <a:pPr lvl="1"/>
            <a:r>
              <a:rPr lang="en-US" dirty="0" smtClean="0"/>
              <a:t>Please bring your exam end of class or to  tomorrow’s meeting</a:t>
            </a:r>
          </a:p>
          <a:p>
            <a:r>
              <a:rPr lang="en-US" dirty="0" smtClean="0"/>
              <a:t>Quiz #3</a:t>
            </a:r>
          </a:p>
          <a:p>
            <a:pPr lvl="1"/>
            <a:r>
              <a:rPr lang="en-US" dirty="0" smtClean="0"/>
              <a:t>Beginning of the class coming Tuesday, Nov. 8</a:t>
            </a:r>
          </a:p>
          <a:p>
            <a:pPr lvl="1"/>
            <a:r>
              <a:rPr lang="en-US" dirty="0" smtClean="0"/>
              <a:t>Covers: CH26.5 through what we finish Thursday!</a:t>
            </a:r>
          </a:p>
          <a:p>
            <a:r>
              <a:rPr lang="en-US" dirty="0" smtClean="0"/>
              <a:t>Colloquium at 4pm tomorrow, Wednesday, SH101</a:t>
            </a:r>
          </a:p>
          <a:p>
            <a:pPr lvl="1"/>
            <a:r>
              <a:rPr lang="en-US" dirty="0" smtClean="0"/>
              <a:t>Department faculty expo part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pic>
        <p:nvPicPr>
          <p:cNvPr id="9" name="Picture 8" descr="Screen shot 2011-10-31 at 10.14.03 AM.png"/>
          <p:cNvPicPr>
            <a:picLocks noChangeAspect="1"/>
          </p:cNvPicPr>
          <p:nvPr/>
        </p:nvPicPr>
        <p:blipFill>
          <a:blip r:embed="rId2"/>
          <a:stretch>
            <a:fillRect/>
          </a:stretch>
        </p:blipFill>
        <p:spPr>
          <a:xfrm>
            <a:off x="0" y="0"/>
            <a:ext cx="9143999" cy="731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1,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152400"/>
            <a:ext cx="7772400" cy="609600"/>
          </a:xfrm>
        </p:spPr>
        <p:txBody>
          <a:bodyPr/>
          <a:lstStyle/>
          <a:p>
            <a:r>
              <a:rPr lang="en-US" dirty="0" smtClean="0"/>
              <a:t>Special Project #5</a:t>
            </a:r>
            <a:endParaRPr lang="en-US" dirty="0"/>
          </a:p>
        </p:txBody>
      </p:sp>
      <p:sp>
        <p:nvSpPr>
          <p:cNvPr id="111619" name="Rectangle 3"/>
          <p:cNvSpPr>
            <a:spLocks noGrp="1" noChangeArrowheads="1"/>
          </p:cNvSpPr>
          <p:nvPr>
            <p:ph type="body" idx="1"/>
          </p:nvPr>
        </p:nvSpPr>
        <p:spPr>
          <a:xfrm>
            <a:off x="152400" y="762000"/>
            <a:ext cx="6248400" cy="1981200"/>
          </a:xfrm>
        </p:spPr>
        <p:txBody>
          <a:bodyPr/>
          <a:lstStyle/>
          <a:p>
            <a:r>
              <a:rPr lang="en-US" sz="2800" dirty="0" smtClean="0"/>
              <a:t>In the circuit on the right, find out what the currents </a:t>
            </a:r>
            <a:r>
              <a:rPr lang="en-US" sz="2800" dirty="0" smtClean="0">
                <a:latin typeface="Monotype Corsiva"/>
                <a:cs typeface="Monotype Corsiva"/>
              </a:rPr>
              <a:t>I</a:t>
            </a:r>
            <a:r>
              <a:rPr lang="en-US" sz="2800" baseline="-25000" dirty="0" smtClean="0"/>
              <a:t>1</a:t>
            </a:r>
            <a:r>
              <a:rPr lang="en-US" sz="2800" dirty="0" smtClean="0"/>
              <a:t>, </a:t>
            </a:r>
            <a:r>
              <a:rPr lang="en-US" sz="2800" dirty="0" smtClean="0">
                <a:latin typeface="Monotype Corsiva"/>
                <a:cs typeface="Monotype Corsiva"/>
              </a:rPr>
              <a:t>I</a:t>
            </a:r>
            <a:r>
              <a:rPr lang="en-US" sz="2800" baseline="-25000" dirty="0" smtClean="0"/>
              <a:t>2</a:t>
            </a:r>
            <a:r>
              <a:rPr lang="en-US" sz="2800" dirty="0" smtClean="0"/>
              <a:t> and </a:t>
            </a:r>
            <a:r>
              <a:rPr lang="en-US" sz="2800" dirty="0" smtClean="0">
                <a:latin typeface="Monotype Corsiva"/>
                <a:cs typeface="Monotype Corsiva"/>
              </a:rPr>
              <a:t>I</a:t>
            </a:r>
            <a:r>
              <a:rPr lang="en-US" sz="2800" baseline="-25000" dirty="0" smtClean="0"/>
              <a:t>3</a:t>
            </a:r>
            <a:r>
              <a:rPr lang="en-US" sz="2800" dirty="0" smtClean="0"/>
              <a:t> are using Kirchhoff’s rules in the following two cases:</a:t>
            </a:r>
          </a:p>
          <a:p>
            <a:pPr lvl="1"/>
            <a:r>
              <a:rPr lang="en-US" sz="2400" dirty="0" smtClean="0"/>
              <a:t>All the directions of the current flows are as shown in the figure. (3points)</a:t>
            </a:r>
          </a:p>
        </p:txBody>
      </p:sp>
      <p:pic>
        <p:nvPicPr>
          <p:cNvPr id="7" name="Picture 11" descr="FG26_011"/>
          <p:cNvPicPr>
            <a:picLocks noChangeAspect="1" noChangeArrowheads="1"/>
          </p:cNvPicPr>
          <p:nvPr/>
        </p:nvPicPr>
        <p:blipFill>
          <a:blip r:embed="rId2"/>
          <a:srcRect/>
          <a:stretch>
            <a:fillRect/>
          </a:stretch>
        </p:blipFill>
        <p:spPr bwMode="auto">
          <a:xfrm>
            <a:off x="6400800" y="838200"/>
            <a:ext cx="2514600" cy="1628775"/>
          </a:xfrm>
          <a:prstGeom prst="rect">
            <a:avLst/>
          </a:prstGeom>
          <a:noFill/>
        </p:spPr>
      </p:pic>
      <p:sp>
        <p:nvSpPr>
          <p:cNvPr id="8" name="Rectangle 3"/>
          <p:cNvSpPr txBox="1">
            <a:spLocks noChangeArrowheads="1"/>
          </p:cNvSpPr>
          <p:nvPr/>
        </p:nvSpPr>
        <p:spPr bwMode="auto">
          <a:xfrm>
            <a:off x="76200" y="2819400"/>
            <a:ext cx="8610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what is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what is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Show the details of your OWN work to obtain credit.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rPr>
              <a:t>Due is at the beginning of the class Thursday, Nov. 3.</a:t>
            </a:r>
            <a:endParaRPr kumimoji="0" lang="en-US" sz="2800" b="0"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par>
                                <p:cTn id="22" presetID="22" presetClass="entr" presetSubtype="8" fill="hold" grpId="0" nodeType="withEffect">
                                  <p:stCondLst>
                                    <p:cond delay="0"/>
                                  </p:stCondLst>
                                  <p:iterate type="wd">
                                    <p:tmPct val="10000"/>
                                  </p:iterate>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left)">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left)">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P spid="8"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5</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p:oleObj spid="_x0000_s419842" name="Equation" r:id="rId4" imgW="914400" imgH="190080" progId="Equation.DSMT4">
              <p:embed/>
            </p:oleObj>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p:oleObj spid="_x0000_s419843" name="Equation" r:id="rId5" imgW="914400" imgH="190080" progId="Equation.DSMT4">
              <p:embed/>
            </p:oleObj>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p:oleObj spid="_x0000_s419844" name="Equation" r:id="rId6" imgW="914400" imgH="190080" progId="Equation.DSMT4">
              <p:embed/>
            </p:oleObj>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a:t>What magnetic pole does the geographic north pole has to have?</a:t>
            </a:r>
          </a:p>
          <a:p>
            <a:pPr lvl="1">
              <a:lnSpc>
                <a:spcPct val="80000"/>
              </a:lnSpc>
            </a:pPr>
            <a:r>
              <a:rPr lang="en-US" sz="2400"/>
              <a:t>Magnetic south pole.  What?  How do you know that?</a:t>
            </a:r>
          </a:p>
          <a:p>
            <a:pPr lvl="1">
              <a:lnSpc>
                <a:spcPct val="80000"/>
              </a:lnSpc>
            </a:pPr>
            <a:r>
              <a:rPr lang="en-US" sz="2400"/>
              <a:t>Since the magnetic north pole points to the geographic north, the geographic north must have magnetic south pole</a:t>
            </a:r>
          </a:p>
          <a:p>
            <a:pPr lvl="2">
              <a:lnSpc>
                <a:spcPct val="80000"/>
              </a:lnSpc>
            </a:pPr>
            <a:r>
              <a:rPr lang="en-US" sz="2000"/>
              <a:t>The pole in the north is still called geomagnetic north pole just because it is in the north</a:t>
            </a:r>
          </a:p>
          <a:p>
            <a:pPr lvl="1">
              <a:lnSpc>
                <a:spcPct val="80000"/>
              </a:lnSpc>
            </a:pPr>
            <a:r>
              <a:rPr lang="en-US" sz="240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6</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p:oleObj spid="_x0000_s420866" name="Equation" r:id="rId4" imgW="914400" imgH="190080" progId="Equation.DSMT4">
              <p:embed/>
            </p:oleObj>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p:oleObj spid="_x0000_s420867" name="Equation" r:id="rId5" imgW="914400" imgH="190080" progId="Equation.DSMT4">
              <p:embed/>
            </p:oleObj>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p:oleObj spid="_x0000_s420868" name="Equation" r:id="rId6" imgW="914400" imgH="190080" progId="Equation.DSMT4">
              <p:embed/>
            </p:oleObj>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1,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7</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p:oleObj spid="_x0000_s421890" name="Equation" r:id="rId5" imgW="914400" imgH="190080" progId="Equation.DSMT4">
              <p:embed/>
            </p:oleObj>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p:oleObj spid="_x0000_s421891" name="Equation" r:id="rId6" imgW="914400" imgH="190080" progId="Equation.DSMT4">
              <p:embed/>
            </p:oleObj>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p:oleObj spid="_x0000_s421892" name="Equation" r:id="rId7" imgW="914400" imgH="190080" progId="Equation.DSMT4">
              <p:embed/>
            </p:oleObj>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a:t>OK, then what are the directions of the magnetic fields generated by the current flowing through circular loops?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Tuesday, Nov. 1, 2011</a:t>
            </a:r>
            <a:endParaRPr lang="en-US"/>
          </a:p>
        </p:txBody>
      </p:sp>
      <p:sp>
        <p:nvSpPr>
          <p:cNvPr id="11" name="Footer Placeholder 4"/>
          <p:cNvSpPr>
            <a:spLocks noGrp="1"/>
          </p:cNvSpPr>
          <p:nvPr>
            <p:ph type="ftr" sz="quarter" idx="11"/>
          </p:nvPr>
        </p:nvSpPr>
        <p:spPr/>
        <p:txBody>
          <a:bodyPr/>
          <a:lstStyle/>
          <a:p>
            <a:r>
              <a:rPr lang="en-US" smtClean="0"/>
              <a:t>PHYS 1444-003, Fall 2011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8</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p:oleObj spid="_x0000_s422914" name="Equation" r:id="rId4" imgW="914400" imgH="190080" progId="Equation.DSMT4">
              <p:embed/>
            </p:oleObj>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p:oleObj spid="_x0000_s422915" name="Equation" r:id="rId5" imgW="914400" imgH="190080" progId="Equation.DSMT4">
              <p:embed/>
            </p:oleObj>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p:oleObj spid="_x0000_s422916" name="Equation" r:id="rId6" imgW="914400" imgH="190080" progId="Equation.DSMT4">
              <p:embed/>
            </p:oleObj>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a:t>Since the electric current exerts force on a magnet, the magnet should also exert force on the electric current</a:t>
            </a:r>
          </a:p>
          <a:p>
            <a:pPr lvl="1">
              <a:lnSpc>
                <a:spcPct val="80000"/>
              </a:lnSpc>
            </a:pPr>
            <a:r>
              <a:rPr lang="en-US" sz="2000"/>
              <a:t>Which law justifies this?</a:t>
            </a:r>
          </a:p>
          <a:p>
            <a:pPr lvl="2">
              <a:lnSpc>
                <a:spcPct val="80000"/>
              </a:lnSpc>
            </a:pPr>
            <a:r>
              <a:rPr lang="en-US" sz="1800"/>
              <a:t>Newton’s 3</a:t>
            </a:r>
            <a:r>
              <a:rPr lang="en-US" sz="1800" baseline="30000"/>
              <a:t>rd</a:t>
            </a:r>
            <a:r>
              <a:rPr lang="en-US" sz="1800"/>
              <a:t> law</a:t>
            </a:r>
          </a:p>
          <a:p>
            <a:pPr lvl="1">
              <a:lnSpc>
                <a:spcPct val="80000"/>
              </a:lnSpc>
            </a:pPr>
            <a:r>
              <a:rPr lang="en-US" sz="2000"/>
              <a:t>This was also discovered by Oersted</a:t>
            </a:r>
          </a:p>
          <a:p>
            <a:pPr>
              <a:lnSpc>
                <a:spcPct val="80000"/>
              </a:lnSpc>
            </a:pPr>
            <a:r>
              <a:rPr lang="en-US" sz="2400"/>
              <a:t>Direction of the force is always </a:t>
            </a:r>
          </a:p>
          <a:p>
            <a:pPr lvl="1">
              <a:lnSpc>
                <a:spcPct val="80000"/>
              </a:lnSpc>
            </a:pPr>
            <a:r>
              <a:rPr lang="en-US" sz="2000"/>
              <a:t>perpendicular to the direction of the current and also</a:t>
            </a:r>
          </a:p>
          <a:p>
            <a:pPr lvl="1">
              <a:lnSpc>
                <a:spcPct val="80000"/>
              </a:lnSpc>
            </a:pPr>
            <a:r>
              <a:rPr lang="en-US" sz="2000"/>
              <a:t>perpendicular to the direction of the magnetic field, </a:t>
            </a:r>
            <a:r>
              <a:rPr lang="en-US" sz="2000" b="1"/>
              <a:t>B</a:t>
            </a:r>
          </a:p>
          <a:p>
            <a:pPr>
              <a:lnSpc>
                <a:spcPct val="80000"/>
              </a:lnSpc>
            </a:pPr>
            <a:r>
              <a:rPr lang="en-US" sz="2400"/>
              <a:t>Experimentally the direction of the force is given by another right-hand rule </a:t>
            </a:r>
            <a:r>
              <a:rPr lang="en-US" sz="2400">
                <a:sym typeface="Wingdings" charset="2"/>
              </a:rPr>
              <a:t> When the fingers of the right-hand points to the direction of the current and the finger tips bent to the direction of magnetic field B, the direction of thumb points to the direction of the force</a:t>
            </a:r>
            <a:endParaRPr lang="en-US" sz="2400"/>
          </a:p>
        </p:txBody>
      </p:sp>
      <p:pic>
        <p:nvPicPr>
          <p:cNvPr id="353289" name="Picture 9" descr="FG27_012B"/>
          <p:cNvPicPr>
            <a:picLocks noChangeAspect="1" noChangeArrowheads="1"/>
          </p:cNvPicPr>
          <p:nvPr/>
        </p:nvPicPr>
        <p:blipFill>
          <a:blip r:embed="rId7"/>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8"/>
          <a:srcRect/>
          <a:stretch>
            <a:fillRect/>
          </a:stretch>
        </p:blipFill>
        <p:spPr bwMode="auto">
          <a:xfrm>
            <a:off x="93617" y="4495800"/>
            <a:ext cx="2801983"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Tuesday, Nov. 1, 2011</a:t>
            </a:r>
            <a:endParaRPr lang="en-US"/>
          </a:p>
        </p:txBody>
      </p:sp>
      <p:sp>
        <p:nvSpPr>
          <p:cNvPr id="9" name="Footer Placeholder 4"/>
          <p:cNvSpPr>
            <a:spLocks noGrp="1"/>
          </p:cNvSpPr>
          <p:nvPr>
            <p:ph type="ftr" sz="quarter" idx="11"/>
          </p:nvPr>
        </p:nvSpPr>
        <p:spPr/>
        <p:txBody>
          <a:bodyPr/>
          <a:lstStyle/>
          <a:p>
            <a:r>
              <a:rPr lang="en-US" smtClean="0"/>
              <a:t>PHYS 1444-003, Fall 2011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9</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p:oleObj spid="_x0000_s423938" name="Equation" r:id="rId3" imgW="914400" imgH="190080" progId="Equation.DSMT4">
              <p:embed/>
            </p:oleObj>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p:oleObj spid="_x0000_s423939" name="Equation" r:id="rId4" imgW="914400" imgH="190080" progId="Equation.DSMT4">
              <p:embed/>
            </p:oleObj>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p:oleObj spid="_x0000_s423940" name="Equation" r:id="rId5" imgW="914400" imgH="190080" progId="Equation.DSMT4">
              <p:embed/>
            </p:oleObj>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p:oleObj spid="_x0000_s423941" name="Equation" r:id="rId6" imgW="77436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39609</TotalTime>
  <Words>2523</Words>
  <Application>Microsoft Macintosh PowerPoint</Application>
  <PresentationFormat>On-screen Show (4:3)</PresentationFormat>
  <Paragraphs>223</Paragraphs>
  <Slides>19</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1444 – Section 003 Lecture #17</vt:lpstr>
      <vt:lpstr>Announcements</vt:lpstr>
      <vt:lpstr>Slide 3</vt:lpstr>
      <vt:lpstr>Special Project #5</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lpstr> Magnetic Forces on a Moving Charge</vt:lpstr>
      <vt:lpstr> Magnetic Forces on a Moving Charge</vt:lpstr>
      <vt:lpstr>Example 27 – 5 </vt:lpstr>
      <vt:lpstr>Charged Particle’s Path in Magnetic Field</vt:lpstr>
      <vt:lpstr>Example 27 – 7 </vt:lpstr>
      <vt:lpstr> Cyclotron Frequency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732</cp:revision>
  <dcterms:created xsi:type="dcterms:W3CDTF">2011-11-01T19:10:28Z</dcterms:created>
  <dcterms:modified xsi:type="dcterms:W3CDTF">2011-11-01T19:10:46Z</dcterms:modified>
</cp:coreProperties>
</file>