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103.bin" ContentType="application/vnd.openxmlformats-officedocument.oleObject"/>
  <Override PartName="/ppt/embeddings/oleObject47.bin" ContentType="application/vnd.openxmlformats-officedocument.oleObject"/>
  <Override PartName="/ppt/embeddings/oleObject57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oleObject76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Override PartName="/ppt/embeddings/oleObject109.bin" ContentType="application/vnd.openxmlformats-officedocument.oleObject"/>
  <Default Extension="vml" ContentType="application/vnd.openxmlformats-officedocument.vmlDrawing"/>
  <Override PartName="/ppt/embeddings/oleObject95.bin" ContentType="application/vnd.openxmlformats-officedocument.oleObject"/>
  <Override PartName="/ppt/theme/theme1.xml" ContentType="application/vnd.openxmlformats-officedocument.theme+xml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104.bin" ContentType="application/vnd.openxmlformats-officedocument.oleObject"/>
  <Override PartName="/ppt/embeddings/oleObject48.bin" ContentType="application/vnd.openxmlformats-officedocument.oleObject"/>
  <Override PartName="/ppt/embeddings/oleObject80.bin" ContentType="application/vnd.openxmlformats-officedocument.oleObject"/>
  <Override PartName="/ppt/slideLayouts/slideLayout10.xml" ContentType="application/vnd.openxmlformats-officedocument.presentationml.slideLayout+xml"/>
  <Override PartName="/ppt/embeddings/oleObject90.bin" ContentType="application/vnd.openxmlformats-officedocument.oleObject"/>
  <Override PartName="/ppt/embeddings/oleObject58.bin" ContentType="application/vnd.openxmlformats-officedocument.oleObject"/>
  <Override PartName="/ppt/embeddings/oleObject67.bin" ContentType="application/vnd.openxmlformats-officedocument.oleObject"/>
  <Override PartName="/ppt/embeddings/oleObject77.bin" ContentType="application/vnd.openxmlformats-officedocument.oleObject"/>
  <Override PartName="/ppt/embeddings/oleObject86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oleObject24.bin" ContentType="application/vnd.openxmlformats-officedocument.oleObject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oleObject105.bin" ContentType="application/vnd.openxmlformats-officedocument.oleObject"/>
  <Override PartName="/ppt/slideLayouts/slideLayout11.xml" ContentType="application/vnd.openxmlformats-officedocument.presentationml.slideLayout+xml"/>
  <Override PartName="/ppt/embeddings/oleObject91.bin" ContentType="application/vnd.openxmlformats-officedocument.oleObject"/>
  <Override PartName="/ppt/embeddings/oleObject59.bin" ContentType="application/vnd.openxmlformats-officedocument.oleObject"/>
  <Override PartName="/docProps/app.xml" ContentType="application/vnd.openxmlformats-officedocument.extended-properties+xml"/>
  <Override PartName="/ppt/embeddings/oleObject68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oleObject97.bin" ContentType="application/vnd.openxmlformats-officedocument.oleObject"/>
  <Override PartName="/ppt/theme/theme3.xml" ContentType="application/vnd.openxmlformats-officedocument.theme+xml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100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106.bin" ContentType="application/vnd.openxmlformats-officedocument.oleObject"/>
  <Override PartName="/ppt/embeddings/oleObject82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69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oleObject98.bin" ContentType="application/vnd.openxmlformats-officedocument.oleObject"/>
  <Override PartName="/ppt/embeddings/oleObject3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101.bin" ContentType="application/vnd.openxmlformats-officedocument.oleObject"/>
  <Override PartName="/ppt/embeddings/oleObject45.bin" ContentType="application/vnd.openxmlformats-officedocument.oleObject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oleObject110.bin" ContentType="application/vnd.openxmlformats-officedocument.oleObject"/>
  <Default Extension="rels" ContentType="application/vnd.openxmlformats-package.relationships+xml"/>
  <Override PartName="/ppt/embeddings/oleObject55.bin" ContentType="application/vnd.openxmlformats-officedocument.oleObject"/>
  <Default Extension="pict" ContentType="image/pi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107.bin" ContentType="application/vnd.openxmlformats-officedocument.oleObject"/>
  <Override PartName="/ppt/embeddings/oleObject83.bin" ContentType="application/vnd.openxmlformats-officedocument.oleObject"/>
  <Override PartName="/ppt/embeddings/oleObject93.bin" ContentType="application/vnd.openxmlformats-officedocument.oleObject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embeddings/oleObject12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oleObject99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102.bin" ContentType="application/vnd.openxmlformats-officedocument.oleObject"/>
  <Override PartName="/ppt/embeddings/oleObject46.bin" ContentType="application/vnd.openxmlformats-officedocument.oleObject"/>
  <Override PartName="/ppt/embeddings/oleObject111.bin" ContentType="application/vnd.openxmlformats-officedocument.oleObject"/>
  <Override PartName="/ppt/embeddings/oleObject56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75.bin" ContentType="application/vnd.openxmlformats-officedocument.oleObject"/>
  <Override PartName="/ppt/embeddings/oleObject108.bin" ContentType="application/vnd.openxmlformats-officedocument.oleObject"/>
  <Override PartName="/ppt/embeddings/oleObject84.bin" ContentType="application/vnd.openxmlformats-officedocument.oleObject"/>
  <Override PartName="/ppt/embeddings/oleObject94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slides/slide12.xml" ContentType="application/vnd.openxmlformats-officedocument.presentationml.slide+xml"/>
  <Override PartName="/ppt/embeddings/oleObject41.bin" ContentType="application/vnd.openxmlformats-officedocument.oleObject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66" r:id="rId3"/>
    <p:sldId id="559" r:id="rId4"/>
    <p:sldId id="560" r:id="rId5"/>
    <p:sldId id="561" r:id="rId6"/>
    <p:sldId id="562" r:id="rId7"/>
    <p:sldId id="563" r:id="rId8"/>
    <p:sldId id="564" r:id="rId9"/>
    <p:sldId id="565" r:id="rId10"/>
    <p:sldId id="569" r:id="rId11"/>
    <p:sldId id="570" r:id="rId12"/>
    <p:sldId id="571" r:id="rId13"/>
    <p:sldId id="572" r:id="rId14"/>
    <p:sldId id="573" r:id="rId15"/>
    <p:sldId id="574" r:id="rId16"/>
    <p:sldId id="575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118" autoAdjust="0"/>
    <p:restoredTop sz="94683" autoAdjust="0"/>
  </p:normalViewPr>
  <p:slideViewPr>
    <p:cSldViewPr>
      <p:cViewPr varScale="1">
        <p:scale>
          <a:sx n="100" d="100"/>
          <a:sy n="100" d="100"/>
        </p:scale>
        <p:origin x="-120" y="-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4" Type="http://schemas.openxmlformats.org/officeDocument/2006/relationships/image" Target="../media/image53.wmf"/><Relationship Id="rId1" Type="http://schemas.openxmlformats.org/officeDocument/2006/relationships/image" Target="../media/image48.wmf"/><Relationship Id="rId2" Type="http://schemas.openxmlformats.org/officeDocument/2006/relationships/image" Target="../media/image5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5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4" Type="http://schemas.openxmlformats.org/officeDocument/2006/relationships/image" Target="../media/image59.wmf"/><Relationship Id="rId5" Type="http://schemas.openxmlformats.org/officeDocument/2006/relationships/image" Target="../media/image60.wmf"/><Relationship Id="rId6" Type="http://schemas.openxmlformats.org/officeDocument/2006/relationships/image" Target="../media/image61.wmf"/><Relationship Id="rId7" Type="http://schemas.openxmlformats.org/officeDocument/2006/relationships/image" Target="../media/image62.wmf"/><Relationship Id="rId8" Type="http://schemas.openxmlformats.org/officeDocument/2006/relationships/image" Target="../media/image63.wmf"/><Relationship Id="rId1" Type="http://schemas.openxmlformats.org/officeDocument/2006/relationships/image" Target="../media/image2.wmf"/><Relationship Id="rId2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4" Type="http://schemas.openxmlformats.org/officeDocument/2006/relationships/image" Target="../media/image68.wmf"/><Relationship Id="rId5" Type="http://schemas.openxmlformats.org/officeDocument/2006/relationships/image" Target="../media/image69.wmf"/><Relationship Id="rId6" Type="http://schemas.openxmlformats.org/officeDocument/2006/relationships/image" Target="../media/image70.wmf"/><Relationship Id="rId7" Type="http://schemas.openxmlformats.org/officeDocument/2006/relationships/image" Target="../media/image71.wmf"/><Relationship Id="rId1" Type="http://schemas.openxmlformats.org/officeDocument/2006/relationships/image" Target="../media/image65.wmf"/><Relationship Id="rId2" Type="http://schemas.openxmlformats.org/officeDocument/2006/relationships/image" Target="../media/image6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4" Type="http://schemas.openxmlformats.org/officeDocument/2006/relationships/image" Target="../media/image74.wmf"/><Relationship Id="rId5" Type="http://schemas.openxmlformats.org/officeDocument/2006/relationships/image" Target="../media/image75.wmf"/><Relationship Id="rId6" Type="http://schemas.openxmlformats.org/officeDocument/2006/relationships/image" Target="../media/image76.wmf"/><Relationship Id="rId1" Type="http://schemas.openxmlformats.org/officeDocument/2006/relationships/image" Target="../media/image2.wmf"/><Relationship Id="rId2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7" Type="http://schemas.openxmlformats.org/officeDocument/2006/relationships/image" Target="../media/image9.wmf"/><Relationship Id="rId8" Type="http://schemas.openxmlformats.org/officeDocument/2006/relationships/image" Target="../media/image10.wmf"/><Relationship Id="rId1" Type="http://schemas.openxmlformats.org/officeDocument/2006/relationships/image" Target="../media/image2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2.pict"/><Relationship Id="rId3" Type="http://schemas.openxmlformats.org/officeDocument/2006/relationships/image" Target="../media/image13.pict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pict"/><Relationship Id="rId10" Type="http://schemas.openxmlformats.org/officeDocument/2006/relationships/image" Target="../media/image23.wmf"/><Relationship Id="rId1" Type="http://schemas.openxmlformats.org/officeDocument/2006/relationships/image" Target="../media/image2.wmf"/><Relationship Id="rId2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4.wmf"/><Relationship Id="rId12" Type="http://schemas.openxmlformats.org/officeDocument/2006/relationships/image" Target="../media/image35.wmf"/><Relationship Id="rId13" Type="http://schemas.openxmlformats.org/officeDocument/2006/relationships/image" Target="../media/image36.wmf"/><Relationship Id="rId14" Type="http://schemas.openxmlformats.org/officeDocument/2006/relationships/image" Target="../media/image37.pict"/><Relationship Id="rId15" Type="http://schemas.openxmlformats.org/officeDocument/2006/relationships/image" Target="../media/image38.pict"/><Relationship Id="rId1" Type="http://schemas.openxmlformats.org/officeDocument/2006/relationships/image" Target="../media/image24.wmf"/><Relationship Id="rId2" Type="http://schemas.openxmlformats.org/officeDocument/2006/relationships/image" Target="../media/image25.wmf"/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5" Type="http://schemas.openxmlformats.org/officeDocument/2006/relationships/image" Target="../media/image28.pict"/><Relationship Id="rId6" Type="http://schemas.openxmlformats.org/officeDocument/2006/relationships/image" Target="../media/image29.wmf"/><Relationship Id="rId7" Type="http://schemas.openxmlformats.org/officeDocument/2006/relationships/image" Target="../media/image30.pict"/><Relationship Id="rId8" Type="http://schemas.openxmlformats.org/officeDocument/2006/relationships/image" Target="../media/image31.wmf"/><Relationship Id="rId9" Type="http://schemas.openxmlformats.org/officeDocument/2006/relationships/image" Target="../media/image32.wmf"/><Relationship Id="rId10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9.wmf"/><Relationship Id="rId3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4" Type="http://schemas.openxmlformats.org/officeDocument/2006/relationships/image" Target="../media/image44.wmf"/><Relationship Id="rId5" Type="http://schemas.openxmlformats.org/officeDocument/2006/relationships/image" Target="../media/image45.wmf"/><Relationship Id="rId6" Type="http://schemas.openxmlformats.org/officeDocument/2006/relationships/image" Target="../media/image46.wmf"/><Relationship Id="rId1" Type="http://schemas.openxmlformats.org/officeDocument/2006/relationships/image" Target="../media/image2.wmf"/><Relationship Id="rId2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4" Type="http://schemas.openxmlformats.org/officeDocument/2006/relationships/image" Target="../media/image49.wmf"/><Relationship Id="rId5" Type="http://schemas.openxmlformats.org/officeDocument/2006/relationships/image" Target="../media/image50.wmf"/><Relationship Id="rId1" Type="http://schemas.openxmlformats.org/officeDocument/2006/relationships/image" Target="../media/image2.wmf"/><Relationship Id="rId2" Type="http://schemas.openxmlformats.org/officeDocument/2006/relationships/image" Target="../media/image4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514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4" Type="http://schemas.openxmlformats.org/officeDocument/2006/relationships/oleObject" Target="../embeddings/oleObject65.bin"/><Relationship Id="rId5" Type="http://schemas.openxmlformats.org/officeDocument/2006/relationships/oleObject" Target="../embeddings/oleObject66.bin"/><Relationship Id="rId6" Type="http://schemas.openxmlformats.org/officeDocument/2006/relationships/oleObject" Target="../embeddings/oleObject67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4" Type="http://schemas.openxmlformats.org/officeDocument/2006/relationships/oleObject" Target="../embeddings/oleObject69.bin"/><Relationship Id="rId5" Type="http://schemas.openxmlformats.org/officeDocument/2006/relationships/oleObject" Target="../embeddings/oleObject70.bin"/><Relationship Id="rId6" Type="http://schemas.openxmlformats.org/officeDocument/2006/relationships/oleObject" Target="../embeddings/oleObject71.bin"/><Relationship Id="rId7" Type="http://schemas.openxmlformats.org/officeDocument/2006/relationships/oleObject" Target="../embeddings/oleObject72.bin"/><Relationship Id="rId8" Type="http://schemas.openxmlformats.org/officeDocument/2006/relationships/oleObject" Target="../embeddings/oleObject73.bin"/><Relationship Id="rId9" Type="http://schemas.openxmlformats.org/officeDocument/2006/relationships/oleObject" Target="../embeddings/oleObject74.bin"/><Relationship Id="rId10" Type="http://schemas.openxmlformats.org/officeDocument/2006/relationships/oleObject" Target="../embeddings/oleObject75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4" Type="http://schemas.openxmlformats.org/officeDocument/2006/relationships/oleObject" Target="../embeddings/oleObject76.bin"/><Relationship Id="rId5" Type="http://schemas.openxmlformats.org/officeDocument/2006/relationships/oleObject" Target="../embeddings/oleObject77.bin"/><Relationship Id="rId6" Type="http://schemas.openxmlformats.org/officeDocument/2006/relationships/oleObject" Target="../embeddings/oleObject78.bin"/><Relationship Id="rId7" Type="http://schemas.openxmlformats.org/officeDocument/2006/relationships/oleObject" Target="../embeddings/oleObject79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4" Type="http://schemas.openxmlformats.org/officeDocument/2006/relationships/oleObject" Target="../embeddings/oleObject80.bin"/><Relationship Id="rId5" Type="http://schemas.openxmlformats.org/officeDocument/2006/relationships/oleObject" Target="../embeddings/oleObject81.bin"/><Relationship Id="rId6" Type="http://schemas.openxmlformats.org/officeDocument/2006/relationships/oleObject" Target="../embeddings/oleObject82.bin"/><Relationship Id="rId7" Type="http://schemas.openxmlformats.org/officeDocument/2006/relationships/oleObject" Target="../embeddings/oleObject83.bin"/><Relationship Id="rId8" Type="http://schemas.openxmlformats.org/officeDocument/2006/relationships/oleObject" Target="../embeddings/oleObject84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2.bin"/><Relationship Id="rId12" Type="http://schemas.openxmlformats.org/officeDocument/2006/relationships/oleObject" Target="../embeddings/oleObject93.bin"/><Relationship Id="rId13" Type="http://schemas.openxmlformats.org/officeDocument/2006/relationships/oleObject" Target="../embeddings/oleObject94.bin"/><Relationship Id="rId14" Type="http://schemas.openxmlformats.org/officeDocument/2006/relationships/oleObject" Target="../embeddings/oleObject95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4.jpeg"/><Relationship Id="rId4" Type="http://schemas.openxmlformats.org/officeDocument/2006/relationships/oleObject" Target="../embeddings/oleObject85.bin"/><Relationship Id="rId5" Type="http://schemas.openxmlformats.org/officeDocument/2006/relationships/oleObject" Target="../embeddings/oleObject86.bin"/><Relationship Id="rId6" Type="http://schemas.openxmlformats.org/officeDocument/2006/relationships/oleObject" Target="../embeddings/oleObject87.bin"/><Relationship Id="rId7" Type="http://schemas.openxmlformats.org/officeDocument/2006/relationships/oleObject" Target="../embeddings/oleObject88.bin"/><Relationship Id="rId8" Type="http://schemas.openxmlformats.org/officeDocument/2006/relationships/oleObject" Target="../embeddings/oleObject89.bin"/><Relationship Id="rId9" Type="http://schemas.openxmlformats.org/officeDocument/2006/relationships/oleObject" Target="../embeddings/oleObject90.bin"/><Relationship Id="rId10" Type="http://schemas.openxmlformats.org/officeDocument/2006/relationships/oleObject" Target="../embeddings/oleObject9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jpeg"/><Relationship Id="rId4" Type="http://schemas.openxmlformats.org/officeDocument/2006/relationships/oleObject" Target="../embeddings/oleObject96.bin"/><Relationship Id="rId5" Type="http://schemas.openxmlformats.org/officeDocument/2006/relationships/oleObject" Target="../embeddings/oleObject97.bin"/><Relationship Id="rId6" Type="http://schemas.openxmlformats.org/officeDocument/2006/relationships/oleObject" Target="../embeddings/oleObject98.bin"/><Relationship Id="rId7" Type="http://schemas.openxmlformats.org/officeDocument/2006/relationships/oleObject" Target="../embeddings/oleObject99.bin"/><Relationship Id="rId8" Type="http://schemas.openxmlformats.org/officeDocument/2006/relationships/oleObject" Target="../embeddings/oleObject100.bin"/><Relationship Id="rId9" Type="http://schemas.openxmlformats.org/officeDocument/2006/relationships/oleObject" Target="../embeddings/oleObject101.bin"/><Relationship Id="rId10" Type="http://schemas.openxmlformats.org/officeDocument/2006/relationships/oleObject" Target="../embeddings/oleObject102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4" Type="http://schemas.openxmlformats.org/officeDocument/2006/relationships/oleObject" Target="../embeddings/oleObject104.bin"/><Relationship Id="rId5" Type="http://schemas.openxmlformats.org/officeDocument/2006/relationships/oleObject" Target="../embeddings/oleObject105.bin"/><Relationship Id="rId6" Type="http://schemas.openxmlformats.org/officeDocument/2006/relationships/oleObject" Target="../embeddings/oleObject106.bin"/><Relationship Id="rId7" Type="http://schemas.openxmlformats.org/officeDocument/2006/relationships/oleObject" Target="../embeddings/oleObject107.bin"/><Relationship Id="rId8" Type="http://schemas.openxmlformats.org/officeDocument/2006/relationships/oleObject" Target="../embeddings/oleObject108.bin"/><Relationship Id="rId9" Type="http://schemas.openxmlformats.org/officeDocument/2006/relationships/oleObject" Target="../embeddings/oleObject109.bin"/><Relationship Id="rId10" Type="http://schemas.openxmlformats.org/officeDocument/2006/relationships/oleObject" Target="../embeddings/oleObject110.bin"/><Relationship Id="rId11" Type="http://schemas.openxmlformats.org/officeDocument/2006/relationships/oleObject" Target="../embeddings/oleObject111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.bin"/><Relationship Id="rId12" Type="http://schemas.openxmlformats.org/officeDocument/2006/relationships/oleObject" Target="../embeddings/oleObject11.bin"/><Relationship Id="rId13" Type="http://schemas.openxmlformats.org/officeDocument/2006/relationships/oleObject" Target="../embeddings/oleObject12.bin"/><Relationship Id="rId14" Type="http://schemas.openxmlformats.org/officeDocument/2006/relationships/oleObject" Target="../embeddings/oleObject13.bin"/><Relationship Id="rId15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1.jpeg"/><Relationship Id="rId4" Type="http://schemas.openxmlformats.org/officeDocument/2006/relationships/image" Target="../media/image3.jpeg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8" Type="http://schemas.openxmlformats.org/officeDocument/2006/relationships/oleObject" Target="../embeddings/oleObject7.bin"/><Relationship Id="rId9" Type="http://schemas.openxmlformats.org/officeDocument/2006/relationships/oleObject" Target="../embeddings/oleObject8.bin"/><Relationship Id="rId10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oleObject" Target="../embeddings/oleObject15.bin"/><Relationship Id="rId5" Type="http://schemas.openxmlformats.org/officeDocument/2006/relationships/oleObject" Target="../embeddings/oleObject16.bin"/><Relationship Id="rId6" Type="http://schemas.openxmlformats.org/officeDocument/2006/relationships/oleObject" Target="../embeddings/oleObject17.bin"/><Relationship Id="rId7" Type="http://schemas.openxmlformats.org/officeDocument/2006/relationships/oleObject" Target="../embeddings/oleObject18.bin"/><Relationship Id="rId8" Type="http://schemas.openxmlformats.org/officeDocument/2006/relationships/oleObject" Target="../embeddings/oleObject19.bin"/><Relationship Id="rId9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9.bin"/><Relationship Id="rId12" Type="http://schemas.openxmlformats.org/officeDocument/2006/relationships/oleObject" Target="../embeddings/oleObject30.bin"/><Relationship Id="rId13" Type="http://schemas.openxmlformats.org/officeDocument/2006/relationships/oleObject" Target="../embeddings/oleObject31.bin"/><Relationship Id="rId14" Type="http://schemas.openxmlformats.org/officeDocument/2006/relationships/oleObject" Target="../embeddings/oleObject32.bin"/><Relationship Id="rId15" Type="http://schemas.openxmlformats.org/officeDocument/2006/relationships/oleObject" Target="../embeddings/oleObject33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1.bin"/><Relationship Id="rId4" Type="http://schemas.openxmlformats.org/officeDocument/2006/relationships/oleObject" Target="../embeddings/oleObject22.bin"/><Relationship Id="rId5" Type="http://schemas.openxmlformats.org/officeDocument/2006/relationships/oleObject" Target="../embeddings/oleObject23.bin"/><Relationship Id="rId6" Type="http://schemas.openxmlformats.org/officeDocument/2006/relationships/oleObject" Target="../embeddings/oleObject24.bin"/><Relationship Id="rId7" Type="http://schemas.openxmlformats.org/officeDocument/2006/relationships/oleObject" Target="../embeddings/oleObject25.bin"/><Relationship Id="rId8" Type="http://schemas.openxmlformats.org/officeDocument/2006/relationships/oleObject" Target="../embeddings/oleObject26.bin"/><Relationship Id="rId9" Type="http://schemas.openxmlformats.org/officeDocument/2006/relationships/oleObject" Target="../embeddings/oleObject27.bin"/><Relationship Id="rId10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2.bin"/><Relationship Id="rId12" Type="http://schemas.openxmlformats.org/officeDocument/2006/relationships/oleObject" Target="../embeddings/oleObject43.bin"/><Relationship Id="rId13" Type="http://schemas.openxmlformats.org/officeDocument/2006/relationships/oleObject" Target="../embeddings/oleObject44.bin"/><Relationship Id="rId14" Type="http://schemas.openxmlformats.org/officeDocument/2006/relationships/oleObject" Target="../embeddings/oleObject45.bin"/><Relationship Id="rId15" Type="http://schemas.openxmlformats.org/officeDocument/2006/relationships/oleObject" Target="../embeddings/oleObject46.bin"/><Relationship Id="rId16" Type="http://schemas.openxmlformats.org/officeDocument/2006/relationships/oleObject" Target="../embeddings/oleObject47.bin"/><Relationship Id="rId17" Type="http://schemas.openxmlformats.org/officeDocument/2006/relationships/oleObject" Target="../embeddings/oleObject48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4.bin"/><Relationship Id="rId4" Type="http://schemas.openxmlformats.org/officeDocument/2006/relationships/oleObject" Target="../embeddings/oleObject35.bin"/><Relationship Id="rId5" Type="http://schemas.openxmlformats.org/officeDocument/2006/relationships/oleObject" Target="../embeddings/oleObject36.bin"/><Relationship Id="rId6" Type="http://schemas.openxmlformats.org/officeDocument/2006/relationships/oleObject" Target="../embeddings/oleObject37.bin"/><Relationship Id="rId7" Type="http://schemas.openxmlformats.org/officeDocument/2006/relationships/oleObject" Target="../embeddings/oleObject38.bin"/><Relationship Id="rId8" Type="http://schemas.openxmlformats.org/officeDocument/2006/relationships/oleObject" Target="../embeddings/oleObject39.bin"/><Relationship Id="rId9" Type="http://schemas.openxmlformats.org/officeDocument/2006/relationships/oleObject" Target="../embeddings/oleObject40.bin"/><Relationship Id="rId10" Type="http://schemas.openxmlformats.org/officeDocument/2006/relationships/oleObject" Target="../embeddings/oleObject4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4" Type="http://schemas.openxmlformats.org/officeDocument/2006/relationships/oleObject" Target="../embeddings/oleObject49.bin"/><Relationship Id="rId5" Type="http://schemas.openxmlformats.org/officeDocument/2006/relationships/oleObject" Target="../embeddings/oleObject50.bin"/><Relationship Id="rId6" Type="http://schemas.openxmlformats.org/officeDocument/2006/relationships/oleObject" Target="../embeddings/oleObject51.bin"/><Relationship Id="rId7" Type="http://schemas.openxmlformats.org/officeDocument/2006/relationships/oleObject" Target="../embeddings/oleObject52.bin"/><Relationship Id="rId8" Type="http://schemas.openxmlformats.org/officeDocument/2006/relationships/oleObject" Target="../embeddings/oleObject53.bin"/><Relationship Id="rId9" Type="http://schemas.openxmlformats.org/officeDocument/2006/relationships/oleObject" Target="../embeddings/oleObject54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2.bin"/><Relationship Id="rId12" Type="http://schemas.openxmlformats.org/officeDocument/2006/relationships/oleObject" Target="../embeddings/oleObject63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1.jpeg"/><Relationship Id="rId4" Type="http://schemas.openxmlformats.org/officeDocument/2006/relationships/oleObject" Target="../embeddings/oleObject55.bin"/><Relationship Id="rId5" Type="http://schemas.openxmlformats.org/officeDocument/2006/relationships/oleObject" Target="../embeddings/oleObject56.bin"/><Relationship Id="rId6" Type="http://schemas.openxmlformats.org/officeDocument/2006/relationships/oleObject" Target="../embeddings/oleObject57.bin"/><Relationship Id="rId7" Type="http://schemas.openxmlformats.org/officeDocument/2006/relationships/oleObject" Target="../embeddings/oleObject58.bin"/><Relationship Id="rId8" Type="http://schemas.openxmlformats.org/officeDocument/2006/relationships/oleObject" Target="../embeddings/oleObject59.bin"/><Relationship Id="rId9" Type="http://schemas.openxmlformats.org/officeDocument/2006/relationships/oleObject" Target="../embeddings/oleObject60.bin"/><Relationship Id="rId10" Type="http://schemas.openxmlformats.org/officeDocument/2006/relationships/oleObject" Target="../embeddings/oleObject61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#18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54508" y="1378803"/>
            <a:ext cx="28381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Nov. 3,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209800"/>
            <a:ext cx="701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Torque on a Current Loop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Magnetic Dipole Moment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Magnetic Dipole Potential Energy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Sources of Magnetic Field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Magnetic Field Due to Straight Wire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Forces Between Two Parallel Wires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err="1" smtClean="0">
                <a:solidFill>
                  <a:schemeClr val="accent2"/>
                </a:solidFill>
                <a:latin typeface="Arial Narrow" charset="0"/>
              </a:rPr>
              <a:t>Ampére’s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 Law and Its Verification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4537-924A-FF44-B589-DEA4C18594E6}" type="slidenum">
              <a:rPr lang="en-US"/>
              <a:pPr/>
              <a:t>10</a:t>
            </a:fld>
            <a:endParaRPr 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/>
              <a:t> Sources of Magnetic Field</a:t>
            </a:r>
          </a:p>
        </p:txBody>
      </p:sp>
      <p:graphicFrame>
        <p:nvGraphicFramePr>
          <p:cNvPr id="3809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953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809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953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809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9540" name="Equation" r:id="rId5" imgW="914400" imgH="190080" progId="Equation.DSMT4">
              <p:embed/>
            </p:oleObj>
          </a:graphicData>
        </a:graphic>
      </p:graphicFrame>
      <p:sp>
        <p:nvSpPr>
          <p:cNvPr id="3809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029200"/>
          </a:xfrm>
        </p:spPr>
        <p:txBody>
          <a:bodyPr/>
          <a:lstStyle/>
          <a:p>
            <a:r>
              <a:rPr lang="en-US"/>
              <a:t>We have learned so far about the effects of magnetic field on electric currents and moving charge</a:t>
            </a:r>
          </a:p>
          <a:p>
            <a:r>
              <a:rPr lang="en-US"/>
              <a:t>We will now learn about the dynamics of magnetism</a:t>
            </a:r>
          </a:p>
          <a:p>
            <a:pPr lvl="1"/>
            <a:r>
              <a:rPr lang="en-US"/>
              <a:t>How do we determine magnetic field strengths in certain situations?</a:t>
            </a:r>
          </a:p>
          <a:p>
            <a:pPr lvl="1"/>
            <a:r>
              <a:rPr lang="en-US"/>
              <a:t>How do two wires with electric current interact?</a:t>
            </a:r>
          </a:p>
          <a:p>
            <a:pPr lvl="1"/>
            <a:r>
              <a:rPr lang="en-US"/>
              <a:t>What is the general approach to finding the connection between current and magnetic field?</a:t>
            </a:r>
          </a:p>
        </p:txBody>
      </p:sp>
      <p:graphicFrame>
        <p:nvGraphicFramePr>
          <p:cNvPr id="38093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9541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135E-66BE-DD42-9FA7-519E3CE468D0}" type="slidenum">
              <a:rPr lang="en-US"/>
              <a:pPr/>
              <a:t>11</a:t>
            </a:fld>
            <a:endParaRPr lang="en-US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Magnetic Field due to a Straight Wire</a:t>
            </a:r>
          </a:p>
        </p:txBody>
      </p:sp>
      <p:graphicFrame>
        <p:nvGraphicFramePr>
          <p:cNvPr id="38195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5056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8195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50563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8195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0564" name="Equation" r:id="rId5" imgW="914400" imgH="190080" progId="Equation.DSMT4">
              <p:embed/>
            </p:oleObj>
          </a:graphicData>
        </a:graphic>
      </p:graphicFrame>
      <p:sp>
        <p:nvSpPr>
          <p:cNvPr id="3819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82000" cy="5410200"/>
          </a:xfrm>
        </p:spPr>
        <p:txBody>
          <a:bodyPr/>
          <a:lstStyle/>
          <a:p>
            <a:r>
              <a:rPr lang="en-US" sz="2800" dirty="0"/>
              <a:t>The magnetic field due to the current flowing through a straight wire forms a circular pattern around the wire</a:t>
            </a:r>
          </a:p>
          <a:p>
            <a:pPr lvl="1"/>
            <a:r>
              <a:rPr lang="en-US" sz="2400" dirty="0"/>
              <a:t>What do you imagine the strength of the field is as a function of the distance from the wire?</a:t>
            </a:r>
          </a:p>
          <a:p>
            <a:pPr lvl="2"/>
            <a:r>
              <a:rPr lang="en-US" sz="2000" dirty="0"/>
              <a:t>It must be weaker as the distance increases</a:t>
            </a:r>
          </a:p>
          <a:p>
            <a:pPr lvl="1"/>
            <a:r>
              <a:rPr lang="en-US" sz="2400" dirty="0"/>
              <a:t> How about as a function of current?</a:t>
            </a:r>
          </a:p>
          <a:p>
            <a:pPr lvl="2"/>
            <a:r>
              <a:rPr lang="en-US" sz="2000" dirty="0"/>
              <a:t>Directly proportional to the current</a:t>
            </a:r>
          </a:p>
          <a:p>
            <a:pPr lvl="1"/>
            <a:r>
              <a:rPr lang="en-US" sz="2400" dirty="0"/>
              <a:t>Indeed, the above are experimentally verified</a:t>
            </a:r>
          </a:p>
          <a:p>
            <a:pPr lvl="2"/>
            <a:r>
              <a:rPr lang="en-US" sz="2000" dirty="0"/>
              <a:t>This is valid as long as </a:t>
            </a:r>
            <a:r>
              <a:rPr lang="en-US" sz="2000" dirty="0" err="1"/>
              <a:t>r</a:t>
            </a:r>
            <a:r>
              <a:rPr lang="en-US" sz="2000" dirty="0"/>
              <a:t> &lt;&lt; the length of the wire</a:t>
            </a:r>
          </a:p>
          <a:p>
            <a:pPr lvl="1"/>
            <a:r>
              <a:rPr lang="en-US" sz="2400" dirty="0"/>
              <a:t> The proportionality constant is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μ</a:t>
            </a:r>
            <a:r>
              <a:rPr lang="en-US" sz="2400" baseline="-25000" dirty="0" smtClean="0"/>
              <a:t>0</a:t>
            </a:r>
            <a:r>
              <a:rPr lang="en-US" sz="2400" dirty="0"/>
              <a:t>/</a:t>
            </a:r>
            <a:r>
              <a:rPr lang="en-US" sz="2400" dirty="0" smtClean="0"/>
              <a:t>2</a:t>
            </a:r>
            <a:r>
              <a:rPr lang="en-US" sz="2400" dirty="0" smtClean="0">
                <a:latin typeface="Symbol" charset="2"/>
              </a:rPr>
              <a:t>π</a:t>
            </a:r>
            <a:r>
              <a:rPr lang="en-US" sz="2400" dirty="0" smtClean="0"/>
              <a:t>, </a:t>
            </a:r>
            <a:r>
              <a:rPr lang="en-US" sz="2400" dirty="0"/>
              <a:t>thus the field strength becomes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μ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is the permeability of free space  </a:t>
            </a:r>
          </a:p>
        </p:txBody>
      </p:sp>
      <p:graphicFrame>
        <p:nvGraphicFramePr>
          <p:cNvPr id="38195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0565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81960" name="Object 8"/>
          <p:cNvGraphicFramePr>
            <a:graphicFrameLocks noChangeAspect="1"/>
          </p:cNvGraphicFramePr>
          <p:nvPr/>
        </p:nvGraphicFramePr>
        <p:xfrm>
          <a:off x="6477000" y="3733800"/>
          <a:ext cx="530225" cy="301625"/>
        </p:xfrm>
        <a:graphic>
          <a:graphicData uri="http://schemas.openxmlformats.org/presentationml/2006/ole">
            <p:oleObj spid="_x0000_s450566" name="Equation" r:id="rId7" imgW="266400" imgH="152280" progId="Equation.DSMT4">
              <p:embed/>
            </p:oleObj>
          </a:graphicData>
        </a:graphic>
      </p:graphicFrame>
      <p:graphicFrame>
        <p:nvGraphicFramePr>
          <p:cNvPr id="381961" name="Object 9"/>
          <p:cNvGraphicFramePr>
            <a:graphicFrameLocks noChangeAspect="1"/>
          </p:cNvGraphicFramePr>
          <p:nvPr/>
        </p:nvGraphicFramePr>
        <p:xfrm>
          <a:off x="2757488" y="4876800"/>
          <a:ext cx="1281112" cy="884238"/>
        </p:xfrm>
        <a:graphic>
          <a:graphicData uri="http://schemas.openxmlformats.org/presentationml/2006/ole">
            <p:oleObj spid="_x0000_s450567" name="Equation" r:id="rId8" imgW="533160" imgH="368280" progId="Equation.DSMT4">
              <p:embed/>
            </p:oleObj>
          </a:graphicData>
        </a:graphic>
      </p:graphicFrame>
      <p:graphicFrame>
        <p:nvGraphicFramePr>
          <p:cNvPr id="381962" name="Object 10"/>
          <p:cNvGraphicFramePr>
            <a:graphicFrameLocks noChangeAspect="1"/>
          </p:cNvGraphicFramePr>
          <p:nvPr/>
        </p:nvGraphicFramePr>
        <p:xfrm>
          <a:off x="5392738" y="5638800"/>
          <a:ext cx="3141662" cy="549275"/>
        </p:xfrm>
        <a:graphic>
          <a:graphicData uri="http://schemas.openxmlformats.org/presentationml/2006/ole">
            <p:oleObj spid="_x0000_s450568" name="Equation" r:id="rId9" imgW="1307880" imgH="228600" progId="Equation.DSMT4">
              <p:embed/>
            </p:oleObj>
          </a:graphicData>
        </a:graphic>
      </p:graphicFrame>
      <p:graphicFrame>
        <p:nvGraphicFramePr>
          <p:cNvPr id="381963" name="Object 11"/>
          <p:cNvGraphicFramePr>
            <a:graphicFrameLocks noChangeAspect="1"/>
          </p:cNvGraphicFramePr>
          <p:nvPr/>
        </p:nvGraphicFramePr>
        <p:xfrm>
          <a:off x="6961188" y="3535363"/>
          <a:ext cx="277812" cy="731837"/>
        </p:xfrm>
        <a:graphic>
          <a:graphicData uri="http://schemas.openxmlformats.org/presentationml/2006/ole">
            <p:oleObj spid="_x0000_s450569" name="Equation" r:id="rId10" imgW="1396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7BED-DFA8-B04D-9D2D-DE01748C5C54}" type="slidenum">
              <a:rPr lang="en-US"/>
              <a:pPr/>
              <a:t>12</a:t>
            </a:fld>
            <a:endParaRPr lang="en-US"/>
          </a:p>
        </p:txBody>
      </p:sp>
      <p:pic>
        <p:nvPicPr>
          <p:cNvPr id="382978" name="Picture 2" descr="FG28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52400"/>
            <a:ext cx="3124200" cy="2743200"/>
          </a:xfrm>
          <a:prstGeom prst="rect">
            <a:avLst/>
          </a:prstGeom>
          <a:noFill/>
        </p:spPr>
      </p:pic>
      <p:sp>
        <p:nvSpPr>
          <p:cNvPr id="38297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28 – 1 </a:t>
            </a:r>
          </a:p>
        </p:txBody>
      </p:sp>
      <p:sp>
        <p:nvSpPr>
          <p:cNvPr id="382980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705600" cy="18002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Arial Narrow" charset="0"/>
              </a:rPr>
              <a:t>Calculation of B near wire. 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A vertical electric wire in the wall of a building carries a dc current of 25A upward.  What is the magnetic field at a point 10cm due north of this wire? </a:t>
            </a:r>
          </a:p>
        </p:txBody>
      </p:sp>
      <p:sp>
        <p:nvSpPr>
          <p:cNvPr id="382981" name="Text Box 5"/>
          <p:cNvSpPr txBox="1">
            <a:spLocks noChangeArrowheads="1"/>
          </p:cNvSpPr>
          <p:nvPr/>
        </p:nvSpPr>
        <p:spPr bwMode="auto">
          <a:xfrm>
            <a:off x="457200" y="2465388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the magnetic field near a straight wire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82982" name="Text Box 6"/>
          <p:cNvSpPr txBox="1">
            <a:spLocks noChangeArrowheads="1"/>
          </p:cNvSpPr>
          <p:nvPr/>
        </p:nvSpPr>
        <p:spPr bwMode="auto">
          <a:xfrm>
            <a:off x="381000" y="39624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we can obtain the magnetic field at 10cm away as</a:t>
            </a:r>
          </a:p>
        </p:txBody>
      </p:sp>
      <p:graphicFrame>
        <p:nvGraphicFramePr>
          <p:cNvPr id="382983" name="Object 7"/>
          <p:cNvGraphicFramePr>
            <a:graphicFrameLocks noChangeAspect="1"/>
          </p:cNvGraphicFramePr>
          <p:nvPr/>
        </p:nvGraphicFramePr>
        <p:xfrm>
          <a:off x="2757488" y="2971800"/>
          <a:ext cx="1281112" cy="884238"/>
        </p:xfrm>
        <a:graphic>
          <a:graphicData uri="http://schemas.openxmlformats.org/presentationml/2006/ole">
            <p:oleObj spid="_x0000_s451586" name="Equation" r:id="rId4" imgW="533160" imgH="368280" progId="Equation.DSMT4">
              <p:embed/>
            </p:oleObj>
          </a:graphicData>
        </a:graphic>
      </p:graphicFrame>
      <p:graphicFrame>
        <p:nvGraphicFramePr>
          <p:cNvPr id="382984" name="Object 8"/>
          <p:cNvGraphicFramePr>
            <a:graphicFrameLocks noChangeAspect="1"/>
          </p:cNvGraphicFramePr>
          <p:nvPr/>
        </p:nvGraphicFramePr>
        <p:xfrm>
          <a:off x="762000" y="5045075"/>
          <a:ext cx="609600" cy="365125"/>
        </p:xfrm>
        <a:graphic>
          <a:graphicData uri="http://schemas.openxmlformats.org/presentationml/2006/ole">
            <p:oleObj spid="_x0000_s451587" name="Equation" r:id="rId5" imgW="253800" imgH="152280" progId="Equation.DSMT4">
              <p:embed/>
            </p:oleObj>
          </a:graphicData>
        </a:graphic>
      </p:graphicFrame>
      <p:graphicFrame>
        <p:nvGraphicFramePr>
          <p:cNvPr id="382985" name="Object 9"/>
          <p:cNvGraphicFramePr>
            <a:graphicFrameLocks noChangeAspect="1"/>
          </p:cNvGraphicFramePr>
          <p:nvPr/>
        </p:nvGraphicFramePr>
        <p:xfrm>
          <a:off x="1309688" y="4800600"/>
          <a:ext cx="976312" cy="884238"/>
        </p:xfrm>
        <a:graphic>
          <a:graphicData uri="http://schemas.openxmlformats.org/presentationml/2006/ole">
            <p:oleObj spid="_x0000_s451588" name="Equation" r:id="rId6" imgW="406080" imgH="368280" progId="Equation.DSMT4">
              <p:embed/>
            </p:oleObj>
          </a:graphicData>
        </a:graphic>
      </p:graphicFrame>
      <p:graphicFrame>
        <p:nvGraphicFramePr>
          <p:cNvPr id="382986" name="Object 10"/>
          <p:cNvGraphicFramePr>
            <a:graphicFrameLocks noChangeAspect="1"/>
          </p:cNvGraphicFramePr>
          <p:nvPr/>
        </p:nvGraphicFramePr>
        <p:xfrm>
          <a:off x="2286000" y="4602163"/>
          <a:ext cx="5611813" cy="1189037"/>
        </p:xfrm>
        <a:graphic>
          <a:graphicData uri="http://schemas.openxmlformats.org/presentationml/2006/ole">
            <p:oleObj spid="_x0000_s451589" name="Equation" r:id="rId7" imgW="2336760" imgH="495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84D6-210B-4244-9193-57EE934F286E}" type="slidenum">
              <a:rPr lang="en-US"/>
              <a:pPr/>
              <a:t>13</a:t>
            </a:fld>
            <a:endParaRPr lang="en-US"/>
          </a:p>
        </p:txBody>
      </p:sp>
      <p:pic>
        <p:nvPicPr>
          <p:cNvPr id="384002" name="Picture 2" descr="FG28_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209800"/>
            <a:ext cx="2971800" cy="1924050"/>
          </a:xfrm>
          <a:prstGeom prst="rect">
            <a:avLst/>
          </a:prstGeom>
          <a:noFill/>
        </p:spPr>
      </p:pic>
      <p:sp>
        <p:nvSpPr>
          <p:cNvPr id="3840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Force Between Two Parallel Wires</a:t>
            </a:r>
          </a:p>
        </p:txBody>
      </p:sp>
      <p:graphicFrame>
        <p:nvGraphicFramePr>
          <p:cNvPr id="38400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52610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8400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52611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8400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2612" name="Equation" r:id="rId6" imgW="914400" imgH="190080" progId="Equation.DSMT4">
              <p:embed/>
            </p:oleObj>
          </a:graphicData>
        </a:graphic>
      </p:graphicFrame>
      <p:sp>
        <p:nvSpPr>
          <p:cNvPr id="3840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382000" cy="5410200"/>
          </a:xfrm>
        </p:spPr>
        <p:txBody>
          <a:bodyPr/>
          <a:lstStyle/>
          <a:p>
            <a:r>
              <a:rPr lang="en-US" sz="2800" dirty="0"/>
              <a:t>We have learned that a wire carrying the</a:t>
            </a:r>
            <a:r>
              <a:rPr lang="en-US" sz="2800" dirty="0" smtClean="0"/>
              <a:t> electric current </a:t>
            </a:r>
            <a:r>
              <a:rPr lang="en-US" sz="2800" dirty="0"/>
              <a:t>produces magnetic field</a:t>
            </a:r>
          </a:p>
          <a:p>
            <a:r>
              <a:rPr lang="en-US" sz="2800" dirty="0"/>
              <a:t>Now what do you think will happen if we place two current carrying wires next to each other?</a:t>
            </a:r>
          </a:p>
          <a:p>
            <a:pPr lvl="1"/>
            <a:r>
              <a:rPr lang="en-US" sz="2400" dirty="0"/>
              <a:t>They will exert force onto each other.  Repel or attract?</a:t>
            </a:r>
          </a:p>
          <a:p>
            <a:pPr lvl="1"/>
            <a:r>
              <a:rPr lang="en-US" sz="2400" dirty="0"/>
              <a:t>Depending on the direction of the currents</a:t>
            </a:r>
          </a:p>
          <a:p>
            <a:r>
              <a:rPr lang="en-US" sz="2800" dirty="0"/>
              <a:t>This was first pointed out by </a:t>
            </a:r>
            <a:r>
              <a:rPr lang="en-US" sz="2800" dirty="0" err="1"/>
              <a:t>Ampére</a:t>
            </a:r>
            <a:r>
              <a:rPr lang="en-US" sz="2800" dirty="0"/>
              <a:t>.</a:t>
            </a:r>
          </a:p>
          <a:p>
            <a:r>
              <a:rPr lang="en-US" sz="2800" dirty="0"/>
              <a:t>Let’s consider two long parallel conductors separated by a distance </a:t>
            </a:r>
            <a:r>
              <a:rPr lang="en-US" sz="2800" dirty="0" err="1"/>
              <a:t>d</a:t>
            </a:r>
            <a:r>
              <a:rPr lang="en-US" sz="2800" dirty="0"/>
              <a:t>, carrying currents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and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2</a:t>
            </a:r>
            <a:r>
              <a:rPr lang="en-US" sz="2800" dirty="0"/>
              <a:t>.</a:t>
            </a:r>
          </a:p>
          <a:p>
            <a:r>
              <a:rPr lang="en-US" sz="2800" dirty="0"/>
              <a:t>At the location of the second conductor, the magnitude of the magnetic field produced by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is </a:t>
            </a:r>
          </a:p>
        </p:txBody>
      </p:sp>
      <p:graphicFrame>
        <p:nvGraphicFramePr>
          <p:cNvPr id="38400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2613" name="Equation" r:id="rId7" imgW="914400" imgH="190080" progId="Equation.DSMT4">
              <p:embed/>
            </p:oleObj>
          </a:graphicData>
        </a:graphic>
      </p:graphicFrame>
      <p:graphicFrame>
        <p:nvGraphicFramePr>
          <p:cNvPr id="384009" name="Object 9"/>
          <p:cNvGraphicFramePr>
            <a:graphicFrameLocks noChangeAspect="1"/>
          </p:cNvGraphicFramePr>
          <p:nvPr/>
        </p:nvGraphicFramePr>
        <p:xfrm>
          <a:off x="5486400" y="5410200"/>
          <a:ext cx="1433513" cy="884238"/>
        </p:xfrm>
        <a:graphic>
          <a:graphicData uri="http://schemas.openxmlformats.org/presentationml/2006/ole">
            <p:oleObj spid="_x0000_s452614" name="Equation" r:id="rId8" imgW="5968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6603-C776-DE49-A54C-5B46ED1A71E2}" type="slidenum">
              <a:rPr lang="en-US"/>
              <a:pPr/>
              <a:t>14</a:t>
            </a:fld>
            <a:endParaRPr lang="en-US"/>
          </a:p>
        </p:txBody>
      </p:sp>
      <p:pic>
        <p:nvPicPr>
          <p:cNvPr id="385035" name="Picture 11" descr="FG28_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724400"/>
            <a:ext cx="2057400" cy="1543050"/>
          </a:xfrm>
          <a:prstGeom prst="rect">
            <a:avLst/>
          </a:prstGeom>
          <a:noFill/>
        </p:spPr>
      </p:pic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Force Between Two Parallel Wires</a:t>
            </a:r>
          </a:p>
        </p:txBody>
      </p:sp>
      <p:graphicFrame>
        <p:nvGraphicFramePr>
          <p:cNvPr id="385027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5363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85028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5363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85029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3636" name="Equation" r:id="rId6" imgW="914400" imgH="190080" progId="Equation.DSMT4">
              <p:embed/>
            </p:oleObj>
          </a:graphicData>
        </a:graphic>
      </p:graphicFrame>
      <p:sp>
        <p:nvSpPr>
          <p:cNvPr id="385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force F by a magnetic field B</a:t>
            </a:r>
            <a:r>
              <a:rPr lang="en-US" baseline="-25000"/>
              <a:t>1</a:t>
            </a:r>
            <a:r>
              <a:rPr lang="en-US"/>
              <a:t> on a wire of length </a:t>
            </a:r>
            <a:r>
              <a:rPr lang="en-US">
                <a:latin typeface="Monotype Corsiva" charset="0"/>
              </a:rPr>
              <a:t>l</a:t>
            </a:r>
            <a:r>
              <a:rPr lang="en-US"/>
              <a:t>, carrying the current </a:t>
            </a:r>
            <a:r>
              <a:rPr lang="en-US" sz="3600">
                <a:latin typeface="Monotype Corsiva" charset="0"/>
              </a:rPr>
              <a:t>I</a:t>
            </a:r>
            <a:r>
              <a:rPr lang="en-US" baseline="-25000"/>
              <a:t>2</a:t>
            </a:r>
            <a:r>
              <a:rPr lang="en-US"/>
              <a:t> when the field and the current are perpendicular to each other is: </a:t>
            </a:r>
          </a:p>
          <a:p>
            <a:pPr lvl="1">
              <a:lnSpc>
                <a:spcPct val="90000"/>
              </a:lnSpc>
            </a:pPr>
            <a:r>
              <a:rPr lang="en-US"/>
              <a:t>So the force per unit length is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This force is only due to the magnetic field generated by the wire carrying the current </a:t>
            </a:r>
            <a:r>
              <a:rPr lang="en-US">
                <a:latin typeface="Monotype Corsiva" charset="0"/>
              </a:rPr>
              <a:t>I</a:t>
            </a:r>
            <a:r>
              <a:rPr lang="en-US" baseline="-25000"/>
              <a:t>1</a:t>
            </a:r>
          </a:p>
          <a:p>
            <a:pPr lvl="2">
              <a:lnSpc>
                <a:spcPct val="90000"/>
              </a:lnSpc>
            </a:pPr>
            <a:r>
              <a:rPr lang="en-US"/>
              <a:t>There is the force exerted on the wire carrying the current </a:t>
            </a:r>
            <a:r>
              <a:rPr lang="en-US">
                <a:latin typeface="Monotype Corsiva" charset="0"/>
              </a:rPr>
              <a:t>I</a:t>
            </a:r>
            <a:r>
              <a:rPr lang="en-US" baseline="-25000"/>
              <a:t>1</a:t>
            </a:r>
            <a:r>
              <a:rPr lang="en-US"/>
              <a:t> by the wire carrying current </a:t>
            </a:r>
            <a:r>
              <a:rPr lang="en-US">
                <a:latin typeface="Monotype Corsiva" charset="0"/>
              </a:rPr>
              <a:t>I</a:t>
            </a:r>
            <a:r>
              <a:rPr lang="en-US" baseline="-25000"/>
              <a:t>2</a:t>
            </a:r>
            <a:r>
              <a:rPr lang="en-US"/>
              <a:t> of the same magnitude but in opposite direction</a:t>
            </a:r>
          </a:p>
          <a:p>
            <a:pPr>
              <a:lnSpc>
                <a:spcPct val="90000"/>
              </a:lnSpc>
            </a:pPr>
            <a:r>
              <a:rPr lang="en-US"/>
              <a:t>So the force per unit length is</a:t>
            </a:r>
          </a:p>
          <a:p>
            <a:pPr>
              <a:lnSpc>
                <a:spcPct val="90000"/>
              </a:lnSpc>
            </a:pPr>
            <a:r>
              <a:rPr lang="en-US"/>
              <a:t>How about the direction of the force?</a:t>
            </a:r>
          </a:p>
        </p:txBody>
      </p:sp>
      <p:graphicFrame>
        <p:nvGraphicFramePr>
          <p:cNvPr id="385031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3637" name="Equation" r:id="rId7" imgW="914400" imgH="190080" progId="Equation.DSMT4">
              <p:embed/>
            </p:oleObj>
          </a:graphicData>
        </a:graphic>
      </p:graphicFrame>
      <p:graphicFrame>
        <p:nvGraphicFramePr>
          <p:cNvPr id="385032" name="Object 8"/>
          <p:cNvGraphicFramePr>
            <a:graphicFrameLocks noChangeAspect="1"/>
          </p:cNvGraphicFramePr>
          <p:nvPr/>
        </p:nvGraphicFramePr>
        <p:xfrm>
          <a:off x="5181600" y="2209800"/>
          <a:ext cx="782638" cy="987425"/>
        </p:xfrm>
        <a:graphic>
          <a:graphicData uri="http://schemas.openxmlformats.org/presentationml/2006/ole">
            <p:oleObj spid="_x0000_s453638" name="Equation" r:id="rId8" imgW="291960" imgH="368280" progId="Equation.DSMT4">
              <p:embed/>
            </p:oleObj>
          </a:graphicData>
        </a:graphic>
      </p:graphicFrame>
      <p:graphicFrame>
        <p:nvGraphicFramePr>
          <p:cNvPr id="385033" name="Object 9"/>
          <p:cNvGraphicFramePr>
            <a:graphicFrameLocks noChangeAspect="1"/>
          </p:cNvGraphicFramePr>
          <p:nvPr/>
        </p:nvGraphicFramePr>
        <p:xfrm>
          <a:off x="7620000" y="1795463"/>
          <a:ext cx="711200" cy="406400"/>
        </p:xfrm>
        <a:graphic>
          <a:graphicData uri="http://schemas.openxmlformats.org/presentationml/2006/ole">
            <p:oleObj spid="_x0000_s453639" name="Equation" r:id="rId9" imgW="266400" imgH="152280" progId="Equation.DSMT4">
              <p:embed/>
            </p:oleObj>
          </a:graphicData>
        </a:graphic>
      </p:graphicFrame>
      <p:graphicFrame>
        <p:nvGraphicFramePr>
          <p:cNvPr id="385034" name="Object 10"/>
          <p:cNvGraphicFramePr>
            <a:graphicFrameLocks noChangeAspect="1"/>
          </p:cNvGraphicFramePr>
          <p:nvPr/>
        </p:nvGraphicFramePr>
        <p:xfrm>
          <a:off x="5499100" y="4841875"/>
          <a:ext cx="1649413" cy="796925"/>
        </p:xfrm>
        <a:graphic>
          <a:graphicData uri="http://schemas.openxmlformats.org/presentationml/2006/ole">
            <p:oleObj spid="_x0000_s453640" name="Equation" r:id="rId10" imgW="761760" imgH="368280" progId="Equation.DSMT4">
              <p:embed/>
            </p:oleObj>
          </a:graphicData>
        </a:graphic>
      </p:graphicFrame>
      <p:sp>
        <p:nvSpPr>
          <p:cNvPr id="385036" name="Text Box 12"/>
          <p:cNvSpPr txBox="1">
            <a:spLocks noChangeArrowheads="1"/>
          </p:cNvSpPr>
          <p:nvPr/>
        </p:nvSpPr>
        <p:spPr bwMode="auto">
          <a:xfrm>
            <a:off x="744538" y="6232525"/>
            <a:ext cx="775335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If the currents are in the same direction, the attractive force.  If opposite, repulsive.</a:t>
            </a:r>
          </a:p>
        </p:txBody>
      </p:sp>
      <p:graphicFrame>
        <p:nvGraphicFramePr>
          <p:cNvPr id="385037" name="Object 13"/>
          <p:cNvGraphicFramePr>
            <a:graphicFrameLocks noChangeAspect="1"/>
          </p:cNvGraphicFramePr>
          <p:nvPr/>
        </p:nvGraphicFramePr>
        <p:xfrm>
          <a:off x="8186738" y="1744663"/>
          <a:ext cx="881062" cy="541337"/>
        </p:xfrm>
        <a:graphic>
          <a:graphicData uri="http://schemas.openxmlformats.org/presentationml/2006/ole">
            <p:oleObj spid="_x0000_s453641" name="Equation" r:id="rId11" imgW="330120" imgH="203040" progId="Equation.DSMT4">
              <p:embed/>
            </p:oleObj>
          </a:graphicData>
        </a:graphic>
      </p:graphicFrame>
      <p:graphicFrame>
        <p:nvGraphicFramePr>
          <p:cNvPr id="385038" name="Object 14"/>
          <p:cNvGraphicFramePr>
            <a:graphicFrameLocks noChangeAspect="1"/>
          </p:cNvGraphicFramePr>
          <p:nvPr/>
        </p:nvGraphicFramePr>
        <p:xfrm>
          <a:off x="5957888" y="2438400"/>
          <a:ext cx="747712" cy="544513"/>
        </p:xfrm>
        <a:graphic>
          <a:graphicData uri="http://schemas.openxmlformats.org/presentationml/2006/ole">
            <p:oleObj spid="_x0000_s453642" name="Equation" r:id="rId12" imgW="279360" imgH="203040" progId="Equation.DSMT4">
              <p:embed/>
            </p:oleObj>
          </a:graphicData>
        </a:graphic>
      </p:graphicFrame>
      <p:graphicFrame>
        <p:nvGraphicFramePr>
          <p:cNvPr id="385039" name="Object 15"/>
          <p:cNvGraphicFramePr>
            <a:graphicFrameLocks noChangeAspect="1"/>
          </p:cNvGraphicFramePr>
          <p:nvPr/>
        </p:nvGraphicFramePr>
        <p:xfrm>
          <a:off x="6829425" y="2438400"/>
          <a:ext cx="714375" cy="544513"/>
        </p:xfrm>
        <a:graphic>
          <a:graphicData uri="http://schemas.openxmlformats.org/presentationml/2006/ole">
            <p:oleObj spid="_x0000_s453643" name="Equation" r:id="rId13" imgW="266400" imgH="203040" progId="Equation.DSMT4">
              <p:embed/>
            </p:oleObj>
          </a:graphicData>
        </a:graphic>
      </p:graphicFrame>
      <p:graphicFrame>
        <p:nvGraphicFramePr>
          <p:cNvPr id="385040" name="Object 16"/>
          <p:cNvGraphicFramePr>
            <a:graphicFrameLocks noChangeAspect="1"/>
          </p:cNvGraphicFramePr>
          <p:nvPr/>
        </p:nvGraphicFramePr>
        <p:xfrm>
          <a:off x="7362825" y="2209800"/>
          <a:ext cx="1019175" cy="987425"/>
        </p:xfrm>
        <a:graphic>
          <a:graphicData uri="http://schemas.openxmlformats.org/presentationml/2006/ole">
            <p:oleObj spid="_x0000_s453644" name="Equation" r:id="rId14" imgW="3808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0813-488B-2245-B715-9B380EC238D5}" type="slidenum">
              <a:rPr lang="en-US"/>
              <a:pPr/>
              <a:t>15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28 –</a:t>
            </a:r>
            <a:r>
              <a:rPr lang="en-US" dirty="0" smtClean="0"/>
              <a:t> 5 </a:t>
            </a:r>
            <a:endParaRPr lang="en-US" dirty="0"/>
          </a:p>
        </p:txBody>
      </p:sp>
      <p:sp>
        <p:nvSpPr>
          <p:cNvPr id="386051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6705600" cy="1917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Suspending a wire with current.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A horizontal wire carries a current 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baseline="-2500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=80A DC.  A second parallel wire 20cm below it must carry how much current 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baseline="-25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so that it doesn’t fall due to the gravity?  The lower has a mass of 0.12g per meter of length. </a:t>
            </a:r>
          </a:p>
        </p:txBody>
      </p:sp>
      <p:sp>
        <p:nvSpPr>
          <p:cNvPr id="386052" name="Text Box 4"/>
          <p:cNvSpPr txBox="1">
            <a:spLocks noChangeArrowheads="1"/>
          </p:cNvSpPr>
          <p:nvPr/>
        </p:nvSpPr>
        <p:spPr bwMode="auto">
          <a:xfrm>
            <a:off x="457200" y="24653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Which direction is the gravitational force?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457200" y="2987675"/>
            <a:ext cx="838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This force must be balanced by the magnetic force exerted on the wire by the first wire.</a:t>
            </a:r>
          </a:p>
        </p:txBody>
      </p:sp>
      <p:pic>
        <p:nvPicPr>
          <p:cNvPr id="386054" name="Picture 6" descr="FG28_0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81000"/>
            <a:ext cx="2057400" cy="2000250"/>
          </a:xfrm>
          <a:prstGeom prst="rect">
            <a:avLst/>
          </a:prstGeom>
          <a:noFill/>
        </p:spPr>
      </p:pic>
      <p:sp>
        <p:nvSpPr>
          <p:cNvPr id="386055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  <a:latin typeface="Arial Narrow" charset="0"/>
              </a:rPr>
              <a:t>Down to the center of the Earth </a:t>
            </a:r>
            <a:endParaRPr lang="en-US" baseline="-25000" dirty="0">
              <a:solidFill>
                <a:srgbClr val="CC0000"/>
              </a:solidFill>
              <a:latin typeface="Arial Narrow" charset="0"/>
            </a:endParaRPr>
          </a:p>
        </p:txBody>
      </p:sp>
      <p:graphicFrame>
        <p:nvGraphicFramePr>
          <p:cNvPr id="386056" name="Object 8"/>
          <p:cNvGraphicFramePr>
            <a:graphicFrameLocks noChangeAspect="1"/>
          </p:cNvGraphicFramePr>
          <p:nvPr/>
        </p:nvGraphicFramePr>
        <p:xfrm>
          <a:off x="1981200" y="3416300"/>
          <a:ext cx="741363" cy="850900"/>
        </p:xfrm>
        <a:graphic>
          <a:graphicData uri="http://schemas.openxmlformats.org/presentationml/2006/ole">
            <p:oleObj spid="_x0000_s454658" name="Equation" r:id="rId4" imgW="342720" imgH="393480" progId="Equation.DSMT4">
              <p:embed/>
            </p:oleObj>
          </a:graphicData>
        </a:graphic>
      </p:graphicFrame>
      <p:graphicFrame>
        <p:nvGraphicFramePr>
          <p:cNvPr id="386057" name="Object 9"/>
          <p:cNvGraphicFramePr>
            <a:graphicFrameLocks noChangeAspect="1"/>
          </p:cNvGraphicFramePr>
          <p:nvPr/>
        </p:nvGraphicFramePr>
        <p:xfrm>
          <a:off x="2514600" y="4572000"/>
          <a:ext cx="650875" cy="473075"/>
        </p:xfrm>
        <a:graphic>
          <a:graphicData uri="http://schemas.openxmlformats.org/presentationml/2006/ole">
            <p:oleObj spid="_x0000_s454659" name="Equation" r:id="rId5" imgW="279360" imgH="203040" progId="Equation.DSMT4">
              <p:embed/>
            </p:oleObj>
          </a:graphicData>
        </a:graphic>
      </p:graphicFrame>
      <p:sp>
        <p:nvSpPr>
          <p:cNvPr id="386058" name="AutoShape 10"/>
          <p:cNvSpPr>
            <a:spLocks noChangeArrowheads="1"/>
          </p:cNvSpPr>
          <p:nvPr/>
        </p:nvSpPr>
        <p:spPr bwMode="auto">
          <a:xfrm>
            <a:off x="396875" y="4359275"/>
            <a:ext cx="1736725" cy="850900"/>
          </a:xfrm>
          <a:prstGeom prst="rightArrow">
            <a:avLst>
              <a:gd name="adj1" fmla="val 50000"/>
              <a:gd name="adj2" fmla="val 51026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Solving for </a:t>
            </a:r>
            <a:r>
              <a:rPr lang="en-US" b="1">
                <a:solidFill>
                  <a:srgbClr val="CC0000"/>
                </a:solidFill>
                <a:latin typeface="Monotype Corsiva" charset="0"/>
              </a:rPr>
              <a:t>I</a:t>
            </a:r>
            <a:r>
              <a:rPr lang="en-US" sz="2000" b="1" baseline="-25000">
                <a:solidFill>
                  <a:srgbClr val="CC0000"/>
                </a:solidFill>
                <a:latin typeface="Arial Narrow" charset="0"/>
              </a:rPr>
              <a:t>2</a:t>
            </a:r>
          </a:p>
        </p:txBody>
      </p:sp>
      <p:graphicFrame>
        <p:nvGraphicFramePr>
          <p:cNvPr id="386059" name="Object 11"/>
          <p:cNvGraphicFramePr>
            <a:graphicFrameLocks noChangeAspect="1"/>
          </p:cNvGraphicFramePr>
          <p:nvPr/>
        </p:nvGraphicFramePr>
        <p:xfrm>
          <a:off x="3275013" y="5326063"/>
          <a:ext cx="5259387" cy="1074737"/>
        </p:xfrm>
        <a:graphic>
          <a:graphicData uri="http://schemas.openxmlformats.org/presentationml/2006/ole">
            <p:oleObj spid="_x0000_s454660" name="Equation" r:id="rId6" imgW="2666880" imgH="545760" progId="Equation.DSMT4">
              <p:embed/>
            </p:oleObj>
          </a:graphicData>
        </a:graphic>
      </p:graphicFrame>
      <p:graphicFrame>
        <p:nvGraphicFramePr>
          <p:cNvPr id="386060" name="Object 12"/>
          <p:cNvGraphicFramePr>
            <a:graphicFrameLocks noChangeAspect="1"/>
          </p:cNvGraphicFramePr>
          <p:nvPr/>
        </p:nvGraphicFramePr>
        <p:xfrm>
          <a:off x="2708275" y="3471863"/>
          <a:ext cx="796925" cy="795337"/>
        </p:xfrm>
        <a:graphic>
          <a:graphicData uri="http://schemas.openxmlformats.org/presentationml/2006/ole">
            <p:oleObj spid="_x0000_s454661" name="Equation" r:id="rId7" imgW="368280" imgH="368280" progId="Equation.DSMT4">
              <p:embed/>
            </p:oleObj>
          </a:graphicData>
        </a:graphic>
      </p:graphicFrame>
      <p:graphicFrame>
        <p:nvGraphicFramePr>
          <p:cNvPr id="386061" name="Object 13"/>
          <p:cNvGraphicFramePr>
            <a:graphicFrameLocks noChangeAspect="1"/>
          </p:cNvGraphicFramePr>
          <p:nvPr/>
        </p:nvGraphicFramePr>
        <p:xfrm>
          <a:off x="3470275" y="3471863"/>
          <a:ext cx="796925" cy="795337"/>
        </p:xfrm>
        <a:graphic>
          <a:graphicData uri="http://schemas.openxmlformats.org/presentationml/2006/ole">
            <p:oleObj spid="_x0000_s454662" name="Equation" r:id="rId8" imgW="368280" imgH="368280" progId="Equation.DSMT4">
              <p:embed/>
            </p:oleObj>
          </a:graphicData>
        </a:graphic>
      </p:graphicFrame>
      <p:graphicFrame>
        <p:nvGraphicFramePr>
          <p:cNvPr id="386062" name="Object 14"/>
          <p:cNvGraphicFramePr>
            <a:graphicFrameLocks noChangeAspect="1"/>
          </p:cNvGraphicFramePr>
          <p:nvPr/>
        </p:nvGraphicFramePr>
        <p:xfrm>
          <a:off x="4235450" y="3471863"/>
          <a:ext cx="1098550" cy="795337"/>
        </p:xfrm>
        <a:graphic>
          <a:graphicData uri="http://schemas.openxmlformats.org/presentationml/2006/ole">
            <p:oleObj spid="_x0000_s454663" name="Equation" r:id="rId9" imgW="507960" imgH="368280" progId="Equation.DSMT4">
              <p:embed/>
            </p:oleObj>
          </a:graphicData>
        </a:graphic>
      </p:graphicFrame>
      <p:graphicFrame>
        <p:nvGraphicFramePr>
          <p:cNvPr id="386063" name="Object 15"/>
          <p:cNvGraphicFramePr>
            <a:graphicFrameLocks noChangeAspect="1"/>
          </p:cNvGraphicFramePr>
          <p:nvPr/>
        </p:nvGraphicFramePr>
        <p:xfrm>
          <a:off x="3182938" y="4343400"/>
          <a:ext cx="1541462" cy="946150"/>
        </p:xfrm>
        <a:graphic>
          <a:graphicData uri="http://schemas.openxmlformats.org/presentationml/2006/ole">
            <p:oleObj spid="_x0000_s454664" name="Equation" r:id="rId10" imgW="6602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B2DC-03CD-724F-AD4E-FF23A2951299}" type="slidenum">
              <a:rPr lang="en-US"/>
              <a:pPr/>
              <a:t>16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 sz="3600"/>
              <a:t>Operational Definition of Ampere and Coulomb</a:t>
            </a:r>
          </a:p>
        </p:txBody>
      </p:sp>
      <p:graphicFrame>
        <p:nvGraphicFramePr>
          <p:cNvPr id="390147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5568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90148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55683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90149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5684" name="Equation" r:id="rId5" imgW="914400" imgH="190080" progId="Equation.DSMT4">
              <p:embed/>
            </p:oleObj>
          </a:graphicData>
        </a:graphic>
      </p:graphicFrame>
      <p:sp>
        <p:nvSpPr>
          <p:cNvPr id="390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686800" cy="5943600"/>
          </a:xfrm>
        </p:spPr>
        <p:txBody>
          <a:bodyPr/>
          <a:lstStyle/>
          <a:p>
            <a:r>
              <a:rPr lang="en-US" sz="2800" dirty="0"/>
              <a:t>The  permeability of free space is defined to be exactly </a:t>
            </a:r>
          </a:p>
          <a:p>
            <a:endParaRPr lang="en-US" sz="2800" dirty="0"/>
          </a:p>
          <a:p>
            <a:r>
              <a:rPr lang="en-US" sz="2800" dirty="0"/>
              <a:t>The unit of current, ampere, is defined using the definition of the force between two wires each carrying 1A of current and separated by 1m </a:t>
            </a:r>
          </a:p>
          <a:p>
            <a:endParaRPr lang="en-US" sz="28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So 1A is defined as: the current flowing each of two long parallel conductors 1m apart, which results in a force of exactly  2x10</a:t>
            </a:r>
            <a:r>
              <a:rPr lang="en-US" sz="2400" baseline="30000" dirty="0"/>
              <a:t>-7</a:t>
            </a:r>
            <a:r>
              <a:rPr lang="en-US" sz="2400" dirty="0"/>
              <a:t>N/m.</a:t>
            </a:r>
          </a:p>
          <a:p>
            <a:r>
              <a:rPr lang="en-US" sz="2800" dirty="0"/>
              <a:t>Coulomb is then defined as exactly 1C=</a:t>
            </a:r>
            <a:r>
              <a:rPr lang="en-US" sz="2800" dirty="0" smtClean="0"/>
              <a:t>1A </a:t>
            </a:r>
            <a:r>
              <a:rPr lang="en-US" sz="2800" dirty="0" err="1" smtClean="0"/>
              <a:t>s</a:t>
            </a:r>
            <a:r>
              <a:rPr lang="en-US" sz="2800" dirty="0"/>
              <a:t>.</a:t>
            </a:r>
          </a:p>
          <a:p>
            <a:r>
              <a:rPr lang="en-US" sz="2800" dirty="0"/>
              <a:t>We do it this way since</a:t>
            </a:r>
            <a:r>
              <a:rPr lang="en-US" sz="2800" dirty="0" smtClean="0"/>
              <a:t> the electric current </a:t>
            </a:r>
            <a:r>
              <a:rPr lang="en-US" sz="2800" dirty="0"/>
              <a:t>is measured more accurately and controlled more easily than charge.</a:t>
            </a:r>
          </a:p>
        </p:txBody>
      </p:sp>
      <p:graphicFrame>
        <p:nvGraphicFramePr>
          <p:cNvPr id="390151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5685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90152" name="Object 8"/>
          <p:cNvGraphicFramePr>
            <a:graphicFrameLocks noChangeAspect="1"/>
          </p:cNvGraphicFramePr>
          <p:nvPr/>
        </p:nvGraphicFramePr>
        <p:xfrm>
          <a:off x="2057400" y="1127125"/>
          <a:ext cx="3429000" cy="600075"/>
        </p:xfrm>
        <a:graphic>
          <a:graphicData uri="http://schemas.openxmlformats.org/presentationml/2006/ole">
            <p:oleObj spid="_x0000_s455686" name="Equation" r:id="rId7" imgW="1307880" imgH="228600" progId="Equation.DSMT4">
              <p:embed/>
            </p:oleObj>
          </a:graphicData>
        </a:graphic>
      </p:graphicFrame>
      <p:graphicFrame>
        <p:nvGraphicFramePr>
          <p:cNvPr id="390153" name="Object 9"/>
          <p:cNvGraphicFramePr>
            <a:graphicFrameLocks noChangeAspect="1"/>
          </p:cNvGraphicFramePr>
          <p:nvPr/>
        </p:nvGraphicFramePr>
        <p:xfrm>
          <a:off x="804863" y="3100388"/>
          <a:ext cx="719137" cy="906462"/>
        </p:xfrm>
        <a:graphic>
          <a:graphicData uri="http://schemas.openxmlformats.org/presentationml/2006/ole">
            <p:oleObj spid="_x0000_s455687" name="Equation" r:id="rId8" imgW="291960" imgH="368280" progId="Equation.DSMT4">
              <p:embed/>
            </p:oleObj>
          </a:graphicData>
        </a:graphic>
      </p:graphicFrame>
      <p:graphicFrame>
        <p:nvGraphicFramePr>
          <p:cNvPr id="390154" name="Object 10"/>
          <p:cNvGraphicFramePr>
            <a:graphicFrameLocks noChangeAspect="1"/>
          </p:cNvGraphicFramePr>
          <p:nvPr/>
        </p:nvGraphicFramePr>
        <p:xfrm>
          <a:off x="1581150" y="3100388"/>
          <a:ext cx="1500188" cy="906462"/>
        </p:xfrm>
        <a:graphic>
          <a:graphicData uri="http://schemas.openxmlformats.org/presentationml/2006/ole">
            <p:oleObj spid="_x0000_s455688" name="Equation" r:id="rId9" imgW="609480" imgH="368280" progId="Equation.DSMT4">
              <p:embed/>
            </p:oleObj>
          </a:graphicData>
        </a:graphic>
      </p:graphicFrame>
      <p:graphicFrame>
        <p:nvGraphicFramePr>
          <p:cNvPr id="390155" name="Object 11"/>
          <p:cNvGraphicFramePr>
            <a:graphicFrameLocks noChangeAspect="1"/>
          </p:cNvGraphicFramePr>
          <p:nvPr/>
        </p:nvGraphicFramePr>
        <p:xfrm>
          <a:off x="3081338" y="3068638"/>
          <a:ext cx="3844925" cy="969962"/>
        </p:xfrm>
        <a:graphic>
          <a:graphicData uri="http://schemas.openxmlformats.org/presentationml/2006/ole">
            <p:oleObj spid="_x0000_s455689" name="Equation" r:id="rId10" imgW="1562040" imgH="393480" progId="Equation.DSMT4">
              <p:embed/>
            </p:oleObj>
          </a:graphicData>
        </a:graphic>
      </p:graphicFrame>
      <p:graphicFrame>
        <p:nvGraphicFramePr>
          <p:cNvPr id="390156" name="Object 12"/>
          <p:cNvGraphicFramePr>
            <a:graphicFrameLocks noChangeAspect="1"/>
          </p:cNvGraphicFramePr>
          <p:nvPr/>
        </p:nvGraphicFramePr>
        <p:xfrm>
          <a:off x="6891338" y="3271838"/>
          <a:ext cx="1905000" cy="561975"/>
        </p:xfrm>
        <a:graphic>
          <a:graphicData uri="http://schemas.openxmlformats.org/presentationml/2006/ole">
            <p:oleObj spid="_x0000_s455690" name="Equation" r:id="rId11" imgW="7743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305800" cy="5715000"/>
          </a:xfrm>
        </p:spPr>
        <p:txBody>
          <a:bodyPr/>
          <a:lstStyle/>
          <a:p>
            <a:r>
              <a:rPr lang="en-US" dirty="0" smtClean="0"/>
              <a:t>Quiz #3</a:t>
            </a:r>
          </a:p>
          <a:p>
            <a:pPr lvl="1"/>
            <a:r>
              <a:rPr lang="en-US" dirty="0" smtClean="0"/>
              <a:t>Beginning of the class coming Tuesday, Nov. 8</a:t>
            </a:r>
          </a:p>
          <a:p>
            <a:pPr lvl="1"/>
            <a:r>
              <a:rPr lang="en-US" dirty="0" smtClean="0"/>
              <a:t>Covers: CH26.5 through what we finish Today (CH28.4?)!</a:t>
            </a:r>
          </a:p>
          <a:p>
            <a:r>
              <a:rPr lang="en-US" dirty="0" smtClean="0"/>
              <a:t>Reading Assignments</a:t>
            </a:r>
          </a:p>
          <a:p>
            <a:pPr lvl="1"/>
            <a:r>
              <a:rPr lang="en-US" dirty="0" smtClean="0"/>
              <a:t>CH 27.6 – 27.9</a:t>
            </a:r>
          </a:p>
          <a:p>
            <a:r>
              <a:rPr lang="en-US" dirty="0" smtClean="0"/>
              <a:t>Bring your special project at the end of the class!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D1D1-B6D7-A34F-B5BC-DAEB3E8C4A23}" type="slidenum">
              <a:rPr lang="en-US"/>
              <a:pPr/>
              <a:t>3</a:t>
            </a:fld>
            <a:endParaRPr lang="en-US"/>
          </a:p>
        </p:txBody>
      </p:sp>
      <p:sp>
        <p:nvSpPr>
          <p:cNvPr id="373762" name="Rectangle 2"/>
          <p:cNvSpPr>
            <a:spLocks noChangeArrowheads="1"/>
          </p:cNvSpPr>
          <p:nvPr/>
        </p:nvSpPr>
        <p:spPr bwMode="auto">
          <a:xfrm>
            <a:off x="228600" y="2590800"/>
            <a:ext cx="8610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magnetic field exerts a force on both vertical sections of wire.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Where is this principle used in?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Ammeters, motors, volt-meters, speedometers, etc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two forces on the different sections of the wire exerts net torque to the same direction about the rotational axis along the symmetry axis of the wire.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happens when the wire turns 90 degrees?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 will not turn unless the direction of the current changes</a:t>
            </a:r>
          </a:p>
        </p:txBody>
      </p:sp>
      <p:pic>
        <p:nvPicPr>
          <p:cNvPr id="373763" name="Picture 3" descr="FG27_021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381000"/>
            <a:ext cx="4038600" cy="2286000"/>
          </a:xfrm>
          <a:prstGeom prst="rect">
            <a:avLst/>
          </a:prstGeom>
          <a:noFill/>
        </p:spPr>
      </p:pic>
      <p:sp>
        <p:nvSpPr>
          <p:cNvPr id="37376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Torque on a Current Loop</a:t>
            </a:r>
          </a:p>
        </p:txBody>
      </p:sp>
      <p:graphicFrame>
        <p:nvGraphicFramePr>
          <p:cNvPr id="37376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1346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73766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1347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7376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1348" name="Equation" r:id="rId6" imgW="914400" imgH="190080" progId="Equation.DSMT4">
              <p:embed/>
            </p:oleObj>
          </a:graphicData>
        </a:graphic>
      </p:graphicFrame>
      <p:sp>
        <p:nvSpPr>
          <p:cNvPr id="3737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6400800" cy="1828800"/>
          </a:xfrm>
        </p:spPr>
        <p:txBody>
          <a:bodyPr/>
          <a:lstStyle/>
          <a:p>
            <a:r>
              <a:rPr lang="en-US" sz="2800"/>
              <a:t>What do you think will happen to a closed rectangular loop of wire with electric current as shown in the figure?</a:t>
            </a:r>
          </a:p>
          <a:p>
            <a:pPr lvl="1"/>
            <a:r>
              <a:rPr lang="en-US" sz="2400"/>
              <a:t>It will rotate! 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A188-A418-B545-BD28-07B0B2B8A04B}" type="slidenum">
              <a:rPr lang="en-US"/>
              <a:pPr/>
              <a:t>4</a:t>
            </a:fld>
            <a:endParaRPr lang="en-US"/>
          </a:p>
        </p:txBody>
      </p:sp>
      <p:pic>
        <p:nvPicPr>
          <p:cNvPr id="374786" name="Picture 2" descr="FG27_021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2209800"/>
            <a:ext cx="2057400" cy="1371600"/>
          </a:xfrm>
          <a:prstGeom prst="rect">
            <a:avLst/>
          </a:prstGeom>
          <a:noFill/>
        </p:spPr>
      </p:pic>
      <p:pic>
        <p:nvPicPr>
          <p:cNvPr id="374787" name="Picture 3" descr="FG27_021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381000"/>
            <a:ext cx="4038600" cy="1905000"/>
          </a:xfrm>
          <a:prstGeom prst="rect">
            <a:avLst/>
          </a:prstGeom>
          <a:noFill/>
        </p:spPr>
      </p:pic>
      <p:sp>
        <p:nvSpPr>
          <p:cNvPr id="37478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Torque on a Current Loop</a:t>
            </a:r>
          </a:p>
        </p:txBody>
      </p:sp>
      <p:graphicFrame>
        <p:nvGraphicFramePr>
          <p:cNvPr id="374789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2370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74790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237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74791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2372" name="Equation" r:id="rId7" imgW="914400" imgH="190080" progId="Equation.DSMT4">
              <p:embed/>
            </p:oleObj>
          </a:graphicData>
        </a:graphic>
      </p:graphicFrame>
      <p:sp>
        <p:nvSpPr>
          <p:cNvPr id="3747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382000" cy="3581400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sz="2000" dirty="0" err="1"/>
              <a:t>F</a:t>
            </a:r>
            <a:r>
              <a:rPr lang="en-US" sz="2000" baseline="-25000" dirty="0" err="1"/>
              <a:t>a</a:t>
            </a:r>
            <a:r>
              <a:rPr lang="en-US" sz="2000" dirty="0"/>
              <a:t>=</a:t>
            </a:r>
            <a:r>
              <a:rPr lang="en-US" sz="2000" dirty="0" err="1">
                <a:latin typeface="Monotype Corsiva" charset="0"/>
              </a:rPr>
              <a:t>IaB</a:t>
            </a:r>
            <a:endParaRPr lang="en-US" sz="2000" dirty="0">
              <a:latin typeface="Monotype Corsiva" charset="0"/>
            </a:endParaRPr>
          </a:p>
          <a:p>
            <a:pPr lvl="2">
              <a:lnSpc>
                <a:spcPct val="90000"/>
              </a:lnSpc>
            </a:pPr>
            <a:r>
              <a:rPr lang="en-US" sz="2000" dirty="0"/>
              <a:t>The moment arm of the coil is </a:t>
            </a:r>
            <a:r>
              <a:rPr lang="en-US" sz="2000" dirty="0">
                <a:latin typeface="Monotype Corsiva" charset="0"/>
              </a:rPr>
              <a:t>b</a:t>
            </a:r>
            <a:r>
              <a:rPr lang="en-US" sz="2000" dirty="0"/>
              <a:t>/2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 the total torque is the sum of the torques by each of the forces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dirty="0"/>
              <a:t> </a:t>
            </a:r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Where </a:t>
            </a:r>
            <a:r>
              <a:rPr lang="en-US" sz="2000" dirty="0">
                <a:latin typeface="Monotype Corsiva" charset="0"/>
              </a:rPr>
              <a:t>A=</a:t>
            </a:r>
            <a:r>
              <a:rPr lang="en-US" sz="2000" dirty="0" err="1">
                <a:latin typeface="Monotype Corsiva" charset="0"/>
              </a:rPr>
              <a:t>ab</a:t>
            </a:r>
            <a:r>
              <a:rPr lang="en-US" sz="2000" dirty="0"/>
              <a:t> is the area of the </a:t>
            </a:r>
            <a:r>
              <a:rPr lang="en-US" sz="2000" dirty="0" smtClean="0"/>
              <a:t>coil loop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What is the total net torque if the coil consists of N loops of wire?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If the coil makes an angle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Symbol" charset="2"/>
              </a:rPr>
              <a:t>θ</a:t>
            </a:r>
            <a:r>
              <a:rPr lang="en-US" sz="2400" dirty="0" smtClean="0"/>
              <a:t> </a:t>
            </a:r>
            <a:r>
              <a:rPr lang="en-US" sz="2400" dirty="0" err="1"/>
              <a:t>w</a:t>
            </a:r>
            <a:r>
              <a:rPr lang="en-US" sz="2400" dirty="0"/>
              <a:t>/ the field</a:t>
            </a:r>
          </a:p>
        </p:txBody>
      </p:sp>
      <p:sp>
        <p:nvSpPr>
          <p:cNvPr id="374793" name="Rectangle 9"/>
          <p:cNvSpPr>
            <a:spLocks noChangeArrowheads="1"/>
          </p:cNvSpPr>
          <p:nvPr/>
        </p:nvSpPr>
        <p:spPr bwMode="auto">
          <a:xfrm>
            <a:off x="381000" y="685800"/>
            <a:ext cx="670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So what would be the magnitude of this torque?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magnitude of the force on the section of the wire with length </a:t>
            </a:r>
            <a:r>
              <a:rPr lang="en-US" sz="280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?</a:t>
            </a:r>
          </a:p>
        </p:txBody>
      </p:sp>
      <p:graphicFrame>
        <p:nvGraphicFramePr>
          <p:cNvPr id="374794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2373" name="Equation" r:id="rId8" imgW="914400" imgH="190080" progId="Equation.DSMT4">
              <p:embed/>
            </p:oleObj>
          </a:graphicData>
        </a:graphic>
      </p:graphicFrame>
      <p:graphicFrame>
        <p:nvGraphicFramePr>
          <p:cNvPr id="374795" name="Object 11"/>
          <p:cNvGraphicFramePr>
            <a:graphicFrameLocks noChangeAspect="1"/>
          </p:cNvGraphicFramePr>
          <p:nvPr/>
        </p:nvGraphicFramePr>
        <p:xfrm>
          <a:off x="1447800" y="3948113"/>
          <a:ext cx="508000" cy="280987"/>
        </p:xfrm>
        <a:graphic>
          <a:graphicData uri="http://schemas.openxmlformats.org/presentationml/2006/ole">
            <p:oleObj spid="_x0000_s442374" name="Equation" r:id="rId9" imgW="228600" imgH="126720" progId="Equation.DSMT4">
              <p:embed/>
            </p:oleObj>
          </a:graphicData>
        </a:graphic>
      </p:graphicFrame>
      <p:graphicFrame>
        <p:nvGraphicFramePr>
          <p:cNvPr id="374796" name="Object 12"/>
          <p:cNvGraphicFramePr>
            <a:graphicFrameLocks noChangeAspect="1"/>
          </p:cNvGraphicFramePr>
          <p:nvPr/>
        </p:nvGraphicFramePr>
        <p:xfrm>
          <a:off x="1981200" y="5181600"/>
          <a:ext cx="1447800" cy="415925"/>
        </p:xfrm>
        <a:graphic>
          <a:graphicData uri="http://schemas.openxmlformats.org/presentationml/2006/ole">
            <p:oleObj spid="_x0000_s442375" name="Equation" r:id="rId10" imgW="571320" imgH="164880" progId="Equation.DSMT4">
              <p:embed/>
            </p:oleObj>
          </a:graphicData>
        </a:graphic>
      </p:graphicFrame>
      <p:graphicFrame>
        <p:nvGraphicFramePr>
          <p:cNvPr id="374797" name="Object 13"/>
          <p:cNvGraphicFramePr>
            <a:graphicFrameLocks noChangeAspect="1"/>
          </p:cNvGraphicFramePr>
          <p:nvPr/>
        </p:nvGraphicFramePr>
        <p:xfrm>
          <a:off x="5791200" y="5562600"/>
          <a:ext cx="1957388" cy="371475"/>
        </p:xfrm>
        <a:graphic>
          <a:graphicData uri="http://schemas.openxmlformats.org/presentationml/2006/ole">
            <p:oleObj spid="_x0000_s442376" name="Equation" r:id="rId11" imgW="863280" imgH="164880" progId="Equation.DSMT4">
              <p:embed/>
            </p:oleObj>
          </a:graphicData>
        </a:graphic>
      </p:graphicFrame>
      <p:graphicFrame>
        <p:nvGraphicFramePr>
          <p:cNvPr id="374798" name="Object 14"/>
          <p:cNvGraphicFramePr>
            <a:graphicFrameLocks noChangeAspect="1"/>
          </p:cNvGraphicFramePr>
          <p:nvPr/>
        </p:nvGraphicFramePr>
        <p:xfrm>
          <a:off x="1916113" y="3683000"/>
          <a:ext cx="819150" cy="812800"/>
        </p:xfrm>
        <a:graphic>
          <a:graphicData uri="http://schemas.openxmlformats.org/presentationml/2006/ole">
            <p:oleObj spid="_x0000_s442377" name="Equation" r:id="rId12" imgW="368280" imgH="368280" progId="Equation.DSMT4">
              <p:embed/>
            </p:oleObj>
          </a:graphicData>
        </a:graphic>
      </p:graphicFrame>
      <p:graphicFrame>
        <p:nvGraphicFramePr>
          <p:cNvPr id="374799" name="Object 15"/>
          <p:cNvGraphicFramePr>
            <a:graphicFrameLocks noChangeAspect="1"/>
          </p:cNvGraphicFramePr>
          <p:nvPr/>
        </p:nvGraphicFramePr>
        <p:xfrm>
          <a:off x="2693988" y="3683000"/>
          <a:ext cx="1243012" cy="812800"/>
        </p:xfrm>
        <a:graphic>
          <a:graphicData uri="http://schemas.openxmlformats.org/presentationml/2006/ole">
            <p:oleObj spid="_x0000_s442378" name="Equation" r:id="rId13" imgW="558720" imgH="368280" progId="Equation.DSMT4">
              <p:embed/>
            </p:oleObj>
          </a:graphicData>
        </a:graphic>
      </p:graphicFrame>
      <p:graphicFrame>
        <p:nvGraphicFramePr>
          <p:cNvPr id="374800" name="Object 16"/>
          <p:cNvGraphicFramePr>
            <a:graphicFrameLocks noChangeAspect="1"/>
          </p:cNvGraphicFramePr>
          <p:nvPr/>
        </p:nvGraphicFramePr>
        <p:xfrm>
          <a:off x="3897313" y="3906838"/>
          <a:ext cx="960437" cy="365125"/>
        </p:xfrm>
        <a:graphic>
          <a:graphicData uri="http://schemas.openxmlformats.org/presentationml/2006/ole">
            <p:oleObj spid="_x0000_s442379" name="Equation" r:id="rId14" imgW="431640" imgH="164880" progId="Equation.DSMT4">
              <p:embed/>
            </p:oleObj>
          </a:graphicData>
        </a:graphic>
      </p:graphicFrame>
      <p:graphicFrame>
        <p:nvGraphicFramePr>
          <p:cNvPr id="374801" name="Object 17"/>
          <p:cNvGraphicFramePr>
            <a:graphicFrameLocks noChangeAspect="1"/>
          </p:cNvGraphicFramePr>
          <p:nvPr/>
        </p:nvGraphicFramePr>
        <p:xfrm>
          <a:off x="4800600" y="3921125"/>
          <a:ext cx="593725" cy="336550"/>
        </p:xfrm>
        <a:graphic>
          <a:graphicData uri="http://schemas.openxmlformats.org/presentationml/2006/ole">
            <p:oleObj spid="_x0000_s442380" name="Equation" r:id="rId15" imgW="266400" imgH="152280" progId="Equation.DSMT4">
              <p:embed/>
            </p:oleObj>
          </a:graphicData>
        </a:graphic>
      </p:graphicFrame>
      <p:sp>
        <p:nvSpPr>
          <p:cNvPr id="374802" name="Oval 18"/>
          <p:cNvSpPr>
            <a:spLocks noChangeArrowheads="1"/>
          </p:cNvSpPr>
          <p:nvPr/>
        </p:nvSpPr>
        <p:spPr bwMode="auto">
          <a:xfrm>
            <a:off x="4038600" y="3886200"/>
            <a:ext cx="457200" cy="381000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DBAF-88D1-AF45-9390-CA3B14442D0A}" type="slidenum">
              <a:rPr lang="en-US"/>
              <a:pPr/>
              <a:t>5</a:t>
            </a:fld>
            <a:endParaRPr lang="en-US"/>
          </a:p>
        </p:txBody>
      </p:sp>
      <p:pic>
        <p:nvPicPr>
          <p:cNvPr id="375810" name="Picture 2" descr="FG27_021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7225" y="533400"/>
            <a:ext cx="2136775" cy="2438400"/>
          </a:xfrm>
          <a:prstGeom prst="rect">
            <a:avLst/>
          </a:prstGeom>
          <a:noFill/>
        </p:spPr>
      </p:pic>
      <p:sp>
        <p:nvSpPr>
          <p:cNvPr id="37581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Magnetic Dipole Moment</a:t>
            </a:r>
          </a:p>
        </p:txBody>
      </p:sp>
      <p:graphicFrame>
        <p:nvGraphicFramePr>
          <p:cNvPr id="3758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339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75813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339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7581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3396" name="Equation" r:id="rId6" imgW="914400" imgH="190080" progId="Equation.DSMT4">
              <p:embed/>
            </p:oleObj>
          </a:graphicData>
        </a:graphic>
      </p:graphicFrame>
      <p:sp>
        <p:nvSpPr>
          <p:cNvPr id="3758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382000" cy="3581400"/>
          </a:xfrm>
        </p:spPr>
        <p:txBody>
          <a:bodyPr/>
          <a:lstStyle/>
          <a:p>
            <a:pPr lvl="1"/>
            <a:r>
              <a:rPr lang="en-US" dirty="0"/>
              <a:t>It is considered a vector</a:t>
            </a:r>
          </a:p>
          <a:p>
            <a:pPr lvl="2"/>
            <a:r>
              <a:rPr lang="en-US" dirty="0"/>
              <a:t>Its direction is the same as that of the area vector </a:t>
            </a:r>
            <a:r>
              <a:rPr lang="en-US" b="1" dirty="0"/>
              <a:t>A</a:t>
            </a:r>
            <a:r>
              <a:rPr lang="en-US" dirty="0"/>
              <a:t> and is perpendicular to the plane of the coil consistent with the right-hand rule</a:t>
            </a:r>
          </a:p>
          <a:p>
            <a:pPr lvl="3"/>
            <a:r>
              <a:rPr lang="en-US" dirty="0"/>
              <a:t>Your thumb points to the direction of the magnetic moment when your finer cups around the loop in the direction of the wire</a:t>
            </a:r>
          </a:p>
          <a:p>
            <a:pPr lvl="1"/>
            <a:r>
              <a:rPr lang="en-US" dirty="0"/>
              <a:t>Using the definition of magnetic moment, the torque can be written in vector form</a:t>
            </a:r>
          </a:p>
        </p:txBody>
      </p:sp>
      <p:sp>
        <p:nvSpPr>
          <p:cNvPr id="375816" name="Rectangle 8"/>
          <p:cNvSpPr>
            <a:spLocks noChangeArrowheads="1"/>
          </p:cNvSpPr>
          <p:nvPr/>
        </p:nvSpPr>
        <p:spPr bwMode="auto">
          <a:xfrm>
            <a:off x="228600" y="685800"/>
            <a:ext cx="670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formula derived in the previous page for a rectangular coil is valid for any shape of the coil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quantity N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A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is called the </a:t>
            </a:r>
            <a:r>
              <a:rPr lang="en-US" sz="2800" b="1" u="sng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magnetic dipole moment of the coil</a:t>
            </a:r>
          </a:p>
        </p:txBody>
      </p:sp>
      <p:graphicFrame>
        <p:nvGraphicFramePr>
          <p:cNvPr id="375817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3397" name="Equation" r:id="rId7" imgW="914400" imgH="190080" progId="Equation.DSMT4">
              <p:embed/>
            </p:oleObj>
          </a:graphicData>
        </a:graphic>
      </p:graphicFrame>
      <p:graphicFrame>
        <p:nvGraphicFramePr>
          <p:cNvPr id="375818" name="Object 10"/>
          <p:cNvGraphicFramePr>
            <a:graphicFrameLocks noChangeAspect="1"/>
          </p:cNvGraphicFramePr>
          <p:nvPr/>
        </p:nvGraphicFramePr>
        <p:xfrm>
          <a:off x="4411663" y="2681288"/>
          <a:ext cx="1298575" cy="533400"/>
        </p:xfrm>
        <a:graphic>
          <a:graphicData uri="http://schemas.openxmlformats.org/presentationml/2006/ole">
            <p:oleObj spid="_x0000_s443398" name="Equation" r:id="rId8" imgW="584200" imgH="241300" progId="Equation.DSMT4">
              <p:embed/>
            </p:oleObj>
          </a:graphicData>
        </a:graphic>
      </p:graphicFrame>
      <p:graphicFrame>
        <p:nvGraphicFramePr>
          <p:cNvPr id="375819" name="Object 11"/>
          <p:cNvGraphicFramePr>
            <a:graphicFrameLocks noChangeAspect="1"/>
          </p:cNvGraphicFramePr>
          <p:nvPr/>
        </p:nvGraphicFramePr>
        <p:xfrm>
          <a:off x="4503738" y="5580063"/>
          <a:ext cx="3152775" cy="608012"/>
        </p:xfrm>
        <a:graphic>
          <a:graphicData uri="http://schemas.openxmlformats.org/presentationml/2006/ole">
            <p:oleObj spid="_x0000_s443399" name="Equation" r:id="rId9" imgW="1244600" imgH="241300" progId="Equation.DSMT4">
              <p:embed/>
            </p:oleObj>
          </a:graphicData>
        </a:graphic>
      </p:graphicFrame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334000" y="5562600"/>
            <a:ext cx="1828800" cy="609600"/>
            <a:chOff x="3360" y="3504"/>
            <a:chExt cx="1152" cy="384"/>
          </a:xfrm>
        </p:grpSpPr>
        <p:sp>
          <p:nvSpPr>
            <p:cNvPr id="375821" name="Oval 13"/>
            <p:cNvSpPr>
              <a:spLocks noChangeArrowheads="1"/>
            </p:cNvSpPr>
            <p:nvPr/>
          </p:nvSpPr>
          <p:spPr bwMode="auto">
            <a:xfrm>
              <a:off x="3360" y="3504"/>
              <a:ext cx="384" cy="336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75822" name="Oval 14"/>
            <p:cNvSpPr>
              <a:spLocks noChangeArrowheads="1"/>
            </p:cNvSpPr>
            <p:nvPr/>
          </p:nvSpPr>
          <p:spPr bwMode="auto">
            <a:xfrm>
              <a:off x="4176" y="3600"/>
              <a:ext cx="336" cy="288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cxnSp>
          <p:nvCxnSpPr>
            <p:cNvPr id="375823" name="AutoShape 15"/>
            <p:cNvCxnSpPr>
              <a:cxnSpLocks noChangeShapeType="1"/>
              <a:stCxn id="375821" idx="4"/>
              <a:endCxn id="375822" idx="4"/>
            </p:cNvCxnSpPr>
            <p:nvPr/>
          </p:nvCxnSpPr>
          <p:spPr bwMode="auto">
            <a:xfrm rot="16200000" flipH="1">
              <a:off x="3924" y="3468"/>
              <a:ext cx="48" cy="792"/>
            </a:xfrm>
            <a:prstGeom prst="curvedConnector3">
              <a:avLst>
                <a:gd name="adj1" fmla="val 400000"/>
              </a:avLst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434FA-9E98-2C45-ABE6-2CDCF55FD4A7}" type="slidenum">
              <a:rPr lang="en-US"/>
              <a:pPr/>
              <a:t>6</a:t>
            </a:fld>
            <a:endParaRPr 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Magnetic Dipole Potential Energy</a:t>
            </a:r>
          </a:p>
        </p:txBody>
      </p:sp>
      <p:graphicFrame>
        <p:nvGraphicFramePr>
          <p:cNvPr id="37683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441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7683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441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7683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4420" name="Equation" r:id="rId5" imgW="914400" imgH="190080" progId="Equation.DSMT4">
              <p:embed/>
            </p:oleObj>
          </a:graphicData>
        </a:graphic>
      </p:graphicFrame>
      <p:sp>
        <p:nvSpPr>
          <p:cNvPr id="3768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534400" cy="5638800"/>
          </a:xfrm>
        </p:spPr>
        <p:txBody>
          <a:bodyPr/>
          <a:lstStyle/>
          <a:p>
            <a:r>
              <a:rPr lang="en-US" dirty="0"/>
              <a:t>Where else did you see the same form of</a:t>
            </a:r>
            <a:r>
              <a:rPr lang="en-US" dirty="0" smtClean="0"/>
              <a:t> the torque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Remember the torque due to electric field on an electric dipole?  </a:t>
            </a:r>
          </a:p>
          <a:p>
            <a:pPr lvl="1"/>
            <a:r>
              <a:rPr lang="en-US" dirty="0"/>
              <a:t>The potential energy of the electric dipole is </a:t>
            </a:r>
          </a:p>
          <a:p>
            <a:pPr lvl="1"/>
            <a:r>
              <a:rPr lang="en-US" dirty="0"/>
              <a:t> </a:t>
            </a:r>
          </a:p>
          <a:p>
            <a:r>
              <a:rPr lang="en-US" dirty="0"/>
              <a:t>How about the potential energy of a magnetic dipole?</a:t>
            </a:r>
          </a:p>
          <a:p>
            <a:pPr lvl="1"/>
            <a:r>
              <a:rPr lang="en-US" dirty="0"/>
              <a:t>The work done by the torque is</a:t>
            </a:r>
          </a:p>
          <a:p>
            <a:pPr lvl="1"/>
            <a:r>
              <a:rPr lang="en-US" dirty="0"/>
              <a:t> </a:t>
            </a:r>
          </a:p>
          <a:p>
            <a:pPr lvl="1"/>
            <a:r>
              <a:rPr lang="en-US" dirty="0"/>
              <a:t>If we chose U=0 at</a:t>
            </a:r>
            <a:r>
              <a:rPr lang="en-US" dirty="0" smtClean="0"/>
              <a:t> </a:t>
            </a:r>
            <a:r>
              <a:rPr lang="en-US" dirty="0" err="1" smtClean="0">
                <a:latin typeface="Symbol" charset="2"/>
              </a:rPr>
              <a:t>θ</a:t>
            </a:r>
            <a:r>
              <a:rPr lang="en-US" dirty="0" smtClean="0">
                <a:latin typeface="Symbol" charset="2"/>
              </a:rPr>
              <a:t>=π</a:t>
            </a:r>
            <a:r>
              <a:rPr lang="en-US" dirty="0" smtClean="0"/>
              <a:t>/</a:t>
            </a:r>
            <a:r>
              <a:rPr lang="en-US" dirty="0"/>
              <a:t>2, then C=0</a:t>
            </a:r>
          </a:p>
          <a:p>
            <a:pPr lvl="1"/>
            <a:r>
              <a:rPr lang="en-US" dirty="0"/>
              <a:t>Thus the potential energy is</a:t>
            </a:r>
          </a:p>
          <a:p>
            <a:pPr lvl="2"/>
            <a:r>
              <a:rPr lang="en-US" dirty="0"/>
              <a:t>Very similar to the electric dipole</a:t>
            </a:r>
          </a:p>
        </p:txBody>
      </p:sp>
      <p:graphicFrame>
        <p:nvGraphicFramePr>
          <p:cNvPr id="37683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442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76840" name="Object 8"/>
          <p:cNvGraphicFramePr>
            <a:graphicFrameLocks noChangeAspect="1"/>
          </p:cNvGraphicFramePr>
          <p:nvPr/>
        </p:nvGraphicFramePr>
        <p:xfrm>
          <a:off x="5016500" y="5257800"/>
          <a:ext cx="3441700" cy="576263"/>
        </p:xfrm>
        <a:graphic>
          <a:graphicData uri="http://schemas.openxmlformats.org/presentationml/2006/ole">
            <p:oleObj spid="_x0000_s444422" name="Equation" r:id="rId7" imgW="1358640" imgH="228600" progId="Equation.DSMT4">
              <p:embed/>
            </p:oleObj>
          </a:graphicData>
        </a:graphic>
      </p:graphicFrame>
      <p:graphicFrame>
        <p:nvGraphicFramePr>
          <p:cNvPr id="376841" name="Object 9"/>
          <p:cNvGraphicFramePr>
            <a:graphicFrameLocks noChangeAspect="1"/>
          </p:cNvGraphicFramePr>
          <p:nvPr/>
        </p:nvGraphicFramePr>
        <p:xfrm>
          <a:off x="2438400" y="1755775"/>
          <a:ext cx="527050" cy="377825"/>
        </p:xfrm>
        <a:graphic>
          <a:graphicData uri="http://schemas.openxmlformats.org/presentationml/2006/ole">
            <p:oleObj spid="_x0000_s444423" name="Equation" r:id="rId8" imgW="228600" imgH="164880" progId="Equation.DSMT4">
              <p:embed/>
            </p:oleObj>
          </a:graphicData>
        </a:graphic>
      </p:graphicFrame>
      <p:graphicFrame>
        <p:nvGraphicFramePr>
          <p:cNvPr id="376842" name="Object 10"/>
          <p:cNvGraphicFramePr>
            <a:graphicFrameLocks noChangeAspect="1"/>
          </p:cNvGraphicFramePr>
          <p:nvPr/>
        </p:nvGraphicFramePr>
        <p:xfrm>
          <a:off x="1524000" y="2749550"/>
          <a:ext cx="615950" cy="377825"/>
        </p:xfrm>
        <a:graphic>
          <a:graphicData uri="http://schemas.openxmlformats.org/presentationml/2006/ole">
            <p:oleObj spid="_x0000_s444424" name="Equation" r:id="rId9" imgW="266400" imgH="164880" progId="Equation.DSMT4">
              <p:embed/>
            </p:oleObj>
          </a:graphicData>
        </a:graphic>
      </p:graphicFrame>
      <p:graphicFrame>
        <p:nvGraphicFramePr>
          <p:cNvPr id="376843" name="Object 11"/>
          <p:cNvGraphicFramePr>
            <a:graphicFrameLocks noChangeAspect="1"/>
          </p:cNvGraphicFramePr>
          <p:nvPr/>
        </p:nvGraphicFramePr>
        <p:xfrm>
          <a:off x="1371600" y="4335463"/>
          <a:ext cx="614363" cy="379412"/>
        </p:xfrm>
        <a:graphic>
          <a:graphicData uri="http://schemas.openxmlformats.org/presentationml/2006/ole">
            <p:oleObj spid="_x0000_s444425" name="Equation" r:id="rId10" imgW="266400" imgH="164880" progId="Equation.DSMT4">
              <p:embed/>
            </p:oleObj>
          </a:graphicData>
        </a:graphic>
      </p:graphicFrame>
      <p:graphicFrame>
        <p:nvGraphicFramePr>
          <p:cNvPr id="376844" name="Object 12"/>
          <p:cNvGraphicFramePr>
            <a:graphicFrameLocks noChangeAspect="1"/>
          </p:cNvGraphicFramePr>
          <p:nvPr/>
        </p:nvGraphicFramePr>
        <p:xfrm>
          <a:off x="2990850" y="1676400"/>
          <a:ext cx="819150" cy="523875"/>
        </p:xfrm>
        <a:graphic>
          <a:graphicData uri="http://schemas.openxmlformats.org/presentationml/2006/ole">
            <p:oleObj spid="_x0000_s444426" name="Equation" r:id="rId11" imgW="355320" imgH="228600" progId="Equation.DSMT4">
              <p:embed/>
            </p:oleObj>
          </a:graphicData>
        </a:graphic>
      </p:graphicFrame>
      <p:graphicFrame>
        <p:nvGraphicFramePr>
          <p:cNvPr id="376845" name="Object 13"/>
          <p:cNvGraphicFramePr>
            <a:graphicFrameLocks noChangeAspect="1"/>
          </p:cNvGraphicFramePr>
          <p:nvPr/>
        </p:nvGraphicFramePr>
        <p:xfrm>
          <a:off x="2111375" y="2667000"/>
          <a:ext cx="936625" cy="523875"/>
        </p:xfrm>
        <a:graphic>
          <a:graphicData uri="http://schemas.openxmlformats.org/presentationml/2006/ole">
            <p:oleObj spid="_x0000_s444427" name="Equation" r:id="rId12" imgW="406080" imgH="228600" progId="Equation.DSMT4">
              <p:embed/>
            </p:oleObj>
          </a:graphicData>
        </a:graphic>
      </p:graphicFrame>
      <p:graphicFrame>
        <p:nvGraphicFramePr>
          <p:cNvPr id="376846" name="Object 14"/>
          <p:cNvGraphicFramePr>
            <a:graphicFrameLocks noChangeAspect="1"/>
          </p:cNvGraphicFramePr>
          <p:nvPr/>
        </p:nvGraphicFramePr>
        <p:xfrm>
          <a:off x="1935163" y="4191000"/>
          <a:ext cx="1112837" cy="669925"/>
        </p:xfrm>
        <a:graphic>
          <a:graphicData uri="http://schemas.openxmlformats.org/presentationml/2006/ole">
            <p:oleObj spid="_x0000_s444428" name="Equation" r:id="rId13" imgW="482400" imgH="291960" progId="Equation.DSMT4">
              <p:embed/>
            </p:oleObj>
          </a:graphicData>
        </a:graphic>
      </p:graphicFrame>
      <p:graphicFrame>
        <p:nvGraphicFramePr>
          <p:cNvPr id="376847" name="Object 15"/>
          <p:cNvGraphicFramePr>
            <a:graphicFrameLocks noChangeAspect="1"/>
          </p:cNvGraphicFramePr>
          <p:nvPr/>
        </p:nvGraphicFramePr>
        <p:xfrm>
          <a:off x="2990850" y="4176713"/>
          <a:ext cx="2343150" cy="698500"/>
        </p:xfrm>
        <a:graphic>
          <a:graphicData uri="http://schemas.openxmlformats.org/presentationml/2006/ole">
            <p:oleObj spid="_x0000_s444429" name="Equation" r:id="rId14" imgW="1016000" imgH="304800" progId="Equation.DSMT4">
              <p:embed/>
            </p:oleObj>
          </a:graphicData>
        </a:graphic>
      </p:graphicFrame>
      <p:graphicFrame>
        <p:nvGraphicFramePr>
          <p:cNvPr id="376848" name="Object 16"/>
          <p:cNvGraphicFramePr>
            <a:graphicFrameLocks noChangeAspect="1"/>
          </p:cNvGraphicFramePr>
          <p:nvPr/>
        </p:nvGraphicFramePr>
        <p:xfrm>
          <a:off x="5324475" y="4308475"/>
          <a:ext cx="1990725" cy="436563"/>
        </p:xfrm>
        <a:graphic>
          <a:graphicData uri="http://schemas.openxmlformats.org/presentationml/2006/ole">
            <p:oleObj spid="_x0000_s444430" name="Equation" r:id="rId15" imgW="8632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615A-2325-4B44-8F11-7EC06FE320FC}" type="slidenum">
              <a:rPr lang="en-US"/>
              <a:pPr/>
              <a:t>7</a:t>
            </a:fld>
            <a:endParaRPr 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27 –</a:t>
            </a:r>
            <a:r>
              <a:rPr lang="en-US" dirty="0" smtClean="0"/>
              <a:t> 12 </a:t>
            </a:r>
            <a:endParaRPr lang="en-US" dirty="0"/>
          </a:p>
        </p:txBody>
      </p:sp>
      <p:sp>
        <p:nvSpPr>
          <p:cNvPr id="377859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6106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Magnetic moment of a hydrogen atom.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Determine the magnetic dipole moment of the electron orbiting the proton of a hydrogen atom, assuming (in the Bohr model) it is in its ground state with a circular orbit of radius 0.529x10</a:t>
            </a:r>
            <a:r>
              <a:rPr lang="en-US" baseline="30000">
                <a:solidFill>
                  <a:schemeClr val="accent2"/>
                </a:solidFill>
                <a:latin typeface="Arial Narrow" charset="0"/>
              </a:rPr>
              <a:t>-10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m. </a:t>
            </a:r>
          </a:p>
        </p:txBody>
      </p:sp>
      <p:sp>
        <p:nvSpPr>
          <p:cNvPr id="377860" name="Text Box 4"/>
          <p:cNvSpPr txBox="1">
            <a:spLocks noChangeArrowheads="1"/>
          </p:cNvSpPr>
          <p:nvPr/>
        </p:nvSpPr>
        <p:spPr bwMode="auto">
          <a:xfrm>
            <a:off x="457200" y="21478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provides the centripetal force?  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77861" name="Text Box 5"/>
          <p:cNvSpPr txBox="1">
            <a:spLocks noChangeArrowheads="1"/>
          </p:cNvSpPr>
          <p:nvPr/>
        </p:nvSpPr>
        <p:spPr bwMode="auto">
          <a:xfrm>
            <a:off x="457200" y="2681288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we can obtain the speed of the electron from</a:t>
            </a:r>
          </a:p>
        </p:txBody>
      </p:sp>
      <p:sp>
        <p:nvSpPr>
          <p:cNvPr id="377862" name="Text Box 6"/>
          <p:cNvSpPr txBox="1">
            <a:spLocks noChangeArrowheads="1"/>
          </p:cNvSpPr>
          <p:nvPr/>
        </p:nvSpPr>
        <p:spPr bwMode="auto">
          <a:xfrm>
            <a:off x="381000" y="4295775"/>
            <a:ext cx="678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Since the electric current is the charge that passes through the given point per unit time, we can obtain the current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77863" name="Object 7"/>
          <p:cNvGraphicFramePr>
            <a:graphicFrameLocks noChangeAspect="1"/>
          </p:cNvGraphicFramePr>
          <p:nvPr/>
        </p:nvGraphicFramePr>
        <p:xfrm>
          <a:off x="6096000" y="2667000"/>
          <a:ext cx="496888" cy="282575"/>
        </p:xfrm>
        <a:graphic>
          <a:graphicData uri="http://schemas.openxmlformats.org/presentationml/2006/ole">
            <p:oleObj spid="_x0000_s445442" name="Equation" r:id="rId3" imgW="266400" imgH="152280" progId="Equation.DSMT4">
              <p:embed/>
            </p:oleObj>
          </a:graphicData>
        </a:graphic>
      </p:graphicFrame>
      <p:graphicFrame>
        <p:nvGraphicFramePr>
          <p:cNvPr id="377864" name="Object 8"/>
          <p:cNvGraphicFramePr>
            <a:graphicFrameLocks noChangeAspect="1"/>
          </p:cNvGraphicFramePr>
          <p:nvPr/>
        </p:nvGraphicFramePr>
        <p:xfrm>
          <a:off x="7318375" y="4557713"/>
          <a:ext cx="454025" cy="303212"/>
        </p:xfrm>
        <a:graphic>
          <a:graphicData uri="http://schemas.openxmlformats.org/presentationml/2006/ole">
            <p:oleObj spid="_x0000_s445443" name="Equation" r:id="rId4" imgW="228600" imgH="152280" progId="Equation.DSMT4">
              <p:embed/>
            </p:oleObj>
          </a:graphicData>
        </a:graphic>
      </p:graphicFrame>
      <p:sp>
        <p:nvSpPr>
          <p:cNvPr id="377865" name="Text Box 9"/>
          <p:cNvSpPr txBox="1">
            <a:spLocks noChangeArrowheads="1"/>
          </p:cNvSpPr>
          <p:nvPr/>
        </p:nvSpPr>
        <p:spPr bwMode="auto">
          <a:xfrm>
            <a:off x="4724400" y="2133600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  <a:latin typeface="Arial Narrow" charset="0"/>
              </a:rPr>
              <a:t>The Coulomb </a:t>
            </a:r>
            <a:r>
              <a:rPr lang="en-US" dirty="0">
                <a:solidFill>
                  <a:srgbClr val="CC0000"/>
                </a:solidFill>
                <a:latin typeface="Arial Narrow" charset="0"/>
              </a:rPr>
              <a:t>force</a:t>
            </a:r>
          </a:p>
        </p:txBody>
      </p:sp>
      <p:graphicFrame>
        <p:nvGraphicFramePr>
          <p:cNvPr id="377866" name="Object 10"/>
          <p:cNvGraphicFramePr>
            <a:graphicFrameLocks noChangeAspect="1"/>
          </p:cNvGraphicFramePr>
          <p:nvPr/>
        </p:nvGraphicFramePr>
        <p:xfrm>
          <a:off x="1828800" y="3751263"/>
          <a:ext cx="360363" cy="211137"/>
        </p:xfrm>
        <a:graphic>
          <a:graphicData uri="http://schemas.openxmlformats.org/presentationml/2006/ole">
            <p:oleObj spid="_x0000_s445444" name="Equation" r:id="rId5" imgW="215640" imgH="126720" progId="Equation.DSMT4">
              <p:embed/>
            </p:oleObj>
          </a:graphicData>
        </a:graphic>
      </p:graphicFrame>
      <p:sp>
        <p:nvSpPr>
          <p:cNvPr id="377867" name="Text Box 11"/>
          <p:cNvSpPr txBox="1">
            <a:spLocks noChangeArrowheads="1"/>
          </p:cNvSpPr>
          <p:nvPr/>
        </p:nvSpPr>
        <p:spPr bwMode="auto">
          <a:xfrm>
            <a:off x="228600" y="5045075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area of the orbit is A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=</a:t>
            </a:r>
            <a:r>
              <a:rPr lang="en-US" dirty="0" smtClean="0">
                <a:solidFill>
                  <a:srgbClr val="CC00CC"/>
                </a:solidFill>
                <a:latin typeface="Symbol" charset="2"/>
              </a:rPr>
              <a:t>π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30000" dirty="0" smtClean="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, we obtain the hydrogen magnetic moment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77868" name="Object 12"/>
          <p:cNvGraphicFramePr>
            <a:graphicFrameLocks noChangeAspect="1"/>
          </p:cNvGraphicFramePr>
          <p:nvPr/>
        </p:nvGraphicFramePr>
        <p:xfrm>
          <a:off x="1066800" y="5829300"/>
          <a:ext cx="574675" cy="342900"/>
        </p:xfrm>
        <a:graphic>
          <a:graphicData uri="http://schemas.openxmlformats.org/presentationml/2006/ole">
            <p:oleObj spid="_x0000_s445445" name="Equation" r:id="rId6" imgW="253800" imgH="152280" progId="Equation.DSMT4">
              <p:embed/>
            </p:oleObj>
          </a:graphicData>
        </a:graphic>
      </p:graphicFrame>
      <p:graphicFrame>
        <p:nvGraphicFramePr>
          <p:cNvPr id="377869" name="Object 13"/>
          <p:cNvGraphicFramePr>
            <a:graphicFrameLocks noChangeAspect="1"/>
          </p:cNvGraphicFramePr>
          <p:nvPr/>
        </p:nvGraphicFramePr>
        <p:xfrm>
          <a:off x="7702550" y="2416175"/>
          <a:ext cx="639763" cy="777875"/>
        </p:xfrm>
        <a:graphic>
          <a:graphicData uri="http://schemas.openxmlformats.org/presentationml/2006/ole">
            <p:oleObj spid="_x0000_s445446" name="Equation" r:id="rId7" imgW="342900" imgH="419100" progId="Equation.DSMT4">
              <p:embed/>
            </p:oleObj>
          </a:graphicData>
        </a:graphic>
      </p:graphicFrame>
      <p:graphicFrame>
        <p:nvGraphicFramePr>
          <p:cNvPr id="377870" name="Object 14"/>
          <p:cNvGraphicFramePr>
            <a:graphicFrameLocks noChangeAspect="1"/>
          </p:cNvGraphicFramePr>
          <p:nvPr/>
        </p:nvGraphicFramePr>
        <p:xfrm>
          <a:off x="6553200" y="2438400"/>
          <a:ext cx="1087438" cy="825500"/>
        </p:xfrm>
        <a:graphic>
          <a:graphicData uri="http://schemas.openxmlformats.org/presentationml/2006/ole">
            <p:oleObj spid="_x0000_s445447" name="Equation" r:id="rId8" imgW="583920" imgH="444240" progId="Equation.DSMT4">
              <p:embed/>
            </p:oleObj>
          </a:graphicData>
        </a:graphic>
      </p:graphicFrame>
      <p:sp>
        <p:nvSpPr>
          <p:cNvPr id="377871" name="AutoShape 15"/>
          <p:cNvSpPr>
            <a:spLocks noChangeArrowheads="1"/>
          </p:cNvSpPr>
          <p:nvPr/>
        </p:nvSpPr>
        <p:spPr bwMode="auto">
          <a:xfrm>
            <a:off x="236538" y="3505200"/>
            <a:ext cx="1363662" cy="609600"/>
          </a:xfrm>
          <a:prstGeom prst="rightArrow">
            <a:avLst>
              <a:gd name="adj1" fmla="val 50000"/>
              <a:gd name="adj2" fmla="val 55924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Solving for v</a:t>
            </a:r>
          </a:p>
        </p:txBody>
      </p:sp>
      <p:graphicFrame>
        <p:nvGraphicFramePr>
          <p:cNvPr id="377872" name="Object 16"/>
          <p:cNvGraphicFramePr>
            <a:graphicFrameLocks noChangeAspect="1"/>
          </p:cNvGraphicFramePr>
          <p:nvPr/>
        </p:nvGraphicFramePr>
        <p:xfrm>
          <a:off x="2112963" y="3408363"/>
          <a:ext cx="1271587" cy="822325"/>
        </p:xfrm>
        <a:graphic>
          <a:graphicData uri="http://schemas.openxmlformats.org/presentationml/2006/ole">
            <p:oleObj spid="_x0000_s445448" name="Equation" r:id="rId9" imgW="762000" imgH="495300" progId="Equation.DSMT4">
              <p:embed/>
            </p:oleObj>
          </a:graphicData>
        </a:graphic>
      </p:graphicFrame>
      <p:graphicFrame>
        <p:nvGraphicFramePr>
          <p:cNvPr id="377873" name="Object 17"/>
          <p:cNvGraphicFramePr>
            <a:graphicFrameLocks noChangeAspect="1"/>
          </p:cNvGraphicFramePr>
          <p:nvPr/>
        </p:nvGraphicFramePr>
        <p:xfrm>
          <a:off x="3325813" y="3276600"/>
          <a:ext cx="5513387" cy="1035050"/>
        </p:xfrm>
        <a:graphic>
          <a:graphicData uri="http://schemas.openxmlformats.org/presentationml/2006/ole">
            <p:oleObj spid="_x0000_s445449" name="Equation" r:id="rId10" imgW="3301920" imgH="622080" progId="Equation.DSMT4">
              <p:embed/>
            </p:oleObj>
          </a:graphicData>
        </a:graphic>
      </p:graphicFrame>
      <p:graphicFrame>
        <p:nvGraphicFramePr>
          <p:cNvPr id="377874" name="Object 18"/>
          <p:cNvGraphicFramePr>
            <a:graphicFrameLocks noChangeAspect="1"/>
          </p:cNvGraphicFramePr>
          <p:nvPr/>
        </p:nvGraphicFramePr>
        <p:xfrm>
          <a:off x="7775575" y="4343400"/>
          <a:ext cx="530225" cy="731838"/>
        </p:xfrm>
        <a:graphic>
          <a:graphicData uri="http://schemas.openxmlformats.org/presentationml/2006/ole">
            <p:oleObj spid="_x0000_s445450" name="Equation" r:id="rId11" imgW="266400" imgH="368280" progId="Equation.DSMT4">
              <p:embed/>
            </p:oleObj>
          </a:graphicData>
        </a:graphic>
      </p:graphicFrame>
      <p:graphicFrame>
        <p:nvGraphicFramePr>
          <p:cNvPr id="377875" name="Object 19"/>
          <p:cNvGraphicFramePr>
            <a:graphicFrameLocks noChangeAspect="1"/>
          </p:cNvGraphicFramePr>
          <p:nvPr/>
        </p:nvGraphicFramePr>
        <p:xfrm>
          <a:off x="8232775" y="4343400"/>
          <a:ext cx="606425" cy="731838"/>
        </p:xfrm>
        <a:graphic>
          <a:graphicData uri="http://schemas.openxmlformats.org/presentationml/2006/ole">
            <p:oleObj spid="_x0000_s445451" name="Equation" r:id="rId12" imgW="304560" imgH="368280" progId="Equation.DSMT4">
              <p:embed/>
            </p:oleObj>
          </a:graphicData>
        </a:graphic>
      </p:graphicFrame>
      <p:graphicFrame>
        <p:nvGraphicFramePr>
          <p:cNvPr id="377876" name="Object 20"/>
          <p:cNvGraphicFramePr>
            <a:graphicFrameLocks noChangeAspect="1"/>
          </p:cNvGraphicFramePr>
          <p:nvPr/>
        </p:nvGraphicFramePr>
        <p:xfrm>
          <a:off x="1641475" y="5768975"/>
          <a:ext cx="660400" cy="342900"/>
        </p:xfrm>
        <a:graphic>
          <a:graphicData uri="http://schemas.openxmlformats.org/presentationml/2006/ole">
            <p:oleObj spid="_x0000_s445452" name="Equation" r:id="rId13" imgW="291960" imgH="152280" progId="Equation.DSMT4">
              <p:embed/>
            </p:oleObj>
          </a:graphicData>
        </a:graphic>
      </p:graphicFrame>
      <p:graphicFrame>
        <p:nvGraphicFramePr>
          <p:cNvPr id="377877" name="Object 21"/>
          <p:cNvGraphicFramePr>
            <a:graphicFrameLocks noChangeAspect="1"/>
          </p:cNvGraphicFramePr>
          <p:nvPr/>
        </p:nvGraphicFramePr>
        <p:xfrm>
          <a:off x="2301875" y="5524500"/>
          <a:ext cx="1465263" cy="830263"/>
        </p:xfrm>
        <a:graphic>
          <a:graphicData uri="http://schemas.openxmlformats.org/presentationml/2006/ole">
            <p:oleObj spid="_x0000_s445453" name="Equation" r:id="rId14" imgW="647640" imgH="368280" progId="Equation.DSMT4">
              <p:embed/>
            </p:oleObj>
          </a:graphicData>
        </a:graphic>
      </p:graphicFrame>
      <p:graphicFrame>
        <p:nvGraphicFramePr>
          <p:cNvPr id="377878" name="Object 22"/>
          <p:cNvGraphicFramePr>
            <a:graphicFrameLocks noChangeAspect="1"/>
          </p:cNvGraphicFramePr>
          <p:nvPr/>
        </p:nvGraphicFramePr>
        <p:xfrm>
          <a:off x="3767138" y="5524500"/>
          <a:ext cx="833437" cy="830263"/>
        </p:xfrm>
        <a:graphic>
          <a:graphicData uri="http://schemas.openxmlformats.org/presentationml/2006/ole">
            <p:oleObj spid="_x0000_s445454" name="Equation" r:id="rId15" imgW="368280" imgH="368280" progId="Equation.DSMT4">
              <p:embed/>
            </p:oleObj>
          </a:graphicData>
        </a:graphic>
      </p:graphicFrame>
      <p:graphicFrame>
        <p:nvGraphicFramePr>
          <p:cNvPr id="377879" name="Object 23"/>
          <p:cNvGraphicFramePr>
            <a:graphicFrameLocks noChangeAspect="1"/>
          </p:cNvGraphicFramePr>
          <p:nvPr/>
        </p:nvGraphicFramePr>
        <p:xfrm>
          <a:off x="4557713" y="5381625"/>
          <a:ext cx="2098675" cy="1116013"/>
        </p:xfrm>
        <a:graphic>
          <a:graphicData uri="http://schemas.openxmlformats.org/presentationml/2006/ole">
            <p:oleObj spid="_x0000_s445455" name="Equation" r:id="rId16" imgW="927100" imgH="495300" progId="Equation.DSMT4">
              <p:embed/>
            </p:oleObj>
          </a:graphicData>
        </a:graphic>
      </p:graphicFrame>
      <p:graphicFrame>
        <p:nvGraphicFramePr>
          <p:cNvPr id="377880" name="Object 24"/>
          <p:cNvGraphicFramePr>
            <a:graphicFrameLocks noChangeAspect="1"/>
          </p:cNvGraphicFramePr>
          <p:nvPr/>
        </p:nvGraphicFramePr>
        <p:xfrm>
          <a:off x="6567488" y="5397500"/>
          <a:ext cx="1552575" cy="1087438"/>
        </p:xfrm>
        <a:graphic>
          <a:graphicData uri="http://schemas.openxmlformats.org/presentationml/2006/ole">
            <p:oleObj spid="_x0000_s445456" name="Equation" r:id="rId17" imgW="685800" imgH="4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5F06-27C0-ED40-AD0D-A40A25F58A62}" type="slidenum">
              <a:rPr lang="en-US"/>
              <a:pPr/>
              <a:t>8</a:t>
            </a:fld>
            <a:endParaRPr lang="en-US"/>
          </a:p>
        </p:txBody>
      </p:sp>
      <p:pic>
        <p:nvPicPr>
          <p:cNvPr id="378882" name="Picture 2" descr="FG27_0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3657600"/>
            <a:ext cx="4953000" cy="3124200"/>
          </a:xfrm>
          <a:prstGeom prst="rect">
            <a:avLst/>
          </a:prstGeom>
          <a:noFill/>
        </p:spPr>
      </p:pic>
      <p:sp>
        <p:nvSpPr>
          <p:cNvPr id="378883" name="Rectangle 3"/>
          <p:cNvSpPr>
            <a:spLocks noChangeArrowheads="1"/>
          </p:cNvSpPr>
          <p:nvPr/>
        </p:nvSpPr>
        <p:spPr bwMode="auto">
          <a:xfrm>
            <a:off x="152400" y="4038600"/>
            <a:ext cx="6096000" cy="259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This is called the </a:t>
            </a:r>
            <a:r>
              <a:rPr lang="en-US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Hall Effect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potential difference produced is called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CC0000"/>
                </a:solidFill>
                <a:latin typeface="Arial Narrow" charset="0"/>
                <a:ea typeface="ＭＳ Ｐゴシック" charset="-128"/>
              </a:rPr>
              <a:t>The Hall </a:t>
            </a:r>
            <a:r>
              <a:rPr lang="en-US" sz="2000" dirty="0" err="1">
                <a:solidFill>
                  <a:srgbClr val="CC0000"/>
                </a:solidFill>
                <a:latin typeface="Arial Narrow" charset="0"/>
                <a:ea typeface="ＭＳ Ｐゴシック" charset="-128"/>
              </a:rPr>
              <a:t>emf</a:t>
            </a:r>
            <a:endParaRPr lang="en-US" sz="2000" dirty="0">
              <a:solidFill>
                <a:srgbClr val="CC0000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field due to the separation of charge is called the Hall field, </a:t>
            </a:r>
            <a:r>
              <a:rPr lang="en-US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and it points to the direction opposite to the magnetic force</a:t>
            </a:r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The Hall Effect</a:t>
            </a:r>
          </a:p>
        </p:txBody>
      </p:sp>
      <p:graphicFrame>
        <p:nvGraphicFramePr>
          <p:cNvPr id="37888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6466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78886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6467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7888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6468" name="Equation" r:id="rId6" imgW="914400" imgH="190080" progId="Equation.DSMT4">
              <p:embed/>
            </p:oleObj>
          </a:graphicData>
        </a:graphic>
      </p:graphicFrame>
      <p:sp>
        <p:nvSpPr>
          <p:cNvPr id="3788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What do you think will happen to the electrons flowing through a conductor</a:t>
            </a:r>
            <a:r>
              <a:rPr lang="en-US" sz="2800" dirty="0" smtClean="0"/>
              <a:t> immersed </a:t>
            </a:r>
            <a:r>
              <a:rPr lang="en-US" sz="2800" dirty="0"/>
              <a:t>in a magnetic field?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Magnetic force will push the electrons toward one side of the conductor.  Then what happens?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potential difference will be created due to continued accumulation of electrons on one side. Till when? Forever?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Nope.  Till the electric force inside the conductor is equal and opposite to the magnetic force</a:t>
            </a:r>
          </a:p>
        </p:txBody>
      </p:sp>
      <p:graphicFrame>
        <p:nvGraphicFramePr>
          <p:cNvPr id="378889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6469" name="Equation" r:id="rId7" imgW="914400" imgH="190080" progId="Equation.DSMT4">
              <p:embed/>
            </p:oleObj>
          </a:graphicData>
        </a:graphic>
      </p:graphicFrame>
      <p:graphicFrame>
        <p:nvGraphicFramePr>
          <p:cNvPr id="378890" name="Object 10"/>
          <p:cNvGraphicFramePr>
            <a:graphicFrameLocks noChangeAspect="1"/>
          </p:cNvGraphicFramePr>
          <p:nvPr/>
        </p:nvGraphicFramePr>
        <p:xfrm>
          <a:off x="1600200" y="2057400"/>
          <a:ext cx="731838" cy="523875"/>
        </p:xfrm>
        <a:graphic>
          <a:graphicData uri="http://schemas.openxmlformats.org/presentationml/2006/ole">
            <p:oleObj spid="_x0000_s446470" name="Equation" r:id="rId8" imgW="317160" imgH="228600" progId="Equation.DSMT4">
              <p:embed/>
            </p:oleObj>
          </a:graphicData>
        </a:graphic>
      </p:graphicFrame>
      <p:graphicFrame>
        <p:nvGraphicFramePr>
          <p:cNvPr id="378891" name="Object 11"/>
          <p:cNvGraphicFramePr>
            <a:graphicFrameLocks noChangeAspect="1"/>
          </p:cNvGraphicFramePr>
          <p:nvPr/>
        </p:nvGraphicFramePr>
        <p:xfrm>
          <a:off x="2286000" y="2057400"/>
          <a:ext cx="1258888" cy="523875"/>
        </p:xfrm>
        <a:graphic>
          <a:graphicData uri="http://schemas.openxmlformats.org/presentationml/2006/ole">
            <p:oleObj spid="_x0000_s446471" name="Equation" r:id="rId9" imgW="5457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992F-8461-9B48-8207-A7355EB42F88}" type="slidenum">
              <a:rPr lang="en-US"/>
              <a:pPr/>
              <a:t>9</a:t>
            </a:fld>
            <a:endParaRPr lang="en-US"/>
          </a:p>
        </p:txBody>
      </p:sp>
      <p:pic>
        <p:nvPicPr>
          <p:cNvPr id="379906" name="Picture 2" descr="FG27_0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066800"/>
            <a:ext cx="3886200" cy="2452688"/>
          </a:xfrm>
          <a:prstGeom prst="rect">
            <a:avLst/>
          </a:prstGeom>
          <a:noFill/>
        </p:spPr>
      </p:pic>
      <p:sp>
        <p:nvSpPr>
          <p:cNvPr id="37990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The Hall Effect</a:t>
            </a:r>
          </a:p>
        </p:txBody>
      </p:sp>
      <p:graphicFrame>
        <p:nvGraphicFramePr>
          <p:cNvPr id="379908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7490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79909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7491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79910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7492" name="Equation" r:id="rId6" imgW="914400" imgH="190080" progId="Equation.DSMT4">
              <p:embed/>
            </p:oleObj>
          </a:graphicData>
        </a:graphic>
      </p:graphicFrame>
      <p:sp>
        <p:nvSpPr>
          <p:cNvPr id="3799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534400" cy="5791200"/>
          </a:xfrm>
        </p:spPr>
        <p:txBody>
          <a:bodyPr/>
          <a:lstStyle/>
          <a:p>
            <a:r>
              <a:rPr lang="en-US" sz="2800" dirty="0"/>
              <a:t>In equilibrium, the force due to Hall field is balanced by the magnetic force </a:t>
            </a:r>
            <a:r>
              <a:rPr lang="en-US" sz="2800" dirty="0" err="1">
                <a:latin typeface="Monotype Corsiva" charset="0"/>
              </a:rPr>
              <a:t>ev</a:t>
            </a:r>
            <a:r>
              <a:rPr lang="en-US" sz="2800" baseline="-25000" dirty="0" err="1">
                <a:latin typeface="Monotype Corsiva" charset="0"/>
              </a:rPr>
              <a:t>d</a:t>
            </a:r>
            <a:r>
              <a:rPr lang="en-US" sz="2800" dirty="0" err="1">
                <a:latin typeface="Monotype Corsiva" charset="0"/>
              </a:rPr>
              <a:t>B</a:t>
            </a:r>
            <a:r>
              <a:rPr lang="en-US" sz="2800" dirty="0">
                <a:latin typeface="Monotype Corsiva" charset="0"/>
              </a:rPr>
              <a:t>, </a:t>
            </a:r>
            <a:r>
              <a:rPr lang="en-US" sz="2800" dirty="0"/>
              <a:t>so we obtain</a:t>
            </a:r>
            <a:endParaRPr lang="en-US" sz="2800" dirty="0">
              <a:latin typeface="Monotype Corsiva" charset="0"/>
            </a:endParaRPr>
          </a:p>
          <a:p>
            <a:r>
              <a:rPr lang="en-US" sz="2800" dirty="0"/>
              <a:t>                     and</a:t>
            </a:r>
          </a:p>
          <a:p>
            <a:r>
              <a:rPr lang="en-US" sz="2800" dirty="0"/>
              <a:t>The Hall </a:t>
            </a:r>
            <a:r>
              <a:rPr lang="en-US" sz="2800" dirty="0" err="1"/>
              <a:t>emf</a:t>
            </a:r>
            <a:r>
              <a:rPr lang="en-US" sz="2800" dirty="0"/>
              <a:t> is then</a:t>
            </a:r>
          </a:p>
          <a:p>
            <a:pPr lvl="1"/>
            <a:r>
              <a:rPr lang="en-US" sz="2400" dirty="0"/>
              <a:t>Where </a:t>
            </a:r>
            <a:r>
              <a:rPr lang="en-US" sz="2400" dirty="0" err="1">
                <a:latin typeface="Monotype Corsiva" charset="0"/>
              </a:rPr>
              <a:t>l</a:t>
            </a:r>
            <a:r>
              <a:rPr lang="en-US" sz="2400" dirty="0"/>
              <a:t> is the width of the conductor</a:t>
            </a:r>
          </a:p>
          <a:p>
            <a:r>
              <a:rPr lang="en-US" sz="2800" dirty="0"/>
              <a:t>What do we use the Hall effect for?</a:t>
            </a:r>
          </a:p>
          <a:p>
            <a:pPr lvl="1"/>
            <a:r>
              <a:rPr lang="en-US" sz="2400" dirty="0"/>
              <a:t>The current of negative charge moving to right is equivalent to the positive charge moving to the left</a:t>
            </a:r>
          </a:p>
          <a:p>
            <a:pPr lvl="1"/>
            <a:r>
              <a:rPr lang="en-US" sz="2400" dirty="0"/>
              <a:t>The Hall effect can distinguish these since the direction of the Hall field or direction of the Hall </a:t>
            </a:r>
            <a:r>
              <a:rPr lang="en-US" sz="2400" dirty="0" err="1"/>
              <a:t>emf</a:t>
            </a:r>
            <a:r>
              <a:rPr lang="en-US" sz="2400" dirty="0"/>
              <a:t> is opposite</a:t>
            </a:r>
          </a:p>
          <a:p>
            <a:pPr lvl="1"/>
            <a:r>
              <a:rPr lang="en-US" sz="2400" dirty="0"/>
              <a:t>Since the magnitude of the Hall </a:t>
            </a:r>
            <a:r>
              <a:rPr lang="en-US" sz="2400" dirty="0" err="1"/>
              <a:t>emf</a:t>
            </a:r>
            <a:r>
              <a:rPr lang="en-US" sz="2400" dirty="0"/>
              <a:t> is proportional to the magnetic field strength </a:t>
            </a:r>
            <a:r>
              <a:rPr lang="en-US" sz="2400" dirty="0" err="1">
                <a:sym typeface="Wingdings" charset="2"/>
              </a:rPr>
              <a:t></a:t>
            </a:r>
            <a:r>
              <a:rPr lang="en-US" sz="2400" dirty="0">
                <a:sym typeface="Wingdings" charset="2"/>
              </a:rPr>
              <a:t> can measure the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>
                <a:sym typeface="Wingdings" charset="2"/>
              </a:rPr>
              <a:t>B</a:t>
            </a:r>
            <a:r>
              <a:rPr lang="en-US" sz="2400" dirty="0" smtClean="0">
                <a:sym typeface="Wingdings" charset="2"/>
              </a:rPr>
              <a:t>-</a:t>
            </a:r>
            <a:r>
              <a:rPr lang="en-US" sz="2400" dirty="0">
                <a:sym typeface="Wingdings" charset="2"/>
              </a:rPr>
              <a:t>field strength</a:t>
            </a:r>
          </a:p>
          <a:p>
            <a:pPr lvl="2"/>
            <a:r>
              <a:rPr lang="en-US" sz="2000" dirty="0"/>
              <a:t>Hall probe</a:t>
            </a:r>
          </a:p>
        </p:txBody>
      </p:sp>
      <p:graphicFrame>
        <p:nvGraphicFramePr>
          <p:cNvPr id="379912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7493" name="Equation" r:id="rId7" imgW="914400" imgH="190080" progId="Equation.DSMT4">
              <p:embed/>
            </p:oleObj>
          </a:graphicData>
        </a:graphic>
      </p:graphicFrame>
      <p:graphicFrame>
        <p:nvGraphicFramePr>
          <p:cNvPr id="379913" name="Object 9"/>
          <p:cNvGraphicFramePr>
            <a:graphicFrameLocks noChangeAspect="1"/>
          </p:cNvGraphicFramePr>
          <p:nvPr/>
        </p:nvGraphicFramePr>
        <p:xfrm>
          <a:off x="762000" y="1609725"/>
          <a:ext cx="1752600" cy="496888"/>
        </p:xfrm>
        <a:graphic>
          <a:graphicData uri="http://schemas.openxmlformats.org/presentationml/2006/ole">
            <p:oleObj spid="_x0000_s447494" name="Equation" r:id="rId8" imgW="711000" imgH="203040" progId="Equation.DSMT4">
              <p:embed/>
            </p:oleObj>
          </a:graphicData>
        </a:graphic>
      </p:graphicFrame>
      <p:graphicFrame>
        <p:nvGraphicFramePr>
          <p:cNvPr id="379914" name="Object 10"/>
          <p:cNvGraphicFramePr>
            <a:graphicFrameLocks noChangeAspect="1"/>
          </p:cNvGraphicFramePr>
          <p:nvPr/>
        </p:nvGraphicFramePr>
        <p:xfrm>
          <a:off x="3200400" y="1617663"/>
          <a:ext cx="1528763" cy="515937"/>
        </p:xfrm>
        <a:graphic>
          <a:graphicData uri="http://schemas.openxmlformats.org/presentationml/2006/ole">
            <p:oleObj spid="_x0000_s447495" name="Equation" r:id="rId9" imgW="596880" imgH="203040" progId="Equation.DSMT4">
              <p:embed/>
            </p:oleObj>
          </a:graphicData>
        </a:graphic>
      </p:graphicFrame>
      <p:graphicFrame>
        <p:nvGraphicFramePr>
          <p:cNvPr id="379915" name="Object 11"/>
          <p:cNvGraphicFramePr>
            <a:graphicFrameLocks noChangeAspect="1"/>
          </p:cNvGraphicFramePr>
          <p:nvPr/>
        </p:nvGraphicFramePr>
        <p:xfrm>
          <a:off x="3581400" y="2057400"/>
          <a:ext cx="844550" cy="515938"/>
        </p:xfrm>
        <a:graphic>
          <a:graphicData uri="http://schemas.openxmlformats.org/presentationml/2006/ole">
            <p:oleObj spid="_x0000_s447496" name="Equation" r:id="rId10" imgW="330120" imgH="203040" progId="Equation.DSMT4">
              <p:embed/>
            </p:oleObj>
          </a:graphicData>
        </a:graphic>
      </p:graphicFrame>
      <p:graphicFrame>
        <p:nvGraphicFramePr>
          <p:cNvPr id="379916" name="Object 12"/>
          <p:cNvGraphicFramePr>
            <a:graphicFrameLocks noChangeAspect="1"/>
          </p:cNvGraphicFramePr>
          <p:nvPr/>
        </p:nvGraphicFramePr>
        <p:xfrm>
          <a:off x="4357688" y="2057400"/>
          <a:ext cx="976312" cy="515938"/>
        </p:xfrm>
        <a:graphic>
          <a:graphicData uri="http://schemas.openxmlformats.org/presentationml/2006/ole">
            <p:oleObj spid="_x0000_s447497" name="Equation" r:id="rId11" imgW="380880" imgH="203040" progId="Equation.DSMT4">
              <p:embed/>
            </p:oleObj>
          </a:graphicData>
        </a:graphic>
      </p:graphicFrame>
      <p:graphicFrame>
        <p:nvGraphicFramePr>
          <p:cNvPr id="379917" name="Object 13"/>
          <p:cNvGraphicFramePr>
            <a:graphicFrameLocks noChangeAspect="1"/>
          </p:cNvGraphicFramePr>
          <p:nvPr/>
        </p:nvGraphicFramePr>
        <p:xfrm>
          <a:off x="5314950" y="2057400"/>
          <a:ext cx="781050" cy="515938"/>
        </p:xfrm>
        <a:graphic>
          <a:graphicData uri="http://schemas.openxmlformats.org/presentationml/2006/ole">
            <p:oleObj spid="_x0000_s447498" name="Equation" r:id="rId12" imgW="3045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39849</TotalTime>
  <Words>1806</Words>
  <Application>Microsoft Macintosh PowerPoint</Application>
  <PresentationFormat>On-screen Show (4:3)</PresentationFormat>
  <Paragraphs>185</Paragraphs>
  <Slides>16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phys1443-spring02</vt:lpstr>
      <vt:lpstr>Equation</vt:lpstr>
      <vt:lpstr>PHYS 1444 – Section 003 Lecture #18</vt:lpstr>
      <vt:lpstr>Announcements</vt:lpstr>
      <vt:lpstr> Torque on a Current Loop</vt:lpstr>
      <vt:lpstr> Torque on a Current Loop</vt:lpstr>
      <vt:lpstr> Magnetic Dipole Moment</vt:lpstr>
      <vt:lpstr> Magnetic Dipole Potential Energy</vt:lpstr>
      <vt:lpstr>Example 27 – 12 </vt:lpstr>
      <vt:lpstr> The Hall Effect</vt:lpstr>
      <vt:lpstr> The Hall Effect</vt:lpstr>
      <vt:lpstr> Sources of Magnetic Field</vt:lpstr>
      <vt:lpstr>Magnetic Field due to a Straight Wire</vt:lpstr>
      <vt:lpstr>Example 28 – 1 </vt:lpstr>
      <vt:lpstr>Force Between Two Parallel Wires</vt:lpstr>
      <vt:lpstr>Force Between Two Parallel Wires</vt:lpstr>
      <vt:lpstr>Example 28 – 5 </vt:lpstr>
      <vt:lpstr>Operational Definition of Ampere and Coulomb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767</cp:revision>
  <dcterms:created xsi:type="dcterms:W3CDTF">2011-11-03T19:46:16Z</dcterms:created>
  <dcterms:modified xsi:type="dcterms:W3CDTF">2011-11-03T19:47:36Z</dcterms:modified>
</cp:coreProperties>
</file>