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embeddings/oleObject78.bin" ContentType="application/vnd.openxmlformats-officedocument.oleObject"/>
  <Override PartName="/ppt/embeddings/oleObject81.bin" ContentType="application/vnd.openxmlformats-officedocument.oleObject"/>
  <Default Extension="bin" ContentType="application/vnd.openxmlformats-officedocument.presentationml.printerSettings"/>
  <Override PartName="/ppt/embeddings/oleObject5.bin" ContentType="application/vnd.openxmlformats-officedocument.oleObject"/>
  <Override PartName="/ppt/embeddings/oleObject28.bin" ContentType="application/vnd.openxmlformats-officedocument.oleObject"/>
  <Override PartName="/ppt/embeddings/oleObject47.bin" ContentType="application/vnd.openxmlformats-officedocument.oleObject"/>
  <Default Extension="wmf" ContentType="image/x-wmf"/>
  <Override PartName="/ppt/embeddings/oleObject66.bin" ContentType="application/vnd.openxmlformats-officedocument.oleObject"/>
  <Override PartName="/ppt/embeddings/oleObject85.bin" ContentType="application/vnd.openxmlformats-officedocument.oleObject"/>
  <Override PartName="/ppt/embeddings/oleObject33.bin" ContentType="application/vnd.openxmlformats-officedocument.oleObject"/>
  <Override PartName="/ppt/embeddings/oleObject52.bin" ContentType="application/vnd.openxmlformats-officedocument.oleObject"/>
  <Override PartName="/ppt/embeddings/oleObject71.bin" ContentType="application/vnd.openxmlformats-officedocument.oleObject"/>
  <Override PartName="/ppt/slides/slide3.xml" ContentType="application/vnd.openxmlformats-officedocument.presentationml.slide+xml"/>
  <Override PartName="/ppt/slideLayouts/slideLayout1.xml" ContentType="application/vnd.openxmlformats-officedocument.presentationml.slideLayout+xml"/>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embeddings/oleObject21.bin" ContentType="application/vnd.openxmlformats-officedocument.oleObject"/>
  <Override PartName="/ppt/embeddings/oleObject40.bin" ContentType="application/vnd.openxmlformats-officedocument.oleObject"/>
  <Override PartName="/ppt/embeddings/oleObject37.bin" ContentType="application/vnd.openxmlformats-officedocument.oleObject"/>
  <Override PartName="/ppt/embeddings/oleObject56.bin" ContentType="application/vnd.openxmlformats-officedocument.oleObject"/>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embeddings/oleObject75.bin" ContentType="application/vnd.openxmlformats-officedocument.oleObject"/>
  <Override PartName="/ppt/embeddings/oleObject2.bin" ContentType="application/vnd.openxmlformats-officedocument.oleObject"/>
  <Override PartName="/ppt/embeddings/oleObject39.bin" ContentType="application/vnd.openxmlformats-officedocument.oleObject"/>
  <Override PartName="/ppt/embeddings/oleObject25.bin" ContentType="application/vnd.openxmlformats-officedocument.oleObject"/>
  <Override PartName="/ppt/embeddings/oleObject44.bin" ContentType="application/vnd.openxmlformats-officedocument.oleObject"/>
  <Override PartName="/ppt/embeddings/oleObject63.bin" ContentType="application/vnd.openxmlformats-officedocument.oleObject"/>
  <Override PartName="/ppt/embeddings/oleObject82.bin" ContentType="application/vnd.openxmlformats-officedocument.oleObject"/>
  <Override PartName="/ppt/embeddings/oleObject79.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embeddings/oleObject30.bin" ContentType="application/vnd.openxmlformats-officedocument.oleObject"/>
  <Override PartName="/ppt/slides/slide15.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embeddings/oleObject13.bin" ContentType="application/vnd.openxmlformats-officedocument.oleObject"/>
  <Override PartName="/ppt/embeddings/oleObject29.bin" ContentType="application/vnd.openxmlformats-officedocument.oleObject"/>
  <Override PartName="/ppt/embeddings/oleObject48.bin" ContentType="application/vnd.openxmlformats-officedocument.oleObject"/>
  <Override PartName="/ppt/embeddings/oleObject67.bin" ContentType="application/vnd.openxmlformats-officedocument.oleObject"/>
  <Override PartName="/ppt/embeddings/oleObject34.bin" ContentType="application/vnd.openxmlformats-officedocument.oleObject"/>
  <Override PartName="/ppt/embeddings/oleObject53.bin" ContentType="application/vnd.openxmlformats-officedocument.oleObject"/>
  <Override PartName="/ppt/embeddings/oleObject72.bin" ContentType="application/vnd.openxmlformats-officedocument.oleObject"/>
  <Override PartName="/ppt/slides/slide4.xml" ContentType="application/vnd.openxmlformats-officedocument.presentationml.slide+xml"/>
  <Override PartName="/ppt/slideLayouts/slideLayout2.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embeddings/oleObject17.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embeddings/oleObject22.bin" ContentType="application/vnd.openxmlformats-officedocument.oleObject"/>
  <Default Extension="jpeg" ContentType="image/jpeg"/>
  <Override PartName="/ppt/embeddings/oleObject60.bin" ContentType="application/vnd.openxmlformats-officedocument.oleObject"/>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embeddings/oleObject57.bin" ContentType="application/vnd.openxmlformats-officedocument.oleObject"/>
  <Override PartName="/ppt/embeddings/oleObject41.bin" ContentType="application/vnd.openxmlformats-officedocument.oleObject"/>
  <Override PartName="/ppt/slideLayouts/slideLayout6.xml" ContentType="application/vnd.openxmlformats-officedocument.presentationml.slideLayout+xml"/>
  <Override PartName="/ppt/embeddings/oleObject76.bin" ContentType="application/vnd.openxmlformats-officedocument.oleObject"/>
  <Override PartName="/ppt/embeddings/oleObject3.bin" ContentType="application/vnd.openxmlformats-officedocument.oleObject"/>
  <Override PartName="/ppt/embeddings/oleObject26.bin" ContentType="application/vnd.openxmlformats-officedocument.oleObject"/>
  <Override PartName="/ppt/embeddings/oleObject45.bin" ContentType="application/vnd.openxmlformats-officedocument.oleObject"/>
  <Override PartName="/ppt/embeddings/oleObject64.bin" ContentType="application/vnd.openxmlformats-officedocument.oleObject"/>
  <Override PartName="/ppt/embeddings/oleObject83.bin" ContentType="application/vnd.openxmlformats-officedocument.oleObject"/>
  <Default Extension="rels" ContentType="application/vnd.openxmlformats-package.relationships+xml"/>
  <Override PartName="/ppt/embeddings/oleObject12.bin" ContentType="application/vnd.openxmlformats-officedocument.oleObject"/>
  <Override PartName="/ppt/embeddings/oleObject31.bin" ContentType="application/vnd.openxmlformats-officedocument.oleObject"/>
  <Override PartName="/ppt/embeddings/oleObject50.bin" ContentType="application/vnd.openxmlformats-officedocument.oleObject"/>
  <Override PartName="/ppt/slides/slide1.xml" ContentType="application/vnd.openxmlformats-officedocument.presentationml.slide+xml"/>
  <Override PartName="/ppt/embeddings/oleObject7.bin" ContentType="application/vnd.openxmlformats-officedocument.oleObject"/>
  <Override PartName="/ppt/embeddings/oleObject14.bin" ContentType="application/vnd.openxmlformats-officedocument.oleObject"/>
  <Override PartName="/ppt/embeddings/oleObject49.bin" ContentType="application/vnd.openxmlformats-officedocument.oleObject"/>
  <Override PartName="/ppt/embeddings/oleObject68.bin" ContentType="application/vnd.openxmlformats-officedocument.oleObject"/>
  <Override PartName="/ppt/embeddings/oleObject35.bin" ContentType="application/vnd.openxmlformats-officedocument.oleObject"/>
  <Override PartName="/ppt/embeddings/oleObject54.bin" ContentType="application/vnd.openxmlformats-officedocument.oleObject"/>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embeddings/oleObject73.bin" ContentType="application/vnd.openxmlformats-officedocument.oleObject"/>
  <Override PartName="/ppt/theme/theme3.xml" ContentType="application/vnd.openxmlformats-officedocument.theme+xml"/>
  <Override PartName="/ppt/embeddings/oleObject18.bin" ContentType="application/vnd.openxmlformats-officedocument.oleObject"/>
  <Override PartName="/ppt/slideLayouts/slideLayout12.xml" ContentType="application/vnd.openxmlformats-officedocument.presentationml.slideLayout+xml"/>
  <Override PartName="/ppt/embeddings/oleObject23.bin" ContentType="application/vnd.openxmlformats-officedocument.oleObject"/>
  <Override PartName="/ppt/embeddings/oleObject42.bin" ContentType="application/vnd.openxmlformats-officedocument.oleObject"/>
  <Override PartName="/ppt/embeddings/oleObject61.bin" ContentType="application/vnd.openxmlformats-officedocument.oleObject"/>
  <Override PartName="/ppt/embeddings/oleObject58.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embeddings/oleObject77.bin" ContentType="application/vnd.openxmlformats-officedocument.oleObject"/>
  <Override PartName="/ppt/embeddings/oleObject80.bin" ContentType="application/vnd.openxmlformats-officedocument.oleObject"/>
  <Override PartName="/docProps/app.xml" ContentType="application/vnd.openxmlformats-officedocument.extended-properties+xml"/>
  <Override PartName="/ppt/embeddings/oleObject4.bin" ContentType="application/vnd.openxmlformats-officedocument.oleObject"/>
  <Override PartName="/ppt/viewProps.xml" ContentType="application/vnd.openxmlformats-officedocument.presentationml.viewProps+xml"/>
  <Override PartName="/ppt/notesMasters/notesMaster1.xml" ContentType="application/vnd.openxmlformats-officedocument.presentationml.notesMaster+xml"/>
  <Override PartName="/ppt/embeddings/oleObject27.bin" ContentType="application/vnd.openxmlformats-officedocument.oleObject"/>
  <Override PartName="/ppt/embeddings/oleObject46.bin" ContentType="application/vnd.openxmlformats-officedocument.oleObject"/>
  <Override PartName="/ppt/embeddings/oleObject65.bin" ContentType="application/vnd.openxmlformats-officedocument.oleObject"/>
  <Override PartName="/ppt/embeddings/oleObject84.bin" ContentType="application/vnd.openxmlformats-officedocument.oleObject"/>
  <Override PartName="/ppt/presentation.xml" ContentType="application/vnd.openxmlformats-officedocument.presentationml.presentation.main+xml"/>
  <Override PartName="/ppt/embeddings/oleObject32.bin" ContentType="application/vnd.openxmlformats-officedocument.oleObject"/>
  <Override PartName="/ppt/embeddings/oleObject51.bin" ContentType="application/vnd.openxmlformats-officedocument.oleObject"/>
  <Override PartName="/ppt/embeddings/oleObject70.bin" ContentType="application/vnd.openxmlformats-officedocument.oleObject"/>
  <Override PartName="/ppt/slides/slide2.xml" ContentType="application/vnd.openxmlformats-officedocument.presentationml.slide+xml"/>
  <Override PartName="/ppt/embeddings/oleObject8.bin" ContentType="application/vnd.openxmlformats-officedocument.oleObject"/>
  <Override PartName="/ppt/embeddings/oleObject15.bin" ContentType="application/vnd.openxmlformats-officedocument.oleObject"/>
  <Override PartName="/ppt/embeddings/oleObject69.bin" ContentType="application/vnd.openxmlformats-officedocument.oleObject"/>
  <Override PartName="/ppt/embeddings/oleObject20.bin" ContentType="application/vnd.openxmlformats-officedocument.oleObject"/>
  <Override PartName="/ppt/embeddings/oleObject36.bin" ContentType="application/vnd.openxmlformats-officedocument.oleObject"/>
  <Override PartName="/ppt/embeddings/oleObject55.bin" ContentType="application/vnd.openxmlformats-officedocument.oleObject"/>
  <Default Extension="pict" ContentType="image/pict"/>
  <Override PartName="/ppt/slideLayouts/slideLayout4.xml" ContentType="application/vnd.openxmlformats-officedocument.presentationml.slideLayout+xml"/>
  <Override PartName="/ppt/slides/slide10.xml" ContentType="application/vnd.openxmlformats-officedocument.presentationml.slide+xml"/>
  <Override PartName="/ppt/embeddings/oleObject74.bin" ContentType="application/vnd.openxmlformats-officedocument.oleObject"/>
  <Override PartName="/ppt/slides/slide6.xml" ContentType="application/vnd.openxmlformats-officedocument.presentationml.slide+xml"/>
  <Override PartName="/ppt/embeddings/oleObject1.bin" ContentType="application/vnd.openxmlformats-officedocument.oleObject"/>
  <Override PartName="/ppt/embeddings/oleObject19.bin" ContentType="application/vnd.openxmlformats-officedocument.oleObject"/>
  <Override PartName="/ppt/embeddings/oleObject38.bin" ContentType="application/vnd.openxmlformats-officedocument.oleObject"/>
  <Override PartName="/ppt/embeddings/oleObject24.bin" ContentType="application/vnd.openxmlformats-officedocument.oleObject"/>
  <Default Extension="png" ContentType="image/png"/>
  <Override PartName="/ppt/embeddings/oleObject62.bin" ContentType="application/vnd.openxmlformats-officedocument.oleObject"/>
  <Override PartName="/ppt/embeddings/oleObject59.bin" ContentType="application/vnd.openxmlformats-officedocument.oleObject"/>
  <Override PartName="/ppt/embeddings/oleObject43.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handoutMasterIdLst>
    <p:handoutMasterId r:id="rId18"/>
  </p:handoutMasterIdLst>
  <p:sldIdLst>
    <p:sldId id="256" r:id="rId2"/>
    <p:sldId id="566" r:id="rId3"/>
    <p:sldId id="611" r:id="rId4"/>
    <p:sldId id="575" r:id="rId5"/>
    <p:sldId id="576" r:id="rId6"/>
    <p:sldId id="577" r:id="rId7"/>
    <p:sldId id="578" r:id="rId8"/>
    <p:sldId id="579" r:id="rId9"/>
    <p:sldId id="580" r:id="rId10"/>
    <p:sldId id="581" r:id="rId11"/>
    <p:sldId id="582" r:id="rId12"/>
    <p:sldId id="583" r:id="rId13"/>
    <p:sldId id="584" r:id="rId14"/>
    <p:sldId id="585" r:id="rId15"/>
    <p:sldId id="586"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3118" autoAdjust="0"/>
    <p:restoredTop sz="94683" autoAdjust="0"/>
  </p:normalViewPr>
  <p:slideViewPr>
    <p:cSldViewPr>
      <p:cViewPr varScale="1">
        <p:scale>
          <a:sx n="89" d="100"/>
          <a:sy n="89" d="100"/>
        </p:scale>
        <p:origin x="-536"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wmf"/><Relationship Id="rId6" Type="http://schemas.openxmlformats.org/officeDocument/2006/relationships/image" Target="../media/image45.pict"/><Relationship Id="rId1" Type="http://schemas.openxmlformats.org/officeDocument/2006/relationships/image" Target="../media/image3.wmf"/><Relationship Id="rId2"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wmf"/><Relationship Id="rId7" Type="http://schemas.openxmlformats.org/officeDocument/2006/relationships/image" Target="../media/image52.wmf"/><Relationship Id="rId1" Type="http://schemas.openxmlformats.org/officeDocument/2006/relationships/image" Target="../media/image3.wmf"/><Relationship Id="rId2"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wmf"/><Relationship Id="rId5" Type="http://schemas.openxmlformats.org/officeDocument/2006/relationships/image" Target="../media/image57.wmf"/><Relationship Id="rId6" Type="http://schemas.openxmlformats.org/officeDocument/2006/relationships/image" Target="../media/image58.wmf"/><Relationship Id="rId1" Type="http://schemas.openxmlformats.org/officeDocument/2006/relationships/image" Target="../media/image53.wmf"/><Relationship Id="rId2"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10.wmf"/><Relationship Id="rId3"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8" Type="http://schemas.openxmlformats.org/officeDocument/2006/relationships/image" Target="../media/image19.wmf"/><Relationship Id="rId9" Type="http://schemas.openxmlformats.org/officeDocument/2006/relationships/image" Target="../media/image20.wmf"/><Relationship Id="rId1" Type="http://schemas.openxmlformats.org/officeDocument/2006/relationships/image" Target="../media/image3.wmf"/><Relationship Id="rId2"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8.wmf"/><Relationship Id="rId5" Type="http://schemas.openxmlformats.org/officeDocument/2006/relationships/image" Target="../media/image25.wmf"/><Relationship Id="rId1" Type="http://schemas.openxmlformats.org/officeDocument/2006/relationships/image" Target="../media/image23.wmf"/><Relationship Id="rId2"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8.wmf"/><Relationship Id="rId5" Type="http://schemas.openxmlformats.org/officeDocument/2006/relationships/image" Target="../media/image29.wmf"/><Relationship Id="rId6" Type="http://schemas.openxmlformats.org/officeDocument/2006/relationships/image" Target="../media/image30.wmf"/><Relationship Id="rId7" Type="http://schemas.openxmlformats.org/officeDocument/2006/relationships/image" Target="../media/image31.wmf"/><Relationship Id="rId8" Type="http://schemas.openxmlformats.org/officeDocument/2006/relationships/image" Target="../media/image32.wmf"/><Relationship Id="rId9" Type="http://schemas.openxmlformats.org/officeDocument/2006/relationships/image" Target="../media/image33.wmf"/><Relationship Id="rId10" Type="http://schemas.openxmlformats.org/officeDocument/2006/relationships/image" Target="../media/image34.pict"/><Relationship Id="rId11" Type="http://schemas.openxmlformats.org/officeDocument/2006/relationships/image" Target="../media/image25.wmf"/><Relationship Id="rId1" Type="http://schemas.openxmlformats.org/officeDocument/2006/relationships/image" Target="../media/image27.wmf"/><Relationship Id="rId2"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1" Type="http://schemas.openxmlformats.org/officeDocument/2006/relationships/image" Target="../media/image35.wmf"/><Relationship Id="rId2"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0EA90775-9E79-AF40-8649-44FC6B2F214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7F48CBAA-3EDC-8644-8A11-2FC6C39A348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Tuesday, Nov. 8, 2011</a:t>
            </a:r>
            <a:endParaRPr lang="en-US"/>
          </a:p>
        </p:txBody>
      </p:sp>
      <p:sp>
        <p:nvSpPr>
          <p:cNvPr id="3077" name="Rectangle 5"/>
          <p:cNvSpPr>
            <a:spLocks noGrp="1" noChangeArrowheads="1"/>
          </p:cNvSpPr>
          <p:nvPr>
            <p:ph type="ftr" sz="quarter" idx="3"/>
          </p:nvPr>
        </p:nvSpPr>
        <p:spPr>
          <a:xfrm>
            <a:off x="3581400" y="6248400"/>
            <a:ext cx="2514600" cy="457200"/>
          </a:xfrm>
        </p:spPr>
        <p:txBody>
          <a:bodyPr/>
          <a:lstStyle>
            <a:lvl1pPr>
              <a:defRPr smtClean="0"/>
            </a:lvl1pPr>
          </a:lstStyle>
          <a:p>
            <a:r>
              <a:rPr lang="en-US" smtClean="0"/>
              <a:t>PHYS 1444-003, Fall 2011             Dr. Jaehoon Yu</a:t>
            </a:r>
            <a:endParaRPr lang="en-US" dirty="0"/>
          </a:p>
        </p:txBody>
      </p:sp>
      <p:sp>
        <p:nvSpPr>
          <p:cNvPr id="3078" name="Rectangle 6"/>
          <p:cNvSpPr>
            <a:spLocks noGrp="1" noChangeArrowheads="1"/>
          </p:cNvSpPr>
          <p:nvPr>
            <p:ph type="sldNum" sz="quarter" idx="4"/>
          </p:nvPr>
        </p:nvSpPr>
        <p:spPr/>
        <p:txBody>
          <a:bodyPr/>
          <a:lstStyle>
            <a:lvl1pPr>
              <a:defRPr/>
            </a:lvl1pPr>
          </a:lstStyle>
          <a:p>
            <a:fld id="{99E6FA6D-4494-A042-A891-3BF1C0B33022}"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2196CD5C-CCC7-E442-B05E-C42CBE59B4F7}" type="slidenum">
              <a:rPr lang="en-US"/>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6230C095-84F5-1A4F-9748-23F007D65AA3}" type="slidenum">
              <a:rPr lang="en-US"/>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Tuesday, Nov. 8,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1444-003, Fall 2011             Dr. Jaehoon Yu</a:t>
            </a:r>
            <a:endParaRPr lang="en-US" dirty="0"/>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955CEF6-1AB0-E74E-906D-8F46EDA9A57D}"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Nov.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F0DE1E33-2C54-CB4D-ABDF-3A454B18D2F1}"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Tuesday, Nov.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6" name="Slide Number Placeholder 5"/>
          <p:cNvSpPr>
            <a:spLocks noGrp="1"/>
          </p:cNvSpPr>
          <p:nvPr>
            <p:ph type="sldNum" sz="quarter" idx="12"/>
          </p:nvPr>
        </p:nvSpPr>
        <p:spPr/>
        <p:txBody>
          <a:bodyPr/>
          <a:lstStyle>
            <a:lvl1pPr>
              <a:defRPr smtClean="0"/>
            </a:lvl1pPr>
          </a:lstStyle>
          <a:p>
            <a:fld id="{BF52A00A-E5F3-1641-989E-C7723720A831}"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Tuesday, Nov.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FB4EC0CC-8EEE-C349-8350-A4235A86C9D5}"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Tuesday, Nov. 8,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9" name="Slide Number Placeholder 8"/>
          <p:cNvSpPr>
            <a:spLocks noGrp="1"/>
          </p:cNvSpPr>
          <p:nvPr>
            <p:ph type="sldNum" sz="quarter" idx="12"/>
          </p:nvPr>
        </p:nvSpPr>
        <p:spPr/>
        <p:txBody>
          <a:bodyPr/>
          <a:lstStyle>
            <a:lvl1pPr>
              <a:defRPr smtClean="0"/>
            </a:lvl1pPr>
          </a:lstStyle>
          <a:p>
            <a:fld id="{7E7DEC0C-DF96-6B4C-9AF6-A16C07076323}"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Tuesday, Nov. 8,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5" name="Slide Number Placeholder 4"/>
          <p:cNvSpPr>
            <a:spLocks noGrp="1"/>
          </p:cNvSpPr>
          <p:nvPr>
            <p:ph type="sldNum" sz="quarter" idx="12"/>
          </p:nvPr>
        </p:nvSpPr>
        <p:spPr/>
        <p:txBody>
          <a:bodyPr/>
          <a:lstStyle>
            <a:lvl1pPr>
              <a:defRPr smtClean="0"/>
            </a:lvl1pPr>
          </a:lstStyle>
          <a:p>
            <a:fld id="{0F70290E-F775-9F4A-936A-4FDCEC3A0AA5}"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Tuesday, Nov. 8,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4" name="Slide Number Placeholder 3"/>
          <p:cNvSpPr>
            <a:spLocks noGrp="1"/>
          </p:cNvSpPr>
          <p:nvPr>
            <p:ph type="sldNum" sz="quarter" idx="12"/>
          </p:nvPr>
        </p:nvSpPr>
        <p:spPr/>
        <p:txBody>
          <a:bodyPr/>
          <a:lstStyle>
            <a:lvl1pPr>
              <a:defRPr smtClean="0"/>
            </a:lvl1pPr>
          </a:lstStyle>
          <a:p>
            <a:fld id="{89525CB3-95ED-114A-8239-09CE9D62393C}"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Nov.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900146CE-6009-7047-80A7-0744EB433AE6}"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Nov.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dirty="0"/>
          </a:p>
        </p:txBody>
      </p:sp>
      <p:sp>
        <p:nvSpPr>
          <p:cNvPr id="7" name="Slide Number Placeholder 6"/>
          <p:cNvSpPr>
            <a:spLocks noGrp="1"/>
          </p:cNvSpPr>
          <p:nvPr>
            <p:ph type="sldNum" sz="quarter" idx="12"/>
          </p:nvPr>
        </p:nvSpPr>
        <p:spPr/>
        <p:txBody>
          <a:bodyPr/>
          <a:lstStyle>
            <a:lvl1pPr>
              <a:defRPr smtClean="0"/>
            </a:lvl1pPr>
          </a:lstStyle>
          <a:p>
            <a:fld id="{EE899DCF-B62D-6842-B28F-7472A35108A4}"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Tuesday, Nov. 8, 2011</a:t>
            </a:r>
            <a:endParaRPr lang="en-US"/>
          </a:p>
        </p:txBody>
      </p:sp>
      <p:sp>
        <p:nvSpPr>
          <p:cNvPr id="1029" name="Rectangle 5"/>
          <p:cNvSpPr>
            <a:spLocks noGrp="1" noChangeArrowheads="1"/>
          </p:cNvSpPr>
          <p:nvPr>
            <p:ph type="ftr" sz="quarter" idx="3"/>
          </p:nvPr>
        </p:nvSpPr>
        <p:spPr bwMode="auto">
          <a:xfrm>
            <a:off x="3581400" y="6248400"/>
            <a:ext cx="2438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1444-003, Fall 2011             Dr. Jaehoon Yu</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749BBC0D-DE6B-A64C-8FFE-2FC604203ED7}" type="slidenum">
              <a:rPr lang="en-US"/>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49.bin"/><Relationship Id="rId12" Type="http://schemas.openxmlformats.org/officeDocument/2006/relationships/oleObject" Target="../embeddings/oleObject50.bin"/><Relationship Id="rId13" Type="http://schemas.openxmlformats.org/officeDocument/2006/relationships/oleObject" Target="../embeddings/oleObject51.bin"/><Relationship Id="rId14" Type="http://schemas.openxmlformats.org/officeDocument/2006/relationships/oleObject" Target="../embeddings/oleObject52.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26.jpeg"/><Relationship Id="rId4" Type="http://schemas.openxmlformats.org/officeDocument/2006/relationships/oleObject" Target="../embeddings/oleObject42.bin"/><Relationship Id="rId5" Type="http://schemas.openxmlformats.org/officeDocument/2006/relationships/oleObject" Target="../embeddings/oleObject43.bin"/><Relationship Id="rId6" Type="http://schemas.openxmlformats.org/officeDocument/2006/relationships/oleObject" Target="../embeddings/oleObject44.bin"/><Relationship Id="rId7" Type="http://schemas.openxmlformats.org/officeDocument/2006/relationships/oleObject" Target="../embeddings/oleObject45.bin"/><Relationship Id="rId8" Type="http://schemas.openxmlformats.org/officeDocument/2006/relationships/oleObject" Target="../embeddings/oleObject46.bin"/><Relationship Id="rId9" Type="http://schemas.openxmlformats.org/officeDocument/2006/relationships/oleObject" Target="../embeddings/oleObject47.bin"/><Relationship Id="rId10" Type="http://schemas.openxmlformats.org/officeDocument/2006/relationships/oleObject" Target="../embeddings/oleObject48.bin"/></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oleObject" Target="../embeddings/oleObject53.bin"/><Relationship Id="rId5" Type="http://schemas.openxmlformats.org/officeDocument/2006/relationships/oleObject" Target="../embeddings/oleObject54.bin"/><Relationship Id="rId6" Type="http://schemas.openxmlformats.org/officeDocument/2006/relationships/oleObject" Target="../embeddings/oleObject55.bin"/><Relationship Id="rId7" Type="http://schemas.openxmlformats.org/officeDocument/2006/relationships/oleObject" Target="../embeddings/oleObject56.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oleObject" Target="../embeddings/oleObject57.bin"/><Relationship Id="rId5" Type="http://schemas.openxmlformats.org/officeDocument/2006/relationships/oleObject" Target="../embeddings/oleObject58.bin"/><Relationship Id="rId6" Type="http://schemas.openxmlformats.org/officeDocument/2006/relationships/oleObject" Target="../embeddings/oleObject59.bin"/><Relationship Id="rId7" Type="http://schemas.openxmlformats.org/officeDocument/2006/relationships/oleObject" Target="../embeddings/oleObject60.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68.bin"/><Relationship Id="rId12" Type="http://schemas.openxmlformats.org/officeDocument/2006/relationships/oleObject" Target="../embeddings/oleObject69.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46.jpeg"/><Relationship Id="rId4" Type="http://schemas.openxmlformats.org/officeDocument/2006/relationships/oleObject" Target="../embeddings/oleObject61.bin"/><Relationship Id="rId5" Type="http://schemas.openxmlformats.org/officeDocument/2006/relationships/oleObject" Target="../embeddings/oleObject62.bin"/><Relationship Id="rId6" Type="http://schemas.openxmlformats.org/officeDocument/2006/relationships/oleObject" Target="../embeddings/oleObject63.bin"/><Relationship Id="rId7" Type="http://schemas.openxmlformats.org/officeDocument/2006/relationships/oleObject" Target="../embeddings/oleObject64.bin"/><Relationship Id="rId8" Type="http://schemas.openxmlformats.org/officeDocument/2006/relationships/oleObject" Target="../embeddings/oleObject65.bin"/><Relationship Id="rId9" Type="http://schemas.openxmlformats.org/officeDocument/2006/relationships/oleObject" Target="../embeddings/oleObject66.bin"/><Relationship Id="rId10" Type="http://schemas.openxmlformats.org/officeDocument/2006/relationships/oleObject" Target="../embeddings/oleObject67.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oleObject" Target="../embeddings/oleObject79.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70.bin"/><Relationship Id="rId4" Type="http://schemas.openxmlformats.org/officeDocument/2006/relationships/oleObject" Target="../embeddings/oleObject71.bin"/><Relationship Id="rId5" Type="http://schemas.openxmlformats.org/officeDocument/2006/relationships/oleObject" Target="../embeddings/oleObject72.bin"/><Relationship Id="rId6" Type="http://schemas.openxmlformats.org/officeDocument/2006/relationships/oleObject" Target="../embeddings/oleObject73.bin"/><Relationship Id="rId7" Type="http://schemas.openxmlformats.org/officeDocument/2006/relationships/oleObject" Target="../embeddings/oleObject74.bin"/><Relationship Id="rId8" Type="http://schemas.openxmlformats.org/officeDocument/2006/relationships/oleObject" Target="../embeddings/oleObject75.bin"/><Relationship Id="rId9" Type="http://schemas.openxmlformats.org/officeDocument/2006/relationships/oleObject" Target="../embeddings/oleObject76.bin"/><Relationship Id="rId10" Type="http://schemas.openxmlformats.org/officeDocument/2006/relationships/oleObject" Target="../embeddings/oleObject77.bin"/></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oleObject" Target="../embeddings/oleObject80.bin"/><Relationship Id="rId5" Type="http://schemas.openxmlformats.org/officeDocument/2006/relationships/oleObject" Target="../embeddings/oleObject81.bin"/><Relationship Id="rId6" Type="http://schemas.openxmlformats.org/officeDocument/2006/relationships/oleObject" Target="../embeddings/oleObject82.bin"/><Relationship Id="rId7" Type="http://schemas.openxmlformats.org/officeDocument/2006/relationships/oleObject" Target="../embeddings/oleObject83.bin"/><Relationship Id="rId8" Type="http://schemas.openxmlformats.org/officeDocument/2006/relationships/oleObject" Target="../embeddings/oleObject84.bin"/><Relationship Id="rId9" Type="http://schemas.openxmlformats.org/officeDocument/2006/relationships/oleObject" Target="../embeddings/oleObject85.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1"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oleObject11.bin"/><Relationship Id="rId5" Type="http://schemas.openxmlformats.org/officeDocument/2006/relationships/oleObject" Target="../embeddings/oleObject12.bin"/><Relationship Id="rId6" Type="http://schemas.openxmlformats.org/officeDocument/2006/relationships/oleObject" Target="../embeddings/oleObject13.bin"/><Relationship Id="rId7" Type="http://schemas.openxmlformats.org/officeDocument/2006/relationships/oleObject" Target="../embeddings/oleObject14.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oleObject" Target="../embeddings/oleObject16.bin"/><Relationship Id="rId5" Type="http://schemas.openxmlformats.org/officeDocument/2006/relationships/oleObject" Target="../embeddings/oleObject17.bin"/><Relationship Id="rId6" Type="http://schemas.openxmlformats.org/officeDocument/2006/relationships/oleObject" Target="../embeddings/oleObject18.bin"/><Relationship Id="rId7" Type="http://schemas.openxmlformats.org/officeDocument/2006/relationships/image" Target="../media/image12.jpeg"/><Relationship Id="rId8" Type="http://schemas.openxmlformats.org/officeDocument/2006/relationships/oleObject" Target="../embeddings/oleObject19.bin"/><Relationship Id="rId9" Type="http://schemas.openxmlformats.org/officeDocument/2006/relationships/oleObject" Target="../embeddings/oleObject20.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oleObject" Target="../embeddings/oleObject29.bin"/><Relationship Id="rId13" Type="http://schemas.openxmlformats.org/officeDocument/2006/relationships/oleObject" Target="../embeddings/oleObject30.bin"/><Relationship Id="rId14" Type="http://schemas.openxmlformats.org/officeDocument/2006/relationships/oleObject" Target="../embeddings/oleObject31.bin"/><Relationship Id="rId15" Type="http://schemas.openxmlformats.org/officeDocument/2006/relationships/oleObject" Target="../embeddings/oleObject32.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21.jpeg"/><Relationship Id="rId4" Type="http://schemas.openxmlformats.org/officeDocument/2006/relationships/oleObject" Target="../embeddings/oleObject21.bin"/><Relationship Id="rId5" Type="http://schemas.openxmlformats.org/officeDocument/2006/relationships/oleObject" Target="../embeddings/oleObject22.bin"/><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 Id="rId9" Type="http://schemas.openxmlformats.org/officeDocument/2006/relationships/oleObject" Target="../embeddings/oleObject26.bin"/><Relationship Id="rId10" Type="http://schemas.openxmlformats.org/officeDocument/2006/relationships/oleObject" Target="../embeddings/oleObject27.bin"/></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oleObject" Target="../embeddings/oleObject33.bin"/><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oleObject" Target="../embeddings/oleObject37.bin"/><Relationship Id="rId5" Type="http://schemas.openxmlformats.org/officeDocument/2006/relationships/oleObject" Target="../embeddings/oleObject38.bin"/><Relationship Id="rId6" Type="http://schemas.openxmlformats.org/officeDocument/2006/relationships/oleObject" Target="../embeddings/oleObject39.bin"/><Relationship Id="rId7" Type="http://schemas.openxmlformats.org/officeDocument/2006/relationships/oleObject" Target="../embeddings/oleObject40.bin"/><Relationship Id="rId8" Type="http://schemas.openxmlformats.org/officeDocument/2006/relationships/oleObject" Target="../embeddings/oleObject41.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r>
              <a:rPr lang="en-US" smtClean="0"/>
              <a:t>Tuesday, Nov. 8, 2011</a:t>
            </a:r>
            <a:endParaRPr lang="en-US"/>
          </a:p>
        </p:txBody>
      </p:sp>
      <p:sp>
        <p:nvSpPr>
          <p:cNvPr id="7" name="Rectangle 5"/>
          <p:cNvSpPr>
            <a:spLocks noGrp="1" noChangeArrowheads="1"/>
          </p:cNvSpPr>
          <p:nvPr>
            <p:ph type="ftr" sz="quarter" idx="3"/>
          </p:nvPr>
        </p:nvSpPr>
        <p:spPr/>
        <p:txBody>
          <a:bodyPr/>
          <a:lstStyle/>
          <a:p>
            <a:r>
              <a:rPr lang="en-US" smtClean="0"/>
              <a:t>PHYS 1444-003, Fall 2011             Dr. Jaehoon Yu</a:t>
            </a:r>
            <a:endParaRPr lang="en-US" dirty="0"/>
          </a:p>
        </p:txBody>
      </p:sp>
      <p:sp>
        <p:nvSpPr>
          <p:cNvPr id="8" name="Rectangle 6"/>
          <p:cNvSpPr>
            <a:spLocks noGrp="1" noChangeArrowheads="1"/>
          </p:cNvSpPr>
          <p:nvPr>
            <p:ph type="sldNum" sz="quarter" idx="4"/>
          </p:nvPr>
        </p:nvSpPr>
        <p:spPr/>
        <p:txBody>
          <a:bodyPr/>
          <a:lstStyle/>
          <a:p>
            <a:fld id="{525D29EC-F732-2741-B9ED-FEC7A4EE4E96}" type="slidenum">
              <a:rPr lang="en-US"/>
              <a:pPr/>
              <a:t>1</a:t>
            </a:fld>
            <a:endParaRPr lang="en-US"/>
          </a:p>
        </p:txBody>
      </p:sp>
      <p:sp>
        <p:nvSpPr>
          <p:cNvPr id="2050" name="Rectangle 2"/>
          <p:cNvSpPr>
            <a:spLocks noGrp="1" noChangeArrowheads="1"/>
          </p:cNvSpPr>
          <p:nvPr>
            <p:ph type="ctrTitle"/>
          </p:nvPr>
        </p:nvSpPr>
        <p:spPr>
          <a:xfrm>
            <a:off x="762000" y="228600"/>
            <a:ext cx="7772400" cy="838200"/>
          </a:xfrm>
        </p:spPr>
        <p:txBody>
          <a:bodyPr/>
          <a:lstStyle/>
          <a:p>
            <a:r>
              <a:rPr lang="en-US" dirty="0"/>
              <a:t>PHYS 1444 – Section</a:t>
            </a:r>
            <a:r>
              <a:rPr lang="en-US" dirty="0" smtClean="0"/>
              <a:t> 003</a:t>
            </a:r>
            <a:br>
              <a:rPr lang="en-US" dirty="0" smtClean="0"/>
            </a:br>
            <a:r>
              <a:rPr lang="en-US" dirty="0"/>
              <a:t>Lecture </a:t>
            </a:r>
            <a:r>
              <a:rPr lang="en-US" dirty="0" smtClean="0"/>
              <a:t>#19</a:t>
            </a:r>
            <a:endParaRPr lang="en-US" dirty="0"/>
          </a:p>
        </p:txBody>
      </p:sp>
      <p:sp>
        <p:nvSpPr>
          <p:cNvPr id="2052" name="Text Box 4"/>
          <p:cNvSpPr txBox="1">
            <a:spLocks noChangeArrowheads="1"/>
          </p:cNvSpPr>
          <p:nvPr/>
        </p:nvSpPr>
        <p:spPr bwMode="auto">
          <a:xfrm>
            <a:off x="3216049" y="1378803"/>
            <a:ext cx="2715090"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Tuesday</a:t>
            </a:r>
            <a:r>
              <a:rPr lang="en-US" dirty="0">
                <a:solidFill>
                  <a:schemeClr val="accent2"/>
                </a:solidFill>
                <a:latin typeface="Monotype Corsiva" charset="0"/>
              </a:rPr>
              <a:t>,</a:t>
            </a:r>
            <a:r>
              <a:rPr lang="en-US" dirty="0" smtClean="0">
                <a:solidFill>
                  <a:schemeClr val="accent2"/>
                </a:solidFill>
                <a:latin typeface="Monotype Corsiva" charset="0"/>
              </a:rPr>
              <a:t> Nov. 8,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209800"/>
            <a:ext cx="7010400" cy="36576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3200" dirty="0" err="1" smtClean="0">
                <a:solidFill>
                  <a:schemeClr val="accent2"/>
                </a:solidFill>
                <a:latin typeface="Arial Narrow" charset="0"/>
              </a:rPr>
              <a:t>Ampére’s</a:t>
            </a:r>
            <a:r>
              <a:rPr lang="en-US" sz="3200" dirty="0" smtClean="0">
                <a:solidFill>
                  <a:schemeClr val="accent2"/>
                </a:solidFill>
                <a:latin typeface="Arial Narrow" charset="0"/>
              </a:rPr>
              <a:t> Law and Its Verification</a:t>
            </a:r>
          </a:p>
          <a:p>
            <a:pPr marL="609600" indent="-609600">
              <a:spcBef>
                <a:spcPct val="20000"/>
              </a:spcBef>
              <a:buFontTx/>
              <a:buChar char="•"/>
            </a:pPr>
            <a:r>
              <a:rPr lang="en-US" sz="3200" dirty="0" smtClean="0">
                <a:solidFill>
                  <a:schemeClr val="accent2"/>
                </a:solidFill>
                <a:latin typeface="Arial Narrow" charset="0"/>
              </a:rPr>
              <a:t>Solenoid and </a:t>
            </a:r>
            <a:r>
              <a:rPr lang="en-US" sz="3200" dirty="0" err="1" smtClean="0">
                <a:solidFill>
                  <a:schemeClr val="accent2"/>
                </a:solidFill>
                <a:latin typeface="Arial Narrow" charset="0"/>
              </a:rPr>
              <a:t>Toroidal</a:t>
            </a:r>
            <a:r>
              <a:rPr lang="en-US" sz="3200" dirty="0" smtClean="0">
                <a:solidFill>
                  <a:schemeClr val="accent2"/>
                </a:solidFill>
                <a:latin typeface="Arial Narrow" charset="0"/>
              </a:rPr>
              <a:t> Magnetic Field</a:t>
            </a:r>
          </a:p>
          <a:p>
            <a:pPr marL="609600" indent="-609600">
              <a:spcBef>
                <a:spcPct val="20000"/>
              </a:spcBef>
              <a:buFontTx/>
              <a:buChar char="•"/>
            </a:pPr>
            <a:r>
              <a:rPr lang="en-US" sz="3200" dirty="0" err="1" smtClean="0">
                <a:solidFill>
                  <a:schemeClr val="accent2"/>
                </a:solidFill>
                <a:latin typeface="Arial Narrow" charset="0"/>
              </a:rPr>
              <a:t>Biot-Savart</a:t>
            </a:r>
            <a:r>
              <a:rPr lang="en-US" sz="3200" dirty="0" smtClean="0">
                <a:solidFill>
                  <a:schemeClr val="accent2"/>
                </a:solidFill>
                <a:latin typeface="Arial Narrow" charset="0"/>
              </a:rPr>
              <a:t> Law</a:t>
            </a:r>
          </a:p>
          <a:p>
            <a:pPr marL="609600" indent="-609600">
              <a:spcBef>
                <a:spcPct val="20000"/>
              </a:spcBef>
              <a:buFontTx/>
              <a:buChar char="•"/>
            </a:pPr>
            <a:r>
              <a:rPr lang="en-US" sz="3200" dirty="0" smtClean="0">
                <a:solidFill>
                  <a:schemeClr val="accent2"/>
                </a:solidFill>
                <a:latin typeface="Arial Narrow" charset="0"/>
              </a:rPr>
              <a:t>Magnetic Materials</a:t>
            </a:r>
          </a:p>
          <a:p>
            <a:pPr marL="609600" indent="-609600">
              <a:spcBef>
                <a:spcPct val="20000"/>
              </a:spcBef>
              <a:buFontTx/>
              <a:buChar char="•"/>
            </a:pPr>
            <a:r>
              <a:rPr lang="en-US" sz="3200" dirty="0" smtClean="0">
                <a:solidFill>
                  <a:schemeClr val="accent2"/>
                </a:solidFill>
                <a:latin typeface="Arial Narrow" charset="0"/>
              </a:rPr>
              <a:t>B in Magnetic Materials</a:t>
            </a:r>
          </a:p>
          <a:p>
            <a:pPr marL="609600" indent="-609600">
              <a:spcBef>
                <a:spcPct val="20000"/>
              </a:spcBef>
              <a:buFontTx/>
              <a:buChar char="•"/>
            </a:pPr>
            <a:r>
              <a:rPr lang="en-US" sz="3200" dirty="0" smtClean="0">
                <a:solidFill>
                  <a:schemeClr val="accent2"/>
                </a:solidFill>
                <a:latin typeface="Arial Narrow" charset="0"/>
              </a:rPr>
              <a:t>Hysteresis</a:t>
            </a:r>
          </a:p>
        </p:txBody>
      </p:sp>
      <p:sp>
        <p:nvSpPr>
          <p:cNvPr id="9" name="Text Box 18"/>
          <p:cNvSpPr txBox="1">
            <a:spLocks noChangeArrowheads="1"/>
          </p:cNvSpPr>
          <p:nvPr/>
        </p:nvSpPr>
        <p:spPr bwMode="auto">
          <a:xfrm>
            <a:off x="1219200" y="5791200"/>
            <a:ext cx="6485670" cy="461665"/>
          </a:xfrm>
          <a:prstGeom prst="rect">
            <a:avLst/>
          </a:prstGeom>
          <a:solidFill>
            <a:srgbClr val="99FFCC"/>
          </a:solid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Today’s homework is </a:t>
            </a:r>
            <a:r>
              <a:rPr lang="en-US" dirty="0" smtClean="0">
                <a:solidFill>
                  <a:schemeClr val="accent2"/>
                </a:solidFill>
                <a:latin typeface="Arial Narrow" charset="0"/>
              </a:rPr>
              <a:t>#10, </a:t>
            </a:r>
            <a:r>
              <a:rPr lang="en-US" dirty="0">
                <a:solidFill>
                  <a:schemeClr val="accent2"/>
                </a:solidFill>
                <a:latin typeface="Arial Narrow" charset="0"/>
              </a:rPr>
              <a:t>due</a:t>
            </a:r>
            <a:r>
              <a:rPr lang="en-US" dirty="0" smtClean="0">
                <a:solidFill>
                  <a:schemeClr val="accent2"/>
                </a:solidFill>
                <a:latin typeface="Arial Narrow" charset="0"/>
              </a:rPr>
              <a:t> 10pm</a:t>
            </a:r>
            <a:r>
              <a:rPr lang="en-US" dirty="0">
                <a:solidFill>
                  <a:schemeClr val="accent2"/>
                </a:solidFill>
                <a:latin typeface="Arial Narrow" charset="0"/>
              </a:rPr>
              <a:t>, </a:t>
            </a:r>
            <a:r>
              <a:rPr lang="en-US" dirty="0" smtClean="0">
                <a:solidFill>
                  <a:schemeClr val="accent2"/>
                </a:solidFill>
                <a:latin typeface="Arial Narrow" charset="0"/>
              </a:rPr>
              <a:t>Tuesday</a:t>
            </a:r>
            <a:r>
              <a:rPr lang="en-US" dirty="0">
                <a:solidFill>
                  <a:schemeClr val="accent2"/>
                </a:solidFill>
                <a:latin typeface="Arial Narrow" charset="0"/>
              </a:rPr>
              <a:t>,</a:t>
            </a:r>
            <a:r>
              <a:rPr lang="en-US" dirty="0" smtClean="0">
                <a:solidFill>
                  <a:schemeClr val="accent2"/>
                </a:solidFill>
                <a:latin typeface="Arial Narrow" charset="0"/>
              </a:rPr>
              <a:t> Nov. 15!</a:t>
            </a:r>
            <a:r>
              <a:rPr lang="en-US" dirty="0">
                <a:solidFill>
                  <a:schemeClr val="accent2"/>
                </a:solidFill>
                <a:latin typeface="Arial Narrow"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Tuesday, Nov. 8, 2011</a:t>
            </a:r>
            <a:endParaRPr lang="en-US"/>
          </a:p>
        </p:txBody>
      </p:sp>
      <p:sp>
        <p:nvSpPr>
          <p:cNvPr id="26" name="Footer Placeholder 4"/>
          <p:cNvSpPr>
            <a:spLocks noGrp="1"/>
          </p:cNvSpPr>
          <p:nvPr>
            <p:ph type="ftr" sz="quarter" idx="11"/>
          </p:nvPr>
        </p:nvSpPr>
        <p:spPr/>
        <p:txBody>
          <a:bodyPr/>
          <a:lstStyle/>
          <a:p>
            <a:r>
              <a:rPr lang="en-US" smtClean="0"/>
              <a:t>PHYS 1444-003, Fall 2011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10</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76200"/>
            <a:ext cx="8686800" cy="762000"/>
          </a:xfrm>
        </p:spPr>
        <p:txBody>
          <a:bodyPr/>
          <a:lstStyle/>
          <a:p>
            <a:r>
              <a:rPr lang="en-US" dirty="0"/>
              <a:t>Example 28 –</a:t>
            </a:r>
            <a:r>
              <a:rPr lang="en-US" dirty="0" smtClean="0"/>
              <a:t> 6 cont’d </a:t>
            </a:r>
            <a:endParaRPr lang="en-US" dirty="0"/>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p:oleObj spid="_x0000_s461826" name="Equation" r:id="rId4" imgW="393480" imgH="203040" progId="Equation.DSMT4">
              <p:embed/>
            </p:oleObj>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p:oleObj spid="_x0000_s461827" name="Equation" r:id="rId5" imgW="711000" imgH="431640" progId="Equation.DSMT4">
              <p:embed/>
            </p:oleObj>
          </a:graphicData>
        </a:graphic>
      </p:graphicFrame>
      <p:graphicFrame>
        <p:nvGraphicFramePr>
          <p:cNvPr id="396303" name="Object 15"/>
          <p:cNvGraphicFramePr>
            <a:graphicFrameLocks noChangeAspect="1"/>
          </p:cNvGraphicFramePr>
          <p:nvPr/>
        </p:nvGraphicFramePr>
        <p:xfrm>
          <a:off x="2017713" y="2667000"/>
          <a:ext cx="1341437" cy="654050"/>
        </p:xfrm>
        <a:graphic>
          <a:graphicData uri="http://schemas.openxmlformats.org/presentationml/2006/ole">
            <p:oleObj spid="_x0000_s461828" name="Equation" r:id="rId6" imgW="596880" imgH="291960" progId="Equation.DSMT4">
              <p:embed/>
            </p:oleObj>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p:oleObj spid="_x0000_s461829" name="Equation" r:id="rId7" imgW="355320" imgH="164880" progId="Equation.DSMT4">
              <p:embed/>
            </p:oleObj>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p:oleObj spid="_x0000_s461830" name="Equation" r:id="rId8" imgW="253800" imgH="152280" progId="Equation.DSMT4">
              <p:embed/>
            </p:oleObj>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p:oleObj spid="_x0000_s461831" name="Equation" r:id="rId9" imgW="520560" imgH="406080" progId="Equation.DSMT4">
              <p:embed/>
            </p:oleObj>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p:oleObj spid="_x0000_s461832" name="Equation" r:id="rId10" imgW="444240" imgH="431640" progId="Equation.DSMT4">
              <p:embed/>
            </p:oleObj>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p:oleObj spid="_x0000_s461833" name="Equation" r:id="rId11" imgW="799920" imgH="431640" progId="Equation.DSMT4">
              <p:embed/>
            </p:oleObj>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p:oleObj spid="_x0000_s461834" name="Equation" r:id="rId12" imgW="444240" imgH="380880" progId="Equation.DSMT4">
              <p:embed/>
            </p:oleObj>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p:oleObj spid="_x0000_s461837" name="Equation" r:id="rId13" imgW="673100" imgH="406400" progId="Equation.DSMT4">
              <p:embed/>
            </p:oleObj>
          </a:graphicData>
        </a:graphic>
      </p:graphicFrame>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p:oleObj spid="_x0000_s461838" name="Equation" r:id="rId14" imgW="583920" imgH="3682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Tuesday, Nov. 8, 2011</a:t>
            </a:r>
            <a:endParaRPr lang="en-US"/>
          </a:p>
        </p:txBody>
      </p:sp>
      <p:sp>
        <p:nvSpPr>
          <p:cNvPr id="13" name="Footer Placeholder 4"/>
          <p:cNvSpPr>
            <a:spLocks noGrp="1"/>
          </p:cNvSpPr>
          <p:nvPr>
            <p:ph type="ftr" sz="quarter" idx="11"/>
          </p:nvPr>
        </p:nvSpPr>
        <p:spPr/>
        <p:txBody>
          <a:bodyPr/>
          <a:lstStyle/>
          <a:p>
            <a:r>
              <a:rPr lang="en-US" smtClean="0"/>
              <a:t>PHYS 1444-003, Fall 2011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11</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dirty="0"/>
              <a:t>Example 28 –</a:t>
            </a:r>
            <a:r>
              <a:rPr lang="en-US" dirty="0" smtClean="0"/>
              <a:t> 7 </a:t>
            </a:r>
            <a:endParaRPr lang="en-US" dirty="0"/>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3200400" y="4724400"/>
          <a:ext cx="931863" cy="479425"/>
        </p:xfrm>
        <a:graphic>
          <a:graphicData uri="http://schemas.openxmlformats.org/presentationml/2006/ole">
            <p:oleObj spid="_x0000_s462850" name="Equation" r:id="rId4" imgW="393480" imgH="203040" progId="Equation.DSMT4">
              <p:embed/>
            </p:oleObj>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p:oleObj spid="_x0000_s462851" name="Equation" r:id="rId5" imgW="253800" imgH="152280" progId="Equation.DSMT4">
              <p:embed/>
            </p:oleObj>
          </a:graphicData>
        </a:graphic>
      </p:graphicFrame>
      <p:graphicFrame>
        <p:nvGraphicFramePr>
          <p:cNvPr id="397322" name="Object 10"/>
          <p:cNvGraphicFramePr>
            <a:graphicFrameLocks noChangeAspect="1"/>
          </p:cNvGraphicFramePr>
          <p:nvPr/>
        </p:nvGraphicFramePr>
        <p:xfrm>
          <a:off x="4114800" y="4792662"/>
          <a:ext cx="1323975" cy="388938"/>
        </p:xfrm>
        <a:graphic>
          <a:graphicData uri="http://schemas.openxmlformats.org/presentationml/2006/ole">
            <p:oleObj spid="_x0000_s462852" name="Equation" r:id="rId6" imgW="558720" imgH="164880" progId="Equation.DSMT4">
              <p:embed/>
            </p:oleObj>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p:oleObj spid="_x0000_s462853" name="Equation" r:id="rId7" imgW="342720" imgH="36828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Tuesday, Nov. 8, 2011</a:t>
            </a:r>
            <a:endParaRPr lang="en-US"/>
          </a:p>
        </p:txBody>
      </p:sp>
      <p:sp>
        <p:nvSpPr>
          <p:cNvPr id="19" name="Footer Placeholder 4"/>
          <p:cNvSpPr>
            <a:spLocks noGrp="1"/>
          </p:cNvSpPr>
          <p:nvPr>
            <p:ph type="ftr" sz="quarter" idx="11"/>
          </p:nvPr>
        </p:nvSpPr>
        <p:spPr/>
        <p:txBody>
          <a:bodyPr/>
          <a:lstStyle/>
          <a:p>
            <a:r>
              <a:rPr lang="en-US" smtClean="0"/>
              <a:t>PHYS 1444-003, Fall 2011             Dr. Jaehoon Yu</a:t>
            </a:r>
            <a:endParaRPr lang="en-US"/>
          </a:p>
        </p:txBody>
      </p:sp>
      <p:sp>
        <p:nvSpPr>
          <p:cNvPr id="20" name="Slide Number Placeholder 5"/>
          <p:cNvSpPr>
            <a:spLocks noGrp="1"/>
          </p:cNvSpPr>
          <p:nvPr>
            <p:ph type="sldNum" sz="quarter" idx="12"/>
          </p:nvPr>
        </p:nvSpPr>
        <p:spPr/>
        <p:txBody>
          <a:bodyPr/>
          <a:lstStyle/>
          <a:p>
            <a:fld id="{72BBBFFB-EB22-6643-85AE-79E689D57056}" type="slidenum">
              <a:rPr lang="en-US"/>
              <a:pPr/>
              <a:t>12</a:t>
            </a:fld>
            <a:endParaRPr lang="en-US"/>
          </a:p>
        </p:txBody>
      </p:sp>
      <p:grpSp>
        <p:nvGrpSpPr>
          <p:cNvPr id="2" name="Group 2"/>
          <p:cNvGrpSpPr>
            <a:grpSpLocks/>
          </p:cNvGrpSpPr>
          <p:nvPr/>
        </p:nvGrpSpPr>
        <p:grpSpPr bwMode="auto">
          <a:xfrm>
            <a:off x="6096000" y="914400"/>
            <a:ext cx="3810000" cy="3429000"/>
            <a:chOff x="4032" y="408"/>
            <a:chExt cx="1968" cy="1656"/>
          </a:xfrm>
        </p:grpSpPr>
        <p:pic>
          <p:nvPicPr>
            <p:cNvPr id="398339" name="Picture 3" descr="FG28_012"/>
            <p:cNvPicPr>
              <a:picLocks noChangeAspect="1" noChangeArrowheads="1"/>
            </p:cNvPicPr>
            <p:nvPr/>
          </p:nvPicPr>
          <p:blipFill>
            <a:blip r:embed="rId3"/>
            <a:srcRect/>
            <a:stretch>
              <a:fillRect/>
            </a:stretch>
          </p:blipFill>
          <p:spPr bwMode="auto">
            <a:xfrm>
              <a:off x="4032" y="408"/>
              <a:ext cx="1968" cy="1656"/>
            </a:xfrm>
            <a:prstGeom prst="rect">
              <a:avLst/>
            </a:prstGeom>
            <a:noFill/>
          </p:spPr>
        </p:pic>
        <p:sp>
          <p:nvSpPr>
            <p:cNvPr id="398340" name="Rectangle 4"/>
            <p:cNvSpPr>
              <a:spLocks noChangeArrowheads="1"/>
            </p:cNvSpPr>
            <p:nvPr/>
          </p:nvSpPr>
          <p:spPr bwMode="auto">
            <a:xfrm>
              <a:off x="4368" y="1008"/>
              <a:ext cx="1392"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398342" name="Picture 6" descr="FG28_012"/>
            <p:cNvPicPr>
              <a:picLocks noChangeAspect="1" noChangeArrowheads="1"/>
            </p:cNvPicPr>
            <p:nvPr/>
          </p:nvPicPr>
          <p:blipFill>
            <a:blip r:embed="rId3"/>
            <a:srcRect/>
            <a:stretch>
              <a:fillRect/>
            </a:stretch>
          </p:blipFill>
          <p:spPr bwMode="auto">
            <a:xfrm>
              <a:off x="4128" y="2424"/>
              <a:ext cx="1968" cy="1656"/>
            </a:xfrm>
            <a:prstGeom prst="rect">
              <a:avLst/>
            </a:prstGeom>
            <a:noFill/>
          </p:spPr>
        </p:pic>
        <p:sp>
          <p:nvSpPr>
            <p:cNvPr id="398343" name="Rectangle 7"/>
            <p:cNvSpPr>
              <a:spLocks noChangeArrowheads="1"/>
            </p:cNvSpPr>
            <p:nvPr/>
          </p:nvSpPr>
          <p:spPr bwMode="auto">
            <a:xfrm>
              <a:off x="4464" y="2352"/>
              <a:ext cx="1296" cy="76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8344" name="Rectangle 8"/>
            <p:cNvSpPr>
              <a:spLocks noChangeArrowheads="1"/>
            </p:cNvSpPr>
            <p:nvPr/>
          </p:nvSpPr>
          <p:spPr bwMode="auto">
            <a:xfrm>
              <a:off x="4992" y="3984"/>
              <a:ext cx="288"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8345" name="Rectangle 9"/>
          <p:cNvSpPr>
            <a:spLocks noGrp="1" noChangeArrowheads="1"/>
          </p:cNvSpPr>
          <p:nvPr>
            <p:ph type="title"/>
          </p:nvPr>
        </p:nvSpPr>
        <p:spPr>
          <a:xfrm>
            <a:off x="381000" y="76200"/>
            <a:ext cx="8534400" cy="609600"/>
          </a:xfrm>
        </p:spPr>
        <p:txBody>
          <a:bodyPr/>
          <a:lstStyle/>
          <a:p>
            <a:r>
              <a:rPr lang="en-US"/>
              <a:t>Solenoid and Its Magnetic Field</a:t>
            </a:r>
          </a:p>
        </p:txBody>
      </p:sp>
      <p:graphicFrame>
        <p:nvGraphicFramePr>
          <p:cNvPr id="398346" name="Object 10"/>
          <p:cNvGraphicFramePr>
            <a:graphicFrameLocks noChangeAspect="1"/>
          </p:cNvGraphicFramePr>
          <p:nvPr/>
        </p:nvGraphicFramePr>
        <p:xfrm>
          <a:off x="-76200" y="0"/>
          <a:ext cx="914400" cy="190500"/>
        </p:xfrm>
        <a:graphic>
          <a:graphicData uri="http://schemas.openxmlformats.org/presentationml/2006/ole">
            <p:oleObj spid="_x0000_s464898" name="Equation" r:id="rId4" imgW="914400" imgH="190080" progId="Equation.DSMT4">
              <p:embed/>
            </p:oleObj>
          </a:graphicData>
        </a:graphic>
      </p:graphicFrame>
      <p:graphicFrame>
        <p:nvGraphicFramePr>
          <p:cNvPr id="398347" name="Object 11"/>
          <p:cNvGraphicFramePr>
            <a:graphicFrameLocks noChangeAspect="1"/>
          </p:cNvGraphicFramePr>
          <p:nvPr/>
        </p:nvGraphicFramePr>
        <p:xfrm>
          <a:off x="400050" y="12700"/>
          <a:ext cx="114300" cy="165100"/>
        </p:xfrm>
        <a:graphic>
          <a:graphicData uri="http://schemas.openxmlformats.org/presentationml/2006/ole">
            <p:oleObj spid="_x0000_s464899" name="Equation" r:id="rId5" imgW="914400" imgH="190080" progId="Equation.DSMT4">
              <p:embed/>
            </p:oleObj>
          </a:graphicData>
        </a:graphic>
      </p:graphicFrame>
      <p:graphicFrame>
        <p:nvGraphicFramePr>
          <p:cNvPr id="398348" name="Object 12"/>
          <p:cNvGraphicFramePr>
            <a:graphicFrameLocks noChangeAspect="1"/>
          </p:cNvGraphicFramePr>
          <p:nvPr/>
        </p:nvGraphicFramePr>
        <p:xfrm>
          <a:off x="0" y="0"/>
          <a:ext cx="914400" cy="190500"/>
        </p:xfrm>
        <a:graphic>
          <a:graphicData uri="http://schemas.openxmlformats.org/presentationml/2006/ole">
            <p:oleObj spid="_x0000_s464900" name="Equation" r:id="rId6" imgW="914400" imgH="190080" progId="Equation.DSMT4">
              <p:embed/>
            </p:oleObj>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a:t>What is a solenoid?</a:t>
            </a:r>
          </a:p>
          <a:p>
            <a:pPr lvl="1">
              <a:lnSpc>
                <a:spcPct val="90000"/>
              </a:lnSpc>
            </a:pPr>
            <a:r>
              <a:rPr lang="en-US"/>
              <a:t>A long coil of wire consisting of many loops</a:t>
            </a:r>
          </a:p>
          <a:p>
            <a:pPr lvl="1">
              <a:lnSpc>
                <a:spcPct val="90000"/>
              </a:lnSpc>
            </a:pPr>
            <a:r>
              <a:rPr lang="en-US"/>
              <a:t>If the space between loops are wide</a:t>
            </a:r>
          </a:p>
          <a:p>
            <a:pPr lvl="2">
              <a:lnSpc>
                <a:spcPct val="90000"/>
              </a:lnSpc>
            </a:pPr>
            <a:r>
              <a:rPr lang="en-US"/>
              <a:t>The field near the wires are nearly circular</a:t>
            </a:r>
          </a:p>
          <a:p>
            <a:pPr lvl="2">
              <a:lnSpc>
                <a:spcPct val="90000"/>
              </a:lnSpc>
            </a:pPr>
            <a:r>
              <a:rPr lang="en-US"/>
              <a:t>Between any two wires, the fields due to each loop cancel</a:t>
            </a:r>
          </a:p>
          <a:p>
            <a:pPr lvl="2">
              <a:lnSpc>
                <a:spcPct val="90000"/>
              </a:lnSpc>
            </a:pPr>
            <a:r>
              <a:rPr lang="en-US"/>
              <a:t>Toward the center of the solenoid, the fields add up to give a field that can be fairly large and uniform</a:t>
            </a:r>
          </a:p>
          <a:p>
            <a:pPr lvl="1">
              <a:lnSpc>
                <a:spcPct val="90000"/>
              </a:lnSpc>
            </a:pPr>
            <a:r>
              <a:rPr lang="en-US"/>
              <a:t>For a long, densely packed loops</a:t>
            </a:r>
          </a:p>
          <a:p>
            <a:pPr lvl="2">
              <a:lnSpc>
                <a:spcPct val="90000"/>
              </a:lnSpc>
            </a:pPr>
            <a:r>
              <a:rPr lang="en-US"/>
              <a:t>The field is nearly uniform and parallel to the solenoid axes within the entire cross section</a:t>
            </a:r>
          </a:p>
          <a:p>
            <a:pPr lvl="2">
              <a:lnSpc>
                <a:spcPct val="90000"/>
              </a:lnSpc>
            </a:pPr>
            <a:r>
              <a:rPr lang="en-US"/>
              <a:t>The field outside the solenoid is very small compared to the field inside, except the ends</a:t>
            </a:r>
          </a:p>
          <a:p>
            <a:pPr lvl="3">
              <a:lnSpc>
                <a:spcPct val="90000"/>
              </a:lnSpc>
            </a:pPr>
            <a:r>
              <a:rPr lang="en-US"/>
              <a:t>The same number of field lines spread out to an open space</a:t>
            </a:r>
          </a:p>
        </p:txBody>
      </p:sp>
      <p:graphicFrame>
        <p:nvGraphicFramePr>
          <p:cNvPr id="398350" name="Object 14"/>
          <p:cNvGraphicFramePr>
            <a:graphicFrameLocks noChangeAspect="1"/>
          </p:cNvGraphicFramePr>
          <p:nvPr/>
        </p:nvGraphicFramePr>
        <p:xfrm>
          <a:off x="0" y="0"/>
          <a:ext cx="914400" cy="190500"/>
        </p:xfrm>
        <a:graphic>
          <a:graphicData uri="http://schemas.openxmlformats.org/presentationml/2006/ole">
            <p:oleObj spid="_x0000_s464901" name="Equation" r:id="rId7" imgW="914400" imgH="190080" progId="Equation.DSMT4">
              <p:embed/>
            </p:oleObj>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398351"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ffectLst/>
          </p:spPr>
          <p:txBody>
            <a:bodyPr wrap="none">
              <a:prstTxWarp prst="textNoShape">
                <a:avLst/>
              </a:prstTxWarp>
              <a:spAutoFit/>
            </a:bodyPr>
            <a:lstStyle/>
            <a:p>
              <a:endParaRPr lang="en-US"/>
            </a:p>
          </p:txBody>
        </p:sp>
        <p:sp>
          <p:nvSpPr>
            <p:cNvPr id="398352" name="Text Box 16"/>
            <p:cNvSpPr txBox="1">
              <a:spLocks noChangeArrowheads="1"/>
            </p:cNvSpPr>
            <p:nvPr/>
          </p:nvSpPr>
          <p:spPr bwMode="auto">
            <a:xfrm>
              <a:off x="3840" y="2256"/>
              <a:ext cx="724" cy="192"/>
            </a:xfrm>
            <a:prstGeom prst="rect">
              <a:avLst/>
            </a:prstGeom>
            <a:solidFill>
              <a:srgbClr val="FFFFCC"/>
            </a:solidFill>
            <a:ln w="9525">
              <a:noFill/>
              <a:miter lim="800000"/>
              <a:headEnd/>
              <a:tailEnd/>
            </a:ln>
            <a:effectLst/>
          </p:spPr>
          <p:txBody>
            <a:bodyPr wrap="none">
              <a:prstTxWarp prst="textNoShape">
                <a:avLst/>
              </a:prstTxWarp>
              <a:spAutoFit/>
            </a:bodyPr>
            <a:lstStyle/>
            <a:p>
              <a:r>
                <a:rPr lang="en-US" sz="1400" b="1">
                  <a:solidFill>
                    <a:srgbClr val="FF0000"/>
                  </a:solidFill>
                  <a:latin typeface="Arial Narrow" charset="0"/>
                </a:rPr>
                <a:t>Solenoid Axis</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Tuesday, Nov. 8, 2011</a:t>
            </a:r>
            <a:endParaRPr lang="en-US"/>
          </a:p>
        </p:txBody>
      </p:sp>
      <p:sp>
        <p:nvSpPr>
          <p:cNvPr id="15" name="Footer Placeholder 4"/>
          <p:cNvSpPr>
            <a:spLocks noGrp="1"/>
          </p:cNvSpPr>
          <p:nvPr>
            <p:ph type="ftr" sz="quarter" idx="11"/>
          </p:nvPr>
        </p:nvSpPr>
        <p:spPr/>
        <p:txBody>
          <a:bodyPr/>
          <a:lstStyle/>
          <a:p>
            <a:r>
              <a:rPr lang="en-US" smtClean="0"/>
              <a:t>PHYS 1444-003, Fall 2011             Dr. Jaehoon Yu</a:t>
            </a:r>
            <a:endParaRPr lang="en-US"/>
          </a:p>
        </p:txBody>
      </p:sp>
      <p:sp>
        <p:nvSpPr>
          <p:cNvPr id="16" name="Slide Number Placeholder 5"/>
          <p:cNvSpPr>
            <a:spLocks noGrp="1"/>
          </p:cNvSpPr>
          <p:nvPr>
            <p:ph type="sldNum" sz="quarter" idx="12"/>
          </p:nvPr>
        </p:nvSpPr>
        <p:spPr/>
        <p:txBody>
          <a:bodyPr/>
          <a:lstStyle/>
          <a:p>
            <a:fld id="{8DD82413-6BE8-5746-A6B7-04BE35C4F09E}" type="slidenum">
              <a:rPr lang="en-US"/>
              <a:pPr/>
              <a:t>13</a:t>
            </a:fld>
            <a:endParaRPr lang="en-US"/>
          </a:p>
        </p:txBody>
      </p:sp>
      <p:pic>
        <p:nvPicPr>
          <p:cNvPr id="399362" name="Picture 2" descr="FG28_013"/>
          <p:cNvPicPr>
            <a:picLocks noChangeAspect="1" noChangeArrowheads="1"/>
          </p:cNvPicPr>
          <p:nvPr/>
        </p:nvPicPr>
        <p:blipFill>
          <a:blip r:embed="rId3"/>
          <a:srcRect/>
          <a:stretch>
            <a:fillRect/>
          </a:stretch>
        </p:blipFill>
        <p:spPr bwMode="auto">
          <a:xfrm>
            <a:off x="990600" y="990600"/>
            <a:ext cx="7543800" cy="2667000"/>
          </a:xfrm>
          <a:prstGeom prst="rect">
            <a:avLst/>
          </a:prstGeom>
          <a:noFill/>
        </p:spPr>
      </p:pic>
      <p:sp>
        <p:nvSpPr>
          <p:cNvPr id="399363" name="Rectangle 3"/>
          <p:cNvSpPr>
            <a:spLocks noGrp="1" noChangeArrowheads="1"/>
          </p:cNvSpPr>
          <p:nvPr>
            <p:ph type="title"/>
          </p:nvPr>
        </p:nvSpPr>
        <p:spPr>
          <a:xfrm>
            <a:off x="381000" y="76200"/>
            <a:ext cx="8534400" cy="609600"/>
          </a:xfrm>
        </p:spPr>
        <p:txBody>
          <a:bodyPr/>
          <a:lstStyle/>
          <a:p>
            <a:r>
              <a:rPr lang="en-US"/>
              <a:t>Solenoid Magnetic Field</a:t>
            </a:r>
          </a:p>
        </p:txBody>
      </p:sp>
      <p:graphicFrame>
        <p:nvGraphicFramePr>
          <p:cNvPr id="399364" name="Object 4"/>
          <p:cNvGraphicFramePr>
            <a:graphicFrameLocks noChangeAspect="1"/>
          </p:cNvGraphicFramePr>
          <p:nvPr/>
        </p:nvGraphicFramePr>
        <p:xfrm>
          <a:off x="-76200" y="0"/>
          <a:ext cx="914400" cy="190500"/>
        </p:xfrm>
        <a:graphic>
          <a:graphicData uri="http://schemas.openxmlformats.org/presentationml/2006/ole">
            <p:oleObj spid="_x0000_s465922" name="Equation" r:id="rId4" imgW="914400" imgH="190080" progId="Equation.DSMT4">
              <p:embed/>
            </p:oleObj>
          </a:graphicData>
        </a:graphic>
      </p:graphicFrame>
      <p:graphicFrame>
        <p:nvGraphicFramePr>
          <p:cNvPr id="399365" name="Object 5"/>
          <p:cNvGraphicFramePr>
            <a:graphicFrameLocks noChangeAspect="1"/>
          </p:cNvGraphicFramePr>
          <p:nvPr/>
        </p:nvGraphicFramePr>
        <p:xfrm>
          <a:off x="400050" y="12700"/>
          <a:ext cx="114300" cy="165100"/>
        </p:xfrm>
        <a:graphic>
          <a:graphicData uri="http://schemas.openxmlformats.org/presentationml/2006/ole">
            <p:oleObj spid="_x0000_s465923" name="Equation" r:id="rId5" imgW="914400" imgH="190080" progId="Equation.DSMT4">
              <p:embed/>
            </p:oleObj>
          </a:graphicData>
        </a:graphic>
      </p:graphicFrame>
      <p:graphicFrame>
        <p:nvGraphicFramePr>
          <p:cNvPr id="399366" name="Object 6"/>
          <p:cNvGraphicFramePr>
            <a:graphicFrameLocks noChangeAspect="1"/>
          </p:cNvGraphicFramePr>
          <p:nvPr/>
        </p:nvGraphicFramePr>
        <p:xfrm>
          <a:off x="0" y="0"/>
          <a:ext cx="914400" cy="190500"/>
        </p:xfrm>
        <a:graphic>
          <a:graphicData uri="http://schemas.openxmlformats.org/presentationml/2006/ole">
            <p:oleObj spid="_x0000_s465924" name="Equation" r:id="rId6" imgW="914400" imgH="190080" progId="Equation.DSMT4">
              <p:embed/>
            </p:oleObj>
          </a:graphicData>
        </a:graphic>
      </p:graphicFrame>
      <p:sp>
        <p:nvSpPr>
          <p:cNvPr id="399367" name="Rectangle 7"/>
          <p:cNvSpPr>
            <a:spLocks noGrp="1" noChangeArrowheads="1"/>
          </p:cNvSpPr>
          <p:nvPr>
            <p:ph type="body" idx="1"/>
          </p:nvPr>
        </p:nvSpPr>
        <p:spPr>
          <a:xfrm>
            <a:off x="609600" y="762000"/>
            <a:ext cx="8001000" cy="5715000"/>
          </a:xfrm>
        </p:spPr>
        <p:txBody>
          <a:bodyPr/>
          <a:lstStyle/>
          <a:p>
            <a:r>
              <a:rPr lang="en-US" sz="2800" dirty="0"/>
              <a:t>Now let’s use Ampere’s law to determine the magnetic field inside a very long, densely packed solenoid</a:t>
            </a:r>
          </a:p>
          <a:p>
            <a:endParaRPr lang="en-US" sz="2800" dirty="0"/>
          </a:p>
          <a:p>
            <a:endParaRPr lang="en-US" sz="2800" dirty="0"/>
          </a:p>
          <a:p>
            <a:endParaRPr lang="en-US" sz="2800" dirty="0"/>
          </a:p>
          <a:p>
            <a:r>
              <a:rPr lang="en-US" sz="2800" dirty="0"/>
              <a:t>Let’s choose the path </a:t>
            </a:r>
            <a:r>
              <a:rPr lang="en-US" sz="2800" dirty="0" err="1">
                <a:latin typeface="Monotype Corsiva" charset="0"/>
              </a:rPr>
              <a:t>abcd</a:t>
            </a:r>
            <a:r>
              <a:rPr lang="en-US" sz="2800" dirty="0"/>
              <a:t>, far away from the ends</a:t>
            </a:r>
          </a:p>
          <a:p>
            <a:pPr lvl="1"/>
            <a:r>
              <a:rPr lang="en-US" sz="2400" dirty="0"/>
              <a:t>We can consider four segments of the loop for integral</a:t>
            </a:r>
          </a:p>
          <a:p>
            <a:pPr lvl="1"/>
            <a:r>
              <a:rPr lang="en-US" sz="2400" dirty="0"/>
              <a:t> </a:t>
            </a:r>
          </a:p>
          <a:p>
            <a:pPr lvl="1"/>
            <a:r>
              <a:rPr lang="en-US" sz="2400" dirty="0"/>
              <a:t>The field outside the solenoid is negligible. So the integral on </a:t>
            </a:r>
            <a:r>
              <a:rPr lang="en-US" sz="2400" dirty="0" err="1">
                <a:latin typeface="Monotype Corsiva" charset="0"/>
              </a:rPr>
              <a:t>a</a:t>
            </a:r>
            <a:r>
              <a:rPr lang="en-US" sz="2400" dirty="0" err="1">
                <a:sym typeface="Wingdings" charset="2"/>
              </a:rPr>
              <a:t></a:t>
            </a:r>
            <a:r>
              <a:rPr lang="en-US" sz="2400" dirty="0" err="1">
                <a:latin typeface="Monotype Corsiva" charset="0"/>
                <a:sym typeface="Wingdings" charset="2"/>
              </a:rPr>
              <a:t>b</a:t>
            </a:r>
            <a:r>
              <a:rPr lang="en-US" sz="2400" dirty="0">
                <a:sym typeface="Wingdings" charset="2"/>
              </a:rPr>
              <a:t> is 0.</a:t>
            </a:r>
            <a:endParaRPr lang="en-US" sz="2400" dirty="0"/>
          </a:p>
          <a:p>
            <a:pPr lvl="1"/>
            <a:r>
              <a:rPr lang="en-US" sz="2400" dirty="0"/>
              <a:t>Now the field B is perpendicular to the </a:t>
            </a:r>
            <a:r>
              <a:rPr lang="en-US" sz="2400" dirty="0" err="1">
                <a:latin typeface="Monotype Corsiva" charset="0"/>
              </a:rPr>
              <a:t>bc</a:t>
            </a:r>
            <a:r>
              <a:rPr lang="en-US" sz="2400" dirty="0"/>
              <a:t> and </a:t>
            </a:r>
            <a:r>
              <a:rPr lang="en-US" sz="2400" dirty="0" err="1">
                <a:latin typeface="Monotype Corsiva" charset="0"/>
              </a:rPr>
              <a:t>da</a:t>
            </a:r>
            <a:r>
              <a:rPr lang="en-US" sz="2400" dirty="0"/>
              <a:t> segments.  So these integrals become 0, also.  </a:t>
            </a:r>
          </a:p>
        </p:txBody>
      </p:sp>
      <p:graphicFrame>
        <p:nvGraphicFramePr>
          <p:cNvPr id="399368" name="Object 8"/>
          <p:cNvGraphicFramePr>
            <a:graphicFrameLocks noChangeAspect="1"/>
          </p:cNvGraphicFramePr>
          <p:nvPr/>
        </p:nvGraphicFramePr>
        <p:xfrm>
          <a:off x="0" y="0"/>
          <a:ext cx="914400" cy="190500"/>
        </p:xfrm>
        <a:graphic>
          <a:graphicData uri="http://schemas.openxmlformats.org/presentationml/2006/ole">
            <p:oleObj spid="_x0000_s465925" name="Equation" r:id="rId7" imgW="914400" imgH="190080" progId="Equation.DSMT4">
              <p:embed/>
            </p:oleObj>
          </a:graphicData>
        </a:graphic>
      </p:graphicFrame>
      <p:graphicFrame>
        <p:nvGraphicFramePr>
          <p:cNvPr id="399369" name="Object 9"/>
          <p:cNvGraphicFramePr>
            <a:graphicFrameLocks noChangeAspect="1"/>
          </p:cNvGraphicFramePr>
          <p:nvPr/>
        </p:nvGraphicFramePr>
        <p:xfrm>
          <a:off x="1524000" y="4108450"/>
          <a:ext cx="1216025" cy="592138"/>
        </p:xfrm>
        <a:graphic>
          <a:graphicData uri="http://schemas.openxmlformats.org/presentationml/2006/ole">
            <p:oleObj spid="_x0000_s465926" name="Equation" r:id="rId8" imgW="596880" imgH="291960" progId="Equation.DSMT4">
              <p:embed/>
            </p:oleObj>
          </a:graphicData>
        </a:graphic>
      </p:graphicFrame>
      <p:graphicFrame>
        <p:nvGraphicFramePr>
          <p:cNvPr id="399370" name="Object 10"/>
          <p:cNvGraphicFramePr>
            <a:graphicFrameLocks noChangeAspect="1"/>
          </p:cNvGraphicFramePr>
          <p:nvPr/>
        </p:nvGraphicFramePr>
        <p:xfrm>
          <a:off x="2693988" y="4054475"/>
          <a:ext cx="1268412" cy="669925"/>
        </p:xfrm>
        <a:graphic>
          <a:graphicData uri="http://schemas.openxmlformats.org/presentationml/2006/ole">
            <p:oleObj spid="_x0000_s465927" name="Equation" r:id="rId9" imgW="622080" imgH="330120" progId="Equation.DSMT4">
              <p:embed/>
            </p:oleObj>
          </a:graphicData>
        </a:graphic>
      </p:graphicFrame>
      <p:graphicFrame>
        <p:nvGraphicFramePr>
          <p:cNvPr id="399371" name="Object 11"/>
          <p:cNvGraphicFramePr>
            <a:graphicFrameLocks noChangeAspect="1"/>
          </p:cNvGraphicFramePr>
          <p:nvPr/>
        </p:nvGraphicFramePr>
        <p:xfrm>
          <a:off x="3913188" y="4054475"/>
          <a:ext cx="1268412" cy="669925"/>
        </p:xfrm>
        <a:graphic>
          <a:graphicData uri="http://schemas.openxmlformats.org/presentationml/2006/ole">
            <p:oleObj spid="_x0000_s465928" name="Equation" r:id="rId10" imgW="622080" imgH="330120" progId="Equation.DSMT4">
              <p:embed/>
            </p:oleObj>
          </a:graphicData>
        </a:graphic>
      </p:graphicFrame>
      <p:graphicFrame>
        <p:nvGraphicFramePr>
          <p:cNvPr id="399372" name="Object 12"/>
          <p:cNvGraphicFramePr>
            <a:graphicFrameLocks noChangeAspect="1"/>
          </p:cNvGraphicFramePr>
          <p:nvPr/>
        </p:nvGraphicFramePr>
        <p:xfrm>
          <a:off x="5181600" y="4054475"/>
          <a:ext cx="1062038" cy="669925"/>
        </p:xfrm>
        <a:graphic>
          <a:graphicData uri="http://schemas.openxmlformats.org/presentationml/2006/ole">
            <p:oleObj spid="_x0000_s465929" name="Equation" r:id="rId11" imgW="520560" imgH="330120" progId="Equation.DSMT4">
              <p:embed/>
            </p:oleObj>
          </a:graphicData>
        </a:graphic>
      </p:graphicFrame>
      <p:graphicFrame>
        <p:nvGraphicFramePr>
          <p:cNvPr id="399373" name="Object 13"/>
          <p:cNvGraphicFramePr>
            <a:graphicFrameLocks noChangeAspect="1"/>
          </p:cNvGraphicFramePr>
          <p:nvPr/>
        </p:nvGraphicFramePr>
        <p:xfrm>
          <a:off x="6329363" y="4029075"/>
          <a:ext cx="1214437" cy="695325"/>
        </p:xfrm>
        <a:graphic>
          <a:graphicData uri="http://schemas.openxmlformats.org/presentationml/2006/ole">
            <p:oleObj spid="_x0000_s465930" name="Equation" r:id="rId12" imgW="596900" imgH="3429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Tuesday, Nov. 8, 2011</a:t>
            </a:r>
            <a:endParaRPr lang="en-US"/>
          </a:p>
        </p:txBody>
      </p:sp>
      <p:sp>
        <p:nvSpPr>
          <p:cNvPr id="15" name="Footer Placeholder 4"/>
          <p:cNvSpPr>
            <a:spLocks noGrp="1"/>
          </p:cNvSpPr>
          <p:nvPr>
            <p:ph type="ftr" sz="quarter" idx="11"/>
          </p:nvPr>
        </p:nvSpPr>
        <p:spPr/>
        <p:txBody>
          <a:bodyPr/>
          <a:lstStyle/>
          <a:p>
            <a:r>
              <a:rPr lang="en-US" smtClean="0"/>
              <a:t>PHYS 1444-003, Fall 2011             Dr. Jaehoon Yu</a:t>
            </a:r>
            <a:endParaRPr lang="en-US"/>
          </a:p>
        </p:txBody>
      </p:sp>
      <p:sp>
        <p:nvSpPr>
          <p:cNvPr id="16" name="Slide Number Placeholder 5"/>
          <p:cNvSpPr>
            <a:spLocks noGrp="1"/>
          </p:cNvSpPr>
          <p:nvPr>
            <p:ph type="sldNum" sz="quarter" idx="12"/>
          </p:nvPr>
        </p:nvSpPr>
        <p:spPr/>
        <p:txBody>
          <a:bodyPr/>
          <a:lstStyle/>
          <a:p>
            <a:fld id="{503DAC4C-AED0-1E4E-950A-4A9A2396154A}" type="slidenum">
              <a:rPr lang="en-US"/>
              <a:pPr/>
              <a:t>14</a:t>
            </a:fld>
            <a:endParaRPr lang="en-US"/>
          </a:p>
        </p:txBody>
      </p:sp>
      <p:sp>
        <p:nvSpPr>
          <p:cNvPr id="400386" name="Rectangle 2"/>
          <p:cNvSpPr>
            <a:spLocks noGrp="1" noChangeArrowheads="1"/>
          </p:cNvSpPr>
          <p:nvPr>
            <p:ph type="title"/>
          </p:nvPr>
        </p:nvSpPr>
        <p:spPr>
          <a:xfrm>
            <a:off x="381000" y="0"/>
            <a:ext cx="8534400" cy="609600"/>
          </a:xfrm>
        </p:spPr>
        <p:txBody>
          <a:bodyPr/>
          <a:lstStyle/>
          <a:p>
            <a:r>
              <a:rPr lang="en-US" dirty="0"/>
              <a:t>Solenoid Magnetic Field</a:t>
            </a:r>
          </a:p>
        </p:txBody>
      </p:sp>
      <p:graphicFrame>
        <p:nvGraphicFramePr>
          <p:cNvPr id="400387" name="Object 3"/>
          <p:cNvGraphicFramePr>
            <a:graphicFrameLocks noChangeAspect="1"/>
          </p:cNvGraphicFramePr>
          <p:nvPr/>
        </p:nvGraphicFramePr>
        <p:xfrm>
          <a:off x="-76200" y="0"/>
          <a:ext cx="914400" cy="190500"/>
        </p:xfrm>
        <a:graphic>
          <a:graphicData uri="http://schemas.openxmlformats.org/presentationml/2006/ole">
            <p:oleObj spid="_x0000_s466946" name="Equation" r:id="rId3" imgW="914400" imgH="190080" progId="Equation.DSMT4">
              <p:embed/>
            </p:oleObj>
          </a:graphicData>
        </a:graphic>
      </p:graphicFrame>
      <p:graphicFrame>
        <p:nvGraphicFramePr>
          <p:cNvPr id="400388" name="Object 4"/>
          <p:cNvGraphicFramePr>
            <a:graphicFrameLocks noChangeAspect="1"/>
          </p:cNvGraphicFramePr>
          <p:nvPr/>
        </p:nvGraphicFramePr>
        <p:xfrm>
          <a:off x="400050" y="12700"/>
          <a:ext cx="114300" cy="165100"/>
        </p:xfrm>
        <a:graphic>
          <a:graphicData uri="http://schemas.openxmlformats.org/presentationml/2006/ole">
            <p:oleObj spid="_x0000_s466947" name="Equation" r:id="rId4" imgW="914400" imgH="190080" progId="Equation.DSMT4">
              <p:embed/>
            </p:oleObj>
          </a:graphicData>
        </a:graphic>
      </p:graphicFrame>
      <p:graphicFrame>
        <p:nvGraphicFramePr>
          <p:cNvPr id="400389" name="Object 5"/>
          <p:cNvGraphicFramePr>
            <a:graphicFrameLocks noChangeAspect="1"/>
          </p:cNvGraphicFramePr>
          <p:nvPr/>
        </p:nvGraphicFramePr>
        <p:xfrm>
          <a:off x="0" y="0"/>
          <a:ext cx="914400" cy="190500"/>
        </p:xfrm>
        <a:graphic>
          <a:graphicData uri="http://schemas.openxmlformats.org/presentationml/2006/ole">
            <p:oleObj spid="_x0000_s466948" name="Equation" r:id="rId5" imgW="914400" imgH="190080" progId="Equation.DSMT4">
              <p:embed/>
            </p:oleObj>
          </a:graphicData>
        </a:graphic>
      </p:graphicFrame>
      <p:sp>
        <p:nvSpPr>
          <p:cNvPr id="400390" name="Rectangle 6"/>
          <p:cNvSpPr>
            <a:spLocks noGrp="1" noChangeArrowheads="1"/>
          </p:cNvSpPr>
          <p:nvPr>
            <p:ph type="body" idx="1"/>
          </p:nvPr>
        </p:nvSpPr>
        <p:spPr>
          <a:xfrm>
            <a:off x="457200" y="593725"/>
            <a:ext cx="8458200" cy="5867400"/>
          </a:xfrm>
        </p:spPr>
        <p:txBody>
          <a:bodyPr/>
          <a:lstStyle/>
          <a:p>
            <a:pPr lvl="1">
              <a:lnSpc>
                <a:spcPct val="90000"/>
              </a:lnSpc>
            </a:pPr>
            <a:r>
              <a:rPr lang="en-US" dirty="0"/>
              <a:t>So the sum becomes:</a:t>
            </a:r>
          </a:p>
          <a:p>
            <a:pPr lvl="1">
              <a:lnSpc>
                <a:spcPct val="90000"/>
              </a:lnSpc>
            </a:pPr>
            <a:r>
              <a:rPr lang="en-US" dirty="0"/>
              <a:t>If the current </a:t>
            </a:r>
            <a:r>
              <a:rPr lang="en-US" dirty="0">
                <a:latin typeface="Monotype Corsiva" charset="0"/>
              </a:rPr>
              <a:t>I</a:t>
            </a:r>
            <a:r>
              <a:rPr lang="en-US" dirty="0"/>
              <a:t> flows in the wire of the solenoid, the total current enclosed by the closed path is </a:t>
            </a:r>
            <a:r>
              <a:rPr lang="en-US" dirty="0">
                <a:latin typeface="Monotype Corsiva" charset="0"/>
              </a:rPr>
              <a:t>NI</a:t>
            </a:r>
          </a:p>
          <a:p>
            <a:pPr lvl="2">
              <a:lnSpc>
                <a:spcPct val="90000"/>
              </a:lnSpc>
            </a:pPr>
            <a:r>
              <a:rPr lang="en-US" dirty="0"/>
              <a:t>Where </a:t>
            </a:r>
            <a:r>
              <a:rPr lang="en-US" dirty="0">
                <a:latin typeface="Monotype Corsiva" charset="0"/>
              </a:rPr>
              <a:t>N</a:t>
            </a:r>
            <a:r>
              <a:rPr lang="en-US" dirty="0"/>
              <a:t> is the number of loops (or turns of the coil) enclosed </a:t>
            </a:r>
          </a:p>
          <a:p>
            <a:pPr lvl="1">
              <a:lnSpc>
                <a:spcPct val="90000"/>
              </a:lnSpc>
            </a:pPr>
            <a:r>
              <a:rPr lang="en-US" dirty="0"/>
              <a:t>Thus Ampere’s law gives us </a:t>
            </a:r>
          </a:p>
          <a:p>
            <a:pPr lvl="1">
              <a:lnSpc>
                <a:spcPct val="90000"/>
              </a:lnSpc>
            </a:pPr>
            <a:r>
              <a:rPr lang="en-US" dirty="0"/>
              <a:t>If we let </a:t>
            </a:r>
            <a:r>
              <a:rPr lang="en-US" dirty="0" err="1">
                <a:latin typeface="Monotype Corsiva" charset="0"/>
              </a:rPr>
              <a:t>n</a:t>
            </a:r>
            <a:r>
              <a:rPr lang="en-US" dirty="0">
                <a:latin typeface="Monotype Corsiva" charset="0"/>
              </a:rPr>
              <a:t>=N</a:t>
            </a:r>
            <a:r>
              <a:rPr lang="en-US" dirty="0"/>
              <a:t>/</a:t>
            </a:r>
            <a:r>
              <a:rPr lang="en-US" dirty="0" err="1">
                <a:latin typeface="Monotype Corsiva" charset="0"/>
              </a:rPr>
              <a:t>l</a:t>
            </a:r>
            <a:r>
              <a:rPr lang="en-US" dirty="0"/>
              <a:t>  be the number of loops per unit length, the magnitude of the magnetic field within the solenoid becomes</a:t>
            </a:r>
          </a:p>
          <a:p>
            <a:pPr lvl="1">
              <a:lnSpc>
                <a:spcPct val="90000"/>
              </a:lnSpc>
            </a:pPr>
            <a:r>
              <a:rPr lang="en-US" dirty="0"/>
              <a:t> </a:t>
            </a:r>
          </a:p>
          <a:p>
            <a:pPr lvl="2">
              <a:lnSpc>
                <a:spcPct val="90000"/>
              </a:lnSpc>
            </a:pPr>
            <a:endParaRPr lang="en-US" dirty="0"/>
          </a:p>
          <a:p>
            <a:pPr lvl="2">
              <a:lnSpc>
                <a:spcPct val="90000"/>
              </a:lnSpc>
            </a:pPr>
            <a:r>
              <a:rPr lang="en-US" dirty="0"/>
              <a:t>B depends on the number of loops per unit length, </a:t>
            </a:r>
            <a:r>
              <a:rPr lang="en-US" dirty="0" err="1">
                <a:latin typeface="Monotype Corsiva" charset="0"/>
              </a:rPr>
              <a:t>n</a:t>
            </a:r>
            <a:r>
              <a:rPr lang="en-US" dirty="0"/>
              <a:t>, and the current </a:t>
            </a:r>
            <a:r>
              <a:rPr lang="en-US" dirty="0">
                <a:latin typeface="Monotype Corsiva" charset="0"/>
              </a:rPr>
              <a:t>I</a:t>
            </a:r>
          </a:p>
          <a:p>
            <a:pPr lvl="3">
              <a:lnSpc>
                <a:spcPct val="90000"/>
              </a:lnSpc>
            </a:pPr>
            <a:r>
              <a:rPr lang="en-US" dirty="0"/>
              <a:t>Does not depend on the position within the solenoid but uniform inside it, like a bar magnet</a:t>
            </a:r>
          </a:p>
        </p:txBody>
      </p:sp>
      <p:graphicFrame>
        <p:nvGraphicFramePr>
          <p:cNvPr id="400391" name="Object 7"/>
          <p:cNvGraphicFramePr>
            <a:graphicFrameLocks noChangeAspect="1"/>
          </p:cNvGraphicFramePr>
          <p:nvPr/>
        </p:nvGraphicFramePr>
        <p:xfrm>
          <a:off x="0" y="0"/>
          <a:ext cx="914400" cy="190500"/>
        </p:xfrm>
        <a:graphic>
          <a:graphicData uri="http://schemas.openxmlformats.org/presentationml/2006/ole">
            <p:oleObj spid="_x0000_s466949" name="Equation" r:id="rId6" imgW="914400" imgH="190080" progId="Equation.DSMT4">
              <p:embed/>
            </p:oleObj>
          </a:graphicData>
        </a:graphic>
      </p:graphicFrame>
      <p:graphicFrame>
        <p:nvGraphicFramePr>
          <p:cNvPr id="400392" name="Object 8"/>
          <p:cNvGraphicFramePr>
            <a:graphicFrameLocks noChangeAspect="1"/>
          </p:cNvGraphicFramePr>
          <p:nvPr/>
        </p:nvGraphicFramePr>
        <p:xfrm>
          <a:off x="4270375" y="609600"/>
          <a:ext cx="1216025" cy="593725"/>
        </p:xfrm>
        <a:graphic>
          <a:graphicData uri="http://schemas.openxmlformats.org/presentationml/2006/ole">
            <p:oleObj spid="_x0000_s466950" name="Equation" r:id="rId7" imgW="596880" imgH="291960" progId="Equation.DSMT4">
              <p:embed/>
            </p:oleObj>
          </a:graphicData>
        </a:graphic>
      </p:graphicFrame>
      <p:graphicFrame>
        <p:nvGraphicFramePr>
          <p:cNvPr id="400393" name="Object 9"/>
          <p:cNvGraphicFramePr>
            <a:graphicFrameLocks noChangeAspect="1"/>
          </p:cNvGraphicFramePr>
          <p:nvPr/>
        </p:nvGraphicFramePr>
        <p:xfrm>
          <a:off x="5121275" y="2362200"/>
          <a:ext cx="822325" cy="465138"/>
        </p:xfrm>
        <a:graphic>
          <a:graphicData uri="http://schemas.openxmlformats.org/presentationml/2006/ole">
            <p:oleObj spid="_x0000_s466951" name="Equation" r:id="rId8" imgW="291960" imgH="164880" progId="Equation.DSMT4">
              <p:embed/>
            </p:oleObj>
          </a:graphicData>
        </a:graphic>
      </p:graphicFrame>
      <p:graphicFrame>
        <p:nvGraphicFramePr>
          <p:cNvPr id="400394" name="Object 10"/>
          <p:cNvGraphicFramePr>
            <a:graphicFrameLocks noChangeAspect="1"/>
          </p:cNvGraphicFramePr>
          <p:nvPr/>
        </p:nvGraphicFramePr>
        <p:xfrm>
          <a:off x="1524000" y="4038600"/>
          <a:ext cx="2057400" cy="746125"/>
        </p:xfrm>
        <a:graphic>
          <a:graphicData uri="http://schemas.openxmlformats.org/presentationml/2006/ole">
            <p:oleObj spid="_x0000_s466952" name="Equation" r:id="rId9" imgW="558720" imgH="203040" progId="Equation.DSMT4">
              <p:embed/>
            </p:oleObj>
          </a:graphicData>
        </a:graphic>
      </p:graphicFrame>
      <p:graphicFrame>
        <p:nvGraphicFramePr>
          <p:cNvPr id="400395" name="Object 11"/>
          <p:cNvGraphicFramePr>
            <a:graphicFrameLocks noChangeAspect="1"/>
          </p:cNvGraphicFramePr>
          <p:nvPr/>
        </p:nvGraphicFramePr>
        <p:xfrm>
          <a:off x="5411788" y="533400"/>
          <a:ext cx="1293812" cy="669925"/>
        </p:xfrm>
        <a:graphic>
          <a:graphicData uri="http://schemas.openxmlformats.org/presentationml/2006/ole">
            <p:oleObj spid="_x0000_s466953" name="Equation" r:id="rId10" imgW="634680" imgH="330120" progId="Equation.DSMT4">
              <p:embed/>
            </p:oleObj>
          </a:graphicData>
        </a:graphic>
      </p:graphicFrame>
      <p:graphicFrame>
        <p:nvGraphicFramePr>
          <p:cNvPr id="400396" name="Object 12"/>
          <p:cNvGraphicFramePr>
            <a:graphicFrameLocks noChangeAspect="1"/>
          </p:cNvGraphicFramePr>
          <p:nvPr/>
        </p:nvGraphicFramePr>
        <p:xfrm>
          <a:off x="6623050" y="731838"/>
          <a:ext cx="387350" cy="334962"/>
        </p:xfrm>
        <a:graphic>
          <a:graphicData uri="http://schemas.openxmlformats.org/presentationml/2006/ole">
            <p:oleObj spid="_x0000_s466954" name="Equation" r:id="rId11" imgW="190440" imgH="164880" progId="Equation.DSMT4">
              <p:embed/>
            </p:oleObj>
          </a:graphicData>
        </a:graphic>
      </p:graphicFrame>
      <p:graphicFrame>
        <p:nvGraphicFramePr>
          <p:cNvPr id="400397" name="Object 13"/>
          <p:cNvGraphicFramePr>
            <a:graphicFrameLocks noChangeAspect="1"/>
          </p:cNvGraphicFramePr>
          <p:nvPr/>
        </p:nvGraphicFramePr>
        <p:xfrm>
          <a:off x="5857875" y="2324100"/>
          <a:ext cx="1000125" cy="571500"/>
        </p:xfrm>
        <a:graphic>
          <a:graphicData uri="http://schemas.openxmlformats.org/presentationml/2006/ole">
            <p:oleObj spid="_x0000_s466955" name="Equation" r:id="rId12" imgW="355320" imgH="20304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Tuesday, Nov. 8, 2011</a:t>
            </a:r>
            <a:endParaRPr lang="en-US"/>
          </a:p>
        </p:txBody>
      </p:sp>
      <p:sp>
        <p:nvSpPr>
          <p:cNvPr id="18" name="Footer Placeholder 4"/>
          <p:cNvSpPr>
            <a:spLocks noGrp="1"/>
          </p:cNvSpPr>
          <p:nvPr>
            <p:ph type="ftr" sz="quarter" idx="11"/>
          </p:nvPr>
        </p:nvSpPr>
        <p:spPr/>
        <p:txBody>
          <a:bodyPr/>
          <a:lstStyle/>
          <a:p>
            <a:r>
              <a:rPr lang="en-US" smtClean="0"/>
              <a:t>PHYS 1444-003, Fall 2011             Dr. Jaehoon Yu</a:t>
            </a:r>
            <a:endParaRPr lang="en-US"/>
          </a:p>
        </p:txBody>
      </p:sp>
      <p:sp>
        <p:nvSpPr>
          <p:cNvPr id="19" name="Slide Number Placeholder 5"/>
          <p:cNvSpPr>
            <a:spLocks noGrp="1"/>
          </p:cNvSpPr>
          <p:nvPr>
            <p:ph type="sldNum" sz="quarter" idx="12"/>
          </p:nvPr>
        </p:nvSpPr>
        <p:spPr/>
        <p:txBody>
          <a:bodyPr/>
          <a:lstStyle/>
          <a:p>
            <a:fld id="{31C99203-E607-9B4D-ABF6-C5FCACCE5DE3}" type="slidenum">
              <a:rPr lang="en-US"/>
              <a:pPr/>
              <a:t>15</a:t>
            </a:fld>
            <a:endParaRPr lang="en-US"/>
          </a:p>
        </p:txBody>
      </p:sp>
      <p:pic>
        <p:nvPicPr>
          <p:cNvPr id="401410" name="Picture 2" descr="FG28_014"/>
          <p:cNvPicPr>
            <a:picLocks noChangeAspect="1" noChangeArrowheads="1"/>
          </p:cNvPicPr>
          <p:nvPr/>
        </p:nvPicPr>
        <p:blipFill>
          <a:blip r:embed="rId3"/>
          <a:srcRect/>
          <a:stretch>
            <a:fillRect/>
          </a:stretch>
        </p:blipFill>
        <p:spPr bwMode="auto">
          <a:xfrm>
            <a:off x="6553200" y="0"/>
            <a:ext cx="3124200" cy="2343150"/>
          </a:xfrm>
          <a:prstGeom prst="rect">
            <a:avLst/>
          </a:prstGeom>
          <a:noFill/>
        </p:spPr>
      </p:pic>
      <p:sp>
        <p:nvSpPr>
          <p:cNvPr id="401411" name="Rectangle 3"/>
          <p:cNvSpPr>
            <a:spLocks noGrp="1" noChangeArrowheads="1"/>
          </p:cNvSpPr>
          <p:nvPr>
            <p:ph type="title"/>
          </p:nvPr>
        </p:nvSpPr>
        <p:spPr>
          <a:xfrm>
            <a:off x="228600" y="-76200"/>
            <a:ext cx="8686800" cy="762000"/>
          </a:xfrm>
        </p:spPr>
        <p:txBody>
          <a:bodyPr/>
          <a:lstStyle/>
          <a:p>
            <a:r>
              <a:rPr lang="en-US" dirty="0"/>
              <a:t>Example 28 –</a:t>
            </a:r>
            <a:r>
              <a:rPr lang="en-US" dirty="0" smtClean="0"/>
              <a:t> 10 </a:t>
            </a:r>
            <a:endParaRPr lang="en-US" dirty="0"/>
          </a:p>
        </p:txBody>
      </p:sp>
      <p:sp>
        <p:nvSpPr>
          <p:cNvPr id="401412" name="Text Box 4"/>
          <p:cNvSpPr txBox="1">
            <a:spLocks noChangeArrowheads="1"/>
          </p:cNvSpPr>
          <p:nvPr/>
        </p:nvSpPr>
        <p:spPr bwMode="auto">
          <a:xfrm>
            <a:off x="381000" y="609600"/>
            <a:ext cx="62484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Toroid. </a:t>
            </a:r>
            <a:r>
              <a:rPr lang="en-US">
                <a:solidFill>
                  <a:schemeClr val="accent2"/>
                </a:solidFill>
                <a:latin typeface="Arial Narrow" charset="0"/>
              </a:rPr>
              <a:t>Use Ampere’s law to determine the magnetic field (a) inside and (b) outside a toroid, which is like a solenoid bent into the shape of a circle.  </a:t>
            </a:r>
          </a:p>
        </p:txBody>
      </p:sp>
      <p:sp>
        <p:nvSpPr>
          <p:cNvPr id="401413" name="Text Box 5"/>
          <p:cNvSpPr txBox="1">
            <a:spLocks noChangeArrowheads="1"/>
          </p:cNvSpPr>
          <p:nvPr/>
        </p:nvSpPr>
        <p:spPr bwMode="auto">
          <a:xfrm>
            <a:off x="304800" y="18288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How do you think the magnetic field lines inside the </a:t>
            </a:r>
            <a:r>
              <a:rPr lang="en-US" dirty="0" err="1">
                <a:solidFill>
                  <a:srgbClr val="CC00CC"/>
                </a:solidFill>
                <a:latin typeface="Arial Narrow" charset="0"/>
              </a:rPr>
              <a:t>toroid</a:t>
            </a:r>
            <a:r>
              <a:rPr lang="en-US" dirty="0">
                <a:solidFill>
                  <a:srgbClr val="CC00CC"/>
                </a:solidFill>
                <a:latin typeface="Arial Narrow" charset="0"/>
              </a:rPr>
              <a:t> look? </a:t>
            </a:r>
            <a:endParaRPr lang="en-US" baseline="-25000" dirty="0">
              <a:solidFill>
                <a:srgbClr val="CC00CC"/>
              </a:solidFill>
              <a:latin typeface="Arial Narrow" charset="0"/>
            </a:endParaRPr>
          </a:p>
        </p:txBody>
      </p:sp>
      <p:sp>
        <p:nvSpPr>
          <p:cNvPr id="401414" name="Text Box 6"/>
          <p:cNvSpPr txBox="1">
            <a:spLocks noChangeArrowheads="1"/>
          </p:cNvSpPr>
          <p:nvPr/>
        </p:nvSpPr>
        <p:spPr bwMode="auto">
          <a:xfrm>
            <a:off x="304800" y="2286000"/>
            <a:ext cx="8389938"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it is a bent solenoid, it should be a circle concentric with the </a:t>
            </a:r>
            <a:r>
              <a:rPr lang="en-US" dirty="0" err="1">
                <a:solidFill>
                  <a:srgbClr val="CC00CC"/>
                </a:solidFill>
                <a:latin typeface="Arial Narrow" charset="0"/>
              </a:rPr>
              <a:t>toroid</a:t>
            </a:r>
            <a:r>
              <a:rPr lang="en-US" dirty="0">
                <a:solidFill>
                  <a:srgbClr val="CC00CC"/>
                </a:solidFill>
                <a:latin typeface="Arial Narrow" charset="0"/>
              </a:rPr>
              <a:t>.</a:t>
            </a:r>
          </a:p>
        </p:txBody>
      </p:sp>
      <p:sp>
        <p:nvSpPr>
          <p:cNvPr id="401415" name="Text Box 7"/>
          <p:cNvSpPr txBox="1">
            <a:spLocks noChangeArrowheads="1"/>
          </p:cNvSpPr>
          <p:nvPr/>
        </p:nvSpPr>
        <p:spPr bwMode="auto">
          <a:xfrm>
            <a:off x="304800" y="26670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If we choose path of integration one of these field lines of radius </a:t>
            </a:r>
            <a:r>
              <a:rPr lang="en-US" dirty="0" err="1">
                <a:solidFill>
                  <a:srgbClr val="CC00CC"/>
                </a:solidFill>
                <a:latin typeface="Arial Narrow" charset="0"/>
              </a:rPr>
              <a:t>r</a:t>
            </a:r>
            <a:r>
              <a:rPr lang="en-US" dirty="0">
                <a:solidFill>
                  <a:srgbClr val="CC00CC"/>
                </a:solidFill>
                <a:latin typeface="Arial Narrow" charset="0"/>
              </a:rPr>
              <a:t> inside the </a:t>
            </a:r>
            <a:r>
              <a:rPr lang="en-US" dirty="0" err="1">
                <a:solidFill>
                  <a:srgbClr val="CC00CC"/>
                </a:solidFill>
                <a:latin typeface="Arial Narrow" charset="0"/>
              </a:rPr>
              <a:t>toroid</a:t>
            </a:r>
            <a:r>
              <a:rPr lang="en-US" dirty="0">
                <a:solidFill>
                  <a:srgbClr val="CC00CC"/>
                </a:solidFill>
                <a:latin typeface="Arial Narrow" charset="0"/>
              </a:rPr>
              <a:t>, path 1, to use the symmetry of the situation, making B the same at all points on the path, we obtain from Ampere’s law</a:t>
            </a:r>
          </a:p>
        </p:txBody>
      </p:sp>
      <p:graphicFrame>
        <p:nvGraphicFramePr>
          <p:cNvPr id="401416" name="Object 8"/>
          <p:cNvGraphicFramePr>
            <a:graphicFrameLocks noChangeAspect="1"/>
          </p:cNvGraphicFramePr>
          <p:nvPr/>
        </p:nvGraphicFramePr>
        <p:xfrm>
          <a:off x="762000" y="4000500"/>
          <a:ext cx="1216025" cy="592138"/>
        </p:xfrm>
        <a:graphic>
          <a:graphicData uri="http://schemas.openxmlformats.org/presentationml/2006/ole">
            <p:oleObj spid="_x0000_s467970" name="Equation" r:id="rId4" imgW="596880" imgH="291960" progId="Equation.DSMT4">
              <p:embed/>
            </p:oleObj>
          </a:graphicData>
        </a:graphic>
      </p:graphicFrame>
      <p:sp>
        <p:nvSpPr>
          <p:cNvPr id="401417" name="AutoShape 9"/>
          <p:cNvSpPr>
            <a:spLocks noChangeArrowheads="1"/>
          </p:cNvSpPr>
          <p:nvPr/>
        </p:nvSpPr>
        <p:spPr bwMode="auto">
          <a:xfrm>
            <a:off x="5181600" y="39624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graphicFrame>
        <p:nvGraphicFramePr>
          <p:cNvPr id="401418" name="Object 10"/>
          <p:cNvGraphicFramePr>
            <a:graphicFrameLocks noChangeAspect="1"/>
          </p:cNvGraphicFramePr>
          <p:nvPr/>
        </p:nvGraphicFramePr>
        <p:xfrm>
          <a:off x="6705600" y="4114800"/>
          <a:ext cx="517525" cy="309563"/>
        </p:xfrm>
        <a:graphic>
          <a:graphicData uri="http://schemas.openxmlformats.org/presentationml/2006/ole">
            <p:oleObj spid="_x0000_s467971" name="Equation" r:id="rId5" imgW="253800" imgH="152280" progId="Equation.DSMT4">
              <p:embed/>
            </p:oleObj>
          </a:graphicData>
        </a:graphic>
      </p:graphicFrame>
      <p:sp>
        <p:nvSpPr>
          <p:cNvPr id="401419" name="Text Box 11"/>
          <p:cNvSpPr txBox="1">
            <a:spLocks noChangeArrowheads="1"/>
          </p:cNvSpPr>
          <p:nvPr/>
        </p:nvSpPr>
        <p:spPr bwMode="auto">
          <a:xfrm>
            <a:off x="533400" y="4648200"/>
            <a:ext cx="83058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 magnetic field inside a </a:t>
            </a:r>
            <a:r>
              <a:rPr lang="en-US" dirty="0" err="1">
                <a:solidFill>
                  <a:srgbClr val="CC00CC"/>
                </a:solidFill>
                <a:latin typeface="Arial Narrow" charset="0"/>
              </a:rPr>
              <a:t>toroid</a:t>
            </a:r>
            <a:r>
              <a:rPr lang="en-US" dirty="0">
                <a:solidFill>
                  <a:srgbClr val="CC00CC"/>
                </a:solidFill>
                <a:latin typeface="Arial Narrow" charset="0"/>
              </a:rPr>
              <a:t> is not uniform.  It is larger on the inner edge.  However, the field will be uniform if the radius is large and the </a:t>
            </a:r>
            <a:r>
              <a:rPr lang="en-US" dirty="0" err="1">
                <a:solidFill>
                  <a:srgbClr val="CC00CC"/>
                </a:solidFill>
                <a:latin typeface="Arial Narrow" charset="0"/>
              </a:rPr>
              <a:t>toroid</a:t>
            </a:r>
            <a:r>
              <a:rPr lang="en-US" dirty="0">
                <a:solidFill>
                  <a:srgbClr val="CC00CC"/>
                </a:solidFill>
                <a:latin typeface="Arial Narrow" charset="0"/>
              </a:rPr>
              <a:t> is </a:t>
            </a:r>
            <a:r>
              <a:rPr lang="en-US" dirty="0" smtClean="0">
                <a:solidFill>
                  <a:srgbClr val="CC00CC"/>
                </a:solidFill>
                <a:latin typeface="Arial Narrow" charset="0"/>
              </a:rPr>
              <a:t>thin.   The filed in this case is B </a:t>
            </a:r>
            <a:r>
              <a:rPr lang="en-US" dirty="0">
                <a:solidFill>
                  <a:srgbClr val="CC00CC"/>
                </a:solidFill>
                <a:latin typeface="Arial Narrow" charset="0"/>
              </a:rPr>
              <a:t>=</a:t>
            </a:r>
            <a:r>
              <a:rPr lang="en-US" dirty="0" smtClean="0">
                <a:solidFill>
                  <a:srgbClr val="CC00CC"/>
                </a:solidFill>
                <a:latin typeface="Arial Narrow" charset="0"/>
              </a:rPr>
              <a:t> </a:t>
            </a:r>
            <a:r>
              <a:rPr lang="en-US" dirty="0" smtClean="0">
                <a:solidFill>
                  <a:srgbClr val="CC00CC"/>
                </a:solidFill>
                <a:latin typeface="Symbol" charset="2"/>
              </a:rPr>
              <a:t>μ</a:t>
            </a:r>
            <a:r>
              <a:rPr lang="en-US" baseline="-25000" dirty="0" smtClean="0">
                <a:solidFill>
                  <a:srgbClr val="CC00CC"/>
                </a:solidFill>
                <a:latin typeface="Arial Narrow" charset="0"/>
              </a:rPr>
              <a:t>0</a:t>
            </a:r>
            <a:r>
              <a:rPr lang="en-US" dirty="0" smtClean="0">
                <a:solidFill>
                  <a:srgbClr val="CC00CC"/>
                </a:solidFill>
                <a:latin typeface="Arial Narrow" charset="0"/>
              </a:rPr>
              <a:t>n</a:t>
            </a:r>
            <a:r>
              <a:rPr lang="en-US" dirty="0" smtClean="0">
                <a:solidFill>
                  <a:srgbClr val="CC00CC"/>
                </a:solidFill>
                <a:latin typeface="Monotype Corsiva" charset="0"/>
              </a:rPr>
              <a:t>I</a:t>
            </a:r>
            <a:r>
              <a:rPr lang="en-US" dirty="0">
                <a:solidFill>
                  <a:srgbClr val="CC00CC"/>
                </a:solidFill>
                <a:latin typeface="Arial Narrow" charset="0"/>
              </a:rPr>
              <a:t>.</a:t>
            </a:r>
          </a:p>
        </p:txBody>
      </p:sp>
      <p:sp>
        <p:nvSpPr>
          <p:cNvPr id="401420" name="Text Box 12"/>
          <p:cNvSpPr txBox="1">
            <a:spLocks noChangeArrowheads="1"/>
          </p:cNvSpPr>
          <p:nvPr/>
        </p:nvSpPr>
        <p:spPr bwMode="auto">
          <a:xfrm>
            <a:off x="457200" y="5791200"/>
            <a:ext cx="8382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Outside the solenoid, the field is 0 since the net enclosed current is 0.</a:t>
            </a:r>
          </a:p>
        </p:txBody>
      </p:sp>
      <p:graphicFrame>
        <p:nvGraphicFramePr>
          <p:cNvPr id="401421" name="Object 13"/>
          <p:cNvGraphicFramePr>
            <a:graphicFrameLocks noChangeAspect="1"/>
          </p:cNvGraphicFramePr>
          <p:nvPr/>
        </p:nvGraphicFramePr>
        <p:xfrm>
          <a:off x="1908175" y="4038600"/>
          <a:ext cx="1216025" cy="463550"/>
        </p:xfrm>
        <a:graphic>
          <a:graphicData uri="http://schemas.openxmlformats.org/presentationml/2006/ole">
            <p:oleObj spid="_x0000_s467972" name="Equation" r:id="rId6" imgW="596880" imgH="228600" progId="Equation.DSMT4">
              <p:embed/>
            </p:oleObj>
          </a:graphicData>
        </a:graphic>
      </p:graphicFrame>
      <p:graphicFrame>
        <p:nvGraphicFramePr>
          <p:cNvPr id="401422" name="Object 14"/>
          <p:cNvGraphicFramePr>
            <a:graphicFrameLocks noChangeAspect="1"/>
          </p:cNvGraphicFramePr>
          <p:nvPr/>
        </p:nvGraphicFramePr>
        <p:xfrm>
          <a:off x="3105150" y="4084638"/>
          <a:ext cx="1085850" cy="411162"/>
        </p:xfrm>
        <a:graphic>
          <a:graphicData uri="http://schemas.openxmlformats.org/presentationml/2006/ole">
            <p:oleObj spid="_x0000_s467973" name="Equation" r:id="rId7" imgW="533160" imgH="203040" progId="Equation.DSMT4">
              <p:embed/>
            </p:oleObj>
          </a:graphicData>
        </a:graphic>
      </p:graphicFrame>
      <p:graphicFrame>
        <p:nvGraphicFramePr>
          <p:cNvPr id="401423" name="Object 15"/>
          <p:cNvGraphicFramePr>
            <a:graphicFrameLocks noChangeAspect="1"/>
          </p:cNvGraphicFramePr>
          <p:nvPr/>
        </p:nvGraphicFramePr>
        <p:xfrm>
          <a:off x="4151313" y="4083050"/>
          <a:ext cx="725487" cy="412750"/>
        </p:xfrm>
        <a:graphic>
          <a:graphicData uri="http://schemas.openxmlformats.org/presentationml/2006/ole">
            <p:oleObj spid="_x0000_s467974" name="Equation" r:id="rId8" imgW="355320" imgH="203040" progId="Equation.DSMT4">
              <p:embed/>
            </p:oleObj>
          </a:graphicData>
        </a:graphic>
      </p:graphicFrame>
      <p:graphicFrame>
        <p:nvGraphicFramePr>
          <p:cNvPr id="401424" name="Object 16"/>
          <p:cNvGraphicFramePr>
            <a:graphicFrameLocks noChangeAspect="1"/>
          </p:cNvGraphicFramePr>
          <p:nvPr/>
        </p:nvGraphicFramePr>
        <p:xfrm>
          <a:off x="7148513" y="3902075"/>
          <a:ext cx="776287" cy="746125"/>
        </p:xfrm>
        <a:graphic>
          <a:graphicData uri="http://schemas.openxmlformats.org/presentationml/2006/ole">
            <p:oleObj spid="_x0000_s467975" name="Equation" r:id="rId9" imgW="380880" imgH="36828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Nov. 8,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2</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Announcements</a:t>
            </a:r>
            <a:endParaRPr lang="en-US" dirty="0"/>
          </a:p>
        </p:txBody>
      </p:sp>
      <p:sp>
        <p:nvSpPr>
          <p:cNvPr id="111619" name="Rectangle 3"/>
          <p:cNvSpPr>
            <a:spLocks noGrp="1" noChangeArrowheads="1"/>
          </p:cNvSpPr>
          <p:nvPr>
            <p:ph type="body" idx="1"/>
          </p:nvPr>
        </p:nvSpPr>
        <p:spPr>
          <a:xfrm>
            <a:off x="609600" y="762000"/>
            <a:ext cx="8305800" cy="5715000"/>
          </a:xfrm>
        </p:spPr>
        <p:txBody>
          <a:bodyPr/>
          <a:lstStyle/>
          <a:p>
            <a:pPr>
              <a:lnSpc>
                <a:spcPct val="80000"/>
              </a:lnSpc>
            </a:pPr>
            <a:r>
              <a:rPr lang="en-US" sz="3600" dirty="0" smtClean="0"/>
              <a:t>Term exam #2</a:t>
            </a:r>
          </a:p>
          <a:p>
            <a:pPr lvl="1">
              <a:lnSpc>
                <a:spcPct val="80000"/>
              </a:lnSpc>
            </a:pPr>
            <a:r>
              <a:rPr lang="en-US" sz="3200" dirty="0" smtClean="0"/>
              <a:t>Date and time: 12:30 – 2:00pm, Tuesday, Nov. 22</a:t>
            </a:r>
          </a:p>
          <a:p>
            <a:pPr lvl="1">
              <a:lnSpc>
                <a:spcPct val="80000"/>
              </a:lnSpc>
            </a:pPr>
            <a:r>
              <a:rPr lang="en-US" sz="3200" dirty="0" smtClean="0"/>
              <a:t>Location: SH103</a:t>
            </a:r>
          </a:p>
          <a:p>
            <a:pPr lvl="1">
              <a:lnSpc>
                <a:spcPct val="80000"/>
              </a:lnSpc>
            </a:pPr>
            <a:r>
              <a:rPr lang="en-US" sz="3200" dirty="0" smtClean="0"/>
              <a:t>Coverage: Ch. 26 – 3 to what we finish Tuesday, Nov. 15</a:t>
            </a:r>
          </a:p>
          <a:p>
            <a:pPr lvl="1">
              <a:lnSpc>
                <a:spcPct val="80000"/>
              </a:lnSpc>
            </a:pPr>
            <a:r>
              <a:rPr lang="en-US" sz="3200" dirty="0" smtClean="0"/>
              <a:t>A review session on Thursday, Nov. 17, in SH103</a:t>
            </a:r>
          </a:p>
          <a:p>
            <a:pPr lvl="1">
              <a:lnSpc>
                <a:spcPct val="80000"/>
              </a:lnSpc>
            </a:pPr>
            <a:r>
              <a:rPr lang="en-US" sz="3200" dirty="0" smtClean="0"/>
              <a:t>150 problem pack will be prepared and distributed coming Thursday, Nov. 10</a:t>
            </a:r>
          </a:p>
          <a:p>
            <a:pPr lvl="1">
              <a:lnSpc>
                <a:spcPct val="80000"/>
              </a:lnSpc>
            </a:pPr>
            <a:r>
              <a:rPr lang="en-US" sz="3200" dirty="0" smtClean="0"/>
              <a:t>Please do NOT miss the exam!!</a:t>
            </a:r>
          </a:p>
          <a:p>
            <a:pPr>
              <a:lnSpc>
                <a:spcPct val="80000"/>
              </a:lnSpc>
            </a:pPr>
            <a:r>
              <a:rPr lang="en-US" sz="3600" dirty="0" smtClean="0"/>
              <a:t>Colloquium this week</a:t>
            </a:r>
          </a:p>
          <a:p>
            <a:pPr lvl="1">
              <a:lnSpc>
                <a:spcPct val="80000"/>
              </a:lnSpc>
            </a:pPr>
            <a:r>
              <a:rPr lang="en-US" dirty="0" smtClean="0"/>
              <a:t>Dr. R. </a:t>
            </a:r>
            <a:r>
              <a:rPr lang="en-US" dirty="0" err="1" smtClean="0"/>
              <a:t>McCroy</a:t>
            </a:r>
            <a:r>
              <a:rPr lang="en-US" dirty="0" smtClean="0"/>
              <a:t> from U. of Colorado</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Screen shot 2011-11-07 at 12.46.22 PM.png"/>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Tuesday, Nov. 8, 2011</a:t>
            </a:r>
            <a:endParaRPr lang="en-US"/>
          </a:p>
        </p:txBody>
      </p:sp>
      <p:sp>
        <p:nvSpPr>
          <p:cNvPr id="14" name="Footer Placeholder 4"/>
          <p:cNvSpPr>
            <a:spLocks noGrp="1"/>
          </p:cNvSpPr>
          <p:nvPr>
            <p:ph type="ftr" sz="quarter" idx="11"/>
          </p:nvPr>
        </p:nvSpPr>
        <p:spPr/>
        <p:txBody>
          <a:bodyPr/>
          <a:lstStyle/>
          <a:p>
            <a:r>
              <a:rPr lang="en-US" smtClean="0"/>
              <a:t>PHYS 1444-003, Fall 2011             Dr. Jaehoon Yu</a:t>
            </a:r>
            <a:endParaRPr lang="en-US"/>
          </a:p>
        </p:txBody>
      </p:sp>
      <p:sp>
        <p:nvSpPr>
          <p:cNvPr id="15" name="Slide Number Placeholder 5"/>
          <p:cNvSpPr>
            <a:spLocks noGrp="1"/>
          </p:cNvSpPr>
          <p:nvPr>
            <p:ph type="sldNum" sz="quarter" idx="12"/>
          </p:nvPr>
        </p:nvSpPr>
        <p:spPr/>
        <p:txBody>
          <a:bodyPr/>
          <a:lstStyle/>
          <a:p>
            <a:fld id="{06EEB2DC-03CD-724F-AD4E-FF23A2951299}" type="slidenum">
              <a:rPr lang="en-US"/>
              <a:pPr/>
              <a:t>4</a:t>
            </a:fld>
            <a:endParaRPr lang="en-US"/>
          </a:p>
        </p:txBody>
      </p:sp>
      <p:sp>
        <p:nvSpPr>
          <p:cNvPr id="390146" name="Rectangle 2"/>
          <p:cNvSpPr>
            <a:spLocks noGrp="1" noChangeArrowheads="1"/>
          </p:cNvSpPr>
          <p:nvPr>
            <p:ph type="title"/>
          </p:nvPr>
        </p:nvSpPr>
        <p:spPr>
          <a:xfrm>
            <a:off x="381000" y="76200"/>
            <a:ext cx="8534400" cy="609600"/>
          </a:xfrm>
        </p:spPr>
        <p:txBody>
          <a:bodyPr/>
          <a:lstStyle/>
          <a:p>
            <a:r>
              <a:rPr lang="en-US" sz="3600"/>
              <a:t>Operational Definition of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p:oleObj spid="_x0000_s455682" name="Equation" r:id="rId3" imgW="914400" imgH="190080" progId="Equation.DSMT4">
              <p:embed/>
            </p:oleObj>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p:oleObj spid="_x0000_s455683" name="Equation" r:id="rId4" imgW="914400" imgH="190080" progId="Equation.DSMT4">
              <p:embed/>
            </p:oleObj>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p:oleObj spid="_x0000_s455684" name="Equation" r:id="rId5" imgW="914400" imgH="190080" progId="Equation.DSMT4">
              <p:embed/>
            </p:oleObj>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current, ampere, is defined using the definition of the force between two wires each carrying 1A of current and separated by 1m </a:t>
            </a:r>
          </a:p>
          <a:p>
            <a:endParaRPr lang="en-US" sz="2800" dirty="0"/>
          </a:p>
          <a:p>
            <a:pPr lvl="1"/>
            <a:endParaRPr lang="en-US" sz="2400" dirty="0"/>
          </a:p>
          <a:p>
            <a:pPr lvl="1"/>
            <a:r>
              <a:rPr lang="en-US" sz="2400" dirty="0"/>
              <a:t>So 1A is defined as: the current flowing each of two long parallel conductors 1m apart, which results in a force of exactly  2x10</a:t>
            </a:r>
            <a:r>
              <a:rPr lang="en-US" sz="2400" baseline="30000" dirty="0"/>
              <a:t>-7</a:t>
            </a:r>
            <a:r>
              <a:rPr lang="en-US" sz="2400" dirty="0"/>
              <a:t>N/m.</a:t>
            </a:r>
          </a:p>
          <a:p>
            <a:r>
              <a:rPr lang="en-US" sz="2800" dirty="0"/>
              <a:t>Coulomb is then defined as exactly 1C=</a:t>
            </a:r>
            <a:r>
              <a:rPr lang="en-US" sz="2800" dirty="0" smtClean="0"/>
              <a:t>1A </a:t>
            </a:r>
            <a:r>
              <a:rPr lang="en-US" sz="2800" dirty="0" err="1" smtClean="0"/>
              <a:t>s</a:t>
            </a:r>
            <a:r>
              <a:rPr lang="en-US" sz="2800" dirty="0"/>
              <a:t>.</a:t>
            </a:r>
          </a:p>
          <a:p>
            <a:r>
              <a:rPr lang="en-US" sz="2800" dirty="0"/>
              <a:t>We do it this way since</a:t>
            </a:r>
            <a:r>
              <a:rPr lang="en-US" sz="2800" dirty="0" smtClean="0"/>
              <a:t> the electric current </a:t>
            </a:r>
            <a:r>
              <a:rPr lang="en-US" sz="2800" dirty="0"/>
              <a:t>is measured more accurately and controlled more easily than</a:t>
            </a:r>
            <a:r>
              <a:rPr lang="en-US" sz="2800" dirty="0" smtClean="0"/>
              <a:t> the charge</a:t>
            </a:r>
            <a:r>
              <a:rPr lang="en-US" sz="2800" dirty="0"/>
              <a:t>.</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p:oleObj spid="_x0000_s455685" name="Equation" r:id="rId6" imgW="914400" imgH="190080" progId="Equation.DSMT4">
              <p:embed/>
            </p:oleObj>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p:oleObj spid="_x0000_s455686" name="Equation" r:id="rId7" imgW="1307880" imgH="228600" progId="Equation.DSMT4">
              <p:embed/>
            </p:oleObj>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p:oleObj spid="_x0000_s455687" name="Equation" r:id="rId8" imgW="291960" imgH="368280" progId="Equation.DSMT4">
              <p:embed/>
            </p:oleObj>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p:oleObj spid="_x0000_s455688" name="Equation" r:id="rId9" imgW="609480" imgH="368280" progId="Equation.DSMT4">
              <p:embed/>
            </p:oleObj>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p:oleObj spid="_x0000_s455689" name="Equation" r:id="rId10" imgW="1562040" imgH="393480" progId="Equation.DSMT4">
              <p:embed/>
            </p:oleObj>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p:oleObj spid="_x0000_s455690" name="Equation" r:id="rId11" imgW="774360" imgH="22860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Tuesday, Nov. 8,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45264407-EC3A-9B4F-A43A-31437387C4FF}" type="slidenum">
              <a:rPr lang="en-US"/>
              <a:pPr/>
              <a:t>5</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p:oleObj spid="_x0000_s456706" name="Equation" r:id="rId3" imgW="914400" imgH="190080" progId="Equation.DSMT4">
              <p:embed/>
            </p:oleObj>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p:oleObj spid="_x0000_s456707" name="Equation" r:id="rId4" imgW="914400" imgH="190080" progId="Equation.DSMT4">
              <p:embed/>
            </p:oleObj>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p:oleObj spid="_x0000_s456708" name="Equation" r:id="rId5" imgW="914400" imgH="190080" progId="Equation.DSMT4">
              <p:embed/>
            </p:oleObj>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a:t>
            </a:r>
            <a:r>
              <a:rPr lang="en-US" dirty="0" smtClean="0"/>
              <a:t> the magnetic </a:t>
            </a:r>
            <a:r>
              <a:rPr lang="en-US" dirty="0"/>
              <a:t>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shape 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p:oleObj spid="_x0000_s456709" name="Equation" r:id="rId6" imgW="914400" imgH="190080" progId="Equation.DSMT4">
              <p:embed/>
            </p:oleObj>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p:oleObj spid="_x0000_s456710" name="Equation" r:id="rId7" imgW="533160" imgH="36828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Tuesday, Nov. 8, 2011</a:t>
            </a:r>
            <a:endParaRPr lang="en-US"/>
          </a:p>
        </p:txBody>
      </p:sp>
      <p:sp>
        <p:nvSpPr>
          <p:cNvPr id="16" name="Footer Placeholder 4"/>
          <p:cNvSpPr>
            <a:spLocks noGrp="1"/>
          </p:cNvSpPr>
          <p:nvPr>
            <p:ph type="ftr" sz="quarter" idx="11"/>
          </p:nvPr>
        </p:nvSpPr>
        <p:spPr/>
        <p:txBody>
          <a:bodyPr/>
          <a:lstStyle/>
          <a:p>
            <a:r>
              <a:rPr lang="en-US" smtClean="0"/>
              <a:t>PHYS 1444-003, Fall 2011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6</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p:oleObj spid="_x0000_s457730" name="Equation" r:id="rId3" imgW="914400" imgH="190080" progId="Equation.DSMT4">
              <p:embed/>
            </p:oleObj>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p:oleObj spid="_x0000_s457731" name="Equation" r:id="rId4" imgW="914400" imgH="190080" progId="Equation.DSMT4">
              <p:embed/>
            </p:oleObj>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p:oleObj spid="_x0000_s457732" name="Equation" r:id="rId5" imgW="914400" imgH="190080" progId="Equation.DSMT4">
              <p:embed/>
            </p:oleObj>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a:t>
            </a:r>
            <a:r>
              <a:rPr lang="en-US" dirty="0" smtClean="0"/>
              <a:t> </a:t>
            </a:r>
            <a:r>
              <a:rPr lang="en-US" dirty="0" smtClean="0">
                <a:latin typeface="Symbol" charset="2"/>
              </a:rPr>
              <a:t>μ</a:t>
            </a:r>
            <a:r>
              <a:rPr lang="en-US" baseline="-25000" dirty="0" smtClean="0"/>
              <a:t>0</a:t>
            </a:r>
            <a:r>
              <a:rPr lang="en-US" dirty="0" smtClean="0"/>
              <a:t> </a:t>
            </a:r>
            <a:r>
              <a:rPr lang="en-US" dirty="0"/>
              <a:t>times the net current </a:t>
            </a:r>
            <a:r>
              <a:rPr lang="en-US" dirty="0" err="1">
                <a:latin typeface="Monotype Corsiva" charset="0"/>
              </a:rPr>
              <a:t>I</a:t>
            </a:r>
            <a:r>
              <a:rPr lang="en-US" baseline="-25000" dirty="0" err="1"/>
              <a:t>encl</a:t>
            </a:r>
            <a:r>
              <a:rPr lang="en-US" baseline="-25000" dirty="0"/>
              <a:t> </a:t>
            </a:r>
            <a:r>
              <a:rPr lang="en-US" dirty="0"/>
              <a:t>that passes through the surface enclosed by the path</a:t>
            </a:r>
          </a:p>
          <a:p>
            <a:pPr lvl="1"/>
            <a:r>
              <a:rPr lang="en-US" dirty="0"/>
              <a:t> </a:t>
            </a:r>
          </a:p>
          <a:p>
            <a:pPr lvl="1"/>
            <a:r>
              <a:rPr lang="en-US" dirty="0"/>
              <a:t>In the limit</a:t>
            </a:r>
            <a:r>
              <a:rPr lang="en-US" dirty="0" smtClean="0"/>
              <a:t> </a:t>
            </a:r>
            <a:r>
              <a:rPr lang="en-US" dirty="0" err="1" smtClean="0">
                <a:latin typeface="Symbol" charset="2"/>
              </a:rPr>
              <a:t>Δ</a:t>
            </a:r>
            <a:r>
              <a:rPr lang="en-US" dirty="0" err="1" smtClean="0">
                <a:latin typeface="Monotype Corsiva" charset="0"/>
              </a:rPr>
              <a:t>l</a:t>
            </a:r>
            <a:r>
              <a:rPr lang="en-US" dirty="0" smtClean="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p:oleObj spid="_x0000_s457733" name="Equation" r:id="rId6" imgW="914400" imgH="190080" progId="Equation.DSMT4">
              <p:embed/>
            </p:oleObj>
          </a:graphicData>
        </a:graphic>
      </p:graphicFrame>
      <p:pic>
        <p:nvPicPr>
          <p:cNvPr id="392200" name="Picture 8" descr="FG28_006"/>
          <p:cNvPicPr>
            <a:picLocks noChangeAspect="1" noChangeArrowheads="1"/>
          </p:cNvPicPr>
          <p:nvPr/>
        </p:nvPicPr>
        <p:blipFill>
          <a:blip r:embed="rId7"/>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p:oleObj spid="_x0000_s457734" name="Equation" r:id="rId8" imgW="977760" imgH="253800" progId="Equation.DSMT4">
              <p:embed/>
            </p:oleObj>
          </a:graphicData>
        </a:graphic>
      </p:graphicFrame>
      <p:graphicFrame>
        <p:nvGraphicFramePr>
          <p:cNvPr id="392202" name="Object 10"/>
          <p:cNvGraphicFramePr>
            <a:graphicFrameLocks noChangeAspect="1"/>
          </p:cNvGraphicFramePr>
          <p:nvPr/>
        </p:nvGraphicFramePr>
        <p:xfrm>
          <a:off x="1295400" y="5484813"/>
          <a:ext cx="2197100" cy="654050"/>
        </p:xfrm>
        <a:graphic>
          <a:graphicData uri="http://schemas.openxmlformats.org/presentationml/2006/ole">
            <p:oleObj spid="_x0000_s457735" name="Equation" r:id="rId9" imgW="977760" imgH="291960" progId="Equation.DSMT4">
              <p:embed/>
            </p:oleObj>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810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split this path with small segments each of</a:t>
            </a:r>
            <a:r>
              <a:rPr lang="en-US" sz="2800" dirty="0" smtClean="0">
                <a:solidFill>
                  <a:srgbClr val="660066"/>
                </a:solidFill>
                <a:latin typeface="Arial Narrow" charset="0"/>
                <a:ea typeface="ＭＳ Ｐゴシック" charset="-128"/>
              </a:rPr>
              <a:t> </a:t>
            </a:r>
            <a:r>
              <a:rPr lang="en-US" sz="2800" dirty="0" err="1" smtClean="0">
                <a:solidFill>
                  <a:srgbClr val="660066"/>
                </a:solidFill>
                <a:latin typeface="Symbol" charset="2"/>
                <a:ea typeface="ＭＳ Ｐゴシック" charset="-128"/>
              </a:rPr>
              <a:t>Δ</a:t>
            </a:r>
            <a:r>
              <a:rPr lang="en-US" sz="2800" dirty="0" err="1" smtClean="0">
                <a:solidFill>
                  <a:srgbClr val="660066"/>
                </a:solidFill>
                <a:latin typeface="Monotype Corsiva" charset="0"/>
                <a:ea typeface="ＭＳ Ｐゴシック" charset="-128"/>
              </a:rPr>
              <a:t>l</a:t>
            </a:r>
            <a:r>
              <a:rPr lang="en-US" sz="2800" dirty="0" smtClean="0">
                <a:solidFill>
                  <a:srgbClr val="660066"/>
                </a:solidFill>
                <a:latin typeface="Arial Narrow" charset="0"/>
                <a:ea typeface="ＭＳ Ｐゴシック" charset="-128"/>
              </a:rPr>
              <a:t> </a:t>
            </a:r>
            <a:r>
              <a:rPr lang="en-US" sz="2800" dirty="0">
                <a:solidFill>
                  <a:srgbClr val="660066"/>
                </a:solidFill>
                <a:latin typeface="Arial Narrow" charset="0"/>
                <a:ea typeface="ＭＳ Ｐゴシック" charset="-128"/>
              </a:rPr>
              <a:t>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Tuesday, Nov. 8, 2011</a:t>
            </a:r>
            <a:endParaRPr lang="en-US"/>
          </a:p>
        </p:txBody>
      </p:sp>
      <p:sp>
        <p:nvSpPr>
          <p:cNvPr id="20" name="Footer Placeholder 4"/>
          <p:cNvSpPr>
            <a:spLocks noGrp="1"/>
          </p:cNvSpPr>
          <p:nvPr>
            <p:ph type="ftr" sz="quarter" idx="11"/>
          </p:nvPr>
        </p:nvSpPr>
        <p:spPr/>
        <p:txBody>
          <a:bodyPr/>
          <a:lstStyle/>
          <a:p>
            <a:r>
              <a:rPr lang="en-US" smtClean="0"/>
              <a:t>PHYS 1444-003, Fall 2011             Dr. Jaehoon Yu</a:t>
            </a:r>
            <a:endParaRPr lang="en-US"/>
          </a:p>
        </p:txBody>
      </p:sp>
      <p:sp>
        <p:nvSpPr>
          <p:cNvPr id="21" name="Slide Number Placeholder 5"/>
          <p:cNvSpPr>
            <a:spLocks noGrp="1"/>
          </p:cNvSpPr>
          <p:nvPr>
            <p:ph type="sldNum" sz="quarter" idx="12"/>
          </p:nvPr>
        </p:nvSpPr>
        <p:spPr/>
        <p:txBody>
          <a:bodyPr/>
          <a:lstStyle/>
          <a:p>
            <a:fld id="{41879950-A83E-4641-82AF-32848199E9BE}" type="slidenum">
              <a:rPr lang="en-US"/>
              <a:pPr/>
              <a:t>7</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dirty="0"/>
              <a:t>Verification of </a:t>
            </a:r>
            <a:r>
              <a:rPr lang="en-US" dirty="0" err="1"/>
              <a:t>Ampére’s</a:t>
            </a:r>
            <a:r>
              <a:rPr lang="en-US"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p:oleObj spid="_x0000_s458754" name="Equation" r:id="rId4" imgW="914400" imgH="190080" progId="Equation.DSMT4">
              <p:embed/>
            </p:oleObj>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p:oleObj spid="_x0000_s458755" name="Equation" r:id="rId5" imgW="914400" imgH="190080" progId="Equation.DSMT4">
              <p:embed/>
            </p:oleObj>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p:oleObj spid="_x0000_s458756" name="Equation" r:id="rId6" imgW="914400" imgH="190080" progId="Equation.DSMT4">
              <p:embed/>
            </p:oleObj>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a:t>We just verified that Ampere’s law works in a simple case</a:t>
            </a:r>
          </a:p>
          <a:p>
            <a:pPr lvl="1"/>
            <a:r>
              <a:rPr lang="en-US"/>
              <a:t>Experiments verified that it works for other cases too </a:t>
            </a:r>
          </a:p>
          <a:p>
            <a:pPr lvl="1"/>
            <a:r>
              <a:rPr lang="en-US"/>
              <a:t>The importance, however, is that it provides means to relate magnetic field to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p:oleObj spid="_x0000_s458757" name="Equation" r:id="rId7" imgW="914400" imgH="190080" progId="Equation.DSMT4">
              <p:embed/>
            </p:oleObj>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p:oleObj spid="_x0000_s458758" name="Equation" r:id="rId8" imgW="533160" imgH="203040" progId="Equation.DSMT4">
              <p:embed/>
            </p:oleObj>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p:oleObj spid="_x0000_s458759" name="Equation" r:id="rId9" imgW="253800" imgH="152280" progId="Equation.DSMT4">
              <p:embed/>
            </p:oleObj>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29" name="Object 13"/>
          <p:cNvGraphicFramePr>
            <a:graphicFrameLocks noChangeAspect="1"/>
          </p:cNvGraphicFramePr>
          <p:nvPr/>
        </p:nvGraphicFramePr>
        <p:xfrm>
          <a:off x="2514600" y="3200400"/>
          <a:ext cx="1341438" cy="654050"/>
        </p:xfrm>
        <a:graphic>
          <a:graphicData uri="http://schemas.openxmlformats.org/presentationml/2006/ole">
            <p:oleObj spid="_x0000_s458760" name="Equation" r:id="rId10" imgW="596880" imgH="291960" progId="Equation.DSMT4">
              <p:embed/>
            </p:oleObj>
          </a:graphicData>
        </a:graphic>
      </p:graphicFrame>
      <p:graphicFrame>
        <p:nvGraphicFramePr>
          <p:cNvPr id="393230" name="Object 14"/>
          <p:cNvGraphicFramePr>
            <a:graphicFrameLocks noChangeAspect="1"/>
          </p:cNvGraphicFramePr>
          <p:nvPr/>
        </p:nvGraphicFramePr>
        <p:xfrm>
          <a:off x="3810000" y="3200400"/>
          <a:ext cx="1084263" cy="654050"/>
        </p:xfrm>
        <a:graphic>
          <a:graphicData uri="http://schemas.openxmlformats.org/presentationml/2006/ole">
            <p:oleObj spid="_x0000_s458761" name="Equation" r:id="rId11" imgW="482400" imgH="291960" progId="Equation.DSMT4">
              <p:embed/>
            </p:oleObj>
          </a:graphicData>
        </a:graphic>
      </p:graphicFrame>
      <p:graphicFrame>
        <p:nvGraphicFramePr>
          <p:cNvPr id="393231" name="Object 15"/>
          <p:cNvGraphicFramePr>
            <a:graphicFrameLocks noChangeAspect="1"/>
          </p:cNvGraphicFramePr>
          <p:nvPr/>
        </p:nvGraphicFramePr>
        <p:xfrm>
          <a:off x="4876800" y="3200400"/>
          <a:ext cx="1112838" cy="654050"/>
        </p:xfrm>
        <a:graphic>
          <a:graphicData uri="http://schemas.openxmlformats.org/presentationml/2006/ole">
            <p:oleObj spid="_x0000_s458762" name="Equation" r:id="rId12" imgW="495000" imgH="291960" progId="Equation.DSMT4">
              <p:embed/>
            </p:oleObj>
          </a:graphicData>
        </a:graphic>
      </p:graphicFrame>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p:oleObj spid="_x0000_s458763" name="Equation" r:id="rId13" imgW="355320" imgH="164880" progId="Equation.DSMT4">
              <p:embed/>
            </p:oleObj>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p:oleObj spid="_x0000_s458764" name="Equation" r:id="rId14" imgW="558720" imgH="368280" progId="Equation.DSMT4">
              <p:embed/>
            </p:oleObj>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p:oleObj spid="_x0000_s458765" name="Equation" r:id="rId15" imgW="342720" imgH="36828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Tuesday, Nov. 8, 2011</a:t>
            </a:r>
            <a:endParaRPr lang="en-US"/>
          </a:p>
        </p:txBody>
      </p:sp>
      <p:sp>
        <p:nvSpPr>
          <p:cNvPr id="11" name="Footer Placeholder 4"/>
          <p:cNvSpPr>
            <a:spLocks noGrp="1"/>
          </p:cNvSpPr>
          <p:nvPr>
            <p:ph type="ftr" sz="quarter" idx="11"/>
          </p:nvPr>
        </p:nvSpPr>
        <p:spPr/>
        <p:txBody>
          <a:bodyPr/>
          <a:lstStyle/>
          <a:p>
            <a:r>
              <a:rPr lang="en-US" smtClean="0"/>
              <a:t>PHYS 1444-003, Fall 2011             Dr. Jaehoon Yu</a:t>
            </a:r>
            <a:endParaRPr lang="en-US"/>
          </a:p>
        </p:txBody>
      </p:sp>
      <p:sp>
        <p:nvSpPr>
          <p:cNvPr id="12" name="Slide Number Placeholder 5"/>
          <p:cNvSpPr>
            <a:spLocks noGrp="1"/>
          </p:cNvSpPr>
          <p:nvPr>
            <p:ph type="sldNum" sz="quarter" idx="12"/>
          </p:nvPr>
        </p:nvSpPr>
        <p:spPr/>
        <p:txBody>
          <a:bodyPr/>
          <a:lstStyle/>
          <a:p>
            <a:fld id="{AC34B25D-7F4C-9747-AD9B-ADD11A8F32DF}" type="slidenum">
              <a:rPr lang="en-US"/>
              <a:pPr/>
              <a:t>8</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76200"/>
            <a:ext cx="9144000" cy="609600"/>
          </a:xfrm>
        </p:spPr>
        <p:txBody>
          <a:bodyPr/>
          <a:lstStyle/>
          <a:p>
            <a:r>
              <a:rPr lang="en-US" dirty="0"/>
              <a:t>Verification of </a:t>
            </a:r>
            <a:r>
              <a:rPr lang="en-US" dirty="0" err="1"/>
              <a:t>Ampére’s</a:t>
            </a:r>
            <a:r>
              <a:rPr lang="en-US"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p:oleObj spid="_x0000_s459778" name="Equation" r:id="rId4" imgW="914400" imgH="190080" progId="Equation.DSMT4">
              <p:embed/>
            </p:oleObj>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p:oleObj spid="_x0000_s459779" name="Equation" r:id="rId5" imgW="914400" imgH="190080" progId="Equation.DSMT4">
              <p:embed/>
            </p:oleObj>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p:oleObj spid="_x0000_s459780" name="Equation" r:id="rId6" imgW="914400" imgH="190080" progId="Equation.DSMT4">
              <p:embed/>
            </p:oleObj>
          </a:graphicData>
        </a:graphic>
      </p:graphicFrame>
      <p:sp>
        <p:nvSpPr>
          <p:cNvPr id="394247" name="Rectangle 7"/>
          <p:cNvSpPr>
            <a:spLocks noGrp="1" noChangeArrowheads="1"/>
          </p:cNvSpPr>
          <p:nvPr>
            <p:ph type="body" idx="1"/>
          </p:nvPr>
        </p:nvSpPr>
        <p:spPr>
          <a:xfrm>
            <a:off x="2286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a:t>
            </a:r>
            <a:r>
              <a:rPr lang="en-US" sz="2400" dirty="0" smtClean="0"/>
              <a:t> </a:t>
            </a:r>
            <a:r>
              <a:rPr lang="en-US" sz="2400" dirty="0" smtClean="0">
                <a:latin typeface="Symbol" charset="2"/>
              </a:rPr>
              <a:t>μ</a:t>
            </a:r>
            <a:r>
              <a:rPr lang="en-US" sz="2400" baseline="-25000" dirty="0" smtClean="0"/>
              <a:t>0</a:t>
            </a:r>
            <a:r>
              <a:rPr lang="en-US" sz="2400" dirty="0" smtClean="0">
                <a:latin typeface="Monotype Corsiva" charset="0"/>
              </a:rPr>
              <a:t>I</a:t>
            </a:r>
            <a:r>
              <a:rPr lang="en-US" sz="2400" baseline="-25000" dirty="0" smtClean="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p:oleObj spid="_x0000_s459781" name="Equation" r:id="rId7" imgW="914400" imgH="190080" progId="Equation.DSMT4">
              <p:embed/>
            </p:oleObj>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Tuesday, Nov. 8, 2011</a:t>
            </a:r>
            <a:endParaRPr lang="en-US"/>
          </a:p>
        </p:txBody>
      </p:sp>
      <p:sp>
        <p:nvSpPr>
          <p:cNvPr id="18" name="Footer Placeholder 4"/>
          <p:cNvSpPr>
            <a:spLocks noGrp="1"/>
          </p:cNvSpPr>
          <p:nvPr>
            <p:ph type="ftr" sz="quarter" idx="11"/>
          </p:nvPr>
        </p:nvSpPr>
        <p:spPr/>
        <p:txBody>
          <a:bodyPr/>
          <a:lstStyle/>
          <a:p>
            <a:r>
              <a:rPr lang="en-US" smtClean="0"/>
              <a:t>PHYS 1444-003, Fall 2011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9</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dirty="0"/>
              <a:t>Example 28 –</a:t>
            </a:r>
            <a:r>
              <a:rPr lang="en-US" dirty="0" smtClean="0"/>
              <a:t> 6 </a:t>
            </a:r>
            <a:endParaRPr lang="en-US" dirty="0"/>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a:t>
            </a:r>
            <a:r>
              <a:rPr lang="en-US" dirty="0" smtClean="0">
                <a:solidFill>
                  <a:srgbClr val="CC00CC"/>
                </a:solidFill>
                <a:latin typeface="Arial Narrow" charset="0"/>
              </a:rPr>
              <a:t>tangential </a:t>
            </a:r>
            <a:r>
              <a:rPr lang="en-US" dirty="0">
                <a:solidFill>
                  <a:srgbClr val="CC00CC"/>
                </a:solidFill>
                <a:latin typeface="Arial Narrow" charset="0"/>
              </a:rPr>
              <a:t>to circles around the wire, let’s choose a circular path of</a:t>
            </a:r>
            <a:r>
              <a:rPr lang="en-US" dirty="0" smtClean="0">
                <a:solidFill>
                  <a:srgbClr val="CC00CC"/>
                </a:solidFill>
                <a:latin typeface="Arial Narrow" charset="0"/>
              </a:rPr>
              <a:t> the closed</a:t>
            </a:r>
            <a:r>
              <a:rPr lang="en-US" dirty="0">
                <a:solidFill>
                  <a:srgbClr val="CC00CC"/>
                </a:solidFill>
                <a:latin typeface="Arial Narrow" charset="0"/>
              </a:rPr>
              <a:t>-path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p:oleObj spid="_x0000_s460802" name="Equation" r:id="rId4" imgW="482400" imgH="203040" progId="Equation.DSMT4">
              <p:embed/>
            </p:oleObj>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p:oleObj spid="_x0000_s460803" name="Equation" r:id="rId5" imgW="368280" imgH="203040" progId="Equation.DSMT4">
              <p:embed/>
            </p:oleObj>
          </a:graphicData>
        </a:graphic>
      </p:graphicFrame>
      <p:graphicFrame>
        <p:nvGraphicFramePr>
          <p:cNvPr id="395278" name="Object 14"/>
          <p:cNvGraphicFramePr>
            <a:graphicFrameLocks noChangeAspect="1"/>
          </p:cNvGraphicFramePr>
          <p:nvPr/>
        </p:nvGraphicFramePr>
        <p:xfrm>
          <a:off x="1944688" y="5573713"/>
          <a:ext cx="1341437" cy="654050"/>
        </p:xfrm>
        <a:graphic>
          <a:graphicData uri="http://schemas.openxmlformats.org/presentationml/2006/ole">
            <p:oleObj spid="_x0000_s460804" name="Equation" r:id="rId6" imgW="596880" imgH="291960" progId="Equation.DSMT4">
              <p:embed/>
            </p:oleObj>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p:oleObj spid="_x0000_s460805" name="Equation" r:id="rId7" imgW="355320" imgH="164880" progId="Equation.DSMT4">
              <p:embed/>
            </p:oleObj>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p:oleObj spid="_x0000_s460806" name="Equation" r:id="rId8" imgW="583920" imgH="36828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41553</TotalTime>
  <Words>1857</Words>
  <Application>Microsoft Macintosh PowerPoint</Application>
  <PresentationFormat>On-screen Show (4:3)</PresentationFormat>
  <Paragraphs>162</Paragraphs>
  <Slides>15</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phys1443-spring02</vt:lpstr>
      <vt:lpstr>Equation</vt:lpstr>
      <vt:lpstr>PHYS 1444 – Section 003 Lecture #19</vt:lpstr>
      <vt:lpstr>Announcements</vt:lpstr>
      <vt:lpstr>Slide 3</vt:lpstr>
      <vt:lpstr>Operational Definition of Ampere and Coulomb</vt:lpstr>
      <vt:lpstr>Ampére’s Law</vt:lpstr>
      <vt:lpstr>Ampére’s Law</vt:lpstr>
      <vt:lpstr>Verification of Ampére’s Law</vt:lpstr>
      <vt:lpstr>Verification of Ampére’s Law</vt:lpstr>
      <vt:lpstr>Example 28 – 6 </vt:lpstr>
      <vt:lpstr>Example 28 – 6 cont’d </vt:lpstr>
      <vt:lpstr>Example 28 – 7 </vt:lpstr>
      <vt:lpstr>Solenoid and Its Magnetic Field</vt:lpstr>
      <vt:lpstr>Solenoid Magnetic Field</vt:lpstr>
      <vt:lpstr>Solenoid Magnetic Field</vt:lpstr>
      <vt:lpstr>Example 28 – 10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799</cp:revision>
  <dcterms:created xsi:type="dcterms:W3CDTF">2011-11-08T20:29:17Z</dcterms:created>
  <dcterms:modified xsi:type="dcterms:W3CDTF">2011-11-08T20:31:15Z</dcterms:modified>
</cp:coreProperties>
</file>