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Override PartName="/ppt/embeddings/oleObject81.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embeddings/oleObject85.bin" ContentType="application/vnd.openxmlformats-officedocument.oleObject"/>
  <Override PartName="/ppt/embeddings/oleObject33.bin" ContentType="application/vnd.openxmlformats-officedocument.oleObject"/>
  <Override PartName="/ppt/embeddings/oleObject52.bin" ContentType="application/vnd.openxmlformats-officedocument.oleObject"/>
  <Override PartName="/ppt/embeddings/oleObject71.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82.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34.bin" ContentType="application/vnd.openxmlformats-officedocument.oleObject"/>
  <Override PartName="/ppt/embeddings/oleObject53.bin" ContentType="application/vnd.openxmlformats-officedocument.oleObject"/>
  <Override PartName="/ppt/embeddings/oleObject72.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Override PartName="/ppt/embeddings/oleObject83.bin" ContentType="application/vnd.openxmlformats-officedocument.oleObject"/>
  <Default Extension="rels" ContentType="application/vnd.openxmlformats-package.relationships+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embeddings/oleObject84.bin" ContentType="application/vnd.openxmlformats-officedocument.oleObject"/>
  <Override PartName="/ppt/presentation.xml" ContentType="application/vnd.openxmlformats-officedocument.presentationml.presentation.main+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embeddings/oleObject74.bin" ContentType="application/vnd.openxmlformats-officedocument.oleObject"/>
  <Override PartName="/ppt/slides/slide6.xml" ContentType="application/vnd.openxmlformats-officedocument.presentationml.slide+xml"/>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566" r:id="rId3"/>
    <p:sldId id="611" r:id="rId4"/>
    <p:sldId id="575" r:id="rId5"/>
    <p:sldId id="576" r:id="rId6"/>
    <p:sldId id="577" r:id="rId7"/>
    <p:sldId id="578" r:id="rId8"/>
    <p:sldId id="579" r:id="rId9"/>
    <p:sldId id="580" r:id="rId10"/>
    <p:sldId id="581" r:id="rId11"/>
    <p:sldId id="582" r:id="rId12"/>
    <p:sldId id="583" r:id="rId13"/>
    <p:sldId id="584" r:id="rId14"/>
    <p:sldId id="585" r:id="rId15"/>
    <p:sldId id="58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3118" autoAdjust="0"/>
    <p:restoredTop sz="94683" autoAdjust="0"/>
  </p:normalViewPr>
  <p:slideViewPr>
    <p:cSldViewPr>
      <p:cViewPr varScale="1">
        <p:scale>
          <a:sx n="114" d="100"/>
          <a:sy n="114" d="100"/>
        </p:scale>
        <p:origin x="-112"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pict"/><Relationship Id="rId1" Type="http://schemas.openxmlformats.org/officeDocument/2006/relationships/image" Target="../media/image3.wmf"/><Relationship Id="rId2"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1" Type="http://schemas.openxmlformats.org/officeDocument/2006/relationships/image" Target="../media/image3.wmf"/><Relationship Id="rId2"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1" Type="http://schemas.openxmlformats.org/officeDocument/2006/relationships/image" Target="../media/image53.wmf"/><Relationship Id="rId2"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0.wmf"/><Relationship Id="rId3"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 Type="http://schemas.openxmlformats.org/officeDocument/2006/relationships/image" Target="../media/image3.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8.wmf"/><Relationship Id="rId5" Type="http://schemas.openxmlformats.org/officeDocument/2006/relationships/image" Target="../media/image25.wmf"/><Relationship Id="rId1" Type="http://schemas.openxmlformats.org/officeDocument/2006/relationships/image" Target="../media/image23.wmf"/><Relationship Id="rId2"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wmf"/><Relationship Id="rId10" Type="http://schemas.openxmlformats.org/officeDocument/2006/relationships/image" Target="../media/image34.pict"/><Relationship Id="rId11" Type="http://schemas.openxmlformats.org/officeDocument/2006/relationships/image" Target="../media/image25.wmf"/><Relationship Id="rId1" Type="http://schemas.openxmlformats.org/officeDocument/2006/relationships/image" Target="../media/image27.wmf"/><Relationship Id="rId2"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Nov. 8, 2011</a:t>
            </a:r>
            <a:endParaRPr lang="en-US"/>
          </a:p>
        </p:txBody>
      </p:sp>
      <p:sp>
        <p:nvSpPr>
          <p:cNvPr id="3077" name="Rectangle 5"/>
          <p:cNvSpPr>
            <a:spLocks noGrp="1" noChangeArrowheads="1"/>
          </p:cNvSpPr>
          <p:nvPr>
            <p:ph type="ftr" sz="quarter" idx="3"/>
          </p:nvPr>
        </p:nvSpPr>
        <p:spPr>
          <a:xfrm>
            <a:off x="3581400" y="6248400"/>
            <a:ext cx="2514600" cy="457200"/>
          </a:xfrm>
        </p:spPr>
        <p:txBody>
          <a:bodyPr/>
          <a:lstStyle>
            <a:lvl1pPr>
              <a:defRPr smtClean="0"/>
            </a:lvl1pPr>
          </a:lstStyle>
          <a:p>
            <a:r>
              <a:rPr lang="en-US" smtClean="0"/>
              <a:t>PHYS 1444-003, Fall 2011             Dr. Jaehoon Yu</a:t>
            </a:r>
            <a:endParaRPr lang="en-US" dirty="0"/>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Nov. 8,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Nov. 8,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Nov. 8,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Nov. 8,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Nov. 8, 2011</a:t>
            </a:r>
            <a:endParaRPr lang="en-US"/>
          </a:p>
        </p:txBody>
      </p:sp>
      <p:sp>
        <p:nvSpPr>
          <p:cNvPr id="1029" name="Rectangle 5"/>
          <p:cNvSpPr>
            <a:spLocks noGrp="1" noChangeArrowheads="1"/>
          </p:cNvSpPr>
          <p:nvPr>
            <p:ph type="ftr" sz="quarter" idx="3"/>
          </p:nvPr>
        </p:nvSpPr>
        <p:spPr bwMode="auto">
          <a:xfrm>
            <a:off x="3581400" y="6248400"/>
            <a:ext cx="2438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oleObject" Target="../embeddings/oleObject50.bin"/><Relationship Id="rId13" Type="http://schemas.openxmlformats.org/officeDocument/2006/relationships/oleObject" Target="../embeddings/oleObject51.bin"/><Relationship Id="rId14" Type="http://schemas.openxmlformats.org/officeDocument/2006/relationships/oleObject" Target="../embeddings/oleObject52.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42.bin"/><Relationship Id="rId5" Type="http://schemas.openxmlformats.org/officeDocument/2006/relationships/oleObject" Target="../embeddings/oleObject43.bin"/><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oleObject" Target="../embeddings/oleObject53.bin"/><Relationship Id="rId5" Type="http://schemas.openxmlformats.org/officeDocument/2006/relationships/oleObject" Target="../embeddings/oleObject54.bin"/><Relationship Id="rId6" Type="http://schemas.openxmlformats.org/officeDocument/2006/relationships/oleObject" Target="../embeddings/oleObject55.bin"/><Relationship Id="rId7" Type="http://schemas.openxmlformats.org/officeDocument/2006/relationships/oleObject" Target="../embeddings/oleObject56.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oleObject" Target="../embeddings/oleObject57.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oleObject" Target="../embeddings/oleObject60.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oleObject" Target="../embeddings/oleObject6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61.bin"/><Relationship Id="rId5" Type="http://schemas.openxmlformats.org/officeDocument/2006/relationships/oleObject" Target="../embeddings/oleObject62.bin"/><Relationship Id="rId6" Type="http://schemas.openxmlformats.org/officeDocument/2006/relationships/oleObject" Target="../embeddings/oleObject63.bin"/><Relationship Id="rId7" Type="http://schemas.openxmlformats.org/officeDocument/2006/relationships/oleObject" Target="../embeddings/oleObject64.bin"/><Relationship Id="rId8" Type="http://schemas.openxmlformats.org/officeDocument/2006/relationships/oleObject" Target="../embeddings/oleObject65.bin"/><Relationship Id="rId9" Type="http://schemas.openxmlformats.org/officeDocument/2006/relationships/oleObject" Target="../embeddings/oleObject66.bin"/><Relationship Id="rId10" Type="http://schemas.openxmlformats.org/officeDocument/2006/relationships/oleObject" Target="../embeddings/oleObject67.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70.bin"/><Relationship Id="rId4" Type="http://schemas.openxmlformats.org/officeDocument/2006/relationships/oleObject" Target="../embeddings/oleObject71.bin"/><Relationship Id="rId5" Type="http://schemas.openxmlformats.org/officeDocument/2006/relationships/oleObject" Target="../embeddings/oleObject72.bin"/><Relationship Id="rId6" Type="http://schemas.openxmlformats.org/officeDocument/2006/relationships/oleObject" Target="../embeddings/oleObject73.bin"/><Relationship Id="rId7" Type="http://schemas.openxmlformats.org/officeDocument/2006/relationships/oleObject" Target="../embeddings/oleObject74.bin"/><Relationship Id="rId8" Type="http://schemas.openxmlformats.org/officeDocument/2006/relationships/oleObject" Target="../embeddings/oleObject75.bin"/><Relationship Id="rId9" Type="http://schemas.openxmlformats.org/officeDocument/2006/relationships/oleObject" Target="../embeddings/oleObject76.bin"/><Relationship Id="rId10" Type="http://schemas.openxmlformats.org/officeDocument/2006/relationships/oleObject" Target="../embeddings/oleObject77.bin"/></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80.bin"/><Relationship Id="rId5" Type="http://schemas.openxmlformats.org/officeDocument/2006/relationships/oleObject" Target="../embeddings/oleObject81.bin"/><Relationship Id="rId6" Type="http://schemas.openxmlformats.org/officeDocument/2006/relationships/oleObject" Target="../embeddings/oleObject82.bin"/><Relationship Id="rId7" Type="http://schemas.openxmlformats.org/officeDocument/2006/relationships/oleObject" Target="../embeddings/oleObject83.bin"/><Relationship Id="rId8" Type="http://schemas.openxmlformats.org/officeDocument/2006/relationships/oleObject" Target="../embeddings/oleObject84.bin"/><Relationship Id="rId9" Type="http://schemas.openxmlformats.org/officeDocument/2006/relationships/oleObject" Target="../embeddings/oleObject8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1"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image" Target="../media/image12.jpeg"/><Relationship Id="rId8" Type="http://schemas.openxmlformats.org/officeDocument/2006/relationships/oleObject" Target="../embeddings/oleObject19.bin"/><Relationship Id="rId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oleObject" Target="../embeddings/oleObject29.bin"/><Relationship Id="rId13" Type="http://schemas.openxmlformats.org/officeDocument/2006/relationships/oleObject" Target="../embeddings/oleObject30.bin"/><Relationship Id="rId14" Type="http://schemas.openxmlformats.org/officeDocument/2006/relationships/oleObject" Target="../embeddings/oleObject31.bin"/><Relationship Id="rId15" Type="http://schemas.openxmlformats.org/officeDocument/2006/relationships/oleObject" Target="../embeddings/oleObject3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1.jpeg"/><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37.bin"/><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Tuesday, Nov. 8,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dirty="0"/>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#19</a:t>
            </a:r>
            <a:endParaRPr lang="en-US" dirty="0"/>
          </a:p>
        </p:txBody>
      </p:sp>
      <p:sp>
        <p:nvSpPr>
          <p:cNvPr id="2052" name="Text Box 4"/>
          <p:cNvSpPr txBox="1">
            <a:spLocks noChangeArrowheads="1"/>
          </p:cNvSpPr>
          <p:nvPr/>
        </p:nvSpPr>
        <p:spPr bwMode="auto">
          <a:xfrm>
            <a:off x="3216049" y="1378803"/>
            <a:ext cx="271509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Nov. 8,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209800"/>
            <a:ext cx="7010400" cy="36576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err="1" smtClean="0">
                <a:solidFill>
                  <a:schemeClr val="accent2"/>
                </a:solidFill>
                <a:latin typeface="Arial Narrow" charset="0"/>
              </a:rPr>
              <a:t>Ampére’s</a:t>
            </a:r>
            <a:r>
              <a:rPr lang="en-US" sz="3200" dirty="0" smtClean="0">
                <a:solidFill>
                  <a:schemeClr val="accent2"/>
                </a:solidFill>
                <a:latin typeface="Arial Narrow" charset="0"/>
              </a:rPr>
              <a:t> Law and Its Verification</a:t>
            </a:r>
          </a:p>
          <a:p>
            <a:pPr marL="609600" indent="-609600">
              <a:spcBef>
                <a:spcPct val="20000"/>
              </a:spcBef>
              <a:buFontTx/>
              <a:buChar char="•"/>
            </a:pPr>
            <a:r>
              <a:rPr lang="en-US" sz="3200" dirty="0" smtClean="0">
                <a:solidFill>
                  <a:schemeClr val="accent2"/>
                </a:solidFill>
                <a:latin typeface="Arial Narrow" charset="0"/>
              </a:rPr>
              <a:t>Solenoid and </a:t>
            </a:r>
            <a:r>
              <a:rPr lang="en-US" sz="3200" dirty="0" err="1" smtClean="0">
                <a:solidFill>
                  <a:schemeClr val="accent2"/>
                </a:solidFill>
                <a:latin typeface="Arial Narrow" charset="0"/>
              </a:rPr>
              <a:t>Toroidal</a:t>
            </a:r>
            <a:r>
              <a:rPr lang="en-US" sz="3200" dirty="0" smtClean="0">
                <a:solidFill>
                  <a:schemeClr val="accent2"/>
                </a:solidFill>
                <a:latin typeface="Arial Narrow" charset="0"/>
              </a:rPr>
              <a:t> Magnetic Field</a:t>
            </a:r>
          </a:p>
          <a:p>
            <a:pPr marL="609600" indent="-609600">
              <a:spcBef>
                <a:spcPct val="20000"/>
              </a:spcBef>
              <a:buFontTx/>
              <a:buChar char="•"/>
            </a:pPr>
            <a:r>
              <a:rPr lang="en-US" sz="3200" dirty="0" err="1" smtClean="0">
                <a:solidFill>
                  <a:schemeClr val="accent2"/>
                </a:solidFill>
                <a:latin typeface="Arial Narrow" charset="0"/>
              </a:rPr>
              <a:t>Biot-Savart</a:t>
            </a:r>
            <a:r>
              <a:rPr lang="en-US" sz="3200" dirty="0" smtClean="0">
                <a:solidFill>
                  <a:schemeClr val="accent2"/>
                </a:solidFill>
                <a:latin typeface="Arial Narrow" charset="0"/>
              </a:rPr>
              <a:t> Law</a:t>
            </a:r>
          </a:p>
          <a:p>
            <a:pPr marL="609600" indent="-609600">
              <a:spcBef>
                <a:spcPct val="20000"/>
              </a:spcBef>
              <a:buFontTx/>
              <a:buChar char="•"/>
            </a:pPr>
            <a:r>
              <a:rPr lang="en-US" sz="3200" dirty="0" smtClean="0">
                <a:solidFill>
                  <a:schemeClr val="accent2"/>
                </a:solidFill>
                <a:latin typeface="Arial Narrow" charset="0"/>
              </a:rPr>
              <a:t>Magnetic Materials</a:t>
            </a:r>
          </a:p>
          <a:p>
            <a:pPr marL="609600" indent="-609600">
              <a:spcBef>
                <a:spcPct val="20000"/>
              </a:spcBef>
              <a:buFontTx/>
              <a:buChar char="•"/>
            </a:pPr>
            <a:r>
              <a:rPr lang="en-US" sz="3200" dirty="0" smtClean="0">
                <a:solidFill>
                  <a:schemeClr val="accent2"/>
                </a:solidFill>
                <a:latin typeface="Arial Narrow" charset="0"/>
              </a:rPr>
              <a:t>B in Magnetic Materials</a:t>
            </a:r>
          </a:p>
          <a:p>
            <a:pPr marL="609600" indent="-609600">
              <a:spcBef>
                <a:spcPct val="20000"/>
              </a:spcBef>
              <a:buFontTx/>
              <a:buChar char="•"/>
            </a:pPr>
            <a:r>
              <a:rPr lang="en-US" sz="3200" dirty="0" smtClean="0">
                <a:solidFill>
                  <a:schemeClr val="accent2"/>
                </a:solidFill>
                <a:latin typeface="Arial Narrow" charset="0"/>
              </a:rPr>
              <a:t>Hysteresis</a:t>
            </a:r>
          </a:p>
        </p:txBody>
      </p:sp>
      <p:sp>
        <p:nvSpPr>
          <p:cNvPr id="9" name="Text Box 18"/>
          <p:cNvSpPr txBox="1">
            <a:spLocks noChangeArrowheads="1"/>
          </p:cNvSpPr>
          <p:nvPr/>
        </p:nvSpPr>
        <p:spPr bwMode="auto">
          <a:xfrm>
            <a:off x="1219200" y="5791200"/>
            <a:ext cx="6485670"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#10, </a:t>
            </a:r>
            <a:r>
              <a:rPr lang="en-US" dirty="0">
                <a:solidFill>
                  <a:schemeClr val="accent2"/>
                </a:solidFill>
                <a:latin typeface="Arial Narrow" charset="0"/>
              </a:rPr>
              <a:t>due</a:t>
            </a:r>
            <a:r>
              <a:rPr lang="en-US" dirty="0" smtClean="0">
                <a:solidFill>
                  <a:schemeClr val="accent2"/>
                </a:solidFill>
                <a:latin typeface="Arial Narrow" charset="0"/>
              </a:rPr>
              <a:t> 10pm</a:t>
            </a:r>
            <a:r>
              <a:rPr lang="en-US" dirty="0">
                <a:solidFill>
                  <a:schemeClr val="accent2"/>
                </a:solidFill>
                <a:latin typeface="Arial Narrow" charset="0"/>
              </a:rPr>
              <a:t>, </a:t>
            </a:r>
            <a:r>
              <a:rPr lang="en-US" dirty="0" smtClean="0">
                <a:solidFill>
                  <a:schemeClr val="accent2"/>
                </a:solidFill>
                <a:latin typeface="Arial Narrow" charset="0"/>
              </a:rPr>
              <a:t>Tuesday</a:t>
            </a:r>
            <a:r>
              <a:rPr lang="en-US" dirty="0">
                <a:solidFill>
                  <a:schemeClr val="accent2"/>
                </a:solidFill>
                <a:latin typeface="Arial Narrow" charset="0"/>
              </a:rPr>
              <a:t>,</a:t>
            </a:r>
            <a:r>
              <a:rPr lang="en-US" dirty="0" smtClean="0">
                <a:solidFill>
                  <a:schemeClr val="accent2"/>
                </a:solidFill>
                <a:latin typeface="Arial Narrow" charset="0"/>
              </a:rPr>
              <a:t> Nov. 15!</a:t>
            </a:r>
            <a:r>
              <a:rPr lang="en-US" dirty="0">
                <a:solidFill>
                  <a:schemeClr val="accent2"/>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P spid="9"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Tuesday, Nov. 8, 2011</a:t>
            </a:r>
            <a:endParaRPr lang="en-US"/>
          </a:p>
        </p:txBody>
      </p:sp>
      <p:sp>
        <p:nvSpPr>
          <p:cNvPr id="26" name="Footer Placeholder 4"/>
          <p:cNvSpPr>
            <a:spLocks noGrp="1"/>
          </p:cNvSpPr>
          <p:nvPr>
            <p:ph type="ftr" sz="quarter" idx="11"/>
          </p:nvPr>
        </p:nvSpPr>
        <p:spPr/>
        <p:txBody>
          <a:bodyPr/>
          <a:lstStyle/>
          <a:p>
            <a:r>
              <a:rPr lang="en-US" smtClean="0"/>
              <a:t>PHYS 1444-003, Fall 2011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10</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a:t>
            </a:r>
            <a:r>
              <a:rPr lang="en-US" dirty="0" smtClean="0"/>
              <a:t> 6 cont’d </a:t>
            </a:r>
            <a:endParaRPr lang="en-US"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p:oleObj spid="_x0000_s461826" name="Equation" r:id="rId4" imgW="393480" imgH="203040" progId="Equation.DSMT4">
              <p:embed/>
            </p:oleObj>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p:oleObj spid="_x0000_s461827" name="Equation" r:id="rId5" imgW="711000" imgH="431640" progId="Equation.DSMT4">
              <p:embed/>
            </p:oleObj>
          </a:graphicData>
        </a:graphic>
      </p:graphicFrame>
      <p:graphicFrame>
        <p:nvGraphicFramePr>
          <p:cNvPr id="396303" name="Object 15"/>
          <p:cNvGraphicFramePr>
            <a:graphicFrameLocks noChangeAspect="1"/>
          </p:cNvGraphicFramePr>
          <p:nvPr/>
        </p:nvGraphicFramePr>
        <p:xfrm>
          <a:off x="2017713" y="2667000"/>
          <a:ext cx="1341437" cy="654050"/>
        </p:xfrm>
        <a:graphic>
          <a:graphicData uri="http://schemas.openxmlformats.org/presentationml/2006/ole">
            <p:oleObj spid="_x0000_s461828" name="Equation" r:id="rId6" imgW="596880" imgH="291960" progId="Equation.DSMT4">
              <p:embed/>
            </p:oleObj>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p:oleObj spid="_x0000_s461829" name="Equation" r:id="rId7" imgW="355320" imgH="164880" progId="Equation.DSMT4">
              <p:embed/>
            </p:oleObj>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p:oleObj spid="_x0000_s461830" name="Equation" r:id="rId8" imgW="253800" imgH="152280" progId="Equation.DSMT4">
              <p:embed/>
            </p:oleObj>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p:oleObj spid="_x0000_s461831" name="Equation" r:id="rId9" imgW="520560" imgH="406080" progId="Equation.DSMT4">
              <p:embed/>
            </p:oleObj>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p:oleObj spid="_x0000_s461832" name="Equation" r:id="rId10" imgW="444240" imgH="431640" progId="Equation.DSMT4">
              <p:embed/>
            </p:oleObj>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p:oleObj spid="_x0000_s461833" name="Equation" r:id="rId11" imgW="799920" imgH="431640" progId="Equation.DSMT4">
              <p:embed/>
            </p:oleObj>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p:oleObj spid="_x0000_s461834" name="Equation" r:id="rId12" imgW="444240" imgH="380880" progId="Equation.DSMT4">
              <p:embed/>
            </p:oleObj>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p:oleObj spid="_x0000_s461837" name="Equation" r:id="rId13" imgW="673100" imgH="406400" progId="Equation.DSMT4">
              <p:embed/>
            </p:oleObj>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p:oleObj spid="_x0000_s461838" name="Equation" r:id="rId14" imgW="5839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3"/>
                                        </p:tgtEl>
                                        <p:attrNameLst>
                                          <p:attrName>style.visibility</p:attrName>
                                        </p:attrNameLst>
                                      </p:cBhvr>
                                      <p:to>
                                        <p:strVal val="visible"/>
                                      </p:to>
                                    </p:set>
                                    <p:animEffect transition="in" filter="wipe(left)">
                                      <p:cBhvr>
                                        <p:cTn id="37" dur="500"/>
                                        <p:tgtEl>
                                          <p:spTgt spid="3963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6304"/>
                                        </p:tgtEl>
                                        <p:attrNameLst>
                                          <p:attrName>style.visibility</p:attrName>
                                        </p:attrNameLst>
                                      </p:cBhvr>
                                      <p:to>
                                        <p:strVal val="visible"/>
                                      </p:to>
                                    </p:set>
                                    <p:animEffect transition="in" filter="wipe(left)">
                                      <p:cBhvr>
                                        <p:cTn id="42" dur="500"/>
                                        <p:tgtEl>
                                          <p:spTgt spid="3963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6299"/>
                                        </p:tgtEl>
                                        <p:attrNameLst>
                                          <p:attrName>style.visibility</p:attrName>
                                        </p:attrNameLst>
                                      </p:cBhvr>
                                      <p:to>
                                        <p:strVal val="visible"/>
                                      </p:to>
                                    </p:set>
                                    <p:animEffect transition="in" filter="wipe(left)">
                                      <p:cBhvr>
                                        <p:cTn id="47" dur="500"/>
                                        <p:tgtEl>
                                          <p:spTgt spid="39629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05"/>
                                        </p:tgtEl>
                                        <p:attrNameLst>
                                          <p:attrName>style.visibility</p:attrName>
                                        </p:attrNameLst>
                                      </p:cBhvr>
                                      <p:to>
                                        <p:strVal val="visible"/>
                                      </p:to>
                                    </p:set>
                                    <p:animEffect transition="in" filter="wipe(left)">
                                      <p:cBhvr>
                                        <p:cTn id="52" dur="500"/>
                                        <p:tgtEl>
                                          <p:spTgt spid="39630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1"/>
                                        </p:tgtEl>
                                        <p:attrNameLst>
                                          <p:attrName>style.visibility</p:attrName>
                                        </p:attrNameLst>
                                      </p:cBhvr>
                                      <p:to>
                                        <p:strVal val="visible"/>
                                      </p:to>
                                    </p:set>
                                    <p:animEffect transition="in" filter="wipe(left)">
                                      <p:cBhvr>
                                        <p:cTn id="57" dur="500"/>
                                        <p:tgtEl>
                                          <p:spTgt spid="3963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6312"/>
                                        </p:tgtEl>
                                        <p:attrNameLst>
                                          <p:attrName>style.visibility</p:attrName>
                                        </p:attrNameLst>
                                      </p:cBhvr>
                                      <p:to>
                                        <p:strVal val="visible"/>
                                      </p:to>
                                    </p:set>
                                    <p:animEffect transition="in" filter="wipe(left)">
                                      <p:cBhvr>
                                        <p:cTn id="62" dur="500"/>
                                        <p:tgtEl>
                                          <p:spTgt spid="3963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7"/>
                                        </p:tgtEl>
                                        <p:attrNameLst>
                                          <p:attrName>style.visibility</p:attrName>
                                        </p:attrNameLst>
                                      </p:cBhvr>
                                      <p:to>
                                        <p:strVal val="visible"/>
                                      </p:to>
                                    </p:set>
                                    <p:animEffect transition="in" filter="wipe(left)">
                                      <p:cBhvr>
                                        <p:cTn id="67" dur="500"/>
                                        <p:tgtEl>
                                          <p:spTgt spid="3963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6308"/>
                                        </p:tgtEl>
                                        <p:attrNameLst>
                                          <p:attrName>style.visibility</p:attrName>
                                        </p:attrNameLst>
                                      </p:cBhvr>
                                      <p:to>
                                        <p:strVal val="visible"/>
                                      </p:to>
                                    </p:set>
                                    <p:animEffect transition="in" filter="wipe(left)">
                                      <p:cBhvr>
                                        <p:cTn id="72" dur="500"/>
                                        <p:tgtEl>
                                          <p:spTgt spid="39630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Nov. 8, 2011</a:t>
            </a:r>
            <a:endParaRPr lang="en-US"/>
          </a:p>
        </p:txBody>
      </p:sp>
      <p:sp>
        <p:nvSpPr>
          <p:cNvPr id="13" name="Footer Placeholder 4"/>
          <p:cNvSpPr>
            <a:spLocks noGrp="1"/>
          </p:cNvSpPr>
          <p:nvPr>
            <p:ph type="ftr" sz="quarter" idx="11"/>
          </p:nvPr>
        </p:nvSpPr>
        <p:spPr/>
        <p:txBody>
          <a:bodyPr/>
          <a:lstStyle/>
          <a:p>
            <a:r>
              <a:rPr lang="en-US" smtClean="0"/>
              <a:t>PHYS 1444-003, Fall 2011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11</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7 </a:t>
            </a:r>
            <a:endParaRPr lang="en-US"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3200400" y="4724400"/>
          <a:ext cx="931863" cy="479425"/>
        </p:xfrm>
        <a:graphic>
          <a:graphicData uri="http://schemas.openxmlformats.org/presentationml/2006/ole">
            <p:oleObj spid="_x0000_s462850" name="Equation" r:id="rId4" imgW="393480" imgH="203040" progId="Equation.DSMT4">
              <p:embed/>
            </p:oleObj>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p:oleObj spid="_x0000_s462851" name="Equation" r:id="rId5" imgW="253800" imgH="152280" progId="Equation.DSMT4">
              <p:embed/>
            </p:oleObj>
          </a:graphicData>
        </a:graphic>
      </p:graphicFrame>
      <p:graphicFrame>
        <p:nvGraphicFramePr>
          <p:cNvPr id="397322" name="Object 10"/>
          <p:cNvGraphicFramePr>
            <a:graphicFrameLocks noChangeAspect="1"/>
          </p:cNvGraphicFramePr>
          <p:nvPr/>
        </p:nvGraphicFramePr>
        <p:xfrm>
          <a:off x="4114800" y="4792662"/>
          <a:ext cx="1323975" cy="388938"/>
        </p:xfrm>
        <a:graphic>
          <a:graphicData uri="http://schemas.openxmlformats.org/presentationml/2006/ole">
            <p:oleObj spid="_x0000_s462852" name="Equation" r:id="rId6" imgW="558720" imgH="164880" progId="Equation.DSMT4">
              <p:embed/>
            </p:oleObj>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p:oleObj spid="_x0000_s462853" name="Equation" r:id="rId7" imgW="3427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Tuesday, Nov.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12</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p:oleObj spid="_x0000_s464898" name="Equation" r:id="rId4" imgW="914400" imgH="190080" progId="Equation.DSMT4">
              <p:embed/>
            </p:oleObj>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p:oleObj spid="_x0000_s464899" name="Equation" r:id="rId5" imgW="914400" imgH="190080" progId="Equation.DSMT4">
              <p:embed/>
            </p:oleObj>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p:oleObj spid="_x0000_s464900" name="Equation" r:id="rId6" imgW="914400" imgH="190080" progId="Equation.DSMT4">
              <p:embed/>
            </p:oleObj>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t>What is a solenoid?</a:t>
            </a:r>
          </a:p>
          <a:p>
            <a:pPr lvl="1">
              <a:lnSpc>
                <a:spcPct val="90000"/>
              </a:lnSpc>
            </a:pPr>
            <a:r>
              <a:rPr lang="en-US"/>
              <a:t>A long coil of wire consisting of many loops</a:t>
            </a:r>
          </a:p>
          <a:p>
            <a:pPr lvl="1">
              <a:lnSpc>
                <a:spcPct val="90000"/>
              </a:lnSpc>
            </a:pPr>
            <a:r>
              <a:rPr lang="en-US"/>
              <a:t>If the space between loops are wide</a:t>
            </a:r>
          </a:p>
          <a:p>
            <a:pPr lvl="2">
              <a:lnSpc>
                <a:spcPct val="90000"/>
              </a:lnSpc>
            </a:pPr>
            <a:r>
              <a:rPr lang="en-US"/>
              <a:t>The field near the wires are nearly circular</a:t>
            </a:r>
          </a:p>
          <a:p>
            <a:pPr lvl="2">
              <a:lnSpc>
                <a:spcPct val="90000"/>
              </a:lnSpc>
            </a:pPr>
            <a:r>
              <a:rPr lang="en-US"/>
              <a:t>Between any two wires, the fields due to each loop cancel</a:t>
            </a:r>
          </a:p>
          <a:p>
            <a:pPr lvl="2">
              <a:lnSpc>
                <a:spcPct val="90000"/>
              </a:lnSpc>
            </a:pPr>
            <a:r>
              <a:rPr lang="en-US"/>
              <a:t>Toward the center of the solenoid, the fields add up to give a field that can be fairly large and uniform</a:t>
            </a:r>
          </a:p>
          <a:p>
            <a:pPr lvl="1">
              <a:lnSpc>
                <a:spcPct val="90000"/>
              </a:lnSpc>
            </a:pPr>
            <a:r>
              <a:rPr lang="en-US"/>
              <a:t>For a long, densely packed loops</a:t>
            </a:r>
          </a:p>
          <a:p>
            <a:pPr lvl="2">
              <a:lnSpc>
                <a:spcPct val="90000"/>
              </a:lnSpc>
            </a:pPr>
            <a:r>
              <a:rPr lang="en-US"/>
              <a:t>The field is nearly uniform and parallel to the solenoid axes within the entire cross section</a:t>
            </a:r>
          </a:p>
          <a:p>
            <a:pPr lvl="2">
              <a:lnSpc>
                <a:spcPct val="90000"/>
              </a:lnSpc>
            </a:pPr>
            <a:r>
              <a:rPr lang="en-US"/>
              <a:t>The field outside the solenoid is very small compared to the field inside, except the ends</a:t>
            </a:r>
          </a:p>
          <a:p>
            <a:pPr lvl="3">
              <a:lnSpc>
                <a:spcPct val="90000"/>
              </a:lnSpc>
            </a:pPr>
            <a:r>
              <a:rPr lang="en-US"/>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p:oleObj spid="_x0000_s464901" name="Equation" r:id="rId7" imgW="914400" imgH="190080" progId="Equation.DSMT4">
              <p:embed/>
            </p:oleObj>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13</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p:oleObj spid="_x0000_s465922" name="Equation" r:id="rId4" imgW="914400" imgH="190080" progId="Equation.DSMT4">
              <p:embed/>
            </p:oleObj>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p:oleObj spid="_x0000_s465923" name="Equation" r:id="rId5" imgW="914400" imgH="190080" progId="Equation.DSMT4">
              <p:embed/>
            </p:oleObj>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p:oleObj spid="_x0000_s465924" name="Equation" r:id="rId6" imgW="914400" imgH="190080" progId="Equation.DSMT4">
              <p:embed/>
            </p:oleObj>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p:oleObj spid="_x0000_s465925" name="Equation" r:id="rId7" imgW="914400" imgH="190080" progId="Equation.DSMT4">
              <p:embed/>
            </p:oleObj>
          </a:graphicData>
        </a:graphic>
      </p:graphicFrame>
      <p:graphicFrame>
        <p:nvGraphicFramePr>
          <p:cNvPr id="399369" name="Object 9"/>
          <p:cNvGraphicFramePr>
            <a:graphicFrameLocks noChangeAspect="1"/>
          </p:cNvGraphicFramePr>
          <p:nvPr/>
        </p:nvGraphicFramePr>
        <p:xfrm>
          <a:off x="1524000" y="4108450"/>
          <a:ext cx="1216025" cy="592138"/>
        </p:xfrm>
        <a:graphic>
          <a:graphicData uri="http://schemas.openxmlformats.org/presentationml/2006/ole">
            <p:oleObj spid="_x0000_s465926" name="Equation" r:id="rId8" imgW="596880" imgH="291960" progId="Equation.DSMT4">
              <p:embed/>
            </p:oleObj>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p:oleObj spid="_x0000_s465927" name="Equation" r:id="rId9" imgW="622080" imgH="330120" progId="Equation.DSMT4">
              <p:embed/>
            </p:oleObj>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p:oleObj spid="_x0000_s465928" name="Equation" r:id="rId10" imgW="622080" imgH="330120" progId="Equation.DSMT4">
              <p:embed/>
            </p:oleObj>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p:oleObj spid="_x0000_s465929" name="Equation" r:id="rId11" imgW="520560" imgH="330120" progId="Equation.DSMT4">
              <p:embed/>
            </p:oleObj>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p:oleObj spid="_x0000_s465930" name="Equation" r:id="rId12" imgW="596900" imgH="3429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67">
                                            <p:txEl>
                                              <p:pRg st="0" end="0"/>
                                            </p:txEl>
                                          </p:spTgt>
                                        </p:tgtEl>
                                        <p:attrNameLst>
                                          <p:attrName>style.visibility</p:attrName>
                                        </p:attrNameLst>
                                      </p:cBhvr>
                                      <p:to>
                                        <p:strVal val="visible"/>
                                      </p:to>
                                    </p:set>
                                    <p:animEffect transition="in" filter="wipe(left)">
                                      <p:cBhvr>
                                        <p:cTn id="7" dur="500"/>
                                        <p:tgtEl>
                                          <p:spTgt spid="399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362"/>
                                        </p:tgtEl>
                                        <p:attrNameLst>
                                          <p:attrName>style.visibility</p:attrName>
                                        </p:attrNameLst>
                                      </p:cBhvr>
                                      <p:to>
                                        <p:strVal val="visible"/>
                                      </p:to>
                                    </p:set>
                                    <p:anim calcmode="lin" valueType="num">
                                      <p:cBhvr>
                                        <p:cTn id="12" dur="500" fill="hold"/>
                                        <p:tgtEl>
                                          <p:spTgt spid="399362"/>
                                        </p:tgtEl>
                                        <p:attrNameLst>
                                          <p:attrName>ppt_w</p:attrName>
                                        </p:attrNameLst>
                                      </p:cBhvr>
                                      <p:tavLst>
                                        <p:tav tm="0">
                                          <p:val>
                                            <p:fltVal val="0"/>
                                          </p:val>
                                        </p:tav>
                                        <p:tav tm="100000">
                                          <p:val>
                                            <p:strVal val="#ppt_w"/>
                                          </p:val>
                                        </p:tav>
                                      </p:tavLst>
                                    </p:anim>
                                    <p:anim calcmode="lin" valueType="num">
                                      <p:cBhvr>
                                        <p:cTn id="13" dur="500" fill="hold"/>
                                        <p:tgtEl>
                                          <p:spTgt spid="399362"/>
                                        </p:tgtEl>
                                        <p:attrNameLst>
                                          <p:attrName>ppt_h</p:attrName>
                                        </p:attrNameLst>
                                      </p:cBhvr>
                                      <p:tavLst>
                                        <p:tav tm="0">
                                          <p:val>
                                            <p:fltVal val="0"/>
                                          </p:val>
                                        </p:tav>
                                        <p:tav tm="100000">
                                          <p:val>
                                            <p:strVal val="#ppt_h"/>
                                          </p:val>
                                        </p:tav>
                                      </p:tavLst>
                                    </p:anim>
                                    <p:animEffect transition="in" filter="fade">
                                      <p:cBhvr>
                                        <p:cTn id="14" dur="500"/>
                                        <p:tgtEl>
                                          <p:spTgt spid="399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9367">
                                            <p:txEl>
                                              <p:pRg st="4" end="4"/>
                                            </p:txEl>
                                          </p:spTgt>
                                        </p:tgtEl>
                                        <p:attrNameLst>
                                          <p:attrName>style.visibility</p:attrName>
                                        </p:attrNameLst>
                                      </p:cBhvr>
                                      <p:to>
                                        <p:strVal val="visible"/>
                                      </p:to>
                                    </p:set>
                                    <p:animEffect transition="in" filter="wipe(left)">
                                      <p:cBhvr>
                                        <p:cTn id="19" dur="500"/>
                                        <p:tgtEl>
                                          <p:spTgt spid="3993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9367">
                                            <p:txEl>
                                              <p:pRg st="5" end="5"/>
                                            </p:txEl>
                                          </p:spTgt>
                                        </p:tgtEl>
                                        <p:attrNameLst>
                                          <p:attrName>style.visibility</p:attrName>
                                        </p:attrNameLst>
                                      </p:cBhvr>
                                      <p:to>
                                        <p:strVal val="visible"/>
                                      </p:to>
                                    </p:set>
                                    <p:animEffect transition="in" filter="wipe(left)">
                                      <p:cBhvr>
                                        <p:cTn id="24" dur="500"/>
                                        <p:tgtEl>
                                          <p:spTgt spid="3993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9367">
                                            <p:txEl>
                                              <p:pRg st="6" end="6"/>
                                            </p:txEl>
                                          </p:spTgt>
                                        </p:tgtEl>
                                        <p:attrNameLst>
                                          <p:attrName>style.visibility</p:attrName>
                                        </p:attrNameLst>
                                      </p:cBhvr>
                                      <p:to>
                                        <p:strVal val="visible"/>
                                      </p:to>
                                    </p:set>
                                    <p:animEffect transition="in" filter="wipe(left)">
                                      <p:cBhvr>
                                        <p:cTn id="29" dur="500"/>
                                        <p:tgtEl>
                                          <p:spTgt spid="399367">
                                            <p:txEl>
                                              <p:pRg st="6" end="6"/>
                                            </p:txEl>
                                          </p:spTgt>
                                        </p:tgtEl>
                                      </p:cBhvr>
                                    </p:animEffect>
                                  </p:childTnLst>
                                </p:cTn>
                              </p:par>
                              <p:par>
                                <p:cTn id="30" presetID="22" presetClass="entr" presetSubtype="8" fill="hold" nodeType="withEffect">
                                  <p:stCondLst>
                                    <p:cond delay="0"/>
                                  </p:stCondLst>
                                  <p:iterate type="wd">
                                    <p:tmPct val="10000"/>
                                  </p:iterate>
                                  <p:childTnLst>
                                    <p:set>
                                      <p:cBhvr>
                                        <p:cTn id="31" dur="1" fill="hold">
                                          <p:stCondLst>
                                            <p:cond delay="0"/>
                                          </p:stCondLst>
                                        </p:cTn>
                                        <p:tgtEl>
                                          <p:spTgt spid="399369"/>
                                        </p:tgtEl>
                                        <p:attrNameLst>
                                          <p:attrName>style.visibility</p:attrName>
                                        </p:attrNameLst>
                                      </p:cBhvr>
                                      <p:to>
                                        <p:strVal val="visible"/>
                                      </p:to>
                                    </p:set>
                                    <p:animEffect transition="in" filter="wipe(left)">
                                      <p:cBhvr>
                                        <p:cTn id="32" dur="500"/>
                                        <p:tgtEl>
                                          <p:spTgt spid="3993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9370"/>
                                        </p:tgtEl>
                                        <p:attrNameLst>
                                          <p:attrName>style.visibility</p:attrName>
                                        </p:attrNameLst>
                                      </p:cBhvr>
                                      <p:to>
                                        <p:strVal val="visible"/>
                                      </p:to>
                                    </p:set>
                                    <p:animEffect transition="in" filter="wipe(left)">
                                      <p:cBhvr>
                                        <p:cTn id="37" dur="500"/>
                                        <p:tgtEl>
                                          <p:spTgt spid="3993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9371"/>
                                        </p:tgtEl>
                                        <p:attrNameLst>
                                          <p:attrName>style.visibility</p:attrName>
                                        </p:attrNameLst>
                                      </p:cBhvr>
                                      <p:to>
                                        <p:strVal val="visible"/>
                                      </p:to>
                                    </p:set>
                                    <p:animEffect transition="in" filter="wipe(left)">
                                      <p:cBhvr>
                                        <p:cTn id="42" dur="500"/>
                                        <p:tgtEl>
                                          <p:spTgt spid="3993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9372"/>
                                        </p:tgtEl>
                                        <p:attrNameLst>
                                          <p:attrName>style.visibility</p:attrName>
                                        </p:attrNameLst>
                                      </p:cBhvr>
                                      <p:to>
                                        <p:strVal val="visible"/>
                                      </p:to>
                                    </p:set>
                                    <p:animEffect transition="in" filter="wipe(left)">
                                      <p:cBhvr>
                                        <p:cTn id="47" dur="500"/>
                                        <p:tgtEl>
                                          <p:spTgt spid="3993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9373"/>
                                        </p:tgtEl>
                                        <p:attrNameLst>
                                          <p:attrName>style.visibility</p:attrName>
                                        </p:attrNameLst>
                                      </p:cBhvr>
                                      <p:to>
                                        <p:strVal val="visible"/>
                                      </p:to>
                                    </p:set>
                                    <p:animEffect transition="in" filter="wipe(left)">
                                      <p:cBhvr>
                                        <p:cTn id="52" dur="500"/>
                                        <p:tgtEl>
                                          <p:spTgt spid="3993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9367">
                                            <p:txEl>
                                              <p:pRg st="7" end="7"/>
                                            </p:txEl>
                                          </p:spTgt>
                                        </p:tgtEl>
                                        <p:attrNameLst>
                                          <p:attrName>style.visibility</p:attrName>
                                        </p:attrNameLst>
                                      </p:cBhvr>
                                      <p:to>
                                        <p:strVal val="visible"/>
                                      </p:to>
                                    </p:set>
                                    <p:animEffect transition="in" filter="wipe(left)">
                                      <p:cBhvr>
                                        <p:cTn id="57" dur="500"/>
                                        <p:tgtEl>
                                          <p:spTgt spid="39936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9367">
                                            <p:txEl>
                                              <p:pRg st="8" end="8"/>
                                            </p:txEl>
                                          </p:spTgt>
                                        </p:tgtEl>
                                        <p:attrNameLst>
                                          <p:attrName>style.visibility</p:attrName>
                                        </p:attrNameLst>
                                      </p:cBhvr>
                                      <p:to>
                                        <p:strVal val="visible"/>
                                      </p:to>
                                    </p:set>
                                    <p:animEffect transition="in" filter="wipe(left)">
                                      <p:cBhvr>
                                        <p:cTn id="62" dur="500"/>
                                        <p:tgtEl>
                                          <p:spTgt spid="3993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7"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14</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p:oleObj spid="_x0000_s466946" name="Equation" r:id="rId3" imgW="914400" imgH="190080" progId="Equation.DSMT4">
              <p:embed/>
            </p:oleObj>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p:oleObj spid="_x0000_s466947" name="Equation" r:id="rId4" imgW="914400" imgH="190080" progId="Equation.DSMT4">
              <p:embed/>
            </p:oleObj>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p:oleObj spid="_x0000_s466948" name="Equation" r:id="rId5" imgW="914400" imgH="190080" progId="Equation.DSMT4">
              <p:embed/>
            </p:oleObj>
          </a:graphicData>
        </a:graphic>
      </p:graphicFrame>
      <p:sp>
        <p:nvSpPr>
          <p:cNvPr id="400390" name="Rectangle 6"/>
          <p:cNvSpPr>
            <a:spLocks noGrp="1" noChangeArrowheads="1"/>
          </p:cNvSpPr>
          <p:nvPr>
            <p:ph type="body" idx="1"/>
          </p:nvPr>
        </p:nvSpPr>
        <p:spPr>
          <a:xfrm>
            <a:off x="457200" y="593725"/>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p:oleObj spid="_x0000_s466949" name="Equation" r:id="rId6" imgW="914400" imgH="190080" progId="Equation.DSMT4">
              <p:embed/>
            </p:oleObj>
          </a:graphicData>
        </a:graphic>
      </p:graphicFrame>
      <p:graphicFrame>
        <p:nvGraphicFramePr>
          <p:cNvPr id="400392" name="Object 8"/>
          <p:cNvGraphicFramePr>
            <a:graphicFrameLocks noChangeAspect="1"/>
          </p:cNvGraphicFramePr>
          <p:nvPr/>
        </p:nvGraphicFramePr>
        <p:xfrm>
          <a:off x="4270375" y="609600"/>
          <a:ext cx="1216025" cy="593725"/>
        </p:xfrm>
        <a:graphic>
          <a:graphicData uri="http://schemas.openxmlformats.org/presentationml/2006/ole">
            <p:oleObj spid="_x0000_s466950" name="Equation" r:id="rId7" imgW="596880" imgH="291960" progId="Equation.DSMT4">
              <p:embed/>
            </p:oleObj>
          </a:graphicData>
        </a:graphic>
      </p:graphicFrame>
      <p:graphicFrame>
        <p:nvGraphicFramePr>
          <p:cNvPr id="400393" name="Object 9"/>
          <p:cNvGraphicFramePr>
            <a:graphicFrameLocks noChangeAspect="1"/>
          </p:cNvGraphicFramePr>
          <p:nvPr/>
        </p:nvGraphicFramePr>
        <p:xfrm>
          <a:off x="5121275" y="2362200"/>
          <a:ext cx="822325" cy="465138"/>
        </p:xfrm>
        <a:graphic>
          <a:graphicData uri="http://schemas.openxmlformats.org/presentationml/2006/ole">
            <p:oleObj spid="_x0000_s466951" name="Equation" r:id="rId8" imgW="291960" imgH="164880" progId="Equation.DSMT4">
              <p:embed/>
            </p:oleObj>
          </a:graphicData>
        </a:graphic>
      </p:graphicFrame>
      <p:graphicFrame>
        <p:nvGraphicFramePr>
          <p:cNvPr id="400394" name="Object 10"/>
          <p:cNvGraphicFramePr>
            <a:graphicFrameLocks noChangeAspect="1"/>
          </p:cNvGraphicFramePr>
          <p:nvPr/>
        </p:nvGraphicFramePr>
        <p:xfrm>
          <a:off x="1524000" y="4038600"/>
          <a:ext cx="2057400" cy="746125"/>
        </p:xfrm>
        <a:graphic>
          <a:graphicData uri="http://schemas.openxmlformats.org/presentationml/2006/ole">
            <p:oleObj spid="_x0000_s466952" name="Equation" r:id="rId9" imgW="558720" imgH="203040" progId="Equation.DSMT4">
              <p:embed/>
            </p:oleObj>
          </a:graphicData>
        </a:graphic>
      </p:graphicFrame>
      <p:graphicFrame>
        <p:nvGraphicFramePr>
          <p:cNvPr id="400395" name="Object 11"/>
          <p:cNvGraphicFramePr>
            <a:graphicFrameLocks noChangeAspect="1"/>
          </p:cNvGraphicFramePr>
          <p:nvPr/>
        </p:nvGraphicFramePr>
        <p:xfrm>
          <a:off x="5411788" y="533400"/>
          <a:ext cx="1293812" cy="669925"/>
        </p:xfrm>
        <a:graphic>
          <a:graphicData uri="http://schemas.openxmlformats.org/presentationml/2006/ole">
            <p:oleObj spid="_x0000_s466953" name="Equation" r:id="rId10" imgW="634680" imgH="330120" progId="Equation.DSMT4">
              <p:embed/>
            </p:oleObj>
          </a:graphicData>
        </a:graphic>
      </p:graphicFrame>
      <p:graphicFrame>
        <p:nvGraphicFramePr>
          <p:cNvPr id="400396" name="Object 12"/>
          <p:cNvGraphicFramePr>
            <a:graphicFrameLocks noChangeAspect="1"/>
          </p:cNvGraphicFramePr>
          <p:nvPr/>
        </p:nvGraphicFramePr>
        <p:xfrm>
          <a:off x="6623050" y="731838"/>
          <a:ext cx="387350" cy="334962"/>
        </p:xfrm>
        <a:graphic>
          <a:graphicData uri="http://schemas.openxmlformats.org/presentationml/2006/ole">
            <p:oleObj spid="_x0000_s466954" name="Equation" r:id="rId11" imgW="190440" imgH="164880" progId="Equation.DSMT4">
              <p:embed/>
            </p:oleObj>
          </a:graphicData>
        </a:graphic>
      </p:graphicFrame>
      <p:graphicFrame>
        <p:nvGraphicFramePr>
          <p:cNvPr id="400397" name="Object 13"/>
          <p:cNvGraphicFramePr>
            <a:graphicFrameLocks noChangeAspect="1"/>
          </p:cNvGraphicFramePr>
          <p:nvPr/>
        </p:nvGraphicFramePr>
        <p:xfrm>
          <a:off x="5857875" y="2324100"/>
          <a:ext cx="1000125" cy="571500"/>
        </p:xfrm>
        <a:graphic>
          <a:graphicData uri="http://schemas.openxmlformats.org/presentationml/2006/ole">
            <p:oleObj spid="_x0000_s466955" name="Equation" r:id="rId12" imgW="35532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00392"/>
                                        </p:tgtEl>
                                        <p:attrNameLst>
                                          <p:attrName>style.visibility</p:attrName>
                                        </p:attrNameLst>
                                      </p:cBhvr>
                                      <p:to>
                                        <p:strVal val="visible"/>
                                      </p:to>
                                    </p:set>
                                    <p:animEffect transition="in" filter="wipe(left)">
                                      <p:cBhvr>
                                        <p:cTn id="12" dur="500"/>
                                        <p:tgtEl>
                                          <p:spTgt spid="4003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00395"/>
                                        </p:tgtEl>
                                        <p:attrNameLst>
                                          <p:attrName>style.visibility</p:attrName>
                                        </p:attrNameLst>
                                      </p:cBhvr>
                                      <p:to>
                                        <p:strVal val="visible"/>
                                      </p:to>
                                    </p:set>
                                    <p:animEffect transition="in" filter="wipe(left)">
                                      <p:cBhvr>
                                        <p:cTn id="17" dur="500"/>
                                        <p:tgtEl>
                                          <p:spTgt spid="400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0396"/>
                                        </p:tgtEl>
                                        <p:attrNameLst>
                                          <p:attrName>style.visibility</p:attrName>
                                        </p:attrNameLst>
                                      </p:cBhvr>
                                      <p:to>
                                        <p:strVal val="visible"/>
                                      </p:to>
                                    </p:set>
                                    <p:animEffect transition="in" filter="wipe(left)">
                                      <p:cBhvr>
                                        <p:cTn id="22" dur="500"/>
                                        <p:tgtEl>
                                          <p:spTgt spid="400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1" end="1"/>
                                            </p:txEl>
                                          </p:spTgt>
                                        </p:tgtEl>
                                        <p:attrNameLst>
                                          <p:attrName>style.visibility</p:attrName>
                                        </p:attrNameLst>
                                      </p:cBhvr>
                                      <p:to>
                                        <p:strVal val="visible"/>
                                      </p:to>
                                    </p:set>
                                    <p:animEffect transition="in" filter="wipe(left)">
                                      <p:cBhvr>
                                        <p:cTn id="27" dur="500"/>
                                        <p:tgtEl>
                                          <p:spTgt spid="40039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0390">
                                            <p:txEl>
                                              <p:pRg st="2" end="2"/>
                                            </p:txEl>
                                          </p:spTgt>
                                        </p:tgtEl>
                                        <p:attrNameLst>
                                          <p:attrName>style.visibility</p:attrName>
                                        </p:attrNameLst>
                                      </p:cBhvr>
                                      <p:to>
                                        <p:strVal val="visible"/>
                                      </p:to>
                                    </p:set>
                                    <p:animEffect transition="in" filter="wipe(left)">
                                      <p:cBhvr>
                                        <p:cTn id="32" dur="500"/>
                                        <p:tgtEl>
                                          <p:spTgt spid="4003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3" end="3"/>
                                            </p:txEl>
                                          </p:spTgt>
                                        </p:tgtEl>
                                        <p:attrNameLst>
                                          <p:attrName>style.visibility</p:attrName>
                                        </p:attrNameLst>
                                      </p:cBhvr>
                                      <p:to>
                                        <p:strVal val="visible"/>
                                      </p:to>
                                    </p:set>
                                    <p:animEffect transition="in" filter="wipe(left)">
                                      <p:cBhvr>
                                        <p:cTn id="37" dur="500"/>
                                        <p:tgtEl>
                                          <p:spTgt spid="40039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0393"/>
                                        </p:tgtEl>
                                        <p:attrNameLst>
                                          <p:attrName>style.visibility</p:attrName>
                                        </p:attrNameLst>
                                      </p:cBhvr>
                                      <p:to>
                                        <p:strVal val="visible"/>
                                      </p:to>
                                    </p:set>
                                    <p:animEffect transition="in" filter="wipe(left)">
                                      <p:cBhvr>
                                        <p:cTn id="42" dur="500"/>
                                        <p:tgtEl>
                                          <p:spTgt spid="4003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0397"/>
                                        </p:tgtEl>
                                        <p:attrNameLst>
                                          <p:attrName>style.visibility</p:attrName>
                                        </p:attrNameLst>
                                      </p:cBhvr>
                                      <p:to>
                                        <p:strVal val="visible"/>
                                      </p:to>
                                    </p:set>
                                    <p:animEffect transition="in" filter="wipe(left)">
                                      <p:cBhvr>
                                        <p:cTn id="47" dur="500"/>
                                        <p:tgtEl>
                                          <p:spTgt spid="4003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0390">
                                            <p:txEl>
                                              <p:pRg st="4" end="4"/>
                                            </p:txEl>
                                          </p:spTgt>
                                        </p:tgtEl>
                                        <p:attrNameLst>
                                          <p:attrName>style.visibility</p:attrName>
                                        </p:attrNameLst>
                                      </p:cBhvr>
                                      <p:to>
                                        <p:strVal val="visible"/>
                                      </p:to>
                                    </p:set>
                                    <p:animEffect transition="in" filter="wipe(left)">
                                      <p:cBhvr>
                                        <p:cTn id="52" dur="500"/>
                                        <p:tgtEl>
                                          <p:spTgt spid="40039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0390">
                                            <p:txEl>
                                              <p:pRg st="5" end="5"/>
                                            </p:txEl>
                                          </p:spTgt>
                                        </p:tgtEl>
                                        <p:attrNameLst>
                                          <p:attrName>style.visibility</p:attrName>
                                        </p:attrNameLst>
                                      </p:cBhvr>
                                      <p:to>
                                        <p:strVal val="visible"/>
                                      </p:to>
                                    </p:set>
                                    <p:animEffect transition="in" filter="wipe(left)">
                                      <p:cBhvr>
                                        <p:cTn id="57" dur="500"/>
                                        <p:tgtEl>
                                          <p:spTgt spid="400390">
                                            <p:txEl>
                                              <p:pRg st="5" end="5"/>
                                            </p:txEl>
                                          </p:spTgt>
                                        </p:tgtEl>
                                      </p:cBhvr>
                                    </p:animEffect>
                                  </p:childTnLst>
                                </p:cTn>
                              </p:par>
                              <p:par>
                                <p:cTn id="58" presetID="22" presetClass="entr" presetSubtype="8" fill="hold" nodeType="withEffect">
                                  <p:stCondLst>
                                    <p:cond delay="0"/>
                                  </p:stCondLst>
                                  <p:iterate type="wd">
                                    <p:tmPct val="10000"/>
                                  </p:iterate>
                                  <p:childTnLst>
                                    <p:set>
                                      <p:cBhvr>
                                        <p:cTn id="59" dur="1" fill="hold">
                                          <p:stCondLst>
                                            <p:cond delay="0"/>
                                          </p:stCondLst>
                                        </p:cTn>
                                        <p:tgtEl>
                                          <p:spTgt spid="400394"/>
                                        </p:tgtEl>
                                        <p:attrNameLst>
                                          <p:attrName>style.visibility</p:attrName>
                                        </p:attrNameLst>
                                      </p:cBhvr>
                                      <p:to>
                                        <p:strVal val="visible"/>
                                      </p:to>
                                    </p:set>
                                    <p:animEffect transition="in" filter="wipe(left)">
                                      <p:cBhvr>
                                        <p:cTn id="60" dur="500"/>
                                        <p:tgtEl>
                                          <p:spTgt spid="4003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0390">
                                            <p:txEl>
                                              <p:pRg st="7" end="7"/>
                                            </p:txEl>
                                          </p:spTgt>
                                        </p:tgtEl>
                                        <p:attrNameLst>
                                          <p:attrName>style.visibility</p:attrName>
                                        </p:attrNameLst>
                                      </p:cBhvr>
                                      <p:to>
                                        <p:strVal val="visible"/>
                                      </p:to>
                                    </p:set>
                                    <p:animEffect transition="in" filter="wipe(left)">
                                      <p:cBhvr>
                                        <p:cTn id="65" dur="500"/>
                                        <p:tgtEl>
                                          <p:spTgt spid="40039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0390">
                                            <p:txEl>
                                              <p:pRg st="8" end="8"/>
                                            </p:txEl>
                                          </p:spTgt>
                                        </p:tgtEl>
                                        <p:attrNameLst>
                                          <p:attrName>style.visibility</p:attrName>
                                        </p:attrNameLst>
                                      </p:cBhvr>
                                      <p:to>
                                        <p:strVal val="visible"/>
                                      </p:to>
                                    </p:set>
                                    <p:animEffect transition="in" filter="wipe(left)">
                                      <p:cBhvr>
                                        <p:cTn id="70" dur="500"/>
                                        <p:tgtEl>
                                          <p:spTgt spid="400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Tuesday, Nov. 8, 2011</a:t>
            </a:r>
            <a:endParaRPr lang="en-US"/>
          </a:p>
        </p:txBody>
      </p:sp>
      <p:sp>
        <p:nvSpPr>
          <p:cNvPr id="18" name="Footer Placeholder 4"/>
          <p:cNvSpPr>
            <a:spLocks noGrp="1"/>
          </p:cNvSpPr>
          <p:nvPr>
            <p:ph type="ftr" sz="quarter" idx="11"/>
          </p:nvPr>
        </p:nvSpPr>
        <p:spPr/>
        <p:txBody>
          <a:bodyPr/>
          <a:lstStyle/>
          <a:p>
            <a:r>
              <a:rPr lang="en-US" smtClean="0"/>
              <a:t>PHYS 1444-003, Fall 2011             Dr. Jaehoon Yu</a:t>
            </a:r>
            <a:endParaRPr lang="en-US"/>
          </a:p>
        </p:txBody>
      </p:sp>
      <p:sp>
        <p:nvSpPr>
          <p:cNvPr id="19" name="Slide Number Placeholder 5"/>
          <p:cNvSpPr>
            <a:spLocks noGrp="1"/>
          </p:cNvSpPr>
          <p:nvPr>
            <p:ph type="sldNum" sz="quarter" idx="12"/>
          </p:nvPr>
        </p:nvSpPr>
        <p:spPr/>
        <p:txBody>
          <a:bodyPr/>
          <a:lstStyle/>
          <a:p>
            <a:fld id="{31C99203-E607-9B4D-ABF6-C5FCACCE5DE3}" type="slidenum">
              <a:rPr lang="en-US"/>
              <a:pPr/>
              <a:t>15</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10 </a:t>
            </a:r>
            <a:endParaRPr lang="en-US" dirty="0"/>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graphicFrame>
        <p:nvGraphicFramePr>
          <p:cNvPr id="401416" name="Object 8"/>
          <p:cNvGraphicFramePr>
            <a:graphicFrameLocks noChangeAspect="1"/>
          </p:cNvGraphicFramePr>
          <p:nvPr/>
        </p:nvGraphicFramePr>
        <p:xfrm>
          <a:off x="762000" y="4000500"/>
          <a:ext cx="1216025" cy="592138"/>
        </p:xfrm>
        <a:graphic>
          <a:graphicData uri="http://schemas.openxmlformats.org/presentationml/2006/ole">
            <p:oleObj spid="_x0000_s467970" name="Equation" r:id="rId4" imgW="596880" imgH="291960" progId="Equation.DSMT4">
              <p:embed/>
            </p:oleObj>
          </a:graphicData>
        </a:graphic>
      </p:graphicFrame>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p:oleObj spid="_x0000_s467971" name="Equation" r:id="rId5" imgW="253800" imgH="152280" progId="Equation.DSMT4">
              <p:embed/>
            </p:oleObj>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a:t>
            </a:r>
            <a:r>
              <a:rPr lang="en-US" dirty="0" smtClean="0">
                <a:solidFill>
                  <a:srgbClr val="CC00CC"/>
                </a:solidFill>
                <a:latin typeface="Arial Narrow" charset="0"/>
              </a:rPr>
              <a:t>thin.   The filed in this case is B </a:t>
            </a:r>
            <a:r>
              <a:rPr lang="en-US" dirty="0">
                <a:solidFill>
                  <a:srgbClr val="CC00CC"/>
                </a:solidFill>
                <a:latin typeface="Arial Narrow" charset="0"/>
              </a:rPr>
              <a:t>=</a:t>
            </a:r>
            <a:r>
              <a:rPr lang="en-US" dirty="0" smtClean="0">
                <a:solidFill>
                  <a:srgbClr val="CC00CC"/>
                </a:solidFill>
                <a:latin typeface="Arial Narrow" charset="0"/>
              </a:rPr>
              <a:t> </a:t>
            </a:r>
            <a:r>
              <a:rPr lang="en-US" dirty="0" smtClean="0">
                <a:solidFill>
                  <a:srgbClr val="CC00CC"/>
                </a:solidFill>
                <a:latin typeface="Symbol" charset="2"/>
              </a:rPr>
              <a:t>μ</a:t>
            </a:r>
            <a:r>
              <a:rPr lang="en-US" baseline="-25000" dirty="0" smtClean="0">
                <a:solidFill>
                  <a:srgbClr val="CC00CC"/>
                </a:solidFill>
                <a:latin typeface="Arial Narrow" charset="0"/>
              </a:rPr>
              <a:t>0</a:t>
            </a:r>
            <a:r>
              <a:rPr lang="en-US" dirty="0" smtClean="0">
                <a:solidFill>
                  <a:srgbClr val="CC00CC"/>
                </a:solidFill>
                <a:latin typeface="Arial Narrow" charset="0"/>
              </a:rPr>
              <a:t>n</a:t>
            </a:r>
            <a:r>
              <a:rPr lang="en-US" dirty="0" smtClean="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p:oleObj spid="_x0000_s467972" name="Equation" r:id="rId6" imgW="596880" imgH="228600" progId="Equation.DSMT4">
              <p:embed/>
            </p:oleObj>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p:oleObj spid="_x0000_s467973" name="Equation" r:id="rId7" imgW="533160" imgH="203040" progId="Equation.DSMT4">
              <p:embed/>
            </p:oleObj>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p:oleObj spid="_x0000_s467974" name="Equation" r:id="rId8" imgW="355320" imgH="203040" progId="Equation.DSMT4">
              <p:embed/>
            </p:oleObj>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p:oleObj spid="_x0000_s467975" name="Equation" r:id="rId9" imgW="3808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1412"/>
                                        </p:tgtEl>
                                        <p:attrNameLst>
                                          <p:attrName>style.visibility</p:attrName>
                                        </p:attrNameLst>
                                      </p:cBhvr>
                                      <p:to>
                                        <p:strVal val="visible"/>
                                      </p:to>
                                    </p:set>
                                    <p:animEffect transition="in" filter="wipe(left)">
                                      <p:cBhvr>
                                        <p:cTn id="7" dur="500"/>
                                        <p:tgtEl>
                                          <p:spTgt spid="4014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1410"/>
                                        </p:tgtEl>
                                        <p:attrNameLst>
                                          <p:attrName>style.visibility</p:attrName>
                                        </p:attrNameLst>
                                      </p:cBhvr>
                                      <p:to>
                                        <p:strVal val="visible"/>
                                      </p:to>
                                    </p:set>
                                    <p:anim calcmode="lin" valueType="num">
                                      <p:cBhvr>
                                        <p:cTn id="12" dur="500" fill="hold"/>
                                        <p:tgtEl>
                                          <p:spTgt spid="401410"/>
                                        </p:tgtEl>
                                        <p:attrNameLst>
                                          <p:attrName>ppt_w</p:attrName>
                                        </p:attrNameLst>
                                      </p:cBhvr>
                                      <p:tavLst>
                                        <p:tav tm="0">
                                          <p:val>
                                            <p:fltVal val="0"/>
                                          </p:val>
                                        </p:tav>
                                        <p:tav tm="100000">
                                          <p:val>
                                            <p:strVal val="#ppt_w"/>
                                          </p:val>
                                        </p:tav>
                                      </p:tavLst>
                                    </p:anim>
                                    <p:anim calcmode="lin" valueType="num">
                                      <p:cBhvr>
                                        <p:cTn id="13" dur="500" fill="hold"/>
                                        <p:tgtEl>
                                          <p:spTgt spid="401410"/>
                                        </p:tgtEl>
                                        <p:attrNameLst>
                                          <p:attrName>ppt_h</p:attrName>
                                        </p:attrNameLst>
                                      </p:cBhvr>
                                      <p:tavLst>
                                        <p:tav tm="0">
                                          <p:val>
                                            <p:fltVal val="0"/>
                                          </p:val>
                                        </p:tav>
                                        <p:tav tm="100000">
                                          <p:val>
                                            <p:strVal val="#ppt_h"/>
                                          </p:val>
                                        </p:tav>
                                      </p:tavLst>
                                    </p:anim>
                                    <p:animEffect transition="in" filter="fade">
                                      <p:cBhvr>
                                        <p:cTn id="14" dur="500"/>
                                        <p:tgtEl>
                                          <p:spTgt spid="4014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1413"/>
                                        </p:tgtEl>
                                        <p:attrNameLst>
                                          <p:attrName>style.visibility</p:attrName>
                                        </p:attrNameLst>
                                      </p:cBhvr>
                                      <p:to>
                                        <p:strVal val="visible"/>
                                      </p:to>
                                    </p:set>
                                    <p:animEffect transition="in" filter="wipe(left)">
                                      <p:cBhvr>
                                        <p:cTn id="19" dur="500"/>
                                        <p:tgtEl>
                                          <p:spTgt spid="4014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1414"/>
                                        </p:tgtEl>
                                        <p:attrNameLst>
                                          <p:attrName>style.visibility</p:attrName>
                                        </p:attrNameLst>
                                      </p:cBhvr>
                                      <p:to>
                                        <p:strVal val="visible"/>
                                      </p:to>
                                    </p:set>
                                    <p:animEffect transition="in" filter="wipe(left)">
                                      <p:cBhvr>
                                        <p:cTn id="24" dur="500"/>
                                        <p:tgtEl>
                                          <p:spTgt spid="4014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1415"/>
                                        </p:tgtEl>
                                        <p:attrNameLst>
                                          <p:attrName>style.visibility</p:attrName>
                                        </p:attrNameLst>
                                      </p:cBhvr>
                                      <p:to>
                                        <p:strVal val="visible"/>
                                      </p:to>
                                    </p:set>
                                    <p:animEffect transition="in" filter="wipe(left)">
                                      <p:cBhvr>
                                        <p:cTn id="29" dur="500"/>
                                        <p:tgtEl>
                                          <p:spTgt spid="4014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401416"/>
                                        </p:tgtEl>
                                        <p:attrNameLst>
                                          <p:attrName>style.visibility</p:attrName>
                                        </p:attrNameLst>
                                      </p:cBhvr>
                                      <p:to>
                                        <p:strVal val="visible"/>
                                      </p:to>
                                    </p:set>
                                    <p:animEffect transition="in" filter="wipe(left)">
                                      <p:cBhvr>
                                        <p:cTn id="34" dur="500"/>
                                        <p:tgtEl>
                                          <p:spTgt spid="4014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01421"/>
                                        </p:tgtEl>
                                        <p:attrNameLst>
                                          <p:attrName>style.visibility</p:attrName>
                                        </p:attrNameLst>
                                      </p:cBhvr>
                                      <p:to>
                                        <p:strVal val="visible"/>
                                      </p:to>
                                    </p:set>
                                    <p:animEffect transition="in" filter="wipe(left)">
                                      <p:cBhvr>
                                        <p:cTn id="39" dur="500"/>
                                        <p:tgtEl>
                                          <p:spTgt spid="4014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01422"/>
                                        </p:tgtEl>
                                        <p:attrNameLst>
                                          <p:attrName>style.visibility</p:attrName>
                                        </p:attrNameLst>
                                      </p:cBhvr>
                                      <p:to>
                                        <p:strVal val="visible"/>
                                      </p:to>
                                    </p:set>
                                    <p:animEffect transition="in" filter="wipe(left)">
                                      <p:cBhvr>
                                        <p:cTn id="44" dur="500"/>
                                        <p:tgtEl>
                                          <p:spTgt spid="4014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01423"/>
                                        </p:tgtEl>
                                        <p:attrNameLst>
                                          <p:attrName>style.visibility</p:attrName>
                                        </p:attrNameLst>
                                      </p:cBhvr>
                                      <p:to>
                                        <p:strVal val="visible"/>
                                      </p:to>
                                    </p:set>
                                    <p:animEffect transition="in" filter="wipe(left)">
                                      <p:cBhvr>
                                        <p:cTn id="49" dur="500"/>
                                        <p:tgtEl>
                                          <p:spTgt spid="4014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1417"/>
                                        </p:tgtEl>
                                        <p:attrNameLst>
                                          <p:attrName>style.visibility</p:attrName>
                                        </p:attrNameLst>
                                      </p:cBhvr>
                                      <p:to>
                                        <p:strVal val="visible"/>
                                      </p:to>
                                    </p:set>
                                    <p:animEffect transition="in" filter="wipe(left)">
                                      <p:cBhvr>
                                        <p:cTn id="54" dur="500"/>
                                        <p:tgtEl>
                                          <p:spTgt spid="4014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01418"/>
                                        </p:tgtEl>
                                        <p:attrNameLst>
                                          <p:attrName>style.visibility</p:attrName>
                                        </p:attrNameLst>
                                      </p:cBhvr>
                                      <p:to>
                                        <p:strVal val="visible"/>
                                      </p:to>
                                    </p:set>
                                    <p:animEffect transition="in" filter="wipe(left)">
                                      <p:cBhvr>
                                        <p:cTn id="59" dur="500"/>
                                        <p:tgtEl>
                                          <p:spTgt spid="4014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01424"/>
                                        </p:tgtEl>
                                        <p:attrNameLst>
                                          <p:attrName>style.visibility</p:attrName>
                                        </p:attrNameLst>
                                      </p:cBhvr>
                                      <p:to>
                                        <p:strVal val="visible"/>
                                      </p:to>
                                    </p:set>
                                    <p:animEffect transition="in" filter="wipe(left)">
                                      <p:cBhvr>
                                        <p:cTn id="64" dur="500"/>
                                        <p:tgtEl>
                                          <p:spTgt spid="4014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1419"/>
                                        </p:tgtEl>
                                        <p:attrNameLst>
                                          <p:attrName>style.visibility</p:attrName>
                                        </p:attrNameLst>
                                      </p:cBhvr>
                                      <p:to>
                                        <p:strVal val="visible"/>
                                      </p:to>
                                    </p:set>
                                    <p:animEffect transition="in" filter="wipe(left)">
                                      <p:cBhvr>
                                        <p:cTn id="69" dur="500"/>
                                        <p:tgtEl>
                                          <p:spTgt spid="4014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1420"/>
                                        </p:tgtEl>
                                        <p:attrNameLst>
                                          <p:attrName>style.visibility</p:attrName>
                                        </p:attrNameLst>
                                      </p:cBhvr>
                                      <p:to>
                                        <p:strVal val="visible"/>
                                      </p:to>
                                    </p:set>
                                    <p:animEffect transition="in" filter="wipe(left)">
                                      <p:cBhvr>
                                        <p:cTn id="74" dur="500"/>
                                        <p:tgtEl>
                                          <p:spTgt spid="40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p:bldP spid="401413" grpId="0"/>
      <p:bldP spid="401414" grpId="0"/>
      <p:bldP spid="401415" grpId="0" animBg="1"/>
      <p:bldP spid="401417" grpId="0" animBg="1"/>
      <p:bldP spid="401419" grpId="0"/>
      <p:bldP spid="401420"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Announcements</a:t>
            </a:r>
            <a:endParaRPr lang="en-US" dirty="0"/>
          </a:p>
        </p:txBody>
      </p:sp>
      <p:sp>
        <p:nvSpPr>
          <p:cNvPr id="111619" name="Rectangle 3"/>
          <p:cNvSpPr>
            <a:spLocks noGrp="1" noChangeArrowheads="1"/>
          </p:cNvSpPr>
          <p:nvPr>
            <p:ph type="body" idx="1"/>
          </p:nvPr>
        </p:nvSpPr>
        <p:spPr>
          <a:xfrm>
            <a:off x="609600" y="762000"/>
            <a:ext cx="8305800" cy="5715000"/>
          </a:xfrm>
        </p:spPr>
        <p:txBody>
          <a:bodyPr/>
          <a:lstStyle/>
          <a:p>
            <a:pPr>
              <a:lnSpc>
                <a:spcPct val="80000"/>
              </a:lnSpc>
            </a:pPr>
            <a:r>
              <a:rPr lang="en-US" sz="3600" dirty="0" smtClean="0"/>
              <a:t>Term exam #2</a:t>
            </a:r>
          </a:p>
          <a:p>
            <a:pPr lvl="1">
              <a:lnSpc>
                <a:spcPct val="80000"/>
              </a:lnSpc>
            </a:pPr>
            <a:r>
              <a:rPr lang="en-US" sz="3200" dirty="0" smtClean="0"/>
              <a:t>Date and time: 12:30 – 2:00pm, Tuesday, Nov. 22</a:t>
            </a:r>
          </a:p>
          <a:p>
            <a:pPr lvl="1">
              <a:lnSpc>
                <a:spcPct val="80000"/>
              </a:lnSpc>
            </a:pPr>
            <a:r>
              <a:rPr lang="en-US" sz="3200" dirty="0" smtClean="0"/>
              <a:t>Location: SH103</a:t>
            </a:r>
          </a:p>
          <a:p>
            <a:pPr lvl="1">
              <a:lnSpc>
                <a:spcPct val="80000"/>
              </a:lnSpc>
            </a:pPr>
            <a:r>
              <a:rPr lang="en-US" sz="3200" dirty="0" smtClean="0"/>
              <a:t>Coverage: Ch. 26 – 3 to what we finish Tuesday, Nov. 15</a:t>
            </a:r>
          </a:p>
          <a:p>
            <a:pPr lvl="1">
              <a:lnSpc>
                <a:spcPct val="80000"/>
              </a:lnSpc>
            </a:pPr>
            <a:r>
              <a:rPr lang="en-US" sz="3200" dirty="0" smtClean="0"/>
              <a:t>A review session on Thursday, Nov. 17, in SH103</a:t>
            </a:r>
          </a:p>
          <a:p>
            <a:pPr lvl="1">
              <a:lnSpc>
                <a:spcPct val="80000"/>
              </a:lnSpc>
            </a:pPr>
            <a:r>
              <a:rPr lang="en-US" sz="3200" dirty="0" smtClean="0"/>
              <a:t>150 problem pack will be prepared and distributed coming Thursday, Nov. 10</a:t>
            </a:r>
          </a:p>
          <a:p>
            <a:pPr lvl="1">
              <a:lnSpc>
                <a:spcPct val="80000"/>
              </a:lnSpc>
            </a:pPr>
            <a:r>
              <a:rPr lang="en-US" sz="3200" dirty="0" smtClean="0"/>
              <a:t>Please do NOT miss the exam!!</a:t>
            </a:r>
          </a:p>
          <a:p>
            <a:pPr>
              <a:lnSpc>
                <a:spcPct val="80000"/>
              </a:lnSpc>
            </a:pPr>
            <a:r>
              <a:rPr lang="en-US" sz="3600" dirty="0" smtClean="0"/>
              <a:t>Colloquium this week</a:t>
            </a:r>
          </a:p>
          <a:p>
            <a:pPr lvl="1">
              <a:lnSpc>
                <a:spcPct val="80000"/>
              </a:lnSpc>
            </a:pPr>
            <a:r>
              <a:rPr lang="en-US" dirty="0" smtClean="0"/>
              <a:t>Dr. R. </a:t>
            </a:r>
            <a:r>
              <a:rPr lang="en-US" dirty="0" err="1" smtClean="0"/>
              <a:t>McCroy</a:t>
            </a:r>
            <a:r>
              <a:rPr lang="en-US" dirty="0" smtClean="0"/>
              <a:t> from U. of Colorado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1-11-07 at 12.46.22 PM.pn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Tuesday, Nov. 8, 2011</a:t>
            </a:r>
            <a:endParaRPr lang="en-US"/>
          </a:p>
        </p:txBody>
      </p:sp>
      <p:sp>
        <p:nvSpPr>
          <p:cNvPr id="14" name="Footer Placeholder 4"/>
          <p:cNvSpPr>
            <a:spLocks noGrp="1"/>
          </p:cNvSpPr>
          <p:nvPr>
            <p:ph type="ftr" sz="quarter" idx="11"/>
          </p:nvPr>
        </p:nvSpPr>
        <p:spPr/>
        <p:txBody>
          <a:bodyPr/>
          <a:lstStyle/>
          <a:p>
            <a:r>
              <a:rPr lang="en-US" smtClean="0"/>
              <a:t>PHYS 1444-003, Fall 2011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4</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p:oleObj spid="_x0000_s455682" name="Equation" r:id="rId3" imgW="914400" imgH="190080" progId="Equation.DSMT4">
              <p:embed/>
            </p:oleObj>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p:oleObj spid="_x0000_s455683" name="Equation" r:id="rId4" imgW="914400" imgH="190080" progId="Equation.DSMT4">
              <p:embed/>
            </p:oleObj>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p:oleObj spid="_x0000_s455684" name="Equation" r:id="rId5" imgW="914400" imgH="190080" progId="Equation.DSMT4">
              <p:embed/>
            </p:oleObj>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p:oleObj spid="_x0000_s455685" name="Equation" r:id="rId6" imgW="914400" imgH="190080" progId="Equation.DSMT4">
              <p:embed/>
            </p:oleObj>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p:oleObj spid="_x0000_s455686" name="Equation" r:id="rId7" imgW="1307880" imgH="228600" progId="Equation.DSMT4">
              <p:embed/>
            </p:oleObj>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p:oleObj spid="_x0000_s455687" name="Equation" r:id="rId8" imgW="291960" imgH="368280" progId="Equation.DSMT4">
              <p:embed/>
            </p:oleObj>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p:oleObj spid="_x0000_s455688" name="Equation" r:id="rId9" imgW="609480" imgH="368280" progId="Equation.DSMT4">
              <p:embed/>
            </p:oleObj>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p:oleObj spid="_x0000_s455689" name="Equation" r:id="rId10" imgW="1562040" imgH="393480" progId="Equation.DSMT4">
              <p:embed/>
            </p:oleObj>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p:oleObj spid="_x0000_s455690" name="Equation" r:id="rId11" imgW="77436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5</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p:oleObj spid="_x0000_s456706" name="Equation" r:id="rId3" imgW="914400" imgH="190080" progId="Equation.DSMT4">
              <p:embed/>
            </p:oleObj>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p:oleObj spid="_x0000_s456707" name="Equation" r:id="rId4" imgW="914400" imgH="190080" progId="Equation.DSMT4">
              <p:embed/>
            </p:oleObj>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p:oleObj spid="_x0000_s456708" name="Equation" r:id="rId5" imgW="914400" imgH="190080" progId="Equation.DSMT4">
              <p:embed/>
            </p:oleObj>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p:oleObj spid="_x0000_s456709" name="Equation" r:id="rId6" imgW="914400" imgH="190080" progId="Equation.DSMT4">
              <p:embed/>
            </p:oleObj>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p:oleObj spid="_x0000_s456710" name="Equation" r:id="rId7" imgW="53316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Nov. 8, 2011</a:t>
            </a:r>
            <a:endParaRPr lang="en-US"/>
          </a:p>
        </p:txBody>
      </p:sp>
      <p:sp>
        <p:nvSpPr>
          <p:cNvPr id="16" name="Footer Placeholder 4"/>
          <p:cNvSpPr>
            <a:spLocks noGrp="1"/>
          </p:cNvSpPr>
          <p:nvPr>
            <p:ph type="ftr" sz="quarter" idx="11"/>
          </p:nvPr>
        </p:nvSpPr>
        <p:spPr/>
        <p:txBody>
          <a:bodyPr/>
          <a:lstStyle/>
          <a:p>
            <a:r>
              <a:rPr lang="en-US" smtClean="0"/>
              <a:t>PHYS 1444-003, Fall 2011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6</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p:oleObj spid="_x0000_s457730" name="Equation" r:id="rId3" imgW="914400" imgH="190080" progId="Equation.DSMT4">
              <p:embed/>
            </p:oleObj>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p:oleObj spid="_x0000_s457731" name="Equation" r:id="rId4" imgW="914400" imgH="190080" progId="Equation.DSMT4">
              <p:embed/>
            </p:oleObj>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p:oleObj spid="_x0000_s457732" name="Equation" r:id="rId5" imgW="914400" imgH="190080" progId="Equation.DSMT4">
              <p:embed/>
            </p:oleObj>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p:oleObj spid="_x0000_s457733" name="Equation" r:id="rId6" imgW="914400" imgH="190080" progId="Equation.DSMT4">
              <p:embed/>
            </p:oleObj>
          </a:graphicData>
        </a:graphic>
      </p:graphicFrame>
      <p:pic>
        <p:nvPicPr>
          <p:cNvPr id="392200" name="Picture 8" descr="FG28_006"/>
          <p:cNvPicPr>
            <a:picLocks noChangeAspect="1" noChangeArrowheads="1"/>
          </p:cNvPicPr>
          <p:nvPr/>
        </p:nvPicPr>
        <p:blipFill>
          <a:blip r:embed="rId7"/>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p:oleObj spid="_x0000_s457734" name="Equation" r:id="rId8" imgW="977760" imgH="253800" progId="Equation.DSMT4">
              <p:embed/>
            </p:oleObj>
          </a:graphicData>
        </a:graphic>
      </p:graphicFrame>
      <p:graphicFrame>
        <p:nvGraphicFramePr>
          <p:cNvPr id="392202" name="Object 10"/>
          <p:cNvGraphicFramePr>
            <a:graphicFrameLocks noChangeAspect="1"/>
          </p:cNvGraphicFramePr>
          <p:nvPr/>
        </p:nvGraphicFramePr>
        <p:xfrm>
          <a:off x="1295400" y="5484813"/>
          <a:ext cx="2197100" cy="654050"/>
        </p:xfrm>
        <a:graphic>
          <a:graphicData uri="http://schemas.openxmlformats.org/presentationml/2006/ole">
            <p:oleObj spid="_x0000_s457735" name="Equation" r:id="rId9" imgW="977760" imgH="291960" progId="Equation.DSMT4">
              <p:embed/>
            </p:oleObj>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with small segments 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par>
                                <p:cTn id="46" presetID="22" presetClass="entr" presetSubtype="8" fill="hold" nodeType="withEffect">
                                  <p:stCondLst>
                                    <p:cond delay="0"/>
                                  </p:stCondLst>
                                  <p:iterate type="wd">
                                    <p:tmPct val="10000"/>
                                  </p:iterate>
                                  <p:childTnLst>
                                    <p:set>
                                      <p:cBhvr>
                                        <p:cTn id="47" dur="1" fill="hold">
                                          <p:stCondLst>
                                            <p:cond delay="0"/>
                                          </p:stCondLst>
                                        </p:cTn>
                                        <p:tgtEl>
                                          <p:spTgt spid="392202"/>
                                        </p:tgtEl>
                                        <p:attrNameLst>
                                          <p:attrName>style.visibility</p:attrName>
                                        </p:attrNameLst>
                                      </p:cBhvr>
                                      <p:to>
                                        <p:strVal val="visible"/>
                                      </p:to>
                                    </p:set>
                                    <p:animEffect transition="in" filter="wipe(left)">
                                      <p:cBhvr>
                                        <p:cTn id="48" dur="500"/>
                                        <p:tgtEl>
                                          <p:spTgt spid="3922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iterate type="wd">
                                    <p:tmPct val="10000"/>
                                  </p:iterate>
                                  <p:childTnLst>
                                    <p:set>
                                      <p:cBhvr>
                                        <p:cTn id="52" dur="1" fill="hold">
                                          <p:stCondLst>
                                            <p:cond delay="0"/>
                                          </p:stCondLst>
                                        </p:cTn>
                                        <p:tgtEl>
                                          <p:spTgt spid="392203"/>
                                        </p:tgtEl>
                                        <p:attrNameLst>
                                          <p:attrName>style.visibility</p:attrName>
                                        </p:attrNameLst>
                                      </p:cBhvr>
                                      <p:to>
                                        <p:strVal val="visible"/>
                                      </p:to>
                                    </p:set>
                                    <p:animEffect transition="in" filter="wipe(right)">
                                      <p:cBhvr>
                                        <p:cTn id="53" dur="500"/>
                                        <p:tgtEl>
                                          <p:spTgt spid="39220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92205"/>
                                        </p:tgtEl>
                                        <p:attrNameLst>
                                          <p:attrName>style.visibility</p:attrName>
                                        </p:attrNameLst>
                                      </p:cBhvr>
                                      <p:to>
                                        <p:strVal val="visible"/>
                                      </p:to>
                                    </p:set>
                                    <p:animEffect transition="in" filter="wipe(left)">
                                      <p:cBhvr>
                                        <p:cTn id="58" dur="500"/>
                                        <p:tgtEl>
                                          <p:spTgt spid="39220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92206"/>
                                        </p:tgtEl>
                                        <p:attrNameLst>
                                          <p:attrName>style.visibility</p:attrName>
                                        </p:attrNameLst>
                                      </p:cBhvr>
                                      <p:to>
                                        <p:strVal val="visible"/>
                                      </p:to>
                                    </p:set>
                                    <p:animEffect transition="in" filter="wipe(left)">
                                      <p:cBhvr>
                                        <p:cTn id="63"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build="p"/>
      <p:bldP spid="392205" grpId="0" animBg="1"/>
      <p:bldP spid="39220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Tuesday, Nov. 8, 2011</a:t>
            </a:r>
            <a:endParaRPr lang="en-US"/>
          </a:p>
        </p:txBody>
      </p:sp>
      <p:sp>
        <p:nvSpPr>
          <p:cNvPr id="20" name="Footer Placeholder 4"/>
          <p:cNvSpPr>
            <a:spLocks noGrp="1"/>
          </p:cNvSpPr>
          <p:nvPr>
            <p:ph type="ftr" sz="quarter" idx="11"/>
          </p:nvPr>
        </p:nvSpPr>
        <p:spPr/>
        <p:txBody>
          <a:bodyPr/>
          <a:lstStyle/>
          <a:p>
            <a:r>
              <a:rPr lang="en-US" smtClean="0"/>
              <a:t>PHYS 1444-003, Fall 2011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7</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p:oleObj spid="_x0000_s458754" name="Equation" r:id="rId4" imgW="914400" imgH="190080" progId="Equation.DSMT4">
              <p:embed/>
            </p:oleObj>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p:oleObj spid="_x0000_s458755" name="Equation" r:id="rId5" imgW="914400" imgH="190080" progId="Equation.DSMT4">
              <p:embed/>
            </p:oleObj>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p:oleObj spid="_x0000_s458756" name="Equation" r:id="rId6" imgW="914400" imgH="190080" progId="Equation.DSMT4">
              <p:embed/>
            </p:oleObj>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a:t>We just verified that Ampere’s law works in a simple case</a:t>
            </a:r>
          </a:p>
          <a:p>
            <a:pPr lvl="1"/>
            <a:r>
              <a:rPr lang="en-US"/>
              <a:t>Experiments verified that it works for other cases too </a:t>
            </a:r>
          </a:p>
          <a:p>
            <a:pPr lvl="1"/>
            <a:r>
              <a:rPr lang="en-US"/>
              <a:t>The importance,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p:oleObj spid="_x0000_s458757" name="Equation" r:id="rId7" imgW="914400" imgH="190080" progId="Equation.DSMT4">
              <p:embed/>
            </p:oleObj>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p:oleObj spid="_x0000_s458758" name="Equation" r:id="rId8" imgW="533160" imgH="203040" progId="Equation.DSMT4">
              <p:embed/>
            </p:oleObj>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p:oleObj spid="_x0000_s458759" name="Equation" r:id="rId9" imgW="253800" imgH="152280" progId="Equation.DSMT4">
              <p:embed/>
            </p:oleObj>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29" name="Object 13"/>
          <p:cNvGraphicFramePr>
            <a:graphicFrameLocks noChangeAspect="1"/>
          </p:cNvGraphicFramePr>
          <p:nvPr/>
        </p:nvGraphicFramePr>
        <p:xfrm>
          <a:off x="2514600" y="3200400"/>
          <a:ext cx="1341438" cy="654050"/>
        </p:xfrm>
        <a:graphic>
          <a:graphicData uri="http://schemas.openxmlformats.org/presentationml/2006/ole">
            <p:oleObj spid="_x0000_s458760" name="Equation" r:id="rId10" imgW="596880" imgH="291960" progId="Equation.DSMT4">
              <p:embed/>
            </p:oleObj>
          </a:graphicData>
        </a:graphic>
      </p:graphicFrame>
      <p:graphicFrame>
        <p:nvGraphicFramePr>
          <p:cNvPr id="393230" name="Object 14"/>
          <p:cNvGraphicFramePr>
            <a:graphicFrameLocks noChangeAspect="1"/>
          </p:cNvGraphicFramePr>
          <p:nvPr/>
        </p:nvGraphicFramePr>
        <p:xfrm>
          <a:off x="3810000" y="3200400"/>
          <a:ext cx="1084263" cy="654050"/>
        </p:xfrm>
        <a:graphic>
          <a:graphicData uri="http://schemas.openxmlformats.org/presentationml/2006/ole">
            <p:oleObj spid="_x0000_s458761" name="Equation" r:id="rId11" imgW="482400" imgH="291960" progId="Equation.DSMT4">
              <p:embed/>
            </p:oleObj>
          </a:graphicData>
        </a:graphic>
      </p:graphicFrame>
      <p:graphicFrame>
        <p:nvGraphicFramePr>
          <p:cNvPr id="393231" name="Object 15"/>
          <p:cNvGraphicFramePr>
            <a:graphicFrameLocks noChangeAspect="1"/>
          </p:cNvGraphicFramePr>
          <p:nvPr/>
        </p:nvGraphicFramePr>
        <p:xfrm>
          <a:off x="4876800" y="3200400"/>
          <a:ext cx="1112838" cy="654050"/>
        </p:xfrm>
        <a:graphic>
          <a:graphicData uri="http://schemas.openxmlformats.org/presentationml/2006/ole">
            <p:oleObj spid="_x0000_s458762" name="Equation" r:id="rId12" imgW="495000" imgH="291960" progId="Equation.DSMT4">
              <p:embed/>
            </p:oleObj>
          </a:graphicData>
        </a:graphic>
      </p:graphicFrame>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p:oleObj spid="_x0000_s458763" name="Equation" r:id="rId13" imgW="355320" imgH="164880" progId="Equation.DSMT4">
              <p:embed/>
            </p:oleObj>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p:oleObj spid="_x0000_s458764" name="Equation" r:id="rId14" imgW="558720" imgH="368280" progId="Equation.DSMT4">
              <p:embed/>
            </p:oleObj>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p:oleObj spid="_x0000_s458765" name="Equation" r:id="rId15" imgW="3427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93229"/>
                                        </p:tgtEl>
                                        <p:attrNameLst>
                                          <p:attrName>style.visibility</p:attrName>
                                        </p:attrNameLst>
                                      </p:cBhvr>
                                      <p:to>
                                        <p:strVal val="visible"/>
                                      </p:to>
                                    </p:set>
                                    <p:animEffect transition="in" filter="wipe(left)">
                                      <p:cBhvr>
                                        <p:cTn id="34" dur="500"/>
                                        <p:tgtEl>
                                          <p:spTgt spid="3932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3230"/>
                                        </p:tgtEl>
                                        <p:attrNameLst>
                                          <p:attrName>style.visibility</p:attrName>
                                        </p:attrNameLst>
                                      </p:cBhvr>
                                      <p:to>
                                        <p:strVal val="visible"/>
                                      </p:to>
                                    </p:set>
                                    <p:animEffect transition="in" filter="wipe(left)">
                                      <p:cBhvr>
                                        <p:cTn id="39" dur="500"/>
                                        <p:tgtEl>
                                          <p:spTgt spid="3932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3231"/>
                                        </p:tgtEl>
                                        <p:attrNameLst>
                                          <p:attrName>style.visibility</p:attrName>
                                        </p:attrNameLst>
                                      </p:cBhvr>
                                      <p:to>
                                        <p:strVal val="visible"/>
                                      </p:to>
                                    </p:set>
                                    <p:animEffect transition="in" filter="wipe(left)">
                                      <p:cBhvr>
                                        <p:cTn id="44" dur="500"/>
                                        <p:tgtEl>
                                          <p:spTgt spid="3932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build="p"/>
      <p:bldP spid="393226" grpId="0" build="p"/>
      <p:bldP spid="393228"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Tuesday, Nov. 8, 2011</a:t>
            </a:r>
            <a:endParaRPr lang="en-US"/>
          </a:p>
        </p:txBody>
      </p:sp>
      <p:sp>
        <p:nvSpPr>
          <p:cNvPr id="11" name="Footer Placeholder 4"/>
          <p:cNvSpPr>
            <a:spLocks noGrp="1"/>
          </p:cNvSpPr>
          <p:nvPr>
            <p:ph type="ftr" sz="quarter" idx="11"/>
          </p:nvPr>
        </p:nvSpPr>
        <p:spPr/>
        <p:txBody>
          <a:bodyPr/>
          <a:lstStyle/>
          <a:p>
            <a:r>
              <a:rPr lang="en-US" smtClean="0"/>
              <a:t>PHYS 1444-003, Fall 2011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8</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p:oleObj spid="_x0000_s459778" name="Equation" r:id="rId4" imgW="914400" imgH="190080" progId="Equation.DSMT4">
              <p:embed/>
            </p:oleObj>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p:oleObj spid="_x0000_s459779" name="Equation" r:id="rId5" imgW="914400" imgH="190080" progId="Equation.DSMT4">
              <p:embed/>
            </p:oleObj>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p:oleObj spid="_x0000_s459780" name="Equation" r:id="rId6" imgW="914400" imgH="190080" progId="Equation.DSMT4">
              <p:embed/>
            </p:oleObj>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p:oleObj spid="_x0000_s459781" name="Equation" r:id="rId7" imgW="914400" imgH="190080" progId="Equation.DSMT4">
              <p:embed/>
            </p:oleObj>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Tuesday, Nov. 8, 2011</a:t>
            </a:r>
            <a:endParaRPr lang="en-US"/>
          </a:p>
        </p:txBody>
      </p:sp>
      <p:sp>
        <p:nvSpPr>
          <p:cNvPr id="18" name="Footer Placeholder 4"/>
          <p:cNvSpPr>
            <a:spLocks noGrp="1"/>
          </p:cNvSpPr>
          <p:nvPr>
            <p:ph type="ftr" sz="quarter" idx="11"/>
          </p:nvPr>
        </p:nvSpPr>
        <p:spPr/>
        <p:txBody>
          <a:bodyPr/>
          <a:lstStyle/>
          <a:p>
            <a:r>
              <a:rPr lang="en-US" smtClean="0"/>
              <a:t>PHYS 1444-003, Fall 2011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9</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a:t>
            </a:r>
            <a:r>
              <a:rPr lang="en-US" dirty="0" smtClean="0"/>
              <a:t> 6 </a:t>
            </a:r>
            <a:endParaRPr lang="en-US"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p:oleObj spid="_x0000_s460802" name="Equation" r:id="rId4" imgW="482400" imgH="203040" progId="Equation.DSMT4">
              <p:embed/>
            </p:oleObj>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p:oleObj spid="_x0000_s460803" name="Equation" r:id="rId5" imgW="368280" imgH="203040" progId="Equation.DSMT4">
              <p:embed/>
            </p:oleObj>
          </a:graphicData>
        </a:graphic>
      </p:graphicFrame>
      <p:graphicFrame>
        <p:nvGraphicFramePr>
          <p:cNvPr id="395278" name="Object 14"/>
          <p:cNvGraphicFramePr>
            <a:graphicFrameLocks noChangeAspect="1"/>
          </p:cNvGraphicFramePr>
          <p:nvPr/>
        </p:nvGraphicFramePr>
        <p:xfrm>
          <a:off x="1944688" y="5573713"/>
          <a:ext cx="1341437" cy="654050"/>
        </p:xfrm>
        <a:graphic>
          <a:graphicData uri="http://schemas.openxmlformats.org/presentationml/2006/ole">
            <p:oleObj spid="_x0000_s460804" name="Equation" r:id="rId6" imgW="596880" imgH="291960" progId="Equation.DSMT4">
              <p:embed/>
            </p:oleObj>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p:oleObj spid="_x0000_s460805" name="Equation" r:id="rId7" imgW="355320" imgH="164880" progId="Equation.DSMT4">
              <p:embed/>
            </p:oleObj>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p:oleObj spid="_x0000_s460806" name="Equation" r:id="rId8" imgW="5839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95278"/>
                                        </p:tgtEl>
                                        <p:attrNameLst>
                                          <p:attrName>style.visibility</p:attrName>
                                        </p:attrNameLst>
                                      </p:cBhvr>
                                      <p:to>
                                        <p:strVal val="visible"/>
                                      </p:to>
                                    </p:set>
                                    <p:animEffect transition="in" filter="wipe(left)">
                                      <p:cBhvr>
                                        <p:cTn id="45" dur="500"/>
                                        <p:tgtEl>
                                          <p:spTgt spid="39527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41552</TotalTime>
  <Words>1857</Words>
  <Application>Microsoft Macintosh PowerPoint</Application>
  <PresentationFormat>On-screen Show (4:3)</PresentationFormat>
  <Paragraphs>162</Paragraphs>
  <Slides>15</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1444 – Section 003 Lecture #19</vt:lpstr>
      <vt:lpstr>Announcements</vt:lpstr>
      <vt:lpstr>Slide 3</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798</cp:revision>
  <dcterms:created xsi:type="dcterms:W3CDTF">2011-11-08T20:29:17Z</dcterms:created>
  <dcterms:modified xsi:type="dcterms:W3CDTF">2011-11-08T20:29:50Z</dcterms:modified>
</cp:coreProperties>
</file>