
<file path=[Content_Types].xml><?xml version="1.0" encoding="utf-8"?>
<Types xmlns="http://schemas.openxmlformats.org/package/2006/content-types">
  <Override PartName="/ppt/embeddings/oleObject70.bin" ContentType="application/vnd.openxmlformats-officedocument.oleObject"/>
  <Override PartName="/ppt/embeddings/oleObject103.bin" ContentType="application/vnd.openxmlformats-officedocument.oleObject"/>
  <Override PartName="/ppt/embeddings/oleObject47.bin" ContentType="application/vnd.openxmlformats-officedocument.oleObject"/>
  <Override PartName="/ppt/slides/slide18.xml" ContentType="application/vnd.openxmlformats-officedocument.presentationml.slide+xml"/>
  <Override PartName="/ppt/embeddings/oleObject112.bin" ContentType="application/vnd.openxmlformats-officedocument.oleObject"/>
  <Override PartName="/ppt/embeddings/oleObject57.bin" ContentType="application/vnd.openxmlformats-officedocument.oleObject"/>
  <Override PartName="/ppt/embeddings/oleObject66.bin" ContentType="application/vnd.openxmlformats-officedocument.oleObject"/>
  <Override PartName="/ppt/slides/slide9.xml" ContentType="application/vnd.openxmlformats-officedocument.presentationml.slide+xml"/>
  <Override PartName="/ppt/embeddings/oleObject76.bin" ContentType="application/vnd.openxmlformats-officedocument.oleObject"/>
  <Override PartName="/ppt/embeddings/oleObject85.bin" ContentType="application/vnd.openxmlformats-officedocument.oleObject"/>
  <Override PartName="/ppt/notesMasters/notesMaster1.xml" ContentType="application/vnd.openxmlformats-officedocument.presentationml.notesMaster+xml"/>
  <Override PartName="/ppt/embeddings/oleObject109.bin" ContentType="application/vnd.openxmlformats-officedocument.oleObject"/>
  <Default Extension="vml" ContentType="application/vnd.openxmlformats-officedocument.vmlDrawing"/>
  <Override PartName="/ppt/embeddings/oleObject95.bin" ContentType="application/vnd.openxmlformats-officedocument.oleObject"/>
  <Override PartName="/ppt/theme/theme1.xml" ContentType="application/vnd.openxmlformats-officedocument.theme+xml"/>
  <Override PartName="/ppt/embeddings/oleObject1.bin" ContentType="application/vnd.openxmlformats-officedocument.oleObject"/>
  <Override PartName="/ppt/embeddings/oleObject13.bin" ContentType="application/vnd.openxmlformats-officedocument.oleObject"/>
  <Override PartName="/ppt/embeddings/oleObject23.bin" ContentType="application/vnd.openxmlformats-officedocument.oleObject"/>
  <Override PartName="/ppt/embeddings/oleObject33.bin" ContentType="application/vnd.openxmlformats-officedocument.oleObject"/>
  <Default Extension="jpeg" ContentType="image/jpeg"/>
  <Override PartName="/ppt/embeddings/oleObject42.bin" ContentType="application/vnd.openxmlformats-officedocument.oleObject"/>
  <Override PartName="/ppt/slides/slide13.xml" ContentType="application/vnd.openxmlformats-officedocument.presentationml.slide+xml"/>
  <Override PartName="/ppt/embeddings/oleObject7.bin" ContentType="application/vnd.openxmlformats-officedocument.oleObject"/>
  <Override PartName="/ppt/embeddings/oleObject52.bin" ContentType="application/vnd.openxmlformats-officedocument.oleObject"/>
  <Override PartName="/ppt/embeddings/oleObject19.bin" ContentType="application/vnd.openxmlformats-officedocument.oleObject"/>
  <Override PartName="/ppt/embeddings/oleObject61.bin" ContentType="application/vnd.openxmlformats-officedocument.oleObject"/>
  <Override PartName="/ppt/embeddings/oleObject29.bin" ContentType="application/vnd.openxmlformats-officedocument.oleObject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embeddings/oleObject71.bin" ContentType="application/vnd.openxmlformats-officedocument.oleObject"/>
  <Override PartName="/ppt/embeddings/oleObject38.bin" ContentType="application/vnd.openxmlformats-officedocument.oleObject"/>
  <Override PartName="/ppt/embeddings/oleObject104.bin" ContentType="application/vnd.openxmlformats-officedocument.oleObject"/>
  <Override PartName="/ppt/embeddings/oleObject48.bin" ContentType="application/vnd.openxmlformats-officedocument.oleObject"/>
  <Override PartName="/ppt/slides/slide19.xml" ContentType="application/vnd.openxmlformats-officedocument.presentationml.slide+xml"/>
  <Override PartName="/ppt/embeddings/oleObject80.bin" ContentType="application/vnd.openxmlformats-officedocument.oleObject"/>
  <Override PartName="/ppt/slideLayouts/slideLayout10.xml" ContentType="application/vnd.openxmlformats-officedocument.presentationml.slideLayout+xml"/>
  <Override PartName="/ppt/embeddings/oleObject90.bin" ContentType="application/vnd.openxmlformats-officedocument.oleObject"/>
  <Override PartName="/ppt/embeddings/oleObject58.bin" ContentType="application/vnd.openxmlformats-officedocument.oleObject"/>
  <Override PartName="/ppt/embeddings/oleObject113.bin" ContentType="application/vnd.openxmlformats-officedocument.oleObject"/>
  <Override PartName="/ppt/embeddings/oleObject67.bin" ContentType="application/vnd.openxmlformats-officedocument.oleObject"/>
  <Override PartName="/ppt/embeddings/oleObject77.bin" ContentType="application/vnd.openxmlformats-officedocument.oleObject"/>
  <Override PartName="/ppt/embeddings/oleObject86.bin" ContentType="application/vnd.openxmlformats-officedocument.oleObject"/>
  <Override PartName="/ppt/embeddings/oleObject96.bin" ContentType="application/vnd.openxmlformats-officedocument.oleObject"/>
  <Override PartName="/ppt/theme/theme2.xml" ContentType="application/vnd.openxmlformats-officedocument.theme+xml"/>
  <Override PartName="/ppt/embeddings/oleObject2.bin" ContentType="application/vnd.openxmlformats-officedocument.oleObject"/>
  <Override PartName="/ppt/embeddings/oleObject14.bin" ContentType="application/vnd.openxmlformats-officedocument.oleObject"/>
  <Override PartName="/ppt/embeddings/oleObject24.bin" ContentType="application/vnd.openxmlformats-officedocument.oleObject"/>
  <Override PartName="/ppt/embeddings/oleObject34.bin" ContentType="application/vnd.openxmlformats-officedocument.oleObject"/>
  <Override PartName="/ppt/slides/slide14.xml" ContentType="application/vnd.openxmlformats-officedocument.presentationml.slide+xml"/>
  <Override PartName="/ppt/embeddings/oleObject43.bin" ContentType="application/vnd.openxmlformats-officedocument.oleObject"/>
  <Override PartName="/ppt/embeddings/oleObject8.bin" ContentType="application/vnd.openxmlformats-officedocument.oleObject"/>
  <Override PartName="/ppt/embeddings/oleObject53.bin" ContentType="application/vnd.openxmlformats-officedocument.oleObject"/>
  <Default Extension="bin" ContentType="application/vnd.openxmlformats-officedocument.presentationml.printerSettings"/>
  <Default Extension="xml" ContentType="application/xml"/>
  <Override PartName="/ppt/slides/slide5.xml" ContentType="application/vnd.openxmlformats-officedocument.presentationml.slide+xml"/>
  <Override PartName="/ppt/embeddings/oleObject62.bin" ContentType="application/vnd.openxmlformats-officedocument.oleObject"/>
  <Override PartName="/ppt/slideLayouts/slideLayout6.xml" ContentType="application/vnd.openxmlformats-officedocument.presentationml.slideLayout+xml"/>
  <Override PartName="/ppt/tableStyles.xml" ContentType="application/vnd.openxmlformats-officedocument.presentationml.tableStyles+xml"/>
  <Override PartName="/ppt/embeddings/oleObject39.bin" ContentType="application/vnd.openxmlformats-officedocument.oleObject"/>
  <Override PartName="/ppt/embeddings/oleObject72.bin" ContentType="application/vnd.openxmlformats-officedocument.oleObject"/>
  <Override PartName="/ppt/embeddings/oleObject81.bin" ContentType="application/vnd.openxmlformats-officedocument.oleObject"/>
  <Override PartName="/ppt/embeddings/oleObject49.bin" ContentType="application/vnd.openxmlformats-officedocument.oleObject"/>
  <Override PartName="/ppt/embeddings/oleObject105.bin" ContentType="application/vnd.openxmlformats-officedocument.oleObject"/>
  <Override PartName="/ppt/slideLayouts/slideLayout11.xml" ContentType="application/vnd.openxmlformats-officedocument.presentationml.slideLayout+xml"/>
  <Override PartName="/ppt/embeddings/oleObject91.bin" ContentType="application/vnd.openxmlformats-officedocument.oleObject"/>
  <Override PartName="/ppt/embeddings/oleObject59.bin" ContentType="application/vnd.openxmlformats-officedocument.oleObject"/>
  <Override PartName="/docProps/app.xml" ContentType="application/vnd.openxmlformats-officedocument.extended-properties+xml"/>
  <Override PartName="/ppt/embeddings/oleObject68.bin" ContentType="application/vnd.openxmlformats-officedocument.oleObject"/>
  <Override PartName="/ppt/embeddings/oleObject78.bin" ContentType="application/vnd.openxmlformats-officedocument.oleObject"/>
  <Override PartName="/ppt/embeddings/oleObject10.bin" ContentType="application/vnd.openxmlformats-officedocument.oleObject"/>
  <Override PartName="/ppt/embeddings/oleObject87.bin" ContentType="application/vnd.openxmlformats-officedocument.oleObject"/>
  <Override PartName="/docProps/core.xml" ContentType="application/vnd.openxmlformats-package.core-properties+xml"/>
  <Override PartName="/ppt/embeddings/oleObject97.bin" ContentType="application/vnd.openxmlformats-officedocument.oleObject"/>
  <Override PartName="/ppt/theme/theme3.xml" ContentType="application/vnd.openxmlformats-officedocument.theme+xml"/>
  <Override PartName="/ppt/embeddings/oleObject3.bin" ContentType="application/vnd.openxmlformats-officedocument.oleObject"/>
  <Override PartName="/ppt/embeddings/oleObject15.bin" ContentType="application/vnd.openxmlformats-officedocument.oleObject"/>
  <Override PartName="/ppt/embeddings/oleObject25.bin" ContentType="application/vnd.openxmlformats-officedocument.oleObject"/>
  <Override PartName="/ppt/slideLayouts/slideLayout1.xml" ContentType="application/vnd.openxmlformats-officedocument.presentationml.slideLayout+xml"/>
  <Override PartName="/ppt/embeddings/oleObject35.bin" ContentType="application/vnd.openxmlformats-officedocument.oleObject"/>
  <Override PartName="/ppt/embeddings/oleObject100.bin" ContentType="application/vnd.openxmlformats-officedocument.oleObject"/>
  <Override PartName="/ppt/embeddings/oleObject44.bin" ContentType="application/vnd.openxmlformats-officedocument.oleObject"/>
  <Override PartName="/ppt/slides/slide15.xml" ContentType="application/vnd.openxmlformats-officedocument.presentationml.slide+xml"/>
  <Override PartName="/ppt/embeddings/oleObject9.bin" ContentType="application/vnd.openxmlformats-officedocument.oleObject"/>
  <Override PartName="/ppt/embeddings/oleObject54.bin" ContentType="application/vnd.openxmlformats-officedocument.oleObject"/>
  <Override PartName="/ppt/embeddings/oleObject63.bin" ContentType="application/vnd.openxmlformats-officedocument.oleObject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embeddings/oleObject73.bin" ContentType="application/vnd.openxmlformats-officedocument.oleObject"/>
  <Override PartName="/ppt/embeddings/oleObject106.bin" ContentType="application/vnd.openxmlformats-officedocument.oleObject"/>
  <Override PartName="/ppt/embeddings/oleObject82.bin" ContentType="application/vnd.openxmlformats-officedocument.oleObject"/>
  <Override PartName="/ppt/slideLayouts/slideLayout12.xml" ContentType="application/vnd.openxmlformats-officedocument.presentationml.slideLayout+xml"/>
  <Override PartName="/ppt/embeddings/oleObject92.bin" ContentType="application/vnd.openxmlformats-officedocument.oleObject"/>
  <Override PartName="/ppt/embeddings/oleObject69.bin" ContentType="application/vnd.openxmlformats-officedocument.oleObject"/>
  <Override PartName="/ppt/embeddings/oleObject79.bin" ContentType="application/vnd.openxmlformats-officedocument.oleObject"/>
  <Override PartName="/ppt/embeddings/oleObject11.bin" ContentType="application/vnd.openxmlformats-officedocument.oleObject"/>
  <Override PartName="/ppt/embeddings/oleObject88.bin" ContentType="application/vnd.openxmlformats-officedocument.oleObject"/>
  <Override PartName="/ppt/embeddings/oleObject20.bin" ContentType="application/vnd.openxmlformats-officedocument.oleObject"/>
  <Override PartName="/ppt/embeddings/oleObject98.bin" ContentType="application/vnd.openxmlformats-officedocument.oleObject"/>
  <Override PartName="/ppt/embeddings/oleObject30.bin" ContentType="application/vnd.openxmlformats-officedocument.oleObject"/>
  <Override PartName="/ppt/slides/slide10.xml" ContentType="application/vnd.openxmlformats-officedocument.presentationml.slide+xml"/>
  <Override PartName="/ppt/embeddings/oleObject4.bin" ContentType="application/vnd.openxmlformats-officedocument.oleObject"/>
  <Override PartName="/ppt/embeddings/oleObject16.bin" ContentType="application/vnd.openxmlformats-officedocument.oleObject"/>
  <Override PartName="/ppt/slides/slide20.xml" ContentType="application/vnd.openxmlformats-officedocument.presentationml.slide+xml"/>
  <Override PartName="/ppt/embeddings/oleObject26.bin" ContentType="application/vnd.openxmlformats-officedocument.oleObject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embeddings/oleObject36.bin" ContentType="application/vnd.openxmlformats-officedocument.oleObject"/>
  <Override PartName="/ppt/embeddings/oleObject101.bin" ContentType="application/vnd.openxmlformats-officedocument.oleObject"/>
  <Override PartName="/ppt/embeddings/oleObject45.bin" ContentType="application/vnd.openxmlformats-officedocument.oleObject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embeddings/oleObject110.bin" ContentType="application/vnd.openxmlformats-officedocument.oleObject"/>
  <Default Extension="rels" ContentType="application/vnd.openxmlformats-package.relationships+xml"/>
  <Override PartName="/ppt/embeddings/oleObject55.bin" ContentType="application/vnd.openxmlformats-officedocument.oleObject"/>
  <Default Extension="pict" ContentType="image/pict"/>
  <Default Extension="wmf" ContentType="image/x-wmf"/>
  <Override PartName="/ppt/slides/slide7.xml" ContentType="application/vnd.openxmlformats-officedocument.presentationml.slide+xml"/>
  <Override PartName="/ppt/embeddings/oleObject64.bin" ContentType="application/vnd.openxmlformats-officedocument.oleObject"/>
  <Override PartName="/ppt/slideLayouts/slideLayout8.xml" ContentType="application/vnd.openxmlformats-officedocument.presentationml.slideLayout+xml"/>
  <Override PartName="/ppt/embeddings/oleObject74.bin" ContentType="application/vnd.openxmlformats-officedocument.oleObject"/>
  <Override PartName="/ppt/embeddings/oleObject83.bin" ContentType="application/vnd.openxmlformats-officedocument.oleObject"/>
  <Override PartName="/ppt/embeddings/oleObject107.bin" ContentType="application/vnd.openxmlformats-officedocument.oleObject"/>
  <Override PartName="/ppt/embeddings/oleObject93.bin" ContentType="application/vnd.openxmlformats-officedocument.oleObject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embeddings/oleObject12.bin" ContentType="application/vnd.openxmlformats-officedocument.oleObject"/>
  <Override PartName="/ppt/embeddings/oleObject89.bin" ContentType="application/vnd.openxmlformats-officedocument.oleObject"/>
  <Override PartName="/ppt/embeddings/oleObject21.bin" ContentType="application/vnd.openxmlformats-officedocument.oleObject"/>
  <Override PartName="/ppt/embeddings/oleObject99.bin" ContentType="application/vnd.openxmlformats-officedocument.oleObject"/>
  <Override PartName="/ppt/embeddings/oleObject31.bin" ContentType="application/vnd.openxmlformats-officedocument.oleObject"/>
  <Override PartName="/ppt/embeddings/oleObject40.bin" ContentType="application/vnd.openxmlformats-officedocument.oleObject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embeddings/oleObject17.bin" ContentType="application/vnd.openxmlformats-officedocument.oleObject"/>
  <Override PartName="/ppt/embeddings/oleObject50.bin" ContentType="application/vnd.openxmlformats-officedocument.oleObject"/>
  <Override PartName="/ppt/embeddings/oleObject27.bin" ContentType="application/vnd.openxmlformats-officedocument.oleObject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embeddings/oleObject37.bin" ContentType="application/vnd.openxmlformats-officedocument.oleObject"/>
  <Override PartName="/ppt/embeddings/oleObject102.bin" ContentType="application/vnd.openxmlformats-officedocument.oleObject"/>
  <Override PartName="/ppt/embeddings/oleObject46.bin" ContentType="application/vnd.openxmlformats-officedocument.oleObject"/>
  <Override PartName="/ppt/slides/slide17.xml" ContentType="application/vnd.openxmlformats-officedocument.presentationml.slide+xml"/>
  <Override PartName="/ppt/embeddings/oleObject111.bin" ContentType="application/vnd.openxmlformats-officedocument.oleObject"/>
  <Override PartName="/ppt/embeddings/oleObject56.bin" ContentType="application/vnd.openxmlformats-officedocument.oleObject"/>
  <Override PartName="/ppt/embeddings/oleObject65.bin" ContentType="application/vnd.openxmlformats-officedocument.oleObject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embeddings/oleObject75.bin" ContentType="application/vnd.openxmlformats-officedocument.oleObject"/>
  <Override PartName="/ppt/embeddings/oleObject84.bin" ContentType="application/vnd.openxmlformats-officedocument.oleObject"/>
  <Override PartName="/ppt/embeddings/oleObject108.bin" ContentType="application/vnd.openxmlformats-officedocument.oleObject"/>
  <Override PartName="/ppt/embeddings/oleObject94.bin" ContentType="application/vnd.openxmlformats-officedocument.oleObject"/>
  <Override PartName="/ppt/embeddings/oleObject22.bin" ContentType="application/vnd.openxmlformats-officedocument.oleObject"/>
  <Override PartName="/ppt/embeddings/oleObject32.bin" ContentType="application/vnd.openxmlformats-officedocument.oleObject"/>
  <Override PartName="/ppt/slides/slide12.xml" ContentType="application/vnd.openxmlformats-officedocument.presentationml.slide+xml"/>
  <Override PartName="/ppt/embeddings/oleObject41.bin" ContentType="application/vnd.openxmlformats-officedocument.oleObject"/>
  <Override PartName="/ppt/embeddings/oleObject6.bin" ContentType="application/vnd.openxmlformats-officedocument.oleObject"/>
  <Override PartName="/ppt/embeddings/oleObject18.bin" ContentType="application/vnd.openxmlformats-officedocument.oleObject"/>
  <Override PartName="/ppt/embeddings/oleObject51.bin" ContentType="application/vnd.openxmlformats-officedocument.oleObject"/>
  <Override PartName="/ppt/embeddings/oleObject60.bin" ContentType="application/vnd.openxmlformats-officedocument.oleObject"/>
  <Override PartName="/ppt/embeddings/oleObject28.bin" ContentType="application/vnd.openxmlformats-officedocument.oleObject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566" r:id="rId3"/>
    <p:sldId id="604" r:id="rId4"/>
    <p:sldId id="587" r:id="rId5"/>
    <p:sldId id="588" r:id="rId6"/>
    <p:sldId id="589" r:id="rId7"/>
    <p:sldId id="590" r:id="rId8"/>
    <p:sldId id="591" r:id="rId9"/>
    <p:sldId id="592" r:id="rId10"/>
    <p:sldId id="593" r:id="rId11"/>
    <p:sldId id="594" r:id="rId12"/>
    <p:sldId id="595" r:id="rId13"/>
    <p:sldId id="596" r:id="rId14"/>
    <p:sldId id="597" r:id="rId15"/>
    <p:sldId id="598" r:id="rId16"/>
    <p:sldId id="599" r:id="rId17"/>
    <p:sldId id="600" r:id="rId18"/>
    <p:sldId id="601" r:id="rId19"/>
    <p:sldId id="602" r:id="rId20"/>
    <p:sldId id="603" r:id="rId21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srgbClr val="003300"/>
    </p:penClr>
  </p:showPr>
  <p:clrMru>
    <a:srgbClr val="99FFCC"/>
    <a:srgbClr val="FFFFCC"/>
    <a:srgbClr val="CC6600"/>
    <a:srgbClr val="FF0066"/>
    <a:srgbClr val="CC00CC"/>
    <a:srgbClr val="003300"/>
    <a:srgbClr val="6600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3118" autoAdjust="0"/>
    <p:restoredTop sz="94683" autoAdjust="0"/>
  </p:normalViewPr>
  <p:slideViewPr>
    <p:cSldViewPr>
      <p:cViewPr varScale="1">
        <p:scale>
          <a:sx n="91" d="100"/>
          <a:sy n="91" d="100"/>
        </p:scale>
        <p:origin x="-248" y="-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pict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4" Type="http://schemas.openxmlformats.org/officeDocument/2006/relationships/image" Target="../media/image38.wmf"/><Relationship Id="rId5" Type="http://schemas.openxmlformats.org/officeDocument/2006/relationships/image" Target="../media/image39.wmf"/><Relationship Id="rId1" Type="http://schemas.openxmlformats.org/officeDocument/2006/relationships/image" Target="../media/image2.wmf"/><Relationship Id="rId2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41.wmf"/><Relationship Id="rId3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4" Type="http://schemas.openxmlformats.org/officeDocument/2006/relationships/image" Target="../media/image45.wmf"/><Relationship Id="rId1" Type="http://schemas.openxmlformats.org/officeDocument/2006/relationships/image" Target="../media/image2.wmf"/><Relationship Id="rId2" Type="http://schemas.openxmlformats.org/officeDocument/2006/relationships/image" Target="../media/image4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4" Type="http://schemas.openxmlformats.org/officeDocument/2006/relationships/image" Target="../media/image51.wmf"/><Relationship Id="rId5" Type="http://schemas.openxmlformats.org/officeDocument/2006/relationships/image" Target="../media/image52.wmf"/><Relationship Id="rId6" Type="http://schemas.openxmlformats.org/officeDocument/2006/relationships/image" Target="../media/image53.wmf"/><Relationship Id="rId7" Type="http://schemas.openxmlformats.org/officeDocument/2006/relationships/image" Target="../media/image54.wmf"/><Relationship Id="rId8" Type="http://schemas.openxmlformats.org/officeDocument/2006/relationships/image" Target="../media/image55.wmf"/><Relationship Id="rId9" Type="http://schemas.openxmlformats.org/officeDocument/2006/relationships/image" Target="../media/image56.wmf"/><Relationship Id="rId10" Type="http://schemas.openxmlformats.org/officeDocument/2006/relationships/image" Target="../media/image57.wmf"/><Relationship Id="rId1" Type="http://schemas.openxmlformats.org/officeDocument/2006/relationships/image" Target="../media/image48.wmf"/><Relationship Id="rId2" Type="http://schemas.openxmlformats.org/officeDocument/2006/relationships/image" Target="../media/image49.wmf"/></Relationships>
</file>

<file path=ppt/drawings/_rels/vmlDrawing1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9.wmf"/><Relationship Id="rId12" Type="http://schemas.openxmlformats.org/officeDocument/2006/relationships/image" Target="../media/image70.wmf"/><Relationship Id="rId13" Type="http://schemas.openxmlformats.org/officeDocument/2006/relationships/image" Target="../media/image71.wmf"/><Relationship Id="rId14" Type="http://schemas.openxmlformats.org/officeDocument/2006/relationships/image" Target="../media/image72.wmf"/><Relationship Id="rId15" Type="http://schemas.openxmlformats.org/officeDocument/2006/relationships/image" Target="../media/image73.wmf"/><Relationship Id="rId16" Type="http://schemas.openxmlformats.org/officeDocument/2006/relationships/image" Target="../media/image74.wmf"/><Relationship Id="rId17" Type="http://schemas.openxmlformats.org/officeDocument/2006/relationships/image" Target="../media/image75.wmf"/><Relationship Id="rId1" Type="http://schemas.openxmlformats.org/officeDocument/2006/relationships/image" Target="../media/image59.wmf"/><Relationship Id="rId2" Type="http://schemas.openxmlformats.org/officeDocument/2006/relationships/image" Target="../media/image60.wmf"/><Relationship Id="rId3" Type="http://schemas.openxmlformats.org/officeDocument/2006/relationships/image" Target="../media/image61.wmf"/><Relationship Id="rId4" Type="http://schemas.openxmlformats.org/officeDocument/2006/relationships/image" Target="../media/image62.wmf"/><Relationship Id="rId5" Type="http://schemas.openxmlformats.org/officeDocument/2006/relationships/image" Target="../media/image63.wmf"/><Relationship Id="rId6" Type="http://schemas.openxmlformats.org/officeDocument/2006/relationships/image" Target="../media/image64.wmf"/><Relationship Id="rId7" Type="http://schemas.openxmlformats.org/officeDocument/2006/relationships/image" Target="../media/image65.wmf"/><Relationship Id="rId8" Type="http://schemas.openxmlformats.org/officeDocument/2006/relationships/image" Target="../media/image66.wmf"/><Relationship Id="rId9" Type="http://schemas.openxmlformats.org/officeDocument/2006/relationships/image" Target="../media/image67.wmf"/><Relationship Id="rId10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wmf"/><Relationship Id="rId12" Type="http://schemas.openxmlformats.org/officeDocument/2006/relationships/image" Target="../media/image16.wmf"/><Relationship Id="rId13" Type="http://schemas.openxmlformats.org/officeDocument/2006/relationships/image" Target="../media/image17.wmf"/><Relationship Id="rId14" Type="http://schemas.openxmlformats.org/officeDocument/2006/relationships/image" Target="../media/image18.wmf"/><Relationship Id="rId1" Type="http://schemas.openxmlformats.org/officeDocument/2006/relationships/image" Target="../media/image5.wmf"/><Relationship Id="rId2" Type="http://schemas.openxmlformats.org/officeDocument/2006/relationships/image" Target="../media/image6.wmf"/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5" Type="http://schemas.openxmlformats.org/officeDocument/2006/relationships/image" Target="../media/image9.wmf"/><Relationship Id="rId6" Type="http://schemas.openxmlformats.org/officeDocument/2006/relationships/image" Target="../media/image10.wmf"/><Relationship Id="rId7" Type="http://schemas.openxmlformats.org/officeDocument/2006/relationships/image" Target="../media/image11.wmf"/><Relationship Id="rId8" Type="http://schemas.openxmlformats.org/officeDocument/2006/relationships/image" Target="../media/image12.wmf"/><Relationship Id="rId9" Type="http://schemas.openxmlformats.org/officeDocument/2006/relationships/image" Target="../media/image13.wmf"/><Relationship Id="rId10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21.wmf"/><Relationship Id="rId3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5" Type="http://schemas.openxmlformats.org/officeDocument/2006/relationships/image" Target="../media/image26.wmf"/><Relationship Id="rId1" Type="http://schemas.openxmlformats.org/officeDocument/2006/relationships/image" Target="../media/image2.wmf"/><Relationship Id="rId2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0EA90775-9E79-AF40-8649-44FC6B2F21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7F48CBAA-3EDC-8644-8A11-2FC6C39A34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81400" y="6248400"/>
            <a:ext cx="2514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9E6FA6D-4494-A042-A891-3BF1C0B3302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9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96CD5C-CCC7-E442-B05E-C42CBE59B4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230C095-84F5-1A4F-9748-23F007D65A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3955CEF6-1AB0-E74E-906D-8F46EDA9A5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0DE1E33-2C54-CB4D-ABDF-3A454B18D2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F52A00A-E5F3-1641-989E-C7723720A8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B4EC0CC-8EEE-C349-8350-A4235A86C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E7DEC0C-DF96-6B4C-9AF6-A16C070763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F70290E-F775-9F4A-936A-4FDCEC3A0A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9525CB3-95ED-114A-8239-09CE9D6239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00146CE-6009-7047-80A7-0744EB433A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E899DCF-B62D-6842-B28F-7472A3510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fld id="{749BBC0D-DE6B-A64C-8FFE-2FC604203ED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oleObject" Target="../embeddings/oleObject42.bin"/><Relationship Id="rId5" Type="http://schemas.openxmlformats.org/officeDocument/2006/relationships/oleObject" Target="../embeddings/oleObject43.bin"/><Relationship Id="rId6" Type="http://schemas.openxmlformats.org/officeDocument/2006/relationships/oleObject" Target="../embeddings/oleObject44.bin"/><Relationship Id="rId7" Type="http://schemas.openxmlformats.org/officeDocument/2006/relationships/oleObject" Target="../embeddings/oleObject45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oleObject" Target="../embeddings/oleObject46.bin"/><Relationship Id="rId6" Type="http://schemas.openxmlformats.org/officeDocument/2006/relationships/oleObject" Target="../embeddings/oleObject47.bin"/><Relationship Id="rId7" Type="http://schemas.openxmlformats.org/officeDocument/2006/relationships/oleObject" Target="../embeddings/oleObject48.bin"/><Relationship Id="rId8" Type="http://schemas.openxmlformats.org/officeDocument/2006/relationships/oleObject" Target="../embeddings/oleObject49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4" Type="http://schemas.openxmlformats.org/officeDocument/2006/relationships/oleObject" Target="../embeddings/oleObject51.bin"/><Relationship Id="rId5" Type="http://schemas.openxmlformats.org/officeDocument/2006/relationships/oleObject" Target="../embeddings/oleObject52.bin"/><Relationship Id="rId6" Type="http://schemas.openxmlformats.org/officeDocument/2006/relationships/oleObject" Target="../embeddings/oleObject53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oleObject" Target="../embeddings/oleObject54.bin"/><Relationship Id="rId5" Type="http://schemas.openxmlformats.org/officeDocument/2006/relationships/oleObject" Target="../embeddings/oleObject55.bin"/><Relationship Id="rId6" Type="http://schemas.openxmlformats.org/officeDocument/2006/relationships/oleObject" Target="../embeddings/oleObject56.bin"/><Relationship Id="rId7" Type="http://schemas.openxmlformats.org/officeDocument/2006/relationships/oleObject" Target="../embeddings/oleObject57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4" Type="http://schemas.openxmlformats.org/officeDocument/2006/relationships/oleObject" Target="../embeddings/oleObject59.bin"/><Relationship Id="rId5" Type="http://schemas.openxmlformats.org/officeDocument/2006/relationships/oleObject" Target="../embeddings/oleObject60.bin"/><Relationship Id="rId6" Type="http://schemas.openxmlformats.org/officeDocument/2006/relationships/oleObject" Target="../embeddings/oleObject61.bin"/><Relationship Id="rId7" Type="http://schemas.openxmlformats.org/officeDocument/2006/relationships/image" Target="../media/image33.jpeg"/><Relationship Id="rId8" Type="http://schemas.openxmlformats.org/officeDocument/2006/relationships/image" Target="../media/image34.jpeg"/><Relationship Id="rId9" Type="http://schemas.openxmlformats.org/officeDocument/2006/relationships/image" Target="../media/image35.jpe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oleObject" Target="../embeddings/oleObject62.bin"/><Relationship Id="rId5" Type="http://schemas.openxmlformats.org/officeDocument/2006/relationships/oleObject" Target="../embeddings/oleObject63.bin"/><Relationship Id="rId6" Type="http://schemas.openxmlformats.org/officeDocument/2006/relationships/oleObject" Target="../embeddings/oleObject64.bin"/><Relationship Id="rId7" Type="http://schemas.openxmlformats.org/officeDocument/2006/relationships/oleObject" Target="../embeddings/oleObject65.bin"/><Relationship Id="rId8" Type="http://schemas.openxmlformats.org/officeDocument/2006/relationships/oleObject" Target="../embeddings/oleObject66.bin"/><Relationship Id="rId9" Type="http://schemas.openxmlformats.org/officeDocument/2006/relationships/oleObject" Target="../embeddings/oleObject67.bin"/><Relationship Id="rId10" Type="http://schemas.openxmlformats.org/officeDocument/2006/relationships/oleObject" Target="../embeddings/oleObject68.bin"/><Relationship Id="rId11" Type="http://schemas.openxmlformats.org/officeDocument/2006/relationships/oleObject" Target="../embeddings/oleObject69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4" Type="http://schemas.openxmlformats.org/officeDocument/2006/relationships/oleObject" Target="../embeddings/oleObject71.bin"/><Relationship Id="rId5" Type="http://schemas.openxmlformats.org/officeDocument/2006/relationships/oleObject" Target="../embeddings/oleObject72.bin"/><Relationship Id="rId6" Type="http://schemas.openxmlformats.org/officeDocument/2006/relationships/oleObject" Target="../embeddings/oleObject73.bin"/><Relationship Id="rId7" Type="http://schemas.openxmlformats.org/officeDocument/2006/relationships/oleObject" Target="../embeddings/oleObject74.bin"/><Relationship Id="rId8" Type="http://schemas.openxmlformats.org/officeDocument/2006/relationships/oleObject" Target="../embeddings/oleObject75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oleObject" Target="../embeddings/oleObject76.bin"/><Relationship Id="rId5" Type="http://schemas.openxmlformats.org/officeDocument/2006/relationships/oleObject" Target="../embeddings/oleObject77.bin"/><Relationship Id="rId6" Type="http://schemas.openxmlformats.org/officeDocument/2006/relationships/oleObject" Target="../embeddings/oleObject78.bin"/><Relationship Id="rId7" Type="http://schemas.openxmlformats.org/officeDocument/2006/relationships/oleObject" Target="../embeddings/oleObject79.bin"/><Relationship Id="rId8" Type="http://schemas.openxmlformats.org/officeDocument/2006/relationships/image" Target="../media/image34.jpe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7.jpeg"/><Relationship Id="rId12" Type="http://schemas.openxmlformats.org/officeDocument/2006/relationships/oleObject" Target="../embeddings/oleObject85.bin"/><Relationship Id="rId13" Type="http://schemas.openxmlformats.org/officeDocument/2006/relationships/oleObject" Target="../embeddings/oleObject86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6.jpeg"/><Relationship Id="rId4" Type="http://schemas.openxmlformats.org/officeDocument/2006/relationships/oleObject" Target="../embeddings/oleObject80.bin"/><Relationship Id="rId5" Type="http://schemas.openxmlformats.org/officeDocument/2006/relationships/oleObject" Target="../embeddings/oleObject81.bin"/><Relationship Id="rId6" Type="http://schemas.openxmlformats.org/officeDocument/2006/relationships/oleObject" Target="../embeddings/oleObject82.bin"/><Relationship Id="rId7" Type="http://schemas.openxmlformats.org/officeDocument/2006/relationships/oleObject" Target="../embeddings/oleObject83.bin"/><Relationship Id="rId8" Type="http://schemas.openxmlformats.org/officeDocument/2006/relationships/oleObject" Target="../embeddings/oleObject84.bin"/><Relationship Id="rId9" Type="http://schemas.openxmlformats.org/officeDocument/2006/relationships/image" Target="../media/image33.jpeg"/><Relationship Id="rId10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4.bin"/><Relationship Id="rId12" Type="http://schemas.openxmlformats.org/officeDocument/2006/relationships/oleObject" Target="../embeddings/oleObject95.bin"/><Relationship Id="rId13" Type="http://schemas.openxmlformats.org/officeDocument/2006/relationships/oleObject" Target="../embeddings/oleObject96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8.jpeg"/><Relationship Id="rId4" Type="http://schemas.openxmlformats.org/officeDocument/2006/relationships/oleObject" Target="../embeddings/oleObject87.bin"/><Relationship Id="rId5" Type="http://schemas.openxmlformats.org/officeDocument/2006/relationships/oleObject" Target="../embeddings/oleObject88.bin"/><Relationship Id="rId6" Type="http://schemas.openxmlformats.org/officeDocument/2006/relationships/oleObject" Target="../embeddings/oleObject89.bin"/><Relationship Id="rId7" Type="http://schemas.openxmlformats.org/officeDocument/2006/relationships/oleObject" Target="../embeddings/oleObject90.bin"/><Relationship Id="rId8" Type="http://schemas.openxmlformats.org/officeDocument/2006/relationships/oleObject" Target="../embeddings/oleObject91.bin"/><Relationship Id="rId9" Type="http://schemas.openxmlformats.org/officeDocument/2006/relationships/oleObject" Target="../embeddings/oleObject92.bin"/><Relationship Id="rId10" Type="http://schemas.openxmlformats.org/officeDocument/2006/relationships/oleObject" Target="../embeddings/oleObject9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5.bin"/><Relationship Id="rId12" Type="http://schemas.openxmlformats.org/officeDocument/2006/relationships/oleObject" Target="../embeddings/oleObject106.bin"/><Relationship Id="rId13" Type="http://schemas.openxmlformats.org/officeDocument/2006/relationships/oleObject" Target="../embeddings/oleObject107.bin"/><Relationship Id="rId14" Type="http://schemas.openxmlformats.org/officeDocument/2006/relationships/oleObject" Target="../embeddings/oleObject108.bin"/><Relationship Id="rId15" Type="http://schemas.openxmlformats.org/officeDocument/2006/relationships/oleObject" Target="../embeddings/oleObject109.bin"/><Relationship Id="rId16" Type="http://schemas.openxmlformats.org/officeDocument/2006/relationships/oleObject" Target="../embeddings/oleObject110.bin"/><Relationship Id="rId17" Type="http://schemas.openxmlformats.org/officeDocument/2006/relationships/oleObject" Target="../embeddings/oleObject111.bin"/><Relationship Id="rId18" Type="http://schemas.openxmlformats.org/officeDocument/2006/relationships/oleObject" Target="../embeddings/oleObject112.bin"/><Relationship Id="rId19" Type="http://schemas.openxmlformats.org/officeDocument/2006/relationships/oleObject" Target="../embeddings/oleObject113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7.bin"/><Relationship Id="rId4" Type="http://schemas.openxmlformats.org/officeDocument/2006/relationships/oleObject" Target="../embeddings/oleObject98.bin"/><Relationship Id="rId5" Type="http://schemas.openxmlformats.org/officeDocument/2006/relationships/oleObject" Target="../embeddings/oleObject99.bin"/><Relationship Id="rId6" Type="http://schemas.openxmlformats.org/officeDocument/2006/relationships/oleObject" Target="../embeddings/oleObject100.bin"/><Relationship Id="rId7" Type="http://schemas.openxmlformats.org/officeDocument/2006/relationships/oleObject" Target="../embeddings/oleObject101.bin"/><Relationship Id="rId8" Type="http://schemas.openxmlformats.org/officeDocument/2006/relationships/oleObject" Target="../embeddings/oleObject102.bin"/><Relationship Id="rId9" Type="http://schemas.openxmlformats.org/officeDocument/2006/relationships/oleObject" Target="../embeddings/oleObject103.bin"/><Relationship Id="rId10" Type="http://schemas.openxmlformats.org/officeDocument/2006/relationships/oleObject" Target="../embeddings/oleObject10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8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.bin"/><Relationship Id="rId12" Type="http://schemas.openxmlformats.org/officeDocument/2006/relationships/oleObject" Target="../embeddings/oleObject14.bin"/><Relationship Id="rId13" Type="http://schemas.openxmlformats.org/officeDocument/2006/relationships/oleObject" Target="../embeddings/oleObject15.bin"/><Relationship Id="rId14" Type="http://schemas.openxmlformats.org/officeDocument/2006/relationships/oleObject" Target="../embeddings/oleObject16.bin"/><Relationship Id="rId15" Type="http://schemas.openxmlformats.org/officeDocument/2006/relationships/oleObject" Target="../embeddings/oleObject17.bin"/><Relationship Id="rId16" Type="http://schemas.openxmlformats.org/officeDocument/2006/relationships/oleObject" Target="../embeddings/oleObject18.bin"/><Relationship Id="rId17" Type="http://schemas.openxmlformats.org/officeDocument/2006/relationships/oleObject" Target="../embeddings/oleObject19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9.jpeg"/><Relationship Id="rId4" Type="http://schemas.openxmlformats.org/officeDocument/2006/relationships/oleObject" Target="../embeddings/oleObject6.bin"/><Relationship Id="rId5" Type="http://schemas.openxmlformats.org/officeDocument/2006/relationships/oleObject" Target="../embeddings/oleObject7.bin"/><Relationship Id="rId6" Type="http://schemas.openxmlformats.org/officeDocument/2006/relationships/oleObject" Target="../embeddings/oleObject8.bin"/><Relationship Id="rId7" Type="http://schemas.openxmlformats.org/officeDocument/2006/relationships/oleObject" Target="../embeddings/oleObject9.bin"/><Relationship Id="rId8" Type="http://schemas.openxmlformats.org/officeDocument/2006/relationships/oleObject" Target="../embeddings/oleObject10.bin"/><Relationship Id="rId9" Type="http://schemas.openxmlformats.org/officeDocument/2006/relationships/oleObject" Target="../embeddings/oleObject11.bin"/><Relationship Id="rId10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oleObject" Target="../embeddings/oleObject20.bin"/><Relationship Id="rId5" Type="http://schemas.openxmlformats.org/officeDocument/2006/relationships/oleObject" Target="../embeddings/oleObject21.bin"/><Relationship Id="rId6" Type="http://schemas.openxmlformats.org/officeDocument/2006/relationships/oleObject" Target="../embeddings/oleObject22.bin"/><Relationship Id="rId7" Type="http://schemas.openxmlformats.org/officeDocument/2006/relationships/oleObject" Target="../embeddings/oleObject2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oleObject" Target="../embeddings/oleObject25.bin"/><Relationship Id="rId5" Type="http://schemas.openxmlformats.org/officeDocument/2006/relationships/oleObject" Target="../embeddings/oleObject26.bin"/><Relationship Id="rId6" Type="http://schemas.openxmlformats.org/officeDocument/2006/relationships/oleObject" Target="../embeddings/oleObject27.bin"/><Relationship Id="rId7" Type="http://schemas.openxmlformats.org/officeDocument/2006/relationships/oleObject" Target="../embeddings/oleObject28.bin"/><Relationship Id="rId8" Type="http://schemas.openxmlformats.org/officeDocument/2006/relationships/oleObject" Target="../embeddings/oleObject29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oleObject" Target="../embeddings/oleObject31.bin"/><Relationship Id="rId5" Type="http://schemas.openxmlformats.org/officeDocument/2006/relationships/oleObject" Target="../embeddings/oleObject32.bin"/><Relationship Id="rId6" Type="http://schemas.openxmlformats.org/officeDocument/2006/relationships/oleObject" Target="../embeddings/oleObject33.bin"/><Relationship Id="rId7" Type="http://schemas.openxmlformats.org/officeDocument/2006/relationships/oleObject" Target="../embeddings/oleObject34.bin"/><Relationship Id="rId8" Type="http://schemas.openxmlformats.org/officeDocument/2006/relationships/oleObject" Target="../embeddings/oleObject35.bin"/><Relationship Id="rId9" Type="http://schemas.openxmlformats.org/officeDocument/2006/relationships/oleObject" Target="../embeddings/oleObject36.bin"/><Relationship Id="rId10" Type="http://schemas.openxmlformats.org/officeDocument/2006/relationships/oleObject" Target="../embeddings/oleObject37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oleObject" Target="../embeddings/oleObject38.bin"/><Relationship Id="rId6" Type="http://schemas.openxmlformats.org/officeDocument/2006/relationships/oleObject" Target="../embeddings/oleObject39.bin"/><Relationship Id="rId7" Type="http://schemas.openxmlformats.org/officeDocument/2006/relationships/oleObject" Target="../embeddings/oleObject40.bin"/><Relationship Id="rId8" Type="http://schemas.openxmlformats.org/officeDocument/2006/relationships/oleObject" Target="../embeddings/oleObject41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25D29EC-F732-2741-B9ED-FEC7A4EE4E96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r>
              <a:rPr lang="en-US" dirty="0"/>
              <a:t>PHYS 1444 – Section</a:t>
            </a:r>
            <a:r>
              <a:rPr lang="en-US" dirty="0" smtClean="0"/>
              <a:t> 003</a:t>
            </a:r>
            <a:br>
              <a:rPr lang="en-US" dirty="0" smtClean="0"/>
            </a:br>
            <a:r>
              <a:rPr lang="en-US" dirty="0"/>
              <a:t>Lecture </a:t>
            </a:r>
            <a:r>
              <a:rPr lang="en-US" dirty="0" smtClean="0"/>
              <a:t>#20</a:t>
            </a:r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086807" y="1378803"/>
            <a:ext cx="29735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Thursday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Nov. 10, 2011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219200" y="2209800"/>
            <a:ext cx="7543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CH28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000" dirty="0" err="1" smtClean="0">
                <a:solidFill>
                  <a:srgbClr val="660066"/>
                </a:solidFill>
                <a:latin typeface="Arial Narrow" charset="0"/>
              </a:rPr>
              <a:t>Biot-Savart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 Law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Magnetic Materials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B in Magnetic Materials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Hysteresis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CH29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Induced EMF and Electromagnetic Induction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Faraday’s Law of Induction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Magnetic Flux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Lenz’s 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3404-27E0-3646-9D84-967F64B35FD7}" type="slidenum">
              <a:rPr lang="en-US"/>
              <a:pPr/>
              <a:t>10</a:t>
            </a:fld>
            <a:endParaRPr lang="en-US"/>
          </a:p>
        </p:txBody>
      </p:sp>
      <p:pic>
        <p:nvPicPr>
          <p:cNvPr id="408578" name="Picture 2" descr="FG28_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667000"/>
            <a:ext cx="4800600" cy="3886200"/>
          </a:xfrm>
          <a:prstGeom prst="rect">
            <a:avLst/>
          </a:prstGeom>
          <a:noFill/>
        </p:spPr>
      </p:pic>
      <p:sp>
        <p:nvSpPr>
          <p:cNvPr id="40857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Hysteresis</a:t>
            </a:r>
          </a:p>
        </p:txBody>
      </p:sp>
      <p:graphicFrame>
        <p:nvGraphicFramePr>
          <p:cNvPr id="40858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75138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08581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75139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0858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75140" name="Equation" r:id="rId6" imgW="914400" imgH="190080" progId="Equation.DSMT4">
              <p:embed/>
            </p:oleObj>
          </a:graphicData>
        </a:graphic>
      </p:graphicFrame>
      <p:sp>
        <p:nvSpPr>
          <p:cNvPr id="4085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2057400"/>
          </a:xfrm>
          <a:noFill/>
        </p:spPr>
        <p:txBody>
          <a:bodyPr/>
          <a:lstStyle/>
          <a:p>
            <a:r>
              <a:rPr lang="en-US" sz="2400"/>
              <a:t>What do you think will happen to B if the external field B</a:t>
            </a:r>
            <a:r>
              <a:rPr lang="en-US" sz="2400" baseline="-25000"/>
              <a:t>0</a:t>
            </a:r>
            <a:r>
              <a:rPr lang="en-US" sz="2400"/>
              <a:t> is reduced to 0 by decreasing the current in the coil?</a:t>
            </a:r>
          </a:p>
          <a:p>
            <a:pPr lvl="1"/>
            <a:r>
              <a:rPr lang="en-US" sz="2000"/>
              <a:t>Of course it goes to 0!!</a:t>
            </a:r>
          </a:p>
          <a:p>
            <a:pPr lvl="1"/>
            <a:r>
              <a:rPr lang="en-US" sz="2000"/>
              <a:t>Wrong! Wrong! Wrong!  They do not go to 0.  Why not?</a:t>
            </a:r>
          </a:p>
          <a:p>
            <a:pPr lvl="1"/>
            <a:r>
              <a:rPr lang="en-US" sz="2000"/>
              <a:t>The domains do not completely return to random alignment state</a:t>
            </a:r>
          </a:p>
        </p:txBody>
      </p:sp>
      <p:graphicFrame>
        <p:nvGraphicFramePr>
          <p:cNvPr id="40858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75141" name="Equation" r:id="rId7" imgW="914400" imgH="190080" progId="Equation.DSMT4">
              <p:embed/>
            </p:oleObj>
          </a:graphicData>
        </a:graphic>
      </p:graphicFrame>
      <p:sp>
        <p:nvSpPr>
          <p:cNvPr id="408585" name="AutoShape 9"/>
          <p:cNvSpPr>
            <a:spLocks noChangeArrowheads="1"/>
          </p:cNvSpPr>
          <p:nvPr/>
        </p:nvSpPr>
        <p:spPr bwMode="auto">
          <a:xfrm>
            <a:off x="990600" y="1524000"/>
            <a:ext cx="2743200" cy="3810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8586" name="Rectangle 10"/>
          <p:cNvSpPr>
            <a:spLocks noChangeArrowheads="1"/>
          </p:cNvSpPr>
          <p:nvPr/>
        </p:nvSpPr>
        <p:spPr bwMode="auto">
          <a:xfrm>
            <a:off x="304800" y="2590800"/>
            <a:ext cx="5638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Now if the current direction is reversed, the external magnetic field direction is reversed, causing the total field B pass 0, and the direction reverses to the opposite side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the current is reversed again, the total field B will increase but never goes through the origin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This kind of curve whose path does not retrace themselves and does not go through the origin is called the </a:t>
            </a:r>
            <a:r>
              <a:rPr lang="en-US" b="1" u="sng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Hysteresis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70B5-26B0-DA4D-A783-1BAD5BFB08A0}" type="slidenum">
              <a:rPr lang="en-US"/>
              <a:pPr/>
              <a:t>11</a:t>
            </a:fld>
            <a:endParaRPr lang="en-US"/>
          </a:p>
        </p:txBody>
      </p:sp>
      <p:pic>
        <p:nvPicPr>
          <p:cNvPr id="409602" name="Picture 2" descr="FG28_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657600"/>
            <a:ext cx="3810000" cy="2857500"/>
          </a:xfrm>
          <a:prstGeom prst="rect">
            <a:avLst/>
          </a:prstGeom>
          <a:noFill/>
        </p:spPr>
      </p:pic>
      <p:pic>
        <p:nvPicPr>
          <p:cNvPr id="409603" name="Picture 3" descr="FG28_0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609600"/>
            <a:ext cx="3962400" cy="2971800"/>
          </a:xfrm>
          <a:prstGeom prst="rect">
            <a:avLst/>
          </a:prstGeom>
          <a:noFill/>
        </p:spPr>
      </p:pic>
      <p:sp>
        <p:nvSpPr>
          <p:cNvPr id="40960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Magnetically Soft Material</a:t>
            </a:r>
          </a:p>
        </p:txBody>
      </p:sp>
      <p:graphicFrame>
        <p:nvGraphicFramePr>
          <p:cNvPr id="409605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76162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09606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76163" name="Equation" r:id="rId6" imgW="914400" imgH="190080" progId="Equation.DSMT4">
              <p:embed/>
            </p:oleObj>
          </a:graphicData>
        </a:graphic>
      </p:graphicFrame>
      <p:graphicFrame>
        <p:nvGraphicFramePr>
          <p:cNvPr id="40960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76164" name="Equation" r:id="rId7" imgW="914400" imgH="190080" progId="Equation.DSMT4">
              <p:embed/>
            </p:oleObj>
          </a:graphicData>
        </a:graphic>
      </p:graphicFrame>
      <p:sp>
        <p:nvSpPr>
          <p:cNvPr id="40960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6629400" cy="57150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In a hysteresis cycle, much energy is transformed to thermal energy.  Why?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Due to the microscopic friction between domains as they change directions to align with the external field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energy dissipated in the hysteresis cycle is proportional to the area of the hysteresis loop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Ferromagnetic material with large hysteresis area is called magnetically hard while the small ones are called soft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Which </a:t>
            </a:r>
            <a:r>
              <a:rPr lang="en-US" sz="2000" dirty="0" smtClean="0"/>
              <a:t>one </a:t>
            </a:r>
            <a:r>
              <a:rPr lang="en-US" sz="2000" dirty="0"/>
              <a:t>do you think are preferred in electromagnets or transformers?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Soft.  Why?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Since the energy loss is small and much easier to switch off the field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Then how do we demagnetize a ferromagnetic material?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Keep repeating the Hysteresis loop, reducing the range of B</a:t>
            </a:r>
            <a:r>
              <a:rPr lang="en-US" sz="2000" baseline="-25000" dirty="0"/>
              <a:t>0</a:t>
            </a:r>
            <a:r>
              <a:rPr lang="en-US" sz="2000" dirty="0"/>
              <a:t>.</a:t>
            </a:r>
          </a:p>
        </p:txBody>
      </p:sp>
      <p:graphicFrame>
        <p:nvGraphicFramePr>
          <p:cNvPr id="409609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76165" name="Equation" r:id="rId8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BF8D-5E90-0140-BFA1-425DFCF92497}" type="slidenum">
              <a:rPr lang="en-US"/>
              <a:pPr/>
              <a:t>12</a:t>
            </a:fld>
            <a:endParaRPr lang="en-US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Induced EMF</a:t>
            </a:r>
          </a:p>
        </p:txBody>
      </p:sp>
      <p:graphicFrame>
        <p:nvGraphicFramePr>
          <p:cNvPr id="41062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77186" name="Equation" r:id="rId3" imgW="914400" imgH="190080" progId="Equation.DSMT4">
              <p:embed/>
            </p:oleObj>
          </a:graphicData>
        </a:graphic>
      </p:graphicFrame>
      <p:graphicFrame>
        <p:nvGraphicFramePr>
          <p:cNvPr id="41062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77187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1062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77188" name="Equation" r:id="rId5" imgW="914400" imgH="190080" progId="Equation.DSMT4">
              <p:embed/>
            </p:oleObj>
          </a:graphicData>
        </a:graphic>
      </p:graphicFrame>
      <p:sp>
        <p:nvSpPr>
          <p:cNvPr id="4106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638800"/>
          </a:xfrm>
        </p:spPr>
        <p:txBody>
          <a:bodyPr/>
          <a:lstStyle/>
          <a:p>
            <a:r>
              <a:rPr lang="en-US" sz="2800" dirty="0"/>
              <a:t>It has been discovered by </a:t>
            </a:r>
            <a:r>
              <a:rPr lang="en-US" sz="2800" dirty="0" err="1"/>
              <a:t>Oersted</a:t>
            </a:r>
            <a:r>
              <a:rPr lang="en-US" sz="2800" dirty="0"/>
              <a:t> and company in early 19</a:t>
            </a:r>
            <a:r>
              <a:rPr lang="en-US" sz="2800" baseline="30000" dirty="0"/>
              <a:t>th</a:t>
            </a:r>
            <a:r>
              <a:rPr lang="en-US" sz="2800" dirty="0"/>
              <a:t> century that </a:t>
            </a:r>
          </a:p>
          <a:p>
            <a:pPr lvl="1"/>
            <a:r>
              <a:rPr lang="en-US" sz="2400" dirty="0"/>
              <a:t>Magnetic field can be produced by the electric current</a:t>
            </a:r>
          </a:p>
          <a:p>
            <a:pPr lvl="1"/>
            <a:r>
              <a:rPr lang="en-US" sz="2400" dirty="0"/>
              <a:t>Magnetic field can exert force on</a:t>
            </a:r>
            <a:r>
              <a:rPr lang="en-US" sz="2400" dirty="0" smtClean="0"/>
              <a:t> the electric </a:t>
            </a:r>
            <a:r>
              <a:rPr lang="en-US" sz="2400" dirty="0"/>
              <a:t>charge</a:t>
            </a:r>
          </a:p>
          <a:p>
            <a:r>
              <a:rPr lang="en-US" sz="2800" dirty="0"/>
              <a:t>So if you were scientists at that time, what would you wonder?</a:t>
            </a:r>
          </a:p>
          <a:p>
            <a:pPr lvl="1"/>
            <a:r>
              <a:rPr lang="en-US" sz="2400" dirty="0"/>
              <a:t>Yes, you are absolutely </a:t>
            </a:r>
            <a:r>
              <a:rPr lang="en-US" sz="2400" dirty="0" smtClean="0"/>
              <a:t>right!  </a:t>
            </a:r>
            <a:r>
              <a:rPr lang="en-US" sz="2400" dirty="0"/>
              <a:t>You would wonder if the magnetic field can create the electric current.</a:t>
            </a:r>
          </a:p>
          <a:p>
            <a:pPr lvl="1"/>
            <a:r>
              <a:rPr lang="en-US" sz="2400" dirty="0"/>
              <a:t>An American scientist Joseph Henry and an English scientist Michael Faraday independently found that it was possible</a:t>
            </a:r>
          </a:p>
          <a:p>
            <a:pPr lvl="2"/>
            <a:r>
              <a:rPr lang="en-US" sz="2000" dirty="0"/>
              <a:t>Though, Faraday was given the credit since he published his work before Henry did</a:t>
            </a:r>
          </a:p>
          <a:p>
            <a:pPr lvl="3"/>
            <a:r>
              <a:rPr lang="en-US" sz="1800" dirty="0"/>
              <a:t>He also did a lot of detailed studies on magnetic induction</a:t>
            </a:r>
          </a:p>
        </p:txBody>
      </p:sp>
      <p:graphicFrame>
        <p:nvGraphicFramePr>
          <p:cNvPr id="41063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77189" name="Equation" r:id="rId6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EA8C-FD88-4640-8B03-A9AC741F19D7}" type="slidenum">
              <a:rPr lang="en-US"/>
              <a:pPr/>
              <a:t>13</a:t>
            </a:fld>
            <a:endParaRPr lang="en-US"/>
          </a:p>
        </p:txBody>
      </p:sp>
      <p:pic>
        <p:nvPicPr>
          <p:cNvPr id="411650" name="Picture 2" descr="FG29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81000"/>
            <a:ext cx="4876800" cy="3352800"/>
          </a:xfrm>
          <a:prstGeom prst="rect">
            <a:avLst/>
          </a:prstGeom>
          <a:noFill/>
        </p:spPr>
      </p:pic>
      <p:sp>
        <p:nvSpPr>
          <p:cNvPr id="411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Electromagnetic Induction</a:t>
            </a:r>
          </a:p>
        </p:txBody>
      </p:sp>
      <p:graphicFrame>
        <p:nvGraphicFramePr>
          <p:cNvPr id="41165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79234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1165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79235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1165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79236" name="Equation" r:id="rId6" imgW="914400" imgH="190080" progId="Equation.DSMT4">
              <p:embed/>
            </p:oleObj>
          </a:graphicData>
        </a:graphic>
      </p:graphicFrame>
      <p:sp>
        <p:nvSpPr>
          <p:cNvPr id="4116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r>
              <a:rPr lang="en-US" sz="2800" dirty="0"/>
              <a:t>Faraday used an apparatus below to show that magnetic field can induce current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Despite his hope he did not see steady current induced on the other side when the switch is thrown</a:t>
            </a:r>
          </a:p>
          <a:p>
            <a:r>
              <a:rPr lang="en-US" sz="2800" dirty="0"/>
              <a:t>But he did see that the needle on the Galvanometer turns strongly when the switch is initially thrown and is opened</a:t>
            </a:r>
          </a:p>
          <a:p>
            <a:pPr lvl="1"/>
            <a:r>
              <a:rPr lang="en-US" sz="2400" dirty="0"/>
              <a:t>When the magnetic field through coil Y changes, a current flows as if there were a source of </a:t>
            </a:r>
            <a:r>
              <a:rPr lang="en-US" sz="2400" dirty="0" err="1"/>
              <a:t>emf</a:t>
            </a:r>
            <a:endParaRPr lang="en-US" sz="2400" dirty="0"/>
          </a:p>
          <a:p>
            <a:r>
              <a:rPr lang="en-US" sz="2800" dirty="0"/>
              <a:t>Thus he concluded that </a:t>
            </a:r>
            <a:r>
              <a:rPr lang="en-US" sz="2800" b="1" u="sng" dirty="0">
                <a:solidFill>
                  <a:srgbClr val="CC0000"/>
                </a:solidFill>
              </a:rPr>
              <a:t>an induced </a:t>
            </a:r>
            <a:r>
              <a:rPr lang="en-US" sz="2800" b="1" u="sng" dirty="0" err="1">
                <a:solidFill>
                  <a:srgbClr val="CC0000"/>
                </a:solidFill>
              </a:rPr>
              <a:t>emf</a:t>
            </a:r>
            <a:r>
              <a:rPr lang="en-US" sz="2800" b="1" u="sng" dirty="0">
                <a:solidFill>
                  <a:srgbClr val="CC0000"/>
                </a:solidFill>
              </a:rPr>
              <a:t> is produced by a  changing magnetic field</a:t>
            </a:r>
            <a:r>
              <a:rPr lang="en-US" sz="2800" dirty="0"/>
              <a:t> </a:t>
            </a:r>
            <a:r>
              <a:rPr lang="en-US" sz="2800" dirty="0" err="1">
                <a:sym typeface="Wingdings" charset="2"/>
              </a:rPr>
              <a:t></a:t>
            </a:r>
            <a:r>
              <a:rPr lang="en-US" sz="2800" dirty="0">
                <a:sym typeface="Wingdings" charset="2"/>
              </a:rPr>
              <a:t>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Electromagnetic Induction</a:t>
            </a:r>
            <a:endParaRPr lang="en-US" sz="2800" b="1" u="sng" dirty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aphicFrame>
        <p:nvGraphicFramePr>
          <p:cNvPr id="41165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79237" name="Equation" r:id="rId7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7C87-3574-084E-8BD8-87D4D7349A43}" type="slidenum">
              <a:rPr lang="en-US"/>
              <a:pPr/>
              <a:t>14</a:t>
            </a:fld>
            <a:endParaRPr 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Electromagnetic Induction</a:t>
            </a:r>
          </a:p>
        </p:txBody>
      </p:sp>
      <p:graphicFrame>
        <p:nvGraphicFramePr>
          <p:cNvPr id="4126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80258" name="Equation" r:id="rId3" imgW="914400" imgH="190080" progId="Equation.DSMT4">
              <p:embed/>
            </p:oleObj>
          </a:graphicData>
        </a:graphic>
      </p:graphicFrame>
      <p:graphicFrame>
        <p:nvGraphicFramePr>
          <p:cNvPr id="41267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80259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1267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0260" name="Equation" r:id="rId5" imgW="914400" imgH="190080" progId="Equation.DSMT4">
              <p:embed/>
            </p:oleObj>
          </a:graphicData>
        </a:graphic>
      </p:graphicFrame>
      <p:sp>
        <p:nvSpPr>
          <p:cNvPr id="4126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2296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Further studies on electromagnetic induction taught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</a:t>
            </a:r>
            <a:r>
              <a:rPr lang="en-US" sz="2400" dirty="0" smtClean="0"/>
              <a:t> a magnet </a:t>
            </a:r>
            <a:r>
              <a:rPr lang="en-US" sz="2400" dirty="0"/>
              <a:t>is moved quickly into a coil of wire, a current is induced in the wire.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</a:t>
            </a:r>
            <a:r>
              <a:rPr lang="en-US" sz="2400" dirty="0" smtClean="0"/>
              <a:t> a </a:t>
            </a:r>
            <a:r>
              <a:rPr lang="en-US" sz="2400" dirty="0"/>
              <a:t>magnet is removed from the coil, a current is induced in the wire in the opposite direction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By the same token,</a:t>
            </a:r>
            <a:r>
              <a:rPr lang="en-US" sz="2400" dirty="0" smtClean="0"/>
              <a:t> the current </a:t>
            </a:r>
            <a:r>
              <a:rPr lang="en-US" sz="2400" dirty="0"/>
              <a:t>can also be induced if</a:t>
            </a:r>
            <a:r>
              <a:rPr lang="en-US" sz="2400" dirty="0" smtClean="0"/>
              <a:t> the </a:t>
            </a:r>
            <a:r>
              <a:rPr lang="en-US" sz="2400" dirty="0"/>
              <a:t>magnet stays put but the coil moves toward or away from the magnet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Current is also induced if the coil rotates.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 other words, it does not matter whether the magnet or the coil moves.  It is the relative motion that counts. </a:t>
            </a:r>
          </a:p>
        </p:txBody>
      </p:sp>
      <p:graphicFrame>
        <p:nvGraphicFramePr>
          <p:cNvPr id="41267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0261" name="Equation" r:id="rId6" imgW="914400" imgH="190080" progId="Equation.DSMT4">
              <p:embed/>
            </p:oleObj>
          </a:graphicData>
        </a:graphic>
      </p:graphicFrame>
      <p:pic>
        <p:nvPicPr>
          <p:cNvPr id="412680" name="Picture 8" descr="FG29_002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4572000"/>
            <a:ext cx="2743200" cy="2057400"/>
          </a:xfrm>
          <a:prstGeom prst="rect">
            <a:avLst/>
          </a:prstGeom>
          <a:noFill/>
        </p:spPr>
      </p:pic>
      <p:pic>
        <p:nvPicPr>
          <p:cNvPr id="412681" name="Picture 9" descr="FG29_002B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4591050"/>
            <a:ext cx="2819400" cy="2114550"/>
          </a:xfrm>
          <a:prstGeom prst="rect">
            <a:avLst/>
          </a:prstGeom>
          <a:noFill/>
        </p:spPr>
      </p:pic>
      <p:pic>
        <p:nvPicPr>
          <p:cNvPr id="412682" name="Picture 10" descr="FG29_002C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43600" y="4629150"/>
            <a:ext cx="2971800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EF07-28D4-3446-9D70-0EED7CB40239}" type="slidenum">
              <a:rPr lang="en-US"/>
              <a:pPr/>
              <a:t>15</a:t>
            </a:fld>
            <a:endParaRPr lang="en-US"/>
          </a:p>
        </p:txBody>
      </p:sp>
      <p:pic>
        <p:nvPicPr>
          <p:cNvPr id="413698" name="Picture 2" descr="FG29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362200"/>
            <a:ext cx="1828800" cy="1371600"/>
          </a:xfrm>
          <a:prstGeom prst="rect">
            <a:avLst/>
          </a:prstGeom>
          <a:noFill/>
        </p:spPr>
      </p:pic>
      <p:sp>
        <p:nvSpPr>
          <p:cNvPr id="41369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Magnetic Flux</a:t>
            </a:r>
          </a:p>
        </p:txBody>
      </p:sp>
      <p:graphicFrame>
        <p:nvGraphicFramePr>
          <p:cNvPr id="41370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81282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13701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81283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1370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1284" name="Equation" r:id="rId6" imgW="914400" imgH="190080" progId="Equation.DSMT4">
              <p:embed/>
            </p:oleObj>
          </a:graphicData>
        </a:graphic>
      </p:graphicFrame>
      <p:sp>
        <p:nvSpPr>
          <p:cNvPr id="413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593725"/>
            <a:ext cx="8458200" cy="5867400"/>
          </a:xfrm>
        </p:spPr>
        <p:txBody>
          <a:bodyPr/>
          <a:lstStyle/>
          <a:p>
            <a:r>
              <a:rPr lang="en-US" sz="2800" dirty="0"/>
              <a:t>So what do you think is the induced </a:t>
            </a:r>
            <a:r>
              <a:rPr lang="en-US" sz="2800" dirty="0" err="1"/>
              <a:t>emf</a:t>
            </a:r>
            <a:r>
              <a:rPr lang="en-US" sz="2800" dirty="0"/>
              <a:t> proportional to?</a:t>
            </a:r>
          </a:p>
          <a:p>
            <a:pPr lvl="1"/>
            <a:r>
              <a:rPr lang="en-US" sz="2400" dirty="0"/>
              <a:t>The rate of changes of the magnetic field?</a:t>
            </a:r>
          </a:p>
          <a:p>
            <a:pPr lvl="2"/>
            <a:r>
              <a:rPr lang="en-US" sz="2000" dirty="0"/>
              <a:t>the higher the changes the higher the induction </a:t>
            </a:r>
          </a:p>
          <a:p>
            <a:pPr lvl="1"/>
            <a:r>
              <a:rPr lang="en-US" sz="2400" dirty="0"/>
              <a:t>Not really, it rather depends on the rate of change of the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magnetic flux</a:t>
            </a:r>
            <a:r>
              <a:rPr lang="en-US" sz="2400" dirty="0"/>
              <a:t>,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charset="2"/>
              </a:rPr>
              <a:t>Φ</a:t>
            </a:r>
            <a:r>
              <a:rPr lang="en-US" sz="2400" baseline="-25000" dirty="0" smtClean="0"/>
              <a:t>B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Magnetic flux is defined as (just like the electric flux)</a:t>
            </a:r>
          </a:p>
          <a:p>
            <a:pPr lvl="1"/>
            <a:r>
              <a:rPr lang="en-US" sz="2400" dirty="0"/>
              <a:t> </a:t>
            </a:r>
          </a:p>
          <a:p>
            <a:pPr lvl="2"/>
            <a:r>
              <a:rPr lang="en-US" sz="2000" dirty="0" smtClean="0"/>
              <a:t> </a:t>
            </a:r>
            <a:r>
              <a:rPr lang="en-US" sz="2000" dirty="0" err="1" smtClean="0">
                <a:latin typeface="Symbol" charset="2"/>
              </a:rPr>
              <a:t>θ</a:t>
            </a:r>
            <a:r>
              <a:rPr lang="en-US" sz="2000" dirty="0" smtClean="0"/>
              <a:t> </a:t>
            </a:r>
            <a:r>
              <a:rPr lang="en-US" sz="2000" dirty="0"/>
              <a:t>is the angle between </a:t>
            </a:r>
            <a:r>
              <a:rPr lang="en-US" sz="2000" b="1" dirty="0"/>
              <a:t>B</a:t>
            </a:r>
            <a:r>
              <a:rPr lang="en-US" sz="2000" dirty="0"/>
              <a:t> and the area vector </a:t>
            </a:r>
            <a:r>
              <a:rPr lang="en-US" sz="2000" b="1" dirty="0"/>
              <a:t>A</a:t>
            </a:r>
            <a:r>
              <a:rPr lang="en-US" sz="2000" dirty="0"/>
              <a:t> whose direction is perpendicular to the face of the loop based on the right-hand rule</a:t>
            </a:r>
          </a:p>
          <a:p>
            <a:pPr lvl="1"/>
            <a:r>
              <a:rPr lang="en-US" sz="2400" dirty="0"/>
              <a:t>What kind of quantity is the magnetic flux?</a:t>
            </a:r>
          </a:p>
          <a:p>
            <a:pPr lvl="2"/>
            <a:r>
              <a:rPr lang="en-US" sz="2000" dirty="0"/>
              <a:t>Scalar. Unit?</a:t>
            </a:r>
          </a:p>
          <a:p>
            <a:pPr lvl="2"/>
            <a:r>
              <a:rPr lang="en-US" sz="2000" dirty="0"/>
              <a:t>               or </a:t>
            </a:r>
            <a:r>
              <a:rPr lang="en-US" sz="2000" dirty="0" err="1"/>
              <a:t>weber</a:t>
            </a:r>
            <a:endParaRPr lang="en-US" sz="2000" dirty="0"/>
          </a:p>
          <a:p>
            <a:r>
              <a:rPr lang="en-US" sz="2800" dirty="0"/>
              <a:t>If the area of the loop is not simple or B is not uniform, the magnetic flux can be written as </a:t>
            </a:r>
          </a:p>
        </p:txBody>
      </p:sp>
      <p:graphicFrame>
        <p:nvGraphicFramePr>
          <p:cNvPr id="41370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1285" name="Equation" r:id="rId7" imgW="914400" imgH="190080" progId="Equation.DSMT4">
              <p:embed/>
            </p:oleObj>
          </a:graphicData>
        </a:graphic>
      </p:graphicFrame>
      <p:graphicFrame>
        <p:nvGraphicFramePr>
          <p:cNvPr id="413705" name="Object 9"/>
          <p:cNvGraphicFramePr>
            <a:graphicFrameLocks noChangeAspect="1"/>
          </p:cNvGraphicFramePr>
          <p:nvPr/>
        </p:nvGraphicFramePr>
        <p:xfrm>
          <a:off x="1600200" y="3143250"/>
          <a:ext cx="3505200" cy="484188"/>
        </p:xfrm>
        <a:graphic>
          <a:graphicData uri="http://schemas.openxmlformats.org/presentationml/2006/ole">
            <p:oleObj spid="_x0000_s481286" name="Equation" r:id="rId8" imgW="1650960" imgH="228600" progId="Equation.DSMT4">
              <p:embed/>
            </p:oleObj>
          </a:graphicData>
        </a:graphic>
      </p:graphicFrame>
      <p:graphicFrame>
        <p:nvGraphicFramePr>
          <p:cNvPr id="413706" name="Object 10"/>
          <p:cNvGraphicFramePr>
            <a:graphicFrameLocks noChangeAspect="1"/>
          </p:cNvGraphicFramePr>
          <p:nvPr/>
        </p:nvGraphicFramePr>
        <p:xfrm>
          <a:off x="5818188" y="5964238"/>
          <a:ext cx="2030412" cy="741362"/>
        </p:xfrm>
        <a:graphic>
          <a:graphicData uri="http://schemas.openxmlformats.org/presentationml/2006/ole">
            <p:oleObj spid="_x0000_s481287" name="Equation" r:id="rId9" imgW="799920" imgH="291960" progId="Equation.DSMT4">
              <p:embed/>
            </p:oleObj>
          </a:graphicData>
        </a:graphic>
      </p:graphicFrame>
      <p:graphicFrame>
        <p:nvGraphicFramePr>
          <p:cNvPr id="413707" name="Object 11"/>
          <p:cNvGraphicFramePr>
            <a:graphicFrameLocks noChangeAspect="1"/>
          </p:cNvGraphicFramePr>
          <p:nvPr/>
        </p:nvGraphicFramePr>
        <p:xfrm>
          <a:off x="1765300" y="5029200"/>
          <a:ext cx="673100" cy="369888"/>
        </p:xfrm>
        <a:graphic>
          <a:graphicData uri="http://schemas.openxmlformats.org/presentationml/2006/ole">
            <p:oleObj spid="_x0000_s481288" name="Equation" r:id="rId10" imgW="368280" imgH="203040" progId="Equation.DSMT4">
              <p:embed/>
            </p:oleObj>
          </a:graphicData>
        </a:graphic>
      </p:graphicFrame>
      <p:graphicFrame>
        <p:nvGraphicFramePr>
          <p:cNvPr id="413708" name="Object 12"/>
          <p:cNvGraphicFramePr>
            <a:graphicFrameLocks noChangeAspect="1"/>
          </p:cNvGraphicFramePr>
          <p:nvPr/>
        </p:nvGraphicFramePr>
        <p:xfrm>
          <a:off x="3733800" y="5076825"/>
          <a:ext cx="1524000" cy="400050"/>
        </p:xfrm>
        <a:graphic>
          <a:graphicData uri="http://schemas.openxmlformats.org/presentationml/2006/ole">
            <p:oleObj spid="_x0000_s481289" name="Equation" r:id="rId11" imgW="77436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C519-E942-2A47-98BE-460303325F7D}" type="slidenum">
              <a:rPr lang="en-US"/>
              <a:pPr/>
              <a:t>16</a:t>
            </a:fld>
            <a:endParaRPr lang="en-US"/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Faraday’s Law of Induction</a:t>
            </a:r>
          </a:p>
        </p:txBody>
      </p:sp>
      <p:graphicFrame>
        <p:nvGraphicFramePr>
          <p:cNvPr id="41472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82306" name="Equation" r:id="rId3" imgW="914400" imgH="190080" progId="Equation.DSMT4">
              <p:embed/>
            </p:oleObj>
          </a:graphicData>
        </a:graphic>
      </p:graphicFrame>
      <p:graphicFrame>
        <p:nvGraphicFramePr>
          <p:cNvPr id="41472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82307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1472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2308" name="Equation" r:id="rId5" imgW="914400" imgH="190080" progId="Equation.DSMT4">
              <p:embed/>
            </p:oleObj>
          </a:graphicData>
        </a:graphic>
      </p:graphicFrame>
      <p:sp>
        <p:nvSpPr>
          <p:cNvPr id="414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106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 terms of magnetic flux, we can formulate Faraday’s findings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 err="1"/>
              <a:t>emf</a:t>
            </a:r>
            <a:r>
              <a:rPr lang="en-US" dirty="0"/>
              <a:t> induced in a circuit is equal to the rate of change of magnetic flux through the circuit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 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If the circuit contains N closely wrapped loops, the total induced </a:t>
            </a:r>
            <a:r>
              <a:rPr lang="en-US" dirty="0" err="1"/>
              <a:t>emf</a:t>
            </a:r>
            <a:r>
              <a:rPr lang="en-US" dirty="0"/>
              <a:t> is the sum of </a:t>
            </a:r>
            <a:r>
              <a:rPr lang="en-US" dirty="0" err="1"/>
              <a:t>emf</a:t>
            </a:r>
            <a:r>
              <a:rPr lang="en-US" dirty="0"/>
              <a:t> induced in each loop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Why negative?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Has got a lot to do with the direction of induced </a:t>
            </a:r>
            <a:r>
              <a:rPr lang="en-US" dirty="0" err="1"/>
              <a:t>emf</a:t>
            </a:r>
            <a:r>
              <a:rPr lang="en-US" dirty="0"/>
              <a:t>…</a:t>
            </a:r>
          </a:p>
        </p:txBody>
      </p:sp>
      <p:graphicFrame>
        <p:nvGraphicFramePr>
          <p:cNvPr id="41472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2309" name="Equation" r:id="rId6" imgW="914400" imgH="190080" progId="Equation.DSMT4">
              <p:embed/>
            </p:oleObj>
          </a:graphicData>
        </a:graphic>
      </p:graphicFrame>
      <p:sp>
        <p:nvSpPr>
          <p:cNvPr id="414728" name="Text Box 8"/>
          <p:cNvSpPr txBox="1">
            <a:spLocks noChangeArrowheads="1"/>
          </p:cNvSpPr>
          <p:nvPr/>
        </p:nvSpPr>
        <p:spPr bwMode="auto">
          <a:xfrm>
            <a:off x="3352800" y="2638425"/>
            <a:ext cx="35052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Faraday’s Law of Induction</a:t>
            </a:r>
            <a:endParaRPr lang="en-US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414729" name="Object 9"/>
          <p:cNvGraphicFramePr>
            <a:graphicFrameLocks noChangeAspect="1"/>
          </p:cNvGraphicFramePr>
          <p:nvPr/>
        </p:nvGraphicFramePr>
        <p:xfrm>
          <a:off x="1371600" y="2392363"/>
          <a:ext cx="1676400" cy="935037"/>
        </p:xfrm>
        <a:graphic>
          <a:graphicData uri="http://schemas.openxmlformats.org/presentationml/2006/ole">
            <p:oleObj spid="_x0000_s482310" name="Equation" r:id="rId7" imgW="660240" imgH="368280" progId="Equation.DSMT4">
              <p:embed/>
            </p:oleObj>
          </a:graphicData>
        </a:graphic>
      </p:graphicFrame>
      <p:graphicFrame>
        <p:nvGraphicFramePr>
          <p:cNvPr id="414730" name="Object 10"/>
          <p:cNvGraphicFramePr>
            <a:graphicFrameLocks noChangeAspect="1"/>
          </p:cNvGraphicFramePr>
          <p:nvPr/>
        </p:nvGraphicFramePr>
        <p:xfrm>
          <a:off x="1981200" y="4343400"/>
          <a:ext cx="1828800" cy="871538"/>
        </p:xfrm>
        <a:graphic>
          <a:graphicData uri="http://schemas.openxmlformats.org/presentationml/2006/ole">
            <p:oleObj spid="_x0000_s482311" name="Equation" r:id="rId8" imgW="774360" imgH="368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B2A9-0447-BE46-B285-D8002E30F9D6}" type="slidenum">
              <a:rPr lang="en-US"/>
              <a:pPr/>
              <a:t>17</a:t>
            </a:fld>
            <a:endParaRPr lang="en-US"/>
          </a:p>
        </p:txBody>
      </p:sp>
      <p:pic>
        <p:nvPicPr>
          <p:cNvPr id="415746" name="Picture 2" descr="FG29_00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048000"/>
            <a:ext cx="2743200" cy="1600200"/>
          </a:xfrm>
          <a:prstGeom prst="rect">
            <a:avLst/>
          </a:prstGeom>
          <a:noFill/>
        </p:spPr>
      </p:pic>
      <p:sp>
        <p:nvSpPr>
          <p:cNvPr id="4157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Lenz’s Law</a:t>
            </a:r>
          </a:p>
        </p:txBody>
      </p:sp>
      <p:graphicFrame>
        <p:nvGraphicFramePr>
          <p:cNvPr id="41574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83330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1574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83331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1575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3332" name="Equation" r:id="rId6" imgW="914400" imgH="190080" progId="Equation.DSMT4">
              <p:embed/>
            </p:oleObj>
          </a:graphicData>
        </a:graphic>
      </p:graphicFrame>
      <p:sp>
        <p:nvSpPr>
          <p:cNvPr id="4157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305800" cy="297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It is experimentally found that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An induced emf gives rise to a current whose magnetic field opposes the original change in flux </a:t>
            </a:r>
            <a:r>
              <a:rPr lang="en-US" sz="2400">
                <a:sym typeface="Wingdings" charset="2"/>
              </a:rPr>
              <a:t> This is known as </a:t>
            </a:r>
            <a:r>
              <a:rPr lang="en-US" sz="2400" b="1" u="sng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Lenz’s Law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In other words, an induced emf is always in a direction that opposes the original change in flux that caused it.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We can use Lenz’s law to explain the following cases in the figures</a:t>
            </a:r>
          </a:p>
        </p:txBody>
      </p:sp>
      <p:graphicFrame>
        <p:nvGraphicFramePr>
          <p:cNvPr id="41575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3333" name="Equation" r:id="rId7" imgW="914400" imgH="190080" progId="Equation.DSMT4">
              <p:embed/>
            </p:oleObj>
          </a:graphicData>
        </a:graphic>
      </p:graphicFrame>
      <p:pic>
        <p:nvPicPr>
          <p:cNvPr id="415753" name="Picture 9" descr="FG29_002B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9400" y="4741862"/>
            <a:ext cx="2743200" cy="1582738"/>
          </a:xfrm>
          <a:prstGeom prst="rect">
            <a:avLst/>
          </a:prstGeom>
          <a:noFill/>
        </p:spPr>
      </p:pic>
      <p:sp>
        <p:nvSpPr>
          <p:cNvPr id="415754" name="Rectangle 10"/>
          <p:cNvSpPr>
            <a:spLocks noChangeArrowheads="1"/>
          </p:cNvSpPr>
          <p:nvPr/>
        </p:nvSpPr>
        <p:spPr bwMode="auto">
          <a:xfrm>
            <a:off x="304800" y="2971800"/>
            <a:ext cx="678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When the magnet is moving into the coil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Since the external flux increases, the field inside the coil takes the opposite direction to minimize the change and causes the current to flow clockwise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When the magnet is moving out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Since the external flux decreases, the field inside the coil takes the opposite direction to compensate the loss, causing the current to flow counter-clockwise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Which law is Lenz’s law result of?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Energy conservation. 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BCA5-995C-FA4B-A6AE-D7823CBB2540}" type="slidenum">
              <a:rPr lang="en-US"/>
              <a:pPr/>
              <a:t>18</a:t>
            </a:fld>
            <a:endParaRPr lang="en-US"/>
          </a:p>
        </p:txBody>
      </p:sp>
      <p:pic>
        <p:nvPicPr>
          <p:cNvPr id="416770" name="Picture 2" descr="FG29_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733800"/>
            <a:ext cx="3429000" cy="2571750"/>
          </a:xfrm>
          <a:prstGeom prst="rect">
            <a:avLst/>
          </a:prstGeom>
          <a:noFill/>
        </p:spPr>
      </p:pic>
      <p:sp>
        <p:nvSpPr>
          <p:cNvPr id="41677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Induction of EMF</a:t>
            </a:r>
          </a:p>
        </p:txBody>
      </p:sp>
      <p:graphicFrame>
        <p:nvGraphicFramePr>
          <p:cNvPr id="41677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84354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1677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84355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1677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4356" name="Equation" r:id="rId6" imgW="914400" imgH="190080" progId="Equation.DSMT4">
              <p:embed/>
            </p:oleObj>
          </a:graphicData>
        </a:graphic>
      </p:graphicFrame>
      <p:graphicFrame>
        <p:nvGraphicFramePr>
          <p:cNvPr id="41677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4357" name="Equation" r:id="rId7" imgW="914400" imgH="190080" progId="Equation.DSMT4">
              <p:embed/>
            </p:oleObj>
          </a:graphicData>
        </a:graphic>
      </p:graphicFrame>
      <p:graphicFrame>
        <p:nvGraphicFramePr>
          <p:cNvPr id="416777" name="Object 9"/>
          <p:cNvGraphicFramePr>
            <a:graphicFrameLocks noChangeAspect="1"/>
          </p:cNvGraphicFramePr>
          <p:nvPr/>
        </p:nvGraphicFramePr>
        <p:xfrm>
          <a:off x="762000" y="1808163"/>
          <a:ext cx="1016000" cy="579437"/>
        </p:xfrm>
        <a:graphic>
          <a:graphicData uri="http://schemas.openxmlformats.org/presentationml/2006/ole">
            <p:oleObj spid="_x0000_s484358" name="Equation" r:id="rId8" imgW="355320" imgH="203040" progId="Equation.DSMT4">
              <p:embed/>
            </p:oleObj>
          </a:graphicData>
        </a:graphic>
      </p:graphicFrame>
      <p:pic>
        <p:nvPicPr>
          <p:cNvPr id="416778" name="Picture 10" descr="FG29_002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86200" y="3276600"/>
            <a:ext cx="1524000" cy="1143000"/>
          </a:xfrm>
          <a:prstGeom prst="rect">
            <a:avLst/>
          </a:prstGeom>
          <a:noFill/>
        </p:spPr>
      </p:pic>
      <p:pic>
        <p:nvPicPr>
          <p:cNvPr id="416779" name="Picture 11" descr="FG29_002B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10200" y="3284538"/>
            <a:ext cx="1600200" cy="1200150"/>
          </a:xfrm>
          <a:prstGeom prst="rect">
            <a:avLst/>
          </a:prstGeom>
          <a:noFill/>
        </p:spPr>
      </p:pic>
      <p:sp>
        <p:nvSpPr>
          <p:cNvPr id="416780" name="Rectangle 12"/>
          <p:cNvSpPr>
            <a:spLocks noChangeArrowheads="1"/>
          </p:cNvSpPr>
          <p:nvPr/>
        </p:nvSpPr>
        <p:spPr bwMode="auto">
          <a:xfrm>
            <a:off x="228600" y="5486400"/>
            <a:ext cx="464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angle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θ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between the field and the area vector</a:t>
            </a:r>
          </a:p>
        </p:txBody>
      </p:sp>
      <p:pic>
        <p:nvPicPr>
          <p:cNvPr id="416781" name="Picture 13" descr="FG29_00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05600" y="5181600"/>
            <a:ext cx="2438400" cy="1828800"/>
          </a:xfrm>
          <a:prstGeom prst="rect">
            <a:avLst/>
          </a:prstGeom>
          <a:noFill/>
        </p:spPr>
      </p:pic>
      <p:graphicFrame>
        <p:nvGraphicFramePr>
          <p:cNvPr id="416782" name="Object 14"/>
          <p:cNvGraphicFramePr>
            <a:graphicFrameLocks noChangeAspect="1"/>
          </p:cNvGraphicFramePr>
          <p:nvPr/>
        </p:nvGraphicFramePr>
        <p:xfrm>
          <a:off x="1720850" y="1681163"/>
          <a:ext cx="1631950" cy="833437"/>
        </p:xfrm>
        <a:graphic>
          <a:graphicData uri="http://schemas.openxmlformats.org/presentationml/2006/ole">
            <p:oleObj spid="_x0000_s484359" name="Equation" r:id="rId12" imgW="571320" imgH="291960" progId="Equation.DSMT4">
              <p:embed/>
            </p:oleObj>
          </a:graphicData>
        </a:graphic>
      </p:graphicFrame>
      <p:graphicFrame>
        <p:nvGraphicFramePr>
          <p:cNvPr id="416783" name="Object 15"/>
          <p:cNvGraphicFramePr>
            <a:graphicFrameLocks noChangeAspect="1"/>
          </p:cNvGraphicFramePr>
          <p:nvPr/>
        </p:nvGraphicFramePr>
        <p:xfrm>
          <a:off x="3300413" y="1676400"/>
          <a:ext cx="1957387" cy="833438"/>
        </p:xfrm>
        <a:graphic>
          <a:graphicData uri="http://schemas.openxmlformats.org/presentationml/2006/ole">
            <p:oleObj spid="_x0000_s484360" name="Equation" r:id="rId13" imgW="685800" imgH="291960" progId="Equation.DSMT4">
              <p:embed/>
            </p:oleObj>
          </a:graphicData>
        </a:graphic>
      </p:graphicFrame>
      <p:sp>
        <p:nvSpPr>
          <p:cNvPr id="4167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915400" cy="5105400"/>
          </a:xfrm>
        </p:spPr>
        <p:txBody>
          <a:bodyPr/>
          <a:lstStyle/>
          <a:p>
            <a:r>
              <a:rPr lang="en-US" dirty="0"/>
              <a:t>How can we induce </a:t>
            </a:r>
            <a:r>
              <a:rPr lang="en-US" dirty="0" err="1"/>
              <a:t>emf</a:t>
            </a:r>
            <a:r>
              <a:rPr lang="en-US" dirty="0"/>
              <a:t>?</a:t>
            </a:r>
          </a:p>
          <a:p>
            <a:r>
              <a:rPr lang="en-US" dirty="0"/>
              <a:t>Let’s look at the formula for magnetic flux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What do you see?  What are the things that can change with time to result in change of magnetic flux?</a:t>
            </a:r>
          </a:p>
          <a:p>
            <a:pPr lvl="1"/>
            <a:r>
              <a:rPr lang="en-US" dirty="0"/>
              <a:t>Magnetic field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area of the loop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987F-3DBE-2E45-B0C6-9AAB24ACFB94}" type="slidenum">
              <a:rPr lang="en-US"/>
              <a:pPr/>
              <a:t>19</a:t>
            </a:fld>
            <a:endParaRPr lang="en-US"/>
          </a:p>
        </p:txBody>
      </p:sp>
      <p:pic>
        <p:nvPicPr>
          <p:cNvPr id="417794" name="Picture 2" descr="FG29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71500"/>
            <a:ext cx="2743200" cy="2057400"/>
          </a:xfrm>
          <a:prstGeom prst="rect">
            <a:avLst/>
          </a:prstGeom>
          <a:noFill/>
        </p:spPr>
      </p:pic>
      <p:sp>
        <p:nvSpPr>
          <p:cNvPr id="41779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</a:t>
            </a:r>
            <a:r>
              <a:rPr lang="en-US" dirty="0" smtClean="0"/>
              <a:t> 5 </a:t>
            </a:r>
            <a:endParaRPr lang="en-US" dirty="0"/>
          </a:p>
        </p:txBody>
      </p:sp>
      <p:sp>
        <p:nvSpPr>
          <p:cNvPr id="417796" name="Text Box 4"/>
          <p:cNvSpPr txBox="1">
            <a:spLocks noChangeArrowheads="1"/>
          </p:cNvSpPr>
          <p:nvPr/>
        </p:nvSpPr>
        <p:spPr bwMode="auto">
          <a:xfrm>
            <a:off x="381000" y="669925"/>
            <a:ext cx="64770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Pulling a coil from a magnetic field.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square coil of wire with side 5.00cm contains 100 loops and is positioned perpendicular to a uniform 0.600-T magnetic field.  It is quickly and uniformly pulled from the field (moving perpendicular to B) to a region where B drops abruptly to zero.  At t=0, the right edge of the coil is at the edge of the field.  It takes 0.100s for the whole coil to reach the field-free</a:t>
            </a:r>
          </a:p>
        </p:txBody>
      </p:sp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304800" y="3514725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should be computed first?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7798" name="Text Box 6"/>
          <p:cNvSpPr txBox="1">
            <a:spLocks noChangeArrowheads="1"/>
          </p:cNvSpPr>
          <p:nvPr/>
        </p:nvSpPr>
        <p:spPr bwMode="auto">
          <a:xfrm>
            <a:off x="304800" y="3971925"/>
            <a:ext cx="3124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flux at t=0 is</a:t>
            </a:r>
          </a:p>
        </p:txBody>
      </p:sp>
      <p:sp>
        <p:nvSpPr>
          <p:cNvPr id="417799" name="Text Box 7"/>
          <p:cNvSpPr txBox="1">
            <a:spLocks noChangeArrowheads="1"/>
          </p:cNvSpPr>
          <p:nvPr/>
        </p:nvSpPr>
        <p:spPr bwMode="auto">
          <a:xfrm>
            <a:off x="304800" y="4429125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change of flux is</a:t>
            </a:r>
          </a:p>
        </p:txBody>
      </p:sp>
      <p:sp>
        <p:nvSpPr>
          <p:cNvPr id="417800" name="Text Box 8"/>
          <p:cNvSpPr txBox="1">
            <a:spLocks noChangeArrowheads="1"/>
          </p:cNvSpPr>
          <p:nvPr/>
        </p:nvSpPr>
        <p:spPr bwMode="auto">
          <a:xfrm>
            <a:off x="381000" y="2514600"/>
            <a:ext cx="8763000" cy="1006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region. Find (a) the rate of change in flux through the coil,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and current induced, and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how much energy is dissipated in the coil if its resistance is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100</a:t>
            </a:r>
            <a:r>
              <a:rPr lang="en-US" sz="2000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d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what was the average force required?  </a:t>
            </a:r>
          </a:p>
        </p:txBody>
      </p:sp>
      <p:sp>
        <p:nvSpPr>
          <p:cNvPr id="417801" name="Text Box 9"/>
          <p:cNvSpPr txBox="1">
            <a:spLocks noChangeArrowheads="1"/>
          </p:cNvSpPr>
          <p:nvPr/>
        </p:nvSpPr>
        <p:spPr bwMode="auto">
          <a:xfrm>
            <a:off x="4191000" y="3495675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initial flux at t=0.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17802" name="Object 10"/>
          <p:cNvGraphicFramePr>
            <a:graphicFrameLocks noChangeAspect="1"/>
          </p:cNvGraphicFramePr>
          <p:nvPr/>
        </p:nvGraphicFramePr>
        <p:xfrm>
          <a:off x="2514600" y="3989388"/>
          <a:ext cx="728663" cy="414337"/>
        </p:xfrm>
        <a:graphic>
          <a:graphicData uri="http://schemas.openxmlformats.org/presentationml/2006/ole">
            <p:oleObj spid="_x0000_s485378" name="Equation" r:id="rId4" imgW="355320" imgH="203040" progId="Equation.DSMT4">
              <p:embed/>
            </p:oleObj>
          </a:graphicData>
        </a:graphic>
      </p:graphicFrame>
      <p:sp>
        <p:nvSpPr>
          <p:cNvPr id="417803" name="Text Box 11"/>
          <p:cNvSpPr txBox="1">
            <a:spLocks noChangeArrowheads="1"/>
          </p:cNvSpPr>
          <p:nvPr/>
        </p:nvSpPr>
        <p:spPr bwMode="auto">
          <a:xfrm>
            <a:off x="304800" y="4943475"/>
            <a:ext cx="4572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rate of change of the flux is</a:t>
            </a:r>
          </a:p>
        </p:txBody>
      </p:sp>
      <p:graphicFrame>
        <p:nvGraphicFramePr>
          <p:cNvPr id="417804" name="Object 12"/>
          <p:cNvGraphicFramePr>
            <a:graphicFrameLocks noChangeAspect="1"/>
          </p:cNvGraphicFramePr>
          <p:nvPr/>
        </p:nvGraphicFramePr>
        <p:xfrm>
          <a:off x="2971800" y="4486275"/>
          <a:ext cx="5270500" cy="492125"/>
        </p:xfrm>
        <a:graphic>
          <a:graphicData uri="http://schemas.openxmlformats.org/presentationml/2006/ole">
            <p:oleObj spid="_x0000_s485379" name="Equation" r:id="rId5" imgW="2438280" imgH="228600" progId="Equation.DSMT4">
              <p:embed/>
            </p:oleObj>
          </a:graphicData>
        </a:graphic>
      </p:graphicFrame>
      <p:graphicFrame>
        <p:nvGraphicFramePr>
          <p:cNvPr id="417805" name="Object 13"/>
          <p:cNvGraphicFramePr>
            <a:graphicFrameLocks noChangeAspect="1"/>
          </p:cNvGraphicFramePr>
          <p:nvPr/>
        </p:nvGraphicFramePr>
        <p:xfrm>
          <a:off x="2590800" y="5380038"/>
          <a:ext cx="987425" cy="792162"/>
        </p:xfrm>
        <a:graphic>
          <a:graphicData uri="http://schemas.openxmlformats.org/presentationml/2006/ole">
            <p:oleObj spid="_x0000_s485380" name="Equation" r:id="rId6" imgW="457200" imgH="368280" progId="Equation.DSMT4">
              <p:embed/>
            </p:oleObj>
          </a:graphicData>
        </a:graphic>
      </p:graphicFrame>
      <p:graphicFrame>
        <p:nvGraphicFramePr>
          <p:cNvPr id="417806" name="Object 14"/>
          <p:cNvGraphicFramePr>
            <a:graphicFrameLocks noChangeAspect="1"/>
          </p:cNvGraphicFramePr>
          <p:nvPr/>
        </p:nvGraphicFramePr>
        <p:xfrm>
          <a:off x="3200400" y="4002088"/>
          <a:ext cx="884238" cy="388937"/>
        </p:xfrm>
        <a:graphic>
          <a:graphicData uri="http://schemas.openxmlformats.org/presentationml/2006/ole">
            <p:oleObj spid="_x0000_s485381" name="Equation" r:id="rId7" imgW="431640" imgH="190440" progId="Equation.DSMT4">
              <p:embed/>
            </p:oleObj>
          </a:graphicData>
        </a:graphic>
      </p:graphicFrame>
      <p:graphicFrame>
        <p:nvGraphicFramePr>
          <p:cNvPr id="417807" name="Object 15"/>
          <p:cNvGraphicFramePr>
            <a:graphicFrameLocks noChangeAspect="1"/>
          </p:cNvGraphicFramePr>
          <p:nvPr/>
        </p:nvGraphicFramePr>
        <p:xfrm>
          <a:off x="4114800" y="4041775"/>
          <a:ext cx="676275" cy="309563"/>
        </p:xfrm>
        <a:graphic>
          <a:graphicData uri="http://schemas.openxmlformats.org/presentationml/2006/ole">
            <p:oleObj spid="_x0000_s485382" name="Equation" r:id="rId8" imgW="330120" imgH="152280" progId="Equation.DSMT4">
              <p:embed/>
            </p:oleObj>
          </a:graphicData>
        </a:graphic>
      </p:graphicFrame>
      <p:graphicFrame>
        <p:nvGraphicFramePr>
          <p:cNvPr id="417808" name="Object 16"/>
          <p:cNvGraphicFramePr>
            <a:graphicFrameLocks noChangeAspect="1"/>
          </p:cNvGraphicFramePr>
          <p:nvPr/>
        </p:nvGraphicFramePr>
        <p:xfrm>
          <a:off x="4724400" y="3886200"/>
          <a:ext cx="2755900" cy="620713"/>
        </p:xfrm>
        <a:graphic>
          <a:graphicData uri="http://schemas.openxmlformats.org/presentationml/2006/ole">
            <p:oleObj spid="_x0000_s485383" name="Equation" r:id="rId9" imgW="1346040" imgH="304560" progId="Equation.DSMT4">
              <p:embed/>
            </p:oleObj>
          </a:graphicData>
        </a:graphic>
      </p:graphicFrame>
      <p:graphicFrame>
        <p:nvGraphicFramePr>
          <p:cNvPr id="417809" name="Object 17"/>
          <p:cNvGraphicFramePr>
            <a:graphicFrameLocks noChangeAspect="1"/>
          </p:cNvGraphicFramePr>
          <p:nvPr/>
        </p:nvGraphicFramePr>
        <p:xfrm>
          <a:off x="7480300" y="3989388"/>
          <a:ext cx="1663700" cy="414337"/>
        </p:xfrm>
        <a:graphic>
          <a:graphicData uri="http://schemas.openxmlformats.org/presentationml/2006/ole">
            <p:oleObj spid="_x0000_s485384" name="Equation" r:id="rId10" imgW="812520" imgH="203040" progId="Equation.DSMT4">
              <p:embed/>
            </p:oleObj>
          </a:graphicData>
        </a:graphic>
      </p:graphicFrame>
      <p:graphicFrame>
        <p:nvGraphicFramePr>
          <p:cNvPr id="417810" name="Object 18"/>
          <p:cNvGraphicFramePr>
            <a:graphicFrameLocks noChangeAspect="1"/>
          </p:cNvGraphicFramePr>
          <p:nvPr/>
        </p:nvGraphicFramePr>
        <p:xfrm>
          <a:off x="4213225" y="5816600"/>
          <a:ext cx="904875" cy="355600"/>
        </p:xfrm>
        <a:graphic>
          <a:graphicData uri="http://schemas.openxmlformats.org/presentationml/2006/ole">
            <p:oleObj spid="_x0000_s485385" name="Equation" r:id="rId11" imgW="419040" imgH="164880" progId="Equation.DSMT4">
              <p:embed/>
            </p:oleObj>
          </a:graphicData>
        </a:graphic>
      </p:graphicFrame>
      <p:graphicFrame>
        <p:nvGraphicFramePr>
          <p:cNvPr id="417811" name="Object 19"/>
          <p:cNvGraphicFramePr>
            <a:graphicFrameLocks noChangeAspect="1"/>
          </p:cNvGraphicFramePr>
          <p:nvPr/>
        </p:nvGraphicFramePr>
        <p:xfrm>
          <a:off x="5749925" y="5527675"/>
          <a:ext cx="2251075" cy="492125"/>
        </p:xfrm>
        <a:graphic>
          <a:graphicData uri="http://schemas.openxmlformats.org/presentationml/2006/ole">
            <p:oleObj spid="_x0000_s485386" name="Equation" r:id="rId12" imgW="1041120" imgH="228600" progId="Equation.DSMT4">
              <p:embed/>
            </p:oleObj>
          </a:graphicData>
        </a:graphic>
      </p:graphicFrame>
      <p:graphicFrame>
        <p:nvGraphicFramePr>
          <p:cNvPr id="417812" name="Object 20"/>
          <p:cNvGraphicFramePr>
            <a:graphicFrameLocks noChangeAspect="1"/>
          </p:cNvGraphicFramePr>
          <p:nvPr/>
        </p:nvGraphicFramePr>
        <p:xfrm>
          <a:off x="3541713" y="5324475"/>
          <a:ext cx="2249487" cy="847725"/>
        </p:xfrm>
        <a:graphic>
          <a:graphicData uri="http://schemas.openxmlformats.org/presentationml/2006/ole">
            <p:oleObj spid="_x0000_s485387" name="Equation" r:id="rId13" imgW="104112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2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09600"/>
          </a:xfrm>
        </p:spPr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83058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 smtClean="0"/>
              <a:t>Term exam #2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Date and time: 12:30 – 2:00pm, Tuesday, Nov. 22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Location: SH103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Coverage: Ch. 26 – 3 to what we finish Tuesday, Nov. 15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A review session on Thursday, Nov. 17, in SH103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Please do NOT miss the exam!!</a:t>
            </a:r>
          </a:p>
          <a:p>
            <a:pPr>
              <a:lnSpc>
                <a:spcPct val="80000"/>
              </a:lnSpc>
            </a:pPr>
            <a:r>
              <a:rPr lang="en-US" sz="3600" dirty="0" smtClean="0"/>
              <a:t>Reading assignments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CH28 – 8, 9 and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2168-8568-F642-8DB8-E6591339FC85}" type="slidenum">
              <a:rPr lang="en-US"/>
              <a:pPr/>
              <a:t>20</a:t>
            </a:fld>
            <a:endParaRPr lang="en-US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</a:t>
            </a:r>
            <a:r>
              <a:rPr lang="en-US" dirty="0" smtClean="0"/>
              <a:t> 5, </a:t>
            </a:r>
            <a:r>
              <a:rPr lang="en-US" dirty="0" err="1"/>
              <a:t>cnt’d</a:t>
            </a:r>
            <a:r>
              <a:rPr lang="en-US" dirty="0"/>
              <a:t> </a:t>
            </a:r>
          </a:p>
        </p:txBody>
      </p:sp>
      <p:sp>
        <p:nvSpPr>
          <p:cNvPr id="418819" name="Text Box 3"/>
          <p:cNvSpPr txBox="1">
            <a:spLocks noChangeArrowheads="1"/>
          </p:cNvSpPr>
          <p:nvPr/>
        </p:nvSpPr>
        <p:spPr bwMode="auto">
          <a:xfrm>
            <a:off x="304800" y="78105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total emf induced in this period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8820" name="Text Box 4"/>
          <p:cNvSpPr txBox="1">
            <a:spLocks noChangeArrowheads="1"/>
          </p:cNvSpPr>
          <p:nvPr/>
        </p:nvSpPr>
        <p:spPr bwMode="auto">
          <a:xfrm>
            <a:off x="304800" y="3286125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Which direction would the induced current flow?</a:t>
            </a:r>
          </a:p>
        </p:txBody>
      </p:sp>
      <p:sp>
        <p:nvSpPr>
          <p:cNvPr id="418821" name="Text Box 5"/>
          <p:cNvSpPr txBox="1">
            <a:spLocks noChangeArrowheads="1"/>
          </p:cNvSpPr>
          <p:nvPr/>
        </p:nvSpPr>
        <p:spPr bwMode="auto">
          <a:xfrm>
            <a:off x="304800" y="3743325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total energy dissipated is</a:t>
            </a:r>
          </a:p>
        </p:txBody>
      </p:sp>
      <p:sp>
        <p:nvSpPr>
          <p:cNvPr id="418822" name="Text Box 6"/>
          <p:cNvSpPr txBox="1">
            <a:spLocks noChangeArrowheads="1"/>
          </p:cNvSpPr>
          <p:nvPr/>
        </p:nvSpPr>
        <p:spPr bwMode="auto">
          <a:xfrm>
            <a:off x="228600" y="4953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Force for each coil is</a:t>
            </a:r>
          </a:p>
        </p:txBody>
      </p:sp>
      <p:graphicFrame>
        <p:nvGraphicFramePr>
          <p:cNvPr id="418823" name="Object 7"/>
          <p:cNvGraphicFramePr>
            <a:graphicFrameLocks noChangeAspect="1"/>
          </p:cNvGraphicFramePr>
          <p:nvPr/>
        </p:nvGraphicFramePr>
        <p:xfrm>
          <a:off x="381000" y="4297363"/>
          <a:ext cx="614363" cy="368300"/>
        </p:xfrm>
        <a:graphic>
          <a:graphicData uri="http://schemas.openxmlformats.org/presentationml/2006/ole">
            <p:oleObj spid="_x0000_s486402" name="Equation" r:id="rId3" imgW="253800" imgH="152280" progId="Equation.DSMT4">
              <p:embed/>
            </p:oleObj>
          </a:graphicData>
        </a:graphic>
      </p:graphicFrame>
      <p:graphicFrame>
        <p:nvGraphicFramePr>
          <p:cNvPr id="418824" name="Object 8"/>
          <p:cNvGraphicFramePr>
            <a:graphicFrameLocks noChangeAspect="1"/>
          </p:cNvGraphicFramePr>
          <p:nvPr/>
        </p:nvGraphicFramePr>
        <p:xfrm>
          <a:off x="838200" y="1420813"/>
          <a:ext cx="539750" cy="331787"/>
        </p:xfrm>
        <a:graphic>
          <a:graphicData uri="http://schemas.openxmlformats.org/presentationml/2006/ole">
            <p:oleObj spid="_x0000_s486403" name="Equation" r:id="rId4" imgW="228600" imgH="139680" progId="Equation.DSMT4">
              <p:embed/>
            </p:oleObj>
          </a:graphicData>
        </a:graphic>
      </p:graphicFrame>
      <p:graphicFrame>
        <p:nvGraphicFramePr>
          <p:cNvPr id="418825" name="Object 9"/>
          <p:cNvGraphicFramePr>
            <a:graphicFrameLocks noChangeAspect="1"/>
          </p:cNvGraphicFramePr>
          <p:nvPr/>
        </p:nvGraphicFramePr>
        <p:xfrm>
          <a:off x="838200" y="2535238"/>
          <a:ext cx="539750" cy="360362"/>
        </p:xfrm>
        <a:graphic>
          <a:graphicData uri="http://schemas.openxmlformats.org/presentationml/2006/ole">
            <p:oleObj spid="_x0000_s486404" name="Equation" r:id="rId5" imgW="228600" imgH="152280" progId="Equation.DSMT4">
              <p:embed/>
            </p:oleObj>
          </a:graphicData>
        </a:graphic>
      </p:graphicFrame>
      <p:sp>
        <p:nvSpPr>
          <p:cNvPr id="418826" name="Text Box 10"/>
          <p:cNvSpPr txBox="1">
            <a:spLocks noChangeArrowheads="1"/>
          </p:cNvSpPr>
          <p:nvPr/>
        </p:nvSpPr>
        <p:spPr bwMode="auto">
          <a:xfrm>
            <a:off x="381000" y="19812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induced current in this period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8827" name="Text Box 11"/>
          <p:cNvSpPr txBox="1">
            <a:spLocks noChangeArrowheads="1"/>
          </p:cNvSpPr>
          <p:nvPr/>
        </p:nvSpPr>
        <p:spPr bwMode="auto">
          <a:xfrm>
            <a:off x="6019800" y="3276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Clockwise</a:t>
            </a:r>
          </a:p>
        </p:txBody>
      </p:sp>
      <p:graphicFrame>
        <p:nvGraphicFramePr>
          <p:cNvPr id="418828" name="Object 12"/>
          <p:cNvGraphicFramePr>
            <a:graphicFrameLocks noChangeAspect="1"/>
          </p:cNvGraphicFramePr>
          <p:nvPr/>
        </p:nvGraphicFramePr>
        <p:xfrm>
          <a:off x="2743200" y="4953000"/>
          <a:ext cx="576263" cy="409575"/>
        </p:xfrm>
        <a:graphic>
          <a:graphicData uri="http://schemas.openxmlformats.org/presentationml/2006/ole">
            <p:oleObj spid="_x0000_s486405" name="Equation" r:id="rId6" imgW="266400" imgH="190440" progId="Equation.DSMT4">
              <p:embed/>
            </p:oleObj>
          </a:graphicData>
        </a:graphic>
      </p:graphicFrame>
      <p:sp>
        <p:nvSpPr>
          <p:cNvPr id="418829" name="Text Box 13"/>
          <p:cNvSpPr txBox="1">
            <a:spLocks noChangeArrowheads="1"/>
          </p:cNvSpPr>
          <p:nvPr/>
        </p:nvSpPr>
        <p:spPr bwMode="auto">
          <a:xfrm>
            <a:off x="4267200" y="4953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Force for N coil is</a:t>
            </a:r>
          </a:p>
        </p:txBody>
      </p:sp>
      <p:graphicFrame>
        <p:nvGraphicFramePr>
          <p:cNvPr id="418830" name="Object 14"/>
          <p:cNvGraphicFramePr>
            <a:graphicFrameLocks noChangeAspect="1"/>
          </p:cNvGraphicFramePr>
          <p:nvPr/>
        </p:nvGraphicFramePr>
        <p:xfrm>
          <a:off x="6400800" y="4965700"/>
          <a:ext cx="576263" cy="409575"/>
        </p:xfrm>
        <a:graphic>
          <a:graphicData uri="http://schemas.openxmlformats.org/presentationml/2006/ole">
            <p:oleObj spid="_x0000_s486406" name="Equation" r:id="rId7" imgW="266400" imgH="190440" progId="Equation.DSMT4">
              <p:embed/>
            </p:oleObj>
          </a:graphicData>
        </a:graphic>
      </p:graphicFrame>
      <p:graphicFrame>
        <p:nvGraphicFramePr>
          <p:cNvPr id="418831" name="Object 15"/>
          <p:cNvGraphicFramePr>
            <a:graphicFrameLocks noChangeAspect="1"/>
          </p:cNvGraphicFramePr>
          <p:nvPr/>
        </p:nvGraphicFramePr>
        <p:xfrm>
          <a:off x="636588" y="5529263"/>
          <a:ext cx="658812" cy="490537"/>
        </p:xfrm>
        <a:graphic>
          <a:graphicData uri="http://schemas.openxmlformats.org/presentationml/2006/ole">
            <p:oleObj spid="_x0000_s486407" name="Equation" r:id="rId8" imgW="304560" imgH="228600" progId="Equation.DSMT4">
              <p:embed/>
            </p:oleObj>
          </a:graphicData>
        </a:graphic>
      </p:graphicFrame>
      <p:graphicFrame>
        <p:nvGraphicFramePr>
          <p:cNvPr id="418832" name="Object 16"/>
          <p:cNvGraphicFramePr>
            <a:graphicFrameLocks noChangeAspect="1"/>
          </p:cNvGraphicFramePr>
          <p:nvPr/>
        </p:nvGraphicFramePr>
        <p:xfrm>
          <a:off x="1371600" y="1143000"/>
          <a:ext cx="1589088" cy="873125"/>
        </p:xfrm>
        <a:graphic>
          <a:graphicData uri="http://schemas.openxmlformats.org/presentationml/2006/ole">
            <p:oleObj spid="_x0000_s486408" name="Equation" r:id="rId9" imgW="672840" imgH="368280" progId="Equation.DSMT4">
              <p:embed/>
            </p:oleObj>
          </a:graphicData>
        </a:graphic>
      </p:graphicFrame>
      <p:graphicFrame>
        <p:nvGraphicFramePr>
          <p:cNvPr id="418833" name="Object 17"/>
          <p:cNvGraphicFramePr>
            <a:graphicFrameLocks noChangeAspect="1"/>
          </p:cNvGraphicFramePr>
          <p:nvPr/>
        </p:nvGraphicFramePr>
        <p:xfrm>
          <a:off x="2894013" y="1295400"/>
          <a:ext cx="4497387" cy="661988"/>
        </p:xfrm>
        <a:graphic>
          <a:graphicData uri="http://schemas.openxmlformats.org/presentationml/2006/ole">
            <p:oleObj spid="_x0000_s486409" name="Equation" r:id="rId10" imgW="1904760" imgH="279360" progId="Equation.DSMT4">
              <p:embed/>
            </p:oleObj>
          </a:graphicData>
        </a:graphic>
      </p:graphicFrame>
      <p:graphicFrame>
        <p:nvGraphicFramePr>
          <p:cNvPr id="418834" name="Object 18"/>
          <p:cNvGraphicFramePr>
            <a:graphicFrameLocks noChangeAspect="1"/>
          </p:cNvGraphicFramePr>
          <p:nvPr/>
        </p:nvGraphicFramePr>
        <p:xfrm>
          <a:off x="1320800" y="2328863"/>
          <a:ext cx="660400" cy="871537"/>
        </p:xfrm>
        <a:graphic>
          <a:graphicData uri="http://schemas.openxmlformats.org/presentationml/2006/ole">
            <p:oleObj spid="_x0000_s486410" name="Equation" r:id="rId11" imgW="279360" imgH="368280" progId="Equation.DSMT4">
              <p:embed/>
            </p:oleObj>
          </a:graphicData>
        </a:graphic>
      </p:graphicFrame>
      <p:graphicFrame>
        <p:nvGraphicFramePr>
          <p:cNvPr id="418835" name="Object 19"/>
          <p:cNvGraphicFramePr>
            <a:graphicFrameLocks noChangeAspect="1"/>
          </p:cNvGraphicFramePr>
          <p:nvPr/>
        </p:nvGraphicFramePr>
        <p:xfrm>
          <a:off x="1958975" y="2328863"/>
          <a:ext cx="4137025" cy="871537"/>
        </p:xfrm>
        <a:graphic>
          <a:graphicData uri="http://schemas.openxmlformats.org/presentationml/2006/ole">
            <p:oleObj spid="_x0000_s486411" name="Equation" r:id="rId12" imgW="1752480" imgH="368280" progId="Equation.DSMT4">
              <p:embed/>
            </p:oleObj>
          </a:graphicData>
        </a:graphic>
      </p:graphicFrame>
      <p:graphicFrame>
        <p:nvGraphicFramePr>
          <p:cNvPr id="418836" name="Object 20"/>
          <p:cNvGraphicFramePr>
            <a:graphicFrameLocks noChangeAspect="1"/>
          </p:cNvGraphicFramePr>
          <p:nvPr/>
        </p:nvGraphicFramePr>
        <p:xfrm>
          <a:off x="990600" y="4283075"/>
          <a:ext cx="708025" cy="398463"/>
        </p:xfrm>
        <a:graphic>
          <a:graphicData uri="http://schemas.openxmlformats.org/presentationml/2006/ole">
            <p:oleObj spid="_x0000_s486412" name="Equation" r:id="rId13" imgW="291960" imgH="164880" progId="Equation.DSMT4">
              <p:embed/>
            </p:oleObj>
          </a:graphicData>
        </a:graphic>
      </p:graphicFrame>
      <p:graphicFrame>
        <p:nvGraphicFramePr>
          <p:cNvPr id="418837" name="Object 21"/>
          <p:cNvGraphicFramePr>
            <a:graphicFrameLocks noChangeAspect="1"/>
          </p:cNvGraphicFramePr>
          <p:nvPr/>
        </p:nvGraphicFramePr>
        <p:xfrm>
          <a:off x="1651000" y="4237038"/>
          <a:ext cx="1016000" cy="490537"/>
        </p:xfrm>
        <a:graphic>
          <a:graphicData uri="http://schemas.openxmlformats.org/presentationml/2006/ole">
            <p:oleObj spid="_x0000_s486413" name="Equation" r:id="rId14" imgW="419040" imgH="203040" progId="Equation.DSMT4">
              <p:embed/>
            </p:oleObj>
          </a:graphicData>
        </a:graphic>
      </p:graphicFrame>
      <p:graphicFrame>
        <p:nvGraphicFramePr>
          <p:cNvPr id="418838" name="Object 22"/>
          <p:cNvGraphicFramePr>
            <a:graphicFrameLocks noChangeAspect="1"/>
          </p:cNvGraphicFramePr>
          <p:nvPr/>
        </p:nvGraphicFramePr>
        <p:xfrm>
          <a:off x="2640013" y="4114800"/>
          <a:ext cx="6275387" cy="735013"/>
        </p:xfrm>
        <a:graphic>
          <a:graphicData uri="http://schemas.openxmlformats.org/presentationml/2006/ole">
            <p:oleObj spid="_x0000_s486414" name="Equation" r:id="rId15" imgW="2590560" imgH="304560" progId="Equation.DSMT4">
              <p:embed/>
            </p:oleObj>
          </a:graphicData>
        </a:graphic>
      </p:graphicFrame>
      <p:graphicFrame>
        <p:nvGraphicFramePr>
          <p:cNvPr id="418839" name="Object 23"/>
          <p:cNvGraphicFramePr>
            <a:graphicFrameLocks noChangeAspect="1"/>
          </p:cNvGraphicFramePr>
          <p:nvPr/>
        </p:nvGraphicFramePr>
        <p:xfrm>
          <a:off x="3276600" y="4953000"/>
          <a:ext cx="823913" cy="436563"/>
        </p:xfrm>
        <a:graphic>
          <a:graphicData uri="http://schemas.openxmlformats.org/presentationml/2006/ole">
            <p:oleObj spid="_x0000_s486415" name="Equation" r:id="rId16" imgW="380880" imgH="203040" progId="Equation.DSMT4">
              <p:embed/>
            </p:oleObj>
          </a:graphicData>
        </a:graphic>
      </p:graphicFrame>
      <p:graphicFrame>
        <p:nvGraphicFramePr>
          <p:cNvPr id="418840" name="Object 24"/>
          <p:cNvGraphicFramePr>
            <a:graphicFrameLocks noChangeAspect="1"/>
          </p:cNvGraphicFramePr>
          <p:nvPr/>
        </p:nvGraphicFramePr>
        <p:xfrm>
          <a:off x="6934200" y="4953000"/>
          <a:ext cx="1042988" cy="436563"/>
        </p:xfrm>
        <a:graphic>
          <a:graphicData uri="http://schemas.openxmlformats.org/presentationml/2006/ole">
            <p:oleObj spid="_x0000_s486416" name="Equation" r:id="rId17" imgW="482400" imgH="203040" progId="Equation.DSMT4">
              <p:embed/>
            </p:oleObj>
          </a:graphicData>
        </a:graphic>
      </p:graphicFrame>
      <p:graphicFrame>
        <p:nvGraphicFramePr>
          <p:cNvPr id="418841" name="Object 25"/>
          <p:cNvGraphicFramePr>
            <a:graphicFrameLocks noChangeAspect="1"/>
          </p:cNvGraphicFramePr>
          <p:nvPr/>
        </p:nvGraphicFramePr>
        <p:xfrm>
          <a:off x="1295400" y="5562600"/>
          <a:ext cx="933450" cy="355600"/>
        </p:xfrm>
        <a:graphic>
          <a:graphicData uri="http://schemas.openxmlformats.org/presentationml/2006/ole">
            <p:oleObj spid="_x0000_s486417" name="Equation" r:id="rId18" imgW="431640" imgH="164880" progId="Equation.DSMT4">
              <p:embed/>
            </p:oleObj>
          </a:graphicData>
        </a:graphic>
      </p:graphicFrame>
      <p:graphicFrame>
        <p:nvGraphicFramePr>
          <p:cNvPr id="418842" name="Object 26"/>
          <p:cNvGraphicFramePr>
            <a:graphicFrameLocks noChangeAspect="1"/>
          </p:cNvGraphicFramePr>
          <p:nvPr/>
        </p:nvGraphicFramePr>
        <p:xfrm>
          <a:off x="2162175" y="5486400"/>
          <a:ext cx="6448425" cy="600075"/>
        </p:xfrm>
        <a:graphic>
          <a:graphicData uri="http://schemas.openxmlformats.org/presentationml/2006/ole">
            <p:oleObj spid="_x0000_s486418" name="Equation" r:id="rId19" imgW="2984400" imgH="279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2FD4-3DF5-8343-84CB-74CA00260C9B}" type="slidenum">
              <a:rPr lang="en-US"/>
              <a:pPr/>
              <a:t>3</a:t>
            </a:fld>
            <a:endParaRPr lang="en-US"/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r>
              <a:rPr lang="en-US" dirty="0" smtClean="0"/>
              <a:t>Special Project #6</a:t>
            </a:r>
            <a:endParaRPr lang="en-US" dirty="0"/>
          </a:p>
        </p:txBody>
      </p:sp>
      <p:sp>
        <p:nvSpPr>
          <p:cNvPr id="403460" name="Text Box 4"/>
          <p:cNvSpPr txBox="1">
            <a:spLocks noChangeArrowheads="1"/>
          </p:cNvSpPr>
          <p:nvPr/>
        </p:nvSpPr>
        <p:spPr bwMode="auto">
          <a:xfrm>
            <a:off x="304800" y="1095172"/>
            <a:ext cx="8229600" cy="43150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B due to current </a:t>
            </a:r>
            <a:r>
              <a:rPr lang="en-US" sz="2800" b="1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 in a straight wire.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For the field near a long straight wire carrying a current </a:t>
            </a:r>
            <a:r>
              <a:rPr lang="en-US" sz="28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show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that</a:t>
            </a:r>
          </a:p>
          <a:p>
            <a:pPr marL="514350" indent="-514350">
              <a:spcBef>
                <a:spcPct val="20000"/>
              </a:spcBef>
              <a:buAutoNum type="alphaLcParenBoth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the Ampere’s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law gives the same result as the simple long straight wire, B=</a:t>
            </a:r>
            <a:r>
              <a:rPr lang="en-US" sz="2800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800" baseline="-25000" dirty="0" smtClean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800" dirty="0" smtClean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/2</a:t>
            </a:r>
            <a:r>
              <a:rPr lang="en-US" sz="2800" dirty="0" smtClean="0">
                <a:solidFill>
                  <a:schemeClr val="accent2"/>
                </a:solidFill>
                <a:latin typeface="Symbol" charset="2"/>
              </a:rPr>
              <a:t>π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R.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 (10 points)</a:t>
            </a:r>
          </a:p>
          <a:p>
            <a:pPr marL="514350" indent="-514350">
              <a:spcBef>
                <a:spcPct val="20000"/>
              </a:spcBef>
              <a:buAutoNum type="alphaLcParenBoth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That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Biot-Savarat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law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gives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same result as the simple long straight wire, B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2800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800" baseline="-25000" dirty="0" smtClean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800" dirty="0" smtClean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/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 smtClean="0">
                <a:solidFill>
                  <a:schemeClr val="accent2"/>
                </a:solidFill>
                <a:latin typeface="Symbol" charset="2"/>
              </a:rPr>
              <a:t>π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.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 (10 points)</a:t>
            </a:r>
          </a:p>
          <a:p>
            <a:pPr marL="514350" indent="-51435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Must be your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OWN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work. 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No credit will be given for for copying straight out of the book or from your friend’s work.</a:t>
            </a:r>
          </a:p>
          <a:p>
            <a:pPr marL="514350" indent="-51435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Due is at the beginning of the exam on Tuesday, Nov. 22.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E7454-527E-664E-A8E7-E545F91EE604}" type="slidenum">
              <a:rPr lang="en-US"/>
              <a:pPr/>
              <a:t>4</a:t>
            </a:fld>
            <a:endParaRPr lang="en-US"/>
          </a:p>
        </p:txBody>
      </p:sp>
      <p:pic>
        <p:nvPicPr>
          <p:cNvPr id="402434" name="Picture 2" descr="FG28_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1650" y="2971800"/>
            <a:ext cx="2292350" cy="2362200"/>
          </a:xfrm>
          <a:prstGeom prst="rect">
            <a:avLst/>
          </a:prstGeom>
          <a:noFill/>
        </p:spPr>
      </p:pic>
      <p:sp>
        <p:nvSpPr>
          <p:cNvPr id="40243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Biot-Savart Law</a:t>
            </a:r>
          </a:p>
        </p:txBody>
      </p:sp>
      <p:graphicFrame>
        <p:nvGraphicFramePr>
          <p:cNvPr id="40243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68994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0243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68995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0243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68996" name="Equation" r:id="rId6" imgW="914400" imgH="190080" progId="Equation.DSMT4">
              <p:embed/>
            </p:oleObj>
          </a:graphicData>
        </a:graphic>
      </p:graphicFrame>
      <p:sp>
        <p:nvSpPr>
          <p:cNvPr id="4024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229600" cy="5562600"/>
          </a:xfrm>
        </p:spPr>
        <p:txBody>
          <a:bodyPr/>
          <a:lstStyle/>
          <a:p>
            <a:r>
              <a:rPr lang="en-US" sz="2800" dirty="0"/>
              <a:t>Ampere’s law is useful in determining magnetic field utilizing symmetry</a:t>
            </a:r>
          </a:p>
          <a:p>
            <a:r>
              <a:rPr lang="en-US" sz="2800" dirty="0"/>
              <a:t>But sometimes it is useful to have another method of using infinitesimal current segments for B field</a:t>
            </a:r>
          </a:p>
          <a:p>
            <a:pPr lvl="1"/>
            <a:r>
              <a:rPr lang="en-US" sz="2400" dirty="0"/>
              <a:t>Jean </a:t>
            </a:r>
            <a:r>
              <a:rPr lang="en-US" sz="2400" dirty="0" err="1"/>
              <a:t>Baptiste</a:t>
            </a:r>
            <a:r>
              <a:rPr lang="en-US" sz="2400" dirty="0"/>
              <a:t> </a:t>
            </a:r>
            <a:r>
              <a:rPr lang="en-US" sz="2400" dirty="0" err="1"/>
              <a:t>Biot</a:t>
            </a:r>
            <a:r>
              <a:rPr lang="en-US" sz="2400" dirty="0"/>
              <a:t> and </a:t>
            </a:r>
            <a:r>
              <a:rPr lang="en-US" sz="2400" dirty="0" err="1"/>
              <a:t>Feilx</a:t>
            </a:r>
            <a:r>
              <a:rPr lang="en-US" sz="2400" dirty="0"/>
              <a:t> </a:t>
            </a:r>
            <a:r>
              <a:rPr lang="en-US" sz="2400" dirty="0" err="1"/>
              <a:t>Savart</a:t>
            </a:r>
            <a:r>
              <a:rPr lang="en-US" sz="2400" dirty="0"/>
              <a:t> developed a law that a current </a:t>
            </a:r>
            <a:r>
              <a:rPr lang="en-US" sz="2400" dirty="0">
                <a:latin typeface="Monotype Corsiva" charset="0"/>
              </a:rPr>
              <a:t>I</a:t>
            </a:r>
            <a:r>
              <a:rPr lang="en-US" sz="2400" dirty="0"/>
              <a:t> flowing in any path can be considered as many infinitesimal current elements</a:t>
            </a:r>
          </a:p>
          <a:p>
            <a:pPr lvl="1"/>
            <a:r>
              <a:rPr lang="en-US" sz="2400" dirty="0"/>
              <a:t>The infinitesimal magnetic field d</a:t>
            </a:r>
            <a:r>
              <a:rPr lang="en-US" sz="2400" b="1" dirty="0"/>
              <a:t>B</a:t>
            </a:r>
            <a:r>
              <a:rPr lang="en-US" sz="2400" dirty="0"/>
              <a:t> caused by the infinitesimal length d</a:t>
            </a:r>
            <a:r>
              <a:rPr lang="en-US" sz="2400" b="1" dirty="0">
                <a:latin typeface="Monotype Corsiva" charset="0"/>
              </a:rPr>
              <a:t>l</a:t>
            </a:r>
            <a:r>
              <a:rPr lang="en-US" sz="2400" b="1" dirty="0"/>
              <a:t> </a:t>
            </a:r>
            <a:r>
              <a:rPr lang="en-US" sz="2400" dirty="0"/>
              <a:t>that carries current </a:t>
            </a:r>
            <a:r>
              <a:rPr lang="en-US" sz="2400" dirty="0">
                <a:latin typeface="Monotype Corsiva" charset="0"/>
              </a:rPr>
              <a:t>I</a:t>
            </a:r>
            <a:r>
              <a:rPr lang="en-US" sz="2400" dirty="0"/>
              <a:t> is</a:t>
            </a:r>
          </a:p>
          <a:p>
            <a:pPr lvl="1"/>
            <a:r>
              <a:rPr lang="en-US" sz="2400" dirty="0"/>
              <a:t> </a:t>
            </a:r>
          </a:p>
          <a:p>
            <a:pPr lvl="1"/>
            <a:endParaRPr lang="en-US" sz="2400" dirty="0"/>
          </a:p>
          <a:p>
            <a:pPr lvl="2"/>
            <a:r>
              <a:rPr lang="en-US" sz="2000" b="1" dirty="0" err="1"/>
              <a:t>r</a:t>
            </a:r>
            <a:r>
              <a:rPr lang="en-US" sz="2000" dirty="0"/>
              <a:t> is the displacement vector from the element d</a:t>
            </a:r>
            <a:r>
              <a:rPr lang="en-US" sz="2000" b="1" dirty="0">
                <a:latin typeface="Monotype Corsiva" charset="0"/>
              </a:rPr>
              <a:t>l</a:t>
            </a:r>
            <a:r>
              <a:rPr lang="en-US" sz="2000" dirty="0"/>
              <a:t> to the point P</a:t>
            </a:r>
          </a:p>
          <a:p>
            <a:pPr lvl="2"/>
            <a:r>
              <a:rPr lang="en-US" sz="2000" dirty="0" err="1"/>
              <a:t>Biot-Savart</a:t>
            </a:r>
            <a:r>
              <a:rPr lang="en-US" sz="2000" dirty="0"/>
              <a:t> law is the magnetic equivalent to Coulomb’s law</a:t>
            </a:r>
          </a:p>
        </p:txBody>
      </p:sp>
      <p:graphicFrame>
        <p:nvGraphicFramePr>
          <p:cNvPr id="40244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68997" name="Equation" r:id="rId7" imgW="914400" imgH="190080" progId="Equation.DSMT4">
              <p:embed/>
            </p:oleObj>
          </a:graphicData>
        </a:graphic>
      </p:graphicFrame>
      <p:graphicFrame>
        <p:nvGraphicFramePr>
          <p:cNvPr id="402441" name="Object 9"/>
          <p:cNvGraphicFramePr>
            <a:graphicFrameLocks noChangeAspect="1"/>
          </p:cNvGraphicFramePr>
          <p:nvPr/>
        </p:nvGraphicFramePr>
        <p:xfrm>
          <a:off x="1295400" y="4460875"/>
          <a:ext cx="2057400" cy="873125"/>
        </p:xfrm>
        <a:graphic>
          <a:graphicData uri="http://schemas.openxmlformats.org/presentationml/2006/ole">
            <p:oleObj spid="_x0000_s468998" name="Equation" r:id="rId8" imgW="952500" imgH="406400" progId="Equation.DSMT4">
              <p:embed/>
            </p:oleObj>
          </a:graphicData>
        </a:graphic>
      </p:graphicFrame>
      <p:sp>
        <p:nvSpPr>
          <p:cNvPr id="402442" name="Text Box 10"/>
          <p:cNvSpPr txBox="1">
            <a:spLocks noChangeArrowheads="1"/>
          </p:cNvSpPr>
          <p:nvPr/>
        </p:nvSpPr>
        <p:spPr bwMode="auto">
          <a:xfrm>
            <a:off x="3717925" y="4619625"/>
            <a:ext cx="2149475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Biot-Savart Law</a:t>
            </a:r>
          </a:p>
        </p:txBody>
      </p:sp>
      <p:sp>
        <p:nvSpPr>
          <p:cNvPr id="402443" name="Text Box 11"/>
          <p:cNvSpPr txBox="1">
            <a:spLocks noChangeArrowheads="1"/>
          </p:cNvSpPr>
          <p:nvPr/>
        </p:nvSpPr>
        <p:spPr bwMode="auto">
          <a:xfrm>
            <a:off x="838200" y="6143625"/>
            <a:ext cx="73914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B</a:t>
            </a:r>
            <a:r>
              <a:rPr lang="en-US">
                <a:solidFill>
                  <a:srgbClr val="CC0000"/>
                </a:solidFill>
                <a:latin typeface="Arial Narrow" charset="0"/>
              </a:rPr>
              <a:t> field in Biot-Savart law is only that by the current, nothing else.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2FD4-3DF5-8343-84CB-74CA00260C9B}" type="slidenum">
              <a:rPr lang="en-US"/>
              <a:pPr/>
              <a:t>5</a:t>
            </a:fld>
            <a:endParaRPr lang="en-US"/>
          </a:p>
        </p:txBody>
      </p:sp>
      <p:pic>
        <p:nvPicPr>
          <p:cNvPr id="403458" name="Picture 2" descr="FG28_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0"/>
            <a:ext cx="2286000" cy="2286000"/>
          </a:xfrm>
          <a:prstGeom prst="rect">
            <a:avLst/>
          </a:prstGeom>
          <a:noFill/>
        </p:spPr>
      </p:pic>
      <p:sp>
        <p:nvSpPr>
          <p:cNvPr id="403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28 –</a:t>
            </a:r>
            <a:r>
              <a:rPr lang="en-US" dirty="0" smtClean="0"/>
              <a:t> 11 </a:t>
            </a:r>
            <a:endParaRPr lang="en-US" dirty="0"/>
          </a:p>
        </p:txBody>
      </p:sp>
      <p:sp>
        <p:nvSpPr>
          <p:cNvPr id="403460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64770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B due to current </a:t>
            </a:r>
            <a:r>
              <a:rPr lang="en-US" b="1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 in a straight wire.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For the field near a long straight wire carrying a current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 show that the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Biot-Savarat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law gives the same result as the simple long straight wire, B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baseline="-25000" dirty="0" smtClean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/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π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 </a:t>
            </a:r>
          </a:p>
        </p:txBody>
      </p:sp>
      <p:sp>
        <p:nvSpPr>
          <p:cNvPr id="403461" name="Text Box 5"/>
          <p:cNvSpPr txBox="1">
            <a:spLocks noChangeArrowheads="1"/>
          </p:cNvSpPr>
          <p:nvPr/>
        </p:nvSpPr>
        <p:spPr bwMode="auto">
          <a:xfrm>
            <a:off x="304800" y="21336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the direction of the field </a:t>
            </a:r>
            <a:r>
              <a:rPr lang="en-US" b="1">
                <a:solidFill>
                  <a:srgbClr val="CC00CC"/>
                </a:solidFill>
                <a:latin typeface="Arial Narrow" charset="0"/>
              </a:rPr>
              <a:t>B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at point P?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03462" name="Text Box 6"/>
          <p:cNvSpPr txBox="1">
            <a:spLocks noChangeArrowheads="1"/>
          </p:cNvSpPr>
          <p:nvPr/>
        </p:nvSpPr>
        <p:spPr bwMode="auto">
          <a:xfrm>
            <a:off x="5715000" y="2133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Going into the page.</a:t>
            </a:r>
          </a:p>
        </p:txBody>
      </p:sp>
      <p:sp>
        <p:nvSpPr>
          <p:cNvPr id="403463" name="Text Box 7"/>
          <p:cNvSpPr txBox="1">
            <a:spLocks noChangeArrowheads="1"/>
          </p:cNvSpPr>
          <p:nvPr/>
        </p:nvSpPr>
        <p:spPr bwMode="auto">
          <a:xfrm>
            <a:off x="304800" y="2590800"/>
            <a:ext cx="830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All d</a:t>
            </a:r>
            <a:r>
              <a:rPr lang="en-US" b="1" dirty="0">
                <a:solidFill>
                  <a:srgbClr val="CC00CC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at point P has the same direction based on right-hand rule.</a:t>
            </a:r>
          </a:p>
        </p:txBody>
      </p:sp>
      <p:graphicFrame>
        <p:nvGraphicFramePr>
          <p:cNvPr id="403464" name="Object 8"/>
          <p:cNvGraphicFramePr>
            <a:graphicFrameLocks noChangeAspect="1"/>
          </p:cNvGraphicFramePr>
          <p:nvPr/>
        </p:nvGraphicFramePr>
        <p:xfrm>
          <a:off x="1219200" y="4800600"/>
          <a:ext cx="604838" cy="393700"/>
        </p:xfrm>
        <a:graphic>
          <a:graphicData uri="http://schemas.openxmlformats.org/presentationml/2006/ole">
            <p:oleObj spid="_x0000_s470018" name="Equation" r:id="rId4" imgW="291960" imgH="190440" progId="Equation.DSMT4">
              <p:embed/>
            </p:oleObj>
          </a:graphicData>
        </a:graphic>
      </p:graphicFrame>
      <p:sp>
        <p:nvSpPr>
          <p:cNvPr id="403465" name="AutoShape 9"/>
          <p:cNvSpPr>
            <a:spLocks noChangeArrowheads="1"/>
          </p:cNvSpPr>
          <p:nvPr/>
        </p:nvSpPr>
        <p:spPr bwMode="auto">
          <a:xfrm>
            <a:off x="201613" y="5546725"/>
            <a:ext cx="2008187" cy="609600"/>
          </a:xfrm>
          <a:prstGeom prst="rightArrow">
            <a:avLst>
              <a:gd name="adj1" fmla="val 50000"/>
              <a:gd name="adj2" fmla="val 82357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Integral becomes </a:t>
            </a:r>
          </a:p>
        </p:txBody>
      </p:sp>
      <p:sp>
        <p:nvSpPr>
          <p:cNvPr id="403466" name="Text Box 10"/>
          <p:cNvSpPr txBox="1">
            <a:spLocks noChangeArrowheads="1"/>
          </p:cNvSpPr>
          <p:nvPr/>
        </p:nvSpPr>
        <p:spPr bwMode="auto">
          <a:xfrm>
            <a:off x="304800" y="3048000"/>
            <a:ext cx="830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magnitude of </a:t>
            </a:r>
            <a:r>
              <a:rPr lang="en-US" b="1" dirty="0">
                <a:solidFill>
                  <a:srgbClr val="CC00CC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using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Biot-Savart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law is</a:t>
            </a:r>
          </a:p>
        </p:txBody>
      </p:sp>
      <p:graphicFrame>
        <p:nvGraphicFramePr>
          <p:cNvPr id="403467" name="Object 11"/>
          <p:cNvGraphicFramePr>
            <a:graphicFrameLocks noChangeAspect="1"/>
          </p:cNvGraphicFramePr>
          <p:nvPr/>
        </p:nvGraphicFramePr>
        <p:xfrm>
          <a:off x="838200" y="3563938"/>
          <a:ext cx="1454150" cy="627062"/>
        </p:xfrm>
        <a:graphic>
          <a:graphicData uri="http://schemas.openxmlformats.org/presentationml/2006/ole">
            <p:oleObj spid="_x0000_s470019" name="Equation" r:id="rId5" imgW="672840" imgH="291960" progId="Equation.DSMT4">
              <p:embed/>
            </p:oleObj>
          </a:graphicData>
        </a:graphic>
      </p:graphicFrame>
      <p:sp>
        <p:nvSpPr>
          <p:cNvPr id="403468" name="Text Box 12"/>
          <p:cNvSpPr txBox="1">
            <a:spLocks noChangeArrowheads="1"/>
          </p:cNvSpPr>
          <p:nvPr/>
        </p:nvSpPr>
        <p:spPr bwMode="auto">
          <a:xfrm>
            <a:off x="381000" y="42672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Where dy=d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l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and r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=R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+y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and since                      we obtain</a:t>
            </a:r>
          </a:p>
        </p:txBody>
      </p:sp>
      <p:graphicFrame>
        <p:nvGraphicFramePr>
          <p:cNvPr id="403469" name="Object 13"/>
          <p:cNvGraphicFramePr>
            <a:graphicFrameLocks noChangeAspect="1"/>
          </p:cNvGraphicFramePr>
          <p:nvPr/>
        </p:nvGraphicFramePr>
        <p:xfrm>
          <a:off x="4595813" y="4343400"/>
          <a:ext cx="1500187" cy="387350"/>
        </p:xfrm>
        <a:graphic>
          <a:graphicData uri="http://schemas.openxmlformats.org/presentationml/2006/ole">
            <p:oleObj spid="_x0000_s470020" name="Equation" r:id="rId6" imgW="736560" imgH="190440" progId="Equation.DSMT4">
              <p:embed/>
            </p:oleObj>
          </a:graphicData>
        </a:graphic>
      </p:graphicFrame>
      <p:graphicFrame>
        <p:nvGraphicFramePr>
          <p:cNvPr id="403470" name="Object 14"/>
          <p:cNvGraphicFramePr>
            <a:graphicFrameLocks noChangeAspect="1"/>
          </p:cNvGraphicFramePr>
          <p:nvPr/>
        </p:nvGraphicFramePr>
        <p:xfrm>
          <a:off x="2362200" y="5737225"/>
          <a:ext cx="406400" cy="241300"/>
        </p:xfrm>
        <a:graphic>
          <a:graphicData uri="http://schemas.openxmlformats.org/presentationml/2006/ole">
            <p:oleObj spid="_x0000_s470021" name="Equation" r:id="rId7" imgW="253800" imgH="152280" progId="Equation.DSMT4">
              <p:embed/>
            </p:oleObj>
          </a:graphicData>
        </a:graphic>
      </p:graphicFrame>
      <p:sp>
        <p:nvSpPr>
          <p:cNvPr id="403471" name="Text Box 15"/>
          <p:cNvSpPr txBox="1">
            <a:spLocks noChangeArrowheads="1"/>
          </p:cNvSpPr>
          <p:nvPr/>
        </p:nvSpPr>
        <p:spPr bwMode="auto">
          <a:xfrm>
            <a:off x="1219200" y="6248400"/>
            <a:ext cx="6477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same as the simple, long straight wire!!  It works!!</a:t>
            </a:r>
          </a:p>
        </p:txBody>
      </p:sp>
      <p:graphicFrame>
        <p:nvGraphicFramePr>
          <p:cNvPr id="403472" name="Object 16"/>
          <p:cNvGraphicFramePr>
            <a:graphicFrameLocks noChangeAspect="1"/>
          </p:cNvGraphicFramePr>
          <p:nvPr/>
        </p:nvGraphicFramePr>
        <p:xfrm>
          <a:off x="2182813" y="3352800"/>
          <a:ext cx="2236787" cy="1004888"/>
        </p:xfrm>
        <a:graphic>
          <a:graphicData uri="http://schemas.openxmlformats.org/presentationml/2006/ole">
            <p:oleObj spid="_x0000_s470022" name="Equation" r:id="rId8" imgW="1002960" imgH="457200" progId="Equation.DSMT4">
              <p:embed/>
            </p:oleObj>
          </a:graphicData>
        </a:graphic>
      </p:graphicFrame>
      <p:graphicFrame>
        <p:nvGraphicFramePr>
          <p:cNvPr id="403473" name="Object 17"/>
          <p:cNvGraphicFramePr>
            <a:graphicFrameLocks noChangeAspect="1"/>
          </p:cNvGraphicFramePr>
          <p:nvPr/>
        </p:nvGraphicFramePr>
        <p:xfrm>
          <a:off x="4352925" y="3505200"/>
          <a:ext cx="2276475" cy="819150"/>
        </p:xfrm>
        <a:graphic>
          <a:graphicData uri="http://schemas.openxmlformats.org/presentationml/2006/ole">
            <p:oleObj spid="_x0000_s470023" name="Equation" r:id="rId9" imgW="1054080" imgH="380880" progId="Equation.DSMT4">
              <p:embed/>
            </p:oleObj>
          </a:graphicData>
        </a:graphic>
      </p:graphicFrame>
      <p:graphicFrame>
        <p:nvGraphicFramePr>
          <p:cNvPr id="403474" name="Object 18"/>
          <p:cNvGraphicFramePr>
            <a:graphicFrameLocks noChangeAspect="1"/>
          </p:cNvGraphicFramePr>
          <p:nvPr/>
        </p:nvGraphicFramePr>
        <p:xfrm>
          <a:off x="1789113" y="4762500"/>
          <a:ext cx="1792287" cy="419100"/>
        </p:xfrm>
        <a:graphic>
          <a:graphicData uri="http://schemas.openxmlformats.org/presentationml/2006/ole">
            <p:oleObj spid="_x0000_s470024" name="Equation" r:id="rId10" imgW="863280" imgH="203040" progId="Equation.DSMT4">
              <p:embed/>
            </p:oleObj>
          </a:graphicData>
        </a:graphic>
      </p:graphicFrame>
      <p:graphicFrame>
        <p:nvGraphicFramePr>
          <p:cNvPr id="403475" name="Object 19"/>
          <p:cNvGraphicFramePr>
            <a:graphicFrameLocks noChangeAspect="1"/>
          </p:cNvGraphicFramePr>
          <p:nvPr/>
        </p:nvGraphicFramePr>
        <p:xfrm>
          <a:off x="3568700" y="4648200"/>
          <a:ext cx="1079500" cy="787400"/>
        </p:xfrm>
        <a:graphic>
          <a:graphicData uri="http://schemas.openxmlformats.org/presentationml/2006/ole">
            <p:oleObj spid="_x0000_s470025" name="Equation" r:id="rId11" imgW="520560" imgH="380880" progId="Equation.DSMT4">
              <p:embed/>
            </p:oleObj>
          </a:graphicData>
        </a:graphic>
      </p:graphicFrame>
      <p:graphicFrame>
        <p:nvGraphicFramePr>
          <p:cNvPr id="403476" name="Object 20"/>
          <p:cNvGraphicFramePr>
            <a:graphicFrameLocks noChangeAspect="1"/>
          </p:cNvGraphicFramePr>
          <p:nvPr/>
        </p:nvGraphicFramePr>
        <p:xfrm>
          <a:off x="4554538" y="4648200"/>
          <a:ext cx="1160462" cy="917575"/>
        </p:xfrm>
        <a:graphic>
          <a:graphicData uri="http://schemas.openxmlformats.org/presentationml/2006/ole">
            <p:oleObj spid="_x0000_s470026" name="Equation" r:id="rId12" imgW="558720" imgH="444240" progId="Equation.DSMT4">
              <p:embed/>
            </p:oleObj>
          </a:graphicData>
        </a:graphic>
      </p:graphicFrame>
      <p:graphicFrame>
        <p:nvGraphicFramePr>
          <p:cNvPr id="403477" name="Object 21"/>
          <p:cNvGraphicFramePr>
            <a:graphicFrameLocks noChangeAspect="1"/>
          </p:cNvGraphicFramePr>
          <p:nvPr/>
        </p:nvGraphicFramePr>
        <p:xfrm>
          <a:off x="5713413" y="4572000"/>
          <a:ext cx="763587" cy="812800"/>
        </p:xfrm>
        <a:graphic>
          <a:graphicData uri="http://schemas.openxmlformats.org/presentationml/2006/ole">
            <p:oleObj spid="_x0000_s470027" name="Equation" r:id="rId13" imgW="368280" imgH="393480" progId="Equation.DSMT4">
              <p:embed/>
            </p:oleObj>
          </a:graphicData>
        </a:graphic>
      </p:graphicFrame>
      <p:graphicFrame>
        <p:nvGraphicFramePr>
          <p:cNvPr id="403478" name="Object 22"/>
          <p:cNvGraphicFramePr>
            <a:graphicFrameLocks noChangeAspect="1"/>
          </p:cNvGraphicFramePr>
          <p:nvPr/>
        </p:nvGraphicFramePr>
        <p:xfrm>
          <a:off x="2724150" y="5562600"/>
          <a:ext cx="1847850" cy="606425"/>
        </p:xfrm>
        <a:graphic>
          <a:graphicData uri="http://schemas.openxmlformats.org/presentationml/2006/ole">
            <p:oleObj spid="_x0000_s470028" name="Equation" r:id="rId14" imgW="1155600" imgH="380880" progId="Equation.DSMT4">
              <p:embed/>
            </p:oleObj>
          </a:graphicData>
        </a:graphic>
      </p:graphicFrame>
      <p:graphicFrame>
        <p:nvGraphicFramePr>
          <p:cNvPr id="403479" name="Object 23"/>
          <p:cNvGraphicFramePr>
            <a:graphicFrameLocks noChangeAspect="1"/>
          </p:cNvGraphicFramePr>
          <p:nvPr/>
        </p:nvGraphicFramePr>
        <p:xfrm>
          <a:off x="4572000" y="5562600"/>
          <a:ext cx="1930400" cy="585788"/>
        </p:xfrm>
        <a:graphic>
          <a:graphicData uri="http://schemas.openxmlformats.org/presentationml/2006/ole">
            <p:oleObj spid="_x0000_s470029" name="Equation" r:id="rId15" imgW="1206360" imgH="368280" progId="Equation.DSMT4">
              <p:embed/>
            </p:oleObj>
          </a:graphicData>
        </a:graphic>
      </p:graphicFrame>
      <p:graphicFrame>
        <p:nvGraphicFramePr>
          <p:cNvPr id="403480" name="Object 24"/>
          <p:cNvGraphicFramePr>
            <a:graphicFrameLocks noChangeAspect="1"/>
          </p:cNvGraphicFramePr>
          <p:nvPr/>
        </p:nvGraphicFramePr>
        <p:xfrm>
          <a:off x="6486525" y="5562600"/>
          <a:ext cx="1666875" cy="585788"/>
        </p:xfrm>
        <a:graphic>
          <a:graphicData uri="http://schemas.openxmlformats.org/presentationml/2006/ole">
            <p:oleObj spid="_x0000_s470030" name="Equation" r:id="rId16" imgW="1041120" imgH="368280" progId="Equation.DSMT4">
              <p:embed/>
            </p:oleObj>
          </a:graphicData>
        </a:graphic>
      </p:graphicFrame>
      <p:graphicFrame>
        <p:nvGraphicFramePr>
          <p:cNvPr id="403481" name="Object 25"/>
          <p:cNvGraphicFramePr>
            <a:graphicFrameLocks noChangeAspect="1"/>
          </p:cNvGraphicFramePr>
          <p:nvPr/>
        </p:nvGraphicFramePr>
        <p:xfrm>
          <a:off x="8091488" y="5562600"/>
          <a:ext cx="671512" cy="585788"/>
        </p:xfrm>
        <a:graphic>
          <a:graphicData uri="http://schemas.openxmlformats.org/presentationml/2006/ole">
            <p:oleObj spid="_x0000_s470031" name="Equation" r:id="rId17" imgW="419040" imgH="368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B6C5-2116-5E4E-8715-F767DF1618D8}" type="slidenum">
              <a:rPr lang="en-US"/>
              <a:pPr/>
              <a:t>6</a:t>
            </a:fld>
            <a:endParaRPr lang="en-US"/>
          </a:p>
        </p:txBody>
      </p:sp>
      <p:pic>
        <p:nvPicPr>
          <p:cNvPr id="404482" name="Picture 2" descr="FG28_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933700"/>
            <a:ext cx="5410200" cy="3771900"/>
          </a:xfrm>
          <a:prstGeom prst="rect">
            <a:avLst/>
          </a:prstGeom>
          <a:noFill/>
        </p:spPr>
      </p:pic>
      <p:sp>
        <p:nvSpPr>
          <p:cNvPr id="4044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Magnetic Materials - Ferromagnetism</a:t>
            </a:r>
          </a:p>
        </p:txBody>
      </p:sp>
      <p:graphicFrame>
        <p:nvGraphicFramePr>
          <p:cNvPr id="40448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71042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0448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71043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0448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71044" name="Equation" r:id="rId6" imgW="914400" imgH="190080" progId="Equation.DSMT4">
              <p:embed/>
            </p:oleObj>
          </a:graphicData>
        </a:graphic>
      </p:graphicFrame>
      <p:sp>
        <p:nvSpPr>
          <p:cNvPr id="4044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534400" cy="304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Iron is a material that can turn into a strong magnet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This kind of material is called </a:t>
            </a:r>
            <a:r>
              <a:rPr lang="en-US" sz="20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ferromagnetic</a:t>
            </a:r>
            <a:r>
              <a:rPr lang="en-US" sz="2000" dirty="0"/>
              <a:t> material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 microscopic sense, ferromagnetic materials </a:t>
            </a:r>
            <a:r>
              <a:rPr lang="en-US" sz="2400" dirty="0" smtClean="0"/>
              <a:t>consist </a:t>
            </a:r>
            <a:r>
              <a:rPr lang="en-US" sz="2400" dirty="0"/>
              <a:t>of many tiny regions called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domains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Domains are like little magnets usually smaller than 1mm in length or width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What do you think the alignment of domains are like when they are not magnetized?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Randomly arranged</a:t>
            </a:r>
          </a:p>
        </p:txBody>
      </p:sp>
      <p:graphicFrame>
        <p:nvGraphicFramePr>
          <p:cNvPr id="40448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71045" name="Equation" r:id="rId7" imgW="914400" imgH="190080" progId="Equation.DSMT4">
              <p:embed/>
            </p:oleObj>
          </a:graphicData>
        </a:graphic>
      </p:graphicFrame>
      <p:sp>
        <p:nvSpPr>
          <p:cNvPr id="404489" name="Rectangle 9"/>
          <p:cNvSpPr>
            <a:spLocks noChangeArrowheads="1"/>
          </p:cNvSpPr>
          <p:nvPr/>
        </p:nvSpPr>
        <p:spPr bwMode="auto">
          <a:xfrm>
            <a:off x="381000" y="3581400"/>
            <a:ext cx="5181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What if they are magnetized?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	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size of the domains aligned with the external magnetic field direction grows while those of the domains not aligned reduce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gives magnetization to the material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How do we demagnetize a bar magnet?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Hit the magnet hard or heat it over the Curie temperature</a:t>
            </a:r>
          </a:p>
        </p:txBody>
      </p:sp>
      <p:sp>
        <p:nvSpPr>
          <p:cNvPr id="404491" name="Rectangle 11"/>
          <p:cNvSpPr>
            <a:spLocks noChangeArrowheads="1"/>
          </p:cNvSpPr>
          <p:nvPr/>
        </p:nvSpPr>
        <p:spPr bwMode="auto">
          <a:xfrm>
            <a:off x="6400800" y="64008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D2329-703B-F840-97D8-962E834D4727}" type="slidenum">
              <a:rPr lang="en-US"/>
              <a:pPr/>
              <a:t>7</a:t>
            </a:fld>
            <a:endParaRPr 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5943600" cy="609600"/>
          </a:xfrm>
        </p:spPr>
        <p:txBody>
          <a:bodyPr/>
          <a:lstStyle/>
          <a:p>
            <a:r>
              <a:rPr lang="en-US" b="1"/>
              <a:t>B</a:t>
            </a:r>
            <a:r>
              <a:rPr lang="en-US"/>
              <a:t> in Magnetic Materials</a:t>
            </a:r>
          </a:p>
        </p:txBody>
      </p:sp>
      <p:graphicFrame>
        <p:nvGraphicFramePr>
          <p:cNvPr id="40550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72066" name="Equation" r:id="rId3" imgW="914400" imgH="190080" progId="Equation.DSMT4">
              <p:embed/>
            </p:oleObj>
          </a:graphicData>
        </a:graphic>
      </p:graphicFrame>
      <p:graphicFrame>
        <p:nvGraphicFramePr>
          <p:cNvPr id="40550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72067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0550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72068" name="Equation" r:id="rId5" imgW="914400" imgH="190080" progId="Equation.DSMT4">
              <p:embed/>
            </p:oleObj>
          </a:graphicData>
        </a:graphic>
      </p:graphicFrame>
      <p:sp>
        <p:nvSpPr>
          <p:cNvPr id="4055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What is the magnetic field inside a solenoid?</a:t>
            </a:r>
          </a:p>
          <a:p>
            <a:pPr>
              <a:lnSpc>
                <a:spcPct val="80000"/>
              </a:lnSpc>
            </a:pPr>
            <a:r>
              <a:rPr lang="en-US" sz="280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Magnetic field in a long solenoid is directly proportional to the current.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This is valid only if air is inside the coil</a:t>
            </a:r>
          </a:p>
          <a:p>
            <a:pPr>
              <a:lnSpc>
                <a:spcPct val="80000"/>
              </a:lnSpc>
            </a:pPr>
            <a:r>
              <a:rPr lang="en-US" sz="2800"/>
              <a:t>What do you think will happen to B if we have something other than the air inside the solenoid?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It will be increased dramatically, when the current flows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Especially if a ferromagnetic material such as an iron is put inside, the field could increase by several orders of magnitude</a:t>
            </a:r>
          </a:p>
          <a:p>
            <a:pPr>
              <a:lnSpc>
                <a:spcPct val="80000"/>
              </a:lnSpc>
            </a:pPr>
            <a:r>
              <a:rPr lang="en-US" sz="2800"/>
              <a:t>Why?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Since the domains in the iron aligns permanently by the external field.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The resulting magnetic field is the sum of that due to current and due to the iron</a:t>
            </a:r>
          </a:p>
        </p:txBody>
      </p:sp>
      <p:graphicFrame>
        <p:nvGraphicFramePr>
          <p:cNvPr id="40551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72069" name="Equation" r:id="rId6" imgW="914400" imgH="190080" progId="Equation.DSMT4">
              <p:embed/>
            </p:oleObj>
          </a:graphicData>
        </a:graphic>
      </p:graphicFrame>
      <p:graphicFrame>
        <p:nvGraphicFramePr>
          <p:cNvPr id="405512" name="Object 8"/>
          <p:cNvGraphicFramePr>
            <a:graphicFrameLocks noChangeAspect="1"/>
          </p:cNvGraphicFramePr>
          <p:nvPr/>
        </p:nvGraphicFramePr>
        <p:xfrm>
          <a:off x="1066800" y="1163638"/>
          <a:ext cx="885825" cy="588962"/>
        </p:xfrm>
        <a:graphic>
          <a:graphicData uri="http://schemas.openxmlformats.org/presentationml/2006/ole">
            <p:oleObj spid="_x0000_s472070" name="Equation" r:id="rId7" imgW="304560" imgH="203040" progId="Equation.DSMT4">
              <p:embed/>
            </p:oleObj>
          </a:graphicData>
        </a:graphic>
      </p:graphicFrame>
      <p:graphicFrame>
        <p:nvGraphicFramePr>
          <p:cNvPr id="405513" name="Object 9"/>
          <p:cNvGraphicFramePr>
            <a:graphicFrameLocks noChangeAspect="1"/>
          </p:cNvGraphicFramePr>
          <p:nvPr/>
        </p:nvGraphicFramePr>
        <p:xfrm>
          <a:off x="1819275" y="1163638"/>
          <a:ext cx="923925" cy="588962"/>
        </p:xfrm>
        <a:graphic>
          <a:graphicData uri="http://schemas.openxmlformats.org/presentationml/2006/ole">
            <p:oleObj spid="_x0000_s472071" name="Equation" r:id="rId8" imgW="31716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087A-E0AD-1949-8668-F9FBE8DE05F3}" type="slidenum">
              <a:rPr lang="en-US"/>
              <a:pPr/>
              <a:t>8</a:t>
            </a:fld>
            <a:endParaRPr lang="en-US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b="1"/>
              <a:t>B</a:t>
            </a:r>
            <a:r>
              <a:rPr lang="en-US"/>
              <a:t> in Magnetic Materials</a:t>
            </a:r>
          </a:p>
        </p:txBody>
      </p:sp>
      <p:graphicFrame>
        <p:nvGraphicFramePr>
          <p:cNvPr id="4065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73090" name="Equation" r:id="rId3" imgW="914400" imgH="190080" progId="Equation.DSMT4">
              <p:embed/>
            </p:oleObj>
          </a:graphicData>
        </a:graphic>
      </p:graphicFrame>
      <p:graphicFrame>
        <p:nvGraphicFramePr>
          <p:cNvPr id="40653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73091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065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73092" name="Equation" r:id="rId5" imgW="914400" imgH="190080" progId="Equation.DSMT4">
              <p:embed/>
            </p:oleObj>
          </a:graphicData>
        </a:graphic>
      </p:graphicFrame>
      <p:sp>
        <p:nvSpPr>
          <p:cNvPr id="4065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153400" cy="5791200"/>
          </a:xfrm>
        </p:spPr>
        <p:txBody>
          <a:bodyPr/>
          <a:lstStyle/>
          <a:p>
            <a:r>
              <a:rPr lang="en-US" sz="2800" dirty="0"/>
              <a:t>It is sometimes convenient to write the total field as the sum of two terms</a:t>
            </a:r>
          </a:p>
          <a:p>
            <a:r>
              <a:rPr lang="en-US" sz="2800" dirty="0"/>
              <a:t> </a:t>
            </a:r>
          </a:p>
          <a:p>
            <a:pPr lvl="1"/>
            <a:r>
              <a:rPr lang="en-US" sz="2400" b="1" dirty="0"/>
              <a:t>B</a:t>
            </a:r>
            <a:r>
              <a:rPr lang="en-US" sz="2400" b="1" baseline="-25000" dirty="0"/>
              <a:t>0</a:t>
            </a:r>
            <a:r>
              <a:rPr lang="en-US" sz="2400" dirty="0"/>
              <a:t> is the field due only to the current in the wire, namely the external field</a:t>
            </a:r>
          </a:p>
          <a:p>
            <a:pPr lvl="2"/>
            <a:r>
              <a:rPr lang="en-US" sz="2000" dirty="0"/>
              <a:t>The field that would be present without a ferromagnetic material</a:t>
            </a:r>
          </a:p>
          <a:p>
            <a:pPr lvl="1"/>
            <a:r>
              <a:rPr lang="en-US" sz="2400" b="1" dirty="0"/>
              <a:t>B</a:t>
            </a:r>
            <a:r>
              <a:rPr lang="en-US" sz="2400" b="1" baseline="-25000" dirty="0"/>
              <a:t>M</a:t>
            </a:r>
            <a:r>
              <a:rPr lang="en-US" sz="2400" dirty="0"/>
              <a:t> is the additional field due to the ferromagnetic material itself; often </a:t>
            </a:r>
            <a:r>
              <a:rPr lang="en-US" sz="2400" b="1" dirty="0"/>
              <a:t>B</a:t>
            </a:r>
            <a:r>
              <a:rPr lang="en-US" sz="2400" b="1" baseline="-25000" dirty="0"/>
              <a:t>M</a:t>
            </a:r>
            <a:r>
              <a:rPr lang="en-US" sz="2400" dirty="0"/>
              <a:t>&gt;&gt;</a:t>
            </a:r>
            <a:r>
              <a:rPr lang="en-US" sz="2400" b="1" dirty="0"/>
              <a:t>B</a:t>
            </a:r>
            <a:r>
              <a:rPr lang="en-US" sz="2400" b="1" baseline="-25000" dirty="0"/>
              <a:t>0</a:t>
            </a:r>
          </a:p>
          <a:p>
            <a:r>
              <a:rPr lang="en-US" sz="2800" dirty="0">
                <a:sym typeface="Wingdings" charset="2"/>
              </a:rPr>
              <a:t>The total field in this case can be written by replacing</a:t>
            </a:r>
            <a:r>
              <a:rPr lang="en-US" sz="2800" dirty="0" smtClean="0">
                <a:sym typeface="Wingdings" charset="2"/>
              </a:rPr>
              <a:t> </a:t>
            </a:r>
            <a:r>
              <a:rPr lang="en-US" sz="2800" dirty="0" smtClean="0">
                <a:latin typeface="Symbol" charset="2"/>
                <a:sym typeface="Wingdings" charset="2"/>
              </a:rPr>
              <a:t>μ</a:t>
            </a:r>
            <a:r>
              <a:rPr lang="en-US" sz="2800" baseline="-25000" dirty="0" smtClean="0">
                <a:sym typeface="Wingdings" charset="2"/>
              </a:rPr>
              <a:t>0</a:t>
            </a:r>
            <a:r>
              <a:rPr lang="en-US" sz="2800" dirty="0" smtClean="0">
                <a:sym typeface="Wingdings" charset="2"/>
              </a:rPr>
              <a:t> </a:t>
            </a:r>
            <a:r>
              <a:rPr lang="en-US" sz="2800" dirty="0">
                <a:sym typeface="Wingdings" charset="2"/>
              </a:rPr>
              <a:t>with another proportionality constant</a:t>
            </a:r>
            <a:r>
              <a:rPr lang="en-US" sz="2800" dirty="0" smtClean="0">
                <a:sym typeface="Wingdings" charset="2"/>
              </a:rPr>
              <a:t> </a:t>
            </a:r>
            <a:r>
              <a:rPr lang="en-US" sz="2800" dirty="0" err="1" smtClean="0">
                <a:latin typeface="Symbol" charset="2"/>
                <a:sym typeface="Wingdings" charset="2"/>
              </a:rPr>
              <a:t>μ</a:t>
            </a:r>
            <a:r>
              <a:rPr lang="en-US" sz="2800" dirty="0" smtClean="0">
                <a:sym typeface="Wingdings" charset="2"/>
              </a:rPr>
              <a:t>, </a:t>
            </a:r>
            <a:r>
              <a:rPr lang="en-US" sz="2800" dirty="0">
                <a:sym typeface="Wingdings" charset="2"/>
              </a:rPr>
              <a:t>the magnetic permeability of the material</a:t>
            </a:r>
          </a:p>
          <a:p>
            <a:pPr lvl="1"/>
            <a:r>
              <a:rPr lang="en-US" sz="2400" dirty="0" smtClean="0">
                <a:sym typeface="Wingdings" charset="2"/>
              </a:rPr>
              <a:t> </a:t>
            </a:r>
            <a:r>
              <a:rPr lang="en-US" sz="2400" dirty="0" err="1" smtClean="0">
                <a:latin typeface="Symbol" charset="2"/>
                <a:sym typeface="Wingdings" charset="2"/>
              </a:rPr>
              <a:t>μ</a:t>
            </a:r>
            <a:r>
              <a:rPr lang="en-US" sz="2400" dirty="0" smtClean="0">
                <a:sym typeface="Wingdings" charset="2"/>
              </a:rPr>
              <a:t> </a:t>
            </a:r>
            <a:r>
              <a:rPr lang="en-US" sz="2400" dirty="0">
                <a:sym typeface="Wingdings" charset="2"/>
              </a:rPr>
              <a:t>is a property of a magnetic material</a:t>
            </a:r>
          </a:p>
          <a:p>
            <a:pPr lvl="1"/>
            <a:r>
              <a:rPr lang="en-US" sz="2400" dirty="0" smtClean="0">
                <a:sym typeface="Wingdings" charset="2"/>
              </a:rPr>
              <a:t> </a:t>
            </a:r>
            <a:r>
              <a:rPr lang="en-US" sz="2400" dirty="0" err="1" smtClean="0">
                <a:latin typeface="Symbol" charset="2"/>
                <a:sym typeface="Wingdings" charset="2"/>
              </a:rPr>
              <a:t>μ</a:t>
            </a:r>
            <a:r>
              <a:rPr lang="en-US" sz="2400" dirty="0" smtClean="0">
                <a:sym typeface="Wingdings" charset="2"/>
              </a:rPr>
              <a:t> </a:t>
            </a:r>
            <a:r>
              <a:rPr lang="en-US" sz="2400" dirty="0">
                <a:sym typeface="Wingdings" charset="2"/>
              </a:rPr>
              <a:t>is not a constant but varies with the external field</a:t>
            </a:r>
          </a:p>
        </p:txBody>
      </p:sp>
      <p:graphicFrame>
        <p:nvGraphicFramePr>
          <p:cNvPr id="40653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73093" name="Equation" r:id="rId6" imgW="914400" imgH="190080" progId="Equation.DSMT4">
              <p:embed/>
            </p:oleObj>
          </a:graphicData>
        </a:graphic>
      </p:graphicFrame>
      <p:graphicFrame>
        <p:nvGraphicFramePr>
          <p:cNvPr id="406536" name="Object 8"/>
          <p:cNvGraphicFramePr>
            <a:graphicFrameLocks noChangeAspect="1"/>
          </p:cNvGraphicFramePr>
          <p:nvPr/>
        </p:nvGraphicFramePr>
        <p:xfrm>
          <a:off x="990600" y="1522413"/>
          <a:ext cx="714375" cy="534987"/>
        </p:xfrm>
        <a:graphic>
          <a:graphicData uri="http://schemas.openxmlformats.org/presentationml/2006/ole">
            <p:oleObj spid="_x0000_s473094" name="Equation" r:id="rId7" imgW="253800" imgH="190440" progId="Equation.DSMT4">
              <p:embed/>
            </p:oleObj>
          </a:graphicData>
        </a:graphic>
      </p:graphicFrame>
      <p:graphicFrame>
        <p:nvGraphicFramePr>
          <p:cNvPr id="406537" name="Object 9"/>
          <p:cNvGraphicFramePr>
            <a:graphicFrameLocks noChangeAspect="1"/>
          </p:cNvGraphicFramePr>
          <p:nvPr/>
        </p:nvGraphicFramePr>
        <p:xfrm>
          <a:off x="4572000" y="4953000"/>
          <a:ext cx="1320800" cy="493713"/>
        </p:xfrm>
        <a:graphic>
          <a:graphicData uri="http://schemas.openxmlformats.org/presentationml/2006/ole">
            <p:oleObj spid="_x0000_s473095" name="Equation" r:id="rId8" imgW="507960" imgH="190440" progId="Equation.DSMT4">
              <p:embed/>
            </p:oleObj>
          </a:graphicData>
        </a:graphic>
      </p:graphicFrame>
      <p:graphicFrame>
        <p:nvGraphicFramePr>
          <p:cNvPr id="406538" name="Object 10"/>
          <p:cNvGraphicFramePr>
            <a:graphicFrameLocks noChangeAspect="1"/>
          </p:cNvGraphicFramePr>
          <p:nvPr/>
        </p:nvGraphicFramePr>
        <p:xfrm>
          <a:off x="1624013" y="1524000"/>
          <a:ext cx="857250" cy="641350"/>
        </p:xfrm>
        <a:graphic>
          <a:graphicData uri="http://schemas.openxmlformats.org/presentationml/2006/ole">
            <p:oleObj spid="_x0000_s473096" name="Equation" r:id="rId9" imgW="304560" imgH="228600" progId="Equation.DSMT4">
              <p:embed/>
            </p:oleObj>
          </a:graphicData>
        </a:graphic>
      </p:graphicFrame>
      <p:graphicFrame>
        <p:nvGraphicFramePr>
          <p:cNvPr id="406539" name="Object 11"/>
          <p:cNvGraphicFramePr>
            <a:graphicFrameLocks noChangeAspect="1"/>
          </p:cNvGraphicFramePr>
          <p:nvPr/>
        </p:nvGraphicFramePr>
        <p:xfrm>
          <a:off x="2405063" y="1524000"/>
          <a:ext cx="642937" cy="641350"/>
        </p:xfrm>
        <a:graphic>
          <a:graphicData uri="http://schemas.openxmlformats.org/presentationml/2006/ole">
            <p:oleObj spid="_x0000_s473097" name="Equation" r:id="rId10" imgW="2286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D3B8-B718-3E46-9C10-1B34DA3ABC38}" type="slidenum">
              <a:rPr lang="en-US"/>
              <a:pPr/>
              <a:t>9</a:t>
            </a:fld>
            <a:endParaRPr lang="en-US"/>
          </a:p>
        </p:txBody>
      </p:sp>
      <p:pic>
        <p:nvPicPr>
          <p:cNvPr id="407554" name="Picture 2" descr="FG28_0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5334000"/>
            <a:ext cx="3962400" cy="1447800"/>
          </a:xfrm>
          <a:prstGeom prst="rect">
            <a:avLst/>
          </a:prstGeom>
          <a:noFill/>
        </p:spPr>
      </p:pic>
      <p:pic>
        <p:nvPicPr>
          <p:cNvPr id="407555" name="Picture 3" descr="FG28_0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0"/>
            <a:ext cx="2530475" cy="1898650"/>
          </a:xfrm>
          <a:prstGeom prst="rect">
            <a:avLst/>
          </a:prstGeom>
          <a:noFill/>
        </p:spPr>
      </p:pic>
      <p:sp>
        <p:nvSpPr>
          <p:cNvPr id="407556" name="AutoShape 4"/>
          <p:cNvSpPr>
            <a:spLocks noChangeArrowheads="1"/>
          </p:cNvSpPr>
          <p:nvPr/>
        </p:nvSpPr>
        <p:spPr bwMode="auto">
          <a:xfrm rot="628028">
            <a:off x="5197475" y="304800"/>
            <a:ext cx="2270125" cy="671513"/>
          </a:xfrm>
          <a:prstGeom prst="rightArrow">
            <a:avLst>
              <a:gd name="adj1" fmla="val 50000"/>
              <a:gd name="adj2" fmla="val 84515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Iron Core Toroid</a:t>
            </a:r>
            <a:endParaRPr lang="en-US" sz="1800" b="1" baseline="-2500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3429000" cy="609600"/>
          </a:xfrm>
        </p:spPr>
        <p:txBody>
          <a:bodyPr/>
          <a:lstStyle/>
          <a:p>
            <a:r>
              <a:rPr lang="en-US"/>
              <a:t>Hysteresis</a:t>
            </a:r>
          </a:p>
        </p:txBody>
      </p:sp>
      <p:graphicFrame>
        <p:nvGraphicFramePr>
          <p:cNvPr id="407558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74114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07559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74115" name="Equation" r:id="rId6" imgW="914400" imgH="190080" progId="Equation.DSMT4">
              <p:embed/>
            </p:oleObj>
          </a:graphicData>
        </a:graphic>
      </p:graphicFrame>
      <p:graphicFrame>
        <p:nvGraphicFramePr>
          <p:cNvPr id="40756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74116" name="Equation" r:id="rId7" imgW="914400" imgH="190080" progId="Equation.DSMT4">
              <p:embed/>
            </p:oleObj>
          </a:graphicData>
        </a:graphic>
      </p:graphicFrame>
      <p:sp>
        <p:nvSpPr>
          <p:cNvPr id="40756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" y="381000"/>
            <a:ext cx="8534400" cy="6019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 is a </a:t>
            </a:r>
            <a:r>
              <a:rPr lang="en-US" sz="2800" dirty="0" err="1"/>
              <a:t>toroid</a:t>
            </a:r>
            <a:r>
              <a:rPr lang="en-US" sz="2800" dirty="0"/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solenoid bent into a shape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Toroid</a:t>
            </a:r>
            <a:r>
              <a:rPr lang="en-US" sz="2800" dirty="0" smtClean="0"/>
              <a:t> can be </a:t>
            </a:r>
            <a:r>
              <a:rPr lang="en-US" sz="2800" dirty="0"/>
              <a:t>used for magnetic field measurement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Why?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Since it does not leak magnetic field outside of itself, it fully contains all the magnetic field created within it.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Consider an un-magnetized iron core </a:t>
            </a:r>
            <a:r>
              <a:rPr lang="en-US" sz="2800" dirty="0" err="1"/>
              <a:t>toroid</a:t>
            </a:r>
            <a:r>
              <a:rPr lang="en-US" sz="2800" dirty="0"/>
              <a:t>, without any current flowing in the wire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What do you think will happen if the current slowly increases?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</a:t>
            </a:r>
            <a:r>
              <a:rPr lang="en-US" sz="2400" baseline="-25000" dirty="0"/>
              <a:t>0</a:t>
            </a:r>
            <a:r>
              <a:rPr lang="en-US" sz="2400" dirty="0"/>
              <a:t> increases linearly with the current.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And B increases also but follows the curved line shown in the graph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As B</a:t>
            </a:r>
            <a:r>
              <a:rPr lang="en-US" sz="2400" baseline="-25000" dirty="0"/>
              <a:t>0</a:t>
            </a:r>
            <a:r>
              <a:rPr lang="en-US" sz="2400" dirty="0"/>
              <a:t> increases, the domains become more aligned until nearly all are aligned (point </a:t>
            </a:r>
            <a:r>
              <a:rPr lang="en-US" sz="2400" dirty="0" err="1"/>
              <a:t>b</a:t>
            </a:r>
            <a:r>
              <a:rPr lang="en-US" sz="2400" dirty="0"/>
              <a:t> on the graph)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iron is said to be approaching saturation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Point </a:t>
            </a:r>
            <a:r>
              <a:rPr lang="en-US" sz="2000" dirty="0" err="1"/>
              <a:t>b</a:t>
            </a:r>
            <a:r>
              <a:rPr lang="en-US" sz="2000" dirty="0"/>
              <a:t> is typically at 70% of the max</a:t>
            </a:r>
          </a:p>
        </p:txBody>
      </p:sp>
      <p:graphicFrame>
        <p:nvGraphicFramePr>
          <p:cNvPr id="407562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74117" name="Equation" r:id="rId8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42879</TotalTime>
  <Words>2541</Words>
  <Application>Microsoft Macintosh PowerPoint</Application>
  <PresentationFormat>On-screen Show (4:3)</PresentationFormat>
  <Paragraphs>254</Paragraphs>
  <Slides>20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phys1443-spring02</vt:lpstr>
      <vt:lpstr>Equation</vt:lpstr>
      <vt:lpstr>PHYS 1444 – Section 003 Lecture #20</vt:lpstr>
      <vt:lpstr>Announcements</vt:lpstr>
      <vt:lpstr>Special Project #6</vt:lpstr>
      <vt:lpstr>Biot-Savart Law</vt:lpstr>
      <vt:lpstr>Example 28 – 11 </vt:lpstr>
      <vt:lpstr>Magnetic Materials - Ferromagnetism</vt:lpstr>
      <vt:lpstr>B in Magnetic Materials</vt:lpstr>
      <vt:lpstr>B in Magnetic Materials</vt:lpstr>
      <vt:lpstr>Hysteresis</vt:lpstr>
      <vt:lpstr>Hysteresis</vt:lpstr>
      <vt:lpstr>Magnetically Soft Material</vt:lpstr>
      <vt:lpstr>Induced EMF</vt:lpstr>
      <vt:lpstr>Electromagnetic Induction</vt:lpstr>
      <vt:lpstr>Electromagnetic Induction</vt:lpstr>
      <vt:lpstr>Magnetic Flux</vt:lpstr>
      <vt:lpstr>Faraday’s Law of Induction</vt:lpstr>
      <vt:lpstr>Lenz’s Law</vt:lpstr>
      <vt:lpstr>Induction of EMF</vt:lpstr>
      <vt:lpstr>Example 29 – 5 </vt:lpstr>
      <vt:lpstr>Example 29 – 5, cnt’d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832</cp:revision>
  <cp:lastPrinted>2011-11-10T21:53:55Z</cp:lastPrinted>
  <dcterms:created xsi:type="dcterms:W3CDTF">2011-11-10T20:19:07Z</dcterms:created>
  <dcterms:modified xsi:type="dcterms:W3CDTF">2011-11-10T21:54:04Z</dcterms:modified>
</cp:coreProperties>
</file>