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76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67.bin" ContentType="application/vnd.openxmlformats-officedocument.oleObject"/>
  <Override PartName="/ppt/embeddings/oleObject77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106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69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94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66" r:id="rId3"/>
    <p:sldId id="604" r:id="rId4"/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6" r:id="rId14"/>
    <p:sldId id="597" r:id="rId15"/>
    <p:sldId id="598" r:id="rId16"/>
    <p:sldId id="599" r:id="rId17"/>
    <p:sldId id="600" r:id="rId18"/>
    <p:sldId id="601" r:id="rId19"/>
    <p:sldId id="602" r:id="rId20"/>
    <p:sldId id="603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99" d="100"/>
          <a:sy n="99" d="100"/>
        </p:scale>
        <p:origin x="-1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2.wmf"/><Relationship Id="rId2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1" Type="http://schemas.openxmlformats.org/officeDocument/2006/relationships/image" Target="../media/image2.wmf"/><Relationship Id="rId2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image" Target="../media/image70.wmf"/><Relationship Id="rId13" Type="http://schemas.openxmlformats.org/officeDocument/2006/relationships/image" Target="../media/image71.wmf"/><Relationship Id="rId14" Type="http://schemas.openxmlformats.org/officeDocument/2006/relationships/image" Target="../media/image72.wmf"/><Relationship Id="rId15" Type="http://schemas.openxmlformats.org/officeDocument/2006/relationships/image" Target="../media/image73.wmf"/><Relationship Id="rId16" Type="http://schemas.openxmlformats.org/officeDocument/2006/relationships/image" Target="../media/image74.wmf"/><Relationship Id="rId17" Type="http://schemas.openxmlformats.org/officeDocument/2006/relationships/image" Target="../media/image75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0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image" Target="../media/image16.wmf"/><Relationship Id="rId13" Type="http://schemas.openxmlformats.org/officeDocument/2006/relationships/image" Target="../media/image17.wmf"/><Relationship Id="rId14" Type="http://schemas.openxmlformats.org/officeDocument/2006/relationships/image" Target="../media/image18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.wmf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42.bin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oleObject" Target="../embeddings/oleObject51.bin"/><Relationship Id="rId5" Type="http://schemas.openxmlformats.org/officeDocument/2006/relationships/oleObject" Target="../embeddings/oleObject52.bin"/><Relationship Id="rId6" Type="http://schemas.openxmlformats.org/officeDocument/2006/relationships/oleObject" Target="../embeddings/oleObject5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54.bin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oleObject" Target="../embeddings/oleObject59.bin"/><Relationship Id="rId5" Type="http://schemas.openxmlformats.org/officeDocument/2006/relationships/oleObject" Target="../embeddings/oleObject60.bin"/><Relationship Id="rId6" Type="http://schemas.openxmlformats.org/officeDocument/2006/relationships/oleObject" Target="../embeddings/oleObject61.bin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62.bin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Relationship Id="rId11" Type="http://schemas.openxmlformats.org/officeDocument/2006/relationships/oleObject" Target="../embeddings/oleObject69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oleObject" Target="../embeddings/oleObject71.bin"/><Relationship Id="rId5" Type="http://schemas.openxmlformats.org/officeDocument/2006/relationships/oleObject" Target="../embeddings/oleObject72.bin"/><Relationship Id="rId6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8" Type="http://schemas.openxmlformats.org/officeDocument/2006/relationships/oleObject" Target="../embeddings/oleObject7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8" Type="http://schemas.openxmlformats.org/officeDocument/2006/relationships/image" Target="../media/image3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jpeg"/><Relationship Id="rId12" Type="http://schemas.openxmlformats.org/officeDocument/2006/relationships/oleObject" Target="../embeddings/oleObject85.bin"/><Relationship Id="rId13" Type="http://schemas.openxmlformats.org/officeDocument/2006/relationships/oleObject" Target="../embeddings/oleObject8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jpeg"/><Relationship Id="rId4" Type="http://schemas.openxmlformats.org/officeDocument/2006/relationships/oleObject" Target="../embeddings/oleObject80.bin"/><Relationship Id="rId5" Type="http://schemas.openxmlformats.org/officeDocument/2006/relationships/oleObject" Target="../embeddings/oleObject81.bin"/><Relationship Id="rId6" Type="http://schemas.openxmlformats.org/officeDocument/2006/relationships/oleObject" Target="../embeddings/oleObject82.bin"/><Relationship Id="rId7" Type="http://schemas.openxmlformats.org/officeDocument/2006/relationships/oleObject" Target="../embeddings/oleObject83.bin"/><Relationship Id="rId8" Type="http://schemas.openxmlformats.org/officeDocument/2006/relationships/oleObject" Target="../embeddings/oleObject84.bin"/><Relationship Id="rId9" Type="http://schemas.openxmlformats.org/officeDocument/2006/relationships/image" Target="../media/image33.jpeg"/><Relationship Id="rId10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oleObject" Target="../embeddings/oleObject95.bin"/><Relationship Id="rId13" Type="http://schemas.openxmlformats.org/officeDocument/2006/relationships/oleObject" Target="../embeddings/oleObject9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4" Type="http://schemas.openxmlformats.org/officeDocument/2006/relationships/oleObject" Target="../embeddings/oleObject87.bin"/><Relationship Id="rId5" Type="http://schemas.openxmlformats.org/officeDocument/2006/relationships/oleObject" Target="../embeddings/oleObject88.bin"/><Relationship Id="rId6" Type="http://schemas.openxmlformats.org/officeDocument/2006/relationships/oleObject" Target="../embeddings/oleObject89.bin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oleObject" Target="../embeddings/oleObject92.bin"/><Relationship Id="rId10" Type="http://schemas.openxmlformats.org/officeDocument/2006/relationships/oleObject" Target="../embeddings/oleObject9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5.bin"/><Relationship Id="rId12" Type="http://schemas.openxmlformats.org/officeDocument/2006/relationships/oleObject" Target="../embeddings/oleObject106.bin"/><Relationship Id="rId13" Type="http://schemas.openxmlformats.org/officeDocument/2006/relationships/oleObject" Target="../embeddings/oleObject107.bin"/><Relationship Id="rId14" Type="http://schemas.openxmlformats.org/officeDocument/2006/relationships/oleObject" Target="../embeddings/oleObject108.bin"/><Relationship Id="rId15" Type="http://schemas.openxmlformats.org/officeDocument/2006/relationships/oleObject" Target="../embeddings/oleObject109.bin"/><Relationship Id="rId16" Type="http://schemas.openxmlformats.org/officeDocument/2006/relationships/oleObject" Target="../embeddings/oleObject110.bin"/><Relationship Id="rId17" Type="http://schemas.openxmlformats.org/officeDocument/2006/relationships/oleObject" Target="../embeddings/oleObject111.bin"/><Relationship Id="rId18" Type="http://schemas.openxmlformats.org/officeDocument/2006/relationships/oleObject" Target="../embeddings/oleObject112.bin"/><Relationship Id="rId19" Type="http://schemas.openxmlformats.org/officeDocument/2006/relationships/oleObject" Target="../embeddings/oleObject113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oleObject" Target="../embeddings/oleObject98.bin"/><Relationship Id="rId5" Type="http://schemas.openxmlformats.org/officeDocument/2006/relationships/oleObject" Target="../embeddings/oleObject99.bin"/><Relationship Id="rId6" Type="http://schemas.openxmlformats.org/officeDocument/2006/relationships/oleObject" Target="../embeddings/oleObject100.bin"/><Relationship Id="rId7" Type="http://schemas.openxmlformats.org/officeDocument/2006/relationships/oleObject" Target="../embeddings/oleObject101.bin"/><Relationship Id="rId8" Type="http://schemas.openxmlformats.org/officeDocument/2006/relationships/oleObject" Target="../embeddings/oleObject102.bin"/><Relationship Id="rId9" Type="http://schemas.openxmlformats.org/officeDocument/2006/relationships/oleObject" Target="../embeddings/oleObject103.bin"/><Relationship Id="rId10" Type="http://schemas.openxmlformats.org/officeDocument/2006/relationships/oleObject" Target="../embeddings/oleObject10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oleObject" Target="../embeddings/oleObject14.bin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5" Type="http://schemas.openxmlformats.org/officeDocument/2006/relationships/oleObject" Target="../embeddings/oleObject17.bin"/><Relationship Id="rId16" Type="http://schemas.openxmlformats.org/officeDocument/2006/relationships/oleObject" Target="../embeddings/oleObject18.bin"/><Relationship Id="rId17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4" Type="http://schemas.openxmlformats.org/officeDocument/2006/relationships/oleObject" Target="../embeddings/oleObject6.bin"/><Relationship Id="rId5" Type="http://schemas.openxmlformats.org/officeDocument/2006/relationships/oleObject" Target="../embeddings/oleObject7.bin"/><Relationship Id="rId6" Type="http://schemas.openxmlformats.org/officeDocument/2006/relationships/oleObject" Target="../embeddings/oleObject8.bin"/><Relationship Id="rId7" Type="http://schemas.openxmlformats.org/officeDocument/2006/relationships/oleObject" Target="../embeddings/oleObject9.bin"/><Relationship Id="rId8" Type="http://schemas.openxmlformats.org/officeDocument/2006/relationships/oleObject" Target="../embeddings/oleObject10.bin"/><Relationship Id="rId9" Type="http://schemas.openxmlformats.org/officeDocument/2006/relationships/oleObject" Target="../embeddings/oleObject11.bin"/><Relationship Id="rId10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oleObject" Target="../embeddings/oleObject31.bin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38.bin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#20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86807" y="1378803"/>
            <a:ext cx="2973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Nov. 10,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CH28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rgbClr val="660066"/>
                </a:solidFill>
                <a:latin typeface="Arial Narrow" charset="0"/>
              </a:rPr>
              <a:t>Biot-Savart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Magnetic Materials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B in Magnetic Materials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Hysteresis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CH29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Induced EMF and Electromagnetic Induction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Faraday’s Law of Induction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Magnetic Flux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Lenz’s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10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5138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5139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5140" name="Equation" r:id="rId6" imgW="914400" imgH="190080" progId="Equation.DSMT4">
              <p:embed/>
            </p:oleObj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5141" name="Equation" r:id="rId7" imgW="914400" imgH="190080" progId="Equation.DSMT4">
              <p:embed/>
            </p:oleObj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pass 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11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6162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616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6164" name="Equation" r:id="rId7" imgW="914400" imgH="190080" progId="Equation.DSMT4">
              <p:embed/>
            </p:oleObj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large 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6165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718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718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7188" name="Equation" r:id="rId5" imgW="914400" imgH="190080" progId="Equation.DSMT4">
              <p:embed/>
            </p:oleObj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7189" name="Equation" r:id="rId6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923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923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9236" name="Equation" r:id="rId6" imgW="914400" imgH="190080" progId="Equation.DSMT4">
              <p:embed/>
            </p:oleObj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9237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025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025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0260" name="Equation" r:id="rId5" imgW="914400" imgH="190080" progId="Equation.DSMT4">
              <p:embed/>
            </p:oleObj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0261" name="Equation" r:id="rId6" imgW="914400" imgH="190080" progId="Equation.DSMT4">
              <p:embed/>
            </p:oleObj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128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128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1284" name="Equation" r:id="rId6" imgW="914400" imgH="190080" progId="Equation.DSMT4">
              <p:embed/>
            </p:oleObj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1285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p:oleObj spid="_x0000_s481286" name="Equation" r:id="rId8" imgW="1650960" imgH="228600" progId="Equation.DSMT4">
              <p:embed/>
            </p:oleObj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p:oleObj spid="_x0000_s481287" name="Equation" r:id="rId9" imgW="799920" imgH="291960" progId="Equation.DSMT4">
              <p:embed/>
            </p:oleObj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p:oleObj spid="_x0000_s481288" name="Equation" r:id="rId10" imgW="368280" imgH="203040" progId="Equation.DSMT4">
              <p:embed/>
            </p:oleObj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p:oleObj spid="_x0000_s481289" name="Equation" r:id="rId11" imgW="7743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230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230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2308" name="Equation" r:id="rId5" imgW="914400" imgH="190080" progId="Equation.DSMT4">
              <p:embed/>
            </p:oleObj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2309" name="Equation" r:id="rId6" imgW="914400" imgH="190080" progId="Equation.DSMT4">
              <p:embed/>
            </p:oleObj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p:oleObj spid="_x0000_s482310" name="Equation" r:id="rId7" imgW="660240" imgH="368280" progId="Equation.DSMT4">
              <p:embed/>
            </p:oleObj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p:oleObj spid="_x0000_s482311" name="Equation" r:id="rId8" imgW="77436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333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333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3332" name="Equation" r:id="rId6" imgW="914400" imgH="190080" progId="Equation.DSMT4">
              <p:embed/>
            </p:oleObj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An induced emf gives rise to a current whose magnetic field opposes the original change in flux </a:t>
            </a:r>
            <a:r>
              <a:rPr lang="en-US" sz="2400">
                <a:sym typeface="Wingdings" charset="2"/>
              </a:rPr>
              <a:t> This is known as </a:t>
            </a:r>
            <a:r>
              <a:rPr lang="en-US" sz="24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other words, an induced emf is always in a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3333" name="Equation" r:id="rId7" imgW="914400" imgH="190080" progId="Equation.DSMT4">
              <p:embed/>
            </p:oleObj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8435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8435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4356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8435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808163"/>
          <a:ext cx="1016000" cy="579437"/>
        </p:xfrm>
        <a:graphic>
          <a:graphicData uri="http://schemas.openxmlformats.org/presentationml/2006/ole">
            <p:oleObj spid="_x0000_s484358" name="Equation" r:id="rId8" imgW="355320" imgH="203040" progId="Equation.DSMT4">
              <p:embed/>
            </p:oleObj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3284538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1720850" y="1681163"/>
          <a:ext cx="1631950" cy="833437"/>
        </p:xfrm>
        <a:graphic>
          <a:graphicData uri="http://schemas.openxmlformats.org/presentationml/2006/ole">
            <p:oleObj spid="_x0000_s484359" name="Equation" r:id="rId12" imgW="571320" imgH="291960" progId="Equation.DSMT4">
              <p:embed/>
            </p:oleObj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p:oleObj spid="_x0000_s484360" name="Equation" r:id="rId13" imgW="685800" imgH="291960" progId="Equation.DSMT4">
              <p:embed/>
            </p:oleObj>
          </a:graphicData>
        </a:graphic>
      </p:graphicFrame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 magnetic 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in change 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0" grpId="0" build="p"/>
      <p:bldP spid="4167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current induced,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p:oleObj spid="_x0000_s485378" name="Equation" r:id="rId4" imgW="355320" imgH="203040" progId="Equation.DSMT4">
              <p:embed/>
            </p:oleObj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p:oleObj spid="_x0000_s485379" name="Equation" r:id="rId5" imgW="2438280" imgH="228600" progId="Equation.DSMT4">
              <p:embed/>
            </p:oleObj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p:oleObj spid="_x0000_s485380" name="Equation" r:id="rId6" imgW="457200" imgH="368280" progId="Equation.DSMT4">
              <p:embed/>
            </p:oleObj>
          </a:graphicData>
        </a:graphic>
      </p:graphicFrame>
      <p:graphicFrame>
        <p:nvGraphicFramePr>
          <p:cNvPr id="417806" name="Object 14"/>
          <p:cNvGraphicFramePr>
            <a:graphicFrameLocks noChangeAspect="1"/>
          </p:cNvGraphicFramePr>
          <p:nvPr/>
        </p:nvGraphicFramePr>
        <p:xfrm>
          <a:off x="3200400" y="4002088"/>
          <a:ext cx="884238" cy="388937"/>
        </p:xfrm>
        <a:graphic>
          <a:graphicData uri="http://schemas.openxmlformats.org/presentationml/2006/ole">
            <p:oleObj spid="_x0000_s485381" name="Equation" r:id="rId7" imgW="431640" imgH="190440" progId="Equation.DSMT4">
              <p:embed/>
            </p:oleObj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p:oleObj spid="_x0000_s485382" name="Equation" r:id="rId8" imgW="330120" imgH="152280" progId="Equation.DSMT4">
              <p:embed/>
            </p:oleObj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p:oleObj spid="_x0000_s485383" name="Equation" r:id="rId9" imgW="1346040" imgH="304560" progId="Equation.DSMT4">
              <p:embed/>
            </p:oleObj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p:oleObj spid="_x0000_s485384" name="Equation" r:id="rId10" imgW="812520" imgH="203040" progId="Equation.DSMT4">
              <p:embed/>
            </p:oleObj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p:oleObj spid="_x0000_s485385" name="Equation" r:id="rId11" imgW="419040" imgH="164880" progId="Equation.DSMT4">
              <p:embed/>
            </p:oleObj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p:oleObj spid="_x0000_s485386" name="Equation" r:id="rId12" imgW="1041120" imgH="228600" progId="Equation.DSMT4">
              <p:embed/>
            </p:oleObj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p:oleObj spid="_x0000_s485387" name="Equation" r:id="rId13" imgW="10411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dirty="0" smtClean="0"/>
              <a:t>Term exam #2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Date and time: 12:30 – 2:00pm, Tuesday, Nov. 22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Location: SH103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Coverage: Ch. 26 – 3 to what we finish Tuesday, Nov. 15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A review session on Thursday, Nov. 17, in SH103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Please do NOT miss the exam!!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Reading assignments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CH28 – 8, 9 and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p:oleObj spid="_x0000_s486402" name="Equation" r:id="rId3" imgW="253800" imgH="152280" progId="Equation.DSMT4">
              <p:embed/>
            </p:oleObj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p:oleObj spid="_x0000_s486403" name="Equation" r:id="rId4" imgW="228600" imgH="139680" progId="Equation.DSMT4">
              <p:embed/>
            </p:oleObj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p:oleObj spid="_x0000_s486404" name="Equation" r:id="rId5" imgW="228600" imgH="152280" progId="Equation.DSMT4">
              <p:embed/>
            </p:oleObj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graphicFrame>
        <p:nvGraphicFramePr>
          <p:cNvPr id="418828" name="Object 12"/>
          <p:cNvGraphicFramePr>
            <a:graphicFrameLocks noChangeAspect="1"/>
          </p:cNvGraphicFramePr>
          <p:nvPr/>
        </p:nvGraphicFramePr>
        <p:xfrm>
          <a:off x="2743200" y="4953000"/>
          <a:ext cx="576263" cy="409575"/>
        </p:xfrm>
        <a:graphic>
          <a:graphicData uri="http://schemas.openxmlformats.org/presentationml/2006/ole">
            <p:oleObj spid="_x0000_s486405" name="Equation" r:id="rId6" imgW="266400" imgH="190440" progId="Equation.DSMT4">
              <p:embed/>
            </p:oleObj>
          </a:graphicData>
        </a:graphic>
      </p:graphicFrame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4953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6400800" y="4965700"/>
          <a:ext cx="576263" cy="409575"/>
        </p:xfrm>
        <a:graphic>
          <a:graphicData uri="http://schemas.openxmlformats.org/presentationml/2006/ole">
            <p:oleObj spid="_x0000_s486406" name="Equation" r:id="rId7" imgW="266400" imgH="190440" progId="Equation.DSMT4">
              <p:embed/>
            </p:oleObj>
          </a:graphicData>
        </a:graphic>
      </p:graphicFrame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p:oleObj spid="_x0000_s486407" name="Equation" r:id="rId8" imgW="304560" imgH="228600" progId="Equation.DSMT4">
              <p:embed/>
            </p:oleObj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p:oleObj spid="_x0000_s486408" name="Equation" r:id="rId9" imgW="672840" imgH="368280" progId="Equation.DSMT4">
              <p:embed/>
            </p:oleObj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p:oleObj spid="_x0000_s486409" name="Equation" r:id="rId10" imgW="1904760" imgH="279360" progId="Equation.DSMT4">
              <p:embed/>
            </p:oleObj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p:oleObj spid="_x0000_s486410" name="Equation" r:id="rId11" imgW="279360" imgH="368280" progId="Equation.DSMT4">
              <p:embed/>
            </p:oleObj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p:oleObj spid="_x0000_s486411" name="Equation" r:id="rId12" imgW="1752480" imgH="368280" progId="Equation.DSMT4">
              <p:embed/>
            </p:oleObj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p:oleObj spid="_x0000_s486412" name="Equation" r:id="rId13" imgW="291960" imgH="164880" progId="Equation.DSMT4">
              <p:embed/>
            </p:oleObj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p:oleObj spid="_x0000_s486413" name="Equation" r:id="rId14" imgW="419040" imgH="203040" progId="Equation.DSMT4">
              <p:embed/>
            </p:oleObj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p:oleObj spid="_x0000_s486414" name="Equation" r:id="rId15" imgW="2590560" imgH="304560" progId="Equation.DSMT4">
              <p:embed/>
            </p:oleObj>
          </a:graphicData>
        </a:graphic>
      </p:graphicFrame>
      <p:graphicFrame>
        <p:nvGraphicFramePr>
          <p:cNvPr id="418839" name="Object 23"/>
          <p:cNvGraphicFramePr>
            <a:graphicFrameLocks noChangeAspect="1"/>
          </p:cNvGraphicFramePr>
          <p:nvPr/>
        </p:nvGraphicFramePr>
        <p:xfrm>
          <a:off x="3276600" y="4953000"/>
          <a:ext cx="823913" cy="436563"/>
        </p:xfrm>
        <a:graphic>
          <a:graphicData uri="http://schemas.openxmlformats.org/presentationml/2006/ole">
            <p:oleObj spid="_x0000_s486415" name="Equation" r:id="rId16" imgW="380880" imgH="203040" progId="Equation.DSMT4">
              <p:embed/>
            </p:oleObj>
          </a:graphicData>
        </a:graphic>
      </p:graphicFrame>
      <p:graphicFrame>
        <p:nvGraphicFramePr>
          <p:cNvPr id="418840" name="Object 24"/>
          <p:cNvGraphicFramePr>
            <a:graphicFrameLocks noChangeAspect="1"/>
          </p:cNvGraphicFramePr>
          <p:nvPr/>
        </p:nvGraphicFramePr>
        <p:xfrm>
          <a:off x="6934200" y="4953000"/>
          <a:ext cx="1042988" cy="436563"/>
        </p:xfrm>
        <a:graphic>
          <a:graphicData uri="http://schemas.openxmlformats.org/presentationml/2006/ole">
            <p:oleObj spid="_x0000_s486416" name="Equation" r:id="rId17" imgW="482400" imgH="203040" progId="Equation.DSMT4">
              <p:embed/>
            </p:oleObj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p:oleObj spid="_x0000_s486417" name="Equation" r:id="rId18" imgW="431640" imgH="164880" progId="Equation.DSMT4">
              <p:embed/>
            </p:oleObj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p:oleObj spid="_x0000_s486418" name="Equation" r:id="rId19" imgW="29844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3</a:t>
            </a:fld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Special Project #6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04800" y="1095172"/>
            <a:ext cx="8229600" cy="43150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sz="2800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show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that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Ampere’s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law gives the same result as the simple long straight wire, B=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/2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AutoNum type="alphaLcParenBoth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law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gives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result as the simple long straight wire, 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 (10 points)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Must be your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OWN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work.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No credit will be given for for copying straight out of the book or from your friend’s work.</a:t>
            </a:r>
          </a:p>
          <a:p>
            <a:pPr marL="514350" indent="-51435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is at the beginning of the exam on Tuesday, Nov. 22.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4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68994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68995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8996" name="Equation" r:id="rId6" imgW="914400" imgH="190080" progId="Equation.DSMT4">
              <p:embed/>
            </p:oleObj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</a:t>
            </a:r>
            <a:r>
              <a:rPr lang="en-US" sz="2400" dirty="0" err="1"/>
              <a:t>Baptiste</a:t>
            </a:r>
            <a:r>
              <a:rPr lang="en-US" sz="2400" dirty="0"/>
              <a:t>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err="1"/>
              <a:t>Feilx</a:t>
            </a:r>
            <a:r>
              <a:rPr lang="en-US" sz="2400" dirty="0"/>
              <a:t> </a:t>
            </a:r>
            <a:r>
              <a:rPr lang="en-US" sz="2400" dirty="0" err="1"/>
              <a:t>Savart</a:t>
            </a:r>
            <a:r>
              <a:rPr lang="en-US" sz="2400" dirty="0"/>
              <a:t>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68997" name="Equation" r:id="rId7" imgW="914400" imgH="190080" progId="Equation.DSMT4">
              <p:embed/>
            </p:oleObj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p:oleObj spid="_x0000_s468998" name="Equation" r:id="rId8" imgW="952500" imgH="406400" progId="Equation.DSMT4">
              <p:embed/>
            </p:oleObj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9" grpId="0" build="p"/>
      <p:bldP spid="402442" grpId="0" animBg="1"/>
      <p:bldP spid="4024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5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28 –</a:t>
            </a:r>
            <a:r>
              <a:rPr lang="en-US" dirty="0" smtClean="0"/>
              <a:t> 11 </a:t>
            </a:r>
            <a:endParaRPr lang="en-US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p:oleObj spid="_x0000_s470018" name="Equation" r:id="rId4" imgW="291960" imgH="190440" progId="Equation.DSMT4">
              <p:embed/>
            </p:oleObj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graphicFrame>
        <p:nvGraphicFramePr>
          <p:cNvPr id="403467" name="Object 11"/>
          <p:cNvGraphicFramePr>
            <a:graphicFrameLocks noChangeAspect="1"/>
          </p:cNvGraphicFramePr>
          <p:nvPr/>
        </p:nvGraphicFramePr>
        <p:xfrm>
          <a:off x="838200" y="3563938"/>
          <a:ext cx="1454150" cy="627062"/>
        </p:xfrm>
        <a:graphic>
          <a:graphicData uri="http://schemas.openxmlformats.org/presentationml/2006/ole">
            <p:oleObj spid="_x0000_s470019" name="Equation" r:id="rId5" imgW="672840" imgH="291960" progId="Equation.DSMT4">
              <p:embed/>
            </p:oleObj>
          </a:graphicData>
        </a:graphic>
      </p:graphicFrame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Where dy=d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since                      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p:oleObj spid="_x0000_s470020" name="Equation" r:id="rId6" imgW="736560" imgH="190440" progId="Equation.DSMT4">
              <p:embed/>
            </p:oleObj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p:oleObj spid="_x0000_s470021" name="Equation" r:id="rId7" imgW="253800" imgH="152280" progId="Equation.DSMT4">
              <p:embed/>
            </p:oleObj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2" name="Object 16"/>
          <p:cNvGraphicFramePr>
            <a:graphicFrameLocks noChangeAspect="1"/>
          </p:cNvGraphicFramePr>
          <p:nvPr/>
        </p:nvGraphicFramePr>
        <p:xfrm>
          <a:off x="2182813" y="3352800"/>
          <a:ext cx="2236787" cy="1004888"/>
        </p:xfrm>
        <a:graphic>
          <a:graphicData uri="http://schemas.openxmlformats.org/presentationml/2006/ole">
            <p:oleObj spid="_x0000_s470022" name="Equation" r:id="rId8" imgW="1002960" imgH="457200" progId="Equation.DSMT4">
              <p:embed/>
            </p:oleObj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p:oleObj spid="_x0000_s470023" name="Equation" r:id="rId9" imgW="1054080" imgH="380880" progId="Equation.DSMT4">
              <p:embed/>
            </p:oleObj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p:oleObj spid="_x0000_s470024" name="Equation" r:id="rId10" imgW="863280" imgH="203040" progId="Equation.DSMT4">
              <p:embed/>
            </p:oleObj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p:oleObj spid="_x0000_s470025" name="Equation" r:id="rId11" imgW="520560" imgH="380880" progId="Equation.DSMT4">
              <p:embed/>
            </p:oleObj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p:oleObj spid="_x0000_s470026" name="Equation" r:id="rId12" imgW="558720" imgH="444240" progId="Equation.DSMT4">
              <p:embed/>
            </p:oleObj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p:oleObj spid="_x0000_s470027" name="Equation" r:id="rId13" imgW="368280" imgH="393480" progId="Equation.DSMT4">
              <p:embed/>
            </p:oleObj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p:oleObj spid="_x0000_s470028" name="Equation" r:id="rId14" imgW="1155600" imgH="380880" progId="Equation.DSMT4">
              <p:embed/>
            </p:oleObj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p:oleObj spid="_x0000_s470029" name="Equation" r:id="rId15" imgW="1206360" imgH="368280" progId="Equation.DSMT4">
              <p:embed/>
            </p:oleObj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p:oleObj spid="_x0000_s470030" name="Equation" r:id="rId16" imgW="1041120" imgH="368280" progId="Equation.DSMT4">
              <p:embed/>
            </p:oleObj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p:oleObj spid="_x0000_s470031" name="Equation" r:id="rId17" imgW="41904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/>
      <p:bldP spid="403462" grpId="0"/>
      <p:bldP spid="403463" grpId="0" animBg="1"/>
      <p:bldP spid="403465" grpId="0" animBg="1"/>
      <p:bldP spid="403466" grpId="0" animBg="1"/>
      <p:bldP spid="403468" grpId="0"/>
      <p:bldP spid="4034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6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104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104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1044" name="Equation" r:id="rId6" imgW="914400" imgH="190080" progId="Equation.DSMT4">
              <p:embed/>
            </p:oleObj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called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1045" name="Equation" r:id="rId7" imgW="914400" imgH="190080" progId="Equation.DSMT4">
              <p:embed/>
            </p:oleObj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gives magnetization to the 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162800" y="289560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build="p"/>
      <p:bldP spid="40449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2066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2067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2068" name="Equation" r:id="rId5" imgW="914400" imgH="190080" progId="Equation.DSMT4">
              <p:embed/>
            </p:oleObj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It 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2069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p:oleObj spid="_x0000_s472070" name="Equation" r:id="rId7" imgW="304560" imgH="203040" progId="Equation.DSMT4">
              <p:embed/>
            </p:oleObj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p:oleObj spid="_x0000_s472071" name="Equation" r:id="rId8" imgW="31716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3090" name="Equation" r:id="rId3" imgW="914400" imgH="190080" progId="Equation.DSMT4">
              <p:embed/>
            </p:oleObj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3091" name="Equation" r:id="rId4" imgW="914400" imgH="190080" progId="Equation.DSMT4">
              <p:embed/>
            </p:oleObj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3092" name="Equation" r:id="rId5" imgW="914400" imgH="190080" progId="Equation.DSMT4">
              <p:embed/>
            </p:oleObj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a 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3093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p:oleObj spid="_x0000_s473094" name="Equation" r:id="rId7" imgW="253800" imgH="190440" progId="Equation.DSMT4">
              <p:embed/>
            </p:oleObj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p:oleObj spid="_x0000_s473095" name="Equation" r:id="rId8" imgW="507960" imgH="190440" progId="Equation.DSMT4">
              <p:embed/>
            </p:oleObj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p:oleObj spid="_x0000_s473096" name="Equation" r:id="rId9" imgW="304560" imgH="228600" progId="Equation.DSMT4">
              <p:embed/>
            </p:oleObj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p:oleObj spid="_x0000_s473097" name="Equation" r:id="rId10" imgW="228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Nov. 10, 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9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74114" name="Equation" r:id="rId5" imgW="914400" imgH="190080" progId="Equation.DSMT4">
              <p:embed/>
            </p:oleObj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74115" name="Equation" r:id="rId6" imgW="914400" imgH="190080" progId="Equation.DSMT4">
              <p:embed/>
            </p:oleObj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4116" name="Equation" r:id="rId7" imgW="914400" imgH="190080" progId="Equation.DSMT4">
              <p:embed/>
            </p:oleObj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</a:t>
            </a:r>
            <a:r>
              <a:rPr lang="en-US" sz="2800" dirty="0" err="1"/>
              <a:t>toroid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</a:t>
            </a:r>
            <a:r>
              <a:rPr lang="en-US" sz="2800" dirty="0" err="1"/>
              <a:t>toroid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74117" name="Equation" r:id="rId8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42821</TotalTime>
  <Words>2541</Words>
  <Application>Microsoft Macintosh PowerPoint</Application>
  <PresentationFormat>On-screen Show (4:3)</PresentationFormat>
  <Paragraphs>254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1444 – Section 003 Lecture #20</vt:lpstr>
      <vt:lpstr>Announcements</vt:lpstr>
      <vt:lpstr>Special Project #6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831</cp:revision>
  <dcterms:created xsi:type="dcterms:W3CDTF">2011-11-10T20:19:07Z</dcterms:created>
  <dcterms:modified xsi:type="dcterms:W3CDTF">2011-11-10T20:55:35Z</dcterms:modified>
</cp:coreProperties>
</file>