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oleObject114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66" r:id="rId3"/>
    <p:sldId id="628" r:id="rId4"/>
    <p:sldId id="611" r:id="rId5"/>
    <p:sldId id="604" r:id="rId6"/>
    <p:sldId id="605" r:id="rId7"/>
    <p:sldId id="606" r:id="rId8"/>
    <p:sldId id="607" r:id="rId9"/>
    <p:sldId id="629" r:id="rId10"/>
    <p:sldId id="631" r:id="rId11"/>
    <p:sldId id="608" r:id="rId12"/>
    <p:sldId id="609" r:id="rId13"/>
    <p:sldId id="610" r:id="rId14"/>
    <p:sldId id="612" r:id="rId15"/>
    <p:sldId id="613" r:id="rId16"/>
    <p:sldId id="614" r:id="rId17"/>
    <p:sldId id="615" r:id="rId18"/>
    <p:sldId id="616" r:id="rId19"/>
    <p:sldId id="617" r:id="rId20"/>
    <p:sldId id="618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91" d="100"/>
          <a:sy n="91" d="100"/>
        </p:scale>
        <p:origin x="-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8.wmf"/><Relationship Id="rId1" Type="http://schemas.openxmlformats.org/officeDocument/2006/relationships/image" Target="../media/image3.wmf"/><Relationship Id="rId2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.wmf"/><Relationship Id="rId2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1" Type="http://schemas.openxmlformats.org/officeDocument/2006/relationships/image" Target="../media/image3.wmf"/><Relationship Id="rId2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ict"/><Relationship Id="rId12" Type="http://schemas.openxmlformats.org/officeDocument/2006/relationships/image" Target="../media/image22.pict"/><Relationship Id="rId1" Type="http://schemas.openxmlformats.org/officeDocument/2006/relationships/image" Target="../media/image3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8" Type="http://schemas.openxmlformats.org/officeDocument/2006/relationships/image" Target="../media/image18.wmf"/><Relationship Id="rId9" Type="http://schemas.openxmlformats.org/officeDocument/2006/relationships/image" Target="../media/image19.pict"/><Relationship Id="rId10" Type="http://schemas.openxmlformats.org/officeDocument/2006/relationships/image" Target="../media/image2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oleObject" Target="../embeddings/oleObject39.bin"/><Relationship Id="rId5" Type="http://schemas.openxmlformats.org/officeDocument/2006/relationships/oleObject" Target="../embeddings/oleObject40.bin"/><Relationship Id="rId6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oleObject" Target="../embeddings/oleObject43.bin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8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oleObject" Target="../embeddings/oleObject53.bin"/><Relationship Id="rId5" Type="http://schemas.openxmlformats.org/officeDocument/2006/relationships/oleObject" Target="../embeddings/oleObject54.bin"/><Relationship Id="rId6" Type="http://schemas.openxmlformats.org/officeDocument/2006/relationships/oleObject" Target="../embeddings/oleObject5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56.bin"/><Relationship Id="rId5" Type="http://schemas.openxmlformats.org/officeDocument/2006/relationships/oleObject" Target="../embeddings/oleObject57.bin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oleObject" Target="../embeddings/oleObject6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60.bin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oleObject" Target="../embeddings/oleObject6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oleObject" Target="../embeddings/oleObject70.bin"/><Relationship Id="rId5" Type="http://schemas.openxmlformats.org/officeDocument/2006/relationships/oleObject" Target="../embeddings/oleObject71.bin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8" Type="http://schemas.openxmlformats.org/officeDocument/2006/relationships/oleObject" Target="../embeddings/oleObject74.bin"/><Relationship Id="rId9" Type="http://schemas.openxmlformats.org/officeDocument/2006/relationships/oleObject" Target="../embeddings/oleObject75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4.bin"/><Relationship Id="rId12" Type="http://schemas.openxmlformats.org/officeDocument/2006/relationships/oleObject" Target="../embeddings/oleObject85.bin"/><Relationship Id="rId13" Type="http://schemas.openxmlformats.org/officeDocument/2006/relationships/oleObject" Target="../embeddings/oleObject86.bin"/><Relationship Id="rId14" Type="http://schemas.openxmlformats.org/officeDocument/2006/relationships/oleObject" Target="../embeddings/oleObject87.bin"/><Relationship Id="rId15" Type="http://schemas.openxmlformats.org/officeDocument/2006/relationships/oleObject" Target="../embeddings/oleObject88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6.bin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0" Type="http://schemas.openxmlformats.org/officeDocument/2006/relationships/oleObject" Target="../embeddings/oleObject83.bin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7.bin"/><Relationship Id="rId12" Type="http://schemas.openxmlformats.org/officeDocument/2006/relationships/oleObject" Target="../embeddings/oleObject98.bin"/><Relationship Id="rId13" Type="http://schemas.openxmlformats.org/officeDocument/2006/relationships/oleObject" Target="../embeddings/oleObject99.bin"/><Relationship Id="rId14" Type="http://schemas.openxmlformats.org/officeDocument/2006/relationships/oleObject" Target="../embeddings/oleObject100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9.bin"/><Relationship Id="rId4" Type="http://schemas.openxmlformats.org/officeDocument/2006/relationships/oleObject" Target="../embeddings/oleObject90.bin"/><Relationship Id="rId5" Type="http://schemas.openxmlformats.org/officeDocument/2006/relationships/oleObject" Target="../embeddings/oleObject91.bin"/><Relationship Id="rId6" Type="http://schemas.openxmlformats.org/officeDocument/2006/relationships/oleObject" Target="../embeddings/oleObject92.bin"/><Relationship Id="rId7" Type="http://schemas.openxmlformats.org/officeDocument/2006/relationships/oleObject" Target="../embeddings/oleObject93.bin"/><Relationship Id="rId8" Type="http://schemas.openxmlformats.org/officeDocument/2006/relationships/oleObject" Target="../embeddings/oleObject94.bin"/><Relationship Id="rId9" Type="http://schemas.openxmlformats.org/officeDocument/2006/relationships/oleObject" Target="../embeddings/oleObject95.bin"/><Relationship Id="rId10" Type="http://schemas.openxmlformats.org/officeDocument/2006/relationships/oleObject" Target="../embeddings/oleObject9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3.bin"/><Relationship Id="rId12" Type="http://schemas.openxmlformats.org/officeDocument/2006/relationships/oleObject" Target="../embeddings/oleObject11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5.bin"/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8" Type="http://schemas.openxmlformats.org/officeDocument/2006/relationships/oleObject" Target="../embeddings/oleObject110.bin"/><Relationship Id="rId9" Type="http://schemas.openxmlformats.org/officeDocument/2006/relationships/oleObject" Target="../embeddings/oleObject111.bin"/><Relationship Id="rId10" Type="http://schemas.openxmlformats.org/officeDocument/2006/relationships/oleObject" Target="../embeddings/oleObject1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4" Type="http://schemas.openxmlformats.org/officeDocument/2006/relationships/oleObject" Target="../embeddings/oleObject19.bin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oleObject" Target="../embeddings/oleObject24.bin"/><Relationship Id="rId10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#21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48347" y="1378803"/>
            <a:ext cx="2850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Nov. 15,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Electric Generators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DC Generator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Eddy Currents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Transformer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Generalized Faraday’s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Inductance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295400" y="5786735"/>
            <a:ext cx="6368600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11,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Sunday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Nov.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20!!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91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91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2" name="Equation" r:id="rId5" imgW="914400" imgH="190080" progId="Equation.DSMT4">
              <p:embed/>
            </p:oleObj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 dirty="0" smtClean="0"/>
              <a:t>In 2008, total worldwide energy consumption was 474 EJ </a:t>
            </a:r>
            <a:r>
              <a:rPr lang="en-US" dirty="0" smtClean="0">
                <a:solidFill>
                  <a:srgbClr val="008000"/>
                </a:solidFill>
              </a:rPr>
              <a:t>(474×10</a:t>
            </a:r>
            <a:r>
              <a:rPr lang="en-US" baseline="30000" dirty="0" smtClean="0">
                <a:solidFill>
                  <a:srgbClr val="008000"/>
                </a:solidFill>
              </a:rPr>
              <a:t>18</a:t>
            </a:r>
            <a:r>
              <a:rPr lang="en-US" dirty="0" smtClean="0">
                <a:solidFill>
                  <a:srgbClr val="008000"/>
                </a:solidFill>
              </a:rPr>
              <a:t> J=132,000 TWh). </a:t>
            </a:r>
          </a:p>
          <a:p>
            <a:pPr lvl="1"/>
            <a:r>
              <a:rPr lang="en-US" dirty="0" smtClean="0"/>
              <a:t>Equivalent to an average energy consumption rate of 15 terawatts (1.504×10</a:t>
            </a:r>
            <a:r>
              <a:rPr lang="en-US" baseline="30000" dirty="0" smtClean="0"/>
              <a:t>13</a:t>
            </a:r>
            <a:r>
              <a:rPr lang="en-US" dirty="0" smtClean="0"/>
              <a:t> W)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wind power 600 EJ (167,000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biomass 250 EJ (70,000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ocean energy 1 EJ (280 </a:t>
            </a:r>
            <a:r>
              <a:rPr lang="en-US" dirty="0" err="1" smtClean="0">
                <a:solidFill>
                  <a:srgbClr val="0000FF"/>
                </a:solidFill>
              </a:rPr>
              <a:t>TWh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9173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11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p:oleObj spid="_x0000_s491522" name="Equation" r:id="rId3" imgW="558720" imgH="190440" progId="Equation.DSMT4">
              <p:embed/>
            </p:oleObj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p:oleObj spid="_x0000_s491523" name="Equation" r:id="rId4" imgW="698400" imgH="203040" progId="Equation.DSMT4">
              <p:embed/>
            </p:oleObj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p:oleObj spid="_x0000_s491524" name="Equation" r:id="rId5" imgW="609480" imgH="368280" progId="Equation.DSMT4">
              <p:embed/>
            </p:oleObj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p:oleObj spid="_x0000_s491525" name="Equation" r:id="rId6" imgW="266400" imgH="164880" progId="Equation.DSMT4">
              <p:embed/>
            </p:oleObj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p:oleObj spid="_x0000_s491526" name="Equation" r:id="rId7" imgW="583920" imgH="406080" progId="Equation.DSMT4">
              <p:embed/>
            </p:oleObj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p:oleObj spid="_x0000_s491527" name="Equation" r:id="rId8" imgW="27810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12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254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254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8" name="Equation" r:id="rId5" imgW="914400" imgH="190080" progId="Equation.DSMT4">
              <p:embed/>
            </p:oleObj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</a:t>
            </a:r>
            <a:r>
              <a:rPr lang="en-US" dirty="0" smtClean="0"/>
              <a:t> AC </a:t>
            </a:r>
            <a:r>
              <a:rPr lang="en-US" dirty="0"/>
              <a:t>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on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2549" name="Equation" r:id="rId6" imgW="914400" imgH="190080" progId="Equation.DSMT4">
              <p:embed/>
            </p:oleObj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CAA4-E875-C645-9E92-1EE785CF0956}" type="slidenum">
              <a:rPr lang="en-US"/>
              <a:pPr/>
              <a:t>13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dirty="0"/>
              <a:t>Eddy Currents (read more in 29-5)</a:t>
            </a:r>
          </a:p>
        </p:txBody>
      </p:sp>
      <p:graphicFrame>
        <p:nvGraphicFramePr>
          <p:cNvPr id="4259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35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59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35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59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2" name="Equation" r:id="rId5" imgW="914400" imgH="190080" progId="Equation.DSMT4">
              <p:embed/>
            </p:oleObj>
          </a:graphicData>
        </a:graphic>
      </p:graphicFrame>
      <p:sp>
        <p:nvSpPr>
          <p:cNvPr id="425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153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Induced currents are not always confined to well-defined path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In some cases where a conductor is moving in and out of the magnetic field, the Lenz’s law causes flow of electrons that opposes the change in magnetic flux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This change is in the direction that impedes the production of </a:t>
            </a:r>
            <a:r>
              <a:rPr lang="en-US" dirty="0" err="1">
                <a:sym typeface="Wingdings" charset="2"/>
              </a:rPr>
              <a:t>emf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And thus causes energy losses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These currents are called eddy currents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Just like the eddy currents in the water that pulls the boat in the opposite direction of the movement</a:t>
            </a:r>
          </a:p>
        </p:txBody>
      </p:sp>
      <p:graphicFrame>
        <p:nvGraphicFramePr>
          <p:cNvPr id="4259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3573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14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664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664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6644" name="Equation" r:id="rId6" imgW="914400" imgH="190080" progId="Equation.DSMT4">
              <p:embed/>
            </p:oleObj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eddy current losses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6645" name="Equation" r:id="rId7" imgW="914400" imgH="190080" progId="Equation.DSMT4">
              <p:embed/>
            </p:oleObj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15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766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766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7668" name="Equation" r:id="rId6" imgW="914400" imgH="190080" progId="Equation.DSMT4">
              <p:embed/>
            </p:oleObj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 smtClean="0">
                <a:sym typeface="Wingdings" charset="2"/>
              </a:rPr>
              <a:t>d</a:t>
            </a:r>
            <a:r>
              <a:rPr lang="en-US" dirty="0" err="1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err="1" smtClean="0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766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p:oleObj spid="_x0000_s497670" name="Equation" r:id="rId8" imgW="304560" imgH="203040" progId="Equation.DSMT4">
              <p:embed/>
            </p:oleObj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p:oleObj spid="_x0000_s497671" name="Equation" r:id="rId9" imgW="304560" imgH="203040" progId="Equation.DSMT4">
              <p:embed/>
            </p:oleObj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p:oleObj spid="_x0000_s497672" name="Equation" r:id="rId10" imgW="571320" imgH="406080" progId="Equation.DSMT4">
              <p:embed/>
            </p:oleObj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p:oleObj spid="_x0000_s497673" name="Equation" r:id="rId11" imgW="558720" imgH="368280" progId="Equation.DSMT4">
              <p:embed/>
            </p:oleObj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p:oleObj spid="_x0000_s497674" name="Equation" r:id="rId12" imgW="55872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16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86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86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8692" name="Equation" r:id="rId5" imgW="914400" imgH="190080" progId="Equation.DSMT4">
              <p:embed/>
            </p:oleObj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since 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86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29238"/>
          <a:ext cx="981075" cy="461962"/>
        </p:xfrm>
        <a:graphic>
          <a:graphicData uri="http://schemas.openxmlformats.org/presentationml/2006/ole">
            <p:oleObj spid="_x0000_s498694" name="Equation" r:id="rId7" imgW="431640" imgH="203040" progId="Equation.DSMT4">
              <p:embed/>
            </p:oleObj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p:oleObj spid="_x0000_s498695" name="Equation" r:id="rId8" imgW="876240" imgH="406080" progId="Equation.DSMT4">
              <p:embed/>
            </p:oleObj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29238"/>
          <a:ext cx="663575" cy="461962"/>
        </p:xfrm>
        <a:graphic>
          <a:graphicData uri="http://schemas.openxmlformats.org/presentationml/2006/ole">
            <p:oleObj spid="_x0000_s498696" name="Equation" r:id="rId9" imgW="291960" imgH="203040" progId="Equation.DSMT4">
              <p:embed/>
            </p:oleObj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5535613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step-up transformer will be lower than the input, while it is larger for step-down x-former than the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17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for A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p:oleObj spid="_x0000_s499714" name="Equation" r:id="rId3" imgW="253800" imgH="152280" progId="Equation.DSMT4">
              <p:embed/>
            </p:oleObj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p:oleObj spid="_x0000_s499715" name="Equation" r:id="rId4" imgW="330120" imgH="406080" progId="Equation.DSMT4">
              <p:embed/>
            </p:oleObj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p:oleObj spid="_x0000_s499716" name="Equation" r:id="rId5" imgW="342720" imgH="203040" progId="Equation.DSMT4">
              <p:embed/>
            </p:oleObj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p:oleObj spid="_x0000_s499717" name="Equation" r:id="rId6" imgW="317160" imgH="406080" progId="Equation.DSMT4">
              <p:embed/>
            </p:oleObj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p:oleObj spid="_x0000_s499718" name="Equation" r:id="rId7" imgW="291960" imgH="203040" progId="Equation.DSMT4">
              <p:embed/>
            </p:oleObj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p:oleObj spid="_x0000_s499719" name="Equation" r:id="rId8" imgW="266400" imgH="406080" progId="Equation.DSMT4">
              <p:embed/>
            </p:oleObj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p:oleObj spid="_x0000_s499720" name="Equation" r:id="rId9" imgW="533160" imgH="406080" progId="Equation.DSMT4">
              <p:embed/>
            </p:oleObj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p:oleObj spid="_x0000_s499721" name="Equation" r:id="rId10" imgW="1155600" imgH="368280" progId="Equation.DSMT4">
              <p:embed/>
            </p:oleObj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p:oleObj spid="_x0000_s499722" name="Equation" r:id="rId11" imgW="228600" imgH="406080" progId="Equation.DSMT4">
              <p:embed/>
            </p:oleObj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p:oleObj spid="_x0000_s499723" name="Equation" r:id="rId12" imgW="482400" imgH="406080" progId="Equation.DSMT4">
              <p:embed/>
            </p:oleObj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p:oleObj spid="_x0000_s499724" name="Equation" r:id="rId13" imgW="1117440" imgH="368280" progId="Equation.DSMT4">
              <p:embed/>
            </p:oleObj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p:oleObj spid="_x0000_s499725" name="Equation" r:id="rId14" imgW="419040" imgH="203040" progId="Equation.DSMT4">
              <p:embed/>
            </p:oleObj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p:oleObj spid="_x0000_s499726" name="Equation" r:id="rId15" imgW="1206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18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13: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p:oleObj spid="_x0000_s500738" name="Equation" r:id="rId3" imgW="228600" imgH="152280" progId="Equation.DSMT4">
              <p:embed/>
            </p:oleObj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p:oleObj spid="_x0000_s500739" name="Equation" r:id="rId4" imgW="253800" imgH="152280" progId="Equation.DSMT4">
              <p:embed/>
            </p:oleObj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p:oleObj spid="_x0000_s500740" name="Equation" r:id="rId5" imgW="266400" imgH="164880" progId="Equation.DSMT4">
              <p:embed/>
            </p:oleObj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p:oleObj spid="_x0000_s500741" name="Equation" r:id="rId6" imgW="253800" imgH="152280" progId="Equation.DSMT4">
              <p:embed/>
            </p:oleObj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p:oleObj spid="_x0000_s500742" name="Equation" r:id="rId7" imgW="279360" imgH="368280" progId="Equation.DSMT4">
              <p:embed/>
            </p:oleObj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p:oleObj spid="_x0000_s500743" name="Equation" r:id="rId8" imgW="1041120" imgH="393480" progId="Equation.DSMT4">
              <p:embed/>
            </p:oleObj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p:oleObj spid="_x0000_s500744" name="Equation" r:id="rId9" imgW="380880" imgH="190440" progId="Equation.DSMT4">
              <p:embed/>
            </p:oleObj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p:oleObj spid="_x0000_s500745" name="Equation" r:id="rId10" imgW="1523880" imgH="253800" progId="Equation.DSMT4">
              <p:embed/>
            </p:oleObj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p:oleObj spid="_x0000_s500746" name="Equation" r:id="rId11" imgW="279360" imgH="368280" progId="Equation.DSMT4">
              <p:embed/>
            </p:oleObj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p:oleObj spid="_x0000_s500747" name="Equation" r:id="rId12" imgW="1002960" imgH="406080" progId="Equation.DSMT4">
              <p:embed/>
            </p:oleObj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p:oleObj spid="_x0000_s500748" name="Equation" r:id="rId13" imgW="380880" imgH="190440" progId="Equation.DSMT4">
              <p:embed/>
            </p:oleObj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p:oleObj spid="_x0000_s500749" name="Equation" r:id="rId14" imgW="12445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19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176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176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1764" name="Equation" r:id="rId5" imgW="914400" imgH="190080" progId="Equation.DSMT4">
              <p:embed/>
            </p:oleObj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/>
              <a:t>When electric current flows through a wire, there is an electric field in the wire that moves electrons</a:t>
            </a:r>
          </a:p>
          <a:p>
            <a:r>
              <a:rPr lang="en-US"/>
              <a:t>We saw, however, that changing magnetic flux induces a current in the wire. What does this mean?</a:t>
            </a:r>
          </a:p>
          <a:p>
            <a:pPr lvl="1"/>
            <a:r>
              <a:rPr lang="en-US"/>
              <a:t>There must be an electric field induced by the changing magnetic flux.</a:t>
            </a:r>
          </a:p>
          <a:p>
            <a:r>
              <a:rPr lang="en-US"/>
              <a:t>In other words, a changing magnetic flux produces an electric field</a:t>
            </a:r>
          </a:p>
          <a:p>
            <a:r>
              <a:rPr lang="en-US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1765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Quiz results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Class average: 46.5/80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Equivalent to 58.1/100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Previous results: 45.6/100 and 65.7/100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Top score: 80/80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Date and time: 12:30 – 2:00pm, Tuesday, Nov. 22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Coverage: CH. 26 – 3 to what we finish today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 review session on Thursday, Nov. 17, in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do NOT miss the exam!!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CH29 – 5 and CH29 – 8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Colloquium this week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Dr. John Turner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20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027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027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2788" name="Equation" r:id="rId5" imgW="914400" imgH="190080" progId="Equation.DSMT4">
              <p:embed/>
            </p:oleObj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0278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p:oleObj spid="_x0000_s502790" name="Equation" r:id="rId7" imgW="330120" imgH="203040" progId="Equation.DSMT4">
              <p:embed/>
            </p:oleObj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p:oleObj spid="_x0000_s502791" name="Equation" r:id="rId8" imgW="228600" imgH="139680" progId="Equation.DSMT4">
              <p:embed/>
            </p:oleObj>
          </a:graphicData>
        </a:graphic>
      </p:graphicFrame>
      <p:graphicFrame>
        <p:nvGraphicFramePr>
          <p:cNvPr id="433162" name="Object 10"/>
          <p:cNvGraphicFramePr>
            <a:graphicFrameLocks noChangeAspect="1"/>
          </p:cNvGraphicFramePr>
          <p:nvPr/>
        </p:nvGraphicFramePr>
        <p:xfrm>
          <a:off x="990600" y="4184650"/>
          <a:ext cx="2203450" cy="1073150"/>
        </p:xfrm>
        <a:graphic>
          <a:graphicData uri="http://schemas.openxmlformats.org/presentationml/2006/ole">
            <p:oleObj spid="_x0000_s502792" name="Equation" r:id="rId9" imgW="596880" imgH="291960" progId="Equation.DSMT4">
              <p:embed/>
            </p:oleObj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p:oleObj spid="_x0000_s502793" name="Equation" r:id="rId10" imgW="457200" imgH="368280" progId="Equation.DSMT4">
              <p:embed/>
            </p:oleObj>
          </a:graphicData>
        </a:graphic>
      </p:graphicFrame>
      <p:graphicFrame>
        <p:nvGraphicFramePr>
          <p:cNvPr id="433164" name="Object 12"/>
          <p:cNvGraphicFramePr>
            <a:graphicFrameLocks noChangeAspect="1"/>
          </p:cNvGraphicFramePr>
          <p:nvPr/>
        </p:nvGraphicFramePr>
        <p:xfrm>
          <a:off x="1295400" y="2876550"/>
          <a:ext cx="1457325" cy="857250"/>
        </p:xfrm>
        <a:graphic>
          <a:graphicData uri="http://schemas.openxmlformats.org/presentationml/2006/ole">
            <p:oleObj spid="_x0000_s502794" name="Equation" r:id="rId11" imgW="495000" imgH="291960" progId="Equation.DSMT4">
              <p:embed/>
            </p:oleObj>
          </a:graphicData>
        </a:graphic>
      </p:graphicFrame>
      <p:graphicFrame>
        <p:nvGraphicFramePr>
          <p:cNvPr id="433165" name="Object 13"/>
          <p:cNvGraphicFramePr>
            <a:graphicFrameLocks noChangeAspect="1"/>
          </p:cNvGraphicFramePr>
          <p:nvPr/>
        </p:nvGraphicFramePr>
        <p:xfrm>
          <a:off x="4514850" y="1103313"/>
          <a:ext cx="1504950" cy="954087"/>
        </p:xfrm>
        <a:graphic>
          <a:graphicData uri="http://schemas.openxmlformats.org/presentationml/2006/ole">
            <p:oleObj spid="_x0000_s502795" name="Equation" r:id="rId12" imgW="5205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1-14 at 1.36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Reminder: Special Project #6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04800" y="1095172"/>
            <a:ext cx="8229600" cy="43150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sz="2800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show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that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Ampere’s law gives the same result as the simple long straight wire, B=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R.  (10 points)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law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gives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result as the simple long straight wire, 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Must be your OWN work.  No credit will be given for for copying straight out of the book or from your friend’s work.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is at the beginning of the exam on Tuesday, Nov. 22.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742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742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7428" name="Equation" r:id="rId6" imgW="914400" imgH="190080" progId="Equation.DSMT4">
              <p:embed/>
            </p:oleObj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7429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p:oleObj spid="_x0000_s487430" name="Equation" r:id="rId8" imgW="279360" imgH="228600" progId="Equation.DSMT4">
              <p:embed/>
            </p:oleObj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p:oleObj spid="_x0000_s487431" name="Equation" r:id="rId9" imgW="457200" imgH="368280" progId="Equation.DSMT4">
              <p:embed/>
            </p:oleObj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p:oleObj spid="_x0000_s487432" name="Equation" r:id="rId10" imgW="419040" imgH="368280" progId="Equation.DSMT4">
              <p:embed/>
            </p:oleObj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p:oleObj spid="_x0000_s487433" name="Equation" r:id="rId11" imgW="164880" imgH="164880" progId="Equation.DSMT4">
              <p:embed/>
            </p:oleObj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p:oleObj spid="_x0000_s487434" name="Equation" r:id="rId12" imgW="241200" imgH="164880" progId="Equation.DSMT4">
              <p:embed/>
            </p:oleObj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p:oleObj spid="_x0000_s487435" name="Equation" r:id="rId13" imgW="482400" imgH="368280" progId="Equation.DSMT4">
              <p:embed/>
            </p:oleObj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6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84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84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2" name="Equation" r:id="rId6" imgW="914400" imgH="190080" progId="Equation.DSMT4">
              <p:embed/>
            </p:oleObj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8453" name="Equation" r:id="rId7" imgW="914400" imgH="190080" progId="Equation.DSMT4">
              <p:embed/>
            </p:oleObj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7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947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947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9476" name="Equation" r:id="rId6" imgW="914400" imgH="190080" progId="Equation.DSMT4">
              <p:embed/>
            </p:oleObj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9477" name="Equation" r:id="rId7" imgW="914400" imgH="190080" progId="Equation.DSMT4">
              <p:embed/>
            </p:oleObj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8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9049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9049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0" name="Equation" r:id="rId6" imgW="914400" imgH="190080" progId="Equation.DSMT4">
              <p:embed/>
            </p:oleObj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</a:t>
            </a:r>
            <a:r>
              <a:rPr lang="en-US" sz="2000" dirty="0" err="1"/>
              <a:t>w</a:t>
            </a:r>
            <a:r>
              <a:rPr lang="en-US" sz="2000" dirty="0"/>
              <a:t>/ amplitude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</a:t>
            </a:r>
            <a:r>
              <a:rPr lang="en-US" sz="2800" dirty="0" smtClean="0"/>
              <a:t> A 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90501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38313"/>
          <a:ext cx="396875" cy="242887"/>
        </p:xfrm>
        <a:graphic>
          <a:graphicData uri="http://schemas.openxmlformats.org/presentationml/2006/ole">
            <p:oleObj spid="_x0000_s490502" name="Equation" r:id="rId8" imgW="228600" imgH="139680" progId="Equation.DSMT4">
              <p:embed/>
            </p:oleObj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38588"/>
          <a:ext cx="406400" cy="247650"/>
        </p:xfrm>
        <a:graphic>
          <a:graphicData uri="http://schemas.openxmlformats.org/presentationml/2006/ole">
            <p:oleObj spid="_x0000_s490503" name="Equation" r:id="rId9" imgW="228600" imgH="139680" progId="Equation.DSMT4">
              <p:embed/>
            </p:oleObj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p:oleObj spid="_x0000_s490504" name="Equation" r:id="rId10" imgW="228600" imgH="139680" progId="Equation.DSMT4">
              <p:embed/>
            </p:oleObj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524000"/>
          <a:ext cx="971550" cy="639763"/>
        </p:xfrm>
        <a:graphic>
          <a:graphicData uri="http://schemas.openxmlformats.org/presentationml/2006/ole">
            <p:oleObj spid="_x0000_s490505" name="Equation" r:id="rId11" imgW="558720" imgH="368280" progId="Equation.DSMT4">
              <p:embed/>
            </p:oleObj>
          </a:graphicData>
        </a:graphic>
      </p:graphicFrame>
      <p:graphicFrame>
        <p:nvGraphicFramePr>
          <p:cNvPr id="422925" name="Object 13"/>
          <p:cNvGraphicFramePr>
            <a:graphicFrameLocks noChangeAspect="1"/>
          </p:cNvGraphicFramePr>
          <p:nvPr/>
        </p:nvGraphicFramePr>
        <p:xfrm>
          <a:off x="2286000" y="1524000"/>
          <a:ext cx="1457325" cy="639763"/>
        </p:xfrm>
        <a:graphic>
          <a:graphicData uri="http://schemas.openxmlformats.org/presentationml/2006/ole">
            <p:oleObj spid="_x0000_s490506" name="Equation" r:id="rId12" imgW="838080" imgH="368280" progId="Equation.DSMT4">
              <p:embed/>
            </p:oleObj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524000"/>
          <a:ext cx="1524000" cy="639763"/>
        </p:xfrm>
        <a:graphic>
          <a:graphicData uri="http://schemas.openxmlformats.org/presentationml/2006/ole">
            <p:oleObj spid="_x0000_s490507" name="Equation" r:id="rId13" imgW="876240" imgH="368280" progId="Equation.DSMT4">
              <p:embed/>
            </p:oleObj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733800"/>
          <a:ext cx="1827213" cy="646112"/>
        </p:xfrm>
        <a:graphic>
          <a:graphicData uri="http://schemas.openxmlformats.org/presentationml/2006/ole">
            <p:oleObj spid="_x0000_s490508" name="Equation" r:id="rId14" imgW="1041120" imgH="368280" progId="Equation.DSMT4">
              <p:embed/>
            </p:oleObj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86200"/>
          <a:ext cx="1196975" cy="293688"/>
        </p:xfrm>
        <a:graphic>
          <a:graphicData uri="http://schemas.openxmlformats.org/presentationml/2006/ole">
            <p:oleObj spid="_x0000_s490509" name="Equation" r:id="rId15" imgW="673100" imgH="165100" progId="Equation.DSMT4">
              <p:embed/>
            </p:oleObj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p:oleObj spid="_x0000_s490510" name="Equation" r:id="rId16" imgW="673100" imgH="393700" progId="Equation.DSMT4">
              <p:embed/>
            </p:oleObj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p:oleObj spid="_x0000_s490511" name="Equation" r:id="rId17" imgW="876300" imgH="165100" progId="Equation.DSMT4">
              <p:embed/>
            </p:oleObj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234238" y="4249738"/>
          <a:ext cx="757237" cy="331787"/>
        </p:xfrm>
        <a:graphic>
          <a:graphicData uri="http://schemas.openxmlformats.org/presentationml/2006/ole">
            <p:oleObj spid="_x0000_s490512" name="Equation" r:id="rId18" imgW="5207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Nov. 15,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9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1507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1507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507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15077" name="Equation" r:id="rId6" imgW="914400" imgH="190080" progId="Equation.DSMT4">
              <p:embed/>
            </p:oleObj>
          </a:graphicData>
        </a:graphic>
      </p:graphicFrame>
      <p:pic>
        <p:nvPicPr>
          <p:cNvPr id="15" name="Picture 14" descr="Screen shot 2011-11-15 at 11.27.43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44547</TotalTime>
  <Words>2057</Words>
  <Application>Microsoft Macintosh PowerPoint</Application>
  <PresentationFormat>On-screen Show (4:3)</PresentationFormat>
  <Paragraphs>223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1444 – Section 003 Lecture #21</vt:lpstr>
      <vt:lpstr>Announcements</vt:lpstr>
      <vt:lpstr>Slide 3</vt:lpstr>
      <vt:lpstr>Reminder: Special Project #6</vt:lpstr>
      <vt:lpstr>EMF Induced on a Moving Conductor</vt:lpstr>
      <vt:lpstr>Electric Generators</vt:lpstr>
      <vt:lpstr>How does an Electric Generator work?</vt:lpstr>
      <vt:lpstr>How does an Electric Generator work?</vt:lpstr>
      <vt:lpstr>US Electricity Sources</vt:lpstr>
      <vt:lpstr>The World Energy Consumption</vt:lpstr>
      <vt:lpstr>Example 29 – 9 </vt:lpstr>
      <vt:lpstr>A DC Generator</vt:lpstr>
      <vt:lpstr>Eddy Currents (read more in 29-5)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867</cp:revision>
  <dcterms:created xsi:type="dcterms:W3CDTF">2011-11-15T21:48:58Z</dcterms:created>
  <dcterms:modified xsi:type="dcterms:W3CDTF">2011-11-15T21:57:25Z</dcterms:modified>
</cp:coreProperties>
</file>