
<file path=[Content_Types].xml><?xml version="1.0" encoding="utf-8"?>
<Types xmlns="http://schemas.openxmlformats.org/package/2006/content-types">
  <Override PartName="/ppt/embeddings/oleObject70.bin" ContentType="application/vnd.openxmlformats-officedocument.oleObject"/>
  <Override PartName="/ppt/embeddings/oleObject103.bin" ContentType="application/vnd.openxmlformats-officedocument.oleObject"/>
  <Override PartName="/ppt/embeddings/oleObject47.bin" ContentType="application/vnd.openxmlformats-officedocument.oleObject"/>
  <Override PartName="/ppt/slides/slide18.xml" ContentType="application/vnd.openxmlformats-officedocument.presentationml.slide+xml"/>
  <Override PartName="/ppt/embeddings/oleObject112.bin" ContentType="application/vnd.openxmlformats-officedocument.oleObject"/>
  <Override PartName="/ppt/embeddings/oleObject57.bin" ContentType="application/vnd.openxmlformats-officedocument.oleObject"/>
  <Override PartName="/ppt/embeddings/oleObject66.bin" ContentType="application/vnd.openxmlformats-officedocument.oleObject"/>
  <Override PartName="/ppt/slides/slide9.xml" ContentType="application/vnd.openxmlformats-officedocument.presentationml.slide+xml"/>
  <Override PartName="/ppt/embeddings/oleObject76.bin" ContentType="application/vnd.openxmlformats-officedocument.oleObject"/>
  <Override PartName="/ppt/embeddings/oleObject85.bin" ContentType="application/vnd.openxmlformats-officedocument.oleObject"/>
  <Override PartName="/ppt/notesMasters/notesMaster1.xml" ContentType="application/vnd.openxmlformats-officedocument.presentationml.notesMaster+xml"/>
  <Override PartName="/ppt/embeddings/oleObject109.bin" ContentType="application/vnd.openxmlformats-officedocument.oleObject"/>
  <Default Extension="vml" ContentType="application/vnd.openxmlformats-officedocument.vmlDrawing"/>
  <Override PartName="/ppt/embeddings/oleObject95.bin" ContentType="application/vnd.openxmlformats-officedocument.oleObject"/>
  <Override PartName="/ppt/theme/theme1.xml" ContentType="application/vnd.openxmlformats-officedocument.theme+xml"/>
  <Override PartName="/ppt/embeddings/oleObject1.bin" ContentType="application/vnd.openxmlformats-officedocument.oleObject"/>
  <Override PartName="/ppt/embeddings/oleObject13.bin" ContentType="application/vnd.openxmlformats-officedocument.oleObject"/>
  <Override PartName="/ppt/embeddings/oleObject23.bin" ContentType="application/vnd.openxmlformats-officedocument.oleObject"/>
  <Override PartName="/ppt/embeddings/oleObject33.bin" ContentType="application/vnd.openxmlformats-officedocument.oleObject"/>
  <Default Extension="jpeg" ContentType="image/jpeg"/>
  <Override PartName="/ppt/embeddings/oleObject42.bin" ContentType="application/vnd.openxmlformats-officedocument.oleObject"/>
  <Override PartName="/ppt/slides/slide13.xml" ContentType="application/vnd.openxmlformats-officedocument.presentationml.slide+xml"/>
  <Override PartName="/ppt/embeddings/oleObject7.bin" ContentType="application/vnd.openxmlformats-officedocument.oleObject"/>
  <Override PartName="/ppt/embeddings/oleObject52.bin" ContentType="application/vnd.openxmlformats-officedocument.oleObject"/>
  <Override PartName="/ppt/embeddings/oleObject19.bin" ContentType="application/vnd.openxmlformats-officedocument.oleObject"/>
  <Override PartName="/ppt/embeddings/oleObject61.bin" ContentType="application/vnd.openxmlformats-officedocument.oleObject"/>
  <Override PartName="/ppt/embeddings/oleObject29.bin" ContentType="application/vnd.openxmlformats-officedocument.oleObject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embeddings/oleObject71.bin" ContentType="application/vnd.openxmlformats-officedocument.oleObject"/>
  <Override PartName="/ppt/embeddings/oleObject38.bin" ContentType="application/vnd.openxmlformats-officedocument.oleObject"/>
  <Override PartName="/ppt/embeddings/oleObject104.bin" ContentType="application/vnd.openxmlformats-officedocument.oleObject"/>
  <Override PartName="/ppt/embeddings/oleObject48.bin" ContentType="application/vnd.openxmlformats-officedocument.oleObject"/>
  <Override PartName="/ppt/slides/slide19.xml" ContentType="application/vnd.openxmlformats-officedocument.presentationml.slide+xml"/>
  <Override PartName="/ppt/embeddings/oleObject80.bin" ContentType="application/vnd.openxmlformats-officedocument.oleObject"/>
  <Override PartName="/ppt/slideLayouts/slideLayout10.xml" ContentType="application/vnd.openxmlformats-officedocument.presentationml.slideLayout+xml"/>
  <Override PartName="/ppt/embeddings/oleObject90.bin" ContentType="application/vnd.openxmlformats-officedocument.oleObject"/>
  <Override PartName="/ppt/embeddings/oleObject58.bin" ContentType="application/vnd.openxmlformats-officedocument.oleObject"/>
  <Override PartName="/ppt/embeddings/oleObject113.bin" ContentType="application/vnd.openxmlformats-officedocument.oleObject"/>
  <Override PartName="/ppt/embeddings/oleObject67.bin" ContentType="application/vnd.openxmlformats-officedocument.oleObject"/>
  <Override PartName="/ppt/embeddings/oleObject77.bin" ContentType="application/vnd.openxmlformats-officedocument.oleObject"/>
  <Override PartName="/ppt/embeddings/oleObject86.bin" ContentType="application/vnd.openxmlformats-officedocument.oleObject"/>
  <Override PartName="/ppt/embeddings/oleObject96.bin" ContentType="application/vnd.openxmlformats-officedocument.oleObject"/>
  <Override PartName="/ppt/theme/theme2.xml" ContentType="application/vnd.openxmlformats-officedocument.theme+xml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embeddings/oleObject24.bin" ContentType="application/vnd.openxmlformats-officedocument.oleObject"/>
  <Override PartName="/ppt/embeddings/oleObject34.bin" ContentType="application/vnd.openxmlformats-officedocument.oleObject"/>
  <Override PartName="/ppt/slides/slide14.xml" ContentType="application/vnd.openxmlformats-officedocument.presentationml.slide+xml"/>
  <Override PartName="/ppt/embeddings/oleObject43.bin" ContentType="application/vnd.openxmlformats-officedocument.oleObject"/>
  <Override PartName="/ppt/embeddings/oleObject8.bin" ContentType="application/vnd.openxmlformats-officedocument.oleObject"/>
  <Override PartName="/ppt/embeddings/oleObject53.bin" ContentType="application/vnd.openxmlformats-officedocument.oleObject"/>
  <Default Extension="bin" ContentType="application/vnd.openxmlformats-officedocument.presentationml.printerSettings"/>
  <Default Extension="xml" ContentType="application/xml"/>
  <Override PartName="/ppt/slides/slide5.xml" ContentType="application/vnd.openxmlformats-officedocument.presentationml.slide+xml"/>
  <Override PartName="/ppt/embeddings/oleObject62.bin" ContentType="application/vnd.openxmlformats-officedocument.oleObject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embeddings/oleObject39.bin" ContentType="application/vnd.openxmlformats-officedocument.oleObject"/>
  <Override PartName="/ppt/embeddings/oleObject72.bin" ContentType="application/vnd.openxmlformats-officedocument.oleObject"/>
  <Override PartName="/ppt/embeddings/oleObject81.bin" ContentType="application/vnd.openxmlformats-officedocument.oleObject"/>
  <Override PartName="/ppt/embeddings/oleObject49.bin" ContentType="application/vnd.openxmlformats-officedocument.oleObject"/>
  <Override PartName="/ppt/embeddings/oleObject105.bin" ContentType="application/vnd.openxmlformats-officedocument.oleObject"/>
  <Override PartName="/ppt/slideLayouts/slideLayout11.xml" ContentType="application/vnd.openxmlformats-officedocument.presentationml.slideLayout+xml"/>
  <Override PartName="/ppt/embeddings/oleObject91.bin" ContentType="application/vnd.openxmlformats-officedocument.oleObject"/>
  <Override PartName="/ppt/embeddings/oleObject59.bin" ContentType="application/vnd.openxmlformats-officedocument.oleObject"/>
  <Override PartName="/ppt/embeddings/oleObject114.bin" ContentType="application/vnd.openxmlformats-officedocument.oleObject"/>
  <Override PartName="/docProps/app.xml" ContentType="application/vnd.openxmlformats-officedocument.extended-properties+xml"/>
  <Override PartName="/ppt/embeddings/oleObject68.bin" ContentType="application/vnd.openxmlformats-officedocument.oleObject"/>
  <Override PartName="/ppt/embeddings/oleObject78.bin" ContentType="application/vnd.openxmlformats-officedocument.oleObject"/>
  <Override PartName="/ppt/embeddings/oleObject10.bin" ContentType="application/vnd.openxmlformats-officedocument.oleObject"/>
  <Override PartName="/ppt/embeddings/oleObject87.bin" ContentType="application/vnd.openxmlformats-officedocument.oleObject"/>
  <Override PartName="/docProps/core.xml" ContentType="application/vnd.openxmlformats-package.core-properties+xml"/>
  <Override PartName="/ppt/embeddings/oleObject97.bin" ContentType="application/vnd.openxmlformats-officedocument.oleObject"/>
  <Override PartName="/ppt/theme/theme3.xml" ContentType="application/vnd.openxmlformats-officedocument.theme+xml"/>
  <Override PartName="/ppt/embeddings/oleObject3.bin" ContentType="application/vnd.openxmlformats-officedocument.oleObject"/>
  <Override PartName="/ppt/embeddings/oleObject15.bin" ContentType="application/vnd.openxmlformats-officedocument.oleObject"/>
  <Override PartName="/ppt/embeddings/oleObject25.bin" ContentType="application/vnd.openxmlformats-officedocument.oleObject"/>
  <Override PartName="/ppt/slideLayouts/slideLayout1.xml" ContentType="application/vnd.openxmlformats-officedocument.presentationml.slideLayout+xml"/>
  <Override PartName="/ppt/embeddings/oleObject35.bin" ContentType="application/vnd.openxmlformats-officedocument.oleObject"/>
  <Override PartName="/ppt/embeddings/oleObject100.bin" ContentType="application/vnd.openxmlformats-officedocument.oleObject"/>
  <Override PartName="/ppt/embeddings/oleObject44.bin" ContentType="application/vnd.openxmlformats-officedocument.oleObject"/>
  <Override PartName="/ppt/slides/slide15.xml" ContentType="application/vnd.openxmlformats-officedocument.presentationml.slide+xml"/>
  <Override PartName="/ppt/embeddings/oleObject9.bin" ContentType="application/vnd.openxmlformats-officedocument.oleObject"/>
  <Override PartName="/ppt/embeddings/oleObject54.bin" ContentType="application/vnd.openxmlformats-officedocument.oleObject"/>
  <Override PartName="/ppt/embeddings/oleObject63.bin" ContentType="application/vnd.openxmlformats-officedocument.oleObject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embeddings/oleObject73.bin" ContentType="application/vnd.openxmlformats-officedocument.oleObject"/>
  <Override PartName="/ppt/embeddings/oleObject106.bin" ContentType="application/vnd.openxmlformats-officedocument.oleObject"/>
  <Override PartName="/ppt/embeddings/oleObject82.bin" ContentType="application/vnd.openxmlformats-officedocument.oleObject"/>
  <Override PartName="/ppt/slideLayouts/slideLayout12.xml" ContentType="application/vnd.openxmlformats-officedocument.presentationml.slideLayout+xml"/>
  <Override PartName="/ppt/embeddings/oleObject92.bin" ContentType="application/vnd.openxmlformats-officedocument.oleObject"/>
  <Override PartName="/ppt/embeddings/oleObject69.bin" ContentType="application/vnd.openxmlformats-officedocument.oleObject"/>
  <Override PartName="/ppt/embeddings/oleObject79.bin" ContentType="application/vnd.openxmlformats-officedocument.oleObject"/>
  <Override PartName="/ppt/embeddings/oleObject11.bin" ContentType="application/vnd.openxmlformats-officedocument.oleObject"/>
  <Override PartName="/ppt/embeddings/oleObject88.bin" ContentType="application/vnd.openxmlformats-officedocument.oleObject"/>
  <Override PartName="/ppt/embeddings/oleObject20.bin" ContentType="application/vnd.openxmlformats-officedocument.oleObject"/>
  <Override PartName="/ppt/embeddings/oleObject98.bin" ContentType="application/vnd.openxmlformats-officedocument.oleObject"/>
  <Override PartName="/ppt/embeddings/oleObject30.bin" ContentType="application/vnd.openxmlformats-officedocument.oleObject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embeddings/oleObject16.bin" ContentType="application/vnd.openxmlformats-officedocument.oleObject"/>
  <Override PartName="/ppt/slides/slide20.xml" ContentType="application/vnd.openxmlformats-officedocument.presentationml.slide+xml"/>
  <Override PartName="/ppt/embeddings/oleObject26.bin" ContentType="application/vnd.openxmlformats-officedocument.oleObject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embeddings/oleObject36.bin" ContentType="application/vnd.openxmlformats-officedocument.oleObject"/>
  <Override PartName="/ppt/embeddings/oleObject101.bin" ContentType="application/vnd.openxmlformats-officedocument.oleObject"/>
  <Override PartName="/ppt/embeddings/oleObject45.bin" ContentType="application/vnd.openxmlformats-officedocument.oleObject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embeddings/oleObject110.bin" ContentType="application/vnd.openxmlformats-officedocument.oleObject"/>
  <Default Extension="rels" ContentType="application/vnd.openxmlformats-package.relationships+xml"/>
  <Override PartName="/ppt/embeddings/oleObject55.bin" ContentType="application/vnd.openxmlformats-officedocument.oleObject"/>
  <Default Extension="pict" ContentType="image/pict"/>
  <Default Extension="wmf" ContentType="image/x-wmf"/>
  <Override PartName="/ppt/slides/slide7.xml" ContentType="application/vnd.openxmlformats-officedocument.presentationml.slide+xml"/>
  <Override PartName="/ppt/embeddings/oleObject64.bin" ContentType="application/vnd.openxmlformats-officedocument.oleObject"/>
  <Override PartName="/ppt/slideLayouts/slideLayout8.xml" ContentType="application/vnd.openxmlformats-officedocument.presentationml.slideLayout+xml"/>
  <Override PartName="/ppt/embeddings/oleObject74.bin" ContentType="application/vnd.openxmlformats-officedocument.oleObject"/>
  <Override PartName="/ppt/embeddings/oleObject83.bin" ContentType="application/vnd.openxmlformats-officedocument.oleObject"/>
  <Override PartName="/ppt/embeddings/oleObject107.bin" ContentType="application/vnd.openxmlformats-officedocument.oleObject"/>
  <Override PartName="/ppt/embeddings/oleObject93.bin" ContentType="application/vnd.openxmlformats-officedocument.oleObject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embeddings/oleObject89.bin" ContentType="application/vnd.openxmlformats-officedocument.oleObject"/>
  <Override PartName="/ppt/embeddings/oleObject21.bin" ContentType="application/vnd.openxmlformats-officedocument.oleObject"/>
  <Override PartName="/ppt/embeddings/oleObject99.bin" ContentType="application/vnd.openxmlformats-officedocument.oleObject"/>
  <Override PartName="/ppt/embeddings/oleObject31.bin" ContentType="application/vnd.openxmlformats-officedocument.oleObject"/>
  <Override PartName="/ppt/embeddings/oleObject40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oleObject17.bin" ContentType="application/vnd.openxmlformats-officedocument.oleObject"/>
  <Override PartName="/ppt/embeddings/oleObject50.bin" ContentType="application/vnd.openxmlformats-officedocument.oleObject"/>
  <Override PartName="/ppt/embeddings/oleObject27.bin" ContentType="application/vnd.openxmlformats-officedocument.oleObject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embeddings/oleObject37.bin" ContentType="application/vnd.openxmlformats-officedocument.oleObject"/>
  <Override PartName="/ppt/embeddings/oleObject102.bin" ContentType="application/vnd.openxmlformats-officedocument.oleObject"/>
  <Override PartName="/ppt/embeddings/oleObject46.bin" ContentType="application/vnd.openxmlformats-officedocument.oleObject"/>
  <Override PartName="/ppt/slides/slide17.xml" ContentType="application/vnd.openxmlformats-officedocument.presentationml.slide+xml"/>
  <Override PartName="/ppt/embeddings/oleObject111.bin" ContentType="application/vnd.openxmlformats-officedocument.oleObject"/>
  <Override PartName="/ppt/embeddings/oleObject56.bin" ContentType="application/vnd.openxmlformats-officedocument.oleObject"/>
  <Override PartName="/ppt/embeddings/oleObject65.bin" ContentType="application/vnd.openxmlformats-officedocument.oleObject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75.bin" ContentType="application/vnd.openxmlformats-officedocument.oleObject"/>
  <Override PartName="/ppt/embeddings/oleObject84.bin" ContentType="application/vnd.openxmlformats-officedocument.oleObject"/>
  <Override PartName="/ppt/embeddings/oleObject108.bin" ContentType="application/vnd.openxmlformats-officedocument.oleObject"/>
  <Override PartName="/ppt/embeddings/oleObject94.bin" ContentType="application/vnd.openxmlformats-officedocument.oleObject"/>
  <Override PartName="/ppt/embeddings/oleObject22.bin" ContentType="application/vnd.openxmlformats-officedocument.oleObject"/>
  <Override PartName="/ppt/embeddings/oleObject32.bin" ContentType="application/vnd.openxmlformats-officedocument.oleObject"/>
  <Override PartName="/ppt/slides/slide12.xml" ContentType="application/vnd.openxmlformats-officedocument.presentationml.slide+xml"/>
  <Override PartName="/ppt/embeddings/oleObject41.bin" ContentType="application/vnd.openxmlformats-officedocument.oleObject"/>
  <Override PartName="/ppt/embeddings/oleObject6.bin" ContentType="application/vnd.openxmlformats-officedocument.oleObject"/>
  <Override PartName="/ppt/embeddings/oleObject18.bin" ContentType="application/vnd.openxmlformats-officedocument.oleObject"/>
  <Override PartName="/ppt/embeddings/oleObject51.bin" ContentType="application/vnd.openxmlformats-officedocument.oleObject"/>
  <Override PartName="/ppt/embeddings/oleObject60.bin" ContentType="application/vnd.openxmlformats-officedocument.oleObject"/>
  <Override PartName="/ppt/embeddings/oleObject28.bin" ContentType="application/vnd.openxmlformats-officedocument.oleObject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566" r:id="rId3"/>
    <p:sldId id="628" r:id="rId4"/>
    <p:sldId id="611" r:id="rId5"/>
    <p:sldId id="604" r:id="rId6"/>
    <p:sldId id="605" r:id="rId7"/>
    <p:sldId id="606" r:id="rId8"/>
    <p:sldId id="607" r:id="rId9"/>
    <p:sldId id="629" r:id="rId10"/>
    <p:sldId id="631" r:id="rId11"/>
    <p:sldId id="608" r:id="rId12"/>
    <p:sldId id="609" r:id="rId13"/>
    <p:sldId id="610" r:id="rId14"/>
    <p:sldId id="612" r:id="rId15"/>
    <p:sldId id="613" r:id="rId16"/>
    <p:sldId id="614" r:id="rId17"/>
    <p:sldId id="615" r:id="rId18"/>
    <p:sldId id="616" r:id="rId19"/>
    <p:sldId id="617" r:id="rId20"/>
    <p:sldId id="618" r:id="rId2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3118" autoAdjust="0"/>
    <p:restoredTop sz="94683" autoAdjust="0"/>
  </p:normalViewPr>
  <p:slideViewPr>
    <p:cSldViewPr>
      <p:cViewPr varScale="1">
        <p:scale>
          <a:sx n="109" d="100"/>
          <a:sy n="109" d="100"/>
        </p:scale>
        <p:origin x="-2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7" Type="http://schemas.openxmlformats.org/officeDocument/2006/relationships/image" Target="../media/image9.w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4" Type="http://schemas.openxmlformats.org/officeDocument/2006/relationships/image" Target="../media/image36.wmf"/><Relationship Id="rId5" Type="http://schemas.openxmlformats.org/officeDocument/2006/relationships/image" Target="../media/image37.wmf"/><Relationship Id="rId6" Type="http://schemas.openxmlformats.org/officeDocument/2006/relationships/image" Target="../media/image38.wmf"/><Relationship Id="rId1" Type="http://schemas.openxmlformats.org/officeDocument/2006/relationships/image" Target="../media/image3.wmf"/><Relationship Id="rId2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4" Type="http://schemas.openxmlformats.org/officeDocument/2006/relationships/image" Target="../media/image41.wmf"/><Relationship Id="rId1" Type="http://schemas.openxmlformats.org/officeDocument/2006/relationships/image" Target="../media/image3.wmf"/><Relationship Id="rId2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wmf"/><Relationship Id="rId12" Type="http://schemas.openxmlformats.org/officeDocument/2006/relationships/image" Target="../media/image53.wmf"/><Relationship Id="rId13" Type="http://schemas.openxmlformats.org/officeDocument/2006/relationships/image" Target="../media/image54.wmf"/><Relationship Id="rId1" Type="http://schemas.openxmlformats.org/officeDocument/2006/relationships/image" Target="../media/image42.wmf"/><Relationship Id="rId2" Type="http://schemas.openxmlformats.org/officeDocument/2006/relationships/image" Target="../media/image43.wmf"/><Relationship Id="rId3" Type="http://schemas.openxmlformats.org/officeDocument/2006/relationships/image" Target="../media/image44.wmf"/><Relationship Id="rId4" Type="http://schemas.openxmlformats.org/officeDocument/2006/relationships/image" Target="../media/image45.wmf"/><Relationship Id="rId5" Type="http://schemas.openxmlformats.org/officeDocument/2006/relationships/image" Target="../media/image46.wmf"/><Relationship Id="rId6" Type="http://schemas.openxmlformats.org/officeDocument/2006/relationships/image" Target="../media/image47.wmf"/><Relationship Id="rId7" Type="http://schemas.openxmlformats.org/officeDocument/2006/relationships/image" Target="../media/image48.wmf"/><Relationship Id="rId8" Type="http://schemas.openxmlformats.org/officeDocument/2006/relationships/image" Target="../media/image49.wmf"/><Relationship Id="rId9" Type="http://schemas.openxmlformats.org/officeDocument/2006/relationships/image" Target="../media/image50.wmf"/><Relationship Id="rId10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wmf"/><Relationship Id="rId12" Type="http://schemas.openxmlformats.org/officeDocument/2006/relationships/image" Target="../media/image66.wmf"/><Relationship Id="rId1" Type="http://schemas.openxmlformats.org/officeDocument/2006/relationships/image" Target="../media/image55.wmf"/><Relationship Id="rId2" Type="http://schemas.openxmlformats.org/officeDocument/2006/relationships/image" Target="../media/image56.wmf"/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5" Type="http://schemas.openxmlformats.org/officeDocument/2006/relationships/image" Target="../media/image59.wmf"/><Relationship Id="rId6" Type="http://schemas.openxmlformats.org/officeDocument/2006/relationships/image" Target="../media/image60.wmf"/><Relationship Id="rId7" Type="http://schemas.openxmlformats.org/officeDocument/2006/relationships/image" Target="../media/image61.wmf"/><Relationship Id="rId8" Type="http://schemas.openxmlformats.org/officeDocument/2006/relationships/image" Target="../media/image62.wmf"/><Relationship Id="rId9" Type="http://schemas.openxmlformats.org/officeDocument/2006/relationships/image" Target="../media/image63.wmf"/><Relationship Id="rId10" Type="http://schemas.openxmlformats.org/officeDocument/2006/relationships/image" Target="../media/image6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4" Type="http://schemas.openxmlformats.org/officeDocument/2006/relationships/image" Target="../media/image69.wmf"/><Relationship Id="rId5" Type="http://schemas.openxmlformats.org/officeDocument/2006/relationships/image" Target="../media/image70.wmf"/><Relationship Id="rId6" Type="http://schemas.openxmlformats.org/officeDocument/2006/relationships/image" Target="../media/image71.wmf"/><Relationship Id="rId7" Type="http://schemas.openxmlformats.org/officeDocument/2006/relationships/image" Target="../media/image72.wmf"/><Relationship Id="rId1" Type="http://schemas.openxmlformats.org/officeDocument/2006/relationships/image" Target="../media/image3.wmf"/><Relationship Id="rId2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ict"/><Relationship Id="rId12" Type="http://schemas.openxmlformats.org/officeDocument/2006/relationships/image" Target="../media/image22.pict"/><Relationship Id="rId1" Type="http://schemas.openxmlformats.org/officeDocument/2006/relationships/image" Target="../media/image3.wmf"/><Relationship Id="rId2" Type="http://schemas.openxmlformats.org/officeDocument/2006/relationships/image" Target="../media/image12.wmf"/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6" Type="http://schemas.openxmlformats.org/officeDocument/2006/relationships/image" Target="../media/image16.wmf"/><Relationship Id="rId7" Type="http://schemas.openxmlformats.org/officeDocument/2006/relationships/image" Target="../media/image17.wmf"/><Relationship Id="rId8" Type="http://schemas.openxmlformats.org/officeDocument/2006/relationships/image" Target="../media/image18.wmf"/><Relationship Id="rId9" Type="http://schemas.openxmlformats.org/officeDocument/2006/relationships/image" Target="../media/image19.pict"/><Relationship Id="rId10" Type="http://schemas.openxmlformats.org/officeDocument/2006/relationships/image" Target="../media/image20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5" Type="http://schemas.openxmlformats.org/officeDocument/2006/relationships/image" Target="../media/image29.wmf"/><Relationship Id="rId6" Type="http://schemas.openxmlformats.org/officeDocument/2006/relationships/image" Target="../media/image30.wmf"/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0EA90775-9E79-AF40-8649-44FC6B2F21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7F48CBAA-3EDC-8644-8A11-2FC6C39A34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248400"/>
            <a:ext cx="2514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E6FA6D-4494-A042-A891-3BF1C0B3302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96CD5C-CCC7-E442-B05E-C42CBE59B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30C095-84F5-1A4F-9748-23F007D65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3955CEF6-1AB0-E74E-906D-8F46EDA9A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DE1E33-2C54-CB4D-ABDF-3A454B18D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52A00A-E5F3-1641-989E-C7723720A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4EC0CC-8EEE-C349-8350-A4235A86C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7DEC0C-DF96-6B4C-9AF6-A16C07076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70290E-F775-9F4A-936A-4FDCEC3A0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525CB3-95ED-114A-8239-09CE9D623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0146CE-6009-7047-80A7-0744EB433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899DCF-B62D-6842-B28F-7472A3510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fld id="{749BBC0D-DE6B-A64C-8FFE-2FC604203E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oleObject" Target="../embeddings/oleObject39.bin"/><Relationship Id="rId5" Type="http://schemas.openxmlformats.org/officeDocument/2006/relationships/oleObject" Target="../embeddings/oleObject40.bin"/><Relationship Id="rId6" Type="http://schemas.openxmlformats.org/officeDocument/2006/relationships/oleObject" Target="../embeddings/oleObject41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oleObject" Target="../embeddings/oleObject43.bin"/><Relationship Id="rId5" Type="http://schemas.openxmlformats.org/officeDocument/2006/relationships/oleObject" Target="../embeddings/oleObject44.bin"/><Relationship Id="rId6" Type="http://schemas.openxmlformats.org/officeDocument/2006/relationships/oleObject" Target="../embeddings/oleObject45.bin"/><Relationship Id="rId7" Type="http://schemas.openxmlformats.org/officeDocument/2006/relationships/oleObject" Target="../embeddings/oleObject46.bin"/><Relationship Id="rId8" Type="http://schemas.openxmlformats.org/officeDocument/2006/relationships/oleObject" Target="../embeddings/oleObject4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oleObject" Target="../embeddings/oleObject49.bin"/><Relationship Id="rId5" Type="http://schemas.openxmlformats.org/officeDocument/2006/relationships/oleObject" Target="../embeddings/oleObject50.bin"/><Relationship Id="rId6" Type="http://schemas.openxmlformats.org/officeDocument/2006/relationships/oleObject" Target="../embeddings/oleObject51.bin"/><Relationship Id="rId7" Type="http://schemas.openxmlformats.org/officeDocument/2006/relationships/image" Target="../media/image31.jpeg"/><Relationship Id="rId8" Type="http://schemas.openxmlformats.org/officeDocument/2006/relationships/image" Target="../media/image32.jpe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oleObject" Target="../embeddings/oleObject53.bin"/><Relationship Id="rId5" Type="http://schemas.openxmlformats.org/officeDocument/2006/relationships/oleObject" Target="../embeddings/oleObject54.bin"/><Relationship Id="rId6" Type="http://schemas.openxmlformats.org/officeDocument/2006/relationships/oleObject" Target="../embeddings/oleObject55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oleObject" Target="../embeddings/oleObject56.bin"/><Relationship Id="rId5" Type="http://schemas.openxmlformats.org/officeDocument/2006/relationships/oleObject" Target="../embeddings/oleObject57.bin"/><Relationship Id="rId6" Type="http://schemas.openxmlformats.org/officeDocument/2006/relationships/oleObject" Target="../embeddings/oleObject58.bin"/><Relationship Id="rId7" Type="http://schemas.openxmlformats.org/officeDocument/2006/relationships/oleObject" Target="../embeddings/oleObject59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7.bin"/><Relationship Id="rId12" Type="http://schemas.openxmlformats.org/officeDocument/2006/relationships/oleObject" Target="../embeddings/oleObject68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3.jpeg"/><Relationship Id="rId4" Type="http://schemas.openxmlformats.org/officeDocument/2006/relationships/oleObject" Target="../embeddings/oleObject60.bin"/><Relationship Id="rId5" Type="http://schemas.openxmlformats.org/officeDocument/2006/relationships/oleObject" Target="../embeddings/oleObject61.bin"/><Relationship Id="rId6" Type="http://schemas.openxmlformats.org/officeDocument/2006/relationships/oleObject" Target="../embeddings/oleObject62.bin"/><Relationship Id="rId7" Type="http://schemas.openxmlformats.org/officeDocument/2006/relationships/oleObject" Target="../embeddings/oleObject63.bin"/><Relationship Id="rId8" Type="http://schemas.openxmlformats.org/officeDocument/2006/relationships/oleObject" Target="../embeddings/oleObject64.bin"/><Relationship Id="rId9" Type="http://schemas.openxmlformats.org/officeDocument/2006/relationships/oleObject" Target="../embeddings/oleObject65.bin"/><Relationship Id="rId10" Type="http://schemas.openxmlformats.org/officeDocument/2006/relationships/oleObject" Target="../embeddings/oleObject6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4" Type="http://schemas.openxmlformats.org/officeDocument/2006/relationships/oleObject" Target="../embeddings/oleObject70.bin"/><Relationship Id="rId5" Type="http://schemas.openxmlformats.org/officeDocument/2006/relationships/oleObject" Target="../embeddings/oleObject71.bin"/><Relationship Id="rId6" Type="http://schemas.openxmlformats.org/officeDocument/2006/relationships/oleObject" Target="../embeddings/oleObject72.bin"/><Relationship Id="rId7" Type="http://schemas.openxmlformats.org/officeDocument/2006/relationships/oleObject" Target="../embeddings/oleObject73.bin"/><Relationship Id="rId8" Type="http://schemas.openxmlformats.org/officeDocument/2006/relationships/oleObject" Target="../embeddings/oleObject74.bin"/><Relationship Id="rId9" Type="http://schemas.openxmlformats.org/officeDocument/2006/relationships/oleObject" Target="../embeddings/oleObject75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4.bin"/><Relationship Id="rId12" Type="http://schemas.openxmlformats.org/officeDocument/2006/relationships/oleObject" Target="../embeddings/oleObject85.bin"/><Relationship Id="rId13" Type="http://schemas.openxmlformats.org/officeDocument/2006/relationships/oleObject" Target="../embeddings/oleObject86.bin"/><Relationship Id="rId14" Type="http://schemas.openxmlformats.org/officeDocument/2006/relationships/oleObject" Target="../embeddings/oleObject87.bin"/><Relationship Id="rId15" Type="http://schemas.openxmlformats.org/officeDocument/2006/relationships/oleObject" Target="../embeddings/oleObject88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6.bin"/><Relationship Id="rId4" Type="http://schemas.openxmlformats.org/officeDocument/2006/relationships/oleObject" Target="../embeddings/oleObject77.bin"/><Relationship Id="rId5" Type="http://schemas.openxmlformats.org/officeDocument/2006/relationships/oleObject" Target="../embeddings/oleObject78.bin"/><Relationship Id="rId6" Type="http://schemas.openxmlformats.org/officeDocument/2006/relationships/oleObject" Target="../embeddings/oleObject79.bin"/><Relationship Id="rId7" Type="http://schemas.openxmlformats.org/officeDocument/2006/relationships/oleObject" Target="../embeddings/oleObject80.bin"/><Relationship Id="rId8" Type="http://schemas.openxmlformats.org/officeDocument/2006/relationships/oleObject" Target="../embeddings/oleObject81.bin"/><Relationship Id="rId9" Type="http://schemas.openxmlformats.org/officeDocument/2006/relationships/oleObject" Target="../embeddings/oleObject82.bin"/><Relationship Id="rId10" Type="http://schemas.openxmlformats.org/officeDocument/2006/relationships/oleObject" Target="../embeddings/oleObject83.bin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7.bin"/><Relationship Id="rId12" Type="http://schemas.openxmlformats.org/officeDocument/2006/relationships/oleObject" Target="../embeddings/oleObject98.bin"/><Relationship Id="rId13" Type="http://schemas.openxmlformats.org/officeDocument/2006/relationships/oleObject" Target="../embeddings/oleObject99.bin"/><Relationship Id="rId14" Type="http://schemas.openxmlformats.org/officeDocument/2006/relationships/oleObject" Target="../embeddings/oleObject100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9.bin"/><Relationship Id="rId4" Type="http://schemas.openxmlformats.org/officeDocument/2006/relationships/oleObject" Target="../embeddings/oleObject90.bin"/><Relationship Id="rId5" Type="http://schemas.openxmlformats.org/officeDocument/2006/relationships/oleObject" Target="../embeddings/oleObject91.bin"/><Relationship Id="rId6" Type="http://schemas.openxmlformats.org/officeDocument/2006/relationships/oleObject" Target="../embeddings/oleObject92.bin"/><Relationship Id="rId7" Type="http://schemas.openxmlformats.org/officeDocument/2006/relationships/oleObject" Target="../embeddings/oleObject93.bin"/><Relationship Id="rId8" Type="http://schemas.openxmlformats.org/officeDocument/2006/relationships/oleObject" Target="../embeddings/oleObject94.bin"/><Relationship Id="rId9" Type="http://schemas.openxmlformats.org/officeDocument/2006/relationships/oleObject" Target="../embeddings/oleObject95.bin"/><Relationship Id="rId10" Type="http://schemas.openxmlformats.org/officeDocument/2006/relationships/oleObject" Target="../embeddings/oleObject9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4" Type="http://schemas.openxmlformats.org/officeDocument/2006/relationships/oleObject" Target="../embeddings/oleObject102.bin"/><Relationship Id="rId5" Type="http://schemas.openxmlformats.org/officeDocument/2006/relationships/oleObject" Target="../embeddings/oleObject103.bin"/><Relationship Id="rId6" Type="http://schemas.openxmlformats.org/officeDocument/2006/relationships/oleObject" Target="../embeddings/oleObject104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3.bin"/><Relationship Id="rId12" Type="http://schemas.openxmlformats.org/officeDocument/2006/relationships/oleObject" Target="../embeddings/oleObject114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5.bin"/><Relationship Id="rId4" Type="http://schemas.openxmlformats.org/officeDocument/2006/relationships/oleObject" Target="../embeddings/oleObject106.bin"/><Relationship Id="rId5" Type="http://schemas.openxmlformats.org/officeDocument/2006/relationships/oleObject" Target="../embeddings/oleObject107.bin"/><Relationship Id="rId6" Type="http://schemas.openxmlformats.org/officeDocument/2006/relationships/oleObject" Target="../embeddings/oleObject108.bin"/><Relationship Id="rId7" Type="http://schemas.openxmlformats.org/officeDocument/2006/relationships/oleObject" Target="../embeddings/oleObject109.bin"/><Relationship Id="rId8" Type="http://schemas.openxmlformats.org/officeDocument/2006/relationships/oleObject" Target="../embeddings/oleObject110.bin"/><Relationship Id="rId9" Type="http://schemas.openxmlformats.org/officeDocument/2006/relationships/oleObject" Target="../embeddings/oleObject111.bin"/><Relationship Id="rId10" Type="http://schemas.openxmlformats.org/officeDocument/2006/relationships/oleObject" Target="../embeddings/oleObject11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oleObject" Target="../embeddings/oleObject9.bin"/><Relationship Id="rId13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9" Type="http://schemas.openxmlformats.org/officeDocument/2006/relationships/oleObject" Target="../embeddings/oleObject6.bin"/><Relationship Id="rId10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oleObject" Target="../embeddings/oleObject11.bin"/><Relationship Id="rId5" Type="http://schemas.openxmlformats.org/officeDocument/2006/relationships/oleObject" Target="../embeddings/oleObject12.bin"/><Relationship Id="rId6" Type="http://schemas.openxmlformats.org/officeDocument/2006/relationships/oleObject" Target="../embeddings/oleObject13.bin"/><Relationship Id="rId7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oleObject" Target="../embeddings/oleObject15.bin"/><Relationship Id="rId5" Type="http://schemas.openxmlformats.org/officeDocument/2006/relationships/oleObject" Target="../embeddings/oleObject16.bin"/><Relationship Id="rId6" Type="http://schemas.openxmlformats.org/officeDocument/2006/relationships/oleObject" Target="../embeddings/oleObject17.bin"/><Relationship Id="rId7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oleObject" Target="../embeddings/oleObject27.bin"/><Relationship Id="rId13" Type="http://schemas.openxmlformats.org/officeDocument/2006/relationships/oleObject" Target="../embeddings/oleObject28.bin"/><Relationship Id="rId14" Type="http://schemas.openxmlformats.org/officeDocument/2006/relationships/oleObject" Target="../embeddings/oleObject29.bin"/><Relationship Id="rId15" Type="http://schemas.openxmlformats.org/officeDocument/2006/relationships/oleObject" Target="../embeddings/oleObject30.bin"/><Relationship Id="rId16" Type="http://schemas.openxmlformats.org/officeDocument/2006/relationships/oleObject" Target="../embeddings/oleObject31.bin"/><Relationship Id="rId17" Type="http://schemas.openxmlformats.org/officeDocument/2006/relationships/oleObject" Target="../embeddings/oleObject32.bin"/><Relationship Id="rId18" Type="http://schemas.openxmlformats.org/officeDocument/2006/relationships/oleObject" Target="../embeddings/oleObject3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4" Type="http://schemas.openxmlformats.org/officeDocument/2006/relationships/oleObject" Target="../embeddings/oleObject19.bin"/><Relationship Id="rId5" Type="http://schemas.openxmlformats.org/officeDocument/2006/relationships/oleObject" Target="../embeddings/oleObject20.bin"/><Relationship Id="rId6" Type="http://schemas.openxmlformats.org/officeDocument/2006/relationships/oleObject" Target="../embeddings/oleObject21.bin"/><Relationship Id="rId7" Type="http://schemas.openxmlformats.org/officeDocument/2006/relationships/oleObject" Target="../embeddings/oleObject22.bin"/><Relationship Id="rId8" Type="http://schemas.openxmlformats.org/officeDocument/2006/relationships/oleObject" Target="../embeddings/oleObject23.bin"/><Relationship Id="rId9" Type="http://schemas.openxmlformats.org/officeDocument/2006/relationships/oleObject" Target="../embeddings/oleObject24.bin"/><Relationship Id="rId10" Type="http://schemas.openxmlformats.org/officeDocument/2006/relationships/oleObject" Target="../embeddings/oleObject2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oleObject" Target="../embeddings/oleObject35.bin"/><Relationship Id="rId5" Type="http://schemas.openxmlformats.org/officeDocument/2006/relationships/oleObject" Target="../embeddings/oleObject36.bin"/><Relationship Id="rId6" Type="http://schemas.openxmlformats.org/officeDocument/2006/relationships/oleObject" Target="../embeddings/oleObject37.bin"/><Relationship Id="rId7" Type="http://schemas.openxmlformats.org/officeDocument/2006/relationships/image" Target="../media/image24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25D29EC-F732-2741-B9ED-FEC7A4EE4E96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r>
              <a:rPr lang="en-US" dirty="0"/>
              <a:t>PHYS 1444 – Section</a:t>
            </a:r>
            <a:r>
              <a:rPr lang="en-US" dirty="0" smtClean="0"/>
              <a:t> 003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#21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48347" y="1378803"/>
            <a:ext cx="28504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Nov. 15, 2011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219200" y="2209800"/>
            <a:ext cx="7543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Electric Generators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DC Generator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Eddy Currents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Transformer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Generalized Faraday’s Law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Inductance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295400" y="5786735"/>
            <a:ext cx="6368600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charset="0"/>
              </a:rPr>
              <a:t>Today’s homework is #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11,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due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10pm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Sunday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Nov.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20!!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1" build="allAtOnce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10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The World Energy Consumption</a:t>
            </a:r>
            <a:endParaRPr lang="en-US" dirty="0"/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19170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19171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19172" name="Equation" r:id="rId5" imgW="914400" imgH="190080" progId="Equation.DSMT4">
              <p:embed/>
            </p:oleObj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 dirty="0" smtClean="0"/>
              <a:t>In 2008, total worldwide energy consumption was 474 EJ </a:t>
            </a:r>
            <a:r>
              <a:rPr lang="en-US" dirty="0" smtClean="0">
                <a:solidFill>
                  <a:srgbClr val="008000"/>
                </a:solidFill>
              </a:rPr>
              <a:t>(474×10</a:t>
            </a:r>
            <a:r>
              <a:rPr lang="en-US" baseline="30000" dirty="0" smtClean="0">
                <a:solidFill>
                  <a:srgbClr val="008000"/>
                </a:solidFill>
              </a:rPr>
              <a:t>18</a:t>
            </a:r>
            <a:r>
              <a:rPr lang="en-US" dirty="0" smtClean="0">
                <a:solidFill>
                  <a:srgbClr val="008000"/>
                </a:solidFill>
              </a:rPr>
              <a:t> J=132,000 TWh). </a:t>
            </a:r>
          </a:p>
          <a:p>
            <a:pPr lvl="1"/>
            <a:r>
              <a:rPr lang="en-US" dirty="0" smtClean="0"/>
              <a:t>Equivalent to an average energy consumption rate of 15 terawatts (1.504×10</a:t>
            </a:r>
            <a:r>
              <a:rPr lang="en-US" baseline="30000" dirty="0" smtClean="0"/>
              <a:t>13</a:t>
            </a:r>
            <a:r>
              <a:rPr lang="en-US" dirty="0" smtClean="0"/>
              <a:t> W)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The potential for renewable energy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solar energy 1600 EJ (444,000 </a:t>
            </a:r>
            <a:r>
              <a:rPr lang="en-US" dirty="0" err="1" smtClean="0">
                <a:solidFill>
                  <a:srgbClr val="0000FF"/>
                </a:solidFill>
              </a:rPr>
              <a:t>TWh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wind power 600 EJ (167,000 </a:t>
            </a:r>
            <a:r>
              <a:rPr lang="en-US" dirty="0" err="1" smtClean="0">
                <a:solidFill>
                  <a:srgbClr val="0000FF"/>
                </a:solidFill>
              </a:rPr>
              <a:t>TWh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geothermal energy 500 EJ (139,000 TWh),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biomass 250 EJ (70,000 </a:t>
            </a:r>
            <a:r>
              <a:rPr lang="en-US" dirty="0" err="1" smtClean="0">
                <a:solidFill>
                  <a:srgbClr val="0000FF"/>
                </a:solidFill>
              </a:rPr>
              <a:t>TWh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hydropower 50 EJ (14,000 TWh) an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ocean energy 1 EJ (280 </a:t>
            </a:r>
            <a:r>
              <a:rPr lang="en-US" dirty="0" err="1" smtClean="0">
                <a:solidFill>
                  <a:srgbClr val="0000FF"/>
                </a:solidFill>
              </a:rPr>
              <a:t>TWh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19173" name="Equation" r:id="rId6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4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4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4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4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4296-5753-D34A-9AAC-241501AC2223}" type="slidenum">
              <a:rPr lang="en-US"/>
              <a:pPr/>
              <a:t>11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9 </a:t>
            </a:r>
            <a:endParaRPr lang="en-US" dirty="0"/>
          </a:p>
        </p:txBody>
      </p:sp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An AC generator.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armature of a 60-Hz AC generator rotates in a 0.15-T magnetic field. If the area of the coil is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-2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how many loops must the coil contain if the peak output is to be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ε</a:t>
            </a:r>
            <a:r>
              <a:rPr lang="en-US" sz="2800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=170V?</a:t>
            </a:r>
          </a:p>
        </p:txBody>
      </p:sp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maximum emf of a generator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23941" name="AutoShape 5"/>
          <p:cNvSpPr>
            <a:spLocks noChangeArrowheads="1"/>
          </p:cNvSpPr>
          <p:nvPr/>
        </p:nvSpPr>
        <p:spPr bwMode="auto">
          <a:xfrm>
            <a:off x="654050" y="3079750"/>
            <a:ext cx="1990725" cy="850900"/>
          </a:xfrm>
          <a:prstGeom prst="rightArrow">
            <a:avLst>
              <a:gd name="adj1" fmla="val 50000"/>
              <a:gd name="adj2" fmla="val 584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CC0000"/>
                </a:solidFill>
                <a:latin typeface="Arial Narrow" charset="0"/>
              </a:rPr>
              <a:t>Solving for N</a:t>
            </a:r>
          </a:p>
        </p:txBody>
      </p:sp>
      <p:sp>
        <p:nvSpPr>
          <p:cNvPr id="423942" name="Text Box 6"/>
          <p:cNvSpPr txBox="1">
            <a:spLocks noChangeArrowheads="1"/>
          </p:cNvSpPr>
          <p:nvPr/>
        </p:nvSpPr>
        <p:spPr bwMode="auto">
          <a:xfrm>
            <a:off x="6096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</a:t>
            </a:r>
          </a:p>
        </p:txBody>
      </p:sp>
      <p:graphicFrame>
        <p:nvGraphicFramePr>
          <p:cNvPr id="423943" name="Object 7"/>
          <p:cNvGraphicFramePr>
            <a:graphicFrameLocks noChangeAspect="1"/>
          </p:cNvGraphicFramePr>
          <p:nvPr/>
        </p:nvGraphicFramePr>
        <p:xfrm>
          <a:off x="1447800" y="4191000"/>
          <a:ext cx="1322388" cy="449263"/>
        </p:xfrm>
        <a:graphic>
          <a:graphicData uri="http://schemas.openxmlformats.org/presentationml/2006/ole">
            <p:oleObj spid="_x0000_s491522" name="Equation" r:id="rId3" imgW="558720" imgH="190440" progId="Equation.DSMT4">
              <p:embed/>
            </p:oleObj>
          </a:graphicData>
        </a:graphic>
      </p:graphicFrame>
      <p:graphicFrame>
        <p:nvGraphicFramePr>
          <p:cNvPr id="423944" name="Object 8"/>
          <p:cNvGraphicFramePr>
            <a:graphicFrameLocks noChangeAspect="1"/>
          </p:cNvGraphicFramePr>
          <p:nvPr/>
        </p:nvGraphicFramePr>
        <p:xfrm>
          <a:off x="4648200" y="2362200"/>
          <a:ext cx="2112963" cy="612775"/>
        </p:xfrm>
        <a:graphic>
          <a:graphicData uri="http://schemas.openxmlformats.org/presentationml/2006/ole">
            <p:oleObj spid="_x0000_s491523" name="Equation" r:id="rId4" imgW="698400" imgH="203040" progId="Equation.DSMT4">
              <p:embed/>
            </p:oleObj>
          </a:graphicData>
        </a:graphic>
      </p:graphicFrame>
      <p:graphicFrame>
        <p:nvGraphicFramePr>
          <p:cNvPr id="423945" name="Object 9"/>
          <p:cNvGraphicFramePr>
            <a:graphicFrameLocks noChangeAspect="1"/>
          </p:cNvGraphicFramePr>
          <p:nvPr/>
        </p:nvGraphicFramePr>
        <p:xfrm>
          <a:off x="2819400" y="3022600"/>
          <a:ext cx="1843088" cy="1111250"/>
        </p:xfrm>
        <a:graphic>
          <a:graphicData uri="http://schemas.openxmlformats.org/presentationml/2006/ole">
            <p:oleObj spid="_x0000_s491524" name="Equation" r:id="rId5" imgW="609480" imgH="368280" progId="Equation.DSMT4">
              <p:embed/>
            </p:oleObj>
          </a:graphicData>
        </a:graphic>
      </p:graphicFrame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2895600" y="4191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423947" name="Object 11"/>
          <p:cNvGraphicFramePr>
            <a:graphicFrameLocks noChangeAspect="1"/>
          </p:cNvGraphicFramePr>
          <p:nvPr/>
        </p:nvGraphicFramePr>
        <p:xfrm>
          <a:off x="511175" y="4922838"/>
          <a:ext cx="631825" cy="388937"/>
        </p:xfrm>
        <a:graphic>
          <a:graphicData uri="http://schemas.openxmlformats.org/presentationml/2006/ole">
            <p:oleObj spid="_x0000_s491525" name="Equation" r:id="rId6" imgW="266400" imgH="164880" progId="Equation.DSMT4">
              <p:embed/>
            </p:oleObj>
          </a:graphicData>
        </a:graphic>
      </p:graphicFrame>
      <p:graphicFrame>
        <p:nvGraphicFramePr>
          <p:cNvPr id="423948" name="Object 12"/>
          <p:cNvGraphicFramePr>
            <a:graphicFrameLocks noChangeAspect="1"/>
          </p:cNvGraphicFramePr>
          <p:nvPr/>
        </p:nvGraphicFramePr>
        <p:xfrm>
          <a:off x="1054100" y="4724400"/>
          <a:ext cx="1384300" cy="960438"/>
        </p:xfrm>
        <a:graphic>
          <a:graphicData uri="http://schemas.openxmlformats.org/presentationml/2006/ole">
            <p:oleObj spid="_x0000_s491526" name="Equation" r:id="rId7" imgW="583920" imgH="406080" progId="Equation.DSMT4">
              <p:embed/>
            </p:oleObj>
          </a:graphicData>
        </a:graphic>
      </p:graphicFrame>
      <p:graphicFrame>
        <p:nvGraphicFramePr>
          <p:cNvPr id="423949" name="Object 13"/>
          <p:cNvGraphicFramePr>
            <a:graphicFrameLocks noChangeAspect="1"/>
          </p:cNvGraphicFramePr>
          <p:nvPr/>
        </p:nvGraphicFramePr>
        <p:xfrm>
          <a:off x="2403475" y="4727575"/>
          <a:ext cx="6588125" cy="1109663"/>
        </p:xfrm>
        <a:graphic>
          <a:graphicData uri="http://schemas.openxmlformats.org/presentationml/2006/ole">
            <p:oleObj spid="_x0000_s491527" name="Equation" r:id="rId8" imgW="2781000" imgH="469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9" grpId="0"/>
      <p:bldP spid="423940" grpId="0"/>
      <p:bldP spid="423941" grpId="0" animBg="1"/>
      <p:bldP spid="423942" grpId="0"/>
      <p:bldP spid="4239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12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/>
              <a:t>A DC Generator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92546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92547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2548" name="Equation" r:id="rId5" imgW="914400" imgH="190080" progId="Equation.DSMT4">
              <p:embed/>
            </p:oleObj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r>
              <a:rPr lang="en-US" dirty="0"/>
              <a:t>A DC generator is almost the same as an</a:t>
            </a:r>
            <a:r>
              <a:rPr lang="en-US" dirty="0" smtClean="0"/>
              <a:t> AC </a:t>
            </a:r>
            <a:r>
              <a:rPr lang="en-US" dirty="0"/>
              <a:t>generator except the slip rings are replaced by split-ring </a:t>
            </a:r>
            <a:r>
              <a:rPr lang="en-US" dirty="0" err="1"/>
              <a:t>commutators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Output can be smoothed out by placing a capacitor on the output</a:t>
            </a:r>
          </a:p>
          <a:p>
            <a:pPr lvl="1"/>
            <a:r>
              <a:rPr lang="en-US" dirty="0"/>
              <a:t>More commonly done using many armature windings</a:t>
            </a: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2549" name="Equation" r:id="rId6" imgW="914400" imgH="190080" progId="Equation.DSMT4">
              <p:embed/>
            </p:oleObj>
          </a:graphicData>
        </a:graphic>
      </p:graphicFrame>
      <p:pic>
        <p:nvPicPr>
          <p:cNvPr id="424968" name="Picture 8" descr="FG29_014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2406650"/>
            <a:ext cx="2743200" cy="1524000"/>
          </a:xfrm>
          <a:prstGeom prst="rect">
            <a:avLst/>
          </a:prstGeom>
          <a:noFill/>
        </p:spPr>
      </p:pic>
      <p:pic>
        <p:nvPicPr>
          <p:cNvPr id="424969" name="Picture 9" descr="FG29_014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1600" y="2298700"/>
            <a:ext cx="3048000" cy="1739900"/>
          </a:xfrm>
          <a:prstGeom prst="rect">
            <a:avLst/>
          </a:prstGeom>
          <a:noFill/>
        </p:spPr>
      </p:pic>
      <p:sp>
        <p:nvSpPr>
          <p:cNvPr id="424970" name="AutoShape 10"/>
          <p:cNvSpPr>
            <a:spLocks noChangeArrowheads="1"/>
          </p:cNvSpPr>
          <p:nvPr/>
        </p:nvSpPr>
        <p:spPr bwMode="auto">
          <a:xfrm>
            <a:off x="3200400" y="2619375"/>
            <a:ext cx="2209800" cy="1098550"/>
          </a:xfrm>
          <a:prstGeom prst="rightArrow">
            <a:avLst>
              <a:gd name="adj1" fmla="val 50000"/>
              <a:gd name="adj2" fmla="val 502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Smooth output using many windings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6" grpId="0" build="p"/>
      <p:bldP spid="4249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CAA4-E875-C645-9E92-1EE785CF0956}" type="slidenum">
              <a:rPr lang="en-US"/>
              <a:pPr/>
              <a:t>13</a:t>
            </a:fld>
            <a:endParaRPr lang="en-US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dirty="0"/>
              <a:t>Eddy Currents (read more in 29-5)</a:t>
            </a:r>
          </a:p>
        </p:txBody>
      </p:sp>
      <p:graphicFrame>
        <p:nvGraphicFramePr>
          <p:cNvPr id="42598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93570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2598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93571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259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3572" name="Equation" r:id="rId5" imgW="914400" imgH="190080" progId="Equation.DSMT4">
              <p:embed/>
            </p:oleObj>
          </a:graphicData>
        </a:graphic>
      </p:graphicFrame>
      <p:sp>
        <p:nvSpPr>
          <p:cNvPr id="4259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153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Induced currents are not always confined to well-defined path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In some cases where a conductor is moving in and out of the magnetic field, the Lenz’s law causes flow of electrons that opposes the change in magnetic flux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This change is in the direction that impedes the production of </a:t>
            </a:r>
            <a:r>
              <a:rPr lang="en-US" dirty="0" err="1">
                <a:sym typeface="Wingdings" charset="2"/>
              </a:rPr>
              <a:t>emf</a:t>
            </a:r>
            <a:endParaRPr lang="en-US" dirty="0">
              <a:sym typeface="Wingdings" charset="2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And thus causes energy losses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These currents are called eddy currents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Just like the eddy currents in the water that pulls the boat in the opposite direction of the movement</a:t>
            </a:r>
          </a:p>
        </p:txBody>
      </p:sp>
      <p:graphicFrame>
        <p:nvGraphicFramePr>
          <p:cNvPr id="4259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3573" name="Equation" r:id="rId6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5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5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5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5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5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59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9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2CE4-D05D-FB42-9681-E17488CBE121}" type="slidenum">
              <a:rPr lang="en-US"/>
              <a:pPr/>
              <a:t>14</a:t>
            </a:fld>
            <a:endParaRPr lang="en-US"/>
          </a:p>
        </p:txBody>
      </p:sp>
      <p:pic>
        <p:nvPicPr>
          <p:cNvPr id="427010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495800"/>
            <a:ext cx="3886200" cy="2286000"/>
          </a:xfrm>
          <a:prstGeom prst="rect">
            <a:avLst/>
          </a:prstGeom>
          <a:noFill/>
        </p:spPr>
      </p:pic>
      <p:sp>
        <p:nvSpPr>
          <p:cNvPr id="42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</a:t>
            </a:r>
          </a:p>
        </p:txBody>
      </p:sp>
      <p:graphicFrame>
        <p:nvGraphicFramePr>
          <p:cNvPr id="4270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96642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270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96643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270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6644" name="Equation" r:id="rId6" imgW="914400" imgH="190080" progId="Equation.DSMT4">
              <p:embed/>
            </p:oleObj>
          </a:graphicData>
        </a:graphic>
      </p:graphicFrame>
      <p:sp>
        <p:nvSpPr>
          <p:cNvPr id="427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305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What is a transformer?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device for increasing or decreasing an AC voltage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few examples?	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TV sets to provide High Voltage to picture tubes, portable electronic device converters, transformers on the pole, etc 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A transformer consists of two coils of wires known as</a:t>
            </a:r>
            <a:r>
              <a:rPr lang="en-US" dirty="0" smtClean="0">
                <a:sym typeface="Wingdings" charset="2"/>
              </a:rPr>
              <a:t> the primary </a:t>
            </a:r>
            <a:r>
              <a:rPr lang="en-US" dirty="0">
                <a:sym typeface="Wingdings" charset="2"/>
              </a:rPr>
              <a:t>and</a:t>
            </a:r>
            <a:r>
              <a:rPr lang="en-US" dirty="0" smtClean="0">
                <a:sym typeface="Wingdings" charset="2"/>
              </a:rPr>
              <a:t> the secondary</a:t>
            </a:r>
            <a:endParaRPr lang="en-US" dirty="0">
              <a:sym typeface="Wingdings" charset="2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two coils can be interwoven or linked by a laminated soft iron core to reduce eddy current losses</a:t>
            </a:r>
          </a:p>
        </p:txBody>
      </p:sp>
      <p:graphicFrame>
        <p:nvGraphicFramePr>
          <p:cNvPr id="42701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6645" name="Equation" r:id="rId7" imgW="914400" imgH="190080" progId="Equation.DSMT4">
              <p:embed/>
            </p:oleObj>
          </a:graphicData>
        </a:graphic>
      </p:graphicFrame>
      <p:sp>
        <p:nvSpPr>
          <p:cNvPr id="427017" name="Rectangle 9"/>
          <p:cNvSpPr>
            <a:spLocks noChangeArrowheads="1"/>
          </p:cNvSpPr>
          <p:nvPr/>
        </p:nvSpPr>
        <p:spPr bwMode="auto">
          <a:xfrm>
            <a:off x="304800" y="4495800"/>
            <a:ext cx="518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  <a:sym typeface="Wingdings" charset="2"/>
              </a:rPr>
              <a:t>Transformers are designed so that all magnetic flux produced by the primary coil pass through the secondary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7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7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7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7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7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7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7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5" grpId="0" build="p"/>
      <p:bldP spid="42701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673C-7B41-4648-9C1F-743CCA0E598C}" type="slidenum">
              <a:rPr lang="en-US"/>
              <a:pPr/>
              <a:t>15</a:t>
            </a:fld>
            <a:endParaRPr lang="en-US"/>
          </a:p>
        </p:txBody>
      </p:sp>
      <p:pic>
        <p:nvPicPr>
          <p:cNvPr id="428034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81400"/>
            <a:ext cx="3886200" cy="2971800"/>
          </a:xfrm>
          <a:prstGeom prst="rect">
            <a:avLst/>
          </a:prstGeom>
          <a:noFill/>
        </p:spPr>
      </p:pic>
      <p:sp>
        <p:nvSpPr>
          <p:cNvPr id="4280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How does a transformer work?</a:t>
            </a:r>
          </a:p>
        </p:txBody>
      </p:sp>
      <p:graphicFrame>
        <p:nvGraphicFramePr>
          <p:cNvPr id="4280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97666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2803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97667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280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7668" name="Equation" r:id="rId6" imgW="914400" imgH="190080" progId="Equation.DSMT4">
              <p:embed/>
            </p:oleObj>
          </a:graphicData>
        </a:graphic>
      </p:graphicFrame>
      <p:sp>
        <p:nvSpPr>
          <p:cNvPr id="4280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534400" cy="5791200"/>
          </a:xfrm>
        </p:spPr>
        <p:txBody>
          <a:bodyPr/>
          <a:lstStyle/>
          <a:p>
            <a:r>
              <a:rPr lang="en-US" dirty="0">
                <a:sym typeface="Wingdings" charset="2"/>
              </a:rPr>
              <a:t>When an AC voltage is applied to the primary, the changing B it produces will induce voltage of the same frequency in the secondary wire</a:t>
            </a:r>
          </a:p>
          <a:p>
            <a:r>
              <a:rPr lang="en-US" dirty="0">
                <a:sym typeface="Wingdings" charset="2"/>
              </a:rPr>
              <a:t>So how would we make the voltage different?</a:t>
            </a:r>
          </a:p>
          <a:p>
            <a:pPr lvl="1"/>
            <a:r>
              <a:rPr lang="en-US" dirty="0">
                <a:sym typeface="Wingdings" charset="2"/>
              </a:rPr>
              <a:t>By varying the number of loops in each coil</a:t>
            </a:r>
          </a:p>
          <a:p>
            <a:pPr lvl="1"/>
            <a:r>
              <a:rPr lang="en-US" dirty="0">
                <a:sym typeface="Wingdings" charset="2"/>
              </a:rPr>
              <a:t>From Faraday’s law, the induced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in the secondary is 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The input primary voltage is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Since </a:t>
            </a:r>
            <a:r>
              <a:rPr lang="en-US" dirty="0" err="1" smtClean="0">
                <a:sym typeface="Wingdings" charset="2"/>
              </a:rPr>
              <a:t>d</a:t>
            </a:r>
            <a:r>
              <a:rPr lang="en-US" dirty="0" err="1" smtClean="0">
                <a:latin typeface="Symbol" charset="2"/>
                <a:sym typeface="Wingdings" charset="2"/>
              </a:rPr>
              <a:t>Φ</a:t>
            </a:r>
            <a:r>
              <a:rPr lang="en-US" baseline="-25000" dirty="0" err="1" smtClean="0">
                <a:sym typeface="Wingdings" charset="2"/>
              </a:rPr>
              <a:t>B</a:t>
            </a:r>
            <a:r>
              <a:rPr lang="en-US" dirty="0" err="1">
                <a:sym typeface="Wingdings" charset="2"/>
              </a:rPr>
              <a:t>/dt</a:t>
            </a:r>
            <a:r>
              <a:rPr lang="en-US" dirty="0">
                <a:sym typeface="Wingdings" charset="2"/>
              </a:rPr>
              <a:t> is the same, we obtain</a:t>
            </a:r>
          </a:p>
          <a:p>
            <a:pPr lvl="1"/>
            <a:r>
              <a:rPr lang="en-US" dirty="0">
                <a:sym typeface="Wingdings" charset="2"/>
              </a:rPr>
              <a:t>  </a:t>
            </a:r>
          </a:p>
        </p:txBody>
      </p:sp>
      <p:graphicFrame>
        <p:nvGraphicFramePr>
          <p:cNvPr id="42804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7669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28041" name="Object 9"/>
          <p:cNvGraphicFramePr>
            <a:graphicFrameLocks noChangeAspect="1"/>
          </p:cNvGraphicFramePr>
          <p:nvPr/>
        </p:nvGraphicFramePr>
        <p:xfrm>
          <a:off x="1143000" y="3694113"/>
          <a:ext cx="692150" cy="461962"/>
        </p:xfrm>
        <a:graphic>
          <a:graphicData uri="http://schemas.openxmlformats.org/presentationml/2006/ole">
            <p:oleObj spid="_x0000_s497670" name="Equation" r:id="rId8" imgW="304560" imgH="203040" progId="Equation.DSMT4">
              <p:embed/>
            </p:oleObj>
          </a:graphicData>
        </a:graphic>
      </p:graphicFrame>
      <p:graphicFrame>
        <p:nvGraphicFramePr>
          <p:cNvPr id="428042" name="Object 10"/>
          <p:cNvGraphicFramePr>
            <a:graphicFrameLocks noChangeAspect="1"/>
          </p:cNvGraphicFramePr>
          <p:nvPr/>
        </p:nvGraphicFramePr>
        <p:xfrm>
          <a:off x="1143000" y="4679950"/>
          <a:ext cx="682625" cy="455613"/>
        </p:xfrm>
        <a:graphic>
          <a:graphicData uri="http://schemas.openxmlformats.org/presentationml/2006/ole">
            <p:oleObj spid="_x0000_s497671" name="Equation" r:id="rId9" imgW="304560" imgH="203040" progId="Equation.DSMT4">
              <p:embed/>
            </p:oleObj>
          </a:graphicData>
        </a:graphic>
      </p:graphicFrame>
      <p:graphicFrame>
        <p:nvGraphicFramePr>
          <p:cNvPr id="428043" name="Object 11"/>
          <p:cNvGraphicFramePr>
            <a:graphicFrameLocks noChangeAspect="1"/>
          </p:cNvGraphicFramePr>
          <p:nvPr/>
        </p:nvGraphicFramePr>
        <p:xfrm>
          <a:off x="1295400" y="5715000"/>
          <a:ext cx="1371600" cy="976313"/>
        </p:xfrm>
        <a:graphic>
          <a:graphicData uri="http://schemas.openxmlformats.org/presentationml/2006/ole">
            <p:oleObj spid="_x0000_s497672" name="Equation" r:id="rId10" imgW="571320" imgH="406080" progId="Equation.DSMT4">
              <p:embed/>
            </p:oleObj>
          </a:graphicData>
        </a:graphic>
      </p:graphicFrame>
      <p:sp>
        <p:nvSpPr>
          <p:cNvPr id="428044" name="Text Box 12"/>
          <p:cNvSpPr txBox="1">
            <a:spLocks noChangeArrowheads="1"/>
          </p:cNvSpPr>
          <p:nvPr/>
        </p:nvSpPr>
        <p:spPr bwMode="auto">
          <a:xfrm>
            <a:off x="3276600" y="5778500"/>
            <a:ext cx="1616075" cy="85090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Transformer Equation </a:t>
            </a:r>
          </a:p>
        </p:txBody>
      </p:sp>
      <p:graphicFrame>
        <p:nvGraphicFramePr>
          <p:cNvPr id="428045" name="Object 13"/>
          <p:cNvGraphicFramePr>
            <a:graphicFrameLocks noChangeAspect="1"/>
          </p:cNvGraphicFramePr>
          <p:nvPr/>
        </p:nvGraphicFramePr>
        <p:xfrm>
          <a:off x="1778000" y="3505200"/>
          <a:ext cx="1270000" cy="835025"/>
        </p:xfrm>
        <a:graphic>
          <a:graphicData uri="http://schemas.openxmlformats.org/presentationml/2006/ole">
            <p:oleObj spid="_x0000_s497673" name="Equation" r:id="rId11" imgW="558720" imgH="368280" progId="Equation.DSMT4">
              <p:embed/>
            </p:oleObj>
          </a:graphicData>
        </a:graphic>
      </p:graphicFrame>
      <p:graphicFrame>
        <p:nvGraphicFramePr>
          <p:cNvPr id="428046" name="Object 14"/>
          <p:cNvGraphicFramePr>
            <a:graphicFrameLocks noChangeAspect="1"/>
          </p:cNvGraphicFramePr>
          <p:nvPr/>
        </p:nvGraphicFramePr>
        <p:xfrm>
          <a:off x="1797050" y="4508500"/>
          <a:ext cx="1250950" cy="825500"/>
        </p:xfrm>
        <a:graphic>
          <a:graphicData uri="http://schemas.openxmlformats.org/presentationml/2006/ole">
            <p:oleObj spid="_x0000_s497674" name="Equation" r:id="rId12" imgW="55872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8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8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8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8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8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8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8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8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8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28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280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8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8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9" grpId="0" build="p"/>
      <p:bldP spid="4280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EA92-B59B-0C4C-975A-A9B803E4726E}" type="slidenum">
              <a:rPr lang="en-US"/>
              <a:pPr/>
              <a:t>16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 Equation</a:t>
            </a:r>
          </a:p>
        </p:txBody>
      </p:sp>
      <p:graphicFrame>
        <p:nvGraphicFramePr>
          <p:cNvPr id="42905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98690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2906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98691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2906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8692" name="Equation" r:id="rId5" imgW="914400" imgH="190080" progId="Equation.DSMT4">
              <p:embed/>
            </p:oleObj>
          </a:graphicData>
        </a:graphic>
      </p:graphicFrame>
      <p:sp>
        <p:nvSpPr>
          <p:cNvPr id="4290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8392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transformer equation does not work for DC current since there is no change of magnetic </a:t>
            </a:r>
            <a:r>
              <a:rPr lang="en-US" dirty="0" smtClean="0">
                <a:sym typeface="Wingdings" charset="2"/>
              </a:rPr>
              <a:t>flux!!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If N</a:t>
            </a:r>
            <a:r>
              <a:rPr lang="en-US" baseline="-25000" dirty="0">
                <a:sym typeface="Wingdings" charset="2"/>
              </a:rPr>
              <a:t>S</a:t>
            </a:r>
            <a:r>
              <a:rPr lang="en-US" dirty="0">
                <a:sym typeface="Wingdings" charset="2"/>
              </a:rPr>
              <a:t>&gt;N</a:t>
            </a:r>
            <a:r>
              <a:rPr lang="en-US" baseline="-25000" dirty="0"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, the output voltage is greater than the input so it is called a step-up transformer while N</a:t>
            </a:r>
            <a:r>
              <a:rPr lang="en-US" baseline="-25000" dirty="0">
                <a:sym typeface="Wingdings" charset="2"/>
              </a:rPr>
              <a:t>S</a:t>
            </a:r>
            <a:r>
              <a:rPr lang="en-US" dirty="0">
                <a:sym typeface="Wingdings" charset="2"/>
              </a:rPr>
              <a:t>&lt;N</a:t>
            </a:r>
            <a:r>
              <a:rPr lang="en-US" baseline="-25000" dirty="0"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 is called step-down transformer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Now, it looks like energy conservation is violated since we can get more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from smaller ones, right?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Wrong! Wrong! Wrong! Energy is always conserved!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well designed transformer can be more than 99% efficient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power output is the same as the input: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</a:t>
            </a:r>
          </a:p>
        </p:txBody>
      </p:sp>
      <p:graphicFrame>
        <p:nvGraphicFramePr>
          <p:cNvPr id="42906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8693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29064" name="Object 8"/>
          <p:cNvGraphicFramePr>
            <a:graphicFrameLocks noChangeAspect="1"/>
          </p:cNvGraphicFramePr>
          <p:nvPr/>
        </p:nvGraphicFramePr>
        <p:xfrm>
          <a:off x="1152525" y="5329238"/>
          <a:ext cx="981075" cy="461962"/>
        </p:xfrm>
        <a:graphic>
          <a:graphicData uri="http://schemas.openxmlformats.org/presentationml/2006/ole">
            <p:oleObj spid="_x0000_s498694" name="Equation" r:id="rId7" imgW="431640" imgH="203040" progId="Equation.DSMT4">
              <p:embed/>
            </p:oleObj>
          </a:graphicData>
        </a:graphic>
      </p:graphicFrame>
      <p:graphicFrame>
        <p:nvGraphicFramePr>
          <p:cNvPr id="429065" name="Object 9"/>
          <p:cNvGraphicFramePr>
            <a:graphicFrameLocks noChangeAspect="1"/>
          </p:cNvGraphicFramePr>
          <p:nvPr/>
        </p:nvGraphicFramePr>
        <p:xfrm>
          <a:off x="1208088" y="5857875"/>
          <a:ext cx="1992312" cy="923925"/>
        </p:xfrm>
        <a:graphic>
          <a:graphicData uri="http://schemas.openxmlformats.org/presentationml/2006/ole">
            <p:oleObj spid="_x0000_s498695" name="Equation" r:id="rId8" imgW="876240" imgH="406080" progId="Equation.DSMT4">
              <p:embed/>
            </p:oleObj>
          </a:graphicData>
        </a:graphic>
      </p:graphicFrame>
      <p:graphicFrame>
        <p:nvGraphicFramePr>
          <p:cNvPr id="429066" name="Object 10"/>
          <p:cNvGraphicFramePr>
            <a:graphicFrameLocks noChangeAspect="1"/>
          </p:cNvGraphicFramePr>
          <p:nvPr/>
        </p:nvGraphicFramePr>
        <p:xfrm>
          <a:off x="2155825" y="5329238"/>
          <a:ext cx="663575" cy="461962"/>
        </p:xfrm>
        <a:graphic>
          <a:graphicData uri="http://schemas.openxmlformats.org/presentationml/2006/ole">
            <p:oleObj spid="_x0000_s498696" name="Equation" r:id="rId9" imgW="291960" imgH="203040" progId="Equation.DSMT4">
              <p:embed/>
            </p:oleObj>
          </a:graphicData>
        </a:graphic>
      </p:graphicFrame>
      <p:sp>
        <p:nvSpPr>
          <p:cNvPr id="429068" name="Text Box 12"/>
          <p:cNvSpPr txBox="1">
            <a:spLocks noChangeArrowheads="1"/>
          </p:cNvSpPr>
          <p:nvPr/>
        </p:nvSpPr>
        <p:spPr bwMode="auto">
          <a:xfrm>
            <a:off x="3429000" y="5454650"/>
            <a:ext cx="5535613" cy="6794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 Narrow" charset="0"/>
              </a:rPr>
              <a:t>The output current for step-up transformer will be lower than the input, while it is larger for step-down x-former than the input.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9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9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9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9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9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9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9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9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2" grpId="0" build="p"/>
      <p:bldP spid="4290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427F-6D10-A94C-9307-5AB9DAAF39E3}" type="slidenum">
              <a:rPr lang="en-US"/>
              <a:pPr/>
              <a:t>17</a:t>
            </a:fld>
            <a:endParaRPr lang="en-US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</a:t>
            </a:r>
            <a:r>
              <a:rPr lang="en-US" dirty="0" smtClean="0"/>
              <a:t> for A Transformer </a:t>
            </a:r>
            <a:endParaRPr lang="en-US" dirty="0"/>
          </a:p>
        </p:txBody>
      </p: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Portable radio transformer.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transformer for home use of a portable radio reduces 120-V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AC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to 9.0V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AC. 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secondary contains 30 turns, and the radio draws 400mA.  Calculate (a) the number of turns in the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primary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current in the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primary and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power transformed. </a:t>
            </a:r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What kind of a transformer is this?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5" name="Object 5"/>
          <p:cNvGraphicFramePr>
            <a:graphicFrameLocks noChangeAspect="1"/>
          </p:cNvGraphicFramePr>
          <p:nvPr/>
        </p:nvGraphicFramePr>
        <p:xfrm>
          <a:off x="1600200" y="5410200"/>
          <a:ext cx="601663" cy="360363"/>
        </p:xfrm>
        <a:graphic>
          <a:graphicData uri="http://schemas.openxmlformats.org/presentationml/2006/ole">
            <p:oleObj spid="_x0000_s499714" name="Equation" r:id="rId3" imgW="253800" imgH="152280" progId="Equation.DSMT4">
              <p:embed/>
            </p:oleObj>
          </a:graphicData>
        </a:graphic>
      </p:graphicFrame>
      <p:sp>
        <p:nvSpPr>
          <p:cNvPr id="430086" name="Text Box 6"/>
          <p:cNvSpPr txBox="1">
            <a:spLocks noChangeArrowheads="1"/>
          </p:cNvSpPr>
          <p:nvPr/>
        </p:nvSpPr>
        <p:spPr bwMode="auto">
          <a:xfrm>
            <a:off x="4876800" y="2362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 step-down x-former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7" name="Object 7"/>
          <p:cNvGraphicFramePr>
            <a:graphicFrameLocks noChangeAspect="1"/>
          </p:cNvGraphicFramePr>
          <p:nvPr/>
        </p:nvGraphicFramePr>
        <p:xfrm>
          <a:off x="1600200" y="2765425"/>
          <a:ext cx="692150" cy="850900"/>
        </p:xfrm>
        <a:graphic>
          <a:graphicData uri="http://schemas.openxmlformats.org/presentationml/2006/ole">
            <p:oleObj spid="_x0000_s499715" name="Equation" r:id="rId4" imgW="330120" imgH="406080" progId="Equation.DSMT4">
              <p:embed/>
            </p:oleObj>
          </a:graphicData>
        </a:graphic>
      </p:graphicFrame>
      <p:sp>
        <p:nvSpPr>
          <p:cNvPr id="430088" name="Text Box 8"/>
          <p:cNvSpPr txBox="1">
            <a:spLocks noChangeArrowheads="1"/>
          </p:cNvSpPr>
          <p:nvPr/>
        </p:nvSpPr>
        <p:spPr bwMode="auto">
          <a:xfrm>
            <a:off x="685800" y="29448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89" name="Text Box 9"/>
          <p:cNvSpPr txBox="1">
            <a:spLocks noChangeArrowheads="1"/>
          </p:cNvSpPr>
          <p:nvPr/>
        </p:nvSpPr>
        <p:spPr bwMode="auto">
          <a:xfrm>
            <a:off x="2971800" y="2944813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0" name="Object 10"/>
          <p:cNvGraphicFramePr>
            <a:graphicFrameLocks noChangeAspect="1"/>
          </p:cNvGraphicFramePr>
          <p:nvPr/>
        </p:nvGraphicFramePr>
        <p:xfrm>
          <a:off x="4419600" y="3006725"/>
          <a:ext cx="773113" cy="457200"/>
        </p:xfrm>
        <a:graphic>
          <a:graphicData uri="http://schemas.openxmlformats.org/presentationml/2006/ole">
            <p:oleObj spid="_x0000_s499716" name="Equation" r:id="rId5" imgW="342720" imgH="203040" progId="Equation.DSMT4">
              <p:embed/>
            </p:oleObj>
          </a:graphicData>
        </a:graphic>
      </p:graphicFrame>
      <p:sp>
        <p:nvSpPr>
          <p:cNvPr id="430091" name="Text Box 11"/>
          <p:cNvSpPr txBox="1">
            <a:spLocks noChangeArrowheads="1"/>
          </p:cNvSpPr>
          <p:nvPr/>
        </p:nvSpPr>
        <p:spPr bwMode="auto">
          <a:xfrm>
            <a:off x="381000" y="3825875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Also from the transformer equation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2" name="Object 12"/>
          <p:cNvGraphicFramePr>
            <a:graphicFrameLocks noChangeAspect="1"/>
          </p:cNvGraphicFramePr>
          <p:nvPr/>
        </p:nvGraphicFramePr>
        <p:xfrm>
          <a:off x="2744788" y="3746500"/>
          <a:ext cx="836612" cy="1069975"/>
        </p:xfrm>
        <a:graphic>
          <a:graphicData uri="http://schemas.openxmlformats.org/presentationml/2006/ole">
            <p:oleObj spid="_x0000_s499717" name="Equation" r:id="rId6" imgW="317160" imgH="406080" progId="Equation.DSMT4">
              <p:embed/>
            </p:oleObj>
          </a:graphicData>
        </a:graphic>
      </p:graphicFrame>
      <p:sp>
        <p:nvSpPr>
          <p:cNvPr id="430093" name="Text Box 13"/>
          <p:cNvSpPr txBox="1">
            <a:spLocks noChangeArrowheads="1"/>
          </p:cNvSpPr>
          <p:nvPr/>
        </p:nvSpPr>
        <p:spPr bwMode="auto">
          <a:xfrm>
            <a:off x="4572000" y="36703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4" name="Object 14"/>
          <p:cNvGraphicFramePr>
            <a:graphicFrameLocks noChangeAspect="1"/>
          </p:cNvGraphicFramePr>
          <p:nvPr/>
        </p:nvGraphicFramePr>
        <p:xfrm>
          <a:off x="4572000" y="4286250"/>
          <a:ext cx="631825" cy="438150"/>
        </p:xfrm>
        <a:graphic>
          <a:graphicData uri="http://schemas.openxmlformats.org/presentationml/2006/ole">
            <p:oleObj spid="_x0000_s499718" name="Equation" r:id="rId7" imgW="291960" imgH="203040" progId="Equation.DSMT4">
              <p:embed/>
            </p:oleObj>
          </a:graphicData>
        </a:graphic>
      </p:graphicFrame>
      <p:sp>
        <p:nvSpPr>
          <p:cNvPr id="430095" name="Text Box 15"/>
          <p:cNvSpPr txBox="1">
            <a:spLocks noChangeArrowheads="1"/>
          </p:cNvSpPr>
          <p:nvPr/>
        </p:nvSpPr>
        <p:spPr bwMode="auto">
          <a:xfrm>
            <a:off x="381000" y="4800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Thus the power transformed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6" name="Text Box 16"/>
          <p:cNvSpPr txBox="1">
            <a:spLocks noChangeArrowheads="1"/>
          </p:cNvSpPr>
          <p:nvPr/>
        </p:nvSpPr>
        <p:spPr bwMode="auto">
          <a:xfrm>
            <a:off x="457200" y="5791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How about the input power?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7" name="Text Box 17"/>
          <p:cNvSpPr txBox="1">
            <a:spLocks noChangeArrowheads="1"/>
          </p:cNvSpPr>
          <p:nvPr/>
        </p:nvSpPr>
        <p:spPr bwMode="auto">
          <a:xfrm>
            <a:off x="3886200" y="5791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same assuming 100% efficiency.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8" name="Object 18"/>
          <p:cNvGraphicFramePr>
            <a:graphicFrameLocks noChangeAspect="1"/>
          </p:cNvGraphicFramePr>
          <p:nvPr/>
        </p:nvGraphicFramePr>
        <p:xfrm>
          <a:off x="2259013" y="2743200"/>
          <a:ext cx="560387" cy="850900"/>
        </p:xfrm>
        <a:graphic>
          <a:graphicData uri="http://schemas.openxmlformats.org/presentationml/2006/ole">
            <p:oleObj spid="_x0000_s499719" name="Equation" r:id="rId8" imgW="266400" imgH="406080" progId="Equation.DSMT4">
              <p:embed/>
            </p:oleObj>
          </a:graphicData>
        </a:graphic>
      </p:graphicFrame>
      <p:graphicFrame>
        <p:nvGraphicFramePr>
          <p:cNvPr id="430099" name="Object 19"/>
          <p:cNvGraphicFramePr>
            <a:graphicFrameLocks noChangeAspect="1"/>
          </p:cNvGraphicFramePr>
          <p:nvPr/>
        </p:nvGraphicFramePr>
        <p:xfrm>
          <a:off x="5121275" y="2819400"/>
          <a:ext cx="1203325" cy="914400"/>
        </p:xfrm>
        <a:graphic>
          <a:graphicData uri="http://schemas.openxmlformats.org/presentationml/2006/ole">
            <p:oleObj spid="_x0000_s499720" name="Equation" r:id="rId9" imgW="533160" imgH="406080" progId="Equation.DSMT4">
              <p:embed/>
            </p:oleObj>
          </a:graphicData>
        </a:graphic>
      </p:graphicFrame>
      <p:graphicFrame>
        <p:nvGraphicFramePr>
          <p:cNvPr id="430100" name="Object 20"/>
          <p:cNvGraphicFramePr>
            <a:graphicFrameLocks noChangeAspect="1"/>
          </p:cNvGraphicFramePr>
          <p:nvPr/>
        </p:nvGraphicFramePr>
        <p:xfrm>
          <a:off x="6310313" y="2828925"/>
          <a:ext cx="2605087" cy="828675"/>
        </p:xfrm>
        <a:graphic>
          <a:graphicData uri="http://schemas.openxmlformats.org/presentationml/2006/ole">
            <p:oleObj spid="_x0000_s499721" name="Equation" r:id="rId10" imgW="1155600" imgH="368280" progId="Equation.DSMT4">
              <p:embed/>
            </p:oleObj>
          </a:graphicData>
        </a:graphic>
      </p:graphicFrame>
      <p:graphicFrame>
        <p:nvGraphicFramePr>
          <p:cNvPr id="430101" name="Object 21"/>
          <p:cNvGraphicFramePr>
            <a:graphicFrameLocks noChangeAspect="1"/>
          </p:cNvGraphicFramePr>
          <p:nvPr/>
        </p:nvGraphicFramePr>
        <p:xfrm>
          <a:off x="3589338" y="3730625"/>
          <a:ext cx="601662" cy="1069975"/>
        </p:xfrm>
        <a:graphic>
          <a:graphicData uri="http://schemas.openxmlformats.org/presentationml/2006/ole">
            <p:oleObj spid="_x0000_s499722" name="Equation" r:id="rId11" imgW="228600" imgH="406080" progId="Equation.DSMT4">
              <p:embed/>
            </p:oleObj>
          </a:graphicData>
        </a:graphic>
      </p:graphicFrame>
      <p:graphicFrame>
        <p:nvGraphicFramePr>
          <p:cNvPr id="430102" name="Object 22"/>
          <p:cNvGraphicFramePr>
            <a:graphicFrameLocks noChangeAspect="1"/>
          </p:cNvGraphicFramePr>
          <p:nvPr/>
        </p:nvGraphicFramePr>
        <p:xfrm>
          <a:off x="5203825" y="4151313"/>
          <a:ext cx="1044575" cy="877887"/>
        </p:xfrm>
        <a:graphic>
          <a:graphicData uri="http://schemas.openxmlformats.org/presentationml/2006/ole">
            <p:oleObj spid="_x0000_s499723" name="Equation" r:id="rId12" imgW="482400" imgH="406080" progId="Equation.DSMT4">
              <p:embed/>
            </p:oleObj>
          </a:graphicData>
        </a:graphic>
      </p:graphicFrame>
      <p:graphicFrame>
        <p:nvGraphicFramePr>
          <p:cNvPr id="430103" name="Object 23"/>
          <p:cNvGraphicFramePr>
            <a:graphicFrameLocks noChangeAspect="1"/>
          </p:cNvGraphicFramePr>
          <p:nvPr/>
        </p:nvGraphicFramePr>
        <p:xfrm>
          <a:off x="6192838" y="4157663"/>
          <a:ext cx="2417762" cy="795337"/>
        </p:xfrm>
        <a:graphic>
          <a:graphicData uri="http://schemas.openxmlformats.org/presentationml/2006/ole">
            <p:oleObj spid="_x0000_s499724" name="Equation" r:id="rId13" imgW="1117440" imgH="368280" progId="Equation.DSMT4">
              <p:embed/>
            </p:oleObj>
          </a:graphicData>
        </a:graphic>
      </p:graphicFrame>
      <p:graphicFrame>
        <p:nvGraphicFramePr>
          <p:cNvPr id="430104" name="Object 24"/>
          <p:cNvGraphicFramePr>
            <a:graphicFrameLocks noChangeAspect="1"/>
          </p:cNvGraphicFramePr>
          <p:nvPr/>
        </p:nvGraphicFramePr>
        <p:xfrm>
          <a:off x="2209800" y="5386388"/>
          <a:ext cx="992188" cy="481012"/>
        </p:xfrm>
        <a:graphic>
          <a:graphicData uri="http://schemas.openxmlformats.org/presentationml/2006/ole">
            <p:oleObj spid="_x0000_s499725" name="Equation" r:id="rId14" imgW="419040" imgH="203040" progId="Equation.DSMT4">
              <p:embed/>
            </p:oleObj>
          </a:graphicData>
        </a:graphic>
      </p:graphicFrame>
      <p:graphicFrame>
        <p:nvGraphicFramePr>
          <p:cNvPr id="430105" name="Object 25"/>
          <p:cNvGraphicFramePr>
            <a:graphicFrameLocks noChangeAspect="1"/>
          </p:cNvGraphicFramePr>
          <p:nvPr/>
        </p:nvGraphicFramePr>
        <p:xfrm>
          <a:off x="3162300" y="5334000"/>
          <a:ext cx="2857500" cy="539750"/>
        </p:xfrm>
        <a:graphic>
          <a:graphicData uri="http://schemas.openxmlformats.org/presentationml/2006/ole">
            <p:oleObj spid="_x0000_s499726" name="Equation" r:id="rId15" imgW="120636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0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3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3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3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/>
      <p:bldP spid="430084" grpId="0"/>
      <p:bldP spid="430086" grpId="0"/>
      <p:bldP spid="430088" grpId="0"/>
      <p:bldP spid="430089" grpId="0"/>
      <p:bldP spid="430091" grpId="0"/>
      <p:bldP spid="430093" grpId="0"/>
      <p:bldP spid="430095" grpId="0"/>
      <p:bldP spid="430096" grpId="0"/>
      <p:bldP spid="4300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1F8-8C64-EA47-A576-01717F7BC8D5}" type="slidenum">
              <a:rPr lang="en-US"/>
              <a:pPr/>
              <a:t>18</a:t>
            </a:fld>
            <a:endParaRPr lang="en-US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13: </a:t>
            </a:r>
            <a:r>
              <a:rPr lang="en-US" dirty="0"/>
              <a:t>Power Transmission </a:t>
            </a:r>
          </a:p>
        </p:txBody>
      </p:sp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077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Transmission lines.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average of 120kW of electric power is sent to a small town from a power plant 10km away.  The transmission lines have a total resistance of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0.4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Calculate the power loss if the power is transmitted at (a) 240V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24,000V.</a:t>
            </a: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cannot use P=V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/R since we do not know the voltage along the transmission line.  We, however, can use P=I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R.</a:t>
            </a:r>
          </a:p>
        </p:txBody>
      </p:sp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381000" y="3276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If 120kW is sent at 240V, the total current is</a:t>
            </a:r>
          </a:p>
        </p:txBody>
      </p:sp>
      <p:graphicFrame>
        <p:nvGraphicFramePr>
          <p:cNvPr id="431110" name="Object 6"/>
          <p:cNvGraphicFramePr>
            <a:graphicFrameLocks noChangeAspect="1"/>
          </p:cNvGraphicFramePr>
          <p:nvPr/>
        </p:nvGraphicFramePr>
        <p:xfrm>
          <a:off x="5943600" y="3282950"/>
          <a:ext cx="442913" cy="293688"/>
        </p:xfrm>
        <a:graphic>
          <a:graphicData uri="http://schemas.openxmlformats.org/presentationml/2006/ole">
            <p:oleObj spid="_x0000_s500738" name="Equation" r:id="rId3" imgW="228600" imgH="152280" progId="Equation.DSMT4">
              <p:embed/>
            </p:oleObj>
          </a:graphicData>
        </a:graphic>
      </p:graphicFrame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609600" y="37004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2" name="Object 8"/>
          <p:cNvGraphicFramePr>
            <a:graphicFrameLocks noChangeAspect="1"/>
          </p:cNvGraphicFramePr>
          <p:nvPr/>
        </p:nvGraphicFramePr>
        <p:xfrm>
          <a:off x="2286000" y="4254500"/>
          <a:ext cx="492125" cy="295275"/>
        </p:xfrm>
        <a:graphic>
          <a:graphicData uri="http://schemas.openxmlformats.org/presentationml/2006/ole">
            <p:oleObj spid="_x0000_s500739" name="Equation" r:id="rId4" imgW="253800" imgH="152280" progId="Equation.DSMT4">
              <p:embed/>
            </p:oleObj>
          </a:graphicData>
        </a:graphic>
      </p:graphicFrame>
      <p:sp>
        <p:nvSpPr>
          <p:cNvPr id="431113" name="Text Box 9"/>
          <p:cNvSpPr txBox="1">
            <a:spLocks noChangeArrowheads="1"/>
          </p:cNvSpPr>
          <p:nvPr/>
        </p:nvSpPr>
        <p:spPr bwMode="auto">
          <a:xfrm>
            <a:off x="381000" y="46482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If 120kW is sent at 24,000V, the total current is</a:t>
            </a:r>
          </a:p>
        </p:txBody>
      </p:sp>
      <p:graphicFrame>
        <p:nvGraphicFramePr>
          <p:cNvPr id="431114" name="Object 10"/>
          <p:cNvGraphicFramePr>
            <a:graphicFrameLocks noChangeAspect="1"/>
          </p:cNvGraphicFramePr>
          <p:nvPr/>
        </p:nvGraphicFramePr>
        <p:xfrm>
          <a:off x="6172200" y="4648200"/>
          <a:ext cx="517525" cy="317500"/>
        </p:xfrm>
        <a:graphic>
          <a:graphicData uri="http://schemas.openxmlformats.org/presentationml/2006/ole">
            <p:oleObj spid="_x0000_s500740" name="Equation" r:id="rId5" imgW="266400" imgH="164880" progId="Equation.DSMT4">
              <p:embed/>
            </p:oleObj>
          </a:graphicData>
        </a:graphic>
      </p:graphicFrame>
      <p:sp>
        <p:nvSpPr>
          <p:cNvPr id="431115" name="Text Box 11"/>
          <p:cNvSpPr txBox="1">
            <a:spLocks noChangeArrowheads="1"/>
          </p:cNvSpPr>
          <p:nvPr/>
        </p:nvSpPr>
        <p:spPr bwMode="auto">
          <a:xfrm>
            <a:off x="609600" y="50720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6" name="Object 12"/>
          <p:cNvGraphicFramePr>
            <a:graphicFrameLocks noChangeAspect="1"/>
          </p:cNvGraphicFramePr>
          <p:nvPr/>
        </p:nvGraphicFramePr>
        <p:xfrm>
          <a:off x="2514600" y="5562600"/>
          <a:ext cx="492125" cy="293688"/>
        </p:xfrm>
        <a:graphic>
          <a:graphicData uri="http://schemas.openxmlformats.org/presentationml/2006/ole">
            <p:oleObj spid="_x0000_s500741" name="Equation" r:id="rId6" imgW="253800" imgH="152280" progId="Equation.DSMT4">
              <p:embed/>
            </p:oleObj>
          </a:graphicData>
        </a:graphic>
      </p:graphicFrame>
      <p:sp>
        <p:nvSpPr>
          <p:cNvPr id="431117" name="Text Box 13"/>
          <p:cNvSpPr txBox="1">
            <a:spLocks noChangeArrowheads="1"/>
          </p:cNvSpPr>
          <p:nvPr/>
        </p:nvSpPr>
        <p:spPr bwMode="auto">
          <a:xfrm>
            <a:off x="381000" y="6019800"/>
            <a:ext cx="84582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higher the transmission voltage, the smaller the current, causing less loss of energy.  This is why power is transmitted w/ HV, as high as 170kV.</a:t>
            </a:r>
          </a:p>
        </p:txBody>
      </p:sp>
      <p:graphicFrame>
        <p:nvGraphicFramePr>
          <p:cNvPr id="431118" name="Object 14"/>
          <p:cNvGraphicFramePr>
            <a:graphicFrameLocks noChangeAspect="1"/>
          </p:cNvGraphicFramePr>
          <p:nvPr/>
        </p:nvGraphicFramePr>
        <p:xfrm>
          <a:off x="6324600" y="3098800"/>
          <a:ext cx="541338" cy="711200"/>
        </p:xfrm>
        <a:graphic>
          <a:graphicData uri="http://schemas.openxmlformats.org/presentationml/2006/ole">
            <p:oleObj spid="_x0000_s500742" name="Equation" r:id="rId7" imgW="279360" imgH="368280" progId="Equation.DSMT4">
              <p:embed/>
            </p:oleObj>
          </a:graphicData>
        </a:graphic>
      </p:graphicFrame>
      <p:graphicFrame>
        <p:nvGraphicFramePr>
          <p:cNvPr id="431119" name="Object 15"/>
          <p:cNvGraphicFramePr>
            <a:graphicFrameLocks noChangeAspect="1"/>
          </p:cNvGraphicFramePr>
          <p:nvPr/>
        </p:nvGraphicFramePr>
        <p:xfrm>
          <a:off x="6818313" y="3048000"/>
          <a:ext cx="2020887" cy="760413"/>
        </p:xfrm>
        <a:graphic>
          <a:graphicData uri="http://schemas.openxmlformats.org/presentationml/2006/ole">
            <p:oleObj spid="_x0000_s500743" name="Equation" r:id="rId8" imgW="1041120" imgH="393480" progId="Equation.DSMT4">
              <p:embed/>
            </p:oleObj>
          </a:graphicData>
        </a:graphic>
      </p:graphicFrame>
      <p:graphicFrame>
        <p:nvGraphicFramePr>
          <p:cNvPr id="431120" name="Object 16"/>
          <p:cNvGraphicFramePr>
            <a:graphicFrameLocks noChangeAspect="1"/>
          </p:cNvGraphicFramePr>
          <p:nvPr/>
        </p:nvGraphicFramePr>
        <p:xfrm>
          <a:off x="2667000" y="4191000"/>
          <a:ext cx="739775" cy="368300"/>
        </p:xfrm>
        <a:graphic>
          <a:graphicData uri="http://schemas.openxmlformats.org/presentationml/2006/ole">
            <p:oleObj spid="_x0000_s500744" name="Equation" r:id="rId9" imgW="380880" imgH="190440" progId="Equation.DSMT4">
              <p:embed/>
            </p:oleObj>
          </a:graphicData>
        </a:graphic>
      </p:graphicFrame>
      <p:graphicFrame>
        <p:nvGraphicFramePr>
          <p:cNvPr id="431121" name="Object 17"/>
          <p:cNvGraphicFramePr>
            <a:graphicFrameLocks noChangeAspect="1"/>
          </p:cNvGraphicFramePr>
          <p:nvPr/>
        </p:nvGraphicFramePr>
        <p:xfrm>
          <a:off x="3368675" y="4157663"/>
          <a:ext cx="2955925" cy="490537"/>
        </p:xfrm>
        <a:graphic>
          <a:graphicData uri="http://schemas.openxmlformats.org/presentationml/2006/ole">
            <p:oleObj spid="_x0000_s500745" name="Equation" r:id="rId10" imgW="1523880" imgH="253800" progId="Equation.DSMT4">
              <p:embed/>
            </p:oleObj>
          </a:graphicData>
        </a:graphic>
      </p:graphicFrame>
      <p:graphicFrame>
        <p:nvGraphicFramePr>
          <p:cNvPr id="431122" name="Object 18"/>
          <p:cNvGraphicFramePr>
            <a:graphicFrameLocks noChangeAspect="1"/>
          </p:cNvGraphicFramePr>
          <p:nvPr/>
        </p:nvGraphicFramePr>
        <p:xfrm>
          <a:off x="6553200" y="4471988"/>
          <a:ext cx="541338" cy="709612"/>
        </p:xfrm>
        <a:graphic>
          <a:graphicData uri="http://schemas.openxmlformats.org/presentationml/2006/ole">
            <p:oleObj spid="_x0000_s500746" name="Equation" r:id="rId11" imgW="279360" imgH="368280" progId="Equation.DSMT4">
              <p:embed/>
            </p:oleObj>
          </a:graphicData>
        </a:graphic>
      </p:graphicFrame>
      <p:graphicFrame>
        <p:nvGraphicFramePr>
          <p:cNvPr id="431123" name="Object 19"/>
          <p:cNvGraphicFramePr>
            <a:graphicFrameLocks noChangeAspect="1"/>
          </p:cNvGraphicFramePr>
          <p:nvPr/>
        </p:nvGraphicFramePr>
        <p:xfrm>
          <a:off x="7045325" y="4419600"/>
          <a:ext cx="1946275" cy="784225"/>
        </p:xfrm>
        <a:graphic>
          <a:graphicData uri="http://schemas.openxmlformats.org/presentationml/2006/ole">
            <p:oleObj spid="_x0000_s500747" name="Equation" r:id="rId12" imgW="1002960" imgH="406080" progId="Equation.DSMT4">
              <p:embed/>
            </p:oleObj>
          </a:graphicData>
        </a:graphic>
      </p:graphicFrame>
      <p:graphicFrame>
        <p:nvGraphicFramePr>
          <p:cNvPr id="431124" name="Object 20"/>
          <p:cNvGraphicFramePr>
            <a:graphicFrameLocks noChangeAspect="1"/>
          </p:cNvGraphicFramePr>
          <p:nvPr/>
        </p:nvGraphicFramePr>
        <p:xfrm>
          <a:off x="2971800" y="5499100"/>
          <a:ext cx="739775" cy="368300"/>
        </p:xfrm>
        <a:graphic>
          <a:graphicData uri="http://schemas.openxmlformats.org/presentationml/2006/ole">
            <p:oleObj spid="_x0000_s500748" name="Equation" r:id="rId13" imgW="380880" imgH="190440" progId="Equation.DSMT4">
              <p:embed/>
            </p:oleObj>
          </a:graphicData>
        </a:graphic>
      </p:graphicFrame>
      <p:graphicFrame>
        <p:nvGraphicFramePr>
          <p:cNvPr id="431125" name="Object 21"/>
          <p:cNvGraphicFramePr>
            <a:graphicFrameLocks noChangeAspect="1"/>
          </p:cNvGraphicFramePr>
          <p:nvPr/>
        </p:nvGraphicFramePr>
        <p:xfrm>
          <a:off x="3657600" y="5486400"/>
          <a:ext cx="2413000" cy="490538"/>
        </p:xfrm>
        <a:graphic>
          <a:graphicData uri="http://schemas.openxmlformats.org/presentationml/2006/ole">
            <p:oleObj spid="_x0000_s500749" name="Equation" r:id="rId14" imgW="124452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7" grpId="0"/>
      <p:bldP spid="431108" grpId="0"/>
      <p:bldP spid="431109" grpId="0"/>
      <p:bldP spid="431111" grpId="0"/>
      <p:bldP spid="431113" grpId="0"/>
      <p:bldP spid="431115" grpId="0"/>
      <p:bldP spid="4311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6342-DC14-C241-A562-89518828D67F}" type="slidenum">
              <a:rPr lang="en-US"/>
              <a:pPr/>
              <a:t>19</a:t>
            </a:fld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Electric Field due to Magnetic Flux Change</a:t>
            </a:r>
          </a:p>
        </p:txBody>
      </p:sp>
      <p:graphicFrame>
        <p:nvGraphicFramePr>
          <p:cNvPr id="4321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01762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321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01763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321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01764" name="Equation" r:id="rId5" imgW="914400" imgH="190080" progId="Equation.DSMT4">
              <p:embed/>
            </p:oleObj>
          </a:graphicData>
        </a:graphic>
      </p:graphicFrame>
      <p:sp>
        <p:nvSpPr>
          <p:cNvPr id="4321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410200"/>
          </a:xfrm>
        </p:spPr>
        <p:txBody>
          <a:bodyPr/>
          <a:lstStyle/>
          <a:p>
            <a:r>
              <a:rPr lang="en-US"/>
              <a:t>When electric current flows through a wire, there is an electric field in the wire that moves electrons</a:t>
            </a:r>
          </a:p>
          <a:p>
            <a:r>
              <a:rPr lang="en-US"/>
              <a:t>We saw, however, that changing magnetic flux induces a current in the wire. What does this mean?</a:t>
            </a:r>
          </a:p>
          <a:p>
            <a:pPr lvl="1"/>
            <a:r>
              <a:rPr lang="en-US"/>
              <a:t>There must be an electric field induced by the changing magnetic flux.</a:t>
            </a:r>
          </a:p>
          <a:p>
            <a:r>
              <a:rPr lang="en-US"/>
              <a:t>In other words, a changing magnetic flux produces an electric field</a:t>
            </a:r>
          </a:p>
          <a:p>
            <a:r>
              <a:rPr lang="en-US"/>
              <a:t>This results apply not just to wires but to any conductor or any region in space</a:t>
            </a:r>
          </a:p>
        </p:txBody>
      </p:sp>
      <p:graphicFrame>
        <p:nvGraphicFramePr>
          <p:cNvPr id="4321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01765" name="Equation" r:id="rId6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2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2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2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2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2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2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09600"/>
          </a:xfrm>
        </p:spPr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3058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Quiz results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Class average: 46.5/80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Equivalent to 58.1/100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Previous results: 45.6/100 and 65.7/100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Top score: 80/80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Term exam #2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Date and time: 12:30 – 2:00pm, Tuesday, Nov. 22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Location: SH103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Coverage: CH. 26 – 3 to what we finish today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 review session on Thursday, Nov. 17, in SH103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Please do NOT miss the exam!!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Reading assignments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CH29 – 5 and CH29 – 8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Colloquium this week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Dr. John Turner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66BB-84D3-5C4F-A607-3D0B66AB6F5E}" type="slidenum">
              <a:rPr lang="en-US"/>
              <a:pPr/>
              <a:t>20</a:t>
            </a:fld>
            <a:endParaRPr lang="en-US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Generalized Form of Faraday’s Law</a:t>
            </a:r>
          </a:p>
        </p:txBody>
      </p:sp>
      <p:graphicFrame>
        <p:nvGraphicFramePr>
          <p:cNvPr id="43315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02786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3315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02787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3315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02788" name="Equation" r:id="rId5" imgW="914400" imgH="190080" progId="Equation.DSMT4">
              <p:embed/>
            </p:oleObj>
          </a:graphicData>
        </a:graphic>
      </p:graphicFrame>
      <p:sp>
        <p:nvSpPr>
          <p:cNvPr id="4331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715000"/>
          </a:xfrm>
        </p:spPr>
        <p:txBody>
          <a:bodyPr/>
          <a:lstStyle/>
          <a:p>
            <a:r>
              <a:rPr lang="en-US" dirty="0"/>
              <a:t>Recall the </a:t>
            </a:r>
            <a:r>
              <a:rPr lang="en-US" dirty="0" smtClean="0"/>
              <a:t>relationship </a:t>
            </a:r>
            <a:r>
              <a:rPr lang="en-US" dirty="0"/>
              <a:t>between</a:t>
            </a:r>
            <a:r>
              <a:rPr lang="en-US" dirty="0" smtClean="0"/>
              <a:t> the electric </a:t>
            </a:r>
            <a:r>
              <a:rPr lang="en-US" dirty="0"/>
              <a:t>field and the potential difference</a:t>
            </a:r>
          </a:p>
          <a:p>
            <a:r>
              <a:rPr lang="en-US" dirty="0"/>
              <a:t>Induced </a:t>
            </a:r>
            <a:r>
              <a:rPr lang="en-US" dirty="0" err="1"/>
              <a:t>emf</a:t>
            </a:r>
            <a:r>
              <a:rPr lang="en-US" dirty="0"/>
              <a:t> in a circuit is equal to the work done per unit charge by the electric field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So we obtain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integral is taken around a path enclosing the area through which the magnetic flux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</a:rPr>
              <a:t>Φ</a:t>
            </a:r>
            <a:r>
              <a:rPr lang="en-US" baseline="-25000" dirty="0" smtClean="0">
                <a:latin typeface="Symbol" charset="2"/>
              </a:rPr>
              <a:t>B</a:t>
            </a:r>
            <a:r>
              <a:rPr lang="en-US" dirty="0" smtClean="0"/>
              <a:t> </a:t>
            </a:r>
            <a:r>
              <a:rPr lang="en-US" dirty="0"/>
              <a:t>is changing. </a:t>
            </a:r>
          </a:p>
        </p:txBody>
      </p:sp>
      <p:graphicFrame>
        <p:nvGraphicFramePr>
          <p:cNvPr id="43315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02789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33160" name="Object 8"/>
          <p:cNvGraphicFramePr>
            <a:graphicFrameLocks noChangeAspect="1"/>
          </p:cNvGraphicFramePr>
          <p:nvPr/>
        </p:nvGraphicFramePr>
        <p:xfrm>
          <a:off x="3616325" y="1317625"/>
          <a:ext cx="955675" cy="587375"/>
        </p:xfrm>
        <a:graphic>
          <a:graphicData uri="http://schemas.openxmlformats.org/presentationml/2006/ole">
            <p:oleObj spid="_x0000_s502790" name="Equation" r:id="rId7" imgW="330120" imgH="203040" progId="Equation.DSMT4">
              <p:embed/>
            </p:oleObj>
          </a:graphicData>
        </a:graphic>
      </p:graphicFrame>
      <p:graphicFrame>
        <p:nvGraphicFramePr>
          <p:cNvPr id="433161" name="Object 9"/>
          <p:cNvGraphicFramePr>
            <a:graphicFrameLocks noChangeAspect="1"/>
          </p:cNvGraphicFramePr>
          <p:nvPr/>
        </p:nvGraphicFramePr>
        <p:xfrm>
          <a:off x="609600" y="3048000"/>
          <a:ext cx="673100" cy="411163"/>
        </p:xfrm>
        <a:graphic>
          <a:graphicData uri="http://schemas.openxmlformats.org/presentationml/2006/ole">
            <p:oleObj spid="_x0000_s502791" name="Equation" r:id="rId8" imgW="228600" imgH="139680" progId="Equation.DSMT4">
              <p:embed/>
            </p:oleObj>
          </a:graphicData>
        </a:graphic>
      </p:graphicFrame>
      <p:graphicFrame>
        <p:nvGraphicFramePr>
          <p:cNvPr id="433162" name="Object 10"/>
          <p:cNvGraphicFramePr>
            <a:graphicFrameLocks noChangeAspect="1"/>
          </p:cNvGraphicFramePr>
          <p:nvPr/>
        </p:nvGraphicFramePr>
        <p:xfrm>
          <a:off x="990600" y="4184650"/>
          <a:ext cx="2203450" cy="1073150"/>
        </p:xfrm>
        <a:graphic>
          <a:graphicData uri="http://schemas.openxmlformats.org/presentationml/2006/ole">
            <p:oleObj spid="_x0000_s502792" name="Equation" r:id="rId9" imgW="596880" imgH="291960" progId="Equation.DSMT4">
              <p:embed/>
            </p:oleObj>
          </a:graphicData>
        </a:graphic>
      </p:graphicFrame>
      <p:graphicFrame>
        <p:nvGraphicFramePr>
          <p:cNvPr id="433163" name="Object 11"/>
          <p:cNvGraphicFramePr>
            <a:graphicFrameLocks noChangeAspect="1"/>
          </p:cNvGraphicFramePr>
          <p:nvPr/>
        </p:nvGraphicFramePr>
        <p:xfrm>
          <a:off x="3048000" y="3981450"/>
          <a:ext cx="1685925" cy="1352550"/>
        </p:xfrm>
        <a:graphic>
          <a:graphicData uri="http://schemas.openxmlformats.org/presentationml/2006/ole">
            <p:oleObj spid="_x0000_s502793" name="Equation" r:id="rId10" imgW="457200" imgH="368280" progId="Equation.DSMT4">
              <p:embed/>
            </p:oleObj>
          </a:graphicData>
        </a:graphic>
      </p:graphicFrame>
      <p:graphicFrame>
        <p:nvGraphicFramePr>
          <p:cNvPr id="433164" name="Object 12"/>
          <p:cNvGraphicFramePr>
            <a:graphicFrameLocks noChangeAspect="1"/>
          </p:cNvGraphicFramePr>
          <p:nvPr/>
        </p:nvGraphicFramePr>
        <p:xfrm>
          <a:off x="1295400" y="2876550"/>
          <a:ext cx="1457325" cy="857250"/>
        </p:xfrm>
        <a:graphic>
          <a:graphicData uri="http://schemas.openxmlformats.org/presentationml/2006/ole">
            <p:oleObj spid="_x0000_s502794" name="Equation" r:id="rId11" imgW="495000" imgH="291960" progId="Equation.DSMT4">
              <p:embed/>
            </p:oleObj>
          </a:graphicData>
        </a:graphic>
      </p:graphicFrame>
      <p:graphicFrame>
        <p:nvGraphicFramePr>
          <p:cNvPr id="433165" name="Object 13"/>
          <p:cNvGraphicFramePr>
            <a:graphicFrameLocks noChangeAspect="1"/>
          </p:cNvGraphicFramePr>
          <p:nvPr/>
        </p:nvGraphicFramePr>
        <p:xfrm>
          <a:off x="4514850" y="1103313"/>
          <a:ext cx="1504950" cy="954087"/>
        </p:xfrm>
        <a:graphic>
          <a:graphicData uri="http://schemas.openxmlformats.org/presentationml/2006/ole">
            <p:oleObj spid="_x0000_s502795" name="Equation" r:id="rId12" imgW="520560" imgH="330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3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3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3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3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3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11-14 at 1.36.3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2FD4-3DF5-8343-84CB-74CA00260C9B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dirty="0" smtClean="0"/>
              <a:t>Reminder: Special Project #6</a:t>
            </a:r>
            <a:endParaRPr lang="en-US" dirty="0"/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304800" y="1095172"/>
            <a:ext cx="8229600" cy="43150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B due to current </a:t>
            </a:r>
            <a:r>
              <a:rPr lang="en-US" sz="2800" b="1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 in a straight wire.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For the field near a long straight wire carrying a current </a:t>
            </a: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show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that</a:t>
            </a:r>
          </a:p>
          <a:p>
            <a:pPr marL="514350" indent="-514350">
              <a:spcBef>
                <a:spcPct val="20000"/>
              </a:spcBef>
              <a:buAutoNum type="alphaLcParenBoth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Ampere’s law gives the same result as the simple long straight wire, B=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800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800" dirty="0" smtClean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/2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π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R.  (10 points)</a:t>
            </a:r>
          </a:p>
          <a:p>
            <a:pPr marL="514350" indent="-514350">
              <a:spcBef>
                <a:spcPct val="20000"/>
              </a:spcBef>
              <a:buAutoNum type="alphaLcParenBoth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That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Biot-Savarat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law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gives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same result as the simple long straight wire, B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800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800" dirty="0" smtClean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/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π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 (10 points)</a:t>
            </a:r>
          </a:p>
          <a:p>
            <a:pPr marL="514350" indent="-51435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Must be your OWN work.  No credit will be given for for copying straight out of the book or from your friend’s work.</a:t>
            </a:r>
          </a:p>
          <a:p>
            <a:pPr marL="514350" indent="-51435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Due is at the beginning of the exam on Tuesday, Nov. 22.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38B7-7589-E243-B915-BA9CAB045F6A}" type="slidenum">
              <a:rPr lang="en-US"/>
              <a:pPr/>
              <a:t>5</a:t>
            </a:fld>
            <a:endParaRPr lang="en-US" dirty="0"/>
          </a:p>
        </p:txBody>
      </p:sp>
      <p:pic>
        <p:nvPicPr>
          <p:cNvPr id="419842" name="Picture 2" descr="FG29_00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85800"/>
            <a:ext cx="1981200" cy="2057400"/>
          </a:xfrm>
          <a:prstGeom prst="rect">
            <a:avLst/>
          </a:prstGeom>
          <a:noFill/>
        </p:spPr>
      </p:pic>
      <p:sp>
        <p:nvSpPr>
          <p:cNvPr id="4198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EMF Induced on a Moving Conductor</a:t>
            </a:r>
          </a:p>
        </p:txBody>
      </p:sp>
      <p:graphicFrame>
        <p:nvGraphicFramePr>
          <p:cNvPr id="41984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87426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1984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87427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1984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7428" name="Equation" r:id="rId6" imgW="914400" imgH="190080" progId="Equation.DSMT4">
              <p:embed/>
            </p:oleObj>
          </a:graphicData>
        </a:graphic>
      </p:graphicFrame>
      <p:sp>
        <p:nvSpPr>
          <p:cNvPr id="4198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7086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Another way of inducing </a:t>
            </a:r>
            <a:r>
              <a:rPr lang="en-US" sz="2800" dirty="0" err="1"/>
              <a:t>emf</a:t>
            </a:r>
            <a:r>
              <a:rPr lang="en-US" sz="2800" dirty="0"/>
              <a:t> is using a U shaped conductor with a movable rod resting on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As the rod moves at a speed </a:t>
            </a:r>
            <a:r>
              <a:rPr lang="en-US" sz="2800" dirty="0" err="1">
                <a:latin typeface="Monotype Corsiva" charset="0"/>
              </a:rPr>
              <a:t>v</a:t>
            </a:r>
            <a:r>
              <a:rPr lang="en-US" sz="2800" dirty="0"/>
              <a:t>, it travels </a:t>
            </a:r>
            <a:r>
              <a:rPr lang="en-US" sz="2800" dirty="0" err="1">
                <a:latin typeface="Monotype Corsiva" charset="0"/>
              </a:rPr>
              <a:t>v</a:t>
            </a:r>
            <a:r>
              <a:rPr lang="en-US" sz="2800" dirty="0" err="1"/>
              <a:t>dt</a:t>
            </a:r>
            <a:r>
              <a:rPr lang="en-US" sz="2800" dirty="0"/>
              <a:t> in time </a:t>
            </a:r>
            <a:r>
              <a:rPr lang="en-US" sz="2800" dirty="0" err="1"/>
              <a:t>dt</a:t>
            </a:r>
            <a:r>
              <a:rPr lang="en-US" sz="2800" dirty="0"/>
              <a:t>, changing the area of the loop by </a:t>
            </a:r>
            <a:r>
              <a:rPr lang="en-US" sz="2800" dirty="0" err="1"/>
              <a:t>dA</a:t>
            </a:r>
            <a:r>
              <a:rPr lang="en-US" sz="2800" dirty="0"/>
              <a:t>=</a:t>
            </a:r>
            <a:r>
              <a:rPr lang="en-US" sz="2800" dirty="0" err="1">
                <a:latin typeface="Monotype Corsiva" charset="0"/>
              </a:rPr>
              <a:t>lv</a:t>
            </a:r>
            <a:r>
              <a:rPr lang="en-US" sz="2800" dirty="0" err="1"/>
              <a:t>dt</a:t>
            </a:r>
            <a:r>
              <a:rPr lang="en-US" sz="2800" dirty="0"/>
              <a:t>.</a:t>
            </a:r>
          </a:p>
        </p:txBody>
      </p:sp>
      <p:graphicFrame>
        <p:nvGraphicFramePr>
          <p:cNvPr id="41984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7429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19849" name="Object 9"/>
          <p:cNvGraphicFramePr>
            <a:graphicFrameLocks noChangeAspect="1"/>
          </p:cNvGraphicFramePr>
          <p:nvPr/>
        </p:nvGraphicFramePr>
        <p:xfrm>
          <a:off x="1219200" y="3200400"/>
          <a:ext cx="785813" cy="644525"/>
        </p:xfrm>
        <a:graphic>
          <a:graphicData uri="http://schemas.openxmlformats.org/presentationml/2006/ole">
            <p:oleObj spid="_x0000_s487430" name="Equation" r:id="rId8" imgW="279360" imgH="228600" progId="Equation.DSMT4">
              <p:embed/>
            </p:oleObj>
          </a:graphicData>
        </a:graphic>
      </p:graphicFrame>
      <p:graphicFrame>
        <p:nvGraphicFramePr>
          <p:cNvPr id="419850" name="Object 10"/>
          <p:cNvGraphicFramePr>
            <a:graphicFrameLocks noChangeAspect="1"/>
          </p:cNvGraphicFramePr>
          <p:nvPr/>
        </p:nvGraphicFramePr>
        <p:xfrm>
          <a:off x="1916113" y="2971800"/>
          <a:ext cx="1284287" cy="1038225"/>
        </p:xfrm>
        <a:graphic>
          <a:graphicData uri="http://schemas.openxmlformats.org/presentationml/2006/ole">
            <p:oleObj spid="_x0000_s487431" name="Equation" r:id="rId9" imgW="457200" imgH="368280" progId="Equation.DSMT4">
              <p:embed/>
            </p:oleObj>
          </a:graphicData>
        </a:graphic>
      </p:graphicFrame>
      <p:graphicFrame>
        <p:nvGraphicFramePr>
          <p:cNvPr id="419851" name="Object 11"/>
          <p:cNvGraphicFramePr>
            <a:graphicFrameLocks noChangeAspect="1"/>
          </p:cNvGraphicFramePr>
          <p:nvPr/>
        </p:nvGraphicFramePr>
        <p:xfrm>
          <a:off x="3200400" y="2971800"/>
          <a:ext cx="1177925" cy="1038225"/>
        </p:xfrm>
        <a:graphic>
          <a:graphicData uri="http://schemas.openxmlformats.org/presentationml/2006/ole">
            <p:oleObj spid="_x0000_s487432" name="Equation" r:id="rId10" imgW="419040" imgH="368280" progId="Equation.DSMT4">
              <p:embed/>
            </p:oleObj>
          </a:graphicData>
        </a:graphic>
      </p:graphicFrame>
      <p:graphicFrame>
        <p:nvGraphicFramePr>
          <p:cNvPr id="419852" name="Object 12"/>
          <p:cNvGraphicFramePr>
            <a:graphicFrameLocks noChangeAspect="1"/>
          </p:cNvGraphicFramePr>
          <p:nvPr/>
        </p:nvGraphicFramePr>
        <p:xfrm>
          <a:off x="4724400" y="3497263"/>
          <a:ext cx="463550" cy="465137"/>
        </p:xfrm>
        <a:graphic>
          <a:graphicData uri="http://schemas.openxmlformats.org/presentationml/2006/ole">
            <p:oleObj spid="_x0000_s487433" name="Equation" r:id="rId11" imgW="164880" imgH="164880" progId="Equation.DSMT4">
              <p:embed/>
            </p:oleObj>
          </a:graphicData>
        </a:graphic>
      </p:graphicFrame>
      <p:graphicFrame>
        <p:nvGraphicFramePr>
          <p:cNvPr id="419853" name="Object 13"/>
          <p:cNvGraphicFramePr>
            <a:graphicFrameLocks noChangeAspect="1"/>
          </p:cNvGraphicFramePr>
          <p:nvPr/>
        </p:nvGraphicFramePr>
        <p:xfrm>
          <a:off x="5722938" y="3276600"/>
          <a:ext cx="677862" cy="465138"/>
        </p:xfrm>
        <a:graphic>
          <a:graphicData uri="http://schemas.openxmlformats.org/presentationml/2006/ole">
            <p:oleObj spid="_x0000_s487434" name="Equation" r:id="rId12" imgW="241200" imgH="164880" progId="Equation.DSMT4">
              <p:embed/>
            </p:oleObj>
          </a:graphicData>
        </a:graphic>
      </p:graphicFrame>
      <p:graphicFrame>
        <p:nvGraphicFramePr>
          <p:cNvPr id="419854" name="Object 14"/>
          <p:cNvGraphicFramePr>
            <a:graphicFrameLocks noChangeAspect="1"/>
          </p:cNvGraphicFramePr>
          <p:nvPr/>
        </p:nvGraphicFramePr>
        <p:xfrm>
          <a:off x="4435475" y="2971800"/>
          <a:ext cx="1355725" cy="1038225"/>
        </p:xfrm>
        <a:graphic>
          <a:graphicData uri="http://schemas.openxmlformats.org/presentationml/2006/ole">
            <p:oleObj spid="_x0000_s487435" name="Equation" r:id="rId13" imgW="482400" imgH="368280" progId="Equation.DSMT4">
              <p:embed/>
            </p:oleObj>
          </a:graphicData>
        </a:graphic>
      </p:graphicFrame>
      <p:sp>
        <p:nvSpPr>
          <p:cNvPr id="419855" name="Rectangle 15"/>
          <p:cNvSpPr>
            <a:spLocks noChangeArrowheads="1"/>
          </p:cNvSpPr>
          <p:nvPr/>
        </p:nvSpPr>
        <p:spPr bwMode="auto">
          <a:xfrm>
            <a:off x="228600" y="2438400"/>
            <a:ext cx="845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Using Faraday’s law, the induced </a:t>
            </a:r>
            <a:r>
              <a:rPr lang="en-US" sz="2800" dirty="0" err="1">
                <a:solidFill>
                  <a:srgbClr val="000090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 for this loop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equation is valid as long as B, </a:t>
            </a:r>
            <a:r>
              <a:rPr lang="en-US" dirty="0" err="1">
                <a:solidFill>
                  <a:srgbClr val="660066"/>
                </a:solidFill>
                <a:latin typeface="Monotype Corsiva"/>
                <a:ea typeface="ＭＳ Ｐゴシック" charset="-128"/>
                <a:cs typeface="Monotype Corsiva"/>
              </a:rPr>
              <a:t>l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are perpendicular to each other. What do we do if not?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Use the scalar product of vector quantities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An </a:t>
            </a:r>
            <a:r>
              <a:rPr lang="en-US" sz="2800" dirty="0" err="1">
                <a:solidFill>
                  <a:srgbClr val="000090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 induced on a conductor moving in a magnetic field is called a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motional </a:t>
            </a:r>
            <a:r>
              <a:rPr lang="en-US" sz="2800" b="1" u="sng" dirty="0" err="1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emf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9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9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9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9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9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7" grpId="0" build="p"/>
      <p:bldP spid="4198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98C5-8ADD-8D4A-A2AA-415924DFC25E}" type="slidenum">
              <a:rPr lang="en-US"/>
              <a:pPr/>
              <a:t>6</a:t>
            </a:fld>
            <a:endParaRPr lang="en-US"/>
          </a:p>
        </p:txBody>
      </p:sp>
      <p:pic>
        <p:nvPicPr>
          <p:cNvPr id="420866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9650"/>
            <a:ext cx="4953000" cy="3714750"/>
          </a:xfrm>
          <a:prstGeom prst="rect">
            <a:avLst/>
          </a:prstGeom>
          <a:noFill/>
        </p:spPr>
      </p:pic>
      <p:sp>
        <p:nvSpPr>
          <p:cNvPr id="4208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Electric Generators</a:t>
            </a:r>
          </a:p>
        </p:txBody>
      </p:sp>
      <p:graphicFrame>
        <p:nvGraphicFramePr>
          <p:cNvPr id="4208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88450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208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88451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208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8452" name="Equation" r:id="rId6" imgW="914400" imgH="190080" progId="Equation.DSMT4">
              <p:embed/>
            </p:oleObj>
          </a:graphicData>
        </a:graphic>
      </p:graphicFrame>
      <p:sp>
        <p:nvSpPr>
          <p:cNvPr id="420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53340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does a generator do?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Transforms mechanical energy into the electrical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does this look like?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 inverse of an electric motor which transforms electrical energy to mechanical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electric generator is also called a dynamo</a:t>
            </a:r>
          </a:p>
        </p:txBody>
      </p:sp>
      <p:graphicFrame>
        <p:nvGraphicFramePr>
          <p:cNvPr id="42087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8453" name="Equation" r:id="rId7" imgW="914400" imgH="190080" progId="Equation.DSMT4">
              <p:embed/>
            </p:oleObj>
          </a:graphicData>
        </a:graphic>
      </p:graphicFrame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457200" y="480060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Whose law does the generator based on?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Faraday’s law of induction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0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0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0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0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0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0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0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71" grpId="0" build="p"/>
      <p:bldP spid="42087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0CD9-1D9E-C149-9F50-5016E1FDC39D}" type="slidenum">
              <a:rPr lang="en-US"/>
              <a:pPr/>
              <a:t>7</a:t>
            </a:fld>
            <a:endParaRPr lang="en-US"/>
          </a:p>
        </p:txBody>
      </p:sp>
      <p:pic>
        <p:nvPicPr>
          <p:cNvPr id="421890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781050"/>
            <a:ext cx="3733800" cy="2495550"/>
          </a:xfrm>
          <a:prstGeom prst="rect">
            <a:avLst/>
          </a:prstGeom>
          <a:noFill/>
        </p:spPr>
      </p:pic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189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89474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2189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89475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2189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9476" name="Equation" r:id="rId6" imgW="914400" imgH="190080" progId="Equation.DSMT4">
              <p:embed/>
            </p:oleObj>
          </a:graphicData>
        </a:graphic>
      </p:graphicFrame>
      <p:sp>
        <p:nvSpPr>
          <p:cNvPr id="4218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5791200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An electric generator consists of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coils of wires wound on an armature that can rotate by mechanical means in a magnetic field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An </a:t>
            </a:r>
            <a:r>
              <a:rPr lang="en-US" sz="2800" dirty="0" err="1"/>
              <a:t>emf</a:t>
            </a:r>
            <a:r>
              <a:rPr lang="en-US" sz="2800" dirty="0"/>
              <a:t> is induced in the rotating coil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Electric current is the output of a generator</a:t>
            </a:r>
          </a:p>
        </p:txBody>
      </p:sp>
      <p:graphicFrame>
        <p:nvGraphicFramePr>
          <p:cNvPr id="42189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9477" name="Equation" r:id="rId7" imgW="914400" imgH="190080" progId="Equation.DSMT4">
              <p:embed/>
            </p:oleObj>
          </a:graphicData>
        </a:graphic>
      </p:graphicFrame>
      <p:sp>
        <p:nvSpPr>
          <p:cNvPr id="421897" name="Rectangle 9"/>
          <p:cNvSpPr>
            <a:spLocks noChangeArrowheads="1"/>
          </p:cNvSpPr>
          <p:nvPr/>
        </p:nvSpPr>
        <p:spPr bwMode="auto">
          <a:xfrm>
            <a:off x="228600" y="3505200"/>
            <a:ext cx="8610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Which direction does the output current flow when the armature rotates counterclockwise?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conventional current flows outward on wire A toward the brush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After half the revolution the wire A will be where the wire C is and the current flow on A is reversed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Thus the current produced is alternating its direction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1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1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1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1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1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1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1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5" grpId="0" build="p"/>
      <p:bldP spid="42189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AEB3-A4F7-9A45-8A17-9D34A04DA514}" type="slidenum">
              <a:rPr lang="en-US"/>
              <a:pPr/>
              <a:t>8</a:t>
            </a:fld>
            <a:endParaRPr lang="en-US"/>
          </a:p>
        </p:txBody>
      </p:sp>
      <p:pic>
        <p:nvPicPr>
          <p:cNvPr id="422914" name="Picture 2" descr="FG29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419600"/>
            <a:ext cx="2209800" cy="1657350"/>
          </a:xfrm>
          <a:prstGeom prst="rect">
            <a:avLst/>
          </a:prstGeom>
          <a:noFill/>
        </p:spPr>
      </p:pic>
      <p:sp>
        <p:nvSpPr>
          <p:cNvPr id="4229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291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90498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2291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90499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2291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0500" name="Equation" r:id="rId6" imgW="914400" imgH="190080" progId="Equation.DSMT4">
              <p:embed/>
            </p:oleObj>
          </a:graphicData>
        </a:graphic>
      </p:graphicFrame>
      <p:sp>
        <p:nvSpPr>
          <p:cNvPr id="422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assume the loop is rotating in a uniform B field </a:t>
            </a:r>
            <a:r>
              <a:rPr lang="en-US" sz="2800" dirty="0" err="1"/>
              <a:t>w</a:t>
            </a:r>
            <a:r>
              <a:rPr lang="en-US" sz="2800" dirty="0"/>
              <a:t>/</a:t>
            </a:r>
            <a:r>
              <a:rPr lang="en-US" sz="2800" dirty="0" smtClean="0"/>
              <a:t> a constant </a:t>
            </a:r>
            <a:r>
              <a:rPr lang="en-US" sz="2800" dirty="0"/>
              <a:t>angular velocity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ymbol" charset="2"/>
              </a:rPr>
              <a:t>ω</a:t>
            </a:r>
            <a:r>
              <a:rPr lang="en-US" sz="2800" dirty="0" smtClean="0">
                <a:latin typeface="Symbol" charset="2"/>
              </a:rPr>
              <a:t>.</a:t>
            </a:r>
            <a:r>
              <a:rPr lang="en-US" sz="2800" dirty="0" smtClean="0"/>
              <a:t> </a:t>
            </a:r>
            <a:r>
              <a:rPr lang="en-US" sz="2800" dirty="0"/>
              <a:t>The induced </a:t>
            </a:r>
            <a:r>
              <a:rPr lang="en-US" sz="2800" dirty="0" err="1"/>
              <a:t>emf</a:t>
            </a:r>
            <a:r>
              <a:rPr lang="en-US" sz="2800" dirty="0"/>
              <a:t> 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is the variable that changes above?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angle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smtClean="0"/>
              <a:t>.  </a:t>
            </a:r>
            <a:r>
              <a:rPr lang="en-US" sz="2400" dirty="0"/>
              <a:t>What is </a:t>
            </a:r>
            <a:r>
              <a:rPr lang="en-US" sz="2400" dirty="0" err="1" smtClean="0"/>
              <a:t>d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err="1" smtClean="0"/>
              <a:t>/</a:t>
            </a:r>
            <a:r>
              <a:rPr lang="en-US" sz="2400" dirty="0" err="1"/>
              <a:t>dt</a:t>
            </a:r>
            <a:r>
              <a:rPr lang="en-US" sz="2400" dirty="0"/>
              <a:t>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angular speed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ω</a:t>
            </a:r>
            <a:r>
              <a:rPr lang="en-US" sz="2000" dirty="0" smtClean="0"/>
              <a:t>.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So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smtClean="0">
                <a:latin typeface="Symbol" charset="2"/>
              </a:rPr>
              <a:t>=θ</a:t>
            </a:r>
            <a:r>
              <a:rPr lang="en-US" sz="2400" baseline="-25000" dirty="0" smtClean="0">
                <a:latin typeface="Symbol" charset="2"/>
              </a:rPr>
              <a:t>0</a:t>
            </a:r>
            <a:r>
              <a:rPr lang="en-US" sz="2400" dirty="0" smtClean="0">
                <a:latin typeface="Symbol" charset="2"/>
              </a:rPr>
              <a:t>+ω</a:t>
            </a:r>
            <a:r>
              <a:rPr lang="en-US" sz="2400" dirty="0" smtClean="0"/>
              <a:t>t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If we choose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</a:rPr>
              <a:t>θ</a:t>
            </a:r>
            <a:r>
              <a:rPr lang="en-US" sz="2400" baseline="-25000" dirty="0" smtClean="0"/>
              <a:t>0</a:t>
            </a:r>
            <a:r>
              <a:rPr lang="en-US" sz="2400" dirty="0"/>
              <a:t>=0, we obtain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If the coil contains N loops: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is the shape of the output?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Sinusoidal </a:t>
            </a:r>
            <a:r>
              <a:rPr lang="en-US" sz="2000" dirty="0" err="1"/>
              <a:t>w</a:t>
            </a:r>
            <a:r>
              <a:rPr lang="en-US" sz="2000" dirty="0"/>
              <a:t>/ amplitude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ε</a:t>
            </a:r>
            <a:r>
              <a:rPr lang="en-US" sz="2000" baseline="-25000" dirty="0" smtClean="0"/>
              <a:t>0</a:t>
            </a:r>
            <a:r>
              <a:rPr lang="en-US" sz="2000" dirty="0"/>
              <a:t>=</a:t>
            </a:r>
            <a:r>
              <a:rPr lang="en-US" sz="2000" dirty="0" smtClean="0"/>
              <a:t>NBA</a:t>
            </a:r>
            <a:r>
              <a:rPr lang="en-US" sz="2000" dirty="0" smtClean="0">
                <a:latin typeface="Symbol" charset="2"/>
              </a:rPr>
              <a:t>ω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US</a:t>
            </a:r>
            <a:r>
              <a:rPr lang="en-US" sz="2800" dirty="0" smtClean="0"/>
              <a:t> A  </a:t>
            </a:r>
            <a:r>
              <a:rPr lang="en-US" sz="2800" dirty="0"/>
              <a:t>frequency is 60Hz.  Europe is at 50Hz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Most the U.S. power is generated at steam plants</a:t>
            </a:r>
          </a:p>
        </p:txBody>
      </p:sp>
      <p:graphicFrame>
        <p:nvGraphicFramePr>
          <p:cNvPr id="4229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0501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22921" name="Object 9"/>
          <p:cNvGraphicFramePr>
            <a:graphicFrameLocks noChangeAspect="1"/>
          </p:cNvGraphicFramePr>
          <p:nvPr/>
        </p:nvGraphicFramePr>
        <p:xfrm>
          <a:off x="898525" y="1738313"/>
          <a:ext cx="396875" cy="242887"/>
        </p:xfrm>
        <a:graphic>
          <a:graphicData uri="http://schemas.openxmlformats.org/presentationml/2006/ole">
            <p:oleObj spid="_x0000_s490502" name="Equation" r:id="rId8" imgW="228600" imgH="139680" progId="Equation.DSMT4">
              <p:embed/>
            </p:oleObj>
          </a:graphicData>
        </a:graphic>
      </p:graphicFrame>
      <p:graphicFrame>
        <p:nvGraphicFramePr>
          <p:cNvPr id="422922" name="Object 10"/>
          <p:cNvGraphicFramePr>
            <a:graphicFrameLocks noChangeAspect="1"/>
          </p:cNvGraphicFramePr>
          <p:nvPr/>
        </p:nvGraphicFramePr>
        <p:xfrm>
          <a:off x="1116013" y="3938588"/>
          <a:ext cx="406400" cy="247650"/>
        </p:xfrm>
        <a:graphic>
          <a:graphicData uri="http://schemas.openxmlformats.org/presentationml/2006/ole">
            <p:oleObj spid="_x0000_s490503" name="Equation" r:id="rId9" imgW="228600" imgH="139680" progId="Equation.DSMT4">
              <p:embed/>
            </p:oleObj>
          </a:graphicData>
        </a:graphic>
      </p:graphicFrame>
      <p:graphicFrame>
        <p:nvGraphicFramePr>
          <p:cNvPr id="422923" name="Object 11"/>
          <p:cNvGraphicFramePr>
            <a:graphicFrameLocks noChangeAspect="1"/>
          </p:cNvGraphicFramePr>
          <p:nvPr/>
        </p:nvGraphicFramePr>
        <p:xfrm>
          <a:off x="4495800" y="4314825"/>
          <a:ext cx="333375" cy="203200"/>
        </p:xfrm>
        <a:graphic>
          <a:graphicData uri="http://schemas.openxmlformats.org/presentationml/2006/ole">
            <p:oleObj spid="_x0000_s490504" name="Equation" r:id="rId10" imgW="228600" imgH="139680" progId="Equation.DSMT4">
              <p:embed/>
            </p:oleObj>
          </a:graphicData>
        </a:graphic>
      </p:graphicFrame>
      <p:graphicFrame>
        <p:nvGraphicFramePr>
          <p:cNvPr id="422924" name="Object 12"/>
          <p:cNvGraphicFramePr>
            <a:graphicFrameLocks noChangeAspect="1"/>
          </p:cNvGraphicFramePr>
          <p:nvPr/>
        </p:nvGraphicFramePr>
        <p:xfrm>
          <a:off x="1314450" y="1524000"/>
          <a:ext cx="971550" cy="639763"/>
        </p:xfrm>
        <a:graphic>
          <a:graphicData uri="http://schemas.openxmlformats.org/presentationml/2006/ole">
            <p:oleObj spid="_x0000_s490505" name="Equation" r:id="rId11" imgW="558720" imgH="368280" progId="Equation.DSMT4">
              <p:embed/>
            </p:oleObj>
          </a:graphicData>
        </a:graphic>
      </p:graphicFrame>
      <p:graphicFrame>
        <p:nvGraphicFramePr>
          <p:cNvPr id="422925" name="Object 13"/>
          <p:cNvGraphicFramePr>
            <a:graphicFrameLocks noChangeAspect="1"/>
          </p:cNvGraphicFramePr>
          <p:nvPr/>
        </p:nvGraphicFramePr>
        <p:xfrm>
          <a:off x="2286000" y="1524000"/>
          <a:ext cx="1457325" cy="639763"/>
        </p:xfrm>
        <a:graphic>
          <a:graphicData uri="http://schemas.openxmlformats.org/presentationml/2006/ole">
            <p:oleObj spid="_x0000_s490506" name="Equation" r:id="rId12" imgW="838080" imgH="368280" progId="Equation.DSMT4">
              <p:embed/>
            </p:oleObj>
          </a:graphicData>
        </a:graphic>
      </p:graphicFrame>
      <p:graphicFrame>
        <p:nvGraphicFramePr>
          <p:cNvPr id="422926" name="Object 14"/>
          <p:cNvGraphicFramePr>
            <a:graphicFrameLocks noChangeAspect="1"/>
          </p:cNvGraphicFramePr>
          <p:nvPr/>
        </p:nvGraphicFramePr>
        <p:xfrm>
          <a:off x="3733800" y="1524000"/>
          <a:ext cx="1524000" cy="639763"/>
        </p:xfrm>
        <a:graphic>
          <a:graphicData uri="http://schemas.openxmlformats.org/presentationml/2006/ole">
            <p:oleObj spid="_x0000_s490507" name="Equation" r:id="rId13" imgW="876240" imgH="368280" progId="Equation.DSMT4">
              <p:embed/>
            </p:oleObj>
          </a:graphicData>
        </a:graphic>
      </p:graphicFrame>
      <p:graphicFrame>
        <p:nvGraphicFramePr>
          <p:cNvPr id="422927" name="Object 15"/>
          <p:cNvGraphicFramePr>
            <a:graphicFrameLocks noChangeAspect="1"/>
          </p:cNvGraphicFramePr>
          <p:nvPr/>
        </p:nvGraphicFramePr>
        <p:xfrm>
          <a:off x="1524000" y="3733800"/>
          <a:ext cx="1827213" cy="646112"/>
        </p:xfrm>
        <a:graphic>
          <a:graphicData uri="http://schemas.openxmlformats.org/presentationml/2006/ole">
            <p:oleObj spid="_x0000_s490508" name="Equation" r:id="rId14" imgW="1041120" imgH="368280" progId="Equation.DSMT4">
              <p:embed/>
            </p:oleObj>
          </a:graphicData>
        </a:graphic>
      </p:graphicFrame>
      <p:graphicFrame>
        <p:nvGraphicFramePr>
          <p:cNvPr id="422928" name="Object 16"/>
          <p:cNvGraphicFramePr>
            <a:graphicFrameLocks noChangeAspect="1"/>
          </p:cNvGraphicFramePr>
          <p:nvPr/>
        </p:nvGraphicFramePr>
        <p:xfrm>
          <a:off x="3363913" y="3886200"/>
          <a:ext cx="1196975" cy="293688"/>
        </p:xfrm>
        <a:graphic>
          <a:graphicData uri="http://schemas.openxmlformats.org/presentationml/2006/ole">
            <p:oleObj spid="_x0000_s490509" name="Equation" r:id="rId15" imgW="673100" imgH="165100" progId="Equation.DSMT4">
              <p:embed/>
            </p:oleObj>
          </a:graphicData>
        </a:graphic>
      </p:graphicFrame>
      <p:graphicFrame>
        <p:nvGraphicFramePr>
          <p:cNvPr id="422929" name="Object 17"/>
          <p:cNvGraphicFramePr>
            <a:graphicFrameLocks noChangeAspect="1"/>
          </p:cNvGraphicFramePr>
          <p:nvPr/>
        </p:nvGraphicFramePr>
        <p:xfrm>
          <a:off x="4886325" y="4097338"/>
          <a:ext cx="981075" cy="573087"/>
        </p:xfrm>
        <a:graphic>
          <a:graphicData uri="http://schemas.openxmlformats.org/presentationml/2006/ole">
            <p:oleObj spid="_x0000_s490510" name="Equation" r:id="rId16" imgW="673100" imgH="393700" progId="Equation.DSMT4">
              <p:embed/>
            </p:oleObj>
          </a:graphicData>
        </a:graphic>
      </p:graphicFrame>
      <p:graphicFrame>
        <p:nvGraphicFramePr>
          <p:cNvPr id="422930" name="Object 18"/>
          <p:cNvGraphicFramePr>
            <a:graphicFrameLocks noChangeAspect="1"/>
          </p:cNvGraphicFramePr>
          <p:nvPr/>
        </p:nvGraphicFramePr>
        <p:xfrm>
          <a:off x="5876925" y="4267200"/>
          <a:ext cx="1276350" cy="241300"/>
        </p:xfrm>
        <a:graphic>
          <a:graphicData uri="http://schemas.openxmlformats.org/presentationml/2006/ole">
            <p:oleObj spid="_x0000_s490511" name="Equation" r:id="rId17" imgW="876300" imgH="165100" progId="Equation.DSMT4">
              <p:embed/>
            </p:oleObj>
          </a:graphicData>
        </a:graphic>
      </p:graphicFrame>
      <p:graphicFrame>
        <p:nvGraphicFramePr>
          <p:cNvPr id="422931" name="Object 19"/>
          <p:cNvGraphicFramePr>
            <a:graphicFrameLocks noChangeAspect="1"/>
          </p:cNvGraphicFramePr>
          <p:nvPr/>
        </p:nvGraphicFramePr>
        <p:xfrm>
          <a:off x="7234238" y="4249738"/>
          <a:ext cx="757237" cy="331787"/>
        </p:xfrm>
        <a:graphic>
          <a:graphicData uri="http://schemas.openxmlformats.org/presentationml/2006/ole">
            <p:oleObj spid="_x0000_s490512" name="Equation" r:id="rId18" imgW="5207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2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2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2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2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2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2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2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2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2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2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2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2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229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229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229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229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9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US Electricity Sources</a:t>
            </a:r>
            <a:endParaRPr lang="en-US" dirty="0"/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15074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15075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15076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15077" name="Equation" r:id="rId6" imgW="914400" imgH="190080" progId="Equation.DSMT4">
              <p:embed/>
            </p:oleObj>
          </a:graphicData>
        </a:graphic>
      </p:graphicFrame>
      <p:pic>
        <p:nvPicPr>
          <p:cNvPr id="15" name="Picture 14" descr="Screen shot 2011-11-15 at 11.27.43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44539</TotalTime>
  <Words>2057</Words>
  <Application>Microsoft Macintosh PowerPoint</Application>
  <PresentationFormat>On-screen Show (4:3)</PresentationFormat>
  <Paragraphs>223</Paragraphs>
  <Slides>20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phys1443-spring02</vt:lpstr>
      <vt:lpstr>Equation</vt:lpstr>
      <vt:lpstr>PHYS 1444 – Section 003 Lecture #21</vt:lpstr>
      <vt:lpstr>Announcements</vt:lpstr>
      <vt:lpstr>Slide 3</vt:lpstr>
      <vt:lpstr>Reminder: Special Project #6</vt:lpstr>
      <vt:lpstr>EMF Induced on a Moving Conductor</vt:lpstr>
      <vt:lpstr>Electric Generators</vt:lpstr>
      <vt:lpstr>How does an Electric Generator work?</vt:lpstr>
      <vt:lpstr>How does an Electric Generator work?</vt:lpstr>
      <vt:lpstr>US Electricity Sources</vt:lpstr>
      <vt:lpstr>The World Energy Consumption</vt:lpstr>
      <vt:lpstr>Example 29 – 9 </vt:lpstr>
      <vt:lpstr>A DC Generator</vt:lpstr>
      <vt:lpstr>Eddy Currents (read more in 29-5)</vt:lpstr>
      <vt:lpstr>Transformer</vt:lpstr>
      <vt:lpstr>How does a transformer work?</vt:lpstr>
      <vt:lpstr>Transformer Equation</vt:lpstr>
      <vt:lpstr>Example for A Transformer </vt:lpstr>
      <vt:lpstr>Example 29 – 13: Power Transmission </vt:lpstr>
      <vt:lpstr>Electric Field due to Magnetic Flux Change</vt:lpstr>
      <vt:lpstr>Generalized Form of Faraday’s Law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866</cp:revision>
  <dcterms:created xsi:type="dcterms:W3CDTF">2011-11-15T21:48:58Z</dcterms:created>
  <dcterms:modified xsi:type="dcterms:W3CDTF">2011-11-15T21:49:26Z</dcterms:modified>
</cp:coreProperties>
</file>