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embeddings/oleObject112.bin" ContentType="application/vnd.openxmlformats-officedocument.oleObject"/>
  <Override PartName="/ppt/embeddings/oleObject57.bin" ContentType="application/vnd.openxmlformats-officedocument.oleObject"/>
  <Override PartName="/ppt/embeddings/oleObject122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76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118.bin" ContentType="application/vnd.openxmlformats-officedocument.oleObject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113.bin" ContentType="application/vnd.openxmlformats-officedocument.oleObject"/>
  <Override PartName="/ppt/embeddings/oleObject123.bin" ContentType="application/vnd.openxmlformats-officedocument.oleObject"/>
  <Override PartName="/ppt/embeddings/oleObject67.bin" ContentType="application/vnd.openxmlformats-officedocument.oleObject"/>
  <Override PartName="/ppt/embeddings/oleObject77.bin" ContentType="application/vnd.openxmlformats-officedocument.oleObject"/>
  <Override PartName="/ppt/embeddings/oleObject86.bin" ContentType="application/vnd.openxmlformats-officedocument.oleObject"/>
  <Override PartName="/ppt/embeddings/oleObject119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ppt/embeddings/oleObject114.bin" ContentType="application/vnd.openxmlformats-officedocument.oleObject"/>
  <Override PartName="/ppt/embeddings/oleObject124.bin" ContentType="application/vnd.openxmlformats-officedocument.oleObject"/>
  <Override PartName="/ppt/embeddings/oleObject68.bin" ContentType="application/vnd.openxmlformats-officedocument.oleObject"/>
  <Override PartName="/docProps/app.xml" ContentType="application/vnd.openxmlformats-officedocument.extended-properties+xml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115.bin" ContentType="application/vnd.openxmlformats-officedocument.oleObject"/>
  <Override PartName="/ppt/embeddings/oleObject125.bin" ContentType="application/vnd.openxmlformats-officedocument.oleObject"/>
  <Override PartName="/ppt/embeddings/oleObject69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Default Extension="pict" ContentType="image/pict"/>
  <Override PartName="/ppt/embeddings/oleObject120.bin" ContentType="application/vnd.openxmlformats-officedocument.oleObje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116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embeddings/oleObject126.bin" ContentType="application/vnd.openxmlformats-officedocument.oleObject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121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75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117.bin" ContentType="application/vnd.openxmlformats-officedocument.oleObject"/>
  <Override PartName="/ppt/embeddings/oleObject94.bin" ContentType="application/vnd.openxmlformats-officedocument.oleObject"/>
  <Override PartName="/ppt/embeddings/oleObject127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66" r:id="rId3"/>
    <p:sldId id="62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9" r:id="rId14"/>
    <p:sldId id="630" r:id="rId15"/>
    <p:sldId id="631" r:id="rId16"/>
    <p:sldId id="632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91" d="100"/>
          <a:sy n="91" d="100"/>
        </p:scale>
        <p:origin x="-344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1" Type="http://schemas.openxmlformats.org/officeDocument/2006/relationships/image" Target="../media/image61.wmf"/><Relationship Id="rId12" Type="http://schemas.openxmlformats.org/officeDocument/2006/relationships/image" Target="../media/image62.wmf"/><Relationship Id="rId1" Type="http://schemas.openxmlformats.org/officeDocument/2006/relationships/image" Target="../media/image3.wmf"/><Relationship Id="rId2" Type="http://schemas.openxmlformats.org/officeDocument/2006/relationships/image" Target="../media/image52.wmf"/><Relationship Id="rId3" Type="http://schemas.openxmlformats.org/officeDocument/2006/relationships/image" Target="../media/image53.wmf"/><Relationship Id="rId4" Type="http://schemas.openxmlformats.org/officeDocument/2006/relationships/image" Target="../media/image54.wmf"/><Relationship Id="rId5" Type="http://schemas.openxmlformats.org/officeDocument/2006/relationships/image" Target="../media/image55.wmf"/><Relationship Id="rId6" Type="http://schemas.openxmlformats.org/officeDocument/2006/relationships/image" Target="../media/image56.wmf"/><Relationship Id="rId7" Type="http://schemas.openxmlformats.org/officeDocument/2006/relationships/image" Target="../media/image57.wmf"/><Relationship Id="rId8" Type="http://schemas.openxmlformats.org/officeDocument/2006/relationships/image" Target="../media/image58.wmf"/><Relationship Id="rId9" Type="http://schemas.openxmlformats.org/officeDocument/2006/relationships/image" Target="../media/image59.wmf"/><Relationship Id="rId10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4" Type="http://schemas.openxmlformats.org/officeDocument/2006/relationships/image" Target="../media/image65.wmf"/><Relationship Id="rId1" Type="http://schemas.openxmlformats.org/officeDocument/2006/relationships/image" Target="../media/image3.wmf"/><Relationship Id="rId2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5.wmf"/><Relationship Id="rId12" Type="http://schemas.openxmlformats.org/officeDocument/2006/relationships/image" Target="../media/image76.wmf"/><Relationship Id="rId13" Type="http://schemas.openxmlformats.org/officeDocument/2006/relationships/image" Target="../media/image77.wmf"/><Relationship Id="rId14" Type="http://schemas.openxmlformats.org/officeDocument/2006/relationships/image" Target="../media/image78.wmf"/><Relationship Id="rId15" Type="http://schemas.openxmlformats.org/officeDocument/2006/relationships/image" Target="../media/image79.wmf"/><Relationship Id="rId16" Type="http://schemas.openxmlformats.org/officeDocument/2006/relationships/image" Target="../media/image80.wmf"/><Relationship Id="rId1" Type="http://schemas.openxmlformats.org/officeDocument/2006/relationships/image" Target="../media/image3.wmf"/><Relationship Id="rId2" Type="http://schemas.openxmlformats.org/officeDocument/2006/relationships/image" Target="../media/image66.wmf"/><Relationship Id="rId3" Type="http://schemas.openxmlformats.org/officeDocument/2006/relationships/image" Target="../media/image67.wmf"/><Relationship Id="rId4" Type="http://schemas.openxmlformats.org/officeDocument/2006/relationships/image" Target="../media/image68.wmf"/><Relationship Id="rId5" Type="http://schemas.openxmlformats.org/officeDocument/2006/relationships/image" Target="../media/image69.wmf"/><Relationship Id="rId6" Type="http://schemas.openxmlformats.org/officeDocument/2006/relationships/image" Target="../media/image70.wmf"/><Relationship Id="rId7" Type="http://schemas.openxmlformats.org/officeDocument/2006/relationships/image" Target="../media/image71.wmf"/><Relationship Id="rId8" Type="http://schemas.openxmlformats.org/officeDocument/2006/relationships/image" Target="../media/image72.wmf"/><Relationship Id="rId9" Type="http://schemas.openxmlformats.org/officeDocument/2006/relationships/image" Target="../media/image73.wmf"/><Relationship Id="rId10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91.pict"/><Relationship Id="rId12" Type="http://schemas.openxmlformats.org/officeDocument/2006/relationships/image" Target="../media/image92.pict"/><Relationship Id="rId13" Type="http://schemas.openxmlformats.org/officeDocument/2006/relationships/image" Target="../media/image93.pict"/><Relationship Id="rId1" Type="http://schemas.openxmlformats.org/officeDocument/2006/relationships/image" Target="../media/image81.wmf"/><Relationship Id="rId2" Type="http://schemas.openxmlformats.org/officeDocument/2006/relationships/image" Target="../media/image82.wmf"/><Relationship Id="rId3" Type="http://schemas.openxmlformats.org/officeDocument/2006/relationships/image" Target="../media/image83.wmf"/><Relationship Id="rId4" Type="http://schemas.openxmlformats.org/officeDocument/2006/relationships/image" Target="../media/image84.wmf"/><Relationship Id="rId5" Type="http://schemas.openxmlformats.org/officeDocument/2006/relationships/image" Target="../media/image85.wmf"/><Relationship Id="rId6" Type="http://schemas.openxmlformats.org/officeDocument/2006/relationships/image" Target="../media/image86.wmf"/><Relationship Id="rId7" Type="http://schemas.openxmlformats.org/officeDocument/2006/relationships/image" Target="../media/image87.wmf"/><Relationship Id="rId8" Type="http://schemas.openxmlformats.org/officeDocument/2006/relationships/image" Target="../media/image88.wmf"/><Relationship Id="rId9" Type="http://schemas.openxmlformats.org/officeDocument/2006/relationships/image" Target="../media/image89.wmf"/><Relationship Id="rId10" Type="http://schemas.openxmlformats.org/officeDocument/2006/relationships/image" Target="../media/image90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1" Type="http://schemas.openxmlformats.org/officeDocument/2006/relationships/image" Target="../media/image3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5" Type="http://schemas.openxmlformats.org/officeDocument/2006/relationships/image" Target="../media/image27.wmf"/><Relationship Id="rId6" Type="http://schemas.openxmlformats.org/officeDocument/2006/relationships/image" Target="../media/image28.wmf"/><Relationship Id="rId7" Type="http://schemas.openxmlformats.org/officeDocument/2006/relationships/image" Target="../media/image29.wmf"/><Relationship Id="rId8" Type="http://schemas.openxmlformats.org/officeDocument/2006/relationships/image" Target="../media/image30.wmf"/><Relationship Id="rId9" Type="http://schemas.openxmlformats.org/officeDocument/2006/relationships/image" Target="../media/image31.wmf"/><Relationship Id="rId10" Type="http://schemas.openxmlformats.org/officeDocument/2006/relationships/image" Target="../media/image32.wmf"/><Relationship Id="rId11" Type="http://schemas.openxmlformats.org/officeDocument/2006/relationships/image" Target="../media/image33.wmf"/><Relationship Id="rId1" Type="http://schemas.openxmlformats.org/officeDocument/2006/relationships/image" Target="../media/image3.wmf"/><Relationship Id="rId2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5.wmf"/><Relationship Id="rId12" Type="http://schemas.openxmlformats.org/officeDocument/2006/relationships/image" Target="../media/image46.wmf"/><Relationship Id="rId13" Type="http://schemas.openxmlformats.org/officeDocument/2006/relationships/image" Target="../media/image47.wmf"/><Relationship Id="rId14" Type="http://schemas.openxmlformats.org/officeDocument/2006/relationships/image" Target="../media/image48.pict"/><Relationship Id="rId15" Type="http://schemas.openxmlformats.org/officeDocument/2006/relationships/image" Target="../media/image49.wmf"/><Relationship Id="rId16" Type="http://schemas.openxmlformats.org/officeDocument/2006/relationships/image" Target="../media/image50.wmf"/><Relationship Id="rId17" Type="http://schemas.openxmlformats.org/officeDocument/2006/relationships/image" Target="../media/image51.pict"/><Relationship Id="rId1" Type="http://schemas.openxmlformats.org/officeDocument/2006/relationships/image" Target="../media/image35.wmf"/><Relationship Id="rId2" Type="http://schemas.openxmlformats.org/officeDocument/2006/relationships/image" Target="../media/image36.wmf"/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Relationship Id="rId9" Type="http://schemas.openxmlformats.org/officeDocument/2006/relationships/image" Target="../media/image43.wmf"/><Relationship Id="rId10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514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4" Type="http://schemas.openxmlformats.org/officeDocument/2006/relationships/oleObject" Target="../embeddings/oleObject50.bin"/><Relationship Id="rId5" Type="http://schemas.openxmlformats.org/officeDocument/2006/relationships/oleObject" Target="../embeddings/oleObject51.bin"/><Relationship Id="rId6" Type="http://schemas.openxmlformats.org/officeDocument/2006/relationships/oleObject" Target="../embeddings/oleObject5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4" Type="http://schemas.openxmlformats.org/officeDocument/2006/relationships/oleObject" Target="../embeddings/oleObject53.bin"/><Relationship Id="rId5" Type="http://schemas.openxmlformats.org/officeDocument/2006/relationships/oleObject" Target="../embeddings/oleObject54.bin"/><Relationship Id="rId6" Type="http://schemas.openxmlformats.org/officeDocument/2006/relationships/oleObject" Target="../embeddings/oleObject55.bin"/><Relationship Id="rId7" Type="http://schemas.openxmlformats.org/officeDocument/2006/relationships/oleObject" Target="../embeddings/oleObject56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5.bin"/><Relationship Id="rId12" Type="http://schemas.openxmlformats.org/officeDocument/2006/relationships/oleObject" Target="../embeddings/oleObject66.bin"/><Relationship Id="rId13" Type="http://schemas.openxmlformats.org/officeDocument/2006/relationships/oleObject" Target="../embeddings/oleObject67.bin"/><Relationship Id="rId14" Type="http://schemas.openxmlformats.org/officeDocument/2006/relationships/oleObject" Target="../embeddings/oleObject68.bin"/><Relationship Id="rId15" Type="http://schemas.openxmlformats.org/officeDocument/2006/relationships/oleObject" Target="../embeddings/oleObject69.bin"/><Relationship Id="rId16" Type="http://schemas.openxmlformats.org/officeDocument/2006/relationships/oleObject" Target="../embeddings/oleObject70.bin"/><Relationship Id="rId17" Type="http://schemas.openxmlformats.org/officeDocument/2006/relationships/oleObject" Target="../embeddings/oleObject71.bin"/><Relationship Id="rId18" Type="http://schemas.openxmlformats.org/officeDocument/2006/relationships/oleObject" Target="../embeddings/oleObject72.bin"/><Relationship Id="rId19" Type="http://schemas.openxmlformats.org/officeDocument/2006/relationships/oleObject" Target="../embeddings/oleObject73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7.bin"/><Relationship Id="rId4" Type="http://schemas.openxmlformats.org/officeDocument/2006/relationships/oleObject" Target="../embeddings/oleObject58.bin"/><Relationship Id="rId5" Type="http://schemas.openxmlformats.org/officeDocument/2006/relationships/oleObject" Target="../embeddings/oleObject59.bin"/><Relationship Id="rId6" Type="http://schemas.openxmlformats.org/officeDocument/2006/relationships/oleObject" Target="../embeddings/oleObject60.bin"/><Relationship Id="rId7" Type="http://schemas.openxmlformats.org/officeDocument/2006/relationships/oleObject" Target="../embeddings/oleObject61.bin"/><Relationship Id="rId8" Type="http://schemas.openxmlformats.org/officeDocument/2006/relationships/oleObject" Target="../embeddings/oleObject62.bin"/><Relationship Id="rId9" Type="http://schemas.openxmlformats.org/officeDocument/2006/relationships/oleObject" Target="../embeddings/oleObject63.bin"/><Relationship Id="rId10" Type="http://schemas.openxmlformats.org/officeDocument/2006/relationships/oleObject" Target="../embeddings/oleObject64.bin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2.bin"/><Relationship Id="rId12" Type="http://schemas.openxmlformats.org/officeDocument/2006/relationships/oleObject" Target="../embeddings/oleObject83.bin"/><Relationship Id="rId13" Type="http://schemas.openxmlformats.org/officeDocument/2006/relationships/oleObject" Target="../embeddings/oleObject84.bin"/><Relationship Id="rId14" Type="http://schemas.openxmlformats.org/officeDocument/2006/relationships/oleObject" Target="../embeddings/oleObject85.bin"/><Relationship Id="rId15" Type="http://schemas.openxmlformats.org/officeDocument/2006/relationships/oleObject" Target="../embeddings/oleObject86.bin"/><Relationship Id="rId16" Type="http://schemas.openxmlformats.org/officeDocument/2006/relationships/oleObject" Target="../embeddings/oleObject87.bin"/><Relationship Id="rId17" Type="http://schemas.openxmlformats.org/officeDocument/2006/relationships/oleObject" Target="../embeddings/oleObject88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4.bin"/><Relationship Id="rId4" Type="http://schemas.openxmlformats.org/officeDocument/2006/relationships/oleObject" Target="../embeddings/oleObject75.bin"/><Relationship Id="rId5" Type="http://schemas.openxmlformats.org/officeDocument/2006/relationships/oleObject" Target="../embeddings/oleObject76.bin"/><Relationship Id="rId6" Type="http://schemas.openxmlformats.org/officeDocument/2006/relationships/oleObject" Target="../embeddings/oleObject77.bin"/><Relationship Id="rId7" Type="http://schemas.openxmlformats.org/officeDocument/2006/relationships/oleObject" Target="../embeddings/oleObject78.bin"/><Relationship Id="rId8" Type="http://schemas.openxmlformats.org/officeDocument/2006/relationships/oleObject" Target="../embeddings/oleObject79.bin"/><Relationship Id="rId9" Type="http://schemas.openxmlformats.org/officeDocument/2006/relationships/oleObject" Target="../embeddings/oleObject80.bin"/><Relationship Id="rId10" Type="http://schemas.openxmlformats.org/officeDocument/2006/relationships/oleObject" Target="../embeddings/oleObject8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4" Type="http://schemas.openxmlformats.org/officeDocument/2006/relationships/oleObject" Target="../embeddings/oleObject90.bin"/><Relationship Id="rId5" Type="http://schemas.openxmlformats.org/officeDocument/2006/relationships/oleObject" Target="../embeddings/oleObject91.bin"/><Relationship Id="rId6" Type="http://schemas.openxmlformats.org/officeDocument/2006/relationships/oleObject" Target="../embeddings/oleObject92.bin"/><Relationship Id="rId7" Type="http://schemas.openxmlformats.org/officeDocument/2006/relationships/oleObject" Target="../embeddings/oleObject93.bin"/><Relationship Id="rId8" Type="http://schemas.openxmlformats.org/officeDocument/2006/relationships/oleObject" Target="../embeddings/oleObject94.bin"/><Relationship Id="rId9" Type="http://schemas.openxmlformats.org/officeDocument/2006/relationships/oleObject" Target="../embeddings/oleObject95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2.bin"/><Relationship Id="rId20" Type="http://schemas.openxmlformats.org/officeDocument/2006/relationships/oleObject" Target="../embeddings/oleObject113.bin"/><Relationship Id="rId21" Type="http://schemas.openxmlformats.org/officeDocument/2006/relationships/oleObject" Target="../embeddings/oleObject114.bin"/><Relationship Id="rId10" Type="http://schemas.openxmlformats.org/officeDocument/2006/relationships/oleObject" Target="../embeddings/oleObject103.bin"/><Relationship Id="rId11" Type="http://schemas.openxmlformats.org/officeDocument/2006/relationships/oleObject" Target="../embeddings/oleObject104.bin"/><Relationship Id="rId12" Type="http://schemas.openxmlformats.org/officeDocument/2006/relationships/oleObject" Target="../embeddings/oleObject105.bin"/><Relationship Id="rId13" Type="http://schemas.openxmlformats.org/officeDocument/2006/relationships/oleObject" Target="../embeddings/oleObject106.bin"/><Relationship Id="rId14" Type="http://schemas.openxmlformats.org/officeDocument/2006/relationships/oleObject" Target="../embeddings/oleObject107.bin"/><Relationship Id="rId15" Type="http://schemas.openxmlformats.org/officeDocument/2006/relationships/oleObject" Target="../embeddings/oleObject108.bin"/><Relationship Id="rId16" Type="http://schemas.openxmlformats.org/officeDocument/2006/relationships/oleObject" Target="../embeddings/oleObject109.bin"/><Relationship Id="rId17" Type="http://schemas.openxmlformats.org/officeDocument/2006/relationships/oleObject" Target="../embeddings/oleObject110.bin"/><Relationship Id="rId18" Type="http://schemas.openxmlformats.org/officeDocument/2006/relationships/oleObject" Target="../embeddings/oleObject111.bin"/><Relationship Id="rId19" Type="http://schemas.openxmlformats.org/officeDocument/2006/relationships/oleObject" Target="../embeddings/oleObject112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6.bin"/><Relationship Id="rId4" Type="http://schemas.openxmlformats.org/officeDocument/2006/relationships/oleObject" Target="../embeddings/oleObject97.bin"/><Relationship Id="rId5" Type="http://schemas.openxmlformats.org/officeDocument/2006/relationships/oleObject" Target="../embeddings/oleObject98.bin"/><Relationship Id="rId6" Type="http://schemas.openxmlformats.org/officeDocument/2006/relationships/oleObject" Target="../embeddings/oleObject99.bin"/><Relationship Id="rId7" Type="http://schemas.openxmlformats.org/officeDocument/2006/relationships/oleObject" Target="../embeddings/oleObject100.bin"/><Relationship Id="rId8" Type="http://schemas.openxmlformats.org/officeDocument/2006/relationships/oleObject" Target="../embeddings/oleObject101.bin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2.bin"/><Relationship Id="rId12" Type="http://schemas.openxmlformats.org/officeDocument/2006/relationships/oleObject" Target="../embeddings/oleObject123.bin"/><Relationship Id="rId13" Type="http://schemas.openxmlformats.org/officeDocument/2006/relationships/oleObject" Target="../embeddings/oleObject124.bin"/><Relationship Id="rId14" Type="http://schemas.openxmlformats.org/officeDocument/2006/relationships/oleObject" Target="../embeddings/oleObject125.bin"/><Relationship Id="rId15" Type="http://schemas.openxmlformats.org/officeDocument/2006/relationships/oleObject" Target="../embeddings/oleObject126.bin"/><Relationship Id="rId16" Type="http://schemas.openxmlformats.org/officeDocument/2006/relationships/oleObject" Target="../embeddings/oleObject127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4.jpeg"/><Relationship Id="rId4" Type="http://schemas.openxmlformats.org/officeDocument/2006/relationships/oleObject" Target="../embeddings/oleObject115.bin"/><Relationship Id="rId5" Type="http://schemas.openxmlformats.org/officeDocument/2006/relationships/oleObject" Target="../embeddings/oleObject116.bin"/><Relationship Id="rId6" Type="http://schemas.openxmlformats.org/officeDocument/2006/relationships/oleObject" Target="../embeddings/oleObject117.bin"/><Relationship Id="rId7" Type="http://schemas.openxmlformats.org/officeDocument/2006/relationships/oleObject" Target="../embeddings/oleObject118.bin"/><Relationship Id="rId8" Type="http://schemas.openxmlformats.org/officeDocument/2006/relationships/oleObject" Target="../embeddings/oleObject119.bin"/><Relationship Id="rId9" Type="http://schemas.openxmlformats.org/officeDocument/2006/relationships/oleObject" Target="../embeddings/oleObject120.bin"/><Relationship Id="rId10" Type="http://schemas.openxmlformats.org/officeDocument/2006/relationships/oleObject" Target="../embeddings/oleObject1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8" Type="http://schemas.openxmlformats.org/officeDocument/2006/relationships/oleObject" Target="../embeddings/oleObject9.bin"/><Relationship Id="rId9" Type="http://schemas.openxmlformats.org/officeDocument/2006/relationships/oleObject" Target="../embeddings/oleObject10.bin"/><Relationship Id="rId10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8" Type="http://schemas.openxmlformats.org/officeDocument/2006/relationships/oleObject" Target="../embeddings/oleObject19.bin"/><Relationship Id="rId9" Type="http://schemas.openxmlformats.org/officeDocument/2006/relationships/oleObject" Target="../embeddings/oleObject20.bin"/><Relationship Id="rId1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9.bin"/><Relationship Id="rId12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3.jpeg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oleObject23.bin"/><Relationship Id="rId6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8" Type="http://schemas.openxmlformats.org/officeDocument/2006/relationships/oleObject" Target="../embeddings/oleObject26.bin"/><Relationship Id="rId9" Type="http://schemas.openxmlformats.org/officeDocument/2006/relationships/oleObject" Target="../embeddings/oleObject27.bin"/><Relationship Id="rId10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oleObject" Target="../embeddings/oleObject32.bin"/><Relationship Id="rId5" Type="http://schemas.openxmlformats.org/officeDocument/2006/relationships/oleObject" Target="../embeddings/oleObject33.bin"/><Relationship Id="rId6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3.bin"/><Relationship Id="rId12" Type="http://schemas.openxmlformats.org/officeDocument/2006/relationships/oleObject" Target="../embeddings/oleObject44.bin"/><Relationship Id="rId13" Type="http://schemas.openxmlformats.org/officeDocument/2006/relationships/oleObject" Target="../embeddings/oleObject45.bin"/><Relationship Id="rId14" Type="http://schemas.openxmlformats.org/officeDocument/2006/relationships/oleObject" Target="../embeddings/oleObject46.bin"/><Relationship Id="rId15" Type="http://schemas.openxmlformats.org/officeDocument/2006/relationships/oleObject" Target="../embeddings/oleObject47.bin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5.bin"/><Relationship Id="rId4" Type="http://schemas.openxmlformats.org/officeDocument/2006/relationships/oleObject" Target="../embeddings/oleObject36.bin"/><Relationship Id="rId5" Type="http://schemas.openxmlformats.org/officeDocument/2006/relationships/oleObject" Target="../embeddings/oleObject37.bin"/><Relationship Id="rId6" Type="http://schemas.openxmlformats.org/officeDocument/2006/relationships/oleObject" Target="../embeddings/oleObject38.bin"/><Relationship Id="rId7" Type="http://schemas.openxmlformats.org/officeDocument/2006/relationships/oleObject" Target="../embeddings/oleObject39.bin"/><Relationship Id="rId8" Type="http://schemas.openxmlformats.org/officeDocument/2006/relationships/oleObject" Target="../embeddings/oleObject40.bin"/><Relationship Id="rId9" Type="http://schemas.openxmlformats.org/officeDocument/2006/relationships/oleObject" Target="../embeddings/oleObject41.bin"/><Relationship Id="rId10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48347" y="1378803"/>
            <a:ext cx="28504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Nov. 29,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2098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Electric Inductance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Energy Stored in the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LR circuit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LC Circuit and EM Oscillation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LRC circuit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/ Resistance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/ Inductance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219200" y="5862935"/>
            <a:ext cx="6110417" cy="46166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Today’s homework is #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12,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Friday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Dec. 9!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0C59-326B-7B47-898C-6EEFE92D9744}" type="slidenum">
              <a:rPr lang="en-US"/>
              <a:pPr/>
              <a:t>10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/>
              <a:t>So what in the world is the Inductance?</a:t>
            </a:r>
          </a:p>
        </p:txBody>
      </p:sp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0995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0995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9956" name="Equation" r:id="rId5" imgW="914400" imgH="190080" progId="Equation.DSMT4">
              <p:embed/>
            </p:oleObj>
          </a:graphicData>
        </a:graphic>
      </p:graphicFrame>
      <p:sp>
        <p:nvSpPr>
          <p:cNvPr id="440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/>
              <a:t>It is an impediment onto the electrical current due to the existence of changing flux</a:t>
            </a:r>
          </a:p>
          <a:p>
            <a:r>
              <a:rPr lang="en-US" dirty="0"/>
              <a:t>So what?</a:t>
            </a:r>
          </a:p>
          <a:p>
            <a:r>
              <a:rPr lang="en-US" dirty="0"/>
              <a:t>In other words, it behaves like a resistance to the varying current, such as AC, that causes the constant change of flux</a:t>
            </a:r>
          </a:p>
          <a:p>
            <a:r>
              <a:rPr lang="en-US" dirty="0"/>
              <a:t>But it also provides means to store energy, just like the capacitance</a:t>
            </a:r>
          </a:p>
        </p:txBody>
      </p:sp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9957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BDF0-38B5-9141-8635-6C7450B6235E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3733800" cy="3200400"/>
            <a:chOff x="480" y="360"/>
            <a:chExt cx="4800" cy="3600"/>
          </a:xfrm>
        </p:grpSpPr>
        <p:pic>
          <p:nvPicPr>
            <p:cNvPr id="441347" name="Picture 3" descr="FG30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</p:spPr>
        </p:pic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528" y="1968"/>
              <a:ext cx="4752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1536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560" y="864"/>
              <a:ext cx="62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928" y="1584"/>
              <a:ext cx="43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Inductor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0978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0979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0980" name="Equation" r:id="rId6" imgW="914400" imgH="190080" progId="Equation.DSMT4">
              <p:embed/>
            </p:oleObj>
          </a:graphicData>
        </a:graphic>
      </p:graphicFrame>
      <p:sp>
        <p:nvSpPr>
          <p:cNvPr id="441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electrical circuit always </a:t>
            </a:r>
            <a:r>
              <a:rPr lang="en-US" sz="2400" dirty="0" smtClean="0"/>
              <a:t>contains </a:t>
            </a:r>
            <a:r>
              <a:rPr lang="en-US" sz="2400" dirty="0"/>
              <a:t>some inductance but is normally negligibly small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a circuit contains a coil of many turns, it could have large inductance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coil that has significant inductance, </a:t>
            </a:r>
            <a:r>
              <a:rPr lang="en-US" sz="2400" dirty="0">
                <a:latin typeface="Monotype Corsiva" charset="0"/>
              </a:rPr>
              <a:t>L</a:t>
            </a:r>
            <a:r>
              <a:rPr lang="en-US" sz="2400" dirty="0"/>
              <a:t>, is called an inductor and is express with the symbol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Precision resisters are normally wire wound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Would have both resistance and inductance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inductance can be minimized by winding the wire back on itself in opposite direction to cancel magnetic flux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is called a “non-inductive winding”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 inductor has negligible resistance, inductance controls a changing current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an AC current, the greater the inductance the less the AC current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inductor thus acts like a resistor to impede the flow of alternating current (not to DC, though. Why?)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quality of an inductor is indicated by the term </a:t>
            </a:r>
            <a:r>
              <a:rPr lang="en-US" sz="2000" b="1" u="sng" dirty="0">
                <a:solidFill>
                  <a:srgbClr val="FF0000"/>
                </a:solidFill>
              </a:rPr>
              <a:t>reactance</a:t>
            </a:r>
            <a:r>
              <a:rPr lang="en-US" sz="2000" dirty="0"/>
              <a:t> or </a:t>
            </a:r>
            <a:r>
              <a:rPr lang="en-US" sz="2000" b="1" u="sng" dirty="0">
                <a:solidFill>
                  <a:srgbClr val="FF0000"/>
                </a:solidFill>
              </a:rPr>
              <a:t>impedance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0981" name="Equation" r:id="rId7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F46-6733-2548-8D73-F94AF51DF2E8}" type="slidenum">
              <a:rPr lang="en-US"/>
              <a:pPr/>
              <a:t>12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3 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inductance.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Determine a formula for the self inductance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of a tightly wrapped solenoid ( a long coil) containing N turns of wire in its length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whose cross-sectional area is A.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the value of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N=100,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=5.0cm, A=0.30cm</a:t>
            </a:r>
            <a:r>
              <a:rPr lang="en-US" baseline="30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the solenoid is air filled.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the solenoid has an iron core with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=4000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baseline="-25000" dirty="0" smtClean="0">
                <a:solidFill>
                  <a:schemeClr val="accent2"/>
                </a:solidFill>
                <a:latin typeface="Arial Narrow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a solenoid?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Using the formula above</a:t>
            </a: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2971800" y="2851150"/>
          <a:ext cx="881063" cy="501650"/>
        </p:xfrm>
        <a:graphic>
          <a:graphicData uri="http://schemas.openxmlformats.org/presentationml/2006/ole">
            <p:oleObj spid="_x0000_s512002" name="Equation" r:id="rId3" imgW="355320" imgH="203040" progId="Equation.DSMT4">
              <p:embed/>
            </p:oleObj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638800" y="2497138"/>
          <a:ext cx="596900" cy="357187"/>
        </p:xfrm>
        <a:graphic>
          <a:graphicData uri="http://schemas.openxmlformats.org/presentationml/2006/ole">
            <p:oleObj spid="_x0000_s512003" name="Equation" r:id="rId4" imgW="253800" imgH="152280" progId="Equation.DSMT4">
              <p:embed/>
            </p:oleObj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flux is, therefore,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4759325" y="3552825"/>
          <a:ext cx="498475" cy="312738"/>
        </p:xfrm>
        <a:graphic>
          <a:graphicData uri="http://schemas.openxmlformats.org/presentationml/2006/ole">
            <p:oleObj spid="_x0000_s512004" name="Equation" r:id="rId5" imgW="241200" imgH="152280" progId="Equation.DSMT4">
              <p:embed/>
            </p:oleObj>
          </a:graphicData>
        </a:graphic>
      </p:graphicFrame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self inductance: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914400" y="4583113"/>
          <a:ext cx="466725" cy="293687"/>
        </p:xfrm>
        <a:graphic>
          <a:graphicData uri="http://schemas.openxmlformats.org/presentationml/2006/ole">
            <p:oleObj spid="_x0000_s512005" name="Equation" r:id="rId6" imgW="241200" imgH="152280" progId="Equation.DSMT4">
              <p:embed/>
            </p:oleObj>
          </a:graphicData>
        </a:graphic>
      </p:graphicFrame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magnetic field with an iron core solenoid is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6172200" y="5145088"/>
          <a:ext cx="596900" cy="357187"/>
        </p:xfrm>
        <a:graphic>
          <a:graphicData uri="http://schemas.openxmlformats.org/presentationml/2006/ole">
            <p:oleObj spid="_x0000_s512006" name="Equation" r:id="rId7" imgW="253800" imgH="152280" progId="Equation.DSMT4">
              <p:embed/>
            </p:oleObj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304800" y="5856288"/>
          <a:ext cx="468313" cy="293687"/>
        </p:xfrm>
        <a:graphic>
          <a:graphicData uri="http://schemas.openxmlformats.org/presentationml/2006/ole">
            <p:oleObj spid="_x0000_s512007" name="Equation" r:id="rId8" imgW="241200" imgH="152280" progId="Equation.DSMT4">
              <p:embed/>
            </p:oleObj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6172200" y="2438400"/>
          <a:ext cx="1014413" cy="476250"/>
        </p:xfrm>
        <a:graphic>
          <a:graphicData uri="http://schemas.openxmlformats.org/presentationml/2006/ole">
            <p:oleObj spid="_x0000_s512008" name="Equation" r:id="rId9" imgW="431640" imgH="203040" progId="Equation.DSMT4">
              <p:embed/>
            </p:oleObj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7126288" y="2438400"/>
          <a:ext cx="1103312" cy="476250"/>
        </p:xfrm>
        <a:graphic>
          <a:graphicData uri="http://schemas.openxmlformats.org/presentationml/2006/ole">
            <p:oleObj spid="_x0000_s512009" name="Equation" r:id="rId10" imgW="469800" imgH="203040" progId="Equation.DSMT4">
              <p:embed/>
            </p:oleObj>
          </a:graphicData>
        </a:graphic>
      </p:graphicFrame>
      <p:graphicFrame>
        <p:nvGraphicFramePr>
          <p:cNvPr id="442385" name="Object 17"/>
          <p:cNvGraphicFramePr>
            <a:graphicFrameLocks noChangeAspect="1"/>
          </p:cNvGraphicFramePr>
          <p:nvPr/>
        </p:nvGraphicFramePr>
        <p:xfrm>
          <a:off x="3752850" y="2900363"/>
          <a:ext cx="819150" cy="376237"/>
        </p:xfrm>
        <a:graphic>
          <a:graphicData uri="http://schemas.openxmlformats.org/presentationml/2006/ole">
            <p:oleObj spid="_x0000_s512010" name="Equation" r:id="rId11" imgW="330120" imgH="152280" progId="Equation.DSMT4">
              <p:embed/>
            </p:oleObj>
          </a:graphicData>
        </a:graphic>
      </p:graphicFrame>
      <p:graphicFrame>
        <p:nvGraphicFramePr>
          <p:cNvPr id="442386" name="Object 18"/>
          <p:cNvGraphicFramePr>
            <a:graphicFrameLocks noChangeAspect="1"/>
          </p:cNvGraphicFramePr>
          <p:nvPr/>
        </p:nvGraphicFramePr>
        <p:xfrm>
          <a:off x="4648200" y="2849563"/>
          <a:ext cx="1322388" cy="503237"/>
        </p:xfrm>
        <a:graphic>
          <a:graphicData uri="http://schemas.openxmlformats.org/presentationml/2006/ole">
            <p:oleObj spid="_x0000_s512011" name="Equation" r:id="rId12" imgW="533160" imgH="203040" progId="Equation.DSMT4">
              <p:embed/>
            </p:oleObj>
          </a:graphicData>
        </a:graphic>
      </p:graphicFrame>
      <p:graphicFrame>
        <p:nvGraphicFramePr>
          <p:cNvPr id="442387" name="Object 19"/>
          <p:cNvGraphicFramePr>
            <a:graphicFrameLocks noChangeAspect="1"/>
          </p:cNvGraphicFramePr>
          <p:nvPr/>
        </p:nvGraphicFramePr>
        <p:xfrm>
          <a:off x="5181600" y="3352800"/>
          <a:ext cx="1022350" cy="758825"/>
        </p:xfrm>
        <a:graphic>
          <a:graphicData uri="http://schemas.openxmlformats.org/presentationml/2006/ole">
            <p:oleObj spid="_x0000_s512012" name="Equation" r:id="rId13" imgW="495000" imgH="368280" progId="Equation.DSMT4">
              <p:embed/>
            </p:oleObj>
          </a:graphicData>
        </a:graphic>
      </p:graphicFrame>
      <p:graphicFrame>
        <p:nvGraphicFramePr>
          <p:cNvPr id="442388" name="Object 20"/>
          <p:cNvGraphicFramePr>
            <a:graphicFrameLocks noChangeAspect="1"/>
          </p:cNvGraphicFramePr>
          <p:nvPr/>
        </p:nvGraphicFramePr>
        <p:xfrm>
          <a:off x="6165850" y="3303588"/>
          <a:ext cx="996950" cy="811212"/>
        </p:xfrm>
        <a:graphic>
          <a:graphicData uri="http://schemas.openxmlformats.org/presentationml/2006/ole">
            <p:oleObj spid="_x0000_s512013" name="Equation" r:id="rId14" imgW="482400" imgH="393480" progId="Equation.DSMT4">
              <p:embed/>
            </p:oleObj>
          </a:graphicData>
        </a:graphic>
      </p:graphicFrame>
      <p:graphicFrame>
        <p:nvGraphicFramePr>
          <p:cNvPr id="442389" name="Object 21"/>
          <p:cNvGraphicFramePr>
            <a:graphicFrameLocks noChangeAspect="1"/>
          </p:cNvGraphicFramePr>
          <p:nvPr/>
        </p:nvGraphicFramePr>
        <p:xfrm>
          <a:off x="1357313" y="4344988"/>
          <a:ext cx="1157287" cy="760412"/>
        </p:xfrm>
        <a:graphic>
          <a:graphicData uri="http://schemas.openxmlformats.org/presentationml/2006/ole">
            <p:oleObj spid="_x0000_s512014" name="Equation" r:id="rId15" imgW="596880" imgH="393480" progId="Equation.DSMT4">
              <p:embed/>
            </p:oleObj>
          </a:graphicData>
        </a:graphic>
      </p:graphicFrame>
      <p:graphicFrame>
        <p:nvGraphicFramePr>
          <p:cNvPr id="442390" name="Object 22"/>
          <p:cNvGraphicFramePr>
            <a:graphicFrameLocks noChangeAspect="1"/>
          </p:cNvGraphicFramePr>
          <p:nvPr/>
        </p:nvGraphicFramePr>
        <p:xfrm>
          <a:off x="2487613" y="4211638"/>
          <a:ext cx="5462587" cy="906462"/>
        </p:xfrm>
        <a:graphic>
          <a:graphicData uri="http://schemas.openxmlformats.org/presentationml/2006/ole">
            <p:oleObj spid="_x0000_s512015" name="Equation" r:id="rId16" imgW="2819400" imgH="469900" progId="Equation.DSMT4">
              <p:embed/>
            </p:oleObj>
          </a:graphicData>
        </a:graphic>
      </p:graphicFrame>
      <p:graphicFrame>
        <p:nvGraphicFramePr>
          <p:cNvPr id="442391" name="Object 23"/>
          <p:cNvGraphicFramePr>
            <a:graphicFrameLocks noChangeAspect="1"/>
          </p:cNvGraphicFramePr>
          <p:nvPr/>
        </p:nvGraphicFramePr>
        <p:xfrm>
          <a:off x="6711950" y="5086350"/>
          <a:ext cx="984250" cy="476250"/>
        </p:xfrm>
        <a:graphic>
          <a:graphicData uri="http://schemas.openxmlformats.org/presentationml/2006/ole">
            <p:oleObj spid="_x0000_s512016" name="Equation" r:id="rId17" imgW="419040" imgH="203040" progId="Equation.DSMT4">
              <p:embed/>
            </p:oleObj>
          </a:graphicData>
        </a:graphic>
      </p:graphicFrame>
      <p:graphicFrame>
        <p:nvGraphicFramePr>
          <p:cNvPr id="442392" name="Object 24"/>
          <p:cNvGraphicFramePr>
            <a:graphicFrameLocks noChangeAspect="1"/>
          </p:cNvGraphicFramePr>
          <p:nvPr/>
        </p:nvGraphicFramePr>
        <p:xfrm>
          <a:off x="769938" y="5638800"/>
          <a:ext cx="1058862" cy="760413"/>
        </p:xfrm>
        <a:graphic>
          <a:graphicData uri="http://schemas.openxmlformats.org/presentationml/2006/ole">
            <p:oleObj spid="_x0000_s512017" name="Equation" r:id="rId18" imgW="545760" imgH="393480" progId="Equation.DSMT4">
              <p:embed/>
            </p:oleObj>
          </a:graphicData>
        </a:graphic>
      </p:graphicFrame>
      <p:graphicFrame>
        <p:nvGraphicFramePr>
          <p:cNvPr id="442393" name="Object 25"/>
          <p:cNvGraphicFramePr>
            <a:graphicFrameLocks noChangeAspect="1"/>
          </p:cNvGraphicFramePr>
          <p:nvPr/>
        </p:nvGraphicFramePr>
        <p:xfrm>
          <a:off x="1906588" y="5507038"/>
          <a:ext cx="7112000" cy="906462"/>
        </p:xfrm>
        <a:graphic>
          <a:graphicData uri="http://schemas.openxmlformats.org/presentationml/2006/ole">
            <p:oleObj spid="_x0000_s512018" name="Equation" r:id="rId19" imgW="3670300" imgH="4699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E32-2ACF-864C-A07C-8AB811D9556D}" type="slidenum">
              <a:rPr lang="en-US"/>
              <a:pPr/>
              <a:t>13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Energy Stored in a Magnetic Field</a:t>
            </a:r>
          </a:p>
        </p:txBody>
      </p:sp>
      <p:graphicFrame>
        <p:nvGraphicFramePr>
          <p:cNvPr id="44339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405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405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339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4052" name="Equation" r:id="rId5" imgW="914400" imgH="190080" progId="Equation.DSMT4">
              <p:embed/>
            </p:oleObj>
          </a:graphicData>
        </a:graphic>
      </p:graphicFrame>
      <p:sp>
        <p:nvSpPr>
          <p:cNvPr id="443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257800"/>
          </a:xfrm>
        </p:spPr>
        <p:txBody>
          <a:bodyPr/>
          <a:lstStyle/>
          <a:p>
            <a:r>
              <a:rPr lang="en-US"/>
              <a:t>When an inductor of inductance </a:t>
            </a:r>
            <a:r>
              <a:rPr lang="en-US">
                <a:latin typeface="Monotype Corsiva" charset="0"/>
              </a:rPr>
              <a:t>L</a:t>
            </a:r>
            <a:r>
              <a:rPr lang="en-US"/>
              <a:t> is carrying current </a:t>
            </a:r>
            <a:r>
              <a:rPr lang="en-US">
                <a:latin typeface="Monotype Corsiva" charset="0"/>
              </a:rPr>
              <a:t>I</a:t>
            </a:r>
            <a:r>
              <a:rPr lang="en-US"/>
              <a:t> which is changing at a rate d</a:t>
            </a:r>
            <a:r>
              <a:rPr lang="en-US">
                <a:latin typeface="Monotype Corsiva" charset="0"/>
              </a:rPr>
              <a:t>I</a:t>
            </a:r>
            <a:r>
              <a:rPr lang="en-US"/>
              <a:t>/dt, energy is supplied to the inductor at a rate</a:t>
            </a:r>
          </a:p>
          <a:p>
            <a:pPr lvl="1"/>
            <a:r>
              <a:rPr lang="en-US"/>
              <a:t> </a:t>
            </a:r>
          </a:p>
          <a:p>
            <a:r>
              <a:rPr lang="en-US"/>
              <a:t>What is the work needed to increase the current in an inductor from 0 to </a:t>
            </a:r>
            <a:r>
              <a:rPr lang="en-US" sz="3600">
                <a:latin typeface="Monotype Corsiva" charset="0"/>
              </a:rPr>
              <a:t>I</a:t>
            </a:r>
            <a:r>
              <a:rPr lang="en-US"/>
              <a:t>?</a:t>
            </a:r>
          </a:p>
          <a:p>
            <a:pPr lvl="1"/>
            <a:r>
              <a:rPr lang="en-US"/>
              <a:t>The work, dW, done in time dt is</a:t>
            </a:r>
          </a:p>
          <a:p>
            <a:pPr lvl="1"/>
            <a:r>
              <a:rPr lang="en-US"/>
              <a:t>Thus the total work needed to bring the current from 0 to I in an inductor is</a:t>
            </a:r>
          </a:p>
        </p:txBody>
      </p:sp>
      <p:graphicFrame>
        <p:nvGraphicFramePr>
          <p:cNvPr id="44339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4053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3400" name="Object 8"/>
          <p:cNvGraphicFramePr>
            <a:graphicFrameLocks noChangeAspect="1"/>
          </p:cNvGraphicFramePr>
          <p:nvPr/>
        </p:nvGraphicFramePr>
        <p:xfrm>
          <a:off x="1143000" y="2592388"/>
          <a:ext cx="544513" cy="325437"/>
        </p:xfrm>
        <a:graphic>
          <a:graphicData uri="http://schemas.openxmlformats.org/presentationml/2006/ole">
            <p:oleObj spid="_x0000_s514054" name="Equation" r:id="rId7" imgW="253800" imgH="152280" progId="Equation.DSMT4">
              <p:embed/>
            </p:oleObj>
          </a:graphicData>
        </a:graphic>
      </p:graphicFrame>
      <p:graphicFrame>
        <p:nvGraphicFramePr>
          <p:cNvPr id="443401" name="Object 9"/>
          <p:cNvGraphicFramePr>
            <a:graphicFrameLocks noChangeAspect="1"/>
          </p:cNvGraphicFramePr>
          <p:nvPr/>
        </p:nvGraphicFramePr>
        <p:xfrm>
          <a:off x="5410200" y="4173538"/>
          <a:ext cx="868363" cy="387350"/>
        </p:xfrm>
        <a:graphic>
          <a:graphicData uri="http://schemas.openxmlformats.org/presentationml/2006/ole">
            <p:oleObj spid="_x0000_s514055" name="Equation" r:id="rId8" imgW="368280" imgH="164880" progId="Equation.DSMT4">
              <p:embed/>
            </p:oleObj>
          </a:graphicData>
        </a:graphic>
      </p:graphicFrame>
      <p:graphicFrame>
        <p:nvGraphicFramePr>
          <p:cNvPr id="443402" name="Object 10"/>
          <p:cNvGraphicFramePr>
            <a:graphicFrameLocks noChangeAspect="1"/>
          </p:cNvGraphicFramePr>
          <p:nvPr/>
        </p:nvGraphicFramePr>
        <p:xfrm>
          <a:off x="1905000" y="5487988"/>
          <a:ext cx="641350" cy="379412"/>
        </p:xfrm>
        <a:graphic>
          <a:graphicData uri="http://schemas.openxmlformats.org/presentationml/2006/ole">
            <p:oleObj spid="_x0000_s514056" name="Equation" r:id="rId9" imgW="279360" imgH="164880" progId="Equation.DSMT4">
              <p:embed/>
            </p:oleObj>
          </a:graphicData>
        </a:graphic>
      </p:graphicFrame>
      <p:graphicFrame>
        <p:nvGraphicFramePr>
          <p:cNvPr id="443403" name="Object 11"/>
          <p:cNvGraphicFramePr>
            <a:graphicFrameLocks noChangeAspect="1"/>
          </p:cNvGraphicFramePr>
          <p:nvPr/>
        </p:nvGraphicFramePr>
        <p:xfrm>
          <a:off x="1633538" y="2590800"/>
          <a:ext cx="652462" cy="352425"/>
        </p:xfrm>
        <a:graphic>
          <a:graphicData uri="http://schemas.openxmlformats.org/presentationml/2006/ole">
            <p:oleObj spid="_x0000_s514057" name="Equation" r:id="rId10" imgW="304560" imgH="164880" progId="Equation.DSMT4">
              <p:embed/>
            </p:oleObj>
          </a:graphicData>
        </a:graphic>
      </p:graphicFrame>
      <p:graphicFrame>
        <p:nvGraphicFramePr>
          <p:cNvPr id="443404" name="Object 12"/>
          <p:cNvGraphicFramePr>
            <a:graphicFrameLocks noChangeAspect="1"/>
          </p:cNvGraphicFramePr>
          <p:nvPr/>
        </p:nvGraphicFramePr>
        <p:xfrm>
          <a:off x="2271713" y="2362200"/>
          <a:ext cx="762000" cy="787400"/>
        </p:xfrm>
        <a:graphic>
          <a:graphicData uri="http://schemas.openxmlformats.org/presentationml/2006/ole">
            <p:oleObj spid="_x0000_s514058" name="Equation" r:id="rId11" imgW="355320" imgH="368280" progId="Equation.DSMT4">
              <p:embed/>
            </p:oleObj>
          </a:graphicData>
        </a:graphic>
      </p:graphicFrame>
      <p:graphicFrame>
        <p:nvGraphicFramePr>
          <p:cNvPr id="443405" name="Object 13"/>
          <p:cNvGraphicFramePr>
            <a:graphicFrameLocks noChangeAspect="1"/>
          </p:cNvGraphicFramePr>
          <p:nvPr/>
        </p:nvGraphicFramePr>
        <p:xfrm>
          <a:off x="6219825" y="4184650"/>
          <a:ext cx="866775" cy="387350"/>
        </p:xfrm>
        <a:graphic>
          <a:graphicData uri="http://schemas.openxmlformats.org/presentationml/2006/ole">
            <p:oleObj spid="_x0000_s514059" name="Equation" r:id="rId12" imgW="368280" imgH="164880" progId="Equation.DSMT4">
              <p:embed/>
            </p:oleObj>
          </a:graphicData>
        </a:graphic>
      </p:graphicFrame>
      <p:graphicFrame>
        <p:nvGraphicFramePr>
          <p:cNvPr id="443406" name="Object 14"/>
          <p:cNvGraphicFramePr>
            <a:graphicFrameLocks noChangeAspect="1"/>
          </p:cNvGraphicFramePr>
          <p:nvPr/>
        </p:nvGraphicFramePr>
        <p:xfrm>
          <a:off x="7010400" y="4184650"/>
          <a:ext cx="717550" cy="387350"/>
        </p:xfrm>
        <a:graphic>
          <a:graphicData uri="http://schemas.openxmlformats.org/presentationml/2006/ole">
            <p:oleObj spid="_x0000_s514060" name="Equation" r:id="rId13" imgW="304560" imgH="164880" progId="Equation.DSMT4">
              <p:embed/>
            </p:oleObj>
          </a:graphicData>
        </a:graphic>
      </p:graphicFrame>
      <p:graphicFrame>
        <p:nvGraphicFramePr>
          <p:cNvPr id="443407" name="Object 15"/>
          <p:cNvGraphicFramePr>
            <a:graphicFrameLocks noChangeAspect="1"/>
          </p:cNvGraphicFramePr>
          <p:nvPr/>
        </p:nvGraphicFramePr>
        <p:xfrm>
          <a:off x="2528888" y="5410200"/>
          <a:ext cx="1052512" cy="671513"/>
        </p:xfrm>
        <a:graphic>
          <a:graphicData uri="http://schemas.openxmlformats.org/presentationml/2006/ole">
            <p:oleObj spid="_x0000_s514061" name="Equation" r:id="rId14" imgW="457200" imgH="291960" progId="Equation.DSMT4">
              <p:embed/>
            </p:oleObj>
          </a:graphicData>
        </a:graphic>
      </p:graphicFrame>
      <p:graphicFrame>
        <p:nvGraphicFramePr>
          <p:cNvPr id="443408" name="Object 16"/>
          <p:cNvGraphicFramePr>
            <a:graphicFrameLocks noChangeAspect="1"/>
          </p:cNvGraphicFramePr>
          <p:nvPr/>
        </p:nvGraphicFramePr>
        <p:xfrm>
          <a:off x="3505200" y="5334000"/>
          <a:ext cx="1285875" cy="758825"/>
        </p:xfrm>
        <a:graphic>
          <a:graphicData uri="http://schemas.openxmlformats.org/presentationml/2006/ole">
            <p:oleObj spid="_x0000_s514062" name="Equation" r:id="rId15" imgW="558720" imgH="330120" progId="Equation.DSMT4">
              <p:embed/>
            </p:oleObj>
          </a:graphicData>
        </a:graphic>
      </p:graphicFrame>
      <p:graphicFrame>
        <p:nvGraphicFramePr>
          <p:cNvPr id="443409" name="Object 17"/>
          <p:cNvGraphicFramePr>
            <a:graphicFrameLocks noChangeAspect="1"/>
          </p:cNvGraphicFramePr>
          <p:nvPr/>
        </p:nvGraphicFramePr>
        <p:xfrm>
          <a:off x="4765675" y="5227638"/>
          <a:ext cx="1635125" cy="1020762"/>
        </p:xfrm>
        <a:graphic>
          <a:graphicData uri="http://schemas.openxmlformats.org/presentationml/2006/ole">
            <p:oleObj spid="_x0000_s514063" name="Equation" r:id="rId16" imgW="711000" imgH="444240" progId="Equation.DSMT4">
              <p:embed/>
            </p:oleObj>
          </a:graphicData>
        </a:graphic>
      </p:graphicFrame>
      <p:graphicFrame>
        <p:nvGraphicFramePr>
          <p:cNvPr id="443410" name="Object 18"/>
          <p:cNvGraphicFramePr>
            <a:graphicFrameLocks noChangeAspect="1"/>
          </p:cNvGraphicFramePr>
          <p:nvPr/>
        </p:nvGraphicFramePr>
        <p:xfrm>
          <a:off x="6343650" y="5327650"/>
          <a:ext cx="819150" cy="844550"/>
        </p:xfrm>
        <a:graphic>
          <a:graphicData uri="http://schemas.openxmlformats.org/presentationml/2006/ole">
            <p:oleObj spid="_x0000_s514064" name="Equation" r:id="rId17" imgW="3553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C05-C93C-2C4C-B7ED-2EA0401FF965}" type="slidenum">
              <a:rPr lang="en-US"/>
              <a:pPr/>
              <a:t>14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Energy Stored in a Magnetic Field</a:t>
            </a:r>
          </a:p>
        </p:txBody>
      </p:sp>
      <p:graphicFrame>
        <p:nvGraphicFramePr>
          <p:cNvPr id="44441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507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507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5076" name="Equation" r:id="rId5" imgW="914400" imgH="190080" progId="Equation.DSMT4">
              <p:embed/>
            </p:oleObj>
          </a:graphicData>
        </a:graphic>
      </p:graphicFrame>
      <p:sp>
        <p:nvSpPr>
          <p:cNvPr id="444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r>
              <a:rPr lang="en-US" dirty="0"/>
              <a:t>The work done to the system is the same as the energy stored in the inductor when it is carrying current </a:t>
            </a:r>
            <a:r>
              <a:rPr lang="en-US" dirty="0">
                <a:latin typeface="Monotype Corsiva" charset="0"/>
              </a:rPr>
              <a:t>I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compared to the energy stored in a capacitor, C, when the potential difference across it is </a:t>
            </a:r>
            <a:r>
              <a:rPr lang="en-US" dirty="0" smtClean="0"/>
              <a:t>V:</a:t>
            </a:r>
          </a:p>
          <a:p>
            <a:pPr lvl="1"/>
            <a:r>
              <a:rPr lang="en-US" dirty="0"/>
              <a:t>Just like the energy stored in a capacitor is considered to reside in the electric field between its plates</a:t>
            </a:r>
          </a:p>
          <a:p>
            <a:pPr lvl="1"/>
            <a:r>
              <a:rPr lang="en-US" dirty="0"/>
              <a:t>The energy in an inductor can be considered to be stored in its magnetic field</a:t>
            </a:r>
          </a:p>
        </p:txBody>
      </p:sp>
      <p:graphicFrame>
        <p:nvGraphicFramePr>
          <p:cNvPr id="44442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5077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/>
        </p:nvGraphicFramePr>
        <p:xfrm>
          <a:off x="1263650" y="2506663"/>
          <a:ext cx="1403350" cy="846137"/>
        </p:xfrm>
        <a:graphic>
          <a:graphicData uri="http://schemas.openxmlformats.org/presentationml/2006/ole">
            <p:oleObj spid="_x0000_s515078" name="Equation" r:id="rId7" imgW="609480" imgH="368280" progId="Equation.DSMT4">
              <p:embed/>
            </p:oleObj>
          </a:graphicData>
        </a:graphic>
      </p:graphicFrame>
      <p:graphicFrame>
        <p:nvGraphicFramePr>
          <p:cNvPr id="444425" name="Object 9"/>
          <p:cNvGraphicFramePr>
            <a:graphicFrameLocks noChangeAspect="1"/>
          </p:cNvGraphicFramePr>
          <p:nvPr/>
        </p:nvGraphicFramePr>
        <p:xfrm>
          <a:off x="6705600" y="4114800"/>
          <a:ext cx="492125" cy="304800"/>
        </p:xfrm>
        <a:graphic>
          <a:graphicData uri="http://schemas.openxmlformats.org/presentationml/2006/ole">
            <p:oleObj spid="_x0000_s515079" name="Equation" r:id="rId8" imgW="266400" imgH="164880" progId="Equation.DSMT4">
              <p:embed/>
            </p:oleObj>
          </a:graphicData>
        </a:graphic>
      </p:graphicFrame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3124200" y="2590800"/>
            <a:ext cx="2895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Energy Stored in a magnetic field inside an inductor</a:t>
            </a:r>
          </a:p>
        </p:txBody>
      </p:sp>
      <p:graphicFrame>
        <p:nvGraphicFramePr>
          <p:cNvPr id="444427" name="Object 11"/>
          <p:cNvGraphicFramePr>
            <a:graphicFrameLocks noChangeAspect="1"/>
          </p:cNvGraphicFramePr>
          <p:nvPr/>
        </p:nvGraphicFramePr>
        <p:xfrm>
          <a:off x="7162800" y="3886200"/>
          <a:ext cx="750888" cy="677863"/>
        </p:xfrm>
        <a:graphic>
          <a:graphicData uri="http://schemas.openxmlformats.org/presentationml/2006/ole">
            <p:oleObj spid="_x0000_s515080" name="Equation" r:id="rId9" imgW="406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4CB6-3F3B-BC4A-BBA7-2E93AAD266F4}" type="slidenum">
              <a:rPr lang="en-US"/>
              <a:pPr/>
              <a:t>15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Stored Energy in terms of B</a:t>
            </a:r>
          </a:p>
        </p:txBody>
      </p:sp>
      <p:graphicFrame>
        <p:nvGraphicFramePr>
          <p:cNvPr id="445443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609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5444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609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5445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6100" name="Equation" r:id="rId5" imgW="914400" imgH="190080" progId="Equation.DSMT4">
              <p:embed/>
            </p:oleObj>
          </a:graphicData>
        </a:graphic>
      </p:graphicFrame>
      <p:sp>
        <p:nvSpPr>
          <p:cNvPr id="4454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86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how is the stored energy written in terms of magnetic field B?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Inductance of an ideal solenoid without a fringe effect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magnetic field in a solenoid is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stored in an inductor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density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This formula is valid</a:t>
            </a:r>
            <a:r>
              <a:rPr lang="en-US" sz="2400" dirty="0" smtClean="0"/>
              <a:t> in </a:t>
            </a:r>
            <a:r>
              <a:rPr lang="en-US" sz="2400" dirty="0"/>
              <a:t>any region of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a ferromagnetic material is present,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becomes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μ</a:t>
            </a:r>
            <a:r>
              <a:rPr lang="en-US" sz="2400" dirty="0" smtClean="0"/>
              <a:t>.   </a:t>
            </a:r>
            <a:endParaRPr lang="en-US" sz="2400" dirty="0"/>
          </a:p>
        </p:txBody>
      </p:sp>
      <p:graphicFrame>
        <p:nvGraphicFramePr>
          <p:cNvPr id="44544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610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5448" name="Object 8"/>
          <p:cNvGraphicFramePr>
            <a:graphicFrameLocks noChangeAspect="1"/>
          </p:cNvGraphicFramePr>
          <p:nvPr/>
        </p:nvGraphicFramePr>
        <p:xfrm>
          <a:off x="1143000" y="1539875"/>
          <a:ext cx="582613" cy="366713"/>
        </p:xfrm>
        <a:graphic>
          <a:graphicData uri="http://schemas.openxmlformats.org/presentationml/2006/ole">
            <p:oleObj spid="_x0000_s516102" name="Equation" r:id="rId7" imgW="241200" imgH="152280" progId="Equation.DSMT4">
              <p:embed/>
            </p:oleObj>
          </a:graphicData>
        </a:graphic>
      </p:graphicFrame>
      <p:graphicFrame>
        <p:nvGraphicFramePr>
          <p:cNvPr id="445449" name="Object 9"/>
          <p:cNvGraphicFramePr>
            <a:graphicFrameLocks noChangeAspect="1"/>
          </p:cNvGraphicFramePr>
          <p:nvPr/>
        </p:nvGraphicFramePr>
        <p:xfrm>
          <a:off x="4953000" y="2001838"/>
          <a:ext cx="596900" cy="357187"/>
        </p:xfrm>
        <a:graphic>
          <a:graphicData uri="http://schemas.openxmlformats.org/presentationml/2006/ole">
            <p:oleObj spid="_x0000_s516103" name="Equation" r:id="rId8" imgW="253800" imgH="152280" progId="Equation.DSMT4">
              <p:embed/>
            </p:oleObj>
          </a:graphicData>
        </a:graphic>
      </p:graphicFrame>
      <p:graphicFrame>
        <p:nvGraphicFramePr>
          <p:cNvPr id="445450" name="Object 10"/>
          <p:cNvGraphicFramePr>
            <a:graphicFrameLocks noChangeAspect="1"/>
          </p:cNvGraphicFramePr>
          <p:nvPr/>
        </p:nvGraphicFramePr>
        <p:xfrm>
          <a:off x="1066800" y="2986088"/>
          <a:ext cx="552450" cy="342900"/>
        </p:xfrm>
        <a:graphic>
          <a:graphicData uri="http://schemas.openxmlformats.org/presentationml/2006/ole">
            <p:oleObj spid="_x0000_s516104" name="Equation" r:id="rId9" imgW="266400" imgH="164880" progId="Equation.DSMT4">
              <p:embed/>
            </p:oleObj>
          </a:graphicData>
        </a:graphic>
      </p:graphicFrame>
      <p:graphicFrame>
        <p:nvGraphicFramePr>
          <p:cNvPr id="445451" name="Object 11"/>
          <p:cNvGraphicFramePr>
            <a:graphicFrameLocks noChangeAspect="1"/>
          </p:cNvGraphicFramePr>
          <p:nvPr/>
        </p:nvGraphicFramePr>
        <p:xfrm>
          <a:off x="1143000" y="4267200"/>
          <a:ext cx="517525" cy="287338"/>
        </p:xfrm>
        <a:graphic>
          <a:graphicData uri="http://schemas.openxmlformats.org/presentationml/2006/ole">
            <p:oleObj spid="_x0000_s516105" name="Equation" r:id="rId10" imgW="228600" imgH="126720" progId="Equation.DSMT4">
              <p:embed/>
            </p:oleObj>
          </a:graphicData>
        </a:graphic>
      </p:graphicFrame>
      <p:graphicFrame>
        <p:nvGraphicFramePr>
          <p:cNvPr id="445452" name="Object 12"/>
          <p:cNvGraphicFramePr>
            <a:graphicFrameLocks noChangeAspect="1"/>
          </p:cNvGraphicFramePr>
          <p:nvPr/>
        </p:nvGraphicFramePr>
        <p:xfrm>
          <a:off x="6616700" y="2667000"/>
          <a:ext cx="1689100" cy="957263"/>
        </p:xfrm>
        <a:graphic>
          <a:graphicData uri="http://schemas.openxmlformats.org/presentationml/2006/ole">
            <p:oleObj spid="_x0000_s516106" name="Equation" r:id="rId11" imgW="761760" imgH="431640" progId="Equation.DSMT4">
              <p:embed/>
            </p:oleObj>
          </a:graphicData>
        </a:graphic>
      </p:graphicFrame>
      <p:graphicFrame>
        <p:nvGraphicFramePr>
          <p:cNvPr id="445453" name="Object 13"/>
          <p:cNvGraphicFramePr>
            <a:graphicFrameLocks noChangeAspect="1"/>
          </p:cNvGraphicFramePr>
          <p:nvPr/>
        </p:nvGraphicFramePr>
        <p:xfrm>
          <a:off x="6629400" y="3810000"/>
          <a:ext cx="1266825" cy="974725"/>
        </p:xfrm>
        <a:graphic>
          <a:graphicData uri="http://schemas.openxmlformats.org/presentationml/2006/ole">
            <p:oleObj spid="_x0000_s516107" name="Equation" r:id="rId12" imgW="558720" imgH="431640" progId="Equation.DSMT4">
              <p:embed/>
            </p:oleObj>
          </a:graphicData>
        </a:graphic>
      </p:graphicFrame>
      <p:graphicFrame>
        <p:nvGraphicFramePr>
          <p:cNvPr id="445454" name="Object 14"/>
          <p:cNvGraphicFramePr>
            <a:graphicFrameLocks noChangeAspect="1"/>
          </p:cNvGraphicFramePr>
          <p:nvPr/>
        </p:nvGraphicFramePr>
        <p:xfrm>
          <a:off x="1676400" y="1447800"/>
          <a:ext cx="1382713" cy="550863"/>
        </p:xfrm>
        <a:graphic>
          <a:graphicData uri="http://schemas.openxmlformats.org/presentationml/2006/ole">
            <p:oleObj spid="_x0000_s516108" name="Equation" r:id="rId13" imgW="571320" imgH="228600" progId="Equation.DSMT4">
              <p:embed/>
            </p:oleObj>
          </a:graphicData>
        </a:graphic>
      </p:graphicFrame>
      <p:graphicFrame>
        <p:nvGraphicFramePr>
          <p:cNvPr id="445455" name="Object 15"/>
          <p:cNvGraphicFramePr>
            <a:graphicFrameLocks noChangeAspect="1"/>
          </p:cNvGraphicFramePr>
          <p:nvPr/>
        </p:nvGraphicFramePr>
        <p:xfrm>
          <a:off x="5473700" y="1962150"/>
          <a:ext cx="1104900" cy="476250"/>
        </p:xfrm>
        <a:graphic>
          <a:graphicData uri="http://schemas.openxmlformats.org/presentationml/2006/ole">
            <p:oleObj spid="_x0000_s516109" name="Equation" r:id="rId14" imgW="469800" imgH="203040" progId="Equation.DSMT4">
              <p:embed/>
            </p:oleObj>
          </a:graphicData>
        </a:graphic>
      </p:graphicFrame>
      <p:graphicFrame>
        <p:nvGraphicFramePr>
          <p:cNvPr id="445456" name="Object 16"/>
          <p:cNvGraphicFramePr>
            <a:graphicFrameLocks noChangeAspect="1"/>
          </p:cNvGraphicFramePr>
          <p:nvPr/>
        </p:nvGraphicFramePr>
        <p:xfrm>
          <a:off x="1576388" y="2776538"/>
          <a:ext cx="1000125" cy="763587"/>
        </p:xfrm>
        <a:graphic>
          <a:graphicData uri="http://schemas.openxmlformats.org/presentationml/2006/ole">
            <p:oleObj spid="_x0000_s516110" name="Equation" r:id="rId15" imgW="482400" imgH="368280" progId="Equation.DSMT4">
              <p:embed/>
            </p:oleObj>
          </a:graphicData>
        </a:graphic>
      </p:graphicFrame>
      <p:graphicFrame>
        <p:nvGraphicFramePr>
          <p:cNvPr id="445457" name="Object 17"/>
          <p:cNvGraphicFramePr>
            <a:graphicFrameLocks noChangeAspect="1"/>
          </p:cNvGraphicFramePr>
          <p:nvPr/>
        </p:nvGraphicFramePr>
        <p:xfrm>
          <a:off x="2571750" y="2749550"/>
          <a:ext cx="1238250" cy="815975"/>
        </p:xfrm>
        <a:graphic>
          <a:graphicData uri="http://schemas.openxmlformats.org/presentationml/2006/ole">
            <p:oleObj spid="_x0000_s516111" name="Equation" r:id="rId16" imgW="596880" imgH="393480" progId="Equation.DSMT4">
              <p:embed/>
            </p:oleObj>
          </a:graphicData>
        </a:graphic>
      </p:graphicFrame>
      <p:graphicFrame>
        <p:nvGraphicFramePr>
          <p:cNvPr id="445458" name="Object 18"/>
          <p:cNvGraphicFramePr>
            <a:graphicFrameLocks noChangeAspect="1"/>
          </p:cNvGraphicFramePr>
          <p:nvPr/>
        </p:nvGraphicFramePr>
        <p:xfrm>
          <a:off x="5016500" y="2709863"/>
          <a:ext cx="1079500" cy="895350"/>
        </p:xfrm>
        <a:graphic>
          <a:graphicData uri="http://schemas.openxmlformats.org/presentationml/2006/ole">
            <p:oleObj spid="_x0000_s516112" name="Equation" r:id="rId17" imgW="520560" imgH="431640" progId="Equation.DSMT4">
              <p:embed/>
            </p:oleObj>
          </a:graphicData>
        </a:graphic>
      </p:graphicFrame>
      <p:graphicFrame>
        <p:nvGraphicFramePr>
          <p:cNvPr id="445459" name="Object 19"/>
          <p:cNvGraphicFramePr>
            <a:graphicFrameLocks noChangeAspect="1"/>
          </p:cNvGraphicFramePr>
          <p:nvPr/>
        </p:nvGraphicFramePr>
        <p:xfrm>
          <a:off x="3733800" y="2667000"/>
          <a:ext cx="1344613" cy="1000125"/>
        </p:xfrm>
        <a:graphic>
          <a:graphicData uri="http://schemas.openxmlformats.org/presentationml/2006/ole">
            <p:oleObj spid="_x0000_s516113" name="Equation" r:id="rId18" imgW="647640" imgH="482400" progId="Equation.DSMT4">
              <p:embed/>
            </p:oleObj>
          </a:graphicData>
        </a:graphic>
      </p:graphicFrame>
      <p:sp>
        <p:nvSpPr>
          <p:cNvPr id="445460" name="Text Box 20"/>
          <p:cNvSpPr txBox="1">
            <a:spLocks noChangeArrowheads="1"/>
          </p:cNvSpPr>
          <p:nvPr/>
        </p:nvSpPr>
        <p:spPr bwMode="auto">
          <a:xfrm>
            <a:off x="5181600" y="4267200"/>
            <a:ext cx="106838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Volume V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3325" y="2895600"/>
            <a:ext cx="1379538" cy="1233488"/>
            <a:chOff x="3158" y="2208"/>
            <a:chExt cx="869" cy="777"/>
          </a:xfrm>
        </p:grpSpPr>
        <p:sp>
          <p:nvSpPr>
            <p:cNvPr id="445462" name="Oval 22"/>
            <p:cNvSpPr>
              <a:spLocks noChangeArrowheads="1"/>
            </p:cNvSpPr>
            <p:nvPr/>
          </p:nvSpPr>
          <p:spPr bwMode="auto">
            <a:xfrm>
              <a:off x="3600" y="2208"/>
              <a:ext cx="24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5463" name="Text Box 23"/>
            <p:cNvSpPr txBox="1">
              <a:spLocks noChangeArrowheads="1"/>
            </p:cNvSpPr>
            <p:nvPr/>
          </p:nvSpPr>
          <p:spPr bwMode="auto">
            <a:xfrm>
              <a:off x="3158" y="2736"/>
              <a:ext cx="869" cy="249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445464" name="AutoShape 24"/>
            <p:cNvCxnSpPr>
              <a:cxnSpLocks noChangeShapeType="1"/>
              <a:stCxn id="445462" idx="4"/>
              <a:endCxn id="445463" idx="0"/>
            </p:cNvCxnSpPr>
            <p:nvPr/>
          </p:nvCxnSpPr>
          <p:spPr bwMode="auto">
            <a:xfrm rot="5400000">
              <a:off x="3546" y="2552"/>
              <a:ext cx="222" cy="127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/>
            </a:ln>
            <a:effectLst/>
          </p:spPr>
        </p:cxnSp>
      </p:grpSp>
      <p:graphicFrame>
        <p:nvGraphicFramePr>
          <p:cNvPr id="445465" name="Object 25"/>
          <p:cNvGraphicFramePr>
            <a:graphicFrameLocks noChangeAspect="1"/>
          </p:cNvGraphicFramePr>
          <p:nvPr/>
        </p:nvGraphicFramePr>
        <p:xfrm>
          <a:off x="1676400" y="3962400"/>
          <a:ext cx="661988" cy="831850"/>
        </p:xfrm>
        <a:graphic>
          <a:graphicData uri="http://schemas.openxmlformats.org/presentationml/2006/ole">
            <p:oleObj spid="_x0000_s516114" name="Equation" r:id="rId19" imgW="291960" imgH="368280" progId="Equation.DSMT4">
              <p:embed/>
            </p:oleObj>
          </a:graphicData>
        </a:graphic>
      </p:graphicFrame>
      <p:graphicFrame>
        <p:nvGraphicFramePr>
          <p:cNvPr id="445466" name="Object 26"/>
          <p:cNvGraphicFramePr>
            <a:graphicFrameLocks noChangeAspect="1"/>
          </p:cNvGraphicFramePr>
          <p:nvPr/>
        </p:nvGraphicFramePr>
        <p:xfrm>
          <a:off x="2286000" y="3962400"/>
          <a:ext cx="749300" cy="830263"/>
        </p:xfrm>
        <a:graphic>
          <a:graphicData uri="http://schemas.openxmlformats.org/presentationml/2006/ole">
            <p:oleObj spid="_x0000_s516115" name="Equation" r:id="rId20" imgW="330120" imgH="368280" progId="Equation.DSMT4">
              <p:embed/>
            </p:oleObj>
          </a:graphicData>
        </a:graphic>
      </p:graphicFrame>
      <p:graphicFrame>
        <p:nvGraphicFramePr>
          <p:cNvPr id="445467" name="Object 27"/>
          <p:cNvGraphicFramePr>
            <a:graphicFrameLocks noChangeAspect="1"/>
          </p:cNvGraphicFramePr>
          <p:nvPr/>
        </p:nvGraphicFramePr>
        <p:xfrm>
          <a:off x="3005138" y="3886200"/>
          <a:ext cx="804862" cy="974725"/>
        </p:xfrm>
        <a:graphic>
          <a:graphicData uri="http://schemas.openxmlformats.org/presentationml/2006/ole">
            <p:oleObj spid="_x0000_s516116" name="Equation" r:id="rId21" imgW="355320" imgH="431640" progId="Equation.DSMT4">
              <p:embed/>
            </p:oleObj>
          </a:graphicData>
        </a:graphic>
      </p:graphicFrame>
      <p:sp>
        <p:nvSpPr>
          <p:cNvPr id="445468" name="Text Box 28"/>
          <p:cNvSpPr txBox="1">
            <a:spLocks noChangeArrowheads="1"/>
          </p:cNvSpPr>
          <p:nvPr/>
        </p:nvSpPr>
        <p:spPr bwMode="auto">
          <a:xfrm>
            <a:off x="914400" y="5715000"/>
            <a:ext cx="313905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volume does </a:t>
            </a:r>
            <a:r>
              <a:rPr lang="en-US" sz="1800" b="1" dirty="0">
                <a:solidFill>
                  <a:srgbClr val="CC0000"/>
                </a:solidFill>
                <a:latin typeface="Monotype Corsiva"/>
                <a:cs typeface="Monotype Corsiva"/>
              </a:rPr>
              <a:t>Al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represent?</a:t>
            </a:r>
          </a:p>
        </p:txBody>
      </p:sp>
      <p:sp>
        <p:nvSpPr>
          <p:cNvPr id="445469" name="Text Box 29"/>
          <p:cNvSpPr txBox="1">
            <a:spLocks noChangeArrowheads="1"/>
          </p:cNvSpPr>
          <p:nvPr/>
        </p:nvSpPr>
        <p:spPr bwMode="auto">
          <a:xfrm>
            <a:off x="4259263" y="5729287"/>
            <a:ext cx="2955925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The volume inside a solenoid!!</a:t>
            </a:r>
          </a:p>
        </p:txBody>
      </p:sp>
      <p:sp>
        <p:nvSpPr>
          <p:cNvPr id="445470" name="Text Box 30"/>
          <p:cNvSpPr txBox="1">
            <a:spLocks noChangeArrowheads="1"/>
          </p:cNvSpPr>
          <p:nvPr/>
        </p:nvSpPr>
        <p:spPr bwMode="auto">
          <a:xfrm>
            <a:off x="8075613" y="4100513"/>
            <a:ext cx="104775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 density</a:t>
            </a:r>
          </a:p>
        </p:txBody>
      </p:sp>
      <p:sp>
        <p:nvSpPr>
          <p:cNvPr id="445471" name="Text Box 31"/>
          <p:cNvSpPr txBox="1">
            <a:spLocks noChangeArrowheads="1"/>
          </p:cNvSpPr>
          <p:nvPr/>
        </p:nvSpPr>
        <p:spPr bwMode="auto">
          <a:xfrm>
            <a:off x="8534400" y="2971800"/>
            <a:ext cx="33813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3994-1649-0642-AD51-15D3F02705BE}" type="slidenum">
              <a:rPr lang="en-US"/>
              <a:pPr/>
              <a:t>16</a:t>
            </a:fld>
            <a:endParaRPr lang="en-US"/>
          </a:p>
        </p:txBody>
      </p:sp>
      <p:pic>
        <p:nvPicPr>
          <p:cNvPr id="446466" name="Picture 2" descr="FG30_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2514600" cy="2286000"/>
          </a:xfrm>
          <a:prstGeom prst="rect">
            <a:avLst/>
          </a:prstGeom>
          <a:noFill/>
        </p:spPr>
      </p:pic>
      <p:sp>
        <p:nvSpPr>
          <p:cNvPr id="4464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5 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64008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Energy stored in a coaxial cable.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How much energy is being stored per unit length in a coaxial cable whose conductors have radii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which carry a current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Where is the energy density highest? 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(a) The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total flux through </a:t>
            </a:r>
            <a:r>
              <a:rPr lang="en-US" dirty="0" err="1" smtClean="0">
                <a:solidFill>
                  <a:srgbClr val="CC00CC"/>
                </a:solidFill>
                <a:latin typeface="Monotype Corsiva"/>
                <a:cs typeface="Monotype Corsiva"/>
              </a:rPr>
              <a:t>l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of the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6470" name="Text Box 6"/>
          <p:cNvSpPr txBox="1">
            <a:spLocks noChangeArrowheads="1"/>
          </p:cNvSpPr>
          <p:nvPr/>
        </p:nvSpPr>
        <p:spPr bwMode="auto">
          <a:xfrm>
            <a:off x="381000" y="4419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Since the magnetic field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1" name="Object 7"/>
          <p:cNvGraphicFramePr>
            <a:graphicFrameLocks noChangeAspect="1"/>
          </p:cNvGraphicFramePr>
          <p:nvPr/>
        </p:nvGraphicFramePr>
        <p:xfrm>
          <a:off x="6324600" y="2795150"/>
          <a:ext cx="523609" cy="721171"/>
        </p:xfrm>
        <a:graphic>
          <a:graphicData uri="http://schemas.openxmlformats.org/presentationml/2006/ole">
            <p:oleObj spid="_x0000_s517122" name="Equation" r:id="rId4" imgW="266400" imgH="368280" progId="Equation.DSMT4">
              <p:embed/>
            </p:oleObj>
          </a:graphicData>
        </a:graphic>
      </p:graphicFrame>
      <p:sp>
        <p:nvSpPr>
          <p:cNvPr id="446472" name="Text Box 8"/>
          <p:cNvSpPr txBox="1">
            <a:spLocks noChangeArrowheads="1"/>
          </p:cNvSpPr>
          <p:nvPr/>
        </p:nvSpPr>
        <p:spPr bwMode="auto">
          <a:xfrm>
            <a:off x="533400" y="3475037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energy stored per unit length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3" name="Object 9"/>
          <p:cNvGraphicFramePr>
            <a:graphicFrameLocks noChangeAspect="1"/>
          </p:cNvGraphicFramePr>
          <p:nvPr/>
        </p:nvGraphicFramePr>
        <p:xfrm>
          <a:off x="3429000" y="3611562"/>
          <a:ext cx="597164" cy="754242"/>
        </p:xfrm>
        <a:graphic>
          <a:graphicData uri="http://schemas.openxmlformats.org/presentationml/2006/ole">
            <p:oleObj spid="_x0000_s517123" name="Equation" r:id="rId5" imgW="291960" imgH="368280" progId="Equation.DSMT4">
              <p:embed/>
            </p:oleObj>
          </a:graphicData>
        </a:graphic>
      </p:graphicFrame>
      <p:graphicFrame>
        <p:nvGraphicFramePr>
          <p:cNvPr id="446474" name="Object 10"/>
          <p:cNvGraphicFramePr>
            <a:graphicFrameLocks noChangeAspect="1"/>
          </p:cNvGraphicFramePr>
          <p:nvPr/>
        </p:nvGraphicFramePr>
        <p:xfrm>
          <a:off x="3886200" y="4495800"/>
          <a:ext cx="573088" cy="342900"/>
        </p:xfrm>
        <a:graphic>
          <a:graphicData uri="http://schemas.openxmlformats.org/presentationml/2006/ole">
            <p:oleObj spid="_x0000_s517124" name="Equation" r:id="rId6" imgW="253800" imgH="152280" progId="Equation.DSMT4">
              <p:embed/>
            </p:oleObj>
          </a:graphicData>
        </a:graphic>
      </p:graphicFrame>
      <p:sp>
        <p:nvSpPr>
          <p:cNvPr id="446475" name="Text Box 11"/>
          <p:cNvSpPr txBox="1">
            <a:spLocks noChangeArrowheads="1"/>
          </p:cNvSpPr>
          <p:nvPr/>
        </p:nvSpPr>
        <p:spPr bwMode="auto">
          <a:xfrm>
            <a:off x="414337" y="54260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And the energy density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6" name="Object 12"/>
          <p:cNvGraphicFramePr>
            <a:graphicFrameLocks noChangeAspect="1"/>
          </p:cNvGraphicFramePr>
          <p:nvPr/>
        </p:nvGraphicFramePr>
        <p:xfrm>
          <a:off x="3538537" y="5521325"/>
          <a:ext cx="517525" cy="285750"/>
        </p:xfrm>
        <a:graphic>
          <a:graphicData uri="http://schemas.openxmlformats.org/presentationml/2006/ole">
            <p:oleObj spid="_x0000_s517125" name="Equation" r:id="rId7" imgW="228600" imgH="126720" progId="Equation.DSMT4">
              <p:embed/>
            </p:oleObj>
          </a:graphicData>
        </a:graphic>
      </p:graphicFrame>
      <p:sp>
        <p:nvSpPr>
          <p:cNvPr id="446477" name="Text Box 13"/>
          <p:cNvSpPr txBox="1">
            <a:spLocks noChangeArrowheads="1"/>
          </p:cNvSpPr>
          <p:nvPr/>
        </p:nvSpPr>
        <p:spPr bwMode="auto">
          <a:xfrm>
            <a:off x="5257800" y="4695825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energy density is highest where B is highest.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Since B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 highest close to </a:t>
            </a:r>
            <a:r>
              <a:rPr lang="en-US" dirty="0" err="1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=r</a:t>
            </a:r>
            <a:r>
              <a:rPr lang="en-US" baseline="-25000" dirty="0">
                <a:solidFill>
                  <a:srgbClr val="CC00CC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near the surface of the inner conductor.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8" name="Object 14"/>
          <p:cNvGraphicFramePr>
            <a:graphicFrameLocks noChangeAspect="1"/>
          </p:cNvGraphicFramePr>
          <p:nvPr/>
        </p:nvGraphicFramePr>
        <p:xfrm>
          <a:off x="6826250" y="2785625"/>
          <a:ext cx="1022350" cy="795775"/>
        </p:xfrm>
        <a:graphic>
          <a:graphicData uri="http://schemas.openxmlformats.org/presentationml/2006/ole">
            <p:oleObj spid="_x0000_s517126" name="Equation" r:id="rId8" imgW="520560" imgH="406080" progId="Equation.DSMT4">
              <p:embed/>
            </p:oleObj>
          </a:graphicData>
        </a:graphic>
      </p:graphicFrame>
      <p:graphicFrame>
        <p:nvGraphicFramePr>
          <p:cNvPr id="446479" name="Object 15"/>
          <p:cNvGraphicFramePr>
            <a:graphicFrameLocks noChangeAspect="1"/>
          </p:cNvGraphicFramePr>
          <p:nvPr/>
        </p:nvGraphicFramePr>
        <p:xfrm>
          <a:off x="4038600" y="3535362"/>
          <a:ext cx="1039961" cy="807053"/>
        </p:xfrm>
        <a:graphic>
          <a:graphicData uri="http://schemas.openxmlformats.org/presentationml/2006/ole">
            <p:oleObj spid="_x0000_s517127" name="Equation" r:id="rId9" imgW="507960" imgH="393480" progId="Equation.DSMT4">
              <p:embed/>
            </p:oleObj>
          </a:graphicData>
        </a:graphic>
      </p:graphicFrame>
      <p:graphicFrame>
        <p:nvGraphicFramePr>
          <p:cNvPr id="446480" name="Object 16"/>
          <p:cNvGraphicFramePr>
            <a:graphicFrameLocks noChangeAspect="1"/>
          </p:cNvGraphicFramePr>
          <p:nvPr/>
        </p:nvGraphicFramePr>
        <p:xfrm>
          <a:off x="5257800" y="3535362"/>
          <a:ext cx="1299952" cy="884238"/>
        </p:xfrm>
        <a:graphic>
          <a:graphicData uri="http://schemas.openxmlformats.org/presentationml/2006/ole">
            <p:oleObj spid="_x0000_s517128" name="Equation" r:id="rId10" imgW="634680" imgH="431640" progId="Equation.DSMT4">
              <p:embed/>
            </p:oleObj>
          </a:graphicData>
        </a:graphic>
      </p:graphicFrame>
      <p:graphicFrame>
        <p:nvGraphicFramePr>
          <p:cNvPr id="446481" name="Object 17"/>
          <p:cNvGraphicFramePr>
            <a:graphicFrameLocks noChangeAspect="1"/>
          </p:cNvGraphicFramePr>
          <p:nvPr/>
        </p:nvGraphicFramePr>
        <p:xfrm>
          <a:off x="4494213" y="4276725"/>
          <a:ext cx="687387" cy="828675"/>
        </p:xfrm>
        <a:graphic>
          <a:graphicData uri="http://schemas.openxmlformats.org/presentationml/2006/ole">
            <p:oleObj spid="_x0000_s517129" name="Equation" r:id="rId11" imgW="304560" imgH="368280" progId="Equation.DSMT4">
              <p:embed/>
            </p:oleObj>
          </a:graphicData>
        </a:graphic>
      </p:graphicFrame>
      <p:graphicFrame>
        <p:nvGraphicFramePr>
          <p:cNvPr id="446482" name="Object 18"/>
          <p:cNvGraphicFramePr>
            <a:graphicFrameLocks noChangeAspect="1"/>
          </p:cNvGraphicFramePr>
          <p:nvPr/>
        </p:nvGraphicFramePr>
        <p:xfrm>
          <a:off x="3995737" y="5121275"/>
          <a:ext cx="804863" cy="974725"/>
        </p:xfrm>
        <a:graphic>
          <a:graphicData uri="http://schemas.openxmlformats.org/presentationml/2006/ole">
            <p:oleObj spid="_x0000_s517130" name="Equation" r:id="rId12" imgW="355320" imgH="431640" progId="Equation.DSMT4">
              <p:embed/>
            </p:oleObj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Thus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inductance per unit length for a coaxial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517131" name="Object 11"/>
          <p:cNvGraphicFramePr>
            <a:graphicFrameLocks noChangeAspect="1"/>
          </p:cNvGraphicFramePr>
          <p:nvPr/>
        </p:nvGraphicFramePr>
        <p:xfrm>
          <a:off x="4994275" y="2285999"/>
          <a:ext cx="372301" cy="391439"/>
        </p:xfrm>
        <a:graphic>
          <a:graphicData uri="http://schemas.openxmlformats.org/presentationml/2006/ole">
            <p:oleObj spid="_x0000_s517131" name="Equation" r:id="rId13" imgW="215900" imgH="228600" progId="Equation.DSMT4">
              <p:embed/>
            </p:oleObj>
          </a:graphicData>
        </a:graphic>
      </p:graphicFrame>
      <p:graphicFrame>
        <p:nvGraphicFramePr>
          <p:cNvPr id="517132" name="Object 12"/>
          <p:cNvGraphicFramePr>
            <a:graphicFrameLocks noChangeAspect="1"/>
          </p:cNvGraphicFramePr>
          <p:nvPr/>
        </p:nvGraphicFramePr>
        <p:xfrm>
          <a:off x="5334000" y="2209800"/>
          <a:ext cx="939452" cy="521918"/>
        </p:xfrm>
        <a:graphic>
          <a:graphicData uri="http://schemas.openxmlformats.org/presentationml/2006/ole">
            <p:oleObj spid="_x0000_s517132" name="Equation" r:id="rId14" imgW="546100" imgH="304800" progId="Equation.DSMT4">
              <p:embed/>
            </p:oleObj>
          </a:graphicData>
        </a:graphic>
      </p:graphicFrame>
      <p:graphicFrame>
        <p:nvGraphicFramePr>
          <p:cNvPr id="517133" name="Object 13"/>
          <p:cNvGraphicFramePr>
            <a:graphicFrameLocks noChangeAspect="1"/>
          </p:cNvGraphicFramePr>
          <p:nvPr/>
        </p:nvGraphicFramePr>
        <p:xfrm>
          <a:off x="6212910" y="2133599"/>
          <a:ext cx="1330890" cy="697631"/>
        </p:xfrm>
        <a:graphic>
          <a:graphicData uri="http://schemas.openxmlformats.org/presentationml/2006/ole">
            <p:oleObj spid="_x0000_s517133" name="Equation" r:id="rId15" imgW="774700" imgH="406400" progId="Equation.DSMT4">
              <p:embed/>
            </p:oleObj>
          </a:graphicData>
        </a:graphic>
      </p:graphicFrame>
      <p:graphicFrame>
        <p:nvGraphicFramePr>
          <p:cNvPr id="517134" name="Object 14"/>
          <p:cNvGraphicFramePr>
            <a:graphicFrameLocks noChangeAspect="1"/>
          </p:cNvGraphicFramePr>
          <p:nvPr/>
        </p:nvGraphicFramePr>
        <p:xfrm>
          <a:off x="7583466" y="2133600"/>
          <a:ext cx="1179534" cy="762000"/>
        </p:xfrm>
        <a:graphic>
          <a:graphicData uri="http://schemas.openxmlformats.org/presentationml/2006/ole">
            <p:oleObj spid="_x0000_s517134" name="Equation" r:id="rId16" imgW="685800" imgH="444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058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Your planetarium extra credit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Please bring your planetarium extra credit sheet by the beginning of the class next Tuesday, Dec. 6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Be sure to tape one edge of the ticket stub with the title of the show on top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Be sure to write your name onto the sheet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Quiz #4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Coming Tuesday, Dec. 6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Covers CH30.1 through what we finish this Thursday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Reading Assignments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CH30.9 – CH30.11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Colloquium this week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Dr. Andy White (just been elected to be an APS fellow!!)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1-11-28 at 10.33.2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4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381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381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3812" name="Equation" r:id="rId5" imgW="914400" imgH="190080" progId="Equation.DSMT4">
              <p:embed/>
            </p:oleObj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343400"/>
          </a:xfrm>
        </p:spPr>
        <p:txBody>
          <a:bodyPr/>
          <a:lstStyle/>
          <a:p>
            <a:r>
              <a:rPr lang="en-US" sz="3600" dirty="0"/>
              <a:t>Changing magnetic flux through a circuit induce an </a:t>
            </a:r>
            <a:r>
              <a:rPr lang="en-US" sz="3600" dirty="0" err="1"/>
              <a:t>emf</a:t>
            </a:r>
            <a:r>
              <a:rPr lang="en-US" sz="3600" dirty="0"/>
              <a:t> in that circuit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Mutual inductance</a:t>
            </a:r>
            <a:endParaRPr lang="en-US" sz="3200" dirty="0"/>
          </a:p>
          <a:p>
            <a:pPr lvl="1"/>
            <a:r>
              <a:rPr lang="en-US" sz="3200" dirty="0"/>
              <a:t>Or induce an </a:t>
            </a:r>
            <a:r>
              <a:rPr lang="en-US" sz="3200" dirty="0" err="1"/>
              <a:t>emf</a:t>
            </a:r>
            <a:r>
              <a:rPr lang="en-US" sz="3200" dirty="0"/>
              <a:t> in itself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Self inductance</a:t>
            </a:r>
            <a:endParaRPr lang="en-US" sz="3200" dirty="0"/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3813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5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483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483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4836" name="Equation" r:id="rId6" imgW="914400" imgH="190080" progId="Equation.DSMT4">
              <p:embed/>
            </p:oleObj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</a:t>
            </a:r>
            <a:r>
              <a:rPr lang="en-US" sz="2800" dirty="0" smtClean="0"/>
              <a:t> is </a:t>
            </a:r>
            <a:r>
              <a:rPr lang="en-US" sz="2800" dirty="0"/>
              <a:t>the induced </a:t>
            </a:r>
            <a:r>
              <a:rPr lang="en-US" sz="2800" dirty="0" err="1"/>
              <a:t>emf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ε</a:t>
            </a:r>
            <a:r>
              <a:rPr lang="en-US" sz="2800" baseline="-25000" dirty="0" smtClean="0"/>
              <a:t>2</a:t>
            </a:r>
            <a:r>
              <a:rPr lang="en-US" sz="2800" dirty="0"/>
              <a:t>, in coil2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magnetic flux in each loop of coil2 created by coil1 and N</a:t>
            </a:r>
            <a:r>
              <a:rPr lang="en-US" sz="2800" baseline="-25000" dirty="0"/>
              <a:t>2</a:t>
            </a:r>
            <a:r>
              <a:rPr lang="en-US" sz="2800" dirty="0"/>
              <a:t> is the number of closely packed loops in coil2, then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total flux passing through coil2.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proportional to the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1,                     </a:t>
            </a:r>
            <a:r>
              <a:rPr lang="en-US" sz="2800" dirty="0" smtClean="0"/>
              <a:t>    .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 by                       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coil2 due to the changing current in coil1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483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p:oleObj spid="_x0000_s504838" name="Equation" r:id="rId8" imgW="952200" imgH="203040" progId="Equation.DSMT4">
              <p:embed/>
            </p:oleObj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066800" y="5638800"/>
          <a:ext cx="4267200" cy="798513"/>
        </p:xfrm>
        <a:graphic>
          <a:graphicData uri="http://schemas.openxmlformats.org/presentationml/2006/ole">
            <p:oleObj spid="_x0000_s504839" name="Equation" r:id="rId9" imgW="2450880" imgH="393480" progId="Equation.DSMT4">
              <p:embed/>
            </p:oleObj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p:oleObj spid="_x0000_s504840" name="Equation" r:id="rId10" imgW="406080" imgH="203040" progId="Equation.DSMT4">
              <p:embed/>
            </p:oleObj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p:oleObj spid="_x0000_s504841" name="Equation" r:id="rId11" imgW="482400" imgH="203040" progId="Equation.DSMT4">
              <p:embed/>
            </p:oleObj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p:oleObj spid="_x0000_s504842" name="Equation" r:id="rId12" imgW="2664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6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0585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0585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5860" name="Equation" r:id="rId5" imgW="914400" imgH="190080" progId="Equation.DSMT4">
              <p:embed/>
            </p:oleObj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coil2 with respect to coil1, M</a:t>
            </a:r>
            <a:r>
              <a:rPr lang="en-US" sz="2800" baseline="-25000" dirty="0"/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M</a:t>
            </a:r>
            <a:r>
              <a:rPr lang="en-US" sz="2000" baseline="-25000" dirty="0"/>
              <a:t>21</a:t>
            </a:r>
            <a:r>
              <a:rPr lang="en-US" sz="2000" dirty="0"/>
              <a:t> will be less.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coil2 will induce an </a:t>
            </a:r>
            <a:r>
              <a:rPr lang="en-US" sz="2800" dirty="0" err="1"/>
              <a:t>emf</a:t>
            </a:r>
            <a:r>
              <a:rPr lang="en-US" sz="2800" dirty="0"/>
              <a:t> in coil1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baseline="-25000" dirty="0"/>
              <a:t>12 </a:t>
            </a:r>
            <a:r>
              <a:rPr lang="en-US" sz="2400" dirty="0"/>
              <a:t>is the mutual inductance of coil1 with respect to coil2 and M</a:t>
            </a:r>
            <a:r>
              <a:rPr lang="en-US" sz="2400" baseline="-25000" dirty="0"/>
              <a:t>12</a:t>
            </a:r>
            <a:r>
              <a:rPr lang="en-US" sz="2400" dirty="0"/>
              <a:t> = M</a:t>
            </a:r>
            <a:r>
              <a:rPr lang="en-US" sz="2400" baseline="-25000" dirty="0"/>
              <a:t>21</a:t>
            </a:r>
            <a:r>
              <a:rPr lang="en-US" sz="2400" dirty="0"/>
              <a:t> 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M=M</a:t>
            </a:r>
            <a:r>
              <a:rPr lang="en-US" sz="2400" baseline="-25000" dirty="0"/>
              <a:t>12</a:t>
            </a:r>
            <a:r>
              <a:rPr lang="en-US" sz="2400" dirty="0"/>
              <a:t>=M</a:t>
            </a:r>
            <a:r>
              <a:rPr lang="en-US" sz="2400" baseline="-25000" dirty="0"/>
              <a:t>21</a:t>
            </a:r>
            <a:r>
              <a:rPr lang="en-US" sz="2400" dirty="0"/>
              <a:t> 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</a:t>
            </a:r>
            <a:r>
              <a:rPr lang="en-US" sz="2400" dirty="0" err="1"/>
              <a:t>henry</a:t>
            </a:r>
            <a:r>
              <a:rPr lang="en-US" sz="2400" dirty="0"/>
              <a:t>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586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p:oleObj spid="_x0000_s505862" name="Equation" r:id="rId7" imgW="266400" imgH="203040" progId="Equation.DSMT4">
              <p:embed/>
            </p:oleObj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5486400" y="4968875"/>
          <a:ext cx="3276600" cy="746125"/>
        </p:xfrm>
        <a:graphic>
          <a:graphicData uri="http://schemas.openxmlformats.org/presentationml/2006/ole">
            <p:oleObj spid="_x0000_s505863" name="Equation" r:id="rId8" imgW="1765080" imgH="368280" progId="Equation.DSMT4">
              <p:embed/>
            </p:oleObj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6062663" y="5715000"/>
          <a:ext cx="2166937" cy="411163"/>
        </p:xfrm>
        <a:graphic>
          <a:graphicData uri="http://schemas.openxmlformats.org/presentationml/2006/ole">
            <p:oleObj spid="_x0000_s505864" name="Equation" r:id="rId9" imgW="1244520" imgH="203040" progId="Equation.DSMT4">
              <p:embed/>
            </p:oleObj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p:oleObj spid="_x0000_s505865" name="Equation" r:id="rId10" imgW="596880" imgH="368280" progId="Equation.DSMT4">
              <p:embed/>
            </p:oleObj>
          </a:graphicData>
        </a:graphic>
      </p:graphicFrame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5181600" y="1997075"/>
            <a:ext cx="2514600" cy="3651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 Narrow" charset="0"/>
              </a:rPr>
              <a:t>What?  Does this make sense?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7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A contains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Assume all the flux from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1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(the solenoid) passes through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calculate 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First we need to determine the flux produced by the solenoid.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coils. 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flux through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p:oleObj spid="_x0000_s506882" name="Equation" r:id="rId4" imgW="253800" imgH="152280" progId="Equation.DSMT4">
              <p:embed/>
            </p:oleObj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p:oleObj spid="_x0000_s506883" name="Equation" r:id="rId5" imgW="368280" imgH="203040" progId="Equation.DSMT4">
              <p:embed/>
            </p:oleObj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p:oleObj spid="_x0000_s506884" name="Equation" r:id="rId6" imgW="393480" imgH="203040" progId="Equation.DSMT4">
              <p:embed/>
            </p:oleObj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p:oleObj spid="_x0000_s506885" name="Equation" r:id="rId7" imgW="469800" imgH="368280" progId="Equation.DSMT4">
              <p:embed/>
            </p:oleObj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p:oleObj spid="_x0000_s506886" name="Equation" r:id="rId8" imgW="330120" imgH="152280" progId="Equation.DSMT4">
              <p:embed/>
            </p:oleObj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p:oleObj spid="_x0000_s506887" name="Equation" r:id="rId9" imgW="583920" imgH="368280" progId="Equation.DSMT4">
              <p:embed/>
            </p:oleObj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p:oleObj spid="_x0000_s506888" name="Equation" r:id="rId10" imgW="558720" imgH="406080" progId="Equation.DSMT4">
              <p:embed/>
            </p:oleObj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p:oleObj spid="_x0000_s506889" name="Equation" r:id="rId11" imgW="914400" imgH="406080" progId="Equation.DSMT4">
              <p:embed/>
            </p:oleObj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p:oleObj spid="_x0000_s506890" name="Equation" r:id="rId12" imgW="64764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045C-D41F-134C-A2D8-048E9520F217}" type="slidenum">
              <a:rPr lang="en-US"/>
              <a:pPr/>
              <a:t>8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Self Inductance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7906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7907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7908" name="Equation" r:id="rId5" imgW="914400" imgH="190080" progId="Equation.DSMT4">
              <p:embed/>
            </p:oleObj>
          </a:graphicData>
        </a:graphic>
      </p:graphicFrame>
      <p:sp>
        <p:nvSpPr>
          <p:cNvPr id="438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concept of inductance applies to a single isolated coil of N turns.  How does this happen?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a changing current passes through a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changing magnetic flux is produced inside the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changing magnetic flux in turn induces an emf in the same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emf opposes the change in flux.  Whose law is this?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Lenz’s law</a:t>
            </a:r>
          </a:p>
          <a:p>
            <a:pPr>
              <a:lnSpc>
                <a:spcPct val="90000"/>
              </a:lnSpc>
            </a:pPr>
            <a:r>
              <a:rPr lang="en-US" sz="2800"/>
              <a:t>What would this do?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increasing?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increasing magnetic flux induces an emf that opposes the original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impedes its increase, trying to maintain the original current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decreasing?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decreasing flux induces an emf in the same direction as the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increase the flux, trying to maintain the original current</a:t>
            </a:r>
          </a:p>
        </p:txBody>
      </p:sp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7909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D0C3-0155-AF47-8503-18D56894E4E4}" type="slidenum">
              <a:rPr lang="en-US"/>
              <a:pPr/>
              <a:t>9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Self Inductance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0893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9300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0893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9301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8932" name="Equation" r:id="rId5" imgW="914400" imgH="190080" progId="Equation.DSMT4">
              <p:embed/>
            </p:oleObj>
          </a:graphicData>
        </a:graphic>
      </p:graphicFrame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the magnetic flux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Φ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passing through N turn coil is proportional to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 in the coil,</a:t>
            </a:r>
          </a:p>
          <a:p>
            <a:pPr>
              <a:lnSpc>
                <a:spcPct val="90000"/>
              </a:lnSpc>
            </a:pPr>
            <a:r>
              <a:rPr lang="en-US" dirty="0"/>
              <a:t>We define self-inductance,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induced </a:t>
            </a:r>
            <a:r>
              <a:rPr lang="en-US" dirty="0" err="1"/>
              <a:t>emf</a:t>
            </a:r>
            <a:r>
              <a:rPr lang="en-US" dirty="0"/>
              <a:t> in a coil of self-inductance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unit for self-inductance?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does magnitude of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depend 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Geometry and the presence of a ferromagnetic material</a:t>
            </a:r>
          </a:p>
          <a:p>
            <a:pPr>
              <a:lnSpc>
                <a:spcPct val="90000"/>
              </a:lnSpc>
            </a:pPr>
            <a:r>
              <a:rPr lang="en-US" dirty="0"/>
              <a:t>Self inductance can be defined for any circuit or part of a circuit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8933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/>
        </p:nvGraphicFramePr>
        <p:xfrm>
          <a:off x="1447800" y="3375025"/>
          <a:ext cx="425450" cy="282575"/>
        </p:xfrm>
        <a:graphic>
          <a:graphicData uri="http://schemas.openxmlformats.org/presentationml/2006/ole">
            <p:oleObj spid="_x0000_s508934" name="Equation" r:id="rId7" imgW="228600" imgH="139680" progId="Equation.DSMT4">
              <p:embed/>
            </p:oleObj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6043613" y="3824288"/>
          <a:ext cx="585787" cy="314325"/>
        </p:xfrm>
        <a:graphic>
          <a:graphicData uri="http://schemas.openxmlformats.org/presentationml/2006/ole">
            <p:oleObj spid="_x0000_s508935" name="Equation" r:id="rId8" imgW="330120" imgH="152280" progId="Equation.DSMT4">
              <p:embed/>
            </p:oleObj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5410200" y="1752600"/>
          <a:ext cx="1295400" cy="909638"/>
        </p:xfrm>
        <a:graphic>
          <a:graphicData uri="http://schemas.openxmlformats.org/presentationml/2006/ole">
            <p:oleObj spid="_x0000_s508936" name="Equation" r:id="rId9" imgW="609480" imgH="368280" progId="Equation.DSMT4">
              <p:embed/>
            </p:oleObj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/>
        </p:nvGraphicFramePr>
        <p:xfrm>
          <a:off x="1828800" y="3124200"/>
          <a:ext cx="1254125" cy="746125"/>
        </p:xfrm>
        <a:graphic>
          <a:graphicData uri="http://schemas.openxmlformats.org/presentationml/2006/ole">
            <p:oleObj spid="_x0000_s508937" name="Equation" r:id="rId10" imgW="672840" imgH="368280" progId="Equation.DSMT4">
              <p:embed/>
            </p:oleObj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/>
        </p:nvGraphicFramePr>
        <p:xfrm>
          <a:off x="3048000" y="3124200"/>
          <a:ext cx="733425" cy="746125"/>
        </p:xfrm>
        <a:graphic>
          <a:graphicData uri="http://schemas.openxmlformats.org/presentationml/2006/ole">
            <p:oleObj spid="_x0000_s508938" name="Equation" r:id="rId11" imgW="393480" imgH="368280" progId="Equation.DSMT4">
              <p:embed/>
            </p:oleObj>
          </a:graphicData>
        </a:graphic>
      </p:graphicFrame>
      <p:graphicFrame>
        <p:nvGraphicFramePr>
          <p:cNvPr id="439309" name="Object 13"/>
          <p:cNvGraphicFramePr>
            <a:graphicFrameLocks noChangeAspect="1"/>
          </p:cNvGraphicFramePr>
          <p:nvPr/>
        </p:nvGraphicFramePr>
        <p:xfrm>
          <a:off x="6613525" y="3810000"/>
          <a:ext cx="1082675" cy="419100"/>
        </p:xfrm>
        <a:graphic>
          <a:graphicData uri="http://schemas.openxmlformats.org/presentationml/2006/ole">
            <p:oleObj spid="_x0000_s508939" name="Equation" r:id="rId12" imgW="609480" imgH="203040" progId="Equation.DSMT4">
              <p:embed/>
            </p:oleObj>
          </a:graphicData>
        </a:graphic>
      </p:graphicFrame>
      <p:graphicFrame>
        <p:nvGraphicFramePr>
          <p:cNvPr id="439310" name="Object 14"/>
          <p:cNvGraphicFramePr>
            <a:graphicFrameLocks noChangeAspect="1"/>
          </p:cNvGraphicFramePr>
          <p:nvPr/>
        </p:nvGraphicFramePr>
        <p:xfrm>
          <a:off x="7697787" y="3810000"/>
          <a:ext cx="608013" cy="341313"/>
        </p:xfrm>
        <a:graphic>
          <a:graphicData uri="http://schemas.openxmlformats.org/presentationml/2006/ole">
            <p:oleObj spid="_x0000_s508940" name="Equation" r:id="rId13" imgW="342720" imgH="164880" progId="Equation.DSMT4">
              <p:embed/>
            </p:oleObj>
          </a:graphicData>
        </a:graphic>
      </p:graphicFrame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7002463" y="1966913"/>
            <a:ext cx="1608137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Self Inductance</a:t>
            </a:r>
          </a:p>
        </p:txBody>
      </p:sp>
      <p:graphicFrame>
        <p:nvGraphicFramePr>
          <p:cNvPr id="439312" name="Object 16"/>
          <p:cNvGraphicFramePr>
            <a:graphicFrameLocks noChangeAspect="1"/>
          </p:cNvGraphicFramePr>
          <p:nvPr/>
        </p:nvGraphicFramePr>
        <p:xfrm>
          <a:off x="7026275" y="1143000"/>
          <a:ext cx="898525" cy="558800"/>
        </p:xfrm>
        <a:graphic>
          <a:graphicData uri="http://schemas.openxmlformats.org/presentationml/2006/ole">
            <p:oleObj spid="_x0000_s508941" name="Equation" r:id="rId14" imgW="330120" imgH="203040" progId="Equation.DSMT4">
              <p:embed/>
            </p:oleObj>
          </a:graphicData>
        </a:graphic>
      </p:graphicFrame>
      <p:graphicFrame>
        <p:nvGraphicFramePr>
          <p:cNvPr id="439313" name="Object 17"/>
          <p:cNvGraphicFramePr>
            <a:graphicFrameLocks noChangeAspect="1"/>
          </p:cNvGraphicFramePr>
          <p:nvPr/>
        </p:nvGraphicFramePr>
        <p:xfrm>
          <a:off x="7864475" y="1181100"/>
          <a:ext cx="898525" cy="419100"/>
        </p:xfrm>
        <a:graphic>
          <a:graphicData uri="http://schemas.openxmlformats.org/presentationml/2006/ole">
            <p:oleObj spid="_x0000_s508942" name="Equation" r:id="rId15" imgW="330120" imgH="152280" progId="Equation.DSMT4">
              <p:embed/>
            </p:oleObj>
          </a:graphicData>
        </a:graphic>
      </p:graphicFrame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8153400" y="1181100"/>
          <a:ext cx="346075" cy="419100"/>
        </p:xfrm>
        <a:graphic>
          <a:graphicData uri="http://schemas.openxmlformats.org/presentationml/2006/ole">
            <p:oleObj spid="_x0000_s508943" name="Equation" r:id="rId16" imgW="12672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47321</TotalTime>
  <Words>1889</Words>
  <Application>Microsoft Macintosh PowerPoint</Application>
  <PresentationFormat>On-screen Show (4:3)</PresentationFormat>
  <Paragraphs>195</Paragraphs>
  <Slides>16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1444 – Section 003 Lecture #22</vt:lpstr>
      <vt:lpstr>Announcements</vt:lpstr>
      <vt:lpstr>Slide 3</vt:lpstr>
      <vt:lpstr>Inductance</vt:lpstr>
      <vt:lpstr>Mutual Inductance</vt:lpstr>
      <vt:lpstr>Mutual Inductance</vt:lpstr>
      <vt:lpstr>Example 30 – 1 </vt:lpstr>
      <vt:lpstr>Self Inductance</vt:lpstr>
      <vt:lpstr>Self Inductance</vt:lpstr>
      <vt:lpstr>So what in the world is the Inductance?</vt:lpstr>
      <vt:lpstr>Inductor</vt:lpstr>
      <vt:lpstr>Example 30 – 3 </vt:lpstr>
      <vt:lpstr>Energy Stored in a Magnetic Field</vt:lpstr>
      <vt:lpstr>Energy Stored in a Magnetic Field</vt:lpstr>
      <vt:lpstr>Stored Energy in terms of B</vt:lpstr>
      <vt:lpstr>Example 30 – 5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897</cp:revision>
  <dcterms:created xsi:type="dcterms:W3CDTF">2011-11-29T20:04:38Z</dcterms:created>
  <dcterms:modified xsi:type="dcterms:W3CDTF">2011-11-29T20:07:02Z</dcterms:modified>
</cp:coreProperties>
</file>