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127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6" r:id="rId3"/>
    <p:sldId id="62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9" r:id="rId14"/>
    <p:sldId id="630" r:id="rId15"/>
    <p:sldId id="631" r:id="rId16"/>
    <p:sldId id="632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-2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1.wmf"/><Relationship Id="rId12" Type="http://schemas.openxmlformats.org/officeDocument/2006/relationships/image" Target="../media/image62.wmf"/><Relationship Id="rId1" Type="http://schemas.openxmlformats.org/officeDocument/2006/relationships/image" Target="../media/image3.wmf"/><Relationship Id="rId2" Type="http://schemas.openxmlformats.org/officeDocument/2006/relationships/image" Target="../media/image52.wmf"/><Relationship Id="rId3" Type="http://schemas.openxmlformats.org/officeDocument/2006/relationships/image" Target="../media/image53.wmf"/><Relationship Id="rId4" Type="http://schemas.openxmlformats.org/officeDocument/2006/relationships/image" Target="../media/image54.wmf"/><Relationship Id="rId5" Type="http://schemas.openxmlformats.org/officeDocument/2006/relationships/image" Target="../media/image55.wmf"/><Relationship Id="rId6" Type="http://schemas.openxmlformats.org/officeDocument/2006/relationships/image" Target="../media/image56.wmf"/><Relationship Id="rId7" Type="http://schemas.openxmlformats.org/officeDocument/2006/relationships/image" Target="../media/image57.wmf"/><Relationship Id="rId8" Type="http://schemas.openxmlformats.org/officeDocument/2006/relationships/image" Target="../media/image58.wmf"/><Relationship Id="rId9" Type="http://schemas.openxmlformats.org/officeDocument/2006/relationships/image" Target="../media/image59.wmf"/><Relationship Id="rId10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1" Type="http://schemas.openxmlformats.org/officeDocument/2006/relationships/image" Target="../media/image3.wmf"/><Relationship Id="rId2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5.wmf"/><Relationship Id="rId12" Type="http://schemas.openxmlformats.org/officeDocument/2006/relationships/image" Target="../media/image76.wmf"/><Relationship Id="rId13" Type="http://schemas.openxmlformats.org/officeDocument/2006/relationships/image" Target="../media/image77.wmf"/><Relationship Id="rId14" Type="http://schemas.openxmlformats.org/officeDocument/2006/relationships/image" Target="../media/image78.wmf"/><Relationship Id="rId15" Type="http://schemas.openxmlformats.org/officeDocument/2006/relationships/image" Target="../media/image79.wmf"/><Relationship Id="rId16" Type="http://schemas.openxmlformats.org/officeDocument/2006/relationships/image" Target="../media/image80.wmf"/><Relationship Id="rId1" Type="http://schemas.openxmlformats.org/officeDocument/2006/relationships/image" Target="../media/image3.wmf"/><Relationship Id="rId2" Type="http://schemas.openxmlformats.org/officeDocument/2006/relationships/image" Target="../media/image66.wmf"/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8" Type="http://schemas.openxmlformats.org/officeDocument/2006/relationships/image" Target="../media/image72.wmf"/><Relationship Id="rId9" Type="http://schemas.openxmlformats.org/officeDocument/2006/relationships/image" Target="../media/image73.wmf"/><Relationship Id="rId10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1.pict"/><Relationship Id="rId12" Type="http://schemas.openxmlformats.org/officeDocument/2006/relationships/image" Target="../media/image92.pict"/><Relationship Id="rId13" Type="http://schemas.openxmlformats.org/officeDocument/2006/relationships/image" Target="../media/image93.pict"/><Relationship Id="rId1" Type="http://schemas.openxmlformats.org/officeDocument/2006/relationships/image" Target="../media/image81.wmf"/><Relationship Id="rId2" Type="http://schemas.openxmlformats.org/officeDocument/2006/relationships/image" Target="../media/image82.wmf"/><Relationship Id="rId3" Type="http://schemas.openxmlformats.org/officeDocument/2006/relationships/image" Target="../media/image83.wmf"/><Relationship Id="rId4" Type="http://schemas.openxmlformats.org/officeDocument/2006/relationships/image" Target="../media/image84.wmf"/><Relationship Id="rId5" Type="http://schemas.openxmlformats.org/officeDocument/2006/relationships/image" Target="../media/image85.wmf"/><Relationship Id="rId6" Type="http://schemas.openxmlformats.org/officeDocument/2006/relationships/image" Target="../media/image86.wmf"/><Relationship Id="rId7" Type="http://schemas.openxmlformats.org/officeDocument/2006/relationships/image" Target="../media/image87.wmf"/><Relationship Id="rId8" Type="http://schemas.openxmlformats.org/officeDocument/2006/relationships/image" Target="../media/image88.wmf"/><Relationship Id="rId9" Type="http://schemas.openxmlformats.org/officeDocument/2006/relationships/image" Target="../media/image89.wmf"/><Relationship Id="rId10" Type="http://schemas.openxmlformats.org/officeDocument/2006/relationships/image" Target="../media/image90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1" Type="http://schemas.openxmlformats.org/officeDocument/2006/relationships/image" Target="../media/image3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5" Type="http://schemas.openxmlformats.org/officeDocument/2006/relationships/image" Target="../media/image27.wmf"/><Relationship Id="rId6" Type="http://schemas.openxmlformats.org/officeDocument/2006/relationships/image" Target="../media/image28.wmf"/><Relationship Id="rId7" Type="http://schemas.openxmlformats.org/officeDocument/2006/relationships/image" Target="../media/image29.wmf"/><Relationship Id="rId8" Type="http://schemas.openxmlformats.org/officeDocument/2006/relationships/image" Target="../media/image30.wmf"/><Relationship Id="rId9" Type="http://schemas.openxmlformats.org/officeDocument/2006/relationships/image" Target="../media/image31.wmf"/><Relationship Id="rId10" Type="http://schemas.openxmlformats.org/officeDocument/2006/relationships/image" Target="../media/image32.wmf"/><Relationship Id="rId11" Type="http://schemas.openxmlformats.org/officeDocument/2006/relationships/image" Target="../media/image33.wmf"/><Relationship Id="rId1" Type="http://schemas.openxmlformats.org/officeDocument/2006/relationships/image" Target="../media/image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5.wmf"/><Relationship Id="rId12" Type="http://schemas.openxmlformats.org/officeDocument/2006/relationships/image" Target="../media/image46.wmf"/><Relationship Id="rId13" Type="http://schemas.openxmlformats.org/officeDocument/2006/relationships/image" Target="../media/image47.wmf"/><Relationship Id="rId14" Type="http://schemas.openxmlformats.org/officeDocument/2006/relationships/image" Target="../media/image48.pict"/><Relationship Id="rId15" Type="http://schemas.openxmlformats.org/officeDocument/2006/relationships/image" Target="../media/image49.wmf"/><Relationship Id="rId16" Type="http://schemas.openxmlformats.org/officeDocument/2006/relationships/image" Target="../media/image50.wmf"/><Relationship Id="rId17" Type="http://schemas.openxmlformats.org/officeDocument/2006/relationships/image" Target="../media/image51.pict"/><Relationship Id="rId1" Type="http://schemas.openxmlformats.org/officeDocument/2006/relationships/image" Target="../media/image35.wmf"/><Relationship Id="rId2" Type="http://schemas.openxmlformats.org/officeDocument/2006/relationships/image" Target="../media/image36.wmf"/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Relationship Id="rId9" Type="http://schemas.openxmlformats.org/officeDocument/2006/relationships/image" Target="../media/image43.wmf"/><Relationship Id="rId10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4" Type="http://schemas.openxmlformats.org/officeDocument/2006/relationships/oleObject" Target="../embeddings/oleObject50.bin"/><Relationship Id="rId5" Type="http://schemas.openxmlformats.org/officeDocument/2006/relationships/oleObject" Target="../embeddings/oleObject51.bin"/><Relationship Id="rId6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5" Type="http://schemas.openxmlformats.org/officeDocument/2006/relationships/oleObject" Target="../embeddings/oleObject69.bin"/><Relationship Id="rId16" Type="http://schemas.openxmlformats.org/officeDocument/2006/relationships/oleObject" Target="../embeddings/oleObject70.bin"/><Relationship Id="rId17" Type="http://schemas.openxmlformats.org/officeDocument/2006/relationships/oleObject" Target="../embeddings/oleObject71.bin"/><Relationship Id="rId18" Type="http://schemas.openxmlformats.org/officeDocument/2006/relationships/oleObject" Target="../embeddings/oleObject72.bin"/><Relationship Id="rId19" Type="http://schemas.openxmlformats.org/officeDocument/2006/relationships/oleObject" Target="../embeddings/oleObject73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2.bin"/><Relationship Id="rId12" Type="http://schemas.openxmlformats.org/officeDocument/2006/relationships/oleObject" Target="../embeddings/oleObject83.bin"/><Relationship Id="rId13" Type="http://schemas.openxmlformats.org/officeDocument/2006/relationships/oleObject" Target="../embeddings/oleObject84.bin"/><Relationship Id="rId14" Type="http://schemas.openxmlformats.org/officeDocument/2006/relationships/oleObject" Target="../embeddings/oleObject85.bin"/><Relationship Id="rId15" Type="http://schemas.openxmlformats.org/officeDocument/2006/relationships/oleObject" Target="../embeddings/oleObject86.bin"/><Relationship Id="rId16" Type="http://schemas.openxmlformats.org/officeDocument/2006/relationships/oleObject" Target="../embeddings/oleObject87.bin"/><Relationship Id="rId17" Type="http://schemas.openxmlformats.org/officeDocument/2006/relationships/oleObject" Target="../embeddings/oleObject88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4.bin"/><Relationship Id="rId4" Type="http://schemas.openxmlformats.org/officeDocument/2006/relationships/oleObject" Target="../embeddings/oleObject75.bin"/><Relationship Id="rId5" Type="http://schemas.openxmlformats.org/officeDocument/2006/relationships/oleObject" Target="../embeddings/oleObject76.bin"/><Relationship Id="rId6" Type="http://schemas.openxmlformats.org/officeDocument/2006/relationships/oleObject" Target="../embeddings/oleObject77.bin"/><Relationship Id="rId7" Type="http://schemas.openxmlformats.org/officeDocument/2006/relationships/oleObject" Target="../embeddings/oleObject78.bin"/><Relationship Id="rId8" Type="http://schemas.openxmlformats.org/officeDocument/2006/relationships/oleObject" Target="../embeddings/oleObject79.bin"/><Relationship Id="rId9" Type="http://schemas.openxmlformats.org/officeDocument/2006/relationships/oleObject" Target="../embeddings/oleObject80.bin"/><Relationship Id="rId10" Type="http://schemas.openxmlformats.org/officeDocument/2006/relationships/oleObject" Target="../embeddings/oleObject8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4" Type="http://schemas.openxmlformats.org/officeDocument/2006/relationships/oleObject" Target="../embeddings/oleObject90.bin"/><Relationship Id="rId5" Type="http://schemas.openxmlformats.org/officeDocument/2006/relationships/oleObject" Target="../embeddings/oleObject91.bin"/><Relationship Id="rId6" Type="http://schemas.openxmlformats.org/officeDocument/2006/relationships/oleObject" Target="../embeddings/oleObject92.bin"/><Relationship Id="rId7" Type="http://schemas.openxmlformats.org/officeDocument/2006/relationships/oleObject" Target="../embeddings/oleObject93.bin"/><Relationship Id="rId8" Type="http://schemas.openxmlformats.org/officeDocument/2006/relationships/oleObject" Target="../embeddings/oleObject94.bin"/><Relationship Id="rId9" Type="http://schemas.openxmlformats.org/officeDocument/2006/relationships/oleObject" Target="../embeddings/oleObject95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2.bin"/><Relationship Id="rId20" Type="http://schemas.openxmlformats.org/officeDocument/2006/relationships/oleObject" Target="../embeddings/oleObject113.bin"/><Relationship Id="rId21" Type="http://schemas.openxmlformats.org/officeDocument/2006/relationships/oleObject" Target="../embeddings/oleObject114.bin"/><Relationship Id="rId10" Type="http://schemas.openxmlformats.org/officeDocument/2006/relationships/oleObject" Target="../embeddings/oleObject103.bin"/><Relationship Id="rId11" Type="http://schemas.openxmlformats.org/officeDocument/2006/relationships/oleObject" Target="../embeddings/oleObject104.bin"/><Relationship Id="rId12" Type="http://schemas.openxmlformats.org/officeDocument/2006/relationships/oleObject" Target="../embeddings/oleObject105.bin"/><Relationship Id="rId13" Type="http://schemas.openxmlformats.org/officeDocument/2006/relationships/oleObject" Target="../embeddings/oleObject106.bin"/><Relationship Id="rId14" Type="http://schemas.openxmlformats.org/officeDocument/2006/relationships/oleObject" Target="../embeddings/oleObject107.bin"/><Relationship Id="rId15" Type="http://schemas.openxmlformats.org/officeDocument/2006/relationships/oleObject" Target="../embeddings/oleObject108.bin"/><Relationship Id="rId16" Type="http://schemas.openxmlformats.org/officeDocument/2006/relationships/oleObject" Target="../embeddings/oleObject109.bin"/><Relationship Id="rId17" Type="http://schemas.openxmlformats.org/officeDocument/2006/relationships/oleObject" Target="../embeddings/oleObject110.bin"/><Relationship Id="rId18" Type="http://schemas.openxmlformats.org/officeDocument/2006/relationships/oleObject" Target="../embeddings/oleObject111.bin"/><Relationship Id="rId19" Type="http://schemas.openxmlformats.org/officeDocument/2006/relationships/oleObject" Target="../embeddings/oleObject112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6.bin"/><Relationship Id="rId4" Type="http://schemas.openxmlformats.org/officeDocument/2006/relationships/oleObject" Target="../embeddings/oleObject97.bin"/><Relationship Id="rId5" Type="http://schemas.openxmlformats.org/officeDocument/2006/relationships/oleObject" Target="../embeddings/oleObject98.bin"/><Relationship Id="rId6" Type="http://schemas.openxmlformats.org/officeDocument/2006/relationships/oleObject" Target="../embeddings/oleObject99.bin"/><Relationship Id="rId7" Type="http://schemas.openxmlformats.org/officeDocument/2006/relationships/oleObject" Target="../embeddings/oleObject100.bin"/><Relationship Id="rId8" Type="http://schemas.openxmlformats.org/officeDocument/2006/relationships/oleObject" Target="../embeddings/oleObject101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2.bin"/><Relationship Id="rId12" Type="http://schemas.openxmlformats.org/officeDocument/2006/relationships/oleObject" Target="../embeddings/oleObject123.bin"/><Relationship Id="rId13" Type="http://schemas.openxmlformats.org/officeDocument/2006/relationships/oleObject" Target="../embeddings/oleObject124.bin"/><Relationship Id="rId14" Type="http://schemas.openxmlformats.org/officeDocument/2006/relationships/oleObject" Target="../embeddings/oleObject125.bin"/><Relationship Id="rId15" Type="http://schemas.openxmlformats.org/officeDocument/2006/relationships/oleObject" Target="../embeddings/oleObject126.bin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4.jpeg"/><Relationship Id="rId4" Type="http://schemas.openxmlformats.org/officeDocument/2006/relationships/oleObject" Target="../embeddings/oleObject115.bin"/><Relationship Id="rId5" Type="http://schemas.openxmlformats.org/officeDocument/2006/relationships/oleObject" Target="../embeddings/oleObject116.bin"/><Relationship Id="rId6" Type="http://schemas.openxmlformats.org/officeDocument/2006/relationships/oleObject" Target="../embeddings/oleObject117.bin"/><Relationship Id="rId7" Type="http://schemas.openxmlformats.org/officeDocument/2006/relationships/oleObject" Target="../embeddings/oleObject118.bin"/><Relationship Id="rId8" Type="http://schemas.openxmlformats.org/officeDocument/2006/relationships/oleObject" Target="../embeddings/oleObject119.bin"/><Relationship Id="rId9" Type="http://schemas.openxmlformats.org/officeDocument/2006/relationships/oleObject" Target="../embeddings/oleObject120.bin"/><Relationship Id="rId10" Type="http://schemas.openxmlformats.org/officeDocument/2006/relationships/oleObject" Target="../embeddings/oleObject12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oleObject" Target="../embeddings/oleObject10.bin"/><Relationship Id="rId10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3.jpeg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oleObject" Target="../embeddings/oleObject32.bin"/><Relationship Id="rId5" Type="http://schemas.openxmlformats.org/officeDocument/2006/relationships/oleObject" Target="../embeddings/oleObject33.bin"/><Relationship Id="rId6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3.bin"/><Relationship Id="rId12" Type="http://schemas.openxmlformats.org/officeDocument/2006/relationships/oleObject" Target="../embeddings/oleObject44.bin"/><Relationship Id="rId13" Type="http://schemas.openxmlformats.org/officeDocument/2006/relationships/oleObject" Target="../embeddings/oleObject45.bin"/><Relationship Id="rId14" Type="http://schemas.openxmlformats.org/officeDocument/2006/relationships/oleObject" Target="../embeddings/oleObject46.bin"/><Relationship Id="rId15" Type="http://schemas.openxmlformats.org/officeDocument/2006/relationships/oleObject" Target="../embeddings/oleObject47.bin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6" Type="http://schemas.openxmlformats.org/officeDocument/2006/relationships/oleObject" Target="../embeddings/oleObject38.bin"/><Relationship Id="rId7" Type="http://schemas.openxmlformats.org/officeDocument/2006/relationships/oleObject" Target="../embeddings/oleObject39.bin"/><Relationship Id="rId8" Type="http://schemas.openxmlformats.org/officeDocument/2006/relationships/oleObject" Target="../embeddings/oleObject40.bin"/><Relationship Id="rId9" Type="http://schemas.openxmlformats.org/officeDocument/2006/relationships/oleObject" Target="../embeddings/oleObject41.bin"/><Relationship Id="rId10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#22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48347" y="1378803"/>
            <a:ext cx="2850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Nov. 29,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Electric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Energy Stored in the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LR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LC Circuit and EM Oscillation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LRC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/ Resistance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219200" y="5862935"/>
            <a:ext cx="6110417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12,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Friday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Dec. 9!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1" build="allAtOnce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10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995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995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9956" name="Equation" r:id="rId5" imgW="914400" imgH="190080" progId="Equation.DSMT4">
              <p:embed/>
            </p:oleObj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impediment onto the electrical current due to the existence of changing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9957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097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097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0980" name="Equation" r:id="rId6" imgW="914400" imgH="190080" progId="Equation.DSMT4">
              <p:embed/>
            </p:oleObj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</a:t>
            </a:r>
            <a:r>
              <a:rPr lang="en-US" sz="2400" dirty="0" smtClean="0"/>
              <a:t>contains </a:t>
            </a:r>
            <a:r>
              <a:rPr lang="en-US" sz="2400" dirty="0"/>
              <a:t>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a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0981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12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a formula for the self inductance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N turns of wire in its length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A.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N=100,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=4000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baseline="-25000" dirty="0" smtClean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p:oleObj spid="_x0000_s512002" name="Equation" r:id="rId3" imgW="355320" imgH="203040" progId="Equation.DSMT4">
              <p:embed/>
            </p:oleObj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p:oleObj spid="_x0000_s512003" name="Equation" r:id="rId4" imgW="253800" imgH="152280" progId="Equation.DSMT4">
              <p:embed/>
            </p:oleObj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p:oleObj spid="_x0000_s512004" name="Equation" r:id="rId5" imgW="241200" imgH="152280" progId="Equation.DSMT4">
              <p:embed/>
            </p:oleObj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p:oleObj spid="_x0000_s512005" name="Equation" r:id="rId6" imgW="241200" imgH="152280" progId="Equation.DSMT4">
              <p:embed/>
            </p:oleObj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p:oleObj spid="_x0000_s512006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p:oleObj spid="_x0000_s512007" name="Equation" r:id="rId8" imgW="241200" imgH="152280" progId="Equation.DSMT4">
              <p:embed/>
            </p:oleObj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p:oleObj spid="_x0000_s512008" name="Equation" r:id="rId9" imgW="431640" imgH="203040" progId="Equation.DSMT4">
              <p:embed/>
            </p:oleObj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p:oleObj spid="_x0000_s512009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p:oleObj spid="_x0000_s512010" name="Equation" r:id="rId11" imgW="330120" imgH="152280" progId="Equation.DSMT4">
              <p:embed/>
            </p:oleObj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49563"/>
          <a:ext cx="1322388" cy="503237"/>
        </p:xfrm>
        <a:graphic>
          <a:graphicData uri="http://schemas.openxmlformats.org/presentationml/2006/ole">
            <p:oleObj spid="_x0000_s512011" name="Equation" r:id="rId12" imgW="533160" imgH="203040" progId="Equation.DSMT4">
              <p:embed/>
            </p:oleObj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p:oleObj spid="_x0000_s512012" name="Equation" r:id="rId13" imgW="495000" imgH="368280" progId="Equation.DSMT4">
              <p:embed/>
            </p:oleObj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165850" y="3303588"/>
          <a:ext cx="996950" cy="811212"/>
        </p:xfrm>
        <a:graphic>
          <a:graphicData uri="http://schemas.openxmlformats.org/presentationml/2006/ole">
            <p:oleObj spid="_x0000_s512013" name="Equation" r:id="rId14" imgW="482400" imgH="393480" progId="Equation.DSMT4">
              <p:embed/>
            </p:oleObj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p:oleObj spid="_x0000_s512014" name="Equation" r:id="rId15" imgW="596880" imgH="393480" progId="Equation.DSMT4">
              <p:embed/>
            </p:oleObj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p:oleObj spid="_x0000_s512015" name="Equation" r:id="rId16" imgW="2819400" imgH="469900" progId="Equation.DSMT4">
              <p:embed/>
            </p:oleObj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p:oleObj spid="_x0000_s512016" name="Equation" r:id="rId17" imgW="419040" imgH="203040" progId="Equation.DSMT4">
              <p:embed/>
            </p:oleObj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p:oleObj spid="_x0000_s512017" name="Equation" r:id="rId18" imgW="545760" imgH="393480" progId="Equation.DSMT4">
              <p:embed/>
            </p:oleObj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p:oleObj spid="_x0000_s512018" name="Equation" r:id="rId19" imgW="3670300" imgH="469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/>
      <p:bldP spid="442372" grpId="0"/>
      <p:bldP spid="442373" grpId="0"/>
      <p:bldP spid="442376" grpId="0"/>
      <p:bldP spid="442378" grpId="0"/>
      <p:bldP spid="4423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E32-2ACF-864C-A07C-8AB811D9556D}" type="slidenum">
              <a:rPr lang="en-US"/>
              <a:pPr/>
              <a:t>13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Energy Stored in a Magnetic Field</a:t>
            </a:r>
          </a:p>
        </p:txBody>
      </p:sp>
      <p:graphicFrame>
        <p:nvGraphicFramePr>
          <p:cNvPr id="44339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405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405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339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4052" name="Equation" r:id="rId5" imgW="914400" imgH="190080" progId="Equation.DSMT4">
              <p:embed/>
            </p:oleObj>
          </a:graphicData>
        </a:graphic>
      </p:graphicFrame>
      <p:sp>
        <p:nvSpPr>
          <p:cNvPr id="443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/>
              <a:t>When an inductor of inductance </a:t>
            </a:r>
            <a:r>
              <a:rPr lang="en-US">
                <a:latin typeface="Monotype Corsiva" charset="0"/>
              </a:rPr>
              <a:t>L</a:t>
            </a:r>
            <a:r>
              <a:rPr lang="en-US"/>
              <a:t> is carrying current </a:t>
            </a:r>
            <a:r>
              <a:rPr lang="en-US">
                <a:latin typeface="Monotype Corsiva" charset="0"/>
              </a:rPr>
              <a:t>I</a:t>
            </a:r>
            <a:r>
              <a:rPr lang="en-US"/>
              <a:t> which is changing at a rate d</a:t>
            </a:r>
            <a:r>
              <a:rPr lang="en-US">
                <a:latin typeface="Monotype Corsiva" charset="0"/>
              </a:rPr>
              <a:t>I</a:t>
            </a:r>
            <a:r>
              <a:rPr lang="en-US"/>
              <a:t>/dt, energy is supplied to the inductor at a rate</a:t>
            </a:r>
          </a:p>
          <a:p>
            <a:pPr lvl="1"/>
            <a:r>
              <a:rPr lang="en-US"/>
              <a:t> </a:t>
            </a:r>
          </a:p>
          <a:p>
            <a:r>
              <a:rPr lang="en-US"/>
              <a:t>What is the work needed to increase the current in an inductor from 0 to </a:t>
            </a:r>
            <a:r>
              <a:rPr lang="en-US" sz="3600">
                <a:latin typeface="Monotype Corsiva" charset="0"/>
              </a:rPr>
              <a:t>I</a:t>
            </a:r>
            <a:r>
              <a:rPr lang="en-US"/>
              <a:t>?</a:t>
            </a:r>
          </a:p>
          <a:p>
            <a:pPr lvl="1"/>
            <a:r>
              <a:rPr lang="en-US"/>
              <a:t>The work, dW, done in time dt is</a:t>
            </a:r>
          </a:p>
          <a:p>
            <a:pPr lvl="1"/>
            <a:r>
              <a:rPr lang="en-US"/>
              <a:t>Thus the total work needed to bring the current from 0 to I in an inductor is</a:t>
            </a:r>
          </a:p>
        </p:txBody>
      </p:sp>
      <p:graphicFrame>
        <p:nvGraphicFramePr>
          <p:cNvPr id="44339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4053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3400" name="Object 8"/>
          <p:cNvGraphicFramePr>
            <a:graphicFrameLocks noChangeAspect="1"/>
          </p:cNvGraphicFramePr>
          <p:nvPr/>
        </p:nvGraphicFramePr>
        <p:xfrm>
          <a:off x="1143000" y="2592388"/>
          <a:ext cx="544513" cy="325437"/>
        </p:xfrm>
        <a:graphic>
          <a:graphicData uri="http://schemas.openxmlformats.org/presentationml/2006/ole">
            <p:oleObj spid="_x0000_s514054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3401" name="Object 9"/>
          <p:cNvGraphicFramePr>
            <a:graphicFrameLocks noChangeAspect="1"/>
          </p:cNvGraphicFramePr>
          <p:nvPr/>
        </p:nvGraphicFramePr>
        <p:xfrm>
          <a:off x="5410200" y="4173538"/>
          <a:ext cx="868363" cy="387350"/>
        </p:xfrm>
        <a:graphic>
          <a:graphicData uri="http://schemas.openxmlformats.org/presentationml/2006/ole">
            <p:oleObj spid="_x0000_s514055" name="Equation" r:id="rId8" imgW="368280" imgH="164880" progId="Equation.DSMT4">
              <p:embed/>
            </p:oleObj>
          </a:graphicData>
        </a:graphic>
      </p:graphicFrame>
      <p:graphicFrame>
        <p:nvGraphicFramePr>
          <p:cNvPr id="443402" name="Object 10"/>
          <p:cNvGraphicFramePr>
            <a:graphicFrameLocks noChangeAspect="1"/>
          </p:cNvGraphicFramePr>
          <p:nvPr/>
        </p:nvGraphicFramePr>
        <p:xfrm>
          <a:off x="1905000" y="5487988"/>
          <a:ext cx="641350" cy="379412"/>
        </p:xfrm>
        <a:graphic>
          <a:graphicData uri="http://schemas.openxmlformats.org/presentationml/2006/ole">
            <p:oleObj spid="_x0000_s514056" name="Equation" r:id="rId9" imgW="279360" imgH="164880" progId="Equation.DSMT4">
              <p:embed/>
            </p:oleObj>
          </a:graphicData>
        </a:graphic>
      </p:graphicFrame>
      <p:graphicFrame>
        <p:nvGraphicFramePr>
          <p:cNvPr id="443403" name="Object 11"/>
          <p:cNvGraphicFramePr>
            <a:graphicFrameLocks noChangeAspect="1"/>
          </p:cNvGraphicFramePr>
          <p:nvPr/>
        </p:nvGraphicFramePr>
        <p:xfrm>
          <a:off x="1633538" y="2590800"/>
          <a:ext cx="652462" cy="352425"/>
        </p:xfrm>
        <a:graphic>
          <a:graphicData uri="http://schemas.openxmlformats.org/presentationml/2006/ole">
            <p:oleObj spid="_x0000_s514057" name="Equation" r:id="rId10" imgW="304560" imgH="164880" progId="Equation.DSMT4">
              <p:embed/>
            </p:oleObj>
          </a:graphicData>
        </a:graphic>
      </p:graphicFrame>
      <p:graphicFrame>
        <p:nvGraphicFramePr>
          <p:cNvPr id="443404" name="Object 12"/>
          <p:cNvGraphicFramePr>
            <a:graphicFrameLocks noChangeAspect="1"/>
          </p:cNvGraphicFramePr>
          <p:nvPr/>
        </p:nvGraphicFramePr>
        <p:xfrm>
          <a:off x="2271713" y="2362200"/>
          <a:ext cx="762000" cy="787400"/>
        </p:xfrm>
        <a:graphic>
          <a:graphicData uri="http://schemas.openxmlformats.org/presentationml/2006/ole">
            <p:oleObj spid="_x0000_s514058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443405" name="Object 13"/>
          <p:cNvGraphicFramePr>
            <a:graphicFrameLocks noChangeAspect="1"/>
          </p:cNvGraphicFramePr>
          <p:nvPr/>
        </p:nvGraphicFramePr>
        <p:xfrm>
          <a:off x="6219825" y="4184650"/>
          <a:ext cx="866775" cy="387350"/>
        </p:xfrm>
        <a:graphic>
          <a:graphicData uri="http://schemas.openxmlformats.org/presentationml/2006/ole">
            <p:oleObj spid="_x0000_s514059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443406" name="Object 14"/>
          <p:cNvGraphicFramePr>
            <a:graphicFrameLocks noChangeAspect="1"/>
          </p:cNvGraphicFramePr>
          <p:nvPr/>
        </p:nvGraphicFramePr>
        <p:xfrm>
          <a:off x="7010400" y="4184650"/>
          <a:ext cx="717550" cy="387350"/>
        </p:xfrm>
        <a:graphic>
          <a:graphicData uri="http://schemas.openxmlformats.org/presentationml/2006/ole">
            <p:oleObj spid="_x0000_s514060" name="Equation" r:id="rId13" imgW="304560" imgH="164880" progId="Equation.DSMT4">
              <p:embed/>
            </p:oleObj>
          </a:graphicData>
        </a:graphic>
      </p:graphicFrame>
      <p:graphicFrame>
        <p:nvGraphicFramePr>
          <p:cNvPr id="443407" name="Object 15"/>
          <p:cNvGraphicFramePr>
            <a:graphicFrameLocks noChangeAspect="1"/>
          </p:cNvGraphicFramePr>
          <p:nvPr/>
        </p:nvGraphicFramePr>
        <p:xfrm>
          <a:off x="2528888" y="5410200"/>
          <a:ext cx="1052512" cy="671513"/>
        </p:xfrm>
        <a:graphic>
          <a:graphicData uri="http://schemas.openxmlformats.org/presentationml/2006/ole">
            <p:oleObj spid="_x0000_s514061" name="Equation" r:id="rId14" imgW="457200" imgH="291960" progId="Equation.DSMT4">
              <p:embed/>
            </p:oleObj>
          </a:graphicData>
        </a:graphic>
      </p:graphicFrame>
      <p:graphicFrame>
        <p:nvGraphicFramePr>
          <p:cNvPr id="443408" name="Object 16"/>
          <p:cNvGraphicFramePr>
            <a:graphicFrameLocks noChangeAspect="1"/>
          </p:cNvGraphicFramePr>
          <p:nvPr/>
        </p:nvGraphicFramePr>
        <p:xfrm>
          <a:off x="3505200" y="5334000"/>
          <a:ext cx="1285875" cy="758825"/>
        </p:xfrm>
        <a:graphic>
          <a:graphicData uri="http://schemas.openxmlformats.org/presentationml/2006/ole">
            <p:oleObj spid="_x0000_s514062" name="Equation" r:id="rId15" imgW="558720" imgH="330120" progId="Equation.DSMT4">
              <p:embed/>
            </p:oleObj>
          </a:graphicData>
        </a:graphic>
      </p:graphicFrame>
      <p:graphicFrame>
        <p:nvGraphicFramePr>
          <p:cNvPr id="443409" name="Object 17"/>
          <p:cNvGraphicFramePr>
            <a:graphicFrameLocks noChangeAspect="1"/>
          </p:cNvGraphicFramePr>
          <p:nvPr/>
        </p:nvGraphicFramePr>
        <p:xfrm>
          <a:off x="4765675" y="5227638"/>
          <a:ext cx="1635125" cy="1020762"/>
        </p:xfrm>
        <a:graphic>
          <a:graphicData uri="http://schemas.openxmlformats.org/presentationml/2006/ole">
            <p:oleObj spid="_x0000_s514063" name="Equation" r:id="rId16" imgW="711000" imgH="444240" progId="Equation.DSMT4">
              <p:embed/>
            </p:oleObj>
          </a:graphicData>
        </a:graphic>
      </p:graphicFrame>
      <p:graphicFrame>
        <p:nvGraphicFramePr>
          <p:cNvPr id="443410" name="Object 18"/>
          <p:cNvGraphicFramePr>
            <a:graphicFrameLocks noChangeAspect="1"/>
          </p:cNvGraphicFramePr>
          <p:nvPr/>
        </p:nvGraphicFramePr>
        <p:xfrm>
          <a:off x="6343650" y="5327650"/>
          <a:ext cx="819150" cy="844550"/>
        </p:xfrm>
        <a:graphic>
          <a:graphicData uri="http://schemas.openxmlformats.org/presentationml/2006/ole">
            <p:oleObj spid="_x0000_s514064" name="Equation" r:id="rId17" imgW="3553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3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3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3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3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4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Energy Stored in a 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507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507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6" name="Equation" r:id="rId5" imgW="914400" imgH="190080" progId="Equation.DSMT4">
              <p:embed/>
            </p:oleObj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</a:t>
            </a:r>
            <a:r>
              <a:rPr lang="en-US" dirty="0" smtClean="0"/>
              <a:t>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p:oleObj spid="_x0000_s515078" name="Equation" r:id="rId7" imgW="609480" imgH="368280" progId="Equation.DSMT4">
              <p:embed/>
            </p:oleObj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p:oleObj spid="_x0000_s515079" name="Equation" r:id="rId8" imgW="266400" imgH="164880" progId="Equation.DSMT4">
              <p:embed/>
            </p:oleObj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p:oleObj spid="_x0000_s515080" name="Equation" r:id="rId9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2" grpId="0" build="p"/>
      <p:bldP spid="4444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15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609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609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0" name="Equation" r:id="rId5" imgW="914400" imgH="190080" progId="Equation.DSMT4">
              <p:embed/>
            </p:oleObj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a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</a:t>
            </a:r>
            <a:r>
              <a:rPr lang="en-US" sz="2400" dirty="0" smtClean="0"/>
              <a:t> in </a:t>
            </a:r>
            <a:r>
              <a:rPr lang="en-US" sz="2400" dirty="0"/>
              <a:t>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becomes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μ</a:t>
            </a:r>
            <a:r>
              <a:rPr lang="en-US" sz="2400" dirty="0" smtClean="0"/>
              <a:t>.   </a:t>
            </a:r>
            <a:endParaRPr lang="en-US" sz="2400" dirty="0"/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p:oleObj spid="_x0000_s516102" name="Equation" r:id="rId7" imgW="241200" imgH="152280" progId="Equation.DSMT4">
              <p:embed/>
            </p:oleObj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p:oleObj spid="_x0000_s516103" name="Equation" r:id="rId8" imgW="253800" imgH="152280" progId="Equation.DSMT4">
              <p:embed/>
            </p:oleObj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p:oleObj spid="_x0000_s516104" name="Equation" r:id="rId9" imgW="266400" imgH="164880" progId="Equation.DSMT4">
              <p:embed/>
            </p:oleObj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p:oleObj spid="_x0000_s516105" name="Equation" r:id="rId10" imgW="228600" imgH="126720" progId="Equation.DSMT4">
              <p:embed/>
            </p:oleObj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p:oleObj spid="_x0000_s516106" name="Equation" r:id="rId11" imgW="761760" imgH="431640" progId="Equation.DSMT4">
              <p:embed/>
            </p:oleObj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p:oleObj spid="_x0000_s516107" name="Equation" r:id="rId12" imgW="558720" imgH="431640" progId="Equation.DSMT4">
              <p:embed/>
            </p:oleObj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p:oleObj spid="_x0000_s516108" name="Equation" r:id="rId13" imgW="571320" imgH="228600" progId="Equation.DSMT4">
              <p:embed/>
            </p:oleObj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p:oleObj spid="_x0000_s516109" name="Equation" r:id="rId14" imgW="469800" imgH="203040" progId="Equation.DSMT4">
              <p:embed/>
            </p:oleObj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p:oleObj spid="_x0000_s516110" name="Equation" r:id="rId15" imgW="482400" imgH="368280" progId="Equation.DSMT4">
              <p:embed/>
            </p:oleObj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p:oleObj spid="_x0000_s516111" name="Equation" r:id="rId16" imgW="596880" imgH="393480" progId="Equation.DSMT4">
              <p:embed/>
            </p:oleObj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p:oleObj spid="_x0000_s516112" name="Equation" r:id="rId17" imgW="520560" imgH="431640" progId="Equation.DSMT4">
              <p:embed/>
            </p:oleObj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p:oleObj spid="_x0000_s516113" name="Equation" r:id="rId18" imgW="647640" imgH="482400" progId="Equation.DSMT4">
              <p:embed/>
            </p:oleObj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p:oleObj spid="_x0000_s516114" name="Equation" r:id="rId19" imgW="291960" imgH="368280" progId="Equation.DSMT4">
              <p:embed/>
            </p:oleObj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p:oleObj spid="_x0000_s516115" name="Equation" r:id="rId20" imgW="330120" imgH="368280" progId="Equation.DSMT4">
              <p:embed/>
            </p:oleObj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p:oleObj spid="_x0000_s516116" name="Equation" r:id="rId21" imgW="355320" imgH="431640" progId="Equation.DSMT4">
              <p:embed/>
            </p:oleObj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4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4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6" grpId="0" build="p"/>
      <p:bldP spid="445460" grpId="0" animBg="1"/>
      <p:bldP spid="445468" grpId="0" animBg="1"/>
      <p:bldP spid="445469" grpId="0" animBg="1"/>
      <p:bldP spid="445470" grpId="0" animBg="1"/>
      <p:bldP spid="4454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16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total flux through </a:t>
            </a:r>
            <a:r>
              <a:rPr lang="en-US" dirty="0" err="1" smtClean="0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p:oleObj spid="_x0000_s517122" name="Equation" r:id="rId4" imgW="266400" imgH="368280" progId="Equation.DSMT4">
              <p:embed/>
            </p:oleObj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p:oleObj spid="_x0000_s517123" name="Equation" r:id="rId5" imgW="291960" imgH="368280" progId="Equation.DSMT4">
              <p:embed/>
            </p:oleObj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p:oleObj spid="_x0000_s517124" name="Equation" r:id="rId6" imgW="253800" imgH="152280" progId="Equation.DSMT4">
              <p:embed/>
            </p:oleObj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p:oleObj spid="_x0000_s517125" name="Equation" r:id="rId7" imgW="228600" imgH="126720" progId="Equation.DSMT4">
              <p:embed/>
            </p:oleObj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is highest where B is highest.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Since B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p:oleObj spid="_x0000_s517126" name="Equation" r:id="rId8" imgW="520560" imgH="406080" progId="Equation.DSMT4">
              <p:embed/>
            </p:oleObj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p:oleObj spid="_x0000_s517127" name="Equation" r:id="rId9" imgW="507960" imgH="393480" progId="Equation.DSMT4">
              <p:embed/>
            </p:oleObj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p:oleObj spid="_x0000_s517128" name="Equation" r:id="rId10" imgW="634680" imgH="431640" progId="Equation.DSMT4">
              <p:embed/>
            </p:oleObj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p:oleObj spid="_x0000_s517129" name="Equation" r:id="rId11" imgW="304560" imgH="368280" progId="Equation.DSMT4">
              <p:embed/>
            </p:oleObj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p:oleObj spid="_x0000_s517130" name="Equation" r:id="rId12" imgW="355320" imgH="431640" progId="Equation.DSMT4">
              <p:embed/>
            </p:oleObj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Thus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p:oleObj spid="_x0000_s517131" name="Equation" r:id="rId13" imgW="215900" imgH="228600" progId="Equation.DSMT4">
              <p:embed/>
            </p:oleObj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p:oleObj spid="_x0000_s517132" name="Equation" r:id="rId14" imgW="546100" imgH="304800" progId="Equation.DSMT4">
              <p:embed/>
            </p:oleObj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p:oleObj spid="_x0000_s517133" name="Equation" r:id="rId15" imgW="774700" imgH="406400" progId="Equation.DSMT4">
              <p:embed/>
            </p:oleObj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p:oleObj spid="_x0000_s517134" name="Equation" r:id="rId16" imgW="685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4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/>
      <p:bldP spid="446469" grpId="0"/>
      <p:bldP spid="446470" grpId="0"/>
      <p:bldP spid="446472" grpId="0"/>
      <p:bldP spid="446475" grpId="0"/>
      <p:bldP spid="446477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058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Please bring your planetarium extra credit sheet by the beginning of the class next Tuesday, Dec. 6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Be sure to tape one edge of the ticket stub with the title of the show on top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Be sure to write your name onto the sheet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Quiz #4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Coming Tuesday, Dec. 6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Covers CH30.1 through what we finish this Thursday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CH30.9 – CH30.11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Colloquium this week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Dr. Andy White (just been elected to be an APS fellow!!)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1-11-28 at 10.33.2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4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381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381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2" name="Equation" r:id="rId5" imgW="914400" imgH="190080" progId="Equation.DSMT4">
              <p:embed/>
            </p:oleObj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3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5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48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48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6" name="Equation" r:id="rId6" imgW="914400" imgH="190080" progId="Equation.DSMT4">
              <p:embed/>
            </p:oleObj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</a:t>
            </a:r>
            <a:r>
              <a:rPr lang="en-US" sz="2800" dirty="0" smtClean="0"/>
              <a:t> is </a:t>
            </a:r>
            <a:r>
              <a:rPr lang="en-US" sz="2800" dirty="0"/>
              <a:t>the induced </a:t>
            </a:r>
            <a:r>
              <a:rPr lang="en-US" sz="2800" dirty="0" err="1"/>
              <a:t>emf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ε</a:t>
            </a:r>
            <a:r>
              <a:rPr lang="en-US" sz="2800" baseline="-25000" dirty="0" smtClean="0"/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magnetic flux in each loop of coil2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</a:t>
            </a:r>
            <a:r>
              <a:rPr lang="en-US" sz="2800" dirty="0" smtClean="0"/>
              <a:t>    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by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p:oleObj spid="_x0000_s504838" name="Equation" r:id="rId8" imgW="952200" imgH="203040" progId="Equation.DSMT4">
              <p:embed/>
            </p:oleObj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p:oleObj spid="_x0000_s504839" name="Equation" r:id="rId9" imgW="2450880" imgH="393480" progId="Equation.DSMT4">
              <p:embed/>
            </p:oleObj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p:oleObj spid="_x0000_s504840" name="Equation" r:id="rId10" imgW="406080" imgH="203040" progId="Equation.DSMT4">
              <p:embed/>
            </p:oleObj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p:oleObj spid="_x0000_s504841" name="Equation" r:id="rId11" imgW="482400" imgH="203040" progId="Equation.DSMT4">
              <p:embed/>
            </p:oleObj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p:oleObj spid="_x0000_s504842" name="Equation" r:id="rId12" imgW="266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6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585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585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5860" name="Equation" r:id="rId5" imgW="914400" imgH="190080" progId="Equation.DSMT4">
              <p:embed/>
            </p:oleObj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</a:t>
            </a:r>
            <a:r>
              <a:rPr lang="en-US" sz="2400" dirty="0" err="1"/>
              <a:t>henry</a:t>
            </a:r>
            <a:r>
              <a:rPr lang="en-US" sz="2400" dirty="0"/>
              <a:t>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586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p:oleObj spid="_x0000_s505862" name="Equation" r:id="rId7" imgW="266400" imgH="203040" progId="Equation.DSMT4">
              <p:embed/>
            </p:oleObj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p:oleObj spid="_x0000_s505863" name="Equation" r:id="rId8" imgW="1765080" imgH="368280" progId="Equation.DSMT4">
              <p:embed/>
            </p:oleObj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715000"/>
          <a:ext cx="2166937" cy="411163"/>
        </p:xfrm>
        <a:graphic>
          <a:graphicData uri="http://schemas.openxmlformats.org/presentationml/2006/ole">
            <p:oleObj spid="_x0000_s505864" name="Equation" r:id="rId9" imgW="1244520" imgH="203040" progId="Equation.DSMT4">
              <p:embed/>
            </p:oleObj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p:oleObj spid="_x0000_s505865" name="Equation" r:id="rId10" imgW="596880" imgH="368280" progId="Equation.DSMT4">
              <p:embed/>
            </p:oleObj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1816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build="p"/>
      <p:bldP spid="4362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7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Assume all the flux from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1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(the solenoid) passes through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coils. 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flux through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p:oleObj spid="_x0000_s506882" name="Equation" r:id="rId4" imgW="253800" imgH="152280" progId="Equation.DSMT4">
              <p:embed/>
            </p:oleObj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p:oleObj spid="_x0000_s506883" name="Equation" r:id="rId5" imgW="368280" imgH="203040" progId="Equation.DSMT4">
              <p:embed/>
            </p:oleObj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p:oleObj spid="_x0000_s506884" name="Equation" r:id="rId6" imgW="393480" imgH="203040" progId="Equation.DSMT4">
              <p:embed/>
            </p:oleObj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p:oleObj spid="_x0000_s506885" name="Equation" r:id="rId7" imgW="469800" imgH="368280" progId="Equation.DSMT4">
              <p:embed/>
            </p:oleObj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p:oleObj spid="_x0000_s506886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p:oleObj spid="_x0000_s506887" name="Equation" r:id="rId9" imgW="583920" imgH="368280" progId="Equation.DSMT4">
              <p:embed/>
            </p:oleObj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p:oleObj spid="_x0000_s506888" name="Equation" r:id="rId10" imgW="558720" imgH="406080" progId="Equation.DSMT4">
              <p:embed/>
            </p:oleObj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p:oleObj spid="_x0000_s506889" name="Equation" r:id="rId11" imgW="914400" imgH="406080" progId="Equation.DSMT4">
              <p:embed/>
            </p:oleObj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p:oleObj spid="_x0000_s506890" name="Equation" r:id="rId12" imgW="6476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/>
      <p:bldP spid="437253" grpId="0"/>
      <p:bldP spid="437254" grpId="0"/>
      <p:bldP spid="437255" grpId="0"/>
      <p:bldP spid="437256" grpId="0"/>
      <p:bldP spid="4372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8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7906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7907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7908" name="Equation" r:id="rId5" imgW="914400" imgH="190080" progId="Equation.DSMT4">
              <p:embed/>
            </p:oleObj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7909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9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893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893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8932" name="Equation" r:id="rId5" imgW="914400" imgH="190080" progId="Equation.DSMT4">
              <p:embed/>
            </p:oleObj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8933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p:oleObj spid="_x0000_s508934" name="Equation" r:id="rId7" imgW="228600" imgH="139680" progId="Equation.DSMT4">
              <p:embed/>
            </p:oleObj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p:oleObj spid="_x0000_s508935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p:oleObj spid="_x0000_s508936" name="Equation" r:id="rId9" imgW="609480" imgH="368280" progId="Equation.DSMT4">
              <p:embed/>
            </p:oleObj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p:oleObj spid="_x0000_s508937" name="Equation" r:id="rId10" imgW="672840" imgH="368280" progId="Equation.DSMT4">
              <p:embed/>
            </p:oleObj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p:oleObj spid="_x0000_s508938" name="Equation" r:id="rId11" imgW="393480" imgH="368280" progId="Equation.DSMT4">
              <p:embed/>
            </p:oleObj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p:oleObj spid="_x0000_s508939" name="Equation" r:id="rId12" imgW="609480" imgH="203040" progId="Equation.DSMT4">
              <p:embed/>
            </p:oleObj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p:oleObj spid="_x0000_s508940" name="Equation" r:id="rId13" imgW="342720" imgH="164880" progId="Equation.DSMT4">
              <p:embed/>
            </p:oleObj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p:oleObj spid="_x0000_s508941" name="Equation" r:id="rId14" imgW="330120" imgH="203040" progId="Equation.DSMT4">
              <p:embed/>
            </p:oleObj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p:oleObj spid="_x0000_s508942" name="Equation" r:id="rId15" imgW="330120" imgH="152280" progId="Equation.DSMT4">
              <p:embed/>
            </p:oleObj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p:oleObj spid="_x0000_s508943" name="Equation" r:id="rId16" imgW="12672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2" grpId="0" build="p"/>
      <p:bldP spid="439311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47319</TotalTime>
  <Words>1889</Words>
  <Application>Microsoft Macintosh PowerPoint</Application>
  <PresentationFormat>On-screen Show (4:3)</PresentationFormat>
  <Paragraphs>195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003 Lecture #22</vt:lpstr>
      <vt:lpstr>Announcements</vt:lpstr>
      <vt:lpstr>Slide 3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  <vt:lpstr>Energy Stored in a Magnetic Field</vt:lpstr>
      <vt:lpstr>Energy Stored in a Magnetic Field</vt:lpstr>
      <vt:lpstr>Stored Energy in terms of B</vt:lpstr>
      <vt:lpstr>Example 30 – 5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896</cp:revision>
  <dcterms:created xsi:type="dcterms:W3CDTF">2011-11-29T20:04:38Z</dcterms:created>
  <dcterms:modified xsi:type="dcterms:W3CDTF">2011-11-29T20:05:32Z</dcterms:modified>
</cp:coreProperties>
</file>