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5" r:id="rId3"/>
    <p:sldId id="419" r:id="rId4"/>
    <p:sldId id="458" r:id="rId5"/>
    <p:sldId id="459" r:id="rId6"/>
    <p:sldId id="460" r:id="rId7"/>
    <p:sldId id="420" r:id="rId8"/>
    <p:sldId id="421" r:id="rId9"/>
    <p:sldId id="422" r:id="rId10"/>
    <p:sldId id="461" r:id="rId11"/>
    <p:sldId id="425" r:id="rId12"/>
    <p:sldId id="462" r:id="rId13"/>
    <p:sldId id="429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32" r:id="rId29"/>
    <p:sldId id="431" r:id="rId30"/>
    <p:sldId id="433" r:id="rId31"/>
    <p:sldId id="477" r:id="rId32"/>
    <p:sldId id="478" r:id="rId33"/>
    <p:sldId id="331" r:id="rId34"/>
    <p:sldId id="406" r:id="rId35"/>
    <p:sldId id="408" r:id="rId36"/>
    <p:sldId id="409" r:id="rId37"/>
    <p:sldId id="416" r:id="rId38"/>
    <p:sldId id="455" r:id="rId39"/>
    <p:sldId id="456" r:id="rId40"/>
    <p:sldId id="457" r:id="rId41"/>
    <p:sldId id="435" r:id="rId4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11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9684" y="1447800"/>
            <a:ext cx="2856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Aug. 27,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4384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How 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8TeV collisions in 2012 on April 5, 2012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over 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+mn-lt"/>
                <a:sym typeface="Wingdings"/>
              </a:rPr>
              <a:t>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 200*Printed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2722"/>
            <a:ext cx="4572000" cy="329207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58DB-B32F-8943-8EDA-AB7D0E67370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pitchFamily="-84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5857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5858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</a:rPr>
                <a:t>Data Reconstruction</a:t>
              </a:r>
              <a:endParaRPr lang="en-US" sz="2000">
                <a:latin typeface="Arial Narrow" pitchFamily="-8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pitchFamily="-84" charset="2"/>
                  <a:sym typeface="Symbol" pitchFamily="-84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  <a:sym typeface="Symbol" pitchFamily="-84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lumivsyear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457201"/>
            <a:ext cx="9144000" cy="6306602"/>
          </a:xfrm>
          <a:prstGeom prst="rect">
            <a:avLst/>
          </a:prstGeom>
          <a:ln>
            <a:noFill/>
          </a:ln>
        </p:spPr>
      </p:pic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3313-001, Fall 2012                      Dr. Jaehoon Yu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88988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Amount of ATLAS Data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915635" cy="7386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2010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0.05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429000"/>
            <a:ext cx="915635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2012: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6.6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8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886200"/>
            <a:ext cx="915635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2011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5.6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15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33400"/>
            <a:ext cx="8153400" cy="6019800"/>
          </a:xfrm>
        </p:spPr>
        <p:txBody>
          <a:bodyPr/>
          <a:lstStyle/>
          <a:p>
            <a:r>
              <a:rPr lang="en-US" sz="3200" dirty="0" smtClean="0"/>
              <a:t>Higgs particle is so heavy they decay into some other particles very quickly</a:t>
            </a:r>
          </a:p>
          <a:p>
            <a:r>
              <a:rPr lang="en-US" sz="3200" dirty="0" smtClean="0"/>
              <a:t>When one searches for a new particle, you look for the easiest way to get at them</a:t>
            </a:r>
          </a:p>
          <a:p>
            <a:r>
              <a:rPr lang="en-US" sz="3200" dirty="0" smtClean="0"/>
              <a:t>Of these many signatures of the Higgs, some states are much easier to find, if it were the Standard Model one</a:t>
            </a: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17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the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1514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-12700"/>
            <a:ext cx="8763000" cy="635000"/>
          </a:xfrm>
          <a:noFill/>
        </p:spPr>
        <p:txBody>
          <a:bodyPr/>
          <a:lstStyle/>
          <a:p>
            <a:r>
              <a:rPr lang="en-US" sz="4000" dirty="0"/>
              <a:t>What</a:t>
            </a:r>
            <a:r>
              <a:rPr lang="en-US" sz="4000" dirty="0" smtClean="0"/>
              <a:t> does </a:t>
            </a:r>
            <a:r>
              <a:rPr lang="en-US" sz="4000" dirty="0" err="1" smtClean="0"/>
              <a:t>Tevatron</a:t>
            </a:r>
            <a:r>
              <a:rPr lang="en-US" sz="4000" dirty="0" smtClean="0"/>
              <a:t> tell us on Higgs?</a:t>
            </a:r>
            <a:endParaRPr lang="en-US" sz="4000" baseline="-25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3" name="Picture 12" descr="tevsmbayes_june2012_withleplh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85800"/>
            <a:ext cx="4495800" cy="5943600"/>
          </a:xfrm>
          <a:prstGeom prst="rect">
            <a:avLst/>
          </a:prstGeom>
        </p:spPr>
      </p:pic>
      <p:pic>
        <p:nvPicPr>
          <p:cNvPr id="14" name="Picture 13" descr="clb-tev-er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762000"/>
            <a:ext cx="4572000" cy="5867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609600" y="4267200"/>
            <a:ext cx="3810000" cy="1588"/>
          </a:xfrm>
          <a:prstGeom prst="line">
            <a:avLst/>
          </a:prstGeom>
          <a:noFill/>
          <a:ln w="3810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2971800"/>
            <a:ext cx="3810000" cy="1588"/>
          </a:xfrm>
          <a:prstGeom prst="line">
            <a:avLst/>
          </a:prstGeom>
          <a:noFill/>
          <a:ln w="3810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6482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Mass Bump Plots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7" descr="atlas-mg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419600" cy="586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6670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876800"/>
            <a:ext cx="3352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rot="16200000" flipV="1">
            <a:off x="2243065" y="3629750"/>
            <a:ext cx="2561152" cy="206654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Tuesday, Sept. 4</a:t>
            </a:r>
          </a:p>
          <a:p>
            <a:pPr lvl="1" eaLnBrk="1" hangingPunct="1"/>
            <a:r>
              <a:rPr lang="en-US" dirty="0" smtClean="0"/>
              <a:t>There will be a quiz next Wednesday,  Sept. 5, on this reading </a:t>
            </a:r>
            <a:r>
              <a:rPr lang="en-US" dirty="0" err="1" smtClean="0"/>
              <a:t>assignmentå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6200" y="914400"/>
            <a:ext cx="4479343" cy="579120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800600" cy="6121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Higgs – All M</a:t>
            </a:r>
            <a:r>
              <a:rPr lang="en-US" sz="4000" baseline="-25000" dirty="0" smtClean="0"/>
              <a:t>H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257800" y="32766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38400" y="25146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19200" y="990600"/>
            <a:ext cx="28956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" y="990600"/>
            <a:ext cx="3810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15000" y="1066800"/>
            <a:ext cx="3276600" cy="50292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1066800"/>
            <a:ext cx="3810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914400"/>
            <a:ext cx="4533478" cy="5791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Higgs – low M</a:t>
            </a:r>
            <a:r>
              <a:rPr lang="en-US" sz="4000" baseline="-25000" dirty="0" smtClean="0"/>
              <a:t>H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724400" cy="6121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81600" y="3276600"/>
            <a:ext cx="37338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38400" y="25146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1261" y="696888"/>
            <a:ext cx="4510739" cy="585631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Higgs – Prob.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9" name="Picture 8" descr="cms-local-p-va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4419600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33528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895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85800" y="4722812"/>
            <a:ext cx="35052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34000" y="3579812"/>
            <a:ext cx="35052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run205113_evt12611816_VP1Base_lego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9145201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ATLAS Higgs Candidate</a:t>
            </a:r>
            <a:endParaRPr lang="en-US" sz="4000" baseline="-250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33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410200"/>
          </a:xfrm>
        </p:spPr>
        <p:txBody>
          <a:bodyPr/>
          <a:lstStyle/>
          <a:p>
            <a:r>
              <a:rPr lang="en-US" sz="2800" dirty="0" smtClean="0"/>
              <a:t>The statistical significance of the finding is to 5 standard deviations</a:t>
            </a:r>
          </a:p>
          <a:p>
            <a:pPr lvl="1"/>
            <a:r>
              <a:rPr lang="en-US" sz="2400" dirty="0" smtClean="0"/>
              <a:t>Level of significance: 99.99994%</a:t>
            </a:r>
          </a:p>
          <a:p>
            <a:pPr lvl="1"/>
            <a:r>
              <a:rPr lang="en-US" sz="2400" dirty="0" smtClean="0"/>
              <a:t>We can be wrong once if we perform the same experiment 1,740,000 times</a:t>
            </a:r>
          </a:p>
          <a:p>
            <a:r>
              <a:rPr lang="en-US" sz="2800" dirty="0" smtClean="0"/>
              <a:t>So did we find the Higgs particle?</a:t>
            </a:r>
          </a:p>
          <a:p>
            <a:pPr lvl="1"/>
            <a:r>
              <a:rPr lang="en-US" sz="2400" dirty="0" smtClean="0"/>
              <a:t>We have discovered a new particle, the heaviest boson we’ve seen thus far</a:t>
            </a:r>
          </a:p>
          <a:p>
            <a:pPr lvl="1"/>
            <a:r>
              <a:rPr lang="en-US" sz="2400" dirty="0" smtClean="0"/>
              <a:t>It has some properties consistent with the Standard Model Higgs particle</a:t>
            </a:r>
          </a:p>
          <a:p>
            <a:pPr lvl="1"/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This is the giant first in completing the Standard Model</a:t>
            </a:r>
          </a:p>
          <a:p>
            <a:r>
              <a:rPr lang="en-US" dirty="0" smtClean="0"/>
              <a:t>Will help understand the origin of mass and the mechanism at which mass is acquired</a:t>
            </a:r>
          </a:p>
          <a:p>
            <a:r>
              <a:rPr lang="en-US" dirty="0" smtClean="0"/>
              <a:t>Will help understand the origin and the structure of the universe and the inter-relations of the forces</a:t>
            </a:r>
          </a:p>
          <a:p>
            <a:r>
              <a:rPr lang="en-US" dirty="0" smtClean="0"/>
              <a:t>Will help us make our lives better</a:t>
            </a:r>
          </a:p>
          <a:p>
            <a:r>
              <a:rPr lang="en-US" dirty="0" smtClean="0"/>
              <a:t>Generate excitements and interests on science and train the next generation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LCWS_0701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59125"/>
            <a:ext cx="44958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F3B25-C4D9-D244-80AE-4647335B6C8E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838200"/>
            <a:ext cx="4443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67500" lnSpcReduction="20000"/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lang="en-US" sz="4000" kern="0" dirty="0" err="1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 channels masked out!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4800600" y="6667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F2B16-C622-674C-8C3F-82CBF8E9D5D1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pitchFamily="-84" charset="-127"/>
                <a:cs typeface="굴림" pitchFamily="-84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pitchFamily="-84" charset="0"/>
                <a:ea typeface="굴림" pitchFamily="-84" charset="-127"/>
                <a:cs typeface="굴림" pitchFamily="-84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pitchFamily="-84" charset="0"/>
                <a:ea typeface="굴림" pitchFamily="-84" charset="-127"/>
                <a:cs typeface="굴림" pitchFamily="-84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pitchFamily="-84" charset="0"/>
                <a:ea typeface="굴림" pitchFamily="-84" charset="-127"/>
                <a:cs typeface="굴림" pitchFamily="-84" charset="-127"/>
              </a:rPr>
              <a:t>2</a:t>
            </a:r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F971A-B45F-2041-9E74-FBD1EF7D32BD}" type="slidenum">
              <a:rPr lang="ko-KR" altLang="en-US" smtClean="0">
                <a:latin typeface="Arial Black" pitchFamily="-84" charset="0"/>
                <a:ea typeface="굴림" pitchFamily="-84" charset="-127"/>
                <a:cs typeface="굴림" pitchFamily="-84" charset="-127"/>
              </a:rPr>
              <a:pPr/>
              <a:t>30</a:t>
            </a:fld>
            <a:endParaRPr lang="ko-KR" altLang="en-US" smtClean="0">
              <a:latin typeface="Arial Black" pitchFamily="-84" charset="0"/>
              <a:ea typeface="굴림" pitchFamily="-84" charset="-127"/>
              <a:cs typeface="굴림" pitchFamily="-8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438400" cy="2058883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three families of quarks and leptons?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Higgs, the God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matter in the universe made only of particles?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What happened to anti-particles?  Or anti-matters?</a:t>
            </a:r>
            <a:endParaRPr lang="en-US" sz="2400" dirty="0" smtClean="0">
              <a:solidFill>
                <a:srgbClr val="660066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Do neutrinos have mass&amp; what are the mixing parameters?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is the universe created?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Many more questions to be answered!!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are we done yet?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524000"/>
            <a:ext cx="70866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http://www-hep.uta.edu/%7Eyu/teaching/fall12-3313-001/fall12-3313-001.html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 for Dr. Yu: 2:30 – 3:40pm, Mondays and Wednesdays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33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34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7724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Oct. 10):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(Wed., Dec.</a:t>
            </a:r>
            <a:r>
              <a:rPr lang="en-US" dirty="0" smtClean="0"/>
              <a:t> 12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35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36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Participations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37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 eaLnBrk="1" hangingPunct="1"/>
            <a:r>
              <a:rPr lang="en-US" sz="1600" dirty="0" smtClean="0"/>
              <a:t>Experience the Aurora – Fridays at 6:00, Saturdays at 5:30</a:t>
            </a:r>
          </a:p>
          <a:p>
            <a:pPr lvl="1" eaLnBrk="1" hangingPunct="1"/>
            <a:r>
              <a:rPr lang="en-US" sz="1600" dirty="0" smtClean="0"/>
              <a:t>Violent Universe – Sundays at 1:30</a:t>
            </a:r>
          </a:p>
          <a:p>
            <a:pPr lvl="1" eaLnBrk="1" hangingPunct="1"/>
            <a:r>
              <a:rPr lang="en-US" sz="1600" dirty="0" smtClean="0"/>
              <a:t>Black Holes – Thursdays at 6:00, Saturdays at 2:30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IBEX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err="1" smtClean="0"/>
              <a:t>Nano</a:t>
            </a:r>
            <a:r>
              <a:rPr lang="en-US" sz="1600" dirty="0" smtClean="0"/>
              <a:t> Cam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Unseen Universe: The Vision of SOFIA</a:t>
            </a:r>
          </a:p>
          <a:p>
            <a:pPr lvl="1" eaLnBrk="1" hangingPunct="1"/>
            <a:r>
              <a:rPr lang="en-US" sz="1600" dirty="0" smtClean="0"/>
              <a:t>Wonders of the Universe</a:t>
            </a:r>
          </a:p>
          <a:p>
            <a:pPr eaLnBrk="1" hangingPunct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38</a:t>
            </a:fld>
            <a:endParaRPr lang="en-US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39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Monday, Aug. 27, 2012</a:t>
            </a:r>
            <a:endParaRPr lang="en-US"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PHYS 3313-001, Fall 2012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-128"/>
                <a:cs typeface="ＭＳ Ｐゴシック" charset="-128"/>
              </a:rPr>
              <a:t>High Energy Physics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Definition: A field of physics that pursues understanding the fundamental constituents of matter and basic principles of interactions between </a:t>
            </a:r>
            <a:r>
              <a:rPr lang="en-US" sz="2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Known interactions (forces):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Gravitational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Electro-Weak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Strong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Current theory: The Standard Model of Particle 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Unified Weak and Electromagnetic: SU(2)xU(1)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Strong Interaction: SU(3)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Currently:SU(3)xSU(2)xU(1)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Meaning: 8+4 mediators for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40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physics that provided fundamentals to the technical progress for 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concepts of quantum theory for microscopic phenomena and relativity for phenomena with high speed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physical principles that we still exploit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skills to research literatures and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Build up confidence in your physics abilities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41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Concepts and derivation of many of the modern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relativity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Quantum theory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Atomic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Condensed Matter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Nuclear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Particle Physics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Focus on learning about the concepts with less complicated math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will be able to understand what fundamental physics provides bases for the current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6652</TotalTime>
  <Words>3333</Words>
  <Application>Microsoft Macintosh PowerPoint</Application>
  <PresentationFormat>On-screen Show (4:3)</PresentationFormat>
  <Paragraphs>476</Paragraphs>
  <Slides>41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phys1443-spring02</vt:lpstr>
      <vt:lpstr>PHYS 3313 – Section 001 Lecture #1</vt:lpstr>
      <vt:lpstr>Announcements</vt:lpstr>
      <vt:lpstr>Who am I?</vt:lpstr>
      <vt:lpstr>High Energy Physics</vt:lpstr>
      <vt:lpstr>Slide 5</vt:lpstr>
      <vt:lpstr>The Standard Model</vt:lpstr>
      <vt:lpstr>Slide 7</vt:lpstr>
      <vt:lpstr>Slide 8</vt:lpstr>
      <vt:lpstr> Structure of Matter</vt:lpstr>
      <vt:lpstr>Fermilab Tevatron and LHC at CERN</vt:lpstr>
      <vt:lpstr>LHC @ CERN Aerial View</vt:lpstr>
      <vt:lpstr>Slide 12</vt:lpstr>
      <vt:lpstr>Computers put together a picture</vt:lpstr>
      <vt:lpstr>Amount of ATLAS Data</vt:lpstr>
      <vt:lpstr>What is the Higgs and What does it do?</vt:lpstr>
      <vt:lpstr>How do we look for the Higgs?</vt:lpstr>
      <vt:lpstr>How do we look for the Higgs?</vt:lpstr>
      <vt:lpstr>What does Tevatron tell us on Higgs?</vt:lpstr>
      <vt:lpstr>ATLAS and CMS Mass Bump Plots</vt:lpstr>
      <vt:lpstr>ATLAS Higgs – All MH</vt:lpstr>
      <vt:lpstr>ATLAS and CMS Higgs – low MH</vt:lpstr>
      <vt:lpstr>ATLAS and CMS Higgs – Prob.</vt:lpstr>
      <vt:lpstr>ATLAS Higgs Candidate</vt:lpstr>
      <vt:lpstr>So have we seen the Higgs particle?</vt:lpstr>
      <vt:lpstr>So why is this discovery important?</vt:lpstr>
      <vt:lpstr>What next? Future Linear Collider</vt:lpstr>
      <vt:lpstr>Slide 27</vt:lpstr>
      <vt:lpstr>Radioactive Source Run with Internal Trigger</vt:lpstr>
      <vt:lpstr>GEM Application Potential</vt:lpstr>
      <vt:lpstr>And in not too distant future, we could do …</vt:lpstr>
      <vt:lpstr>So are we done yet?</vt:lpstr>
      <vt:lpstr>Information &amp; Communication Source</vt:lpstr>
      <vt:lpstr>Textbook</vt:lpstr>
      <vt:lpstr>Evaluation Policy</vt:lpstr>
      <vt:lpstr>Homework</vt:lpstr>
      <vt:lpstr>Attendances and Class Style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397</cp:revision>
  <dcterms:created xsi:type="dcterms:W3CDTF">2012-08-27T20:23:23Z</dcterms:created>
  <dcterms:modified xsi:type="dcterms:W3CDTF">2012-08-27T21:11:15Z</dcterms:modified>
</cp:coreProperties>
</file>