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35" r:id="rId3"/>
    <p:sldId id="419" r:id="rId4"/>
    <p:sldId id="458" r:id="rId5"/>
    <p:sldId id="459" r:id="rId6"/>
    <p:sldId id="460" r:id="rId7"/>
    <p:sldId id="420" r:id="rId8"/>
    <p:sldId id="421" r:id="rId9"/>
    <p:sldId id="422" r:id="rId10"/>
    <p:sldId id="461" r:id="rId11"/>
    <p:sldId id="425" r:id="rId12"/>
    <p:sldId id="462" r:id="rId13"/>
    <p:sldId id="429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32" r:id="rId29"/>
    <p:sldId id="431" r:id="rId30"/>
    <p:sldId id="433" r:id="rId31"/>
    <p:sldId id="477" r:id="rId32"/>
    <p:sldId id="478" r:id="rId33"/>
    <p:sldId id="331" r:id="rId34"/>
    <p:sldId id="406" r:id="rId35"/>
    <p:sldId id="408" r:id="rId36"/>
    <p:sldId id="409" r:id="rId37"/>
    <p:sldId id="416" r:id="rId38"/>
    <p:sldId id="455" r:id="rId39"/>
    <p:sldId id="456" r:id="rId40"/>
    <p:sldId id="457" r:id="rId41"/>
    <p:sldId id="435" r:id="rId4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4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D58A8-2A2A-0742-835B-BC0438DFFEF7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10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11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97BC288D-CA42-1643-8DBB-B58E602D125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df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89684" y="1447800"/>
            <a:ext cx="2856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Aug. 27,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4384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How 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  <a:endParaRPr lang="en-US" sz="280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8TeV collisions in 2012 on April 5, 2012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953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CC0000"/>
                </a:solidFill>
                <a:latin typeface="Arial" charset="0"/>
              </a:rPr>
              <a:t>The ATLAS and CMS Detectors</a:t>
            </a:r>
            <a:endParaRPr lang="en-US" sz="40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Fully multi-purpose detector with emphasis on lepton ID &amp; precision E &amp; 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 over 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CC0000"/>
                </a:solidFill>
                <a:latin typeface="+mn-lt"/>
                <a:sym typeface="Wingdings"/>
              </a:rPr>
              <a:t>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 200*Printed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22722"/>
            <a:ext cx="4572000" cy="329207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58DB-B32F-8943-8EDA-AB7D0E67370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  <a:ea typeface="ＭＳ Ｐゴシック" pitchFamily="-84" charset="-128"/>
                <a:cs typeface="ＭＳ Ｐゴシック" pitchFamily="-84" charset="-128"/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pitchFamily="-84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5857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5858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</a:rPr>
                <a:t>Data Reconstruction</a:t>
              </a:r>
              <a:endParaRPr lang="en-US" sz="2000">
                <a:latin typeface="Arial Narrow" pitchFamily="-8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pitchFamily="-84" charset="2"/>
                  <a:sym typeface="Symbol" pitchFamily="-84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  <a:sym typeface="Symbol" pitchFamily="-84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54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pitchFamily="-84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tlumivsyear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457201"/>
            <a:ext cx="9144000" cy="6306602"/>
          </a:xfrm>
          <a:prstGeom prst="rect">
            <a:avLst/>
          </a:prstGeom>
          <a:ln>
            <a:noFill/>
          </a:ln>
        </p:spPr>
      </p:pic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3313-001, Fall 2012                      Dr. Jaehoon Yu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144000" cy="788988"/>
          </a:xfrm>
        </p:spPr>
        <p:txBody>
          <a:bodyPr/>
          <a:lstStyle/>
          <a:p>
            <a:pPr eaLnBrk="1" hangingPunct="1"/>
            <a:r>
              <a:rPr lang="en-US" sz="4400" dirty="0" smtClean="0">
                <a:ea typeface="ＭＳ Ｐゴシック" charset="-128"/>
                <a:cs typeface="ＭＳ Ｐゴシック" charset="-128"/>
              </a:rPr>
              <a:t>Amount of ATLAS Data</a:t>
            </a:r>
            <a:endParaRPr lang="en-US" sz="44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5181600"/>
            <a:ext cx="915635" cy="738664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2010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0.05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3429000"/>
            <a:ext cx="915635" cy="73866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2012: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6.6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at 8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3886200"/>
            <a:ext cx="915635" cy="7386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2011</a:t>
            </a:r>
          </a:p>
          <a:p>
            <a:r>
              <a:rPr lang="en-US" sz="1400" dirty="0" smtClean="0">
                <a:solidFill>
                  <a:schemeClr val="bg1"/>
                </a:solidFill>
                <a:effectLst/>
              </a:rPr>
              <a:t>5.6 fb</a:t>
            </a:r>
            <a:r>
              <a:rPr lang="en-US" sz="1400" baseline="30000" dirty="0" smtClean="0">
                <a:solidFill>
                  <a:schemeClr val="bg1"/>
                </a:solidFill>
                <a:effectLst/>
              </a:rPr>
              <a:t>-1 </a:t>
            </a:r>
          </a:p>
          <a:p>
            <a:r>
              <a:rPr lang="en-US" sz="1400" dirty="0">
                <a:solidFill>
                  <a:schemeClr val="bg1"/>
                </a:solidFill>
                <a:effectLst/>
              </a:rPr>
              <a:t>a</a:t>
            </a:r>
            <a:r>
              <a:rPr lang="en-US" sz="1400" dirty="0" smtClean="0">
                <a:solidFill>
                  <a:schemeClr val="bg1"/>
                </a:solidFill>
                <a:effectLst/>
              </a:rPr>
              <a:t>t 7 </a:t>
            </a:r>
            <a:r>
              <a:rPr lang="en-US" sz="1400" dirty="0" err="1" smtClean="0">
                <a:solidFill>
                  <a:schemeClr val="bg1"/>
                </a:solidFill>
                <a:effectLst/>
              </a:rPr>
              <a:t>TeV</a:t>
            </a:r>
            <a:endParaRPr lang="en-US" sz="1400" baseline="300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15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838200"/>
          </a:xfrm>
        </p:spPr>
        <p:txBody>
          <a:bodyPr/>
          <a:lstStyle/>
          <a:p>
            <a:r>
              <a:rPr lang="en-US" dirty="0" smtClean="0"/>
              <a:t>What is the Higgs and What does it do?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762000"/>
            <a:ext cx="8534400" cy="5715000"/>
          </a:xfrm>
        </p:spPr>
        <p:txBody>
          <a:bodyPr/>
          <a:lstStyle/>
          <a:p>
            <a:r>
              <a:rPr lang="en-US" altLang="ko-KR" sz="3200" dirty="0" smtClean="0">
                <a:sym typeface="Wingdings"/>
              </a:rPr>
              <a:t>When there is perfect symmetry, one cannot tell directions!</a:t>
            </a:r>
          </a:p>
          <a:p>
            <a:r>
              <a:rPr lang="en-US" altLang="ko-KR" sz="3200" dirty="0" smtClean="0">
                <a:sym typeface="Wingdings"/>
              </a:rPr>
              <a:t>Only when symmetry is broken, can one tell directions </a:t>
            </a:r>
          </a:p>
          <a:p>
            <a:r>
              <a:rPr lang="en-US" altLang="ko-KR" sz="3200" dirty="0" smtClean="0">
                <a:sym typeface="Wingdings"/>
              </a:rPr>
              <a:t>Higgs field works to break the perfect symmetry and give mass</a:t>
            </a:r>
          </a:p>
          <a:p>
            <a:pPr lvl="1"/>
            <a:r>
              <a:rPr lang="en-US" altLang="ko-KR" dirty="0" smtClean="0">
                <a:sym typeface="Wingdings"/>
              </a:rPr>
              <a:t>This </a:t>
            </a:r>
            <a:r>
              <a:rPr lang="en-US" altLang="ko-KR" smtClean="0">
                <a:sym typeface="Wingdings"/>
              </a:rPr>
              <a:t>field exists </a:t>
            </a:r>
            <a:r>
              <a:rPr lang="en-US" altLang="ko-KR" dirty="0" smtClean="0">
                <a:sym typeface="Wingdings"/>
              </a:rPr>
              <a:t>right now amongst us so that we have mass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Sometimes, this field spontaneously generates a particle, the Higgs particle</a:t>
            </a:r>
          </a:p>
          <a:p>
            <a:r>
              <a:rPr lang="en-US" altLang="ko-KR" sz="3200" dirty="0" smtClean="0">
                <a:solidFill>
                  <a:srgbClr val="000090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So the Higgs particle is the evidence of the existence of the Higgs field! </a:t>
            </a:r>
            <a:endParaRPr lang="en-US" altLang="ko-KR" sz="2800" dirty="0" smtClean="0">
              <a:solidFill>
                <a:srgbClr val="000090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533400"/>
            <a:ext cx="8153400" cy="6019800"/>
          </a:xfrm>
        </p:spPr>
        <p:txBody>
          <a:bodyPr/>
          <a:lstStyle/>
          <a:p>
            <a:r>
              <a:rPr lang="en-US" sz="3200" dirty="0" smtClean="0"/>
              <a:t>Higgs particle is so heavy they decay into some other particles very quickly</a:t>
            </a:r>
          </a:p>
          <a:p>
            <a:r>
              <a:rPr lang="en-US" sz="3200" dirty="0" smtClean="0"/>
              <a:t>When one searches for a new particle, you look for the easiest way to get at them</a:t>
            </a:r>
          </a:p>
          <a:p>
            <a:r>
              <a:rPr lang="en-US" sz="3200" dirty="0" smtClean="0"/>
              <a:t>Of these many signatures of the Higgs, some states are much easier to find, if it were the Standard Model one</a:t>
            </a: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/>
              </a:rPr>
              <a:t> </a:t>
            </a:r>
            <a:r>
              <a:rPr lang="en-US" altLang="ko-KR" sz="2800" dirty="0" err="1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  <a:sym typeface="Wingdings"/>
              </a:rPr>
              <a:t>γγ</a:t>
            </a:r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H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ZZ* </a:t>
            </a:r>
            <a:r>
              <a:rPr lang="en-US" altLang="ko-KR" sz="2800" dirty="0" err="1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  <a:sym typeface="Wingdings" pitchFamily="1" charset="2"/>
              </a:rPr>
              <a:t>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4e, 4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,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μ,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chemeClr val="bg2"/>
              </a:solidFill>
              <a:ea typeface="굴림" pitchFamily="1" charset="-127"/>
              <a:cs typeface="굴림" pitchFamily="1" charset="-127"/>
              <a:sym typeface="Wingdings" pitchFamily="1" charset="2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H WW*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2e2</a:t>
            </a:r>
            <a:r>
              <a:rPr lang="en-US" altLang="ko-KR" sz="2800" dirty="0" smtClean="0">
                <a:solidFill>
                  <a:srgbClr val="996633"/>
                </a:solidFill>
                <a:latin typeface="Symbol" pitchFamily="1" charset="2"/>
                <a:ea typeface="굴림" pitchFamily="1" charset="-127"/>
                <a:cs typeface="굴림" pitchFamily="1" charset="-127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and 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μ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2</a:t>
            </a:r>
            <a:r>
              <a:rPr lang="en-US" altLang="ko-KR" sz="2800" dirty="0" smtClean="0">
                <a:solidFill>
                  <a:srgbClr val="996633"/>
                </a:solidFill>
                <a:latin typeface="Symbol" charset="2"/>
                <a:ea typeface="굴림" pitchFamily="1" charset="-127"/>
                <a:cs typeface="Symbol" charset="2"/>
              </a:rPr>
              <a:t>ν</a:t>
            </a:r>
            <a:r>
              <a:rPr lang="en-US" altLang="ko-KR" sz="2800" dirty="0" smtClean="0">
                <a:solidFill>
                  <a:srgbClr val="996633"/>
                </a:solidFill>
                <a:ea typeface="굴림" pitchFamily="1" charset="-127"/>
                <a:cs typeface="굴림" pitchFamily="1" charset="-127"/>
              </a:rPr>
              <a:t> </a:t>
            </a:r>
            <a:endParaRPr lang="en-US" altLang="ko-KR" sz="2800" dirty="0" smtClean="0">
              <a:solidFill>
                <a:srgbClr val="996633"/>
              </a:solidFill>
              <a:latin typeface="+mj-lt"/>
              <a:ea typeface="굴림" pitchFamily="1" charset="-127"/>
              <a:cs typeface="Symbol" charset="2"/>
              <a:sym typeface="Wingdings"/>
            </a:endParaRPr>
          </a:p>
          <a:p>
            <a:pPr lvl="1"/>
            <a:r>
              <a:rPr lang="en-US" altLang="ko-KR" sz="2800" dirty="0" smtClean="0">
                <a:solidFill>
                  <a:srgbClr val="996633"/>
                </a:solidFill>
                <a:latin typeface="+mj-lt"/>
                <a:ea typeface="굴림" pitchFamily="1" charset="-127"/>
                <a:cs typeface="Symbol" charset="2"/>
                <a:sym typeface="Wingdings"/>
              </a:rPr>
              <a:t>And many more complicated signatures</a:t>
            </a:r>
          </a:p>
          <a:p>
            <a:pPr lvl="1"/>
            <a:endParaRPr lang="en-US" altLang="ko-KR" sz="2800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>
              <a:latin typeface="Monotype Corsiva" pitchFamily="1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BF20A-43F4-2344-AE78-56F82B7C2D37}" type="slidenum">
              <a:rPr lang="en-US"/>
              <a:pPr/>
              <a:t>17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How do we look for the Higgs?</a:t>
            </a:r>
            <a:endParaRPr lang="en-US" dirty="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838200"/>
            <a:ext cx="8153400" cy="4953000"/>
          </a:xfrm>
        </p:spPr>
        <p:txBody>
          <a:bodyPr/>
          <a:lstStyle/>
          <a:p>
            <a:r>
              <a:rPr lang="en-US" altLang="ko-KR" dirty="0" smtClean="0"/>
              <a:t>Identify the Higgs candidate events</a:t>
            </a: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endParaRPr lang="en-US" altLang="ko-KR" dirty="0" smtClean="0">
              <a:solidFill>
                <a:srgbClr val="996633"/>
              </a:solidFill>
              <a:latin typeface="Symbol" charset="2"/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Understand fakes (backgrounds)</a:t>
            </a:r>
          </a:p>
          <a:p>
            <a:endParaRPr lang="en-US" altLang="ko-KR" dirty="0" smtClean="0">
              <a:solidFill>
                <a:srgbClr val="000090"/>
              </a:solidFill>
              <a:ea typeface="굴림" pitchFamily="1" charset="-127"/>
              <a:cs typeface="Symbol" charset="2"/>
            </a:endParaRPr>
          </a:p>
          <a:p>
            <a:r>
              <a:rPr lang="en-US" altLang="ko-KR" dirty="0" smtClean="0">
                <a:solidFill>
                  <a:srgbClr val="000090"/>
                </a:solidFill>
                <a:ea typeface="굴림" pitchFamily="1" charset="-127"/>
                <a:cs typeface="Symbol" charset="2"/>
              </a:rPr>
              <a:t>Look for a bump!!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715000" y="990600"/>
            <a:ext cx="2667000" cy="2286000"/>
            <a:chOff x="432" y="1200"/>
            <a:chExt cx="1440" cy="1302"/>
          </a:xfrm>
        </p:grpSpPr>
        <p:pic>
          <p:nvPicPr>
            <p:cNvPr id="15" name="Picture 7" descr="higgs3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1200"/>
              <a:ext cx="1146" cy="1302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16" name="Rectangle 8"/>
            <p:cNvSpPr>
              <a:spLocks noChangeArrowheads="1"/>
            </p:cNvSpPr>
            <p:nvPr/>
          </p:nvSpPr>
          <p:spPr bwMode="auto">
            <a:xfrm>
              <a:off x="1440" y="1440"/>
              <a:ext cx="43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-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-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720" y="1200"/>
              <a:ext cx="43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 dirty="0" err="1"/>
                <a:t>e</a:t>
              </a:r>
              <a:r>
                <a:rPr kumimoji="1" lang="en-US" altLang="ko-KR" sz="2000" b="1" baseline="30000" dirty="0"/>
                <a:t>+ </a:t>
              </a:r>
              <a:r>
                <a:rPr kumimoji="1" lang="en-US" altLang="ko-KR" sz="2000" dirty="0" smtClean="0"/>
                <a:t>(</a:t>
              </a:r>
              <a:r>
                <a:rPr kumimoji="1" lang="en-US" altLang="ko-KR" sz="2000" dirty="0" err="1" smtClean="0">
                  <a:sym typeface="Symbol" pitchFamily="1" charset="2"/>
                </a:rPr>
                <a:t>μ</a:t>
              </a:r>
              <a:r>
                <a:rPr kumimoji="1" lang="en-US" altLang="ko-KR" sz="2000" baseline="30000" dirty="0" smtClean="0">
                  <a:sym typeface="Symbol" pitchFamily="1" charset="2"/>
                </a:rPr>
                <a:t>+</a:t>
              </a:r>
              <a:r>
                <a:rPr kumimoji="1" lang="en-US" altLang="ko-KR" sz="2000" dirty="0"/>
                <a:t>)</a:t>
              </a: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864" y="230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-</a:t>
              </a: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32" y="2112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latinLnBrk="1"/>
              <a:r>
                <a:rPr kumimoji="1" lang="en-US" altLang="ko-KR" sz="2000" b="1"/>
                <a:t>e</a:t>
              </a:r>
              <a:r>
                <a:rPr kumimoji="1" lang="en-US" altLang="ko-KR" sz="2000" b="1" baseline="30000"/>
                <a:t>+</a:t>
              </a:r>
            </a:p>
          </p:txBody>
        </p:sp>
      </p:grpSp>
      <p:pic>
        <p:nvPicPr>
          <p:cNvPr id="14" name="Picture 13" descr="Screen shot 2011-10-04 at 4.14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342290"/>
            <a:ext cx="2895600" cy="3515710"/>
          </a:xfrm>
          <a:prstGeom prst="rect">
            <a:avLst/>
          </a:prstGeom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1514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-12700"/>
            <a:ext cx="8763000" cy="635000"/>
          </a:xfrm>
          <a:noFill/>
        </p:spPr>
        <p:txBody>
          <a:bodyPr/>
          <a:lstStyle/>
          <a:p>
            <a:r>
              <a:rPr lang="en-US" sz="4000" dirty="0"/>
              <a:t>What</a:t>
            </a:r>
            <a:r>
              <a:rPr lang="en-US" sz="4000" dirty="0" smtClean="0"/>
              <a:t> does </a:t>
            </a:r>
            <a:r>
              <a:rPr lang="en-US" sz="4000" dirty="0" err="1" smtClean="0"/>
              <a:t>Tevatron</a:t>
            </a:r>
            <a:r>
              <a:rPr lang="en-US" sz="4000" dirty="0" smtClean="0"/>
              <a:t> tell us on Higgs?</a:t>
            </a:r>
            <a:endParaRPr lang="en-US" sz="4000" baseline="-25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3" name="Picture 12" descr="tevsmbayes_june2012_withleplh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685800"/>
            <a:ext cx="4495800" cy="5943600"/>
          </a:xfrm>
          <a:prstGeom prst="rect">
            <a:avLst/>
          </a:prstGeom>
        </p:spPr>
      </p:pic>
      <p:pic>
        <p:nvPicPr>
          <p:cNvPr id="14" name="Picture 13" descr="clb-tev-err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762000"/>
            <a:ext cx="4572000" cy="58674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609600" y="4267200"/>
            <a:ext cx="3810000" cy="1588"/>
          </a:xfrm>
          <a:prstGeom prst="line">
            <a:avLst/>
          </a:prstGeom>
          <a:noFill/>
          <a:ln w="3810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2971800"/>
            <a:ext cx="3810000" cy="1588"/>
          </a:xfrm>
          <a:prstGeom prst="line">
            <a:avLst/>
          </a:prstGeom>
          <a:noFill/>
          <a:ln w="3810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ms-m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57200"/>
            <a:ext cx="4648200" cy="6172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Mass Bump Plots</a:t>
            </a:r>
            <a:endParaRPr lang="en-US" sz="4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8" name="Picture 7" descr="atlas-mg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4419600" cy="586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1910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186535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26670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324600" y="35052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05000" y="4800600"/>
            <a:ext cx="685800" cy="838200"/>
          </a:xfrm>
          <a:prstGeom prst="ellipse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0" y="4876800"/>
            <a:ext cx="3352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5943600"/>
            <a:ext cx="3475030" cy="584776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LOOK, Ma!  Bumps!!</a:t>
            </a:r>
            <a:endParaRPr lang="en-US" sz="3200" b="1" dirty="0">
              <a:solidFill>
                <a:srgbClr val="800000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0"/>
            <a:endCxn id="12" idx="5"/>
          </p:cNvCxnSpPr>
          <p:nvPr/>
        </p:nvCxnSpPr>
        <p:spPr bwMode="auto">
          <a:xfrm rot="16200000" flipV="1">
            <a:off x="2243065" y="3629750"/>
            <a:ext cx="2561152" cy="206654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20" name="Straight Arrow Connector 19"/>
          <p:cNvCxnSpPr>
            <a:stCxn id="16" idx="0"/>
            <a:endCxn id="13" idx="3"/>
          </p:cNvCxnSpPr>
          <p:nvPr/>
        </p:nvCxnSpPr>
        <p:spPr bwMode="auto">
          <a:xfrm rot="5400000" flipH="1" flipV="1">
            <a:off x="4629498" y="4148065"/>
            <a:ext cx="1722952" cy="1868118"/>
          </a:xfrm>
          <a:prstGeom prst="straightConnector1">
            <a:avLst/>
          </a:prstGeom>
          <a:noFill/>
          <a:ln w="57150" cap="flat" cmpd="sng" algn="ctr">
            <a:solidFill>
              <a:srgbClr val="A50021"/>
            </a:solidFill>
            <a:prstDash val="solid"/>
            <a:round/>
            <a:headEnd type="none" w="med" len="med"/>
            <a:tailEnd type="stealth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Tuesday, Sept. 4</a:t>
            </a:r>
          </a:p>
          <a:p>
            <a:pPr lvl="1" eaLnBrk="1" hangingPunct="1"/>
            <a:r>
              <a:rPr lang="en-US" dirty="0" smtClean="0"/>
              <a:t>There will be a quiz next Wednesday,  Sept. 5, on this reading </a:t>
            </a:r>
            <a:r>
              <a:rPr lang="en-US" dirty="0" err="1" smtClean="0"/>
              <a:t>assignmentå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6200" y="914400"/>
            <a:ext cx="4479343" cy="579120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800600" cy="6121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Higgs – All M</a:t>
            </a:r>
            <a:r>
              <a:rPr lang="en-US" sz="4000" baseline="-25000" dirty="0" smtClean="0"/>
              <a:t>H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257800" y="32766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38400" y="25146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219200" y="990600"/>
            <a:ext cx="28956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" y="990600"/>
            <a:ext cx="3810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715000" y="1066800"/>
            <a:ext cx="3276600" cy="50292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181600" y="1066800"/>
            <a:ext cx="381000" cy="4953000"/>
          </a:xfrm>
          <a:prstGeom prst="rect">
            <a:avLst/>
          </a:prstGeom>
          <a:solidFill>
            <a:srgbClr val="33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1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6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914400"/>
            <a:ext cx="4533478" cy="5791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Higgs – low M</a:t>
            </a:r>
            <a:r>
              <a:rPr lang="en-US" sz="4000" baseline="-25000" dirty="0" smtClean="0"/>
              <a:t>H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762000"/>
            <a:ext cx="4724400" cy="61214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36576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181600" y="3276600"/>
            <a:ext cx="37338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438400" y="25146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514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261" y="696888"/>
            <a:ext cx="4510739" cy="5856312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ATLAS and CMS Higgs – Prob.</a:t>
            </a:r>
            <a:endParaRPr lang="en-US" sz="4000" baseline="-25000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9" name="Picture 8" descr="cms-local-p-va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4419600" cy="563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3352800"/>
            <a:ext cx="1007157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ATLAS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2895600"/>
            <a:ext cx="745366" cy="461665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+mn-lt"/>
              </a:rPr>
              <a:t>CMS</a:t>
            </a:r>
            <a:endParaRPr lang="en-US" b="1" dirty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85800" y="4722812"/>
            <a:ext cx="35052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334000" y="3579812"/>
            <a:ext cx="3505200" cy="1588"/>
          </a:xfrm>
          <a:prstGeom prst="line">
            <a:avLst/>
          </a:prstGeom>
          <a:noFill/>
          <a:ln w="57150" cap="flat" cmpd="sng" algn="ctr">
            <a:solidFill>
              <a:srgbClr val="A5002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C691D3-1268-BC46-A466-4FE7F8FFD0C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3" name="Picture 2" descr="run205113_evt12611816_VP1Base_lego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145201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ATLAS Higgs Candidate</a:t>
            </a:r>
            <a:endParaRPr lang="en-US" sz="4000" baseline="-250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="" xmlns:mv="urn:schemas-microsoft-com:mac:vml" xmlns:mc="http://schemas.openxmlformats.org/markup-compatibility/2006" val="35337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92162"/>
          </a:xfrm>
        </p:spPr>
        <p:txBody>
          <a:bodyPr/>
          <a:lstStyle/>
          <a:p>
            <a:r>
              <a:rPr lang="en-US" dirty="0" smtClean="0"/>
              <a:t>So have we seen the Higgs particle?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410200"/>
          </a:xfrm>
        </p:spPr>
        <p:txBody>
          <a:bodyPr/>
          <a:lstStyle/>
          <a:p>
            <a:r>
              <a:rPr lang="en-US" sz="2800" dirty="0" smtClean="0"/>
              <a:t>The statistical significance of the finding is to 5 standard deviations</a:t>
            </a:r>
          </a:p>
          <a:p>
            <a:pPr lvl="1"/>
            <a:r>
              <a:rPr lang="en-US" sz="2400" dirty="0" smtClean="0"/>
              <a:t>Level of significance: 99.99994%</a:t>
            </a:r>
          </a:p>
          <a:p>
            <a:pPr lvl="1"/>
            <a:r>
              <a:rPr lang="en-US" sz="2400" dirty="0" smtClean="0"/>
              <a:t>We can be wrong once if we perform the same experiment 1,740,000 times</a:t>
            </a:r>
          </a:p>
          <a:p>
            <a:r>
              <a:rPr lang="en-US" sz="2800" dirty="0" smtClean="0"/>
              <a:t>So did we find the Higgs particle?</a:t>
            </a:r>
          </a:p>
          <a:p>
            <a:pPr lvl="1"/>
            <a:r>
              <a:rPr lang="en-US" sz="2400" dirty="0" smtClean="0"/>
              <a:t>We have discovered a new particle, the heaviest boson we’ve seen thus far</a:t>
            </a:r>
          </a:p>
          <a:p>
            <a:pPr lvl="1"/>
            <a:r>
              <a:rPr lang="en-US" sz="2400" dirty="0" smtClean="0"/>
              <a:t>It has some properties consistent with the Standard Model Higgs particle</a:t>
            </a:r>
          </a:p>
          <a:p>
            <a:pPr lvl="1"/>
            <a:r>
              <a:rPr lang="en-US" sz="2400" dirty="0" smtClean="0"/>
              <a:t>We, however, do not have enough data to precisely measure all the properties – mass, life time, the rate at which this particle decays to certain other particles, etc – to definitively determine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92162"/>
          </a:xfrm>
        </p:spPr>
        <p:txBody>
          <a:bodyPr/>
          <a:lstStyle/>
          <a:p>
            <a:r>
              <a:rPr lang="en-US" dirty="0" smtClean="0"/>
              <a:t>So why is this discovery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This is the giant first in completing the Standard Model</a:t>
            </a:r>
          </a:p>
          <a:p>
            <a:r>
              <a:rPr lang="en-US" dirty="0" smtClean="0"/>
              <a:t>Will help understand the origin of mass and the mechanism at which mass is acquired</a:t>
            </a:r>
          </a:p>
          <a:p>
            <a:r>
              <a:rPr lang="en-US" dirty="0" smtClean="0"/>
              <a:t>Will help understand the origin and the structure of the universe and the inter-relations of the forces</a:t>
            </a:r>
          </a:p>
          <a:p>
            <a:r>
              <a:rPr lang="en-US" dirty="0" smtClean="0"/>
              <a:t>Will help us make our lives better</a:t>
            </a:r>
          </a:p>
          <a:p>
            <a:r>
              <a:rPr lang="en-US" dirty="0" smtClean="0"/>
              <a:t>Generate excitements and interests on science and train the next generation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26815-A219-6749-AF67-92C3905B685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514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What next?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that we have found a new boson, precision measurement of the particle’s properties becomes important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An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electron-positron collider on a straight line for precision measurements</a:t>
            </a:r>
            <a:endParaRPr lang="en-US" dirty="0" smtClean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10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(In Dec. 2011, Japanese PM announced that they would bid for a LC in Japan)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build </a:t>
            </a:r>
            <a:r>
              <a:rPr lang="en-US" dirty="0">
                <a:solidFill>
                  <a:srgbClr val="000066"/>
                </a:solidFill>
                <a:latin typeface="Arial Narrow" charset="0"/>
              </a:rPr>
              <a:t>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 descr="LCWS_0701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159125"/>
            <a:ext cx="44958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399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8F3B25-C4D9-D244-80AE-4647335B6C8E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 smtClean="0">
              <a:latin typeface="Arial Narrow" pitchFamily="-8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838200"/>
            <a:ext cx="444341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normAutofit fontScale="67500" lnSpcReduction="20000"/>
          </a:bodyPr>
          <a:lstStyle/>
          <a:p>
            <a:pPr algn="ctr" eaLnBrk="0" hangingPunct="0">
              <a:defRPr/>
            </a:pP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lang="en-US" sz="4000" kern="0" dirty="0" err="1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lang="en-US" sz="4000" kern="0" dirty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 channels masked out!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 flipV="1">
            <a:off x="4800600" y="6667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CF2B16-C622-674C-8C3F-82CBF8E9D5D1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pitchFamily="-84" charset="-127"/>
                <a:cs typeface="굴림" pitchFamily="-84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pitchFamily="-84" charset="0"/>
                <a:ea typeface="굴림" pitchFamily="-84" charset="-127"/>
                <a:cs typeface="굴림" pitchFamily="-84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pitchFamily="-84" charset="0"/>
                <a:ea typeface="굴림" pitchFamily="-84" charset="-127"/>
                <a:cs typeface="굴림" pitchFamily="-84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pitchFamily="-84" charset="0"/>
                <a:ea typeface="굴림" pitchFamily="-84" charset="-127"/>
                <a:cs typeface="굴림" pitchFamily="-84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pitchFamily="-84" charset="0"/>
                <a:ea typeface="굴림" pitchFamily="-84" charset="-127"/>
                <a:cs typeface="굴림" pitchFamily="-84" charset="-127"/>
              </a:rPr>
              <a:t>2</a:t>
            </a:r>
            <a:r>
              <a:rPr lang="en-US" altLang="ko-KR" sz="1400" b="1">
                <a:latin typeface="Arial" pitchFamily="-84" charset="0"/>
                <a:ea typeface="굴림" pitchFamily="-84" charset="-127"/>
                <a:cs typeface="굴림" pitchFamily="-84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8E27AB-B96E-BA45-84A7-81F3420BF1A2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Name: Dr.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Jae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hoon 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Yu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(You can call me</a:t>
            </a:r>
            <a:r>
              <a:rPr lang="en-US" sz="2400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Dr. Yu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Office: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Rm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Extension: x22814, E-mail: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  <a:hlinkClick r:id="rId2"/>
              </a:rPr>
              <a:t>jaehoonyu@uta.edu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Creation of Universe (</a:t>
            </a:r>
            <a:r>
              <a:rPr lang="en-US" sz="1800" b="1" dirty="0">
                <a:ea typeface="ＭＳ Ｐゴシック" pitchFamily="-84" charset="-128"/>
              </a:rPr>
              <a:t>Big Bang</a:t>
            </a:r>
            <a:r>
              <a:rPr lang="en-US" sz="1800" dirty="0">
                <a:ea typeface="ＭＳ Ｐゴシック" pitchFamily="-84" charset="-128"/>
              </a:rPr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Indirect product of research contribute to every day lives; </a:t>
            </a:r>
            <a:r>
              <a:rPr lang="en-US" sz="1800" dirty="0" err="1">
                <a:ea typeface="ＭＳ Ｐゴシック" pitchFamily="-84" charset="-128"/>
              </a:rPr>
              <a:t>eg</a:t>
            </a:r>
            <a:r>
              <a:rPr lang="en-US" sz="1800" dirty="0">
                <a:ea typeface="ＭＳ Ｐゴシック" pitchFamily="-84" charset="-128"/>
              </a:rPr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ea typeface="ＭＳ Ｐゴシック" pitchFamily="-84" charset="-128"/>
              </a:rPr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F971A-B45F-2041-9E74-FBD1EF7D32BD}" type="slidenum">
              <a:rPr lang="ko-KR" altLang="en-US" smtClean="0">
                <a:latin typeface="Arial Black" pitchFamily="-84" charset="0"/>
                <a:ea typeface="굴림" pitchFamily="-84" charset="-127"/>
                <a:cs typeface="굴림" pitchFamily="-84" charset="-127"/>
              </a:rPr>
              <a:pPr/>
              <a:t>30</a:t>
            </a:fld>
            <a:endParaRPr lang="ko-KR" altLang="en-US" smtClean="0">
              <a:latin typeface="Arial Black" pitchFamily="-84" charset="0"/>
              <a:ea typeface="굴림" pitchFamily="-84" charset="-127"/>
              <a:cs typeface="굴림" pitchFamily="-8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505200"/>
            <a:ext cx="2438400" cy="2058883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are there three families of quarks and leptons?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 but where is the Higgs, the God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is the matter in the universe made only of particles?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What happened to anti-particles?  Or anti-matters?</a:t>
            </a:r>
            <a:endParaRPr lang="en-US" sz="2400" dirty="0" smtClean="0">
              <a:solidFill>
                <a:srgbClr val="660066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Do neutrinos have mass&amp; what are the mixing parameters?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How about extra-dimensions?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is the universe created?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Many more questions to be answered!!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Monday, Aug. 27, 2012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PHYS 3313-001, Fall 2012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are we done yet?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524000"/>
            <a:ext cx="7086600" cy="762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4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4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32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http://www-hep.uta.edu/%7Eyu/teaching/fall12-3313-001/fall12-3313-001.html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 for Dr. Yu: 2:30 – 3:40pm, Mondays and Wednesdays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33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34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7724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Oct. 10):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(Wed., Dec.</a:t>
            </a:r>
            <a:r>
              <a:rPr lang="en-US" dirty="0" smtClean="0"/>
              <a:t> </a:t>
            </a:r>
            <a:r>
              <a:rPr lang="en-US" smtClean="0"/>
              <a:t>12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35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36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Participations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37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 eaLnBrk="1" hangingPunct="1"/>
            <a:r>
              <a:rPr lang="en-US" sz="1600" dirty="0" smtClean="0"/>
              <a:t>Experience the Aurora – Fridays at 6:00, Saturdays at 5:30</a:t>
            </a:r>
          </a:p>
          <a:p>
            <a:pPr lvl="1" eaLnBrk="1" hangingPunct="1"/>
            <a:r>
              <a:rPr lang="en-US" sz="1600" dirty="0" smtClean="0"/>
              <a:t>Violent Universe – Sundays at 1:30</a:t>
            </a:r>
          </a:p>
          <a:p>
            <a:pPr lvl="1" eaLnBrk="1" hangingPunct="1"/>
            <a:r>
              <a:rPr lang="en-US" sz="1600" dirty="0" smtClean="0"/>
              <a:t>Black Holes – Thursdays at 6:00, Saturdays at 2:30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IBEX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err="1" smtClean="0"/>
              <a:t>Nano</a:t>
            </a:r>
            <a:r>
              <a:rPr lang="en-US" sz="1600" dirty="0" smtClean="0"/>
              <a:t> Cam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Unseen Universe: The Vision of SOFIA</a:t>
            </a:r>
          </a:p>
          <a:p>
            <a:pPr lvl="1" eaLnBrk="1" hangingPunct="1"/>
            <a:r>
              <a:rPr lang="en-US" sz="1600" dirty="0" smtClean="0"/>
              <a:t>Wonders of the Universe</a:t>
            </a:r>
          </a:p>
          <a:p>
            <a:pPr eaLnBrk="1" hangingPunct="1"/>
            <a:r>
              <a:rPr lang="en-US" sz="22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0EF1E-AFE0-DE4D-AFB1-9733BEE277B8}" type="slidenum">
              <a:rPr lang="en-US">
                <a:latin typeface="Arial Narrow" pitchFamily="-84" charset="0"/>
              </a:rPr>
              <a:pPr/>
              <a:t>38</a:t>
            </a:fld>
            <a:endParaRPr lang="en-US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39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Monday, Aug. 27, 2012</a:t>
            </a:r>
            <a:endParaRPr lang="en-US"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charset="0"/>
              </a:rPr>
              <a:t>PHYS 3313-001, Fall 2012                      Dr. Jaehoon Yu</a:t>
            </a:r>
            <a:endParaRPr lang="en-US"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-128"/>
                <a:cs typeface="ＭＳ Ｐゴシック" charset="-128"/>
              </a:rPr>
              <a:t>High Energy Physics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Definition: A field of physics that pursues understanding the fundamental constituents of matter and basic principles of interactions between </a:t>
            </a:r>
            <a:r>
              <a:rPr lang="en-US" sz="2800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Known interactions (forces):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Gravitational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Electro-Weak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Strong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-128"/>
                <a:cs typeface="ＭＳ Ｐゴシック" charset="-128"/>
              </a:rPr>
              <a:t>Current theory: The Standard Model of Particle Physics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Unified Weak and Electromagnetic: SU(2)xU(1)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Strong Interaction: SU(3)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Currently:SU(3)xSU(2)xU(1)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-128"/>
              </a:rPr>
              <a:t>Meaning: 8+4 mediators for forces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9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9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DFF576-8530-2E46-B54A-5D3FBF3503D0}" type="slidenum">
              <a:rPr lang="en-US">
                <a:latin typeface="Arial Narrow" pitchFamily="-84" charset="0"/>
              </a:rPr>
              <a:pPr/>
              <a:t>40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do we want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to learn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physics that provided fundamentals to the technical progress for us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concepts of quantum theory for microscopic phenomena and relativity for phenomena with high speed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physical principles that we still exploit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CC00CC"/>
                </a:solidFill>
                <a:ea typeface="ＭＳ Ｐゴシック" pitchFamily="-84" charset="-128"/>
                <a:cs typeface="ＭＳ Ｐゴシック" pitchFamily="-84" charset="-128"/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Learn skills to research literatures and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Build up confidence in your physics abilities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19200" y="57150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A50021"/>
                </a:solidFill>
                <a:latin typeface="Arial Narrow" pitchFamily="-84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F2BC4-1A5A-AD48-9531-2A516611618F}" type="slidenum">
              <a:rPr lang="en-US">
                <a:latin typeface="Arial Narrow" pitchFamily="-84" charset="0"/>
              </a:rPr>
              <a:pPr/>
              <a:t>41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In this course, you will </a:t>
            </a:r>
            <a:r>
              <a:rPr lang="en-US" altLang="ko-KR" smtClean="0">
                <a:ea typeface="굴림" pitchFamily="-84" charset="-127"/>
                <a:cs typeface="굴림" pitchFamily="-84" charset="-127"/>
              </a:rPr>
              <a:t>learn</a:t>
            </a:r>
            <a:r>
              <a:rPr lang="en-US" altLang="ko-KR" smtClean="0">
                <a:ea typeface="ＭＳ Ｐゴシック" pitchFamily="-84" charset="-128"/>
                <a:cs typeface="ＭＳ Ｐゴシック" pitchFamily="-84" charset="-128"/>
              </a:rPr>
              <a:t>…</a:t>
            </a:r>
            <a:endParaRPr lang="en-US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058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Concepts and derivation of many of the modern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relativity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Quantum theory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Atomic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Condensed Matter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Nuclear physics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Particle Physics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Focus on learning about the concepts with less complicated math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will be able to understand what fundamental physics provides bases for the current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Aug. 27, 2012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0060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4996564" y="12954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6388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make up the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11" name="Group 20"/>
          <p:cNvGrpSpPr/>
          <p:nvPr/>
        </p:nvGrpSpPr>
        <p:grpSpPr>
          <a:xfrm>
            <a:off x="1600200" y="3200400"/>
            <a:ext cx="3733800" cy="1168063"/>
            <a:chOff x="1600200" y="3200400"/>
            <a:chExt cx="3733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581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1143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620000" y="12954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Aug. 27, 2012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10EF19-292C-E149-9088-1ACD99ED3E51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5669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High Energy Physics</a:t>
              </a:r>
            </a:p>
          </p:txBody>
        </p:sp>
      </p:grp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b="1" u="sng">
                <a:ea typeface="ＭＳ Ｐゴシック" pitchFamily="-84" charset="-128"/>
                <a:cs typeface="ＭＳ Ｐゴシック" pitchFamily="-84" charset="-128"/>
              </a:rPr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grpSp>
        <p:nvGrpSpPr>
          <p:cNvPr id="25612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5666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67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Matter</a:t>
              </a:r>
            </a:p>
          </p:txBody>
        </p:sp>
      </p:grpSp>
      <p:grpSp>
        <p:nvGrpSpPr>
          <p:cNvPr id="25613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5649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5651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2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3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4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5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6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7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58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5659" name="AutoShape 24"/>
              <p:cNvCxnSpPr>
                <a:cxnSpLocks noChangeShapeType="1"/>
                <a:stCxn id="25651" idx="6"/>
                <a:endCxn id="25652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0" name="AutoShape 25"/>
              <p:cNvCxnSpPr>
                <a:cxnSpLocks noChangeShapeType="1"/>
                <a:stCxn id="25654" idx="3"/>
                <a:endCxn id="25652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1" name="AutoShape 26"/>
              <p:cNvCxnSpPr>
                <a:cxnSpLocks noChangeShapeType="1"/>
                <a:stCxn id="25652" idx="4"/>
                <a:endCxn id="25655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2" name="AutoShape 27"/>
              <p:cNvCxnSpPr>
                <a:cxnSpLocks noChangeShapeType="1"/>
                <a:stCxn id="25653" idx="6"/>
                <a:endCxn id="25655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3" name="AutoShape 28"/>
              <p:cNvCxnSpPr>
                <a:cxnSpLocks noChangeShapeType="1"/>
                <a:stCxn id="25656" idx="2"/>
                <a:endCxn id="25655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4" name="AutoShape 29"/>
              <p:cNvCxnSpPr>
                <a:cxnSpLocks noChangeShapeType="1"/>
                <a:stCxn id="25656" idx="6"/>
                <a:endCxn id="25657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5665" name="AutoShape 30"/>
              <p:cNvCxnSpPr>
                <a:cxnSpLocks noChangeShapeType="1"/>
                <a:stCxn id="25656" idx="4"/>
                <a:endCxn id="25658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5650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Molecule</a:t>
              </a:r>
            </a:p>
          </p:txBody>
        </p:sp>
      </p:grpSp>
      <p:grpSp>
        <p:nvGrpSpPr>
          <p:cNvPr id="25614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5647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8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Atom</a:t>
              </a:r>
            </a:p>
          </p:txBody>
        </p:sp>
      </p:grpSp>
      <p:grpSp>
        <p:nvGrpSpPr>
          <p:cNvPr id="25615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5645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46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5643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pitchFamily="-84" charset="0"/>
                </a:rPr>
                <a:t>u</a:t>
              </a:r>
            </a:p>
          </p:txBody>
        </p:sp>
        <p:sp>
          <p:nvSpPr>
            <p:cNvPr id="25644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Quark</a:t>
              </a:r>
            </a:p>
          </p:txBody>
        </p:sp>
      </p:grpSp>
      <p:sp>
        <p:nvSpPr>
          <p:cNvPr id="25617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  <p:sp>
        <p:nvSpPr>
          <p:cNvPr id="25619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0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1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pitchFamily="-84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pitchFamily="-84" charset="0"/>
              </a:rPr>
              <a:t>up, down</a:t>
            </a:r>
          </a:p>
        </p:txBody>
      </p:sp>
      <p:grpSp>
        <p:nvGrpSpPr>
          <p:cNvPr id="25626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5641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27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5638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39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Baryon</a:t>
              </a:r>
            </a:p>
          </p:txBody>
        </p:sp>
        <p:sp>
          <p:nvSpPr>
            <p:cNvPr id="25640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(Hadron)</a:t>
              </a:r>
            </a:p>
          </p:txBody>
        </p:sp>
      </p:grpSp>
      <p:grpSp>
        <p:nvGrpSpPr>
          <p:cNvPr id="25632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-1" charset="0"/>
              </a:endParaRPr>
            </a:p>
          </p:txBody>
        </p:sp>
        <p:sp>
          <p:nvSpPr>
            <p:cNvPr id="25636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pitchFamily="-84" charset="0"/>
                </a:rPr>
                <a:t>Electron</a:t>
              </a:r>
            </a:p>
          </p:txBody>
        </p:sp>
        <p:sp>
          <p:nvSpPr>
            <p:cNvPr id="25637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pitchFamily="-84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pitchFamily="-84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46" grpId="0"/>
      <p:bldP spid="72750" grpId="0" animBg="1"/>
      <p:bldP spid="72751" grpId="0" animBg="1"/>
      <p:bldP spid="72752" grpId="0"/>
      <p:bldP spid="72753" grpId="0"/>
      <p:bldP spid="72758" grpId="0" animBg="1"/>
      <p:bldP spid="72759" grpId="0" animBg="1"/>
      <p:bldP spid="72760" grpId="0" animBg="1"/>
      <p:bldP spid="72769" grpId="0" animBg="1"/>
      <p:bldP spid="72770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6650</TotalTime>
  <Words>3333</Words>
  <Application>Microsoft Macintosh PowerPoint</Application>
  <PresentationFormat>On-screen Show (4:3)</PresentationFormat>
  <Paragraphs>476</Paragraphs>
  <Slides>41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phys1443-spring02</vt:lpstr>
      <vt:lpstr>PHYS 3313 – Section 001 Lecture #1</vt:lpstr>
      <vt:lpstr>Announcements</vt:lpstr>
      <vt:lpstr>Who am I?</vt:lpstr>
      <vt:lpstr>High Energy Physics</vt:lpstr>
      <vt:lpstr>Slide 5</vt:lpstr>
      <vt:lpstr>The Standard Model</vt:lpstr>
      <vt:lpstr>Slide 7</vt:lpstr>
      <vt:lpstr>Slide 8</vt:lpstr>
      <vt:lpstr> Structure of Matter</vt:lpstr>
      <vt:lpstr>Fermilab Tevatron and LHC at CERN</vt:lpstr>
      <vt:lpstr>LHC @ CERN Aerial View</vt:lpstr>
      <vt:lpstr>Slide 12</vt:lpstr>
      <vt:lpstr>Computers put together a picture</vt:lpstr>
      <vt:lpstr>Amount of ATLAS Data</vt:lpstr>
      <vt:lpstr>What is the Higgs and What does it do?</vt:lpstr>
      <vt:lpstr>How do we look for the Higgs?</vt:lpstr>
      <vt:lpstr>How do we look for the Higgs?</vt:lpstr>
      <vt:lpstr>What does Tevatron tell us on Higgs?</vt:lpstr>
      <vt:lpstr>ATLAS and CMS Mass Bump Plots</vt:lpstr>
      <vt:lpstr>ATLAS Higgs – All MH</vt:lpstr>
      <vt:lpstr>ATLAS and CMS Higgs – low MH</vt:lpstr>
      <vt:lpstr>ATLAS and CMS Higgs – Prob.</vt:lpstr>
      <vt:lpstr>ATLAS Higgs Candidate</vt:lpstr>
      <vt:lpstr>So have we seen the Higgs particle?</vt:lpstr>
      <vt:lpstr>So why is this discovery important?</vt:lpstr>
      <vt:lpstr>What next? Future Linear Collider</vt:lpstr>
      <vt:lpstr>Slide 27</vt:lpstr>
      <vt:lpstr>Radioactive Source Run with Internal Trigger</vt:lpstr>
      <vt:lpstr>GEM Application Potential</vt:lpstr>
      <vt:lpstr>And in not too distant future, we could do …</vt:lpstr>
      <vt:lpstr>So are we done yet?</vt:lpstr>
      <vt:lpstr>Information &amp; Communication Source</vt:lpstr>
      <vt:lpstr>Textbook</vt:lpstr>
      <vt:lpstr>Evaluation Policy</vt:lpstr>
      <vt:lpstr>Homework</vt:lpstr>
      <vt:lpstr>Attendances and Class Style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397</cp:revision>
  <dcterms:created xsi:type="dcterms:W3CDTF">2012-08-27T21:13:02Z</dcterms:created>
  <dcterms:modified xsi:type="dcterms:W3CDTF">2012-08-27T21:13:20Z</dcterms:modified>
</cp:coreProperties>
</file>