
<file path=[Content_Types].xml><?xml version="1.0" encoding="utf-8"?>
<Types xmlns="http://schemas.openxmlformats.org/package/2006/content-types">
  <Override PartName="/ppt/slides/slide14.xml" ContentType="application/vnd.openxmlformats-officedocument.presentationml.slide+xml"/>
  <Override PartName="/ppt/embeddings/oleObject8.bin" ContentType="application/vnd.openxmlformats-officedocument.oleObject"/>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embeddings/oleObject6.bin" ContentType="application/vnd.openxmlformats-officedocument.oleObject"/>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embeddings/oleObject4.bin" ContentType="application/vnd.openxmlformats-officedocument.oleObject"/>
  <Default Extension="wmf" ContentType="image/x-wmf"/>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8"/>
  </p:notesMasterIdLst>
  <p:handoutMasterIdLst>
    <p:handoutMasterId r:id="rId39"/>
  </p:handoutMasterIdLst>
  <p:sldIdLst>
    <p:sldId id="256" r:id="rId2"/>
    <p:sldId id="335" r:id="rId3"/>
    <p:sldId id="476" r:id="rId4"/>
    <p:sldId id="436" r:id="rId5"/>
    <p:sldId id="437" r:id="rId6"/>
    <p:sldId id="438" r:id="rId7"/>
    <p:sldId id="439" r:id="rId8"/>
    <p:sldId id="440" r:id="rId9"/>
    <p:sldId id="441" r:id="rId10"/>
    <p:sldId id="442" r:id="rId11"/>
    <p:sldId id="450" r:id="rId12"/>
    <p:sldId id="444" r:id="rId13"/>
    <p:sldId id="445" r:id="rId14"/>
    <p:sldId id="446" r:id="rId15"/>
    <p:sldId id="447" r:id="rId16"/>
    <p:sldId id="448" r:id="rId17"/>
    <p:sldId id="449" r:id="rId18"/>
    <p:sldId id="451" r:id="rId19"/>
    <p:sldId id="452" r:id="rId20"/>
    <p:sldId id="453" r:id="rId21"/>
    <p:sldId id="456" r:id="rId22"/>
    <p:sldId id="457" r:id="rId23"/>
    <p:sldId id="458" r:id="rId24"/>
    <p:sldId id="460" r:id="rId25"/>
    <p:sldId id="475" r:id="rId26"/>
    <p:sldId id="473" r:id="rId27"/>
    <p:sldId id="472" r:id="rId28"/>
    <p:sldId id="464" r:id="rId29"/>
    <p:sldId id="465" r:id="rId30"/>
    <p:sldId id="466" r:id="rId31"/>
    <p:sldId id="467" r:id="rId32"/>
    <p:sldId id="468" r:id="rId33"/>
    <p:sldId id="469" r:id="rId34"/>
    <p:sldId id="470" r:id="rId35"/>
    <p:sldId id="471" r:id="rId36"/>
    <p:sldId id="474" r:id="rId3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107" d="100"/>
          <a:sy n="107" d="100"/>
        </p:scale>
        <p:origin x="-104" y="-9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image" Target="../media/image4.wmf"/><Relationship Id="rId2"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a:lstStyle/>
          <a:p>
            <a:fld id="{11498024-9E21-A645-BC69-99E1FCBC5742}" type="slidenum">
              <a:rPr lang="en-US"/>
              <a:pPr/>
              <a:t>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D5DC3376-2EDA-884B-BE6A-9AD6F83B055B}" type="slidenum">
              <a:rPr lang="en-US"/>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2AE713CC-FDDE-4648-9763-781A48A9474B}" type="slidenum">
              <a:rPr lang="en-US"/>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DD431145-92D6-7048-8E1B-BB59E1CC3F2B}" type="slidenum">
              <a:rPr lang="en-US"/>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8E14DEF0-2CA8-7942-9BBC-C2096326015C}" type="slidenum">
              <a:rPr lang="en-US"/>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a:lstStyle/>
          <a:p>
            <a:fld id="{C9EBF6F8-EE62-1246-B6EA-3E365F5A4440}" type="slidenum">
              <a:rPr lang="en-US"/>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0F49966C-AE7E-F348-9575-17FC5443B31E}" type="slidenum">
              <a:rPr lang="en-US"/>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fld id="{D44309C4-BE5D-3F41-A6AF-E569444AEA11}"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B0A584D5-84B3-7C44-9FA7-F640A0B6EDE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 Aug. 29,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 Aug. 29,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 id="2147483722" r:id="rId15"/>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 Aug. 29,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23548" y="1607403"/>
            <a:ext cx="3188928"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a:t>
            </a:r>
            <a:r>
              <a:rPr lang="en-US" dirty="0" smtClean="0">
                <a:solidFill>
                  <a:schemeClr val="accent2"/>
                </a:solidFill>
                <a:latin typeface="Monotype Corsiva" pitchFamily="-84" charset="0"/>
              </a:rPr>
              <a:t>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Aug. </a:t>
            </a:r>
            <a:r>
              <a:rPr lang="en-US" dirty="0" smtClean="0">
                <a:solidFill>
                  <a:schemeClr val="accent2"/>
                </a:solidFill>
                <a:latin typeface="Monotype Corsiva" pitchFamily="-84" charset="0"/>
              </a:rPr>
              <a:t>29,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438400"/>
            <a:ext cx="6858000" cy="3048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Classical Physics</a:t>
            </a:r>
          </a:p>
          <a:p>
            <a:pPr marL="609600" indent="-609600">
              <a:spcBef>
                <a:spcPct val="20000"/>
              </a:spcBef>
              <a:buFontTx/>
              <a:buChar char="•"/>
            </a:pPr>
            <a:r>
              <a:rPr lang="en-US" sz="2800" dirty="0" smtClean="0">
                <a:solidFill>
                  <a:schemeClr val="accent2"/>
                </a:solidFill>
                <a:latin typeface="Arial Narrow" pitchFamily="-84" charset="0"/>
              </a:rPr>
              <a:t>Kinetic Theory of Gas</a:t>
            </a:r>
          </a:p>
          <a:p>
            <a:pPr marL="609600" indent="-609600">
              <a:spcBef>
                <a:spcPct val="20000"/>
              </a:spcBef>
              <a:buFontTx/>
              <a:buChar char="•"/>
            </a:pPr>
            <a:r>
              <a:rPr lang="en-US" sz="2800" dirty="0" smtClean="0">
                <a:solidFill>
                  <a:schemeClr val="accent2"/>
                </a:solidFill>
                <a:latin typeface="Arial Narrow" pitchFamily="-84" charset="0"/>
              </a:rPr>
              <a:t>Concept of Waves and Particles</a:t>
            </a:r>
          </a:p>
          <a:p>
            <a:pPr marL="609600" indent="-609600">
              <a:spcBef>
                <a:spcPct val="20000"/>
              </a:spcBef>
              <a:buFontTx/>
              <a:buChar char="•"/>
            </a:pPr>
            <a:r>
              <a:rPr lang="en-US" sz="2800" dirty="0" smtClean="0">
                <a:solidFill>
                  <a:schemeClr val="accent2"/>
                </a:solidFill>
                <a:latin typeface="Arial Narrow" pitchFamily="-84" charset="0"/>
              </a:rPr>
              <a:t>Conservation Laws and Fundamental Forces</a:t>
            </a:r>
          </a:p>
          <a:p>
            <a:pPr marL="609600" indent="-609600">
              <a:spcBef>
                <a:spcPct val="20000"/>
              </a:spcBef>
              <a:buFontTx/>
              <a:buChar char="•"/>
            </a:pPr>
            <a:r>
              <a:rPr lang="en-US" sz="2800" dirty="0" smtClean="0">
                <a:solidFill>
                  <a:schemeClr val="accent2"/>
                </a:solidFill>
                <a:latin typeface="Arial Narrow" pitchFamily="-84" charset="0"/>
              </a:rPr>
              <a:t>Atomic Theory of Matter</a:t>
            </a:r>
          </a:p>
          <a:p>
            <a:pPr marL="609600" indent="-609600">
              <a:spcBef>
                <a:spcPct val="20000"/>
              </a:spcBef>
              <a:buFontTx/>
              <a:buChar char="•"/>
            </a:pPr>
            <a:r>
              <a:rPr lang="en-US" sz="2800" dirty="0" smtClean="0">
                <a:solidFill>
                  <a:schemeClr val="accent2"/>
                </a:solidFill>
                <a:latin typeface="Arial Narrow" pitchFamily="-84" charset="0"/>
              </a:rPr>
              <a:t>Unsolved Questions of 1895 and New Horizon</a:t>
            </a: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0"/>
            <a:ext cx="7772400" cy="1143000"/>
          </a:xfrm>
        </p:spPr>
        <p:txBody>
          <a:bodyPr/>
          <a:lstStyle/>
          <a:p>
            <a:pPr eaLnBrk="1" hangingPunct="1">
              <a:defRPr/>
            </a:pPr>
            <a:r>
              <a:rPr lang="en-US" sz="5400" dirty="0" smtClean="0">
                <a:cs typeface="+mj-cs"/>
              </a:rPr>
              <a:t>Electromagnetism</a:t>
            </a:r>
          </a:p>
        </p:txBody>
      </p:sp>
      <p:sp>
        <p:nvSpPr>
          <p:cNvPr id="102403" name="Rectangle 3"/>
          <p:cNvSpPr>
            <a:spLocks noGrp="1" noChangeArrowheads="1"/>
          </p:cNvSpPr>
          <p:nvPr>
            <p:ph type="body" idx="1"/>
          </p:nvPr>
        </p:nvSpPr>
        <p:spPr>
          <a:xfrm>
            <a:off x="1524000" y="914400"/>
            <a:ext cx="6321425" cy="5334000"/>
          </a:xfrm>
        </p:spPr>
        <p:txBody>
          <a:bodyPr/>
          <a:lstStyle/>
          <a:p>
            <a:pPr eaLnBrk="1" hangingPunct="1">
              <a:buFont typeface="Wingdings" charset="0"/>
              <a:buNone/>
              <a:defRPr/>
            </a:pPr>
            <a:r>
              <a:rPr lang="en-US" dirty="0" smtClean="0">
                <a:cs typeface="+mn-cs"/>
              </a:rPr>
              <a:t>Contributions made by:</a:t>
            </a:r>
          </a:p>
          <a:p>
            <a:pPr eaLnBrk="1" hangingPunct="1">
              <a:buFont typeface="Wingdings" charset="0"/>
              <a:buChar char="n"/>
              <a:defRPr/>
            </a:pPr>
            <a:r>
              <a:rPr lang="en-US" dirty="0" smtClean="0">
                <a:cs typeface="+mn-cs"/>
              </a:rPr>
              <a:t>Coulomb (1736-1806)</a:t>
            </a:r>
          </a:p>
          <a:p>
            <a:pPr eaLnBrk="1" hangingPunct="1">
              <a:buFont typeface="Wingdings" charset="0"/>
              <a:buChar char="n"/>
              <a:defRPr/>
            </a:pPr>
            <a:r>
              <a:rPr lang="en-US" dirty="0" err="1" smtClean="0">
                <a:cs typeface="+mn-cs"/>
              </a:rPr>
              <a:t>Oersted</a:t>
            </a:r>
            <a:r>
              <a:rPr lang="en-US" dirty="0" smtClean="0">
                <a:cs typeface="+mn-cs"/>
              </a:rPr>
              <a:t> (1777-1851)</a:t>
            </a:r>
          </a:p>
          <a:p>
            <a:pPr eaLnBrk="1" hangingPunct="1">
              <a:buFont typeface="Wingdings" charset="0"/>
              <a:buChar char="n"/>
              <a:defRPr/>
            </a:pPr>
            <a:r>
              <a:rPr lang="en-US" dirty="0" smtClean="0">
                <a:cs typeface="+mn-cs"/>
              </a:rPr>
              <a:t>Young (1773-1829)</a:t>
            </a:r>
          </a:p>
          <a:p>
            <a:pPr eaLnBrk="1" hangingPunct="1">
              <a:buFont typeface="Wingdings" charset="0"/>
              <a:buChar char="n"/>
              <a:defRPr/>
            </a:pPr>
            <a:r>
              <a:rPr lang="en-US" dirty="0" err="1" smtClean="0">
                <a:cs typeface="+mn-cs"/>
              </a:rPr>
              <a:t>Amp</a:t>
            </a:r>
            <a:r>
              <a:rPr lang="en-US" dirty="0" err="1" smtClean="0">
                <a:cs typeface="Arial" charset="0"/>
              </a:rPr>
              <a:t>è</a:t>
            </a:r>
            <a:r>
              <a:rPr lang="en-US" dirty="0" err="1" smtClean="0">
                <a:cs typeface="+mn-cs"/>
              </a:rPr>
              <a:t>re</a:t>
            </a:r>
            <a:r>
              <a:rPr lang="en-US" dirty="0" smtClean="0">
                <a:cs typeface="+mn-cs"/>
              </a:rPr>
              <a:t> (1775-1836)</a:t>
            </a:r>
          </a:p>
          <a:p>
            <a:pPr eaLnBrk="1" hangingPunct="1">
              <a:buFont typeface="Wingdings" charset="0"/>
              <a:buChar char="n"/>
              <a:defRPr/>
            </a:pPr>
            <a:r>
              <a:rPr lang="en-US" dirty="0" smtClean="0">
                <a:cs typeface="+mn-cs"/>
              </a:rPr>
              <a:t>Faraday (1791-1867)</a:t>
            </a:r>
          </a:p>
          <a:p>
            <a:pPr eaLnBrk="1" hangingPunct="1">
              <a:buFont typeface="Wingdings" charset="0"/>
              <a:buChar char="n"/>
              <a:defRPr/>
            </a:pPr>
            <a:r>
              <a:rPr lang="en-US" dirty="0" smtClean="0">
                <a:cs typeface="+mn-cs"/>
              </a:rPr>
              <a:t>Henry (1797-1878)</a:t>
            </a:r>
          </a:p>
          <a:p>
            <a:pPr eaLnBrk="1" hangingPunct="1">
              <a:buFont typeface="Wingdings" charset="0"/>
              <a:buChar char="n"/>
              <a:defRPr/>
            </a:pPr>
            <a:r>
              <a:rPr lang="en-US" dirty="0" smtClean="0">
                <a:cs typeface="+mn-cs"/>
              </a:rPr>
              <a:t>Maxwell (1831-1879)</a:t>
            </a:r>
          </a:p>
          <a:p>
            <a:pPr eaLnBrk="1" hangingPunct="1">
              <a:buFont typeface="Wingdings" charset="0"/>
              <a:buChar char="n"/>
              <a:defRPr/>
            </a:pPr>
            <a:r>
              <a:rPr lang="en-US" dirty="0" smtClean="0">
                <a:cs typeface="+mn-cs"/>
              </a:rPr>
              <a:t>Hertz (1857-1894)</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left)">
                                      <p:cBhvr>
                                        <p:cTn id="7" dur="500"/>
                                        <p:tgtEl>
                                          <p:spTgt spid="102403">
                                            <p:txEl>
                                              <p:pRg st="0" end="0"/>
                                            </p:txEl>
                                          </p:spTgt>
                                        </p:tgtEl>
                                      </p:cBhvr>
                                    </p:animEffect>
                                  </p:childTnLst>
                                </p:cTn>
                              </p:par>
                            </p:childTnLst>
                          </p:cTn>
                        </p:par>
                        <p:par>
                          <p:cTn id="8" fill="hold">
                            <p:stCondLst>
                              <p:cond delay="6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02403">
                                            <p:txEl>
                                              <p:pRg st="1" end="1"/>
                                            </p:txEl>
                                          </p:spTgt>
                                        </p:tgtEl>
                                        <p:attrNameLst>
                                          <p:attrName>style.visibility</p:attrName>
                                        </p:attrNameLst>
                                      </p:cBhvr>
                                      <p:to>
                                        <p:strVal val="visible"/>
                                      </p:to>
                                    </p:set>
                                    <p:animEffect transition="in" filter="wipe(left)">
                                      <p:cBhvr>
                                        <p:cTn id="11" dur="500"/>
                                        <p:tgtEl>
                                          <p:spTgt spid="102403">
                                            <p:txEl>
                                              <p:pRg st="1" end="1"/>
                                            </p:txEl>
                                          </p:spTgt>
                                        </p:tgtEl>
                                      </p:cBhvr>
                                    </p:animEffect>
                                  </p:childTnLst>
                                </p:cTn>
                              </p:par>
                            </p:childTnLst>
                          </p:cTn>
                        </p:par>
                        <p:par>
                          <p:cTn id="12" fill="hold">
                            <p:stCondLst>
                              <p:cond delay="140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102403">
                                            <p:txEl>
                                              <p:pRg st="2" end="2"/>
                                            </p:txEl>
                                          </p:spTgt>
                                        </p:tgtEl>
                                        <p:attrNameLst>
                                          <p:attrName>style.visibility</p:attrName>
                                        </p:attrNameLst>
                                      </p:cBhvr>
                                      <p:to>
                                        <p:strVal val="visible"/>
                                      </p:to>
                                    </p:set>
                                    <p:animEffect transition="in" filter="wipe(left)">
                                      <p:cBhvr>
                                        <p:cTn id="15" dur="500"/>
                                        <p:tgtEl>
                                          <p:spTgt spid="102403">
                                            <p:txEl>
                                              <p:pRg st="2" end="2"/>
                                            </p:txEl>
                                          </p:spTgt>
                                        </p:tgtEl>
                                      </p:cBhvr>
                                    </p:animEffect>
                                  </p:childTnLst>
                                </p:cTn>
                              </p:par>
                            </p:childTnLst>
                          </p:cTn>
                        </p:par>
                        <p:par>
                          <p:cTn id="16" fill="hold">
                            <p:stCondLst>
                              <p:cond delay="215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102403">
                                            <p:txEl>
                                              <p:pRg st="3" end="3"/>
                                            </p:txEl>
                                          </p:spTgt>
                                        </p:tgtEl>
                                        <p:attrNameLst>
                                          <p:attrName>style.visibility</p:attrName>
                                        </p:attrNameLst>
                                      </p:cBhvr>
                                      <p:to>
                                        <p:strVal val="visible"/>
                                      </p:to>
                                    </p:set>
                                    <p:animEffect transition="in" filter="wipe(left)">
                                      <p:cBhvr>
                                        <p:cTn id="19" dur="500"/>
                                        <p:tgtEl>
                                          <p:spTgt spid="102403">
                                            <p:txEl>
                                              <p:pRg st="3" end="3"/>
                                            </p:txEl>
                                          </p:spTgt>
                                        </p:tgtEl>
                                      </p:cBhvr>
                                    </p:animEffect>
                                  </p:childTnLst>
                                </p:cTn>
                              </p:par>
                            </p:childTnLst>
                          </p:cTn>
                        </p:par>
                        <p:par>
                          <p:cTn id="20" fill="hold">
                            <p:stCondLst>
                              <p:cond delay="29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102403">
                                            <p:txEl>
                                              <p:pRg st="4" end="4"/>
                                            </p:txEl>
                                          </p:spTgt>
                                        </p:tgtEl>
                                        <p:attrNameLst>
                                          <p:attrName>style.visibility</p:attrName>
                                        </p:attrNameLst>
                                      </p:cBhvr>
                                      <p:to>
                                        <p:strVal val="visible"/>
                                      </p:to>
                                    </p:set>
                                    <p:animEffect transition="in" filter="wipe(left)">
                                      <p:cBhvr>
                                        <p:cTn id="23" dur="500"/>
                                        <p:tgtEl>
                                          <p:spTgt spid="102403">
                                            <p:txEl>
                                              <p:pRg st="4" end="4"/>
                                            </p:txEl>
                                          </p:spTgt>
                                        </p:tgtEl>
                                      </p:cBhvr>
                                    </p:animEffect>
                                  </p:childTnLst>
                                </p:cTn>
                              </p:par>
                            </p:childTnLst>
                          </p:cTn>
                        </p:par>
                        <p:par>
                          <p:cTn id="24" fill="hold">
                            <p:stCondLst>
                              <p:cond delay="365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102403">
                                            <p:txEl>
                                              <p:pRg st="5" end="5"/>
                                            </p:txEl>
                                          </p:spTgt>
                                        </p:tgtEl>
                                        <p:attrNameLst>
                                          <p:attrName>style.visibility</p:attrName>
                                        </p:attrNameLst>
                                      </p:cBhvr>
                                      <p:to>
                                        <p:strVal val="visible"/>
                                      </p:to>
                                    </p:set>
                                    <p:animEffect transition="in" filter="wipe(left)">
                                      <p:cBhvr>
                                        <p:cTn id="27" dur="500"/>
                                        <p:tgtEl>
                                          <p:spTgt spid="102403">
                                            <p:txEl>
                                              <p:pRg st="5" end="5"/>
                                            </p:txEl>
                                          </p:spTgt>
                                        </p:tgtEl>
                                      </p:cBhvr>
                                    </p:animEffect>
                                  </p:childTnLst>
                                </p:cTn>
                              </p:par>
                            </p:childTnLst>
                          </p:cTn>
                        </p:par>
                        <p:par>
                          <p:cTn id="28" fill="hold">
                            <p:stCondLst>
                              <p:cond delay="44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02403">
                                            <p:txEl>
                                              <p:pRg st="6" end="6"/>
                                            </p:txEl>
                                          </p:spTgt>
                                        </p:tgtEl>
                                        <p:attrNameLst>
                                          <p:attrName>style.visibility</p:attrName>
                                        </p:attrNameLst>
                                      </p:cBhvr>
                                      <p:to>
                                        <p:strVal val="visible"/>
                                      </p:to>
                                    </p:set>
                                    <p:animEffect transition="in" filter="wipe(left)">
                                      <p:cBhvr>
                                        <p:cTn id="31" dur="500"/>
                                        <p:tgtEl>
                                          <p:spTgt spid="102403">
                                            <p:txEl>
                                              <p:pRg st="6" end="6"/>
                                            </p:txEl>
                                          </p:spTgt>
                                        </p:tgtEl>
                                      </p:cBhvr>
                                    </p:animEffect>
                                  </p:childTnLst>
                                </p:cTn>
                              </p:par>
                            </p:childTnLst>
                          </p:cTn>
                        </p:par>
                        <p:par>
                          <p:cTn id="32" fill="hold">
                            <p:stCondLst>
                              <p:cond delay="51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02403">
                                            <p:txEl>
                                              <p:pRg st="7" end="7"/>
                                            </p:txEl>
                                          </p:spTgt>
                                        </p:tgtEl>
                                        <p:attrNameLst>
                                          <p:attrName>style.visibility</p:attrName>
                                        </p:attrNameLst>
                                      </p:cBhvr>
                                      <p:to>
                                        <p:strVal val="visible"/>
                                      </p:to>
                                    </p:set>
                                    <p:animEffect transition="in" filter="wipe(left)">
                                      <p:cBhvr>
                                        <p:cTn id="35" dur="500"/>
                                        <p:tgtEl>
                                          <p:spTgt spid="102403">
                                            <p:txEl>
                                              <p:pRg st="7" end="7"/>
                                            </p:txEl>
                                          </p:spTgt>
                                        </p:tgtEl>
                                      </p:cBhvr>
                                    </p:animEffect>
                                  </p:childTnLst>
                                </p:cTn>
                              </p:par>
                            </p:childTnLst>
                          </p:cTn>
                        </p:par>
                        <p:par>
                          <p:cTn id="36" fill="hold">
                            <p:stCondLst>
                              <p:cond delay="5900"/>
                            </p:stCondLst>
                            <p:childTnLst>
                              <p:par>
                                <p:cTn id="37" presetID="22" presetClass="entr" presetSubtype="8" fill="hold" grpId="0" nodeType="afterEffect">
                                  <p:stCondLst>
                                    <p:cond delay="0"/>
                                  </p:stCondLst>
                                  <p:iterate type="wd">
                                    <p:tmPct val="10000"/>
                                  </p:iterate>
                                  <p:childTnLst>
                                    <p:set>
                                      <p:cBhvr>
                                        <p:cTn id="38" dur="1" fill="hold">
                                          <p:stCondLst>
                                            <p:cond delay="0"/>
                                          </p:stCondLst>
                                        </p:cTn>
                                        <p:tgtEl>
                                          <p:spTgt spid="102403">
                                            <p:txEl>
                                              <p:pRg st="8" end="8"/>
                                            </p:txEl>
                                          </p:spTgt>
                                        </p:tgtEl>
                                        <p:attrNameLst>
                                          <p:attrName>style.visibility</p:attrName>
                                        </p:attrNameLst>
                                      </p:cBhvr>
                                      <p:to>
                                        <p:strVal val="visible"/>
                                      </p:to>
                                    </p:set>
                                    <p:animEffect transition="in" filter="wipe(left)">
                                      <p:cBhvr>
                                        <p:cTn id="39" dur="500"/>
                                        <p:tgtEl>
                                          <p:spTgt spid="102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Wed., Aug. 29, 2012</a:t>
            </a:r>
            <a:endParaRPr lang="en-US"/>
          </a:p>
        </p:txBody>
      </p:sp>
      <p:sp>
        <p:nvSpPr>
          <p:cNvPr id="21" name="Footer Placeholder 4"/>
          <p:cNvSpPr>
            <a:spLocks noGrp="1"/>
          </p:cNvSpPr>
          <p:nvPr>
            <p:ph type="ftr" sz="quarter" idx="11"/>
          </p:nvPr>
        </p:nvSpPr>
        <p:spPr/>
        <p:txBody>
          <a:bodyPr/>
          <a:lstStyle/>
          <a:p>
            <a:r>
              <a:rPr lang="en-US" smtClean="0"/>
              <a:t>PHYS 3313-001, Fall 2012                      Dr. Jaehoon Yu</a:t>
            </a:r>
            <a:endParaRPr lang="en-US"/>
          </a:p>
        </p:txBody>
      </p:sp>
      <p:sp>
        <p:nvSpPr>
          <p:cNvPr id="22" name="Slide Number Placeholder 5"/>
          <p:cNvSpPr>
            <a:spLocks noGrp="1"/>
          </p:cNvSpPr>
          <p:nvPr>
            <p:ph type="sldNum" sz="quarter" idx="12"/>
          </p:nvPr>
        </p:nvSpPr>
        <p:spPr/>
        <p:txBody>
          <a:bodyPr/>
          <a:lstStyle/>
          <a:p>
            <a:fld id="{2D5D1C87-4041-1F41-9CF1-7EA0DD0FA307}" type="slidenum">
              <a:rPr lang="en-US"/>
              <a:pPr/>
              <a:t>11</a:t>
            </a:fld>
            <a:endParaRPr lang="en-US"/>
          </a:p>
        </p:txBody>
      </p:sp>
      <p:sp>
        <p:nvSpPr>
          <p:cNvPr id="353285" name="Rectangle 5"/>
          <p:cNvSpPr>
            <a:spLocks noGrp="1" noChangeArrowheads="1"/>
          </p:cNvSpPr>
          <p:nvPr>
            <p:ph type="title"/>
          </p:nvPr>
        </p:nvSpPr>
        <p:spPr>
          <a:xfrm>
            <a:off x="381000" y="76200"/>
            <a:ext cx="8534400" cy="609600"/>
          </a:xfrm>
        </p:spPr>
        <p:txBody>
          <a:bodyPr/>
          <a:lstStyle/>
          <a:p>
            <a:r>
              <a:rPr lang="en-US" dirty="0" smtClean="0"/>
              <a:t>Culminates in Maxwell’s </a:t>
            </a:r>
            <a:r>
              <a:rPr lang="en-US" dirty="0"/>
              <a:t>Equations</a:t>
            </a:r>
          </a:p>
        </p:txBody>
      </p:sp>
      <p:graphicFrame>
        <p:nvGraphicFramePr>
          <p:cNvPr id="353286" name="Object 6"/>
          <p:cNvGraphicFramePr>
            <a:graphicFrameLocks noChangeAspect="1"/>
          </p:cNvGraphicFramePr>
          <p:nvPr/>
        </p:nvGraphicFramePr>
        <p:xfrm>
          <a:off x="-76200" y="0"/>
          <a:ext cx="914400" cy="190500"/>
        </p:xfrm>
        <a:graphic>
          <a:graphicData uri="http://schemas.openxmlformats.org/presentationml/2006/ole">
            <p:oleObj spid="_x0000_s84994" name="Equation" r:id="rId3" imgW="914400" imgH="190080" progId="Equation.DSMT4">
              <p:embed/>
            </p:oleObj>
          </a:graphicData>
        </a:graphic>
      </p:graphicFrame>
      <p:graphicFrame>
        <p:nvGraphicFramePr>
          <p:cNvPr id="353287" name="Object 7"/>
          <p:cNvGraphicFramePr>
            <a:graphicFrameLocks noChangeAspect="1"/>
          </p:cNvGraphicFramePr>
          <p:nvPr/>
        </p:nvGraphicFramePr>
        <p:xfrm>
          <a:off x="400050" y="12700"/>
          <a:ext cx="114300" cy="165100"/>
        </p:xfrm>
        <a:graphic>
          <a:graphicData uri="http://schemas.openxmlformats.org/presentationml/2006/ole">
            <p:oleObj spid="_x0000_s84995" name="Equation" r:id="rId4" imgW="914400" imgH="190080" progId="Equation.DSMT4">
              <p:embed/>
            </p:oleObj>
          </a:graphicData>
        </a:graphic>
      </p:graphicFrame>
      <p:graphicFrame>
        <p:nvGraphicFramePr>
          <p:cNvPr id="353288" name="Object 8"/>
          <p:cNvGraphicFramePr>
            <a:graphicFrameLocks noChangeAspect="1"/>
          </p:cNvGraphicFramePr>
          <p:nvPr/>
        </p:nvGraphicFramePr>
        <p:xfrm>
          <a:off x="0" y="0"/>
          <a:ext cx="914400" cy="190500"/>
        </p:xfrm>
        <a:graphic>
          <a:graphicData uri="http://schemas.openxmlformats.org/presentationml/2006/ole">
            <p:oleObj spid="_x0000_s84996" name="Equation" r:id="rId5" imgW="914400" imgH="190080" progId="Equation.DSMT4">
              <p:embed/>
            </p:oleObj>
          </a:graphicData>
        </a:graphic>
      </p:graphicFrame>
      <p:sp>
        <p:nvSpPr>
          <p:cNvPr id="353289" name="Rectangle 9"/>
          <p:cNvSpPr>
            <a:spLocks noGrp="1" noChangeArrowheads="1"/>
          </p:cNvSpPr>
          <p:nvPr>
            <p:ph type="body" idx="1"/>
          </p:nvPr>
        </p:nvSpPr>
        <p:spPr>
          <a:xfrm>
            <a:off x="381000" y="609600"/>
            <a:ext cx="8763000" cy="5486400"/>
          </a:xfrm>
        </p:spPr>
        <p:txBody>
          <a:bodyPr/>
          <a:lstStyle/>
          <a:p>
            <a:r>
              <a:rPr lang="en-US" dirty="0"/>
              <a:t>In the absence of dielectric or magnetic materials, the four equations developed by Maxwell are:</a:t>
            </a:r>
          </a:p>
        </p:txBody>
      </p:sp>
      <p:graphicFrame>
        <p:nvGraphicFramePr>
          <p:cNvPr id="353290" name="Object 10"/>
          <p:cNvGraphicFramePr>
            <a:graphicFrameLocks noChangeAspect="1"/>
          </p:cNvGraphicFramePr>
          <p:nvPr/>
        </p:nvGraphicFramePr>
        <p:xfrm>
          <a:off x="0" y="0"/>
          <a:ext cx="914400" cy="190500"/>
        </p:xfrm>
        <a:graphic>
          <a:graphicData uri="http://schemas.openxmlformats.org/presentationml/2006/ole">
            <p:oleObj spid="_x0000_s84997" name="Equation" r:id="rId6" imgW="914400" imgH="190080" progId="Equation.DSMT4">
              <p:embed/>
            </p:oleObj>
          </a:graphicData>
        </a:graphic>
      </p:graphicFrame>
      <p:graphicFrame>
        <p:nvGraphicFramePr>
          <p:cNvPr id="353302" name="Object 22"/>
          <p:cNvGraphicFramePr>
            <a:graphicFrameLocks noChangeAspect="1"/>
          </p:cNvGraphicFramePr>
          <p:nvPr/>
        </p:nvGraphicFramePr>
        <p:xfrm>
          <a:off x="685800" y="1676400"/>
          <a:ext cx="2649538" cy="1173163"/>
        </p:xfrm>
        <a:graphic>
          <a:graphicData uri="http://schemas.openxmlformats.org/presentationml/2006/ole">
            <p:oleObj spid="_x0000_s84998" name="Equation" r:id="rId7" imgW="927000" imgH="406080" progId="Equation.DSMT4">
              <p:embed/>
            </p:oleObj>
          </a:graphicData>
        </a:graphic>
      </p:graphicFrame>
      <p:graphicFrame>
        <p:nvGraphicFramePr>
          <p:cNvPr id="353307" name="Object 27"/>
          <p:cNvGraphicFramePr>
            <a:graphicFrameLocks noChangeAspect="1"/>
          </p:cNvGraphicFramePr>
          <p:nvPr/>
        </p:nvGraphicFramePr>
        <p:xfrm>
          <a:off x="685800" y="3017838"/>
          <a:ext cx="1997075" cy="842962"/>
        </p:xfrm>
        <a:graphic>
          <a:graphicData uri="http://schemas.openxmlformats.org/presentationml/2006/ole">
            <p:oleObj spid="_x0000_s84999" name="Equation" r:id="rId8" imgW="698400" imgH="291960" progId="Equation.DSMT4">
              <p:embed/>
            </p:oleObj>
          </a:graphicData>
        </a:graphic>
      </p:graphicFrame>
      <p:graphicFrame>
        <p:nvGraphicFramePr>
          <p:cNvPr id="353308" name="Object 28"/>
          <p:cNvGraphicFramePr>
            <a:graphicFrameLocks noChangeAspect="1"/>
          </p:cNvGraphicFramePr>
          <p:nvPr/>
        </p:nvGraphicFramePr>
        <p:xfrm>
          <a:off x="685800" y="4029075"/>
          <a:ext cx="2941638" cy="1063625"/>
        </p:xfrm>
        <a:graphic>
          <a:graphicData uri="http://schemas.openxmlformats.org/presentationml/2006/ole">
            <p:oleObj spid="_x0000_s85000" name="Equation" r:id="rId9" imgW="1028520" imgH="368280" progId="Equation.DSMT4">
              <p:embed/>
            </p:oleObj>
          </a:graphicData>
        </a:graphic>
      </p:graphicFrame>
      <p:graphicFrame>
        <p:nvGraphicFramePr>
          <p:cNvPr id="353309" name="Object 29"/>
          <p:cNvGraphicFramePr>
            <a:graphicFrameLocks noChangeAspect="1"/>
          </p:cNvGraphicFramePr>
          <p:nvPr/>
        </p:nvGraphicFramePr>
        <p:xfrm>
          <a:off x="685800" y="5260975"/>
          <a:ext cx="4973638" cy="1063625"/>
        </p:xfrm>
        <a:graphic>
          <a:graphicData uri="http://schemas.openxmlformats.org/presentationml/2006/ole">
            <p:oleObj spid="_x0000_s85001" name="Equation" r:id="rId10" imgW="1739880" imgH="368280" progId="Equation.DSMT4">
              <p:embed/>
            </p:oleObj>
          </a:graphicData>
        </a:graphic>
      </p:graphicFrame>
      <p:sp>
        <p:nvSpPr>
          <p:cNvPr id="353310" name="Text Box 30"/>
          <p:cNvSpPr txBox="1">
            <a:spLocks noChangeArrowheads="1"/>
          </p:cNvSpPr>
          <p:nvPr/>
        </p:nvSpPr>
        <p:spPr bwMode="auto">
          <a:xfrm>
            <a:off x="5105400" y="1676400"/>
            <a:ext cx="3429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electricity</a:t>
            </a:r>
          </a:p>
        </p:txBody>
      </p:sp>
      <p:sp>
        <p:nvSpPr>
          <p:cNvPr id="353311" name="Text Box 31"/>
          <p:cNvSpPr txBox="1">
            <a:spLocks noChangeArrowheads="1"/>
          </p:cNvSpPr>
          <p:nvPr/>
        </p:nvSpPr>
        <p:spPr bwMode="auto">
          <a:xfrm>
            <a:off x="5029200" y="2819400"/>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magnetism</a:t>
            </a:r>
          </a:p>
        </p:txBody>
      </p:sp>
      <p:sp>
        <p:nvSpPr>
          <p:cNvPr id="353312" name="Text Box 32"/>
          <p:cNvSpPr txBox="1">
            <a:spLocks noChangeArrowheads="1"/>
          </p:cNvSpPr>
          <p:nvPr/>
        </p:nvSpPr>
        <p:spPr bwMode="auto">
          <a:xfrm>
            <a:off x="6477000" y="4038600"/>
            <a:ext cx="2057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a:t>
            </a:r>
          </a:p>
        </p:txBody>
      </p:sp>
      <p:sp>
        <p:nvSpPr>
          <p:cNvPr id="353313" name="Text Box 33"/>
          <p:cNvSpPr txBox="1">
            <a:spLocks noChangeArrowheads="1"/>
          </p:cNvSpPr>
          <p:nvPr/>
        </p:nvSpPr>
        <p:spPr bwMode="auto">
          <a:xfrm>
            <a:off x="5791200" y="5105400"/>
            <a:ext cx="3352800" cy="461665"/>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b="1" dirty="0" smtClean="0">
                <a:solidFill>
                  <a:srgbClr val="CC0000"/>
                </a:solidFill>
                <a:latin typeface="Arial Narrow" charset="0"/>
              </a:rPr>
              <a:t>Generalized </a:t>
            </a:r>
            <a:r>
              <a:rPr lang="en-US" b="1" dirty="0" err="1" smtClean="0">
                <a:solidFill>
                  <a:srgbClr val="CC0000"/>
                </a:solidFill>
                <a:latin typeface="Arial Narrow" charset="0"/>
              </a:rPr>
              <a:t>Ampére’s</a:t>
            </a:r>
            <a:r>
              <a:rPr lang="en-US" b="1" dirty="0" smtClean="0">
                <a:solidFill>
                  <a:srgbClr val="CC0000"/>
                </a:solidFill>
                <a:latin typeface="Arial Narrow" charset="0"/>
              </a:rPr>
              <a:t> </a:t>
            </a:r>
            <a:r>
              <a:rPr lang="en-US" b="1" dirty="0">
                <a:solidFill>
                  <a:srgbClr val="CC0000"/>
                </a:solidFill>
                <a:latin typeface="Arial Narrow" charset="0"/>
              </a:rPr>
              <a:t>Law</a:t>
            </a:r>
          </a:p>
        </p:txBody>
      </p:sp>
      <p:sp>
        <p:nvSpPr>
          <p:cNvPr id="353314" name="Text Box 34"/>
          <p:cNvSpPr txBox="1">
            <a:spLocks noChangeArrowheads="1"/>
          </p:cNvSpPr>
          <p:nvPr/>
        </p:nvSpPr>
        <p:spPr bwMode="auto">
          <a:xfrm>
            <a:off x="5029200" y="2209800"/>
            <a:ext cx="3581400" cy="581025"/>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generalized form of Coulomb’s law relating electric field to its sources, the electric charge</a:t>
            </a:r>
          </a:p>
        </p:txBody>
      </p:sp>
      <p:sp>
        <p:nvSpPr>
          <p:cNvPr id="353315" name="Text Box 35"/>
          <p:cNvSpPr txBox="1">
            <a:spLocks noChangeArrowheads="1"/>
          </p:cNvSpPr>
          <p:nvPr/>
        </p:nvSpPr>
        <p:spPr bwMode="auto">
          <a:xfrm>
            <a:off x="4267200" y="3381375"/>
            <a:ext cx="4876800" cy="581025"/>
          </a:xfrm>
          <a:prstGeom prst="rect">
            <a:avLst/>
          </a:prstGeom>
          <a:noFill/>
          <a:ln w="28575">
            <a:noFill/>
            <a:miter lim="800000"/>
            <a:headEnd/>
            <a:tailEnd/>
          </a:ln>
          <a:effectLst/>
        </p:spPr>
        <p:txBody>
          <a:bodyPr>
            <a:prstTxWarp prst="textNoShape">
              <a:avLst/>
            </a:prstTxWarp>
            <a:spAutoFit/>
          </a:bodyPr>
          <a:lstStyle/>
          <a:p>
            <a:r>
              <a:rPr lang="en-US" sz="1600" dirty="0">
                <a:solidFill>
                  <a:schemeClr val="accent2"/>
                </a:solidFill>
                <a:latin typeface="Arial Narrow" charset="0"/>
              </a:rPr>
              <a:t>A magnetic equivalent</a:t>
            </a:r>
            <a:r>
              <a:rPr lang="en-US" sz="1600" dirty="0" smtClean="0">
                <a:solidFill>
                  <a:schemeClr val="accent2"/>
                </a:solidFill>
                <a:latin typeface="Arial Narrow" charset="0"/>
              </a:rPr>
              <a:t> of </a:t>
            </a:r>
            <a:r>
              <a:rPr lang="en-US" sz="1600" dirty="0">
                <a:solidFill>
                  <a:schemeClr val="accent2"/>
                </a:solidFill>
                <a:latin typeface="Arial Narrow" charset="0"/>
              </a:rPr>
              <a:t>Coulomb’s law relating magnetic field to its sources. This says there are no magnetic monopoles.</a:t>
            </a:r>
          </a:p>
        </p:txBody>
      </p:sp>
      <p:sp>
        <p:nvSpPr>
          <p:cNvPr id="353316" name="Text Box 36"/>
          <p:cNvSpPr txBox="1">
            <a:spLocks noChangeArrowheads="1"/>
          </p:cNvSpPr>
          <p:nvPr/>
        </p:nvSpPr>
        <p:spPr bwMode="auto">
          <a:xfrm>
            <a:off x="4419600" y="4572000"/>
            <a:ext cx="4419600" cy="33655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An electric field is produced by a changing magnetic field</a:t>
            </a:r>
          </a:p>
        </p:txBody>
      </p:sp>
      <p:sp>
        <p:nvSpPr>
          <p:cNvPr id="353317" name="Text Box 37"/>
          <p:cNvSpPr txBox="1">
            <a:spLocks noChangeArrowheads="1"/>
          </p:cNvSpPr>
          <p:nvPr/>
        </p:nvSpPr>
        <p:spPr bwMode="auto">
          <a:xfrm>
            <a:off x="6096000" y="5638800"/>
            <a:ext cx="2743200" cy="82550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magnetic field is produced by an electric current or by a  changing electric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9">
                                            <p:txEl>
                                              <p:pRg st="0" end="0"/>
                                            </p:txEl>
                                          </p:spTgt>
                                        </p:tgtEl>
                                        <p:attrNameLst>
                                          <p:attrName>style.visibility</p:attrName>
                                        </p:attrNameLst>
                                      </p:cBhvr>
                                      <p:to>
                                        <p:strVal val="visible"/>
                                      </p:to>
                                    </p:set>
                                    <p:animEffect transition="in" filter="wipe(left)">
                                      <p:cBhvr>
                                        <p:cTn id="7" dur="500"/>
                                        <p:tgtEl>
                                          <p:spTgt spid="353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53302"/>
                                        </p:tgtEl>
                                        <p:attrNameLst>
                                          <p:attrName>style.visibility</p:attrName>
                                        </p:attrNameLst>
                                      </p:cBhvr>
                                      <p:to>
                                        <p:strVal val="visible"/>
                                      </p:to>
                                    </p:set>
                                    <p:animEffect transition="in" filter="wipe(left)">
                                      <p:cBhvr>
                                        <p:cTn id="12" dur="500"/>
                                        <p:tgtEl>
                                          <p:spTgt spid="353302"/>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iterate type="lt">
                                    <p:tmPct val="10000"/>
                                  </p:iterate>
                                  <p:childTnLst>
                                    <p:set>
                                      <p:cBhvr>
                                        <p:cTn id="16" dur="1" fill="hold">
                                          <p:stCondLst>
                                            <p:cond delay="0"/>
                                          </p:stCondLst>
                                        </p:cTn>
                                        <p:tgtEl>
                                          <p:spTgt spid="353310"/>
                                        </p:tgtEl>
                                        <p:attrNameLst>
                                          <p:attrName>style.visibility</p:attrName>
                                        </p:attrNameLst>
                                      </p:cBhvr>
                                      <p:to>
                                        <p:strVal val="visible"/>
                                      </p:to>
                                    </p:set>
                                    <p:anim calcmode="lin" valueType="num">
                                      <p:cBhvr>
                                        <p:cTn id="17" dur="500" fill="hold"/>
                                        <p:tgtEl>
                                          <p:spTgt spid="353310"/>
                                        </p:tgtEl>
                                        <p:attrNameLst>
                                          <p:attrName>ppt_w</p:attrName>
                                        </p:attrNameLst>
                                      </p:cBhvr>
                                      <p:tavLst>
                                        <p:tav tm="0">
                                          <p:val>
                                            <p:fltVal val="0"/>
                                          </p:val>
                                        </p:tav>
                                        <p:tav tm="100000">
                                          <p:val>
                                            <p:strVal val="#ppt_w"/>
                                          </p:val>
                                        </p:tav>
                                      </p:tavLst>
                                    </p:anim>
                                    <p:anim calcmode="lin" valueType="num">
                                      <p:cBhvr>
                                        <p:cTn id="18" dur="500" fill="hold"/>
                                        <p:tgtEl>
                                          <p:spTgt spid="353310"/>
                                        </p:tgtEl>
                                        <p:attrNameLst>
                                          <p:attrName>ppt_h</p:attrName>
                                        </p:attrNameLst>
                                      </p:cBhvr>
                                      <p:tavLst>
                                        <p:tav tm="0">
                                          <p:val>
                                            <p:fltVal val="0"/>
                                          </p:val>
                                        </p:tav>
                                        <p:tav tm="100000">
                                          <p:val>
                                            <p:strVal val="#ppt_h"/>
                                          </p:val>
                                        </p:tav>
                                      </p:tavLst>
                                    </p:anim>
                                    <p:anim calcmode="lin" valueType="num">
                                      <p:cBhvr>
                                        <p:cTn id="19" dur="500" fill="hold"/>
                                        <p:tgtEl>
                                          <p:spTgt spid="353310"/>
                                        </p:tgtEl>
                                        <p:attrNameLst>
                                          <p:attrName>style.rotation</p:attrName>
                                        </p:attrNameLst>
                                      </p:cBhvr>
                                      <p:tavLst>
                                        <p:tav tm="0">
                                          <p:val>
                                            <p:fltVal val="360"/>
                                          </p:val>
                                        </p:tav>
                                        <p:tav tm="100000">
                                          <p:val>
                                            <p:fltVal val="0"/>
                                          </p:val>
                                        </p:tav>
                                      </p:tavLst>
                                    </p:anim>
                                    <p:animEffect transition="in" filter="fade">
                                      <p:cBhvr>
                                        <p:cTn id="20" dur="500"/>
                                        <p:tgtEl>
                                          <p:spTgt spid="353310"/>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iterate type="lt">
                                    <p:tmPct val="10000"/>
                                  </p:iterate>
                                  <p:childTnLst>
                                    <p:set>
                                      <p:cBhvr>
                                        <p:cTn id="24" dur="1" fill="hold">
                                          <p:stCondLst>
                                            <p:cond delay="0"/>
                                          </p:stCondLst>
                                        </p:cTn>
                                        <p:tgtEl>
                                          <p:spTgt spid="353314"/>
                                        </p:tgtEl>
                                        <p:attrNameLst>
                                          <p:attrName>style.visibility</p:attrName>
                                        </p:attrNameLst>
                                      </p:cBhvr>
                                      <p:to>
                                        <p:strVal val="visible"/>
                                      </p:to>
                                    </p:set>
                                    <p:anim calcmode="lin" valueType="num">
                                      <p:cBhvr>
                                        <p:cTn id="25" dur="500" fill="hold"/>
                                        <p:tgtEl>
                                          <p:spTgt spid="353314"/>
                                        </p:tgtEl>
                                        <p:attrNameLst>
                                          <p:attrName>ppt_w</p:attrName>
                                        </p:attrNameLst>
                                      </p:cBhvr>
                                      <p:tavLst>
                                        <p:tav tm="0">
                                          <p:val>
                                            <p:fltVal val="0"/>
                                          </p:val>
                                        </p:tav>
                                        <p:tav tm="100000">
                                          <p:val>
                                            <p:strVal val="#ppt_w"/>
                                          </p:val>
                                        </p:tav>
                                      </p:tavLst>
                                    </p:anim>
                                    <p:anim calcmode="lin" valueType="num">
                                      <p:cBhvr>
                                        <p:cTn id="26" dur="500" fill="hold"/>
                                        <p:tgtEl>
                                          <p:spTgt spid="353314"/>
                                        </p:tgtEl>
                                        <p:attrNameLst>
                                          <p:attrName>ppt_h</p:attrName>
                                        </p:attrNameLst>
                                      </p:cBhvr>
                                      <p:tavLst>
                                        <p:tav tm="0">
                                          <p:val>
                                            <p:fltVal val="0"/>
                                          </p:val>
                                        </p:tav>
                                        <p:tav tm="100000">
                                          <p:val>
                                            <p:strVal val="#ppt_h"/>
                                          </p:val>
                                        </p:tav>
                                      </p:tavLst>
                                    </p:anim>
                                    <p:anim calcmode="lin" valueType="num">
                                      <p:cBhvr>
                                        <p:cTn id="27" dur="500" fill="hold"/>
                                        <p:tgtEl>
                                          <p:spTgt spid="353314"/>
                                        </p:tgtEl>
                                        <p:attrNameLst>
                                          <p:attrName>style.rotation</p:attrName>
                                        </p:attrNameLst>
                                      </p:cBhvr>
                                      <p:tavLst>
                                        <p:tav tm="0">
                                          <p:val>
                                            <p:fltVal val="360"/>
                                          </p:val>
                                        </p:tav>
                                        <p:tav tm="100000">
                                          <p:val>
                                            <p:fltVal val="0"/>
                                          </p:val>
                                        </p:tav>
                                      </p:tavLst>
                                    </p:anim>
                                    <p:animEffect transition="in" filter="fade">
                                      <p:cBhvr>
                                        <p:cTn id="28" dur="500"/>
                                        <p:tgtEl>
                                          <p:spTgt spid="3533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353307"/>
                                        </p:tgtEl>
                                        <p:attrNameLst>
                                          <p:attrName>style.visibility</p:attrName>
                                        </p:attrNameLst>
                                      </p:cBhvr>
                                      <p:to>
                                        <p:strVal val="visible"/>
                                      </p:to>
                                    </p:set>
                                    <p:animEffect transition="in" filter="wipe(left)">
                                      <p:cBhvr>
                                        <p:cTn id="33" dur="500"/>
                                        <p:tgtEl>
                                          <p:spTgt spid="35330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iterate type="lt">
                                    <p:tmPct val="10000"/>
                                  </p:iterate>
                                  <p:childTnLst>
                                    <p:set>
                                      <p:cBhvr>
                                        <p:cTn id="37" dur="1" fill="hold">
                                          <p:stCondLst>
                                            <p:cond delay="0"/>
                                          </p:stCondLst>
                                        </p:cTn>
                                        <p:tgtEl>
                                          <p:spTgt spid="353311"/>
                                        </p:tgtEl>
                                        <p:attrNameLst>
                                          <p:attrName>style.visibility</p:attrName>
                                        </p:attrNameLst>
                                      </p:cBhvr>
                                      <p:to>
                                        <p:strVal val="visible"/>
                                      </p:to>
                                    </p:set>
                                    <p:anim calcmode="lin" valueType="num">
                                      <p:cBhvr>
                                        <p:cTn id="38" dur="500" fill="hold"/>
                                        <p:tgtEl>
                                          <p:spTgt spid="353311"/>
                                        </p:tgtEl>
                                        <p:attrNameLst>
                                          <p:attrName>ppt_w</p:attrName>
                                        </p:attrNameLst>
                                      </p:cBhvr>
                                      <p:tavLst>
                                        <p:tav tm="0">
                                          <p:val>
                                            <p:fltVal val="0"/>
                                          </p:val>
                                        </p:tav>
                                        <p:tav tm="100000">
                                          <p:val>
                                            <p:strVal val="#ppt_w"/>
                                          </p:val>
                                        </p:tav>
                                      </p:tavLst>
                                    </p:anim>
                                    <p:anim calcmode="lin" valueType="num">
                                      <p:cBhvr>
                                        <p:cTn id="39" dur="500" fill="hold"/>
                                        <p:tgtEl>
                                          <p:spTgt spid="353311"/>
                                        </p:tgtEl>
                                        <p:attrNameLst>
                                          <p:attrName>ppt_h</p:attrName>
                                        </p:attrNameLst>
                                      </p:cBhvr>
                                      <p:tavLst>
                                        <p:tav tm="0">
                                          <p:val>
                                            <p:fltVal val="0"/>
                                          </p:val>
                                        </p:tav>
                                        <p:tav tm="100000">
                                          <p:val>
                                            <p:strVal val="#ppt_h"/>
                                          </p:val>
                                        </p:tav>
                                      </p:tavLst>
                                    </p:anim>
                                    <p:anim calcmode="lin" valueType="num">
                                      <p:cBhvr>
                                        <p:cTn id="40" dur="500" fill="hold"/>
                                        <p:tgtEl>
                                          <p:spTgt spid="353311"/>
                                        </p:tgtEl>
                                        <p:attrNameLst>
                                          <p:attrName>style.rotation</p:attrName>
                                        </p:attrNameLst>
                                      </p:cBhvr>
                                      <p:tavLst>
                                        <p:tav tm="0">
                                          <p:val>
                                            <p:fltVal val="360"/>
                                          </p:val>
                                        </p:tav>
                                        <p:tav tm="100000">
                                          <p:val>
                                            <p:fltVal val="0"/>
                                          </p:val>
                                        </p:tav>
                                      </p:tavLst>
                                    </p:anim>
                                    <p:animEffect transition="in" filter="fade">
                                      <p:cBhvr>
                                        <p:cTn id="41" dur="500"/>
                                        <p:tgtEl>
                                          <p:spTgt spid="353311"/>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iterate type="lt">
                                    <p:tmPct val="10000"/>
                                  </p:iterate>
                                  <p:childTnLst>
                                    <p:set>
                                      <p:cBhvr>
                                        <p:cTn id="45" dur="1" fill="hold">
                                          <p:stCondLst>
                                            <p:cond delay="0"/>
                                          </p:stCondLst>
                                        </p:cTn>
                                        <p:tgtEl>
                                          <p:spTgt spid="353315"/>
                                        </p:tgtEl>
                                        <p:attrNameLst>
                                          <p:attrName>style.visibility</p:attrName>
                                        </p:attrNameLst>
                                      </p:cBhvr>
                                      <p:to>
                                        <p:strVal val="visible"/>
                                      </p:to>
                                    </p:set>
                                    <p:anim calcmode="lin" valueType="num">
                                      <p:cBhvr>
                                        <p:cTn id="46" dur="500" fill="hold"/>
                                        <p:tgtEl>
                                          <p:spTgt spid="353315"/>
                                        </p:tgtEl>
                                        <p:attrNameLst>
                                          <p:attrName>ppt_w</p:attrName>
                                        </p:attrNameLst>
                                      </p:cBhvr>
                                      <p:tavLst>
                                        <p:tav tm="0">
                                          <p:val>
                                            <p:fltVal val="0"/>
                                          </p:val>
                                        </p:tav>
                                        <p:tav tm="100000">
                                          <p:val>
                                            <p:strVal val="#ppt_w"/>
                                          </p:val>
                                        </p:tav>
                                      </p:tavLst>
                                    </p:anim>
                                    <p:anim calcmode="lin" valueType="num">
                                      <p:cBhvr>
                                        <p:cTn id="47" dur="500" fill="hold"/>
                                        <p:tgtEl>
                                          <p:spTgt spid="353315"/>
                                        </p:tgtEl>
                                        <p:attrNameLst>
                                          <p:attrName>ppt_h</p:attrName>
                                        </p:attrNameLst>
                                      </p:cBhvr>
                                      <p:tavLst>
                                        <p:tav tm="0">
                                          <p:val>
                                            <p:fltVal val="0"/>
                                          </p:val>
                                        </p:tav>
                                        <p:tav tm="100000">
                                          <p:val>
                                            <p:strVal val="#ppt_h"/>
                                          </p:val>
                                        </p:tav>
                                      </p:tavLst>
                                    </p:anim>
                                    <p:anim calcmode="lin" valueType="num">
                                      <p:cBhvr>
                                        <p:cTn id="48" dur="500" fill="hold"/>
                                        <p:tgtEl>
                                          <p:spTgt spid="353315"/>
                                        </p:tgtEl>
                                        <p:attrNameLst>
                                          <p:attrName>style.rotation</p:attrName>
                                        </p:attrNameLst>
                                      </p:cBhvr>
                                      <p:tavLst>
                                        <p:tav tm="0">
                                          <p:val>
                                            <p:fltVal val="360"/>
                                          </p:val>
                                        </p:tav>
                                        <p:tav tm="100000">
                                          <p:val>
                                            <p:fltVal val="0"/>
                                          </p:val>
                                        </p:tav>
                                      </p:tavLst>
                                    </p:anim>
                                    <p:animEffect transition="in" filter="fade">
                                      <p:cBhvr>
                                        <p:cTn id="49" dur="500"/>
                                        <p:tgtEl>
                                          <p:spTgt spid="3533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53308"/>
                                        </p:tgtEl>
                                        <p:attrNameLst>
                                          <p:attrName>style.visibility</p:attrName>
                                        </p:attrNameLst>
                                      </p:cBhvr>
                                      <p:to>
                                        <p:strVal val="visible"/>
                                      </p:to>
                                    </p:set>
                                    <p:animEffect transition="in" filter="wipe(left)">
                                      <p:cBhvr>
                                        <p:cTn id="54" dur="500"/>
                                        <p:tgtEl>
                                          <p:spTgt spid="353308"/>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iterate type="lt">
                                    <p:tmPct val="10000"/>
                                  </p:iterate>
                                  <p:childTnLst>
                                    <p:set>
                                      <p:cBhvr>
                                        <p:cTn id="58" dur="1" fill="hold">
                                          <p:stCondLst>
                                            <p:cond delay="0"/>
                                          </p:stCondLst>
                                        </p:cTn>
                                        <p:tgtEl>
                                          <p:spTgt spid="353312"/>
                                        </p:tgtEl>
                                        <p:attrNameLst>
                                          <p:attrName>style.visibility</p:attrName>
                                        </p:attrNameLst>
                                      </p:cBhvr>
                                      <p:to>
                                        <p:strVal val="visible"/>
                                      </p:to>
                                    </p:set>
                                    <p:anim calcmode="lin" valueType="num">
                                      <p:cBhvr>
                                        <p:cTn id="59" dur="500" fill="hold"/>
                                        <p:tgtEl>
                                          <p:spTgt spid="353312"/>
                                        </p:tgtEl>
                                        <p:attrNameLst>
                                          <p:attrName>ppt_w</p:attrName>
                                        </p:attrNameLst>
                                      </p:cBhvr>
                                      <p:tavLst>
                                        <p:tav tm="0">
                                          <p:val>
                                            <p:fltVal val="0"/>
                                          </p:val>
                                        </p:tav>
                                        <p:tav tm="100000">
                                          <p:val>
                                            <p:strVal val="#ppt_w"/>
                                          </p:val>
                                        </p:tav>
                                      </p:tavLst>
                                    </p:anim>
                                    <p:anim calcmode="lin" valueType="num">
                                      <p:cBhvr>
                                        <p:cTn id="60" dur="500" fill="hold"/>
                                        <p:tgtEl>
                                          <p:spTgt spid="353312"/>
                                        </p:tgtEl>
                                        <p:attrNameLst>
                                          <p:attrName>ppt_h</p:attrName>
                                        </p:attrNameLst>
                                      </p:cBhvr>
                                      <p:tavLst>
                                        <p:tav tm="0">
                                          <p:val>
                                            <p:fltVal val="0"/>
                                          </p:val>
                                        </p:tav>
                                        <p:tav tm="100000">
                                          <p:val>
                                            <p:strVal val="#ppt_h"/>
                                          </p:val>
                                        </p:tav>
                                      </p:tavLst>
                                    </p:anim>
                                    <p:anim calcmode="lin" valueType="num">
                                      <p:cBhvr>
                                        <p:cTn id="61" dur="500" fill="hold"/>
                                        <p:tgtEl>
                                          <p:spTgt spid="353312"/>
                                        </p:tgtEl>
                                        <p:attrNameLst>
                                          <p:attrName>style.rotation</p:attrName>
                                        </p:attrNameLst>
                                      </p:cBhvr>
                                      <p:tavLst>
                                        <p:tav tm="0">
                                          <p:val>
                                            <p:fltVal val="360"/>
                                          </p:val>
                                        </p:tav>
                                        <p:tav tm="100000">
                                          <p:val>
                                            <p:fltVal val="0"/>
                                          </p:val>
                                        </p:tav>
                                      </p:tavLst>
                                    </p:anim>
                                    <p:animEffect transition="in" filter="fade">
                                      <p:cBhvr>
                                        <p:cTn id="62" dur="500"/>
                                        <p:tgtEl>
                                          <p:spTgt spid="353312"/>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iterate type="lt">
                                    <p:tmPct val="10000"/>
                                  </p:iterate>
                                  <p:childTnLst>
                                    <p:set>
                                      <p:cBhvr>
                                        <p:cTn id="66" dur="1" fill="hold">
                                          <p:stCondLst>
                                            <p:cond delay="0"/>
                                          </p:stCondLst>
                                        </p:cTn>
                                        <p:tgtEl>
                                          <p:spTgt spid="353316"/>
                                        </p:tgtEl>
                                        <p:attrNameLst>
                                          <p:attrName>style.visibility</p:attrName>
                                        </p:attrNameLst>
                                      </p:cBhvr>
                                      <p:to>
                                        <p:strVal val="visible"/>
                                      </p:to>
                                    </p:set>
                                    <p:anim calcmode="lin" valueType="num">
                                      <p:cBhvr>
                                        <p:cTn id="67" dur="500" fill="hold"/>
                                        <p:tgtEl>
                                          <p:spTgt spid="353316"/>
                                        </p:tgtEl>
                                        <p:attrNameLst>
                                          <p:attrName>ppt_w</p:attrName>
                                        </p:attrNameLst>
                                      </p:cBhvr>
                                      <p:tavLst>
                                        <p:tav tm="0">
                                          <p:val>
                                            <p:fltVal val="0"/>
                                          </p:val>
                                        </p:tav>
                                        <p:tav tm="100000">
                                          <p:val>
                                            <p:strVal val="#ppt_w"/>
                                          </p:val>
                                        </p:tav>
                                      </p:tavLst>
                                    </p:anim>
                                    <p:anim calcmode="lin" valueType="num">
                                      <p:cBhvr>
                                        <p:cTn id="68" dur="500" fill="hold"/>
                                        <p:tgtEl>
                                          <p:spTgt spid="353316"/>
                                        </p:tgtEl>
                                        <p:attrNameLst>
                                          <p:attrName>ppt_h</p:attrName>
                                        </p:attrNameLst>
                                      </p:cBhvr>
                                      <p:tavLst>
                                        <p:tav tm="0">
                                          <p:val>
                                            <p:fltVal val="0"/>
                                          </p:val>
                                        </p:tav>
                                        <p:tav tm="100000">
                                          <p:val>
                                            <p:strVal val="#ppt_h"/>
                                          </p:val>
                                        </p:tav>
                                      </p:tavLst>
                                    </p:anim>
                                    <p:anim calcmode="lin" valueType="num">
                                      <p:cBhvr>
                                        <p:cTn id="69" dur="500" fill="hold"/>
                                        <p:tgtEl>
                                          <p:spTgt spid="353316"/>
                                        </p:tgtEl>
                                        <p:attrNameLst>
                                          <p:attrName>style.rotation</p:attrName>
                                        </p:attrNameLst>
                                      </p:cBhvr>
                                      <p:tavLst>
                                        <p:tav tm="0">
                                          <p:val>
                                            <p:fltVal val="360"/>
                                          </p:val>
                                        </p:tav>
                                        <p:tav tm="100000">
                                          <p:val>
                                            <p:fltVal val="0"/>
                                          </p:val>
                                        </p:tav>
                                      </p:tavLst>
                                    </p:anim>
                                    <p:animEffect transition="in" filter="fade">
                                      <p:cBhvr>
                                        <p:cTn id="70" dur="500"/>
                                        <p:tgtEl>
                                          <p:spTgt spid="3533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353309"/>
                                        </p:tgtEl>
                                        <p:attrNameLst>
                                          <p:attrName>style.visibility</p:attrName>
                                        </p:attrNameLst>
                                      </p:cBhvr>
                                      <p:to>
                                        <p:strVal val="visible"/>
                                      </p:to>
                                    </p:set>
                                    <p:animEffect transition="in" filter="wipe(left)">
                                      <p:cBhvr>
                                        <p:cTn id="75" dur="500"/>
                                        <p:tgtEl>
                                          <p:spTgt spid="353309"/>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iterate type="lt">
                                    <p:tmPct val="10000"/>
                                  </p:iterate>
                                  <p:childTnLst>
                                    <p:set>
                                      <p:cBhvr>
                                        <p:cTn id="79" dur="1" fill="hold">
                                          <p:stCondLst>
                                            <p:cond delay="0"/>
                                          </p:stCondLst>
                                        </p:cTn>
                                        <p:tgtEl>
                                          <p:spTgt spid="353313"/>
                                        </p:tgtEl>
                                        <p:attrNameLst>
                                          <p:attrName>style.visibility</p:attrName>
                                        </p:attrNameLst>
                                      </p:cBhvr>
                                      <p:to>
                                        <p:strVal val="visible"/>
                                      </p:to>
                                    </p:set>
                                    <p:anim calcmode="lin" valueType="num">
                                      <p:cBhvr>
                                        <p:cTn id="80" dur="500" fill="hold"/>
                                        <p:tgtEl>
                                          <p:spTgt spid="353313"/>
                                        </p:tgtEl>
                                        <p:attrNameLst>
                                          <p:attrName>ppt_w</p:attrName>
                                        </p:attrNameLst>
                                      </p:cBhvr>
                                      <p:tavLst>
                                        <p:tav tm="0">
                                          <p:val>
                                            <p:fltVal val="0"/>
                                          </p:val>
                                        </p:tav>
                                        <p:tav tm="100000">
                                          <p:val>
                                            <p:strVal val="#ppt_w"/>
                                          </p:val>
                                        </p:tav>
                                      </p:tavLst>
                                    </p:anim>
                                    <p:anim calcmode="lin" valueType="num">
                                      <p:cBhvr>
                                        <p:cTn id="81" dur="500" fill="hold"/>
                                        <p:tgtEl>
                                          <p:spTgt spid="353313"/>
                                        </p:tgtEl>
                                        <p:attrNameLst>
                                          <p:attrName>ppt_h</p:attrName>
                                        </p:attrNameLst>
                                      </p:cBhvr>
                                      <p:tavLst>
                                        <p:tav tm="0">
                                          <p:val>
                                            <p:fltVal val="0"/>
                                          </p:val>
                                        </p:tav>
                                        <p:tav tm="100000">
                                          <p:val>
                                            <p:strVal val="#ppt_h"/>
                                          </p:val>
                                        </p:tav>
                                      </p:tavLst>
                                    </p:anim>
                                    <p:anim calcmode="lin" valueType="num">
                                      <p:cBhvr>
                                        <p:cTn id="82" dur="500" fill="hold"/>
                                        <p:tgtEl>
                                          <p:spTgt spid="353313"/>
                                        </p:tgtEl>
                                        <p:attrNameLst>
                                          <p:attrName>style.rotation</p:attrName>
                                        </p:attrNameLst>
                                      </p:cBhvr>
                                      <p:tavLst>
                                        <p:tav tm="0">
                                          <p:val>
                                            <p:fltVal val="360"/>
                                          </p:val>
                                        </p:tav>
                                        <p:tav tm="100000">
                                          <p:val>
                                            <p:fltVal val="0"/>
                                          </p:val>
                                        </p:tav>
                                      </p:tavLst>
                                    </p:anim>
                                    <p:animEffect transition="in" filter="fade">
                                      <p:cBhvr>
                                        <p:cTn id="83" dur="500"/>
                                        <p:tgtEl>
                                          <p:spTgt spid="353313"/>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iterate type="lt">
                                    <p:tmPct val="10000"/>
                                  </p:iterate>
                                  <p:childTnLst>
                                    <p:set>
                                      <p:cBhvr>
                                        <p:cTn id="87" dur="1" fill="hold">
                                          <p:stCondLst>
                                            <p:cond delay="0"/>
                                          </p:stCondLst>
                                        </p:cTn>
                                        <p:tgtEl>
                                          <p:spTgt spid="353317"/>
                                        </p:tgtEl>
                                        <p:attrNameLst>
                                          <p:attrName>style.visibility</p:attrName>
                                        </p:attrNameLst>
                                      </p:cBhvr>
                                      <p:to>
                                        <p:strVal val="visible"/>
                                      </p:to>
                                    </p:set>
                                    <p:anim calcmode="lin" valueType="num">
                                      <p:cBhvr>
                                        <p:cTn id="88" dur="500" fill="hold"/>
                                        <p:tgtEl>
                                          <p:spTgt spid="353317"/>
                                        </p:tgtEl>
                                        <p:attrNameLst>
                                          <p:attrName>ppt_w</p:attrName>
                                        </p:attrNameLst>
                                      </p:cBhvr>
                                      <p:tavLst>
                                        <p:tav tm="0">
                                          <p:val>
                                            <p:fltVal val="0"/>
                                          </p:val>
                                        </p:tav>
                                        <p:tav tm="100000">
                                          <p:val>
                                            <p:strVal val="#ppt_w"/>
                                          </p:val>
                                        </p:tav>
                                      </p:tavLst>
                                    </p:anim>
                                    <p:anim calcmode="lin" valueType="num">
                                      <p:cBhvr>
                                        <p:cTn id="89" dur="500" fill="hold"/>
                                        <p:tgtEl>
                                          <p:spTgt spid="353317"/>
                                        </p:tgtEl>
                                        <p:attrNameLst>
                                          <p:attrName>ppt_h</p:attrName>
                                        </p:attrNameLst>
                                      </p:cBhvr>
                                      <p:tavLst>
                                        <p:tav tm="0">
                                          <p:val>
                                            <p:fltVal val="0"/>
                                          </p:val>
                                        </p:tav>
                                        <p:tav tm="100000">
                                          <p:val>
                                            <p:strVal val="#ppt_h"/>
                                          </p:val>
                                        </p:tav>
                                      </p:tavLst>
                                    </p:anim>
                                    <p:anim calcmode="lin" valueType="num">
                                      <p:cBhvr>
                                        <p:cTn id="90" dur="500" fill="hold"/>
                                        <p:tgtEl>
                                          <p:spTgt spid="353317"/>
                                        </p:tgtEl>
                                        <p:attrNameLst>
                                          <p:attrName>style.rotation</p:attrName>
                                        </p:attrNameLst>
                                      </p:cBhvr>
                                      <p:tavLst>
                                        <p:tav tm="0">
                                          <p:val>
                                            <p:fltVal val="360"/>
                                          </p:val>
                                        </p:tav>
                                        <p:tav tm="100000">
                                          <p:val>
                                            <p:fltVal val="0"/>
                                          </p:val>
                                        </p:tav>
                                      </p:tavLst>
                                    </p:anim>
                                    <p:animEffect transition="in" filter="fade">
                                      <p:cBhvr>
                                        <p:cTn id="91" dur="500"/>
                                        <p:tgtEl>
                                          <p:spTgt spid="35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9" grpId="0" build="p"/>
      <p:bldP spid="353310" grpId="0" animBg="1"/>
      <p:bldP spid="353311" grpId="0" animBg="1"/>
      <p:bldP spid="353312" grpId="0" animBg="1"/>
      <p:bldP spid="353313" grpId="0" animBg="1"/>
      <p:bldP spid="353314" grpId="0"/>
      <p:bldP spid="353315" grpId="0"/>
      <p:bldP spid="353316" grpId="0"/>
      <p:bldP spid="35331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0"/>
            <a:ext cx="8229600" cy="946150"/>
          </a:xfrm>
        </p:spPr>
        <p:txBody>
          <a:bodyPr/>
          <a:lstStyle/>
          <a:p>
            <a:pPr eaLnBrk="1" hangingPunct="1">
              <a:defRPr/>
            </a:pPr>
            <a:r>
              <a:rPr lang="en-US" sz="6000" dirty="0" smtClean="0">
                <a:cs typeface="+mj-cs"/>
              </a:rPr>
              <a:t>Thermodynamics</a:t>
            </a:r>
          </a:p>
        </p:txBody>
      </p:sp>
      <p:sp>
        <p:nvSpPr>
          <p:cNvPr id="110595" name="Rectangle 3"/>
          <p:cNvSpPr>
            <a:spLocks noGrp="1" noChangeArrowheads="1"/>
          </p:cNvSpPr>
          <p:nvPr>
            <p:ph type="body" idx="1"/>
          </p:nvPr>
        </p:nvSpPr>
        <p:spPr>
          <a:xfrm>
            <a:off x="457200" y="1066800"/>
            <a:ext cx="8305800" cy="4953000"/>
          </a:xfrm>
        </p:spPr>
        <p:txBody>
          <a:bodyPr/>
          <a:lstStyle/>
          <a:p>
            <a:pPr eaLnBrk="1" hangingPunct="1">
              <a:buNone/>
              <a:defRPr/>
            </a:pPr>
            <a:r>
              <a:rPr lang="en-US" dirty="0" smtClean="0">
                <a:solidFill>
                  <a:srgbClr val="3333CC"/>
                </a:solidFill>
                <a:cs typeface="ＭＳ Ｐゴシック" pitchFamily="-84" charset="-128"/>
              </a:rPr>
              <a:t>Deals with temperature, heat, work, and the internal energy of systems</a:t>
            </a:r>
          </a:p>
          <a:p>
            <a:pPr eaLnBrk="1" hangingPunct="1">
              <a:buFont typeface="Wingdings" charset="0"/>
              <a:buNone/>
              <a:defRPr/>
            </a:pPr>
            <a:r>
              <a:rPr lang="en-US" dirty="0" smtClean="0">
                <a:cs typeface="+mn-cs"/>
              </a:rPr>
              <a:t>Contributions made by:</a:t>
            </a:r>
          </a:p>
          <a:p>
            <a:pPr eaLnBrk="1" hangingPunct="1">
              <a:lnSpc>
                <a:spcPct val="55000"/>
              </a:lnSpc>
              <a:buFont typeface="Wingdings" charset="0"/>
              <a:buChar char="n"/>
              <a:defRPr/>
            </a:pPr>
            <a:r>
              <a:rPr lang="en-US" dirty="0" smtClean="0">
                <a:cs typeface="+mn-cs"/>
              </a:rPr>
              <a:t>Benjamin Thompson (1753-1814)</a:t>
            </a:r>
          </a:p>
          <a:p>
            <a:pPr eaLnBrk="1" hangingPunct="1">
              <a:buFont typeface="Wingdings" charset="0"/>
              <a:buChar char="n"/>
              <a:defRPr/>
            </a:pPr>
            <a:r>
              <a:rPr lang="en-US" dirty="0" err="1" smtClean="0">
                <a:cs typeface="+mn-cs"/>
              </a:rPr>
              <a:t>Sadi</a:t>
            </a:r>
            <a:r>
              <a:rPr lang="en-US" dirty="0" smtClean="0">
                <a:cs typeface="+mn-cs"/>
              </a:rPr>
              <a:t> Carnot (1796-1832)</a:t>
            </a:r>
          </a:p>
          <a:p>
            <a:pPr eaLnBrk="1" hangingPunct="1">
              <a:lnSpc>
                <a:spcPct val="90000"/>
              </a:lnSpc>
              <a:buFont typeface="Wingdings" charset="0"/>
              <a:buChar char="n"/>
              <a:defRPr/>
            </a:pPr>
            <a:r>
              <a:rPr lang="en-US" dirty="0" smtClean="0">
                <a:cs typeface="+mn-cs"/>
              </a:rPr>
              <a:t>James Joule (1818-1889)</a:t>
            </a:r>
          </a:p>
          <a:p>
            <a:pPr eaLnBrk="1" hangingPunct="1">
              <a:buFont typeface="Wingdings" charset="0"/>
              <a:buChar char="n"/>
              <a:defRPr/>
            </a:pPr>
            <a:r>
              <a:rPr lang="en-US" dirty="0" smtClean="0">
                <a:cs typeface="+mn-cs"/>
              </a:rPr>
              <a:t>Rudolf </a:t>
            </a:r>
            <a:r>
              <a:rPr lang="en-US" dirty="0" err="1" smtClean="0">
                <a:cs typeface="+mn-cs"/>
              </a:rPr>
              <a:t>Clausius</a:t>
            </a:r>
            <a:r>
              <a:rPr lang="en-US" dirty="0" smtClean="0">
                <a:cs typeface="+mn-cs"/>
              </a:rPr>
              <a:t> (1822-1888)</a:t>
            </a:r>
          </a:p>
          <a:p>
            <a:pPr eaLnBrk="1" hangingPunct="1">
              <a:lnSpc>
                <a:spcPct val="90000"/>
              </a:lnSpc>
              <a:buFont typeface="Wingdings" charset="0"/>
              <a:buChar char="n"/>
              <a:defRPr/>
            </a:pPr>
            <a:r>
              <a:rPr lang="en-US" dirty="0" smtClean="0">
                <a:cs typeface="+mn-cs"/>
              </a:rPr>
              <a:t>William Thompson (1824-1907)</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left)">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left)">
                                      <p:cBhvr>
                                        <p:cTn id="12" dur="500"/>
                                        <p:tgtEl>
                                          <p:spTgt spid="110595">
                                            <p:txEl>
                                              <p:pRg st="1" end="1"/>
                                            </p:txEl>
                                          </p:spTgt>
                                        </p:tgtEl>
                                      </p:cBhvr>
                                    </p:animEffect>
                                  </p:childTnLst>
                                </p:cTn>
                              </p:par>
                            </p:childTnLst>
                          </p:cTn>
                        </p:par>
                        <p:par>
                          <p:cTn id="13" fill="hold">
                            <p:stCondLst>
                              <p:cond delay="65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0595">
                                            <p:txEl>
                                              <p:pRg st="2" end="2"/>
                                            </p:txEl>
                                          </p:spTgt>
                                        </p:tgtEl>
                                        <p:attrNameLst>
                                          <p:attrName>style.visibility</p:attrName>
                                        </p:attrNameLst>
                                      </p:cBhvr>
                                      <p:to>
                                        <p:strVal val="visible"/>
                                      </p:to>
                                    </p:set>
                                    <p:animEffect transition="in" filter="wipe(left)">
                                      <p:cBhvr>
                                        <p:cTn id="16" dur="500"/>
                                        <p:tgtEl>
                                          <p:spTgt spid="110595">
                                            <p:txEl>
                                              <p:pRg st="2" end="2"/>
                                            </p:txEl>
                                          </p:spTgt>
                                        </p:tgtEl>
                                      </p:cBhvr>
                                    </p:animEffect>
                                  </p:childTnLst>
                                </p:cTn>
                              </p:par>
                            </p:childTnLst>
                          </p:cTn>
                        </p:par>
                        <p:par>
                          <p:cTn id="17" fill="hold">
                            <p:stCondLst>
                              <p:cond delay="145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110595">
                                            <p:txEl>
                                              <p:pRg st="3" end="3"/>
                                            </p:txEl>
                                          </p:spTgt>
                                        </p:tgtEl>
                                        <p:attrNameLst>
                                          <p:attrName>style.visibility</p:attrName>
                                        </p:attrNameLst>
                                      </p:cBhvr>
                                      <p:to>
                                        <p:strVal val="visible"/>
                                      </p:to>
                                    </p:set>
                                    <p:animEffect transition="in" filter="wipe(left)">
                                      <p:cBhvr>
                                        <p:cTn id="20" dur="500"/>
                                        <p:tgtEl>
                                          <p:spTgt spid="110595">
                                            <p:txEl>
                                              <p:pRg st="3" end="3"/>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110595">
                                            <p:txEl>
                                              <p:pRg st="4" end="4"/>
                                            </p:txEl>
                                          </p:spTgt>
                                        </p:tgtEl>
                                        <p:attrNameLst>
                                          <p:attrName>style.visibility</p:attrName>
                                        </p:attrNameLst>
                                      </p:cBhvr>
                                      <p:to>
                                        <p:strVal val="visible"/>
                                      </p:to>
                                    </p:set>
                                    <p:animEffect transition="in" filter="wipe(left)">
                                      <p:cBhvr>
                                        <p:cTn id="24" dur="500"/>
                                        <p:tgtEl>
                                          <p:spTgt spid="110595">
                                            <p:txEl>
                                              <p:pRg st="4" end="4"/>
                                            </p:txEl>
                                          </p:spTgt>
                                        </p:tgtEl>
                                      </p:cBhvr>
                                    </p:animEffect>
                                  </p:childTnLst>
                                </p:cTn>
                              </p:par>
                            </p:childTnLst>
                          </p:cTn>
                        </p:par>
                        <p:par>
                          <p:cTn id="25" fill="hold">
                            <p:stCondLst>
                              <p:cond delay="305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110595">
                                            <p:txEl>
                                              <p:pRg st="5" end="5"/>
                                            </p:txEl>
                                          </p:spTgt>
                                        </p:tgtEl>
                                        <p:attrNameLst>
                                          <p:attrName>style.visibility</p:attrName>
                                        </p:attrNameLst>
                                      </p:cBhvr>
                                      <p:to>
                                        <p:strVal val="visible"/>
                                      </p:to>
                                    </p:set>
                                    <p:animEffect transition="in" filter="wipe(left)">
                                      <p:cBhvr>
                                        <p:cTn id="28" dur="500"/>
                                        <p:tgtEl>
                                          <p:spTgt spid="110595">
                                            <p:txEl>
                                              <p:pRg st="5" end="5"/>
                                            </p:txEl>
                                          </p:spTgt>
                                        </p:tgtEl>
                                      </p:cBhvr>
                                    </p:animEffect>
                                  </p:childTnLst>
                                </p:cTn>
                              </p:par>
                            </p:childTnLst>
                          </p:cTn>
                        </p:par>
                        <p:par>
                          <p:cTn id="29" fill="hold">
                            <p:stCondLst>
                              <p:cond delay="3850"/>
                            </p:stCondLst>
                            <p:childTnLst>
                              <p:par>
                                <p:cTn id="30" presetID="22" presetClass="entr" presetSubtype="8" fill="hold" grpId="0" nodeType="afterEffect">
                                  <p:stCondLst>
                                    <p:cond delay="0"/>
                                  </p:stCondLst>
                                  <p:iterate type="wd">
                                    <p:tmPct val="10000"/>
                                  </p:iterate>
                                  <p:childTnLst>
                                    <p:set>
                                      <p:cBhvr>
                                        <p:cTn id="31" dur="1" fill="hold">
                                          <p:stCondLst>
                                            <p:cond delay="0"/>
                                          </p:stCondLst>
                                        </p:cTn>
                                        <p:tgtEl>
                                          <p:spTgt spid="110595">
                                            <p:txEl>
                                              <p:pRg st="6" end="6"/>
                                            </p:txEl>
                                          </p:spTgt>
                                        </p:tgtEl>
                                        <p:attrNameLst>
                                          <p:attrName>style.visibility</p:attrName>
                                        </p:attrNameLst>
                                      </p:cBhvr>
                                      <p:to>
                                        <p:strVal val="visible"/>
                                      </p:to>
                                    </p:set>
                                    <p:animEffect transition="in" filter="wipe(left)">
                                      <p:cBhvr>
                                        <p:cTn id="32" dur="500"/>
                                        <p:tgtEl>
                                          <p:spTgt spid="110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0"/>
            <a:ext cx="7772400" cy="1143000"/>
          </a:xfrm>
        </p:spPr>
        <p:txBody>
          <a:bodyPr/>
          <a:lstStyle/>
          <a:p>
            <a:pPr eaLnBrk="1" hangingPunct="1">
              <a:defRPr/>
            </a:pPr>
            <a:r>
              <a:rPr lang="en-US" sz="5400" dirty="0" smtClean="0">
                <a:cs typeface="+mj-cs"/>
              </a:rPr>
              <a:t>Primary Results</a:t>
            </a:r>
          </a:p>
        </p:txBody>
      </p:sp>
      <p:sp>
        <p:nvSpPr>
          <p:cNvPr id="26626" name="Rectangle 3"/>
          <p:cNvSpPr>
            <a:spLocks noGrp="1" noChangeArrowheads="1"/>
          </p:cNvSpPr>
          <p:nvPr>
            <p:ph type="body" idx="1"/>
          </p:nvPr>
        </p:nvSpPr>
        <p:spPr>
          <a:xfrm>
            <a:off x="457200" y="1066800"/>
            <a:ext cx="8229600" cy="4800600"/>
          </a:xfrm>
        </p:spPr>
        <p:txBody>
          <a:bodyPr/>
          <a:lstStyle/>
          <a:p>
            <a:pPr eaLnBrk="1" hangingPunct="1"/>
            <a:r>
              <a:rPr lang="en-US" sz="3600" dirty="0" smtClean="0">
                <a:cs typeface="ＭＳ Ｐゴシック" pitchFamily="-84" charset="-128"/>
              </a:rPr>
              <a:t>Introduces </a:t>
            </a:r>
            <a:r>
              <a:rPr lang="en-US" sz="3600" dirty="0">
                <a:cs typeface="ＭＳ Ｐゴシック" pitchFamily="-84" charset="-128"/>
              </a:rPr>
              <a:t>thermal equilibrium</a:t>
            </a:r>
          </a:p>
          <a:p>
            <a:pPr eaLnBrk="1" hangingPunct="1"/>
            <a:r>
              <a:rPr lang="en-US" sz="3600" dirty="0">
                <a:cs typeface="ＭＳ Ｐゴシック" pitchFamily="-84" charset="-128"/>
              </a:rPr>
              <a:t>The first law establishes heat as energy</a:t>
            </a:r>
          </a:p>
          <a:p>
            <a:pPr eaLnBrk="1" hangingPunct="1"/>
            <a:r>
              <a:rPr lang="en-US" sz="3600" dirty="0">
                <a:cs typeface="ＭＳ Ｐゴシック" pitchFamily="-84" charset="-128"/>
              </a:rPr>
              <a:t>Introduces the concept of internal energy</a:t>
            </a:r>
            <a:endParaRPr lang="en-US" sz="3600" dirty="0" smtClean="0">
              <a:cs typeface="ＭＳ Ｐゴシック" pitchFamily="-84" charset="-128"/>
            </a:endParaRPr>
          </a:p>
          <a:p>
            <a:pPr eaLnBrk="1" hangingPunct="1"/>
            <a:r>
              <a:rPr lang="en-US" sz="3600" dirty="0" smtClean="0">
                <a:cs typeface="ＭＳ Ｐゴシック" pitchFamily="-84" charset="-128"/>
              </a:rPr>
              <a:t>Interprets </a:t>
            </a:r>
            <a:r>
              <a:rPr lang="en-US" sz="3600" dirty="0">
                <a:cs typeface="ＭＳ Ｐゴシック" pitchFamily="-84" charset="-128"/>
              </a:rPr>
              <a:t>temperature as a measure of internal energy</a:t>
            </a:r>
          </a:p>
          <a:p>
            <a:pPr eaLnBrk="1" hangingPunct="1"/>
            <a:r>
              <a:rPr lang="en-US" sz="3600" dirty="0">
                <a:cs typeface="ＭＳ Ｐゴシック" pitchFamily="-84" charset="-128"/>
              </a:rPr>
              <a:t>Generates limitations of the energy processes that cannot take place</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wipe(left)">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wipe(left)">
                                      <p:cBhvr>
                                        <p:cTn id="17" dur="5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wipe(left)">
                                      <p:cBhvr>
                                        <p:cTn id="22" dur="500"/>
                                        <p:tgtEl>
                                          <p:spTgt spid="26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6">
                                            <p:txEl>
                                              <p:pRg st="4" end="4"/>
                                            </p:txEl>
                                          </p:spTgt>
                                        </p:tgtEl>
                                        <p:attrNameLst>
                                          <p:attrName>style.visibility</p:attrName>
                                        </p:attrNameLst>
                                      </p:cBhvr>
                                      <p:to>
                                        <p:strVal val="visible"/>
                                      </p:to>
                                    </p:set>
                                    <p:animEffect transition="in" filter="wipe(left)">
                                      <p:cBhvr>
                                        <p:cTn id="27"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381000"/>
            <a:ext cx="8153400" cy="762000"/>
          </a:xfrm>
        </p:spPr>
        <p:txBody>
          <a:bodyPr/>
          <a:lstStyle/>
          <a:p>
            <a:pPr eaLnBrk="1" hangingPunct="1">
              <a:lnSpc>
                <a:spcPct val="75000"/>
              </a:lnSpc>
              <a:defRPr/>
            </a:pPr>
            <a:r>
              <a:rPr lang="en-US" sz="4800" dirty="0" smtClean="0">
                <a:cs typeface="+mj-cs"/>
              </a:rPr>
              <a:t>The Laws of Thermodynamics</a:t>
            </a:r>
          </a:p>
        </p:txBody>
      </p:sp>
      <p:sp>
        <p:nvSpPr>
          <p:cNvPr id="27650" name="Rectangle 3"/>
          <p:cNvSpPr>
            <a:spLocks noGrp="1" noChangeArrowheads="1"/>
          </p:cNvSpPr>
          <p:nvPr>
            <p:ph type="body" idx="1"/>
          </p:nvPr>
        </p:nvSpPr>
        <p:spPr>
          <a:xfrm>
            <a:off x="457200" y="990600"/>
            <a:ext cx="8226425" cy="5029200"/>
          </a:xfrm>
        </p:spPr>
        <p:txBody>
          <a:bodyPr/>
          <a:lstStyle/>
          <a:p>
            <a:pPr eaLnBrk="1" hangingPunct="1">
              <a:lnSpc>
                <a:spcPct val="80000"/>
              </a:lnSpc>
              <a:buFont typeface="Wingdings" pitchFamily="-84" charset="2"/>
              <a:buNone/>
            </a:pPr>
            <a:endParaRPr lang="en-US" sz="2400" dirty="0">
              <a:cs typeface="ＭＳ Ｐゴシック" pitchFamily="-84" charset="-128"/>
            </a:endParaRPr>
          </a:p>
          <a:p>
            <a:pPr eaLnBrk="1" hangingPunct="1">
              <a:lnSpc>
                <a:spcPct val="80000"/>
              </a:lnSpc>
            </a:pPr>
            <a:r>
              <a:rPr lang="en-US" sz="2800" b="1" dirty="0">
                <a:cs typeface="ＭＳ Ｐゴシック" pitchFamily="-84" charset="-128"/>
              </a:rPr>
              <a:t>First law</a:t>
            </a:r>
            <a:r>
              <a:rPr lang="en-US" sz="2800" dirty="0">
                <a:cs typeface="ＭＳ Ｐゴシック" pitchFamily="-84" charset="-128"/>
              </a:rPr>
              <a:t>: The change in the internal energy </a:t>
            </a:r>
            <a:r>
              <a:rPr lang="el-GR" sz="2800" dirty="0">
                <a:latin typeface="Lucida Grande" pitchFamily="-84" charset="0"/>
                <a:ea typeface="Arial" pitchFamily="-84" charset="0"/>
                <a:cs typeface="Arial" pitchFamily="-84" charset="0"/>
              </a:rPr>
              <a:t>Δ</a:t>
            </a:r>
            <a:r>
              <a:rPr lang="en-US" sz="2800" i="1" dirty="0">
                <a:ea typeface="Arial" pitchFamily="-84" charset="0"/>
                <a:cs typeface="Arial" pitchFamily="-84" charset="0"/>
              </a:rPr>
              <a:t>U</a:t>
            </a:r>
            <a:r>
              <a:rPr lang="en-US" sz="2800" dirty="0">
                <a:ea typeface="Arial" pitchFamily="-84" charset="0"/>
                <a:cs typeface="Arial" pitchFamily="-84" charset="0"/>
              </a:rPr>
              <a:t> of a system</a:t>
            </a:r>
            <a:r>
              <a:rPr lang="en-US" sz="2800" dirty="0">
                <a:cs typeface="ＭＳ Ｐゴシック" pitchFamily="-84" charset="-128"/>
              </a:rPr>
              <a:t> is equal to the heat </a:t>
            </a:r>
            <a:r>
              <a:rPr lang="en-US" sz="2800" i="1" dirty="0">
                <a:cs typeface="ＭＳ Ｐゴシック" pitchFamily="-84" charset="-128"/>
              </a:rPr>
              <a:t>Q</a:t>
            </a:r>
            <a:r>
              <a:rPr lang="en-US" sz="2800" dirty="0">
                <a:cs typeface="ＭＳ Ｐゴシック" pitchFamily="-84" charset="-128"/>
              </a:rPr>
              <a:t> added to a system plus the work </a:t>
            </a:r>
            <a:r>
              <a:rPr lang="en-US" sz="2800" i="1" dirty="0">
                <a:cs typeface="ＭＳ Ｐゴシック" pitchFamily="-84" charset="-128"/>
              </a:rPr>
              <a:t>W</a:t>
            </a:r>
            <a:r>
              <a:rPr lang="en-US" sz="2800" dirty="0">
                <a:cs typeface="ＭＳ Ｐゴシック" pitchFamily="-84" charset="-128"/>
              </a:rPr>
              <a:t> done by the </a:t>
            </a:r>
            <a:r>
              <a:rPr lang="en-US" sz="2800" dirty="0" smtClean="0">
                <a:cs typeface="ＭＳ Ｐゴシック" pitchFamily="-84" charset="-128"/>
              </a:rPr>
              <a:t>system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Generalization of conservation of energy including heat</a:t>
            </a:r>
            <a:endParaRPr lang="en-US" sz="2800" dirty="0" smtClean="0">
              <a:ea typeface="Arial" pitchFamily="-84" charset="0"/>
              <a:cs typeface="Arial" pitchFamily="-84" charset="0"/>
              <a:sym typeface="Wingdings"/>
            </a:endParaRPr>
          </a:p>
          <a:p>
            <a:pPr eaLnBrk="1" hangingPunct="1">
              <a:lnSpc>
                <a:spcPct val="80000"/>
              </a:lnSpc>
              <a:buNone/>
            </a:pPr>
            <a:r>
              <a:rPr lang="en-US" dirty="0" smtClean="0">
                <a:latin typeface="Lucida Grande" pitchFamily="-84" charset="0"/>
                <a:ea typeface="Arial" pitchFamily="-84" charset="0"/>
                <a:cs typeface="Arial" pitchFamily="-84" charset="0"/>
              </a:rPr>
              <a:t>                        </a:t>
            </a:r>
            <a:r>
              <a:rPr lang="el-GR" dirty="0" smtClean="0">
                <a:latin typeface="Lucida Grande" pitchFamily="-84" charset="0"/>
                <a:ea typeface="Arial" pitchFamily="-84" charset="0"/>
                <a:cs typeface="Arial" pitchFamily="-84" charset="0"/>
              </a:rPr>
              <a:t>Δ</a:t>
            </a:r>
            <a:r>
              <a:rPr lang="en-US" i="1" dirty="0" smtClean="0">
                <a:ea typeface="Arial" pitchFamily="-84" charset="0"/>
                <a:cs typeface="Arial" pitchFamily="-84" charset="0"/>
              </a:rPr>
              <a:t>U</a:t>
            </a:r>
            <a:r>
              <a:rPr lang="en-US" dirty="0" smtClean="0">
                <a:ea typeface="Arial" pitchFamily="-84" charset="0"/>
                <a:cs typeface="Arial" pitchFamily="-84" charset="0"/>
              </a:rPr>
              <a:t> </a:t>
            </a:r>
            <a:r>
              <a:rPr lang="en-US" dirty="0">
                <a:ea typeface="Arial" pitchFamily="-84" charset="0"/>
                <a:cs typeface="Arial" pitchFamily="-84" charset="0"/>
              </a:rPr>
              <a:t>= </a:t>
            </a:r>
            <a:r>
              <a:rPr lang="en-US" i="1" dirty="0">
                <a:ea typeface="Arial" pitchFamily="-84" charset="0"/>
                <a:cs typeface="Arial" pitchFamily="-84" charset="0"/>
              </a:rPr>
              <a:t>Q</a:t>
            </a:r>
            <a:r>
              <a:rPr lang="en-US" dirty="0">
                <a:ea typeface="Arial" pitchFamily="-84" charset="0"/>
                <a:cs typeface="Arial" pitchFamily="-84" charset="0"/>
              </a:rPr>
              <a:t> + </a:t>
            </a:r>
            <a:r>
              <a:rPr lang="en-US" i="1" dirty="0">
                <a:ea typeface="Arial" pitchFamily="-84" charset="0"/>
                <a:cs typeface="Arial" pitchFamily="-84" charset="0"/>
              </a:rPr>
              <a:t>W</a:t>
            </a:r>
            <a:r>
              <a:rPr lang="en-US" dirty="0" smtClean="0">
                <a:cs typeface="ＭＳ Ｐゴシック" pitchFamily="-84" charset="-128"/>
              </a:rPr>
              <a:t> </a:t>
            </a:r>
          </a:p>
          <a:p>
            <a:pPr eaLnBrk="1" hangingPunct="1">
              <a:lnSpc>
                <a:spcPct val="80000"/>
              </a:lnSpc>
              <a:spcBef>
                <a:spcPct val="25000"/>
              </a:spcBef>
            </a:pPr>
            <a:r>
              <a:rPr lang="en-US" sz="2800" b="1" dirty="0">
                <a:cs typeface="ＭＳ Ｐゴシック" pitchFamily="-84" charset="-128"/>
              </a:rPr>
              <a:t>Second</a:t>
            </a:r>
            <a:r>
              <a:rPr lang="en-US" sz="2800" b="1" baseline="30000" dirty="0">
                <a:cs typeface="ＭＳ Ｐゴシック" pitchFamily="-84" charset="-128"/>
              </a:rPr>
              <a:t> </a:t>
            </a:r>
            <a:r>
              <a:rPr lang="en-US" sz="2800" b="1" dirty="0">
                <a:cs typeface="ＭＳ Ｐゴシック" pitchFamily="-84" charset="-128"/>
              </a:rPr>
              <a:t>law</a:t>
            </a:r>
            <a:r>
              <a:rPr lang="en-US" sz="2800" dirty="0">
                <a:cs typeface="ＭＳ Ｐゴシック" pitchFamily="-84" charset="-128"/>
              </a:rPr>
              <a:t>: It is not possible to convert heat completely into work without some other change taking place.</a:t>
            </a:r>
            <a:r>
              <a:rPr lang="en-US" sz="2800" dirty="0" smtClean="0">
                <a:cs typeface="ＭＳ Ｐゴシック" pitchFamily="-84" charset="-128"/>
              </a:rPr>
              <a:t> </a:t>
            </a:r>
          </a:p>
          <a:p>
            <a:pPr eaLnBrk="1" hangingPunct="1">
              <a:lnSpc>
                <a:spcPct val="80000"/>
              </a:lnSpc>
              <a:spcBef>
                <a:spcPct val="25000"/>
              </a:spcBef>
            </a:pPr>
            <a:r>
              <a:rPr lang="en-US" sz="2800" b="1" dirty="0">
                <a:cs typeface="ＭＳ Ｐゴシック" pitchFamily="-84" charset="-128"/>
              </a:rPr>
              <a:t>The </a:t>
            </a:r>
            <a:r>
              <a:rPr lang="ja-JP" altLang="en-US" sz="2800" b="1" dirty="0">
                <a:cs typeface="ＭＳ Ｐゴシック" pitchFamily="-84" charset="-128"/>
              </a:rPr>
              <a:t>“</a:t>
            </a:r>
            <a:r>
              <a:rPr lang="en-US" altLang="ja-JP" sz="2800" b="1" dirty="0" err="1">
                <a:cs typeface="ＭＳ Ｐゴシック" pitchFamily="-84" charset="-128"/>
              </a:rPr>
              <a:t>zeroth</a:t>
            </a:r>
            <a:r>
              <a:rPr lang="ja-JP" altLang="en-US" sz="2800" b="1" dirty="0">
                <a:cs typeface="ＭＳ Ｐゴシック" pitchFamily="-84" charset="-128"/>
              </a:rPr>
              <a:t>”</a:t>
            </a:r>
            <a:r>
              <a:rPr lang="en-US" altLang="ja-JP" sz="2800" b="1" dirty="0">
                <a:cs typeface="ＭＳ Ｐゴシック" pitchFamily="-84" charset="-128"/>
              </a:rPr>
              <a:t> law</a:t>
            </a:r>
            <a:r>
              <a:rPr lang="en-US" altLang="ja-JP" sz="2800" dirty="0">
                <a:cs typeface="ＭＳ Ｐゴシック" pitchFamily="-84" charset="-128"/>
              </a:rPr>
              <a:t>: Two systems in thermal equilibrium with a third system are in thermal equilibrium with each other.</a:t>
            </a:r>
            <a:r>
              <a:rPr lang="en-US" altLang="ja-JP" sz="2800" dirty="0" smtClean="0">
                <a:cs typeface="ＭＳ Ｐゴシック" pitchFamily="-84" charset="-128"/>
              </a:rPr>
              <a:t> </a:t>
            </a:r>
          </a:p>
          <a:p>
            <a:pPr lvl="1" eaLnBrk="1" hangingPunct="1">
              <a:lnSpc>
                <a:spcPct val="80000"/>
              </a:lnSpc>
              <a:spcBef>
                <a:spcPct val="25000"/>
              </a:spcBef>
            </a:pPr>
            <a:r>
              <a:rPr lang="en-US" sz="2400" dirty="0" smtClean="0">
                <a:cs typeface="ＭＳ Ｐゴシック" pitchFamily="-84" charset="-128"/>
              </a:rPr>
              <a:t>Explicitly stated only in early 20</a:t>
            </a:r>
            <a:r>
              <a:rPr lang="en-US" sz="2400" baseline="30000" dirty="0" smtClean="0">
                <a:cs typeface="ＭＳ Ｐゴシック" pitchFamily="-84" charset="-128"/>
              </a:rPr>
              <a:t>th</a:t>
            </a:r>
            <a:r>
              <a:rPr lang="en-US" sz="2400" dirty="0" smtClean="0">
                <a:cs typeface="ＭＳ Ｐゴシック" pitchFamily="-84" charset="-128"/>
              </a:rPr>
              <a:t> century</a:t>
            </a:r>
          </a:p>
          <a:p>
            <a:pPr eaLnBrk="1" hangingPunct="1">
              <a:lnSpc>
                <a:spcPct val="80000"/>
              </a:lnSpc>
              <a:spcBef>
                <a:spcPct val="25000"/>
              </a:spcBef>
            </a:pPr>
            <a:r>
              <a:rPr lang="en-US" sz="2800" b="1" dirty="0">
                <a:cs typeface="ＭＳ Ｐゴシック" pitchFamily="-84" charset="-128"/>
              </a:rPr>
              <a:t>Third law</a:t>
            </a:r>
            <a:r>
              <a:rPr lang="en-US" sz="2800" dirty="0">
                <a:cs typeface="ＭＳ Ｐゴシック" pitchFamily="-84" charset="-128"/>
              </a:rPr>
              <a:t>: It is not possible to achieve an absolute zero temperature.         </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wipe(left)">
                                      <p:cBhvr>
                                        <p:cTn id="7" dur="500"/>
                                        <p:tgtEl>
                                          <p:spTgt spid="276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wipe(left)">
                                      <p:cBhvr>
                                        <p:cTn id="12" dur="500"/>
                                        <p:tgtEl>
                                          <p:spTgt spid="276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3" end="3"/>
                                            </p:txEl>
                                          </p:spTgt>
                                        </p:tgtEl>
                                        <p:attrNameLst>
                                          <p:attrName>style.visibility</p:attrName>
                                        </p:attrNameLst>
                                      </p:cBhvr>
                                      <p:to>
                                        <p:strVal val="visible"/>
                                      </p:to>
                                    </p:set>
                                    <p:animEffect transition="in" filter="wipe(left)">
                                      <p:cBhvr>
                                        <p:cTn id="17" dur="500"/>
                                        <p:tgtEl>
                                          <p:spTgt spid="276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0">
                                            <p:txEl>
                                              <p:pRg st="4" end="4"/>
                                            </p:txEl>
                                          </p:spTgt>
                                        </p:tgtEl>
                                        <p:attrNameLst>
                                          <p:attrName>style.visibility</p:attrName>
                                        </p:attrNameLst>
                                      </p:cBhvr>
                                      <p:to>
                                        <p:strVal val="visible"/>
                                      </p:to>
                                    </p:set>
                                    <p:animEffect transition="in" filter="wipe(left)">
                                      <p:cBhvr>
                                        <p:cTn id="22" dur="500"/>
                                        <p:tgtEl>
                                          <p:spTgt spid="27650">
                                            <p:txEl>
                                              <p:pRg st="4" end="4"/>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27650">
                                            <p:txEl>
                                              <p:pRg st="5" end="5"/>
                                            </p:txEl>
                                          </p:spTgt>
                                        </p:tgtEl>
                                        <p:attrNameLst>
                                          <p:attrName>style.visibility</p:attrName>
                                        </p:attrNameLst>
                                      </p:cBhvr>
                                      <p:to>
                                        <p:strVal val="visible"/>
                                      </p:to>
                                    </p:set>
                                    <p:animEffect transition="in" filter="wipe(left)">
                                      <p:cBhvr>
                                        <p:cTn id="25" dur="500"/>
                                        <p:tgtEl>
                                          <p:spTgt spid="2765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7650">
                                            <p:txEl>
                                              <p:pRg st="6" end="6"/>
                                            </p:txEl>
                                          </p:spTgt>
                                        </p:tgtEl>
                                        <p:attrNameLst>
                                          <p:attrName>style.visibility</p:attrName>
                                        </p:attrNameLst>
                                      </p:cBhvr>
                                      <p:to>
                                        <p:strVal val="visible"/>
                                      </p:to>
                                    </p:set>
                                    <p:animEffect transition="in" filter="wipe(left)">
                                      <p:cBhvr>
                                        <p:cTn id="30" dur="500"/>
                                        <p:tgtEl>
                                          <p:spTgt spid="276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8788" y="152400"/>
            <a:ext cx="8229600" cy="684212"/>
          </a:xfrm>
        </p:spPr>
        <p:txBody>
          <a:bodyPr/>
          <a:lstStyle/>
          <a:p>
            <a:pPr eaLnBrk="1" hangingPunct="1">
              <a:defRPr/>
            </a:pPr>
            <a:r>
              <a:rPr lang="en-US" dirty="0" smtClean="0">
                <a:cs typeface="+mj-cs"/>
              </a:rPr>
              <a:t>The Kinetic Theory of Gases </a:t>
            </a:r>
          </a:p>
        </p:txBody>
      </p:sp>
      <p:sp>
        <p:nvSpPr>
          <p:cNvPr id="28674" name="Rectangle 3"/>
          <p:cNvSpPr>
            <a:spLocks noGrp="1" noChangeArrowheads="1"/>
          </p:cNvSpPr>
          <p:nvPr>
            <p:ph type="body" idx="1"/>
          </p:nvPr>
        </p:nvSpPr>
        <p:spPr>
          <a:xfrm>
            <a:off x="152400" y="762000"/>
            <a:ext cx="8839200" cy="5562600"/>
          </a:xfrm>
        </p:spPr>
        <p:txBody>
          <a:bodyPr/>
          <a:lstStyle/>
          <a:p>
            <a:pPr eaLnBrk="1" hangingPunct="1">
              <a:lnSpc>
                <a:spcPct val="90000"/>
              </a:lnSpc>
              <a:buFont typeface="Wingdings" pitchFamily="-84" charset="2"/>
              <a:buNone/>
            </a:pPr>
            <a:r>
              <a:rPr lang="en-US" dirty="0" smtClean="0">
                <a:cs typeface="ＭＳ Ｐゴシック" pitchFamily="-84" charset="-128"/>
              </a:rPr>
              <a:t>Contributions </a:t>
            </a:r>
            <a:r>
              <a:rPr lang="en-US" dirty="0">
                <a:cs typeface="ＭＳ Ｐゴシック" pitchFamily="-84" charset="-128"/>
              </a:rPr>
              <a:t>made by:</a:t>
            </a:r>
          </a:p>
          <a:p>
            <a:pPr eaLnBrk="1" hangingPunct="1">
              <a:lnSpc>
                <a:spcPct val="90000"/>
              </a:lnSpc>
            </a:pPr>
            <a:r>
              <a:rPr lang="en-US" dirty="0">
                <a:cs typeface="ＭＳ Ｐゴシック" pitchFamily="-84" charset="-128"/>
              </a:rPr>
              <a:t>Robert Boyle (1627-1691</a:t>
            </a:r>
            <a:r>
              <a:rPr lang="en-US" dirty="0" smtClean="0">
                <a:cs typeface="ＭＳ Ｐゴシック" pitchFamily="-84" charset="-128"/>
              </a:rPr>
              <a:t>) </a:t>
            </a:r>
            <a:r>
              <a:rPr lang="en-US" dirty="0" err="1" smtClean="0">
                <a:cs typeface="ＭＳ Ｐゴシック" pitchFamily="-84" charset="-128"/>
                <a:sym typeface="Wingdings"/>
              </a:rPr>
              <a:t></a:t>
            </a:r>
            <a:r>
              <a:rPr lang="en-US" dirty="0" smtClean="0">
                <a:cs typeface="ＭＳ Ｐゴシック" pitchFamily="-84" charset="-128"/>
                <a:sym typeface="Wingdings"/>
              </a:rPr>
              <a:t> PV = constant (fixed T)</a:t>
            </a:r>
            <a:endParaRPr lang="en-US" dirty="0" smtClean="0">
              <a:cs typeface="ＭＳ Ｐゴシック" pitchFamily="-84" charset="-128"/>
            </a:endParaRPr>
          </a:p>
          <a:p>
            <a:pPr eaLnBrk="1" hangingPunct="1">
              <a:lnSpc>
                <a:spcPct val="90000"/>
              </a:lnSpc>
            </a:pPr>
            <a:r>
              <a:rPr lang="en-US" dirty="0">
                <a:solidFill>
                  <a:srgbClr val="3333CC"/>
                </a:solidFill>
                <a:cs typeface="ＭＳ Ｐゴシック" pitchFamily="-84" charset="-128"/>
              </a:rPr>
              <a:t>Jacques Charles (1746-1823</a:t>
            </a:r>
            <a:r>
              <a:rPr lang="en-US" dirty="0" smtClean="0">
                <a:solidFill>
                  <a:srgbClr val="3333CC"/>
                </a:solidFill>
                <a:cs typeface="ＭＳ Ｐゴシック" pitchFamily="-84" charset="-128"/>
              </a:rPr>
              <a:t>) &amp; Joseph </a:t>
            </a:r>
            <a:r>
              <a:rPr lang="en-US" dirty="0">
                <a:solidFill>
                  <a:srgbClr val="3333CC"/>
                </a:solidFill>
                <a:cs typeface="ＭＳ Ｐゴシック" pitchFamily="-84" charset="-128"/>
              </a:rPr>
              <a:t>Louis Gay-</a:t>
            </a:r>
            <a:r>
              <a:rPr lang="en-US" dirty="0">
                <a:cs typeface="ＭＳ Ｐゴシック" pitchFamily="-84" charset="-128"/>
              </a:rPr>
              <a:t>Lussac (1778-1823</a:t>
            </a:r>
            <a:r>
              <a:rPr lang="en-US" dirty="0" smtClean="0">
                <a:cs typeface="ＭＳ Ｐゴシック" pitchFamily="-84" charset="-128"/>
              </a:rPr>
              <a:t>) </a:t>
            </a:r>
            <a:r>
              <a:rPr lang="en-US" dirty="0" err="1" smtClean="0">
                <a:solidFill>
                  <a:srgbClr val="3333CC"/>
                </a:solidFill>
                <a:cs typeface="ＭＳ Ｐゴシック" pitchFamily="-84" charset="-128"/>
                <a:sym typeface="Wingdings"/>
              </a:rPr>
              <a:t></a:t>
            </a:r>
            <a:r>
              <a:rPr lang="en-US" dirty="0" smtClean="0">
                <a:solidFill>
                  <a:srgbClr val="3333CC"/>
                </a:solidFill>
                <a:cs typeface="ＭＳ Ｐゴシック" pitchFamily="-84" charset="-128"/>
                <a:sym typeface="Wingdings"/>
              </a:rPr>
              <a:t> V/T=constant (fixed P)</a:t>
            </a:r>
            <a:endParaRPr lang="en-US" dirty="0" smtClean="0">
              <a:cs typeface="ＭＳ Ｐゴシック" pitchFamily="-84" charset="-128"/>
            </a:endParaRPr>
          </a:p>
          <a:p>
            <a:pPr eaLnBrk="1" hangingPunct="1">
              <a:lnSpc>
                <a:spcPct val="90000"/>
              </a:lnSpc>
            </a:pPr>
            <a:r>
              <a:rPr lang="en-US" dirty="0">
                <a:cs typeface="ＭＳ Ｐゴシック" pitchFamily="-84" charset="-128"/>
              </a:rPr>
              <a:t>Culminates in the </a:t>
            </a:r>
            <a:r>
              <a:rPr lang="en-US" b="1" dirty="0">
                <a:cs typeface="ＭＳ Ｐゴシック" pitchFamily="-84" charset="-128"/>
              </a:rPr>
              <a:t>ideal gas equation</a:t>
            </a:r>
            <a:r>
              <a:rPr lang="en-US" dirty="0">
                <a:cs typeface="ＭＳ Ｐゴシック" pitchFamily="-84" charset="-128"/>
              </a:rPr>
              <a:t> for </a:t>
            </a:r>
            <a:r>
              <a:rPr lang="en-US" i="1" dirty="0" err="1">
                <a:cs typeface="ＭＳ Ｐゴシック" pitchFamily="-84" charset="-128"/>
              </a:rPr>
              <a:t>n</a:t>
            </a:r>
            <a:r>
              <a:rPr lang="en-US" dirty="0">
                <a:cs typeface="ＭＳ Ｐゴシック" pitchFamily="-84" charset="-128"/>
              </a:rPr>
              <a:t> moles of a </a:t>
            </a:r>
            <a:r>
              <a:rPr lang="ja-JP" altLang="en-US" dirty="0">
                <a:cs typeface="ＭＳ Ｐゴシック" pitchFamily="-84" charset="-128"/>
              </a:rPr>
              <a:t>“</a:t>
            </a:r>
            <a:r>
              <a:rPr lang="en-US" altLang="ja-JP" dirty="0">
                <a:cs typeface="ＭＳ Ｐゴシック" pitchFamily="-84" charset="-128"/>
              </a:rPr>
              <a:t>simple</a:t>
            </a:r>
            <a:r>
              <a:rPr lang="ja-JP" altLang="en-US" dirty="0">
                <a:cs typeface="ＭＳ Ｐゴシック" pitchFamily="-84" charset="-128"/>
              </a:rPr>
              <a:t>”</a:t>
            </a:r>
            <a:r>
              <a:rPr lang="en-US" altLang="ja-JP" dirty="0">
                <a:cs typeface="ＭＳ Ｐゴシック" pitchFamily="-84" charset="-128"/>
              </a:rPr>
              <a:t> gas:</a:t>
            </a:r>
          </a:p>
          <a:p>
            <a:pPr algn="ctr" eaLnBrk="1" hangingPunct="1">
              <a:buFont typeface="Wingdings" pitchFamily="-84" charset="2"/>
              <a:buNone/>
            </a:pPr>
            <a:r>
              <a:rPr lang="en-US" i="1" dirty="0">
                <a:solidFill>
                  <a:srgbClr val="800000"/>
                </a:solidFill>
                <a:cs typeface="ＭＳ Ｐゴシック" pitchFamily="-84" charset="-128"/>
              </a:rPr>
              <a:t>PV</a:t>
            </a:r>
            <a:r>
              <a:rPr lang="en-US" dirty="0">
                <a:solidFill>
                  <a:srgbClr val="800000"/>
                </a:solidFill>
                <a:cs typeface="ＭＳ Ｐゴシック" pitchFamily="-84" charset="-128"/>
              </a:rPr>
              <a:t> = </a:t>
            </a:r>
            <a:r>
              <a:rPr lang="en-US" i="1" dirty="0" err="1">
                <a:solidFill>
                  <a:srgbClr val="800000"/>
                </a:solidFill>
                <a:cs typeface="ＭＳ Ｐゴシック" pitchFamily="-84" charset="-128"/>
              </a:rPr>
              <a:t>nRT</a:t>
            </a:r>
            <a:endParaRPr lang="en-US" i="1" dirty="0">
              <a:solidFill>
                <a:srgbClr val="800000"/>
              </a:solidFill>
              <a:cs typeface="ＭＳ Ｐゴシック" pitchFamily="-84" charset="-128"/>
            </a:endParaRPr>
          </a:p>
          <a:p>
            <a:pPr algn="ctr" eaLnBrk="1" hangingPunct="1">
              <a:buFont typeface="Wingdings" pitchFamily="-84" charset="2"/>
              <a:buNone/>
            </a:pPr>
            <a:r>
              <a:rPr lang="en-US" sz="2400" dirty="0">
                <a:cs typeface="ＭＳ Ｐゴシック" pitchFamily="-84" charset="-128"/>
              </a:rPr>
              <a:t>(where </a:t>
            </a:r>
            <a:r>
              <a:rPr lang="en-US" sz="2400" i="1" dirty="0">
                <a:cs typeface="ＭＳ Ｐゴシック" pitchFamily="-84" charset="-128"/>
              </a:rPr>
              <a:t>R</a:t>
            </a:r>
            <a:r>
              <a:rPr lang="en-US" sz="2400" dirty="0">
                <a:cs typeface="ＭＳ Ｐゴシック" pitchFamily="-84" charset="-128"/>
              </a:rPr>
              <a:t> is the ideal gas constant, 8.31 J/mol </a:t>
            </a:r>
            <a:r>
              <a:rPr lang="en-US" sz="2400" dirty="0">
                <a:ea typeface="Arial" pitchFamily="-84" charset="0"/>
                <a:cs typeface="Arial" pitchFamily="-84" charset="0"/>
              </a:rPr>
              <a:t>· K</a:t>
            </a:r>
            <a:r>
              <a:rPr lang="en-US" sz="2400" dirty="0" smtClean="0">
                <a:cs typeface="ＭＳ Ｐゴシック" pitchFamily="-84" charset="-128"/>
              </a:rPr>
              <a:t>)</a:t>
            </a:r>
          </a:p>
          <a:p>
            <a:pPr eaLnBrk="1" hangingPunct="1"/>
            <a:r>
              <a:rPr lang="en-US" dirty="0" smtClean="0">
                <a:cs typeface="ＭＳ Ｐゴシック" pitchFamily="-84" charset="-128"/>
              </a:rPr>
              <a:t>We know now that gases consist of rapidly moving atoms and molecules, bouncing off each other and the walls!!</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wipe(left)">
                                      <p:cBhvr>
                                        <p:cTn id="12" dur="5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wipe(left)">
                                      <p:cBhvr>
                                        <p:cTn id="17" dur="500"/>
                                        <p:tgtEl>
                                          <p:spTgt spid="28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wipe(left)">
                                      <p:cBhvr>
                                        <p:cTn id="22" dur="500"/>
                                        <p:tgtEl>
                                          <p:spTgt spid="286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4">
                                            <p:txEl>
                                              <p:pRg st="4" end="4"/>
                                            </p:txEl>
                                          </p:spTgt>
                                        </p:tgtEl>
                                        <p:attrNameLst>
                                          <p:attrName>style.visibility</p:attrName>
                                        </p:attrNameLst>
                                      </p:cBhvr>
                                      <p:to>
                                        <p:strVal val="visible"/>
                                      </p:to>
                                    </p:set>
                                    <p:animEffect transition="in" filter="wipe(left)">
                                      <p:cBhvr>
                                        <p:cTn id="27" dur="500"/>
                                        <p:tgtEl>
                                          <p:spTgt spid="28674">
                                            <p:txEl>
                                              <p:pRg st="4" end="4"/>
                                            </p:txEl>
                                          </p:spTgt>
                                        </p:tgtEl>
                                      </p:cBhvr>
                                    </p:animEffect>
                                  </p:childTnLst>
                                </p:cTn>
                              </p:par>
                            </p:childTnLst>
                          </p:cTn>
                        </p:par>
                        <p:par>
                          <p:cTn id="28" fill="hold">
                            <p:stCondLst>
                              <p:cond delay="6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28674">
                                            <p:txEl>
                                              <p:pRg st="5" end="5"/>
                                            </p:txEl>
                                          </p:spTgt>
                                        </p:tgtEl>
                                        <p:attrNameLst>
                                          <p:attrName>style.visibility</p:attrName>
                                        </p:attrNameLst>
                                      </p:cBhvr>
                                      <p:to>
                                        <p:strVal val="visible"/>
                                      </p:to>
                                    </p:set>
                                    <p:animEffect transition="in" filter="wipe(left)">
                                      <p:cBhvr>
                                        <p:cTn id="31" dur="500"/>
                                        <p:tgtEl>
                                          <p:spTgt spid="2867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8674">
                                            <p:txEl>
                                              <p:pRg st="6" end="6"/>
                                            </p:txEl>
                                          </p:spTgt>
                                        </p:tgtEl>
                                        <p:attrNameLst>
                                          <p:attrName>style.visibility</p:attrName>
                                        </p:attrNameLst>
                                      </p:cBhvr>
                                      <p:to>
                                        <p:strVal val="visible"/>
                                      </p:to>
                                    </p:set>
                                    <p:animEffect transition="in" filter="wipe(left)">
                                      <p:cBhvr>
                                        <p:cTn id="36" dur="5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684212"/>
          </a:xfrm>
        </p:spPr>
        <p:txBody>
          <a:bodyPr/>
          <a:lstStyle/>
          <a:p>
            <a:pPr eaLnBrk="1" hangingPunct="1">
              <a:defRPr/>
            </a:pPr>
            <a:r>
              <a:rPr lang="en-US" sz="4800" dirty="0" smtClean="0">
                <a:cs typeface="+mj-cs"/>
              </a:rPr>
              <a:t>Additional Contributions</a:t>
            </a:r>
          </a:p>
        </p:txBody>
      </p:sp>
      <p:sp>
        <p:nvSpPr>
          <p:cNvPr id="29698" name="Rectangle 3"/>
          <p:cNvSpPr>
            <a:spLocks noGrp="1" noChangeArrowheads="1"/>
          </p:cNvSpPr>
          <p:nvPr>
            <p:ph type="body" idx="1"/>
          </p:nvPr>
        </p:nvSpPr>
        <p:spPr>
          <a:xfrm>
            <a:off x="76200" y="990600"/>
            <a:ext cx="8763000" cy="5410200"/>
          </a:xfrm>
        </p:spPr>
        <p:txBody>
          <a:bodyPr/>
          <a:lstStyle/>
          <a:p>
            <a:pPr eaLnBrk="1" hangingPunct="1"/>
            <a:r>
              <a:rPr lang="en-US" sz="2800" dirty="0" err="1" smtClean="0">
                <a:cs typeface="ＭＳ Ｐゴシック" pitchFamily="-84" charset="-128"/>
              </a:rPr>
              <a:t>Amedeo</a:t>
            </a:r>
            <a:r>
              <a:rPr lang="en-US" sz="2800" dirty="0" smtClean="0">
                <a:cs typeface="ＭＳ Ｐゴシック" pitchFamily="-84" charset="-128"/>
              </a:rPr>
              <a:t> </a:t>
            </a:r>
            <a:r>
              <a:rPr lang="en-US" sz="2800" dirty="0">
                <a:cs typeface="ＭＳ Ｐゴシック" pitchFamily="-84" charset="-128"/>
              </a:rPr>
              <a:t>Avogadro (1776-1856</a:t>
            </a:r>
            <a:r>
              <a:rPr lang="en-US" sz="2800" dirty="0" smtClean="0">
                <a:cs typeface="ＭＳ Ｐゴシック" pitchFamily="-84" charset="-128"/>
              </a:rPr>
              <a:t>)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Hypothesized in 1811 that the equal V of gases at the same T and P contain equal number of molecules (N</a:t>
            </a:r>
            <a:r>
              <a:rPr lang="en-US" sz="2800" baseline="-25000" dirty="0" smtClean="0">
                <a:cs typeface="ＭＳ Ｐゴシック" pitchFamily="-84" charset="-128"/>
                <a:sym typeface="Wingdings"/>
              </a:rPr>
              <a:t>A</a:t>
            </a:r>
            <a:r>
              <a:rPr lang="en-US" sz="2800" dirty="0" smtClean="0">
                <a:cs typeface="ＭＳ Ｐゴシック" pitchFamily="-84" charset="-128"/>
                <a:sym typeface="Wingdings"/>
              </a:rPr>
              <a:t>=6.023x10</a:t>
            </a:r>
            <a:r>
              <a:rPr lang="en-US" sz="2800" baseline="30000" dirty="0" smtClean="0">
                <a:cs typeface="ＭＳ Ｐゴシック" pitchFamily="-84" charset="-128"/>
                <a:sym typeface="Wingdings"/>
              </a:rPr>
              <a:t>23</a:t>
            </a:r>
            <a:r>
              <a:rPr lang="en-US" sz="2800" dirty="0" smtClean="0">
                <a:cs typeface="ＭＳ Ｐゴシック" pitchFamily="-84" charset="-128"/>
                <a:sym typeface="Wingdings"/>
              </a:rPr>
              <a:t> molecules/mol)</a:t>
            </a:r>
          </a:p>
          <a:p>
            <a:pPr lvl="1" eaLnBrk="1" hangingPunct="1"/>
            <a:r>
              <a:rPr lang="en-US" sz="2400" dirty="0" smtClean="0">
                <a:cs typeface="ＭＳ Ｐゴシック" pitchFamily="-84" charset="-128"/>
                <a:sym typeface="Wingdings"/>
              </a:rPr>
              <a:t>1 mole of Hydrogen molecule is 2g &amp; 1 mole of carbon is 12g.</a:t>
            </a:r>
            <a:endParaRPr lang="en-US" sz="2400" dirty="0" smtClean="0">
              <a:cs typeface="ＭＳ Ｐゴシック" pitchFamily="-84" charset="-128"/>
            </a:endParaRPr>
          </a:p>
          <a:p>
            <a:pPr eaLnBrk="1" hangingPunct="1"/>
            <a:r>
              <a:rPr lang="en-US" sz="2800" dirty="0">
                <a:solidFill>
                  <a:srgbClr val="3333CC"/>
                </a:solidFill>
                <a:cs typeface="ＭＳ Ｐゴシック" pitchFamily="-84" charset="-128"/>
              </a:rPr>
              <a:t>John Dalton (1766-1844</a:t>
            </a:r>
            <a:r>
              <a:rPr lang="en-US" sz="2800" dirty="0" smtClean="0">
                <a:solidFill>
                  <a:srgbClr val="3333CC"/>
                </a:solidFill>
                <a:cs typeface="ＭＳ Ｐゴシック" pitchFamily="-84" charset="-128"/>
              </a:rPr>
              <a:t>) opposed due to confusion between his own atomic model and the molecules</a:t>
            </a:r>
          </a:p>
          <a:p>
            <a:pPr eaLnBrk="1" hangingPunct="1"/>
            <a:r>
              <a:rPr lang="en-US" sz="2800" dirty="0">
                <a:solidFill>
                  <a:srgbClr val="3333CC"/>
                </a:solidFill>
                <a:cs typeface="ＭＳ Ｐゴシック" pitchFamily="-84" charset="-128"/>
              </a:rPr>
              <a:t>Daniel Bernoulli (1700-1782</a:t>
            </a:r>
            <a:r>
              <a:rPr lang="en-US" sz="2800" dirty="0" smtClean="0">
                <a:solidFill>
                  <a:srgbClr val="3333CC"/>
                </a:solidFill>
                <a:cs typeface="ＭＳ Ｐゴシック" pitchFamily="-84" charset="-128"/>
              </a:rPr>
              <a: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Kinetic theory of gases in 1738</a:t>
            </a:r>
            <a:endParaRPr lang="en-US" sz="2800" dirty="0" smtClean="0">
              <a:solidFill>
                <a:srgbClr val="3333CC"/>
              </a:solidFill>
              <a:cs typeface="ＭＳ Ｐゴシック" pitchFamily="-84" charset="-128"/>
            </a:endParaRPr>
          </a:p>
          <a:p>
            <a:pPr eaLnBrk="1" hangingPunct="1"/>
            <a:r>
              <a:rPr lang="en-US" sz="2800" dirty="0" smtClean="0">
                <a:solidFill>
                  <a:srgbClr val="3333CC"/>
                </a:solidFill>
                <a:cs typeface="ＭＳ Ｐゴシック" pitchFamily="-84" charset="-128"/>
              </a:rPr>
              <a:t>By 1895, the kinetic theory of gases are widely accepted </a:t>
            </a:r>
          </a:p>
          <a:p>
            <a:pPr eaLnBrk="1" hangingPunct="1"/>
            <a:r>
              <a:rPr lang="en-US" sz="2800" dirty="0" smtClean="0">
                <a:solidFill>
                  <a:srgbClr val="3333CC"/>
                </a:solidFill>
                <a:cs typeface="ＭＳ Ｐゴシック" pitchFamily="-84" charset="-128"/>
              </a:rPr>
              <a:t>Ludwig </a:t>
            </a:r>
            <a:r>
              <a:rPr lang="en-US" sz="2800" dirty="0">
                <a:solidFill>
                  <a:srgbClr val="3333CC"/>
                </a:solidFill>
                <a:cs typeface="ＭＳ Ｐゴシック" pitchFamily="-84" charset="-128"/>
              </a:rPr>
              <a:t>Boltzmann (1844-1906</a:t>
            </a:r>
            <a:r>
              <a:rPr lang="en-US" sz="2800" dirty="0" smtClean="0">
                <a:solidFill>
                  <a:srgbClr val="3333CC"/>
                </a:solidFill>
                <a:cs typeface="ＭＳ Ｐゴシック" pitchFamily="-84" charset="-128"/>
              </a:rPr>
              <a:t>), James </a:t>
            </a:r>
            <a:r>
              <a:rPr lang="en-US" sz="2800" dirty="0">
                <a:solidFill>
                  <a:srgbClr val="3333CC"/>
                </a:solidFill>
                <a:cs typeface="ＭＳ Ｐゴシック" pitchFamily="-84" charset="-128"/>
              </a:rPr>
              <a:t>Clerk Maxwell (1831-1879</a:t>
            </a:r>
            <a:r>
              <a:rPr lang="en-US" sz="2800" dirty="0" smtClean="0">
                <a:solidFill>
                  <a:srgbClr val="3333CC"/>
                </a:solidFill>
                <a:cs typeface="ＭＳ Ｐゴシック" pitchFamily="-84" charset="-128"/>
              </a:rPr>
              <a:t>) &amp; J</a:t>
            </a:r>
            <a:r>
              <a:rPr lang="en-US" sz="2800" dirty="0">
                <a:solidFill>
                  <a:srgbClr val="3333CC"/>
                </a:solidFill>
                <a:cs typeface="ＭＳ Ｐゴシック" pitchFamily="-84" charset="-128"/>
              </a:rPr>
              <a:t>. Willard Gibbs (1939-1903</a:t>
            </a:r>
            <a:r>
              <a:rPr lang="en-US" sz="2800" dirty="0" smtClean="0">
                <a:solidFill>
                  <a:srgbClr val="3333CC"/>
                </a:solidFill>
                <a:cs typeface="ＭＳ Ｐゴシック" pitchFamily="-84" charset="-128"/>
              </a:rPr>
              <a:t>) made statistical interpretation of thermodynamics bottom half of 19</a:t>
            </a:r>
            <a:r>
              <a:rPr lang="en-US" sz="2800" baseline="30000" dirty="0" smtClean="0">
                <a:solidFill>
                  <a:srgbClr val="3333CC"/>
                </a:solidFill>
                <a:cs typeface="ＭＳ Ｐゴシック" pitchFamily="-84" charset="-128"/>
              </a:rPr>
              <a:t>th</a:t>
            </a:r>
            <a:r>
              <a:rPr lang="en-US" sz="2800" dirty="0" smtClean="0">
                <a:solidFill>
                  <a:srgbClr val="3333CC"/>
                </a:solidFill>
                <a:cs typeface="ＭＳ Ｐゴシック" pitchFamily="-84" charset="-128"/>
              </a:rPr>
              <a:t> century</a:t>
            </a:r>
          </a:p>
          <a:p>
            <a:pPr eaLnBrk="1" hangingPunct="1"/>
            <a:endParaRPr lang="en-US" sz="28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left)">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left)">
                                      <p:cBhvr>
                                        <p:cTn id="17" dur="500"/>
                                        <p:tgtEl>
                                          <p:spTgt spid="296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left)">
                                      <p:cBhvr>
                                        <p:cTn id="22" dur="5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wipe(left)">
                                      <p:cBhvr>
                                        <p:cTn id="27" dur="500"/>
                                        <p:tgtEl>
                                          <p:spTgt spid="296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wipe(left)">
                                      <p:cBhvr>
                                        <p:cTn id="32"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
            <a:ext cx="8229600" cy="838200"/>
          </a:xfrm>
        </p:spPr>
        <p:txBody>
          <a:bodyPr/>
          <a:lstStyle/>
          <a:p>
            <a:pPr eaLnBrk="1" hangingPunct="1">
              <a:defRPr/>
            </a:pPr>
            <a:r>
              <a:rPr lang="en-US" sz="4000" dirty="0" smtClean="0">
                <a:cs typeface="+mj-cs"/>
              </a:rPr>
              <a:t>Primary Results of Statistical Interpretation</a:t>
            </a:r>
          </a:p>
        </p:txBody>
      </p:sp>
      <p:sp>
        <p:nvSpPr>
          <p:cNvPr id="30722" name="Rectangle 3"/>
          <p:cNvSpPr>
            <a:spLocks noGrp="1" noChangeArrowheads="1"/>
          </p:cNvSpPr>
          <p:nvPr>
            <p:ph type="body" sz="half" idx="1"/>
          </p:nvPr>
        </p:nvSpPr>
        <p:spPr>
          <a:xfrm>
            <a:off x="304800" y="685800"/>
            <a:ext cx="8229600" cy="5181600"/>
          </a:xfrm>
        </p:spPr>
        <p:txBody>
          <a:bodyPr/>
          <a:lstStyle/>
          <a:p>
            <a:pPr eaLnBrk="1" hangingPunct="1"/>
            <a:r>
              <a:rPr lang="en-US" dirty="0">
                <a:solidFill>
                  <a:srgbClr val="FF0000"/>
                </a:solidFill>
                <a:cs typeface="ＭＳ Ｐゴシック" pitchFamily="-84" charset="-128"/>
              </a:rPr>
              <a:t>Average molecular kinetic energy directly related to absolute temperature</a:t>
            </a:r>
          </a:p>
          <a:p>
            <a:pPr eaLnBrk="1" hangingPunct="1"/>
            <a:r>
              <a:rPr lang="en-US" b="1" dirty="0">
                <a:solidFill>
                  <a:srgbClr val="FF0000"/>
                </a:solidFill>
                <a:cs typeface="ＭＳ Ｐゴシック" pitchFamily="-84" charset="-128"/>
              </a:rPr>
              <a:t>Internal energy</a:t>
            </a:r>
            <a:r>
              <a:rPr lang="en-US" dirty="0">
                <a:solidFill>
                  <a:srgbClr val="FF0000"/>
                </a:solidFill>
                <a:cs typeface="ＭＳ Ｐゴシック" pitchFamily="-84" charset="-128"/>
              </a:rPr>
              <a:t> </a:t>
            </a:r>
            <a:r>
              <a:rPr lang="en-US" i="1" dirty="0">
                <a:solidFill>
                  <a:srgbClr val="FF0000"/>
                </a:solidFill>
                <a:cs typeface="ＭＳ Ｐゴシック" pitchFamily="-84" charset="-128"/>
              </a:rPr>
              <a:t>U</a:t>
            </a:r>
            <a:r>
              <a:rPr lang="en-US" dirty="0">
                <a:solidFill>
                  <a:srgbClr val="FF0000"/>
                </a:solidFill>
                <a:cs typeface="ＭＳ Ｐゴシック" pitchFamily="-84" charset="-128"/>
              </a:rPr>
              <a:t> directly related to the average molecular kinetic energy</a:t>
            </a:r>
          </a:p>
          <a:p>
            <a:pPr eaLnBrk="1" hangingPunct="1"/>
            <a:r>
              <a:rPr lang="en-US" dirty="0">
                <a:cs typeface="ＭＳ Ｐゴシック" pitchFamily="-84" charset="-128"/>
              </a:rPr>
              <a:t>Internal energy equally distributed among the number of degrees of freedom (</a:t>
            </a:r>
            <a:r>
              <a:rPr lang="en-US" i="1" dirty="0" err="1">
                <a:cs typeface="ＭＳ Ｐゴシック" pitchFamily="-84" charset="-128"/>
              </a:rPr>
              <a:t>f</a:t>
            </a:r>
            <a:r>
              <a:rPr lang="en-US" i="1" baseline="-25000" dirty="0">
                <a:cs typeface="ＭＳ Ｐゴシック" pitchFamily="-84" charset="-128"/>
              </a:rPr>
              <a:t> </a:t>
            </a:r>
            <a:r>
              <a:rPr lang="en-US" dirty="0">
                <a:cs typeface="ＭＳ Ｐゴシック" pitchFamily="-84" charset="-128"/>
              </a:rPr>
              <a:t>) of the system</a:t>
            </a: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r>
              <a:rPr lang="en-US" dirty="0">
                <a:cs typeface="ＭＳ Ｐゴシック" pitchFamily="-84" charset="-128"/>
              </a:rPr>
              <a:t>(</a:t>
            </a:r>
            <a:r>
              <a:rPr lang="en-US" i="1" dirty="0">
                <a:cs typeface="ＭＳ Ｐゴシック" pitchFamily="-84" charset="-128"/>
              </a:rPr>
              <a:t>N</a:t>
            </a:r>
            <a:r>
              <a:rPr lang="en-US" i="1" baseline="-25000" dirty="0">
                <a:cs typeface="ＭＳ Ｐゴシック" pitchFamily="-84" charset="-128"/>
              </a:rPr>
              <a:t>A</a:t>
            </a:r>
            <a:r>
              <a:rPr lang="en-US" dirty="0">
                <a:cs typeface="ＭＳ Ｐゴシック" pitchFamily="-84" charset="-128"/>
              </a:rPr>
              <a:t> = Avogadro</a:t>
            </a:r>
            <a:r>
              <a:rPr lang="ja-JP" altLang="en-US" dirty="0">
                <a:cs typeface="ＭＳ Ｐゴシック" pitchFamily="-84" charset="-128"/>
              </a:rPr>
              <a:t>’</a:t>
            </a:r>
            <a:r>
              <a:rPr lang="en-US" altLang="ja-JP" dirty="0" err="1">
                <a:cs typeface="ＭＳ Ｐゴシック" pitchFamily="-84" charset="-128"/>
              </a:rPr>
              <a:t>s</a:t>
            </a:r>
            <a:r>
              <a:rPr lang="en-US" altLang="ja-JP" dirty="0">
                <a:cs typeface="ＭＳ Ｐゴシック" pitchFamily="-84" charset="-128"/>
              </a:rPr>
              <a:t> Number</a:t>
            </a:r>
            <a:r>
              <a:rPr lang="en-US" altLang="ja-JP" dirty="0" smtClean="0">
                <a:cs typeface="ＭＳ Ｐゴシック" pitchFamily="-84" charset="-128"/>
              </a:rPr>
              <a:t>)</a:t>
            </a:r>
          </a:p>
          <a:p>
            <a:pPr eaLnBrk="1" hangingPunct="1"/>
            <a:r>
              <a:rPr lang="en-US" dirty="0" smtClean="0">
                <a:cs typeface="ＭＳ Ｐゴシック" pitchFamily="-84" charset="-128"/>
              </a:rPr>
              <a:t>And many others</a:t>
            </a:r>
            <a:endParaRPr lang="en-US" dirty="0">
              <a:cs typeface="ＭＳ Ｐゴシック" pitchFamily="-84" charset="-128"/>
            </a:endParaRPr>
          </a:p>
        </p:txBody>
      </p:sp>
      <p:pic>
        <p:nvPicPr>
          <p:cNvPr id="30723" name="Picture 12"/>
          <p:cNvPicPr preferRelativeResize="0">
            <a:picLocks noChangeAspect="1" noChangeArrowheads="1"/>
          </p:cNvPicPr>
          <p:nvPr/>
        </p:nvPicPr>
        <p:blipFill>
          <a:blip r:embed="rId2"/>
          <a:srcRect/>
          <a:stretch>
            <a:fillRect/>
          </a:stretch>
        </p:blipFill>
        <p:spPr bwMode="auto">
          <a:xfrm>
            <a:off x="3017838" y="3886200"/>
            <a:ext cx="3108325" cy="7937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Wed., Aug. 29, 2012</a:t>
            </a:r>
            <a:endParaRPr lang="en-US"/>
          </a:p>
        </p:txBody>
      </p:sp>
      <p:sp>
        <p:nvSpPr>
          <p:cNvPr id="6" name="Slide Number Placeholder 5"/>
          <p:cNvSpPr>
            <a:spLocks noGrp="1"/>
          </p:cNvSpPr>
          <p:nvPr>
            <p:ph type="sldNum" sz="quarter" idx="12"/>
          </p:nvPr>
        </p:nvSpPr>
        <p:spPr/>
        <p:txBody>
          <a:bodyPr/>
          <a:lstStyle/>
          <a:p>
            <a:fld id="{B0A584D5-84B3-7C44-9FA7-F640A0B6EDEF}" type="slidenum">
              <a:rPr lang="en-US" smtClean="0"/>
              <a:pPr/>
              <a:t>17</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wipe(left)">
                                      <p:cBhvr>
                                        <p:cTn id="12" dur="5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wipe(left)">
                                      <p:cBhvr>
                                        <p:cTn id="17" dur="5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23"/>
                                        </p:tgtEl>
                                        <p:attrNameLst>
                                          <p:attrName>style.visibility</p:attrName>
                                        </p:attrNameLst>
                                      </p:cBhvr>
                                      <p:to>
                                        <p:strVal val="visible"/>
                                      </p:to>
                                    </p:set>
                                    <p:animEffect transition="in" filter="wipe(left)">
                                      <p:cBhvr>
                                        <p:cTn id="22" dur="500"/>
                                        <p:tgtEl>
                                          <p:spTgt spid="307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722">
                                            <p:txEl>
                                              <p:pRg st="4" end="4"/>
                                            </p:txEl>
                                          </p:spTgt>
                                        </p:tgtEl>
                                        <p:attrNameLst>
                                          <p:attrName>style.visibility</p:attrName>
                                        </p:attrNameLst>
                                      </p:cBhvr>
                                      <p:to>
                                        <p:strVal val="visible"/>
                                      </p:to>
                                    </p:set>
                                    <p:animEffect transition="in" filter="wipe(left)">
                                      <p:cBhvr>
                                        <p:cTn id="27" dur="500"/>
                                        <p:tgtEl>
                                          <p:spTgt spid="307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722">
                                            <p:txEl>
                                              <p:pRg st="5" end="5"/>
                                            </p:txEl>
                                          </p:spTgt>
                                        </p:tgtEl>
                                        <p:attrNameLst>
                                          <p:attrName>style.visibility</p:attrName>
                                        </p:attrNameLst>
                                      </p:cBhvr>
                                      <p:to>
                                        <p:strVal val="visible"/>
                                      </p:to>
                                    </p:set>
                                    <p:animEffect transition="in" filter="wipe(left)">
                                      <p:cBhvr>
                                        <p:cTn id="32" dur="50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14400"/>
          </a:xfrm>
        </p:spPr>
        <p:txBody>
          <a:bodyPr/>
          <a:lstStyle/>
          <a:p>
            <a:pPr eaLnBrk="1" hangingPunct="1"/>
            <a:r>
              <a:rPr lang="en-US" sz="5400" dirty="0" smtClean="0"/>
              <a:t>Concept of Waves </a:t>
            </a:r>
            <a:r>
              <a:rPr lang="en-US" sz="5400" dirty="0"/>
              <a:t>and Particles</a:t>
            </a:r>
          </a:p>
        </p:txBody>
      </p:sp>
      <p:sp>
        <p:nvSpPr>
          <p:cNvPr id="20483" name="Rectangle 3"/>
          <p:cNvSpPr>
            <a:spLocks noGrp="1" noChangeArrowheads="1"/>
          </p:cNvSpPr>
          <p:nvPr>
            <p:ph type="body" idx="1"/>
          </p:nvPr>
        </p:nvSpPr>
        <p:spPr>
          <a:xfrm>
            <a:off x="228600" y="1295400"/>
            <a:ext cx="8610600" cy="4876800"/>
          </a:xfrm>
        </p:spPr>
        <p:txBody>
          <a:bodyPr/>
          <a:lstStyle/>
          <a:p>
            <a:pPr marL="571500" indent="-571500" eaLnBrk="1" hangingPunct="1">
              <a:buSzPct val="70000"/>
              <a:buFont typeface="Wingdings" pitchFamily="-84" charset="2"/>
              <a:buNone/>
            </a:pPr>
            <a:r>
              <a:rPr lang="en-US" sz="4400" dirty="0"/>
              <a:t>Two ways in which energy is transported</a:t>
            </a:r>
            <a:r>
              <a:rPr lang="en-US" sz="4400" dirty="0" smtClean="0"/>
              <a:t>:</a:t>
            </a:r>
          </a:p>
          <a:p>
            <a:pPr marL="571500" indent="-571500" eaLnBrk="1" hangingPunct="1">
              <a:buClr>
                <a:schemeClr val="tx1"/>
              </a:buClr>
              <a:buSzPct val="70000"/>
            </a:pPr>
            <a:r>
              <a:rPr lang="en-US" sz="4000" dirty="0">
                <a:solidFill>
                  <a:srgbClr val="660066"/>
                </a:solidFill>
              </a:rPr>
              <a:t>Point mass interaction: transfers of momentum and kinetic energy: </a:t>
            </a:r>
            <a:r>
              <a:rPr lang="en-US" sz="4000" i="1" dirty="0" smtClean="0">
                <a:solidFill>
                  <a:srgbClr val="660066"/>
                </a:solidFill>
              </a:rPr>
              <a:t>particles</a:t>
            </a:r>
            <a:endParaRPr lang="en-US" sz="4000" dirty="0" smtClean="0">
              <a:solidFill>
                <a:srgbClr val="660066"/>
              </a:solidFill>
            </a:endParaRPr>
          </a:p>
          <a:p>
            <a:pPr marL="571500" indent="-571500" eaLnBrk="1" hangingPunct="1">
              <a:buClr>
                <a:schemeClr val="tx1"/>
              </a:buClr>
              <a:buSzPct val="70000"/>
            </a:pPr>
            <a:r>
              <a:rPr lang="en-US" sz="4000" dirty="0">
                <a:solidFill>
                  <a:srgbClr val="660066"/>
                </a:solidFill>
              </a:rPr>
              <a:t>Extended regions wherein energy transfers by way of vibrations and rotations are observed: </a:t>
            </a:r>
            <a:r>
              <a:rPr lang="en-US" sz="4000" i="1" dirty="0">
                <a:solidFill>
                  <a:srgbClr val="660066"/>
                </a:solidFill>
              </a:rPr>
              <a:t>waves</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dirty="0"/>
              <a:t>Particles vs. Waves</a:t>
            </a:r>
          </a:p>
        </p:txBody>
      </p:sp>
      <p:sp>
        <p:nvSpPr>
          <p:cNvPr id="21507" name="Rectangle 3"/>
          <p:cNvSpPr>
            <a:spLocks noGrp="1" noChangeArrowheads="1"/>
          </p:cNvSpPr>
          <p:nvPr>
            <p:ph type="body" idx="1"/>
          </p:nvPr>
        </p:nvSpPr>
        <p:spPr>
          <a:xfrm>
            <a:off x="304800" y="990600"/>
            <a:ext cx="8458200" cy="5105400"/>
          </a:xfrm>
        </p:spPr>
        <p:txBody>
          <a:bodyPr/>
          <a:lstStyle/>
          <a:p>
            <a:pPr eaLnBrk="1" hangingPunct="1"/>
            <a:r>
              <a:rPr lang="en-US" dirty="0"/>
              <a:t>Two distinct phenomena describing physical interactions</a:t>
            </a:r>
          </a:p>
          <a:p>
            <a:pPr lvl="1" eaLnBrk="1" hangingPunct="1"/>
            <a:r>
              <a:rPr lang="en-US" dirty="0"/>
              <a:t>Both required Newtonian mass</a:t>
            </a:r>
          </a:p>
          <a:p>
            <a:pPr lvl="1" eaLnBrk="1" hangingPunct="1"/>
            <a:r>
              <a:rPr lang="en-US" dirty="0"/>
              <a:t>Particles in the form of point masses and waves in the form of perturbation in a mass distribution, i.e., a material medium</a:t>
            </a:r>
          </a:p>
          <a:p>
            <a:pPr lvl="1" eaLnBrk="1" hangingPunct="1"/>
            <a:r>
              <a:rPr lang="en-US" dirty="0"/>
              <a:t>The distinctions are observationally quite clear; however, not so for the case of visible light</a:t>
            </a:r>
          </a:p>
          <a:p>
            <a:pPr lvl="1" eaLnBrk="1" hangingPunct="1"/>
            <a:r>
              <a:rPr lang="en-US" dirty="0"/>
              <a:t>Thus by the 17</a:t>
            </a:r>
            <a:r>
              <a:rPr lang="en-US" baseline="30000" dirty="0"/>
              <a:t>th</a:t>
            </a:r>
            <a:r>
              <a:rPr lang="en-US" dirty="0"/>
              <a:t> century begins the major disagreement concerning the nature of light</a:t>
            </a:r>
            <a:endParaRPr lang="en-US" sz="3000"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 Aug. 29,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1143000"/>
          </a:xfrm>
        </p:spPr>
        <p:txBody>
          <a:bodyPr/>
          <a:lstStyle/>
          <a:p>
            <a:pPr eaLnBrk="1" hangingPunct="1"/>
            <a:r>
              <a:rPr lang="en-US">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1143000"/>
            <a:ext cx="8153400" cy="4648200"/>
          </a:xfrm>
        </p:spPr>
        <p:txBody>
          <a:bodyPr/>
          <a:lstStyle/>
          <a:p>
            <a:pPr eaLnBrk="1" hangingPunct="1"/>
            <a:r>
              <a:rPr lang="en-US" dirty="0" smtClean="0">
                <a:ea typeface="ＭＳ Ｐゴシック" pitchFamily="-84" charset="-128"/>
                <a:cs typeface="ＭＳ Ｐゴシック" pitchFamily="-84" charset="-128"/>
              </a:rPr>
              <a:t>Reading assignment #1: Read and follow through appendices 3, 5, 6 and 7 by Tuesday, Sept. 4</a:t>
            </a:r>
          </a:p>
          <a:p>
            <a:pPr lvl="1" eaLnBrk="1" hangingPunct="1"/>
            <a:r>
              <a:rPr lang="en-US" dirty="0" smtClean="0"/>
              <a:t>There will be a quiz next Wednesday,  Sept. 5, on this reading assignment</a:t>
            </a:r>
          </a:p>
          <a:p>
            <a:pPr eaLnBrk="1" hangingPunct="1"/>
            <a:r>
              <a:rPr lang="en-US" dirty="0" smtClean="0"/>
              <a:t>Nobel laureate, Steven Weinberg, will give a public lecture at 7:30pm, Wednesday, Oct. 24</a:t>
            </a:r>
          </a:p>
          <a:p>
            <a:pPr lvl="1" eaLnBrk="1" hangingPunct="1"/>
            <a:r>
              <a:rPr lang="en-US" dirty="0" smtClean="0"/>
              <a:t>Required attendance!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762000"/>
          </a:xfrm>
        </p:spPr>
        <p:txBody>
          <a:bodyPr/>
          <a:lstStyle/>
          <a:p>
            <a:pPr eaLnBrk="1" hangingPunct="1"/>
            <a:r>
              <a:rPr lang="en-US" dirty="0"/>
              <a:t>The Nature of Light</a:t>
            </a:r>
          </a:p>
        </p:txBody>
      </p:sp>
      <p:sp>
        <p:nvSpPr>
          <p:cNvPr id="22531" name="Rectangle 3"/>
          <p:cNvSpPr>
            <a:spLocks noGrp="1" noChangeArrowheads="1"/>
          </p:cNvSpPr>
          <p:nvPr>
            <p:ph type="body" idx="1"/>
          </p:nvPr>
        </p:nvSpPr>
        <p:spPr>
          <a:xfrm>
            <a:off x="381000" y="533400"/>
            <a:ext cx="8534400" cy="5562600"/>
          </a:xfrm>
        </p:spPr>
        <p:txBody>
          <a:bodyPr/>
          <a:lstStyle/>
          <a:p>
            <a:pPr eaLnBrk="1" hangingPunct="1"/>
            <a:r>
              <a:rPr lang="en-US" sz="2400" dirty="0" smtClean="0"/>
              <a:t>Isaac </a:t>
            </a:r>
            <a:r>
              <a:rPr lang="en-US" sz="2400" dirty="0"/>
              <a:t>Newton</a:t>
            </a:r>
            <a:r>
              <a:rPr lang="en-US" sz="2400" dirty="0" smtClean="0"/>
              <a:t> promoted the corpuscular (particle) theory</a:t>
            </a:r>
            <a:endParaRPr lang="en-US" sz="2000" dirty="0" smtClean="0"/>
          </a:p>
          <a:p>
            <a:pPr lvl="1" eaLnBrk="1" hangingPunct="1"/>
            <a:r>
              <a:rPr lang="en-US" sz="2000" dirty="0" smtClean="0"/>
              <a:t>Published a book “</a:t>
            </a:r>
            <a:r>
              <a:rPr lang="en-US" sz="2000" dirty="0" err="1" smtClean="0"/>
              <a:t>Optiks</a:t>
            </a:r>
            <a:r>
              <a:rPr lang="en-US" sz="2000" dirty="0" smtClean="0"/>
              <a:t>” in 1704</a:t>
            </a:r>
          </a:p>
          <a:p>
            <a:pPr lvl="1" eaLnBrk="1" hangingPunct="1"/>
            <a:r>
              <a:rPr lang="en-US" sz="2000" dirty="0" smtClean="0"/>
              <a:t>Particles of light travel in straight lines or rays</a:t>
            </a:r>
          </a:p>
          <a:p>
            <a:pPr lvl="1" eaLnBrk="1" hangingPunct="1"/>
            <a:r>
              <a:rPr lang="en-US" sz="2000" dirty="0" smtClean="0"/>
              <a:t>Explained sharp shadows</a:t>
            </a:r>
          </a:p>
          <a:p>
            <a:pPr lvl="1" eaLnBrk="1" hangingPunct="1"/>
            <a:r>
              <a:rPr lang="en-US" sz="2000" dirty="0" smtClean="0"/>
              <a:t>Explained reflection and refraction</a:t>
            </a:r>
            <a:endParaRPr lang="en-US" dirty="0" smtClean="0"/>
          </a:p>
          <a:p>
            <a:pPr eaLnBrk="1" hangingPunct="1"/>
            <a:r>
              <a:rPr lang="en-US" sz="2400" dirty="0"/>
              <a:t>Christian Huygens (1629 -1695</a:t>
            </a:r>
            <a:r>
              <a:rPr lang="en-US" sz="2400" dirty="0" smtClean="0"/>
              <a:t>) promoted the wave theory</a:t>
            </a:r>
            <a:endParaRPr lang="en-US" sz="2000" dirty="0" smtClean="0"/>
          </a:p>
          <a:p>
            <a:pPr lvl="1" eaLnBrk="1" hangingPunct="1"/>
            <a:r>
              <a:rPr lang="en-US" sz="2000" dirty="0" smtClean="0"/>
              <a:t>Presented theory in 1678</a:t>
            </a:r>
          </a:p>
          <a:p>
            <a:pPr lvl="1" eaLnBrk="1" hangingPunct="1"/>
            <a:r>
              <a:rPr lang="en-US" sz="2000" dirty="0" smtClean="0"/>
              <a:t>Light propagates as a wave of concentric circles from the point of origin</a:t>
            </a:r>
          </a:p>
          <a:p>
            <a:pPr lvl="1" eaLnBrk="1" hangingPunct="1"/>
            <a:r>
              <a:rPr lang="en-US" sz="2000" dirty="0" smtClean="0"/>
              <a:t>Explained reflection and refraction</a:t>
            </a:r>
          </a:p>
          <a:p>
            <a:pPr lvl="1" eaLnBrk="1" hangingPunct="1"/>
            <a:r>
              <a:rPr lang="en-US" sz="2000" dirty="0" smtClean="0"/>
              <a:t>Did not explain sharp shadows</a:t>
            </a:r>
            <a:endParaRPr lang="en-US" sz="3200" dirty="0" smtClean="0"/>
          </a:p>
          <a:p>
            <a:pPr eaLnBrk="1" hangingPunct="1"/>
            <a:r>
              <a:rPr lang="en-US" sz="2400" dirty="0"/>
              <a:t>Thomas Young (1773 -1829</a:t>
            </a:r>
            <a:r>
              <a:rPr lang="en-US" sz="2400" dirty="0" smtClean="0"/>
              <a:t>) &amp; </a:t>
            </a:r>
            <a:r>
              <a:rPr lang="en-US" sz="2400" dirty="0" err="1" smtClean="0"/>
              <a:t>Augustin</a:t>
            </a:r>
            <a:r>
              <a:rPr lang="en-US" sz="2400" dirty="0" smtClean="0"/>
              <a:t> </a:t>
            </a:r>
            <a:r>
              <a:rPr lang="en-US" sz="2400" dirty="0"/>
              <a:t>Fresnel (1788 – 1829</a:t>
            </a:r>
            <a:r>
              <a:rPr lang="en-US" sz="2400" dirty="0" smtClean="0"/>
              <a:t>) </a:t>
            </a:r>
            <a:r>
              <a:rPr lang="en-US" sz="2400" dirty="0" err="1" smtClean="0">
                <a:sym typeface="Wingdings"/>
              </a:rPr>
              <a:t></a:t>
            </a:r>
            <a:r>
              <a:rPr lang="en-US" sz="2400" dirty="0" smtClean="0">
                <a:sym typeface="Wingdings"/>
              </a:rPr>
              <a:t> Showed in 1802 and afterward that light clearly behaves as wave through two slit interference and other experiments </a:t>
            </a:r>
          </a:p>
          <a:p>
            <a:pPr eaLnBrk="1" hangingPunct="1"/>
            <a:r>
              <a:rPr lang="en-US" sz="2400" dirty="0" smtClean="0">
                <a:sym typeface="Wingdings"/>
              </a:rPr>
              <a:t>In 1850 Foucault showed that light travel slowly in medium, the final blow to the corpuscular theory in explaining refraction</a:t>
            </a:r>
            <a:endParaRPr lang="en-US" sz="2400"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wipe(left)">
                                      <p:cBhvr>
                                        <p:cTn id="10" dur="500"/>
                                        <p:tgtEl>
                                          <p:spTgt spid="225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wipe(left)">
                                      <p:cBhvr>
                                        <p:cTn id="15" dur="500"/>
                                        <p:tgtEl>
                                          <p:spTgt spid="225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wipe(left)">
                                      <p:cBhvr>
                                        <p:cTn id="20" dur="500"/>
                                        <p:tgtEl>
                                          <p:spTgt spid="2253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wipe(left)">
                                      <p:cBhvr>
                                        <p:cTn id="25" dur="500"/>
                                        <p:tgtEl>
                                          <p:spTgt spid="2253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531">
                                            <p:txEl>
                                              <p:pRg st="5" end="5"/>
                                            </p:txEl>
                                          </p:spTgt>
                                        </p:tgtEl>
                                        <p:attrNameLst>
                                          <p:attrName>style.visibility</p:attrName>
                                        </p:attrNameLst>
                                      </p:cBhvr>
                                      <p:to>
                                        <p:strVal val="visible"/>
                                      </p:to>
                                    </p:set>
                                    <p:animEffect transition="in" filter="wipe(left)">
                                      <p:cBhvr>
                                        <p:cTn id="30" dur="500"/>
                                        <p:tgtEl>
                                          <p:spTgt spid="2253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Effect transition="in" filter="wipe(left)">
                                      <p:cBhvr>
                                        <p:cTn id="33" dur="500"/>
                                        <p:tgtEl>
                                          <p:spTgt spid="2253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531">
                                            <p:txEl>
                                              <p:pRg st="7" end="7"/>
                                            </p:txEl>
                                          </p:spTgt>
                                        </p:tgtEl>
                                        <p:attrNameLst>
                                          <p:attrName>style.visibility</p:attrName>
                                        </p:attrNameLst>
                                      </p:cBhvr>
                                      <p:to>
                                        <p:strVal val="visible"/>
                                      </p:to>
                                    </p:set>
                                    <p:animEffect transition="in" filter="wipe(left)">
                                      <p:cBhvr>
                                        <p:cTn id="38" dur="500"/>
                                        <p:tgtEl>
                                          <p:spTgt spid="2253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531">
                                            <p:txEl>
                                              <p:pRg st="8" end="8"/>
                                            </p:txEl>
                                          </p:spTgt>
                                        </p:tgtEl>
                                        <p:attrNameLst>
                                          <p:attrName>style.visibility</p:attrName>
                                        </p:attrNameLst>
                                      </p:cBhvr>
                                      <p:to>
                                        <p:strVal val="visible"/>
                                      </p:to>
                                    </p:set>
                                    <p:animEffect transition="in" filter="wipe(left)">
                                      <p:cBhvr>
                                        <p:cTn id="43" dur="500"/>
                                        <p:tgtEl>
                                          <p:spTgt spid="2253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531">
                                            <p:txEl>
                                              <p:pRg st="9" end="9"/>
                                            </p:txEl>
                                          </p:spTgt>
                                        </p:tgtEl>
                                        <p:attrNameLst>
                                          <p:attrName>style.visibility</p:attrName>
                                        </p:attrNameLst>
                                      </p:cBhvr>
                                      <p:to>
                                        <p:strVal val="visible"/>
                                      </p:to>
                                    </p:set>
                                    <p:animEffect transition="in" filter="wipe(left)">
                                      <p:cBhvr>
                                        <p:cTn id="48" dur="500"/>
                                        <p:tgtEl>
                                          <p:spTgt spid="2253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2531">
                                            <p:txEl>
                                              <p:pRg st="10" end="10"/>
                                            </p:txEl>
                                          </p:spTgt>
                                        </p:tgtEl>
                                        <p:attrNameLst>
                                          <p:attrName>style.visibility</p:attrName>
                                        </p:attrNameLst>
                                      </p:cBhvr>
                                      <p:to>
                                        <p:strVal val="visible"/>
                                      </p:to>
                                    </p:set>
                                    <p:animEffect transition="in" filter="wipe(left)">
                                      <p:cBhvr>
                                        <p:cTn id="53" dur="500"/>
                                        <p:tgtEl>
                                          <p:spTgt spid="2253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2531">
                                            <p:txEl>
                                              <p:pRg st="11" end="11"/>
                                            </p:txEl>
                                          </p:spTgt>
                                        </p:tgtEl>
                                        <p:attrNameLst>
                                          <p:attrName>style.visibility</p:attrName>
                                        </p:attrNameLst>
                                      </p:cBhvr>
                                      <p:to>
                                        <p:strVal val="visible"/>
                                      </p:to>
                                    </p:set>
                                    <p:animEffect transition="in" filter="wipe(left)">
                                      <p:cBhvr>
                                        <p:cTn id="58" dur="500"/>
                                        <p:tgtEl>
                                          <p:spTgt spid="22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990600"/>
          </a:xfrm>
        </p:spPr>
        <p:txBody>
          <a:bodyPr/>
          <a:lstStyle/>
          <a:p>
            <a:pPr eaLnBrk="1" hangingPunct="1"/>
            <a:r>
              <a:rPr lang="en-US" dirty="0"/>
              <a:t>The Wave Theory Advances…</a:t>
            </a:r>
          </a:p>
        </p:txBody>
      </p:sp>
      <p:sp>
        <p:nvSpPr>
          <p:cNvPr id="25603" name="Rectangle 3"/>
          <p:cNvSpPr>
            <a:spLocks noGrp="1" noChangeArrowheads="1"/>
          </p:cNvSpPr>
          <p:nvPr>
            <p:ph type="body" idx="1"/>
          </p:nvPr>
        </p:nvSpPr>
        <p:spPr>
          <a:xfrm>
            <a:off x="152400" y="762000"/>
            <a:ext cx="5257800" cy="5562600"/>
          </a:xfrm>
        </p:spPr>
        <p:txBody>
          <a:bodyPr/>
          <a:lstStyle/>
          <a:p>
            <a:pPr eaLnBrk="1" hangingPunct="1"/>
            <a:r>
              <a:rPr lang="en-US" sz="2800" dirty="0"/>
              <a:t>Contributions by Huygens, Young, Fresnel and Maxwell</a:t>
            </a:r>
          </a:p>
          <a:p>
            <a:pPr eaLnBrk="1" hangingPunct="1"/>
            <a:r>
              <a:rPr lang="en-US" sz="2800" dirty="0"/>
              <a:t>Double-slit interference patterns</a:t>
            </a:r>
          </a:p>
          <a:p>
            <a:pPr eaLnBrk="1" hangingPunct="1"/>
            <a:r>
              <a:rPr lang="en-US" sz="2800" dirty="0"/>
              <a:t>Refraction of light from a vacuum to a</a:t>
            </a:r>
            <a:r>
              <a:rPr lang="en-US" sz="2800" dirty="0" smtClean="0"/>
              <a:t> medium</a:t>
            </a:r>
            <a:endParaRPr lang="en-US" sz="2800" dirty="0"/>
          </a:p>
          <a:p>
            <a:pPr eaLnBrk="1" hangingPunct="1"/>
            <a:r>
              <a:rPr lang="en-US" sz="2800" dirty="0"/>
              <a:t>Light was an electromagnetic </a:t>
            </a:r>
            <a:r>
              <a:rPr lang="en-US" sz="2800" dirty="0" smtClean="0"/>
              <a:t>phenomenon</a:t>
            </a:r>
          </a:p>
          <a:p>
            <a:pPr eaLnBrk="1" hangingPunct="1"/>
            <a:r>
              <a:rPr lang="en-US" sz="2800" dirty="0" smtClean="0"/>
              <a:t>Shadows are not as sharp as once thought with the advancement of experimental precision</a:t>
            </a:r>
          </a:p>
          <a:p>
            <a:pPr eaLnBrk="1" hangingPunct="1"/>
            <a:r>
              <a:rPr lang="en-US" sz="2800" i="1" dirty="0"/>
              <a:t>Establishes that light propagates as a wave</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grpSp>
        <p:nvGrpSpPr>
          <p:cNvPr id="13" name="Group 12"/>
          <p:cNvGrpSpPr/>
          <p:nvPr/>
        </p:nvGrpSpPr>
        <p:grpSpPr>
          <a:xfrm>
            <a:off x="5410200" y="990600"/>
            <a:ext cx="3581400" cy="3124200"/>
            <a:chOff x="5410200" y="990600"/>
            <a:chExt cx="3581400" cy="3124200"/>
          </a:xfrm>
        </p:grpSpPr>
        <p:pic>
          <p:nvPicPr>
            <p:cNvPr id="7" name="Picture 1"/>
            <p:cNvPicPr>
              <a:picLocks/>
            </p:cNvPicPr>
            <p:nvPr/>
          </p:nvPicPr>
          <p:blipFill>
            <a:blip r:embed="rId3"/>
            <a:srcRect/>
            <a:stretch>
              <a:fillRect/>
            </a:stretch>
          </p:blipFill>
          <p:spPr bwMode="auto">
            <a:xfrm>
              <a:off x="5410200" y="990600"/>
              <a:ext cx="3581400" cy="3048000"/>
            </a:xfrm>
            <a:prstGeom prst="rect">
              <a:avLst/>
            </a:prstGeom>
            <a:noFill/>
            <a:ln w="9525">
              <a:noFill/>
              <a:miter lim="800000"/>
              <a:headEnd/>
              <a:tailEnd/>
            </a:ln>
          </p:spPr>
        </p:pic>
        <p:sp>
          <p:nvSpPr>
            <p:cNvPr id="10" name="Rectangle 9"/>
            <p:cNvSpPr/>
            <p:nvPr/>
          </p:nvSpPr>
          <p:spPr bwMode="auto">
            <a:xfrm>
              <a:off x="7010400" y="3810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5410200" y="3886200"/>
            <a:ext cx="3581400" cy="2743200"/>
            <a:chOff x="5562600" y="2514600"/>
            <a:chExt cx="3581400" cy="2743200"/>
          </a:xfrm>
        </p:grpSpPr>
        <p:pic>
          <p:nvPicPr>
            <p:cNvPr id="8" name="Picture 1"/>
            <p:cNvPicPr>
              <a:picLocks/>
            </p:cNvPicPr>
            <p:nvPr/>
          </p:nvPicPr>
          <p:blipFill>
            <a:blip r:embed="rId4"/>
            <a:srcRect/>
            <a:stretch>
              <a:fillRect/>
            </a:stretch>
          </p:blipFill>
          <p:spPr bwMode="auto">
            <a:xfrm>
              <a:off x="5562600" y="2514600"/>
              <a:ext cx="3581400" cy="2692400"/>
            </a:xfrm>
            <a:prstGeom prst="rect">
              <a:avLst/>
            </a:prstGeom>
            <a:noFill/>
            <a:ln w="9525">
              <a:noFill/>
              <a:miter lim="800000"/>
              <a:headEnd/>
              <a:tailEnd/>
            </a:ln>
          </p:spPr>
        </p:pic>
        <p:sp>
          <p:nvSpPr>
            <p:cNvPr id="12" name="Rectangle 11"/>
            <p:cNvSpPr/>
            <p:nvPr/>
          </p:nvSpPr>
          <p:spPr bwMode="auto">
            <a:xfrm>
              <a:off x="7086600" y="4953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left)">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wipe(left)">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1"/>
            <a:ext cx="8229600" cy="990600"/>
          </a:xfrm>
        </p:spPr>
        <p:txBody>
          <a:bodyPr/>
          <a:lstStyle/>
          <a:p>
            <a:pPr eaLnBrk="1" hangingPunct="1"/>
            <a:r>
              <a:rPr lang="en-US" dirty="0"/>
              <a:t>The Electromagnetic Spectrum</a:t>
            </a:r>
          </a:p>
        </p:txBody>
      </p:sp>
      <p:sp>
        <p:nvSpPr>
          <p:cNvPr id="26627" name="Rectangle 3"/>
          <p:cNvSpPr>
            <a:spLocks noGrp="1" noChangeArrowheads="1"/>
          </p:cNvSpPr>
          <p:nvPr>
            <p:ph type="body" sz="half" idx="1"/>
          </p:nvPr>
        </p:nvSpPr>
        <p:spPr>
          <a:xfrm>
            <a:off x="457200" y="914400"/>
            <a:ext cx="8383587" cy="5029200"/>
          </a:xfrm>
        </p:spPr>
        <p:txBody>
          <a:bodyPr/>
          <a:lstStyle/>
          <a:p>
            <a:pPr eaLnBrk="1" hangingPunct="1"/>
            <a:r>
              <a:rPr lang="en-US" sz="3600" dirty="0"/>
              <a:t>Visible light covers only a small range of the total electromagnetic spectrum</a:t>
            </a:r>
          </a:p>
          <a:p>
            <a:pPr eaLnBrk="1" hangingPunct="1"/>
            <a:r>
              <a:rPr lang="en-US" sz="3600" dirty="0"/>
              <a:t>All electromagnetic waves travel in a vacuum with a speed </a:t>
            </a:r>
            <a:r>
              <a:rPr lang="en-US" sz="3600" i="1" dirty="0" err="1"/>
              <a:t>c</a:t>
            </a:r>
            <a:r>
              <a:rPr lang="en-US" sz="3600" dirty="0"/>
              <a:t> given by</a:t>
            </a:r>
            <a:r>
              <a:rPr lang="en-US" sz="3600" dirty="0" smtClean="0"/>
              <a:t>:</a:t>
            </a:r>
          </a:p>
          <a:p>
            <a:pPr eaLnBrk="1" hangingPunct="1"/>
            <a:endParaRPr lang="en-US" sz="3600" dirty="0"/>
          </a:p>
          <a:p>
            <a:pPr eaLnBrk="1" hangingPunct="1">
              <a:buFont typeface="Wingdings" pitchFamily="-84" charset="2"/>
              <a:buNone/>
            </a:pPr>
            <a:endParaRPr lang="en-US" sz="3600" dirty="0"/>
          </a:p>
          <a:p>
            <a:pPr algn="ctr" eaLnBrk="1" hangingPunct="1">
              <a:buFont typeface="Wingdings" pitchFamily="-84" charset="2"/>
              <a:buNone/>
            </a:pPr>
            <a:r>
              <a:rPr lang="en-US" sz="3600" dirty="0"/>
              <a:t>(where </a:t>
            </a:r>
            <a:r>
              <a:rPr lang="el-GR" sz="3600" i="1" dirty="0">
                <a:ea typeface="Arial" pitchFamily="-84" charset="0"/>
                <a:cs typeface="Arial" pitchFamily="-84" charset="0"/>
              </a:rPr>
              <a:t>μ</a:t>
            </a:r>
            <a:r>
              <a:rPr lang="en-US" sz="3600" baseline="-25000" dirty="0">
                <a:ea typeface="Times New Roman" pitchFamily="-84" charset="0"/>
                <a:cs typeface="Times New Roman" pitchFamily="-84" charset="0"/>
              </a:rPr>
              <a:t>0</a:t>
            </a:r>
            <a:r>
              <a:rPr lang="en-US" sz="3600" dirty="0"/>
              <a:t> and </a:t>
            </a:r>
            <a:r>
              <a:rPr lang="el-GR" sz="3600" i="1" dirty="0">
                <a:ea typeface="Arial" pitchFamily="-84" charset="0"/>
                <a:cs typeface="Arial" pitchFamily="-84" charset="0"/>
              </a:rPr>
              <a:t>ε</a:t>
            </a:r>
            <a:r>
              <a:rPr lang="en-US" sz="3600" baseline="-25000" dirty="0">
                <a:ea typeface="Times New Roman" pitchFamily="-84" charset="0"/>
                <a:cs typeface="Times New Roman" pitchFamily="-84" charset="0"/>
              </a:rPr>
              <a:t>0</a:t>
            </a:r>
            <a:r>
              <a:rPr lang="en-US" sz="3600" dirty="0"/>
              <a:t> are the respective permeability  and permittivity of “free” space) </a:t>
            </a:r>
          </a:p>
          <a:p>
            <a:pPr eaLnBrk="1" hangingPunct="1">
              <a:buFont typeface="Wingdings" pitchFamily="-84" charset="2"/>
              <a:buNone/>
            </a:pPr>
            <a:endParaRPr lang="en-US" sz="3600" dirty="0"/>
          </a:p>
        </p:txBody>
      </p:sp>
      <p:pic>
        <p:nvPicPr>
          <p:cNvPr id="26628" name="Picture 14"/>
          <p:cNvPicPr preferRelativeResize="0">
            <a:picLocks noChangeAspect="1" noChangeArrowheads="1"/>
          </p:cNvPicPr>
          <p:nvPr/>
        </p:nvPicPr>
        <p:blipFill>
          <a:blip r:embed="rId3"/>
          <a:srcRect/>
          <a:stretch>
            <a:fillRect/>
          </a:stretch>
        </p:blipFill>
        <p:spPr bwMode="auto">
          <a:xfrm>
            <a:off x="3276600" y="3352800"/>
            <a:ext cx="2835766" cy="115252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Wed., Aug. 29, 2012</a:t>
            </a:r>
            <a:endParaRPr lang="en-US"/>
          </a:p>
        </p:txBody>
      </p:sp>
      <p:sp>
        <p:nvSpPr>
          <p:cNvPr id="6" name="Slide Number Placeholder 5"/>
          <p:cNvSpPr>
            <a:spLocks noGrp="1"/>
          </p:cNvSpPr>
          <p:nvPr>
            <p:ph type="sldNum" sz="quarter" idx="12"/>
          </p:nvPr>
        </p:nvSpPr>
        <p:spPr/>
        <p:txBody>
          <a:bodyPr/>
          <a:lstStyle/>
          <a:p>
            <a:fld id="{ADB2E083-8E3A-1B42-A68A-F85B4CD88EAD}" type="slidenum">
              <a:rPr lang="en-US" smtClean="0"/>
              <a:pPr/>
              <a:t>22</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wipe(left)">
                                      <p:cBhvr>
                                        <p:cTn id="17" dur="5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0"/>
            <a:ext cx="8610600" cy="762000"/>
          </a:xfrm>
        </p:spPr>
        <p:txBody>
          <a:bodyPr/>
          <a:lstStyle/>
          <a:p>
            <a:pPr eaLnBrk="1" hangingPunct="1"/>
            <a:r>
              <a:rPr lang="en-US" sz="4000" dirty="0" smtClean="0"/>
              <a:t>Conservation </a:t>
            </a:r>
            <a:r>
              <a:rPr lang="en-US" sz="4000" dirty="0"/>
              <a:t>Laws and Fundamental Forces</a:t>
            </a:r>
          </a:p>
        </p:txBody>
      </p:sp>
      <p:sp>
        <p:nvSpPr>
          <p:cNvPr id="27651" name="Rectangle 3"/>
          <p:cNvSpPr>
            <a:spLocks noGrp="1" noChangeArrowheads="1"/>
          </p:cNvSpPr>
          <p:nvPr>
            <p:ph type="body" idx="1"/>
          </p:nvPr>
        </p:nvSpPr>
        <p:spPr>
          <a:xfrm>
            <a:off x="533400" y="609600"/>
            <a:ext cx="8229600" cy="5181600"/>
          </a:xfrm>
        </p:spPr>
        <p:txBody>
          <a:bodyPr/>
          <a:lstStyle/>
          <a:p>
            <a:pPr eaLnBrk="1" hangingPunct="1"/>
            <a:r>
              <a:rPr lang="en-US" dirty="0" smtClean="0"/>
              <a:t>Conservations laws are guiding principles of physics</a:t>
            </a:r>
          </a:p>
          <a:p>
            <a:pPr eaLnBrk="1" hangingPunct="1"/>
            <a:r>
              <a:rPr lang="en-US" dirty="0" smtClean="0"/>
              <a:t>Recall </a:t>
            </a:r>
            <a:r>
              <a:rPr lang="en-US" dirty="0"/>
              <a:t>the fundamental conservation laws:</a:t>
            </a:r>
          </a:p>
          <a:p>
            <a:pPr lvl="1" eaLnBrk="1" hangingPunct="1"/>
            <a:r>
              <a:rPr lang="en-US" dirty="0"/>
              <a:t>Conservation of energy</a:t>
            </a:r>
          </a:p>
          <a:p>
            <a:pPr lvl="1" eaLnBrk="1" hangingPunct="1"/>
            <a:r>
              <a:rPr lang="en-US" dirty="0"/>
              <a:t>Conservation of linear momentum</a:t>
            </a:r>
          </a:p>
          <a:p>
            <a:pPr lvl="1" eaLnBrk="1" hangingPunct="1"/>
            <a:r>
              <a:rPr lang="en-US" dirty="0"/>
              <a:t>Conservation of angular momentum</a:t>
            </a:r>
          </a:p>
          <a:p>
            <a:pPr lvl="1" eaLnBrk="1" hangingPunct="1"/>
            <a:r>
              <a:rPr lang="en-US" dirty="0"/>
              <a:t>Conservation of electric charge</a:t>
            </a:r>
            <a:endParaRPr lang="en-US" dirty="0" smtClean="0"/>
          </a:p>
          <a:p>
            <a:pPr eaLnBrk="1" hangingPunct="1"/>
            <a:r>
              <a:rPr lang="en-US" dirty="0" smtClean="0"/>
              <a:t>In addition to the classical conservation laws, two modern results will include:</a:t>
            </a:r>
          </a:p>
          <a:p>
            <a:pPr lvl="1" eaLnBrk="1" hangingPunct="1"/>
            <a:r>
              <a:rPr lang="en-US" dirty="0" smtClean="0"/>
              <a:t>The conservation of baryons and leptons</a:t>
            </a:r>
          </a:p>
          <a:p>
            <a:pPr lvl="1" eaLnBrk="1" hangingPunct="1"/>
            <a:r>
              <a:rPr lang="en-US" dirty="0" smtClean="0"/>
              <a:t>The fundamental invariance principles for time reversal, distance, and parity</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left)">
                                      <p:cBhvr>
                                        <p:cTn id="12" dur="500"/>
                                        <p:tgtEl>
                                          <p:spTgt spid="27651">
                                            <p:txEl>
                                              <p:pRg st="1" end="1"/>
                                            </p:txEl>
                                          </p:spTgt>
                                        </p:tgtEl>
                                      </p:cBhvr>
                                    </p:animEffect>
                                  </p:childTnLst>
                                </p:cTn>
                              </p:par>
                            </p:childTnLst>
                          </p:cTn>
                        </p:par>
                        <p:par>
                          <p:cTn id="13" fill="hold">
                            <p:stCondLst>
                              <p:cond delay="75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27651">
                                            <p:txEl>
                                              <p:pRg st="2" end="2"/>
                                            </p:txEl>
                                          </p:spTgt>
                                        </p:tgtEl>
                                        <p:attrNameLst>
                                          <p:attrName>style.visibility</p:attrName>
                                        </p:attrNameLst>
                                      </p:cBhvr>
                                      <p:to>
                                        <p:strVal val="visible"/>
                                      </p:to>
                                    </p:set>
                                    <p:animEffect transition="in" filter="wipe(left)">
                                      <p:cBhvr>
                                        <p:cTn id="16" dur="500"/>
                                        <p:tgtEl>
                                          <p:spTgt spid="27651">
                                            <p:txEl>
                                              <p:pRg st="2" end="2"/>
                                            </p:txEl>
                                          </p:spTgt>
                                        </p:tgtEl>
                                      </p:cBhvr>
                                    </p:animEffect>
                                  </p:childTnLst>
                                </p:cTn>
                              </p:par>
                            </p:childTnLst>
                          </p:cTn>
                        </p:par>
                        <p:par>
                          <p:cTn id="17" fill="hold">
                            <p:stCondLst>
                              <p:cond delay="135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wipe(left)">
                                      <p:cBhvr>
                                        <p:cTn id="20" dur="500"/>
                                        <p:tgtEl>
                                          <p:spTgt spid="27651">
                                            <p:txEl>
                                              <p:pRg st="3" end="3"/>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27651">
                                            <p:txEl>
                                              <p:pRg st="4" end="4"/>
                                            </p:txEl>
                                          </p:spTgt>
                                        </p:tgtEl>
                                        <p:attrNameLst>
                                          <p:attrName>style.visibility</p:attrName>
                                        </p:attrNameLst>
                                      </p:cBhvr>
                                      <p:to>
                                        <p:strVal val="visible"/>
                                      </p:to>
                                    </p:set>
                                    <p:animEffect transition="in" filter="wipe(left)">
                                      <p:cBhvr>
                                        <p:cTn id="24" dur="500"/>
                                        <p:tgtEl>
                                          <p:spTgt spid="27651">
                                            <p:txEl>
                                              <p:pRg st="4" end="4"/>
                                            </p:txEl>
                                          </p:spTgt>
                                        </p:tgtEl>
                                      </p:cBhvr>
                                    </p:animEffect>
                                  </p:childTnLst>
                                </p:cTn>
                              </p:par>
                            </p:childTnLst>
                          </p:cTn>
                        </p:par>
                        <p:par>
                          <p:cTn id="25" fill="hold">
                            <p:stCondLst>
                              <p:cond delay="265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7651">
                                            <p:txEl>
                                              <p:pRg st="5" end="5"/>
                                            </p:txEl>
                                          </p:spTgt>
                                        </p:tgtEl>
                                        <p:attrNameLst>
                                          <p:attrName>style.visibility</p:attrName>
                                        </p:attrNameLst>
                                      </p:cBhvr>
                                      <p:to>
                                        <p:strVal val="visible"/>
                                      </p:to>
                                    </p:set>
                                    <p:animEffect transition="in" filter="wipe(left)">
                                      <p:cBhvr>
                                        <p:cTn id="28" dur="500"/>
                                        <p:tgtEl>
                                          <p:spTgt spid="276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7651">
                                            <p:txEl>
                                              <p:pRg st="6" end="6"/>
                                            </p:txEl>
                                          </p:spTgt>
                                        </p:tgtEl>
                                        <p:attrNameLst>
                                          <p:attrName>style.visibility</p:attrName>
                                        </p:attrNameLst>
                                      </p:cBhvr>
                                      <p:to>
                                        <p:strVal val="visible"/>
                                      </p:to>
                                    </p:set>
                                    <p:animEffect transition="in" filter="wipe(left)">
                                      <p:cBhvr>
                                        <p:cTn id="33" dur="500"/>
                                        <p:tgtEl>
                                          <p:spTgt spid="276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27651">
                                            <p:txEl>
                                              <p:pRg st="7" end="7"/>
                                            </p:txEl>
                                          </p:spTgt>
                                        </p:tgtEl>
                                        <p:attrNameLst>
                                          <p:attrName>style.visibility</p:attrName>
                                        </p:attrNameLst>
                                      </p:cBhvr>
                                      <p:to>
                                        <p:strVal val="visible"/>
                                      </p:to>
                                    </p:set>
                                    <p:animEffect transition="in" filter="wipe(left)">
                                      <p:cBhvr>
                                        <p:cTn id="38" dur="500"/>
                                        <p:tgtEl>
                                          <p:spTgt spid="276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7651">
                                            <p:txEl>
                                              <p:pRg st="8" end="8"/>
                                            </p:txEl>
                                          </p:spTgt>
                                        </p:tgtEl>
                                        <p:attrNameLst>
                                          <p:attrName>style.visibility</p:attrName>
                                        </p:attrNameLst>
                                      </p:cBhvr>
                                      <p:to>
                                        <p:strVal val="visible"/>
                                      </p:to>
                                    </p:set>
                                    <p:animEffect transition="in" filter="wipe(left)">
                                      <p:cBhvr>
                                        <p:cTn id="43"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304800" y="685800"/>
            <a:ext cx="8229600" cy="5715000"/>
          </a:xfrm>
        </p:spPr>
        <p:txBody>
          <a:bodyPr/>
          <a:lstStyle/>
          <a:p>
            <a:pPr eaLnBrk="1" hangingPunct="1"/>
            <a:r>
              <a:rPr lang="en-US" sz="2800" dirty="0"/>
              <a:t>The three fundamental forces are </a:t>
            </a:r>
            <a:r>
              <a:rPr lang="en-US" sz="2800" dirty="0" smtClean="0"/>
              <a:t>introduced</a:t>
            </a:r>
          </a:p>
          <a:p>
            <a:pPr lvl="1" eaLnBrk="1" hangingPunct="1"/>
            <a:r>
              <a:rPr lang="en-US" sz="2400" b="1" dirty="0"/>
              <a:t>Gravitational</a:t>
            </a:r>
            <a:r>
              <a:rPr lang="en-US" sz="2400" dirty="0"/>
              <a:t>: </a:t>
            </a:r>
            <a:endParaRPr lang="en-US" sz="2400" dirty="0" smtClean="0"/>
          </a:p>
          <a:p>
            <a:pPr lvl="1" eaLnBrk="1" hangingPunct="1"/>
            <a:endParaRPr lang="en-US" sz="2400" dirty="0" smtClean="0"/>
          </a:p>
          <a:p>
            <a:pPr lvl="2" eaLnBrk="1" hangingPunct="1"/>
            <a:r>
              <a:rPr lang="en-US" sz="2000" dirty="0" smtClean="0"/>
              <a:t>Responsible for planetary motions, holding things on the ground, etc</a:t>
            </a:r>
          </a:p>
          <a:p>
            <a:pPr lvl="1" eaLnBrk="1" hangingPunct="1"/>
            <a:r>
              <a:rPr lang="en-US" sz="2400" b="1" dirty="0"/>
              <a:t>Electroweak</a:t>
            </a:r>
          </a:p>
          <a:p>
            <a:pPr lvl="2" eaLnBrk="1" hangingPunct="1"/>
            <a:r>
              <a:rPr lang="en-US" b="1" dirty="0"/>
              <a:t>Weak</a:t>
            </a:r>
            <a:r>
              <a:rPr lang="en-US" dirty="0"/>
              <a:t>: Responsible for nuclear beta decay and effective only over distances of ~10</a:t>
            </a:r>
            <a:r>
              <a:rPr lang="en-US" baseline="30000" dirty="0">
                <a:ea typeface="Arial" pitchFamily="-84" charset="0"/>
                <a:cs typeface="Arial" pitchFamily="-84" charset="0"/>
              </a:rPr>
              <a:t>−</a:t>
            </a:r>
            <a:r>
              <a:rPr lang="en-US" baseline="30000" dirty="0"/>
              <a:t>15</a:t>
            </a:r>
            <a:r>
              <a:rPr lang="en-US" dirty="0"/>
              <a:t> </a:t>
            </a:r>
            <a:r>
              <a:rPr lang="en-US" dirty="0" err="1"/>
              <a:t>m</a:t>
            </a:r>
            <a:endParaRPr lang="en-US" dirty="0"/>
          </a:p>
          <a:p>
            <a:pPr lvl="2" eaLnBrk="1" hangingPunct="1"/>
            <a:r>
              <a:rPr lang="en-US" b="1" dirty="0"/>
              <a:t>Electromagnetic</a:t>
            </a:r>
            <a:r>
              <a:rPr lang="en-US" dirty="0" smtClean="0"/>
              <a:t>: Responsible for all non-gravitational interactions, such as all chemical reactions, friction, tension….</a:t>
            </a:r>
          </a:p>
          <a:p>
            <a:pPr lvl="2" eaLnBrk="1" hangingPunct="1"/>
            <a:endParaRPr lang="en-US" dirty="0" smtClean="0"/>
          </a:p>
          <a:p>
            <a:pPr lvl="2" eaLnBrk="1" hangingPunct="1"/>
            <a:r>
              <a:rPr lang="en-US" dirty="0" smtClean="0"/>
              <a:t>	</a:t>
            </a:r>
            <a:r>
              <a:rPr lang="en-US" dirty="0"/>
              <a:t> 	         </a:t>
            </a:r>
            <a:r>
              <a:rPr lang="en-US" dirty="0" smtClean="0"/>
              <a:t> 	(</a:t>
            </a:r>
            <a:r>
              <a:rPr lang="en-US" dirty="0"/>
              <a:t>Coulomb force</a:t>
            </a:r>
            <a:r>
              <a:rPr lang="en-US" dirty="0" smtClean="0"/>
              <a:t>)</a:t>
            </a:r>
          </a:p>
          <a:p>
            <a:pPr lvl="1" eaLnBrk="1" hangingPunct="1"/>
            <a:r>
              <a:rPr lang="en-US" sz="2800" b="1" dirty="0" smtClean="0"/>
              <a:t>Strong</a:t>
            </a:r>
            <a:r>
              <a:rPr lang="en-US" sz="2800" dirty="0"/>
              <a:t>: Responsible for “holding” the nucleus together and effective less than ~10</a:t>
            </a:r>
            <a:r>
              <a:rPr lang="en-US" sz="2800" baseline="30000" dirty="0">
                <a:ea typeface="Arial" pitchFamily="-84" charset="0"/>
                <a:cs typeface="Arial" pitchFamily="-84" charset="0"/>
              </a:rPr>
              <a:t>−</a:t>
            </a:r>
            <a:r>
              <a:rPr lang="en-US" sz="2800" baseline="30000" dirty="0"/>
              <a:t>15</a:t>
            </a:r>
            <a:r>
              <a:rPr lang="en-US" sz="2800" baseline="-25000" dirty="0"/>
              <a:t> </a:t>
            </a:r>
            <a:r>
              <a:rPr lang="en-US" sz="2800" dirty="0" err="1"/>
              <a:t>m</a:t>
            </a:r>
            <a:endParaRPr lang="en-US" sz="2800" dirty="0"/>
          </a:p>
        </p:txBody>
      </p:sp>
      <p:pic>
        <p:nvPicPr>
          <p:cNvPr id="29698" name="Picture 23"/>
          <p:cNvPicPr preferRelativeResize="0">
            <a:picLocks noChangeAspect="1" noChangeArrowheads="1"/>
          </p:cNvPicPr>
          <p:nvPr/>
        </p:nvPicPr>
        <p:blipFill>
          <a:blip r:embed="rId3"/>
          <a:srcRect/>
          <a:stretch>
            <a:fillRect/>
          </a:stretch>
        </p:blipFill>
        <p:spPr bwMode="auto">
          <a:xfrm>
            <a:off x="1838325" y="4572000"/>
            <a:ext cx="2047875" cy="777875"/>
          </a:xfrm>
          <a:prstGeom prst="rect">
            <a:avLst/>
          </a:prstGeom>
          <a:noFill/>
          <a:ln w="9525">
            <a:noFill/>
            <a:miter lim="800000"/>
            <a:headEnd/>
            <a:tailEnd/>
          </a:ln>
        </p:spPr>
      </p:pic>
      <p:sp>
        <p:nvSpPr>
          <p:cNvPr id="29699" name="Rectangle 2"/>
          <p:cNvSpPr>
            <a:spLocks noGrp="1" noChangeArrowheads="1"/>
          </p:cNvSpPr>
          <p:nvPr>
            <p:ph type="title"/>
          </p:nvPr>
        </p:nvSpPr>
        <p:spPr>
          <a:xfrm>
            <a:off x="457200" y="1"/>
            <a:ext cx="8229600" cy="838200"/>
          </a:xfrm>
        </p:spPr>
        <p:txBody>
          <a:bodyPr/>
          <a:lstStyle/>
          <a:p>
            <a:pPr eaLnBrk="1" hangingPunct="1"/>
            <a:r>
              <a:rPr lang="en-US" dirty="0"/>
              <a:t>Also in the Modern Context…</a:t>
            </a:r>
          </a:p>
        </p:txBody>
      </p:sp>
      <p:pic>
        <p:nvPicPr>
          <p:cNvPr id="29701" name="Picture 21"/>
          <p:cNvPicPr preferRelativeResize="0">
            <a:picLocks noChangeAspect="1" noChangeArrowheads="1"/>
          </p:cNvPicPr>
          <p:nvPr/>
        </p:nvPicPr>
        <p:blipFill>
          <a:blip r:embed="rId4"/>
          <a:srcRect/>
          <a:stretch>
            <a:fillRect/>
          </a:stretch>
        </p:blipFill>
        <p:spPr bwMode="auto">
          <a:xfrm>
            <a:off x="2971800" y="1143000"/>
            <a:ext cx="1990725" cy="7239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 Aug. 29, 2012</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24</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wipe(left)">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wipe(left)">
                                      <p:cBhvr>
                                        <p:cTn id="12" dur="500"/>
                                        <p:tgtEl>
                                          <p:spTgt spid="29700">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700">
                                            <p:txEl>
                                              <p:pRg st="3" end="3"/>
                                            </p:txEl>
                                          </p:spTgt>
                                        </p:tgtEl>
                                        <p:attrNameLst>
                                          <p:attrName>style.visibility</p:attrName>
                                        </p:attrNameLst>
                                      </p:cBhvr>
                                      <p:to>
                                        <p:strVal val="visible"/>
                                      </p:to>
                                    </p:set>
                                    <p:animEffect transition="in" filter="wipe(left)">
                                      <p:cBhvr>
                                        <p:cTn id="15" dur="500"/>
                                        <p:tgtEl>
                                          <p:spTgt spid="2970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701"/>
                                        </p:tgtEl>
                                        <p:attrNameLst>
                                          <p:attrName>style.visibility</p:attrName>
                                        </p:attrNameLst>
                                      </p:cBhvr>
                                      <p:to>
                                        <p:strVal val="visible"/>
                                      </p:to>
                                    </p:set>
                                    <p:animEffect transition="in" filter="wipe(left)">
                                      <p:cBhvr>
                                        <p:cTn id="20" dur="500"/>
                                        <p:tgtEl>
                                          <p:spTgt spid="2970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9700">
                                            <p:txEl>
                                              <p:pRg st="4" end="4"/>
                                            </p:txEl>
                                          </p:spTgt>
                                        </p:tgtEl>
                                        <p:attrNameLst>
                                          <p:attrName>style.visibility</p:attrName>
                                        </p:attrNameLst>
                                      </p:cBhvr>
                                      <p:to>
                                        <p:strVal val="visible"/>
                                      </p:to>
                                    </p:set>
                                    <p:animEffect transition="in" filter="wipe(left)">
                                      <p:cBhvr>
                                        <p:cTn id="23" dur="500"/>
                                        <p:tgtEl>
                                          <p:spTgt spid="2970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9700">
                                            <p:txEl>
                                              <p:pRg st="5" end="5"/>
                                            </p:txEl>
                                          </p:spTgt>
                                        </p:tgtEl>
                                        <p:attrNameLst>
                                          <p:attrName>style.visibility</p:attrName>
                                        </p:attrNameLst>
                                      </p:cBhvr>
                                      <p:to>
                                        <p:strVal val="visible"/>
                                      </p:to>
                                    </p:set>
                                    <p:animEffect transition="in" filter="wipe(left)">
                                      <p:cBhvr>
                                        <p:cTn id="28" dur="500"/>
                                        <p:tgtEl>
                                          <p:spTgt spid="2970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700">
                                            <p:txEl>
                                              <p:pRg st="6" end="6"/>
                                            </p:txEl>
                                          </p:spTgt>
                                        </p:tgtEl>
                                        <p:attrNameLst>
                                          <p:attrName>style.visibility</p:attrName>
                                        </p:attrNameLst>
                                      </p:cBhvr>
                                      <p:to>
                                        <p:strVal val="visible"/>
                                      </p:to>
                                    </p:set>
                                    <p:animEffect transition="in" filter="wipe(left)">
                                      <p:cBhvr>
                                        <p:cTn id="33" dur="500"/>
                                        <p:tgtEl>
                                          <p:spTgt spid="2970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700">
                                            <p:txEl>
                                              <p:pRg st="8" end="8"/>
                                            </p:txEl>
                                          </p:spTgt>
                                        </p:tgtEl>
                                        <p:attrNameLst>
                                          <p:attrName>style.visibility</p:attrName>
                                        </p:attrNameLst>
                                      </p:cBhvr>
                                      <p:to>
                                        <p:strVal val="visible"/>
                                      </p:to>
                                    </p:set>
                                    <p:animEffect transition="in" filter="wipe(left)">
                                      <p:cBhvr>
                                        <p:cTn id="38" dur="500"/>
                                        <p:tgtEl>
                                          <p:spTgt spid="29700">
                                            <p:txEl>
                                              <p:pRg st="8" end="8"/>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700">
                                            <p:txEl>
                                              <p:pRg st="9" end="9"/>
                                            </p:txEl>
                                          </p:spTgt>
                                        </p:tgtEl>
                                        <p:attrNameLst>
                                          <p:attrName>style.visibility</p:attrName>
                                        </p:attrNameLst>
                                      </p:cBhvr>
                                      <p:to>
                                        <p:strVal val="visible"/>
                                      </p:to>
                                    </p:set>
                                    <p:animEffect transition="in" filter="wipe(left)">
                                      <p:cBhvr>
                                        <p:cTn id="41" dur="500"/>
                                        <p:tgtEl>
                                          <p:spTgt spid="29700">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9698"/>
                                        </p:tgtEl>
                                        <p:attrNameLst>
                                          <p:attrName>style.visibility</p:attrName>
                                        </p:attrNameLst>
                                      </p:cBhvr>
                                      <p:to>
                                        <p:strVal val="visible"/>
                                      </p:to>
                                    </p:set>
                                    <p:animEffect transition="in" filter="wipe(down)">
                                      <p:cBhvr>
                                        <p:cTn id="46"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152400"/>
            <a:ext cx="7772400" cy="838200"/>
          </a:xfrm>
        </p:spPr>
        <p:txBody>
          <a:bodyPr/>
          <a:lstStyle/>
          <a:p>
            <a:pPr eaLnBrk="1" hangingPunct="1"/>
            <a:r>
              <a:rPr lang="en-US" sz="3600" dirty="0" smtClean="0"/>
              <a:t>Relative Strength of Fundamental Forces</a:t>
            </a:r>
            <a:endParaRPr lang="en-US" sz="3600" dirty="0"/>
          </a:p>
        </p:txBody>
      </p:sp>
      <p:sp>
        <p:nvSpPr>
          <p:cNvPr id="5" name="Date Placeholder 4"/>
          <p:cNvSpPr>
            <a:spLocks noGrp="1"/>
          </p:cNvSpPr>
          <p:nvPr>
            <p:ph type="dt" sz="half" idx="10"/>
          </p:nvPr>
        </p:nvSpPr>
        <p:spPr/>
        <p:txBody>
          <a:bodyPr/>
          <a:lstStyle/>
          <a:p>
            <a:pPr>
              <a:defRPr/>
            </a:pPr>
            <a:r>
              <a:rPr lang="en-US" smtClean="0"/>
              <a:t>Wed., Aug. 29,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pic>
        <p:nvPicPr>
          <p:cNvPr id="9" name="Picture 1"/>
          <p:cNvPicPr>
            <a:picLocks/>
          </p:cNvPicPr>
          <p:nvPr/>
        </p:nvPicPr>
        <p:blipFill>
          <a:blip r:embed="rId3"/>
          <a:srcRect/>
          <a:stretch>
            <a:fillRect/>
          </a:stretch>
        </p:blipFill>
        <p:spPr bwMode="auto">
          <a:xfrm>
            <a:off x="304800" y="1219200"/>
            <a:ext cx="8636000" cy="457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76200"/>
            <a:ext cx="7772400" cy="838200"/>
          </a:xfrm>
        </p:spPr>
        <p:txBody>
          <a:bodyPr/>
          <a:lstStyle/>
          <a:p>
            <a:pPr eaLnBrk="1" hangingPunct="1"/>
            <a:r>
              <a:rPr lang="en-US" sz="5400" dirty="0"/>
              <a:t>Unification of Forces</a:t>
            </a:r>
          </a:p>
        </p:txBody>
      </p:sp>
      <p:sp>
        <p:nvSpPr>
          <p:cNvPr id="4" name="TextBox 3"/>
          <p:cNvSpPr txBox="1"/>
          <p:nvPr/>
        </p:nvSpPr>
        <p:spPr>
          <a:xfrm>
            <a:off x="533400" y="5562600"/>
            <a:ext cx="8226537" cy="830997"/>
          </a:xfrm>
          <a:prstGeom prst="rect">
            <a:avLst/>
          </a:prstGeom>
          <a:solidFill>
            <a:srgbClr val="FFFFCC"/>
          </a:solidFill>
          <a:ln w="38100" cap="flat" cmpd="sng" algn="ctr">
            <a:solidFill>
              <a:srgbClr val="FF0000"/>
            </a:solidFill>
            <a:prstDash val="solid"/>
            <a:round/>
            <a:headEnd type="none" w="med" len="med"/>
            <a:tailEnd type="none" w="med" len="med"/>
          </a:ln>
        </p:spPr>
        <p:txBody>
          <a:bodyPr wrap="square" rtlCol="0">
            <a:spAutoFit/>
          </a:bodyPr>
          <a:lstStyle/>
          <a:p>
            <a:r>
              <a:rPr lang="en-US" dirty="0" smtClean="0">
                <a:solidFill>
                  <a:srgbClr val="FF0000"/>
                </a:solidFill>
                <a:latin typeface="+mn-lt"/>
              </a:rPr>
              <a:t>Note: Weinberg is coming for a public lecture at 7:30pm, Wednesday, Oct. 24; “The Standard Model, Higgs Boson, Who Cares?”</a:t>
            </a:r>
            <a:endParaRPr lang="en-US" dirty="0">
              <a:solidFill>
                <a:srgbClr val="FF0000"/>
              </a:solidFill>
              <a:latin typeface="+mn-lt"/>
            </a:endParaRPr>
          </a:p>
        </p:txBody>
      </p:sp>
      <p:sp>
        <p:nvSpPr>
          <p:cNvPr id="5" name="Date Placeholder 4"/>
          <p:cNvSpPr>
            <a:spLocks noGrp="1"/>
          </p:cNvSpPr>
          <p:nvPr>
            <p:ph type="dt" sz="half" idx="10"/>
          </p:nvPr>
        </p:nvSpPr>
        <p:spPr/>
        <p:txBody>
          <a:bodyPr/>
          <a:lstStyle/>
          <a:p>
            <a:pPr>
              <a:defRPr/>
            </a:pPr>
            <a:r>
              <a:rPr lang="en-US" smtClean="0"/>
              <a:t>Wed., Aug. 29,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pic>
        <p:nvPicPr>
          <p:cNvPr id="9" name="Picture 1"/>
          <p:cNvPicPr>
            <a:picLocks/>
          </p:cNvPicPr>
          <p:nvPr/>
        </p:nvPicPr>
        <p:blipFill>
          <a:blip r:embed="rId3"/>
          <a:srcRect/>
          <a:stretch>
            <a:fillRect/>
          </a:stretch>
        </p:blipFill>
        <p:spPr bwMode="auto">
          <a:xfrm>
            <a:off x="241300" y="838200"/>
            <a:ext cx="8597900" cy="4699000"/>
          </a:xfrm>
          <a:prstGeom prst="rect">
            <a:avLst/>
          </a:prstGeom>
          <a:noFill/>
          <a:ln w="9525">
            <a:noFill/>
            <a:miter lim="800000"/>
            <a:headEnd/>
            <a:tailEnd/>
          </a:ln>
        </p:spPr>
      </p:pic>
      <p:sp>
        <p:nvSpPr>
          <p:cNvPr id="10" name="Rectangle 9"/>
          <p:cNvSpPr/>
          <p:nvPr/>
        </p:nvSpPr>
        <p:spPr bwMode="auto">
          <a:xfrm>
            <a:off x="2667000" y="1219200"/>
            <a:ext cx="1143000" cy="228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1447800" y="1295400"/>
            <a:ext cx="12192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3810000" y="1295400"/>
            <a:ext cx="12192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2590800" y="1600200"/>
            <a:ext cx="12192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762000" y="2667000"/>
            <a:ext cx="28956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152400" y="2133600"/>
            <a:ext cx="20574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5562600" y="2667000"/>
            <a:ext cx="1828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7162800" y="2667000"/>
            <a:ext cx="685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7848600" y="2743200"/>
            <a:ext cx="1066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2362200" y="2133600"/>
            <a:ext cx="1828800" cy="685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flipV="1">
            <a:off x="5867400" y="3505198"/>
            <a:ext cx="1905000" cy="53340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066800" y="3505200"/>
            <a:ext cx="2057400" cy="533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3429000" y="3429000"/>
            <a:ext cx="20574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2438400" y="4038600"/>
            <a:ext cx="18288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flipV="1">
            <a:off x="3276600" y="5029198"/>
            <a:ext cx="2438400" cy="53340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4876800" y="4038600"/>
            <a:ext cx="1828800" cy="990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3200400" y="4800600"/>
            <a:ext cx="914400" cy="304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5257800" y="4343400"/>
            <a:ext cx="3657600" cy="1200328"/>
          </a:xfrm>
          <a:prstGeom prst="rect">
            <a:avLst/>
          </a:prstGeom>
          <a:noFill/>
        </p:spPr>
        <p:txBody>
          <a:bodyPr wrap="square" rtlCol="0">
            <a:spAutoFit/>
          </a:bodyPr>
          <a:lstStyle/>
          <a:p>
            <a:pPr algn="r"/>
            <a:r>
              <a:rPr lang="en-US" dirty="0" smtClean="0">
                <a:latin typeface="+mn-lt"/>
              </a:rPr>
              <a:t>GUT, String theory</a:t>
            </a:r>
          </a:p>
          <a:p>
            <a:pPr algn="r"/>
            <a:r>
              <a:rPr lang="en-US" dirty="0" smtClean="0">
                <a:latin typeface="+mn-lt"/>
              </a:rPr>
              <a:t>Not yet experimentally verified: </a:t>
            </a:r>
            <a:r>
              <a:rPr lang="en-US" dirty="0" err="1" smtClean="0">
                <a:latin typeface="+mn-lt"/>
              </a:rPr>
              <a:t>p</a:t>
            </a:r>
            <a:r>
              <a:rPr lang="en-US" dirty="0" smtClean="0">
                <a:latin typeface="+mn-lt"/>
              </a:rPr>
              <a:t> decays, magnetic monopole </a:t>
            </a:r>
            <a:endParaRPr lang="en-US"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1" fill="hold" grpId="0" nodeType="clickEffect">
                                  <p:stCondLst>
                                    <p:cond delay="0"/>
                                  </p:stCondLst>
                                  <p:childTnLst>
                                    <p:animEffect transition="out" filter="wipe(up)">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22" presetClass="exit" presetSubtype="1" fill="hold" grpId="0" nodeType="withEffect">
                                  <p:stCondLst>
                                    <p:cond delay="0"/>
                                  </p:stCondLst>
                                  <p:childTnLst>
                                    <p:animEffect transition="out" filter="wipe(up)">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53" presetClass="exit" presetSubtype="0" fill="hold" grpId="0"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22" presetClass="exit" presetSubtype="1" fill="hold" grpId="0" nodeType="withEffect">
                                  <p:stCondLst>
                                    <p:cond delay="0"/>
                                  </p:stCondLst>
                                  <p:childTnLst>
                                    <p:animEffect transition="out" filter="wipe(up)">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22" presetClass="exit" presetSubtype="1" fill="hold" grpId="1" nodeType="afterEffect">
                                  <p:stCondLst>
                                    <p:cond delay="0"/>
                                  </p:stCondLst>
                                  <p:childTnLst>
                                    <p:animEffect transition="out" filter="wipe(up)">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par>
                          <p:cTn id="43" fill="hold">
                            <p:stCondLst>
                              <p:cond delay="1000"/>
                            </p:stCondLst>
                            <p:childTnLst>
                              <p:par>
                                <p:cTn id="44" presetID="53" presetClass="exit" presetSubtype="0" fill="hold" grpId="0" nodeType="afterEffect">
                                  <p:stCondLst>
                                    <p:cond delay="0"/>
                                  </p:stCondLst>
                                  <p:childTnLst>
                                    <p:anim calcmode="lin" valueType="num">
                                      <p:cBhvr>
                                        <p:cTn id="45" dur="500"/>
                                        <p:tgtEl>
                                          <p:spTgt spid="19"/>
                                        </p:tgtEl>
                                        <p:attrNameLst>
                                          <p:attrName>ppt_w</p:attrName>
                                        </p:attrNameLst>
                                      </p:cBhvr>
                                      <p:tavLst>
                                        <p:tav tm="0">
                                          <p:val>
                                            <p:strVal val="ppt_w"/>
                                          </p:val>
                                        </p:tav>
                                        <p:tav tm="100000">
                                          <p:val>
                                            <p:fltVal val="0"/>
                                          </p:val>
                                        </p:tav>
                                      </p:tavLst>
                                    </p:anim>
                                    <p:anim calcmode="lin" valueType="num">
                                      <p:cBhvr>
                                        <p:cTn id="46" dur="500"/>
                                        <p:tgtEl>
                                          <p:spTgt spid="19"/>
                                        </p:tgtEl>
                                        <p:attrNameLst>
                                          <p:attrName>ppt_h</p:attrName>
                                        </p:attrNameLst>
                                      </p:cBhvr>
                                      <p:tavLst>
                                        <p:tav tm="0">
                                          <p:val>
                                            <p:strVal val="ppt_h"/>
                                          </p:val>
                                        </p:tav>
                                        <p:tav tm="100000">
                                          <p:val>
                                            <p:fltVal val="0"/>
                                          </p:val>
                                        </p:tav>
                                      </p:tavLst>
                                    </p:anim>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0" nodeType="clickEffect">
                                  <p:stCondLst>
                                    <p:cond delay="0"/>
                                  </p:stCondLst>
                                  <p:childTnLst>
                                    <p:animEffect transition="out" filter="wipe(up)">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grpId="0" nodeType="clickEffect">
                                  <p:stCondLst>
                                    <p:cond delay="0"/>
                                  </p:stCondLst>
                                  <p:childTnLst>
                                    <p:anim calcmode="lin" valueType="num">
                                      <p:cBhvr>
                                        <p:cTn id="57" dur="500"/>
                                        <p:tgtEl>
                                          <p:spTgt spid="15"/>
                                        </p:tgtEl>
                                        <p:attrNameLst>
                                          <p:attrName>ppt_w</p:attrName>
                                        </p:attrNameLst>
                                      </p:cBhvr>
                                      <p:tavLst>
                                        <p:tav tm="0">
                                          <p:val>
                                            <p:strVal val="ppt_w"/>
                                          </p:val>
                                        </p:tav>
                                        <p:tav tm="100000">
                                          <p:val>
                                            <p:fltVal val="0"/>
                                          </p:val>
                                        </p:tav>
                                      </p:tavLst>
                                    </p:anim>
                                    <p:anim calcmode="lin" valueType="num">
                                      <p:cBhvr>
                                        <p:cTn id="58" dur="500"/>
                                        <p:tgtEl>
                                          <p:spTgt spid="15"/>
                                        </p:tgtEl>
                                        <p:attrNameLst>
                                          <p:attrName>ppt_h</p:attrName>
                                        </p:attrNameLst>
                                      </p:cBhvr>
                                      <p:tavLst>
                                        <p:tav tm="0">
                                          <p:val>
                                            <p:strVal val="ppt_h"/>
                                          </p:val>
                                        </p:tav>
                                        <p:tav tm="100000">
                                          <p:val>
                                            <p:fltVal val="0"/>
                                          </p:val>
                                        </p:tav>
                                      </p:tavLst>
                                    </p:anim>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22" presetClass="exit" presetSubtype="1" fill="hold" grpId="0" nodeType="withEffect">
                                  <p:stCondLst>
                                    <p:cond delay="0"/>
                                  </p:stCondLst>
                                  <p:childTnLst>
                                    <p:animEffect transition="out" filter="wipe(up)">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par>
                          <p:cTn id="64" fill="hold">
                            <p:stCondLst>
                              <p:cond delay="500"/>
                            </p:stCondLst>
                            <p:childTnLst>
                              <p:par>
                                <p:cTn id="65" presetID="53" presetClass="exit" presetSubtype="0" fill="hold" grpId="0" nodeType="afterEffect">
                                  <p:stCondLst>
                                    <p:cond delay="0"/>
                                  </p:stCondLst>
                                  <p:childTnLst>
                                    <p:anim calcmode="lin" valueType="num">
                                      <p:cBhvr>
                                        <p:cTn id="66" dur="500"/>
                                        <p:tgtEl>
                                          <p:spTgt spid="21"/>
                                        </p:tgtEl>
                                        <p:attrNameLst>
                                          <p:attrName>ppt_w</p:attrName>
                                        </p:attrNameLst>
                                      </p:cBhvr>
                                      <p:tavLst>
                                        <p:tav tm="0">
                                          <p:val>
                                            <p:strVal val="ppt_w"/>
                                          </p:val>
                                        </p:tav>
                                        <p:tav tm="100000">
                                          <p:val>
                                            <p:fltVal val="0"/>
                                          </p:val>
                                        </p:tav>
                                      </p:tavLst>
                                    </p:anim>
                                    <p:anim calcmode="lin" valueType="num">
                                      <p:cBhvr>
                                        <p:cTn id="67" dur="500"/>
                                        <p:tgtEl>
                                          <p:spTgt spid="21"/>
                                        </p:tgtEl>
                                        <p:attrNameLst>
                                          <p:attrName>ppt_h</p:attrName>
                                        </p:attrNameLst>
                                      </p:cBhvr>
                                      <p:tavLst>
                                        <p:tav tm="0">
                                          <p:val>
                                            <p:strVal val="ppt_h"/>
                                          </p:val>
                                        </p:tav>
                                        <p:tav tm="100000">
                                          <p:val>
                                            <p:fltVal val="0"/>
                                          </p:val>
                                        </p:tav>
                                      </p:tavLst>
                                    </p:anim>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xit" presetSubtype="0" fill="hold" grpId="0" nodeType="clickEffect">
                                  <p:stCondLst>
                                    <p:cond delay="0"/>
                                  </p:stCondLst>
                                  <p:childTnLst>
                                    <p:anim calcmode="lin" valueType="num">
                                      <p:cBhvr>
                                        <p:cTn id="80" dur="500"/>
                                        <p:tgtEl>
                                          <p:spTgt spid="22"/>
                                        </p:tgtEl>
                                        <p:attrNameLst>
                                          <p:attrName>ppt_w</p:attrName>
                                        </p:attrNameLst>
                                      </p:cBhvr>
                                      <p:tavLst>
                                        <p:tav tm="0">
                                          <p:val>
                                            <p:strVal val="ppt_w"/>
                                          </p:val>
                                        </p:tav>
                                        <p:tav tm="100000">
                                          <p:val>
                                            <p:fltVal val="0"/>
                                          </p:val>
                                        </p:tav>
                                      </p:tavLst>
                                    </p:anim>
                                    <p:anim calcmode="lin" valueType="num">
                                      <p:cBhvr>
                                        <p:cTn id="81" dur="500"/>
                                        <p:tgtEl>
                                          <p:spTgt spid="22"/>
                                        </p:tgtEl>
                                        <p:attrNameLst>
                                          <p:attrName>ppt_h</p:attrName>
                                        </p:attrNameLst>
                                      </p:cBhvr>
                                      <p:tavLst>
                                        <p:tav tm="0">
                                          <p:val>
                                            <p:strVal val="ppt_h"/>
                                          </p:val>
                                        </p:tav>
                                        <p:tav tm="100000">
                                          <p:val>
                                            <p:fltVal val="0"/>
                                          </p:val>
                                        </p:tav>
                                      </p:tavLst>
                                    </p:anim>
                                    <p:animEffect transition="out" filter="fade">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22" presetClass="exit" presetSubtype="1" fill="hold" grpId="0" nodeType="withEffect">
                                  <p:stCondLst>
                                    <p:cond delay="0"/>
                                  </p:stCondLst>
                                  <p:childTnLst>
                                    <p:animEffect transition="out" filter="wipe(up)">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left)">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xit" presetSubtype="1" fill="hold" grpId="0" nodeType="clickEffect">
                                  <p:stCondLst>
                                    <p:cond delay="0"/>
                                  </p:stCondLst>
                                  <p:childTnLst>
                                    <p:animEffect transition="out" filter="wipe(up)">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par>
                                <p:cTn id="97" presetID="22" presetClass="exit" presetSubtype="1" fill="hold" grpId="0" nodeType="withEffect">
                                  <p:stCondLst>
                                    <p:cond delay="0"/>
                                  </p:stCondLst>
                                  <p:childTnLst>
                                    <p:animEffect transition="out" filter="wipe(up)">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childTnLst>
                          </p:cTn>
                        </p:par>
                        <p:par>
                          <p:cTn id="100" fill="hold">
                            <p:stCondLst>
                              <p:cond delay="500"/>
                            </p:stCondLst>
                            <p:childTnLst>
                              <p:par>
                                <p:cTn id="101" presetID="53" presetClass="exit" presetSubtype="0" fill="hold" grpId="0" nodeType="afterEffect">
                                  <p:stCondLst>
                                    <p:cond delay="0"/>
                                  </p:stCondLst>
                                  <p:childTnLst>
                                    <p:anim calcmode="lin" valueType="num">
                                      <p:cBhvr>
                                        <p:cTn id="102" dur="500"/>
                                        <p:tgtEl>
                                          <p:spTgt spid="25"/>
                                        </p:tgtEl>
                                        <p:attrNameLst>
                                          <p:attrName>ppt_w</p:attrName>
                                        </p:attrNameLst>
                                      </p:cBhvr>
                                      <p:tavLst>
                                        <p:tav tm="0">
                                          <p:val>
                                            <p:strVal val="ppt_w"/>
                                          </p:val>
                                        </p:tav>
                                        <p:tav tm="100000">
                                          <p:val>
                                            <p:fltVal val="0"/>
                                          </p:val>
                                        </p:tav>
                                      </p:tavLst>
                                    </p:anim>
                                    <p:anim calcmode="lin" valueType="num">
                                      <p:cBhvr>
                                        <p:cTn id="103" dur="500"/>
                                        <p:tgtEl>
                                          <p:spTgt spid="25"/>
                                        </p:tgtEl>
                                        <p:attrNameLst>
                                          <p:attrName>ppt_h</p:attrName>
                                        </p:attrNameLst>
                                      </p:cBhvr>
                                      <p:tavLst>
                                        <p:tav tm="0">
                                          <p:val>
                                            <p:strVal val="ppt_h"/>
                                          </p:val>
                                        </p:tav>
                                        <p:tav tm="100000">
                                          <p:val>
                                            <p:fltVal val="0"/>
                                          </p:val>
                                        </p:tav>
                                      </p:tavLst>
                                    </p:anim>
                                    <p:animEffect transition="out" filter="fade">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 up matter </a:t>
            </a:r>
            <a:endParaRPr lang="en-US" sz="2800" dirty="0"/>
          </a:p>
        </p:txBody>
      </p:sp>
      <p:pic>
        <p:nvPicPr>
          <p:cNvPr id="8" name="Picture 1"/>
          <p:cNvPicPr>
            <a:picLocks/>
          </p:cNvPicPr>
          <p:nvPr/>
        </p:nvPicPr>
        <p:blipFill>
          <a:blip r:embed="rId2"/>
          <a:srcRect/>
          <a:stretch>
            <a:fillRect/>
          </a:stretch>
        </p:blipFill>
        <p:spPr bwMode="auto">
          <a:xfrm>
            <a:off x="4800600" y="1320800"/>
            <a:ext cx="4025900" cy="447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304800" y="609600"/>
            <a:ext cx="8686800" cy="5562600"/>
          </a:xfrm>
        </p:spPr>
        <p:txBody>
          <a:bodyPr/>
          <a:lstStyle/>
          <a:p>
            <a:pPr algn="ctr" eaLnBrk="1" hangingPunct="1">
              <a:lnSpc>
                <a:spcPct val="80000"/>
              </a:lnSpc>
              <a:buFont typeface="Wingdings" pitchFamily="-84" charset="2"/>
              <a:buNone/>
            </a:pPr>
            <a:endParaRPr lang="en-US" sz="2000" dirty="0" smtClean="0"/>
          </a:p>
          <a:p>
            <a:pPr eaLnBrk="1" hangingPunct="1">
              <a:spcBef>
                <a:spcPct val="0"/>
              </a:spcBef>
            </a:pPr>
            <a:r>
              <a:rPr lang="en-US" sz="2800" dirty="0" smtClean="0"/>
              <a:t>Concept initiated </a:t>
            </a:r>
            <a:r>
              <a:rPr lang="en-US" sz="2800" dirty="0"/>
              <a:t>by Democritus and Leucippus (~450 B.C.)</a:t>
            </a:r>
          </a:p>
          <a:p>
            <a:pPr eaLnBrk="1" hangingPunct="1">
              <a:spcBef>
                <a:spcPct val="0"/>
              </a:spcBef>
              <a:buFont typeface="Wingdings" pitchFamily="-84" charset="2"/>
              <a:buNone/>
            </a:pPr>
            <a:r>
              <a:rPr lang="en-US" sz="2800" dirty="0"/>
              <a:t>    (first to us 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proportions</a:t>
            </a:r>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proposes 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the 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wipe(left)">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wipe(left)">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wipe(left)">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wipe(left)">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wipe(left)">
                                      <p:cBhvr>
                                        <p:cTn id="27" dur="500"/>
                                        <p:tgtEl>
                                          <p:spTgt spid="33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wipe(left)">
                                      <p:cBhvr>
                                        <p:cTn id="32"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219200"/>
            <a:ext cx="8839200" cy="4953000"/>
          </a:xfrm>
        </p:spPr>
        <p:txBody>
          <a:bodyPr/>
          <a:lstStyle/>
          <a:p>
            <a:pPr eaLnBrk="1" hangingPunct="1"/>
            <a:r>
              <a:rPr lang="en-US" sz="3600" dirty="0"/>
              <a:t>Maxwell derives the speed distribution of atoms in a </a:t>
            </a:r>
            <a:r>
              <a:rPr lang="en-US" sz="3600" dirty="0" smtClean="0"/>
              <a:t>gas</a:t>
            </a:r>
            <a:endParaRPr lang="en-US" sz="2000" dirty="0" smtClean="0"/>
          </a:p>
          <a:p>
            <a:pPr eaLnBrk="1" hangingPunct="1"/>
            <a:r>
              <a:rPr lang="en-US" sz="3600" dirty="0"/>
              <a:t>Robert Brown (1753 – 1858) observes microscopic “random” motion of suspended grains of pollen in </a:t>
            </a:r>
            <a:r>
              <a:rPr lang="en-US" sz="3600" dirty="0" smtClean="0"/>
              <a:t>water</a:t>
            </a:r>
            <a:endParaRPr lang="en-US" sz="2000" dirty="0" smtClean="0"/>
          </a:p>
          <a:p>
            <a:pPr eaLnBrk="1" hangingPunct="1"/>
            <a:r>
              <a:rPr lang="en-US" sz="3600" dirty="0"/>
              <a:t>Einstein in the 20</a:t>
            </a:r>
            <a:r>
              <a:rPr lang="en-US" sz="3600" baseline="30000" dirty="0"/>
              <a:t>th</a:t>
            </a:r>
            <a:r>
              <a:rPr lang="en-US" sz="3600" dirty="0"/>
              <a:t> century explains this random motion using atomic </a:t>
            </a:r>
            <a:r>
              <a:rPr lang="en-US" sz="3600" dirty="0" smtClean="0"/>
              <a:t>theory</a:t>
            </a:r>
            <a:endParaRPr lang="en-US" sz="3600"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 Aug. 29,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Project #1</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457200" y="838200"/>
            <a:ext cx="8153400" cy="5181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Use the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gravitational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terms of the gravitational force. (5 points)</a:t>
            </a:r>
          </a:p>
          <a:p>
            <a:pPr eaLnBrk="1" hangingPunct="1"/>
            <a:r>
              <a:rPr lang="en-US" sz="2400" dirty="0" smtClean="0">
                <a:ea typeface="ＭＳ Ｐゴシック" pitchFamily="-84" charset="-128"/>
                <a:cs typeface="ＭＳ Ｐゴシック" pitchFamily="-84" charset="-128"/>
              </a:rPr>
              <a:t>You must look up the mass of the proton,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etc, and clearly written on your project.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Sept. 10!</a:t>
            </a:r>
          </a:p>
          <a:p>
            <a:pPr eaLnBrk="1" hangingPunct="1"/>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228600"/>
            <a:ext cx="8674100" cy="593725"/>
          </a:xfrm>
        </p:spPr>
        <p:txBody>
          <a:bodyPr/>
          <a:lstStyle/>
          <a:p>
            <a:pPr eaLnBrk="1" hangingPunct="1"/>
            <a:r>
              <a:rPr lang="en-US" sz="5400" dirty="0"/>
              <a:t>Opposition to</a:t>
            </a:r>
            <a:r>
              <a:rPr lang="en-US" sz="5400" dirty="0" smtClean="0"/>
              <a:t> the Atomic Theory</a:t>
            </a:r>
            <a:endParaRPr lang="en-US" sz="5400" dirty="0"/>
          </a:p>
        </p:txBody>
      </p:sp>
      <p:sp>
        <p:nvSpPr>
          <p:cNvPr id="35843" name="Rectangle 3"/>
          <p:cNvSpPr>
            <a:spLocks noGrp="1" noChangeArrowheads="1"/>
          </p:cNvSpPr>
          <p:nvPr>
            <p:ph type="body" idx="1"/>
          </p:nvPr>
        </p:nvSpPr>
        <p:spPr>
          <a:xfrm>
            <a:off x="152400" y="1143000"/>
            <a:ext cx="8686800" cy="4497388"/>
          </a:xfrm>
        </p:spPr>
        <p:txBody>
          <a:bodyPr/>
          <a:lstStyle/>
          <a:p>
            <a:pPr eaLnBrk="1" hangingPunct="1"/>
            <a:r>
              <a:rPr lang="en-US" sz="4000" dirty="0"/>
              <a:t>Ernst Mach (1838 – 1916) opposes the theory on the basis of logical positivism, i.e., atoms being </a:t>
            </a:r>
            <a:r>
              <a:rPr lang="en-US" sz="4000" i="1" dirty="0"/>
              <a:t>“unseen” place into question their reality</a:t>
            </a:r>
          </a:p>
          <a:p>
            <a:pPr eaLnBrk="1" hangingPunct="1"/>
            <a:r>
              <a:rPr lang="en-US" sz="4000" dirty="0"/>
              <a:t>Wilhelm Ostwald (1853 – 1932) supports this premise but on experimental results of radioactivity, discrete spectral lines, and the formation of molecular structures</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305800" cy="4800600"/>
          </a:xfrm>
        </p:spPr>
        <p:txBody>
          <a:bodyPr/>
          <a:lstStyle/>
          <a:p>
            <a:pPr eaLnBrk="1" hangingPunct="1">
              <a:lnSpc>
                <a:spcPct val="80000"/>
              </a:lnSpc>
            </a:pPr>
            <a:r>
              <a:rPr lang="en-US" sz="3600" dirty="0"/>
              <a:t>Max Planck (1858 – 1947) advances the concept to explain blackbody radiation by use of submicroscopic “quanta”</a:t>
            </a:r>
          </a:p>
          <a:p>
            <a:pPr eaLnBrk="1" hangingPunct="1">
              <a:lnSpc>
                <a:spcPct val="80000"/>
              </a:lnSpc>
            </a:pPr>
            <a:r>
              <a:rPr lang="en-US" sz="3600" dirty="0"/>
              <a:t>Boltzmann requires existence of atoms for his advances in statistical mechanics</a:t>
            </a:r>
          </a:p>
          <a:p>
            <a:pPr eaLnBrk="1" hangingPunct="1">
              <a:lnSpc>
                <a:spcPct val="80000"/>
              </a:lnSpc>
            </a:pPr>
            <a:r>
              <a:rPr lang="en-US" sz="3600" dirty="0"/>
              <a:t>Albert Einstein (1879 – 1955) uses molecules to explain Brownian motion and determines the approximate value of their size and mass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914400"/>
          </a:xfrm>
        </p:spPr>
        <p:txBody>
          <a:bodyPr/>
          <a:lstStyle/>
          <a:p>
            <a:pPr eaLnBrk="1" hangingPunct="1"/>
            <a:r>
              <a:rPr lang="en-US" dirty="0" smtClean="0"/>
              <a:t>Unresolved </a:t>
            </a:r>
            <a:r>
              <a:rPr lang="en-US" dirty="0"/>
              <a:t>Questions</a:t>
            </a:r>
            <a:r>
              <a:rPr lang="en-US" dirty="0" smtClean="0"/>
              <a:t> and </a:t>
            </a:r>
            <a:r>
              <a:rPr lang="en-US" dirty="0"/>
              <a:t>New Horizons</a:t>
            </a:r>
          </a:p>
        </p:txBody>
      </p:sp>
      <p:sp>
        <p:nvSpPr>
          <p:cNvPr id="37891" name="Rectangle 3"/>
          <p:cNvSpPr>
            <a:spLocks noGrp="1" noChangeArrowheads="1"/>
          </p:cNvSpPr>
          <p:nvPr>
            <p:ph type="body" idx="1"/>
          </p:nvPr>
        </p:nvSpPr>
        <p:spPr>
          <a:xfrm>
            <a:off x="381000" y="879475"/>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constitutes (if any) of atoms became a significant question</a:t>
            </a:r>
          </a:p>
          <a:p>
            <a:pPr lvl="1" eaLnBrk="1" hangingPunct="1"/>
            <a:r>
              <a:rPr lang="en-US" dirty="0"/>
              <a:t>The structure of matter remained unknown with </a:t>
            </a:r>
            <a:r>
              <a:rPr lang="en-US" dirty="0" smtClean="0"/>
              <a:t>certainty</a:t>
            </a:r>
          </a:p>
          <a:p>
            <a:pPr lvl="1" eaLnBrk="1" hangingPunct="1"/>
            <a:r>
              <a:rPr lang="en-US" dirty="0" smtClean="0"/>
              <a:t>Experimental precisions were insufficient to discern this level of small scale</a:t>
            </a:r>
            <a:endParaRPr lang="en-US"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37891">
                                            <p:txEl>
                                              <p:pRg st="4" end="4"/>
                                            </p:txEl>
                                          </p:spTgt>
                                        </p:tgtEl>
                                        <p:attrNameLst>
                                          <p:attrName>style.visibility</p:attrName>
                                        </p:attrNameLst>
                                      </p:cBhvr>
                                      <p:to>
                                        <p:strVal val="visible"/>
                                      </p:to>
                                    </p:set>
                                    <p:animEffect transition="in" filter="wipe(left)">
                                      <p:cBhvr>
                                        <p:cTn id="25" dur="500"/>
                                        <p:tgtEl>
                                          <p:spTgt spid="3789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8382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t>The (non) existence </a:t>
            </a:r>
            <a:r>
              <a:rPr lang="en-US" sz="2800" dirty="0"/>
              <a:t>of </a:t>
            </a:r>
            <a:r>
              <a:rPr lang="en-US" sz="2800" dirty="0" smtClean="0"/>
              <a:t>an EM </a:t>
            </a:r>
            <a:r>
              <a:rPr lang="en-US" sz="2800" dirty="0"/>
              <a:t>medium</a:t>
            </a:r>
            <a:r>
              <a:rPr lang="en-US" sz="2800" dirty="0" smtClean="0"/>
              <a:t> that transmits light from the sun</a:t>
            </a:r>
          </a:p>
          <a:p>
            <a:pPr eaLnBrk="1" hangingPunct="1"/>
            <a:r>
              <a:rPr lang="en-US" sz="2800" dirty="0"/>
              <a:t>The</a:t>
            </a:r>
            <a:r>
              <a:rPr lang="en-US" sz="2800" dirty="0" smtClean="0"/>
              <a:t> observed </a:t>
            </a:r>
            <a:r>
              <a:rPr lang="en-US" sz="2800" dirty="0"/>
              <a:t>differences in the electric and magnetic field between stationary and moving reference 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Rectangle 3"/>
          <p:cNvSpPr txBox="1">
            <a:spLocks noChangeArrowheads="1"/>
          </p:cNvSpPr>
          <p:nvPr/>
        </p:nvSpPr>
        <p:spPr bwMode="auto">
          <a:xfrm>
            <a:off x="304800" y="32766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7"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Discoveries 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Rontgen)</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1143000"/>
            <a:ext cx="8763000" cy="5105400"/>
          </a:xfrm>
        </p:spPr>
        <p:txBody>
          <a:bodyPr/>
          <a:lstStyle/>
          <a:p>
            <a:pPr eaLnBrk="1" hangingPunct="1"/>
            <a:r>
              <a:rPr lang="en-US" sz="3600" dirty="0"/>
              <a:t>These new discoveries and the many resulting complications required a revision of the fundamental physical assumptions</a:t>
            </a:r>
            <a:r>
              <a:rPr lang="en-US" sz="3600" dirty="0" smtClean="0"/>
              <a:t> culminated </a:t>
            </a:r>
            <a:r>
              <a:rPr lang="en-US" sz="3600" dirty="0"/>
              <a:t>in</a:t>
            </a:r>
            <a:r>
              <a:rPr lang="en-US" sz="3600" dirty="0" smtClean="0"/>
              <a:t> the </a:t>
            </a:r>
            <a:r>
              <a:rPr lang="en-US" sz="3600" dirty="0"/>
              <a:t>successes of the classical foundations</a:t>
            </a:r>
          </a:p>
          <a:p>
            <a:pPr eaLnBrk="1" hangingPunct="1"/>
            <a:r>
              <a:rPr lang="en-US" sz="3600" dirty="0"/>
              <a:t>To this end the introduction of the modern theory of relativity and quantum mechanics becomes the starting point of this most fascinating revision</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energy-matter-proportions-in-universe.jpg"/>
          <p:cNvPicPr>
            <a:picLocks noChangeAspect="1"/>
          </p:cNvPicPr>
          <p:nvPr/>
        </p:nvPicPr>
        <p:blipFill>
          <a:blip r:embed="rId2"/>
          <a:stretch>
            <a:fillRect/>
          </a:stretch>
        </p:blipFill>
        <p:spPr>
          <a:xfrm>
            <a:off x="6248400" y="3505200"/>
            <a:ext cx="2438400" cy="2058883"/>
          </a:xfrm>
          <a:prstGeom prst="rect">
            <a:avLst/>
          </a:prstGeom>
        </p:spPr>
      </p:pic>
      <p:sp>
        <p:nvSpPr>
          <p:cNvPr id="214019" name="Rectangle 3"/>
          <p:cNvSpPr>
            <a:spLocks noGrp="1" noChangeArrowheads="1"/>
          </p:cNvSpPr>
          <p:nvPr>
            <p:ph type="body" idx="1"/>
          </p:nvPr>
        </p:nvSpPr>
        <p:spPr>
          <a:xfrm>
            <a:off x="76200" y="609600"/>
            <a:ext cx="8915400" cy="5791200"/>
          </a:xfrm>
        </p:spPr>
        <p:txBody>
          <a:bodyPr/>
          <a:lstStyle/>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are there three families of quarks and leptons?</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mass range so large (0.1m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 – 175 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do matters acquire mass? </a:t>
            </a:r>
            <a:endParaRPr lang="en-US" sz="2800" dirty="0">
              <a:solidFill>
                <a:srgbClr val="0033CC"/>
              </a:solidFill>
              <a:latin typeface="Arial Narrow" charset="0"/>
              <a:ea typeface="ＭＳ Ｐゴシック" charset="-128"/>
              <a:cs typeface="ＭＳ Ｐゴシック" charset="-128"/>
              <a:sym typeface="Wingdings" charset="2"/>
            </a:endParaRPr>
          </a:p>
          <a:p>
            <a:pPr lvl="1" eaLnBrk="1" hangingPunct="1">
              <a:lnSpc>
                <a:spcPct val="90000"/>
              </a:lnSpc>
              <a:spcBef>
                <a:spcPts val="300"/>
              </a:spcBef>
            </a:pPr>
            <a:r>
              <a:rPr lang="en-US" sz="2400" dirty="0">
                <a:solidFill>
                  <a:srgbClr val="660066"/>
                </a:solidFill>
                <a:latin typeface="Arial Narrow" charset="0"/>
                <a:sym typeface="Wingdings" charset="2"/>
              </a:rPr>
              <a:t>Higgs mechanism but where is the Higgs, the God particle?</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matter in the universe made only of particles?</a:t>
            </a:r>
          </a:p>
          <a:p>
            <a:pPr lvl="1" eaLnBrk="1" hangingPunct="1">
              <a:lnSpc>
                <a:spcPct val="90000"/>
              </a:lnSpc>
              <a:spcBef>
                <a:spcPts val="300"/>
              </a:spcBef>
            </a:pPr>
            <a:r>
              <a:rPr lang="en-US" sz="2400" dirty="0">
                <a:solidFill>
                  <a:srgbClr val="660066"/>
                </a:solidFill>
                <a:latin typeface="Arial Narrow" charset="0"/>
              </a:rPr>
              <a:t>What happened to anti-particles?  Or anti-matters?</a:t>
            </a:r>
            <a:endParaRPr lang="en-US" sz="2400" dirty="0" smtClean="0">
              <a:solidFill>
                <a:srgbClr val="660066"/>
              </a:solidFill>
              <a:latin typeface="Arial Narrow" charset="0"/>
            </a:endParaRPr>
          </a:p>
          <a:p>
            <a:pPr eaLnBrk="1" hangingPunct="1">
              <a:lnSpc>
                <a:spcPct val="90000"/>
              </a:lnSpc>
              <a:spcBef>
                <a:spcPts val="300"/>
              </a:spcBef>
            </a:pPr>
            <a:r>
              <a:rPr lang="en-US" sz="2800" dirty="0" smtClean="0">
                <a:solidFill>
                  <a:srgbClr val="0033CC"/>
                </a:solidFill>
                <a:latin typeface="Arial Narrow" charset="0"/>
              </a:rPr>
              <a:t>Do neutrinos have mass&amp; what are the mixing parameters?</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a:t>
            </a:r>
            <a:r>
              <a:rPr lang="en-US" sz="2800" dirty="0">
                <a:solidFill>
                  <a:srgbClr val="0033CC"/>
                </a:solidFill>
                <a:latin typeface="Arial Narrow" charset="0"/>
                <a:ea typeface="ＭＳ Ｐゴシック" charset="-128"/>
                <a:cs typeface="ＭＳ Ｐゴシック" charset="-128"/>
              </a:rPr>
              <a:t>are there only three apparent forces?</a:t>
            </a:r>
            <a:endParaRPr lang="en-US" sz="28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Is </a:t>
            </a:r>
            <a:r>
              <a:rPr lang="en-US" sz="2800" dirty="0">
                <a:solidFill>
                  <a:srgbClr val="0033CC"/>
                </a:solidFill>
                <a:latin typeface="Arial Narrow" charset="0"/>
                <a:ea typeface="ＭＳ Ｐゴシック" charset="-128"/>
                <a:cs typeface="ＭＳ Ｐゴシック" charset="-128"/>
              </a:rPr>
              <a:t>the picture we present the real thing</a:t>
            </a:r>
            <a:r>
              <a:rPr lang="en-US" sz="2800" dirty="0" smtClean="0">
                <a:solidFill>
                  <a:srgbClr val="0033CC"/>
                </a:solidFill>
                <a:latin typeface="Arial Narrow" charset="0"/>
                <a:ea typeface="ＭＳ Ｐゴシック" charset="-128"/>
                <a:cs typeface="ＭＳ Ｐゴシック" charset="-128"/>
              </a:rPr>
              <a:t>?</a:t>
            </a:r>
          </a:p>
          <a:p>
            <a:pPr lvl="1" eaLnBrk="1" hangingPunct="1">
              <a:lnSpc>
                <a:spcPct val="90000"/>
              </a:lnSpc>
              <a:spcBef>
                <a:spcPts val="300"/>
              </a:spcBef>
            </a:pPr>
            <a:r>
              <a:rPr lang="en-US" sz="2400" dirty="0" smtClean="0">
                <a:latin typeface="Arial Narrow" charset="0"/>
                <a:cs typeface="ＭＳ Ｐゴシック" charset="-128"/>
              </a:rPr>
              <a:t>What makes up the 96% of the universe?</a:t>
            </a:r>
          </a:p>
          <a:p>
            <a:pPr lvl="1" eaLnBrk="1" hangingPunct="1">
              <a:lnSpc>
                <a:spcPct val="90000"/>
              </a:lnSpc>
              <a:spcBef>
                <a:spcPts val="300"/>
              </a:spcBef>
            </a:pPr>
            <a:r>
              <a:rPr lang="en-US" sz="2400" dirty="0" smtClean="0">
                <a:latin typeface="Arial Narrow" charset="0"/>
                <a:cs typeface="ＭＳ Ｐゴシック" charset="-128"/>
              </a:rPr>
              <a:t>How about extra-dimensions?</a:t>
            </a:r>
            <a:endParaRPr lang="en-US" sz="2400" dirty="0" smtClean="0">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is the universe created?</a:t>
            </a:r>
            <a:r>
              <a:rPr lang="en-US" sz="2800" dirty="0" smtClean="0">
                <a:solidFill>
                  <a:srgbClr val="0033CC"/>
                </a:solidFill>
                <a:latin typeface="Arial Narrow" charset="0"/>
                <a:ea typeface="ＭＳ Ｐゴシック" charset="-128"/>
                <a:cs typeface="ＭＳ Ｐゴシック" charset="-128"/>
              </a:rPr>
              <a:t> </a:t>
            </a:r>
            <a:endParaRPr lang="en-US" sz="24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Are there any other theories that describe the universe better</a:t>
            </a:r>
            <a:r>
              <a:rPr lang="en-US" sz="2800" dirty="0" smtClean="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smtClean="0">
                <a:solidFill>
                  <a:srgbClr val="0033CC"/>
                </a:solidFill>
                <a:latin typeface="Arial Narrow" charset="0"/>
              </a:rPr>
              <a:t>Many more questions to be answered!!</a:t>
            </a:r>
            <a:endParaRPr lang="en-US" sz="2800" dirty="0" smtClean="0">
              <a:solidFill>
                <a:srgbClr val="0033CC"/>
              </a:solidFill>
              <a:latin typeface="Arial Narrow" charset="0"/>
              <a:ea typeface="ＭＳ Ｐゴシック" charset="-128"/>
              <a:cs typeface="ＭＳ Ｐゴシック" charset="-128"/>
            </a:endParaRPr>
          </a:p>
        </p:txBody>
      </p:sp>
      <p:sp>
        <p:nvSpPr>
          <p:cNvPr id="23554" name="Date Placeholder 3"/>
          <p:cNvSpPr>
            <a:spLocks noGrp="1"/>
          </p:cNvSpPr>
          <p:nvPr>
            <p:ph type="dt" sz="quarter" idx="10"/>
          </p:nvPr>
        </p:nvSpPr>
        <p:spPr>
          <a:noFill/>
        </p:spPr>
        <p:txBody>
          <a:bodyPr/>
          <a:lstStyle/>
          <a:p>
            <a:r>
              <a:rPr lang="en-US" smtClean="0"/>
              <a:t>Wed., Aug. 29, 2012</a:t>
            </a:r>
          </a:p>
        </p:txBody>
      </p:sp>
      <p:sp>
        <p:nvSpPr>
          <p:cNvPr id="23555" name="Footer Placeholder 4"/>
          <p:cNvSpPr>
            <a:spLocks noGrp="1"/>
          </p:cNvSpPr>
          <p:nvPr>
            <p:ph type="ftr" sz="quarter" idx="11"/>
          </p:nvPr>
        </p:nvSpPr>
        <p:spPr>
          <a:noFill/>
        </p:spPr>
        <p:txBody>
          <a:bodyPr/>
          <a:lstStyle/>
          <a:p>
            <a:r>
              <a:rPr lang="en-US" smtClean="0"/>
              <a:t>PHYS 3313-001, Fall 2012                      Dr. Jaehoon Yu</a:t>
            </a:r>
            <a:endParaRPr lang="en-US" smtClean="0">
              <a:latin typeface="Monotype Corsiva" charset="0"/>
            </a:endParaRPr>
          </a:p>
        </p:txBody>
      </p:sp>
      <p:sp>
        <p:nvSpPr>
          <p:cNvPr id="23557" name="Rectangle 2"/>
          <p:cNvSpPr>
            <a:spLocks noGrp="1" noChangeArrowheads="1"/>
          </p:cNvSpPr>
          <p:nvPr>
            <p:ph type="title"/>
          </p:nvPr>
        </p:nvSpPr>
        <p:spPr>
          <a:xfrm>
            <a:off x="457200" y="-152400"/>
            <a:ext cx="8229600" cy="838200"/>
          </a:xfrm>
        </p:spPr>
        <p:txBody>
          <a:bodyPr/>
          <a:lstStyle/>
          <a:p>
            <a:pPr eaLnBrk="1" hangingPunct="1"/>
            <a:r>
              <a:rPr lang="en-US" dirty="0" smtClean="0">
                <a:ea typeface="ＭＳ Ｐゴシック" charset="-128"/>
                <a:cs typeface="ＭＳ Ｐゴシック" charset="-128"/>
              </a:rPr>
              <a:t>Unsolved Problems Today!</a:t>
            </a:r>
          </a:p>
        </p:txBody>
      </p:sp>
      <p:sp>
        <p:nvSpPr>
          <p:cNvPr id="7" name="Slide Number Placeholder 6"/>
          <p:cNvSpPr>
            <a:spLocks noGrp="1"/>
          </p:cNvSpPr>
          <p:nvPr>
            <p:ph type="sldNum" sz="quarter" idx="12"/>
          </p:nvPr>
        </p:nvSpPr>
        <p:spPr/>
        <p:txBody>
          <a:bodyPr/>
          <a:lstStyle/>
          <a:p>
            <a:pPr>
              <a:defRPr/>
            </a:pPr>
            <a:fld id="{A57A58E5-F186-8448-8915-9CBFB02328D9}" type="slidenum">
              <a:rPr lang="en-US" smtClean="0"/>
              <a:pPr>
                <a:defRPr/>
              </a:pPr>
              <a:t>36</a:t>
            </a:fld>
            <a:endParaRPr lang="en-US"/>
          </a:p>
        </p:txBody>
      </p:sp>
      <p:sp>
        <p:nvSpPr>
          <p:cNvPr id="8" name="Rectangle 7"/>
          <p:cNvSpPr/>
          <p:nvPr/>
        </p:nvSpPr>
        <p:spPr bwMode="auto">
          <a:xfrm>
            <a:off x="457200" y="1524000"/>
            <a:ext cx="70866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par>
                          <p:cTn id="18" fill="hold">
                            <p:stCondLst>
                              <p:cond delay="7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14019">
                                            <p:txEl>
                                              <p:pRg st="3" end="3"/>
                                            </p:txEl>
                                          </p:spTgt>
                                        </p:tgtEl>
                                        <p:attrNameLst>
                                          <p:attrName>style.visibility</p:attrName>
                                        </p:attrNameLst>
                                      </p:cBhvr>
                                      <p:to>
                                        <p:strVal val="visible"/>
                                      </p:to>
                                    </p:set>
                                    <p:animEffect transition="in" filter="wipe(left)">
                                      <p:cBhvr>
                                        <p:cTn id="21" dur="500"/>
                                        <p:tgtEl>
                                          <p:spTgt spid="2140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14019">
                                            <p:txEl>
                                              <p:pRg st="4" end="4"/>
                                            </p:txEl>
                                          </p:spTgt>
                                        </p:tgtEl>
                                        <p:attrNameLst>
                                          <p:attrName>style.visibility</p:attrName>
                                        </p:attrNameLst>
                                      </p:cBhvr>
                                      <p:to>
                                        <p:strVal val="visible"/>
                                      </p:to>
                                    </p:set>
                                    <p:animEffect transition="in" filter="wipe(left)">
                                      <p:cBhvr>
                                        <p:cTn id="26" dur="500"/>
                                        <p:tgtEl>
                                          <p:spTgt spid="214019">
                                            <p:txEl>
                                              <p:pRg st="4" end="4"/>
                                            </p:txEl>
                                          </p:spTgt>
                                        </p:tgtEl>
                                      </p:cBhvr>
                                    </p:animEffect>
                                  </p:childTnLst>
                                </p:cTn>
                              </p:par>
                            </p:childTnLst>
                          </p:cTn>
                        </p:par>
                        <p:par>
                          <p:cTn id="27" fill="hold">
                            <p:stCondLst>
                              <p:cond delay="1050"/>
                            </p:stCondLst>
                            <p:childTnLst>
                              <p:par>
                                <p:cTn id="28" presetID="22" presetClass="entr" presetSubtype="8" fill="hold" grpId="0" nodeType="afterEffect">
                                  <p:stCondLst>
                                    <p:cond delay="0"/>
                                  </p:stCondLst>
                                  <p:iterate type="wd">
                                    <p:tmPct val="10000"/>
                                  </p:iterate>
                                  <p:childTnLst>
                                    <p:set>
                                      <p:cBhvr>
                                        <p:cTn id="29" dur="1" fill="hold">
                                          <p:stCondLst>
                                            <p:cond delay="0"/>
                                          </p:stCondLst>
                                        </p:cTn>
                                        <p:tgtEl>
                                          <p:spTgt spid="214019">
                                            <p:txEl>
                                              <p:pRg st="5" end="5"/>
                                            </p:txEl>
                                          </p:spTgt>
                                        </p:tgtEl>
                                        <p:attrNameLst>
                                          <p:attrName>style.visibility</p:attrName>
                                        </p:attrNameLst>
                                      </p:cBhvr>
                                      <p:to>
                                        <p:strVal val="visible"/>
                                      </p:to>
                                    </p:set>
                                    <p:animEffect transition="in" filter="wipe(left)">
                                      <p:cBhvr>
                                        <p:cTn id="30" dur="500"/>
                                        <p:tgtEl>
                                          <p:spTgt spid="2140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14019">
                                            <p:txEl>
                                              <p:pRg st="6" end="6"/>
                                            </p:txEl>
                                          </p:spTgt>
                                        </p:tgtEl>
                                        <p:attrNameLst>
                                          <p:attrName>style.visibility</p:attrName>
                                        </p:attrNameLst>
                                      </p:cBhvr>
                                      <p:to>
                                        <p:strVal val="visible"/>
                                      </p:to>
                                    </p:set>
                                    <p:animEffect transition="in" filter="wipe(left)">
                                      <p:cBhvr>
                                        <p:cTn id="35" dur="500"/>
                                        <p:tgtEl>
                                          <p:spTgt spid="21401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14019">
                                            <p:txEl>
                                              <p:pRg st="7" end="7"/>
                                            </p:txEl>
                                          </p:spTgt>
                                        </p:tgtEl>
                                        <p:attrNameLst>
                                          <p:attrName>style.visibility</p:attrName>
                                        </p:attrNameLst>
                                      </p:cBhvr>
                                      <p:to>
                                        <p:strVal val="visible"/>
                                      </p:to>
                                    </p:set>
                                    <p:animEffect transition="in" filter="wipe(left)">
                                      <p:cBhvr>
                                        <p:cTn id="40" dur="500"/>
                                        <p:tgtEl>
                                          <p:spTgt spid="2140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14019">
                                            <p:txEl>
                                              <p:pRg st="8" end="8"/>
                                            </p:txEl>
                                          </p:spTgt>
                                        </p:tgtEl>
                                        <p:attrNameLst>
                                          <p:attrName>style.visibility</p:attrName>
                                        </p:attrNameLst>
                                      </p:cBhvr>
                                      <p:to>
                                        <p:strVal val="visible"/>
                                      </p:to>
                                    </p:set>
                                    <p:animEffect transition="in" filter="wipe(left)">
                                      <p:cBhvr>
                                        <p:cTn id="45" dur="500"/>
                                        <p:tgtEl>
                                          <p:spTgt spid="214019">
                                            <p:txEl>
                                              <p:pRg st="8" end="8"/>
                                            </p:txEl>
                                          </p:spTgt>
                                        </p:tgtEl>
                                      </p:cBhvr>
                                    </p:animEffect>
                                  </p:childTnLst>
                                </p:cTn>
                              </p:par>
                            </p:childTnLst>
                          </p:cTn>
                        </p:par>
                        <p:par>
                          <p:cTn id="46" fill="hold">
                            <p:stCondLst>
                              <p:cond delay="900"/>
                            </p:stCondLst>
                            <p:childTnLst>
                              <p:par>
                                <p:cTn id="47" presetID="22" presetClass="entr" presetSubtype="8" fill="hold" grpId="0" nodeType="afterEffect">
                                  <p:stCondLst>
                                    <p:cond delay="0"/>
                                  </p:stCondLst>
                                  <p:iterate type="wd">
                                    <p:tmPct val="10000"/>
                                  </p:iterate>
                                  <p:childTnLst>
                                    <p:set>
                                      <p:cBhvr>
                                        <p:cTn id="48" dur="1" fill="hold">
                                          <p:stCondLst>
                                            <p:cond delay="0"/>
                                          </p:stCondLst>
                                        </p:cTn>
                                        <p:tgtEl>
                                          <p:spTgt spid="214019">
                                            <p:txEl>
                                              <p:pRg st="9" end="9"/>
                                            </p:txEl>
                                          </p:spTgt>
                                        </p:tgtEl>
                                        <p:attrNameLst>
                                          <p:attrName>style.visibility</p:attrName>
                                        </p:attrNameLst>
                                      </p:cBhvr>
                                      <p:to>
                                        <p:strVal val="visible"/>
                                      </p:to>
                                    </p:set>
                                    <p:animEffect transition="in" filter="wipe(left)">
                                      <p:cBhvr>
                                        <p:cTn id="49" dur="500"/>
                                        <p:tgtEl>
                                          <p:spTgt spid="214019">
                                            <p:txEl>
                                              <p:pRg st="9" end="9"/>
                                            </p:txEl>
                                          </p:spTgt>
                                        </p:tgtEl>
                                      </p:cBhvr>
                                    </p:animEffect>
                                  </p:childTnLst>
                                </p:cTn>
                              </p:par>
                            </p:childTnLst>
                          </p:cTn>
                        </p:par>
                        <p:par>
                          <p:cTn id="50" fill="hold">
                            <p:stCondLst>
                              <p:cond delay="1850"/>
                            </p:stCondLst>
                            <p:childTnLst>
                              <p:par>
                                <p:cTn id="51" presetID="53"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2350"/>
                            </p:stCondLst>
                            <p:childTnLst>
                              <p:par>
                                <p:cTn id="57" presetID="22" presetClass="entr" presetSubtype="8" fill="hold" grpId="0" nodeType="afterEffect">
                                  <p:stCondLst>
                                    <p:cond delay="0"/>
                                  </p:stCondLst>
                                  <p:iterate type="wd">
                                    <p:tmPct val="10000"/>
                                  </p:iterate>
                                  <p:childTnLst>
                                    <p:set>
                                      <p:cBhvr>
                                        <p:cTn id="58" dur="1" fill="hold">
                                          <p:stCondLst>
                                            <p:cond delay="0"/>
                                          </p:stCondLst>
                                        </p:cTn>
                                        <p:tgtEl>
                                          <p:spTgt spid="214019">
                                            <p:txEl>
                                              <p:pRg st="10" end="10"/>
                                            </p:txEl>
                                          </p:spTgt>
                                        </p:tgtEl>
                                        <p:attrNameLst>
                                          <p:attrName>style.visibility</p:attrName>
                                        </p:attrNameLst>
                                      </p:cBhvr>
                                      <p:to>
                                        <p:strVal val="visible"/>
                                      </p:to>
                                    </p:set>
                                    <p:animEffect transition="in" filter="wipe(left)">
                                      <p:cBhvr>
                                        <p:cTn id="59" dur="500"/>
                                        <p:tgtEl>
                                          <p:spTgt spid="214019">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14019">
                                            <p:txEl>
                                              <p:pRg st="11" end="11"/>
                                            </p:txEl>
                                          </p:spTgt>
                                        </p:tgtEl>
                                        <p:attrNameLst>
                                          <p:attrName>style.visibility</p:attrName>
                                        </p:attrNameLst>
                                      </p:cBhvr>
                                      <p:to>
                                        <p:strVal val="visible"/>
                                      </p:to>
                                    </p:set>
                                    <p:animEffect transition="in" filter="wipe(left)">
                                      <p:cBhvr>
                                        <p:cTn id="64" dur="500"/>
                                        <p:tgtEl>
                                          <p:spTgt spid="214019">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14019">
                                            <p:txEl>
                                              <p:pRg st="12" end="12"/>
                                            </p:txEl>
                                          </p:spTgt>
                                        </p:tgtEl>
                                        <p:attrNameLst>
                                          <p:attrName>style.visibility</p:attrName>
                                        </p:attrNameLst>
                                      </p:cBhvr>
                                      <p:to>
                                        <p:strVal val="visible"/>
                                      </p:to>
                                    </p:set>
                                    <p:animEffect transition="in" filter="wipe(left)">
                                      <p:cBhvr>
                                        <p:cTn id="69" dur="500"/>
                                        <p:tgtEl>
                                          <p:spTgt spid="214019">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14019">
                                            <p:txEl>
                                              <p:pRg st="13" end="13"/>
                                            </p:txEl>
                                          </p:spTgt>
                                        </p:tgtEl>
                                        <p:attrNameLst>
                                          <p:attrName>style.visibility</p:attrName>
                                        </p:attrNameLst>
                                      </p:cBhvr>
                                      <p:to>
                                        <p:strVal val="visible"/>
                                      </p:to>
                                    </p:set>
                                    <p:animEffect transition="in" filter="wipe(left)">
                                      <p:cBhvr>
                                        <p:cTn id="74" dur="500"/>
                                        <p:tgtEl>
                                          <p:spTgt spid="214019">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8"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p:txBody>
          <a:bodyPr/>
          <a:lstStyle/>
          <a:p>
            <a:pPr>
              <a:defRPr/>
            </a:pPr>
            <a:r>
              <a:rPr lang="en-US" smtClean="0"/>
              <a:t>Wed., Aug. 29, 2012</a:t>
            </a:r>
          </a:p>
        </p:txBody>
      </p:sp>
      <p:sp>
        <p:nvSpPr>
          <p:cNvPr id="53251" name="Rectangle 6"/>
          <p:cNvSpPr>
            <a:spLocks noGrp="1" noChangeArrowheads="1"/>
          </p:cNvSpPr>
          <p:nvPr>
            <p:ph type="sldNum" sz="quarter" idx="12"/>
          </p:nvPr>
        </p:nvSpPr>
        <p:spPr>
          <a:noFill/>
        </p:spPr>
        <p:txBody>
          <a:bodyPr/>
          <a:lstStyle/>
          <a:p>
            <a:fld id="{678CA85B-B30E-0D41-87DE-7BB3FA64BD0D}" type="slidenum">
              <a:rPr lang="en-US">
                <a:latin typeface="Arial Narrow" pitchFamily="-84" charset="0"/>
              </a:rPr>
              <a:pPr/>
              <a:t>4</a:t>
            </a:fld>
            <a:endParaRPr lang="en-US">
              <a:latin typeface="Arial Narrow" pitchFamily="-84" charset="0"/>
            </a:endParaRPr>
          </a:p>
        </p:txBody>
      </p:sp>
      <p:sp>
        <p:nvSpPr>
          <p:cNvPr id="7"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5325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53F01506-6911-2F41-9B13-E3A4BB1C3644}" type="slidenum">
              <a:rPr lang="en-US" sz="1400" b="1">
                <a:solidFill>
                  <a:srgbClr val="A50021"/>
                </a:solidFill>
                <a:latin typeface="Arial Narrow" pitchFamily="-84" charset="0"/>
              </a:rPr>
              <a:pPr algn="r"/>
              <a:t>4</a:t>
            </a:fld>
            <a:endParaRPr lang="en-US" sz="1400" b="1">
              <a:solidFill>
                <a:srgbClr val="A50021"/>
              </a:solidFill>
              <a:latin typeface="Arial Narrow" pitchFamily="-84" charset="0"/>
            </a:endParaRPr>
          </a:p>
        </p:txBody>
      </p:sp>
      <p:sp>
        <p:nvSpPr>
          <p:cNvPr id="53254" name="Rectangle 2"/>
          <p:cNvSpPr>
            <a:spLocks noGrp="1" noChangeArrowheads="1"/>
          </p:cNvSpPr>
          <p:nvPr>
            <p:ph type="title"/>
          </p:nvPr>
        </p:nvSpPr>
        <p:spPr>
          <a:xfrm>
            <a:off x="685800" y="304800"/>
            <a:ext cx="7772400" cy="685800"/>
          </a:xfrm>
        </p:spPr>
        <p:txBody>
          <a:bodyPr/>
          <a:lstStyle/>
          <a:p>
            <a:pPr eaLnBrk="1" hangingPunct="1"/>
            <a:r>
              <a:rPr lang="en-US">
                <a:ea typeface="ＭＳ Ｐゴシック" pitchFamily="-84" charset="-128"/>
                <a:cs typeface="ＭＳ Ｐゴシック" pitchFamily="-84" charset="-128"/>
              </a:rPr>
              <a:t>Why do Physics?</a:t>
            </a:r>
          </a:p>
        </p:txBody>
      </p:sp>
      <p:sp>
        <p:nvSpPr>
          <p:cNvPr id="207875" name="Rectangle 3"/>
          <p:cNvSpPr>
            <a:spLocks noGrp="1" noChangeArrowheads="1"/>
          </p:cNvSpPr>
          <p:nvPr>
            <p:ph type="body" idx="1"/>
          </p:nvPr>
        </p:nvSpPr>
        <p:spPr>
          <a:xfrm>
            <a:off x="1066800" y="1082675"/>
            <a:ext cx="7772400" cy="4800600"/>
          </a:xfrm>
        </p:spPr>
        <p:txBody>
          <a:bodyPr/>
          <a:lstStyle/>
          <a:p>
            <a:pPr eaLnBrk="1" hangingPunct="1">
              <a:lnSpc>
                <a:spcPct val="90000"/>
              </a:lnSpc>
            </a:pPr>
            <a:r>
              <a:rPr lang="en-US" sz="2800" dirty="0">
                <a:solidFill>
                  <a:srgbClr val="003300"/>
                </a:solidFill>
                <a:ea typeface="ＭＳ Ｐゴシック" pitchFamily="-84" charset="-128"/>
                <a:cs typeface="ＭＳ Ｐゴシック" pitchFamily="-84" charset="-128"/>
              </a:rPr>
              <a:t>To understand nature through experimental observations and measurements (</a:t>
            </a:r>
            <a:r>
              <a:rPr lang="en-US" sz="2800" b="1" dirty="0">
                <a:solidFill>
                  <a:srgbClr val="A50021"/>
                </a:solidFill>
                <a:ea typeface="ＭＳ Ｐゴシック" pitchFamily="-84" charset="-128"/>
                <a:cs typeface="ＭＳ Ｐゴシック" pitchFamily="-84" charset="-128"/>
              </a:rPr>
              <a:t>Research</a:t>
            </a:r>
            <a:r>
              <a:rPr lang="en-US" sz="2800" dirty="0">
                <a:solidFill>
                  <a:srgbClr val="003300"/>
                </a:solidFill>
                <a:ea typeface="ＭＳ Ｐゴシック" pitchFamily="-84" charset="-128"/>
                <a:cs typeface="ＭＳ Ｐゴシック" pitchFamily="-84" charset="-128"/>
              </a:rPr>
              <a:t>)</a:t>
            </a:r>
          </a:p>
          <a:p>
            <a:pPr eaLnBrk="1" hangingPunct="1">
              <a:lnSpc>
                <a:spcPct val="90000"/>
              </a:lnSpc>
            </a:pPr>
            <a:r>
              <a:rPr lang="en-US" sz="2800" dirty="0">
                <a:solidFill>
                  <a:srgbClr val="003300"/>
                </a:solidFill>
                <a:ea typeface="ＭＳ Ｐゴシック" pitchFamily="-84" charset="-128"/>
                <a:cs typeface="ＭＳ Ｐゴシック" pitchFamily="-84" charset="-128"/>
              </a:rPr>
              <a:t>Establish limited number of fundamental laws, usually with mathematical expressions</a:t>
            </a:r>
          </a:p>
          <a:p>
            <a:pPr eaLnBrk="1" hangingPunct="1">
              <a:lnSpc>
                <a:spcPct val="90000"/>
              </a:lnSpc>
            </a:pPr>
            <a:r>
              <a:rPr lang="en-US" sz="2800" dirty="0">
                <a:solidFill>
                  <a:srgbClr val="003300"/>
                </a:solidFill>
                <a:ea typeface="ＭＳ Ｐゴシック" pitchFamily="-84" charset="-128"/>
                <a:cs typeface="ＭＳ Ｐゴシック" pitchFamily="-84" charset="-128"/>
              </a:rPr>
              <a:t>Predict the nature’s course</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and Experiment work hand-in-hand</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works generally under restricted conditions</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Discrepancies between experimental measurements and theory are good for improvements</a:t>
            </a:r>
          </a:p>
          <a:p>
            <a:pPr eaLnBrk="1" hangingPunct="1">
              <a:lnSpc>
                <a:spcPct val="90000"/>
              </a:lnSpc>
              <a:buFont typeface="MS Mincho" pitchFamily="49" charset="-128"/>
              <a:buChar char="⇒"/>
            </a:pPr>
            <a:r>
              <a:rPr lang="en-US" sz="2800" dirty="0">
                <a:ea typeface="ＭＳ Ｐゴシック" pitchFamily="-84" charset="-128"/>
                <a:cs typeface="ＭＳ Ｐゴシック" pitchFamily="-84" charset="-128"/>
              </a:rPr>
              <a:t>Improves our everyday lives,</a:t>
            </a:r>
            <a:r>
              <a:rPr lang="en-US" sz="2800" dirty="0" smtClean="0">
                <a:ea typeface="ＭＳ Ｐゴシック" pitchFamily="-84" charset="-128"/>
                <a:cs typeface="ＭＳ Ｐゴシック" pitchFamily="-84" charset="-128"/>
              </a:rPr>
              <a:t> even though </a:t>
            </a:r>
            <a:r>
              <a:rPr lang="en-US" sz="2800" dirty="0">
                <a:ea typeface="ＭＳ Ｐゴシック" pitchFamily="-84" charset="-128"/>
                <a:cs typeface="ＭＳ Ｐゴシック" pitchFamily="-84" charset="-128"/>
              </a:rPr>
              <a:t>some laws can take a while till we see them amongst us</a:t>
            </a:r>
          </a:p>
        </p:txBody>
      </p:sp>
      <p:sp>
        <p:nvSpPr>
          <p:cNvPr id="207876" name="Text Box 4"/>
          <p:cNvSpPr txBox="1">
            <a:spLocks noChangeArrowheads="1"/>
          </p:cNvSpPr>
          <p:nvPr/>
        </p:nvSpPr>
        <p:spPr bwMode="auto">
          <a:xfrm>
            <a:off x="228600" y="990600"/>
            <a:ext cx="1058863" cy="1006475"/>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Exp.</a:t>
            </a:r>
            <a:r>
              <a:rPr lang="en-US" sz="6000">
                <a:solidFill>
                  <a:srgbClr val="FF0066"/>
                </a:solidFill>
                <a:latin typeface="Arial Narrow" pitchFamily="-84" charset="0"/>
              </a:rPr>
              <a:t>{</a:t>
            </a:r>
          </a:p>
        </p:txBody>
      </p:sp>
      <p:sp>
        <p:nvSpPr>
          <p:cNvPr id="207877" name="Text Box 5"/>
          <p:cNvSpPr txBox="1">
            <a:spLocks noChangeArrowheads="1"/>
          </p:cNvSpPr>
          <p:nvPr/>
        </p:nvSpPr>
        <p:spPr bwMode="auto">
          <a:xfrm>
            <a:off x="-76200" y="1752600"/>
            <a:ext cx="1620838" cy="1433513"/>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Theory </a:t>
            </a:r>
            <a:r>
              <a:rPr lang="en-US" sz="8800">
                <a:solidFill>
                  <a:srgbClr val="FF0066"/>
                </a:solidFill>
                <a:latin typeface="Arial Narrow" pitchFamily="-8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wipe(left)">
                                      <p:cBhvr>
                                        <p:cTn id="7" dur="500"/>
                                        <p:tgtEl>
                                          <p:spTgt spid="207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wipe(left)">
                                      <p:cBhvr>
                                        <p:cTn id="12" dur="500"/>
                                        <p:tgtEl>
                                          <p:spTgt spid="207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wipe(left)">
                                      <p:cBhvr>
                                        <p:cTn id="17" dur="500"/>
                                        <p:tgtEl>
                                          <p:spTgt spid="207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0" end="0"/>
                                            </p:txEl>
                                          </p:spTgt>
                                        </p:tgtEl>
                                        <p:attrNameLst>
                                          <p:attrName>style.visibility</p:attrName>
                                        </p:attrNameLst>
                                      </p:cBhvr>
                                      <p:to>
                                        <p:strVal val="visible"/>
                                      </p:to>
                                    </p:set>
                                    <p:animEffect transition="in" filter="wipe(left)">
                                      <p:cBhvr>
                                        <p:cTn id="22" dur="500"/>
                                        <p:tgtEl>
                                          <p:spTgt spid="2078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7877">
                                            <p:txEl>
                                              <p:pRg st="0" end="0"/>
                                            </p:txEl>
                                          </p:spTgt>
                                        </p:tgtEl>
                                        <p:attrNameLst>
                                          <p:attrName>style.visibility</p:attrName>
                                        </p:attrNameLst>
                                      </p:cBhvr>
                                      <p:to>
                                        <p:strVal val="visible"/>
                                      </p:to>
                                    </p:set>
                                    <p:animEffect transition="in" filter="wipe(left)">
                                      <p:cBhvr>
                                        <p:cTn id="27" dur="500"/>
                                        <p:tgtEl>
                                          <p:spTgt spid="20787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7875">
                                            <p:txEl>
                                              <p:pRg st="3" end="3"/>
                                            </p:txEl>
                                          </p:spTgt>
                                        </p:tgtEl>
                                        <p:attrNameLst>
                                          <p:attrName>style.visibility</p:attrName>
                                        </p:attrNameLst>
                                      </p:cBhvr>
                                      <p:to>
                                        <p:strVal val="visible"/>
                                      </p:to>
                                    </p:set>
                                    <p:animEffect transition="in" filter="wipe(left)">
                                      <p:cBhvr>
                                        <p:cTn id="32" dur="500"/>
                                        <p:tgtEl>
                                          <p:spTgt spid="20787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7875">
                                            <p:txEl>
                                              <p:pRg st="4" end="4"/>
                                            </p:txEl>
                                          </p:spTgt>
                                        </p:tgtEl>
                                        <p:attrNameLst>
                                          <p:attrName>style.visibility</p:attrName>
                                        </p:attrNameLst>
                                      </p:cBhvr>
                                      <p:to>
                                        <p:strVal val="visible"/>
                                      </p:to>
                                    </p:set>
                                    <p:animEffect transition="in" filter="wipe(left)">
                                      <p:cBhvr>
                                        <p:cTn id="37" dur="500"/>
                                        <p:tgtEl>
                                          <p:spTgt spid="20787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75">
                                            <p:txEl>
                                              <p:pRg st="5" end="5"/>
                                            </p:txEl>
                                          </p:spTgt>
                                        </p:tgtEl>
                                        <p:attrNameLst>
                                          <p:attrName>style.visibility</p:attrName>
                                        </p:attrNameLst>
                                      </p:cBhvr>
                                      <p:to>
                                        <p:strVal val="visible"/>
                                      </p:to>
                                    </p:set>
                                    <p:animEffect transition="in" filter="wipe(left)">
                                      <p:cBhvr>
                                        <p:cTn id="42" dur="500"/>
                                        <p:tgtEl>
                                          <p:spTgt spid="20787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7875">
                                            <p:txEl>
                                              <p:pRg st="6" end="6"/>
                                            </p:txEl>
                                          </p:spTgt>
                                        </p:tgtEl>
                                        <p:attrNameLst>
                                          <p:attrName>style.visibility</p:attrName>
                                        </p:attrNameLst>
                                      </p:cBhvr>
                                      <p:to>
                                        <p:strVal val="visible"/>
                                      </p:to>
                                    </p:set>
                                    <p:animEffect transition="in" filter="wipe(left)">
                                      <p:cBhvr>
                                        <p:cTn id="47" dur="500"/>
                                        <p:tgtEl>
                                          <p:spTgt spid="207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P spid="207876" grpId="0" build="p" autoUpdateAnimBg="0"/>
      <p:bldP spid="207877" grpId="0" build="p"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smtClean="0"/>
              <a:t>Wed., Aug. 29, 2012</a:t>
            </a:r>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5</a:t>
            </a:fld>
            <a:endParaRPr lang="en-US" dirty="0">
              <a:latin typeface="Arial Narrow" pitchFamily="-84" charset="0"/>
            </a:endParaRPr>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5</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457200" y="838200"/>
            <a:ext cx="82296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measurements</a:t>
            </a:r>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a:t>
            </a:r>
            <a:r>
              <a:rPr lang="en-US" sz="2400" dirty="0" smtClean="0">
                <a:solidFill>
                  <a:srgbClr val="A50021"/>
                </a:solidFill>
                <a:ea typeface="ＭＳ Ｐゴシック" pitchFamily="-84" charset="-128"/>
                <a:cs typeface="ＭＳ Ｐゴシック" pitchFamily="-84" charset="-128"/>
              </a:rPr>
              <a:t>Era, after 1895</a:t>
            </a:r>
            <a:r>
              <a:rPr lang="en-US" sz="2800" dirty="0" smtClean="0">
                <a:ea typeface="ＭＳ Ｐゴシック" pitchFamily="-84" charset="-128"/>
                <a:cs typeface="ＭＳ Ｐゴシック" pitchFamily="-84" charset="-128"/>
              </a:rPr>
              <a:t>)</a:t>
            </a:r>
          </a:p>
          <a:p>
            <a:pPr lvl="1" eaLnBrk="1" hangingPunct="1">
              <a:lnSpc>
                <a:spcPct val="90000"/>
              </a:lnSpc>
            </a:pPr>
            <a:r>
              <a:rPr lang="en-US" sz="2000" dirty="0" smtClean="0"/>
              <a:t>People thought everything was done and nothing new could be discovered</a:t>
            </a:r>
          </a:p>
          <a:p>
            <a:pPr lvl="1" eaLnBrk="1" hangingPunct="1">
              <a:lnSpc>
                <a:spcPct val="90000"/>
              </a:lnSpc>
            </a:pPr>
            <a:r>
              <a:rPr lang="en-US" sz="2000" dirty="0" smtClean="0"/>
              <a:t>Concept of atoms did not exist </a:t>
            </a:r>
          </a:p>
          <a:p>
            <a:pPr lvl="1" eaLnBrk="1" hangingPunct="1">
              <a:lnSpc>
                <a:spcPct val="90000"/>
              </a:lnSpc>
            </a:pPr>
            <a:r>
              <a:rPr lang="en-US" sz="2000" dirty="0" smtClean="0"/>
              <a:t>Few problems not well understood late 19</a:t>
            </a:r>
            <a:r>
              <a:rPr lang="en-US" sz="2000" baseline="30000" dirty="0" smtClean="0"/>
              <a:t>th</a:t>
            </a:r>
            <a:r>
              <a:rPr lang="en-US" sz="2000" dirty="0" smtClean="0"/>
              <a:t> century became the basis for new discoveries in 20</a:t>
            </a:r>
            <a:r>
              <a:rPr lang="en-US" sz="2000" baseline="30000" dirty="0" smtClean="0"/>
              <a:t>th</a:t>
            </a:r>
            <a:r>
              <a:rPr lang="en-US" sz="2000" dirty="0" smtClean="0"/>
              <a:t> century</a:t>
            </a:r>
          </a:p>
          <a:p>
            <a:pPr lvl="1" eaLnBrk="1" hangingPunct="1">
              <a:lnSpc>
                <a:spcPct val="90000"/>
              </a:lnSpc>
            </a:pPr>
            <a:r>
              <a:rPr lang="en-US" sz="2000" dirty="0" smtClean="0"/>
              <a:t>That culminates in understanding of phenomena in microscopic scale and extremely high speed approaching the speed of light (3x10</a:t>
            </a:r>
            <a:r>
              <a:rPr lang="en-US" sz="2000" baseline="30000" dirty="0" smtClean="0"/>
              <a:t>8</a:t>
            </a:r>
            <a:r>
              <a:rPr lang="en-US" sz="2000" dirty="0" smtClean="0"/>
              <a:t>m/s)</a:t>
            </a:r>
          </a:p>
          <a:p>
            <a:pPr lvl="1" eaLnBrk="1" hangingPunct="1">
              <a:lnSpc>
                <a:spcPct val="90000"/>
              </a:lnSpc>
            </a:pPr>
            <a:r>
              <a:rPr lang="en-US" sz="2000" dirty="0" smtClean="0"/>
              <a:t>Einstein’s </a:t>
            </a:r>
            <a:r>
              <a:rPr lang="en-US" sz="2000" dirty="0"/>
              <a:t>theory of relativity: Generalized theory of space, time, and energy (mechanics)</a:t>
            </a:r>
          </a:p>
          <a:p>
            <a:pPr lvl="1" eaLnBrk="1" hangingPunct="1">
              <a:lnSpc>
                <a:spcPct val="90000"/>
              </a:lnSpc>
            </a:pPr>
            <a:r>
              <a:rPr lang="en-US" sz="2000" dirty="0"/>
              <a:t>Quantum Mechanics: Theory of atomic </a:t>
            </a:r>
            <a:r>
              <a:rPr lang="en-US" sz="2000" dirty="0" smtClean="0"/>
              <a:t>phenomena</a:t>
            </a:r>
            <a:endParaRPr lang="en-US" sz="2000" dirty="0"/>
          </a:p>
        </p:txBody>
      </p:sp>
      <p:sp>
        <p:nvSpPr>
          <p:cNvPr id="8" name="Rounded Rectangle 7"/>
          <p:cNvSpPr/>
          <p:nvPr/>
        </p:nvSpPr>
        <p:spPr bwMode="auto">
          <a:xfrm>
            <a:off x="6172200" y="4648200"/>
            <a:ext cx="1066800" cy="304800"/>
          </a:xfrm>
          <a:prstGeom prst="round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par>
                                <p:cTn id="28" presetID="22" presetClass="entr" presetSubtype="8" fill="hold" grpId="0" nodeType="withEffect">
                                  <p:stCondLst>
                                    <p:cond delay="0"/>
                                  </p:stCondLst>
                                  <p:iterate type="wd">
                                    <p:tmPct val="10000"/>
                                  </p:iterate>
                                  <p:childTnLst>
                                    <p:set>
                                      <p:cBhvr>
                                        <p:cTn id="29" dur="1" fill="hold">
                                          <p:stCondLst>
                                            <p:cond delay="0"/>
                                          </p:stCondLst>
                                        </p:cTn>
                                        <p:tgtEl>
                                          <p:spTgt spid="150531">
                                            <p:txEl>
                                              <p:pRg st="5" end="5"/>
                                            </p:txEl>
                                          </p:spTgt>
                                        </p:tgtEl>
                                        <p:attrNameLst>
                                          <p:attrName>style.visibility</p:attrName>
                                        </p:attrNameLst>
                                      </p:cBhvr>
                                      <p:to>
                                        <p:strVal val="visible"/>
                                      </p:to>
                                    </p:set>
                                    <p:animEffect transition="in" filter="wipe(left)">
                                      <p:cBhvr>
                                        <p:cTn id="30" dur="500"/>
                                        <p:tgtEl>
                                          <p:spTgt spid="150531">
                                            <p:txEl>
                                              <p:pRg st="5" end="5"/>
                                            </p:txEl>
                                          </p:spTgt>
                                        </p:tgtEl>
                                      </p:cBhvr>
                                    </p:animEffect>
                                  </p:childTnLst>
                                </p:cTn>
                              </p:par>
                              <p:par>
                                <p:cTn id="31" presetID="22" presetClass="entr" presetSubtype="8" fill="hold" grpId="0" nodeType="withEffect">
                                  <p:stCondLst>
                                    <p:cond delay="0"/>
                                  </p:stCondLst>
                                  <p:iterate type="wd">
                                    <p:tmPct val="10000"/>
                                  </p:iterate>
                                  <p:childTnLst>
                                    <p:set>
                                      <p:cBhvr>
                                        <p:cTn id="32" dur="1" fill="hold">
                                          <p:stCondLst>
                                            <p:cond delay="0"/>
                                          </p:stCondLst>
                                        </p:cTn>
                                        <p:tgtEl>
                                          <p:spTgt spid="150531">
                                            <p:txEl>
                                              <p:pRg st="6" end="6"/>
                                            </p:txEl>
                                          </p:spTgt>
                                        </p:tgtEl>
                                        <p:attrNameLst>
                                          <p:attrName>style.visibility</p:attrName>
                                        </p:attrNameLst>
                                      </p:cBhvr>
                                      <p:to>
                                        <p:strVal val="visible"/>
                                      </p:to>
                                    </p:set>
                                    <p:animEffect transition="in" filter="wipe(left)">
                                      <p:cBhvr>
                                        <p:cTn id="33" dur="500"/>
                                        <p:tgtEl>
                                          <p:spTgt spid="150531">
                                            <p:txEl>
                                              <p:pRg st="6" end="6"/>
                                            </p:txEl>
                                          </p:spTgt>
                                        </p:tgtEl>
                                      </p:cBhvr>
                                    </p:animEffect>
                                  </p:childTnLst>
                                </p:cTn>
                              </p:par>
                              <p:par>
                                <p:cTn id="34" presetID="22" presetClass="entr" presetSubtype="8" fill="hold" grpId="0" nodeType="withEffect">
                                  <p:stCondLst>
                                    <p:cond delay="0"/>
                                  </p:stCondLst>
                                  <p:iterate type="wd">
                                    <p:tmPct val="10000"/>
                                  </p:iterate>
                                  <p:childTnLst>
                                    <p:set>
                                      <p:cBhvr>
                                        <p:cTn id="35" dur="1" fill="hold">
                                          <p:stCondLst>
                                            <p:cond delay="0"/>
                                          </p:stCondLst>
                                        </p:cTn>
                                        <p:tgtEl>
                                          <p:spTgt spid="150531">
                                            <p:txEl>
                                              <p:pRg st="7" end="7"/>
                                            </p:txEl>
                                          </p:spTgt>
                                        </p:tgtEl>
                                        <p:attrNameLst>
                                          <p:attrName>style.visibility</p:attrName>
                                        </p:attrNameLst>
                                      </p:cBhvr>
                                      <p:to>
                                        <p:strVal val="visible"/>
                                      </p:to>
                                    </p:set>
                                    <p:animEffect transition="in" filter="wipe(left)">
                                      <p:cBhvr>
                                        <p:cTn id="36" dur="500"/>
                                        <p:tgtEl>
                                          <p:spTgt spid="150531">
                                            <p:txEl>
                                              <p:pRg st="7" end="7"/>
                                            </p:txEl>
                                          </p:spTgt>
                                        </p:tgtEl>
                                      </p:cBhvr>
                                    </p:animEffect>
                                  </p:childTnLst>
                                </p:cTn>
                              </p:par>
                              <p:par>
                                <p:cTn id="37" presetID="22" presetClass="entr" presetSubtype="8" fill="hold" grpId="0" nodeType="withEffect">
                                  <p:stCondLst>
                                    <p:cond delay="0"/>
                                  </p:stCondLst>
                                  <p:iterate type="wd">
                                    <p:tmPct val="10000"/>
                                  </p:iterate>
                                  <p:childTnLst>
                                    <p:set>
                                      <p:cBhvr>
                                        <p:cTn id="38" dur="1" fill="hold">
                                          <p:stCondLst>
                                            <p:cond delay="0"/>
                                          </p:stCondLst>
                                        </p:cTn>
                                        <p:tgtEl>
                                          <p:spTgt spid="150531">
                                            <p:txEl>
                                              <p:pRg st="8" end="8"/>
                                            </p:txEl>
                                          </p:spTgt>
                                        </p:tgtEl>
                                        <p:attrNameLst>
                                          <p:attrName>style.visibility</p:attrName>
                                        </p:attrNameLst>
                                      </p:cBhvr>
                                      <p:to>
                                        <p:strVal val="visible"/>
                                      </p:to>
                                    </p:set>
                                    <p:animEffect transition="in" filter="wipe(left)">
                                      <p:cBhvr>
                                        <p:cTn id="39" dur="500"/>
                                        <p:tgtEl>
                                          <p:spTgt spid="15053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50531">
                                            <p:txEl>
                                              <p:pRg st="9" end="9"/>
                                            </p:txEl>
                                          </p:spTgt>
                                        </p:tgtEl>
                                        <p:attrNameLst>
                                          <p:attrName>style.visibility</p:attrName>
                                        </p:attrNameLst>
                                      </p:cBhvr>
                                      <p:to>
                                        <p:strVal val="visible"/>
                                      </p:to>
                                    </p:set>
                                    <p:animEffect transition="in" filter="wipe(left)">
                                      <p:cBhvr>
                                        <p:cTn id="48" dur="500"/>
                                        <p:tgtEl>
                                          <p:spTgt spid="15053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50531">
                                            <p:txEl>
                                              <p:pRg st="10" end="10"/>
                                            </p:txEl>
                                          </p:spTgt>
                                        </p:tgtEl>
                                        <p:attrNameLst>
                                          <p:attrName>style.visibility</p:attrName>
                                        </p:attrNameLst>
                                      </p:cBhvr>
                                      <p:to>
                                        <p:strVal val="visible"/>
                                      </p:to>
                                    </p:set>
                                    <p:animEffect transition="in" filter="wipe(left)">
                                      <p:cBhvr>
                                        <p:cTn id="53" dur="500"/>
                                        <p:tgtEl>
                                          <p:spTgt spid="1505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
          <p:cNvGrpSpPr>
            <a:grpSpLocks noGrp="1" noChangeAspect="1"/>
          </p:cNvGrpSpPr>
          <p:nvPr>
            <p:ph/>
          </p:nvPr>
        </p:nvGrpSpPr>
        <p:grpSpPr bwMode="auto">
          <a:xfrm>
            <a:off x="914400" y="228600"/>
            <a:ext cx="7010400" cy="6211888"/>
            <a:chOff x="816" y="118"/>
            <a:chExt cx="4416" cy="3913"/>
          </a:xfrm>
        </p:grpSpPr>
        <p:sp>
          <p:nvSpPr>
            <p:cNvPr id="19458" name="AutoShape 5"/>
            <p:cNvSpPr>
              <a:spLocks noChangeAspect="1" noChangeArrowheads="1" noTextEdit="1"/>
            </p:cNvSpPr>
            <p:nvPr/>
          </p:nvSpPr>
          <p:spPr bwMode="auto">
            <a:xfrm>
              <a:off x="816" y="118"/>
              <a:ext cx="4416" cy="3913"/>
            </a:xfrm>
            <a:prstGeom prst="rect">
              <a:avLst/>
            </a:prstGeom>
            <a:noFill/>
            <a:ln w="9525">
              <a:noFill/>
              <a:miter lim="800000"/>
              <a:headEnd/>
              <a:tailEnd/>
            </a:ln>
          </p:spPr>
          <p:txBody>
            <a:bodyPr>
              <a:prstTxWarp prst="textNoShape">
                <a:avLst/>
              </a:prstTxWarp>
            </a:bodyPr>
            <a:lstStyle/>
            <a:p>
              <a:endParaRPr lang="en-US"/>
            </a:p>
          </p:txBody>
        </p:sp>
        <p:sp>
          <p:nvSpPr>
            <p:cNvPr id="19459" name="_s48147"/>
            <p:cNvSpPr>
              <a:spLocks noChangeShapeType="1"/>
            </p:cNvSpPr>
            <p:nvPr/>
          </p:nvSpPr>
          <p:spPr bwMode="auto">
            <a:xfrm flipH="1">
              <a:off x="2219" y="2305"/>
              <a:ext cx="403" cy="234"/>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0" name="_s48139"/>
            <p:cNvSpPr>
              <a:spLocks noChangeArrowheads="1"/>
            </p:cNvSpPr>
            <p:nvPr/>
          </p:nvSpPr>
          <p:spPr bwMode="auto">
            <a:xfrm>
              <a:off x="1353" y="2307"/>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b="1">
                  <a:solidFill>
                    <a:srgbClr val="000000"/>
                  </a:solidFill>
                </a:rPr>
                <a:t>ELECTRICITY </a:t>
              </a:r>
            </a:p>
            <a:p>
              <a:pPr algn="ctr" eaLnBrk="0" hangingPunct="0"/>
              <a:r>
                <a:rPr lang="en-US" sz="1200" b="1">
                  <a:solidFill>
                    <a:srgbClr val="000000"/>
                  </a:solidFill>
                </a:rPr>
                <a:t>AND</a:t>
              </a:r>
            </a:p>
            <a:p>
              <a:pPr algn="ctr" eaLnBrk="0" hangingPunct="0"/>
              <a:r>
                <a:rPr lang="en-US" sz="1200" b="1">
                  <a:solidFill>
                    <a:srgbClr val="000000"/>
                  </a:solidFill>
                </a:rPr>
                <a:t>MAGNETISM</a:t>
              </a:r>
            </a:p>
          </p:txBody>
        </p:sp>
        <p:sp>
          <p:nvSpPr>
            <p:cNvPr id="19461" name="_s48155"/>
            <p:cNvSpPr>
              <a:spLocks noChangeShapeType="1"/>
            </p:cNvSpPr>
            <p:nvPr/>
          </p:nvSpPr>
          <p:spPr bwMode="auto">
            <a:xfrm>
              <a:off x="3425" y="2306"/>
              <a:ext cx="404" cy="232"/>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2" name="_s48154"/>
            <p:cNvSpPr>
              <a:spLocks noChangeArrowheads="1"/>
            </p:cNvSpPr>
            <p:nvPr/>
          </p:nvSpPr>
          <p:spPr bwMode="auto">
            <a:xfrm>
              <a:off x="3767" y="2306"/>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b="1">
                  <a:solidFill>
                    <a:srgbClr val="000000"/>
                  </a:solidFill>
                </a:rPr>
                <a:t>THERMODYNAMICS</a:t>
              </a:r>
            </a:p>
            <a:p>
              <a:pPr algn="ctr" eaLnBrk="0" hangingPunct="0"/>
              <a:endParaRPr lang="en-US" sz="1200" b="1">
                <a:solidFill>
                  <a:srgbClr val="000000"/>
                </a:solidFill>
              </a:endParaRPr>
            </a:p>
          </p:txBody>
        </p:sp>
        <p:sp>
          <p:nvSpPr>
            <p:cNvPr id="19463" name="_s48153"/>
            <p:cNvSpPr>
              <a:spLocks noChangeShapeType="1"/>
            </p:cNvSpPr>
            <p:nvPr/>
          </p:nvSpPr>
          <p:spPr bwMode="auto">
            <a:xfrm flipV="1">
              <a:off x="3024" y="1144"/>
              <a:ext cx="0" cy="466"/>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4" name="_s48152"/>
            <p:cNvSpPr>
              <a:spLocks noChangeArrowheads="1"/>
            </p:cNvSpPr>
            <p:nvPr/>
          </p:nvSpPr>
          <p:spPr bwMode="auto">
            <a:xfrm>
              <a:off x="2560" y="216"/>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a:t>  </a:t>
              </a:r>
              <a:r>
                <a:rPr lang="en-US" sz="1200" b="1">
                  <a:solidFill>
                    <a:srgbClr val="000000"/>
                  </a:solidFill>
                </a:rPr>
                <a:t>MECHANICS</a:t>
              </a:r>
            </a:p>
            <a:p>
              <a:pPr algn="ctr" eaLnBrk="0" hangingPunct="0"/>
              <a:r>
                <a:rPr lang="en-US" sz="1200" b="1">
                  <a:solidFill>
                    <a:srgbClr val="000000"/>
                  </a:solidFill>
                </a:rPr>
                <a:t>      </a:t>
              </a:r>
              <a:r>
                <a:rPr lang="en-US" sz="1200">
                  <a:solidFill>
                    <a:srgbClr val="FF3300"/>
                  </a:solidFill>
                </a:rPr>
                <a:t>	</a:t>
              </a:r>
            </a:p>
          </p:txBody>
        </p:sp>
        <p:sp>
          <p:nvSpPr>
            <p:cNvPr id="19465" name="_s48135"/>
            <p:cNvSpPr>
              <a:spLocks noChangeArrowheads="1"/>
            </p:cNvSpPr>
            <p:nvPr/>
          </p:nvSpPr>
          <p:spPr bwMode="auto">
            <a:xfrm>
              <a:off x="2560" y="1610"/>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endParaRPr lang="en-US" sz="1200" b="1" dirty="0">
                <a:solidFill>
                  <a:srgbClr val="000000"/>
                </a:solidFill>
              </a:endParaRPr>
            </a:p>
            <a:p>
              <a:pPr algn="ctr" eaLnBrk="0" hangingPunct="0"/>
              <a:r>
                <a:rPr lang="en-US" sz="1200" b="1" dirty="0">
                  <a:solidFill>
                    <a:srgbClr val="000000"/>
                  </a:solidFill>
                </a:rPr>
                <a:t>CLASSICAL</a:t>
              </a:r>
            </a:p>
            <a:p>
              <a:pPr algn="ctr" eaLnBrk="0" hangingPunct="0"/>
              <a:r>
                <a:rPr lang="en-US" sz="1200" b="1" dirty="0">
                  <a:solidFill>
                    <a:srgbClr val="000000"/>
                  </a:solidFill>
                </a:rPr>
                <a:t> </a:t>
              </a:r>
              <a:r>
                <a:rPr lang="en-US" sz="1200" b="1" dirty="0" smtClean="0">
                  <a:solidFill>
                    <a:srgbClr val="000000"/>
                  </a:solidFill>
                </a:rPr>
                <a:t>PHYSICS</a:t>
              </a:r>
              <a:endParaRPr lang="en-US" sz="1200" b="1" dirty="0">
                <a:solidFill>
                  <a:srgbClr val="000000"/>
                </a:solidFill>
              </a:endParaRPr>
            </a:p>
          </p:txBody>
        </p:sp>
        <p:sp>
          <p:nvSpPr>
            <p:cNvPr id="48159" name="Text Box 31"/>
            <p:cNvSpPr txBox="1">
              <a:spLocks noChangeArrowheads="1"/>
            </p:cNvSpPr>
            <p:nvPr/>
          </p:nvSpPr>
          <p:spPr bwMode="auto">
            <a:xfrm>
              <a:off x="1287" y="3513"/>
              <a:ext cx="3037" cy="231"/>
            </a:xfrm>
            <a:prstGeom prst="rect">
              <a:avLst/>
            </a:prstGeom>
            <a:noFill/>
            <a:ln>
              <a:noFill/>
            </a:ln>
            <a:effectLst/>
            <a:extLst/>
          </p:spPr>
          <p:txBody>
            <a:bodyPr>
              <a:spAutoFit/>
            </a:bodyPr>
            <a:lstStyle/>
            <a:p>
              <a:pPr eaLnBrk="0" hangingPunct="0">
                <a:defRPr/>
              </a:pPr>
              <a:r>
                <a:rPr lang="en-US" sz="1800">
                  <a:latin typeface="Arial" charset="0"/>
                  <a:ea typeface="ＭＳ Ｐゴシック" charset="0"/>
                  <a:cs typeface="+mn-cs"/>
                </a:rPr>
                <a:t>                      </a:t>
              </a:r>
              <a:r>
                <a:rPr lang="en-US" sz="1800" b="1">
                  <a:latin typeface="Arial" charset="0"/>
                  <a:ea typeface="ＭＳ Ｐゴシック" charset="0"/>
                  <a:cs typeface="+mn-cs"/>
                </a:rPr>
                <a:t>CONSERVATION LAWS</a:t>
              </a:r>
              <a:r>
                <a:rPr lang="en-US" sz="1800">
                  <a:latin typeface="Arial" charset="0"/>
                  <a:ea typeface="ＭＳ Ｐゴシック" charset="0"/>
                  <a:cs typeface="+mn-cs"/>
                </a:rPr>
                <a:t>     </a:t>
              </a:r>
            </a:p>
          </p:txBody>
        </p:sp>
        <p:sp>
          <p:nvSpPr>
            <p:cNvPr id="48160" name="AutoShape 32"/>
            <p:cNvSpPr>
              <a:spLocks noChangeArrowheads="1"/>
            </p:cNvSpPr>
            <p:nvPr/>
          </p:nvSpPr>
          <p:spPr bwMode="auto">
            <a:xfrm>
              <a:off x="2861" y="2832"/>
              <a:ext cx="307" cy="615"/>
            </a:xfrm>
            <a:prstGeom prst="downArrow">
              <a:avLst>
                <a:gd name="adj1" fmla="val 50000"/>
                <a:gd name="adj2" fmla="val 50081"/>
              </a:avLst>
            </a:prstGeom>
            <a:solidFill>
              <a:srgbClr val="0033CC"/>
            </a:solidFill>
            <a:ln w="9525">
              <a:solidFill>
                <a:srgbClr val="FF3300"/>
              </a:solidFill>
              <a:miter lim="800000"/>
              <a:headEnd/>
              <a:tailEnd/>
            </a:ln>
            <a:effectLst/>
            <a:extLst/>
          </p:spPr>
          <p:txBody>
            <a:bodyPr vert="eaVert" wrap="none" anchor="ctr"/>
            <a:lstStyle/>
            <a:p>
              <a:pPr algn="ctr" eaLnBrk="0" hangingPunct="0">
                <a:defRPr/>
              </a:pPr>
              <a:endParaRPr lang="en-US" sz="1800" b="1">
                <a:solidFill>
                  <a:srgbClr val="000000"/>
                </a:solidFill>
                <a:latin typeface="Arial" charset="0"/>
                <a:ea typeface="ＭＳ Ｐゴシック" charset="0"/>
                <a:cs typeface="+mn-cs"/>
              </a:endParaRPr>
            </a:p>
          </p:txBody>
        </p:sp>
      </p:grpSp>
      <p:sp>
        <p:nvSpPr>
          <p:cNvPr id="13" name="Date Placeholder 12"/>
          <p:cNvSpPr>
            <a:spLocks noGrp="1"/>
          </p:cNvSpPr>
          <p:nvPr>
            <p:ph type="dt" sz="half" idx="10"/>
          </p:nvPr>
        </p:nvSpPr>
        <p:spPr/>
        <p:txBody>
          <a:bodyPr/>
          <a:lstStyle/>
          <a:p>
            <a:pPr>
              <a:defRPr/>
            </a:pPr>
            <a:r>
              <a:rPr lang="en-US" smtClean="0"/>
              <a:t>Wed., Aug. 29, 2012</a:t>
            </a:r>
            <a:endParaRPr lang="en-US"/>
          </a:p>
        </p:txBody>
      </p:sp>
      <p:sp>
        <p:nvSpPr>
          <p:cNvPr id="14" name="Slide Number Placeholder 13"/>
          <p:cNvSpPr>
            <a:spLocks noGrp="1"/>
          </p:cNvSpPr>
          <p:nvPr>
            <p:ph type="sldNum" sz="quarter" idx="12"/>
          </p:nvPr>
        </p:nvSpPr>
        <p:spPr/>
        <p:txBody>
          <a:bodyPr/>
          <a:lstStyle/>
          <a:p>
            <a:fld id="{D44309C4-BE5D-3F41-A6AF-E569444AEA11}" type="slidenum">
              <a:rPr lang="en-US" smtClean="0"/>
              <a:pPr/>
              <a:t>6</a:t>
            </a:fld>
            <a:endParaRPr lang="en-US"/>
          </a:p>
        </p:txBody>
      </p:sp>
      <p:sp>
        <p:nvSpPr>
          <p:cNvPr id="15" name="Footer Placeholder 14"/>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0"/>
            <a:ext cx="8610600" cy="1403350"/>
          </a:xfrm>
        </p:spPr>
        <p:txBody>
          <a:bodyPr/>
          <a:lstStyle/>
          <a:p>
            <a:pPr eaLnBrk="1" hangingPunct="1">
              <a:defRPr/>
            </a:pPr>
            <a:r>
              <a:rPr lang="en-US" sz="4000" dirty="0" smtClean="0">
                <a:cs typeface="+mj-cs"/>
              </a:rPr>
              <a:t>Triumph of Classical Physics: </a:t>
            </a:r>
            <a:br>
              <a:rPr lang="en-US" sz="4000" dirty="0" smtClean="0">
                <a:cs typeface="+mj-cs"/>
              </a:rPr>
            </a:br>
            <a:r>
              <a:rPr lang="en-US" sz="4000" dirty="0" smtClean="0">
                <a:cs typeface="+mj-cs"/>
              </a:rPr>
              <a:t>The Conservation Laws</a:t>
            </a:r>
          </a:p>
        </p:txBody>
      </p:sp>
      <p:sp>
        <p:nvSpPr>
          <p:cNvPr id="72707" name="Rectangle 3"/>
          <p:cNvSpPr>
            <a:spLocks noGrp="1" noChangeArrowheads="1"/>
          </p:cNvSpPr>
          <p:nvPr>
            <p:ph type="body" idx="1"/>
          </p:nvPr>
        </p:nvSpPr>
        <p:spPr>
          <a:xfrm>
            <a:off x="381000" y="1524000"/>
            <a:ext cx="8382000" cy="4648200"/>
          </a:xfrm>
        </p:spPr>
        <p:txBody>
          <a:bodyPr/>
          <a:lstStyle/>
          <a:p>
            <a:pPr eaLnBrk="1" hangingPunct="1">
              <a:lnSpc>
                <a:spcPct val="80000"/>
              </a:lnSpc>
              <a:buFont typeface="Wingdings" charset="0"/>
              <a:buChar char="n"/>
              <a:defRPr/>
            </a:pPr>
            <a:r>
              <a:rPr lang="en-US" b="1" dirty="0" smtClean="0">
                <a:cs typeface="+mn-cs"/>
              </a:rPr>
              <a:t>Conservation of energy</a:t>
            </a:r>
            <a:r>
              <a:rPr lang="en-US" dirty="0" smtClean="0">
                <a:cs typeface="+mn-cs"/>
              </a:rPr>
              <a:t>: The total sum of energy (in all its forms) is conserved in all interactions. </a:t>
            </a:r>
          </a:p>
          <a:p>
            <a:pPr eaLnBrk="1" hangingPunct="1">
              <a:lnSpc>
                <a:spcPct val="80000"/>
              </a:lnSpc>
              <a:buFont typeface="Wingdings" charset="0"/>
              <a:buChar char="n"/>
              <a:defRPr/>
            </a:pPr>
            <a:r>
              <a:rPr lang="en-US" b="1" dirty="0" smtClean="0">
                <a:cs typeface="+mn-cs"/>
              </a:rPr>
              <a:t>Conservation of linear momentum</a:t>
            </a:r>
            <a:r>
              <a:rPr lang="en-US" dirty="0" smtClean="0">
                <a:cs typeface="+mn-cs"/>
              </a:rPr>
              <a:t>: In the absence of external forces, linear momentum is conserved in all interactions.</a:t>
            </a:r>
          </a:p>
          <a:p>
            <a:pPr eaLnBrk="1" hangingPunct="1">
              <a:lnSpc>
                <a:spcPct val="80000"/>
              </a:lnSpc>
              <a:buFont typeface="Wingdings" charset="0"/>
              <a:buChar char="n"/>
              <a:defRPr/>
            </a:pPr>
            <a:r>
              <a:rPr lang="en-US" b="1" dirty="0" smtClean="0">
                <a:cs typeface="+mn-cs"/>
              </a:rPr>
              <a:t>Conservation of angular momentum</a:t>
            </a:r>
            <a:r>
              <a:rPr lang="en-US" dirty="0" smtClean="0">
                <a:cs typeface="+mn-cs"/>
              </a:rPr>
              <a:t>: In the absence of external torque, angular momentum is conserved in all interactions.</a:t>
            </a:r>
          </a:p>
          <a:p>
            <a:pPr eaLnBrk="1" hangingPunct="1">
              <a:lnSpc>
                <a:spcPct val="80000"/>
              </a:lnSpc>
              <a:buFont typeface="Wingdings" charset="0"/>
              <a:buChar char="n"/>
              <a:defRPr/>
            </a:pPr>
            <a:r>
              <a:rPr lang="en-US" b="1" dirty="0" smtClean="0">
                <a:cs typeface="+mn-cs"/>
              </a:rPr>
              <a:t>Conservation of charge</a:t>
            </a:r>
            <a:r>
              <a:rPr lang="en-US" dirty="0" smtClean="0">
                <a:cs typeface="+mn-cs"/>
              </a:rPr>
              <a:t>: Electric charge is conserved in all interactions.</a:t>
            </a: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left)">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04800"/>
            <a:ext cx="7772400" cy="1143000"/>
          </a:xfrm>
        </p:spPr>
        <p:txBody>
          <a:bodyPr/>
          <a:lstStyle/>
          <a:p>
            <a:pPr eaLnBrk="1" hangingPunct="1">
              <a:defRPr/>
            </a:pPr>
            <a:r>
              <a:rPr lang="en-US" sz="4800" dirty="0" smtClean="0">
                <a:cs typeface="+mj-cs"/>
              </a:rPr>
              <a:t>Mechanics</a:t>
            </a:r>
          </a:p>
        </p:txBody>
      </p:sp>
      <p:sp>
        <p:nvSpPr>
          <p:cNvPr id="21506" name="Rectangle 3"/>
          <p:cNvSpPr>
            <a:spLocks noGrp="1" noChangeArrowheads="1"/>
          </p:cNvSpPr>
          <p:nvPr>
            <p:ph type="body" idx="1"/>
          </p:nvPr>
        </p:nvSpPr>
        <p:spPr>
          <a:xfrm>
            <a:off x="457200" y="1447800"/>
            <a:ext cx="8229600" cy="4683125"/>
          </a:xfrm>
        </p:spPr>
        <p:txBody>
          <a:bodyPr/>
          <a:lstStyle/>
          <a:p>
            <a:pPr marL="609600" indent="-609600" eaLnBrk="1" hangingPunct="1"/>
            <a:r>
              <a:rPr lang="en-US" sz="3600" dirty="0">
                <a:cs typeface="ＭＳ Ｐゴシック" pitchFamily="-84" charset="-128"/>
              </a:rPr>
              <a:t>Galileo (1564-1642)</a:t>
            </a:r>
            <a:endParaRPr lang="en-US" sz="3600" dirty="0" smtClean="0">
              <a:cs typeface="ＭＳ Ｐゴシック" pitchFamily="-84" charset="-128"/>
            </a:endParaRPr>
          </a:p>
          <a:p>
            <a:pPr marL="990600" lvl="1" indent="-646113" eaLnBrk="1" hangingPunct="1"/>
            <a:r>
              <a:rPr lang="en-US" sz="3600" dirty="0" smtClean="0"/>
              <a:t>First great experimentalist</a:t>
            </a:r>
            <a:endParaRPr lang="en-US" sz="3600" dirty="0"/>
          </a:p>
          <a:p>
            <a:pPr marL="990600" lvl="1" indent="-646113" eaLnBrk="1" hangingPunct="1"/>
            <a:r>
              <a:rPr lang="en-US" sz="3600" dirty="0"/>
              <a:t>Principle of inertia</a:t>
            </a:r>
          </a:p>
          <a:p>
            <a:pPr marL="990600" lvl="1" indent="-646113" eaLnBrk="1" hangingPunct="1"/>
            <a:r>
              <a:rPr lang="en-US" sz="3600" dirty="0"/>
              <a:t>Established experimental </a:t>
            </a:r>
            <a:r>
              <a:rPr lang="en-US" sz="3600" dirty="0" smtClean="0"/>
              <a:t>foundations </a:t>
            </a:r>
          </a:p>
          <a:p>
            <a:pPr marL="609600" indent="-609600" eaLnBrk="1" hangingPunct="1">
              <a:buFont typeface="Wingdings" pitchFamily="-84" charset="2"/>
              <a:buNone/>
            </a:pPr>
            <a:endParaRPr lang="en-US" sz="36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 Aug. 29,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wipe(left)">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wipe(left)">
                                      <p:cBhvr>
                                        <p:cTn id="17" dur="5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wipe(left)">
                                      <p:cBhvr>
                                        <p:cTn id="22" dur="5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3"/>
          <p:cNvSpPr>
            <a:spLocks noGrp="1" noChangeArrowheads="1"/>
          </p:cNvSpPr>
          <p:nvPr>
            <p:ph type="body" sz="half" idx="1"/>
          </p:nvPr>
        </p:nvSpPr>
        <p:spPr>
          <a:xfrm>
            <a:off x="457200" y="914400"/>
            <a:ext cx="8686800" cy="4876800"/>
          </a:xfrm>
        </p:spPr>
        <p:txBody>
          <a:bodyPr/>
          <a:lstStyle/>
          <a:p>
            <a:pPr eaLnBrk="1" hangingPunct="1">
              <a:lnSpc>
                <a:spcPct val="80000"/>
              </a:lnSpc>
              <a:buFont typeface="Wingdings" pitchFamily="-84" charset="2"/>
              <a:buNone/>
            </a:pPr>
            <a:r>
              <a:rPr lang="en-US" sz="2800" dirty="0">
                <a:cs typeface="ＭＳ Ｐゴシック" pitchFamily="-84" charset="-128"/>
              </a:rPr>
              <a:t>Three laws describing the relationship between mass and acceleration</a:t>
            </a:r>
            <a:r>
              <a:rPr lang="en-US" sz="2800" dirty="0" smtClean="0">
                <a:cs typeface="ＭＳ Ｐゴシック" pitchFamily="-84" charset="-128"/>
              </a:rPr>
              <a:t>.</a:t>
            </a: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first law</a:t>
            </a:r>
            <a:r>
              <a:rPr lang="en-US" altLang="ja-JP" sz="2800" dirty="0">
                <a:cs typeface="ＭＳ Ｐゴシック" pitchFamily="-84" charset="-128"/>
              </a:rPr>
              <a:t> (</a:t>
            </a:r>
            <a:r>
              <a:rPr lang="en-US" altLang="ja-JP" sz="2800" i="1" dirty="0">
                <a:cs typeface="ＭＳ Ｐゴシック" pitchFamily="-84" charset="-128"/>
              </a:rPr>
              <a:t>law of inertia</a:t>
            </a:r>
            <a:r>
              <a:rPr lang="en-US" altLang="ja-JP" sz="2800" dirty="0">
                <a:cs typeface="ＭＳ Ｐゴシック" pitchFamily="-84" charset="-128"/>
              </a:rPr>
              <a:t>): An object in motion with a constant velocity will continue in motion unless acted upon by some net external force</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second law</a:t>
            </a:r>
            <a:r>
              <a:rPr lang="en-US" altLang="ja-JP" sz="2800" dirty="0">
                <a:cs typeface="ＭＳ Ｐゴシック" pitchFamily="-84" charset="-128"/>
              </a:rPr>
              <a:t>: Introduces force (F) as responsible for the  the change in linear momentum (</a:t>
            </a:r>
            <a:r>
              <a:rPr lang="en-US" altLang="ja-JP" sz="2800" dirty="0" err="1">
                <a:cs typeface="ＭＳ Ｐゴシック" pitchFamily="-84" charset="-128"/>
              </a:rPr>
              <a:t>p</a:t>
            </a:r>
            <a:r>
              <a:rPr lang="en-US" altLang="ja-JP" sz="2800" dirty="0">
                <a:cs typeface="ＭＳ Ｐゴシック" pitchFamily="-84" charset="-128"/>
              </a:rPr>
              <a:t>): </a:t>
            </a:r>
            <a:endParaRPr lang="en-US" altLang="ja-JP" sz="2800" dirty="0" smtClean="0">
              <a:cs typeface="ＭＳ Ｐゴシック" pitchFamily="-84" charset="-128"/>
            </a:endParaRPr>
          </a:p>
          <a:p>
            <a:pPr algn="ctr" eaLnBrk="1" hangingPunct="1">
              <a:lnSpc>
                <a:spcPct val="90000"/>
              </a:lnSpc>
              <a:buSzTx/>
              <a:buNone/>
            </a:pPr>
            <a:endParaRPr lang="en-US" sz="2800" b="1"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sym typeface="Wingdings" pitchFamily="-84" charset="2"/>
              </a:rPr>
              <a:t>Newton’</a:t>
            </a:r>
            <a:r>
              <a:rPr lang="en-US" altLang="ja-JP" sz="2800" b="1" dirty="0" smtClean="0">
                <a:cs typeface="ＭＳ Ｐゴシック" pitchFamily="-84" charset="-128"/>
                <a:sym typeface="Wingdings" pitchFamily="-84" charset="2"/>
              </a:rPr>
              <a:t>s </a:t>
            </a:r>
            <a:r>
              <a:rPr lang="en-US" altLang="ja-JP" sz="2800" b="1" dirty="0">
                <a:cs typeface="ＭＳ Ｐゴシック" pitchFamily="-84" charset="-128"/>
                <a:sym typeface="Wingdings" pitchFamily="-84" charset="2"/>
              </a:rPr>
              <a:t>third law</a:t>
            </a:r>
            <a:r>
              <a:rPr lang="en-US" altLang="ja-JP" sz="2800" dirty="0">
                <a:cs typeface="ＭＳ Ｐゴシック" pitchFamily="-84" charset="-128"/>
                <a:sym typeface="Wingdings" pitchFamily="-84" charset="2"/>
              </a:rPr>
              <a:t> (</a:t>
            </a:r>
            <a:r>
              <a:rPr lang="en-US" altLang="ja-JP" sz="2800" i="1" dirty="0">
                <a:cs typeface="ＭＳ Ｐゴシック" pitchFamily="-84" charset="-128"/>
                <a:sym typeface="Wingdings" pitchFamily="-84" charset="2"/>
              </a:rPr>
              <a:t>law of action and reaction</a:t>
            </a:r>
            <a:r>
              <a:rPr lang="en-US" altLang="ja-JP" sz="2800" dirty="0">
                <a:cs typeface="ＭＳ Ｐゴシック" pitchFamily="-84" charset="-128"/>
                <a:sym typeface="Wingdings" pitchFamily="-84" charset="2"/>
              </a:rPr>
              <a:t>):</a:t>
            </a:r>
            <a:r>
              <a:rPr lang="en-US" altLang="ja-JP" sz="2800" b="1" dirty="0">
                <a:cs typeface="ＭＳ Ｐゴシック" pitchFamily="-84" charset="-128"/>
              </a:rPr>
              <a:t> </a:t>
            </a:r>
            <a:r>
              <a:rPr lang="en-US" altLang="ja-JP" sz="2800" dirty="0">
                <a:cs typeface="ＭＳ Ｐゴシック" pitchFamily="-84" charset="-128"/>
              </a:rPr>
              <a:t>The force exerted by body 1 on body 2 is equal in magnitude and opposite in direction to the force that body 2 exerts on body 1.</a:t>
            </a:r>
            <a:r>
              <a:rPr lang="en-US" altLang="ja-JP" sz="2400" dirty="0">
                <a:cs typeface="ＭＳ Ｐゴシック" pitchFamily="-84" charset="-128"/>
              </a:rPr>
              <a:t> </a:t>
            </a:r>
            <a:endParaRPr lang="en-US" sz="2400" dirty="0">
              <a:cs typeface="ＭＳ Ｐゴシック" pitchFamily="-84" charset="-128"/>
            </a:endParaRPr>
          </a:p>
        </p:txBody>
      </p:sp>
      <p:sp>
        <p:nvSpPr>
          <p:cNvPr id="101378" name="Rectangle 2"/>
          <p:cNvSpPr>
            <a:spLocks noGrp="1" noChangeArrowheads="1"/>
          </p:cNvSpPr>
          <p:nvPr>
            <p:ph type="title"/>
          </p:nvPr>
        </p:nvSpPr>
        <p:spPr>
          <a:xfrm>
            <a:off x="457200" y="-76200"/>
            <a:ext cx="8229600" cy="1139825"/>
          </a:xfrm>
        </p:spPr>
        <p:txBody>
          <a:bodyPr/>
          <a:lstStyle/>
          <a:p>
            <a:pPr eaLnBrk="1" hangingPunct="1">
              <a:defRPr/>
            </a:pPr>
            <a:r>
              <a:rPr lang="en-US" sz="4000" dirty="0" smtClean="0">
                <a:cs typeface="+mj-cs"/>
              </a:rPr>
              <a:t>Isaac Newton (1642-1727)</a:t>
            </a:r>
          </a:p>
        </p:txBody>
      </p:sp>
      <p:pic>
        <p:nvPicPr>
          <p:cNvPr id="22531" name="Picture 20"/>
          <p:cNvPicPr preferRelativeResize="0">
            <a:picLocks noChangeAspect="1" noChangeArrowheads="1"/>
          </p:cNvPicPr>
          <p:nvPr/>
        </p:nvPicPr>
        <p:blipFill>
          <a:blip r:embed="rId2"/>
          <a:srcRect/>
          <a:stretch>
            <a:fillRect/>
          </a:stretch>
        </p:blipFill>
        <p:spPr bwMode="auto">
          <a:xfrm>
            <a:off x="3924300" y="5556250"/>
            <a:ext cx="1295400" cy="387350"/>
          </a:xfrm>
          <a:prstGeom prst="rect">
            <a:avLst/>
          </a:prstGeom>
          <a:noFill/>
          <a:ln w="9525">
            <a:noFill/>
            <a:miter lim="800000"/>
            <a:headEnd/>
            <a:tailEnd/>
          </a:ln>
        </p:spPr>
      </p:pic>
      <p:pic>
        <p:nvPicPr>
          <p:cNvPr id="22532" name="Picture 21"/>
          <p:cNvPicPr preferRelativeResize="0">
            <a:picLocks noChangeAspect="1" noChangeArrowheads="1"/>
          </p:cNvPicPr>
          <p:nvPr/>
        </p:nvPicPr>
        <p:blipFill>
          <a:blip r:embed="rId3"/>
          <a:srcRect/>
          <a:stretch>
            <a:fillRect/>
          </a:stretch>
        </p:blipFill>
        <p:spPr bwMode="auto">
          <a:xfrm>
            <a:off x="3398838" y="3733800"/>
            <a:ext cx="2346325" cy="6477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 Aug. 29, 2012</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9</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wipe(left)">
                                      <p:cBhvr>
                                        <p:cTn id="7" dur="500"/>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9">
                                            <p:txEl>
                                              <p:pRg st="1" end="1"/>
                                            </p:txEl>
                                          </p:spTgt>
                                        </p:tgtEl>
                                        <p:attrNameLst>
                                          <p:attrName>style.visibility</p:attrName>
                                        </p:attrNameLst>
                                      </p:cBhvr>
                                      <p:to>
                                        <p:strVal val="visible"/>
                                      </p:to>
                                    </p:set>
                                    <p:animEffect transition="in" filter="wipe(left)">
                                      <p:cBhvr>
                                        <p:cTn id="12" dur="500"/>
                                        <p:tgtEl>
                                          <p:spTgt spid="225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9">
                                            <p:txEl>
                                              <p:pRg st="2" end="2"/>
                                            </p:txEl>
                                          </p:spTgt>
                                        </p:tgtEl>
                                        <p:attrNameLst>
                                          <p:attrName>style.visibility</p:attrName>
                                        </p:attrNameLst>
                                      </p:cBhvr>
                                      <p:to>
                                        <p:strVal val="visible"/>
                                      </p:to>
                                    </p:set>
                                    <p:animEffect transition="in" filter="wipe(left)">
                                      <p:cBhvr>
                                        <p:cTn id="17" dur="500"/>
                                        <p:tgtEl>
                                          <p:spTgt spid="225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532"/>
                                        </p:tgtEl>
                                        <p:attrNameLst>
                                          <p:attrName>style.visibility</p:attrName>
                                        </p:attrNameLst>
                                      </p:cBhvr>
                                      <p:to>
                                        <p:strVal val="visible"/>
                                      </p:to>
                                    </p:set>
                                    <p:animEffect transition="in" filter="wipe(left)">
                                      <p:cBhvr>
                                        <p:cTn id="22" dur="500"/>
                                        <p:tgtEl>
                                          <p:spTgt spid="225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
                                            <p:txEl>
                                              <p:pRg st="4" end="4"/>
                                            </p:txEl>
                                          </p:spTgt>
                                        </p:tgtEl>
                                        <p:attrNameLst>
                                          <p:attrName>style.visibility</p:attrName>
                                        </p:attrNameLst>
                                      </p:cBhvr>
                                      <p:to>
                                        <p:strVal val="visible"/>
                                      </p:to>
                                    </p:set>
                                    <p:animEffect transition="in" filter="wipe(left)">
                                      <p:cBhvr>
                                        <p:cTn id="27" dur="500"/>
                                        <p:tgtEl>
                                          <p:spTgt spid="225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531"/>
                                        </p:tgtEl>
                                        <p:attrNameLst>
                                          <p:attrName>style.visibility</p:attrName>
                                        </p:attrNameLst>
                                      </p:cBhvr>
                                      <p:to>
                                        <p:strVal val="visible"/>
                                      </p:to>
                                    </p:set>
                                    <p:animEffect transition="in" filter="wipe(left)">
                                      <p:cBhvr>
                                        <p:cTn id="32"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9617</TotalTime>
  <Words>3319</Words>
  <Application>Microsoft Macintosh PowerPoint</Application>
  <PresentationFormat>On-screen Show (4:3)</PresentationFormat>
  <Paragraphs>379</Paragraphs>
  <Slides>36</Slides>
  <Notes>17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phys1443-spring02</vt:lpstr>
      <vt:lpstr>Equation</vt:lpstr>
      <vt:lpstr>PHYS 3313 – Section 001 Lecture #2</vt:lpstr>
      <vt:lpstr>Announcements</vt:lpstr>
      <vt:lpstr>Special Project #1</vt:lpstr>
      <vt:lpstr>Why do Physics?</vt:lpstr>
      <vt:lpstr>Brief History of Physics</vt:lpstr>
      <vt:lpstr>Slide 6</vt:lpstr>
      <vt:lpstr>Triumph of Classical Physics:  The Conservation Laws</vt:lpstr>
      <vt:lpstr>Mechanics</vt:lpstr>
      <vt:lpstr>Isaac Newton (1642-1727)</vt:lpstr>
      <vt:lpstr>Electromagnetism</vt:lpstr>
      <vt:lpstr>Culminates in Maxwell’s Equations</vt:lpstr>
      <vt:lpstr>Thermodynamics</vt:lpstr>
      <vt:lpstr>Primary Results</vt:lpstr>
      <vt:lpstr>The Laws of Thermodynamics</vt:lpstr>
      <vt:lpstr>The Kinetic Theory of Gases </vt:lpstr>
      <vt:lpstr>Additional Contributions</vt:lpstr>
      <vt:lpstr>Primary Results of Statistical Interpretation</vt:lpstr>
      <vt:lpstr>Concept of Waves and Particles</vt:lpstr>
      <vt:lpstr>Particles vs. Waves</vt:lpstr>
      <vt:lpstr>The Nature of Light</vt:lpstr>
      <vt:lpstr>The Wave Theory Advances…</vt:lpstr>
      <vt:lpstr>The Electromagnetic Spectrum</vt:lpstr>
      <vt:lpstr>Conservation Laws and Fundamental Forces</vt:lpstr>
      <vt:lpstr>Also in the Modern Context…</vt:lpstr>
      <vt:lpstr>Relative Strength of Fundamental Forces</vt:lpstr>
      <vt:lpstr>Unification of Forces</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Discoveries Contribute to the Complications</vt:lpstr>
      <vt:lpstr>The Beginnings of Modern Physics</vt:lpstr>
      <vt:lpstr>Unsolved Problems Today!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534</cp:revision>
  <dcterms:created xsi:type="dcterms:W3CDTF">2012-08-29T20:00:19Z</dcterms:created>
  <dcterms:modified xsi:type="dcterms:W3CDTF">2012-08-29T20:00:33Z</dcterms:modified>
</cp:coreProperties>
</file>