
<file path=[Content_Types].xml><?xml version="1.0" encoding="utf-8"?>
<Types xmlns="http://schemas.openxmlformats.org/package/2006/content-types">
  <Override PartName="/ppt/embeddings/oleObject16.bin" ContentType="application/vnd.openxmlformats-officedocument.oleObject"/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embeddings/oleObject10.bin" ContentType="application/vnd.openxmlformats-officedocument.oleObject"/>
  <Override PartName="/ppt/slides/slide20.xml" ContentType="application/vnd.openxmlformats-officedocument.presentationml.slide+xml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5" r:id="rId3"/>
    <p:sldId id="476" r:id="rId4"/>
    <p:sldId id="601" r:id="rId5"/>
    <p:sldId id="600" r:id="rId6"/>
    <p:sldId id="602" r:id="rId7"/>
    <p:sldId id="478" r:id="rId8"/>
    <p:sldId id="481" r:id="rId9"/>
    <p:sldId id="482" r:id="rId10"/>
    <p:sldId id="483" r:id="rId11"/>
    <p:sldId id="484" r:id="rId12"/>
    <p:sldId id="485" r:id="rId13"/>
    <p:sldId id="486" r:id="rId14"/>
    <p:sldId id="488" r:id="rId15"/>
    <p:sldId id="489" r:id="rId16"/>
    <p:sldId id="490" r:id="rId17"/>
    <p:sldId id="603" r:id="rId18"/>
    <p:sldId id="604" r:id="rId19"/>
    <p:sldId id="496" r:id="rId20"/>
    <p:sldId id="497" r:id="rId21"/>
    <p:sldId id="499" r:id="rId22"/>
    <p:sldId id="605" r:id="rId23"/>
    <p:sldId id="508" r:id="rId24"/>
    <p:sldId id="511" r:id="rId25"/>
    <p:sldId id="517" r:id="rId2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2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ict"/><Relationship Id="rId4" Type="http://schemas.openxmlformats.org/officeDocument/2006/relationships/image" Target="../media/image19.pict"/><Relationship Id="rId5" Type="http://schemas.openxmlformats.org/officeDocument/2006/relationships/image" Target="../media/image20.pict"/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Relationship Id="rId2" Type="http://schemas.openxmlformats.org/officeDocument/2006/relationships/image" Target="../media/image22.pict"/><Relationship Id="rId3" Type="http://schemas.openxmlformats.org/officeDocument/2006/relationships/image" Target="../media/image23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ict"/><Relationship Id="rId4" Type="http://schemas.openxmlformats.org/officeDocument/2006/relationships/image" Target="../media/image28.pict"/><Relationship Id="rId5" Type="http://schemas.openxmlformats.org/officeDocument/2006/relationships/image" Target="../media/image29.pict"/><Relationship Id="rId6" Type="http://schemas.openxmlformats.org/officeDocument/2006/relationships/image" Target="../media/image30.pict"/><Relationship Id="rId1" Type="http://schemas.openxmlformats.org/officeDocument/2006/relationships/image" Target="../media/image25.pict"/><Relationship Id="rId2" Type="http://schemas.openxmlformats.org/officeDocument/2006/relationships/image" Target="../media/image26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613988-154C-CA47-842E-F9E9F5E94D4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2D3D9-226A-124B-9637-7AA1A3A82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  <p:sldLayoutId id="214748372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oleObject1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oleObject" Target="../embeddings/oleObject15.bin"/><Relationship Id="rId13" Type="http://schemas.openxmlformats.org/officeDocument/2006/relationships/oleObject" Target="../embeddings/oleObject1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1.jpeg"/><Relationship Id="rId5" Type="http://schemas.openxmlformats.org/officeDocument/2006/relationships/image" Target="../media/image32.jpeg"/><Relationship Id="rId6" Type="http://schemas.openxmlformats.org/officeDocument/2006/relationships/image" Target="../media/image33.jpeg"/><Relationship Id="rId7" Type="http://schemas.openxmlformats.org/officeDocument/2006/relationships/image" Target="../media/image34.jpeg"/><Relationship Id="rId8" Type="http://schemas.openxmlformats.org/officeDocument/2006/relationships/oleObject" Target="../embeddings/oleObject11.bin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4" Type="http://schemas.openxmlformats.org/officeDocument/2006/relationships/oleObject" Target="../embeddings/oleObject1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4" Type="http://schemas.openxmlformats.org/officeDocument/2006/relationships/image" Target="../media/image39.jpeg"/><Relationship Id="rId5" Type="http://schemas.openxmlformats.org/officeDocument/2006/relationships/image" Target="../media/image40.jpeg"/><Relationship Id="rId6" Type="http://schemas.openxmlformats.org/officeDocument/2006/relationships/image" Target="../media/image41.jpeg"/><Relationship Id="rId7" Type="http://schemas.openxmlformats.org/officeDocument/2006/relationships/image" Target="../media/image42.jpeg"/><Relationship Id="rId8" Type="http://schemas.openxmlformats.org/officeDocument/2006/relationships/image" Target="../media/image43.jpeg"/><Relationship Id="rId9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oleObject" Target="../embeddings/Microsoft_Equation1.bin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9002" y="1607403"/>
            <a:ext cx="30780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Wednesday, Sept. 5,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90600" y="2438400"/>
            <a:ext cx="685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Galilean Transformation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Do we need Ether?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Michelson-Morley Experiment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Einstein’s postulates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Lorentz Transformations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Time Dilation &amp; Length Contraction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pPr eaLnBrk="1" hangingPunct="1"/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Conditions of the Galilean Transformation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307387" cy="4497387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Parallel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axes between the two inertial reference frames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K</a:t>
            </a:r>
            <a:r>
              <a:rPr lang="ja-JP" altLang="en-US" sz="2800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 has a constant relative velocity in the </a:t>
            </a:r>
            <a:r>
              <a:rPr lang="en-US" altLang="ja-JP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-direction with respect to K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Time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for all observers is a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Fundamental invariant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, i.e., the same for all inertial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lvl="1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Space and time are separate!!</a:t>
            </a: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2531" name="Picture 15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7300" y="2057400"/>
            <a:ext cx="1917700" cy="255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3"/>
            <a:ext cx="8229600" cy="788987"/>
          </a:xfrm>
        </p:spPr>
        <p:txBody>
          <a:bodyPr/>
          <a:lstStyle/>
          <a:p>
            <a:pPr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The Inverse Relations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383587" cy="4497387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="1" dirty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Step 1.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Replace      with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="1" dirty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Step 2.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Replace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quantities with   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          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with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3555" name="Picture 27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4525" y="1143000"/>
            <a:ext cx="2317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1" y="3031426"/>
            <a:ext cx="1900238" cy="261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9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2600" y="1143000"/>
            <a:ext cx="4445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Transition to Modern Relativity 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4114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Although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Newton’s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laws of motion had the same form under the Galilean transformation, 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Maxwell’s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equations did not.</a:t>
            </a:r>
          </a:p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In 1905, Albert Einstein proposed a fundamental connection between space and time and that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Newton’s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laws are only an approximation. 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algn="ctr" eaLnBrk="1" hangingPunct="1"/>
            <a:r>
              <a:rPr lang="en-US" sz="5400" dirty="0" smtClean="0">
                <a:ea typeface="ＭＳ Ｐゴシック" pitchFamily="-84" charset="-128"/>
                <a:cs typeface="ＭＳ Ｐゴシック" pitchFamily="-84" charset="-128"/>
              </a:rPr>
              <a:t>They Needed Ether!! </a:t>
            </a:r>
            <a:endParaRPr lang="en-US" sz="54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wave nature of light suggested that there existed a propagation medium called the </a:t>
            </a:r>
            <a:r>
              <a:rPr lang="en-US" sz="4000" i="1" dirty="0" err="1">
                <a:ea typeface="ＭＳ Ｐゴシック" pitchFamily="-84" charset="-128"/>
                <a:cs typeface="ＭＳ Ｐゴシック" pitchFamily="-84" charset="-128"/>
              </a:rPr>
              <a:t>luminiferous</a:t>
            </a:r>
            <a:r>
              <a:rPr lang="en-US" sz="4000" i="1" dirty="0">
                <a:ea typeface="ＭＳ Ｐゴシック" pitchFamily="-84" charset="-128"/>
                <a:cs typeface="ＭＳ Ｐゴシック" pitchFamily="-84" charset="-128"/>
              </a:rPr>
              <a:t> ether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or just </a:t>
            </a:r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ether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.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The properties of 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Very low </a:t>
            </a:r>
            <a:r>
              <a:rPr lang="en-US" dirty="0"/>
              <a:t>density</a:t>
            </a:r>
            <a:r>
              <a:rPr lang="en-US" dirty="0" smtClean="0"/>
              <a:t> for </a:t>
            </a:r>
            <a:r>
              <a:rPr lang="en-US" dirty="0"/>
              <a:t>planets</a:t>
            </a:r>
            <a:r>
              <a:rPr lang="en-US" dirty="0" smtClean="0"/>
              <a:t> to move through </a:t>
            </a:r>
            <a:r>
              <a:rPr lang="en-US" dirty="0"/>
              <a:t>it without loss of energy</a:t>
            </a: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Sufficiently high </a:t>
            </a:r>
            <a:r>
              <a:rPr lang="en-US" dirty="0"/>
              <a:t>elasticity to support the high velocity of light </a:t>
            </a:r>
            <a:r>
              <a:rPr lang="en-US" dirty="0" smtClean="0"/>
              <a:t>waves (</a:t>
            </a:r>
            <a:r>
              <a:rPr lang="en-US" dirty="0" err="1" smtClean="0"/>
              <a:t>c</a:t>
            </a:r>
            <a:r>
              <a:rPr lang="en-US" dirty="0" smtClean="0"/>
              <a:t>=?) 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6858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Ether as the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Absolute Reference System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181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In Maxwell’s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theory, the speed of light is given by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velocity of light between moving systems must be a constant.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Needed a system of medium that keeps this constant!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Ether proposed as the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absolute reference system in which the speed of light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is constant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and from which other measurements could be made.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Michelson-Morley experiment was an attempt to show the existence of ether.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7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447800"/>
            <a:ext cx="24066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Michelson-Morley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Experiment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763000" cy="2362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Albert Michelson (1852–1931)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built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precise device called an </a:t>
            </a:r>
            <a:r>
              <a:rPr lang="en-US" i="1" dirty="0">
                <a:ea typeface="ＭＳ Ｐゴシック" pitchFamily="-84" charset="-128"/>
                <a:cs typeface="ＭＳ Ｐゴシック" pitchFamily="-84" charset="-128"/>
              </a:rPr>
              <a:t>interferometer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to measure the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phase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difference between two light waves traveling in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orthogonal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directions.</a:t>
            </a:r>
          </a:p>
          <a:p>
            <a:pPr algn="ctr"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819400"/>
            <a:ext cx="419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0203"/>
          <p:cNvPicPr>
            <a:picLocks noChangeAspect="1" noChangeArrowheads="1"/>
          </p:cNvPicPr>
          <p:nvPr/>
        </p:nvPicPr>
        <p:blipFill>
          <a:blip r:embed="rId3"/>
          <a:srcRect b="2905"/>
          <a:stretch>
            <a:fillRect/>
          </a:stretch>
        </p:blipFill>
        <p:spPr bwMode="auto">
          <a:xfrm>
            <a:off x="5029200" y="2693743"/>
            <a:ext cx="3624263" cy="3783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639762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How does </a:t>
            </a: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Michelson 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Interferometer work?</a:t>
            </a: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9698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143000"/>
            <a:ext cx="472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4114800" cy="57912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AC is parallel to the motion of the Earth inducing an 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ether wind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”</a:t>
            </a:r>
            <a:endParaRPr lang="en-US" altLang="ja-JP" sz="2800" dirty="0" smtClean="0">
              <a:solidFill>
                <a:srgbClr val="0000FF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Light from source S is split by mirror A and travels to mirrors C and D in mutually perpendicular directions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After reflection the beams recombine at A slightly out of phase due to the 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ether wind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 as viewed by telescope E.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 bwMode="auto">
          <a:xfrm>
            <a:off x="6324600" y="2588121"/>
            <a:ext cx="1600200" cy="917079"/>
          </a:xfrm>
          <a:prstGeom prst="rightArrow">
            <a:avLst/>
          </a:prstGeom>
          <a:solidFill>
            <a:srgbClr val="FFFF00">
              <a:alpha val="27000"/>
            </a:srgb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Ether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analysis – Galilean X-formation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dirty="0" smtClean="0"/>
              <a:t>Travel time t</a:t>
            </a:r>
            <a:r>
              <a:rPr lang="en-US" baseline="-25000" dirty="0" smtClean="0"/>
              <a:t>1</a:t>
            </a:r>
            <a:r>
              <a:rPr lang="en-US" dirty="0" smtClean="0"/>
              <a:t> for round trip over AC (the ether direction)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Travel time t</a:t>
            </a:r>
            <a:r>
              <a:rPr lang="en-US" baseline="-25000" dirty="0" smtClean="0"/>
              <a:t>2</a:t>
            </a:r>
            <a:r>
              <a:rPr lang="en-US" dirty="0" smtClean="0"/>
              <a:t> for round trip over AD (perpendicular direction to ether) is</a:t>
            </a:r>
          </a:p>
          <a:p>
            <a:endParaRPr lang="en-US" dirty="0" smtClean="0"/>
          </a:p>
          <a:p>
            <a:r>
              <a:rPr lang="en-US" dirty="0" smtClean="0"/>
              <a:t>The time difference 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0" y="2057401"/>
          <a:ext cx="591728" cy="450694"/>
        </p:xfrm>
        <a:graphic>
          <a:graphicData uri="http://schemas.openxmlformats.org/presentationml/2006/ole">
            <p:oleObj spid="_x0000_s312322" name="Equation" r:id="rId3" imgW="266700" imgH="203200" progId="Equation.DSMT4">
              <p:embed/>
            </p:oleObj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2286000" y="3592512"/>
          <a:ext cx="4308475" cy="1055688"/>
        </p:xfrm>
        <a:graphic>
          <a:graphicData uri="http://schemas.openxmlformats.org/presentationml/2006/ole">
            <p:oleObj spid="_x0000_s312323" name="Equation" r:id="rId4" imgW="1917700" imgH="469900" progId="Equation.DSMT4">
              <p:embed/>
            </p:oleObj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2644775" y="1828800"/>
          <a:ext cx="2081778" cy="872261"/>
        </p:xfrm>
        <a:graphic>
          <a:graphicData uri="http://schemas.openxmlformats.org/presentationml/2006/ole">
            <p:oleObj spid="_x0000_s312324" name="Equation" r:id="rId5" imgW="939800" imgH="393700" progId="Equation.DSMT4">
              <p:embed/>
            </p:oleObj>
          </a:graphicData>
        </a:graphic>
      </p:graphicFrame>
      <p:graphicFrame>
        <p:nvGraphicFramePr>
          <p:cNvPr id="312325" name="Object 5"/>
          <p:cNvGraphicFramePr>
            <a:graphicFrameLocks noChangeAspect="1"/>
          </p:cNvGraphicFramePr>
          <p:nvPr/>
        </p:nvGraphicFramePr>
        <p:xfrm>
          <a:off x="4724400" y="1828800"/>
          <a:ext cx="3124200" cy="956575"/>
        </p:xfrm>
        <a:graphic>
          <a:graphicData uri="http://schemas.openxmlformats.org/presentationml/2006/ole">
            <p:oleObj spid="_x0000_s312325" name="Equation" r:id="rId6" imgW="1409700" imgH="431800" progId="Equation.DSMT4">
              <p:embed/>
            </p:oleObj>
          </a:graphicData>
        </a:graphic>
      </p:graphicFrame>
      <p:graphicFrame>
        <p:nvGraphicFramePr>
          <p:cNvPr id="312326" name="Object 6"/>
          <p:cNvGraphicFramePr>
            <a:graphicFrameLocks noChangeAspect="1"/>
          </p:cNvGraphicFramePr>
          <p:nvPr/>
        </p:nvGraphicFramePr>
        <p:xfrm>
          <a:off x="1458913" y="4884738"/>
          <a:ext cx="5740400" cy="1281112"/>
        </p:xfrm>
        <a:graphic>
          <a:graphicData uri="http://schemas.openxmlformats.org/presentationml/2006/ole">
            <p:oleObj spid="_x0000_s312326" name="Equation" r:id="rId7" imgW="2501900" imgH="558800" progId="Equation.DSMT4">
              <p:embed/>
            </p:oleObj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3886200" y="5410200"/>
            <a:ext cx="16002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dirty="0" smtClean="0"/>
              <a:t>The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105400"/>
          </a:xfrm>
        </p:spPr>
        <p:txBody>
          <a:bodyPr/>
          <a:lstStyle/>
          <a:p>
            <a:r>
              <a:rPr lang="en-US" dirty="0" smtClean="0"/>
              <a:t>After rotating the machine by 90</a:t>
            </a:r>
            <a:r>
              <a:rPr lang="en-US" baseline="30000" dirty="0" smtClean="0"/>
              <a:t>o</a:t>
            </a:r>
            <a:r>
              <a:rPr lang="en-US" dirty="0" smtClean="0"/>
              <a:t>, the time difference becomes</a:t>
            </a:r>
          </a:p>
          <a:p>
            <a:endParaRPr lang="en-US" dirty="0" smtClean="0"/>
          </a:p>
          <a:p>
            <a:r>
              <a:rPr lang="en-US" dirty="0" smtClean="0"/>
              <a:t>The difference of the time differences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 err="1" smtClean="0"/>
              <a:t>v</a:t>
            </a:r>
            <a:r>
              <a:rPr lang="en-US" dirty="0" smtClean="0"/>
              <a:t> (the Earth’s speed) is 10</a:t>
            </a:r>
            <a:r>
              <a:rPr lang="en-US" baseline="30000" dirty="0" smtClean="0"/>
              <a:t>-4</a:t>
            </a:r>
            <a:r>
              <a:rPr lang="en-US" dirty="0" smtClean="0"/>
              <a:t> of </a:t>
            </a:r>
            <a:r>
              <a:rPr lang="en-US" dirty="0" err="1" smtClean="0"/>
              <a:t>c</a:t>
            </a:r>
            <a:r>
              <a:rPr lang="en-US" dirty="0" smtClean="0"/>
              <a:t>, we can do binomial expansion of the above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312326" name="Object 6"/>
          <p:cNvGraphicFramePr>
            <a:graphicFrameLocks noChangeAspect="1"/>
          </p:cNvGraphicFramePr>
          <p:nvPr/>
        </p:nvGraphicFramePr>
        <p:xfrm>
          <a:off x="2852738" y="1371600"/>
          <a:ext cx="4919662" cy="1081495"/>
        </p:xfrm>
        <a:graphic>
          <a:graphicData uri="http://schemas.openxmlformats.org/presentationml/2006/ole">
            <p:oleObj spid="_x0000_s313350" name="Equation" r:id="rId3" imgW="2540000" imgH="558800" progId="Equation.DSMT4">
              <p:embed/>
            </p:oleObj>
          </a:graphicData>
        </a:graphic>
      </p:graphicFrame>
      <p:graphicFrame>
        <p:nvGraphicFramePr>
          <p:cNvPr id="313351" name="Object 7"/>
          <p:cNvGraphicFramePr>
            <a:graphicFrameLocks noChangeAspect="1"/>
          </p:cNvGraphicFramePr>
          <p:nvPr/>
        </p:nvGraphicFramePr>
        <p:xfrm>
          <a:off x="685799" y="3048000"/>
          <a:ext cx="8113899" cy="990600"/>
        </p:xfrm>
        <a:graphic>
          <a:graphicData uri="http://schemas.openxmlformats.org/presentationml/2006/ole">
            <p:oleObj spid="_x0000_s313351" name="Equation" r:id="rId4" imgW="4572000" imgH="558800" progId="Equation.DSMT4">
              <p:embed/>
            </p:oleObj>
          </a:graphicData>
        </a:graphic>
      </p:graphicFrame>
      <p:graphicFrame>
        <p:nvGraphicFramePr>
          <p:cNvPr id="313352" name="Object 8"/>
          <p:cNvGraphicFramePr>
            <a:graphicFrameLocks noChangeAspect="1"/>
          </p:cNvGraphicFramePr>
          <p:nvPr/>
        </p:nvGraphicFramePr>
        <p:xfrm>
          <a:off x="1143000" y="5257800"/>
          <a:ext cx="6858000" cy="858078"/>
        </p:xfrm>
        <a:graphic>
          <a:graphicData uri="http://schemas.openxmlformats.org/presentationml/2006/ole">
            <p:oleObj spid="_x0000_s313352" name="Equation" r:id="rId5" imgW="3949700" imgH="495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6425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Results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64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Using the </a:t>
            </a:r>
            <a:r>
              <a:rPr lang="en-US" sz="2600" dirty="0" smtClean="0">
                <a:ea typeface="ＭＳ Ｐゴシック" pitchFamily="-84" charset="-128"/>
                <a:cs typeface="ＭＳ Ｐゴシック" pitchFamily="-84" charset="-128"/>
              </a:rPr>
              <a:t>Earth’s</a:t>
            </a:r>
            <a:r>
              <a:rPr lang="en-US" altLang="ja-JP" sz="26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600" dirty="0">
                <a:ea typeface="ＭＳ Ｐゴシック" pitchFamily="-84" charset="-128"/>
                <a:cs typeface="ＭＳ Ｐゴシック" pitchFamily="-84" charset="-128"/>
              </a:rPr>
              <a:t>orbital speed as</a:t>
            </a:r>
            <a:r>
              <a:rPr lang="en-US" altLang="ja-JP" sz="2600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  <a:endParaRPr lang="en-US" sz="2600" i="1" dirty="0" smtClean="0">
              <a:ea typeface="Arial" pitchFamily="-84" charset="0"/>
              <a:cs typeface="Arial" pitchFamily="-8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i="1" dirty="0">
                <a:ea typeface="Arial" pitchFamily="-84" charset="0"/>
                <a:cs typeface="Arial" pitchFamily="-84" charset="0"/>
              </a:rPr>
              <a:t>V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= 3 </a:t>
            </a:r>
            <a:r>
              <a:rPr lang="en-US" sz="2600" dirty="0"/>
              <a:t>×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10</a:t>
            </a:r>
            <a:r>
              <a:rPr lang="en-US" sz="2600" baseline="30000" dirty="0">
                <a:ea typeface="Arial" pitchFamily="-84" charset="0"/>
                <a:cs typeface="Arial" pitchFamily="-84" charset="0"/>
              </a:rPr>
              <a:t>4 </a:t>
            </a:r>
            <a:r>
              <a:rPr lang="en-US" sz="2600" dirty="0" err="1">
                <a:ea typeface="Arial" pitchFamily="-84" charset="0"/>
                <a:cs typeface="Arial" pitchFamily="-84" charset="0"/>
              </a:rPr>
              <a:t>m/s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	together with 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600" baseline="-25000" dirty="0">
                <a:ea typeface="Arial" pitchFamily="-84" charset="0"/>
                <a:cs typeface="Arial" pitchFamily="-84" charset="0"/>
              </a:rPr>
              <a:t>1 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≈ </a:t>
            </a:r>
            <a:r>
              <a:rPr lang="en-US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600" baseline="-25000" dirty="0">
                <a:ea typeface="Arial" pitchFamily="-84" charset="0"/>
                <a:cs typeface="Arial" pitchFamily="-84" charset="0"/>
              </a:rPr>
              <a:t>2  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= 1.2 </a:t>
            </a:r>
            <a:r>
              <a:rPr lang="en-US" sz="2600" dirty="0" err="1" smtClean="0">
                <a:ea typeface="Arial" pitchFamily="-84" charset="0"/>
                <a:cs typeface="Arial" pitchFamily="-84" charset="0"/>
              </a:rPr>
              <a:t>m</a:t>
            </a:r>
            <a:endParaRPr lang="en-US" sz="2600" dirty="0" smtClean="0">
              <a:ea typeface="Arial" pitchFamily="-84" charset="0"/>
              <a:cs typeface="Arial" pitchFamily="-84" charset="0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	So that the time difference </a:t>
            </a:r>
            <a:r>
              <a:rPr lang="en-US" sz="2600" dirty="0" smtClean="0">
                <a:ea typeface="Arial" pitchFamily="-84" charset="0"/>
                <a:cs typeface="Arial" pitchFamily="-84" charset="0"/>
              </a:rPr>
              <a:t>becomes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l-GR" sz="2600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Δ</a:t>
            </a:r>
            <a:r>
              <a:rPr lang="en-US" sz="2600" i="1" dirty="0" err="1">
                <a:ea typeface="Arial" pitchFamily="-84" charset="0"/>
                <a:cs typeface="Arial" pitchFamily="-84" charset="0"/>
              </a:rPr>
              <a:t>t</a:t>
            </a:r>
            <a:r>
              <a:rPr lang="ja-JP" altLang="en-US" sz="2600" i="1" dirty="0">
                <a:ea typeface="Arial" pitchFamily="-84" charset="0"/>
                <a:cs typeface="Arial" pitchFamily="-84" charset="0"/>
              </a:rPr>
              <a:t>’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 </a:t>
            </a:r>
            <a:r>
              <a:rPr lang="en-US" altLang="ja-JP" sz="26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</a:t>
            </a:r>
            <a:r>
              <a:rPr lang="el-GR" altLang="ja-JP" sz="2600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Δ</a:t>
            </a:r>
            <a:r>
              <a:rPr lang="en-US" altLang="ja-JP" sz="2600" i="1" dirty="0" err="1">
                <a:ea typeface="Arial" pitchFamily="-84" charset="0"/>
                <a:cs typeface="Arial" pitchFamily="-84" charset="0"/>
              </a:rPr>
              <a:t>t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≈ </a:t>
            </a:r>
            <a:r>
              <a:rPr lang="en-US" altLang="ja-JP" sz="2600" i="1" dirty="0">
                <a:ea typeface="Arial" pitchFamily="-84" charset="0"/>
                <a:cs typeface="Arial" pitchFamily="-84" charset="0"/>
              </a:rPr>
              <a:t>v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2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(</a:t>
            </a:r>
            <a:r>
              <a:rPr lang="en-US" altLang="ja-JP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altLang="ja-JP" sz="2600" baseline="-25000" dirty="0">
                <a:ea typeface="Arial" pitchFamily="-84" charset="0"/>
                <a:cs typeface="Arial" pitchFamily="-84" charset="0"/>
              </a:rPr>
              <a:t>1 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+ </a:t>
            </a:r>
            <a:r>
              <a:rPr lang="en-US" altLang="ja-JP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altLang="ja-JP" sz="2600" baseline="-25000" dirty="0">
                <a:ea typeface="Arial" pitchFamily="-84" charset="0"/>
                <a:cs typeface="Arial" pitchFamily="-84" charset="0"/>
              </a:rPr>
              <a:t>2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)/</a:t>
            </a:r>
            <a:r>
              <a:rPr lang="en-US" altLang="ja-JP" sz="2600" i="1" dirty="0">
                <a:ea typeface="Arial" pitchFamily="-84" charset="0"/>
                <a:cs typeface="Arial" pitchFamily="-84" charset="0"/>
              </a:rPr>
              <a:t>c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3 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= 8 </a:t>
            </a:r>
            <a:r>
              <a:rPr lang="en-US" altLang="ja-JP" sz="2600" dirty="0"/>
              <a:t>×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10</a:t>
            </a:r>
            <a:r>
              <a:rPr lang="en-US" altLang="ja-JP" sz="2600" baseline="300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17 </a:t>
            </a:r>
            <a:r>
              <a:rPr lang="en-US" altLang="ja-JP" sz="2600" dirty="0" err="1" smtClean="0">
                <a:ea typeface="Arial" pitchFamily="-84" charset="0"/>
                <a:cs typeface="Arial" pitchFamily="-84" charset="0"/>
              </a:rPr>
              <a:t>s</a:t>
            </a:r>
            <a:endParaRPr lang="en-US" sz="2600" dirty="0" smtClean="0">
              <a:ea typeface="Arial" pitchFamily="-84" charset="0"/>
              <a:cs typeface="Arial" pitchFamily="-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Although a very small number, it was within the experimental range of measurement for light waves</a:t>
            </a:r>
            <a:r>
              <a:rPr lang="en-US" sz="2600" dirty="0" smtClean="0">
                <a:ea typeface="Arial" pitchFamily="-84" charset="0"/>
                <a:cs typeface="Arial" pitchFamily="-8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ea typeface="Arial" pitchFamily="-84" charset="0"/>
                <a:cs typeface="Arial" pitchFamily="-84" charset="0"/>
              </a:rPr>
              <a:t>Later with Morley, they increased the path lengths to 11m and improved precision better than a factor of 10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ea typeface="Arial" pitchFamily="-84" charset="0"/>
                <a:cs typeface="Arial" pitchFamily="-84" charset="0"/>
              </a:rPr>
              <a:t>Yet, Michelson FAILED to “see” the expected interference pattern</a:t>
            </a:r>
            <a:endParaRPr lang="en-US" sz="2600" dirty="0">
              <a:ea typeface="Arial" pitchFamily="-84" charset="0"/>
              <a:cs typeface="Arial" pitchFamily="-8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Reading assignment: CH 2.3 and 2.4 </a:t>
            </a:r>
          </a:p>
          <a:p>
            <a:pPr eaLnBrk="1" hangingPunct="1"/>
            <a:r>
              <a:rPr lang="en-US" dirty="0" smtClean="0"/>
              <a:t>Today’s homework problems are (chapter 2 end of the chapter problems):</a:t>
            </a:r>
          </a:p>
          <a:p>
            <a:pPr lvl="1" eaLnBrk="1" hangingPunct="1"/>
            <a:r>
              <a:rPr lang="en-US" dirty="0" smtClean="0"/>
              <a:t>17, 21, 23, 24, 32, 59, 61, 66, 68, 81 and 96</a:t>
            </a:r>
          </a:p>
          <a:p>
            <a:pPr lvl="1" eaLnBrk="1" hangingPunct="1"/>
            <a:r>
              <a:rPr lang="en-US" dirty="0" smtClean="0"/>
              <a:t>Due is by the beginning of the class, next Wednesday, Sept. 12</a:t>
            </a:r>
          </a:p>
          <a:p>
            <a:pPr lvl="1" eaLnBrk="1" hangingPunct="1"/>
            <a:r>
              <a:rPr lang="en-US" dirty="0" smtClean="0"/>
              <a:t>Work in study groups together with other students but PLEASE do write your answer in your own way!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838200"/>
            <a:ext cx="8226425" cy="51054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Michelson noted that he should be able to detect a phase shift of light due to the time difference between path lengths but found none. </a:t>
            </a:r>
          </a:p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He thus concluded that the hypothesis of the stationary ether must be incorrect.</a:t>
            </a:r>
          </a:p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After several repeats and refinements with assistance from Edward Morley (1893-1923), again </a:t>
            </a:r>
            <a:r>
              <a:rPr lang="en-US" sz="2800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 null result.</a:t>
            </a:r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</a:p>
          <a:p>
            <a:pPr eaLnBrk="1" hangingPunct="1"/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Thus</a:t>
            </a:r>
            <a:r>
              <a:rPr lang="en-US" sz="2800" b="1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, ether does not seem to exist</a:t>
            </a:r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!</a:t>
            </a:r>
          </a:p>
          <a:p>
            <a:pPr eaLnBrk="1" hangingPunct="1"/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Many explanations ensued afterward but none worked out!</a:t>
            </a:r>
          </a:p>
          <a:p>
            <a:pPr eaLnBrk="1" hangingPunct="1"/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This experiment shattered the popular belief of light being waves</a:t>
            </a:r>
            <a:endParaRPr lang="en-US" sz="2800" dirty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Conclusions of Michelson Experiment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88987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Lorentz-FitzGerald Contraction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79475"/>
            <a:ext cx="8153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Another hypothesis proposed independently by both H. A. Lorentz and G. F. FitzGerald suggested that the length </a:t>
            </a:r>
            <a:r>
              <a:rPr lang="en-US" dirty="0">
                <a:solidFill>
                  <a:srgbClr val="000090"/>
                </a:solidFill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baseline="-250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, in the direction of the motion was </a:t>
            </a:r>
            <a:r>
              <a:rPr lang="en-US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contracted 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by a factor </a:t>
            </a: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of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Thus 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making the path lengths equal to account for the zero phase </a:t>
            </a: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shift.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800000"/>
                </a:solidFill>
              </a:rPr>
              <a:t>This</a:t>
            </a:r>
            <a:r>
              <a:rPr lang="en-US" sz="2800" dirty="0">
                <a:solidFill>
                  <a:srgbClr val="800000"/>
                </a:solidFill>
              </a:rPr>
              <a:t>, however, was an ad hoc assumption that could not be experimentally tested.</a:t>
            </a:r>
          </a:p>
        </p:txBody>
      </p:sp>
      <p:pic>
        <p:nvPicPr>
          <p:cNvPr id="38915" name="Picture 10" descr="image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919134"/>
            <a:ext cx="2057400" cy="73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F44D-5BDC-464D-BFC2-357404B9B0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Einstein’s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Postulates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5105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Fundamental assumption: Maxwell’s equations must be valid in all inertial frames</a:t>
            </a:r>
          </a:p>
          <a:p>
            <a:pPr marL="571500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The principle of relativity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 The laws of physics are the same in all inertial systems. There is no way to detect absolute motion, and no preferred inertial system exists</a:t>
            </a:r>
          </a:p>
          <a:p>
            <a:pPr marL="971550" lvl="1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Published a paper in 1905 at the age 26</a:t>
            </a:r>
          </a:p>
          <a:p>
            <a:pPr marL="971550" lvl="1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Believed to be fundamental</a:t>
            </a:r>
          </a:p>
          <a:p>
            <a:pPr marL="571500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The constancy of the speed of light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 Observers in all inertial systems measure the same value for the speed of light in a vacuum.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Lorentz Transformations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762000"/>
            <a:ext cx="8459787" cy="44973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dirty="0" smtClean="0"/>
              <a:t>General linear transformation relationship between P=(</a:t>
            </a:r>
            <a:r>
              <a:rPr lang="en-US" sz="28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dirty="0" smtClean="0"/>
              <a:t>, </a:t>
            </a:r>
            <a:r>
              <a:rPr lang="en-US" sz="2800" dirty="0" err="1" smtClean="0"/>
              <a:t>z</a:t>
            </a:r>
            <a:r>
              <a:rPr lang="en-US" sz="2800" dirty="0" smtClean="0"/>
              <a:t>, </a:t>
            </a:r>
            <a:r>
              <a:rPr lang="en-US" sz="2800" dirty="0" err="1" smtClean="0"/>
              <a:t>t</a:t>
            </a:r>
            <a:r>
              <a:rPr lang="en-US" sz="2800" dirty="0" smtClean="0"/>
              <a:t>) in frame S and P’=(</a:t>
            </a:r>
            <a:r>
              <a:rPr lang="en-US" sz="2800" dirty="0" err="1" smtClean="0"/>
              <a:t>x’,y’,z’,t</a:t>
            </a:r>
            <a:r>
              <a:rPr lang="en-US" sz="2800" dirty="0" smtClean="0"/>
              <a:t>’) in frame S’ </a:t>
            </a:r>
            <a:r>
              <a:rPr lang="en-US" sz="2800" dirty="0" err="1" smtClean="0">
                <a:sym typeface="Wingdings"/>
              </a:rPr>
              <a:t></a:t>
            </a:r>
            <a:r>
              <a:rPr lang="en-US" sz="2800" dirty="0" smtClean="0"/>
              <a:t> these assume measurements are made in S frame and transferred to S’ frame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preserve </a:t>
            </a: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the constancy of the speed of light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 between </a:t>
            </a: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inertial 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account for the problem of simultaneity between these 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With the definitions                    and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32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865562"/>
            <a:ext cx="2198847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3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4108522"/>
            <a:ext cx="1143000" cy="41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4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9055" y="4108522"/>
            <a:ext cx="1072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5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7069" y="3879922"/>
            <a:ext cx="2094931" cy="99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810000" y="5133975"/>
          <a:ext cx="1300163" cy="533400"/>
        </p:xfrm>
        <a:graphic>
          <a:graphicData uri="http://schemas.openxmlformats.org/presentationml/2006/ole">
            <p:oleObj spid="_x0000_s166914" name="Equation" r:id="rId8" imgW="495300" imgH="203200" progId="Equation.DSMT4">
              <p:embed/>
            </p:oleObj>
          </a:graphicData>
        </a:graphic>
      </p:graphicFrame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5791200" y="4981575"/>
          <a:ext cx="2366963" cy="733425"/>
        </p:xfrm>
        <a:graphic>
          <a:graphicData uri="http://schemas.openxmlformats.org/presentationml/2006/ole">
            <p:oleObj spid="_x0000_s166915" name="Equation" r:id="rId9" imgW="901700" imgH="279400" progId="Equation.DSMT4">
              <p:embed/>
            </p:oleObj>
          </a:graphicData>
        </a:graphic>
      </p:graphicFrame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685800" y="5648325"/>
          <a:ext cx="2566987" cy="600075"/>
        </p:xfrm>
        <a:graphic>
          <a:graphicData uri="http://schemas.openxmlformats.org/presentationml/2006/ole">
            <p:oleObj spid="_x0000_s166916" name="Equation" r:id="rId10" imgW="977900" imgH="228600" progId="Equation.DSMT4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3352800" y="5715000"/>
          <a:ext cx="1033463" cy="500062"/>
        </p:xfrm>
        <a:graphic>
          <a:graphicData uri="http://schemas.openxmlformats.org/presentationml/2006/ole">
            <p:oleObj spid="_x0000_s166917" name="Equation" r:id="rId11" imgW="393700" imgH="190500" progId="Equation.DSMT4">
              <p:embed/>
            </p:oleObj>
          </a:graphicData>
        </a:graphic>
      </p:graphicFrame>
      <p:graphicFrame>
        <p:nvGraphicFramePr>
          <p:cNvPr id="166918" name="Object 6"/>
          <p:cNvGraphicFramePr>
            <a:graphicFrameLocks noChangeAspect="1"/>
          </p:cNvGraphicFramePr>
          <p:nvPr/>
        </p:nvGraphicFramePr>
        <p:xfrm>
          <a:off x="4562475" y="5715000"/>
          <a:ext cx="1000125" cy="433388"/>
        </p:xfrm>
        <a:graphic>
          <a:graphicData uri="http://schemas.openxmlformats.org/presentationml/2006/ole">
            <p:oleObj spid="_x0000_s166918" name="Equation" r:id="rId12" imgW="381000" imgH="165100" progId="Equation.DSMT4">
              <p:embed/>
            </p:oleObj>
          </a:graphicData>
        </a:graphic>
      </p:graphicFrame>
      <p:graphicFrame>
        <p:nvGraphicFramePr>
          <p:cNvPr id="166919" name="Object 7"/>
          <p:cNvGraphicFramePr>
            <a:graphicFrameLocks noChangeAspect="1"/>
          </p:cNvGraphicFramePr>
          <p:nvPr/>
        </p:nvGraphicFramePr>
        <p:xfrm>
          <a:off x="5757863" y="5614988"/>
          <a:ext cx="2700337" cy="633412"/>
        </p:xfrm>
        <a:graphic>
          <a:graphicData uri="http://schemas.openxmlformats.org/presentationml/2006/ole">
            <p:oleObj spid="_x0000_s166919" name="Equation" r:id="rId13" imgW="1028700" imgH="2413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Properties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of the Relativistic Factor </a:t>
            </a:r>
            <a:r>
              <a:rPr lang="el-GR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γ</a:t>
            </a:r>
            <a:endParaRPr lang="el-GR" i="1" dirty="0">
              <a:ea typeface="Arial" pitchFamily="-84" charset="0"/>
              <a:cs typeface="Arial" pitchFamily="-84" charset="0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2" y="914401"/>
            <a:ext cx="7773988" cy="2133600"/>
          </a:xfrm>
        </p:spPr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What is the property of the relativistic factor,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γ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Is it bigger or smaller than 1?</a:t>
            </a:r>
          </a:p>
          <a:p>
            <a:pPr marL="533400" indent="-533400" algn="just" eaLnBrk="1" hangingPunct="1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Recall Einstein’s postulate, </a:t>
            </a:r>
            <a:r>
              <a:rPr lang="el-GR" i="1" dirty="0" smtClean="0">
                <a:latin typeface="Lucida Grande" pitchFamily="-84" charset="0"/>
                <a:ea typeface="Arial" pitchFamily="-84" charset="0"/>
                <a:cs typeface="Arial" pitchFamily="-84" charset="0"/>
              </a:rPr>
              <a:t>β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i="1" dirty="0" err="1" smtClean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/</a:t>
            </a:r>
            <a:r>
              <a:rPr lang="en-US" i="1" dirty="0" err="1" smtClean="0"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&lt; 1 for all observers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</a:t>
            </a:r>
          </a:p>
        </p:txBody>
      </p:sp>
      <p:pic>
        <p:nvPicPr>
          <p:cNvPr id="56324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19400"/>
            <a:ext cx="4267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" y="29718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/>
              <a:buChar char="•"/>
              <a:tabLst/>
              <a:defRPr/>
            </a:pPr>
            <a:r>
              <a:rPr lang="en-US" sz="3200" kern="0" dirty="0" err="1" smtClean="0">
                <a:solidFill>
                  <a:schemeClr val="accent2"/>
                </a:solidFill>
                <a:latin typeface="Symbol" charset="2"/>
                <a:ea typeface="ＭＳ Ｐゴシック" pitchFamily="-84" charset="-128"/>
                <a:cs typeface="Symbol" charset="2"/>
              </a:rPr>
              <a:t>γ</a:t>
            </a:r>
            <a:r>
              <a:rPr lang="en-US" sz="3200" kern="0" dirty="0" smtClean="0">
                <a:solidFill>
                  <a:schemeClr val="accent2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1 only when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= 0</a:t>
            </a:r>
          </a:p>
          <a:p>
            <a:pPr marL="533400" marR="0" lvl="0" indent="-5334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93173" y="3581400"/>
          <a:ext cx="2712027" cy="685800"/>
        </p:xfrm>
        <a:graphic>
          <a:graphicData uri="http://schemas.openxmlformats.org/presentationml/2006/ole">
            <p:oleObj spid="_x0000_s172034" name="Equation" r:id="rId4" imgW="1104900" imgH="2794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pPr algn="ctr"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complete Lorentz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Transformations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64514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1439134" cy="8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2362200"/>
            <a:ext cx="661745" cy="23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762000"/>
            <a:ext cx="1368462" cy="80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286000"/>
            <a:ext cx="661745" cy="23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2399" y="1828800"/>
            <a:ext cx="719567" cy="30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9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29199" y="1752600"/>
            <a:ext cx="719567" cy="30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0" name="Picture 2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9946" y="2852570"/>
            <a:ext cx="1439134" cy="73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1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3800" y="2514600"/>
            <a:ext cx="1092200" cy="963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3505200"/>
            <a:ext cx="7772400" cy="3124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Some things to note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What happens when β~0?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The Lorentz </a:t>
            </a:r>
            <a:r>
              <a:rPr lang="en-US" dirty="0" err="1" smtClean="0"/>
              <a:t>x</a:t>
            </a:r>
            <a:r>
              <a:rPr lang="en-US" dirty="0" smtClean="0"/>
              <a:t>-formation becomes Galilean </a:t>
            </a:r>
            <a:r>
              <a:rPr lang="en-US" dirty="0" err="1" smtClean="0"/>
              <a:t>x</a:t>
            </a:r>
            <a:r>
              <a:rPr lang="en-US" dirty="0" smtClean="0"/>
              <a:t>-formation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Space-time are not separated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For non-imaginary </a:t>
            </a:r>
            <a:r>
              <a:rPr lang="en-US" dirty="0" err="1" smtClean="0"/>
              <a:t>x</a:t>
            </a:r>
            <a:r>
              <a:rPr lang="en-US" dirty="0" smtClean="0"/>
              <a:t>-formations, the frame speed cannot exceed </a:t>
            </a:r>
            <a:r>
              <a:rPr lang="en-US" dirty="0" err="1" smtClean="0"/>
              <a:t>c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Special Project #1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electric force between the two protons separate the farthest in a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 Use the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gravitational force between the two protons separate the farthest in a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Express the electric force in terms of the gravitational force.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look up the mass of the proton,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nucleus, etc, and clearly written on your project.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have your own, independent answers to the above three questions even if you worked together with others.  All those who share the answers will get 0 credit if copied.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Due for the submission is Monday, Sept. 10!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Projects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6388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picks one research topic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Study the topic as a group, looking up references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Original theory or Original observation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 + subsequent experimental proofs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Importance and the impact of the theory/experiment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Each member of the group writes a 10 page report, including figures (must not copy!!)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10%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Can share the theme and facts but you must write your own!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Due Mon., Nov. 26, 2012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group presents a 10min power point talk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5%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Date and time will be announced close to the end of the semester 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5410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Black body radiation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Michelson–Morley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Photoelectric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Special Relativity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property of molecules, Browning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Compton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Radioactive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Rutherford Scattering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Super-conductivity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Unification of Electromagnetic and Weak forces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2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6361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 Number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152400"/>
            <a:ext cx="8226425" cy="10175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Newtonian (Classical) Relativity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534400" cy="5181600"/>
          </a:xfrm>
        </p:spPr>
        <p:txBody>
          <a:bodyPr/>
          <a:lstStyle/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It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is assumed that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Newton’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 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laws of motion must be measured with respect to (relative to) some reference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frame.</a:t>
            </a:r>
          </a:p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 reference frame is called an </a:t>
            </a:r>
            <a:r>
              <a:rPr lang="en-US" sz="2800" b="1" dirty="0" smtClean="0">
                <a:ea typeface="ＭＳ Ｐゴシック" pitchFamily="-84" charset="-128"/>
                <a:cs typeface="ＭＳ Ｐゴシック" pitchFamily="-84" charset="-128"/>
              </a:rPr>
              <a:t>inertial frame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if Newton laws are valid in that frame.</a:t>
            </a:r>
          </a:p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Such a frame is established when a body, not subjected to net external forces, is observed to move in rectilinear motion at constant velocity</a:t>
            </a:r>
          </a:p>
          <a:p>
            <a:pPr marL="347663" indent="-347663" algn="just" eaLnBrk="1" hangingPunct="1"/>
            <a:r>
              <a:rPr lang="en-US" sz="2800" dirty="0" err="1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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  <a:sym typeface="Wingdings"/>
              </a:rPr>
              <a:t>Newtonian Principle of Relativity (Galilean Invariance)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: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If Newton’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 laws are valid in one reference frame, then they are also valid in another reference frame moving at a uniform velocity relative to the first system.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/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>
              <a:buFont typeface="Wingdings" pitchFamily="-84" charset="2"/>
              <a:buChar char="n"/>
            </a:pPr>
            <a:endParaRPr lang="en-US" altLang="ja-JP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/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4938713"/>
            <a:ext cx="8307387" cy="1752600"/>
          </a:xfrm>
        </p:spPr>
        <p:txBody>
          <a:bodyPr/>
          <a:lstStyle/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K is at rest and K</a:t>
            </a:r>
            <a:r>
              <a:rPr lang="ja-JP" altLang="en-US" sz="2100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sz="2100" dirty="0">
                <a:ea typeface="ＭＳ Ｐゴシック" pitchFamily="-84" charset="-128"/>
                <a:cs typeface="ＭＳ Ｐゴシック" pitchFamily="-84" charset="-128"/>
              </a:rPr>
              <a:t> is moving with </a:t>
            </a:r>
            <a:r>
              <a:rPr lang="en-US" altLang="ja-JP" sz="2100" dirty="0" smtClean="0">
                <a:ea typeface="ＭＳ Ｐゴシック" pitchFamily="-84" charset="-128"/>
                <a:cs typeface="ＭＳ Ｐゴシック" pitchFamily="-84" charset="-128"/>
              </a:rPr>
              <a:t>velocity   </a:t>
            </a:r>
            <a:endParaRPr lang="en-US" altLang="ja-JP" sz="21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Axes are parallel</a:t>
            </a:r>
          </a:p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K and </a:t>
            </a:r>
            <a:r>
              <a:rPr lang="en-US" sz="2100" dirty="0" smtClean="0">
                <a:ea typeface="ＭＳ Ｐゴシック" pitchFamily="-84" charset="-128"/>
                <a:cs typeface="ＭＳ Ｐゴシック" pitchFamily="-84" charset="-128"/>
              </a:rPr>
              <a:t>K’ </a:t>
            </a:r>
            <a:r>
              <a:rPr lang="en-US" altLang="ja-JP" sz="2100" dirty="0" smtClean="0">
                <a:ea typeface="ＭＳ Ｐゴシック" pitchFamily="-84" charset="-128"/>
                <a:cs typeface="ＭＳ Ｐゴシック" pitchFamily="-84" charset="-128"/>
              </a:rPr>
              <a:t>are </a:t>
            </a:r>
            <a:r>
              <a:rPr lang="en-US" altLang="ja-JP" sz="2100" dirty="0">
                <a:ea typeface="ＭＳ Ｐゴシック" pitchFamily="-84" charset="-128"/>
                <a:cs typeface="ＭＳ Ｐゴシック" pitchFamily="-84" charset="-128"/>
              </a:rPr>
              <a:t>said to be </a:t>
            </a:r>
            <a:r>
              <a:rPr lang="en-US" altLang="ja-JP" sz="2100" i="1" dirty="0">
                <a:ea typeface="ＭＳ Ｐゴシック" pitchFamily="-84" charset="-128"/>
                <a:cs typeface="ＭＳ Ｐゴシック" pitchFamily="-84" charset="-128"/>
              </a:rPr>
              <a:t>INERTIAL COORDINATE SYSTEMS</a:t>
            </a:r>
            <a:endParaRPr lang="en-US" sz="21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0482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51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Inertial Frames K and K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0483" name="Picture 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0" y="3340100"/>
            <a:ext cx="1333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0" y="3340100"/>
            <a:ext cx="1333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104900"/>
            <a:ext cx="55372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953000" y="4876800"/>
          <a:ext cx="285750" cy="406400"/>
        </p:xfrm>
        <a:graphic>
          <a:graphicData uri="http://schemas.openxmlformats.org/presentationml/2006/ole">
            <p:oleObj spid="_x0000_s135171" name="Equation" r:id="rId5" imgW="114300" imgH="203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8229600" cy="788987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Galilean Transformation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383587" cy="4497387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	For a point P</a:t>
            </a:r>
          </a:p>
          <a:p>
            <a:pPr lvl="1" eaLnBrk="1" hangingPunct="1">
              <a:buSzPct val="65000"/>
              <a:buFont typeface="Wingdings" pitchFamily="-84" charset="2"/>
              <a:buChar char="n"/>
            </a:pPr>
            <a:r>
              <a:rPr lang="en-US" dirty="0"/>
              <a:t>In system K: P = (</a:t>
            </a:r>
            <a:r>
              <a:rPr lang="en-US" i="1" dirty="0" err="1"/>
              <a:t>x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dirty="0"/>
              <a:t>, </a:t>
            </a:r>
            <a:r>
              <a:rPr lang="en-US" i="1" dirty="0" err="1"/>
              <a:t>z</a:t>
            </a:r>
            <a:r>
              <a:rPr lang="en-US" dirty="0"/>
              <a:t>, </a:t>
            </a:r>
            <a:r>
              <a:rPr lang="en-US" i="1" dirty="0" err="1"/>
              <a:t>t</a:t>
            </a:r>
            <a:r>
              <a:rPr lang="en-US" dirty="0"/>
              <a:t>)</a:t>
            </a:r>
          </a:p>
          <a:p>
            <a:pPr lvl="1" eaLnBrk="1" hangingPunct="1">
              <a:buSzPct val="65000"/>
              <a:buFont typeface="Wingdings" pitchFamily="-84" charset="2"/>
              <a:buChar char="n"/>
            </a:pPr>
            <a:r>
              <a:rPr lang="en-US" dirty="0"/>
              <a:t>In system K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: P = (</a:t>
            </a:r>
            <a:r>
              <a:rPr lang="en-US" altLang="ja-JP" i="1" dirty="0" err="1"/>
              <a:t>x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y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z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t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)   </a:t>
            </a:r>
            <a:endParaRPr lang="en-US" dirty="0"/>
          </a:p>
        </p:txBody>
      </p:sp>
      <p:sp>
        <p:nvSpPr>
          <p:cNvPr id="21507" name="Line 27"/>
          <p:cNvSpPr>
            <a:spLocks noChangeShapeType="1"/>
          </p:cNvSpPr>
          <p:nvPr/>
        </p:nvSpPr>
        <p:spPr bwMode="auto">
          <a:xfrm flipH="1">
            <a:off x="1295400" y="3429000"/>
            <a:ext cx="76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Line 28"/>
          <p:cNvSpPr>
            <a:spLocks noChangeShapeType="1"/>
          </p:cNvSpPr>
          <p:nvPr/>
        </p:nvSpPr>
        <p:spPr bwMode="auto">
          <a:xfrm>
            <a:off x="1295400" y="5715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Line 29"/>
          <p:cNvSpPr>
            <a:spLocks noChangeShapeType="1"/>
          </p:cNvSpPr>
          <p:nvPr/>
        </p:nvSpPr>
        <p:spPr bwMode="auto">
          <a:xfrm flipH="1">
            <a:off x="2590800" y="3352800"/>
            <a:ext cx="76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Line 30"/>
          <p:cNvSpPr>
            <a:spLocks noChangeShapeType="1"/>
          </p:cNvSpPr>
          <p:nvPr/>
        </p:nvSpPr>
        <p:spPr bwMode="auto">
          <a:xfrm>
            <a:off x="2590800" y="5257800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Line 31"/>
          <p:cNvSpPr>
            <a:spLocks noChangeShapeType="1"/>
          </p:cNvSpPr>
          <p:nvPr/>
        </p:nvSpPr>
        <p:spPr bwMode="auto">
          <a:xfrm>
            <a:off x="1371600" y="3733800"/>
            <a:ext cx="1295400" cy="0"/>
          </a:xfrm>
          <a:prstGeom prst="line">
            <a:avLst/>
          </a:prstGeom>
          <a:noFill/>
          <a:ln w="38100" cap="flat" cmpd="sng" algn="ctr">
            <a:solidFill>
              <a:srgbClr val="FFCC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32"/>
          <p:cNvSpPr>
            <a:spLocks noChangeArrowheads="1"/>
          </p:cNvSpPr>
          <p:nvPr/>
        </p:nvSpPr>
        <p:spPr bwMode="auto">
          <a:xfrm>
            <a:off x="4648200" y="3733800"/>
            <a:ext cx="304800" cy="3048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513" name="Line 33"/>
          <p:cNvSpPr>
            <a:spLocks noChangeShapeType="1"/>
          </p:cNvSpPr>
          <p:nvPr/>
        </p:nvSpPr>
        <p:spPr bwMode="auto">
          <a:xfrm>
            <a:off x="2667000" y="4114800"/>
            <a:ext cx="1981200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Line 34"/>
          <p:cNvSpPr>
            <a:spLocks noChangeShapeType="1"/>
          </p:cNvSpPr>
          <p:nvPr/>
        </p:nvSpPr>
        <p:spPr bwMode="auto">
          <a:xfrm>
            <a:off x="2590800" y="4876800"/>
            <a:ext cx="609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Rectangle 38"/>
          <p:cNvSpPr>
            <a:spLocks noChangeArrowheads="1"/>
          </p:cNvSpPr>
          <p:nvPr/>
        </p:nvSpPr>
        <p:spPr bwMode="auto">
          <a:xfrm>
            <a:off x="1828800" y="3886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16" name="Rectangle 39"/>
          <p:cNvSpPr>
            <a:spLocks noChangeArrowheads="1"/>
          </p:cNvSpPr>
          <p:nvPr/>
        </p:nvSpPr>
        <p:spPr bwMode="auto">
          <a:xfrm>
            <a:off x="1352550" y="4724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1517" name="Rectangle 40"/>
          <p:cNvSpPr>
            <a:spLocks noChangeArrowheads="1"/>
          </p:cNvSpPr>
          <p:nvPr/>
        </p:nvSpPr>
        <p:spPr bwMode="auto">
          <a:xfrm>
            <a:off x="5035550" y="3657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1518" name="Rectangle 41"/>
          <p:cNvSpPr>
            <a:spLocks noChangeArrowheads="1"/>
          </p:cNvSpPr>
          <p:nvPr/>
        </p:nvSpPr>
        <p:spPr bwMode="auto">
          <a:xfrm>
            <a:off x="4152900" y="48006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K</a:t>
            </a:r>
            <a:r>
              <a:rPr lang="ja-JP" altLang="en-US" sz="1800" b="1" dirty="0">
                <a:solidFill>
                  <a:schemeClr val="tx1"/>
                </a:solidFill>
              </a:rPr>
              <a:t>’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19" name="Rectangle 42"/>
          <p:cNvSpPr>
            <a:spLocks noChangeArrowheads="1"/>
          </p:cNvSpPr>
          <p:nvPr/>
        </p:nvSpPr>
        <p:spPr bwMode="auto">
          <a:xfrm>
            <a:off x="6540500" y="48910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x</a:t>
            </a:r>
            <a:r>
              <a:rPr lang="ja-JP" altLang="en-US" sz="1800" b="1" dirty="0">
                <a:solidFill>
                  <a:schemeClr val="tx1"/>
                </a:solidFill>
              </a:rPr>
              <a:t>’</a:t>
            </a:r>
            <a:r>
              <a:rPr lang="en-US" altLang="ja-JP" sz="1800" b="1" dirty="0">
                <a:solidFill>
                  <a:schemeClr val="tx1"/>
                </a:solidFill>
              </a:rPr>
              <a:t>-axis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20" name="Rectangle 43"/>
          <p:cNvSpPr>
            <a:spLocks noChangeArrowheads="1"/>
          </p:cNvSpPr>
          <p:nvPr/>
        </p:nvSpPr>
        <p:spPr bwMode="auto">
          <a:xfrm>
            <a:off x="6781800" y="53340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x-axis</a:t>
            </a:r>
          </a:p>
        </p:txBody>
      </p:sp>
      <p:pic>
        <p:nvPicPr>
          <p:cNvPr id="21521" name="Picture 4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91000"/>
            <a:ext cx="13938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681538"/>
            <a:ext cx="2571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3" name="Line 33"/>
          <p:cNvSpPr>
            <a:spLocks noChangeShapeType="1"/>
          </p:cNvSpPr>
          <p:nvPr/>
        </p:nvSpPr>
        <p:spPr bwMode="auto">
          <a:xfrm>
            <a:off x="1371600" y="3962400"/>
            <a:ext cx="3276600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1524" name="Object 2"/>
          <p:cNvGraphicFramePr>
            <a:graphicFrameLocks noChangeAspect="1"/>
          </p:cNvGraphicFramePr>
          <p:nvPr/>
        </p:nvGraphicFramePr>
        <p:xfrm>
          <a:off x="1835150" y="4389438"/>
          <a:ext cx="328613" cy="287337"/>
        </p:xfrm>
        <a:graphic>
          <a:graphicData uri="http://schemas.openxmlformats.org/presentationml/2006/ole">
            <p:oleObj spid="_x0000_s136194" name="Equation" r:id="rId5" imgW="101600" imgH="177800" progId="Equation.3">
              <p:embed/>
            </p:oleObj>
          </a:graphicData>
        </a:graphic>
      </p:graphicFrame>
      <p:graphicFrame>
        <p:nvGraphicFramePr>
          <p:cNvPr id="21525" name="Object 3"/>
          <p:cNvGraphicFramePr>
            <a:graphicFrameLocks noChangeAspect="1"/>
          </p:cNvGraphicFramePr>
          <p:nvPr/>
        </p:nvGraphicFramePr>
        <p:xfrm>
          <a:off x="1905000" y="3276600"/>
          <a:ext cx="477982" cy="368300"/>
        </p:xfrm>
        <a:graphic>
          <a:graphicData uri="http://schemas.openxmlformats.org/presentationml/2006/ole">
            <p:oleObj spid="_x0000_s136195" name="Equation" r:id="rId6" imgW="152400" imgH="139700" progId="Equation.DSMT4">
              <p:embed/>
            </p:oleObj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10823</TotalTime>
  <Words>2117</Words>
  <Application>Microsoft Macintosh PowerPoint</Application>
  <PresentationFormat>On-screen Show (4:3)</PresentationFormat>
  <Paragraphs>272</Paragraphs>
  <Slides>25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phys1443-spring02</vt:lpstr>
      <vt:lpstr>Equation</vt:lpstr>
      <vt:lpstr>PHYS 3313 – Section 001 Lecture #3</vt:lpstr>
      <vt:lpstr>Announcements</vt:lpstr>
      <vt:lpstr>Special Project #1</vt:lpstr>
      <vt:lpstr>Research Projects</vt:lpstr>
      <vt:lpstr>Research Topics</vt:lpstr>
      <vt:lpstr>Group – Research Topic Association</vt:lpstr>
      <vt:lpstr>Newtonian (Classical) Relativity</vt:lpstr>
      <vt:lpstr>Inertial Frames K and K’ </vt:lpstr>
      <vt:lpstr>The Galilean Transformation</vt:lpstr>
      <vt:lpstr>Conditions of the Galilean Transformation</vt:lpstr>
      <vt:lpstr>The Inverse Relations</vt:lpstr>
      <vt:lpstr>The Transition to Modern Relativity  </vt:lpstr>
      <vt:lpstr>They Needed Ether!! </vt:lpstr>
      <vt:lpstr>Ether as the Absolute Reference System </vt:lpstr>
      <vt:lpstr>The Michelson-Morley Experiment</vt:lpstr>
      <vt:lpstr>How does Michelson Interferometer work?</vt:lpstr>
      <vt:lpstr>The analysis – Galilean X-formation</vt:lpstr>
      <vt:lpstr>The analysis</vt:lpstr>
      <vt:lpstr>The Results</vt:lpstr>
      <vt:lpstr>Conclusions of Michelson Experiment</vt:lpstr>
      <vt:lpstr>The Lorentz-FitzGerald Contraction</vt:lpstr>
      <vt:lpstr>Einstein’s Postulates</vt:lpstr>
      <vt:lpstr>The Lorentz Transformations</vt:lpstr>
      <vt:lpstr>Properties of the Relativistic Factor γ</vt:lpstr>
      <vt:lpstr>The complete Lorentz Transformations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691</cp:revision>
  <dcterms:created xsi:type="dcterms:W3CDTF">2012-09-05T19:41:12Z</dcterms:created>
  <dcterms:modified xsi:type="dcterms:W3CDTF">2012-09-05T19:43:25Z</dcterms:modified>
</cp:coreProperties>
</file>