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1.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embeddings/oleObject23.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notesSlides/notesSlide7.xml" ContentType="application/vnd.openxmlformats-officedocument.presentationml.notesSlide+xml"/>
  <Override PartName="/ppt/embeddings/oleObject15.bin" ContentType="application/vnd.openxmlformats-officedocument.oleObject"/>
  <Override PartName="/ppt/handoutMasters/handoutMaster1.xml" ContentType="application/vnd.openxmlformats-officedocument.presentationml.handoutMaster+xml"/>
  <Default Extension="vml" ContentType="application/vnd.openxmlformats-officedocument.vmlDrawing"/>
  <Override PartName="/ppt/slides/slide20.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notesSlides/notesSlide6.xml" ContentType="application/vnd.openxmlformats-officedocument.presentationml.notesSlide+xml"/>
  <Override PartName="/ppt/embeddings/oleObject14.bin" ContentType="application/vnd.openxmlformats-officedocument.oleObject"/>
  <Override PartName="/ppt/presProps.xml" ContentType="application/vnd.openxmlformats-officedocument.presentationml.presProps+xml"/>
  <Default Extension="pict" ContentType="image/pict"/>
  <Override PartName="/ppt/embeddings/oleObject12.bin" ContentType="application/vnd.openxmlformats-officedocument.oleObject"/>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notesSlides/notesSlide5.xml" ContentType="application/vnd.openxmlformats-officedocument.presentationml.notesSlide+xml"/>
  <Override PartName="/ppt/embeddings/oleObject13.bin" ContentType="application/vnd.openxmlformats-officedocument.oleObject"/>
  <Override PartName="/ppt/slideLayouts/slideLayout13.xml" ContentType="application/vnd.openxmlformats-officedocument.presentationml.slideLayout+xml"/>
  <Override PartName="/ppt/slides/slide9.xml" ContentType="application/vnd.openxmlformats-officedocument.presentationml.slide+xml"/>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notesSlides/notesSlide2.xml" ContentType="application/vnd.openxmlformats-officedocument.presentationml.notes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6"/>
  </p:notesMasterIdLst>
  <p:handoutMasterIdLst>
    <p:handoutMasterId r:id="rId27"/>
  </p:handoutMasterIdLst>
  <p:sldIdLst>
    <p:sldId id="256" r:id="rId2"/>
    <p:sldId id="335" r:id="rId3"/>
    <p:sldId id="599" r:id="rId4"/>
    <p:sldId id="517" r:id="rId5"/>
    <p:sldId id="519" r:id="rId6"/>
    <p:sldId id="520" r:id="rId7"/>
    <p:sldId id="521" r:id="rId8"/>
    <p:sldId id="522" r:id="rId9"/>
    <p:sldId id="523" r:id="rId10"/>
    <p:sldId id="524" r:id="rId11"/>
    <p:sldId id="593" r:id="rId12"/>
    <p:sldId id="533" r:id="rId13"/>
    <p:sldId id="525" r:id="rId14"/>
    <p:sldId id="526" r:id="rId15"/>
    <p:sldId id="528" r:id="rId16"/>
    <p:sldId id="594" r:id="rId17"/>
    <p:sldId id="595" r:id="rId18"/>
    <p:sldId id="530" r:id="rId19"/>
    <p:sldId id="531" r:id="rId20"/>
    <p:sldId id="532" r:id="rId21"/>
    <p:sldId id="597" r:id="rId22"/>
    <p:sldId id="598" r:id="rId23"/>
    <p:sldId id="535" r:id="rId24"/>
    <p:sldId id="536"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93" d="100"/>
          <a:sy n="93" d="100"/>
        </p:scale>
        <p:origin x="-1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6" Type="http://schemas.openxmlformats.org/officeDocument/2006/relationships/image" Target="../media/image24.pict"/><Relationship Id="rId7" Type="http://schemas.openxmlformats.org/officeDocument/2006/relationships/image" Target="../media/image25.wmf"/><Relationship Id="rId8" Type="http://schemas.openxmlformats.org/officeDocument/2006/relationships/image" Target="../media/image26.wmf"/><Relationship Id="rId1" Type="http://schemas.openxmlformats.org/officeDocument/2006/relationships/image" Target="../media/image19.wmf"/><Relationship Id="rId2"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8.wmf"/><Relationship Id="rId2" Type="http://schemas.openxmlformats.org/officeDocument/2006/relationships/image" Target="../media/image29.pict"/><Relationship Id="rId3" Type="http://schemas.openxmlformats.org/officeDocument/2006/relationships/image" Target="../media/image3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0.wmf"/><Relationship Id="rId4" Type="http://schemas.openxmlformats.org/officeDocument/2006/relationships/image" Target="../media/image41.wmf"/><Relationship Id="rId5" Type="http://schemas.openxmlformats.org/officeDocument/2006/relationships/image" Target="../media/image42.wmf"/><Relationship Id="rId6" Type="http://schemas.openxmlformats.org/officeDocument/2006/relationships/image" Target="../media/image43.pict"/><Relationship Id="rId7" Type="http://schemas.openxmlformats.org/officeDocument/2006/relationships/image" Target="../media/image44.wmf"/><Relationship Id="rId8" Type="http://schemas.openxmlformats.org/officeDocument/2006/relationships/image" Target="../media/image45.pict"/><Relationship Id="rId9" Type="http://schemas.openxmlformats.org/officeDocument/2006/relationships/image" Target="../media/image46.wmf"/><Relationship Id="rId10" Type="http://schemas.openxmlformats.org/officeDocument/2006/relationships/image" Target="../media/image47.pict"/><Relationship Id="rId11" Type="http://schemas.openxmlformats.org/officeDocument/2006/relationships/image" Target="../media/image48.wmf"/><Relationship Id="rId1" Type="http://schemas.openxmlformats.org/officeDocument/2006/relationships/image" Target="../media/image38.wmf"/><Relationship Id="rId2" Type="http://schemas.openxmlformats.org/officeDocument/2006/relationships/image" Target="../media/image3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9.wmf"/><Relationship Id="rId2" Type="http://schemas.openxmlformats.org/officeDocument/2006/relationships/image" Target="../media/image4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84" charset="-128"/>
              <a:cs typeface="ＭＳ Ｐゴシック" pitchFamily="-84" charset="-128"/>
            </a:endParaRPr>
          </a:p>
        </p:txBody>
      </p:sp>
      <p:sp>
        <p:nvSpPr>
          <p:cNvPr id="69635" name="Slide Number Placeholder 3"/>
          <p:cNvSpPr>
            <a:spLocks noGrp="1"/>
          </p:cNvSpPr>
          <p:nvPr>
            <p:ph type="sldNum" sz="quarter" idx="5"/>
          </p:nvPr>
        </p:nvSpPr>
        <p:spPr bwMode="auto">
          <a:noFill/>
          <a:ln>
            <a:miter lim="800000"/>
            <a:headEnd/>
            <a:tailEnd/>
          </a:ln>
        </p:spPr>
        <p:txBody>
          <a:bodyPr/>
          <a:lstStyle/>
          <a:p>
            <a:fld id="{D9D2AD24-2A62-2E43-B7FE-5C50733663BD}" type="slidenum">
              <a:rPr lang="en-US"/>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ea typeface="ＭＳ Ｐゴシック" pitchFamily="-84" charset="-128"/>
                <a:cs typeface="ＭＳ Ｐゴシック" pitchFamily="-84" charset="-128"/>
              </a:rPr>
              <a:t>Added </a:t>
            </a:r>
            <a:r>
              <a:rPr lang="ja-JP" altLang="en-US">
                <a:ea typeface="ＭＳ Ｐゴシック" pitchFamily="-84" charset="-128"/>
                <a:cs typeface="ＭＳ Ｐゴシック" pitchFamily="-84" charset="-128"/>
              </a:rPr>
              <a:t>“</a:t>
            </a:r>
            <a:r>
              <a:rPr lang="en-US" altLang="ja-JP">
                <a:ea typeface="ＭＳ Ｐゴシック" pitchFamily="-84" charset="-128"/>
                <a:cs typeface="ＭＳ Ｐゴシック" pitchFamily="-84" charset="-128"/>
              </a:rPr>
              <a:t>their own system</a:t>
            </a:r>
            <a:r>
              <a:rPr lang="ja-JP" altLang="en-US">
                <a:ea typeface="ＭＳ Ｐゴシック" pitchFamily="-84" charset="-128"/>
                <a:cs typeface="ＭＳ Ｐゴシック" pitchFamily="-84" charset="-128"/>
              </a:rPr>
              <a:t>”</a:t>
            </a:r>
            <a:r>
              <a:rPr lang="en-US" altLang="ja-JP">
                <a:ea typeface="ＭＳ Ｐゴシック" pitchFamily="-84" charset="-128"/>
                <a:cs typeface="ＭＳ Ｐゴシック" pitchFamily="-84" charset="-128"/>
              </a:rPr>
              <a:t>; changed measure to measures</a:t>
            </a:r>
            <a:endParaRPr lang="en-US">
              <a:ea typeface="ＭＳ Ｐゴシック" pitchFamily="-84" charset="-128"/>
              <a:cs typeface="ＭＳ Ｐゴシック" pitchFamily="-84" charset="-128"/>
            </a:endParaRPr>
          </a:p>
        </p:txBody>
      </p:sp>
      <p:sp>
        <p:nvSpPr>
          <p:cNvPr id="75779" name="Slide Number Placeholder 3"/>
          <p:cNvSpPr>
            <a:spLocks noGrp="1"/>
          </p:cNvSpPr>
          <p:nvPr>
            <p:ph type="sldNum" sz="quarter" idx="5"/>
          </p:nvPr>
        </p:nvSpPr>
        <p:spPr bwMode="auto">
          <a:noFill/>
          <a:ln>
            <a:miter lim="800000"/>
            <a:headEnd/>
            <a:tailEnd/>
          </a:ln>
        </p:spPr>
        <p:txBody>
          <a:bodyPr/>
          <a:lstStyle/>
          <a:p>
            <a:fld id="{49BA58DB-2AED-DF41-8AFC-D48AFD9D8641}" type="slidenum">
              <a:rPr lang="en-US"/>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fld id="{D2E2D3D9-226A-124B-9637-7AA1A3A82A15}"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 Sept. 10,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 Id="rId3" Type="http://schemas.openxmlformats.org/officeDocument/2006/relationships/image" Target="../media/image18.jpeg"/></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9.bin"/><Relationship Id="rId12" Type="http://schemas.openxmlformats.org/officeDocument/2006/relationships/oleObject" Target="../embeddings/oleObject10.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image" Target="../media/image27.png"/><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jpeg"/></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4" Type="http://schemas.openxmlformats.org/officeDocument/2006/relationships/image" Target="../media/image34.png"/><Relationship Id="rId1" Type="http://schemas.openxmlformats.org/officeDocument/2006/relationships/slideLayout" Target="../slideLayouts/slideLayout13.xml"/><Relationship Id="rId2" Type="http://schemas.openxmlformats.org/officeDocument/2006/relationships/image" Target="../media/image3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4" Type="http://schemas.openxmlformats.org/officeDocument/2006/relationships/image" Target="../media/image37.png"/><Relationship Id="rId1" Type="http://schemas.openxmlformats.org/officeDocument/2006/relationships/slideLayout" Target="../slideLayouts/slideLayout13.xml"/><Relationship Id="rId2" Type="http://schemas.openxmlformats.org/officeDocument/2006/relationships/image" Target="../media/image35.jpeg"/></Relationships>
</file>

<file path=ppt/slides/_rels/slide21.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oleObject" Target="../embeddings/oleObject22.bin"/><Relationship Id="rId13" Type="http://schemas.openxmlformats.org/officeDocument/2006/relationships/oleObject" Target="../embeddings/oleObject23.bin"/><Relationship Id="rId14"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notesSlide" Target="../notesSlides/notesSlide6.xml"/><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25.bin"/><Relationship Id="rId5"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 Id="rId8" Type="http://schemas.openxmlformats.org/officeDocument/2006/relationships/image" Target="../media/image8.jpeg"/><Relationship Id="rId9"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 Sept. 10,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#4</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77437" y="1607403"/>
            <a:ext cx="288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 Sept. 10,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990600" y="2438400"/>
            <a:ext cx="6858000" cy="30480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pitchFamily="-84" charset="0"/>
              </a:rPr>
              <a:t>Lorentz Transformation</a:t>
            </a:r>
          </a:p>
          <a:p>
            <a:pPr marL="609600" indent="-609600">
              <a:spcBef>
                <a:spcPct val="20000"/>
              </a:spcBef>
              <a:buFontTx/>
              <a:buChar char="•"/>
            </a:pPr>
            <a:r>
              <a:rPr lang="en-US" sz="3200" dirty="0" smtClean="0">
                <a:solidFill>
                  <a:schemeClr val="accent2"/>
                </a:solidFill>
                <a:latin typeface="Arial Narrow" pitchFamily="-84" charset="0"/>
              </a:rPr>
              <a:t>Time Dilation &amp; Length Contraction</a:t>
            </a:r>
          </a:p>
          <a:p>
            <a:pPr marL="609600" indent="-609600">
              <a:spcBef>
                <a:spcPct val="20000"/>
              </a:spcBef>
              <a:buFontTx/>
              <a:buChar char="•"/>
            </a:pPr>
            <a:r>
              <a:rPr lang="en-US" sz="3200" dirty="0" smtClean="0">
                <a:solidFill>
                  <a:schemeClr val="accent2"/>
                </a:solidFill>
                <a:latin typeface="Arial Narrow" pitchFamily="-84" charset="0"/>
              </a:rPr>
              <a:t>Relativistic Velocity Addition</a:t>
            </a:r>
          </a:p>
          <a:p>
            <a:pPr marL="609600" indent="-609600">
              <a:spcBef>
                <a:spcPct val="20000"/>
              </a:spcBef>
              <a:buFontTx/>
              <a:buChar char="•"/>
            </a:pPr>
            <a:r>
              <a:rPr lang="en-US" sz="3200" dirty="0" smtClean="0">
                <a:solidFill>
                  <a:schemeClr val="accent2"/>
                </a:solidFill>
                <a:latin typeface="Arial Narrow" pitchFamily="-84" charset="0"/>
              </a:rPr>
              <a:t>Twin Paradox</a:t>
            </a:r>
          </a:p>
          <a:p>
            <a:pPr marL="609600" indent="-609600">
              <a:spcBef>
                <a:spcPct val="20000"/>
              </a:spcBef>
              <a:buFontTx/>
              <a:buChar char="•"/>
            </a:pPr>
            <a:r>
              <a:rPr lang="en-US" sz="3200" dirty="0" err="1" smtClean="0">
                <a:solidFill>
                  <a:schemeClr val="accent2"/>
                </a:solidFill>
                <a:latin typeface="Arial Narrow" pitchFamily="-84" charset="0"/>
              </a:rPr>
              <a:t>Spacetime</a:t>
            </a:r>
            <a:r>
              <a:rPr lang="en-US" sz="3200" dirty="0" smtClean="0">
                <a:solidFill>
                  <a:schemeClr val="accent2"/>
                </a:solidFill>
                <a:latin typeface="Arial Narrow" pitchFamily="-84" charset="0"/>
              </a:rPr>
              <a:t> Diagram</a:t>
            </a:r>
          </a:p>
          <a:p>
            <a:pPr marL="609600" indent="-609600">
              <a:spcBef>
                <a:spcPct val="20000"/>
              </a:spcBef>
              <a:buFontTx/>
              <a:buChar char="•"/>
            </a:pPr>
            <a:endParaRPr lang="en-US" sz="3200" dirty="0" smtClean="0">
              <a:solidFill>
                <a:schemeClr val="accent2"/>
              </a:solidFill>
              <a:latin typeface="Arial Narrow" pitchFamily="-84" charset="0"/>
            </a:endParaRPr>
          </a:p>
          <a:p>
            <a:pPr marL="609600" indent="-609600">
              <a:spcBef>
                <a:spcPct val="20000"/>
              </a:spcBef>
              <a:buFontTx/>
              <a:buChar char="•"/>
            </a:pPr>
            <a:endParaRPr lang="en-US" sz="3200" dirty="0" smtClean="0">
              <a:solidFill>
                <a:schemeClr val="accent2"/>
              </a:solidFill>
              <a:latin typeface="Arial Narrow" pitchFamily="-84" charset="0"/>
            </a:endParaRPr>
          </a:p>
          <a:p>
            <a:pPr marL="609600" indent="-609600">
              <a:spcBef>
                <a:spcPct val="20000"/>
              </a:spcBef>
              <a:buFontTx/>
              <a:buChar char="•"/>
            </a:pPr>
            <a:endParaRPr lang="en-US" sz="3200" dirty="0">
              <a:solidFill>
                <a:schemeClr val="accent2"/>
              </a:solidFill>
              <a:latin typeface="Arial Narrow" pitchFamily="-8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Rectangle 3"/>
          <p:cNvSpPr>
            <a:spLocks noGrp="1" noChangeArrowheads="1"/>
          </p:cNvSpPr>
          <p:nvPr>
            <p:ph type="body" idx="1"/>
          </p:nvPr>
        </p:nvSpPr>
        <p:spPr>
          <a:xfrm>
            <a:off x="457200" y="1295400"/>
            <a:ext cx="8229600" cy="5257800"/>
          </a:xfrm>
        </p:spPr>
        <p:txBody>
          <a:bodyPr/>
          <a:lstStyle/>
          <a:p>
            <a:pPr marL="571500" indent="-571500" eaLnBrk="1" hangingPunct="1">
              <a:buFont typeface="Wingdings" pitchFamily="-84" charset="2"/>
              <a:buNone/>
            </a:pPr>
            <a:r>
              <a:rPr lang="en-US" sz="2800" dirty="0">
                <a:ea typeface="Arial" pitchFamily="-84" charset="0"/>
                <a:cs typeface="Arial" pitchFamily="-84" charset="0"/>
              </a:rPr>
              <a:t>1) </a:t>
            </a:r>
            <a:r>
              <a:rPr lang="en-US" sz="2800" i="1" dirty="0">
                <a:ea typeface="ＭＳ Ｐゴシック" pitchFamily="-84" charset="-128"/>
                <a:cs typeface="ＭＳ Ｐゴシック" pitchFamily="-84" charset="-128"/>
              </a:rPr>
              <a:t>T</a:t>
            </a:r>
            <a:r>
              <a:rPr lang="en-US" sz="2800" i="1" baseline="30000" dirty="0" smtClean="0">
                <a:ea typeface="ＭＳ Ｐゴシック" pitchFamily="-84" charset="-128"/>
                <a:cs typeface="ＭＳ Ｐゴシック" pitchFamily="-84" charset="-128"/>
              </a:rPr>
              <a:t> </a:t>
            </a:r>
            <a:r>
              <a:rPr lang="en-US" sz="2800" dirty="0" smtClean="0">
                <a:ea typeface="ＭＳ Ｐゴシック" pitchFamily="-84" charset="-128"/>
                <a:cs typeface="ＭＳ Ｐゴシック" pitchFamily="-84" charset="-128"/>
              </a:rPr>
              <a:t>‘</a:t>
            </a:r>
            <a:r>
              <a:rPr lang="en-US" altLang="ja-JP" sz="2800" dirty="0" smtClean="0">
                <a:ea typeface="ＭＳ Ｐゴシック" pitchFamily="-84" charset="-128"/>
                <a:cs typeface="ＭＳ Ｐゴシック" pitchFamily="-84" charset="-128"/>
              </a:rPr>
              <a:t>&gt; </a:t>
            </a:r>
            <a:r>
              <a:rPr lang="en-US" altLang="ja-JP" sz="2800" i="1" dirty="0">
                <a:ea typeface="ＭＳ Ｐゴシック" pitchFamily="-84" charset="-128"/>
                <a:cs typeface="ＭＳ Ｐゴシック" pitchFamily="-84" charset="-128"/>
              </a:rPr>
              <a:t>T</a:t>
            </a:r>
            <a:r>
              <a:rPr lang="en-US" altLang="ja-JP" sz="2800" baseline="-25000" dirty="0">
                <a:ea typeface="ＭＳ Ｐゴシック" pitchFamily="-84" charset="-128"/>
                <a:cs typeface="ＭＳ Ｐゴシック" pitchFamily="-84" charset="-128"/>
              </a:rPr>
              <a:t>0  </a:t>
            </a:r>
            <a:r>
              <a:rPr lang="en-US" altLang="ja-JP" sz="2800" dirty="0">
                <a:ea typeface="ＭＳ Ｐゴシック" pitchFamily="-84" charset="-128"/>
                <a:cs typeface="ＭＳ Ｐゴシック" pitchFamily="-84" charset="-128"/>
              </a:rPr>
              <a:t>or the time measured between two events at </a:t>
            </a:r>
            <a:r>
              <a:rPr lang="en-US" altLang="ja-JP" sz="2800" i="1" dirty="0">
                <a:ea typeface="ＭＳ Ｐゴシック" pitchFamily="-84" charset="-128"/>
                <a:cs typeface="ＭＳ Ｐゴシック" pitchFamily="-84" charset="-128"/>
              </a:rPr>
              <a:t>different positions</a:t>
            </a:r>
            <a:r>
              <a:rPr lang="en-US" altLang="ja-JP" sz="2800" dirty="0">
                <a:ea typeface="ＭＳ Ｐゴシック" pitchFamily="-84" charset="-128"/>
                <a:cs typeface="ＭＳ Ｐゴシック" pitchFamily="-84" charset="-128"/>
              </a:rPr>
              <a:t> is greater than the time between the same events at </a:t>
            </a:r>
            <a:r>
              <a:rPr lang="en-US" altLang="ja-JP" sz="2800" i="1" dirty="0">
                <a:ea typeface="ＭＳ Ｐゴシック" pitchFamily="-84" charset="-128"/>
                <a:cs typeface="ＭＳ Ｐゴシック" pitchFamily="-84" charset="-128"/>
              </a:rPr>
              <a:t>one position: </a:t>
            </a:r>
            <a:r>
              <a:rPr lang="en-US" altLang="ja-JP" sz="2800" b="1" i="1" dirty="0">
                <a:solidFill>
                  <a:srgbClr val="000000"/>
                </a:solidFill>
                <a:ea typeface="ＭＳ Ｐゴシック" pitchFamily="-84" charset="-128"/>
                <a:cs typeface="ＭＳ Ｐゴシック" pitchFamily="-84" charset="-128"/>
              </a:rPr>
              <a:t>time dilation</a:t>
            </a:r>
            <a:r>
              <a:rPr lang="en-US" altLang="ja-JP" sz="2800" b="1" i="1" dirty="0" smtClean="0">
                <a:solidFill>
                  <a:srgbClr val="000000"/>
                </a:solidFill>
                <a:ea typeface="ＭＳ Ｐゴシック" pitchFamily="-84" charset="-128"/>
                <a:cs typeface="ＭＳ Ｐゴシック" pitchFamily="-84" charset="-128"/>
              </a:rPr>
              <a:t>.</a:t>
            </a:r>
          </a:p>
          <a:p>
            <a:pPr marL="571500" indent="-571500" eaLnBrk="1" hangingPunct="1">
              <a:buFont typeface="Wingdings" pitchFamily="-84" charset="2"/>
              <a:buNone/>
            </a:pPr>
            <a:r>
              <a:rPr lang="en-US" altLang="ja-JP" sz="2800" b="1" i="1" dirty="0" smtClean="0">
                <a:solidFill>
                  <a:srgbClr val="000000"/>
                </a:solidFill>
                <a:ea typeface="ＭＳ Ｐゴシック" pitchFamily="-84" charset="-128"/>
                <a:cs typeface="ＭＳ Ｐゴシック" pitchFamily="-84" charset="-128"/>
              </a:rPr>
              <a:t>	The proper time is always the shortest time!!</a:t>
            </a:r>
          </a:p>
          <a:p>
            <a:pPr marL="571500" indent="-571500" eaLnBrk="1" hangingPunct="1">
              <a:buFont typeface="Wingdings" pitchFamily="-84" charset="2"/>
              <a:buNone/>
            </a:pPr>
            <a:r>
              <a:rPr lang="en-US" sz="2800" dirty="0">
                <a:solidFill>
                  <a:srgbClr val="000000"/>
                </a:solidFill>
                <a:ea typeface="ＭＳ Ｐゴシック" pitchFamily="-84" charset="-128"/>
                <a:cs typeface="ＭＳ Ｐゴシック" pitchFamily="-84" charset="-128"/>
              </a:rPr>
              <a:t>2) </a:t>
            </a:r>
            <a:r>
              <a:rPr lang="en-US" sz="2800" dirty="0">
                <a:ea typeface="ＭＳ Ｐゴシック" pitchFamily="-84" charset="-128"/>
                <a:cs typeface="ＭＳ Ｐゴシック" pitchFamily="-84" charset="-128"/>
              </a:rPr>
              <a:t>The events do not occur at the same space and time coordinates in the two system</a:t>
            </a:r>
          </a:p>
          <a:p>
            <a:pPr marL="571500" indent="-571500" eaLnBrk="1" hangingPunct="1">
              <a:buFont typeface="Wingdings" pitchFamily="-84" charset="2"/>
              <a:buNone/>
            </a:pPr>
            <a:r>
              <a:rPr lang="en-US" sz="2800" dirty="0">
                <a:ea typeface="ＭＳ Ｐゴシック" pitchFamily="-84" charset="-128"/>
                <a:cs typeface="ＭＳ Ｐゴシック" pitchFamily="-84" charset="-128"/>
              </a:rPr>
              <a:t>3) System K requires 1 clock and K</a:t>
            </a:r>
            <a:r>
              <a:rPr lang="ja-JP" altLang="en-US" sz="2800" dirty="0">
                <a:ea typeface="ＭＳ Ｐゴシック" pitchFamily="-84" charset="-128"/>
                <a:cs typeface="ＭＳ Ｐゴシック" pitchFamily="-84" charset="-128"/>
              </a:rPr>
              <a:t>’</a:t>
            </a:r>
            <a:r>
              <a:rPr lang="en-US" altLang="ja-JP" sz="2800" baseline="30000" dirty="0">
                <a:ea typeface="ＭＳ Ｐゴシック" pitchFamily="-84" charset="-128"/>
                <a:cs typeface="ＭＳ Ｐゴシック" pitchFamily="-84" charset="-128"/>
              </a:rPr>
              <a:t> </a:t>
            </a:r>
            <a:r>
              <a:rPr lang="en-US" altLang="ja-JP" sz="2800" dirty="0">
                <a:ea typeface="ＭＳ Ｐゴシック" pitchFamily="-84" charset="-128"/>
                <a:cs typeface="ＭＳ Ｐゴシック" pitchFamily="-84" charset="-128"/>
              </a:rPr>
              <a:t>requires 2 clocks.</a:t>
            </a:r>
            <a:endParaRPr lang="en-US" sz="2800" dirty="0">
              <a:ea typeface="ＭＳ Ｐゴシック" pitchFamily="-84" charset="-128"/>
              <a:cs typeface="ＭＳ Ｐゴシック" pitchFamily="-84" charset="-128"/>
            </a:endParaRPr>
          </a:p>
        </p:txBody>
      </p:sp>
      <p:sp>
        <p:nvSpPr>
          <p:cNvPr id="73730" name="Rectangle 9"/>
          <p:cNvSpPr>
            <a:spLocks noGrp="1" noChangeArrowheads="1"/>
          </p:cNvSpPr>
          <p:nvPr>
            <p:ph type="title"/>
          </p:nvPr>
        </p:nvSpPr>
        <p:spPr>
          <a:xfrm>
            <a:off x="685800" y="76200"/>
            <a:ext cx="7772400" cy="1143000"/>
          </a:xfrm>
        </p:spPr>
        <p:txBody>
          <a:bodyPr/>
          <a:lstStyle/>
          <a:p>
            <a:pPr algn="ctr" eaLnBrk="1" hangingPunct="1"/>
            <a:r>
              <a:rPr lang="en-US" sz="4000" dirty="0">
                <a:ea typeface="ＭＳ Ｐゴシック" pitchFamily="-84" charset="-128"/>
                <a:cs typeface="ＭＳ Ｐゴシック" pitchFamily="-84" charset="-128"/>
              </a:rPr>
              <a:t>Time </a:t>
            </a:r>
            <a:r>
              <a:rPr lang="en-US" sz="4000" dirty="0" smtClean="0">
                <a:ea typeface="ＭＳ Ｐゴシック" pitchFamily="-84" charset="-128"/>
                <a:cs typeface="ＭＳ Ｐゴシック" pitchFamily="-84" charset="-128"/>
              </a:rPr>
              <a:t>Dilation: </a:t>
            </a:r>
            <a:r>
              <a:rPr lang="en-US" sz="4000" dirty="0" smtClean="0">
                <a:solidFill>
                  <a:srgbClr val="FF0000"/>
                </a:solidFill>
                <a:ea typeface="ＭＳ Ｐゴシック" pitchFamily="-84" charset="-128"/>
                <a:cs typeface="ＭＳ Ｐゴシック" pitchFamily="-84" charset="-128"/>
              </a:rPr>
              <a:t>Moving </a:t>
            </a:r>
            <a:r>
              <a:rPr lang="en-US" sz="4000" dirty="0">
                <a:solidFill>
                  <a:srgbClr val="FF0000"/>
                </a:solidFill>
                <a:ea typeface="ＭＳ Ｐゴシック" pitchFamily="-84" charset="-128"/>
                <a:cs typeface="ＭＳ Ｐゴシック" pitchFamily="-84" charset="-128"/>
              </a:rPr>
              <a:t>Clocks Run Slow</a:t>
            </a: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685800"/>
          </a:xfrm>
        </p:spPr>
        <p:txBody>
          <a:bodyPr>
            <a:noAutofit/>
          </a:bodyPr>
          <a:lstStyle/>
          <a:p>
            <a:r>
              <a:rPr lang="en-US" dirty="0" smtClean="0"/>
              <a:t>Time Dilation Example: </a:t>
            </a:r>
            <a:r>
              <a:rPr lang="en-US" dirty="0" err="1" smtClean="0"/>
              <a:t>muon</a:t>
            </a:r>
            <a:r>
              <a:rPr lang="en-US" dirty="0" smtClean="0"/>
              <a:t> lifetime</a:t>
            </a:r>
            <a:endParaRPr lang="en-US" dirty="0"/>
          </a:p>
        </p:txBody>
      </p:sp>
      <p:sp>
        <p:nvSpPr>
          <p:cNvPr id="3" name="Content Placeholder 2"/>
          <p:cNvSpPr>
            <a:spLocks noGrp="1"/>
          </p:cNvSpPr>
          <p:nvPr>
            <p:ph idx="1"/>
          </p:nvPr>
        </p:nvSpPr>
        <p:spPr>
          <a:xfrm>
            <a:off x="533400" y="990600"/>
            <a:ext cx="7772400" cy="5257800"/>
          </a:xfrm>
        </p:spPr>
        <p:txBody>
          <a:bodyPr/>
          <a:lstStyle/>
          <a:p>
            <a:r>
              <a:rPr lang="en-US" sz="2400" dirty="0" err="1" smtClean="0"/>
              <a:t>Muons</a:t>
            </a:r>
            <a:r>
              <a:rPr lang="en-US" sz="2400" dirty="0" smtClean="0"/>
              <a:t> are essentially heavy electrons (~200 times heavier)</a:t>
            </a:r>
          </a:p>
          <a:p>
            <a:r>
              <a:rPr lang="en-US" sz="2400" dirty="0" err="1" smtClean="0"/>
              <a:t>Muons</a:t>
            </a:r>
            <a:r>
              <a:rPr lang="en-US" sz="2400" dirty="0"/>
              <a:t> </a:t>
            </a:r>
            <a:r>
              <a:rPr lang="en-US" sz="2400" dirty="0" smtClean="0"/>
              <a:t>are typically generated in collisions of cosmic rays in upper atmosphere and, unlike electrons, decay (             </a:t>
            </a:r>
            <a:r>
              <a:rPr lang="en-US" sz="2400" dirty="0" err="1" smtClean="0"/>
              <a:t>μ</a:t>
            </a:r>
            <a:r>
              <a:rPr lang="en-US" sz="2400" dirty="0" err="1" smtClean="0">
                <a:sym typeface="Symbol"/>
              </a:rPr>
              <a:t>sec</a:t>
            </a:r>
            <a:r>
              <a:rPr lang="en-US" sz="2400" dirty="0" smtClean="0">
                <a:sym typeface="Symbol"/>
              </a:rPr>
              <a:t>)</a:t>
            </a:r>
          </a:p>
          <a:p>
            <a:r>
              <a:rPr lang="en-US" sz="2400" dirty="0" smtClean="0">
                <a:sym typeface="Symbol"/>
              </a:rPr>
              <a:t>For a </a:t>
            </a:r>
            <a:r>
              <a:rPr lang="en-US" sz="2400" dirty="0" err="1" smtClean="0">
                <a:sym typeface="Symbol"/>
              </a:rPr>
              <a:t>muon</a:t>
            </a:r>
            <a:r>
              <a:rPr lang="en-US" sz="2400" dirty="0" smtClean="0">
                <a:sym typeface="Symbol"/>
              </a:rPr>
              <a:t> incident on Earth with v=0.998c, an observer on Earth would see what lifetime of the </a:t>
            </a:r>
            <a:r>
              <a:rPr lang="en-US" sz="2400" dirty="0" err="1" smtClean="0">
                <a:sym typeface="Symbol"/>
              </a:rPr>
              <a:t>muon</a:t>
            </a:r>
            <a:r>
              <a:rPr lang="en-US" sz="2400" dirty="0" smtClean="0">
                <a:sym typeface="Symbol"/>
              </a:rPr>
              <a:t>?</a:t>
            </a:r>
          </a:p>
          <a:p>
            <a:r>
              <a:rPr lang="en-US" sz="2400" dirty="0" smtClean="0">
                <a:sym typeface="Symbol"/>
              </a:rPr>
              <a:t>2.2 </a:t>
            </a:r>
            <a:r>
              <a:rPr lang="en-US" sz="2400" dirty="0" err="1" smtClean="0"/>
              <a:t>μ</a:t>
            </a:r>
            <a:r>
              <a:rPr lang="en-US" sz="2400" dirty="0" err="1" smtClean="0">
                <a:sym typeface="Symbol"/>
              </a:rPr>
              <a:t>sec</a:t>
            </a:r>
            <a:r>
              <a:rPr lang="en-US" sz="2400" dirty="0" smtClean="0">
                <a:sym typeface="Symbol"/>
              </a:rPr>
              <a:t>?</a:t>
            </a:r>
          </a:p>
          <a:p>
            <a:endParaRPr lang="en-US" sz="2400" dirty="0" smtClean="0">
              <a:sym typeface="Symbol"/>
            </a:endParaRPr>
          </a:p>
          <a:p>
            <a:endParaRPr lang="en-US" sz="2400" dirty="0" smtClean="0">
              <a:sym typeface="Symbol"/>
            </a:endParaRPr>
          </a:p>
          <a:p>
            <a:endParaRPr lang="en-US" sz="2400" dirty="0" smtClean="0">
              <a:sym typeface="Symbol"/>
            </a:endParaRPr>
          </a:p>
          <a:p>
            <a:r>
              <a:rPr lang="en-US" sz="2400" dirty="0" smtClean="0">
                <a:sym typeface="Symbol"/>
              </a:rPr>
              <a:t>t=35 </a:t>
            </a:r>
            <a:r>
              <a:rPr lang="en-US" sz="2400" dirty="0" err="1" smtClean="0"/>
              <a:t>μ</a:t>
            </a:r>
            <a:r>
              <a:rPr lang="en-US" sz="2400" dirty="0" err="1" smtClean="0">
                <a:sym typeface="Symbol"/>
              </a:rPr>
              <a:t>sec</a:t>
            </a:r>
            <a:r>
              <a:rPr lang="en-US" sz="2400" dirty="0" smtClean="0">
                <a:sym typeface="Symbol"/>
              </a:rPr>
              <a:t>  </a:t>
            </a:r>
          </a:p>
          <a:p>
            <a:r>
              <a:rPr lang="en-US" sz="2400" dirty="0" smtClean="0">
                <a:sym typeface="Symbol"/>
              </a:rPr>
              <a:t>Moving clocks run slow so when an outside observer measures,  they see a longer time than the </a:t>
            </a:r>
            <a:r>
              <a:rPr lang="en-US" sz="2400" dirty="0" err="1" smtClean="0">
                <a:sym typeface="Symbol"/>
              </a:rPr>
              <a:t>muon</a:t>
            </a:r>
            <a:r>
              <a:rPr lang="en-US" sz="2400" dirty="0" smtClean="0">
                <a:sym typeface="Symbol"/>
              </a:rPr>
              <a:t> itself sees. </a:t>
            </a:r>
          </a:p>
          <a:p>
            <a:endParaRPr lang="en-US" sz="2400" dirty="0" smtClean="0">
              <a:sym typeface="Symbol"/>
            </a:endParaRPr>
          </a:p>
          <a:p>
            <a:pPr>
              <a:buNone/>
            </a:pPr>
            <a:endParaRPr lang="en-US" sz="2400" dirty="0"/>
          </a:p>
        </p:txBody>
      </p:sp>
      <p:sp>
        <p:nvSpPr>
          <p:cNvPr id="4" name="Date Placeholder 3"/>
          <p:cNvSpPr>
            <a:spLocks noGrp="1"/>
          </p:cNvSpPr>
          <p:nvPr>
            <p:ph type="dt" sz="half" idx="10"/>
          </p:nvPr>
        </p:nvSpPr>
        <p:spPr/>
        <p:txBody>
          <a:bodyPr/>
          <a:lstStyle/>
          <a:p>
            <a:r>
              <a:rPr lang="en-US" smtClean="0"/>
              <a:t>Mon., Sept. 10, 2012</a:t>
            </a:r>
            <a:endParaRPr lang="en-US"/>
          </a:p>
        </p:txBody>
      </p:sp>
      <p:sp>
        <p:nvSpPr>
          <p:cNvPr id="5" name="Footer Placeholder 4"/>
          <p:cNvSpPr>
            <a:spLocks noGrp="1"/>
          </p:cNvSpPr>
          <p:nvPr>
            <p:ph type="ftr" sz="quarter" idx="11"/>
          </p:nvPr>
        </p:nvSpPr>
        <p:spPr/>
        <p:txBody>
          <a:bodyPr/>
          <a:lstStyle/>
          <a:p>
            <a:r>
              <a:rPr lang="en-US" smtClean="0"/>
              <a:t>PHYS 3313-001, Fall 2012                      Dr. Jaehoon Yu</a:t>
            </a:r>
            <a:endParaRPr lang="en-US"/>
          </a:p>
        </p:txBody>
      </p:sp>
      <p:sp>
        <p:nvSpPr>
          <p:cNvPr id="6" name="Slide Number Placeholder 5"/>
          <p:cNvSpPr>
            <a:spLocks noGrp="1"/>
          </p:cNvSpPr>
          <p:nvPr>
            <p:ph type="sldNum" sz="quarter" idx="12"/>
          </p:nvPr>
        </p:nvSpPr>
        <p:spPr/>
        <p:txBody>
          <a:bodyPr/>
          <a:lstStyle/>
          <a:p>
            <a:fld id="{A70890A1-DA85-483F-ABF9-6C30248A1FC2}" type="slidenum">
              <a:rPr lang="en-US" smtClean="0"/>
              <a:pPr/>
              <a:t>11</a:t>
            </a:fld>
            <a:endParaRPr lang="en-US"/>
          </a:p>
        </p:txBody>
      </p:sp>
      <p:graphicFrame>
        <p:nvGraphicFramePr>
          <p:cNvPr id="9219" name="Object 3"/>
          <p:cNvGraphicFramePr>
            <a:graphicFrameLocks noChangeAspect="1"/>
          </p:cNvGraphicFramePr>
          <p:nvPr/>
        </p:nvGraphicFramePr>
        <p:xfrm>
          <a:off x="6324600" y="1905000"/>
          <a:ext cx="838200" cy="419100"/>
        </p:xfrm>
        <a:graphic>
          <a:graphicData uri="http://schemas.openxmlformats.org/presentationml/2006/ole">
            <p:oleObj spid="_x0000_s293890" name="Equation" r:id="rId4" imgW="495000" imgH="228600" progId="Equation.DSMT4">
              <p:embed/>
            </p:oleObj>
          </a:graphicData>
        </a:graphic>
      </p:graphicFrame>
      <p:graphicFrame>
        <p:nvGraphicFramePr>
          <p:cNvPr id="9220" name="Object 4"/>
          <p:cNvGraphicFramePr>
            <a:graphicFrameLocks noChangeAspect="1"/>
          </p:cNvGraphicFramePr>
          <p:nvPr/>
        </p:nvGraphicFramePr>
        <p:xfrm>
          <a:off x="1192212" y="3657600"/>
          <a:ext cx="1855788" cy="914400"/>
        </p:xfrm>
        <a:graphic>
          <a:graphicData uri="http://schemas.openxmlformats.org/presentationml/2006/ole">
            <p:oleObj spid="_x0000_s293891" name="Equation" r:id="rId5" imgW="1054080" imgH="647640" progId="Equation.DSMT4">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685800" y="0"/>
            <a:ext cx="7772400" cy="762000"/>
          </a:xfrm>
        </p:spPr>
        <p:txBody>
          <a:bodyPr/>
          <a:lstStyle/>
          <a:p>
            <a:pPr algn="ctr" eaLnBrk="1" hangingPunct="1"/>
            <a:r>
              <a:rPr lang="en-US" sz="3400" dirty="0" smtClean="0">
                <a:ea typeface="ＭＳ Ｐゴシック" pitchFamily="-84" charset="-128"/>
                <a:cs typeface="ＭＳ Ｐゴシック" pitchFamily="-84" charset="-128"/>
              </a:rPr>
              <a:t>Experimental Verification of Time Dilation</a:t>
            </a:r>
            <a:endParaRPr lang="en-US" sz="3400" dirty="0">
              <a:ea typeface="ＭＳ Ｐゴシック" pitchFamily="-84" charset="-128"/>
              <a:cs typeface="ＭＳ Ｐゴシック" pitchFamily="-84" charset="-128"/>
            </a:endParaRPr>
          </a:p>
        </p:txBody>
      </p:sp>
      <p:sp>
        <p:nvSpPr>
          <p:cNvPr id="83970" name="Rectangle 3"/>
          <p:cNvSpPr>
            <a:spLocks noGrp="1" noChangeArrowheads="1"/>
          </p:cNvSpPr>
          <p:nvPr>
            <p:ph type="body" idx="1"/>
          </p:nvPr>
        </p:nvSpPr>
        <p:spPr>
          <a:xfrm>
            <a:off x="609600" y="609600"/>
            <a:ext cx="8001000" cy="5715000"/>
          </a:xfrm>
        </p:spPr>
        <p:txBody>
          <a:bodyPr/>
          <a:lstStyle/>
          <a:p>
            <a:pPr marL="0" indent="0" algn="ctr" eaLnBrk="1" hangingPunct="1">
              <a:lnSpc>
                <a:spcPct val="90000"/>
              </a:lnSpc>
              <a:buFont typeface="Wingdings" pitchFamily="-84" charset="2"/>
              <a:buNone/>
            </a:pPr>
            <a:r>
              <a:rPr lang="en-US" dirty="0" smtClean="0">
                <a:ea typeface="ＭＳ Ｐゴシック" pitchFamily="-84" charset="-128"/>
                <a:cs typeface="ＭＳ Ｐゴシック" pitchFamily="-84" charset="-128"/>
              </a:rPr>
              <a:t>Arrival of </a:t>
            </a:r>
            <a:r>
              <a:rPr lang="en-US" dirty="0" err="1" smtClean="0">
                <a:ea typeface="ＭＳ Ｐゴシック" pitchFamily="-84" charset="-128"/>
                <a:cs typeface="ＭＳ Ｐゴシック" pitchFamily="-84" charset="-128"/>
              </a:rPr>
              <a:t>Muons</a:t>
            </a:r>
            <a:r>
              <a:rPr lang="en-US" dirty="0" smtClean="0">
                <a:ea typeface="ＭＳ Ｐゴシック" pitchFamily="-84" charset="-128"/>
                <a:cs typeface="ＭＳ Ｐゴシック" pitchFamily="-84" charset="-128"/>
              </a:rPr>
              <a:t> on the Earth’s Surface</a:t>
            </a:r>
          </a:p>
          <a:p>
            <a:pPr marL="0" indent="0" algn="ctr" eaLnBrk="1" hangingPunct="1">
              <a:lnSpc>
                <a:spcPct val="90000"/>
              </a:lnSpc>
              <a:buFont typeface="Wingdings" pitchFamily="-84" charset="2"/>
              <a:buNone/>
            </a:pPr>
            <a:endParaRPr lang="en-US" dirty="0" smtClean="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smtClean="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smtClean="0">
              <a:ea typeface="ＭＳ Ｐゴシック" pitchFamily="-84" charset="-128"/>
              <a:cs typeface="ＭＳ Ｐゴシック" pitchFamily="-84" charset="-128"/>
            </a:endParaRPr>
          </a:p>
          <a:p>
            <a:pPr marL="0" indent="0"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The </a:t>
            </a:r>
            <a:r>
              <a:rPr lang="en-US" sz="2400" dirty="0">
                <a:ea typeface="ＭＳ Ｐゴシック" pitchFamily="-84" charset="-128"/>
                <a:cs typeface="ＭＳ Ｐゴシック" pitchFamily="-84" charset="-128"/>
              </a:rPr>
              <a:t>number of </a:t>
            </a:r>
            <a:r>
              <a:rPr lang="en-US" sz="2400" dirty="0" err="1">
                <a:ea typeface="ＭＳ Ｐゴシック" pitchFamily="-84" charset="-128"/>
                <a:cs typeface="ＭＳ Ｐゴシック" pitchFamily="-84" charset="-128"/>
              </a:rPr>
              <a:t>muons</a:t>
            </a:r>
            <a:r>
              <a:rPr lang="en-US" sz="2400" dirty="0">
                <a:ea typeface="ＭＳ Ｐゴシック" pitchFamily="-84" charset="-128"/>
                <a:cs typeface="ＭＳ Ｐゴシック" pitchFamily="-84" charset="-128"/>
              </a:rPr>
              <a:t> detected with speeds near 0.98</a:t>
            </a:r>
            <a:r>
              <a:rPr lang="en-US" sz="2400" i="1" dirty="0">
                <a:ea typeface="ＭＳ Ｐゴシック" pitchFamily="-84" charset="-128"/>
                <a:cs typeface="ＭＳ Ｐゴシック" pitchFamily="-84" charset="-128"/>
              </a:rPr>
              <a:t>c </a:t>
            </a:r>
            <a:r>
              <a:rPr lang="en-US" sz="2400" dirty="0">
                <a:ea typeface="ＭＳ Ｐゴシック" pitchFamily="-84" charset="-128"/>
                <a:cs typeface="ＭＳ Ｐゴシック" pitchFamily="-84" charset="-128"/>
              </a:rPr>
              <a:t>is much different (a) on top of a mountain than</a:t>
            </a:r>
            <a:r>
              <a:rPr lang="en-US" sz="2400" dirty="0" smtClean="0">
                <a:ea typeface="ＭＳ Ｐゴシック" pitchFamily="-84" charset="-128"/>
                <a:cs typeface="ＭＳ Ｐゴシック" pitchFamily="-84" charset="-128"/>
              </a:rPr>
              <a:t> </a:t>
            </a:r>
          </a:p>
          <a:p>
            <a:pPr marL="0" indent="0"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a:t>
            </a:r>
            <a:r>
              <a:rPr lang="en-US" sz="2400" dirty="0" err="1">
                <a:ea typeface="ＭＳ Ｐゴシック" pitchFamily="-84" charset="-128"/>
                <a:cs typeface="ＭＳ Ｐゴシック" pitchFamily="-84" charset="-128"/>
              </a:rPr>
              <a:t>b</a:t>
            </a:r>
            <a:r>
              <a:rPr lang="en-US" sz="2400" dirty="0">
                <a:ea typeface="ＭＳ Ｐゴシック" pitchFamily="-84" charset="-128"/>
                <a:cs typeface="ＭＳ Ｐゴシック" pitchFamily="-84" charset="-128"/>
              </a:rPr>
              <a:t>) at sea level, because of the </a:t>
            </a:r>
            <a:r>
              <a:rPr lang="en-US" sz="2400" dirty="0" err="1" smtClean="0">
                <a:ea typeface="ＭＳ Ｐゴシック" pitchFamily="-84" charset="-128"/>
                <a:cs typeface="ＭＳ Ｐゴシック" pitchFamily="-84" charset="-128"/>
              </a:rPr>
              <a:t>muon’</a:t>
            </a:r>
            <a:r>
              <a:rPr lang="en-US" altLang="ja-JP" sz="2400" dirty="0" err="1" smtClean="0">
                <a:ea typeface="ＭＳ Ｐゴシック" pitchFamily="-84" charset="-128"/>
                <a:cs typeface="ＭＳ Ｐゴシック" pitchFamily="-84" charset="-128"/>
              </a:rPr>
              <a:t>s</a:t>
            </a:r>
            <a:r>
              <a:rPr lang="en-US" altLang="ja-JP" sz="2400" dirty="0" smtClean="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decay. The experimental result agrees with our time dilation equation.</a:t>
            </a:r>
            <a:endParaRPr lang="en-US" sz="2400" dirty="0">
              <a:ea typeface="ＭＳ Ｐゴシック" pitchFamily="-84" charset="-128"/>
              <a:cs typeface="ＭＳ Ｐゴシック" pitchFamily="-84" charset="-128"/>
            </a:endParaRPr>
          </a:p>
        </p:txBody>
      </p:sp>
      <p:pic>
        <p:nvPicPr>
          <p:cNvPr id="83971" name="Picture 1"/>
          <p:cNvPicPr>
            <a:picLocks/>
          </p:cNvPicPr>
          <p:nvPr/>
        </p:nvPicPr>
        <p:blipFill>
          <a:blip r:embed="rId2"/>
          <a:srcRect/>
          <a:stretch>
            <a:fillRect/>
          </a:stretch>
        </p:blipFill>
        <p:spPr bwMode="auto">
          <a:xfrm>
            <a:off x="254000" y="1219200"/>
            <a:ext cx="8636000" cy="34925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457200" y="277813"/>
            <a:ext cx="8226425" cy="609600"/>
          </a:xfrm>
        </p:spPr>
        <p:txBody>
          <a:bodyPr/>
          <a:lstStyle/>
          <a:p>
            <a:pPr algn="ctr" eaLnBrk="1" hangingPunct="1"/>
            <a:r>
              <a:rPr lang="en-US" sz="4800" dirty="0">
                <a:ea typeface="ＭＳ Ｐゴシック" pitchFamily="-84" charset="-128"/>
                <a:cs typeface="ＭＳ Ｐゴシック" pitchFamily="-84" charset="-128"/>
              </a:rPr>
              <a:t>Length Contraction</a:t>
            </a:r>
          </a:p>
        </p:txBody>
      </p:sp>
      <p:sp>
        <p:nvSpPr>
          <p:cNvPr id="74754" name="Rectangle 3"/>
          <p:cNvSpPr>
            <a:spLocks noGrp="1" noChangeArrowheads="1"/>
          </p:cNvSpPr>
          <p:nvPr>
            <p:ph type="body" idx="1"/>
          </p:nvPr>
        </p:nvSpPr>
        <p:spPr>
          <a:xfrm>
            <a:off x="455613" y="1219200"/>
            <a:ext cx="8226425" cy="5105400"/>
          </a:xfrm>
        </p:spPr>
        <p:txBody>
          <a:bodyPr/>
          <a:lstStyle/>
          <a:p>
            <a:pPr algn="ctr" eaLnBrk="1" hangingPunct="1">
              <a:buFont typeface="Wingdings" pitchFamily="-84" charset="2"/>
              <a:buNone/>
            </a:pPr>
            <a:r>
              <a:rPr lang="en-US" dirty="0">
                <a:ea typeface="ＭＳ Ｐゴシック" pitchFamily="-84" charset="-128"/>
                <a:cs typeface="ＭＳ Ｐゴシック" pitchFamily="-84" charset="-128"/>
              </a:rPr>
              <a:t>	To understand </a:t>
            </a:r>
            <a:r>
              <a:rPr lang="en-US" i="1" dirty="0">
                <a:ea typeface="ＭＳ Ｐゴシック" pitchFamily="-84" charset="-128"/>
                <a:cs typeface="ＭＳ Ｐゴシック" pitchFamily="-84" charset="-128"/>
              </a:rPr>
              <a:t>length contraction </a:t>
            </a:r>
            <a:r>
              <a:rPr lang="en-US" dirty="0">
                <a:ea typeface="ＭＳ Ｐゴシック" pitchFamily="-84" charset="-128"/>
                <a:cs typeface="ＭＳ Ｐゴシック" pitchFamily="-84" charset="-128"/>
              </a:rPr>
              <a:t>the idea of </a:t>
            </a:r>
            <a:r>
              <a:rPr lang="en-US" b="1" dirty="0">
                <a:solidFill>
                  <a:srgbClr val="000000"/>
                </a:solidFill>
                <a:ea typeface="ＭＳ Ｐゴシック" pitchFamily="-84" charset="-128"/>
                <a:cs typeface="ＭＳ Ｐゴシック" pitchFamily="-84" charset="-128"/>
              </a:rPr>
              <a:t>proper length</a:t>
            </a:r>
            <a:r>
              <a:rPr lang="en-US" dirty="0">
                <a:ea typeface="ＭＳ Ｐゴシック" pitchFamily="-84" charset="-128"/>
                <a:cs typeface="ＭＳ Ｐゴシック" pitchFamily="-84" charset="-128"/>
              </a:rPr>
              <a:t> must be understood</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Let an observer in each system K and </a:t>
            </a:r>
            <a:r>
              <a:rPr lang="en-US" dirty="0" smtClean="0">
                <a:ea typeface="ＭＳ Ｐゴシック" pitchFamily="-84" charset="-128"/>
                <a:cs typeface="ＭＳ Ｐゴシック" pitchFamily="-84" charset="-128"/>
              </a:rPr>
              <a:t>K’ </a:t>
            </a:r>
            <a:r>
              <a:rPr lang="en-US" altLang="ja-JP" dirty="0" smtClean="0">
                <a:ea typeface="ＭＳ Ｐゴシック" pitchFamily="-84" charset="-128"/>
                <a:cs typeface="ＭＳ Ｐゴシック" pitchFamily="-84" charset="-128"/>
              </a:rPr>
              <a:t>have </a:t>
            </a:r>
            <a:r>
              <a:rPr lang="en-US" altLang="ja-JP" dirty="0">
                <a:ea typeface="ＭＳ Ｐゴシック" pitchFamily="-84" charset="-128"/>
                <a:cs typeface="ＭＳ Ｐゴシック" pitchFamily="-84" charset="-128"/>
              </a:rPr>
              <a:t>a meter stick at rest in </a:t>
            </a:r>
            <a:r>
              <a:rPr lang="en-US" altLang="ja-JP" b="1" i="1" dirty="0">
                <a:ea typeface="ＭＳ Ｐゴシック" pitchFamily="-84" charset="-128"/>
                <a:cs typeface="ＭＳ Ｐゴシック" pitchFamily="-84" charset="-128"/>
              </a:rPr>
              <a:t>their own system </a:t>
            </a:r>
            <a:r>
              <a:rPr lang="en-US" altLang="ja-JP" dirty="0">
                <a:ea typeface="ＭＳ Ｐゴシック" pitchFamily="-84" charset="-128"/>
                <a:cs typeface="ＭＳ Ｐゴシック" pitchFamily="-84" charset="-128"/>
              </a:rPr>
              <a:t>such that each </a:t>
            </a:r>
            <a:r>
              <a:rPr lang="en-US" altLang="ja-JP" dirty="0" smtClean="0">
                <a:ea typeface="ＭＳ Ｐゴシック" pitchFamily="-84" charset="-128"/>
                <a:cs typeface="ＭＳ Ｐゴシック" pitchFamily="-84" charset="-128"/>
              </a:rPr>
              <a:t>measures </a:t>
            </a:r>
            <a:r>
              <a:rPr lang="en-US" altLang="ja-JP" dirty="0">
                <a:ea typeface="ＭＳ Ｐゴシック" pitchFamily="-84" charset="-128"/>
                <a:cs typeface="ＭＳ Ｐゴシック" pitchFamily="-84" charset="-128"/>
              </a:rPr>
              <a:t>the same length at rest. </a:t>
            </a:r>
          </a:p>
          <a:p>
            <a:pPr eaLnBrk="1" hangingPunct="1"/>
            <a:r>
              <a:rPr lang="en-US" dirty="0">
                <a:ea typeface="ＭＳ Ｐゴシック" pitchFamily="-84" charset="-128"/>
                <a:cs typeface="ＭＳ Ｐゴシック" pitchFamily="-84" charset="-128"/>
              </a:rPr>
              <a:t>The length as measured at rest</a:t>
            </a:r>
            <a:r>
              <a:rPr lang="en-US" dirty="0" smtClean="0">
                <a:ea typeface="ＭＳ Ｐゴシック" pitchFamily="-84" charset="-128"/>
                <a:cs typeface="ＭＳ Ｐゴシック" pitchFamily="-84" charset="-128"/>
              </a:rPr>
              <a:t> at the same time is </a:t>
            </a:r>
            <a:r>
              <a:rPr lang="en-US" dirty="0">
                <a:ea typeface="ＭＳ Ｐゴシック" pitchFamily="-84" charset="-128"/>
                <a:cs typeface="ＭＳ Ｐゴシック" pitchFamily="-84" charset="-128"/>
              </a:rPr>
              <a:t>called the </a:t>
            </a:r>
            <a:r>
              <a:rPr lang="en-US" b="1" dirty="0">
                <a:solidFill>
                  <a:srgbClr val="000000"/>
                </a:solidFill>
                <a:ea typeface="ＭＳ Ｐゴシック" pitchFamily="-84" charset="-128"/>
                <a:cs typeface="ＭＳ Ｐゴシック" pitchFamily="-84" charset="-128"/>
              </a:rPr>
              <a:t>proper length</a:t>
            </a:r>
            <a:r>
              <a:rPr lang="en-US" dirty="0">
                <a:ea typeface="ＭＳ Ｐゴシック" pitchFamily="-84" charset="-128"/>
                <a:cs typeface="ＭＳ Ｐゴシック" pitchFamily="-84" charset="-128"/>
              </a:rPr>
              <a:t>.</a:t>
            </a: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13</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457200" y="76200"/>
            <a:ext cx="8226425" cy="457200"/>
          </a:xfrm>
        </p:spPr>
        <p:txBody>
          <a:bodyPr/>
          <a:lstStyle/>
          <a:p>
            <a:pPr algn="ctr" eaLnBrk="1" hangingPunct="1"/>
            <a:r>
              <a:rPr lang="en-US" sz="4000" dirty="0" smtClean="0">
                <a:ea typeface="ＭＳ Ｐゴシック" pitchFamily="-84" charset="-128"/>
                <a:cs typeface="ＭＳ Ｐゴシック" pitchFamily="-84" charset="-128"/>
              </a:rPr>
              <a:t>Length Contraction cont’d </a:t>
            </a:r>
            <a:endParaRPr lang="en-US" sz="4000" dirty="0">
              <a:ea typeface="ＭＳ Ｐゴシック" pitchFamily="-84" charset="-128"/>
              <a:cs typeface="ＭＳ Ｐゴシック" pitchFamily="-84" charset="-128"/>
            </a:endParaRPr>
          </a:p>
        </p:txBody>
      </p:sp>
      <p:sp>
        <p:nvSpPr>
          <p:cNvPr id="76802" name="Rectangle 3"/>
          <p:cNvSpPr>
            <a:spLocks noGrp="1" noChangeArrowheads="1"/>
          </p:cNvSpPr>
          <p:nvPr>
            <p:ph type="body" idx="1"/>
          </p:nvPr>
        </p:nvSpPr>
        <p:spPr>
          <a:xfrm>
            <a:off x="104775" y="762000"/>
            <a:ext cx="9039225" cy="5486400"/>
          </a:xfrm>
        </p:spPr>
        <p:txBody>
          <a:bodyPr/>
          <a:lstStyle/>
          <a:p>
            <a:pPr eaLnBrk="1" hangingPunct="1">
              <a:lnSpc>
                <a:spcPct val="80000"/>
              </a:lnSpc>
              <a:buFont typeface="Wingdings" pitchFamily="-84" charset="2"/>
              <a:buNone/>
            </a:pPr>
            <a:r>
              <a:rPr lang="en-US" sz="2400" dirty="0">
                <a:ea typeface="ＭＳ Ｐゴシック" pitchFamily="-84" charset="-128"/>
                <a:cs typeface="ＭＳ Ｐゴシック" pitchFamily="-84" charset="-128"/>
              </a:rPr>
              <a:t>	Each observer lays the stick down along his or her respective </a:t>
            </a:r>
            <a:r>
              <a:rPr lang="en-US" sz="2400" i="1" dirty="0" err="1">
                <a:ea typeface="ＭＳ Ｐゴシック" pitchFamily="-84" charset="-128"/>
                <a:cs typeface="ＭＳ Ｐゴシック" pitchFamily="-84" charset="-128"/>
              </a:rPr>
              <a:t>x</a:t>
            </a:r>
            <a:r>
              <a:rPr lang="en-US" sz="2400" i="1" dirty="0">
                <a:ea typeface="ＭＳ Ｐゴシック" pitchFamily="-84" charset="-128"/>
                <a:cs typeface="ＭＳ Ｐゴシック" pitchFamily="-84" charset="-128"/>
              </a:rPr>
              <a:t> </a:t>
            </a:r>
            <a:r>
              <a:rPr lang="en-US" sz="2400" dirty="0">
                <a:ea typeface="ＭＳ Ｐゴシック" pitchFamily="-84" charset="-128"/>
                <a:cs typeface="ＭＳ Ｐゴシック" pitchFamily="-84" charset="-128"/>
              </a:rPr>
              <a:t>axis, putting the left end at </a:t>
            </a:r>
            <a:r>
              <a:rPr lang="en-US" sz="2400" dirty="0" err="1">
                <a:ea typeface="ＭＳ Ｐゴシック" pitchFamily="-84" charset="-128"/>
                <a:cs typeface="ＭＳ Ｐゴシック" pitchFamily="-84" charset="-128"/>
              </a:rPr>
              <a:t>x</a:t>
            </a:r>
            <a:r>
              <a:rPr lang="en-US" sz="2400" baseline="-25000" dirty="0">
                <a:ea typeface="ヒラギノ角ゴ Pro W3" pitchFamily="-84" charset="-128"/>
                <a:cs typeface="ヒラギノ角ゴ Pro W3" pitchFamily="-84" charset="-128"/>
              </a:rPr>
              <a:t>ℓ</a:t>
            </a:r>
            <a:r>
              <a:rPr lang="en-US" sz="2400" dirty="0">
                <a:ea typeface="ＭＳ Ｐゴシック" pitchFamily="-84" charset="-128"/>
                <a:cs typeface="ＭＳ Ｐゴシック" pitchFamily="-84" charset="-128"/>
              </a:rPr>
              <a:t> (or </a:t>
            </a:r>
            <a:r>
              <a:rPr lang="en-US" sz="2400" dirty="0" err="1" smtClean="0">
                <a:ea typeface="ＭＳ Ｐゴシック" pitchFamily="-84" charset="-128"/>
                <a:cs typeface="ＭＳ Ｐゴシック" pitchFamily="-84" charset="-128"/>
              </a:rPr>
              <a:t>x</a:t>
            </a:r>
            <a:r>
              <a:rPr lang="en-US"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r>
              <a:rPr lang="en-US" altLang="ja-JP" sz="2400" dirty="0">
                <a:ea typeface="ＭＳ Ｐゴシック" pitchFamily="-84" charset="-128"/>
                <a:cs typeface="ＭＳ Ｐゴシック" pitchFamily="-84" charset="-128"/>
              </a:rPr>
              <a:t>) and the right end at </a:t>
            </a:r>
            <a:r>
              <a:rPr lang="en-US" altLang="ja-JP" sz="2400" i="1" dirty="0" err="1">
                <a:ea typeface="ＭＳ Ｐゴシック" pitchFamily="-84" charset="-128"/>
                <a:cs typeface="ＭＳ Ｐゴシック" pitchFamily="-84" charset="-128"/>
              </a:rPr>
              <a:t>x</a:t>
            </a:r>
            <a:r>
              <a:rPr lang="en-US" altLang="ja-JP" sz="2400" i="1" baseline="-25000" dirty="0" err="1">
                <a:ea typeface="ＭＳ Ｐゴシック" pitchFamily="-84" charset="-128"/>
                <a:cs typeface="ＭＳ Ｐゴシック" pitchFamily="-84" charset="-128"/>
              </a:rPr>
              <a:t>r</a:t>
            </a:r>
            <a:r>
              <a:rPr lang="en-US" altLang="ja-JP" sz="2400" i="1" dirty="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(or </a:t>
            </a:r>
            <a:r>
              <a:rPr lang="en-US" altLang="ja-JP" sz="2400"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dirty="0">
                <a:ea typeface="ＭＳ Ｐゴシック" pitchFamily="-84" charset="-128"/>
                <a:cs typeface="ＭＳ Ｐゴシック" pitchFamily="-84" charset="-128"/>
              </a:rPr>
              <a:t>)</a:t>
            </a:r>
            <a:r>
              <a:rPr lang="en-US" altLang="ja-JP" sz="2400" dirty="0" smtClean="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lvl="1" eaLnBrk="1" hangingPunct="1">
              <a:lnSpc>
                <a:spcPct val="80000"/>
              </a:lnSpc>
              <a:buSzPct val="65000"/>
              <a:buFont typeface="Wingdings" pitchFamily="-84" charset="2"/>
              <a:buChar char="n"/>
            </a:pPr>
            <a:r>
              <a:rPr lang="en-US" sz="2400" dirty="0"/>
              <a:t>Thus, in</a:t>
            </a:r>
            <a:r>
              <a:rPr lang="en-US" sz="2400" dirty="0" smtClean="0"/>
              <a:t> the rest frame </a:t>
            </a:r>
            <a:r>
              <a:rPr lang="en-US" sz="2400" dirty="0"/>
              <a:t>K, Frank measures his stick to be:</a:t>
            </a:r>
          </a:p>
          <a:p>
            <a:pPr algn="ctr" eaLnBrk="1" hangingPunct="1">
              <a:lnSpc>
                <a:spcPct val="115000"/>
              </a:lnSpc>
              <a:spcBef>
                <a:spcPct val="0"/>
              </a:spcBef>
              <a:buFont typeface="Wingdings" pitchFamily="-84" charset="2"/>
              <a:buNone/>
            </a:pPr>
            <a:r>
              <a:rPr lang="en-US" sz="2400" dirty="0">
                <a:ea typeface="ＭＳ Ｐゴシック" pitchFamily="-84" charset="-128"/>
                <a:cs typeface="ＭＳ Ｐゴシック" pitchFamily="-84" charset="-128"/>
              </a:rPr>
              <a:t>L</a:t>
            </a:r>
            <a:r>
              <a:rPr lang="en-US" sz="2400" baseline="-25000" dirty="0">
                <a:ea typeface="ＭＳ Ｐゴシック" pitchFamily="-84" charset="-128"/>
                <a:cs typeface="ＭＳ Ｐゴシック" pitchFamily="-84" charset="-128"/>
              </a:rPr>
              <a:t>0</a:t>
            </a:r>
            <a:r>
              <a:rPr lang="en-US" sz="2400" dirty="0">
                <a:ea typeface="ＭＳ Ｐゴシック" pitchFamily="-84" charset="-128"/>
                <a:cs typeface="ＭＳ Ｐゴシック" pitchFamily="-84" charset="-128"/>
              </a:rPr>
              <a:t> = </a:t>
            </a:r>
            <a:r>
              <a:rPr lang="en-US" sz="2400" i="1" dirty="0" err="1">
                <a:ea typeface="ＭＳ Ｐゴシック" pitchFamily="-84" charset="-128"/>
                <a:cs typeface="ＭＳ Ｐゴシック" pitchFamily="-84" charset="-128"/>
              </a:rPr>
              <a:t>x</a:t>
            </a:r>
            <a:r>
              <a:rPr lang="en-US" sz="2400" i="1" baseline="-25000" dirty="0" err="1">
                <a:ea typeface="ＭＳ Ｐゴシック" pitchFamily="-84" charset="-128"/>
                <a:cs typeface="ＭＳ Ｐゴシック" pitchFamily="-84" charset="-128"/>
              </a:rPr>
              <a:t>r</a:t>
            </a:r>
            <a:r>
              <a:rPr lang="en-US" sz="2400" i="1" baseline="-25000" dirty="0">
                <a:ea typeface="ＭＳ Ｐゴシック" pitchFamily="-84" charset="-128"/>
                <a:cs typeface="ＭＳ Ｐゴシック" pitchFamily="-84" charset="-128"/>
              </a:rPr>
              <a:t>   </a:t>
            </a:r>
            <a:r>
              <a:rPr lang="en-US" sz="2400" i="1" dirty="0">
                <a:ea typeface="ＭＳ Ｐゴシック" pitchFamily="-84" charset="-128"/>
                <a:cs typeface="ＭＳ Ｐゴシック" pitchFamily="-84" charset="-128"/>
              </a:rPr>
              <a:t>-</a:t>
            </a:r>
            <a:r>
              <a:rPr lang="en-US" sz="2400" dirty="0">
                <a:ea typeface="ＭＳ Ｐゴシック" pitchFamily="-84" charset="-128"/>
                <a:cs typeface="ＭＳ Ｐゴシック" pitchFamily="-84" charset="-128"/>
              </a:rPr>
              <a:t> </a:t>
            </a:r>
            <a:r>
              <a:rPr lang="en-US" sz="2400" dirty="0" err="1">
                <a:ea typeface="ＭＳ Ｐゴシック" pitchFamily="-84" charset="-128"/>
                <a:cs typeface="ＭＳ Ｐゴシック" pitchFamily="-84" charset="-128"/>
              </a:rPr>
              <a:t>x</a:t>
            </a:r>
            <a:r>
              <a:rPr lang="en-US" sz="2400" baseline="-25000" dirty="0">
                <a:ea typeface="ヒラギノ角ゴ Pro W3" pitchFamily="-84" charset="-128"/>
                <a:cs typeface="ヒラギノ角ゴ Pro W3" pitchFamily="-84" charset="-128"/>
              </a:rPr>
              <a:t>ℓ</a:t>
            </a:r>
            <a:r>
              <a:rPr lang="en-US" sz="2400" dirty="0">
                <a:ea typeface="ＭＳ Ｐゴシック" pitchFamily="-84" charset="-128"/>
                <a:cs typeface="ＭＳ Ｐゴシック" pitchFamily="-84" charset="-128"/>
              </a:rPr>
              <a:t> </a:t>
            </a:r>
            <a:r>
              <a:rPr lang="en-US" sz="2400" dirty="0" smtClean="0">
                <a:ea typeface="ＭＳ Ｐゴシック" pitchFamily="-84" charset="-128"/>
                <a:cs typeface="ＭＳ Ｐゴシック" pitchFamily="-84" charset="-128"/>
              </a:rPr>
              <a:t> </a:t>
            </a:r>
          </a:p>
          <a:p>
            <a:pPr lvl="1" eaLnBrk="1" hangingPunct="1">
              <a:lnSpc>
                <a:spcPct val="80000"/>
              </a:lnSpc>
              <a:spcBef>
                <a:spcPct val="0"/>
              </a:spcBef>
              <a:buSzPct val="65000"/>
              <a:buFont typeface="Wingdings" pitchFamily="-84" charset="2"/>
              <a:buChar char="n"/>
            </a:pPr>
            <a:r>
              <a:rPr lang="en-US" sz="2400" dirty="0"/>
              <a:t>Similarly, in</a:t>
            </a:r>
            <a:r>
              <a:rPr lang="en-US" sz="2400" dirty="0" smtClean="0"/>
              <a:t> the moving frame K</a:t>
            </a:r>
            <a:r>
              <a:rPr lang="en-US" sz="2400" dirty="0" smtClean="0">
                <a:ea typeface="ＭＳ Ｐゴシック" pitchFamily="-84" charset="-128"/>
              </a:rPr>
              <a:t>’</a:t>
            </a:r>
            <a:r>
              <a:rPr lang="en-US" altLang="ja-JP" sz="2400" dirty="0" smtClean="0"/>
              <a:t>, </a:t>
            </a:r>
            <a:r>
              <a:rPr lang="en-US" altLang="ja-JP" sz="2400" dirty="0"/>
              <a:t>Mary measures her stick at rest to be:</a:t>
            </a:r>
            <a:r>
              <a:rPr lang="en-US" altLang="ja-JP" sz="2400" dirty="0" smtClean="0"/>
              <a:t> </a:t>
            </a:r>
          </a:p>
          <a:p>
            <a:pPr eaLnBrk="1" hangingPunct="1">
              <a:lnSpc>
                <a:spcPct val="90000"/>
              </a:lnSpc>
              <a:buNone/>
            </a:pPr>
            <a:r>
              <a:rPr lang="en-US" sz="2400" dirty="0" smtClean="0">
                <a:ea typeface="ＭＳ Ｐゴシック" pitchFamily="-84" charset="-128"/>
                <a:cs typeface="ＭＳ Ｐゴシック" pitchFamily="-84" charset="-128"/>
              </a:rPr>
              <a:t>					L’</a:t>
            </a:r>
            <a:r>
              <a:rPr lang="en-US" altLang="ja-JP" sz="2400" baseline="-25000" dirty="0" smtClean="0">
                <a:ea typeface="ＭＳ Ｐゴシック" pitchFamily="-84" charset="-128"/>
                <a:cs typeface="ＭＳ Ｐゴシック" pitchFamily="-84" charset="-128"/>
              </a:rPr>
              <a:t>0</a:t>
            </a:r>
            <a:r>
              <a:rPr lang="en-US" altLang="ja-JP" sz="2400" dirty="0" smtClean="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 </a:t>
            </a:r>
            <a:r>
              <a:rPr lang="en-US" altLang="ja-JP" sz="2400" i="1"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i="1" baseline="-25000" dirty="0" smtClean="0">
                <a:ea typeface="ＭＳ Ｐゴシック" pitchFamily="-84" charset="-128"/>
                <a:cs typeface="ＭＳ Ｐゴシック" pitchFamily="-84" charset="-128"/>
              </a:rPr>
              <a:t>  </a:t>
            </a:r>
            <a:r>
              <a:rPr lang="en-US" altLang="ja-JP" sz="2400" i="1" dirty="0">
                <a:ea typeface="ＭＳ Ｐゴシック" pitchFamily="-84" charset="-128"/>
                <a:cs typeface="ＭＳ Ｐゴシック" pitchFamily="-84" charset="-128"/>
              </a:rPr>
              <a:t>–</a:t>
            </a:r>
            <a:r>
              <a:rPr lang="en-US" altLang="ja-JP" sz="2400" dirty="0">
                <a:ea typeface="ＭＳ Ｐゴシック" pitchFamily="-84" charset="-128"/>
                <a:cs typeface="ＭＳ Ｐゴシック" pitchFamily="-84" charset="-128"/>
              </a:rPr>
              <a:t> </a:t>
            </a:r>
            <a:r>
              <a:rPr lang="en-US" altLang="ja-JP" sz="2400" dirty="0" err="1" smtClean="0">
                <a:ea typeface="ＭＳ Ｐゴシック" pitchFamily="-84" charset="-128"/>
                <a:cs typeface="ＭＳ Ｐゴシック" pitchFamily="-84" charset="-128"/>
              </a:rPr>
              <a:t>x</a:t>
            </a:r>
            <a:r>
              <a:rPr lang="en-US" altLang="ja-JP"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r>
              <a:rPr lang="en-US" altLang="ja-JP" sz="2400" dirty="0" smtClean="0">
                <a:ea typeface="ＭＳ Ｐゴシック" pitchFamily="-84" charset="-128"/>
                <a:cs typeface="ＭＳ Ｐゴシック" pitchFamily="-84" charset="-128"/>
              </a:rPr>
              <a:t> </a:t>
            </a:r>
          </a:p>
          <a:p>
            <a:pPr eaLnBrk="1" hangingPunct="1">
              <a:lnSpc>
                <a:spcPct val="90000"/>
              </a:lnSpc>
            </a:pPr>
            <a:r>
              <a:rPr lang="en-US" sz="2400" dirty="0" smtClean="0">
                <a:ea typeface="ＭＳ Ｐゴシック" pitchFamily="-84" charset="-128"/>
                <a:cs typeface="ＭＳ Ｐゴシック" pitchFamily="-84" charset="-128"/>
              </a:rPr>
              <a:t>Frank in his rest frame measures the moving length in Mary’</a:t>
            </a:r>
            <a:r>
              <a:rPr lang="en-US" altLang="ja-JP" sz="2400" dirty="0" smtClean="0">
                <a:ea typeface="ＭＳ Ｐゴシック" pitchFamily="-84" charset="-128"/>
                <a:cs typeface="ＭＳ Ｐゴシック" pitchFamily="-84" charset="-128"/>
              </a:rPr>
              <a:t>s frame moving with velocity.</a:t>
            </a:r>
            <a:endParaRPr lang="en-US" sz="2400" dirty="0" smtClean="0">
              <a:ea typeface="ＭＳ Ｐゴシック" pitchFamily="-84" charset="-128"/>
              <a:cs typeface="ＭＳ Ｐゴシック" pitchFamily="-84" charset="-128"/>
            </a:endParaRPr>
          </a:p>
          <a:p>
            <a:pPr eaLnBrk="1" hangingPunct="1">
              <a:lnSpc>
                <a:spcPct val="90000"/>
              </a:lnSpc>
            </a:pPr>
            <a:r>
              <a:rPr lang="en-US" sz="2400" dirty="0" smtClean="0">
                <a:ea typeface="ＭＳ Ｐゴシック" pitchFamily="-84" charset="-128"/>
                <a:cs typeface="ＭＳ Ｐゴシック" pitchFamily="-84" charset="-128"/>
              </a:rPr>
              <a:t>Thus using the Lorentz transformations Frank measures the length of the stick in K’</a:t>
            </a:r>
            <a:r>
              <a:rPr lang="en-US" altLang="ja-JP" sz="2400" baseline="30000" dirty="0" smtClean="0">
                <a:ea typeface="ＭＳ Ｐゴシック" pitchFamily="-84" charset="-128"/>
                <a:cs typeface="ＭＳ Ｐゴシック" pitchFamily="-84" charset="-128"/>
              </a:rPr>
              <a:t> </a:t>
            </a:r>
            <a:r>
              <a:rPr lang="en-US" altLang="ja-JP" sz="2400" dirty="0" smtClean="0">
                <a:ea typeface="ＭＳ Ｐゴシック" pitchFamily="-84" charset="-128"/>
                <a:cs typeface="ＭＳ Ｐゴシック" pitchFamily="-84" charset="-128"/>
              </a:rPr>
              <a:t>as:</a:t>
            </a:r>
            <a:endParaRPr lang="en-US" sz="2400" dirty="0" smtClean="0">
              <a:ea typeface="ＭＳ Ｐゴシック" pitchFamily="-84" charset="-128"/>
              <a:cs typeface="ＭＳ Ｐゴシック" pitchFamily="-84" charset="-128"/>
            </a:endParaRPr>
          </a:p>
          <a:p>
            <a:pPr algn="ctr" eaLnBrk="1" hangingPunct="1">
              <a:lnSpc>
                <a:spcPct val="90000"/>
              </a:lnSpc>
              <a:buNone/>
            </a:pPr>
            <a:endParaRPr lang="en-US" sz="2400"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	Where both ends of the stick must be measured simultaneously, </a:t>
            </a:r>
            <a:r>
              <a:rPr lang="en-US" sz="2400" dirty="0" err="1" smtClean="0">
                <a:ea typeface="ＭＳ Ｐゴシック" pitchFamily="-84" charset="-128"/>
                <a:cs typeface="ＭＳ Ｐゴシック" pitchFamily="-84" charset="-128"/>
              </a:rPr>
              <a:t>i.e</a:t>
            </a:r>
            <a:r>
              <a:rPr lang="en-US" sz="2400" dirty="0" smtClean="0">
                <a:ea typeface="ＭＳ Ｐゴシック" pitchFamily="-84" charset="-128"/>
                <a:cs typeface="ＭＳ Ｐゴシック" pitchFamily="-84" charset="-128"/>
              </a:rPr>
              <a:t>, </a:t>
            </a:r>
            <a:r>
              <a:rPr lang="en-US" sz="2400" i="1" dirty="0" err="1" smtClean="0">
                <a:ea typeface="ＭＳ Ｐゴシック" pitchFamily="-84" charset="-128"/>
                <a:cs typeface="ＭＳ Ｐゴシック" pitchFamily="-84" charset="-128"/>
              </a:rPr>
              <a:t>t</a:t>
            </a:r>
            <a:r>
              <a:rPr lang="en-US" sz="2400" i="1" baseline="-25000" dirty="0" err="1" smtClean="0">
                <a:ea typeface="ＭＳ Ｐゴシック" pitchFamily="-84" charset="-128"/>
                <a:cs typeface="ＭＳ Ｐゴシック" pitchFamily="-84" charset="-128"/>
              </a:rPr>
              <a:t>r</a:t>
            </a:r>
            <a:r>
              <a:rPr lang="en-US" sz="2400" dirty="0" smtClean="0">
                <a:ea typeface="ＭＳ Ｐゴシック" pitchFamily="-84" charset="-128"/>
                <a:cs typeface="ＭＳ Ｐゴシック" pitchFamily="-84" charset="-128"/>
              </a:rPr>
              <a:t> = </a:t>
            </a:r>
            <a:r>
              <a:rPr lang="en-US" sz="2400" i="1" dirty="0" err="1" smtClean="0">
                <a:ea typeface="ＭＳ Ｐゴシック" pitchFamily="-84" charset="-128"/>
                <a:cs typeface="ＭＳ Ｐゴシック" pitchFamily="-84" charset="-128"/>
              </a:rPr>
              <a:t>t</a:t>
            </a:r>
            <a:r>
              <a:rPr lang="en-US" sz="2400" baseline="-25000" dirty="0" smtClean="0">
                <a:ea typeface="ヒラギノ角ゴ Pro W3" pitchFamily="-84" charset="-128"/>
                <a:cs typeface="ヒラギノ角ゴ Pro W3" pitchFamily="-84" charset="-128"/>
              </a:rPr>
              <a:t>ℓ</a:t>
            </a:r>
            <a:endParaRPr lang="en-US"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r>
              <a:rPr lang="en-US" sz="2400" dirty="0" smtClean="0">
                <a:ea typeface="ＭＳ Ｐゴシック" pitchFamily="-84" charset="-128"/>
                <a:cs typeface="ＭＳ Ｐゴシック" pitchFamily="-84" charset="-128"/>
              </a:rPr>
              <a:t>Here Mary’</a:t>
            </a:r>
            <a:r>
              <a:rPr lang="en-US" altLang="ja-JP" sz="2400" dirty="0" smtClean="0">
                <a:ea typeface="ＭＳ Ｐゴシック" pitchFamily="-84" charset="-128"/>
                <a:cs typeface="ＭＳ Ｐゴシック" pitchFamily="-84" charset="-128"/>
              </a:rPr>
              <a:t>s proper length is </a:t>
            </a:r>
            <a:r>
              <a:rPr lang="en-US" altLang="ja-JP" sz="2400" i="1" dirty="0" smtClean="0">
                <a:ea typeface="ＭＳ Ｐゴシック" pitchFamily="-84" charset="-128"/>
                <a:cs typeface="ＭＳ Ｐゴシック" pitchFamily="-84" charset="-128"/>
              </a:rPr>
              <a:t>L</a:t>
            </a:r>
            <a:r>
              <a:rPr lang="en-US" altLang="ja-JP" sz="2400" dirty="0" smtClean="0">
                <a:ea typeface="ＭＳ Ｐゴシック" pitchFamily="-84" charset="-128"/>
                <a:cs typeface="ＭＳ Ｐゴシック" pitchFamily="-84" charset="-128"/>
              </a:rPr>
              <a:t>’</a:t>
            </a:r>
            <a:r>
              <a:rPr lang="en-US" altLang="ja-JP" sz="2400" baseline="-25000" dirty="0" smtClean="0">
                <a:ea typeface="ＭＳ Ｐゴシック" pitchFamily="-84" charset="-128"/>
                <a:cs typeface="ＭＳ Ｐゴシック" pitchFamily="-84" charset="-128"/>
              </a:rPr>
              <a:t>0</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dirty="0" err="1" smtClean="0">
                <a:ea typeface="ＭＳ Ｐゴシック" pitchFamily="-84" charset="-128"/>
                <a:cs typeface="ＭＳ Ｐゴシック" pitchFamily="-84" charset="-128"/>
              </a:rPr>
              <a:t>’</a:t>
            </a:r>
            <a:r>
              <a:rPr lang="en-US" altLang="ja-JP" sz="2400" i="1" baseline="-25000" dirty="0" err="1" smtClean="0">
                <a:ea typeface="ＭＳ Ｐゴシック" pitchFamily="-84" charset="-128"/>
                <a:cs typeface="ＭＳ Ｐゴシック" pitchFamily="-84" charset="-128"/>
              </a:rPr>
              <a:t>r</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endParaRPr lang="en-US" altLang="ja-JP"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r>
              <a:rPr lang="en-US" sz="2400" dirty="0" smtClean="0">
                <a:ea typeface="ＭＳ Ｐゴシック" pitchFamily="-84" charset="-128"/>
                <a:cs typeface="ＭＳ Ｐゴシック" pitchFamily="-84" charset="-128"/>
              </a:rPr>
              <a:t>and Frank’</a:t>
            </a:r>
            <a:r>
              <a:rPr lang="en-US" altLang="ja-JP" sz="2400" dirty="0" smtClean="0">
                <a:ea typeface="ＭＳ Ｐゴシック" pitchFamily="-84" charset="-128"/>
                <a:cs typeface="ＭＳ Ｐゴシック" pitchFamily="-84" charset="-128"/>
              </a:rPr>
              <a:t>s measured length is </a:t>
            </a:r>
            <a:r>
              <a:rPr lang="en-US" altLang="ja-JP" sz="2400" i="1" dirty="0" smtClean="0">
                <a:ea typeface="ＭＳ Ｐゴシック" pitchFamily="-84" charset="-128"/>
                <a:cs typeface="ＭＳ Ｐゴシック" pitchFamily="-84" charset="-128"/>
              </a:rPr>
              <a:t>L</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baseline="-25000" dirty="0" smtClean="0">
                <a:ea typeface="ヒラギノ角ゴ Pro W3" pitchFamily="-84" charset="-128"/>
                <a:cs typeface="ヒラギノ角ゴ Pro W3" pitchFamily="-84" charset="-128"/>
              </a:rPr>
              <a:t>ℓ</a:t>
            </a:r>
            <a:endParaRPr lang="en-US"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endParaRPr lang="en-US" altLang="ja-JP" sz="2400" dirty="0" smtClean="0">
              <a:ea typeface="ＭＳ Ｐゴシック" pitchFamily="-84" charset="-128"/>
              <a:cs typeface="ＭＳ Ｐゴシック" pitchFamily="-84" charset="-128"/>
            </a:endParaRPr>
          </a:p>
          <a:p>
            <a:pPr eaLnBrk="1" hangingPunct="1">
              <a:lnSpc>
                <a:spcPct val="80000"/>
              </a:lnSpc>
            </a:pPr>
            <a:endParaRPr lang="en-US" sz="2400"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pic>
        <p:nvPicPr>
          <p:cNvPr id="7" name="Picture 7"/>
          <p:cNvPicPr preferRelativeResize="0">
            <a:picLocks noChangeAspect="1" noChangeArrowheads="1"/>
          </p:cNvPicPr>
          <p:nvPr/>
        </p:nvPicPr>
        <p:blipFill>
          <a:blip r:embed="rId2"/>
          <a:srcRect/>
          <a:stretch>
            <a:fillRect/>
          </a:stretch>
        </p:blipFill>
        <p:spPr bwMode="auto">
          <a:xfrm>
            <a:off x="2819400" y="4038600"/>
            <a:ext cx="3200400" cy="69809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457200" y="277813"/>
            <a:ext cx="8226425" cy="457200"/>
          </a:xfrm>
        </p:spPr>
        <p:txBody>
          <a:bodyPr/>
          <a:lstStyle/>
          <a:p>
            <a:pPr algn="ctr" eaLnBrk="1" hangingPunct="1"/>
            <a:r>
              <a:rPr lang="en-US" altLang="ja-JP" dirty="0" smtClean="0">
                <a:ea typeface="ＭＳ Ｐゴシック" pitchFamily="-84" charset="-128"/>
                <a:cs typeface="ＭＳ Ｐゴシック" pitchFamily="-84" charset="-128"/>
              </a:rPr>
              <a:t>Measurement in Rest Frame</a:t>
            </a:r>
            <a:endParaRPr lang="en-US" dirty="0">
              <a:ea typeface="ＭＳ Ｐゴシック" pitchFamily="-84" charset="-128"/>
              <a:cs typeface="ＭＳ Ｐゴシック" pitchFamily="-84" charset="-128"/>
            </a:endParaRPr>
          </a:p>
        </p:txBody>
      </p:sp>
      <p:sp>
        <p:nvSpPr>
          <p:cNvPr id="78850" name="Rectangle 3"/>
          <p:cNvSpPr>
            <a:spLocks noGrp="1" noChangeArrowheads="1"/>
          </p:cNvSpPr>
          <p:nvPr>
            <p:ph type="body" idx="1"/>
          </p:nvPr>
        </p:nvSpPr>
        <p:spPr>
          <a:xfrm>
            <a:off x="231775" y="914400"/>
            <a:ext cx="8759825" cy="4497387"/>
          </a:xfrm>
        </p:spPr>
        <p:txBody>
          <a:bodyPr/>
          <a:lstStyle/>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	The observer in the rest frame </a:t>
            </a:r>
            <a:r>
              <a:rPr lang="en-US" dirty="0">
                <a:ea typeface="ＭＳ Ｐゴシック" pitchFamily="-84" charset="-128"/>
                <a:cs typeface="ＭＳ Ｐゴシック" pitchFamily="-84" charset="-128"/>
              </a:rPr>
              <a:t>measures the moving length as </a:t>
            </a:r>
            <a:r>
              <a:rPr lang="en-US" i="1" dirty="0">
                <a:ea typeface="ＭＳ Ｐゴシック" pitchFamily="-84" charset="-128"/>
                <a:cs typeface="ＭＳ Ｐゴシック" pitchFamily="-84" charset="-128"/>
              </a:rPr>
              <a:t>L</a:t>
            </a:r>
            <a:r>
              <a:rPr lang="en-US" dirty="0">
                <a:ea typeface="ＭＳ Ｐゴシック" pitchFamily="-84" charset="-128"/>
                <a:cs typeface="ＭＳ Ｐゴシック" pitchFamily="-84" charset="-128"/>
              </a:rPr>
              <a:t> given by</a:t>
            </a:r>
            <a:r>
              <a:rPr lang="en-US" dirty="0" smtClean="0">
                <a:ea typeface="ＭＳ Ｐゴシック" pitchFamily="-84" charset="-128"/>
                <a:cs typeface="ＭＳ Ｐゴシック" pitchFamily="-84" charset="-128"/>
              </a:rPr>
              <a:t> </a:t>
            </a:r>
          </a:p>
          <a:p>
            <a:pP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	</a:t>
            </a:r>
          </a:p>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but </a:t>
            </a:r>
            <a:r>
              <a:rPr lang="en-US" dirty="0">
                <a:ea typeface="ＭＳ Ｐゴシック" pitchFamily="-84" charset="-128"/>
                <a:cs typeface="ＭＳ Ｐゴシック" pitchFamily="-84" charset="-128"/>
              </a:rPr>
              <a:t>since both Mary and Frank in their respective frames measure </a:t>
            </a:r>
            <a:r>
              <a:rPr lang="en-US" i="1" dirty="0" smtClean="0">
                <a:ea typeface="ＭＳ Ｐゴシック" pitchFamily="-84" charset="-128"/>
                <a:cs typeface="ＭＳ Ｐゴシック" pitchFamily="-84" charset="-128"/>
              </a:rPr>
              <a:t>L</a:t>
            </a:r>
            <a:r>
              <a:rPr lang="en-US" dirty="0" smtClean="0">
                <a:ea typeface="ＭＳ Ｐゴシック" pitchFamily="-84" charset="-128"/>
                <a:cs typeface="ＭＳ Ｐゴシック" pitchFamily="-84" charset="-128"/>
              </a:rPr>
              <a:t>’</a:t>
            </a:r>
            <a:r>
              <a:rPr lang="en-US" altLang="ja-JP" baseline="-25000" dirty="0" smtClean="0">
                <a:ea typeface="ＭＳ Ｐゴシック" pitchFamily="-84" charset="-128"/>
                <a:cs typeface="ＭＳ Ｐゴシック" pitchFamily="-84" charset="-128"/>
              </a:rPr>
              <a:t>0  </a:t>
            </a:r>
            <a:r>
              <a:rPr lang="en-US" altLang="ja-JP" dirty="0">
                <a:ea typeface="ＭＳ Ｐゴシック" pitchFamily="-84" charset="-128"/>
                <a:cs typeface="ＭＳ Ｐゴシック" pitchFamily="-84" charset="-128"/>
              </a:rPr>
              <a:t>= </a:t>
            </a:r>
            <a:r>
              <a:rPr lang="en-US" altLang="ja-JP" i="1" dirty="0">
                <a:ea typeface="ＭＳ Ｐゴシック" pitchFamily="-84" charset="-128"/>
                <a:cs typeface="ＭＳ Ｐゴシック" pitchFamily="-84" charset="-128"/>
              </a:rPr>
              <a:t>L</a:t>
            </a:r>
            <a:r>
              <a:rPr lang="en-US" altLang="ja-JP" baseline="-25000" dirty="0">
                <a:ea typeface="ＭＳ Ｐゴシック" pitchFamily="-84" charset="-128"/>
                <a:cs typeface="ＭＳ Ｐゴシック" pitchFamily="-84" charset="-128"/>
              </a:rPr>
              <a:t>0</a:t>
            </a: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r>
              <a:rPr lang="en-US" dirty="0">
                <a:ea typeface="ＭＳ Ｐゴシック" pitchFamily="-84" charset="-128"/>
                <a:cs typeface="ＭＳ Ｐゴシック" pitchFamily="-84" charset="-128"/>
              </a:rPr>
              <a:t>	and </a:t>
            </a:r>
            <a:r>
              <a:rPr lang="en-US" i="1" dirty="0">
                <a:ea typeface="ＭＳ Ｐゴシック" pitchFamily="-84" charset="-128"/>
                <a:cs typeface="ＭＳ Ｐゴシック" pitchFamily="-84" charset="-128"/>
              </a:rPr>
              <a:t>L</a:t>
            </a:r>
            <a:r>
              <a:rPr lang="en-US" baseline="-25000" dirty="0">
                <a:ea typeface="ＭＳ Ｐゴシック" pitchFamily="-84" charset="-128"/>
                <a:cs typeface="ＭＳ Ｐゴシック" pitchFamily="-84" charset="-128"/>
              </a:rPr>
              <a:t>0  </a:t>
            </a:r>
            <a:r>
              <a:rPr lang="en-US" dirty="0">
                <a:ea typeface="ＭＳ Ｐゴシック" pitchFamily="-84" charset="-128"/>
                <a:cs typeface="ＭＳ Ｐゴシック" pitchFamily="-84" charset="-128"/>
              </a:rPr>
              <a:t>&gt; </a:t>
            </a:r>
            <a:r>
              <a:rPr lang="en-US" i="1" dirty="0">
                <a:ea typeface="ＭＳ Ｐゴシック" pitchFamily="-84" charset="-128"/>
                <a:cs typeface="ＭＳ Ｐゴシック" pitchFamily="-84" charset="-128"/>
              </a:rPr>
              <a:t>L</a:t>
            </a:r>
            <a:r>
              <a:rPr lang="en-US" dirty="0">
                <a:ea typeface="ＭＳ Ｐゴシック" pitchFamily="-84" charset="-128"/>
                <a:cs typeface="ＭＳ Ｐゴシック" pitchFamily="-84" charset="-128"/>
              </a:rPr>
              <a:t>, i.e. the moving stick shrinks</a:t>
            </a:r>
          </a:p>
        </p:txBody>
      </p:sp>
      <p:pic>
        <p:nvPicPr>
          <p:cNvPr id="78851" name="Picture 10"/>
          <p:cNvPicPr preferRelativeResize="0">
            <a:picLocks noChangeAspect="1" noChangeArrowheads="1"/>
          </p:cNvPicPr>
          <p:nvPr/>
        </p:nvPicPr>
        <p:blipFill>
          <a:blip r:embed="rId2"/>
          <a:srcRect/>
          <a:stretch>
            <a:fillRect/>
          </a:stretch>
        </p:blipFill>
        <p:spPr bwMode="auto">
          <a:xfrm>
            <a:off x="2732088" y="1993900"/>
            <a:ext cx="3086100" cy="901700"/>
          </a:xfrm>
          <a:prstGeom prst="rect">
            <a:avLst/>
          </a:prstGeom>
          <a:noFill/>
          <a:ln w="9525">
            <a:noFill/>
            <a:miter lim="800000"/>
            <a:headEnd/>
            <a:tailEnd/>
          </a:ln>
        </p:spPr>
      </p:pic>
      <p:pic>
        <p:nvPicPr>
          <p:cNvPr id="78852" name="Picture 11"/>
          <p:cNvPicPr preferRelativeResize="0">
            <a:picLocks noChangeAspect="1" noChangeArrowheads="1"/>
          </p:cNvPicPr>
          <p:nvPr/>
        </p:nvPicPr>
        <p:blipFill>
          <a:blip r:embed="rId3"/>
          <a:srcRect/>
          <a:stretch>
            <a:fillRect/>
          </a:stretch>
        </p:blipFill>
        <p:spPr bwMode="auto">
          <a:xfrm>
            <a:off x="2362200" y="4225925"/>
            <a:ext cx="4005268" cy="1108075"/>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914400"/>
          </a:xfrm>
        </p:spPr>
        <p:txBody>
          <a:bodyPr/>
          <a:lstStyle/>
          <a:p>
            <a:r>
              <a:rPr lang="en-US" dirty="0" smtClean="0"/>
              <a:t>Length Contraction Summary</a:t>
            </a:r>
            <a:endParaRPr lang="en-US" dirty="0"/>
          </a:p>
        </p:txBody>
      </p:sp>
      <p:sp>
        <p:nvSpPr>
          <p:cNvPr id="3" name="Content Placeholder 2"/>
          <p:cNvSpPr>
            <a:spLocks noGrp="1"/>
          </p:cNvSpPr>
          <p:nvPr>
            <p:ph idx="1"/>
          </p:nvPr>
        </p:nvSpPr>
        <p:spPr>
          <a:xfrm>
            <a:off x="5105400" y="1066801"/>
            <a:ext cx="3581400" cy="3124200"/>
          </a:xfrm>
        </p:spPr>
        <p:txBody>
          <a:bodyPr/>
          <a:lstStyle/>
          <a:p>
            <a:r>
              <a:rPr lang="en-US" sz="2800" dirty="0" smtClean="0"/>
              <a:t>Proper length (length of object in its own frame:</a:t>
            </a:r>
          </a:p>
          <a:p>
            <a:pPr>
              <a:buNone/>
            </a:pPr>
            <a:endParaRPr lang="en-US" sz="2800" dirty="0" smtClean="0"/>
          </a:p>
          <a:p>
            <a:r>
              <a:rPr lang="en-US" sz="2800" dirty="0" smtClean="0"/>
              <a:t>Length of object in observer’s frame:</a:t>
            </a:r>
          </a:p>
          <a:p>
            <a:endParaRPr lang="en-US" sz="2800" dirty="0"/>
          </a:p>
        </p:txBody>
      </p:sp>
      <p:sp>
        <p:nvSpPr>
          <p:cNvPr id="4" name="Date Placeholder 3"/>
          <p:cNvSpPr>
            <a:spLocks noGrp="1"/>
          </p:cNvSpPr>
          <p:nvPr>
            <p:ph type="dt" sz="half" idx="10"/>
          </p:nvPr>
        </p:nvSpPr>
        <p:spPr/>
        <p:txBody>
          <a:bodyPr/>
          <a:lstStyle/>
          <a:p>
            <a:r>
              <a:rPr lang="en-US" smtClean="0"/>
              <a:t>Mon., Sept. 10, 2012</a:t>
            </a:r>
            <a:endParaRPr lang="en-US" dirty="0"/>
          </a:p>
        </p:txBody>
      </p:sp>
      <p:sp>
        <p:nvSpPr>
          <p:cNvPr id="5" name="Footer Placeholder 4"/>
          <p:cNvSpPr>
            <a:spLocks noGrp="1"/>
          </p:cNvSpPr>
          <p:nvPr>
            <p:ph type="ftr" sz="quarter" idx="11"/>
          </p:nvPr>
        </p:nvSpPr>
        <p:spPr/>
        <p:txBody>
          <a:bodyPr/>
          <a:lstStyle/>
          <a:p>
            <a:r>
              <a:rPr lang="en-US" smtClean="0"/>
              <a:t>PHYS 3313-001, Fall 2012                      Dr. Jaehoon Yu</a:t>
            </a:r>
            <a:endParaRPr lang="en-US"/>
          </a:p>
        </p:txBody>
      </p:sp>
      <p:sp>
        <p:nvSpPr>
          <p:cNvPr id="6" name="Slide Number Placeholder 5"/>
          <p:cNvSpPr>
            <a:spLocks noGrp="1"/>
          </p:cNvSpPr>
          <p:nvPr>
            <p:ph type="sldNum" sz="quarter" idx="12"/>
          </p:nvPr>
        </p:nvSpPr>
        <p:spPr/>
        <p:txBody>
          <a:bodyPr/>
          <a:lstStyle/>
          <a:p>
            <a:fld id="{A70890A1-DA85-483F-ABF9-6C30248A1FC2}" type="slidenum">
              <a:rPr lang="en-US" smtClean="0"/>
              <a:pPr/>
              <a:t>16</a:t>
            </a:fld>
            <a:endParaRPr lang="en-US"/>
          </a:p>
        </p:txBody>
      </p:sp>
      <p:graphicFrame>
        <p:nvGraphicFramePr>
          <p:cNvPr id="36867" name="Object 3"/>
          <p:cNvGraphicFramePr>
            <a:graphicFrameLocks noChangeAspect="1"/>
          </p:cNvGraphicFramePr>
          <p:nvPr/>
        </p:nvGraphicFramePr>
        <p:xfrm>
          <a:off x="5562600" y="3505200"/>
          <a:ext cx="1295400" cy="533400"/>
        </p:xfrm>
        <a:graphic>
          <a:graphicData uri="http://schemas.openxmlformats.org/presentationml/2006/ole">
            <p:oleObj spid="_x0000_s295938" name="Equation" r:id="rId4" imgW="660240" imgH="228600" progId="Equation.DSMT4">
              <p:embed/>
            </p:oleObj>
          </a:graphicData>
        </a:graphic>
      </p:graphicFrame>
      <p:graphicFrame>
        <p:nvGraphicFramePr>
          <p:cNvPr id="36868" name="Object 4"/>
          <p:cNvGraphicFramePr>
            <a:graphicFrameLocks noChangeAspect="1"/>
          </p:cNvGraphicFramePr>
          <p:nvPr/>
        </p:nvGraphicFramePr>
        <p:xfrm>
          <a:off x="2511425" y="4524375"/>
          <a:ext cx="5641975" cy="733425"/>
        </p:xfrm>
        <a:graphic>
          <a:graphicData uri="http://schemas.openxmlformats.org/presentationml/2006/ole">
            <p:oleObj spid="_x0000_s295939" name="Equation" r:id="rId5" imgW="2171520" imgH="330120" progId="Equation.DSMT4">
              <p:embed/>
            </p:oleObj>
          </a:graphicData>
        </a:graphic>
      </p:graphicFrame>
      <p:pic>
        <p:nvPicPr>
          <p:cNvPr id="10" name="Picture 3"/>
          <p:cNvPicPr>
            <a:picLocks noChangeAspect="1" noChangeArrowheads="1"/>
          </p:cNvPicPr>
          <p:nvPr/>
        </p:nvPicPr>
        <p:blipFill>
          <a:blip r:embed="rId6" cstate="print"/>
          <a:srcRect/>
          <a:stretch>
            <a:fillRect/>
          </a:stretch>
        </p:blipFill>
        <p:spPr bwMode="auto">
          <a:xfrm>
            <a:off x="-4635" y="863202"/>
            <a:ext cx="5186235" cy="3403998"/>
          </a:xfrm>
          <a:prstGeom prst="rect">
            <a:avLst/>
          </a:prstGeom>
          <a:noFill/>
          <a:ln w="9525">
            <a:noFill/>
            <a:miter lim="800000"/>
            <a:headEnd/>
            <a:tailEnd/>
          </a:ln>
          <a:effectLst/>
        </p:spPr>
      </p:pic>
      <p:sp>
        <p:nvSpPr>
          <p:cNvPr id="11" name="Rectangle 10"/>
          <p:cNvSpPr/>
          <p:nvPr/>
        </p:nvSpPr>
        <p:spPr>
          <a:xfrm>
            <a:off x="3478214" y="3048000"/>
            <a:ext cx="5334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6869" name="Object 5"/>
          <p:cNvGraphicFramePr>
            <a:graphicFrameLocks noChangeAspect="1"/>
          </p:cNvGraphicFramePr>
          <p:nvPr/>
        </p:nvGraphicFramePr>
        <p:xfrm>
          <a:off x="5394325" y="1981200"/>
          <a:ext cx="1479550" cy="533400"/>
        </p:xfrm>
        <a:graphic>
          <a:graphicData uri="http://schemas.openxmlformats.org/presentationml/2006/ole">
            <p:oleObj spid="_x0000_s295940" name="Equation" r:id="rId7" imgW="711000" imgH="241200" progId="Equation.DSMT4">
              <p:embed/>
            </p:oleObj>
          </a:graphicData>
        </a:graphic>
      </p:graphicFrame>
      <p:grpSp>
        <p:nvGrpSpPr>
          <p:cNvPr id="20" name="Group 19"/>
          <p:cNvGrpSpPr/>
          <p:nvPr/>
        </p:nvGrpSpPr>
        <p:grpSpPr>
          <a:xfrm>
            <a:off x="3352800" y="2209800"/>
            <a:ext cx="277813" cy="822960"/>
            <a:chOff x="3455986" y="2362200"/>
            <a:chExt cx="277813" cy="822960"/>
          </a:xfrm>
        </p:grpSpPr>
        <p:graphicFrame>
          <p:nvGraphicFramePr>
            <p:cNvPr id="36871" name="Object 7"/>
            <p:cNvGraphicFramePr>
              <a:graphicFrameLocks noChangeAspect="1"/>
            </p:cNvGraphicFramePr>
            <p:nvPr/>
          </p:nvGraphicFramePr>
          <p:xfrm>
            <a:off x="3455986" y="2362200"/>
            <a:ext cx="277813" cy="533400"/>
          </p:xfrm>
          <a:graphic>
            <a:graphicData uri="http://schemas.openxmlformats.org/presentationml/2006/ole">
              <p:oleObj spid="_x0000_s295942" name="Equation" r:id="rId8" imgW="152280" imgH="241200" progId="Equation.DSMT4">
                <p:embed/>
              </p:oleObj>
            </a:graphicData>
          </a:graphic>
        </p:graphicFrame>
        <p:cxnSp>
          <p:nvCxnSpPr>
            <p:cNvPr id="17" name="Straight Arrow Connector 16"/>
            <p:cNvCxnSpPr/>
            <p:nvPr/>
          </p:nvCxnSpPr>
          <p:spPr>
            <a:xfrm rot="5400000">
              <a:off x="3399314" y="3001486"/>
              <a:ext cx="36576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21" name="Group 20"/>
          <p:cNvGrpSpPr/>
          <p:nvPr/>
        </p:nvGrpSpPr>
        <p:grpSpPr>
          <a:xfrm>
            <a:off x="3895727" y="2209800"/>
            <a:ext cx="344487" cy="822960"/>
            <a:chOff x="3998913" y="2362200"/>
            <a:chExt cx="344487" cy="822960"/>
          </a:xfrm>
        </p:grpSpPr>
        <p:graphicFrame>
          <p:nvGraphicFramePr>
            <p:cNvPr id="36870" name="Object 6"/>
            <p:cNvGraphicFramePr>
              <a:graphicFrameLocks noChangeAspect="1"/>
            </p:cNvGraphicFramePr>
            <p:nvPr/>
          </p:nvGraphicFramePr>
          <p:xfrm>
            <a:off x="3998913" y="2362200"/>
            <a:ext cx="344487" cy="533400"/>
          </p:xfrm>
          <a:graphic>
            <a:graphicData uri="http://schemas.openxmlformats.org/presentationml/2006/ole">
              <p:oleObj spid="_x0000_s295941" name="Equation" r:id="rId9" imgW="164880" imgH="241200" progId="Equation.DSMT4">
                <p:embed/>
              </p:oleObj>
            </a:graphicData>
          </a:graphic>
        </p:graphicFrame>
        <p:cxnSp>
          <p:nvCxnSpPr>
            <p:cNvPr id="18" name="Straight Arrow Connector 17"/>
            <p:cNvCxnSpPr/>
            <p:nvPr/>
          </p:nvCxnSpPr>
          <p:spPr>
            <a:xfrm rot="5400000">
              <a:off x="3931125" y="3001486"/>
              <a:ext cx="36576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aphicFrame>
        <p:nvGraphicFramePr>
          <p:cNvPr id="36872" name="Object 8"/>
          <p:cNvGraphicFramePr>
            <a:graphicFrameLocks noChangeAspect="1"/>
          </p:cNvGraphicFramePr>
          <p:nvPr/>
        </p:nvGraphicFramePr>
        <p:xfrm>
          <a:off x="347662" y="4467225"/>
          <a:ext cx="2166938" cy="561975"/>
        </p:xfrm>
        <a:graphic>
          <a:graphicData uri="http://schemas.openxmlformats.org/presentationml/2006/ole">
            <p:oleObj spid="_x0000_s295943" name="Equation" r:id="rId10" imgW="1041400" imgH="254000" progId="Equation.DSMT4">
              <p:embed/>
            </p:oleObj>
          </a:graphicData>
        </a:graphic>
      </p:graphicFrame>
      <p:graphicFrame>
        <p:nvGraphicFramePr>
          <p:cNvPr id="36873" name="Object 9"/>
          <p:cNvGraphicFramePr>
            <a:graphicFrameLocks noChangeAspect="1"/>
          </p:cNvGraphicFramePr>
          <p:nvPr/>
        </p:nvGraphicFramePr>
        <p:xfrm>
          <a:off x="228600" y="5105400"/>
          <a:ext cx="993775" cy="635000"/>
        </p:xfrm>
        <a:graphic>
          <a:graphicData uri="http://schemas.openxmlformats.org/presentationml/2006/ole">
            <p:oleObj spid="_x0000_s295944" name="Equation" r:id="rId11" imgW="520560" imgH="330120" progId="Equation.DSMT4">
              <p:embed/>
            </p:oleObj>
          </a:graphicData>
        </a:graphic>
      </p:graphicFrame>
      <p:graphicFrame>
        <p:nvGraphicFramePr>
          <p:cNvPr id="36874" name="Object 10"/>
          <p:cNvGraphicFramePr>
            <a:graphicFrameLocks noChangeAspect="1"/>
          </p:cNvGraphicFramePr>
          <p:nvPr/>
        </p:nvGraphicFramePr>
        <p:xfrm>
          <a:off x="1503363" y="5156200"/>
          <a:ext cx="1163637" cy="635000"/>
        </p:xfrm>
        <a:graphic>
          <a:graphicData uri="http://schemas.openxmlformats.org/presentationml/2006/ole">
            <p:oleObj spid="_x0000_s295945" name="Equation" r:id="rId12" imgW="609480" imgH="330120" progId="Equation.DSMT4">
              <p:embed/>
            </p:oleObj>
          </a:graphicData>
        </a:graphic>
      </p:graphicFrame>
      <p:sp>
        <p:nvSpPr>
          <p:cNvPr id="22" name="TextBox 21"/>
          <p:cNvSpPr txBox="1"/>
          <p:nvPr/>
        </p:nvSpPr>
        <p:spPr>
          <a:xfrm>
            <a:off x="3048000" y="5269468"/>
            <a:ext cx="5706761" cy="707886"/>
          </a:xfrm>
          <a:prstGeom prst="rect">
            <a:avLst/>
          </a:prstGeom>
          <a:noFill/>
        </p:spPr>
        <p:txBody>
          <a:bodyPr wrap="none" rtlCol="0">
            <a:spAutoFit/>
          </a:bodyPr>
          <a:lstStyle/>
          <a:p>
            <a:r>
              <a:rPr lang="en-US" sz="2000" dirty="0" err="1" smtClean="0">
                <a:latin typeface="Times New Roman" pitchFamily="18" charset="0"/>
                <a:cs typeface="Times New Roman" pitchFamily="18" charset="0"/>
                <a:sym typeface="Symbol"/>
              </a:rPr>
              <a:t>γ</a:t>
            </a:r>
            <a:r>
              <a:rPr lang="en-US" sz="2000" dirty="0" smtClean="0">
                <a:latin typeface="Times New Roman" pitchFamily="18" charset="0"/>
                <a:cs typeface="Times New Roman" pitchFamily="18" charset="0"/>
              </a:rPr>
              <a:t>&gt;1  so the length is shorter in the direction of motion</a:t>
            </a:r>
          </a:p>
          <a:p>
            <a:r>
              <a:rPr lang="en-US" sz="2000" dirty="0" smtClean="0">
                <a:latin typeface="Times New Roman" pitchFamily="18" charset="0"/>
                <a:cs typeface="Times New Roman" pitchFamily="18" charset="0"/>
              </a:rPr>
              <a:t>(length contraction!)</a:t>
            </a:r>
            <a:endParaRPr lang="en-US"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838200"/>
          </a:xfrm>
        </p:spPr>
        <p:txBody>
          <a:bodyPr/>
          <a:lstStyle/>
          <a:p>
            <a:r>
              <a:rPr lang="en-US" dirty="0" smtClean="0"/>
              <a:t>More about </a:t>
            </a:r>
            <a:r>
              <a:rPr lang="en-US" dirty="0" err="1" smtClean="0"/>
              <a:t>Muons</a:t>
            </a:r>
            <a:endParaRPr lang="en-US" dirty="0"/>
          </a:p>
        </p:txBody>
      </p:sp>
      <p:sp>
        <p:nvSpPr>
          <p:cNvPr id="3" name="Content Placeholder 2"/>
          <p:cNvSpPr>
            <a:spLocks noGrp="1"/>
          </p:cNvSpPr>
          <p:nvPr>
            <p:ph idx="1"/>
          </p:nvPr>
        </p:nvSpPr>
        <p:spPr>
          <a:xfrm>
            <a:off x="685800" y="609600"/>
            <a:ext cx="7924800" cy="5638800"/>
          </a:xfrm>
        </p:spPr>
        <p:txBody>
          <a:bodyPr>
            <a:noAutofit/>
          </a:bodyPr>
          <a:lstStyle/>
          <a:p>
            <a:r>
              <a:rPr lang="en-US" sz="2000" dirty="0" smtClean="0"/>
              <a:t>Rate: 1/cm</a:t>
            </a:r>
            <a:r>
              <a:rPr lang="en-US" sz="2000" baseline="30000" dirty="0" smtClean="0"/>
              <a:t>2</a:t>
            </a:r>
            <a:r>
              <a:rPr lang="en-US" sz="2000" dirty="0" smtClean="0"/>
              <a:t>/minute at Earth’s surface  (so for a person with 600 cm</a:t>
            </a:r>
            <a:r>
              <a:rPr lang="en-US" sz="2000" baseline="30000" dirty="0" smtClean="0"/>
              <a:t>2 </a:t>
            </a:r>
            <a:r>
              <a:rPr lang="en-US" sz="2000" dirty="0" smtClean="0"/>
              <a:t> that would be 600/60=10 </a:t>
            </a:r>
            <a:r>
              <a:rPr lang="en-US" sz="2000" dirty="0" err="1" smtClean="0"/>
              <a:t>muons</a:t>
            </a:r>
            <a:r>
              <a:rPr lang="en-US" sz="2000" dirty="0" smtClean="0"/>
              <a:t>/sec passing through!)</a:t>
            </a:r>
            <a:endParaRPr lang="en-US" sz="2000" baseline="30000" dirty="0" smtClean="0"/>
          </a:p>
          <a:p>
            <a:r>
              <a:rPr lang="en-US" sz="2000" dirty="0" smtClean="0"/>
              <a:t>They are typically produced in atmosphere about 6 km above surface of Earth and often have velocities that are a substantial fraction of speed of light,  v=.998 c for example and life time </a:t>
            </a:r>
            <a:r>
              <a:rPr lang="en-US" sz="2000" dirty="0" smtClean="0">
                <a:sym typeface="Symbol"/>
              </a:rPr>
              <a:t>2.2 </a:t>
            </a:r>
            <a:r>
              <a:rPr lang="en-US" sz="2000" dirty="0" err="1" smtClean="0">
                <a:sym typeface="Symbol"/>
              </a:rPr>
              <a:t>μsec</a:t>
            </a:r>
            <a:endParaRPr lang="en-US" sz="2000" dirty="0" smtClean="0"/>
          </a:p>
          <a:p>
            <a:pPr>
              <a:buNone/>
            </a:pPr>
            <a:r>
              <a:rPr lang="en-US" sz="2000" dirty="0" smtClean="0"/>
              <a:t>      </a:t>
            </a:r>
          </a:p>
          <a:p>
            <a:r>
              <a:rPr lang="en-US" sz="2000" dirty="0" smtClean="0"/>
              <a:t>How do they reach the Earth if they only go 660 m and not 6000 m?</a:t>
            </a:r>
          </a:p>
          <a:p>
            <a:r>
              <a:rPr lang="en-US" sz="2000" dirty="0" smtClean="0"/>
              <a:t>The time dilation stretches life time to </a:t>
            </a:r>
            <a:r>
              <a:rPr lang="en-US" sz="2000" dirty="0" smtClean="0">
                <a:sym typeface="Symbol"/>
              </a:rPr>
              <a:t>t=35 </a:t>
            </a:r>
            <a:r>
              <a:rPr lang="en-US" sz="2000" dirty="0" err="1" smtClean="0">
                <a:sym typeface="Symbol"/>
              </a:rPr>
              <a:t>μsec</a:t>
            </a:r>
            <a:r>
              <a:rPr lang="en-US" sz="2000" dirty="0" smtClean="0">
                <a:sym typeface="Symbol"/>
              </a:rPr>
              <a:t> not 2.2 </a:t>
            </a:r>
            <a:r>
              <a:rPr lang="en-US" sz="2000" dirty="0" err="1" smtClean="0">
                <a:sym typeface="Symbol"/>
              </a:rPr>
              <a:t>μsec</a:t>
            </a:r>
            <a:r>
              <a:rPr lang="en-US" sz="2000" dirty="0" smtClean="0">
                <a:sym typeface="Symbol"/>
              </a:rPr>
              <a:t>, thus they can travel 16 times further, or about 10 km, implying they easily reach the ground</a:t>
            </a:r>
          </a:p>
          <a:p>
            <a:r>
              <a:rPr lang="en-US" sz="2000" dirty="0" smtClean="0">
                <a:sym typeface="Symbol"/>
              </a:rPr>
              <a:t>But riding on a </a:t>
            </a:r>
            <a:r>
              <a:rPr lang="en-US" sz="2000" dirty="0" err="1" smtClean="0">
                <a:sym typeface="Symbol"/>
              </a:rPr>
              <a:t>muon</a:t>
            </a:r>
            <a:r>
              <a:rPr lang="en-US" sz="2000" dirty="0" smtClean="0">
                <a:sym typeface="Symbol"/>
              </a:rPr>
              <a:t>, the trip takes only 2.2 </a:t>
            </a:r>
            <a:r>
              <a:rPr lang="en-US" sz="2000" dirty="0" err="1" smtClean="0">
                <a:sym typeface="Symbol"/>
              </a:rPr>
              <a:t>μsec</a:t>
            </a:r>
            <a:r>
              <a:rPr lang="en-US" sz="2000" dirty="0" smtClean="0">
                <a:sym typeface="Symbol"/>
              </a:rPr>
              <a:t>, so how do they reach the ground???</a:t>
            </a:r>
          </a:p>
          <a:p>
            <a:r>
              <a:rPr lang="en-US" sz="2000" dirty="0" err="1" smtClean="0">
                <a:sym typeface="Symbol"/>
              </a:rPr>
              <a:t>Muon</a:t>
            </a:r>
            <a:r>
              <a:rPr lang="en-US" sz="2000" dirty="0" smtClean="0">
                <a:sym typeface="Symbol"/>
              </a:rPr>
              <a:t>-rider sees the ground moving towards him, so the length he has to travel contracts and is only </a:t>
            </a:r>
            <a:endParaRPr lang="en-US" sz="2000" dirty="0" smtClean="0"/>
          </a:p>
          <a:p>
            <a:r>
              <a:rPr lang="en-US" sz="2000" dirty="0" smtClean="0"/>
              <a:t>At 1000 km/sec, it would take 5 seconds to cross U.S. , pretty fast, but does it give length contraction?                                  {not much contraction}  </a:t>
            </a:r>
          </a:p>
          <a:p>
            <a:pPr>
              <a:buNone/>
            </a:pPr>
            <a:r>
              <a:rPr lang="en-US" sz="2000" dirty="0" smtClean="0"/>
              <a:t>      (for v=0.9c,  the length is reduced by 44%) </a:t>
            </a:r>
          </a:p>
          <a:p>
            <a:endParaRPr lang="en-US" sz="2000" dirty="0" smtClean="0"/>
          </a:p>
          <a:p>
            <a:pPr>
              <a:buNone/>
            </a:pPr>
            <a:r>
              <a:rPr lang="en-US" sz="2000" dirty="0" smtClean="0"/>
              <a:t> </a:t>
            </a:r>
          </a:p>
          <a:p>
            <a:pPr>
              <a:buNone/>
            </a:pPr>
            <a:endParaRPr lang="en-US" sz="2000" baseline="30000" dirty="0" smtClean="0"/>
          </a:p>
          <a:p>
            <a:pPr>
              <a:buNone/>
            </a:pPr>
            <a:endParaRPr lang="en-US" sz="2000" baseline="30000" dirty="0" smtClean="0"/>
          </a:p>
        </p:txBody>
      </p:sp>
      <p:sp>
        <p:nvSpPr>
          <p:cNvPr id="5" name="Footer Placeholder 4"/>
          <p:cNvSpPr>
            <a:spLocks noGrp="1"/>
          </p:cNvSpPr>
          <p:nvPr>
            <p:ph type="ftr" sz="quarter" idx="11"/>
          </p:nvPr>
        </p:nvSpPr>
        <p:spPr>
          <a:xfrm>
            <a:off x="3124200" y="6416675"/>
            <a:ext cx="2895600" cy="365125"/>
          </a:xfrm>
        </p:spPr>
        <p:txBody>
          <a:bodyPr/>
          <a:lstStyle/>
          <a:p>
            <a:r>
              <a:rPr lang="en-US" smtClean="0"/>
              <a:t>PHYS 3313-001, Fall 2012                      Dr. Jaehoon Yu</a:t>
            </a:r>
            <a:endParaRPr lang="en-US" dirty="0"/>
          </a:p>
        </p:txBody>
      </p:sp>
      <p:sp>
        <p:nvSpPr>
          <p:cNvPr id="6" name="Slide Number Placeholder 5"/>
          <p:cNvSpPr>
            <a:spLocks noGrp="1"/>
          </p:cNvSpPr>
          <p:nvPr>
            <p:ph type="sldNum" sz="quarter" idx="12"/>
          </p:nvPr>
        </p:nvSpPr>
        <p:spPr/>
        <p:txBody>
          <a:bodyPr/>
          <a:lstStyle/>
          <a:p>
            <a:fld id="{A70890A1-DA85-483F-ABF9-6C30248A1FC2}" type="slidenum">
              <a:rPr lang="en-US" smtClean="0"/>
              <a:pPr/>
              <a:t>17</a:t>
            </a:fld>
            <a:endParaRPr lang="en-US"/>
          </a:p>
        </p:txBody>
      </p:sp>
      <p:graphicFrame>
        <p:nvGraphicFramePr>
          <p:cNvPr id="37891" name="Object 3"/>
          <p:cNvGraphicFramePr>
            <a:graphicFrameLocks noChangeAspect="1"/>
          </p:cNvGraphicFramePr>
          <p:nvPr/>
        </p:nvGraphicFramePr>
        <p:xfrm>
          <a:off x="4572000" y="1953126"/>
          <a:ext cx="4038600" cy="637674"/>
        </p:xfrm>
        <a:graphic>
          <a:graphicData uri="http://schemas.openxmlformats.org/presentationml/2006/ole">
            <p:oleObj spid="_x0000_s297986" name="Equation" r:id="rId4" imgW="2654280" imgH="393480" progId="Equation.DSMT4">
              <p:embed/>
            </p:oleObj>
          </a:graphicData>
        </a:graphic>
      </p:graphicFrame>
      <p:graphicFrame>
        <p:nvGraphicFramePr>
          <p:cNvPr id="37893" name="Object 5"/>
          <p:cNvGraphicFramePr>
            <a:graphicFrameLocks noChangeAspect="1"/>
          </p:cNvGraphicFramePr>
          <p:nvPr/>
        </p:nvGraphicFramePr>
        <p:xfrm>
          <a:off x="3124200" y="4648200"/>
          <a:ext cx="1901825" cy="395288"/>
        </p:xfrm>
        <a:graphic>
          <a:graphicData uri="http://schemas.openxmlformats.org/presentationml/2006/ole">
            <p:oleObj spid="_x0000_s297987" name="Equation" r:id="rId5" imgW="1447800" imgH="241300" progId="Equation.DSMT4">
              <p:embed/>
            </p:oleObj>
          </a:graphicData>
        </a:graphic>
      </p:graphicFrame>
      <p:graphicFrame>
        <p:nvGraphicFramePr>
          <p:cNvPr id="37895" name="Object 7"/>
          <p:cNvGraphicFramePr>
            <a:graphicFrameLocks noChangeAspect="1"/>
          </p:cNvGraphicFramePr>
          <p:nvPr/>
        </p:nvGraphicFramePr>
        <p:xfrm>
          <a:off x="3429000" y="5354782"/>
          <a:ext cx="1600200" cy="436418"/>
        </p:xfrm>
        <a:graphic>
          <a:graphicData uri="http://schemas.openxmlformats.org/presentationml/2006/ole">
            <p:oleObj spid="_x0000_s297988" name="Equation" r:id="rId6" imgW="914400" imgH="228600" progId="Equation.DSMT4">
              <p:embed/>
            </p:oleObj>
          </a:graphicData>
        </a:graphic>
      </p:graphicFrame>
      <p:sp>
        <p:nvSpPr>
          <p:cNvPr id="10" name="Date Placeholder 3"/>
          <p:cNvSpPr>
            <a:spLocks noGrp="1"/>
          </p:cNvSpPr>
          <p:nvPr>
            <p:ph type="dt" sz="half" idx="10"/>
          </p:nvPr>
        </p:nvSpPr>
        <p:spPr>
          <a:xfrm>
            <a:off x="457200" y="6356350"/>
            <a:ext cx="2133600" cy="365125"/>
          </a:xfrm>
        </p:spPr>
        <p:txBody>
          <a:bodyPr/>
          <a:lstStyle/>
          <a:p>
            <a:r>
              <a:rPr lang="en-US" smtClean="0"/>
              <a:t>Mon., Sept. 10, 2012</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685800" y="152400"/>
            <a:ext cx="7772400" cy="762000"/>
          </a:xfrm>
        </p:spPr>
        <p:txBody>
          <a:bodyPr/>
          <a:lstStyle/>
          <a:p>
            <a:pPr algn="ctr" eaLnBrk="1" hangingPunct="1"/>
            <a:r>
              <a:rPr lang="en-US" sz="4800" dirty="0" smtClean="0">
                <a:ea typeface="ＭＳ Ｐゴシック" pitchFamily="-84" charset="-128"/>
                <a:cs typeface="ＭＳ Ｐゴシック" pitchFamily="-84" charset="-128"/>
              </a:rPr>
              <a:t>Addition </a:t>
            </a:r>
            <a:r>
              <a:rPr lang="en-US" sz="4800" dirty="0">
                <a:ea typeface="ＭＳ Ｐゴシック" pitchFamily="-84" charset="-128"/>
                <a:cs typeface="ＭＳ Ｐゴシック" pitchFamily="-84" charset="-128"/>
              </a:rPr>
              <a:t>of Velocities</a:t>
            </a:r>
          </a:p>
        </p:txBody>
      </p:sp>
      <p:sp>
        <p:nvSpPr>
          <p:cNvPr id="80898" name="Rectangle 3"/>
          <p:cNvSpPr>
            <a:spLocks noGrp="1" noChangeArrowheads="1"/>
          </p:cNvSpPr>
          <p:nvPr>
            <p:ph type="body" idx="1"/>
          </p:nvPr>
        </p:nvSpPr>
        <p:spPr>
          <a:xfrm>
            <a:off x="304800" y="914401"/>
            <a:ext cx="8534400" cy="4953000"/>
          </a:xfrm>
        </p:spPr>
        <p:txBody>
          <a:bodyPr/>
          <a:lstStyle/>
          <a:p>
            <a:pPr marL="0" indent="0" algn="just" eaLnBrk="1" hangingPunct="1">
              <a:buFont typeface="Wingdings" pitchFamily="-84" charset="2"/>
              <a:buNone/>
            </a:pPr>
            <a:r>
              <a:rPr lang="en-US" sz="3600" dirty="0" smtClean="0">
                <a:ea typeface="ＭＳ Ｐゴシック" pitchFamily="-84" charset="-128"/>
                <a:cs typeface="ＭＳ Ｐゴシック" pitchFamily="-84" charset="-128"/>
              </a:rPr>
              <a:t>How do we add velocities in a relativistic case?</a:t>
            </a:r>
          </a:p>
          <a:p>
            <a:pPr marL="0" indent="0" algn="just" eaLnBrk="1" hangingPunct="1">
              <a:buFont typeface="Wingdings" pitchFamily="-84" charset="2"/>
              <a:buNone/>
            </a:pPr>
            <a:r>
              <a:rPr lang="en-US" sz="3600" dirty="0" smtClean="0">
                <a:ea typeface="ＭＳ Ｐゴシック" pitchFamily="-84" charset="-128"/>
                <a:cs typeface="ＭＳ Ｐゴシック" pitchFamily="-84" charset="-128"/>
              </a:rPr>
              <a:t>Taking </a:t>
            </a:r>
            <a:r>
              <a:rPr lang="en-US" sz="3600" dirty="0">
                <a:ea typeface="ＭＳ Ｐゴシック" pitchFamily="-84" charset="-128"/>
                <a:cs typeface="ＭＳ Ｐゴシック" pitchFamily="-84" charset="-128"/>
              </a:rPr>
              <a:t>differentials of the Lorentz transformation, relative velocities may be calculated:</a:t>
            </a:r>
          </a:p>
        </p:txBody>
      </p:sp>
      <p:pic>
        <p:nvPicPr>
          <p:cNvPr id="80899" name="Picture 7"/>
          <p:cNvPicPr preferRelativeResize="0">
            <a:picLocks noChangeAspect="1" noChangeArrowheads="1"/>
          </p:cNvPicPr>
          <p:nvPr/>
        </p:nvPicPr>
        <p:blipFill>
          <a:blip r:embed="rId2"/>
          <a:srcRect/>
          <a:stretch>
            <a:fillRect/>
          </a:stretch>
        </p:blipFill>
        <p:spPr bwMode="auto">
          <a:xfrm>
            <a:off x="2230437" y="2852247"/>
            <a:ext cx="4398963" cy="2862753"/>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a:xfrm>
            <a:off x="457200" y="0"/>
            <a:ext cx="8229600" cy="788987"/>
          </a:xfrm>
        </p:spPr>
        <p:txBody>
          <a:bodyPr/>
          <a:lstStyle/>
          <a:p>
            <a:pPr eaLnBrk="1" hangingPunct="1"/>
            <a:r>
              <a:rPr lang="en-US" sz="5400" dirty="0">
                <a:ea typeface="ＭＳ Ｐゴシック" pitchFamily="-84" charset="-128"/>
                <a:cs typeface="ＭＳ Ｐゴシック" pitchFamily="-84" charset="-128"/>
              </a:rPr>
              <a:t>So that…</a:t>
            </a:r>
          </a:p>
        </p:txBody>
      </p:sp>
      <p:sp>
        <p:nvSpPr>
          <p:cNvPr id="81922" name="Rectangle 3"/>
          <p:cNvSpPr>
            <a:spLocks noGrp="1" noChangeArrowheads="1"/>
          </p:cNvSpPr>
          <p:nvPr>
            <p:ph type="body" sz="half" idx="1"/>
          </p:nvPr>
        </p:nvSpPr>
        <p:spPr>
          <a:xfrm>
            <a:off x="381000" y="990600"/>
            <a:ext cx="8382000" cy="4800600"/>
          </a:xfrm>
        </p:spPr>
        <p:txBody>
          <a:bodyPr/>
          <a:lstStyle/>
          <a:p>
            <a:pPr marL="0" indent="0" eaLnBrk="1" hangingPunct="1">
              <a:buFont typeface="Wingdings" pitchFamily="-84" charset="2"/>
              <a:buNone/>
            </a:pPr>
            <a:r>
              <a:rPr lang="en-US" dirty="0">
                <a:ea typeface="ＭＳ Ｐゴシック" pitchFamily="-84" charset="-128"/>
                <a:cs typeface="ＭＳ Ｐゴシック" pitchFamily="-84" charset="-128"/>
              </a:rPr>
              <a:t>defining velocities as: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x</a:t>
            </a:r>
            <a:r>
              <a:rPr lang="en-US" dirty="0">
                <a:ea typeface="ＭＳ Ｐゴシック" pitchFamily="-84" charset="-128"/>
                <a:cs typeface="ＭＳ Ｐゴシック" pitchFamily="-84" charset="-128"/>
              </a:rPr>
              <a:t> = </a:t>
            </a:r>
            <a:r>
              <a:rPr lang="en-US" i="1" dirty="0" err="1">
                <a:ea typeface="ＭＳ Ｐゴシック" pitchFamily="-84" charset="-128"/>
                <a:cs typeface="ＭＳ Ｐゴシック" pitchFamily="-84" charset="-128"/>
              </a:rPr>
              <a:t>dx</a:t>
            </a:r>
            <a:r>
              <a:rPr lang="en-US" dirty="0" err="1">
                <a:ea typeface="ＭＳ Ｐゴシック" pitchFamily="-84" charset="-128"/>
                <a:cs typeface="ＭＳ Ｐゴシック" pitchFamily="-84" charset="-128"/>
              </a:rPr>
              <a:t>/</a:t>
            </a:r>
            <a:r>
              <a:rPr lang="en-US" i="1" dirty="0" err="1">
                <a:ea typeface="ＭＳ Ｐゴシック" pitchFamily="-84" charset="-128"/>
                <a:cs typeface="ＭＳ Ｐゴシック" pitchFamily="-84" charset="-128"/>
              </a:rPr>
              <a:t>dt</a:t>
            </a:r>
            <a:r>
              <a:rPr lang="en-US" dirty="0">
                <a:ea typeface="ＭＳ Ｐゴシック" pitchFamily="-84" charset="-128"/>
                <a:cs typeface="ＭＳ Ｐゴシック" pitchFamily="-84" charset="-128"/>
              </a:rPr>
              <a:t>,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y</a:t>
            </a:r>
            <a:r>
              <a:rPr lang="en-US" baseline="-25000" dirty="0">
                <a:ea typeface="ＭＳ Ｐゴシック" pitchFamily="-84" charset="-128"/>
                <a:cs typeface="ＭＳ Ｐゴシック" pitchFamily="-84" charset="-128"/>
              </a:rPr>
              <a:t> </a:t>
            </a:r>
            <a:r>
              <a:rPr lang="en-US" dirty="0">
                <a:ea typeface="ＭＳ Ｐゴシック" pitchFamily="-84" charset="-128"/>
                <a:cs typeface="ＭＳ Ｐゴシック" pitchFamily="-84" charset="-128"/>
              </a:rPr>
              <a:t>= </a:t>
            </a:r>
            <a:r>
              <a:rPr lang="en-US" i="1" dirty="0" err="1">
                <a:ea typeface="ＭＳ Ｐゴシック" pitchFamily="-84" charset="-128"/>
                <a:cs typeface="ＭＳ Ｐゴシック" pitchFamily="-84" charset="-128"/>
              </a:rPr>
              <a:t>dy</a:t>
            </a:r>
            <a:r>
              <a:rPr lang="en-US" dirty="0" err="1">
                <a:ea typeface="ＭＳ Ｐゴシック" pitchFamily="-84" charset="-128"/>
                <a:cs typeface="ＭＳ Ｐゴシック" pitchFamily="-84" charset="-128"/>
              </a:rPr>
              <a:t>/</a:t>
            </a:r>
            <a:r>
              <a:rPr lang="en-US" i="1" dirty="0" err="1">
                <a:ea typeface="ＭＳ Ｐゴシック" pitchFamily="-84" charset="-128"/>
                <a:cs typeface="ＭＳ Ｐゴシック" pitchFamily="-84" charset="-128"/>
              </a:rPr>
              <a:t>dt</a:t>
            </a:r>
            <a:r>
              <a:rPr lang="en-US" dirty="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a:t>
            </a:r>
            <a:r>
              <a:rPr lang="en-US" i="1" dirty="0" err="1" smtClean="0">
                <a:ea typeface="ＭＳ Ｐゴシック" pitchFamily="-84" charset="-128"/>
                <a:cs typeface="ＭＳ Ｐゴシック" pitchFamily="-84" charset="-128"/>
              </a:rPr>
              <a:t>u</a:t>
            </a:r>
            <a:r>
              <a:rPr lang="en-US"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x</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dx’</a:t>
            </a:r>
            <a:r>
              <a:rPr lang="en-US" altLang="ja-JP" dirty="0" err="1" smtClean="0">
                <a:ea typeface="ＭＳ Ｐゴシック" pitchFamily="-84" charset="-128"/>
                <a:cs typeface="ＭＳ Ｐゴシック" pitchFamily="-84" charset="-128"/>
              </a:rPr>
              <a:t>/</a:t>
            </a:r>
            <a:r>
              <a:rPr lang="en-US" altLang="ja-JP" i="1" dirty="0" err="1" smtClean="0">
                <a:ea typeface="ＭＳ Ｐゴシック" pitchFamily="-84" charset="-128"/>
                <a:cs typeface="ＭＳ Ｐゴシック" pitchFamily="-84" charset="-128"/>
              </a:rPr>
              <a:t>dt</a:t>
            </a:r>
            <a:r>
              <a:rPr lang="en-US" altLang="ja-JP" i="1"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etc. it</a:t>
            </a:r>
            <a:r>
              <a:rPr lang="en-US" altLang="ja-JP" dirty="0" smtClean="0">
                <a:ea typeface="ＭＳ Ｐゴシック" pitchFamily="-84" charset="-128"/>
                <a:cs typeface="ＭＳ Ｐゴシック" pitchFamily="-84" charset="-128"/>
              </a:rPr>
              <a:t> can be shown </a:t>
            </a:r>
            <a:r>
              <a:rPr lang="en-US" altLang="ja-JP" dirty="0">
                <a:ea typeface="ＭＳ Ｐゴシック" pitchFamily="-84" charset="-128"/>
                <a:cs typeface="ＭＳ Ｐゴシック" pitchFamily="-84" charset="-128"/>
              </a:rPr>
              <a:t>that:</a:t>
            </a: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r>
              <a:rPr lang="en-US" dirty="0">
                <a:ea typeface="ＭＳ Ｐゴシック" pitchFamily="-84" charset="-128"/>
                <a:cs typeface="ＭＳ Ｐゴシック" pitchFamily="-84" charset="-128"/>
              </a:rPr>
              <a:t>With similar relations for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y</a:t>
            </a:r>
            <a:r>
              <a:rPr lang="en-US" dirty="0">
                <a:ea typeface="ＭＳ Ｐゴシック" pitchFamily="-84" charset="-128"/>
                <a:cs typeface="ＭＳ Ｐゴシック" pitchFamily="-84" charset="-128"/>
              </a:rPr>
              <a:t> and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z</a:t>
            </a:r>
            <a:r>
              <a:rPr lang="en-US" baseline="-25000" dirty="0">
                <a:ea typeface="ＭＳ Ｐゴシック" pitchFamily="-84" charset="-128"/>
                <a:cs typeface="ＭＳ Ｐゴシック" pitchFamily="-84" charset="-128"/>
              </a:rPr>
              <a:t>:</a:t>
            </a: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p:txBody>
      </p:sp>
      <p:pic>
        <p:nvPicPr>
          <p:cNvPr id="81923" name="Picture 15"/>
          <p:cNvPicPr preferRelativeResize="0">
            <a:picLocks noChangeAspect="1" noChangeArrowheads="1"/>
          </p:cNvPicPr>
          <p:nvPr/>
        </p:nvPicPr>
        <p:blipFill>
          <a:blip r:embed="rId2"/>
          <a:srcRect/>
          <a:stretch>
            <a:fillRect/>
          </a:stretch>
        </p:blipFill>
        <p:spPr bwMode="auto">
          <a:xfrm>
            <a:off x="1219200" y="2362200"/>
            <a:ext cx="6986421" cy="1066800"/>
          </a:xfrm>
          <a:prstGeom prst="rect">
            <a:avLst/>
          </a:prstGeom>
          <a:noFill/>
          <a:ln w="9525">
            <a:noFill/>
            <a:miter lim="800000"/>
            <a:headEnd/>
            <a:tailEnd/>
          </a:ln>
        </p:spPr>
      </p:pic>
      <p:pic>
        <p:nvPicPr>
          <p:cNvPr id="81924" name="Picture 24" descr="image01"/>
          <p:cNvPicPr>
            <a:picLocks noChangeAspect="1" noChangeArrowheads="1"/>
          </p:cNvPicPr>
          <p:nvPr/>
        </p:nvPicPr>
        <p:blipFill>
          <a:blip r:embed="rId3"/>
          <a:srcRect/>
          <a:stretch>
            <a:fillRect/>
          </a:stretch>
        </p:blipFill>
        <p:spPr bwMode="auto">
          <a:xfrm>
            <a:off x="1066800" y="4495800"/>
            <a:ext cx="3200400" cy="1116013"/>
          </a:xfrm>
          <a:prstGeom prst="rect">
            <a:avLst/>
          </a:prstGeom>
          <a:noFill/>
          <a:ln w="9525">
            <a:noFill/>
            <a:miter lim="800000"/>
            <a:headEnd/>
            <a:tailEnd/>
          </a:ln>
        </p:spPr>
      </p:pic>
      <p:pic>
        <p:nvPicPr>
          <p:cNvPr id="81925" name="Picture 25" descr="image02"/>
          <p:cNvPicPr>
            <a:picLocks noChangeAspect="1" noChangeArrowheads="1"/>
          </p:cNvPicPr>
          <p:nvPr/>
        </p:nvPicPr>
        <p:blipFill>
          <a:blip r:embed="rId4"/>
          <a:srcRect/>
          <a:stretch>
            <a:fillRect/>
          </a:stretch>
        </p:blipFill>
        <p:spPr bwMode="auto">
          <a:xfrm>
            <a:off x="4648200" y="4495800"/>
            <a:ext cx="3286125" cy="11271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fld id="{D2E2D3D9-226A-124B-9637-7AA1A3A82A15}" type="slidenum">
              <a:rPr lang="en-US" smtClean="0"/>
              <a:pPr/>
              <a:t>19</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 Sept. 10,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762000"/>
            <a:ext cx="8305800" cy="5257800"/>
          </a:xfrm>
        </p:spPr>
        <p:txBody>
          <a:bodyPr/>
          <a:lstStyle/>
          <a:p>
            <a:pPr eaLnBrk="1" hangingPunct="1"/>
            <a:r>
              <a:rPr lang="en-US" sz="2800" dirty="0" smtClean="0">
                <a:ea typeface="ＭＳ Ｐゴシック" pitchFamily="-84" charset="-128"/>
                <a:cs typeface="ＭＳ Ｐゴシック" pitchFamily="-84" charset="-128"/>
              </a:rPr>
              <a:t>Reading assignments: CH 2.7 and 2.8 </a:t>
            </a:r>
          </a:p>
          <a:p>
            <a:pPr eaLnBrk="1" hangingPunct="1"/>
            <a:r>
              <a:rPr lang="en-US" sz="2800" dirty="0" smtClean="0"/>
              <a:t>Reminder for homework #1 </a:t>
            </a:r>
          </a:p>
          <a:p>
            <a:pPr lvl="1" eaLnBrk="1" hangingPunct="1"/>
            <a:r>
              <a:rPr lang="en-US" sz="2400" dirty="0" smtClean="0"/>
              <a:t>chapter 2 end of the chapter problems</a:t>
            </a:r>
          </a:p>
          <a:p>
            <a:pPr lvl="1" eaLnBrk="1" hangingPunct="1"/>
            <a:r>
              <a:rPr lang="en-US" sz="2400" dirty="0" smtClean="0"/>
              <a:t>17, 21, 23, 24, 32, 59, 61, 66, 68, 81 and 96</a:t>
            </a:r>
          </a:p>
          <a:p>
            <a:pPr lvl="1" eaLnBrk="1" hangingPunct="1"/>
            <a:r>
              <a:rPr lang="en-US" sz="2400" dirty="0" smtClean="0"/>
              <a:t>Due is by the beginning of the class, coming Wednesday, Sept. 12</a:t>
            </a:r>
          </a:p>
          <a:p>
            <a:pPr lvl="2" eaLnBrk="1" hangingPunct="1"/>
            <a:r>
              <a:rPr lang="en-US" sz="2000" dirty="0" smtClean="0"/>
              <a:t>Given the fact that this is not an online submission, the deadline is deferred to Beginning of the class Monday, Sept. 17</a:t>
            </a:r>
          </a:p>
          <a:p>
            <a:pPr lvl="1" eaLnBrk="1" hangingPunct="1"/>
            <a:r>
              <a:rPr lang="en-US" sz="2400" dirty="0" smtClean="0"/>
              <a:t>Work in study groups together with other students but PLEASE do write your answer in your own way!</a:t>
            </a:r>
          </a:p>
          <a:p>
            <a:pPr eaLnBrk="1" hangingPunct="1"/>
            <a:r>
              <a:rPr lang="en-US" sz="2800" dirty="0" smtClean="0"/>
              <a:t>Colloquium this week: Physics faculty research expo</a:t>
            </a:r>
          </a:p>
          <a:p>
            <a:pPr lvl="1" eaLnBrk="1" hangingPunct="1"/>
            <a:r>
              <a:rPr lang="en-US" sz="2400" dirty="0" smtClean="0"/>
              <a:t>Please be sure to sign in with my class clearly marked!</a:t>
            </a:r>
          </a:p>
          <a:p>
            <a:pPr lvl="1" eaLnBrk="1" hangingPunct="1"/>
            <a:r>
              <a:rPr lang="en-US" sz="2400" dirty="0" smtClean="0"/>
              <a:t>And write your name as clearly as you can!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457200" y="277813"/>
            <a:ext cx="8229600" cy="788987"/>
          </a:xfrm>
        </p:spPr>
        <p:txBody>
          <a:bodyPr/>
          <a:lstStyle/>
          <a:p>
            <a:pPr eaLnBrk="1" hangingPunct="1"/>
            <a:r>
              <a:rPr lang="en-US" dirty="0">
                <a:ea typeface="ＭＳ Ｐゴシック" pitchFamily="-84" charset="-128"/>
                <a:cs typeface="ＭＳ Ｐゴシック" pitchFamily="-84" charset="-128"/>
              </a:rPr>
              <a:t>The Lorentz Velocity Transformations</a:t>
            </a:r>
          </a:p>
        </p:txBody>
      </p:sp>
      <p:sp>
        <p:nvSpPr>
          <p:cNvPr id="82946" name="Rectangle 3"/>
          <p:cNvSpPr>
            <a:spLocks noGrp="1" noChangeArrowheads="1"/>
          </p:cNvSpPr>
          <p:nvPr>
            <p:ph type="body" sz="half" idx="1"/>
          </p:nvPr>
        </p:nvSpPr>
        <p:spPr>
          <a:xfrm>
            <a:off x="457200" y="1066800"/>
            <a:ext cx="8077200" cy="4759325"/>
          </a:xfrm>
        </p:spPr>
        <p:txBody>
          <a:bodyPr/>
          <a:lstStyle/>
          <a:p>
            <a:pPr marL="0" indent="0" eaLnBrk="1" hangingPunct="1">
              <a:buFont typeface="Wingdings" pitchFamily="-84" charset="2"/>
              <a:buNone/>
            </a:pPr>
            <a:r>
              <a:rPr lang="en-US" dirty="0">
                <a:ea typeface="ＭＳ Ｐゴシック" pitchFamily="-84" charset="-128"/>
                <a:cs typeface="ＭＳ Ｐゴシック" pitchFamily="-84" charset="-128"/>
              </a:rPr>
              <a:t>In addition to the previous relations, the </a:t>
            </a:r>
            <a:r>
              <a:rPr lang="en-US" b="1" dirty="0">
                <a:solidFill>
                  <a:srgbClr val="000000"/>
                </a:solidFill>
                <a:ea typeface="ＭＳ Ｐゴシック" pitchFamily="-84" charset="-128"/>
                <a:cs typeface="ＭＳ Ｐゴシック" pitchFamily="-84" charset="-128"/>
              </a:rPr>
              <a:t>Lorentz velocity</a:t>
            </a:r>
            <a:r>
              <a:rPr lang="en-US" dirty="0">
                <a:ea typeface="ＭＳ Ｐゴシック" pitchFamily="-84" charset="-128"/>
                <a:cs typeface="ＭＳ Ｐゴシック" pitchFamily="-84" charset="-128"/>
              </a:rPr>
              <a:t> </a:t>
            </a:r>
            <a:r>
              <a:rPr lang="en-US" b="1" dirty="0">
                <a:ea typeface="ＭＳ Ｐゴシック" pitchFamily="-84" charset="-128"/>
                <a:cs typeface="ＭＳ Ｐゴシック" pitchFamily="-84" charset="-128"/>
              </a:rPr>
              <a:t>transformations</a:t>
            </a:r>
            <a:r>
              <a:rPr lang="en-US" dirty="0">
                <a:ea typeface="ＭＳ Ｐゴシック" pitchFamily="-84" charset="-128"/>
                <a:cs typeface="ＭＳ Ｐゴシック" pitchFamily="-84" charset="-128"/>
              </a:rPr>
              <a:t> for </a:t>
            </a:r>
            <a:r>
              <a:rPr lang="en-US" i="1" dirty="0" err="1" smtClean="0">
                <a:ea typeface="ＭＳ Ｐゴシック" pitchFamily="-84" charset="-128"/>
                <a:cs typeface="ＭＳ Ｐゴシック" pitchFamily="-84" charset="-128"/>
              </a:rPr>
              <a:t>u</a:t>
            </a:r>
            <a:r>
              <a:rPr lang="en-US"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x</a:t>
            </a:r>
            <a:r>
              <a:rPr lang="en-US" altLang="ja-JP" dirty="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u</a:t>
            </a:r>
            <a:r>
              <a:rPr lang="en-US" altLang="ja-JP"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y</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 and</a:t>
            </a:r>
            <a:r>
              <a:rPr lang="en-US" altLang="ja-JP" dirty="0" smtClean="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u</a:t>
            </a:r>
            <a:r>
              <a:rPr lang="en-US" altLang="ja-JP"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z</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can be obtained by switching primed and unprimed and changing </a:t>
            </a:r>
            <a:r>
              <a:rPr lang="en-US" altLang="ja-JP" i="1" dirty="0" err="1">
                <a:ea typeface="ＭＳ Ｐゴシック" pitchFamily="-84" charset="-128"/>
                <a:cs typeface="ＭＳ Ｐゴシック" pitchFamily="-84" charset="-128"/>
              </a:rPr>
              <a:t>v</a:t>
            </a:r>
            <a:r>
              <a:rPr lang="en-US" altLang="ja-JP" dirty="0">
                <a:ea typeface="ＭＳ Ｐゴシック" pitchFamily="-84" charset="-128"/>
                <a:cs typeface="ＭＳ Ｐゴシック" pitchFamily="-84" charset="-128"/>
              </a:rPr>
              <a:t> to –</a:t>
            </a:r>
            <a:r>
              <a:rPr lang="en-US" altLang="ja-JP" i="1" dirty="0" err="1">
                <a:ea typeface="ＭＳ Ｐゴシック" pitchFamily="-84" charset="-128"/>
                <a:cs typeface="ＭＳ Ｐゴシック" pitchFamily="-84" charset="-128"/>
              </a:rPr>
              <a:t>v</a:t>
            </a:r>
            <a:r>
              <a:rPr lang="en-US" altLang="ja-JP" dirty="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p:txBody>
      </p:sp>
      <p:pic>
        <p:nvPicPr>
          <p:cNvPr id="82947" name="Picture 12"/>
          <p:cNvPicPr preferRelativeResize="0">
            <a:picLocks noChangeAspect="1" noChangeArrowheads="1"/>
          </p:cNvPicPr>
          <p:nvPr/>
        </p:nvPicPr>
        <p:blipFill>
          <a:blip r:embed="rId2"/>
          <a:srcRect/>
          <a:stretch>
            <a:fillRect/>
          </a:stretch>
        </p:blipFill>
        <p:spPr bwMode="auto">
          <a:xfrm>
            <a:off x="3505200" y="2895600"/>
            <a:ext cx="2473325" cy="917575"/>
          </a:xfrm>
          <a:prstGeom prst="rect">
            <a:avLst/>
          </a:prstGeom>
          <a:noFill/>
          <a:ln w="9525">
            <a:noFill/>
            <a:miter lim="800000"/>
            <a:headEnd/>
            <a:tailEnd/>
          </a:ln>
        </p:spPr>
      </p:pic>
      <p:pic>
        <p:nvPicPr>
          <p:cNvPr id="82948" name="Picture 20" descr="image01"/>
          <p:cNvPicPr>
            <a:picLocks noChangeAspect="1" noChangeArrowheads="1"/>
          </p:cNvPicPr>
          <p:nvPr/>
        </p:nvPicPr>
        <p:blipFill>
          <a:blip r:embed="rId3"/>
          <a:srcRect/>
          <a:stretch>
            <a:fillRect/>
          </a:stretch>
        </p:blipFill>
        <p:spPr bwMode="auto">
          <a:xfrm>
            <a:off x="3276600" y="3886200"/>
            <a:ext cx="2743200" cy="957263"/>
          </a:xfrm>
          <a:prstGeom prst="rect">
            <a:avLst/>
          </a:prstGeom>
          <a:noFill/>
          <a:ln w="9525">
            <a:noFill/>
            <a:miter lim="800000"/>
            <a:headEnd/>
            <a:tailEnd/>
          </a:ln>
        </p:spPr>
      </p:pic>
      <p:pic>
        <p:nvPicPr>
          <p:cNvPr id="82949" name="Picture 21" descr="image02"/>
          <p:cNvPicPr>
            <a:picLocks noChangeAspect="1" noChangeArrowheads="1"/>
          </p:cNvPicPr>
          <p:nvPr/>
        </p:nvPicPr>
        <p:blipFill>
          <a:blip r:embed="rId4"/>
          <a:srcRect/>
          <a:stretch>
            <a:fillRect/>
          </a:stretch>
        </p:blipFill>
        <p:spPr bwMode="auto">
          <a:xfrm>
            <a:off x="3200400" y="5029200"/>
            <a:ext cx="2816225" cy="969963"/>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fld id="{D2E2D3D9-226A-124B-9637-7AA1A3A82A15}" type="slidenum">
              <a:rPr lang="en-US" smtClean="0"/>
              <a:pPr/>
              <a:t>20</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914400"/>
          </a:xfrm>
        </p:spPr>
        <p:txBody>
          <a:bodyPr/>
          <a:lstStyle/>
          <a:p>
            <a:r>
              <a:rPr lang="en-US" dirty="0" smtClean="0"/>
              <a:t>Velocity Addition Summary</a:t>
            </a:r>
            <a:endParaRPr lang="en-US" dirty="0"/>
          </a:p>
        </p:txBody>
      </p:sp>
      <p:sp>
        <p:nvSpPr>
          <p:cNvPr id="3" name="Content Placeholder 2"/>
          <p:cNvSpPr>
            <a:spLocks noGrp="1"/>
          </p:cNvSpPr>
          <p:nvPr>
            <p:ph idx="1"/>
          </p:nvPr>
        </p:nvSpPr>
        <p:spPr>
          <a:xfrm>
            <a:off x="228600" y="990600"/>
            <a:ext cx="8915400" cy="4525963"/>
          </a:xfrm>
        </p:spPr>
        <p:txBody>
          <a:bodyPr>
            <a:noAutofit/>
          </a:bodyPr>
          <a:lstStyle/>
          <a:p>
            <a:r>
              <a:rPr lang="en-US" sz="2800" dirty="0" smtClean="0"/>
              <a:t>Galilean Velocity addition                        where           and </a:t>
            </a:r>
          </a:p>
          <a:p>
            <a:r>
              <a:rPr lang="en-US" sz="2800" dirty="0" smtClean="0"/>
              <a:t>From inverse Lorentz transform                      and</a:t>
            </a:r>
          </a:p>
          <a:p>
            <a:r>
              <a:rPr lang="en-US" sz="2800" dirty="0" smtClean="0"/>
              <a:t>So</a:t>
            </a:r>
          </a:p>
          <a:p>
            <a:pPr>
              <a:buNone/>
            </a:pPr>
            <a:endParaRPr lang="en-US" sz="2800" dirty="0" smtClean="0"/>
          </a:p>
          <a:p>
            <a:r>
              <a:rPr lang="en-US" sz="2800" dirty="0" smtClean="0"/>
              <a:t>Thus                     </a:t>
            </a:r>
          </a:p>
          <a:p>
            <a:endParaRPr lang="en-US" sz="2800" dirty="0" smtClean="0"/>
          </a:p>
          <a:p>
            <a:r>
              <a:rPr lang="en-US" sz="2800" dirty="0" smtClean="0"/>
              <a:t>What would be the measured speed of light in S frame? </a:t>
            </a:r>
          </a:p>
          <a:p>
            <a:pPr lvl="1"/>
            <a:endParaRPr lang="en-US" sz="2400" dirty="0" smtClean="0"/>
          </a:p>
          <a:p>
            <a:pPr lvl="1"/>
            <a:r>
              <a:rPr lang="en-US" sz="2400" dirty="0" smtClean="0"/>
              <a:t>Since              we get  </a:t>
            </a:r>
            <a:endParaRPr lang="en-US" sz="2800" dirty="0" smtClean="0"/>
          </a:p>
          <a:p>
            <a:pPr>
              <a:buNone/>
            </a:pPr>
            <a:r>
              <a:rPr lang="en-US" sz="2800" dirty="0" smtClean="0"/>
              <a:t>Observer in S frame measures c too!  Strange but true!</a:t>
            </a:r>
          </a:p>
          <a:p>
            <a:pPr>
              <a:buNone/>
            </a:pPr>
            <a:r>
              <a:rPr lang="en-US" sz="2800" dirty="0" smtClean="0"/>
              <a:t>                                                            </a:t>
            </a:r>
          </a:p>
          <a:p>
            <a:pPr>
              <a:buNone/>
            </a:pPr>
            <a:r>
              <a:rPr lang="en-US" sz="2800" dirty="0" smtClean="0"/>
              <a:t>                    </a:t>
            </a:r>
          </a:p>
          <a:p>
            <a:pPr>
              <a:buNone/>
            </a:pPr>
            <a:endParaRPr lang="en-US" sz="2800" dirty="0" smtClean="0"/>
          </a:p>
          <a:p>
            <a:endParaRPr lang="en-US" sz="2800" dirty="0" smtClean="0"/>
          </a:p>
        </p:txBody>
      </p:sp>
      <p:sp>
        <p:nvSpPr>
          <p:cNvPr id="5" name="Footer Placeholder 4"/>
          <p:cNvSpPr>
            <a:spLocks noGrp="1"/>
          </p:cNvSpPr>
          <p:nvPr>
            <p:ph type="ftr" sz="quarter" idx="11"/>
          </p:nvPr>
        </p:nvSpPr>
        <p:spPr/>
        <p:txBody>
          <a:bodyPr/>
          <a:lstStyle/>
          <a:p>
            <a:r>
              <a:rPr lang="en-US" smtClean="0"/>
              <a:t>PHYS 3313-001, Fall 2012                      Dr. Jaehoon Yu</a:t>
            </a:r>
            <a:endParaRPr lang="en-US" dirty="0"/>
          </a:p>
        </p:txBody>
      </p:sp>
      <p:sp>
        <p:nvSpPr>
          <p:cNvPr id="6" name="Slide Number Placeholder 5"/>
          <p:cNvSpPr>
            <a:spLocks noGrp="1"/>
          </p:cNvSpPr>
          <p:nvPr>
            <p:ph type="sldNum" sz="quarter" idx="12"/>
          </p:nvPr>
        </p:nvSpPr>
        <p:spPr/>
        <p:txBody>
          <a:bodyPr/>
          <a:lstStyle/>
          <a:p>
            <a:fld id="{A70890A1-DA85-483F-ABF9-6C30248A1FC2}" type="slidenum">
              <a:rPr lang="en-US" smtClean="0"/>
              <a:pPr/>
              <a:t>21</a:t>
            </a:fld>
            <a:endParaRPr lang="en-US"/>
          </a:p>
        </p:txBody>
      </p:sp>
      <p:graphicFrame>
        <p:nvGraphicFramePr>
          <p:cNvPr id="39938" name="Object 5"/>
          <p:cNvGraphicFramePr>
            <a:graphicFrameLocks noChangeAspect="1"/>
          </p:cNvGraphicFramePr>
          <p:nvPr/>
        </p:nvGraphicFramePr>
        <p:xfrm>
          <a:off x="3962400" y="1066800"/>
          <a:ext cx="1828800" cy="457200"/>
        </p:xfrm>
        <a:graphic>
          <a:graphicData uri="http://schemas.openxmlformats.org/presentationml/2006/ole">
            <p:oleObj spid="_x0000_s302082" name="Equation" r:id="rId4" imgW="660240" imgH="241200" progId="Equation.DSMT4">
              <p:embed/>
            </p:oleObj>
          </a:graphicData>
        </a:graphic>
      </p:graphicFrame>
      <p:graphicFrame>
        <p:nvGraphicFramePr>
          <p:cNvPr id="39939" name="Object 3"/>
          <p:cNvGraphicFramePr>
            <a:graphicFrameLocks noChangeAspect="1"/>
          </p:cNvGraphicFramePr>
          <p:nvPr/>
        </p:nvGraphicFramePr>
        <p:xfrm>
          <a:off x="6781800" y="1066800"/>
          <a:ext cx="685800" cy="533400"/>
        </p:xfrm>
        <a:graphic>
          <a:graphicData uri="http://schemas.openxmlformats.org/presentationml/2006/ole">
            <p:oleObj spid="_x0000_s302083" name="Equation" r:id="rId5" imgW="495000" imgH="393480" progId="Equation.DSMT4">
              <p:embed/>
            </p:oleObj>
          </a:graphicData>
        </a:graphic>
      </p:graphicFrame>
      <p:graphicFrame>
        <p:nvGraphicFramePr>
          <p:cNvPr id="39940" name="Object 4"/>
          <p:cNvGraphicFramePr>
            <a:graphicFrameLocks noChangeAspect="1"/>
          </p:cNvGraphicFramePr>
          <p:nvPr/>
        </p:nvGraphicFramePr>
        <p:xfrm>
          <a:off x="8153400" y="990600"/>
          <a:ext cx="685800" cy="571500"/>
        </p:xfrm>
        <a:graphic>
          <a:graphicData uri="http://schemas.openxmlformats.org/presentationml/2006/ole">
            <p:oleObj spid="_x0000_s302084" name="Equation" r:id="rId6" imgW="533160" imgH="419040" progId="Equation.DSMT4">
              <p:embed/>
            </p:oleObj>
          </a:graphicData>
        </a:graphic>
      </p:graphicFrame>
      <p:graphicFrame>
        <p:nvGraphicFramePr>
          <p:cNvPr id="39941" name="Object 5"/>
          <p:cNvGraphicFramePr>
            <a:graphicFrameLocks noChangeAspect="1"/>
          </p:cNvGraphicFramePr>
          <p:nvPr/>
        </p:nvGraphicFramePr>
        <p:xfrm>
          <a:off x="4800600" y="1676400"/>
          <a:ext cx="1600200" cy="304800"/>
        </p:xfrm>
        <a:graphic>
          <a:graphicData uri="http://schemas.openxmlformats.org/presentationml/2006/ole">
            <p:oleObj spid="_x0000_s302085" name="Equation" r:id="rId7" imgW="1079280" imgH="228600" progId="Equation.DSMT4">
              <p:embed/>
            </p:oleObj>
          </a:graphicData>
        </a:graphic>
      </p:graphicFrame>
      <p:graphicFrame>
        <p:nvGraphicFramePr>
          <p:cNvPr id="39942" name="Object 6"/>
          <p:cNvGraphicFramePr>
            <a:graphicFrameLocks noChangeAspect="1"/>
          </p:cNvGraphicFramePr>
          <p:nvPr/>
        </p:nvGraphicFramePr>
        <p:xfrm>
          <a:off x="7086600" y="1524000"/>
          <a:ext cx="1371600" cy="546100"/>
        </p:xfrm>
        <a:graphic>
          <a:graphicData uri="http://schemas.openxmlformats.org/presentationml/2006/ole">
            <p:oleObj spid="_x0000_s302086" name="Equation" r:id="rId8" imgW="1168200" imgH="393480" progId="Equation.DSMT4">
              <p:embed/>
            </p:oleObj>
          </a:graphicData>
        </a:graphic>
      </p:graphicFrame>
      <p:graphicFrame>
        <p:nvGraphicFramePr>
          <p:cNvPr id="39943" name="Object 7"/>
          <p:cNvGraphicFramePr>
            <a:graphicFrameLocks noChangeAspect="1"/>
          </p:cNvGraphicFramePr>
          <p:nvPr/>
        </p:nvGraphicFramePr>
        <p:xfrm>
          <a:off x="1295400" y="2143125"/>
          <a:ext cx="2933700" cy="752475"/>
        </p:xfrm>
        <a:graphic>
          <a:graphicData uri="http://schemas.openxmlformats.org/presentationml/2006/ole">
            <p:oleObj spid="_x0000_s302087" name="Equation" r:id="rId9" imgW="2019300" imgH="647700" progId="Equation.DSMT4">
              <p:embed/>
            </p:oleObj>
          </a:graphicData>
        </a:graphic>
      </p:graphicFrame>
      <p:graphicFrame>
        <p:nvGraphicFramePr>
          <p:cNvPr id="39945" name="Object 9"/>
          <p:cNvGraphicFramePr>
            <a:graphicFrameLocks noChangeAspect="1"/>
          </p:cNvGraphicFramePr>
          <p:nvPr/>
        </p:nvGraphicFramePr>
        <p:xfrm>
          <a:off x="3657600" y="4724400"/>
          <a:ext cx="2143593" cy="838200"/>
        </p:xfrm>
        <a:graphic>
          <a:graphicData uri="http://schemas.openxmlformats.org/presentationml/2006/ole">
            <p:oleObj spid="_x0000_s302089" name="Equation" r:id="rId10" imgW="1600200" imgH="622080" progId="Equation.DSMT4">
              <p:embed/>
            </p:oleObj>
          </a:graphicData>
        </a:graphic>
      </p:graphicFrame>
      <p:graphicFrame>
        <p:nvGraphicFramePr>
          <p:cNvPr id="39953" name="Object 17"/>
          <p:cNvGraphicFramePr>
            <a:graphicFrameLocks noChangeAspect="1"/>
          </p:cNvGraphicFramePr>
          <p:nvPr/>
        </p:nvGraphicFramePr>
        <p:xfrm>
          <a:off x="4343400" y="1905000"/>
          <a:ext cx="1125538" cy="973138"/>
        </p:xfrm>
        <a:graphic>
          <a:graphicData uri="http://schemas.openxmlformats.org/presentationml/2006/ole">
            <p:oleObj spid="_x0000_s302090" name="Equation" r:id="rId11" imgW="774700" imgH="838200" progId="Equation.DSMT4">
              <p:embed/>
            </p:oleObj>
          </a:graphicData>
        </a:graphic>
      </p:graphicFrame>
      <p:graphicFrame>
        <p:nvGraphicFramePr>
          <p:cNvPr id="39954" name="Object 18"/>
          <p:cNvGraphicFramePr>
            <a:graphicFrameLocks noChangeAspect="1"/>
          </p:cNvGraphicFramePr>
          <p:nvPr/>
        </p:nvGraphicFramePr>
        <p:xfrm>
          <a:off x="1524000" y="3048000"/>
          <a:ext cx="1295400" cy="876189"/>
        </p:xfrm>
        <a:graphic>
          <a:graphicData uri="http://schemas.openxmlformats.org/presentationml/2006/ole">
            <p:oleObj spid="_x0000_s302091" name="Equation" r:id="rId12" imgW="749160" imgH="634680" progId="Equation.DSMT4">
              <p:embed/>
            </p:oleObj>
          </a:graphicData>
        </a:graphic>
      </p:graphicFrame>
      <p:sp>
        <p:nvSpPr>
          <p:cNvPr id="16" name="Date Placeholder 15"/>
          <p:cNvSpPr>
            <a:spLocks noGrp="1"/>
          </p:cNvSpPr>
          <p:nvPr>
            <p:ph type="dt" sz="half" idx="10"/>
          </p:nvPr>
        </p:nvSpPr>
        <p:spPr/>
        <p:txBody>
          <a:bodyPr/>
          <a:lstStyle/>
          <a:p>
            <a:pPr>
              <a:defRPr/>
            </a:pPr>
            <a:r>
              <a:rPr lang="en-US" smtClean="0"/>
              <a:t>Mon., Sept. 10, 2012</a:t>
            </a:r>
            <a:endParaRPr lang="en-US"/>
          </a:p>
        </p:txBody>
      </p:sp>
      <p:graphicFrame>
        <p:nvGraphicFramePr>
          <p:cNvPr id="302094" name="Object 14"/>
          <p:cNvGraphicFramePr>
            <a:graphicFrameLocks noChangeAspect="1"/>
          </p:cNvGraphicFramePr>
          <p:nvPr/>
        </p:nvGraphicFramePr>
        <p:xfrm>
          <a:off x="5546725" y="2057400"/>
          <a:ext cx="701675" cy="781050"/>
        </p:xfrm>
        <a:graphic>
          <a:graphicData uri="http://schemas.openxmlformats.org/presentationml/2006/ole">
            <p:oleObj spid="_x0000_s302094" name="Equation" r:id="rId13" imgW="482600" imgH="673100" progId="Equation.DSMT4">
              <p:embed/>
            </p:oleObj>
          </a:graphicData>
        </a:graphic>
      </p:graphicFrame>
      <p:graphicFrame>
        <p:nvGraphicFramePr>
          <p:cNvPr id="302095" name="Object 15"/>
          <p:cNvGraphicFramePr>
            <a:graphicFrameLocks noChangeAspect="1"/>
          </p:cNvGraphicFramePr>
          <p:nvPr/>
        </p:nvGraphicFramePr>
        <p:xfrm>
          <a:off x="1752600" y="5105400"/>
          <a:ext cx="838200" cy="304800"/>
        </p:xfrm>
        <a:graphic>
          <a:graphicData uri="http://schemas.openxmlformats.org/presentationml/2006/ole">
            <p:oleObj spid="_x0000_s302095" name="Equation" r:id="rId14" imgW="393480" imgH="241200" progId="Equation.DSMT4">
              <p:embed/>
            </p:oleObj>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en-US" dirty="0" smtClean="0"/>
              <a:t>Velocity Addition Example</a:t>
            </a:r>
            <a:endParaRPr lang="en-US" dirty="0"/>
          </a:p>
        </p:txBody>
      </p:sp>
      <p:sp>
        <p:nvSpPr>
          <p:cNvPr id="3" name="Content Placeholder 2"/>
          <p:cNvSpPr>
            <a:spLocks noGrp="1"/>
          </p:cNvSpPr>
          <p:nvPr>
            <p:ph idx="1"/>
          </p:nvPr>
        </p:nvSpPr>
        <p:spPr>
          <a:xfrm>
            <a:off x="609600" y="1143000"/>
            <a:ext cx="7772400" cy="4572000"/>
          </a:xfrm>
        </p:spPr>
        <p:txBody>
          <a:bodyPr>
            <a:noAutofit/>
          </a:bodyPr>
          <a:lstStyle/>
          <a:p>
            <a:r>
              <a:rPr lang="en-US" sz="2800" dirty="0" smtClean="0"/>
              <a:t>Lance is riding his bike at 0.8c relative to observer.  He throws a ball at 0.7c in the direction of his motion.  What speed does the observer see?</a:t>
            </a:r>
          </a:p>
          <a:p>
            <a:endParaRPr lang="en-US" sz="2800" dirty="0" smtClean="0"/>
          </a:p>
          <a:p>
            <a:endParaRPr lang="en-US" sz="2800" dirty="0" smtClean="0"/>
          </a:p>
          <a:p>
            <a:endParaRPr lang="en-US" sz="2800" dirty="0" smtClean="0"/>
          </a:p>
          <a:p>
            <a:r>
              <a:rPr lang="en-US" sz="2800" dirty="0" smtClean="0"/>
              <a:t>What if he threw it just a bit harder?  </a:t>
            </a:r>
          </a:p>
          <a:p>
            <a:r>
              <a:rPr lang="en-US" sz="2800" dirty="0" smtClean="0"/>
              <a:t>Doesn’t help—asymptotically approach c, can’t exceed (it’s not just a postulate it’s the law)</a:t>
            </a:r>
          </a:p>
          <a:p>
            <a:pPr>
              <a:buNone/>
            </a:pPr>
            <a:r>
              <a:rPr lang="en-US" sz="2800" dirty="0" smtClean="0"/>
              <a:t>                                                            </a:t>
            </a:r>
          </a:p>
          <a:p>
            <a:pPr>
              <a:buNone/>
            </a:pPr>
            <a:r>
              <a:rPr lang="en-US" sz="2800" dirty="0" smtClean="0"/>
              <a:t>                    </a:t>
            </a:r>
          </a:p>
          <a:p>
            <a:pPr>
              <a:buNone/>
            </a:pPr>
            <a:endParaRPr lang="en-US" sz="2800" dirty="0" smtClean="0"/>
          </a:p>
          <a:p>
            <a:endParaRPr lang="en-US" sz="2800" dirty="0" smtClean="0"/>
          </a:p>
        </p:txBody>
      </p:sp>
      <p:graphicFrame>
        <p:nvGraphicFramePr>
          <p:cNvPr id="40974" name="Object 14"/>
          <p:cNvGraphicFramePr>
            <a:graphicFrameLocks noChangeAspect="1"/>
          </p:cNvGraphicFramePr>
          <p:nvPr/>
        </p:nvGraphicFramePr>
        <p:xfrm>
          <a:off x="3733800" y="2743200"/>
          <a:ext cx="3200400" cy="1032387"/>
        </p:xfrm>
        <a:graphic>
          <a:graphicData uri="http://schemas.openxmlformats.org/presentationml/2006/ole">
            <p:oleObj spid="_x0000_s304130" name="Equation" r:id="rId4" imgW="1587240" imgH="596880" progId="Equation.DSMT4">
              <p:embed/>
            </p:oleObj>
          </a:graphicData>
        </a:graphic>
      </p:graphicFrame>
      <p:sp>
        <p:nvSpPr>
          <p:cNvPr id="6" name="Date Placeholder 5"/>
          <p:cNvSpPr>
            <a:spLocks noGrp="1"/>
          </p:cNvSpPr>
          <p:nvPr>
            <p:ph type="dt" sz="half" idx="10"/>
          </p:nvPr>
        </p:nvSpPr>
        <p:spPr/>
        <p:txBody>
          <a:bodyPr/>
          <a:lstStyle/>
          <a:p>
            <a:r>
              <a:rPr lang="en-US" smtClean="0"/>
              <a:t>Mon., Sept. 10, 2012</a:t>
            </a:r>
            <a:endParaRPr lang="en-US"/>
          </a:p>
        </p:txBody>
      </p:sp>
      <p:sp>
        <p:nvSpPr>
          <p:cNvPr id="7" name="Slide Number Placeholder 6"/>
          <p:cNvSpPr>
            <a:spLocks noGrp="1"/>
          </p:cNvSpPr>
          <p:nvPr>
            <p:ph type="sldNum" sz="quarter" idx="12"/>
          </p:nvPr>
        </p:nvSpPr>
        <p:spPr/>
        <p:txBody>
          <a:bodyPr/>
          <a:lstStyle/>
          <a:p>
            <a:fld id="{A70890A1-DA85-483F-ABF9-6C30248A1FC2}" type="slidenum">
              <a:rPr lang="en-US" smtClean="0"/>
              <a:pPr/>
              <a:t>22</a:t>
            </a:fld>
            <a:endParaRPr lang="en-US"/>
          </a:p>
        </p:txBody>
      </p:sp>
      <p:sp>
        <p:nvSpPr>
          <p:cNvPr id="8" name="Footer Placeholder 7"/>
          <p:cNvSpPr>
            <a:spLocks noGrp="1"/>
          </p:cNvSpPr>
          <p:nvPr>
            <p:ph type="ftr" sz="quarter" idx="11"/>
          </p:nvPr>
        </p:nvSpPr>
        <p:spPr/>
        <p:txBody>
          <a:bodyPr/>
          <a:lstStyle/>
          <a:p>
            <a:r>
              <a:rPr lang="en-US" smtClean="0"/>
              <a:t>PHYS 3313-001, Fall 2012                      Dr. Jaehoon Yu</a:t>
            </a:r>
            <a:endParaRPr lang="en-US"/>
          </a:p>
        </p:txBody>
      </p:sp>
      <p:graphicFrame>
        <p:nvGraphicFramePr>
          <p:cNvPr id="40975" name="Object 15"/>
          <p:cNvGraphicFramePr>
            <a:graphicFrameLocks noChangeAspect="1"/>
          </p:cNvGraphicFramePr>
          <p:nvPr/>
        </p:nvGraphicFramePr>
        <p:xfrm>
          <a:off x="1044575" y="2743199"/>
          <a:ext cx="1546225" cy="1045843"/>
        </p:xfrm>
        <a:graphic>
          <a:graphicData uri="http://schemas.openxmlformats.org/presentationml/2006/ole">
            <p:oleObj spid="_x0000_s304131" name="Equation" r:id="rId5" imgW="749160" imgH="634680" progId="Equation.DSMT4">
              <p:embed/>
            </p:oleObj>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457200" y="153988"/>
            <a:ext cx="8229600" cy="379412"/>
          </a:xfrm>
        </p:spPr>
        <p:txBody>
          <a:bodyPr/>
          <a:lstStyle/>
          <a:p>
            <a:pPr algn="ctr" eaLnBrk="1" hangingPunct="1"/>
            <a:r>
              <a:rPr lang="en-US" sz="4800" dirty="0" smtClean="0">
                <a:ea typeface="ＭＳ Ｐゴシック" pitchFamily="-84" charset="-128"/>
                <a:cs typeface="ＭＳ Ｐゴシック" pitchFamily="-84" charset="-128"/>
              </a:rPr>
              <a:t>Twin </a:t>
            </a:r>
            <a:r>
              <a:rPr lang="en-US" sz="4800" dirty="0">
                <a:ea typeface="ＭＳ Ｐゴシック" pitchFamily="-84" charset="-128"/>
                <a:cs typeface="ＭＳ Ｐゴシック" pitchFamily="-84" charset="-128"/>
              </a:rPr>
              <a:t>Paradox</a:t>
            </a:r>
          </a:p>
        </p:txBody>
      </p:sp>
      <p:sp>
        <p:nvSpPr>
          <p:cNvPr id="86018" name="Rectangle 3"/>
          <p:cNvSpPr>
            <a:spLocks noGrp="1" noChangeArrowheads="1"/>
          </p:cNvSpPr>
          <p:nvPr>
            <p:ph type="body" idx="1"/>
          </p:nvPr>
        </p:nvSpPr>
        <p:spPr>
          <a:xfrm>
            <a:off x="457200" y="685800"/>
            <a:ext cx="8458200" cy="5638800"/>
          </a:xfrm>
        </p:spPr>
        <p:txBody>
          <a:bodyPr/>
          <a:lstStyle/>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Set-</a:t>
            </a:r>
            <a:r>
              <a:rPr lang="en-US" b="1" dirty="0" smtClean="0">
                <a:solidFill>
                  <a:srgbClr val="000000"/>
                </a:solidFill>
                <a:ea typeface="ＭＳ Ｐゴシック" pitchFamily="-84" charset="-128"/>
                <a:cs typeface="ＭＳ Ｐゴシック" pitchFamily="-84" charset="-128"/>
              </a:rPr>
              <a:t>up: </a:t>
            </a:r>
            <a:r>
              <a:rPr lang="en-US" dirty="0" smtClean="0">
                <a:ea typeface="ＭＳ Ｐゴシック" pitchFamily="-84" charset="-128"/>
                <a:cs typeface="ＭＳ Ｐゴシック" pitchFamily="-84" charset="-128"/>
              </a:rPr>
              <a:t>Twins </a:t>
            </a:r>
            <a:r>
              <a:rPr lang="en-US" dirty="0">
                <a:ea typeface="ＭＳ Ｐゴシック" pitchFamily="-84" charset="-128"/>
                <a:cs typeface="ＭＳ Ｐゴシック" pitchFamily="-84" charset="-128"/>
              </a:rPr>
              <a:t>Mary and Frank at age 30 decide on two career paths: Mary </a:t>
            </a:r>
            <a:r>
              <a:rPr lang="en-US" dirty="0">
                <a:solidFill>
                  <a:srgbClr val="FF0000"/>
                </a:solidFill>
                <a:ea typeface="ＭＳ Ｐゴシック" pitchFamily="-84" charset="-128"/>
                <a:cs typeface="ＭＳ Ｐゴシック" pitchFamily="-84" charset="-128"/>
              </a:rPr>
              <a:t>(the </a:t>
            </a:r>
            <a:r>
              <a:rPr lang="en-US" b="1" dirty="0">
                <a:solidFill>
                  <a:srgbClr val="FF0000"/>
                </a:solidFill>
                <a:ea typeface="ＭＳ Ｐゴシック" pitchFamily="-84" charset="-128"/>
                <a:cs typeface="ＭＳ Ｐゴシック" pitchFamily="-84" charset="-128"/>
              </a:rPr>
              <a:t>M</a:t>
            </a:r>
            <a:r>
              <a:rPr lang="en-US" dirty="0">
                <a:solidFill>
                  <a:srgbClr val="FF0000"/>
                </a:solidFill>
                <a:ea typeface="ＭＳ Ｐゴシック" pitchFamily="-84" charset="-128"/>
                <a:cs typeface="ＭＳ Ｐゴシック" pitchFamily="-84" charset="-128"/>
              </a:rPr>
              <a:t>oving twin)</a:t>
            </a:r>
            <a:r>
              <a:rPr lang="en-US" dirty="0">
                <a:ea typeface="ＭＳ Ｐゴシック" pitchFamily="-84" charset="-128"/>
                <a:cs typeface="ＭＳ Ｐゴシック" pitchFamily="-84" charset="-128"/>
              </a:rPr>
              <a:t> decides to become an astronaut and to leave on a trip 8 </a:t>
            </a:r>
            <a:r>
              <a:rPr lang="en-US" dirty="0" err="1">
                <a:ea typeface="ＭＳ Ｐゴシック" pitchFamily="-84" charset="-128"/>
                <a:cs typeface="ＭＳ Ｐゴシック" pitchFamily="-84" charset="-128"/>
              </a:rPr>
              <a:t>lightyears</a:t>
            </a:r>
            <a:r>
              <a:rPr lang="en-US" dirty="0">
                <a:ea typeface="ＭＳ Ｐゴシック" pitchFamily="-84" charset="-128"/>
                <a:cs typeface="ＭＳ Ｐゴシック" pitchFamily="-84" charset="-128"/>
              </a:rPr>
              <a:t> (</a:t>
            </a:r>
            <a:r>
              <a:rPr lang="en-US" dirty="0" err="1">
                <a:ea typeface="ＭＳ Ｐゴシック" pitchFamily="-84" charset="-128"/>
                <a:cs typeface="ＭＳ Ｐゴシック" pitchFamily="-84" charset="-128"/>
              </a:rPr>
              <a:t>ly</a:t>
            </a:r>
            <a:r>
              <a:rPr lang="en-US" dirty="0">
                <a:ea typeface="ＭＳ Ｐゴシック" pitchFamily="-84" charset="-128"/>
                <a:cs typeface="ＭＳ Ｐゴシック" pitchFamily="-84" charset="-128"/>
              </a:rPr>
              <a:t>) from the Earth at a great speed and to return; Frank </a:t>
            </a:r>
            <a:r>
              <a:rPr lang="en-US" dirty="0">
                <a:solidFill>
                  <a:srgbClr val="FF0000"/>
                </a:solidFill>
                <a:ea typeface="ＭＳ Ｐゴシック" pitchFamily="-84" charset="-128"/>
                <a:cs typeface="ＭＳ Ｐゴシック" pitchFamily="-84" charset="-128"/>
              </a:rPr>
              <a:t>(the </a:t>
            </a:r>
            <a:r>
              <a:rPr lang="en-US" b="1" dirty="0">
                <a:solidFill>
                  <a:srgbClr val="FF0000"/>
                </a:solidFill>
                <a:ea typeface="ＭＳ Ｐゴシック" pitchFamily="-84" charset="-128"/>
                <a:cs typeface="ＭＳ Ｐゴシック" pitchFamily="-84" charset="-128"/>
              </a:rPr>
              <a:t>F</a:t>
            </a:r>
            <a:r>
              <a:rPr lang="en-US" dirty="0">
                <a:solidFill>
                  <a:srgbClr val="FF0000"/>
                </a:solidFill>
                <a:ea typeface="ＭＳ Ｐゴシック" pitchFamily="-84" charset="-128"/>
                <a:cs typeface="ＭＳ Ｐゴシック" pitchFamily="-84" charset="-128"/>
              </a:rPr>
              <a:t>ixed twin)</a:t>
            </a:r>
            <a:r>
              <a:rPr lang="en-US" dirty="0">
                <a:ea typeface="ＭＳ Ｐゴシック" pitchFamily="-84" charset="-128"/>
                <a:cs typeface="ＭＳ Ｐゴシック" pitchFamily="-84" charset="-128"/>
              </a:rPr>
              <a:t> decides to reside on the Earth</a:t>
            </a:r>
            <a:r>
              <a:rPr lang="en-US" dirty="0" smtClean="0">
                <a:ea typeface="ＭＳ Ｐゴシック" pitchFamily="-84" charset="-128"/>
                <a:cs typeface="ＭＳ Ｐゴシック" pitchFamily="-84" charset="-128"/>
              </a:rPr>
              <a:t>.</a:t>
            </a:r>
          </a:p>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a:t>
            </a:r>
            <a:r>
              <a:rPr lang="en-US" b="1" dirty="0" smtClean="0">
                <a:solidFill>
                  <a:srgbClr val="000000"/>
                </a:solidFill>
                <a:ea typeface="ＭＳ Ｐゴシック" pitchFamily="-84" charset="-128"/>
                <a:cs typeface="ＭＳ Ｐゴシック" pitchFamily="-84" charset="-128"/>
              </a:rPr>
              <a:t>Problem: </a:t>
            </a:r>
            <a:r>
              <a:rPr lang="en-US" dirty="0" smtClean="0">
                <a:ea typeface="ＭＳ Ｐゴシック" pitchFamily="-84" charset="-128"/>
                <a:cs typeface="ＭＳ Ｐゴシック" pitchFamily="-84" charset="-128"/>
              </a:rPr>
              <a:t>Upon Mary’</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return, Frank reasons that her clocks measuring her age must run slow. As such, she will return younger. However, Mary claims that it is Frank who is moving and consequently his clocks must run slow.</a:t>
            </a:r>
            <a:r>
              <a:rPr lang="en-US" altLang="ja-JP" dirty="0" smtClean="0">
                <a:ea typeface="ＭＳ Ｐゴシック" pitchFamily="-84" charset="-128"/>
                <a:cs typeface="ＭＳ Ｐゴシック" pitchFamily="-84" charset="-128"/>
              </a:rPr>
              <a:t> </a:t>
            </a:r>
            <a:endParaRPr lang="en-US" b="1" dirty="0" smtClean="0">
              <a:solidFill>
                <a:srgbClr val="000000"/>
              </a:solidFill>
              <a:ea typeface="ＭＳ Ｐゴシック" pitchFamily="-84" charset="-128"/>
              <a:cs typeface="ＭＳ Ｐゴシック" pitchFamily="-84" charset="-128"/>
            </a:endParaRPr>
          </a:p>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a:t>
            </a:r>
            <a:r>
              <a:rPr lang="en-US" b="1" dirty="0" smtClean="0">
                <a:solidFill>
                  <a:srgbClr val="000000"/>
                </a:solidFill>
                <a:ea typeface="ＭＳ Ｐゴシック" pitchFamily="-84" charset="-128"/>
                <a:cs typeface="ＭＳ Ｐゴシック" pitchFamily="-84" charset="-128"/>
              </a:rPr>
              <a:t>Paradox: </a:t>
            </a:r>
            <a:r>
              <a:rPr lang="en-US" dirty="0" smtClean="0">
                <a:ea typeface="ＭＳ Ｐゴシック" pitchFamily="-84" charset="-128"/>
                <a:cs typeface="ＭＳ Ｐゴシック" pitchFamily="-84" charset="-128"/>
              </a:rPr>
              <a:t>Who </a:t>
            </a:r>
            <a:r>
              <a:rPr lang="en-US" dirty="0">
                <a:ea typeface="ＭＳ Ｐゴシック" pitchFamily="-84" charset="-128"/>
                <a:cs typeface="ＭＳ Ｐゴシック" pitchFamily="-84" charset="-128"/>
              </a:rPr>
              <a:t>is younger upon Mary</a:t>
            </a:r>
            <a:r>
              <a:rPr lang="ja-JP" altLang="en-US" dirty="0">
                <a:ea typeface="ＭＳ Ｐゴシック" pitchFamily="-84" charset="-128"/>
                <a:cs typeface="ＭＳ Ｐゴシック" pitchFamily="-84" charset="-128"/>
              </a:rPr>
              <a:t>’</a:t>
            </a:r>
            <a:r>
              <a:rPr lang="en-US" altLang="ja-JP" dirty="0" err="1">
                <a:ea typeface="ＭＳ Ｐゴシック" pitchFamily="-84" charset="-128"/>
                <a:cs typeface="ＭＳ Ｐゴシック" pitchFamily="-84" charset="-128"/>
              </a:rPr>
              <a:t>s</a:t>
            </a:r>
            <a:r>
              <a:rPr lang="en-US" altLang="ja-JP" dirty="0">
                <a:ea typeface="ＭＳ Ｐゴシック" pitchFamily="-84" charset="-128"/>
                <a:cs typeface="ＭＳ Ｐゴシック" pitchFamily="-84" charset="-128"/>
              </a:rPr>
              <a:t> return?</a:t>
            </a:r>
            <a:endParaRPr lang="en-US"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457200" y="76200"/>
            <a:ext cx="8226425" cy="712787"/>
          </a:xfrm>
        </p:spPr>
        <p:txBody>
          <a:bodyPr/>
          <a:lstStyle/>
          <a:p>
            <a:pPr algn="ctr" eaLnBrk="1" hangingPunct="1"/>
            <a:r>
              <a:rPr lang="en-US" sz="4800" dirty="0">
                <a:ea typeface="ＭＳ Ｐゴシック" pitchFamily="-84" charset="-128"/>
                <a:cs typeface="ＭＳ Ｐゴシック" pitchFamily="-84" charset="-128"/>
              </a:rPr>
              <a:t>The Resolution</a:t>
            </a:r>
          </a:p>
        </p:txBody>
      </p:sp>
      <p:sp>
        <p:nvSpPr>
          <p:cNvPr id="87042" name="Rectangle 3"/>
          <p:cNvSpPr>
            <a:spLocks noGrp="1" noChangeArrowheads="1"/>
          </p:cNvSpPr>
          <p:nvPr>
            <p:ph type="body" idx="1"/>
          </p:nvPr>
        </p:nvSpPr>
        <p:spPr>
          <a:xfrm>
            <a:off x="304800" y="914400"/>
            <a:ext cx="8226425" cy="5181600"/>
          </a:xfrm>
        </p:spPr>
        <p:txBody>
          <a:bodyPr/>
          <a:lstStyle/>
          <a:p>
            <a:pPr marL="609600" indent="-609600" eaLnBrk="1" hangingPunct="1">
              <a:lnSpc>
                <a:spcPct val="80000"/>
              </a:lnSpc>
              <a:buClr>
                <a:schemeClr val="tx1"/>
              </a:buClr>
              <a:buSzPct val="90000"/>
              <a:buFont typeface="Wingdings" pitchFamily="-84" charset="2"/>
              <a:buAutoNum type="arabicParenR"/>
            </a:pPr>
            <a:r>
              <a:rPr lang="en-US" dirty="0" smtClean="0">
                <a:ea typeface="ＭＳ Ｐゴシック" pitchFamily="-84" charset="-128"/>
                <a:cs typeface="ＭＳ Ｐゴシック" pitchFamily="-84" charset="-128"/>
              </a:rPr>
              <a:t>Frank’</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clock is in an </a:t>
            </a:r>
            <a:r>
              <a:rPr lang="en-US" altLang="ja-JP" b="1" dirty="0">
                <a:solidFill>
                  <a:srgbClr val="000000"/>
                </a:solidFill>
                <a:ea typeface="ＭＳ Ｐゴシック" pitchFamily="-84" charset="-128"/>
                <a:cs typeface="ＭＳ Ｐゴシック" pitchFamily="-84" charset="-128"/>
              </a:rPr>
              <a:t>inertial system</a:t>
            </a:r>
            <a:r>
              <a:rPr lang="en-US" altLang="ja-JP" dirty="0">
                <a:ea typeface="ＭＳ Ｐゴシック" pitchFamily="-84" charset="-128"/>
                <a:cs typeface="ＭＳ Ｐゴシック" pitchFamily="-84" charset="-128"/>
              </a:rPr>
              <a:t> during the entire trip; however, </a:t>
            </a:r>
            <a:r>
              <a:rPr lang="en-US" altLang="ja-JP" dirty="0" smtClean="0">
                <a:ea typeface="ＭＳ Ｐゴシック" pitchFamily="-84" charset="-128"/>
                <a:cs typeface="ＭＳ Ｐゴシック" pitchFamily="-84" charset="-128"/>
              </a:rPr>
              <a:t>Mary’s </a:t>
            </a:r>
            <a:r>
              <a:rPr lang="en-US" altLang="ja-JP" dirty="0">
                <a:ea typeface="ＭＳ Ｐゴシック" pitchFamily="-84" charset="-128"/>
                <a:cs typeface="ＭＳ Ｐゴシック" pitchFamily="-84" charset="-128"/>
              </a:rPr>
              <a:t>clock is not. As long as Mary is traveling at constant speed away from Frank, both of them can argue that the other twin is aging less rapidly</a:t>
            </a:r>
            <a:r>
              <a:rPr lang="en-US" altLang="ja-JP" dirty="0" smtClean="0">
                <a:ea typeface="ＭＳ Ｐゴシック" pitchFamily="-84" charset="-128"/>
                <a:cs typeface="ＭＳ Ｐゴシック" pitchFamily="-84" charset="-128"/>
              </a:rPr>
              <a:t>.</a:t>
            </a:r>
            <a:endParaRPr lang="en-US" dirty="0" smtClean="0">
              <a:ea typeface="ＭＳ Ｐゴシック" pitchFamily="-84" charset="-128"/>
              <a:cs typeface="ＭＳ Ｐゴシック" pitchFamily="-84" charset="-128"/>
            </a:endParaRPr>
          </a:p>
          <a:p>
            <a:pPr marL="609600" indent="-609600" eaLnBrk="1" hangingPunct="1">
              <a:lnSpc>
                <a:spcPct val="80000"/>
              </a:lnSpc>
              <a:buClr>
                <a:schemeClr val="tx1"/>
              </a:buClr>
              <a:buSzPct val="90000"/>
              <a:buFont typeface="Wingdings" pitchFamily="-84" charset="2"/>
              <a:buAutoNum type="arabicParenR"/>
            </a:pPr>
            <a:r>
              <a:rPr lang="en-US" dirty="0">
                <a:ea typeface="ＭＳ Ｐゴシック" pitchFamily="-84" charset="-128"/>
                <a:cs typeface="ＭＳ Ｐゴシック" pitchFamily="-84" charset="-128"/>
              </a:rPr>
              <a:t>When Mary slows down to turn around, she leaves her original inertial system and eventually returns in a completely different inertial system</a:t>
            </a:r>
            <a:r>
              <a:rPr lang="en-US" dirty="0" smtClean="0">
                <a:ea typeface="ＭＳ Ｐゴシック" pitchFamily="-84" charset="-128"/>
                <a:cs typeface="ＭＳ Ｐゴシック" pitchFamily="-84" charset="-128"/>
              </a:rPr>
              <a:t>.</a:t>
            </a:r>
          </a:p>
          <a:p>
            <a:pPr marL="609600" indent="-609600" eaLnBrk="1" hangingPunct="1">
              <a:lnSpc>
                <a:spcPct val="80000"/>
              </a:lnSpc>
              <a:buClr>
                <a:schemeClr val="tx1"/>
              </a:buClr>
              <a:buSzPct val="90000"/>
              <a:buFont typeface="Wingdings" pitchFamily="-84" charset="2"/>
              <a:buAutoNum type="arabicParenR"/>
            </a:pPr>
            <a:r>
              <a:rPr lang="en-US" dirty="0" smtClean="0">
                <a:ea typeface="ＭＳ Ｐゴシック" pitchFamily="-84" charset="-128"/>
                <a:cs typeface="ＭＳ Ｐゴシック" pitchFamily="-84" charset="-128"/>
              </a:rPr>
              <a:t>Mary’</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claim is no longer valid, because she does not remain in the same inertial system. There is also no doubt as to who is in the inertial system. Frank feels no acceleration during </a:t>
            </a:r>
            <a:r>
              <a:rPr lang="en-US" altLang="ja-JP" dirty="0" smtClean="0">
                <a:ea typeface="ＭＳ Ｐゴシック" pitchFamily="-84" charset="-128"/>
                <a:cs typeface="ＭＳ Ｐゴシック" pitchFamily="-84" charset="-128"/>
              </a:rPr>
              <a:t>Mary’s </a:t>
            </a:r>
            <a:r>
              <a:rPr lang="en-US" altLang="ja-JP" dirty="0">
                <a:ea typeface="ＭＳ Ｐゴシック" pitchFamily="-84" charset="-128"/>
                <a:cs typeface="ＭＳ Ｐゴシック" pitchFamily="-84" charset="-128"/>
              </a:rPr>
              <a:t>entire trip, but Mary does.</a:t>
            </a:r>
          </a:p>
          <a:p>
            <a:pPr marL="609600" indent="-609600"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 Sept. 10,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3</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smtClean="0">
                <a:ea typeface="ＭＳ Ｐゴシック" pitchFamily="-84" charset="-128"/>
                <a:cs typeface="ＭＳ Ｐゴシック" pitchFamily="-84" charset="-128"/>
              </a:rPr>
              <a:t>Special Project </a:t>
            </a:r>
            <a:r>
              <a:rPr lang="en-US" dirty="0" smtClean="0">
                <a:ea typeface="ＭＳ Ｐゴシック" pitchFamily="-84" charset="-128"/>
                <a:cs typeface="ＭＳ Ｐゴシック" pitchFamily="-84" charset="-128"/>
              </a:rPr>
              <a:t>#2</a:t>
            </a:r>
            <a:endParaRPr lang="en-US" dirty="0">
              <a:ea typeface="ＭＳ Ｐゴシック" pitchFamily="-84" charset="-128"/>
              <a:cs typeface="ＭＳ Ｐゴシック" pitchFamily="-84" charset="-128"/>
            </a:endParaRPr>
          </a:p>
        </p:txBody>
      </p:sp>
      <p:sp>
        <p:nvSpPr>
          <p:cNvPr id="111619" name="Rectangle 3"/>
          <p:cNvSpPr>
            <a:spLocks noGrp="1" noChangeArrowheads="1"/>
          </p:cNvSpPr>
          <p:nvPr>
            <p:ph type="body" idx="1"/>
          </p:nvPr>
        </p:nvSpPr>
        <p:spPr>
          <a:xfrm>
            <a:off x="457200" y="838200"/>
            <a:ext cx="8153400" cy="5181600"/>
          </a:xfrm>
        </p:spPr>
        <p:txBody>
          <a:bodyPr/>
          <a:lstStyle/>
          <a:p>
            <a:pPr marL="514350" indent="-514350" eaLnBrk="1" hangingPunct="1">
              <a:buFont typeface="+mj-lt"/>
              <a:buAutoNum type="arabicPeriod"/>
            </a:pPr>
            <a:r>
              <a:rPr lang="en-US" sz="2400" dirty="0" smtClean="0">
                <a:ea typeface="ＭＳ Ｐゴシック" pitchFamily="-84" charset="-128"/>
                <a:cs typeface="ＭＳ Ｐゴシック" pitchFamily="-84" charset="-128"/>
              </a:rPr>
              <a:t>Derive the </a:t>
            </a:r>
            <a:r>
              <a:rPr lang="en-US" sz="2400" dirty="0" smtClean="0">
                <a:ea typeface="ＭＳ Ｐゴシック" pitchFamily="-84" charset="-128"/>
                <a:cs typeface="ＭＳ Ｐゴシック" pitchFamily="-84" charset="-128"/>
              </a:rPr>
              <a:t>three</a:t>
            </a:r>
            <a:r>
              <a:rPr lang="en-US" sz="2400" dirty="0" smtClean="0">
                <a:ea typeface="ＭＳ Ｐゴシック" pitchFamily="-84" charset="-128"/>
                <a:cs typeface="ＭＳ Ｐゴシック" pitchFamily="-84" charset="-128"/>
              </a:rPr>
              <a:t> Lorentz velocity </a:t>
            </a:r>
            <a:r>
              <a:rPr lang="en-US" sz="2400" dirty="0" smtClean="0">
                <a:ea typeface="ＭＳ Ｐゴシック" pitchFamily="-84" charset="-128"/>
                <a:cs typeface="ＭＳ Ｐゴシック" pitchFamily="-84" charset="-128"/>
              </a:rPr>
              <a:t>transformation equations.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Derive the three reverse Lorentz velocity transformation equations.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You must derive each one separately </a:t>
            </a:r>
            <a:r>
              <a:rPr lang="en-US" sz="2400" dirty="0" smtClean="0">
                <a:ea typeface="ＭＳ Ｐゴシック" pitchFamily="-84" charset="-128"/>
                <a:cs typeface="ＭＳ Ｐゴシック" pitchFamily="-84" charset="-128"/>
              </a:rPr>
              <a:t>starting from the Lorentz spatial coordinate transformation equations to obtain any credit. </a:t>
            </a:r>
          </a:p>
          <a:p>
            <a:pPr marL="914400" lvl="1" indent="-514350" eaLnBrk="1" hangingPunct="1"/>
            <a:r>
              <a:rPr lang="en-US" sz="2000" dirty="0" smtClean="0">
                <a:ea typeface="ＭＳ Ｐゴシック" pitchFamily="-84" charset="-128"/>
                <a:cs typeface="ＭＳ Ｐゴシック" pitchFamily="-84" charset="-128"/>
              </a:rPr>
              <a:t>Just switching the signs </a:t>
            </a:r>
            <a:r>
              <a:rPr lang="en-US" sz="2000" dirty="0" smtClean="0">
                <a:ea typeface="ＭＳ Ｐゴシック" pitchFamily="-84" charset="-128"/>
                <a:cs typeface="ＭＳ Ｐゴシック" pitchFamily="-84" charset="-128"/>
              </a:rPr>
              <a:t>and primes will not cut!</a:t>
            </a:r>
          </a:p>
          <a:p>
            <a:pPr marL="914400" lvl="1" indent="-514350" eaLnBrk="1" hangingPunct="1"/>
            <a:r>
              <a:rPr lang="en-US" sz="2000" dirty="0" smtClean="0">
                <a:ea typeface="ＭＳ Ｐゴシック" pitchFamily="-84" charset="-128"/>
                <a:cs typeface="ＭＳ Ｐゴシック" pitchFamily="-84" charset="-128"/>
              </a:rPr>
              <a:t>Must </a:t>
            </a:r>
            <a:r>
              <a:rPr lang="en-US" sz="2000" dirty="0" smtClean="0">
                <a:ea typeface="ＭＳ Ｐゴシック" pitchFamily="-84" charset="-128"/>
                <a:cs typeface="ＭＳ Ｐゴシック" pitchFamily="-84" charset="-128"/>
              </a:rPr>
              <a:t>take the simplest form of the equations, using </a:t>
            </a:r>
            <a:r>
              <a:rPr lang="en-US" sz="2000" dirty="0" err="1" smtClean="0">
                <a:latin typeface="Symbol" charset="2"/>
                <a:ea typeface="ＭＳ Ｐゴシック" pitchFamily="-84" charset="-128"/>
                <a:cs typeface="Symbol" charset="2"/>
              </a:rPr>
              <a:t>β</a:t>
            </a:r>
            <a:r>
              <a:rPr lang="en-US" sz="2000" dirty="0" smtClean="0">
                <a:ea typeface="ＭＳ Ｐゴシック" pitchFamily="-84" charset="-128"/>
                <a:cs typeface="ＭＳ Ｐゴシック" pitchFamily="-84" charset="-128"/>
              </a:rPr>
              <a:t> and </a:t>
            </a:r>
            <a:r>
              <a:rPr lang="en-US" sz="2000" dirty="0" err="1" smtClean="0">
                <a:latin typeface="Symbol" charset="2"/>
                <a:ea typeface="ＭＳ Ｐゴシック" pitchFamily="-84" charset="-128"/>
                <a:cs typeface="Symbol" charset="2"/>
              </a:rPr>
              <a:t>γ</a:t>
            </a:r>
            <a:r>
              <a:rPr lang="en-US" sz="2000" dirty="0" smtClean="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You </a:t>
            </a:r>
            <a:r>
              <a:rPr lang="en-US" sz="2400" dirty="0" smtClean="0">
                <a:ea typeface="ＭＳ Ｐゴシック" pitchFamily="-84" charset="-128"/>
                <a:cs typeface="ＭＳ Ｐゴシック" pitchFamily="-84" charset="-128"/>
              </a:rPr>
              <a:t>MUST have your own, independent answers to the above three questions even if you worked together with others.  All those who share the answers will get 0 credit if copied.</a:t>
            </a:r>
          </a:p>
          <a:p>
            <a:pPr eaLnBrk="1" hangingPunct="1"/>
            <a:r>
              <a:rPr lang="en-US" sz="2400" dirty="0" smtClean="0">
                <a:ea typeface="ＭＳ Ｐゴシック" pitchFamily="-84" charset="-128"/>
                <a:cs typeface="ＭＳ Ｐゴシック" pitchFamily="-84" charset="-128"/>
              </a:rPr>
              <a:t>Due for the submission is</a:t>
            </a:r>
            <a:r>
              <a:rPr lang="en-US" sz="2400" dirty="0" smtClean="0">
                <a:ea typeface="ＭＳ Ｐゴシック" pitchFamily="-84" charset="-128"/>
                <a:cs typeface="ＭＳ Ｐゴシック" pitchFamily="-84" charset="-128"/>
              </a:rPr>
              <a:t> </a:t>
            </a:r>
            <a:r>
              <a:rPr lang="en-US" sz="2400" dirty="0" smtClean="0">
                <a:ea typeface="ＭＳ Ｐゴシック" pitchFamily="-84" charset="-128"/>
                <a:cs typeface="ＭＳ Ｐゴシック" pitchFamily="-84" charset="-128"/>
              </a:rPr>
              <a:t>Wednes</a:t>
            </a:r>
            <a:r>
              <a:rPr lang="en-US" sz="2400" dirty="0" smtClean="0">
                <a:ea typeface="ＭＳ Ｐゴシック" pitchFamily="-84" charset="-128"/>
                <a:cs typeface="ＭＳ Ｐゴシック" pitchFamily="-84" charset="-128"/>
              </a:rPr>
              <a:t>day</a:t>
            </a:r>
            <a:r>
              <a:rPr lang="en-US" sz="2400" dirty="0" smtClean="0">
                <a:ea typeface="ＭＳ Ｐゴシック" pitchFamily="-84" charset="-128"/>
                <a:cs typeface="ＭＳ Ｐゴシック" pitchFamily="-84" charset="-128"/>
              </a:rPr>
              <a:t>, Sept. </a:t>
            </a:r>
            <a:r>
              <a:rPr lang="en-US" sz="2400" dirty="0" smtClean="0">
                <a:ea typeface="ＭＳ Ｐゴシック" pitchFamily="-84" charset="-128"/>
                <a:cs typeface="ＭＳ Ｐゴシック" pitchFamily="-84" charset="-128"/>
              </a:rPr>
              <a:t>19!</a:t>
            </a:r>
            <a:endParaRPr lang="en-US" sz="2400" dirty="0" smtClean="0">
              <a:ea typeface="ＭＳ Ｐゴシック" pitchFamily="-84" charset="-128"/>
              <a:cs typeface="ＭＳ Ｐゴシック" pitchFamily="-84" charset="-128"/>
            </a:endParaRPr>
          </a:p>
          <a:p>
            <a:pPr eaLnBrk="1" hangingPunct="1"/>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381000" y="0"/>
            <a:ext cx="8534400" cy="838200"/>
          </a:xfrm>
        </p:spPr>
        <p:txBody>
          <a:bodyPr/>
          <a:lstStyle/>
          <a:p>
            <a:pPr algn="ctr" eaLnBrk="1" hangingPunct="1"/>
            <a:r>
              <a:rPr lang="en-US" sz="4000" dirty="0">
                <a:ea typeface="ＭＳ Ｐゴシック" pitchFamily="-84" charset="-128"/>
                <a:cs typeface="ＭＳ Ｐゴシック" pitchFamily="-84" charset="-128"/>
              </a:rPr>
              <a:t>The complete Lorentz </a:t>
            </a:r>
            <a:r>
              <a:rPr lang="en-US" sz="4000" dirty="0" smtClean="0">
                <a:ea typeface="ＭＳ Ｐゴシック" pitchFamily="-84" charset="-128"/>
                <a:cs typeface="ＭＳ Ｐゴシック" pitchFamily="-84" charset="-128"/>
              </a:rPr>
              <a:t>Transformations</a:t>
            </a:r>
            <a:endParaRPr lang="en-US" sz="4000" dirty="0">
              <a:ea typeface="ＭＳ Ｐゴシック" pitchFamily="-84" charset="-128"/>
              <a:cs typeface="ＭＳ Ｐゴシック" pitchFamily="-84" charset="-128"/>
            </a:endParaRPr>
          </a:p>
        </p:txBody>
      </p:sp>
      <p:pic>
        <p:nvPicPr>
          <p:cNvPr id="64514" name="Picture 16"/>
          <p:cNvPicPr>
            <a:picLocks noChangeAspect="1" noChangeArrowheads="1"/>
          </p:cNvPicPr>
          <p:nvPr/>
        </p:nvPicPr>
        <p:blipFill>
          <a:blip r:embed="rId2"/>
          <a:srcRect/>
          <a:stretch>
            <a:fillRect/>
          </a:stretch>
        </p:blipFill>
        <p:spPr bwMode="auto">
          <a:xfrm>
            <a:off x="1371600" y="762000"/>
            <a:ext cx="1439134" cy="815938"/>
          </a:xfrm>
          <a:prstGeom prst="rect">
            <a:avLst/>
          </a:prstGeom>
          <a:noFill/>
          <a:ln w="9525">
            <a:noFill/>
            <a:miter lim="800000"/>
            <a:headEnd/>
            <a:tailEnd/>
          </a:ln>
        </p:spPr>
      </p:pic>
      <p:pic>
        <p:nvPicPr>
          <p:cNvPr id="64515" name="Picture 17"/>
          <p:cNvPicPr>
            <a:picLocks noChangeAspect="1" noChangeArrowheads="1"/>
          </p:cNvPicPr>
          <p:nvPr/>
        </p:nvPicPr>
        <p:blipFill>
          <a:blip r:embed="rId3"/>
          <a:srcRect/>
          <a:stretch>
            <a:fillRect/>
          </a:stretch>
        </p:blipFill>
        <p:spPr bwMode="auto">
          <a:xfrm>
            <a:off x="1422400" y="2362200"/>
            <a:ext cx="661745" cy="237714"/>
          </a:xfrm>
          <a:prstGeom prst="rect">
            <a:avLst/>
          </a:prstGeom>
          <a:noFill/>
          <a:ln w="9525">
            <a:noFill/>
            <a:miter lim="800000"/>
            <a:headEnd/>
            <a:tailEnd/>
          </a:ln>
        </p:spPr>
      </p:pic>
      <p:pic>
        <p:nvPicPr>
          <p:cNvPr id="64516" name="Picture 18"/>
          <p:cNvPicPr>
            <a:picLocks noChangeAspect="1" noChangeArrowheads="1"/>
          </p:cNvPicPr>
          <p:nvPr/>
        </p:nvPicPr>
        <p:blipFill>
          <a:blip r:embed="rId4"/>
          <a:srcRect/>
          <a:stretch>
            <a:fillRect/>
          </a:stretch>
        </p:blipFill>
        <p:spPr bwMode="auto">
          <a:xfrm>
            <a:off x="4953000" y="762000"/>
            <a:ext cx="1368462" cy="809513"/>
          </a:xfrm>
          <a:prstGeom prst="rect">
            <a:avLst/>
          </a:prstGeom>
          <a:noFill/>
          <a:ln w="9525">
            <a:noFill/>
            <a:miter lim="800000"/>
            <a:headEnd/>
            <a:tailEnd/>
          </a:ln>
        </p:spPr>
      </p:pic>
      <p:pic>
        <p:nvPicPr>
          <p:cNvPr id="64517" name="Picture 19"/>
          <p:cNvPicPr>
            <a:picLocks noChangeAspect="1" noChangeArrowheads="1"/>
          </p:cNvPicPr>
          <p:nvPr/>
        </p:nvPicPr>
        <p:blipFill>
          <a:blip r:embed="rId5"/>
          <a:srcRect/>
          <a:stretch>
            <a:fillRect/>
          </a:stretch>
        </p:blipFill>
        <p:spPr bwMode="auto">
          <a:xfrm>
            <a:off x="5029200" y="2286000"/>
            <a:ext cx="661745" cy="237714"/>
          </a:xfrm>
          <a:prstGeom prst="rect">
            <a:avLst/>
          </a:prstGeom>
          <a:noFill/>
          <a:ln w="9525">
            <a:noFill/>
            <a:miter lim="800000"/>
            <a:headEnd/>
            <a:tailEnd/>
          </a:ln>
        </p:spPr>
      </p:pic>
      <p:pic>
        <p:nvPicPr>
          <p:cNvPr id="64518" name="Picture 20"/>
          <p:cNvPicPr>
            <a:picLocks noChangeAspect="1" noChangeArrowheads="1"/>
          </p:cNvPicPr>
          <p:nvPr/>
        </p:nvPicPr>
        <p:blipFill>
          <a:blip r:embed="rId6"/>
          <a:srcRect/>
          <a:stretch>
            <a:fillRect/>
          </a:stretch>
        </p:blipFill>
        <p:spPr bwMode="auto">
          <a:xfrm>
            <a:off x="1422399" y="1828800"/>
            <a:ext cx="719567" cy="308386"/>
          </a:xfrm>
          <a:prstGeom prst="rect">
            <a:avLst/>
          </a:prstGeom>
          <a:noFill/>
          <a:ln w="9525">
            <a:noFill/>
            <a:miter lim="800000"/>
            <a:headEnd/>
            <a:tailEnd/>
          </a:ln>
        </p:spPr>
      </p:pic>
      <p:pic>
        <p:nvPicPr>
          <p:cNvPr id="64519" name="Picture 21"/>
          <p:cNvPicPr>
            <a:picLocks noChangeAspect="1" noChangeArrowheads="1"/>
          </p:cNvPicPr>
          <p:nvPr/>
        </p:nvPicPr>
        <p:blipFill>
          <a:blip r:embed="rId7"/>
          <a:srcRect/>
          <a:stretch>
            <a:fillRect/>
          </a:stretch>
        </p:blipFill>
        <p:spPr bwMode="auto">
          <a:xfrm>
            <a:off x="5029199" y="1752600"/>
            <a:ext cx="719567" cy="308386"/>
          </a:xfrm>
          <a:prstGeom prst="rect">
            <a:avLst/>
          </a:prstGeom>
          <a:noFill/>
          <a:ln w="9525">
            <a:noFill/>
            <a:miter lim="800000"/>
            <a:headEnd/>
            <a:tailEnd/>
          </a:ln>
        </p:spPr>
      </p:pic>
      <p:pic>
        <p:nvPicPr>
          <p:cNvPr id="64520" name="Picture 23"/>
          <p:cNvPicPr>
            <a:picLocks noChangeAspect="1" noChangeArrowheads="1"/>
          </p:cNvPicPr>
          <p:nvPr/>
        </p:nvPicPr>
        <p:blipFill>
          <a:blip r:embed="rId8"/>
          <a:srcRect/>
          <a:stretch>
            <a:fillRect/>
          </a:stretch>
        </p:blipFill>
        <p:spPr bwMode="auto">
          <a:xfrm>
            <a:off x="1359946" y="2852570"/>
            <a:ext cx="1439134" cy="732416"/>
          </a:xfrm>
          <a:prstGeom prst="rect">
            <a:avLst/>
          </a:prstGeom>
          <a:noFill/>
          <a:ln w="9525">
            <a:noFill/>
            <a:miter lim="800000"/>
            <a:headEnd/>
            <a:tailEnd/>
          </a:ln>
        </p:spPr>
      </p:pic>
      <p:pic>
        <p:nvPicPr>
          <p:cNvPr id="64521" name="Picture 24"/>
          <p:cNvPicPr>
            <a:picLocks noChangeAspect="1" noChangeArrowheads="1"/>
          </p:cNvPicPr>
          <p:nvPr/>
        </p:nvPicPr>
        <p:blipFill>
          <a:blip r:embed="rId9"/>
          <a:srcRect/>
          <a:stretch>
            <a:fillRect/>
          </a:stretch>
        </p:blipFill>
        <p:spPr bwMode="auto">
          <a:xfrm>
            <a:off x="5003800" y="2514600"/>
            <a:ext cx="1092200" cy="963706"/>
          </a:xfrm>
          <a:prstGeom prst="rect">
            <a:avLst/>
          </a:prstGeom>
          <a:noFill/>
          <a:ln w="9525">
            <a:noFill/>
            <a:miter lim="800000"/>
            <a:headEnd/>
            <a:tailEnd/>
          </a:ln>
        </p:spPr>
      </p:pic>
      <p:sp>
        <p:nvSpPr>
          <p:cNvPr id="11" name="Date Placeholder 10"/>
          <p:cNvSpPr>
            <a:spLocks noGrp="1"/>
          </p:cNvSpPr>
          <p:nvPr>
            <p:ph type="dt" sz="half" idx="10"/>
          </p:nvPr>
        </p:nvSpPr>
        <p:spPr/>
        <p:txBody>
          <a:bodyPr/>
          <a:lstStyle/>
          <a:p>
            <a:pPr>
              <a:defRPr/>
            </a:pPr>
            <a:r>
              <a:rPr lang="en-US" smtClean="0"/>
              <a:t>Mon., Sept. 10, 2012</a:t>
            </a:r>
            <a:endParaRPr lang="en-US"/>
          </a:p>
        </p:txBody>
      </p:sp>
      <p:sp>
        <p:nvSpPr>
          <p:cNvPr id="12" name="Slide Number Placeholder 11"/>
          <p:cNvSpPr>
            <a:spLocks noGrp="1"/>
          </p:cNvSpPr>
          <p:nvPr>
            <p:ph type="sldNum" sz="quarter" idx="12"/>
          </p:nvPr>
        </p:nvSpPr>
        <p:spPr/>
        <p:txBody>
          <a:bodyPr/>
          <a:lstStyle/>
          <a:p>
            <a:pPr>
              <a:defRPr/>
            </a:pPr>
            <a:fld id="{623D45CD-16A2-224C-B70A-0D1B04896262}" type="slidenum">
              <a:rPr lang="en-US" smtClean="0"/>
              <a:pPr>
                <a:defRPr/>
              </a:pPr>
              <a:t>4</a:t>
            </a:fld>
            <a:endParaRPr lang="en-US"/>
          </a:p>
        </p:txBody>
      </p:sp>
      <p:sp>
        <p:nvSpPr>
          <p:cNvPr id="13" name="Footer Placeholder 12"/>
          <p:cNvSpPr>
            <a:spLocks noGrp="1"/>
          </p:cNvSpPr>
          <p:nvPr>
            <p:ph type="ftr" sz="quarter" idx="11"/>
          </p:nvPr>
        </p:nvSpPr>
        <p:spPr/>
        <p:txBody>
          <a:bodyPr/>
          <a:lstStyle/>
          <a:p>
            <a:pPr>
              <a:defRPr/>
            </a:pPr>
            <a:r>
              <a:rPr lang="en-US" smtClean="0"/>
              <a:t>PHYS 3313-001, Fall 2012                      Dr. Jaehoon Yu</a:t>
            </a:r>
            <a:endParaRPr lang="en-US"/>
          </a:p>
        </p:txBody>
      </p:sp>
      <p:sp>
        <p:nvSpPr>
          <p:cNvPr id="14" name="Content Placeholder 2"/>
          <p:cNvSpPr>
            <a:spLocks noGrp="1"/>
          </p:cNvSpPr>
          <p:nvPr>
            <p:ph idx="1"/>
          </p:nvPr>
        </p:nvSpPr>
        <p:spPr>
          <a:xfrm>
            <a:off x="685800" y="3581400"/>
            <a:ext cx="7772400" cy="3124200"/>
          </a:xfrm>
        </p:spPr>
        <p:txBody>
          <a:bodyPr/>
          <a:lstStyle/>
          <a:p>
            <a:pPr>
              <a:spcBef>
                <a:spcPts val="0"/>
              </a:spcBef>
            </a:pPr>
            <a:r>
              <a:rPr lang="en-US" dirty="0" smtClean="0"/>
              <a:t>Some things to note</a:t>
            </a:r>
          </a:p>
          <a:p>
            <a:pPr lvl="1">
              <a:spcBef>
                <a:spcPts val="0"/>
              </a:spcBef>
            </a:pPr>
            <a:r>
              <a:rPr lang="en-US" dirty="0" smtClean="0"/>
              <a:t>What happens when β~0 (or v~0)?</a:t>
            </a:r>
          </a:p>
          <a:p>
            <a:pPr lvl="2">
              <a:spcBef>
                <a:spcPts val="0"/>
              </a:spcBef>
            </a:pPr>
            <a:r>
              <a:rPr lang="en-US" dirty="0" smtClean="0"/>
              <a:t>The Lorentz </a:t>
            </a:r>
            <a:r>
              <a:rPr lang="en-US" dirty="0" err="1" smtClean="0"/>
              <a:t>x</a:t>
            </a:r>
            <a:r>
              <a:rPr lang="en-US" dirty="0" smtClean="0"/>
              <a:t>-formation becomes Galilean </a:t>
            </a:r>
            <a:r>
              <a:rPr lang="en-US" dirty="0" err="1" smtClean="0"/>
              <a:t>x</a:t>
            </a:r>
            <a:r>
              <a:rPr lang="en-US" dirty="0" smtClean="0"/>
              <a:t>-formation</a:t>
            </a:r>
          </a:p>
          <a:p>
            <a:pPr lvl="1">
              <a:spcBef>
                <a:spcPts val="0"/>
              </a:spcBef>
            </a:pPr>
            <a:r>
              <a:rPr lang="en-US" dirty="0" smtClean="0"/>
              <a:t>Space-time are not separated</a:t>
            </a:r>
          </a:p>
          <a:p>
            <a:pPr lvl="1">
              <a:spcBef>
                <a:spcPts val="0"/>
              </a:spcBef>
            </a:pPr>
            <a:r>
              <a:rPr lang="en-US" dirty="0" smtClean="0"/>
              <a:t>For non-imaginary </a:t>
            </a:r>
            <a:r>
              <a:rPr lang="en-US" dirty="0" err="1" smtClean="0"/>
              <a:t>x</a:t>
            </a:r>
            <a:r>
              <a:rPr lang="en-US" dirty="0" smtClean="0"/>
              <a:t>-formations, the frame speed cannot exceed </a:t>
            </a:r>
            <a:r>
              <a:rPr lang="en-US" dirty="0" err="1" smtClean="0"/>
              <a:t>c</a:t>
            </a:r>
            <a:r>
              <a:rPr lang="en-US" dirty="0" smtClean="0"/>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457200" y="0"/>
            <a:ext cx="8458200" cy="1139825"/>
          </a:xfrm>
        </p:spPr>
        <p:txBody>
          <a:bodyPr/>
          <a:lstStyle/>
          <a:p>
            <a:pPr eaLnBrk="1" hangingPunct="1"/>
            <a:r>
              <a:rPr lang="en-US" dirty="0" smtClean="0">
                <a:ea typeface="ＭＳ Ｐゴシック" pitchFamily="-84" charset="-128"/>
                <a:cs typeface="ＭＳ Ｐゴシック" pitchFamily="-84" charset="-128"/>
              </a:rPr>
              <a:t>Time </a:t>
            </a:r>
            <a:r>
              <a:rPr lang="en-US" dirty="0">
                <a:ea typeface="ＭＳ Ｐゴシック" pitchFamily="-84" charset="-128"/>
                <a:cs typeface="ＭＳ Ｐゴシック" pitchFamily="-84" charset="-128"/>
              </a:rPr>
              <a:t>Dilation and Length Contraction</a:t>
            </a:r>
          </a:p>
        </p:txBody>
      </p:sp>
      <p:sp>
        <p:nvSpPr>
          <p:cNvPr id="67586" name="Rectangle 3"/>
          <p:cNvSpPr>
            <a:spLocks noGrp="1" noChangeArrowheads="1"/>
          </p:cNvSpPr>
          <p:nvPr>
            <p:ph type="body" idx="1"/>
          </p:nvPr>
        </p:nvSpPr>
        <p:spPr>
          <a:xfrm>
            <a:off x="457200" y="2057400"/>
            <a:ext cx="8229600" cy="4073525"/>
          </a:xfrm>
        </p:spPr>
        <p:txBody>
          <a:bodyPr/>
          <a:lstStyle/>
          <a:p>
            <a:pPr eaLnBrk="1" hangingPunct="1"/>
            <a:r>
              <a:rPr lang="en-US" b="1" dirty="0">
                <a:solidFill>
                  <a:srgbClr val="000090"/>
                </a:solidFill>
                <a:ea typeface="ＭＳ Ｐゴシック" pitchFamily="-84" charset="-128"/>
                <a:cs typeface="ＭＳ Ｐゴシック" pitchFamily="-84" charset="-128"/>
              </a:rPr>
              <a:t>Time Dilation</a:t>
            </a:r>
            <a:r>
              <a:rPr lang="en-US" dirty="0">
                <a:solidFill>
                  <a:srgbClr val="000090"/>
                </a:solidFill>
                <a:ea typeface="ＭＳ Ｐゴシック" pitchFamily="-84" charset="-128"/>
                <a:cs typeface="ＭＳ Ｐゴシック" pitchFamily="-84" charset="-128"/>
              </a:rPr>
              <a:t>:</a:t>
            </a:r>
          </a:p>
          <a:p>
            <a:pPr eaLnBrk="1" hangingPunct="1">
              <a:buFont typeface="Wingdings" pitchFamily="-84" charset="2"/>
              <a:buNone/>
            </a:pPr>
            <a:r>
              <a:rPr lang="en-US" dirty="0">
                <a:solidFill>
                  <a:srgbClr val="000090"/>
                </a:solidFill>
                <a:ea typeface="ＭＳ Ｐゴシック" pitchFamily="-84" charset="-128"/>
                <a:cs typeface="ＭＳ Ｐゴシック" pitchFamily="-84" charset="-128"/>
              </a:rPr>
              <a:t>	Clocks in</a:t>
            </a:r>
            <a:r>
              <a:rPr lang="en-US" dirty="0" smtClean="0">
                <a:solidFill>
                  <a:srgbClr val="000090"/>
                </a:solidFill>
                <a:ea typeface="ＭＳ Ｐゴシック" pitchFamily="-84" charset="-128"/>
                <a:cs typeface="ＭＳ Ｐゴシック" pitchFamily="-84" charset="-128"/>
              </a:rPr>
              <a:t> a moving inertial reference frame K’ </a:t>
            </a:r>
            <a:r>
              <a:rPr lang="en-US" altLang="ja-JP" dirty="0" smtClean="0">
                <a:solidFill>
                  <a:srgbClr val="000090"/>
                </a:solidFill>
                <a:ea typeface="ＭＳ Ｐゴシック" pitchFamily="-84" charset="-128"/>
                <a:cs typeface="ＭＳ Ｐゴシック" pitchFamily="-84" charset="-128"/>
              </a:rPr>
              <a:t>run slower </a:t>
            </a:r>
            <a:r>
              <a:rPr lang="en-US" altLang="ja-JP" dirty="0">
                <a:solidFill>
                  <a:srgbClr val="000090"/>
                </a:solidFill>
                <a:ea typeface="ＭＳ Ｐゴシック" pitchFamily="-84" charset="-128"/>
                <a:cs typeface="ＭＳ Ｐゴシック" pitchFamily="-84" charset="-128"/>
              </a:rPr>
              <a:t>with respect to stationary clocks in K</a:t>
            </a:r>
            <a:r>
              <a:rPr lang="en-US" altLang="ja-JP" dirty="0" smtClean="0">
                <a:solidFill>
                  <a:srgbClr val="000090"/>
                </a:solidFill>
                <a:ea typeface="ＭＳ Ｐゴシック" pitchFamily="-84" charset="-128"/>
                <a:cs typeface="ＭＳ Ｐゴシック" pitchFamily="-84" charset="-128"/>
              </a:rPr>
              <a:t>.</a:t>
            </a:r>
            <a:endParaRPr lang="en-US" dirty="0" smtClean="0">
              <a:solidFill>
                <a:srgbClr val="000090"/>
              </a:solidFill>
              <a:ea typeface="ＭＳ Ｐゴシック" pitchFamily="-84" charset="-128"/>
              <a:cs typeface="ＭＳ Ｐゴシック" pitchFamily="-84" charset="-128"/>
            </a:endParaRPr>
          </a:p>
          <a:p>
            <a:pPr eaLnBrk="1" hangingPunct="1"/>
            <a:r>
              <a:rPr lang="en-US" b="1" dirty="0">
                <a:solidFill>
                  <a:srgbClr val="000090"/>
                </a:solidFill>
                <a:ea typeface="ＭＳ Ｐゴシック" pitchFamily="-84" charset="-128"/>
                <a:cs typeface="ＭＳ Ｐゴシック" pitchFamily="-84" charset="-128"/>
              </a:rPr>
              <a:t>Length Contraction</a:t>
            </a:r>
            <a:r>
              <a:rPr lang="en-US" dirty="0">
                <a:solidFill>
                  <a:srgbClr val="000090"/>
                </a:solidFill>
                <a:ea typeface="ＭＳ Ｐゴシック" pitchFamily="-84" charset="-128"/>
                <a:cs typeface="ＭＳ Ｐゴシック" pitchFamily="-84" charset="-128"/>
              </a:rPr>
              <a:t>:</a:t>
            </a:r>
          </a:p>
          <a:p>
            <a:pPr eaLnBrk="1" hangingPunct="1">
              <a:buFont typeface="Wingdings" pitchFamily="-84" charset="2"/>
              <a:buNone/>
            </a:pPr>
            <a:r>
              <a:rPr lang="en-US" dirty="0">
                <a:solidFill>
                  <a:srgbClr val="000090"/>
                </a:solidFill>
                <a:ea typeface="ＭＳ Ｐゴシック" pitchFamily="-84" charset="-128"/>
                <a:cs typeface="ＭＳ Ｐゴシック" pitchFamily="-84" charset="-128"/>
              </a:rPr>
              <a:t>	Lengths</a:t>
            </a:r>
            <a:r>
              <a:rPr lang="en-US" dirty="0" smtClean="0">
                <a:solidFill>
                  <a:srgbClr val="000090"/>
                </a:solidFill>
                <a:ea typeface="ＭＳ Ｐゴシック" pitchFamily="-84" charset="-128"/>
                <a:cs typeface="ＭＳ Ｐゴシック" pitchFamily="-84" charset="-128"/>
              </a:rPr>
              <a:t> measured in a moving inertial reference frame K’ </a:t>
            </a:r>
            <a:r>
              <a:rPr lang="en-US" altLang="ja-JP" dirty="0" smtClean="0">
                <a:solidFill>
                  <a:srgbClr val="000090"/>
                </a:solidFill>
                <a:ea typeface="ＭＳ Ｐゴシック" pitchFamily="-84" charset="-128"/>
                <a:cs typeface="ＭＳ Ｐゴシック" pitchFamily="-84" charset="-128"/>
              </a:rPr>
              <a:t>are shorter </a:t>
            </a:r>
            <a:r>
              <a:rPr lang="en-US" altLang="ja-JP" dirty="0">
                <a:solidFill>
                  <a:srgbClr val="000090"/>
                </a:solidFill>
                <a:ea typeface="ＭＳ Ｐゴシック" pitchFamily="-84" charset="-128"/>
                <a:cs typeface="ＭＳ Ｐゴシック" pitchFamily="-84" charset="-128"/>
              </a:rPr>
              <a:t>with respect to the same lengths stationary in K.</a:t>
            </a:r>
            <a:endParaRPr lang="en-US" dirty="0">
              <a:solidFill>
                <a:srgbClr val="000090"/>
              </a:solidFill>
              <a:ea typeface="ＭＳ Ｐゴシック" pitchFamily="-84" charset="-128"/>
              <a:cs typeface="ＭＳ Ｐゴシック" pitchFamily="-84" charset="-128"/>
            </a:endParaRPr>
          </a:p>
        </p:txBody>
      </p:sp>
      <p:sp>
        <p:nvSpPr>
          <p:cNvPr id="67587" name="Rectangle 4"/>
          <p:cNvSpPr>
            <a:spLocks noChangeArrowheads="1"/>
          </p:cNvSpPr>
          <p:nvPr/>
        </p:nvSpPr>
        <p:spPr bwMode="auto">
          <a:xfrm>
            <a:off x="457200" y="1143000"/>
            <a:ext cx="8229600" cy="584776"/>
          </a:xfrm>
          <a:prstGeom prst="rect">
            <a:avLst/>
          </a:prstGeom>
          <a:noFill/>
          <a:ln w="9525">
            <a:noFill/>
            <a:miter lim="800000"/>
            <a:headEnd/>
            <a:tailEnd/>
          </a:ln>
        </p:spPr>
        <p:txBody>
          <a:bodyPr>
            <a:prstTxWarp prst="textNoShape">
              <a:avLst/>
            </a:prstTxWarp>
            <a:spAutoFit/>
          </a:bodyPr>
          <a:lstStyle/>
          <a:p>
            <a:pPr algn="l"/>
            <a:r>
              <a:rPr lang="en-US" sz="3200" dirty="0" smtClean="0">
                <a:solidFill>
                  <a:srgbClr val="000090"/>
                </a:solidFill>
                <a:latin typeface="+mn-lt"/>
              </a:rPr>
              <a:t>Direct consequences </a:t>
            </a:r>
            <a:r>
              <a:rPr lang="en-US" sz="3200" dirty="0">
                <a:solidFill>
                  <a:srgbClr val="000090"/>
                </a:solidFill>
                <a:latin typeface="+mn-lt"/>
              </a:rPr>
              <a:t>of the Lorentz Transformation:</a:t>
            </a:r>
          </a:p>
        </p:txBody>
      </p:sp>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Line 10"/>
          <p:cNvSpPr>
            <a:spLocks noChangeShapeType="1"/>
          </p:cNvSpPr>
          <p:nvPr/>
        </p:nvSpPr>
        <p:spPr bwMode="auto">
          <a:xfrm flipV="1">
            <a:off x="3657600" y="3810000"/>
            <a:ext cx="32004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68610" name="Rectangle 2"/>
          <p:cNvSpPr>
            <a:spLocks noGrp="1" noChangeArrowheads="1"/>
          </p:cNvSpPr>
          <p:nvPr>
            <p:ph type="title"/>
          </p:nvPr>
        </p:nvSpPr>
        <p:spPr>
          <a:xfrm>
            <a:off x="609600" y="0"/>
            <a:ext cx="7772400" cy="914400"/>
          </a:xfrm>
        </p:spPr>
        <p:txBody>
          <a:bodyPr/>
          <a:lstStyle/>
          <a:p>
            <a:pPr algn="ctr" eaLnBrk="1" hangingPunct="1"/>
            <a:r>
              <a:rPr lang="en-US" dirty="0">
                <a:ea typeface="ＭＳ Ｐゴシック" pitchFamily="-84" charset="-128"/>
                <a:cs typeface="ＭＳ Ｐゴシック" pitchFamily="-84" charset="-128"/>
              </a:rPr>
              <a:t>Time Dilation</a:t>
            </a:r>
          </a:p>
        </p:txBody>
      </p:sp>
      <p:sp>
        <p:nvSpPr>
          <p:cNvPr id="68611" name="Rectangle 3"/>
          <p:cNvSpPr>
            <a:spLocks noGrp="1" noChangeArrowheads="1"/>
          </p:cNvSpPr>
          <p:nvPr>
            <p:ph type="body" idx="1"/>
          </p:nvPr>
        </p:nvSpPr>
        <p:spPr>
          <a:xfrm>
            <a:off x="381000" y="838200"/>
            <a:ext cx="8229600" cy="5029200"/>
          </a:xfrm>
        </p:spPr>
        <p:txBody>
          <a:bodyPr/>
          <a:lstStyle/>
          <a:p>
            <a:pPr eaLnBrk="1" hangingPunct="1">
              <a:lnSpc>
                <a:spcPct val="90000"/>
              </a:lnSpc>
              <a:buFont typeface="Wingdings" pitchFamily="-84" charset="2"/>
              <a:buNone/>
            </a:pPr>
            <a:r>
              <a:rPr lang="en-US" dirty="0" smtClean="0">
                <a:ea typeface="ＭＳ Ｐゴシック" pitchFamily="-84" charset="-128"/>
                <a:cs typeface="ＭＳ Ｐゴシック" pitchFamily="-84" charset="-128"/>
              </a:rPr>
              <a:t>To </a:t>
            </a:r>
            <a:r>
              <a:rPr lang="en-US" dirty="0">
                <a:ea typeface="ＭＳ Ｐゴシック" pitchFamily="-84" charset="-128"/>
                <a:cs typeface="ＭＳ Ｐゴシック" pitchFamily="-84" charset="-128"/>
              </a:rPr>
              <a:t>understand </a:t>
            </a:r>
            <a:r>
              <a:rPr lang="en-US" i="1" dirty="0">
                <a:ea typeface="ＭＳ Ｐゴシック" pitchFamily="-84" charset="-128"/>
                <a:cs typeface="ＭＳ Ｐゴシック" pitchFamily="-84" charset="-128"/>
              </a:rPr>
              <a:t>time dilation </a:t>
            </a:r>
            <a:r>
              <a:rPr lang="en-US" dirty="0">
                <a:ea typeface="ＭＳ Ｐゴシック" pitchFamily="-84" charset="-128"/>
                <a:cs typeface="ＭＳ Ｐゴシック" pitchFamily="-84" charset="-128"/>
              </a:rPr>
              <a:t>the idea of </a:t>
            </a:r>
            <a:r>
              <a:rPr lang="en-US" b="1" dirty="0">
                <a:solidFill>
                  <a:srgbClr val="000000"/>
                </a:solidFill>
                <a:ea typeface="ＭＳ Ｐゴシック" pitchFamily="-84" charset="-128"/>
                <a:cs typeface="ＭＳ Ｐゴシック" pitchFamily="-84" charset="-128"/>
              </a:rPr>
              <a:t>proper time</a:t>
            </a:r>
            <a:r>
              <a:rPr lang="en-US" dirty="0">
                <a:ea typeface="ＭＳ Ｐゴシック" pitchFamily="-84" charset="-128"/>
                <a:cs typeface="ＭＳ Ｐゴシック" pitchFamily="-84" charset="-128"/>
              </a:rPr>
              <a:t> must be understood</a:t>
            </a:r>
            <a:r>
              <a:rPr lang="en-US" dirty="0" smtClean="0">
                <a:ea typeface="ＭＳ Ｐゴシック" pitchFamily="-84" charset="-128"/>
                <a:cs typeface="ＭＳ Ｐゴシック" pitchFamily="-84" charset="-128"/>
              </a:rPr>
              <a:t>:</a:t>
            </a:r>
          </a:p>
          <a:p>
            <a:pPr eaLnBrk="1" hangingPunct="1">
              <a:lnSpc>
                <a:spcPct val="90000"/>
              </a:lnSpc>
            </a:pPr>
            <a:r>
              <a:rPr lang="en-US" b="1" dirty="0" smtClean="0">
                <a:solidFill>
                  <a:srgbClr val="000000"/>
                </a:solidFill>
                <a:ea typeface="ＭＳ Ｐゴシック" pitchFamily="-84" charset="-128"/>
                <a:cs typeface="ＭＳ Ｐゴシック" pitchFamily="-84" charset="-128"/>
              </a:rPr>
              <a:t>proper </a:t>
            </a:r>
            <a:r>
              <a:rPr lang="en-US" b="1" dirty="0">
                <a:solidFill>
                  <a:srgbClr val="000000"/>
                </a:solidFill>
                <a:ea typeface="ＭＳ Ｐゴシック" pitchFamily="-84" charset="-128"/>
                <a:cs typeface="ＭＳ Ｐゴシック" pitchFamily="-84" charset="-128"/>
              </a:rPr>
              <a:t>time</a:t>
            </a:r>
            <a:r>
              <a:rPr lang="en-US" dirty="0">
                <a:ea typeface="ＭＳ Ｐゴシック" pitchFamily="-84" charset="-128"/>
                <a:cs typeface="ＭＳ Ｐゴシック" pitchFamily="-84" charset="-128"/>
              </a:rPr>
              <a:t>,</a:t>
            </a:r>
            <a:r>
              <a:rPr lang="en-US" i="1" dirty="0">
                <a:ea typeface="ＭＳ Ｐゴシック" pitchFamily="-84" charset="-128"/>
                <a:cs typeface="ＭＳ Ｐゴシック" pitchFamily="-84" charset="-128"/>
              </a:rPr>
              <a:t>T</a:t>
            </a:r>
            <a:r>
              <a:rPr lang="en-US" baseline="-25000" dirty="0">
                <a:ea typeface="ＭＳ Ｐゴシック" pitchFamily="-84" charset="-128"/>
                <a:cs typeface="ＭＳ Ｐゴシック" pitchFamily="-84" charset="-128"/>
              </a:rPr>
              <a:t>0</a:t>
            </a:r>
            <a:r>
              <a:rPr lang="en-US" dirty="0">
                <a:ea typeface="ＭＳ Ｐゴシック" pitchFamily="-84" charset="-128"/>
                <a:cs typeface="ＭＳ Ｐゴシック" pitchFamily="-84" charset="-128"/>
              </a:rPr>
              <a:t>, is the time difference between two events occurring at the same position in a system as measured by a clock at that position. </a:t>
            </a:r>
          </a:p>
          <a:p>
            <a:pPr algn="ctr" eaLnBrk="1" hangingPunct="1">
              <a:lnSpc>
                <a:spcPct val="90000"/>
              </a:lnSpc>
            </a:pPr>
            <a:endParaRPr lang="en-US" dirty="0">
              <a:ea typeface="ＭＳ Ｐゴシック" pitchFamily="-84" charset="-128"/>
              <a:cs typeface="ＭＳ Ｐゴシック" pitchFamily="-84" charset="-128"/>
            </a:endParaRPr>
          </a:p>
          <a:p>
            <a:pPr algn="ctr" eaLnBrk="1" hangingPunct="1">
              <a:lnSpc>
                <a:spcPct val="90000"/>
              </a:lnSpc>
            </a:pPr>
            <a:endParaRPr lang="en-US"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endParaRPr lang="en-US"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r>
              <a:rPr lang="en-US" dirty="0" smtClean="0">
                <a:ea typeface="ＭＳ Ｐゴシック" pitchFamily="-84" charset="-128"/>
                <a:cs typeface="ＭＳ Ｐゴシック" pitchFamily="-84" charset="-128"/>
              </a:rPr>
              <a:t>Same </a:t>
            </a:r>
            <a:r>
              <a:rPr lang="en-US" dirty="0">
                <a:ea typeface="ＭＳ Ｐゴシック" pitchFamily="-84" charset="-128"/>
                <a:cs typeface="ＭＳ Ｐゴシック" pitchFamily="-84" charset="-128"/>
              </a:rPr>
              <a:t>location </a:t>
            </a:r>
            <a:r>
              <a:rPr lang="en-US" dirty="0">
                <a:solidFill>
                  <a:srgbClr val="FF0000"/>
                </a:solidFill>
                <a:ea typeface="ＭＳ Ｐゴシック" pitchFamily="-84" charset="-128"/>
                <a:cs typeface="ＭＳ Ｐゴシック" pitchFamily="-84" charset="-128"/>
              </a:rPr>
              <a:t>(spark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on</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 then off</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a:t>
            </a:r>
            <a:endParaRPr lang="en-US" dirty="0">
              <a:solidFill>
                <a:srgbClr val="FF0000"/>
              </a:solidFill>
              <a:ea typeface="ＭＳ Ｐゴシック" pitchFamily="-84" charset="-128"/>
              <a:cs typeface="ＭＳ Ｐゴシック" pitchFamily="-84" charset="-128"/>
            </a:endParaRPr>
          </a:p>
        </p:txBody>
      </p:sp>
      <p:sp>
        <p:nvSpPr>
          <p:cNvPr id="112648" name="AutoShape 8"/>
          <p:cNvSpPr>
            <a:spLocks noChangeArrowheads="1"/>
          </p:cNvSpPr>
          <p:nvPr/>
        </p:nvSpPr>
        <p:spPr bwMode="auto">
          <a:xfrm>
            <a:off x="5105400" y="3505200"/>
            <a:ext cx="609600" cy="685800"/>
          </a:xfrm>
          <a:prstGeom prst="irregularSeal1">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sz="1800"/>
          </a:p>
        </p:txBody>
      </p:sp>
      <p:sp>
        <p:nvSpPr>
          <p:cNvPr id="68613" name="Line 9"/>
          <p:cNvSpPr>
            <a:spLocks noChangeShapeType="1"/>
          </p:cNvSpPr>
          <p:nvPr/>
        </p:nvSpPr>
        <p:spPr bwMode="auto">
          <a:xfrm flipV="1">
            <a:off x="4876800" y="4191000"/>
            <a:ext cx="304800" cy="304800"/>
          </a:xfrm>
          <a:prstGeom prst="line">
            <a:avLst/>
          </a:prstGeom>
          <a:noFill/>
          <a:ln w="38100" cap="flat" cmpd="sng" algn="ctr">
            <a:solidFill>
              <a:schemeClr val="tx1"/>
            </a:solidFill>
            <a:prstDash val="solid"/>
            <a:round/>
            <a:headEnd type="none" w="med" len="med"/>
            <a:tailEnd type="triangle" w="med" len="med"/>
          </a:ln>
        </p:spPr>
        <p:txBody>
          <a:bodyPr>
            <a:prstTxWarp prst="textNoShape">
              <a:avLst/>
            </a:prstTxWarp>
          </a:bodyPr>
          <a:lstStyle/>
          <a:p>
            <a:endParaRPr lang="en-US"/>
          </a:p>
        </p:txBody>
      </p:sp>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pPr>
              <a:defRPr/>
            </a:pPr>
            <a:fld id="{623D45CD-16A2-224C-B70A-0D1B04896262}"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Rectangle 3"/>
          <p:cNvSpPr>
            <a:spLocks noGrp="1" noChangeArrowheads="1"/>
          </p:cNvSpPr>
          <p:nvPr>
            <p:ph type="body" idx="1"/>
          </p:nvPr>
        </p:nvSpPr>
        <p:spPr>
          <a:xfrm>
            <a:off x="685800" y="1066800"/>
            <a:ext cx="7772400" cy="4876800"/>
          </a:xfrm>
        </p:spPr>
        <p:txBody>
          <a:bodyPr/>
          <a:lstStyle/>
          <a:p>
            <a:pPr algn="ctr" eaLnBrk="1" hangingPunct="1">
              <a:buFont typeface="Wingdings" pitchFamily="-84" charset="2"/>
              <a:buNone/>
            </a:pPr>
            <a:r>
              <a:rPr lang="en-US" dirty="0" smtClean="0">
                <a:ea typeface="ＭＳ Ｐゴシック" pitchFamily="-84" charset="-128"/>
                <a:cs typeface="ＭＳ Ｐゴシック" pitchFamily="-84" charset="-128"/>
              </a:rPr>
              <a:t>Is this a </a:t>
            </a:r>
            <a:r>
              <a:rPr lang="en-US" dirty="0">
                <a:ea typeface="ＭＳ Ｐゴシック" pitchFamily="-84" charset="-128"/>
                <a:cs typeface="ＭＳ Ｐゴシック" pitchFamily="-84" charset="-128"/>
              </a:rPr>
              <a:t>Proper </a:t>
            </a:r>
            <a:r>
              <a:rPr lang="en-US" dirty="0" smtClean="0">
                <a:ea typeface="ＭＳ Ｐゴシック" pitchFamily="-84" charset="-128"/>
                <a:cs typeface="ＭＳ Ｐゴシック" pitchFamily="-84" charset="-128"/>
              </a:rPr>
              <a:t>Time?</a:t>
            </a:r>
          </a:p>
          <a:p>
            <a:pPr algn="ctr" eaLnBrk="1" hangingPunct="1">
              <a:buFont typeface="Wingdings" pitchFamily="-84" charset="2"/>
              <a:buNone/>
            </a:pPr>
            <a:endParaRPr lang="en-US" dirty="0">
              <a:ea typeface="ＭＳ Ｐゴシック" pitchFamily="-84" charset="-128"/>
              <a:cs typeface="ＭＳ Ｐゴシック" pitchFamily="-84" charset="-128"/>
            </a:endParaRPr>
          </a:p>
          <a:p>
            <a:pPr algn="ctr" eaLnBrk="1" hangingPunct="1">
              <a:buFont typeface="Wingdings" pitchFamily="-84" charset="2"/>
              <a:buNone/>
            </a:pPr>
            <a:endParaRPr lang="en-US" dirty="0">
              <a:ea typeface="ＭＳ Ｐゴシック" pitchFamily="-84" charset="-128"/>
              <a:cs typeface="ＭＳ Ｐゴシック" pitchFamily="-84" charset="-128"/>
            </a:endParaRPr>
          </a:p>
          <a:p>
            <a:pPr eaLnBrk="1" hangingPunct="1">
              <a:buFont typeface="Wingdings" pitchFamily="-84" charset="2"/>
              <a:buNone/>
            </a:pPr>
            <a:r>
              <a:rPr lang="en-US" dirty="0">
                <a:ea typeface="ＭＳ Ｐゴシック" pitchFamily="-84" charset="-128"/>
                <a:cs typeface="ＭＳ Ｐゴシック" pitchFamily="-84" charset="-128"/>
              </a:rPr>
              <a:t>    </a:t>
            </a:r>
            <a:r>
              <a:rPr lang="en-US" dirty="0" smtClean="0">
                <a:ea typeface="ＭＳ Ｐゴシック" pitchFamily="-84" charset="-128"/>
                <a:cs typeface="ＭＳ Ｐゴシック" pitchFamily="-84" charset="-128"/>
              </a:rPr>
              <a:t> </a:t>
            </a:r>
          </a:p>
          <a:p>
            <a:pPr eaLnBrk="1" hangingPunct="1">
              <a:buFont typeface="Wingdings" pitchFamily="-84" charset="2"/>
              <a:buNone/>
            </a:pPr>
            <a:r>
              <a:rPr lang="en-US" dirty="0" smtClean="0">
                <a:solidFill>
                  <a:srgbClr val="FF0000"/>
                </a:solidFill>
                <a:ea typeface="ＭＳ Ｐゴシック" pitchFamily="-84" charset="-128"/>
                <a:cs typeface="ＭＳ Ｐゴシック" pitchFamily="-84" charset="-128"/>
              </a:rPr>
              <a:t>		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on</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         then 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off</a:t>
            </a:r>
            <a:r>
              <a:rPr lang="ja-JP" altLang="en-US" dirty="0">
                <a:solidFill>
                  <a:srgbClr val="FF0000"/>
                </a:solidFill>
                <a:ea typeface="ＭＳ Ｐゴシック" pitchFamily="-84" charset="-128"/>
                <a:cs typeface="ＭＳ Ｐゴシック" pitchFamily="-84" charset="-128"/>
              </a:rPr>
              <a:t>”</a:t>
            </a:r>
            <a:endParaRPr lang="en-US" altLang="ja-JP" dirty="0">
              <a:solidFill>
                <a:srgbClr val="FF0000"/>
              </a:solidFill>
              <a:ea typeface="ＭＳ Ｐゴシック" pitchFamily="-84" charset="-128"/>
              <a:cs typeface="ＭＳ Ｐゴシック" pitchFamily="-84" charset="-128"/>
            </a:endParaRPr>
          </a:p>
          <a:p>
            <a:pPr algn="ctr" eaLnBrk="1" hangingPunct="1">
              <a:buFont typeface="Wingdings" pitchFamily="-84" charset="2"/>
              <a:buNone/>
            </a:pPr>
            <a:endParaRPr lang="en-US" dirty="0">
              <a:ea typeface="ＭＳ Ｐゴシック" pitchFamily="-84" charset="-128"/>
              <a:cs typeface="ＭＳ Ｐゴシック" pitchFamily="-84" charset="-128"/>
            </a:endParaRPr>
          </a:p>
          <a:p>
            <a:pPr algn="ctr" eaLnBrk="1" hangingPunct="1">
              <a:buFont typeface="Wingdings" pitchFamily="-84" charset="2"/>
              <a:buNone/>
            </a:pPr>
            <a:r>
              <a:rPr lang="en-US" dirty="0">
                <a:ea typeface="ＭＳ Ｐゴシック" pitchFamily="-84" charset="-128"/>
                <a:cs typeface="ＭＳ Ｐゴシック" pitchFamily="-84" charset="-128"/>
              </a:rPr>
              <a:t>Beginning and ending of the event occur at different positions </a:t>
            </a:r>
          </a:p>
        </p:txBody>
      </p:sp>
      <p:sp>
        <p:nvSpPr>
          <p:cNvPr id="70658" name="Rectangle 8"/>
          <p:cNvSpPr>
            <a:spLocks noGrp="1" noChangeArrowheads="1"/>
          </p:cNvSpPr>
          <p:nvPr>
            <p:ph type="title"/>
          </p:nvPr>
        </p:nvSpPr>
        <p:spPr>
          <a:xfrm>
            <a:off x="685800" y="0"/>
            <a:ext cx="7772400" cy="1143000"/>
          </a:xfrm>
        </p:spPr>
        <p:txBody>
          <a:bodyPr/>
          <a:lstStyle/>
          <a:p>
            <a:pPr algn="ctr" eaLnBrk="1" hangingPunct="1"/>
            <a:r>
              <a:rPr lang="en-US" sz="5400" dirty="0">
                <a:ea typeface="ＭＳ Ｐゴシック" pitchFamily="-84" charset="-128"/>
                <a:cs typeface="ＭＳ Ｐゴシック" pitchFamily="-84" charset="-128"/>
              </a:rPr>
              <a:t>Time Dilation</a:t>
            </a:r>
          </a:p>
        </p:txBody>
      </p:sp>
      <p:sp>
        <p:nvSpPr>
          <p:cNvPr id="70659" name="Line 9"/>
          <p:cNvSpPr>
            <a:spLocks noChangeShapeType="1"/>
          </p:cNvSpPr>
          <p:nvPr/>
        </p:nvSpPr>
        <p:spPr bwMode="auto">
          <a:xfrm>
            <a:off x="2057400" y="2819400"/>
            <a:ext cx="49530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3674" name="AutoShape 10"/>
          <p:cNvSpPr>
            <a:spLocks noChangeArrowheads="1"/>
          </p:cNvSpPr>
          <p:nvPr/>
        </p:nvSpPr>
        <p:spPr bwMode="auto">
          <a:xfrm>
            <a:off x="1981200" y="2514600"/>
            <a:ext cx="685800" cy="533400"/>
          </a:xfrm>
          <a:prstGeom prst="irregularSeal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sz="1800"/>
          </a:p>
        </p:txBody>
      </p:sp>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1681" name="Picture 1"/>
          <p:cNvPicPr>
            <a:picLocks/>
          </p:cNvPicPr>
          <p:nvPr/>
        </p:nvPicPr>
        <p:blipFill>
          <a:blip r:embed="rId2"/>
          <a:srcRect/>
          <a:stretch>
            <a:fillRect/>
          </a:stretch>
        </p:blipFill>
        <p:spPr bwMode="auto">
          <a:xfrm>
            <a:off x="533400" y="762000"/>
            <a:ext cx="8229600" cy="3429000"/>
          </a:xfrm>
          <a:prstGeom prst="rect">
            <a:avLst/>
          </a:prstGeom>
          <a:noFill/>
          <a:ln w="9525">
            <a:noFill/>
            <a:miter lim="800000"/>
            <a:headEnd/>
            <a:tailEnd/>
          </a:ln>
        </p:spPr>
      </p:pic>
      <p:sp>
        <p:nvSpPr>
          <p:cNvPr id="71682" name="Rectangle 3"/>
          <p:cNvSpPr>
            <a:spLocks noGrp="1" noChangeArrowheads="1"/>
          </p:cNvSpPr>
          <p:nvPr>
            <p:ph type="body" idx="1"/>
          </p:nvPr>
        </p:nvSpPr>
        <p:spPr>
          <a:xfrm>
            <a:off x="304800" y="4495800"/>
            <a:ext cx="8607425" cy="1676400"/>
          </a:xfrm>
        </p:spPr>
        <p:txBody>
          <a:bodyPr/>
          <a:lstStyle/>
          <a:p>
            <a:pPr marL="0" indent="0" eaLnBrk="1" hangingPunct="1">
              <a:lnSpc>
                <a:spcPct val="80000"/>
              </a:lnSpc>
              <a:buFont typeface="Wingdings" pitchFamily="-84" charset="2"/>
              <a:buNone/>
            </a:pPr>
            <a:r>
              <a:rPr lang="en-US" sz="2000" dirty="0" smtClean="0">
                <a:ea typeface="ＭＳ Ｐゴシック" pitchFamily="-84" charset="-128"/>
                <a:cs typeface="ＭＳ Ｐゴシック" pitchFamily="-84" charset="-128"/>
              </a:rPr>
              <a:t>Frank’</a:t>
            </a:r>
            <a:r>
              <a:rPr lang="en-US" altLang="ja-JP" sz="2000" dirty="0" smtClean="0">
                <a:ea typeface="ＭＳ Ｐゴシック" pitchFamily="-84" charset="-128"/>
                <a:cs typeface="ＭＳ Ｐゴシック" pitchFamily="-84" charset="-128"/>
              </a:rPr>
              <a:t>s </a:t>
            </a:r>
            <a:r>
              <a:rPr lang="en-US" altLang="ja-JP" sz="2000" dirty="0">
                <a:ea typeface="ＭＳ Ｐゴシック" pitchFamily="-84" charset="-128"/>
                <a:cs typeface="ＭＳ Ｐゴシック" pitchFamily="-84" charset="-128"/>
              </a:rPr>
              <a:t>clock is at the same position in system K when the sparkler is lit in (a)</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1</a:t>
            </a:r>
            <a:r>
              <a:rPr lang="en-US" altLang="ja-JP" sz="2000" dirty="0" smtClean="0">
                <a:ea typeface="ＭＳ Ｐゴシック" pitchFamily="-84" charset="-128"/>
                <a:cs typeface="ＭＳ Ｐゴシック" pitchFamily="-84" charset="-128"/>
              </a:rPr>
              <a:t>) and </a:t>
            </a:r>
            <a:r>
              <a:rPr lang="en-US" altLang="ja-JP" sz="2000" dirty="0">
                <a:ea typeface="ＭＳ Ｐゴシック" pitchFamily="-84" charset="-128"/>
                <a:cs typeface="ＭＳ Ｐゴシック" pitchFamily="-84" charset="-128"/>
              </a:rPr>
              <a:t>when it goes out in (</a:t>
            </a:r>
            <a:r>
              <a:rPr lang="en-US" altLang="ja-JP" sz="2000" dirty="0" err="1">
                <a:ea typeface="ＭＳ Ｐゴシック" pitchFamily="-84" charset="-128"/>
                <a:cs typeface="ＭＳ Ｐゴシック" pitchFamily="-84" charset="-128"/>
              </a:rPr>
              <a:t>b</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2</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sym typeface="Wingdings"/>
              </a:rPr>
              <a:t></a:t>
            </a:r>
            <a:r>
              <a:rPr lang="en-US" altLang="ja-JP" sz="2000" dirty="0" smtClean="0">
                <a:ea typeface="ＭＳ Ｐゴシック" pitchFamily="-84" charset="-128"/>
                <a:cs typeface="ＭＳ Ｐゴシック" pitchFamily="-84" charset="-128"/>
                <a:sym typeface="Wingdings"/>
              </a:rPr>
              <a:t> The proper time T</a:t>
            </a:r>
            <a:r>
              <a:rPr lang="en-US" altLang="ja-JP" sz="2000" baseline="-25000" dirty="0" smtClean="0">
                <a:ea typeface="ＭＳ Ｐゴシック" pitchFamily="-84" charset="-128"/>
                <a:cs typeface="ＭＳ Ｐゴシック" pitchFamily="-84" charset="-128"/>
                <a:sym typeface="Wingdings"/>
              </a:rPr>
              <a:t>0</a:t>
            </a:r>
            <a:r>
              <a:rPr lang="en-US" altLang="ja-JP" sz="2000" dirty="0" smtClean="0">
                <a:ea typeface="ＭＳ Ｐゴシック" pitchFamily="-84" charset="-128"/>
                <a:cs typeface="ＭＳ Ｐゴシック" pitchFamily="-84" charset="-128"/>
                <a:sym typeface="Wingdings"/>
              </a:rPr>
              <a:t>=t</a:t>
            </a:r>
            <a:r>
              <a:rPr lang="en-US" altLang="ja-JP" sz="2000" baseline="-25000" dirty="0" smtClean="0">
                <a:ea typeface="ＭＳ Ｐゴシック" pitchFamily="-84" charset="-128"/>
                <a:cs typeface="ＭＳ Ｐゴシック" pitchFamily="-84" charset="-128"/>
                <a:sym typeface="Wingdings"/>
              </a:rPr>
              <a:t>2</a:t>
            </a:r>
            <a:r>
              <a:rPr lang="en-US" altLang="ja-JP" sz="2000" dirty="0" smtClean="0">
                <a:ea typeface="ＭＳ Ｐゴシック" pitchFamily="-84" charset="-128"/>
                <a:cs typeface="ＭＳ Ｐゴシック" pitchFamily="-84" charset="-128"/>
                <a:sym typeface="Wingdings"/>
              </a:rPr>
              <a:t>-t</a:t>
            </a:r>
            <a:r>
              <a:rPr lang="en-US" altLang="ja-JP" sz="2000" baseline="-25000" dirty="0" smtClean="0">
                <a:ea typeface="ＭＳ Ｐゴシック" pitchFamily="-84" charset="-128"/>
                <a:cs typeface="ＭＳ Ｐゴシック" pitchFamily="-84" charset="-128"/>
                <a:sym typeface="Wingdings"/>
              </a:rPr>
              <a:t>1</a:t>
            </a:r>
            <a:endParaRPr lang="en-US" altLang="ja-JP" sz="2000" baseline="-25000" dirty="0" smtClean="0">
              <a:ea typeface="ＭＳ Ｐゴシック" pitchFamily="-84" charset="-128"/>
              <a:cs typeface="ＭＳ Ｐゴシック" pitchFamily="-84" charset="-128"/>
            </a:endParaRP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Mary</a:t>
            </a:r>
            <a:r>
              <a:rPr lang="en-US" altLang="ja-JP" sz="2000" dirty="0">
                <a:ea typeface="ＭＳ Ｐゴシック" pitchFamily="-84" charset="-128"/>
                <a:cs typeface="ＭＳ Ｐゴシック" pitchFamily="-84" charset="-128"/>
              </a:rPr>
              <a:t>, in the moving system </a:t>
            </a:r>
            <a:r>
              <a:rPr lang="en-US" altLang="ja-JP" sz="2000" dirty="0" smtClean="0">
                <a:ea typeface="ＭＳ Ｐゴシック" pitchFamily="-84" charset="-128"/>
                <a:cs typeface="ＭＳ Ｐゴシック" pitchFamily="-84" charset="-128"/>
              </a:rPr>
              <a:t>K’, </a:t>
            </a:r>
            <a:r>
              <a:rPr lang="en-US" altLang="ja-JP" sz="2000" dirty="0">
                <a:ea typeface="ＭＳ Ｐゴシック" pitchFamily="-84" charset="-128"/>
                <a:cs typeface="ＭＳ Ｐゴシック" pitchFamily="-84" charset="-128"/>
              </a:rPr>
              <a:t>is beside the sparkler</a:t>
            </a:r>
            <a:r>
              <a:rPr lang="en-US" altLang="ja-JP" sz="2000" dirty="0" smtClean="0">
                <a:ea typeface="ＭＳ Ｐゴシック" pitchFamily="-84" charset="-128"/>
                <a:cs typeface="ＭＳ Ｐゴシック" pitchFamily="-84" charset="-128"/>
              </a:rPr>
              <a:t> when it was lit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1</a:t>
            </a:r>
            <a:r>
              <a:rPr lang="en-US" altLang="ja-JP" sz="2000" dirty="0" smtClean="0">
                <a:ea typeface="ＭＳ Ｐゴシック" pitchFamily="-84" charset="-128"/>
                <a:cs typeface="ＭＳ Ｐゴシック" pitchFamily="-84" charset="-128"/>
              </a:rPr>
              <a:t>’)</a:t>
            </a: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Melinda </a:t>
            </a:r>
            <a:r>
              <a:rPr lang="en-US" altLang="ja-JP" sz="2000" dirty="0">
                <a:ea typeface="ＭＳ Ｐゴシック" pitchFamily="-84" charset="-128"/>
                <a:cs typeface="ＭＳ Ｐゴシック" pitchFamily="-84" charset="-128"/>
              </a:rPr>
              <a:t>then moves into the position where and when the sparkler extinguishes</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2</a:t>
            </a:r>
            <a:r>
              <a:rPr lang="en-US" altLang="ja-JP" sz="2000" dirty="0" smtClean="0">
                <a:ea typeface="ＭＳ Ｐゴシック" pitchFamily="-84" charset="-128"/>
                <a:cs typeface="ＭＳ Ｐゴシック" pitchFamily="-84" charset="-128"/>
              </a:rPr>
              <a:t>’)</a:t>
            </a: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Thus</a:t>
            </a:r>
            <a:r>
              <a:rPr lang="en-US" altLang="ja-JP" sz="2000" dirty="0">
                <a:ea typeface="ＭＳ Ｐゴシック" pitchFamily="-84" charset="-128"/>
                <a:cs typeface="ＭＳ Ｐゴシック" pitchFamily="-84" charset="-128"/>
              </a:rPr>
              <a:t>, Melinda, at the new position, measures the time in system K</a:t>
            </a:r>
            <a:r>
              <a:rPr lang="ja-JP" altLang="en-US" sz="2000" dirty="0">
                <a:ea typeface="ＭＳ Ｐゴシック" pitchFamily="-84" charset="-128"/>
                <a:cs typeface="ＭＳ Ｐゴシック" pitchFamily="-84" charset="-128"/>
              </a:rPr>
              <a:t>’</a:t>
            </a:r>
            <a:r>
              <a:rPr lang="en-US" altLang="ja-JP" sz="2000" dirty="0">
                <a:ea typeface="ＭＳ Ｐゴシック" pitchFamily="-84" charset="-128"/>
                <a:cs typeface="ＭＳ Ｐゴシック" pitchFamily="-84" charset="-128"/>
              </a:rPr>
              <a:t> when the sparkler goes out in (</a:t>
            </a:r>
            <a:r>
              <a:rPr lang="en-US" altLang="ja-JP" sz="2000" dirty="0" err="1">
                <a:ea typeface="ＭＳ Ｐゴシック" pitchFamily="-84" charset="-128"/>
                <a:cs typeface="ＭＳ Ｐゴシック" pitchFamily="-84" charset="-128"/>
              </a:rPr>
              <a:t>b</a:t>
            </a:r>
            <a:r>
              <a:rPr lang="en-US" altLang="ja-JP" sz="2000" dirty="0">
                <a:ea typeface="ＭＳ Ｐゴシック" pitchFamily="-84" charset="-128"/>
                <a:cs typeface="ＭＳ Ｐゴシック" pitchFamily="-84" charset="-128"/>
              </a:rPr>
              <a:t>).</a:t>
            </a:r>
          </a:p>
          <a:p>
            <a:pPr marL="0" indent="0" eaLnBrk="1" hangingPunct="1">
              <a:lnSpc>
                <a:spcPct val="80000"/>
              </a:lnSpc>
              <a:buFont typeface="Wingdings" pitchFamily="-84" charset="2"/>
              <a:buNone/>
            </a:pPr>
            <a:endParaRPr lang="en-US" sz="2000" dirty="0">
              <a:ea typeface="ＭＳ Ｐゴシック" pitchFamily="-84" charset="-128"/>
              <a:cs typeface="ＭＳ Ｐゴシック" pitchFamily="-84" charset="-128"/>
            </a:endParaRPr>
          </a:p>
        </p:txBody>
      </p:sp>
      <p:sp>
        <p:nvSpPr>
          <p:cNvPr id="71683" name="Rectangle 2"/>
          <p:cNvSpPr>
            <a:spLocks noGrp="1" noChangeArrowheads="1"/>
          </p:cNvSpPr>
          <p:nvPr>
            <p:ph type="title"/>
          </p:nvPr>
        </p:nvSpPr>
        <p:spPr>
          <a:xfrm>
            <a:off x="457200" y="152400"/>
            <a:ext cx="8229600" cy="531812"/>
          </a:xfrm>
        </p:spPr>
        <p:txBody>
          <a:bodyPr/>
          <a:lstStyle/>
          <a:p>
            <a:pPr algn="ctr" eaLnBrk="1" hangingPunct="1"/>
            <a:r>
              <a:rPr lang="en-US" sz="3400" dirty="0">
                <a:ea typeface="ＭＳ Ｐゴシック" pitchFamily="-84" charset="-128"/>
                <a:cs typeface="ＭＳ Ｐゴシック" pitchFamily="-84" charset="-128"/>
              </a:rPr>
              <a:t>Time Dilation </a:t>
            </a:r>
            <a:r>
              <a:rPr lang="en-US" sz="3400" dirty="0">
                <a:solidFill>
                  <a:srgbClr val="FF0000"/>
                </a:solidFill>
                <a:ea typeface="ＭＳ Ｐゴシック" pitchFamily="-84" charset="-128"/>
                <a:cs typeface="ＭＳ Ｐゴシック" pitchFamily="-84" charset="-128"/>
              </a:rPr>
              <a:t>with Mary, Frank, and Melinda</a:t>
            </a:r>
          </a:p>
        </p:txBody>
      </p:sp>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
        <p:nvSpPr>
          <p:cNvPr id="8" name="Rectangle 7"/>
          <p:cNvSpPr/>
          <p:nvPr/>
        </p:nvSpPr>
        <p:spPr bwMode="auto">
          <a:xfrm>
            <a:off x="228600" y="685800"/>
            <a:ext cx="4267200" cy="461665"/>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457200" y="152400"/>
            <a:ext cx="8229600" cy="560387"/>
          </a:xfrm>
        </p:spPr>
        <p:txBody>
          <a:bodyPr/>
          <a:lstStyle/>
          <a:p>
            <a:pPr algn="ctr" eaLnBrk="1" hangingPunct="1"/>
            <a:r>
              <a:rPr lang="en-US" sz="3400" dirty="0">
                <a:ea typeface="ＭＳ Ｐゴシック" pitchFamily="-84" charset="-128"/>
                <a:cs typeface="ＭＳ Ｐゴシック" pitchFamily="-84" charset="-128"/>
              </a:rPr>
              <a:t>According to Mary and Melinda…</a:t>
            </a:r>
          </a:p>
        </p:txBody>
      </p:sp>
      <p:sp>
        <p:nvSpPr>
          <p:cNvPr id="72706" name="Rectangle 3"/>
          <p:cNvSpPr>
            <a:spLocks noGrp="1" noChangeArrowheads="1"/>
          </p:cNvSpPr>
          <p:nvPr>
            <p:ph type="body" idx="1"/>
          </p:nvPr>
        </p:nvSpPr>
        <p:spPr>
          <a:xfrm>
            <a:off x="455613" y="685800"/>
            <a:ext cx="8383587" cy="5486400"/>
          </a:xfrm>
        </p:spPr>
        <p:txBody>
          <a:bodyPr/>
          <a:lstStyle/>
          <a:p>
            <a:pPr eaLnBrk="1" hangingPunct="1">
              <a:lnSpc>
                <a:spcPct val="110000"/>
              </a:lnSpc>
              <a:spcBef>
                <a:spcPct val="0"/>
              </a:spcBef>
            </a:pPr>
            <a:r>
              <a:rPr lang="en-US" sz="2700" dirty="0">
                <a:ea typeface="ＭＳ Ｐゴシック" pitchFamily="-84" charset="-128"/>
                <a:cs typeface="ＭＳ Ｐゴシック" pitchFamily="-84" charset="-128"/>
              </a:rPr>
              <a:t>Mary and Melinda measure the two times for the sparkler to be lit and to go out in system </a:t>
            </a:r>
            <a:r>
              <a:rPr lang="en-US" sz="2700" dirty="0" smtClean="0">
                <a:ea typeface="ＭＳ Ｐゴシック" pitchFamily="-84" charset="-128"/>
                <a:cs typeface="ＭＳ Ｐゴシック" pitchFamily="-84" charset="-128"/>
              </a:rPr>
              <a:t>K’ </a:t>
            </a:r>
            <a:r>
              <a:rPr lang="en-US" altLang="ja-JP" sz="2700" dirty="0" smtClean="0">
                <a:ea typeface="ＭＳ Ｐゴシック" pitchFamily="-84" charset="-128"/>
                <a:cs typeface="ＭＳ Ｐゴシック" pitchFamily="-84" charset="-128"/>
              </a:rPr>
              <a:t>as </a:t>
            </a:r>
            <a:r>
              <a:rPr lang="en-US" altLang="ja-JP" sz="2700" dirty="0">
                <a:ea typeface="ＭＳ Ｐゴシック" pitchFamily="-84" charset="-128"/>
                <a:cs typeface="ＭＳ Ｐゴシック" pitchFamily="-84" charset="-128"/>
              </a:rPr>
              <a:t>times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1</a:t>
            </a:r>
            <a:r>
              <a:rPr lang="en-US" altLang="ja-JP" sz="2700" dirty="0" smtClean="0">
                <a:ea typeface="ＭＳ Ｐゴシック" pitchFamily="-84" charset="-128"/>
                <a:cs typeface="ＭＳ Ｐゴシック" pitchFamily="-84" charset="-128"/>
              </a:rPr>
              <a:t>’and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2</a:t>
            </a:r>
            <a:r>
              <a:rPr lang="en-US" altLang="ja-JP" sz="2700" dirty="0" smtClean="0">
                <a:ea typeface="ＭＳ Ｐゴシック" pitchFamily="-84" charset="-128"/>
                <a:cs typeface="ＭＳ Ｐゴシック" pitchFamily="-84" charset="-128"/>
              </a:rPr>
              <a:t>’ </a:t>
            </a:r>
            <a:r>
              <a:rPr lang="en-US" altLang="ja-JP" sz="2700" dirty="0">
                <a:ea typeface="ＭＳ Ｐゴシック" pitchFamily="-84" charset="-128"/>
                <a:cs typeface="ＭＳ Ｐゴシック" pitchFamily="-84" charset="-128"/>
              </a:rPr>
              <a:t>so that by the Lorentz transformation:</a:t>
            </a:r>
          </a:p>
          <a:p>
            <a:pPr eaLnBrk="1" hangingPunct="1">
              <a:lnSpc>
                <a:spcPct val="110000"/>
              </a:lnSpc>
              <a:spcBef>
                <a:spcPct val="0"/>
              </a:spcBef>
              <a:buFont typeface="Wingdings" pitchFamily="-84" charset="2"/>
              <a:buNone/>
            </a:pPr>
            <a:endParaRPr lang="en-US" sz="2700" dirty="0">
              <a:ea typeface="ＭＳ Ｐゴシック" pitchFamily="-84" charset="-128"/>
              <a:cs typeface="ＭＳ Ｐゴシック" pitchFamily="-84" charset="-128"/>
            </a:endParaRPr>
          </a:p>
          <a:p>
            <a:pPr algn="ctr" eaLnBrk="1" hangingPunct="1">
              <a:lnSpc>
                <a:spcPct val="115000"/>
              </a:lnSpc>
              <a:spcBef>
                <a:spcPct val="0"/>
              </a:spcBef>
            </a:pPr>
            <a:endParaRPr lang="en-US" sz="2100" dirty="0">
              <a:ea typeface="ＭＳ Ｐゴシック" pitchFamily="-84" charset="-128"/>
              <a:cs typeface="ＭＳ Ｐゴシック" pitchFamily="-84" charset="-128"/>
            </a:endParaRPr>
          </a:p>
          <a:p>
            <a:pPr eaLnBrk="1" hangingPunct="1">
              <a:lnSpc>
                <a:spcPct val="120000"/>
              </a:lnSpc>
              <a:spcBef>
                <a:spcPct val="0"/>
              </a:spcBef>
            </a:pPr>
            <a:endParaRPr lang="en-US" sz="2100" dirty="0">
              <a:ea typeface="ＭＳ Ｐゴシック" pitchFamily="-84" charset="-128"/>
              <a:cs typeface="ＭＳ Ｐゴシック" pitchFamily="-84" charset="-128"/>
            </a:endParaRPr>
          </a:p>
          <a:p>
            <a:pPr lvl="1" eaLnBrk="1" hangingPunct="1">
              <a:lnSpc>
                <a:spcPct val="110000"/>
              </a:lnSpc>
              <a:spcBef>
                <a:spcPct val="0"/>
              </a:spcBef>
            </a:pPr>
            <a:r>
              <a:rPr lang="en-US" sz="2700" dirty="0"/>
              <a:t>Note here that Frank records </a:t>
            </a:r>
            <a:r>
              <a:rPr lang="en-US" sz="2700" i="1" dirty="0" smtClean="0"/>
              <a:t>x</a:t>
            </a:r>
            <a:r>
              <a:rPr lang="en-US" sz="2700" i="1" baseline="-25000" dirty="0" smtClean="0"/>
              <a:t>2</a:t>
            </a:r>
            <a:r>
              <a:rPr lang="en-US" sz="2700" dirty="0" smtClean="0"/>
              <a:t> </a:t>
            </a:r>
            <a:r>
              <a:rPr lang="en-US" sz="2700" dirty="0"/>
              <a:t>– </a:t>
            </a:r>
            <a:r>
              <a:rPr lang="en-US" sz="2700" i="1" dirty="0" smtClean="0"/>
              <a:t>x</a:t>
            </a:r>
            <a:r>
              <a:rPr lang="en-US" sz="2700" baseline="-25000" dirty="0"/>
              <a:t>1</a:t>
            </a:r>
            <a:r>
              <a:rPr lang="en-US" sz="2700" dirty="0" smtClean="0"/>
              <a:t> </a:t>
            </a:r>
            <a:r>
              <a:rPr lang="en-US" sz="2700" dirty="0"/>
              <a:t>= 0 in K with a proper time: </a:t>
            </a:r>
            <a:r>
              <a:rPr lang="en-US" sz="2700" i="1" dirty="0"/>
              <a:t>T</a:t>
            </a:r>
            <a:r>
              <a:rPr lang="en-US" sz="2700" baseline="-25000" dirty="0"/>
              <a:t>0</a:t>
            </a:r>
            <a:r>
              <a:rPr lang="en-US" sz="2700" dirty="0"/>
              <a:t> = </a:t>
            </a:r>
            <a:r>
              <a:rPr lang="en-US" sz="2700" i="1" dirty="0"/>
              <a:t>t</a:t>
            </a:r>
            <a:r>
              <a:rPr lang="en-US" sz="2700" baseline="-25000" dirty="0"/>
              <a:t>2</a:t>
            </a:r>
            <a:r>
              <a:rPr lang="en-US" sz="2700" dirty="0"/>
              <a:t> – </a:t>
            </a:r>
            <a:r>
              <a:rPr lang="en-US" sz="2700" i="1" dirty="0"/>
              <a:t>t</a:t>
            </a:r>
            <a:r>
              <a:rPr lang="en-US" sz="2700" baseline="-25000" dirty="0"/>
              <a:t>1</a:t>
            </a:r>
            <a:r>
              <a:rPr lang="en-US" sz="2700" dirty="0"/>
              <a:t> or</a:t>
            </a:r>
          </a:p>
          <a:p>
            <a:pPr lvl="1" eaLnBrk="1" hangingPunct="1">
              <a:lnSpc>
                <a:spcPct val="110000"/>
              </a:lnSpc>
              <a:spcBef>
                <a:spcPct val="0"/>
              </a:spcBef>
            </a:pPr>
            <a:endParaRPr lang="en-US" sz="2700" dirty="0"/>
          </a:p>
          <a:p>
            <a:pPr algn="ctr" eaLnBrk="1" hangingPunct="1">
              <a:lnSpc>
                <a:spcPct val="110000"/>
              </a:lnSpc>
              <a:spcBef>
                <a:spcPct val="0"/>
              </a:spcBef>
            </a:pPr>
            <a:endParaRPr lang="en-US" sz="2200" dirty="0">
              <a:ea typeface="ＭＳ Ｐゴシック" pitchFamily="-84" charset="-128"/>
              <a:cs typeface="ＭＳ Ｐゴシック" pitchFamily="-84" charset="-128"/>
            </a:endParaRPr>
          </a:p>
          <a:p>
            <a:pPr algn="ctr" eaLnBrk="1" hangingPunct="1">
              <a:lnSpc>
                <a:spcPct val="110000"/>
              </a:lnSpc>
              <a:spcBef>
                <a:spcPct val="0"/>
              </a:spcBef>
            </a:pPr>
            <a:endParaRPr lang="en-US" sz="2200" dirty="0">
              <a:ea typeface="ＭＳ Ｐゴシック" pitchFamily="-84" charset="-128"/>
              <a:cs typeface="ＭＳ Ｐゴシック" pitchFamily="-84" charset="-128"/>
            </a:endParaRPr>
          </a:p>
          <a:p>
            <a:pPr algn="ctr" eaLnBrk="1" hangingPunct="1">
              <a:lnSpc>
                <a:spcPct val="110000"/>
              </a:lnSpc>
              <a:spcBef>
                <a:spcPct val="0"/>
              </a:spcBef>
              <a:buFont typeface="Wingdings" pitchFamily="-84" charset="2"/>
              <a:buNone/>
            </a:pPr>
            <a:r>
              <a:rPr lang="en-US" sz="2700" dirty="0">
                <a:ea typeface="ＭＳ Ｐゴシック" pitchFamily="-84" charset="-128"/>
                <a:cs typeface="ＭＳ Ｐゴシック" pitchFamily="-84" charset="-128"/>
              </a:rPr>
              <a:t>with </a:t>
            </a:r>
            <a:r>
              <a:rPr lang="en-US" sz="2700" i="1" dirty="0" smtClean="0">
                <a:ea typeface="ＭＳ Ｐゴシック" pitchFamily="-84" charset="-128"/>
                <a:cs typeface="ＭＳ Ｐゴシック" pitchFamily="-84" charset="-128"/>
              </a:rPr>
              <a:t>T’</a:t>
            </a:r>
            <a:r>
              <a:rPr lang="en-US" altLang="ja-JP" sz="2700" dirty="0" smtClean="0">
                <a:ea typeface="ＭＳ Ｐゴシック" pitchFamily="-84" charset="-128"/>
                <a:cs typeface="ＭＳ Ｐゴシック" pitchFamily="-84" charset="-128"/>
              </a:rPr>
              <a:t>=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2</a:t>
            </a:r>
            <a:r>
              <a:rPr lang="en-US" altLang="ja-JP" sz="2700" dirty="0" smtClean="0">
                <a:ea typeface="ＭＳ Ｐゴシック" pitchFamily="-84" charset="-128"/>
                <a:cs typeface="ＭＳ Ｐゴシック" pitchFamily="-84" charset="-128"/>
              </a:rPr>
              <a:t>’</a:t>
            </a:r>
            <a:r>
              <a:rPr lang="en-US" altLang="ja-JP" sz="2700" baseline="-25000" dirty="0" smtClean="0">
                <a:ea typeface="ＭＳ Ｐゴシック" pitchFamily="-84" charset="-128"/>
                <a:cs typeface="ＭＳ Ｐゴシック" pitchFamily="-84" charset="-128"/>
              </a:rPr>
              <a:t> </a:t>
            </a:r>
            <a:r>
              <a:rPr lang="en-US" altLang="ja-JP" sz="2700" dirty="0" smtClean="0">
                <a:ea typeface="ＭＳ Ｐゴシック" pitchFamily="-84" charset="-128"/>
                <a:cs typeface="ＭＳ Ｐゴシック" pitchFamily="-84" charset="-128"/>
              </a:rPr>
              <a:t>–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1</a:t>
            </a:r>
            <a:r>
              <a:rPr lang="en-US" altLang="ja-JP" sz="2700" dirty="0" smtClean="0">
                <a:ea typeface="ＭＳ Ｐゴシック" pitchFamily="-84" charset="-128"/>
                <a:cs typeface="ＭＳ Ｐゴシック" pitchFamily="-84" charset="-128"/>
              </a:rPr>
              <a:t>’ </a:t>
            </a:r>
            <a:endParaRPr lang="en-US" sz="2700" dirty="0">
              <a:ea typeface="ＭＳ Ｐゴシック" pitchFamily="-84" charset="-128"/>
              <a:cs typeface="ＭＳ Ｐゴシック" pitchFamily="-84" charset="-128"/>
            </a:endParaRPr>
          </a:p>
        </p:txBody>
      </p:sp>
      <p:pic>
        <p:nvPicPr>
          <p:cNvPr id="72707" name="Picture 10"/>
          <p:cNvPicPr preferRelativeResize="0">
            <a:picLocks noChangeAspect="1" noChangeArrowheads="1"/>
          </p:cNvPicPr>
          <p:nvPr/>
        </p:nvPicPr>
        <p:blipFill>
          <a:blip r:embed="rId2"/>
          <a:srcRect/>
          <a:stretch>
            <a:fillRect/>
          </a:stretch>
        </p:blipFill>
        <p:spPr bwMode="auto">
          <a:xfrm>
            <a:off x="2462213" y="2209800"/>
            <a:ext cx="4219575" cy="879475"/>
          </a:xfrm>
          <a:prstGeom prst="rect">
            <a:avLst/>
          </a:prstGeom>
          <a:noFill/>
          <a:ln w="9525">
            <a:noFill/>
            <a:miter lim="800000"/>
            <a:headEnd/>
            <a:tailEnd/>
          </a:ln>
        </p:spPr>
      </p:pic>
      <p:pic>
        <p:nvPicPr>
          <p:cNvPr id="72708" name="Picture 11"/>
          <p:cNvPicPr preferRelativeResize="0">
            <a:picLocks noChangeAspect="1" noChangeArrowheads="1"/>
          </p:cNvPicPr>
          <p:nvPr/>
        </p:nvPicPr>
        <p:blipFill>
          <a:blip r:embed="rId3"/>
          <a:srcRect/>
          <a:stretch>
            <a:fillRect/>
          </a:stretch>
        </p:blipFill>
        <p:spPr bwMode="auto">
          <a:xfrm>
            <a:off x="3090863" y="4314825"/>
            <a:ext cx="2962275" cy="90805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12063</TotalTime>
  <Words>2386</Words>
  <Application>Microsoft Macintosh PowerPoint</Application>
  <PresentationFormat>On-screen Show (4:3)</PresentationFormat>
  <Paragraphs>265</Paragraphs>
  <Slides>24</Slides>
  <Notes>7</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phys1443-spring02</vt:lpstr>
      <vt:lpstr>Equation</vt:lpstr>
      <vt:lpstr>PHYS 3313 – Section 001 Lecture #4</vt:lpstr>
      <vt:lpstr>Announcements</vt:lpstr>
      <vt:lpstr>Special Project #2</vt:lpstr>
      <vt:lpstr>The complete Lorentz Transformations</vt:lpstr>
      <vt:lpstr>Time Dilation and Length Contraction</vt:lpstr>
      <vt:lpstr>Time Dilation</vt:lpstr>
      <vt:lpstr>Time Dilation</vt:lpstr>
      <vt:lpstr>Time Dilation with Mary, Frank, and Melinda</vt:lpstr>
      <vt:lpstr>According to Mary and Melinda…</vt:lpstr>
      <vt:lpstr>Time Dilation: Moving Clocks Run Slow</vt:lpstr>
      <vt:lpstr>Time Dilation Example: muon lifetime</vt:lpstr>
      <vt:lpstr>Experimental Verification of Time Dilation</vt:lpstr>
      <vt:lpstr>Length Contraction</vt:lpstr>
      <vt:lpstr>Length Contraction cont’d </vt:lpstr>
      <vt:lpstr>Measurement in Rest Frame</vt:lpstr>
      <vt:lpstr>Length Contraction Summary</vt:lpstr>
      <vt:lpstr>More about Muons</vt:lpstr>
      <vt:lpstr>Addition of Velocities</vt:lpstr>
      <vt:lpstr>So that…</vt:lpstr>
      <vt:lpstr>The Lorentz Velocity Transformations</vt:lpstr>
      <vt:lpstr>Velocity Addition Summary</vt:lpstr>
      <vt:lpstr>Velocity Addition Example</vt:lpstr>
      <vt:lpstr>Twin Paradox</vt:lpstr>
      <vt:lpstr>The Resolution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826</cp:revision>
  <cp:lastPrinted>2012-09-10T21:41:24Z</cp:lastPrinted>
  <dcterms:created xsi:type="dcterms:W3CDTF">2012-09-10T20:16:01Z</dcterms:created>
  <dcterms:modified xsi:type="dcterms:W3CDTF">2012-09-10T21:41:27Z</dcterms:modified>
</cp:coreProperties>
</file>