
<file path=[Content_Types].xml><?xml version="1.0" encoding="utf-8"?>
<Types xmlns="http://schemas.openxmlformats.org/package/2006/content-types">
  <Override PartName="/ppt/embeddings/oleObject24.bin" ContentType="application/vnd.openxmlformats-officedocument.oleObject"/>
  <Override PartName="/ppt/slides/slide14.xml" ContentType="application/vnd.openxmlformats-officedocument.presentationml.slide+xml"/>
  <Override PartName="/ppt/embeddings/oleObject8.bin" ContentType="application/vnd.openxmlformats-officedocument.oleObject"/>
  <Override PartName="/ppt/embeddings/oleObject1.bin" ContentType="application/vnd.openxmlformats-officedocument.oleObject"/>
  <Override PartName="/ppt/embeddings/oleObject16.bin" ContentType="application/vnd.openxmlformats-officedocument.oleObject"/>
  <Default Extension="xml" ContentType="application/xml"/>
  <Override PartName="/ppt/tableStyles.xml" ContentType="application/vnd.openxmlformats-officedocument.presentationml.tableStyles+xml"/>
  <Override PartName="/ppt/notesSlides/notesSlide1.xml" ContentType="application/vnd.openxmlformats-officedocument.presentationml.notesSlide+xml"/>
  <Override PartName="/ppt/slides/slide21.xml" ContentType="application/vnd.openxmlformats-officedocument.presentationml.slide+xml"/>
  <Override PartName="/ppt/slides/slide5.xml" ContentType="application/vnd.openxmlformats-officedocument.presentationml.slide+xml"/>
  <Override PartName="/ppt/slideLayouts/slideLayout5.xml" ContentType="application/vnd.openxmlformats-officedocument.presentationml.slideLayout+xml"/>
  <Override PartName="/ppt/embeddings/oleObject23.bin" ContentType="application/vnd.openxmlformats-officedocument.oleObject"/>
  <Override PartName="/ppt/slides/slide13.xml" ContentType="application/vnd.openxmlformats-officedocument.presentationml.slide+xml"/>
  <Override PartName="/ppt/slideMasters/slideMaster1.xml" ContentType="application/vnd.openxmlformats-officedocument.presentationml.slideMaster+xml"/>
  <Override PartName="/ppt/embeddings/oleObject7.bin" ContentType="application/vnd.openxmlformats-officedocument.oleObject"/>
  <Override PartName="/docProps/core.xml" ContentType="application/vnd.openxmlformats-package.core-properties+xml"/>
  <Override PartName="/ppt/notesSlides/notesSlide7.xml" ContentType="application/vnd.openxmlformats-officedocument.presentationml.notesSlide+xml"/>
  <Override PartName="/ppt/embeddings/oleObject15.bin" ContentType="application/vnd.openxmlformats-officedocument.oleObject"/>
  <Override PartName="/ppt/handoutMasters/handoutMaster1.xml" ContentType="application/vnd.openxmlformats-officedocument.presentationml.handoutMaster+xml"/>
  <Default Extension="vml" ContentType="application/vnd.openxmlformats-officedocument.vmlDrawing"/>
  <Override PartName="/ppt/slides/slide20.xml" ContentType="application/vnd.openxmlformats-officedocument.presentationml.slide+xml"/>
  <Override PartName="/ppt/slides/slide4.xml" ContentType="application/vnd.openxmlformats-officedocument.presentationml.slide+xml"/>
  <Override PartName="/ppt/slides/slide19.xml" ContentType="application/vnd.openxmlformats-officedocument.presentationml.slide+xml"/>
  <Override PartName="/ppt/slideLayouts/slideLayout4.xml" ContentType="application/vnd.openxmlformats-officedocument.presentationml.slideLayout+xml"/>
  <Default Extension="png" ContentType="image/png"/>
  <Override PartName="/ppt/embeddings/oleObject22.bin" ContentType="application/vnd.openxmlformats-officedocument.oleObject"/>
  <Override PartName="/ppt/slides/slide12.xml" ContentType="application/vnd.openxmlformats-officedocument.presentationml.slide+xml"/>
  <Override PartName="/ppt/embeddings/oleObject6.bin" ContentType="application/vnd.openxmlformats-officedocument.oleObject"/>
  <Override PartName="/ppt/notesSlides/notesSlide6.xml" ContentType="application/vnd.openxmlformats-officedocument.presentationml.notesSlide+xml"/>
  <Override PartName="/ppt/embeddings/oleObject14.bin" ContentType="application/vnd.openxmlformats-officedocument.oleObject"/>
  <Override PartName="/ppt/presProps.xml" ContentType="application/vnd.openxmlformats-officedocument.presentationml.presProps+xml"/>
  <Default Extension="pict" ContentType="image/pict"/>
  <Override PartName="/ppt/embeddings/oleObject12.bin" ContentType="application/vnd.openxmlformats-officedocument.oleObject"/>
  <Override PartName="/ppt/slides/slide3.xml" ContentType="application/vnd.openxmlformats-officedocument.presentationml.slide+xml"/>
  <Override PartName="/ppt/slides/slide18.xml" ContentType="application/vnd.openxmlformats-officedocument.presentationml.slide+xml"/>
  <Override PartName="/ppt/slideLayouts/slideLayout3.xml" ContentType="application/vnd.openxmlformats-officedocument.presentationml.slideLayout+xml"/>
  <Override PartName="/ppt/embeddings/oleObject21.bin" ContentType="application/vnd.openxmlformats-officedocument.oleObject"/>
  <Override PartName="/ppt/slides/slide11.xml" ContentType="application/vnd.openxmlformats-officedocument.presentationml.slide+xml"/>
  <Override PartName="/ppt/embeddings/oleObject5.bin" ContentType="application/vnd.openxmlformats-officedocument.oleObject"/>
  <Override PartName="/ppt/notesSlides/notesSlide5.xml" ContentType="application/vnd.openxmlformats-officedocument.presentationml.notesSlide+xml"/>
  <Override PartName="/ppt/embeddings/oleObject13.bin" ContentType="application/vnd.openxmlformats-officedocument.oleObject"/>
  <Override PartName="/ppt/slideLayouts/slideLayout13.xml" ContentType="application/vnd.openxmlformats-officedocument.presentationml.slideLayout+xml"/>
  <Override PartName="/ppt/slides/slide9.xml" ContentType="application/vnd.openxmlformats-officedocument.presentationml.slide+xml"/>
  <Override PartName="/ppt/slideLayouts/slideLayout9.xml" ContentType="application/vnd.openxmlformats-officedocument.presentationml.slideLayout+xml"/>
  <Override PartName="/ppt/embeddings/oleObject11.bin" ContentType="application/vnd.openxmlformats-officedocument.oleObject"/>
  <Override PartName="/ppt/slides/slide2.xml" ContentType="application/vnd.openxmlformats-officedocument.presentationml.slide+xml"/>
  <Override PartName="/ppt/slideLayouts/slideLayout2.xml" ContentType="application/vnd.openxmlformats-officedocument.presentationml.slideLayout+xml"/>
  <Override PartName="/ppt/slides/slide17.xml" ContentType="application/vnd.openxmlformats-officedocument.presentationml.slide+xml"/>
  <Override PartName="/ppt/embeddings/oleObject20.bin" ContentType="application/vnd.openxmlformats-officedocument.oleObject"/>
  <Override PartName="/ppt/slides/slide10.xml" ContentType="application/vnd.openxmlformats-officedocument.presentationml.slide+xml"/>
  <Override PartName="/ppt/embeddings/oleObject4.bin" ContentType="application/vnd.openxmlformats-officedocument.oleObject"/>
  <Override PartName="/ppt/embeddings/oleObject19.bin" ContentType="application/vnd.openxmlformats-officedocument.oleObject"/>
  <Default Extension="wmf" ContentType="image/x-wmf"/>
  <Override PartName="/docProps/app.xml" ContentType="application/vnd.openxmlformats-officedocument.extended-properties+xml"/>
  <Override PartName="/ppt/notesSlides/notesSlide4.xml" ContentType="application/vnd.openxmlformats-officedocument.presentationml.notesSlide+xml"/>
  <Override PartName="/ppt/theme/theme3.xml" ContentType="application/vnd.openxmlformats-officedocument.theme+xml"/>
  <Override PartName="/ppt/slideLayouts/slideLayout12.xml" ContentType="application/vnd.openxmlformats-officedocument.presentationml.slideLayout+xml"/>
  <Override PartName="/ppt/slides/slide24.xml" ContentType="application/vnd.openxmlformats-officedocument.presentationml.slide+xml"/>
  <Override PartName="/ppt/slides/slide8.xml" ContentType="application/vnd.openxmlformats-officedocument.presentationml.slide+xml"/>
  <Override PartName="/ppt/slideLayouts/slideLayout8.xml" ContentType="application/vnd.openxmlformats-officedocument.presentationml.slideLayout+xml"/>
  <Override PartName="/ppt/embeddings/oleObject10.bin" ContentType="application/vnd.openxmlformats-officedocument.oleObject"/>
  <Override PartName="/ppt/slides/slide1.xml" ContentType="application/vnd.openxmlformats-officedocument.presentationml.slide+xml"/>
  <Override PartName="/ppt/embeddings/oleObject26.bin" ContentType="application/vnd.openxmlformats-officedocument.oleObject"/>
  <Override PartName="/ppt/slideLayouts/slideLayout1.xml" ContentType="application/vnd.openxmlformats-officedocument.presentationml.slideLayout+xml"/>
  <Override PartName="/ppt/slides/slide16.xml" ContentType="application/vnd.openxmlformats-officedocument.presentationml.slide+xml"/>
  <Default Extension="jpeg" ContentType="image/jpeg"/>
  <Override PartName="/ppt/viewProps.xml" ContentType="application/vnd.openxmlformats-officedocument.presentationml.viewProps+xml"/>
  <Override PartName="/ppt/embeddings/oleObject3.bin" ContentType="application/vnd.openxmlformats-officedocument.oleObject"/>
  <Override PartName="/ppt/embeddings/oleObject18.bin" ContentType="application/vnd.openxmlformats-officedocument.oleObject"/>
  <Override PartName="/ppt/notesSlides/notesSlide3.xml" ContentType="application/vnd.openxmlformats-officedocument.presentationml.notesSlide+xml"/>
  <Override PartName="/ppt/theme/theme2.xml" ContentType="application/vnd.openxmlformats-officedocument.theme+xml"/>
  <Override PartName="/ppt/slideLayouts/slideLayout11.xml" ContentType="application/vnd.openxmlformats-officedocument.presentationml.slideLayout+xml"/>
  <Override PartName="/ppt/slides/slide23.xml" ContentType="application/vnd.openxmlformats-officedocument.presentationml.slide+xml"/>
  <Override PartName="/ppt/slides/slide7.xml" ContentType="application/vnd.openxmlformats-officedocument.presentationml.slide+xml"/>
  <Override PartName="/ppt/slideLayouts/slideLayout7.xml" ContentType="application/vnd.openxmlformats-officedocument.presentationml.slideLayout+xml"/>
  <Override PartName="/ppt/embeddings/oleObject25.bin" ContentType="application/vnd.openxmlformats-officedocument.oleObject"/>
  <Override PartName="/ppt/notesMasters/notesMaster1.xml" ContentType="application/vnd.openxmlformats-officedocument.presentationml.notesMaster+xml"/>
  <Override PartName="/ppt/slides/slide15.xml" ContentType="application/vnd.openxmlformats-officedocument.presentationml.slide+xml"/>
  <Override PartName="/ppt/embeddings/oleObject9.bin" ContentType="application/vnd.openxmlformats-officedocument.oleObject"/>
  <Override PartName="/ppt/embeddings/oleObject2.bin" ContentType="application/vnd.openxmlformats-officedocument.oleObject"/>
  <Override PartName="/ppt/embeddings/oleObject17.bin" ContentType="application/vnd.openxmlformats-officedocument.oleObject"/>
  <Override PartName="/ppt/notesSlides/notesSlide2.xml" ContentType="application/vnd.openxmlformats-officedocument.presentationml.notesSlide+xml"/>
  <Override PartName="/ppt/theme/theme1.xml" ContentType="application/vnd.openxmlformats-officedocument.theme+xml"/>
  <Override PartName="/ppt/slides/slide22.xml" ContentType="application/vnd.openxmlformats-officedocument.presentationml.slide+xml"/>
  <Override PartName="/ppt/presentation.xml" ContentType="application/vnd.openxmlformats-officedocument.presentationml.presentation.main+xml"/>
  <Override PartName="/ppt/slideLayouts/slideLayout10.xml" ContentType="application/vnd.openxmlformats-officedocument.presentationml.slideLayout+xml"/>
  <Override PartName="/ppt/slides/slide6.xml" ContentType="application/vnd.openxmlformats-officedocument.presentationml.slide+xml"/>
  <Default Extension="bin" ContentType="application/vnd.openxmlformats-officedocument.presentationml.printerSettings"/>
  <Override PartName="/ppt/slideLayouts/slideLayout6.xml" ContentType="application/vnd.openxmlformats-officedocument.presentationml.slideLayout+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48" r:id="rId1"/>
  </p:sldMasterIdLst>
  <p:notesMasterIdLst>
    <p:notesMasterId r:id="rId26"/>
  </p:notesMasterIdLst>
  <p:handoutMasterIdLst>
    <p:handoutMasterId r:id="rId27"/>
  </p:handoutMasterIdLst>
  <p:sldIdLst>
    <p:sldId id="256" r:id="rId2"/>
    <p:sldId id="335" r:id="rId3"/>
    <p:sldId id="599" r:id="rId4"/>
    <p:sldId id="517" r:id="rId5"/>
    <p:sldId id="519" r:id="rId6"/>
    <p:sldId id="520" r:id="rId7"/>
    <p:sldId id="521" r:id="rId8"/>
    <p:sldId id="522" r:id="rId9"/>
    <p:sldId id="523" r:id="rId10"/>
    <p:sldId id="524" r:id="rId11"/>
    <p:sldId id="593" r:id="rId12"/>
    <p:sldId id="533" r:id="rId13"/>
    <p:sldId id="525" r:id="rId14"/>
    <p:sldId id="526" r:id="rId15"/>
    <p:sldId id="528" r:id="rId16"/>
    <p:sldId id="594" r:id="rId17"/>
    <p:sldId id="595" r:id="rId18"/>
    <p:sldId id="530" r:id="rId19"/>
    <p:sldId id="531" r:id="rId20"/>
    <p:sldId id="532" r:id="rId21"/>
    <p:sldId id="597" r:id="rId22"/>
    <p:sldId id="598" r:id="rId23"/>
    <p:sldId id="535" r:id="rId24"/>
    <p:sldId id="536" r:id="rId25"/>
  </p:sldIdLst>
  <p:sldSz cx="9144000" cy="6858000" type="screen4x3"/>
  <p:notesSz cx="6877050" cy="9163050"/>
  <p:defaultTextStyle>
    <a:defPPr>
      <a:defRPr lang="en-US"/>
    </a:defPPr>
    <a:lvl1pPr algn="l" rtl="0" fontAlgn="base">
      <a:spcBef>
        <a:spcPct val="0"/>
      </a:spcBef>
      <a:spcAft>
        <a:spcPct val="0"/>
      </a:spcAft>
      <a:defRPr sz="2400" kern="1200">
        <a:solidFill>
          <a:schemeClr val="tx1"/>
        </a:solidFill>
        <a:latin typeface="Times New Roman" pitchFamily="-84" charset="0"/>
        <a:ea typeface="+mn-ea"/>
        <a:cs typeface="+mn-cs"/>
      </a:defRPr>
    </a:lvl1pPr>
    <a:lvl2pPr marL="457200" algn="l" rtl="0" fontAlgn="base">
      <a:spcBef>
        <a:spcPct val="0"/>
      </a:spcBef>
      <a:spcAft>
        <a:spcPct val="0"/>
      </a:spcAft>
      <a:defRPr sz="2400" kern="1200">
        <a:solidFill>
          <a:schemeClr val="tx1"/>
        </a:solidFill>
        <a:latin typeface="Times New Roman" pitchFamily="-84" charset="0"/>
        <a:ea typeface="+mn-ea"/>
        <a:cs typeface="+mn-cs"/>
      </a:defRPr>
    </a:lvl2pPr>
    <a:lvl3pPr marL="914400" algn="l" rtl="0" fontAlgn="base">
      <a:spcBef>
        <a:spcPct val="0"/>
      </a:spcBef>
      <a:spcAft>
        <a:spcPct val="0"/>
      </a:spcAft>
      <a:defRPr sz="2400" kern="1200">
        <a:solidFill>
          <a:schemeClr val="tx1"/>
        </a:solidFill>
        <a:latin typeface="Times New Roman" pitchFamily="-84" charset="0"/>
        <a:ea typeface="+mn-ea"/>
        <a:cs typeface="+mn-cs"/>
      </a:defRPr>
    </a:lvl3pPr>
    <a:lvl4pPr marL="1371600" algn="l" rtl="0" fontAlgn="base">
      <a:spcBef>
        <a:spcPct val="0"/>
      </a:spcBef>
      <a:spcAft>
        <a:spcPct val="0"/>
      </a:spcAft>
      <a:defRPr sz="2400" kern="1200">
        <a:solidFill>
          <a:schemeClr val="tx1"/>
        </a:solidFill>
        <a:latin typeface="Times New Roman" pitchFamily="-84" charset="0"/>
        <a:ea typeface="+mn-ea"/>
        <a:cs typeface="+mn-cs"/>
      </a:defRPr>
    </a:lvl4pPr>
    <a:lvl5pPr marL="1828800" algn="l" rtl="0" fontAlgn="base">
      <a:spcBef>
        <a:spcPct val="0"/>
      </a:spcBef>
      <a:spcAft>
        <a:spcPct val="0"/>
      </a:spcAft>
      <a:defRPr sz="2400" kern="1200">
        <a:solidFill>
          <a:schemeClr val="tx1"/>
        </a:solidFill>
        <a:latin typeface="Times New Roman" pitchFamily="-84" charset="0"/>
        <a:ea typeface="+mn-ea"/>
        <a:cs typeface="+mn-cs"/>
      </a:defRPr>
    </a:lvl5pPr>
    <a:lvl6pPr marL="2286000" algn="l" defTabSz="457200" rtl="0" eaLnBrk="1" latinLnBrk="0" hangingPunct="1">
      <a:defRPr sz="2400" kern="1200">
        <a:solidFill>
          <a:schemeClr val="tx1"/>
        </a:solidFill>
        <a:latin typeface="Times New Roman" pitchFamily="-84" charset="0"/>
        <a:ea typeface="+mn-ea"/>
        <a:cs typeface="+mn-cs"/>
      </a:defRPr>
    </a:lvl6pPr>
    <a:lvl7pPr marL="2743200" algn="l" defTabSz="457200" rtl="0" eaLnBrk="1" latinLnBrk="0" hangingPunct="1">
      <a:defRPr sz="2400" kern="1200">
        <a:solidFill>
          <a:schemeClr val="tx1"/>
        </a:solidFill>
        <a:latin typeface="Times New Roman" pitchFamily="-84" charset="0"/>
        <a:ea typeface="+mn-ea"/>
        <a:cs typeface="+mn-cs"/>
      </a:defRPr>
    </a:lvl7pPr>
    <a:lvl8pPr marL="3200400" algn="l" defTabSz="457200" rtl="0" eaLnBrk="1" latinLnBrk="0" hangingPunct="1">
      <a:defRPr sz="2400" kern="1200">
        <a:solidFill>
          <a:schemeClr val="tx1"/>
        </a:solidFill>
        <a:latin typeface="Times New Roman" pitchFamily="-84" charset="0"/>
        <a:ea typeface="+mn-ea"/>
        <a:cs typeface="+mn-cs"/>
      </a:defRPr>
    </a:lvl8pPr>
    <a:lvl9pPr marL="3657600" algn="l" defTabSz="457200" rtl="0" eaLnBrk="1" latinLnBrk="0" hangingPunct="1">
      <a:defRPr sz="2400" kern="1200">
        <a:solidFill>
          <a:schemeClr val="tx1"/>
        </a:solidFill>
        <a:latin typeface="Times New Roman" pitchFamily="-8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useTimings="0">
    <p:present/>
    <p:sldAll/>
    <p:penClr>
      <a:srgbClr val="003300"/>
    </p:penClr>
  </p:showPr>
  <p:clrMru>
    <a:srgbClr val="99FFCC"/>
    <a:srgbClr val="FFFFCC"/>
    <a:srgbClr val="CC6600"/>
    <a:srgbClr val="FF0066"/>
    <a:srgbClr val="CC00CC"/>
    <a:srgbClr val="003300"/>
    <a:srgbClr val="660066"/>
    <a:srgbClr val="A50021"/>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horzBarState="maximized">
    <p:restoredLeft sz="15620"/>
    <p:restoredTop sz="94660"/>
  </p:normalViewPr>
  <p:slideViewPr>
    <p:cSldViewPr>
      <p:cViewPr varScale="1">
        <p:scale>
          <a:sx n="93" d="100"/>
          <a:sy n="93" d="100"/>
        </p:scale>
        <p:origin x="-152"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458"/>
    </p:cViewPr>
  </p:sorter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handoutMaster" Target="handoutMasters/handoutMaster1.xml"/><Relationship Id="rId28" Type="http://schemas.openxmlformats.org/officeDocument/2006/relationships/printerSettings" Target="printerSettings/printerSettings1.bin"/><Relationship Id="rId29" Type="http://schemas.openxmlformats.org/officeDocument/2006/relationships/presProps" Target="presProps.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3.wmf"/><Relationship Id="rId2" Type="http://schemas.openxmlformats.org/officeDocument/2006/relationships/image" Target="../media/image14.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21.wmf"/><Relationship Id="rId4" Type="http://schemas.openxmlformats.org/officeDocument/2006/relationships/image" Target="../media/image22.wmf"/><Relationship Id="rId5" Type="http://schemas.openxmlformats.org/officeDocument/2006/relationships/image" Target="../media/image23.wmf"/><Relationship Id="rId6" Type="http://schemas.openxmlformats.org/officeDocument/2006/relationships/image" Target="../media/image24.pict"/><Relationship Id="rId7" Type="http://schemas.openxmlformats.org/officeDocument/2006/relationships/image" Target="../media/image25.wmf"/><Relationship Id="rId8" Type="http://schemas.openxmlformats.org/officeDocument/2006/relationships/image" Target="../media/image26.wmf"/><Relationship Id="rId1" Type="http://schemas.openxmlformats.org/officeDocument/2006/relationships/image" Target="../media/image19.wmf"/><Relationship Id="rId2" Type="http://schemas.openxmlformats.org/officeDocument/2006/relationships/image" Target="../media/image20.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8.wmf"/><Relationship Id="rId2" Type="http://schemas.openxmlformats.org/officeDocument/2006/relationships/image" Target="../media/image29.pict"/><Relationship Id="rId3" Type="http://schemas.openxmlformats.org/officeDocument/2006/relationships/image" Target="../media/image30.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40.wmf"/><Relationship Id="rId4" Type="http://schemas.openxmlformats.org/officeDocument/2006/relationships/image" Target="../media/image41.wmf"/><Relationship Id="rId5" Type="http://schemas.openxmlformats.org/officeDocument/2006/relationships/image" Target="../media/image42.wmf"/><Relationship Id="rId6" Type="http://schemas.openxmlformats.org/officeDocument/2006/relationships/image" Target="../media/image43.pict"/><Relationship Id="rId7" Type="http://schemas.openxmlformats.org/officeDocument/2006/relationships/image" Target="../media/image44.wmf"/><Relationship Id="rId8" Type="http://schemas.openxmlformats.org/officeDocument/2006/relationships/image" Target="../media/image45.pict"/><Relationship Id="rId9" Type="http://schemas.openxmlformats.org/officeDocument/2006/relationships/image" Target="../media/image46.wmf"/><Relationship Id="rId10" Type="http://schemas.openxmlformats.org/officeDocument/2006/relationships/image" Target="../media/image47.pict"/><Relationship Id="rId11" Type="http://schemas.openxmlformats.org/officeDocument/2006/relationships/image" Target="../media/image48.wmf"/><Relationship Id="rId1" Type="http://schemas.openxmlformats.org/officeDocument/2006/relationships/image" Target="../media/image38.wmf"/><Relationship Id="rId2" Type="http://schemas.openxmlformats.org/officeDocument/2006/relationships/image" Target="../media/image39.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49.wmf"/><Relationship Id="rId2" Type="http://schemas.openxmlformats.org/officeDocument/2006/relationships/image" Target="../media/image4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atin typeface="Times New Roman" charset="0"/>
              </a:defRPr>
            </a:lvl1pPr>
          </a:lstStyle>
          <a:p>
            <a:pPr>
              <a:defRPr/>
            </a:pPr>
            <a:endParaRPr lang="en-US"/>
          </a:p>
        </p:txBody>
      </p:sp>
      <p:sp>
        <p:nvSpPr>
          <p:cNvPr id="33795" name="Rectangle 3"/>
          <p:cNvSpPr>
            <a:spLocks noGrp="1" noChangeArrowheads="1"/>
          </p:cNvSpPr>
          <p:nvPr>
            <p:ph type="dt" sz="quarter"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atin typeface="Times New Roman" charset="0"/>
              </a:defRPr>
            </a:lvl1pPr>
          </a:lstStyle>
          <a:p>
            <a:pPr>
              <a:defRPr/>
            </a:pPr>
            <a:endParaRPr lang="en-US"/>
          </a:p>
        </p:txBody>
      </p:sp>
      <p:sp>
        <p:nvSpPr>
          <p:cNvPr id="33796" name="Rectangle 4"/>
          <p:cNvSpPr>
            <a:spLocks noGrp="1" noChangeArrowheads="1"/>
          </p:cNvSpPr>
          <p:nvPr>
            <p:ph type="ftr" sz="quarter" idx="2"/>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atin typeface="Times New Roman" charset="0"/>
              </a:defRPr>
            </a:lvl1pPr>
          </a:lstStyle>
          <a:p>
            <a:pPr>
              <a:defRPr/>
            </a:pPr>
            <a:endParaRPr lang="en-US"/>
          </a:p>
        </p:txBody>
      </p:sp>
      <p:sp>
        <p:nvSpPr>
          <p:cNvPr id="33797" name="Rectangle 5"/>
          <p:cNvSpPr>
            <a:spLocks noGrp="1" noChangeArrowheads="1"/>
          </p:cNvSpPr>
          <p:nvPr>
            <p:ph type="sldNum" sz="quarter" idx="3"/>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atin typeface="Times New Roman" charset="0"/>
              </a:defRPr>
            </a:lvl1pPr>
          </a:lstStyle>
          <a:p>
            <a:pPr>
              <a:defRPr/>
            </a:pPr>
            <a:fld id="{383069AB-0B70-3E4B-9CBA-A7E1F3E0FC3E}" type="slidenum">
              <a:rPr lang="en-US"/>
              <a:pPr>
                <a:defRPr/>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atin typeface="Times New Roman" charset="0"/>
              </a:defRPr>
            </a:lvl1pPr>
          </a:lstStyle>
          <a:p>
            <a:pPr>
              <a:defRPr/>
            </a:pPr>
            <a:endParaRPr lang="en-US"/>
          </a:p>
        </p:txBody>
      </p:sp>
      <p:sp>
        <p:nvSpPr>
          <p:cNvPr id="6147" name="Rectangle 3"/>
          <p:cNvSpPr>
            <a:spLocks noGrp="1" noChangeArrowheads="1"/>
          </p:cNvSpPr>
          <p:nvPr>
            <p:ph type="dt"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atin typeface="Times New Roman" charset="0"/>
              </a:defRPr>
            </a:lvl1pPr>
          </a:lstStyle>
          <a:p>
            <a:pPr>
              <a:defRPr/>
            </a:pPr>
            <a:endParaRPr lang="en-US"/>
          </a:p>
        </p:txBody>
      </p:sp>
      <p:sp>
        <p:nvSpPr>
          <p:cNvPr id="17412" name="Rectangle 4"/>
          <p:cNvSpPr>
            <a:spLocks noGrp="1" noRot="1" noChangeAspect="1" noChangeArrowheads="1" noTextEdit="1"/>
          </p:cNvSpPr>
          <p:nvPr>
            <p:ph type="sldImg" idx="2"/>
          </p:nvPr>
        </p:nvSpPr>
        <p:spPr bwMode="auto">
          <a:xfrm>
            <a:off x="1149350" y="687388"/>
            <a:ext cx="4579938" cy="343535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17575" y="4352925"/>
            <a:ext cx="5041900" cy="412273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150" name="Rectangle 6"/>
          <p:cNvSpPr>
            <a:spLocks noGrp="1" noChangeArrowheads="1"/>
          </p:cNvSpPr>
          <p:nvPr>
            <p:ph type="ftr" sz="quarter" idx="4"/>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atin typeface="Times New Roman" charset="0"/>
              </a:defRPr>
            </a:lvl1pPr>
          </a:lstStyle>
          <a:p>
            <a:pPr>
              <a:defRPr/>
            </a:pPr>
            <a:endParaRPr lang="en-US"/>
          </a:p>
        </p:txBody>
      </p:sp>
      <p:sp>
        <p:nvSpPr>
          <p:cNvPr id="6151" name="Rectangle 7"/>
          <p:cNvSpPr>
            <a:spLocks noGrp="1" noChangeArrowheads="1"/>
          </p:cNvSpPr>
          <p:nvPr>
            <p:ph type="sldNum" sz="quarter" idx="5"/>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atin typeface="Times New Roman" charset="0"/>
              </a:defRPr>
            </a:lvl1pPr>
          </a:lstStyle>
          <a:p>
            <a:pPr>
              <a:defRPr/>
            </a:pPr>
            <a:fld id="{1E34483E-5B5B-BD45-A08D-10B8C52212D4}" type="slidenum">
              <a:rPr lang="en-US"/>
              <a:pPr>
                <a:defRPr/>
              </a:pPr>
              <a:t>‹#›</a:t>
            </a:fld>
            <a:endParaRPr lang="en-US"/>
          </a:p>
        </p:txBody>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pitchFamily="-1" charset="-128"/>
        <a:cs typeface="ＭＳ Ｐゴシック" pitchFamily="-1" charset="-128"/>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9633" name="Slide Image Placeholder 1"/>
          <p:cNvSpPr>
            <a:spLocks noGrp="1" noRot="1" noChangeAspect="1"/>
          </p:cNvSpPr>
          <p:nvPr>
            <p:ph type="sldImg"/>
          </p:nvPr>
        </p:nvSpPr>
        <p:spPr bwMode="auto">
          <a:noFill/>
          <a:ln>
            <a:solidFill>
              <a:srgbClr val="000000"/>
            </a:solidFill>
            <a:miter lim="800000"/>
            <a:headEnd/>
            <a:tailEnd/>
          </a:ln>
        </p:spPr>
      </p:sp>
      <p:sp>
        <p:nvSpPr>
          <p:cNvPr id="6963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ea typeface="ＭＳ Ｐゴシック" pitchFamily="-84" charset="-128"/>
              <a:cs typeface="ＭＳ Ｐゴシック" pitchFamily="-84" charset="-128"/>
            </a:endParaRPr>
          </a:p>
        </p:txBody>
      </p:sp>
      <p:sp>
        <p:nvSpPr>
          <p:cNvPr id="69635" name="Slide Number Placeholder 3"/>
          <p:cNvSpPr>
            <a:spLocks noGrp="1"/>
          </p:cNvSpPr>
          <p:nvPr>
            <p:ph type="sldNum" sz="quarter" idx="5"/>
          </p:nvPr>
        </p:nvSpPr>
        <p:spPr bwMode="auto">
          <a:noFill/>
          <a:ln>
            <a:miter lim="800000"/>
            <a:headEnd/>
            <a:tailEnd/>
          </a:ln>
        </p:spPr>
        <p:txBody>
          <a:bodyPr/>
          <a:lstStyle/>
          <a:p>
            <a:fld id="{D9D2AD24-2A62-2E43-B7FE-5C50733663BD}" type="slidenum">
              <a:rPr lang="en-US"/>
              <a:pPr/>
              <a:t>6</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233FCA8-7013-4340-A464-7D069A846242}" type="slidenum">
              <a:rPr lang="en-US" smtClean="0"/>
              <a:pPr/>
              <a:t>11</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5777" name="Slide Image Placeholder 1"/>
          <p:cNvSpPr>
            <a:spLocks noGrp="1" noRot="1" noChangeAspect="1"/>
          </p:cNvSpPr>
          <p:nvPr>
            <p:ph type="sldImg"/>
          </p:nvPr>
        </p:nvSpPr>
        <p:spPr bwMode="auto">
          <a:noFill/>
          <a:ln>
            <a:solidFill>
              <a:srgbClr val="000000"/>
            </a:solidFill>
            <a:miter lim="800000"/>
            <a:headEnd/>
            <a:tailEnd/>
          </a:ln>
        </p:spPr>
      </p:sp>
      <p:sp>
        <p:nvSpPr>
          <p:cNvPr id="7577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ea typeface="ＭＳ Ｐゴシック" pitchFamily="-84" charset="-128"/>
                <a:cs typeface="ＭＳ Ｐゴシック" pitchFamily="-84" charset="-128"/>
              </a:rPr>
              <a:t>Added </a:t>
            </a:r>
            <a:r>
              <a:rPr lang="ja-JP" altLang="en-US">
                <a:ea typeface="ＭＳ Ｐゴシック" pitchFamily="-84" charset="-128"/>
                <a:cs typeface="ＭＳ Ｐゴシック" pitchFamily="-84" charset="-128"/>
              </a:rPr>
              <a:t>“</a:t>
            </a:r>
            <a:r>
              <a:rPr lang="en-US" altLang="ja-JP">
                <a:ea typeface="ＭＳ Ｐゴシック" pitchFamily="-84" charset="-128"/>
                <a:cs typeface="ＭＳ Ｐゴシック" pitchFamily="-84" charset="-128"/>
              </a:rPr>
              <a:t>their own system</a:t>
            </a:r>
            <a:r>
              <a:rPr lang="ja-JP" altLang="en-US">
                <a:ea typeface="ＭＳ Ｐゴシック" pitchFamily="-84" charset="-128"/>
                <a:cs typeface="ＭＳ Ｐゴシック" pitchFamily="-84" charset="-128"/>
              </a:rPr>
              <a:t>”</a:t>
            </a:r>
            <a:r>
              <a:rPr lang="en-US" altLang="ja-JP">
                <a:ea typeface="ＭＳ Ｐゴシック" pitchFamily="-84" charset="-128"/>
                <a:cs typeface="ＭＳ Ｐゴシック" pitchFamily="-84" charset="-128"/>
              </a:rPr>
              <a:t>; changed measure to measures</a:t>
            </a:r>
            <a:endParaRPr lang="en-US">
              <a:ea typeface="ＭＳ Ｐゴシック" pitchFamily="-84" charset="-128"/>
              <a:cs typeface="ＭＳ Ｐゴシック" pitchFamily="-84" charset="-128"/>
            </a:endParaRPr>
          </a:p>
        </p:txBody>
      </p:sp>
      <p:sp>
        <p:nvSpPr>
          <p:cNvPr id="75779" name="Slide Number Placeholder 3"/>
          <p:cNvSpPr>
            <a:spLocks noGrp="1"/>
          </p:cNvSpPr>
          <p:nvPr>
            <p:ph type="sldNum" sz="quarter" idx="5"/>
          </p:nvPr>
        </p:nvSpPr>
        <p:spPr bwMode="auto">
          <a:noFill/>
          <a:ln>
            <a:miter lim="800000"/>
            <a:headEnd/>
            <a:tailEnd/>
          </a:ln>
        </p:spPr>
        <p:txBody>
          <a:bodyPr/>
          <a:lstStyle/>
          <a:p>
            <a:fld id="{49BA58DB-2AED-DF41-8AFC-D48AFD9D8641}" type="slidenum">
              <a:rPr lang="en-US"/>
              <a:pPr/>
              <a:t>13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233FCA8-7013-4340-A464-7D069A846242}" type="slidenum">
              <a:rPr lang="en-US" smtClean="0"/>
              <a:pPr/>
              <a:t>16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233FCA8-7013-4340-A464-7D069A846242}" type="slidenum">
              <a:rPr lang="en-US" smtClean="0"/>
              <a:pPr/>
              <a:t>17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233FCA8-7013-4340-A464-7D069A846242}" type="slidenum">
              <a:rPr lang="en-US" smtClean="0"/>
              <a:pPr/>
              <a:t>21</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233FCA8-7013-4340-A464-7D069A846242}" type="slidenum">
              <a:rPr lang="en-US" smtClean="0"/>
              <a:pPr/>
              <a:t>22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pic>
        <p:nvPicPr>
          <p:cNvPr id="4" name="Picture 7" descr="UTA_color_seal"/>
          <p:cNvPicPr>
            <a:picLocks noChangeAspect="1" noChangeArrowheads="1"/>
          </p:cNvPicPr>
          <p:nvPr/>
        </p:nvPicPr>
        <p:blipFill>
          <a:blip r:embed="rId2"/>
          <a:srcRect/>
          <a:stretch>
            <a:fillRect/>
          </a:stretch>
        </p:blipFill>
        <p:spPr bwMode="auto">
          <a:xfrm>
            <a:off x="3124200" y="6253163"/>
            <a:ext cx="457200" cy="452437"/>
          </a:xfrm>
          <a:prstGeom prst="rect">
            <a:avLst/>
          </a:prstGeom>
          <a:noFill/>
          <a:ln w="9525">
            <a:noFill/>
            <a:miter lim="800000"/>
            <a:headEnd/>
            <a:tailEnd/>
          </a:ln>
        </p:spPr>
      </p:pic>
      <p:sp>
        <p:nvSpPr>
          <p:cNvPr id="3074" name="Rectangle 2"/>
          <p:cNvSpPr>
            <a:spLocks noGrp="1" noChangeArrowheads="1"/>
          </p:cNvSpPr>
          <p:nvPr>
            <p:ph type="ctrTitle"/>
          </p:nvPr>
        </p:nvSpPr>
        <p:spPr>
          <a:xfrm>
            <a:off x="685800" y="1219200"/>
            <a:ext cx="7772400" cy="1143000"/>
          </a:xfrm>
        </p:spPr>
        <p:txBody>
          <a:bodyPr/>
          <a:lstStyle>
            <a:lvl1pPr>
              <a:defRPr/>
            </a:lvl1pPr>
          </a:lstStyle>
          <a:p>
            <a:r>
              <a:rPr lang="en-US"/>
              <a:t>Click to edit Master</a:t>
            </a:r>
          </a:p>
        </p:txBody>
      </p:sp>
      <p:sp>
        <p:nvSpPr>
          <p:cNvPr id="3075" name="Rectangle 3"/>
          <p:cNvSpPr>
            <a:spLocks noGrp="1" noChangeArrowheads="1"/>
          </p:cNvSpPr>
          <p:nvPr>
            <p:ph type="subTitle" idx="1"/>
          </p:nvPr>
        </p:nvSpPr>
        <p:spPr>
          <a:xfrm>
            <a:off x="1371600" y="2971800"/>
            <a:ext cx="6400800" cy="2590800"/>
          </a:xfrm>
        </p:spPr>
        <p:txBody>
          <a:bodyPr/>
          <a:lstStyle>
            <a:lvl1pPr marL="0" indent="0" algn="ctr">
              <a:defRPr/>
            </a:lvl1pPr>
          </a:lstStyle>
          <a:p>
            <a:r>
              <a:rPr lang="en-US"/>
              <a:t>Click to edit Master subtitle style</a:t>
            </a:r>
          </a:p>
        </p:txBody>
      </p:sp>
      <p:sp>
        <p:nvSpPr>
          <p:cNvPr id="5" name="Rectangle 4"/>
          <p:cNvSpPr>
            <a:spLocks noGrp="1" noChangeArrowheads="1"/>
          </p:cNvSpPr>
          <p:nvPr>
            <p:ph type="dt" sz="half" idx="10"/>
          </p:nvPr>
        </p:nvSpPr>
        <p:spPr/>
        <p:txBody>
          <a:bodyPr/>
          <a:lstStyle>
            <a:lvl1pPr>
              <a:defRPr/>
            </a:lvl1pPr>
          </a:lstStyle>
          <a:p>
            <a:pPr>
              <a:defRPr/>
            </a:pPr>
            <a:r>
              <a:rPr lang="en-US" smtClean="0"/>
              <a:t>Mon., Sept. 10,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PHYS 3313-001, Fall 2012                      Dr. Jaehoon Yu</a:t>
            </a:r>
            <a:endParaRPr lang="en-US"/>
          </a:p>
        </p:txBody>
      </p:sp>
      <p:sp>
        <p:nvSpPr>
          <p:cNvPr id="7" name="Rectangle 6"/>
          <p:cNvSpPr>
            <a:spLocks noGrp="1" noChangeArrowheads="1"/>
          </p:cNvSpPr>
          <p:nvPr>
            <p:ph type="sldNum" sz="quarter" idx="12"/>
          </p:nvPr>
        </p:nvSpPr>
        <p:spPr/>
        <p:txBody>
          <a:bodyPr/>
          <a:lstStyle>
            <a:lvl1pPr>
              <a:defRPr/>
            </a:lvl1pPr>
          </a:lstStyle>
          <a:p>
            <a:pPr>
              <a:defRPr/>
            </a:pPr>
            <a:fld id="{3DD774B2-BEFC-0F4C-8EFB-A9A3D81A594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Mon., Sept. 10,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PHYS 3313-001, Fall 2012                      Dr. Jaehoon Yu</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128B57A-27A1-3D4C-A6D4-801C028D880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Mon., Sept. 10,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PHYS 3313-001, Fall 2012                      Dr. Jaehoon Yu</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6959B54-6614-314D-82E3-D63DF83F53D7}"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609600"/>
            <a:ext cx="77724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858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858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Mon., Sept. 10, 2012</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PHYS 3313-001, Fall 2012                      Dr. Jaehoon Yu</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33D2C0A-C00C-6D49-85C5-A00CF6C3B057}"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41763"/>
            <a:ext cx="4038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r>
              <a:rPr lang="en-US" smtClean="0"/>
              <a:t>Mon., Sept. 10, 2012</a:t>
            </a:r>
            <a:endParaRPr lang="en-US"/>
          </a:p>
        </p:txBody>
      </p:sp>
      <p:sp>
        <p:nvSpPr>
          <p:cNvPr id="7" name="Rectangle 5"/>
          <p:cNvSpPr>
            <a:spLocks noGrp="1" noChangeArrowheads="1"/>
          </p:cNvSpPr>
          <p:nvPr>
            <p:ph type="ftr" sz="quarter" idx="11"/>
          </p:nvPr>
        </p:nvSpPr>
        <p:spPr>
          <a:ln/>
        </p:spPr>
        <p:txBody>
          <a:bodyPr/>
          <a:lstStyle>
            <a:lvl1pPr>
              <a:defRPr/>
            </a:lvl1pPr>
          </a:lstStyle>
          <a:p>
            <a:pPr>
              <a:defRPr/>
            </a:pPr>
            <a:r>
              <a:rPr lang="en-US" smtClean="0"/>
              <a:t>PHYS 3313-001, Fall 2012                      Dr. Jaehoon Yu</a:t>
            </a:r>
            <a:endParaRPr lang="en-US"/>
          </a:p>
        </p:txBody>
      </p:sp>
      <p:sp>
        <p:nvSpPr>
          <p:cNvPr id="8" name="Rectangle 6"/>
          <p:cNvSpPr>
            <a:spLocks noGrp="1" noChangeArrowheads="1"/>
          </p:cNvSpPr>
          <p:nvPr>
            <p:ph type="sldNum" sz="quarter" idx="12"/>
          </p:nvPr>
        </p:nvSpPr>
        <p:spPr>
          <a:ln/>
        </p:spPr>
        <p:txBody>
          <a:bodyPr/>
          <a:lstStyle>
            <a:lvl1pPr>
              <a:defRPr/>
            </a:lvl1pPr>
          </a:lstStyle>
          <a:p>
            <a:fld id="{D2E2D3D9-226A-124B-9637-7AA1A3A82A15}" type="slidenum">
              <a:rPr lang="en-US"/>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Mon., Sept. 10,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PHYS 3313-001, Fall 2012                      Dr. Jaehoon Yu</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23D45CD-16A2-224C-B70A-0D1B0489626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Mon., Sept. 10,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PHYS 3313-001, Fall 2012                      Dr. Jaehoon Yu</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23CED5A-781C-B54B-9DCC-46150F17B7D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Mon., Sept. 10,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PHYS 3313-001, Fall 2012                      Dr. Jaehoon Yu</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5000C52-892A-734C-9735-DFA415D8DA4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Mon., Sept. 10, 2012</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PHYS 3313-001, Fall 2012                      Dr. Jaehoon Yu</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D8608EF3-45E5-0542-9CB7-247C5541AE2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Mon., Sept. 10, 2012</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PHYS 3313-001, Fall 2012                      Dr. Jaehoon Yu</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92F9CF5-C078-EB47-929F-B0A3FA3F950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Mon., Sept. 10, 2012</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PHYS 3313-001, Fall 2012                      Dr. Jaehoon Yu</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8DCCF901-3B1D-5D4E-8AD7-5D66FB4A0B1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Mon., Sept. 10,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PHYS 3313-001, Fall 2012                      Dr. Jaehoon Yu</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2B26439-A107-B54D-9685-245DFB0AD8D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Mon., Sept. 10,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PHYS 3313-001, Fall 2012                      Dr. Jaehoon Yu</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42880F3-5039-AD40-B51A-C61F35823AB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5"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FF0066"/>
                </a:solidFill>
                <a:latin typeface="+mn-lt"/>
              </a:defRPr>
            </a:lvl1pPr>
          </a:lstStyle>
          <a:p>
            <a:pPr>
              <a:defRPr/>
            </a:pPr>
            <a:r>
              <a:rPr lang="en-US" smtClean="0"/>
              <a:t>Mon., Sept. 10, 2012</a:t>
            </a: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3300"/>
                </a:solidFill>
                <a:latin typeface="+mn-lt"/>
              </a:defRPr>
            </a:lvl1pPr>
          </a:lstStyle>
          <a:p>
            <a:pPr>
              <a:defRPr/>
            </a:pPr>
            <a:r>
              <a:rPr lang="en-US" smtClean="0"/>
              <a:t>PHYS 3313-001, Fall 2012                      Dr. Jaehoon Yu</a:t>
            </a: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solidFill>
                  <a:srgbClr val="A50021"/>
                </a:solidFill>
                <a:latin typeface="Arial Narrow" charset="0"/>
              </a:defRPr>
            </a:lvl1pPr>
          </a:lstStyle>
          <a:p>
            <a:pPr>
              <a:defRPr/>
            </a:pPr>
            <a:fld id="{940792B5-4286-5042-9E96-9D0E8EB76CF0}" type="slidenum">
              <a:rPr lang="en-US"/>
              <a:pPr>
                <a:defRPr/>
              </a:pPr>
              <a:t>‹#›</a:t>
            </a:fld>
            <a:endParaRPr lang="en-US"/>
          </a:p>
        </p:txBody>
      </p:sp>
      <p:pic>
        <p:nvPicPr>
          <p:cNvPr id="1031" name="Picture 7" descr="UTA_color_seal"/>
          <p:cNvPicPr>
            <a:picLocks noChangeAspect="1" noChangeArrowheads="1"/>
          </p:cNvPicPr>
          <p:nvPr/>
        </p:nvPicPr>
        <p:blipFill>
          <a:blip r:embed="rId15"/>
          <a:srcRect/>
          <a:stretch>
            <a:fillRect/>
          </a:stretch>
        </p:blipFill>
        <p:spPr bwMode="auto">
          <a:xfrm>
            <a:off x="3124200" y="6253163"/>
            <a:ext cx="457200" cy="45243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19"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 id="2147483717" r:id="rId12"/>
    <p:sldLayoutId id="2147483720" r:id="rId13"/>
  </p:sldLayoutIdLst>
  <p:timing>
    <p:tnLst>
      <p:par>
        <p:cTn id="1" dur="indefinite" restart="never" nodeType="tmRoot"/>
      </p:par>
    </p:tnLst>
  </p:timing>
  <p:hf hdr="0"/>
  <p:txStyles>
    <p:titleStyle>
      <a:lvl1pPr algn="ctr" rtl="0" eaLnBrk="0" fontAlgn="base" hangingPunct="0">
        <a:spcBef>
          <a:spcPct val="0"/>
        </a:spcBef>
        <a:spcAft>
          <a:spcPct val="0"/>
        </a:spcAft>
        <a:defRPr sz="4400">
          <a:solidFill>
            <a:srgbClr val="A50021"/>
          </a:solidFill>
          <a:latin typeface="+mj-lt"/>
          <a:ea typeface="ＭＳ Ｐゴシック" pitchFamily="-1" charset="-128"/>
          <a:cs typeface="ＭＳ Ｐゴシック" pitchFamily="-1" charset="-128"/>
        </a:defRPr>
      </a:lvl1pPr>
      <a:lvl2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2pPr>
      <a:lvl3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3pPr>
      <a:lvl4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4pPr>
      <a:lvl5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5pPr>
      <a:lvl6pPr marL="457200" algn="ctr" rtl="0" fontAlgn="base">
        <a:spcBef>
          <a:spcPct val="0"/>
        </a:spcBef>
        <a:spcAft>
          <a:spcPct val="0"/>
        </a:spcAft>
        <a:defRPr sz="4400">
          <a:solidFill>
            <a:srgbClr val="A50021"/>
          </a:solidFill>
          <a:latin typeface="Arial Narrow" pitchFamily="34" charset="0"/>
        </a:defRPr>
      </a:lvl6pPr>
      <a:lvl7pPr marL="914400" algn="ctr" rtl="0" fontAlgn="base">
        <a:spcBef>
          <a:spcPct val="0"/>
        </a:spcBef>
        <a:spcAft>
          <a:spcPct val="0"/>
        </a:spcAft>
        <a:defRPr sz="4400">
          <a:solidFill>
            <a:srgbClr val="A50021"/>
          </a:solidFill>
          <a:latin typeface="Arial Narrow" pitchFamily="34" charset="0"/>
        </a:defRPr>
      </a:lvl7pPr>
      <a:lvl8pPr marL="1371600" algn="ctr" rtl="0" fontAlgn="base">
        <a:spcBef>
          <a:spcPct val="0"/>
        </a:spcBef>
        <a:spcAft>
          <a:spcPct val="0"/>
        </a:spcAft>
        <a:defRPr sz="4400">
          <a:solidFill>
            <a:srgbClr val="A50021"/>
          </a:solidFill>
          <a:latin typeface="Arial Narrow" pitchFamily="34" charset="0"/>
        </a:defRPr>
      </a:lvl8pPr>
      <a:lvl9pPr marL="1828800" algn="ctr" rtl="0" fontAlgn="base">
        <a:spcBef>
          <a:spcPct val="0"/>
        </a:spcBef>
        <a:spcAft>
          <a:spcPct val="0"/>
        </a:spcAft>
        <a:defRPr sz="4400">
          <a:solidFill>
            <a:srgbClr val="A50021"/>
          </a:solidFill>
          <a:latin typeface="Arial Narrow" pitchFamily="34" charset="0"/>
        </a:defRPr>
      </a:lvl9pPr>
    </p:titleStyle>
    <p:bodyStyle>
      <a:lvl1pPr marL="342900" indent="-342900" algn="l" rtl="0" eaLnBrk="0" fontAlgn="base" hangingPunct="0">
        <a:spcBef>
          <a:spcPct val="20000"/>
        </a:spcBef>
        <a:spcAft>
          <a:spcPct val="0"/>
        </a:spcAft>
        <a:buChar char="•"/>
        <a:defRPr sz="3200">
          <a:solidFill>
            <a:schemeClr val="accent2"/>
          </a:solidFill>
          <a:latin typeface="+mn-lt"/>
          <a:ea typeface="ＭＳ Ｐゴシック" pitchFamily="-1" charset="-128"/>
          <a:cs typeface="ＭＳ Ｐゴシック" pitchFamily="-1" charset="-128"/>
        </a:defRPr>
      </a:lvl1pPr>
      <a:lvl2pPr marL="742950" indent="-285750" algn="l" rtl="0" eaLnBrk="0" fontAlgn="base" hangingPunct="0">
        <a:spcBef>
          <a:spcPct val="20000"/>
        </a:spcBef>
        <a:spcAft>
          <a:spcPct val="0"/>
        </a:spcAft>
        <a:buChar char="–"/>
        <a:defRPr sz="2800">
          <a:solidFill>
            <a:srgbClr val="660066"/>
          </a:solidFill>
          <a:latin typeface="+mn-lt"/>
          <a:ea typeface="ＭＳ Ｐゴシック" charset="-128"/>
        </a:defRPr>
      </a:lvl2pPr>
      <a:lvl3pPr marL="1143000" indent="-228600" algn="l" rtl="0" eaLnBrk="0" fontAlgn="base" hangingPunct="0">
        <a:spcBef>
          <a:spcPct val="20000"/>
        </a:spcBef>
        <a:spcAft>
          <a:spcPct val="0"/>
        </a:spcAft>
        <a:buChar char="•"/>
        <a:defRPr sz="2400">
          <a:solidFill>
            <a:srgbClr val="003300"/>
          </a:solidFill>
          <a:latin typeface="+mn-lt"/>
          <a:ea typeface="ＭＳ Ｐゴシック" charset="-128"/>
        </a:defRPr>
      </a:lvl3pPr>
      <a:lvl4pPr marL="1600200" indent="-228600" algn="l" rtl="0" eaLnBrk="0" fontAlgn="base" hangingPunct="0">
        <a:spcBef>
          <a:spcPct val="20000"/>
        </a:spcBef>
        <a:spcAft>
          <a:spcPct val="0"/>
        </a:spcAft>
        <a:buChar char="–"/>
        <a:defRPr sz="2000">
          <a:solidFill>
            <a:srgbClr val="CC00CC"/>
          </a:solidFill>
          <a:latin typeface="+mn-lt"/>
          <a:ea typeface="ＭＳ Ｐゴシック" charset="-128"/>
        </a:defRPr>
      </a:lvl4pPr>
      <a:lvl5pPr marL="2057400" indent="-228600" algn="l" rtl="0" eaLnBrk="0" fontAlgn="base" hangingPunct="0">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defRPr>
      </a:lvl6pPr>
      <a:lvl7pPr marL="2971800" indent="-228600" algn="l" rtl="0" fontAlgn="base">
        <a:spcBef>
          <a:spcPct val="20000"/>
        </a:spcBef>
        <a:spcAft>
          <a:spcPct val="0"/>
        </a:spcAft>
        <a:buChar char="»"/>
        <a:defRPr sz="2000">
          <a:solidFill>
            <a:srgbClr val="FF0066"/>
          </a:solidFill>
          <a:latin typeface="+mn-lt"/>
        </a:defRPr>
      </a:lvl7pPr>
      <a:lvl8pPr marL="3429000" indent="-228600" algn="l" rtl="0" fontAlgn="base">
        <a:spcBef>
          <a:spcPct val="20000"/>
        </a:spcBef>
        <a:spcAft>
          <a:spcPct val="0"/>
        </a:spcAft>
        <a:buChar char="»"/>
        <a:defRPr sz="2000">
          <a:solidFill>
            <a:srgbClr val="FF0066"/>
          </a:solidFill>
          <a:latin typeface="+mn-lt"/>
        </a:defRPr>
      </a:lvl8pPr>
      <a:lvl9pPr marL="3886200" indent="-228600" algn="l" rtl="0" fontAlgn="base">
        <a:spcBef>
          <a:spcPct val="20000"/>
        </a:spcBef>
        <a:spcAft>
          <a:spcPct val="0"/>
        </a:spcAft>
        <a:buChar char="»"/>
        <a:defRPr sz="2000">
          <a:solidFill>
            <a:srgbClr val="FF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2.xml"/><Relationship Id="rId4" Type="http://schemas.openxmlformats.org/officeDocument/2006/relationships/oleObject" Target="../embeddings/oleObject1.bin"/><Relationship Id="rId5" Type="http://schemas.openxmlformats.org/officeDocument/2006/relationships/oleObject" Target="../embeddings/oleObject2.bin"/><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5.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6.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7.jpeg"/><Relationship Id="rId3" Type="http://schemas.openxmlformats.org/officeDocument/2006/relationships/image" Target="../media/image18.jpeg"/></Relationships>
</file>

<file path=ppt/slides/_rels/slide16.xml.rels><?xml version="1.0" encoding="UTF-8" standalone="yes"?>
<Relationships xmlns="http://schemas.openxmlformats.org/package/2006/relationships"><Relationship Id="rId11" Type="http://schemas.openxmlformats.org/officeDocument/2006/relationships/oleObject" Target="../embeddings/oleObject9.bin"/><Relationship Id="rId12" Type="http://schemas.openxmlformats.org/officeDocument/2006/relationships/oleObject" Target="../embeddings/oleObject10.bin"/><Relationship Id="rId1" Type="http://schemas.openxmlformats.org/officeDocument/2006/relationships/vmlDrawing" Target="../drawings/vmlDrawing2.vml"/><Relationship Id="rId2" Type="http://schemas.openxmlformats.org/officeDocument/2006/relationships/slideLayout" Target="../slideLayouts/slideLayout2.xml"/><Relationship Id="rId3" Type="http://schemas.openxmlformats.org/officeDocument/2006/relationships/notesSlide" Target="../notesSlides/notesSlide4.xml"/><Relationship Id="rId4" Type="http://schemas.openxmlformats.org/officeDocument/2006/relationships/oleObject" Target="../embeddings/oleObject3.bin"/><Relationship Id="rId5" Type="http://schemas.openxmlformats.org/officeDocument/2006/relationships/oleObject" Target="../embeddings/oleObject4.bin"/><Relationship Id="rId6" Type="http://schemas.openxmlformats.org/officeDocument/2006/relationships/image" Target="../media/image27.png"/><Relationship Id="rId7" Type="http://schemas.openxmlformats.org/officeDocument/2006/relationships/oleObject" Target="../embeddings/oleObject5.bin"/><Relationship Id="rId8" Type="http://schemas.openxmlformats.org/officeDocument/2006/relationships/oleObject" Target="../embeddings/oleObject6.bin"/><Relationship Id="rId9" Type="http://schemas.openxmlformats.org/officeDocument/2006/relationships/oleObject" Target="../embeddings/oleObject7.bin"/><Relationship Id="rId10" Type="http://schemas.openxmlformats.org/officeDocument/2006/relationships/oleObject" Target="../embeddings/oleObject8.bin"/></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5.xml"/><Relationship Id="rId4" Type="http://schemas.openxmlformats.org/officeDocument/2006/relationships/oleObject" Target="../embeddings/oleObject11.bin"/><Relationship Id="rId5" Type="http://schemas.openxmlformats.org/officeDocument/2006/relationships/oleObject" Target="../embeddings/oleObject12.bin"/><Relationship Id="rId6" Type="http://schemas.openxmlformats.org/officeDocument/2006/relationships/oleObject" Target="../embeddings/oleObject13.bin"/><Relationship Id="rId1" Type="http://schemas.openxmlformats.org/officeDocument/2006/relationships/vmlDrawing" Target="../drawings/vmlDrawing3.vml"/><Relationship Id="rId2"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1.jpeg"/></Relationships>
</file>

<file path=ppt/slides/_rels/slide19.xml.rels><?xml version="1.0" encoding="UTF-8" standalone="yes"?>
<Relationships xmlns="http://schemas.openxmlformats.org/package/2006/relationships"><Relationship Id="rId3" Type="http://schemas.openxmlformats.org/officeDocument/2006/relationships/image" Target="../media/image33.png"/><Relationship Id="rId4" Type="http://schemas.openxmlformats.org/officeDocument/2006/relationships/image" Target="../media/image34.png"/><Relationship Id="rId1" Type="http://schemas.openxmlformats.org/officeDocument/2006/relationships/slideLayout" Target="../slideLayouts/slideLayout13.xml"/><Relationship Id="rId2" Type="http://schemas.openxmlformats.org/officeDocument/2006/relationships/image" Target="../media/image32.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6.png"/><Relationship Id="rId4" Type="http://schemas.openxmlformats.org/officeDocument/2006/relationships/image" Target="../media/image37.png"/><Relationship Id="rId1" Type="http://schemas.openxmlformats.org/officeDocument/2006/relationships/slideLayout" Target="../slideLayouts/slideLayout13.xml"/><Relationship Id="rId2" Type="http://schemas.openxmlformats.org/officeDocument/2006/relationships/image" Target="../media/image35.jpeg"/></Relationships>
</file>

<file path=ppt/slides/_rels/slide21.xml.rels><?xml version="1.0" encoding="UTF-8" standalone="yes"?>
<Relationships xmlns="http://schemas.openxmlformats.org/package/2006/relationships"><Relationship Id="rId11" Type="http://schemas.openxmlformats.org/officeDocument/2006/relationships/oleObject" Target="../embeddings/oleObject21.bin"/><Relationship Id="rId12" Type="http://schemas.openxmlformats.org/officeDocument/2006/relationships/oleObject" Target="../embeddings/oleObject22.bin"/><Relationship Id="rId13" Type="http://schemas.openxmlformats.org/officeDocument/2006/relationships/oleObject" Target="../embeddings/oleObject23.bin"/><Relationship Id="rId14" Type="http://schemas.openxmlformats.org/officeDocument/2006/relationships/oleObject" Target="../embeddings/oleObject24.bin"/><Relationship Id="rId1" Type="http://schemas.openxmlformats.org/officeDocument/2006/relationships/vmlDrawing" Target="../drawings/vmlDrawing4.vml"/><Relationship Id="rId2" Type="http://schemas.openxmlformats.org/officeDocument/2006/relationships/slideLayout" Target="../slideLayouts/slideLayout2.xml"/><Relationship Id="rId3" Type="http://schemas.openxmlformats.org/officeDocument/2006/relationships/notesSlide" Target="../notesSlides/notesSlide6.xml"/><Relationship Id="rId4" Type="http://schemas.openxmlformats.org/officeDocument/2006/relationships/oleObject" Target="../embeddings/oleObject14.bin"/><Relationship Id="rId5" Type="http://schemas.openxmlformats.org/officeDocument/2006/relationships/oleObject" Target="../embeddings/oleObject15.bin"/><Relationship Id="rId6" Type="http://schemas.openxmlformats.org/officeDocument/2006/relationships/oleObject" Target="../embeddings/oleObject16.bin"/><Relationship Id="rId7" Type="http://schemas.openxmlformats.org/officeDocument/2006/relationships/oleObject" Target="../embeddings/oleObject17.bin"/><Relationship Id="rId8" Type="http://schemas.openxmlformats.org/officeDocument/2006/relationships/oleObject" Target="../embeddings/oleObject18.bin"/><Relationship Id="rId9" Type="http://schemas.openxmlformats.org/officeDocument/2006/relationships/oleObject" Target="../embeddings/oleObject19.bin"/><Relationship Id="rId10" Type="http://schemas.openxmlformats.org/officeDocument/2006/relationships/oleObject" Target="../embeddings/oleObject20.bin"/></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7.xml"/><Relationship Id="rId4" Type="http://schemas.openxmlformats.org/officeDocument/2006/relationships/oleObject" Target="../embeddings/oleObject25.bin"/><Relationship Id="rId5" Type="http://schemas.openxmlformats.org/officeDocument/2006/relationships/oleObject" Target="../embeddings/oleObject26.bin"/><Relationship Id="rId1" Type="http://schemas.openxmlformats.org/officeDocument/2006/relationships/vmlDrawing" Target="../drawings/vmlDrawing5.vml"/><Relationship Id="rId2"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4.jpeg"/><Relationship Id="rId5" Type="http://schemas.openxmlformats.org/officeDocument/2006/relationships/image" Target="../media/image5.jpeg"/><Relationship Id="rId6" Type="http://schemas.openxmlformats.org/officeDocument/2006/relationships/image" Target="../media/image6.jpeg"/><Relationship Id="rId7" Type="http://schemas.openxmlformats.org/officeDocument/2006/relationships/image" Target="../media/image7.jpeg"/><Relationship Id="rId8" Type="http://schemas.openxmlformats.org/officeDocument/2006/relationships/image" Target="../media/image8.jpeg"/><Relationship Id="rId9" Type="http://schemas.openxmlformats.org/officeDocument/2006/relationships/image" Target="../media/image9.jpeg"/><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jpeg"/><Relationship Id="rId3" Type="http://schemas.openxmlformats.org/officeDocument/2006/relationships/image" Target="../media/image12.jpe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6" name="Rectangle 4"/>
          <p:cNvSpPr>
            <a:spLocks noGrp="1" noChangeArrowheads="1"/>
          </p:cNvSpPr>
          <p:nvPr>
            <p:ph type="dt" sz="quarter" idx="10"/>
          </p:nvPr>
        </p:nvSpPr>
        <p:spPr/>
        <p:txBody>
          <a:bodyPr/>
          <a:lstStyle/>
          <a:p>
            <a:pPr>
              <a:defRPr/>
            </a:pPr>
            <a:r>
              <a:rPr lang="en-US" smtClean="0"/>
              <a:t>Mon., Sept. 10, 2012</a:t>
            </a:r>
            <a:endParaRPr lang="en-US"/>
          </a:p>
        </p:txBody>
      </p:sp>
      <p:sp>
        <p:nvSpPr>
          <p:cNvPr id="7" name="Rectangle 5"/>
          <p:cNvSpPr>
            <a:spLocks noGrp="1" noChangeArrowheads="1"/>
          </p:cNvSpPr>
          <p:nvPr>
            <p:ph type="ftr" sz="quarter" idx="11"/>
          </p:nvPr>
        </p:nvSpPr>
        <p:spPr/>
        <p:txBody>
          <a:bodyPr/>
          <a:lstStyle/>
          <a:p>
            <a:pPr>
              <a:defRPr/>
            </a:pPr>
            <a:r>
              <a:rPr lang="en-US" smtClean="0"/>
              <a:t>PHYS 3313-001, Fall 2012                      Dr. Jaehoon Yu</a:t>
            </a:r>
            <a:endParaRPr lang="en-US"/>
          </a:p>
        </p:txBody>
      </p:sp>
      <p:sp>
        <p:nvSpPr>
          <p:cNvPr id="18436" name="Rectangle 6"/>
          <p:cNvSpPr>
            <a:spLocks noGrp="1" noChangeArrowheads="1"/>
          </p:cNvSpPr>
          <p:nvPr>
            <p:ph type="sldNum" sz="quarter" idx="12"/>
          </p:nvPr>
        </p:nvSpPr>
        <p:spPr>
          <a:noFill/>
        </p:spPr>
        <p:txBody>
          <a:bodyPr/>
          <a:lstStyle/>
          <a:p>
            <a:fld id="{395A3770-54C9-3149-A664-D038CC3CB949}" type="slidenum">
              <a:rPr lang="en-US">
                <a:latin typeface="Arial Narrow" pitchFamily="-84" charset="0"/>
              </a:rPr>
              <a:pPr/>
              <a:t>1</a:t>
            </a:fld>
            <a:endParaRPr lang="en-US">
              <a:latin typeface="Arial Narrow" pitchFamily="-84" charset="0"/>
            </a:endParaRPr>
          </a:p>
        </p:txBody>
      </p:sp>
      <p:sp>
        <p:nvSpPr>
          <p:cNvPr id="18437" name="Rectangle 2"/>
          <p:cNvSpPr>
            <a:spLocks noGrp="1" noChangeArrowheads="1"/>
          </p:cNvSpPr>
          <p:nvPr>
            <p:ph type="ctrTitle"/>
          </p:nvPr>
        </p:nvSpPr>
        <p:spPr>
          <a:xfrm>
            <a:off x="685800" y="449263"/>
            <a:ext cx="7772400" cy="838200"/>
          </a:xfrm>
        </p:spPr>
        <p:txBody>
          <a:bodyPr/>
          <a:lstStyle/>
          <a:p>
            <a:pPr eaLnBrk="1" hangingPunct="1"/>
            <a:r>
              <a:rPr lang="en-US" dirty="0">
                <a:ea typeface="ＭＳ Ｐゴシック" pitchFamily="-84" charset="-128"/>
                <a:cs typeface="ＭＳ Ｐゴシック" pitchFamily="-84" charset="-128"/>
              </a:rPr>
              <a:t>PHYS</a:t>
            </a:r>
            <a:r>
              <a:rPr lang="en-US" dirty="0" smtClean="0">
                <a:ea typeface="ＭＳ Ｐゴシック" pitchFamily="-84" charset="-128"/>
                <a:cs typeface="ＭＳ Ｐゴシック" pitchFamily="-84" charset="-128"/>
              </a:rPr>
              <a:t> 3313 </a:t>
            </a:r>
            <a:r>
              <a:rPr lang="en-US" dirty="0">
                <a:ea typeface="ＭＳ Ｐゴシック" pitchFamily="-84" charset="-128"/>
                <a:cs typeface="ＭＳ Ｐゴシック" pitchFamily="-84" charset="-128"/>
              </a:rPr>
              <a:t>– Section 001</a:t>
            </a:r>
            <a:br>
              <a:rPr lang="en-US" dirty="0">
                <a:ea typeface="ＭＳ Ｐゴシック" pitchFamily="-84" charset="-128"/>
                <a:cs typeface="ＭＳ Ｐゴシック" pitchFamily="-84" charset="-128"/>
              </a:rPr>
            </a:br>
            <a:r>
              <a:rPr lang="en-US" dirty="0">
                <a:ea typeface="ＭＳ Ｐゴシック" pitchFamily="-84" charset="-128"/>
                <a:cs typeface="ＭＳ Ｐゴシック" pitchFamily="-84" charset="-128"/>
              </a:rPr>
              <a:t>Lecture </a:t>
            </a:r>
            <a:r>
              <a:rPr lang="en-US" dirty="0" smtClean="0">
                <a:ea typeface="ＭＳ Ｐゴシック" pitchFamily="-84" charset="-128"/>
                <a:cs typeface="ＭＳ Ｐゴシック" pitchFamily="-84" charset="-128"/>
              </a:rPr>
              <a:t>#4</a:t>
            </a:r>
            <a:endParaRPr lang="en-US" dirty="0">
              <a:ea typeface="ＭＳ Ｐゴシック" pitchFamily="-84" charset="-128"/>
              <a:cs typeface="ＭＳ Ｐゴシック" pitchFamily="-84" charset="-128"/>
            </a:endParaRPr>
          </a:p>
        </p:txBody>
      </p:sp>
      <p:sp>
        <p:nvSpPr>
          <p:cNvPr id="18438" name="Text Box 4"/>
          <p:cNvSpPr txBox="1">
            <a:spLocks noChangeArrowheads="1"/>
          </p:cNvSpPr>
          <p:nvPr/>
        </p:nvSpPr>
        <p:spPr bwMode="auto">
          <a:xfrm>
            <a:off x="2977437" y="1607403"/>
            <a:ext cx="2881151" cy="830997"/>
          </a:xfrm>
          <a:prstGeom prst="rect">
            <a:avLst/>
          </a:prstGeom>
          <a:noFill/>
          <a:ln w="9525">
            <a:noFill/>
            <a:miter lim="800000"/>
            <a:headEnd/>
            <a:tailEnd/>
          </a:ln>
        </p:spPr>
        <p:txBody>
          <a:bodyPr wrap="none">
            <a:prstTxWarp prst="textNoShape">
              <a:avLst/>
            </a:prstTxWarp>
            <a:spAutoFit/>
          </a:bodyPr>
          <a:lstStyle/>
          <a:p>
            <a:pPr algn="ctr"/>
            <a:r>
              <a:rPr lang="en-US" dirty="0" smtClean="0">
                <a:solidFill>
                  <a:schemeClr val="accent2"/>
                </a:solidFill>
                <a:latin typeface="Monotype Corsiva" pitchFamily="-84" charset="0"/>
              </a:rPr>
              <a:t>Monday, Sept. 10, </a:t>
            </a:r>
            <a:r>
              <a:rPr lang="en-US" dirty="0">
                <a:solidFill>
                  <a:schemeClr val="accent2"/>
                </a:solidFill>
                <a:latin typeface="Monotype Corsiva" pitchFamily="-84" charset="0"/>
              </a:rPr>
              <a:t>2012</a:t>
            </a:r>
          </a:p>
          <a:p>
            <a:pPr algn="ctr"/>
            <a:r>
              <a:rPr lang="en-US" dirty="0">
                <a:solidFill>
                  <a:schemeClr val="accent2"/>
                </a:solidFill>
                <a:latin typeface="Monotype Corsiva" pitchFamily="-84" charset="0"/>
              </a:rPr>
              <a:t>Dr. </a:t>
            </a:r>
            <a:r>
              <a:rPr lang="en-US" b="1" dirty="0">
                <a:solidFill>
                  <a:srgbClr val="FF0066"/>
                </a:solidFill>
                <a:latin typeface="Monotype Corsiva" pitchFamily="-84" charset="0"/>
              </a:rPr>
              <a:t>Jae</a:t>
            </a:r>
            <a:r>
              <a:rPr lang="en-US" dirty="0">
                <a:solidFill>
                  <a:schemeClr val="accent2"/>
                </a:solidFill>
                <a:latin typeface="Monotype Corsiva" pitchFamily="-84" charset="0"/>
              </a:rPr>
              <a:t>hoon </a:t>
            </a:r>
            <a:r>
              <a:rPr lang="en-US" b="1" dirty="0">
                <a:solidFill>
                  <a:srgbClr val="FF0066"/>
                </a:solidFill>
                <a:latin typeface="Monotype Corsiva" pitchFamily="-84" charset="0"/>
              </a:rPr>
              <a:t>Yu</a:t>
            </a:r>
          </a:p>
        </p:txBody>
      </p:sp>
      <p:sp>
        <p:nvSpPr>
          <p:cNvPr id="2058" name="Rectangle 10"/>
          <p:cNvSpPr>
            <a:spLocks noChangeArrowheads="1"/>
          </p:cNvSpPr>
          <p:nvPr/>
        </p:nvSpPr>
        <p:spPr bwMode="auto">
          <a:xfrm>
            <a:off x="990600" y="2438400"/>
            <a:ext cx="6858000" cy="3048000"/>
          </a:xfrm>
          <a:prstGeom prst="rect">
            <a:avLst/>
          </a:prstGeom>
          <a:noFill/>
          <a:ln w="9525">
            <a:noFill/>
            <a:miter lim="800000"/>
            <a:headEnd/>
            <a:tailEnd/>
          </a:ln>
        </p:spPr>
        <p:txBody>
          <a:bodyPr>
            <a:prstTxWarp prst="textNoShape">
              <a:avLst/>
            </a:prstTxWarp>
          </a:bodyPr>
          <a:lstStyle/>
          <a:p>
            <a:pPr marL="609600" indent="-609600">
              <a:spcBef>
                <a:spcPct val="20000"/>
              </a:spcBef>
              <a:buFontTx/>
              <a:buChar char="•"/>
            </a:pPr>
            <a:r>
              <a:rPr lang="en-US" sz="3200" dirty="0" smtClean="0">
                <a:solidFill>
                  <a:schemeClr val="accent2"/>
                </a:solidFill>
                <a:latin typeface="Arial Narrow" pitchFamily="-84" charset="0"/>
              </a:rPr>
              <a:t>Lorentz Transformation</a:t>
            </a:r>
          </a:p>
          <a:p>
            <a:pPr marL="609600" indent="-609600">
              <a:spcBef>
                <a:spcPct val="20000"/>
              </a:spcBef>
              <a:buFontTx/>
              <a:buChar char="•"/>
            </a:pPr>
            <a:r>
              <a:rPr lang="en-US" sz="3200" dirty="0" smtClean="0">
                <a:solidFill>
                  <a:schemeClr val="accent2"/>
                </a:solidFill>
                <a:latin typeface="Arial Narrow" pitchFamily="-84" charset="0"/>
              </a:rPr>
              <a:t>Time Dilation &amp; Length Contraction</a:t>
            </a:r>
          </a:p>
          <a:p>
            <a:pPr marL="609600" indent="-609600">
              <a:spcBef>
                <a:spcPct val="20000"/>
              </a:spcBef>
              <a:buFontTx/>
              <a:buChar char="•"/>
            </a:pPr>
            <a:r>
              <a:rPr lang="en-US" sz="3200" dirty="0" smtClean="0">
                <a:solidFill>
                  <a:schemeClr val="accent2"/>
                </a:solidFill>
                <a:latin typeface="Arial Narrow" pitchFamily="-84" charset="0"/>
              </a:rPr>
              <a:t>Relativistic Velocity Addition</a:t>
            </a:r>
          </a:p>
          <a:p>
            <a:pPr marL="609600" indent="-609600">
              <a:spcBef>
                <a:spcPct val="20000"/>
              </a:spcBef>
              <a:buFontTx/>
              <a:buChar char="•"/>
            </a:pPr>
            <a:r>
              <a:rPr lang="en-US" sz="3200" dirty="0" smtClean="0">
                <a:solidFill>
                  <a:schemeClr val="accent2"/>
                </a:solidFill>
                <a:latin typeface="Arial Narrow" pitchFamily="-84" charset="0"/>
              </a:rPr>
              <a:t>Twin Paradox</a:t>
            </a:r>
          </a:p>
          <a:p>
            <a:pPr marL="609600" indent="-609600">
              <a:spcBef>
                <a:spcPct val="20000"/>
              </a:spcBef>
              <a:buFontTx/>
              <a:buChar char="•"/>
            </a:pPr>
            <a:r>
              <a:rPr lang="en-US" sz="3200" dirty="0" err="1" smtClean="0">
                <a:solidFill>
                  <a:schemeClr val="accent2"/>
                </a:solidFill>
                <a:latin typeface="Arial Narrow" pitchFamily="-84" charset="0"/>
              </a:rPr>
              <a:t>Spacetime</a:t>
            </a:r>
            <a:r>
              <a:rPr lang="en-US" sz="3200" dirty="0" smtClean="0">
                <a:solidFill>
                  <a:schemeClr val="accent2"/>
                </a:solidFill>
                <a:latin typeface="Arial Narrow" pitchFamily="-84" charset="0"/>
              </a:rPr>
              <a:t> Diagram</a:t>
            </a:r>
          </a:p>
          <a:p>
            <a:pPr marL="609600" indent="-609600">
              <a:spcBef>
                <a:spcPct val="20000"/>
              </a:spcBef>
              <a:buFontTx/>
              <a:buChar char="•"/>
            </a:pPr>
            <a:endParaRPr lang="en-US" sz="3200" dirty="0" smtClean="0">
              <a:solidFill>
                <a:schemeClr val="accent2"/>
              </a:solidFill>
              <a:latin typeface="Arial Narrow" pitchFamily="-84" charset="0"/>
            </a:endParaRPr>
          </a:p>
          <a:p>
            <a:pPr marL="609600" indent="-609600">
              <a:spcBef>
                <a:spcPct val="20000"/>
              </a:spcBef>
              <a:buFontTx/>
              <a:buChar char="•"/>
            </a:pPr>
            <a:endParaRPr lang="en-US" sz="3200" dirty="0" smtClean="0">
              <a:solidFill>
                <a:schemeClr val="accent2"/>
              </a:solidFill>
              <a:latin typeface="Arial Narrow" pitchFamily="-84" charset="0"/>
            </a:endParaRPr>
          </a:p>
          <a:p>
            <a:pPr marL="609600" indent="-609600">
              <a:spcBef>
                <a:spcPct val="20000"/>
              </a:spcBef>
              <a:buFontTx/>
              <a:buChar char="•"/>
            </a:pPr>
            <a:endParaRPr lang="en-US" sz="3200" dirty="0">
              <a:solidFill>
                <a:schemeClr val="accent2"/>
              </a:solidFill>
              <a:latin typeface="Arial Narrow" pitchFamily="-8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058">
                                            <p:txEl>
                                              <p:pRg st="0" end="0"/>
                                            </p:txEl>
                                          </p:spTgt>
                                        </p:tgtEl>
                                        <p:attrNameLst>
                                          <p:attrName>style.visibility</p:attrName>
                                        </p:attrNameLst>
                                      </p:cBhvr>
                                      <p:to>
                                        <p:strVal val="visible"/>
                                      </p:to>
                                    </p:set>
                                    <p:animEffect transition="in" filter="wipe(left)">
                                      <p:cBhvr>
                                        <p:cTn id="7" dur="500"/>
                                        <p:tgtEl>
                                          <p:spTgt spid="20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058">
                                            <p:txEl>
                                              <p:pRg st="1" end="1"/>
                                            </p:txEl>
                                          </p:spTgt>
                                        </p:tgtEl>
                                        <p:attrNameLst>
                                          <p:attrName>style.visibility</p:attrName>
                                        </p:attrNameLst>
                                      </p:cBhvr>
                                      <p:to>
                                        <p:strVal val="visible"/>
                                      </p:to>
                                    </p:set>
                                    <p:animEffect transition="in" filter="wipe(left)">
                                      <p:cBhvr>
                                        <p:cTn id="12" dur="500"/>
                                        <p:tgtEl>
                                          <p:spTgt spid="205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058">
                                            <p:txEl>
                                              <p:pRg st="2" end="2"/>
                                            </p:txEl>
                                          </p:spTgt>
                                        </p:tgtEl>
                                        <p:attrNameLst>
                                          <p:attrName>style.visibility</p:attrName>
                                        </p:attrNameLst>
                                      </p:cBhvr>
                                      <p:to>
                                        <p:strVal val="visible"/>
                                      </p:to>
                                    </p:set>
                                    <p:animEffect transition="in" filter="wipe(left)">
                                      <p:cBhvr>
                                        <p:cTn id="17" dur="500"/>
                                        <p:tgtEl>
                                          <p:spTgt spid="205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058">
                                            <p:txEl>
                                              <p:pRg st="3" end="3"/>
                                            </p:txEl>
                                          </p:spTgt>
                                        </p:tgtEl>
                                        <p:attrNameLst>
                                          <p:attrName>style.visibility</p:attrName>
                                        </p:attrNameLst>
                                      </p:cBhvr>
                                      <p:to>
                                        <p:strVal val="visible"/>
                                      </p:to>
                                    </p:set>
                                    <p:animEffect transition="in" filter="wipe(left)">
                                      <p:cBhvr>
                                        <p:cTn id="22" dur="500"/>
                                        <p:tgtEl>
                                          <p:spTgt spid="205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058">
                                            <p:txEl>
                                              <p:pRg st="4" end="4"/>
                                            </p:txEl>
                                          </p:spTgt>
                                        </p:tgtEl>
                                        <p:attrNameLst>
                                          <p:attrName>style.visibility</p:attrName>
                                        </p:attrNameLst>
                                      </p:cBhvr>
                                      <p:to>
                                        <p:strVal val="visible"/>
                                      </p:to>
                                    </p:set>
                                    <p:animEffect transition="in" filter="wipe(left)">
                                      <p:cBhvr>
                                        <p:cTn id="27" dur="500"/>
                                        <p:tgtEl>
                                          <p:spTgt spid="205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8" grpId="0" build="p" autoUpdateAnimBg="0"/>
    </p:bld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3729" name="Rectangle 3"/>
          <p:cNvSpPr>
            <a:spLocks noGrp="1" noChangeArrowheads="1"/>
          </p:cNvSpPr>
          <p:nvPr>
            <p:ph type="body" idx="1"/>
          </p:nvPr>
        </p:nvSpPr>
        <p:spPr>
          <a:xfrm>
            <a:off x="457200" y="1295400"/>
            <a:ext cx="8229600" cy="5257800"/>
          </a:xfrm>
        </p:spPr>
        <p:txBody>
          <a:bodyPr/>
          <a:lstStyle/>
          <a:p>
            <a:pPr marL="571500" indent="-571500" eaLnBrk="1" hangingPunct="1">
              <a:buFont typeface="Wingdings" pitchFamily="-84" charset="2"/>
              <a:buNone/>
            </a:pPr>
            <a:r>
              <a:rPr lang="en-US" sz="2800" dirty="0">
                <a:ea typeface="Arial" pitchFamily="-84" charset="0"/>
                <a:cs typeface="Arial" pitchFamily="-84" charset="0"/>
              </a:rPr>
              <a:t>1) </a:t>
            </a:r>
            <a:r>
              <a:rPr lang="en-US" sz="2800" i="1" dirty="0">
                <a:ea typeface="ＭＳ Ｐゴシック" pitchFamily="-84" charset="-128"/>
                <a:cs typeface="ＭＳ Ｐゴシック" pitchFamily="-84" charset="-128"/>
              </a:rPr>
              <a:t>T</a:t>
            </a:r>
            <a:r>
              <a:rPr lang="en-US" sz="2800" i="1" baseline="30000" dirty="0" smtClean="0">
                <a:ea typeface="ＭＳ Ｐゴシック" pitchFamily="-84" charset="-128"/>
                <a:cs typeface="ＭＳ Ｐゴシック" pitchFamily="-84" charset="-128"/>
              </a:rPr>
              <a:t> </a:t>
            </a:r>
            <a:r>
              <a:rPr lang="en-US" sz="2800" dirty="0" smtClean="0">
                <a:ea typeface="ＭＳ Ｐゴシック" pitchFamily="-84" charset="-128"/>
                <a:cs typeface="ＭＳ Ｐゴシック" pitchFamily="-84" charset="-128"/>
              </a:rPr>
              <a:t>‘</a:t>
            </a:r>
            <a:r>
              <a:rPr lang="en-US" altLang="ja-JP" sz="2800" dirty="0" smtClean="0">
                <a:ea typeface="ＭＳ Ｐゴシック" pitchFamily="-84" charset="-128"/>
                <a:cs typeface="ＭＳ Ｐゴシック" pitchFamily="-84" charset="-128"/>
              </a:rPr>
              <a:t>&gt; </a:t>
            </a:r>
            <a:r>
              <a:rPr lang="en-US" altLang="ja-JP" sz="2800" i="1" dirty="0">
                <a:ea typeface="ＭＳ Ｐゴシック" pitchFamily="-84" charset="-128"/>
                <a:cs typeface="ＭＳ Ｐゴシック" pitchFamily="-84" charset="-128"/>
              </a:rPr>
              <a:t>T</a:t>
            </a:r>
            <a:r>
              <a:rPr lang="en-US" altLang="ja-JP" sz="2800" baseline="-25000" dirty="0">
                <a:ea typeface="ＭＳ Ｐゴシック" pitchFamily="-84" charset="-128"/>
                <a:cs typeface="ＭＳ Ｐゴシック" pitchFamily="-84" charset="-128"/>
              </a:rPr>
              <a:t>0  </a:t>
            </a:r>
            <a:r>
              <a:rPr lang="en-US" altLang="ja-JP" sz="2800" dirty="0">
                <a:ea typeface="ＭＳ Ｐゴシック" pitchFamily="-84" charset="-128"/>
                <a:cs typeface="ＭＳ Ｐゴシック" pitchFamily="-84" charset="-128"/>
              </a:rPr>
              <a:t>or the time measured between two events at </a:t>
            </a:r>
            <a:r>
              <a:rPr lang="en-US" altLang="ja-JP" sz="2800" i="1" dirty="0">
                <a:ea typeface="ＭＳ Ｐゴシック" pitchFamily="-84" charset="-128"/>
                <a:cs typeface="ＭＳ Ｐゴシック" pitchFamily="-84" charset="-128"/>
              </a:rPr>
              <a:t>different positions</a:t>
            </a:r>
            <a:r>
              <a:rPr lang="en-US" altLang="ja-JP" sz="2800" dirty="0">
                <a:ea typeface="ＭＳ Ｐゴシック" pitchFamily="-84" charset="-128"/>
                <a:cs typeface="ＭＳ Ｐゴシック" pitchFamily="-84" charset="-128"/>
              </a:rPr>
              <a:t> is greater than the time between the same events at </a:t>
            </a:r>
            <a:r>
              <a:rPr lang="en-US" altLang="ja-JP" sz="2800" i="1" dirty="0">
                <a:ea typeface="ＭＳ Ｐゴシック" pitchFamily="-84" charset="-128"/>
                <a:cs typeface="ＭＳ Ｐゴシック" pitchFamily="-84" charset="-128"/>
              </a:rPr>
              <a:t>one position: </a:t>
            </a:r>
            <a:r>
              <a:rPr lang="en-US" altLang="ja-JP" sz="2800" b="1" i="1" dirty="0">
                <a:solidFill>
                  <a:srgbClr val="000000"/>
                </a:solidFill>
                <a:ea typeface="ＭＳ Ｐゴシック" pitchFamily="-84" charset="-128"/>
                <a:cs typeface="ＭＳ Ｐゴシック" pitchFamily="-84" charset="-128"/>
              </a:rPr>
              <a:t>time dilation</a:t>
            </a:r>
            <a:r>
              <a:rPr lang="en-US" altLang="ja-JP" sz="2800" b="1" i="1" dirty="0" smtClean="0">
                <a:solidFill>
                  <a:srgbClr val="000000"/>
                </a:solidFill>
                <a:ea typeface="ＭＳ Ｐゴシック" pitchFamily="-84" charset="-128"/>
                <a:cs typeface="ＭＳ Ｐゴシック" pitchFamily="-84" charset="-128"/>
              </a:rPr>
              <a:t>.</a:t>
            </a:r>
          </a:p>
          <a:p>
            <a:pPr marL="571500" indent="-571500" eaLnBrk="1" hangingPunct="1">
              <a:buFont typeface="Wingdings" pitchFamily="-84" charset="2"/>
              <a:buNone/>
            </a:pPr>
            <a:r>
              <a:rPr lang="en-US" altLang="ja-JP" sz="2800" b="1" i="1" dirty="0" smtClean="0">
                <a:solidFill>
                  <a:srgbClr val="000000"/>
                </a:solidFill>
                <a:ea typeface="ＭＳ Ｐゴシック" pitchFamily="-84" charset="-128"/>
                <a:cs typeface="ＭＳ Ｐゴシック" pitchFamily="-84" charset="-128"/>
              </a:rPr>
              <a:t>	The proper time is always the shortest time!!</a:t>
            </a:r>
          </a:p>
          <a:p>
            <a:pPr marL="571500" indent="-571500" eaLnBrk="1" hangingPunct="1">
              <a:buFont typeface="Wingdings" pitchFamily="-84" charset="2"/>
              <a:buNone/>
            </a:pPr>
            <a:r>
              <a:rPr lang="en-US" sz="2800" dirty="0">
                <a:solidFill>
                  <a:srgbClr val="000000"/>
                </a:solidFill>
                <a:ea typeface="ＭＳ Ｐゴシック" pitchFamily="-84" charset="-128"/>
                <a:cs typeface="ＭＳ Ｐゴシック" pitchFamily="-84" charset="-128"/>
              </a:rPr>
              <a:t>2) </a:t>
            </a:r>
            <a:r>
              <a:rPr lang="en-US" sz="2800" dirty="0">
                <a:ea typeface="ＭＳ Ｐゴシック" pitchFamily="-84" charset="-128"/>
                <a:cs typeface="ＭＳ Ｐゴシック" pitchFamily="-84" charset="-128"/>
              </a:rPr>
              <a:t>The events do not occur at the same space and time coordinates in the two system</a:t>
            </a:r>
          </a:p>
          <a:p>
            <a:pPr marL="571500" indent="-571500" eaLnBrk="1" hangingPunct="1">
              <a:buFont typeface="Wingdings" pitchFamily="-84" charset="2"/>
              <a:buNone/>
            </a:pPr>
            <a:r>
              <a:rPr lang="en-US" sz="2800" dirty="0">
                <a:ea typeface="ＭＳ Ｐゴシック" pitchFamily="-84" charset="-128"/>
                <a:cs typeface="ＭＳ Ｐゴシック" pitchFamily="-84" charset="-128"/>
              </a:rPr>
              <a:t>3) System K requires 1 clock and K</a:t>
            </a:r>
            <a:r>
              <a:rPr lang="ja-JP" altLang="en-US" sz="2800" dirty="0">
                <a:ea typeface="ＭＳ Ｐゴシック" pitchFamily="-84" charset="-128"/>
                <a:cs typeface="ＭＳ Ｐゴシック" pitchFamily="-84" charset="-128"/>
              </a:rPr>
              <a:t>’</a:t>
            </a:r>
            <a:r>
              <a:rPr lang="en-US" altLang="ja-JP" sz="2800" baseline="30000" dirty="0">
                <a:ea typeface="ＭＳ Ｐゴシック" pitchFamily="-84" charset="-128"/>
                <a:cs typeface="ＭＳ Ｐゴシック" pitchFamily="-84" charset="-128"/>
              </a:rPr>
              <a:t> </a:t>
            </a:r>
            <a:r>
              <a:rPr lang="en-US" altLang="ja-JP" sz="2800" dirty="0">
                <a:ea typeface="ＭＳ Ｐゴシック" pitchFamily="-84" charset="-128"/>
                <a:cs typeface="ＭＳ Ｐゴシック" pitchFamily="-84" charset="-128"/>
              </a:rPr>
              <a:t>requires 2 clocks.</a:t>
            </a:r>
            <a:endParaRPr lang="en-US" sz="2800" dirty="0">
              <a:ea typeface="ＭＳ Ｐゴシック" pitchFamily="-84" charset="-128"/>
              <a:cs typeface="ＭＳ Ｐゴシック" pitchFamily="-84" charset="-128"/>
            </a:endParaRPr>
          </a:p>
        </p:txBody>
      </p:sp>
      <p:sp>
        <p:nvSpPr>
          <p:cNvPr id="73730" name="Rectangle 9"/>
          <p:cNvSpPr>
            <a:spLocks noGrp="1" noChangeArrowheads="1"/>
          </p:cNvSpPr>
          <p:nvPr>
            <p:ph type="title"/>
          </p:nvPr>
        </p:nvSpPr>
        <p:spPr>
          <a:xfrm>
            <a:off x="685800" y="76200"/>
            <a:ext cx="7772400" cy="1143000"/>
          </a:xfrm>
        </p:spPr>
        <p:txBody>
          <a:bodyPr/>
          <a:lstStyle/>
          <a:p>
            <a:pPr algn="ctr" eaLnBrk="1" hangingPunct="1"/>
            <a:r>
              <a:rPr lang="en-US" sz="4000" dirty="0">
                <a:ea typeface="ＭＳ Ｐゴシック" pitchFamily="-84" charset="-128"/>
                <a:cs typeface="ＭＳ Ｐゴシック" pitchFamily="-84" charset="-128"/>
              </a:rPr>
              <a:t>Time </a:t>
            </a:r>
            <a:r>
              <a:rPr lang="en-US" sz="4000" dirty="0" smtClean="0">
                <a:ea typeface="ＭＳ Ｐゴシック" pitchFamily="-84" charset="-128"/>
                <a:cs typeface="ＭＳ Ｐゴシック" pitchFamily="-84" charset="-128"/>
              </a:rPr>
              <a:t>Dilation: </a:t>
            </a:r>
            <a:r>
              <a:rPr lang="en-US" sz="4000" dirty="0" smtClean="0">
                <a:solidFill>
                  <a:srgbClr val="FF0000"/>
                </a:solidFill>
                <a:ea typeface="ＭＳ Ｐゴシック" pitchFamily="-84" charset="-128"/>
                <a:cs typeface="ＭＳ Ｐゴシック" pitchFamily="-84" charset="-128"/>
              </a:rPr>
              <a:t>Moving </a:t>
            </a:r>
            <a:r>
              <a:rPr lang="en-US" sz="4000" dirty="0">
                <a:solidFill>
                  <a:srgbClr val="FF0000"/>
                </a:solidFill>
                <a:ea typeface="ＭＳ Ｐゴシック" pitchFamily="-84" charset="-128"/>
                <a:cs typeface="ＭＳ Ｐゴシック" pitchFamily="-84" charset="-128"/>
              </a:rPr>
              <a:t>Clocks Run Slow</a:t>
            </a:r>
          </a:p>
        </p:txBody>
      </p:sp>
      <p:sp>
        <p:nvSpPr>
          <p:cNvPr id="4" name="Date Placeholder 3"/>
          <p:cNvSpPr>
            <a:spLocks noGrp="1"/>
          </p:cNvSpPr>
          <p:nvPr>
            <p:ph type="dt" sz="half" idx="10"/>
          </p:nvPr>
        </p:nvSpPr>
        <p:spPr/>
        <p:txBody>
          <a:bodyPr/>
          <a:lstStyle/>
          <a:p>
            <a:pPr>
              <a:defRPr/>
            </a:pPr>
            <a:r>
              <a:rPr lang="en-US" smtClean="0"/>
              <a:t>Mon., Sept. 10, 2012</a:t>
            </a:r>
            <a:endParaRPr lang="en-US"/>
          </a:p>
        </p:txBody>
      </p:sp>
      <p:sp>
        <p:nvSpPr>
          <p:cNvPr id="5" name="Slide Number Placeholder 4"/>
          <p:cNvSpPr>
            <a:spLocks noGrp="1"/>
          </p:cNvSpPr>
          <p:nvPr>
            <p:ph type="sldNum" sz="quarter" idx="12"/>
          </p:nvPr>
        </p:nvSpPr>
        <p:spPr/>
        <p:txBody>
          <a:bodyPr/>
          <a:lstStyle/>
          <a:p>
            <a:pPr>
              <a:defRPr/>
            </a:pPr>
            <a:fld id="{623D45CD-16A2-224C-B70A-0D1B04896262}" type="slidenum">
              <a:rPr lang="en-US" smtClean="0"/>
              <a:pPr>
                <a:defRPr/>
              </a:pPr>
              <a:t>10</a:t>
            </a:fld>
            <a:endParaRPr lang="en-US"/>
          </a:p>
        </p:txBody>
      </p:sp>
      <p:sp>
        <p:nvSpPr>
          <p:cNvPr id="6" name="Footer Placeholder 5"/>
          <p:cNvSpPr>
            <a:spLocks noGrp="1"/>
          </p:cNvSpPr>
          <p:nvPr>
            <p:ph type="ftr" sz="quarter" idx="11"/>
          </p:nvPr>
        </p:nvSpPr>
        <p:spPr/>
        <p:txBody>
          <a:bodyPr/>
          <a:lstStyle/>
          <a:p>
            <a:pPr>
              <a:defRPr/>
            </a:pPr>
            <a:r>
              <a:rPr lang="en-US" smtClean="0"/>
              <a:t>PHYS 3313-001, Fall 2012                      Dr. Jaehoon Yu</a:t>
            </a:r>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73729">
                                            <p:txEl>
                                              <p:pRg st="0" end="0"/>
                                            </p:txEl>
                                          </p:spTgt>
                                        </p:tgtEl>
                                        <p:attrNameLst>
                                          <p:attrName>style.visibility</p:attrName>
                                        </p:attrNameLst>
                                      </p:cBhvr>
                                      <p:to>
                                        <p:strVal val="visible"/>
                                      </p:to>
                                    </p:set>
                                    <p:animEffect transition="in" filter="wipe(left)">
                                      <p:cBhvr>
                                        <p:cTn id="7" dur="500"/>
                                        <p:tgtEl>
                                          <p:spTgt spid="7372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73729">
                                            <p:txEl>
                                              <p:pRg st="1" end="1"/>
                                            </p:txEl>
                                          </p:spTgt>
                                        </p:tgtEl>
                                        <p:attrNameLst>
                                          <p:attrName>style.visibility</p:attrName>
                                        </p:attrNameLst>
                                      </p:cBhvr>
                                      <p:to>
                                        <p:strVal val="visible"/>
                                      </p:to>
                                    </p:set>
                                    <p:animEffect transition="in" filter="wipe(left)">
                                      <p:cBhvr>
                                        <p:cTn id="12" dur="500"/>
                                        <p:tgtEl>
                                          <p:spTgt spid="7372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73729">
                                            <p:txEl>
                                              <p:pRg st="2" end="2"/>
                                            </p:txEl>
                                          </p:spTgt>
                                        </p:tgtEl>
                                        <p:attrNameLst>
                                          <p:attrName>style.visibility</p:attrName>
                                        </p:attrNameLst>
                                      </p:cBhvr>
                                      <p:to>
                                        <p:strVal val="visible"/>
                                      </p:to>
                                    </p:set>
                                    <p:animEffect transition="in" filter="wipe(left)">
                                      <p:cBhvr>
                                        <p:cTn id="17" dur="500"/>
                                        <p:tgtEl>
                                          <p:spTgt spid="7372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73729">
                                            <p:txEl>
                                              <p:pRg st="3" end="3"/>
                                            </p:txEl>
                                          </p:spTgt>
                                        </p:tgtEl>
                                        <p:attrNameLst>
                                          <p:attrName>style.visibility</p:attrName>
                                        </p:attrNameLst>
                                      </p:cBhvr>
                                      <p:to>
                                        <p:strVal val="visible"/>
                                      </p:to>
                                    </p:set>
                                    <p:animEffect transition="in" filter="wipe(left)">
                                      <p:cBhvr>
                                        <p:cTn id="22" dur="500"/>
                                        <p:tgtEl>
                                          <p:spTgt spid="7372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29" grpId="0" build="p"/>
    </p:bld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7772400" cy="685800"/>
          </a:xfrm>
        </p:spPr>
        <p:txBody>
          <a:bodyPr>
            <a:noAutofit/>
          </a:bodyPr>
          <a:lstStyle/>
          <a:p>
            <a:r>
              <a:rPr lang="en-US" dirty="0" smtClean="0"/>
              <a:t>Time Dilation Example: </a:t>
            </a:r>
            <a:r>
              <a:rPr lang="en-US" dirty="0" err="1" smtClean="0"/>
              <a:t>muon</a:t>
            </a:r>
            <a:r>
              <a:rPr lang="en-US" dirty="0" smtClean="0"/>
              <a:t> lifetime</a:t>
            </a:r>
            <a:endParaRPr lang="en-US" dirty="0"/>
          </a:p>
        </p:txBody>
      </p:sp>
      <p:sp>
        <p:nvSpPr>
          <p:cNvPr id="3" name="Content Placeholder 2"/>
          <p:cNvSpPr>
            <a:spLocks noGrp="1"/>
          </p:cNvSpPr>
          <p:nvPr>
            <p:ph idx="1"/>
          </p:nvPr>
        </p:nvSpPr>
        <p:spPr>
          <a:xfrm>
            <a:off x="533400" y="990600"/>
            <a:ext cx="7772400" cy="5257800"/>
          </a:xfrm>
        </p:spPr>
        <p:txBody>
          <a:bodyPr/>
          <a:lstStyle/>
          <a:p>
            <a:r>
              <a:rPr lang="en-US" sz="2400" dirty="0" err="1" smtClean="0"/>
              <a:t>Muons</a:t>
            </a:r>
            <a:r>
              <a:rPr lang="en-US" sz="2400" dirty="0" smtClean="0"/>
              <a:t> are essentially heavy electrons (~200 times heavier)</a:t>
            </a:r>
          </a:p>
          <a:p>
            <a:r>
              <a:rPr lang="en-US" sz="2400" dirty="0" err="1" smtClean="0"/>
              <a:t>Muons</a:t>
            </a:r>
            <a:r>
              <a:rPr lang="en-US" sz="2400" dirty="0"/>
              <a:t> </a:t>
            </a:r>
            <a:r>
              <a:rPr lang="en-US" sz="2400" dirty="0" smtClean="0"/>
              <a:t>are typically generated in collisions of cosmic rays in upper atmosphere and, unlike electrons, decay (             </a:t>
            </a:r>
            <a:r>
              <a:rPr lang="en-US" sz="2400" dirty="0" err="1" smtClean="0"/>
              <a:t>μ</a:t>
            </a:r>
            <a:r>
              <a:rPr lang="en-US" sz="2400" dirty="0" err="1" smtClean="0">
                <a:sym typeface="Symbol"/>
              </a:rPr>
              <a:t>sec</a:t>
            </a:r>
            <a:r>
              <a:rPr lang="en-US" sz="2400" dirty="0" smtClean="0">
                <a:sym typeface="Symbol"/>
              </a:rPr>
              <a:t>)</a:t>
            </a:r>
          </a:p>
          <a:p>
            <a:r>
              <a:rPr lang="en-US" sz="2400" dirty="0" smtClean="0">
                <a:sym typeface="Symbol"/>
              </a:rPr>
              <a:t>For a </a:t>
            </a:r>
            <a:r>
              <a:rPr lang="en-US" sz="2400" dirty="0" err="1" smtClean="0">
                <a:sym typeface="Symbol"/>
              </a:rPr>
              <a:t>muon</a:t>
            </a:r>
            <a:r>
              <a:rPr lang="en-US" sz="2400" dirty="0" smtClean="0">
                <a:sym typeface="Symbol"/>
              </a:rPr>
              <a:t> incident on Earth with v=0.998c, an observer on Earth would see what lifetime of the </a:t>
            </a:r>
            <a:r>
              <a:rPr lang="en-US" sz="2400" dirty="0" err="1" smtClean="0">
                <a:sym typeface="Symbol"/>
              </a:rPr>
              <a:t>muon</a:t>
            </a:r>
            <a:r>
              <a:rPr lang="en-US" sz="2400" dirty="0" smtClean="0">
                <a:sym typeface="Symbol"/>
              </a:rPr>
              <a:t>?</a:t>
            </a:r>
          </a:p>
          <a:p>
            <a:r>
              <a:rPr lang="en-US" sz="2400" dirty="0" smtClean="0">
                <a:sym typeface="Symbol"/>
              </a:rPr>
              <a:t>2.2 </a:t>
            </a:r>
            <a:r>
              <a:rPr lang="en-US" sz="2400" dirty="0" err="1" smtClean="0"/>
              <a:t>μ</a:t>
            </a:r>
            <a:r>
              <a:rPr lang="en-US" sz="2400" dirty="0" err="1" smtClean="0">
                <a:sym typeface="Symbol"/>
              </a:rPr>
              <a:t>sec</a:t>
            </a:r>
            <a:r>
              <a:rPr lang="en-US" sz="2400" dirty="0" smtClean="0">
                <a:sym typeface="Symbol"/>
              </a:rPr>
              <a:t>?</a:t>
            </a:r>
          </a:p>
          <a:p>
            <a:endParaRPr lang="en-US" sz="2400" dirty="0" smtClean="0">
              <a:sym typeface="Symbol"/>
            </a:endParaRPr>
          </a:p>
          <a:p>
            <a:endParaRPr lang="en-US" sz="2400" dirty="0" smtClean="0">
              <a:sym typeface="Symbol"/>
            </a:endParaRPr>
          </a:p>
          <a:p>
            <a:endParaRPr lang="en-US" sz="2400" dirty="0" smtClean="0">
              <a:sym typeface="Symbol"/>
            </a:endParaRPr>
          </a:p>
          <a:p>
            <a:r>
              <a:rPr lang="en-US" sz="2400" dirty="0" smtClean="0">
                <a:sym typeface="Symbol"/>
              </a:rPr>
              <a:t>t=35 </a:t>
            </a:r>
            <a:r>
              <a:rPr lang="en-US" sz="2400" dirty="0" err="1" smtClean="0"/>
              <a:t>μ</a:t>
            </a:r>
            <a:r>
              <a:rPr lang="en-US" sz="2400" dirty="0" err="1" smtClean="0">
                <a:sym typeface="Symbol"/>
              </a:rPr>
              <a:t>sec</a:t>
            </a:r>
            <a:r>
              <a:rPr lang="en-US" sz="2400" dirty="0" smtClean="0">
                <a:sym typeface="Symbol"/>
              </a:rPr>
              <a:t>  </a:t>
            </a:r>
          </a:p>
          <a:p>
            <a:r>
              <a:rPr lang="en-US" sz="2400" dirty="0" smtClean="0">
                <a:sym typeface="Symbol"/>
              </a:rPr>
              <a:t>Moving clocks run slow so when an outside observer measures,  they see a longer time than the </a:t>
            </a:r>
            <a:r>
              <a:rPr lang="en-US" sz="2400" dirty="0" err="1" smtClean="0">
                <a:sym typeface="Symbol"/>
              </a:rPr>
              <a:t>muon</a:t>
            </a:r>
            <a:r>
              <a:rPr lang="en-US" sz="2400" dirty="0" smtClean="0">
                <a:sym typeface="Symbol"/>
              </a:rPr>
              <a:t> itself sees. </a:t>
            </a:r>
          </a:p>
          <a:p>
            <a:endParaRPr lang="en-US" sz="2400" dirty="0" smtClean="0">
              <a:sym typeface="Symbol"/>
            </a:endParaRPr>
          </a:p>
          <a:p>
            <a:pPr>
              <a:buNone/>
            </a:pPr>
            <a:endParaRPr lang="en-US" sz="2400" dirty="0"/>
          </a:p>
        </p:txBody>
      </p:sp>
      <p:sp>
        <p:nvSpPr>
          <p:cNvPr id="4" name="Date Placeholder 3"/>
          <p:cNvSpPr>
            <a:spLocks noGrp="1"/>
          </p:cNvSpPr>
          <p:nvPr>
            <p:ph type="dt" sz="half" idx="10"/>
          </p:nvPr>
        </p:nvSpPr>
        <p:spPr/>
        <p:txBody>
          <a:bodyPr/>
          <a:lstStyle/>
          <a:p>
            <a:r>
              <a:rPr lang="en-US" smtClean="0"/>
              <a:t>Mon., Sept. 10, 2012</a:t>
            </a:r>
            <a:endParaRPr lang="en-US"/>
          </a:p>
        </p:txBody>
      </p:sp>
      <p:sp>
        <p:nvSpPr>
          <p:cNvPr id="5" name="Footer Placeholder 4"/>
          <p:cNvSpPr>
            <a:spLocks noGrp="1"/>
          </p:cNvSpPr>
          <p:nvPr>
            <p:ph type="ftr" sz="quarter" idx="11"/>
          </p:nvPr>
        </p:nvSpPr>
        <p:spPr/>
        <p:txBody>
          <a:bodyPr/>
          <a:lstStyle/>
          <a:p>
            <a:r>
              <a:rPr lang="en-US" smtClean="0"/>
              <a:t>PHYS 3313-001, Fall 2012                      Dr. Jaehoon Yu</a:t>
            </a:r>
            <a:endParaRPr lang="en-US"/>
          </a:p>
        </p:txBody>
      </p:sp>
      <p:sp>
        <p:nvSpPr>
          <p:cNvPr id="6" name="Slide Number Placeholder 5"/>
          <p:cNvSpPr>
            <a:spLocks noGrp="1"/>
          </p:cNvSpPr>
          <p:nvPr>
            <p:ph type="sldNum" sz="quarter" idx="12"/>
          </p:nvPr>
        </p:nvSpPr>
        <p:spPr/>
        <p:txBody>
          <a:bodyPr/>
          <a:lstStyle/>
          <a:p>
            <a:fld id="{A70890A1-DA85-483F-ABF9-6C30248A1FC2}" type="slidenum">
              <a:rPr lang="en-US" smtClean="0"/>
              <a:pPr/>
              <a:t>11</a:t>
            </a:fld>
            <a:endParaRPr lang="en-US"/>
          </a:p>
        </p:txBody>
      </p:sp>
      <p:graphicFrame>
        <p:nvGraphicFramePr>
          <p:cNvPr id="9219" name="Object 3"/>
          <p:cNvGraphicFramePr>
            <a:graphicFrameLocks noChangeAspect="1"/>
          </p:cNvGraphicFramePr>
          <p:nvPr/>
        </p:nvGraphicFramePr>
        <p:xfrm>
          <a:off x="6324600" y="1905000"/>
          <a:ext cx="838200" cy="419100"/>
        </p:xfrm>
        <a:graphic>
          <a:graphicData uri="http://schemas.openxmlformats.org/presentationml/2006/ole">
            <p:oleObj spid="_x0000_s293890" name="Equation" r:id="rId4" imgW="495000" imgH="228600" progId="Equation.DSMT4">
              <p:embed/>
            </p:oleObj>
          </a:graphicData>
        </a:graphic>
      </p:graphicFrame>
      <p:graphicFrame>
        <p:nvGraphicFramePr>
          <p:cNvPr id="9220" name="Object 4"/>
          <p:cNvGraphicFramePr>
            <a:graphicFrameLocks noChangeAspect="1"/>
          </p:cNvGraphicFramePr>
          <p:nvPr/>
        </p:nvGraphicFramePr>
        <p:xfrm>
          <a:off x="1192212" y="3657600"/>
          <a:ext cx="1855788" cy="914400"/>
        </p:xfrm>
        <a:graphic>
          <a:graphicData uri="http://schemas.openxmlformats.org/presentationml/2006/ole">
            <p:oleObj spid="_x0000_s293891" name="Equation" r:id="rId5" imgW="1054080" imgH="647640" progId="Equation.DSMT4">
              <p:embed/>
            </p:oleObj>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5" presetClass="entr" presetSubtype="0" fill="hold" nodeType="clickEffect">
                                  <p:stCondLst>
                                    <p:cond delay="0"/>
                                  </p:stCondLst>
                                  <p:childTnLst>
                                    <p:set>
                                      <p:cBhvr>
                                        <p:cTn id="16" dur="1" fill="hold">
                                          <p:stCondLst>
                                            <p:cond delay="0"/>
                                          </p:stCondLst>
                                        </p:cTn>
                                        <p:tgtEl>
                                          <p:spTgt spid="9219"/>
                                        </p:tgtEl>
                                        <p:attrNameLst>
                                          <p:attrName>style.visibility</p:attrName>
                                        </p:attrNameLst>
                                      </p:cBhvr>
                                      <p:to>
                                        <p:strVal val="visible"/>
                                      </p:to>
                                    </p:set>
                                    <p:animEffect transition="in" filter="fade">
                                      <p:cBhvr>
                                        <p:cTn id="17" dur="2000"/>
                                        <p:tgtEl>
                                          <p:spTgt spid="9219"/>
                                        </p:tgtEl>
                                      </p:cBhvr>
                                    </p:animEffect>
                                    <p:anim calcmode="lin" valueType="num">
                                      <p:cBhvr>
                                        <p:cTn id="18" dur="2000" fill="hold"/>
                                        <p:tgtEl>
                                          <p:spTgt spid="9219"/>
                                        </p:tgtEl>
                                        <p:attrNameLst>
                                          <p:attrName>style.rotation</p:attrName>
                                        </p:attrNameLst>
                                      </p:cBhvr>
                                      <p:tavLst>
                                        <p:tav tm="0">
                                          <p:val>
                                            <p:fltVal val="720"/>
                                          </p:val>
                                        </p:tav>
                                        <p:tav tm="100000">
                                          <p:val>
                                            <p:fltVal val="0"/>
                                          </p:val>
                                        </p:tav>
                                      </p:tavLst>
                                    </p:anim>
                                    <p:anim calcmode="lin" valueType="num">
                                      <p:cBhvr>
                                        <p:cTn id="19" dur="2000" fill="hold"/>
                                        <p:tgtEl>
                                          <p:spTgt spid="9219"/>
                                        </p:tgtEl>
                                        <p:attrNameLst>
                                          <p:attrName>ppt_h</p:attrName>
                                        </p:attrNameLst>
                                      </p:cBhvr>
                                      <p:tavLst>
                                        <p:tav tm="0">
                                          <p:val>
                                            <p:fltVal val="0"/>
                                          </p:val>
                                        </p:tav>
                                        <p:tav tm="100000">
                                          <p:val>
                                            <p:strVal val="#ppt_h"/>
                                          </p:val>
                                        </p:tav>
                                      </p:tavLst>
                                    </p:anim>
                                    <p:anim calcmode="lin" valueType="num">
                                      <p:cBhvr>
                                        <p:cTn id="20" dur="2000" fill="hold"/>
                                        <p:tgtEl>
                                          <p:spTgt spid="9219"/>
                                        </p:tgtEl>
                                        <p:attrNameLst>
                                          <p:attrName>ppt_w</p:attrName>
                                        </p:attrNameLst>
                                      </p:cBhvr>
                                      <p:tavLst>
                                        <p:tav tm="0">
                                          <p:val>
                                            <p:fltVal val="0"/>
                                          </p:val>
                                        </p:tav>
                                        <p:tav tm="100000">
                                          <p:val>
                                            <p:strVal val="#ppt_w"/>
                                          </p:val>
                                        </p:tav>
                                      </p:tavLst>
                                    </p:anim>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wipe(left)">
                                      <p:cBhvr>
                                        <p:cTn id="25" dur="500"/>
                                        <p:tgtEl>
                                          <p:spTgt spid="3">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Effect transition="in" filter="wipe(left)">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nodeType="clickEffect">
                                  <p:stCondLst>
                                    <p:cond delay="0"/>
                                  </p:stCondLst>
                                  <p:childTnLst>
                                    <p:set>
                                      <p:cBhvr>
                                        <p:cTn id="34" dur="1" fill="hold">
                                          <p:stCondLst>
                                            <p:cond delay="0"/>
                                          </p:stCondLst>
                                        </p:cTn>
                                        <p:tgtEl>
                                          <p:spTgt spid="9220"/>
                                        </p:tgtEl>
                                        <p:attrNameLst>
                                          <p:attrName>style.visibility</p:attrName>
                                        </p:attrNameLst>
                                      </p:cBhvr>
                                      <p:to>
                                        <p:strVal val="visible"/>
                                      </p:to>
                                    </p:set>
                                    <p:animEffect transition="in" filter="wipe(down)">
                                      <p:cBhvr>
                                        <p:cTn id="35" dur="500"/>
                                        <p:tgtEl>
                                          <p:spTgt spid="9220"/>
                                        </p:tgtEl>
                                      </p:cBhvr>
                                    </p:animEffect>
                                  </p:childTnLst>
                                </p:cTn>
                              </p:par>
                              <p:par>
                                <p:cTn id="36" presetID="22" presetClass="entr" presetSubtype="8" fill="hold" nodeType="withEffect">
                                  <p:stCondLst>
                                    <p:cond delay="0"/>
                                  </p:stCondLst>
                                  <p:childTnLst>
                                    <p:set>
                                      <p:cBhvr>
                                        <p:cTn id="37" dur="1" fill="hold">
                                          <p:stCondLst>
                                            <p:cond delay="0"/>
                                          </p:stCondLst>
                                        </p:cTn>
                                        <p:tgtEl>
                                          <p:spTgt spid="3">
                                            <p:txEl>
                                              <p:pRg st="7" end="7"/>
                                            </p:txEl>
                                          </p:spTgt>
                                        </p:tgtEl>
                                        <p:attrNameLst>
                                          <p:attrName>style.visibility</p:attrName>
                                        </p:attrNameLst>
                                      </p:cBhvr>
                                      <p:to>
                                        <p:strVal val="visible"/>
                                      </p:to>
                                    </p:set>
                                    <p:animEffect transition="in" filter="wipe(left)">
                                      <p:cBhvr>
                                        <p:cTn id="38" dur="500"/>
                                        <p:tgtEl>
                                          <p:spTgt spid="3">
                                            <p:txEl>
                                              <p:pRg st="7" end="7"/>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Effect transition="in" filter="wipe(left)">
                                      <p:cBhvr>
                                        <p:cTn id="43"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3969" name="Rectangle 2"/>
          <p:cNvSpPr>
            <a:spLocks noGrp="1" noChangeArrowheads="1"/>
          </p:cNvSpPr>
          <p:nvPr>
            <p:ph type="title"/>
          </p:nvPr>
        </p:nvSpPr>
        <p:spPr>
          <a:xfrm>
            <a:off x="685800" y="0"/>
            <a:ext cx="7772400" cy="762000"/>
          </a:xfrm>
        </p:spPr>
        <p:txBody>
          <a:bodyPr/>
          <a:lstStyle/>
          <a:p>
            <a:pPr algn="ctr" eaLnBrk="1" hangingPunct="1"/>
            <a:r>
              <a:rPr lang="en-US" sz="3400" dirty="0" smtClean="0">
                <a:ea typeface="ＭＳ Ｐゴシック" pitchFamily="-84" charset="-128"/>
                <a:cs typeface="ＭＳ Ｐゴシック" pitchFamily="-84" charset="-128"/>
              </a:rPr>
              <a:t>Experimental Verification of Time Dilation</a:t>
            </a:r>
            <a:endParaRPr lang="en-US" sz="3400" dirty="0">
              <a:ea typeface="ＭＳ Ｐゴシック" pitchFamily="-84" charset="-128"/>
              <a:cs typeface="ＭＳ Ｐゴシック" pitchFamily="-84" charset="-128"/>
            </a:endParaRPr>
          </a:p>
        </p:txBody>
      </p:sp>
      <p:sp>
        <p:nvSpPr>
          <p:cNvPr id="83970" name="Rectangle 3"/>
          <p:cNvSpPr>
            <a:spLocks noGrp="1" noChangeArrowheads="1"/>
          </p:cNvSpPr>
          <p:nvPr>
            <p:ph type="body" idx="1"/>
          </p:nvPr>
        </p:nvSpPr>
        <p:spPr>
          <a:xfrm>
            <a:off x="609600" y="609600"/>
            <a:ext cx="8001000" cy="5715000"/>
          </a:xfrm>
        </p:spPr>
        <p:txBody>
          <a:bodyPr/>
          <a:lstStyle/>
          <a:p>
            <a:pPr marL="0" indent="0" algn="ctr" eaLnBrk="1" hangingPunct="1">
              <a:lnSpc>
                <a:spcPct val="90000"/>
              </a:lnSpc>
              <a:buFont typeface="Wingdings" pitchFamily="-84" charset="2"/>
              <a:buNone/>
            </a:pPr>
            <a:r>
              <a:rPr lang="en-US" dirty="0" smtClean="0">
                <a:ea typeface="ＭＳ Ｐゴシック" pitchFamily="-84" charset="-128"/>
                <a:cs typeface="ＭＳ Ｐゴシック" pitchFamily="-84" charset="-128"/>
              </a:rPr>
              <a:t>Arrival of </a:t>
            </a:r>
            <a:r>
              <a:rPr lang="en-US" dirty="0" err="1" smtClean="0">
                <a:ea typeface="ＭＳ Ｐゴシック" pitchFamily="-84" charset="-128"/>
                <a:cs typeface="ＭＳ Ｐゴシック" pitchFamily="-84" charset="-128"/>
              </a:rPr>
              <a:t>Muons</a:t>
            </a:r>
            <a:r>
              <a:rPr lang="en-US" dirty="0" smtClean="0">
                <a:ea typeface="ＭＳ Ｐゴシック" pitchFamily="-84" charset="-128"/>
                <a:cs typeface="ＭＳ Ｐゴシック" pitchFamily="-84" charset="-128"/>
              </a:rPr>
              <a:t> on the Earth’s Surface</a:t>
            </a:r>
          </a:p>
          <a:p>
            <a:pPr marL="0" indent="0" algn="ctr" eaLnBrk="1" hangingPunct="1">
              <a:lnSpc>
                <a:spcPct val="90000"/>
              </a:lnSpc>
              <a:buFont typeface="Wingdings" pitchFamily="-84" charset="2"/>
              <a:buNone/>
            </a:pPr>
            <a:endParaRPr lang="en-US" dirty="0" smtClean="0">
              <a:ea typeface="ＭＳ Ｐゴシック" pitchFamily="-84" charset="-128"/>
              <a:cs typeface="ＭＳ Ｐゴシック" pitchFamily="-84" charset="-128"/>
            </a:endParaRPr>
          </a:p>
          <a:p>
            <a:pPr marL="0" indent="0" algn="ctr" eaLnBrk="1" hangingPunct="1">
              <a:lnSpc>
                <a:spcPct val="90000"/>
              </a:lnSpc>
              <a:buFont typeface="Wingdings" pitchFamily="-84" charset="2"/>
              <a:buNone/>
            </a:pPr>
            <a:endParaRPr lang="en-US" dirty="0">
              <a:ea typeface="ＭＳ Ｐゴシック" pitchFamily="-84" charset="-128"/>
              <a:cs typeface="ＭＳ Ｐゴシック" pitchFamily="-84" charset="-128"/>
            </a:endParaRPr>
          </a:p>
          <a:p>
            <a:pPr marL="0" indent="0" algn="ctr" eaLnBrk="1" hangingPunct="1">
              <a:lnSpc>
                <a:spcPct val="90000"/>
              </a:lnSpc>
              <a:buFont typeface="Wingdings" pitchFamily="-84" charset="2"/>
              <a:buNone/>
            </a:pPr>
            <a:endParaRPr lang="en-US" dirty="0">
              <a:ea typeface="ＭＳ Ｐゴシック" pitchFamily="-84" charset="-128"/>
              <a:cs typeface="ＭＳ Ｐゴシック" pitchFamily="-84" charset="-128"/>
            </a:endParaRPr>
          </a:p>
          <a:p>
            <a:pPr marL="0" indent="0" algn="ctr" eaLnBrk="1" hangingPunct="1">
              <a:lnSpc>
                <a:spcPct val="90000"/>
              </a:lnSpc>
              <a:buFont typeface="Wingdings" pitchFamily="-84" charset="2"/>
              <a:buNone/>
            </a:pPr>
            <a:endParaRPr lang="en-US" dirty="0">
              <a:ea typeface="ＭＳ Ｐゴシック" pitchFamily="-84" charset="-128"/>
              <a:cs typeface="ＭＳ Ｐゴシック" pitchFamily="-84" charset="-128"/>
            </a:endParaRPr>
          </a:p>
          <a:p>
            <a:pPr marL="0" indent="0" eaLnBrk="1" hangingPunct="1">
              <a:lnSpc>
                <a:spcPct val="90000"/>
              </a:lnSpc>
              <a:buFont typeface="Wingdings" pitchFamily="-84" charset="2"/>
              <a:buNone/>
            </a:pPr>
            <a:endParaRPr lang="en-US" sz="1800" b="1" dirty="0">
              <a:ea typeface="ＭＳ Ｐゴシック" pitchFamily="-84" charset="-128"/>
              <a:cs typeface="ＭＳ Ｐゴシック" pitchFamily="-84" charset="-128"/>
            </a:endParaRPr>
          </a:p>
          <a:p>
            <a:pPr marL="0" indent="0" eaLnBrk="1" hangingPunct="1">
              <a:lnSpc>
                <a:spcPct val="90000"/>
              </a:lnSpc>
              <a:buFont typeface="Wingdings" pitchFamily="-84" charset="2"/>
              <a:buNone/>
            </a:pPr>
            <a:endParaRPr lang="en-US" sz="1800" b="1" dirty="0">
              <a:ea typeface="ＭＳ Ｐゴシック" pitchFamily="-84" charset="-128"/>
              <a:cs typeface="ＭＳ Ｐゴシック" pitchFamily="-84" charset="-128"/>
            </a:endParaRPr>
          </a:p>
          <a:p>
            <a:pPr marL="0" indent="0" eaLnBrk="1" hangingPunct="1">
              <a:lnSpc>
                <a:spcPct val="90000"/>
              </a:lnSpc>
              <a:buFont typeface="Wingdings" pitchFamily="-84" charset="2"/>
              <a:buNone/>
            </a:pPr>
            <a:endParaRPr lang="en-US" sz="1800" b="1" dirty="0">
              <a:ea typeface="ＭＳ Ｐゴシック" pitchFamily="-84" charset="-128"/>
              <a:cs typeface="ＭＳ Ｐゴシック" pitchFamily="-84" charset="-128"/>
            </a:endParaRPr>
          </a:p>
          <a:p>
            <a:pPr marL="0" indent="0" eaLnBrk="1" hangingPunct="1">
              <a:lnSpc>
                <a:spcPct val="90000"/>
              </a:lnSpc>
              <a:buFont typeface="Wingdings" pitchFamily="-84" charset="2"/>
              <a:buNone/>
            </a:pPr>
            <a:endParaRPr lang="en-US" sz="1800" b="1" dirty="0" smtClean="0">
              <a:ea typeface="ＭＳ Ｐゴシック" pitchFamily="-84" charset="-128"/>
              <a:cs typeface="ＭＳ Ｐゴシック" pitchFamily="-84" charset="-128"/>
            </a:endParaRPr>
          </a:p>
          <a:p>
            <a:pPr marL="0" indent="0" eaLnBrk="1" hangingPunct="1">
              <a:lnSpc>
                <a:spcPct val="90000"/>
              </a:lnSpc>
              <a:buFont typeface="Wingdings" pitchFamily="-84" charset="2"/>
              <a:buNone/>
            </a:pPr>
            <a:endParaRPr lang="en-US" sz="1800" b="1" dirty="0" smtClean="0">
              <a:ea typeface="ＭＳ Ｐゴシック" pitchFamily="-84" charset="-128"/>
              <a:cs typeface="ＭＳ Ｐゴシック" pitchFamily="-84" charset="-128"/>
            </a:endParaRPr>
          </a:p>
          <a:p>
            <a:pPr marL="0" indent="0" eaLnBrk="1" hangingPunct="1">
              <a:lnSpc>
                <a:spcPct val="90000"/>
              </a:lnSpc>
              <a:buFont typeface="Wingdings" pitchFamily="-84" charset="2"/>
              <a:buNone/>
            </a:pPr>
            <a:r>
              <a:rPr lang="en-US" sz="2400" dirty="0" smtClean="0">
                <a:ea typeface="ＭＳ Ｐゴシック" pitchFamily="-84" charset="-128"/>
                <a:cs typeface="ＭＳ Ｐゴシック" pitchFamily="-84" charset="-128"/>
              </a:rPr>
              <a:t>The </a:t>
            </a:r>
            <a:r>
              <a:rPr lang="en-US" sz="2400" dirty="0">
                <a:ea typeface="ＭＳ Ｐゴシック" pitchFamily="-84" charset="-128"/>
                <a:cs typeface="ＭＳ Ｐゴシック" pitchFamily="-84" charset="-128"/>
              </a:rPr>
              <a:t>number of </a:t>
            </a:r>
            <a:r>
              <a:rPr lang="en-US" sz="2400" dirty="0" err="1">
                <a:ea typeface="ＭＳ Ｐゴシック" pitchFamily="-84" charset="-128"/>
                <a:cs typeface="ＭＳ Ｐゴシック" pitchFamily="-84" charset="-128"/>
              </a:rPr>
              <a:t>muons</a:t>
            </a:r>
            <a:r>
              <a:rPr lang="en-US" sz="2400" dirty="0">
                <a:ea typeface="ＭＳ Ｐゴシック" pitchFamily="-84" charset="-128"/>
                <a:cs typeface="ＭＳ Ｐゴシック" pitchFamily="-84" charset="-128"/>
              </a:rPr>
              <a:t> detected with speeds near 0.98</a:t>
            </a:r>
            <a:r>
              <a:rPr lang="en-US" sz="2400" i="1" dirty="0">
                <a:ea typeface="ＭＳ Ｐゴシック" pitchFamily="-84" charset="-128"/>
                <a:cs typeface="ＭＳ Ｐゴシック" pitchFamily="-84" charset="-128"/>
              </a:rPr>
              <a:t>c </a:t>
            </a:r>
            <a:r>
              <a:rPr lang="en-US" sz="2400" dirty="0">
                <a:ea typeface="ＭＳ Ｐゴシック" pitchFamily="-84" charset="-128"/>
                <a:cs typeface="ＭＳ Ｐゴシック" pitchFamily="-84" charset="-128"/>
              </a:rPr>
              <a:t>is much different (a) on top of a mountain than</a:t>
            </a:r>
            <a:r>
              <a:rPr lang="en-US" sz="2400" dirty="0" smtClean="0">
                <a:ea typeface="ＭＳ Ｐゴシック" pitchFamily="-84" charset="-128"/>
                <a:cs typeface="ＭＳ Ｐゴシック" pitchFamily="-84" charset="-128"/>
              </a:rPr>
              <a:t> </a:t>
            </a:r>
          </a:p>
          <a:p>
            <a:pPr marL="0" indent="0" eaLnBrk="1" hangingPunct="1">
              <a:lnSpc>
                <a:spcPct val="90000"/>
              </a:lnSpc>
              <a:buFont typeface="Wingdings" pitchFamily="-84" charset="2"/>
              <a:buNone/>
            </a:pPr>
            <a:r>
              <a:rPr lang="en-US" sz="2400" dirty="0" smtClean="0">
                <a:ea typeface="ＭＳ Ｐゴシック" pitchFamily="-84" charset="-128"/>
                <a:cs typeface="ＭＳ Ｐゴシック" pitchFamily="-84" charset="-128"/>
              </a:rPr>
              <a:t>(</a:t>
            </a:r>
            <a:r>
              <a:rPr lang="en-US" sz="2400" dirty="0" err="1">
                <a:ea typeface="ＭＳ Ｐゴシック" pitchFamily="-84" charset="-128"/>
                <a:cs typeface="ＭＳ Ｐゴシック" pitchFamily="-84" charset="-128"/>
              </a:rPr>
              <a:t>b</a:t>
            </a:r>
            <a:r>
              <a:rPr lang="en-US" sz="2400" dirty="0">
                <a:ea typeface="ＭＳ Ｐゴシック" pitchFamily="-84" charset="-128"/>
                <a:cs typeface="ＭＳ Ｐゴシック" pitchFamily="-84" charset="-128"/>
              </a:rPr>
              <a:t>) at sea level, because of the </a:t>
            </a:r>
            <a:r>
              <a:rPr lang="en-US" sz="2400" dirty="0" err="1" smtClean="0">
                <a:ea typeface="ＭＳ Ｐゴシック" pitchFamily="-84" charset="-128"/>
                <a:cs typeface="ＭＳ Ｐゴシック" pitchFamily="-84" charset="-128"/>
              </a:rPr>
              <a:t>muon’</a:t>
            </a:r>
            <a:r>
              <a:rPr lang="en-US" altLang="ja-JP" sz="2400" dirty="0" err="1" smtClean="0">
                <a:ea typeface="ＭＳ Ｐゴシック" pitchFamily="-84" charset="-128"/>
                <a:cs typeface="ＭＳ Ｐゴシック" pitchFamily="-84" charset="-128"/>
              </a:rPr>
              <a:t>s</a:t>
            </a:r>
            <a:r>
              <a:rPr lang="en-US" altLang="ja-JP" sz="2400" dirty="0" smtClean="0">
                <a:ea typeface="ＭＳ Ｐゴシック" pitchFamily="-84" charset="-128"/>
                <a:cs typeface="ＭＳ Ｐゴシック" pitchFamily="-84" charset="-128"/>
              </a:rPr>
              <a:t> </a:t>
            </a:r>
            <a:r>
              <a:rPr lang="en-US" altLang="ja-JP" sz="2400" dirty="0">
                <a:ea typeface="ＭＳ Ｐゴシック" pitchFamily="-84" charset="-128"/>
                <a:cs typeface="ＭＳ Ｐゴシック" pitchFamily="-84" charset="-128"/>
              </a:rPr>
              <a:t>decay. The experimental result agrees with our time dilation equation.</a:t>
            </a:r>
            <a:endParaRPr lang="en-US" sz="2400" dirty="0">
              <a:ea typeface="ＭＳ Ｐゴシック" pitchFamily="-84" charset="-128"/>
              <a:cs typeface="ＭＳ Ｐゴシック" pitchFamily="-84" charset="-128"/>
            </a:endParaRPr>
          </a:p>
        </p:txBody>
      </p:sp>
      <p:pic>
        <p:nvPicPr>
          <p:cNvPr id="83971" name="Picture 1"/>
          <p:cNvPicPr>
            <a:picLocks/>
          </p:cNvPicPr>
          <p:nvPr/>
        </p:nvPicPr>
        <p:blipFill>
          <a:blip r:embed="rId2"/>
          <a:srcRect/>
          <a:stretch>
            <a:fillRect/>
          </a:stretch>
        </p:blipFill>
        <p:spPr bwMode="auto">
          <a:xfrm>
            <a:off x="254000" y="1219200"/>
            <a:ext cx="8636000" cy="3492500"/>
          </a:xfrm>
          <a:prstGeom prst="rect">
            <a:avLst/>
          </a:prstGeom>
          <a:noFill/>
          <a:ln w="9525">
            <a:noFill/>
            <a:miter lim="800000"/>
            <a:headEnd/>
            <a:tailEnd/>
          </a:ln>
        </p:spPr>
      </p:pic>
      <p:sp>
        <p:nvSpPr>
          <p:cNvPr id="5" name="Date Placeholder 4"/>
          <p:cNvSpPr>
            <a:spLocks noGrp="1"/>
          </p:cNvSpPr>
          <p:nvPr>
            <p:ph type="dt" sz="half" idx="10"/>
          </p:nvPr>
        </p:nvSpPr>
        <p:spPr/>
        <p:txBody>
          <a:bodyPr/>
          <a:lstStyle/>
          <a:p>
            <a:pPr>
              <a:defRPr/>
            </a:pPr>
            <a:r>
              <a:rPr lang="en-US" smtClean="0"/>
              <a:t>Mon., Sept. 10, 2012</a:t>
            </a:r>
            <a:endParaRPr lang="en-US"/>
          </a:p>
        </p:txBody>
      </p:sp>
      <p:sp>
        <p:nvSpPr>
          <p:cNvPr id="6" name="Slide Number Placeholder 5"/>
          <p:cNvSpPr>
            <a:spLocks noGrp="1"/>
          </p:cNvSpPr>
          <p:nvPr>
            <p:ph type="sldNum" sz="quarter" idx="12"/>
          </p:nvPr>
        </p:nvSpPr>
        <p:spPr/>
        <p:txBody>
          <a:bodyPr/>
          <a:lstStyle/>
          <a:p>
            <a:pPr>
              <a:defRPr/>
            </a:pPr>
            <a:fld id="{623D45CD-16A2-224C-B70A-0D1B04896262}" type="slidenum">
              <a:rPr lang="en-US" smtClean="0"/>
              <a:pPr>
                <a:defRPr/>
              </a:pPr>
              <a:t>12</a:t>
            </a:fld>
            <a:endParaRPr lang="en-US"/>
          </a:p>
        </p:txBody>
      </p:sp>
      <p:sp>
        <p:nvSpPr>
          <p:cNvPr id="7" name="Footer Placeholder 6"/>
          <p:cNvSpPr>
            <a:spLocks noGrp="1"/>
          </p:cNvSpPr>
          <p:nvPr>
            <p:ph type="ftr" sz="quarter" idx="11"/>
          </p:nvPr>
        </p:nvSpPr>
        <p:spPr/>
        <p:txBody>
          <a:bodyPr/>
          <a:lstStyle/>
          <a:p>
            <a:pPr>
              <a:defRPr/>
            </a:pPr>
            <a:r>
              <a:rPr lang="en-US" smtClean="0"/>
              <a:t>PHYS 3313-001, Fall 2012                      Dr. Jaehoon Yu</a:t>
            </a:r>
            <a:endParaRPr lang="en-US"/>
          </a:p>
        </p:txBody>
      </p:sp>
      <p:sp>
        <p:nvSpPr>
          <p:cNvPr id="8" name="Rectangle 7"/>
          <p:cNvSpPr/>
          <p:nvPr/>
        </p:nvSpPr>
        <p:spPr bwMode="auto">
          <a:xfrm>
            <a:off x="228600" y="1219200"/>
            <a:ext cx="4267200" cy="3505200"/>
          </a:xfrm>
          <a:prstGeom prst="rect">
            <a:avLst/>
          </a:prstGeom>
          <a:solidFill>
            <a:srgbClr val="FFFF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9" name="Rectangle 8"/>
          <p:cNvSpPr/>
          <p:nvPr/>
        </p:nvSpPr>
        <p:spPr bwMode="auto">
          <a:xfrm>
            <a:off x="4648200" y="1219200"/>
            <a:ext cx="4267200" cy="3505200"/>
          </a:xfrm>
          <a:prstGeom prst="rect">
            <a:avLst/>
          </a:prstGeom>
          <a:solidFill>
            <a:srgbClr val="FFFF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83970">
                                            <p:txEl>
                                              <p:pRg st="0" end="0"/>
                                            </p:txEl>
                                          </p:spTgt>
                                        </p:tgtEl>
                                        <p:attrNameLst>
                                          <p:attrName>style.visibility</p:attrName>
                                        </p:attrNameLst>
                                      </p:cBhvr>
                                      <p:to>
                                        <p:strVal val="visible"/>
                                      </p:to>
                                    </p:set>
                                    <p:animEffect transition="in" filter="wipe(left)">
                                      <p:cBhvr>
                                        <p:cTn id="7" dur="500"/>
                                        <p:tgtEl>
                                          <p:spTgt spid="8397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xit" presetSubtype="0" fill="hold" grpId="0" nodeType="clickEffect">
                                  <p:stCondLst>
                                    <p:cond delay="0"/>
                                  </p:stCondLst>
                                  <p:childTnLst>
                                    <p:anim calcmode="lin" valueType="num">
                                      <p:cBhvr>
                                        <p:cTn id="11" dur="500"/>
                                        <p:tgtEl>
                                          <p:spTgt spid="8"/>
                                        </p:tgtEl>
                                        <p:attrNameLst>
                                          <p:attrName>ppt_w</p:attrName>
                                        </p:attrNameLst>
                                      </p:cBhvr>
                                      <p:tavLst>
                                        <p:tav tm="0">
                                          <p:val>
                                            <p:strVal val="ppt_w"/>
                                          </p:val>
                                        </p:tav>
                                        <p:tav tm="100000">
                                          <p:val>
                                            <p:fltVal val="0"/>
                                          </p:val>
                                        </p:tav>
                                      </p:tavLst>
                                    </p:anim>
                                    <p:anim calcmode="lin" valueType="num">
                                      <p:cBhvr>
                                        <p:cTn id="12" dur="500"/>
                                        <p:tgtEl>
                                          <p:spTgt spid="8"/>
                                        </p:tgtEl>
                                        <p:attrNameLst>
                                          <p:attrName>ppt_h</p:attrName>
                                        </p:attrNameLst>
                                      </p:cBhvr>
                                      <p:tavLst>
                                        <p:tav tm="0">
                                          <p:val>
                                            <p:strVal val="ppt_h"/>
                                          </p:val>
                                        </p:tav>
                                        <p:tav tm="100000">
                                          <p:val>
                                            <p:fltVal val="0"/>
                                          </p:val>
                                        </p:tav>
                                      </p:tavLst>
                                    </p:anim>
                                    <p:animEffect transition="out" filter="fade">
                                      <p:cBhvr>
                                        <p:cTn id="13" dur="500"/>
                                        <p:tgtEl>
                                          <p:spTgt spid="8"/>
                                        </p:tgtEl>
                                      </p:cBhvr>
                                    </p:animEffect>
                                    <p:set>
                                      <p:cBhvr>
                                        <p:cTn id="14" dur="1" fill="hold">
                                          <p:stCondLst>
                                            <p:cond delay="499"/>
                                          </p:stCondLst>
                                        </p:cTn>
                                        <p:tgtEl>
                                          <p:spTgt spid="8"/>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iterate type="wd">
                                    <p:tmPct val="10000"/>
                                  </p:iterate>
                                  <p:childTnLst>
                                    <p:set>
                                      <p:cBhvr>
                                        <p:cTn id="18" dur="1" fill="hold">
                                          <p:stCondLst>
                                            <p:cond delay="0"/>
                                          </p:stCondLst>
                                        </p:cTn>
                                        <p:tgtEl>
                                          <p:spTgt spid="83970">
                                            <p:txEl>
                                              <p:pRg st="10" end="10"/>
                                            </p:txEl>
                                          </p:spTgt>
                                        </p:tgtEl>
                                        <p:attrNameLst>
                                          <p:attrName>style.visibility</p:attrName>
                                        </p:attrNameLst>
                                      </p:cBhvr>
                                      <p:to>
                                        <p:strVal val="visible"/>
                                      </p:to>
                                    </p:set>
                                    <p:animEffect transition="in" filter="wipe(left)">
                                      <p:cBhvr>
                                        <p:cTn id="19" dur="500"/>
                                        <p:tgtEl>
                                          <p:spTgt spid="83970">
                                            <p:txEl>
                                              <p:pRg st="10" end="1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53" presetClass="exit" presetSubtype="0" fill="hold" grpId="0" nodeType="clickEffect">
                                  <p:stCondLst>
                                    <p:cond delay="0"/>
                                  </p:stCondLst>
                                  <p:childTnLst>
                                    <p:anim calcmode="lin" valueType="num">
                                      <p:cBhvr>
                                        <p:cTn id="23" dur="500"/>
                                        <p:tgtEl>
                                          <p:spTgt spid="9"/>
                                        </p:tgtEl>
                                        <p:attrNameLst>
                                          <p:attrName>ppt_w</p:attrName>
                                        </p:attrNameLst>
                                      </p:cBhvr>
                                      <p:tavLst>
                                        <p:tav tm="0">
                                          <p:val>
                                            <p:strVal val="ppt_w"/>
                                          </p:val>
                                        </p:tav>
                                        <p:tav tm="100000">
                                          <p:val>
                                            <p:fltVal val="0"/>
                                          </p:val>
                                        </p:tav>
                                      </p:tavLst>
                                    </p:anim>
                                    <p:anim calcmode="lin" valueType="num">
                                      <p:cBhvr>
                                        <p:cTn id="24" dur="500"/>
                                        <p:tgtEl>
                                          <p:spTgt spid="9"/>
                                        </p:tgtEl>
                                        <p:attrNameLst>
                                          <p:attrName>ppt_h</p:attrName>
                                        </p:attrNameLst>
                                      </p:cBhvr>
                                      <p:tavLst>
                                        <p:tav tm="0">
                                          <p:val>
                                            <p:strVal val="ppt_h"/>
                                          </p:val>
                                        </p:tav>
                                        <p:tav tm="100000">
                                          <p:val>
                                            <p:fltVal val="0"/>
                                          </p:val>
                                        </p:tav>
                                      </p:tavLst>
                                    </p:anim>
                                    <p:animEffect transition="out" filter="fade">
                                      <p:cBhvr>
                                        <p:cTn id="25" dur="500"/>
                                        <p:tgtEl>
                                          <p:spTgt spid="9"/>
                                        </p:tgtEl>
                                      </p:cBhvr>
                                    </p:animEffect>
                                    <p:set>
                                      <p:cBhvr>
                                        <p:cTn id="26" dur="1" fill="hold">
                                          <p:stCondLst>
                                            <p:cond delay="499"/>
                                          </p:stCondLst>
                                        </p:cTn>
                                        <p:tgtEl>
                                          <p:spTgt spid="9"/>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iterate type="wd">
                                    <p:tmPct val="10000"/>
                                  </p:iterate>
                                  <p:childTnLst>
                                    <p:set>
                                      <p:cBhvr>
                                        <p:cTn id="30" dur="1" fill="hold">
                                          <p:stCondLst>
                                            <p:cond delay="0"/>
                                          </p:stCondLst>
                                        </p:cTn>
                                        <p:tgtEl>
                                          <p:spTgt spid="83970">
                                            <p:txEl>
                                              <p:pRg st="11" end="11"/>
                                            </p:txEl>
                                          </p:spTgt>
                                        </p:tgtEl>
                                        <p:attrNameLst>
                                          <p:attrName>style.visibility</p:attrName>
                                        </p:attrNameLst>
                                      </p:cBhvr>
                                      <p:to>
                                        <p:strVal val="visible"/>
                                      </p:to>
                                    </p:set>
                                    <p:animEffect transition="in" filter="wipe(left)">
                                      <p:cBhvr>
                                        <p:cTn id="31" dur="500"/>
                                        <p:tgtEl>
                                          <p:spTgt spid="83970">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70" grpId="0" uiExpand="1" build="p"/>
      <p:bldP spid="8" grpId="0" animBg="1"/>
      <p:bldP spid="9" grpId="0" animBg="1"/>
    </p:bld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4753" name="Rectangle 2"/>
          <p:cNvSpPr>
            <a:spLocks noGrp="1" noChangeArrowheads="1"/>
          </p:cNvSpPr>
          <p:nvPr>
            <p:ph type="title"/>
          </p:nvPr>
        </p:nvSpPr>
        <p:spPr>
          <a:xfrm>
            <a:off x="457200" y="277813"/>
            <a:ext cx="8226425" cy="609600"/>
          </a:xfrm>
        </p:spPr>
        <p:txBody>
          <a:bodyPr/>
          <a:lstStyle/>
          <a:p>
            <a:pPr algn="ctr" eaLnBrk="1" hangingPunct="1"/>
            <a:r>
              <a:rPr lang="en-US" sz="4800" dirty="0">
                <a:ea typeface="ＭＳ Ｐゴシック" pitchFamily="-84" charset="-128"/>
                <a:cs typeface="ＭＳ Ｐゴシック" pitchFamily="-84" charset="-128"/>
              </a:rPr>
              <a:t>Length Contraction</a:t>
            </a:r>
          </a:p>
        </p:txBody>
      </p:sp>
      <p:sp>
        <p:nvSpPr>
          <p:cNvPr id="74754" name="Rectangle 3"/>
          <p:cNvSpPr>
            <a:spLocks noGrp="1" noChangeArrowheads="1"/>
          </p:cNvSpPr>
          <p:nvPr>
            <p:ph type="body" idx="1"/>
          </p:nvPr>
        </p:nvSpPr>
        <p:spPr>
          <a:xfrm>
            <a:off x="455613" y="1219200"/>
            <a:ext cx="8226425" cy="5105400"/>
          </a:xfrm>
        </p:spPr>
        <p:txBody>
          <a:bodyPr/>
          <a:lstStyle/>
          <a:p>
            <a:pPr algn="ctr" eaLnBrk="1" hangingPunct="1">
              <a:buFont typeface="Wingdings" pitchFamily="-84" charset="2"/>
              <a:buNone/>
            </a:pPr>
            <a:r>
              <a:rPr lang="en-US" dirty="0">
                <a:ea typeface="ＭＳ Ｐゴシック" pitchFamily="-84" charset="-128"/>
                <a:cs typeface="ＭＳ Ｐゴシック" pitchFamily="-84" charset="-128"/>
              </a:rPr>
              <a:t>	To understand </a:t>
            </a:r>
            <a:r>
              <a:rPr lang="en-US" i="1" dirty="0">
                <a:ea typeface="ＭＳ Ｐゴシック" pitchFamily="-84" charset="-128"/>
                <a:cs typeface="ＭＳ Ｐゴシック" pitchFamily="-84" charset="-128"/>
              </a:rPr>
              <a:t>length contraction </a:t>
            </a:r>
            <a:r>
              <a:rPr lang="en-US" dirty="0">
                <a:ea typeface="ＭＳ Ｐゴシック" pitchFamily="-84" charset="-128"/>
                <a:cs typeface="ＭＳ Ｐゴシック" pitchFamily="-84" charset="-128"/>
              </a:rPr>
              <a:t>the idea of </a:t>
            </a:r>
            <a:r>
              <a:rPr lang="en-US" b="1" dirty="0">
                <a:solidFill>
                  <a:srgbClr val="000000"/>
                </a:solidFill>
                <a:ea typeface="ＭＳ Ｐゴシック" pitchFamily="-84" charset="-128"/>
                <a:cs typeface="ＭＳ Ｐゴシック" pitchFamily="-84" charset="-128"/>
              </a:rPr>
              <a:t>proper length</a:t>
            </a:r>
            <a:r>
              <a:rPr lang="en-US" dirty="0">
                <a:ea typeface="ＭＳ Ｐゴシック" pitchFamily="-84" charset="-128"/>
                <a:cs typeface="ＭＳ Ｐゴシック" pitchFamily="-84" charset="-128"/>
              </a:rPr>
              <a:t> must be understood</a:t>
            </a:r>
            <a:r>
              <a:rPr lang="en-US" dirty="0" smtClean="0">
                <a:ea typeface="ＭＳ Ｐゴシック" pitchFamily="-84" charset="-128"/>
                <a:cs typeface="ＭＳ Ｐゴシック" pitchFamily="-84" charset="-128"/>
              </a:rPr>
              <a:t>:</a:t>
            </a:r>
          </a:p>
          <a:p>
            <a:pPr eaLnBrk="1" hangingPunct="1"/>
            <a:r>
              <a:rPr lang="en-US" dirty="0">
                <a:ea typeface="ＭＳ Ｐゴシック" pitchFamily="-84" charset="-128"/>
                <a:cs typeface="ＭＳ Ｐゴシック" pitchFamily="-84" charset="-128"/>
              </a:rPr>
              <a:t>Let an observer in each system K and </a:t>
            </a:r>
            <a:r>
              <a:rPr lang="en-US" dirty="0" smtClean="0">
                <a:ea typeface="ＭＳ Ｐゴシック" pitchFamily="-84" charset="-128"/>
                <a:cs typeface="ＭＳ Ｐゴシック" pitchFamily="-84" charset="-128"/>
              </a:rPr>
              <a:t>K’ </a:t>
            </a:r>
            <a:r>
              <a:rPr lang="en-US" altLang="ja-JP" dirty="0" smtClean="0">
                <a:ea typeface="ＭＳ Ｐゴシック" pitchFamily="-84" charset="-128"/>
                <a:cs typeface="ＭＳ Ｐゴシック" pitchFamily="-84" charset="-128"/>
              </a:rPr>
              <a:t>have </a:t>
            </a:r>
            <a:r>
              <a:rPr lang="en-US" altLang="ja-JP" dirty="0">
                <a:ea typeface="ＭＳ Ｐゴシック" pitchFamily="-84" charset="-128"/>
                <a:cs typeface="ＭＳ Ｐゴシック" pitchFamily="-84" charset="-128"/>
              </a:rPr>
              <a:t>a meter stick at rest in </a:t>
            </a:r>
            <a:r>
              <a:rPr lang="en-US" altLang="ja-JP" b="1" i="1" dirty="0">
                <a:ea typeface="ＭＳ Ｐゴシック" pitchFamily="-84" charset="-128"/>
                <a:cs typeface="ＭＳ Ｐゴシック" pitchFamily="-84" charset="-128"/>
              </a:rPr>
              <a:t>their own system </a:t>
            </a:r>
            <a:r>
              <a:rPr lang="en-US" altLang="ja-JP" dirty="0">
                <a:ea typeface="ＭＳ Ｐゴシック" pitchFamily="-84" charset="-128"/>
                <a:cs typeface="ＭＳ Ｐゴシック" pitchFamily="-84" charset="-128"/>
              </a:rPr>
              <a:t>such that each </a:t>
            </a:r>
            <a:r>
              <a:rPr lang="en-US" altLang="ja-JP" dirty="0" smtClean="0">
                <a:ea typeface="ＭＳ Ｐゴシック" pitchFamily="-84" charset="-128"/>
                <a:cs typeface="ＭＳ Ｐゴシック" pitchFamily="-84" charset="-128"/>
              </a:rPr>
              <a:t>measures </a:t>
            </a:r>
            <a:r>
              <a:rPr lang="en-US" altLang="ja-JP" dirty="0">
                <a:ea typeface="ＭＳ Ｐゴシック" pitchFamily="-84" charset="-128"/>
                <a:cs typeface="ＭＳ Ｐゴシック" pitchFamily="-84" charset="-128"/>
              </a:rPr>
              <a:t>the same length at rest. </a:t>
            </a:r>
          </a:p>
          <a:p>
            <a:pPr eaLnBrk="1" hangingPunct="1"/>
            <a:r>
              <a:rPr lang="en-US" dirty="0">
                <a:ea typeface="ＭＳ Ｐゴシック" pitchFamily="-84" charset="-128"/>
                <a:cs typeface="ＭＳ Ｐゴシック" pitchFamily="-84" charset="-128"/>
              </a:rPr>
              <a:t>The length as measured at rest</a:t>
            </a:r>
            <a:r>
              <a:rPr lang="en-US" dirty="0" smtClean="0">
                <a:ea typeface="ＭＳ Ｐゴシック" pitchFamily="-84" charset="-128"/>
                <a:cs typeface="ＭＳ Ｐゴシック" pitchFamily="-84" charset="-128"/>
              </a:rPr>
              <a:t> at the same time is </a:t>
            </a:r>
            <a:r>
              <a:rPr lang="en-US" dirty="0">
                <a:ea typeface="ＭＳ Ｐゴシック" pitchFamily="-84" charset="-128"/>
                <a:cs typeface="ＭＳ Ｐゴシック" pitchFamily="-84" charset="-128"/>
              </a:rPr>
              <a:t>called the </a:t>
            </a:r>
            <a:r>
              <a:rPr lang="en-US" b="1" dirty="0">
                <a:solidFill>
                  <a:srgbClr val="000000"/>
                </a:solidFill>
                <a:ea typeface="ＭＳ Ｐゴシック" pitchFamily="-84" charset="-128"/>
                <a:cs typeface="ＭＳ Ｐゴシック" pitchFamily="-84" charset="-128"/>
              </a:rPr>
              <a:t>proper length</a:t>
            </a:r>
            <a:r>
              <a:rPr lang="en-US" dirty="0">
                <a:ea typeface="ＭＳ Ｐゴシック" pitchFamily="-84" charset="-128"/>
                <a:cs typeface="ＭＳ Ｐゴシック" pitchFamily="-84" charset="-128"/>
              </a:rPr>
              <a:t>.</a:t>
            </a:r>
          </a:p>
        </p:txBody>
      </p:sp>
      <p:sp>
        <p:nvSpPr>
          <p:cNvPr id="4" name="Date Placeholder 3"/>
          <p:cNvSpPr>
            <a:spLocks noGrp="1"/>
          </p:cNvSpPr>
          <p:nvPr>
            <p:ph type="dt" sz="half" idx="10"/>
          </p:nvPr>
        </p:nvSpPr>
        <p:spPr/>
        <p:txBody>
          <a:bodyPr/>
          <a:lstStyle/>
          <a:p>
            <a:pPr>
              <a:defRPr/>
            </a:pPr>
            <a:r>
              <a:rPr lang="en-US" smtClean="0"/>
              <a:t>Mon., Sept. 10, 2012</a:t>
            </a:r>
            <a:endParaRPr lang="en-US"/>
          </a:p>
        </p:txBody>
      </p:sp>
      <p:sp>
        <p:nvSpPr>
          <p:cNvPr id="5" name="Slide Number Placeholder 4"/>
          <p:cNvSpPr>
            <a:spLocks noGrp="1"/>
          </p:cNvSpPr>
          <p:nvPr>
            <p:ph type="sldNum" sz="quarter" idx="12"/>
          </p:nvPr>
        </p:nvSpPr>
        <p:spPr/>
        <p:txBody>
          <a:bodyPr/>
          <a:lstStyle/>
          <a:p>
            <a:pPr>
              <a:defRPr/>
            </a:pPr>
            <a:fld id="{623D45CD-16A2-224C-B70A-0D1B04896262}" type="slidenum">
              <a:rPr lang="en-US" smtClean="0"/>
              <a:pPr>
                <a:defRPr/>
              </a:pPr>
              <a:t>13</a:t>
            </a:fld>
            <a:endParaRPr lang="en-US"/>
          </a:p>
        </p:txBody>
      </p:sp>
      <p:sp>
        <p:nvSpPr>
          <p:cNvPr id="6" name="Footer Placeholder 5"/>
          <p:cNvSpPr>
            <a:spLocks noGrp="1"/>
          </p:cNvSpPr>
          <p:nvPr>
            <p:ph type="ftr" sz="quarter" idx="11"/>
          </p:nvPr>
        </p:nvSpPr>
        <p:spPr/>
        <p:txBody>
          <a:bodyPr/>
          <a:lstStyle/>
          <a:p>
            <a:pPr>
              <a:defRPr/>
            </a:pPr>
            <a:r>
              <a:rPr lang="en-US" smtClean="0"/>
              <a:t>PHYS 3313-001, Fall 2012                      Dr. Jaehoon Yu</a:t>
            </a:r>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74754">
                                            <p:txEl>
                                              <p:pRg st="0" end="0"/>
                                            </p:txEl>
                                          </p:spTgt>
                                        </p:tgtEl>
                                        <p:attrNameLst>
                                          <p:attrName>style.visibility</p:attrName>
                                        </p:attrNameLst>
                                      </p:cBhvr>
                                      <p:to>
                                        <p:strVal val="visible"/>
                                      </p:to>
                                    </p:set>
                                    <p:animEffect transition="in" filter="wipe(left)">
                                      <p:cBhvr>
                                        <p:cTn id="7" dur="500"/>
                                        <p:tgtEl>
                                          <p:spTgt spid="7475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74754">
                                            <p:txEl>
                                              <p:pRg st="1" end="1"/>
                                            </p:txEl>
                                          </p:spTgt>
                                        </p:tgtEl>
                                        <p:attrNameLst>
                                          <p:attrName>style.visibility</p:attrName>
                                        </p:attrNameLst>
                                      </p:cBhvr>
                                      <p:to>
                                        <p:strVal val="visible"/>
                                      </p:to>
                                    </p:set>
                                    <p:animEffect transition="in" filter="wipe(left)">
                                      <p:cBhvr>
                                        <p:cTn id="12" dur="500"/>
                                        <p:tgtEl>
                                          <p:spTgt spid="7475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74754">
                                            <p:txEl>
                                              <p:pRg st="2" end="2"/>
                                            </p:txEl>
                                          </p:spTgt>
                                        </p:tgtEl>
                                        <p:attrNameLst>
                                          <p:attrName>style.visibility</p:attrName>
                                        </p:attrNameLst>
                                      </p:cBhvr>
                                      <p:to>
                                        <p:strVal val="visible"/>
                                      </p:to>
                                    </p:set>
                                    <p:animEffect transition="in" filter="wipe(left)">
                                      <p:cBhvr>
                                        <p:cTn id="17" dur="500"/>
                                        <p:tgtEl>
                                          <p:spTgt spid="7475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54" grpId="0" build="p"/>
    </p:bld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6801" name="Rectangle 2"/>
          <p:cNvSpPr>
            <a:spLocks noGrp="1" noChangeArrowheads="1"/>
          </p:cNvSpPr>
          <p:nvPr>
            <p:ph type="title"/>
          </p:nvPr>
        </p:nvSpPr>
        <p:spPr>
          <a:xfrm>
            <a:off x="457200" y="76200"/>
            <a:ext cx="8226425" cy="457200"/>
          </a:xfrm>
        </p:spPr>
        <p:txBody>
          <a:bodyPr/>
          <a:lstStyle/>
          <a:p>
            <a:pPr algn="ctr" eaLnBrk="1" hangingPunct="1"/>
            <a:r>
              <a:rPr lang="en-US" sz="4000" dirty="0" smtClean="0">
                <a:ea typeface="ＭＳ Ｐゴシック" pitchFamily="-84" charset="-128"/>
                <a:cs typeface="ＭＳ Ｐゴシック" pitchFamily="-84" charset="-128"/>
              </a:rPr>
              <a:t>Length Contraction cont’d </a:t>
            </a:r>
            <a:endParaRPr lang="en-US" sz="4000" dirty="0">
              <a:ea typeface="ＭＳ Ｐゴシック" pitchFamily="-84" charset="-128"/>
              <a:cs typeface="ＭＳ Ｐゴシック" pitchFamily="-84" charset="-128"/>
            </a:endParaRPr>
          </a:p>
        </p:txBody>
      </p:sp>
      <p:sp>
        <p:nvSpPr>
          <p:cNvPr id="76802" name="Rectangle 3"/>
          <p:cNvSpPr>
            <a:spLocks noGrp="1" noChangeArrowheads="1"/>
          </p:cNvSpPr>
          <p:nvPr>
            <p:ph type="body" idx="1"/>
          </p:nvPr>
        </p:nvSpPr>
        <p:spPr>
          <a:xfrm>
            <a:off x="104775" y="762000"/>
            <a:ext cx="9039225" cy="5486400"/>
          </a:xfrm>
        </p:spPr>
        <p:txBody>
          <a:bodyPr/>
          <a:lstStyle/>
          <a:p>
            <a:pPr eaLnBrk="1" hangingPunct="1">
              <a:lnSpc>
                <a:spcPct val="80000"/>
              </a:lnSpc>
              <a:buFont typeface="Wingdings" pitchFamily="-84" charset="2"/>
              <a:buNone/>
            </a:pPr>
            <a:r>
              <a:rPr lang="en-US" sz="2400" dirty="0">
                <a:ea typeface="ＭＳ Ｐゴシック" pitchFamily="-84" charset="-128"/>
                <a:cs typeface="ＭＳ Ｐゴシック" pitchFamily="-84" charset="-128"/>
              </a:rPr>
              <a:t>	Each observer lays the stick down along his or her respective </a:t>
            </a:r>
            <a:r>
              <a:rPr lang="en-US" sz="2400" i="1" dirty="0" err="1">
                <a:ea typeface="ＭＳ Ｐゴシック" pitchFamily="-84" charset="-128"/>
                <a:cs typeface="ＭＳ Ｐゴシック" pitchFamily="-84" charset="-128"/>
              </a:rPr>
              <a:t>x</a:t>
            </a:r>
            <a:r>
              <a:rPr lang="en-US" sz="2400" i="1" dirty="0">
                <a:ea typeface="ＭＳ Ｐゴシック" pitchFamily="-84" charset="-128"/>
                <a:cs typeface="ＭＳ Ｐゴシック" pitchFamily="-84" charset="-128"/>
              </a:rPr>
              <a:t> </a:t>
            </a:r>
            <a:r>
              <a:rPr lang="en-US" sz="2400" dirty="0">
                <a:ea typeface="ＭＳ Ｐゴシック" pitchFamily="-84" charset="-128"/>
                <a:cs typeface="ＭＳ Ｐゴシック" pitchFamily="-84" charset="-128"/>
              </a:rPr>
              <a:t>axis, putting the left end at </a:t>
            </a:r>
            <a:r>
              <a:rPr lang="en-US" sz="2400" dirty="0" err="1">
                <a:ea typeface="ＭＳ Ｐゴシック" pitchFamily="-84" charset="-128"/>
                <a:cs typeface="ＭＳ Ｐゴシック" pitchFamily="-84" charset="-128"/>
              </a:rPr>
              <a:t>x</a:t>
            </a:r>
            <a:r>
              <a:rPr lang="en-US" sz="2400" baseline="-25000" dirty="0">
                <a:ea typeface="ヒラギノ角ゴ Pro W3" pitchFamily="-84" charset="-128"/>
                <a:cs typeface="ヒラギノ角ゴ Pro W3" pitchFamily="-84" charset="-128"/>
              </a:rPr>
              <a:t>ℓ</a:t>
            </a:r>
            <a:r>
              <a:rPr lang="en-US" sz="2400" dirty="0">
                <a:ea typeface="ＭＳ Ｐゴシック" pitchFamily="-84" charset="-128"/>
                <a:cs typeface="ＭＳ Ｐゴシック" pitchFamily="-84" charset="-128"/>
              </a:rPr>
              <a:t> (or </a:t>
            </a:r>
            <a:r>
              <a:rPr lang="en-US" sz="2400" dirty="0" err="1" smtClean="0">
                <a:ea typeface="ＭＳ Ｐゴシック" pitchFamily="-84" charset="-128"/>
                <a:cs typeface="ＭＳ Ｐゴシック" pitchFamily="-84" charset="-128"/>
              </a:rPr>
              <a:t>x</a:t>
            </a:r>
            <a:r>
              <a:rPr lang="en-US" sz="2400" dirty="0" smtClean="0">
                <a:ea typeface="ＭＳ Ｐゴシック" pitchFamily="-84" charset="-128"/>
                <a:cs typeface="ＭＳ Ｐゴシック" pitchFamily="-84" charset="-128"/>
              </a:rPr>
              <a:t>’</a:t>
            </a:r>
            <a:r>
              <a:rPr lang="en-US" altLang="ja-JP" sz="2400" baseline="-25000" dirty="0" smtClean="0">
                <a:ea typeface="ヒラギノ角ゴ Pro W3" pitchFamily="-84" charset="-128"/>
                <a:cs typeface="ヒラギノ角ゴ Pro W3" pitchFamily="-84" charset="-128"/>
              </a:rPr>
              <a:t>ℓ</a:t>
            </a:r>
            <a:r>
              <a:rPr lang="en-US" altLang="ja-JP" sz="2400" dirty="0">
                <a:ea typeface="ＭＳ Ｐゴシック" pitchFamily="-84" charset="-128"/>
                <a:cs typeface="ＭＳ Ｐゴシック" pitchFamily="-84" charset="-128"/>
              </a:rPr>
              <a:t>) and the right end at </a:t>
            </a:r>
            <a:r>
              <a:rPr lang="en-US" altLang="ja-JP" sz="2400" i="1" dirty="0" err="1">
                <a:ea typeface="ＭＳ Ｐゴシック" pitchFamily="-84" charset="-128"/>
                <a:cs typeface="ＭＳ Ｐゴシック" pitchFamily="-84" charset="-128"/>
              </a:rPr>
              <a:t>x</a:t>
            </a:r>
            <a:r>
              <a:rPr lang="en-US" altLang="ja-JP" sz="2400" i="1" baseline="-25000" dirty="0" err="1">
                <a:ea typeface="ＭＳ Ｐゴシック" pitchFamily="-84" charset="-128"/>
                <a:cs typeface="ＭＳ Ｐゴシック" pitchFamily="-84" charset="-128"/>
              </a:rPr>
              <a:t>r</a:t>
            </a:r>
            <a:r>
              <a:rPr lang="en-US" altLang="ja-JP" sz="2400" i="1" dirty="0">
                <a:ea typeface="ＭＳ Ｐゴシック" pitchFamily="-84" charset="-128"/>
                <a:cs typeface="ＭＳ Ｐゴシック" pitchFamily="-84" charset="-128"/>
              </a:rPr>
              <a:t> </a:t>
            </a:r>
            <a:r>
              <a:rPr lang="en-US" altLang="ja-JP" sz="2400" dirty="0">
                <a:ea typeface="ＭＳ Ｐゴシック" pitchFamily="-84" charset="-128"/>
                <a:cs typeface="ＭＳ Ｐゴシック" pitchFamily="-84" charset="-128"/>
              </a:rPr>
              <a:t>(or </a:t>
            </a:r>
            <a:r>
              <a:rPr lang="en-US" altLang="ja-JP" sz="2400" dirty="0" err="1" smtClean="0">
                <a:ea typeface="ＭＳ Ｐゴシック" pitchFamily="-84" charset="-128"/>
                <a:cs typeface="ＭＳ Ｐゴシック" pitchFamily="-84" charset="-128"/>
              </a:rPr>
              <a:t>x’</a:t>
            </a:r>
            <a:r>
              <a:rPr lang="en-US" altLang="ja-JP" sz="2400" i="1" baseline="-25000" dirty="0" err="1" smtClean="0">
                <a:ea typeface="ＭＳ Ｐゴシック" pitchFamily="-84" charset="-128"/>
                <a:cs typeface="ＭＳ Ｐゴシック" pitchFamily="-84" charset="-128"/>
              </a:rPr>
              <a:t>r</a:t>
            </a:r>
            <a:r>
              <a:rPr lang="en-US" altLang="ja-JP" sz="2400" dirty="0">
                <a:ea typeface="ＭＳ Ｐゴシック" pitchFamily="-84" charset="-128"/>
                <a:cs typeface="ＭＳ Ｐゴシック" pitchFamily="-84" charset="-128"/>
              </a:rPr>
              <a:t>)</a:t>
            </a:r>
            <a:r>
              <a:rPr lang="en-US" altLang="ja-JP" sz="2400" dirty="0" smtClean="0">
                <a:ea typeface="ＭＳ Ｐゴシック" pitchFamily="-84" charset="-128"/>
                <a:cs typeface="ＭＳ Ｐゴシック" pitchFamily="-84" charset="-128"/>
              </a:rPr>
              <a:t>.</a:t>
            </a:r>
            <a:endParaRPr lang="en-US" sz="2400" dirty="0" smtClean="0">
              <a:ea typeface="ＭＳ Ｐゴシック" pitchFamily="-84" charset="-128"/>
              <a:cs typeface="ＭＳ Ｐゴシック" pitchFamily="-84" charset="-128"/>
            </a:endParaRPr>
          </a:p>
          <a:p>
            <a:pPr lvl="1" eaLnBrk="1" hangingPunct="1">
              <a:lnSpc>
                <a:spcPct val="80000"/>
              </a:lnSpc>
              <a:buSzPct val="65000"/>
              <a:buFont typeface="Wingdings" pitchFamily="-84" charset="2"/>
              <a:buChar char="n"/>
            </a:pPr>
            <a:r>
              <a:rPr lang="en-US" sz="2400" dirty="0"/>
              <a:t>Thus, in</a:t>
            </a:r>
            <a:r>
              <a:rPr lang="en-US" sz="2400" dirty="0" smtClean="0"/>
              <a:t> the rest frame </a:t>
            </a:r>
            <a:r>
              <a:rPr lang="en-US" sz="2400" dirty="0"/>
              <a:t>K, Frank measures his stick to be:</a:t>
            </a:r>
          </a:p>
          <a:p>
            <a:pPr algn="ctr" eaLnBrk="1" hangingPunct="1">
              <a:lnSpc>
                <a:spcPct val="115000"/>
              </a:lnSpc>
              <a:spcBef>
                <a:spcPct val="0"/>
              </a:spcBef>
              <a:buFont typeface="Wingdings" pitchFamily="-84" charset="2"/>
              <a:buNone/>
            </a:pPr>
            <a:r>
              <a:rPr lang="en-US" sz="2400" dirty="0">
                <a:ea typeface="ＭＳ Ｐゴシック" pitchFamily="-84" charset="-128"/>
                <a:cs typeface="ＭＳ Ｐゴシック" pitchFamily="-84" charset="-128"/>
              </a:rPr>
              <a:t>L</a:t>
            </a:r>
            <a:r>
              <a:rPr lang="en-US" sz="2400" baseline="-25000" dirty="0">
                <a:ea typeface="ＭＳ Ｐゴシック" pitchFamily="-84" charset="-128"/>
                <a:cs typeface="ＭＳ Ｐゴシック" pitchFamily="-84" charset="-128"/>
              </a:rPr>
              <a:t>0</a:t>
            </a:r>
            <a:r>
              <a:rPr lang="en-US" sz="2400" dirty="0">
                <a:ea typeface="ＭＳ Ｐゴシック" pitchFamily="-84" charset="-128"/>
                <a:cs typeface="ＭＳ Ｐゴシック" pitchFamily="-84" charset="-128"/>
              </a:rPr>
              <a:t> = </a:t>
            </a:r>
            <a:r>
              <a:rPr lang="en-US" sz="2400" i="1" dirty="0" err="1">
                <a:ea typeface="ＭＳ Ｐゴシック" pitchFamily="-84" charset="-128"/>
                <a:cs typeface="ＭＳ Ｐゴシック" pitchFamily="-84" charset="-128"/>
              </a:rPr>
              <a:t>x</a:t>
            </a:r>
            <a:r>
              <a:rPr lang="en-US" sz="2400" i="1" baseline="-25000" dirty="0" err="1">
                <a:ea typeface="ＭＳ Ｐゴシック" pitchFamily="-84" charset="-128"/>
                <a:cs typeface="ＭＳ Ｐゴシック" pitchFamily="-84" charset="-128"/>
              </a:rPr>
              <a:t>r</a:t>
            </a:r>
            <a:r>
              <a:rPr lang="en-US" sz="2400" i="1" baseline="-25000" dirty="0">
                <a:ea typeface="ＭＳ Ｐゴシック" pitchFamily="-84" charset="-128"/>
                <a:cs typeface="ＭＳ Ｐゴシック" pitchFamily="-84" charset="-128"/>
              </a:rPr>
              <a:t>   </a:t>
            </a:r>
            <a:r>
              <a:rPr lang="en-US" sz="2400" i="1" dirty="0">
                <a:ea typeface="ＭＳ Ｐゴシック" pitchFamily="-84" charset="-128"/>
                <a:cs typeface="ＭＳ Ｐゴシック" pitchFamily="-84" charset="-128"/>
              </a:rPr>
              <a:t>-</a:t>
            </a:r>
            <a:r>
              <a:rPr lang="en-US" sz="2400" dirty="0">
                <a:ea typeface="ＭＳ Ｐゴシック" pitchFamily="-84" charset="-128"/>
                <a:cs typeface="ＭＳ Ｐゴシック" pitchFamily="-84" charset="-128"/>
              </a:rPr>
              <a:t> </a:t>
            </a:r>
            <a:r>
              <a:rPr lang="en-US" sz="2400" dirty="0" err="1">
                <a:ea typeface="ＭＳ Ｐゴシック" pitchFamily="-84" charset="-128"/>
                <a:cs typeface="ＭＳ Ｐゴシック" pitchFamily="-84" charset="-128"/>
              </a:rPr>
              <a:t>x</a:t>
            </a:r>
            <a:r>
              <a:rPr lang="en-US" sz="2400" baseline="-25000" dirty="0">
                <a:ea typeface="ヒラギノ角ゴ Pro W3" pitchFamily="-84" charset="-128"/>
                <a:cs typeface="ヒラギノ角ゴ Pro W3" pitchFamily="-84" charset="-128"/>
              </a:rPr>
              <a:t>ℓ</a:t>
            </a:r>
            <a:r>
              <a:rPr lang="en-US" sz="2400" dirty="0">
                <a:ea typeface="ＭＳ Ｐゴシック" pitchFamily="-84" charset="-128"/>
                <a:cs typeface="ＭＳ Ｐゴシック" pitchFamily="-84" charset="-128"/>
              </a:rPr>
              <a:t> </a:t>
            </a:r>
            <a:r>
              <a:rPr lang="en-US" sz="2400" dirty="0" smtClean="0">
                <a:ea typeface="ＭＳ Ｐゴシック" pitchFamily="-84" charset="-128"/>
                <a:cs typeface="ＭＳ Ｐゴシック" pitchFamily="-84" charset="-128"/>
              </a:rPr>
              <a:t> </a:t>
            </a:r>
          </a:p>
          <a:p>
            <a:pPr lvl="1" eaLnBrk="1" hangingPunct="1">
              <a:lnSpc>
                <a:spcPct val="80000"/>
              </a:lnSpc>
              <a:spcBef>
                <a:spcPct val="0"/>
              </a:spcBef>
              <a:buSzPct val="65000"/>
              <a:buFont typeface="Wingdings" pitchFamily="-84" charset="2"/>
              <a:buChar char="n"/>
            </a:pPr>
            <a:r>
              <a:rPr lang="en-US" sz="2400" dirty="0"/>
              <a:t>Similarly, in</a:t>
            </a:r>
            <a:r>
              <a:rPr lang="en-US" sz="2400" dirty="0" smtClean="0"/>
              <a:t> the moving frame K</a:t>
            </a:r>
            <a:r>
              <a:rPr lang="en-US" sz="2400" dirty="0" smtClean="0">
                <a:ea typeface="ＭＳ Ｐゴシック" pitchFamily="-84" charset="-128"/>
              </a:rPr>
              <a:t>’</a:t>
            </a:r>
            <a:r>
              <a:rPr lang="en-US" altLang="ja-JP" sz="2400" dirty="0" smtClean="0"/>
              <a:t>, </a:t>
            </a:r>
            <a:r>
              <a:rPr lang="en-US" altLang="ja-JP" sz="2400" dirty="0"/>
              <a:t>Mary measures her stick at rest to be:</a:t>
            </a:r>
            <a:r>
              <a:rPr lang="en-US" altLang="ja-JP" sz="2400" dirty="0" smtClean="0"/>
              <a:t> </a:t>
            </a:r>
          </a:p>
          <a:p>
            <a:pPr eaLnBrk="1" hangingPunct="1">
              <a:lnSpc>
                <a:spcPct val="90000"/>
              </a:lnSpc>
              <a:buNone/>
            </a:pPr>
            <a:r>
              <a:rPr lang="en-US" sz="2400" dirty="0" smtClean="0">
                <a:ea typeface="ＭＳ Ｐゴシック" pitchFamily="-84" charset="-128"/>
                <a:cs typeface="ＭＳ Ｐゴシック" pitchFamily="-84" charset="-128"/>
              </a:rPr>
              <a:t>					L’</a:t>
            </a:r>
            <a:r>
              <a:rPr lang="en-US" altLang="ja-JP" sz="2400" baseline="-25000" dirty="0" smtClean="0">
                <a:ea typeface="ＭＳ Ｐゴシック" pitchFamily="-84" charset="-128"/>
                <a:cs typeface="ＭＳ Ｐゴシック" pitchFamily="-84" charset="-128"/>
              </a:rPr>
              <a:t>0</a:t>
            </a:r>
            <a:r>
              <a:rPr lang="en-US" altLang="ja-JP" sz="2400" dirty="0" smtClean="0">
                <a:ea typeface="ＭＳ Ｐゴシック" pitchFamily="-84" charset="-128"/>
                <a:cs typeface="ＭＳ Ｐゴシック" pitchFamily="-84" charset="-128"/>
              </a:rPr>
              <a:t> </a:t>
            </a:r>
            <a:r>
              <a:rPr lang="en-US" altLang="ja-JP" sz="2400" dirty="0">
                <a:ea typeface="ＭＳ Ｐゴシック" pitchFamily="-84" charset="-128"/>
                <a:cs typeface="ＭＳ Ｐゴシック" pitchFamily="-84" charset="-128"/>
              </a:rPr>
              <a:t>= </a:t>
            </a:r>
            <a:r>
              <a:rPr lang="en-US" altLang="ja-JP" sz="2400" i="1" dirty="0" err="1" smtClean="0">
                <a:ea typeface="ＭＳ Ｐゴシック" pitchFamily="-84" charset="-128"/>
                <a:cs typeface="ＭＳ Ｐゴシック" pitchFamily="-84" charset="-128"/>
              </a:rPr>
              <a:t>x’</a:t>
            </a:r>
            <a:r>
              <a:rPr lang="en-US" altLang="ja-JP" sz="2400" i="1" baseline="-25000" dirty="0" err="1" smtClean="0">
                <a:ea typeface="ＭＳ Ｐゴシック" pitchFamily="-84" charset="-128"/>
                <a:cs typeface="ＭＳ Ｐゴシック" pitchFamily="-84" charset="-128"/>
              </a:rPr>
              <a:t>r</a:t>
            </a:r>
            <a:r>
              <a:rPr lang="en-US" altLang="ja-JP" sz="2400" i="1" baseline="-25000" dirty="0" smtClean="0">
                <a:ea typeface="ＭＳ Ｐゴシック" pitchFamily="-84" charset="-128"/>
                <a:cs typeface="ＭＳ Ｐゴシック" pitchFamily="-84" charset="-128"/>
              </a:rPr>
              <a:t>  </a:t>
            </a:r>
            <a:r>
              <a:rPr lang="en-US" altLang="ja-JP" sz="2400" i="1" dirty="0">
                <a:ea typeface="ＭＳ Ｐゴシック" pitchFamily="-84" charset="-128"/>
                <a:cs typeface="ＭＳ Ｐゴシック" pitchFamily="-84" charset="-128"/>
              </a:rPr>
              <a:t>–</a:t>
            </a:r>
            <a:r>
              <a:rPr lang="en-US" altLang="ja-JP" sz="2400" dirty="0">
                <a:ea typeface="ＭＳ Ｐゴシック" pitchFamily="-84" charset="-128"/>
                <a:cs typeface="ＭＳ Ｐゴシック" pitchFamily="-84" charset="-128"/>
              </a:rPr>
              <a:t> </a:t>
            </a:r>
            <a:r>
              <a:rPr lang="en-US" altLang="ja-JP" sz="2400" dirty="0" err="1" smtClean="0">
                <a:ea typeface="ＭＳ Ｐゴシック" pitchFamily="-84" charset="-128"/>
                <a:cs typeface="ＭＳ Ｐゴシック" pitchFamily="-84" charset="-128"/>
              </a:rPr>
              <a:t>x</a:t>
            </a:r>
            <a:r>
              <a:rPr lang="en-US" altLang="ja-JP" sz="2400" dirty="0" smtClean="0">
                <a:ea typeface="ＭＳ Ｐゴシック" pitchFamily="-84" charset="-128"/>
                <a:cs typeface="ＭＳ Ｐゴシック" pitchFamily="-84" charset="-128"/>
              </a:rPr>
              <a:t>’</a:t>
            </a:r>
            <a:r>
              <a:rPr lang="en-US" altLang="ja-JP" sz="2400" baseline="-25000" dirty="0" smtClean="0">
                <a:ea typeface="ヒラギノ角ゴ Pro W3" pitchFamily="-84" charset="-128"/>
                <a:cs typeface="ヒラギノ角ゴ Pro W3" pitchFamily="-84" charset="-128"/>
              </a:rPr>
              <a:t>ℓ</a:t>
            </a:r>
            <a:r>
              <a:rPr lang="en-US" altLang="ja-JP" sz="2400" dirty="0" smtClean="0">
                <a:ea typeface="ＭＳ Ｐゴシック" pitchFamily="-84" charset="-128"/>
                <a:cs typeface="ＭＳ Ｐゴシック" pitchFamily="-84" charset="-128"/>
              </a:rPr>
              <a:t> </a:t>
            </a:r>
          </a:p>
          <a:p>
            <a:pPr eaLnBrk="1" hangingPunct="1">
              <a:lnSpc>
                <a:spcPct val="90000"/>
              </a:lnSpc>
            </a:pPr>
            <a:r>
              <a:rPr lang="en-US" sz="2400" dirty="0" smtClean="0">
                <a:ea typeface="ＭＳ Ｐゴシック" pitchFamily="-84" charset="-128"/>
                <a:cs typeface="ＭＳ Ｐゴシック" pitchFamily="-84" charset="-128"/>
              </a:rPr>
              <a:t>Frank in his rest frame measures the moving length in Mary’</a:t>
            </a:r>
            <a:r>
              <a:rPr lang="en-US" altLang="ja-JP" sz="2400" dirty="0" smtClean="0">
                <a:ea typeface="ＭＳ Ｐゴシック" pitchFamily="-84" charset="-128"/>
                <a:cs typeface="ＭＳ Ｐゴシック" pitchFamily="-84" charset="-128"/>
              </a:rPr>
              <a:t>s frame moving with velocity.</a:t>
            </a:r>
            <a:endParaRPr lang="en-US" sz="2400" dirty="0" smtClean="0">
              <a:ea typeface="ＭＳ Ｐゴシック" pitchFamily="-84" charset="-128"/>
              <a:cs typeface="ＭＳ Ｐゴシック" pitchFamily="-84" charset="-128"/>
            </a:endParaRPr>
          </a:p>
          <a:p>
            <a:pPr eaLnBrk="1" hangingPunct="1">
              <a:lnSpc>
                <a:spcPct val="90000"/>
              </a:lnSpc>
            </a:pPr>
            <a:r>
              <a:rPr lang="en-US" sz="2400" dirty="0" smtClean="0">
                <a:ea typeface="ＭＳ Ｐゴシック" pitchFamily="-84" charset="-128"/>
                <a:cs typeface="ＭＳ Ｐゴシック" pitchFamily="-84" charset="-128"/>
              </a:rPr>
              <a:t>Thus using the Lorentz transformations Frank measures the length of the stick in K’</a:t>
            </a:r>
            <a:r>
              <a:rPr lang="en-US" altLang="ja-JP" sz="2400" baseline="30000" dirty="0" smtClean="0">
                <a:ea typeface="ＭＳ Ｐゴシック" pitchFamily="-84" charset="-128"/>
                <a:cs typeface="ＭＳ Ｐゴシック" pitchFamily="-84" charset="-128"/>
              </a:rPr>
              <a:t> </a:t>
            </a:r>
            <a:r>
              <a:rPr lang="en-US" altLang="ja-JP" sz="2400" dirty="0" smtClean="0">
                <a:ea typeface="ＭＳ Ｐゴシック" pitchFamily="-84" charset="-128"/>
                <a:cs typeface="ＭＳ Ｐゴシック" pitchFamily="-84" charset="-128"/>
              </a:rPr>
              <a:t>as:</a:t>
            </a:r>
            <a:endParaRPr lang="en-US" sz="2400" dirty="0" smtClean="0">
              <a:ea typeface="ＭＳ Ｐゴシック" pitchFamily="-84" charset="-128"/>
              <a:cs typeface="ＭＳ Ｐゴシック" pitchFamily="-84" charset="-128"/>
            </a:endParaRPr>
          </a:p>
          <a:p>
            <a:pPr algn="ctr" eaLnBrk="1" hangingPunct="1">
              <a:lnSpc>
                <a:spcPct val="90000"/>
              </a:lnSpc>
              <a:buNone/>
            </a:pPr>
            <a:endParaRPr lang="en-US" sz="2400" dirty="0" smtClean="0">
              <a:ea typeface="ＭＳ Ｐゴシック" pitchFamily="-84" charset="-128"/>
              <a:cs typeface="ＭＳ Ｐゴシック" pitchFamily="-84" charset="-128"/>
            </a:endParaRPr>
          </a:p>
          <a:p>
            <a:pPr algn="ctr" eaLnBrk="1" hangingPunct="1">
              <a:lnSpc>
                <a:spcPct val="90000"/>
              </a:lnSpc>
              <a:buFont typeface="Wingdings" pitchFamily="-84" charset="2"/>
              <a:buNone/>
            </a:pPr>
            <a:r>
              <a:rPr lang="en-US" sz="2400" dirty="0" smtClean="0">
                <a:ea typeface="ＭＳ Ｐゴシック" pitchFamily="-84" charset="-128"/>
                <a:cs typeface="ＭＳ Ｐゴシック" pitchFamily="-84" charset="-128"/>
              </a:rPr>
              <a:t>	Where both ends of the stick must be measured simultaneously, </a:t>
            </a:r>
            <a:r>
              <a:rPr lang="en-US" sz="2400" dirty="0" err="1" smtClean="0">
                <a:ea typeface="ＭＳ Ｐゴシック" pitchFamily="-84" charset="-128"/>
                <a:cs typeface="ＭＳ Ｐゴシック" pitchFamily="-84" charset="-128"/>
              </a:rPr>
              <a:t>i.e</a:t>
            </a:r>
            <a:r>
              <a:rPr lang="en-US" sz="2400" dirty="0" smtClean="0">
                <a:ea typeface="ＭＳ Ｐゴシック" pitchFamily="-84" charset="-128"/>
                <a:cs typeface="ＭＳ Ｐゴシック" pitchFamily="-84" charset="-128"/>
              </a:rPr>
              <a:t>, </a:t>
            </a:r>
            <a:r>
              <a:rPr lang="en-US" sz="2400" i="1" dirty="0" err="1" smtClean="0">
                <a:ea typeface="ＭＳ Ｐゴシック" pitchFamily="-84" charset="-128"/>
                <a:cs typeface="ＭＳ Ｐゴシック" pitchFamily="-84" charset="-128"/>
              </a:rPr>
              <a:t>t</a:t>
            </a:r>
            <a:r>
              <a:rPr lang="en-US" sz="2400" i="1" baseline="-25000" dirty="0" err="1" smtClean="0">
                <a:ea typeface="ＭＳ Ｐゴシック" pitchFamily="-84" charset="-128"/>
                <a:cs typeface="ＭＳ Ｐゴシック" pitchFamily="-84" charset="-128"/>
              </a:rPr>
              <a:t>r</a:t>
            </a:r>
            <a:r>
              <a:rPr lang="en-US" sz="2400" dirty="0" smtClean="0">
                <a:ea typeface="ＭＳ Ｐゴシック" pitchFamily="-84" charset="-128"/>
                <a:cs typeface="ＭＳ Ｐゴシック" pitchFamily="-84" charset="-128"/>
              </a:rPr>
              <a:t> = </a:t>
            </a:r>
            <a:r>
              <a:rPr lang="en-US" sz="2400" i="1" dirty="0" err="1" smtClean="0">
                <a:ea typeface="ＭＳ Ｐゴシック" pitchFamily="-84" charset="-128"/>
                <a:cs typeface="ＭＳ Ｐゴシック" pitchFamily="-84" charset="-128"/>
              </a:rPr>
              <a:t>t</a:t>
            </a:r>
            <a:r>
              <a:rPr lang="en-US" sz="2400" baseline="-25000" dirty="0" smtClean="0">
                <a:ea typeface="ヒラギノ角ゴ Pro W3" pitchFamily="-84" charset="-128"/>
                <a:cs typeface="ヒラギノ角ゴ Pro W3" pitchFamily="-84" charset="-128"/>
              </a:rPr>
              <a:t>ℓ</a:t>
            </a:r>
            <a:endParaRPr lang="en-US" sz="2400" baseline="-25000" dirty="0" smtClean="0">
              <a:ea typeface="ＭＳ Ｐゴシック" pitchFamily="-84" charset="-128"/>
              <a:cs typeface="ＭＳ Ｐゴシック" pitchFamily="-84" charset="-128"/>
            </a:endParaRPr>
          </a:p>
          <a:p>
            <a:pPr algn="ctr" eaLnBrk="1" hangingPunct="1">
              <a:lnSpc>
                <a:spcPct val="115000"/>
              </a:lnSpc>
              <a:buFont typeface="Wingdings" pitchFamily="-84" charset="2"/>
              <a:buNone/>
            </a:pPr>
            <a:r>
              <a:rPr lang="en-US" sz="2400" dirty="0" smtClean="0">
                <a:ea typeface="ＭＳ Ｐゴシック" pitchFamily="-84" charset="-128"/>
                <a:cs typeface="ＭＳ Ｐゴシック" pitchFamily="-84" charset="-128"/>
              </a:rPr>
              <a:t>Here Mary’</a:t>
            </a:r>
            <a:r>
              <a:rPr lang="en-US" altLang="ja-JP" sz="2400" dirty="0" smtClean="0">
                <a:ea typeface="ＭＳ Ｐゴシック" pitchFamily="-84" charset="-128"/>
                <a:cs typeface="ＭＳ Ｐゴシック" pitchFamily="-84" charset="-128"/>
              </a:rPr>
              <a:t>s proper length is </a:t>
            </a:r>
            <a:r>
              <a:rPr lang="en-US" altLang="ja-JP" sz="2400" i="1" dirty="0" smtClean="0">
                <a:ea typeface="ＭＳ Ｐゴシック" pitchFamily="-84" charset="-128"/>
                <a:cs typeface="ＭＳ Ｐゴシック" pitchFamily="-84" charset="-128"/>
              </a:rPr>
              <a:t>L</a:t>
            </a:r>
            <a:r>
              <a:rPr lang="en-US" altLang="ja-JP" sz="2400" dirty="0" smtClean="0">
                <a:ea typeface="ＭＳ Ｐゴシック" pitchFamily="-84" charset="-128"/>
                <a:cs typeface="ＭＳ Ｐゴシック" pitchFamily="-84" charset="-128"/>
              </a:rPr>
              <a:t>’</a:t>
            </a:r>
            <a:r>
              <a:rPr lang="en-US" altLang="ja-JP" sz="2400" baseline="-25000" dirty="0" smtClean="0">
                <a:ea typeface="ＭＳ Ｐゴシック" pitchFamily="-84" charset="-128"/>
                <a:cs typeface="ＭＳ Ｐゴシック" pitchFamily="-84" charset="-128"/>
              </a:rPr>
              <a:t>0</a:t>
            </a:r>
            <a:r>
              <a:rPr lang="en-US" altLang="ja-JP" sz="2400" dirty="0" smtClean="0">
                <a:ea typeface="ＭＳ Ｐゴシック" pitchFamily="-84" charset="-128"/>
                <a:cs typeface="ＭＳ Ｐゴシック" pitchFamily="-84" charset="-128"/>
              </a:rPr>
              <a:t> = </a:t>
            </a:r>
            <a:r>
              <a:rPr lang="en-US" altLang="ja-JP" sz="2400" i="1" dirty="0" err="1" smtClean="0">
                <a:ea typeface="ＭＳ Ｐゴシック" pitchFamily="-84" charset="-128"/>
                <a:cs typeface="ＭＳ Ｐゴシック" pitchFamily="-84" charset="-128"/>
              </a:rPr>
              <a:t>x</a:t>
            </a:r>
            <a:r>
              <a:rPr lang="en-US" altLang="ja-JP" sz="2400" dirty="0" err="1" smtClean="0">
                <a:ea typeface="ＭＳ Ｐゴシック" pitchFamily="-84" charset="-128"/>
                <a:cs typeface="ＭＳ Ｐゴシック" pitchFamily="-84" charset="-128"/>
              </a:rPr>
              <a:t>’</a:t>
            </a:r>
            <a:r>
              <a:rPr lang="en-US" altLang="ja-JP" sz="2400" i="1" baseline="-25000" dirty="0" err="1" smtClean="0">
                <a:ea typeface="ＭＳ Ｐゴシック" pitchFamily="-84" charset="-128"/>
                <a:cs typeface="ＭＳ Ｐゴシック" pitchFamily="-84" charset="-128"/>
              </a:rPr>
              <a:t>r</a:t>
            </a:r>
            <a:r>
              <a:rPr lang="en-US" altLang="ja-JP" sz="2400" dirty="0" smtClean="0">
                <a:ea typeface="ＭＳ Ｐゴシック" pitchFamily="-84" charset="-128"/>
                <a:cs typeface="ＭＳ Ｐゴシック" pitchFamily="-84" charset="-128"/>
              </a:rPr>
              <a:t> – </a:t>
            </a:r>
            <a:r>
              <a:rPr lang="en-US" altLang="ja-JP" sz="2400" i="1" dirty="0" err="1" smtClean="0">
                <a:ea typeface="ＭＳ Ｐゴシック" pitchFamily="-84" charset="-128"/>
                <a:cs typeface="ＭＳ Ｐゴシック" pitchFamily="-84" charset="-128"/>
              </a:rPr>
              <a:t>x</a:t>
            </a:r>
            <a:r>
              <a:rPr lang="en-US" altLang="ja-JP" sz="2400" dirty="0" smtClean="0">
                <a:ea typeface="ＭＳ Ｐゴシック" pitchFamily="-84" charset="-128"/>
                <a:cs typeface="ＭＳ Ｐゴシック" pitchFamily="-84" charset="-128"/>
              </a:rPr>
              <a:t>’</a:t>
            </a:r>
            <a:r>
              <a:rPr lang="en-US" altLang="ja-JP" sz="2400" baseline="-25000" dirty="0" smtClean="0">
                <a:ea typeface="ヒラギノ角ゴ Pro W3" pitchFamily="-84" charset="-128"/>
                <a:cs typeface="ヒラギノ角ゴ Pro W3" pitchFamily="-84" charset="-128"/>
              </a:rPr>
              <a:t>ℓ</a:t>
            </a:r>
            <a:endParaRPr lang="en-US" altLang="ja-JP" sz="2400" baseline="-25000" dirty="0" smtClean="0">
              <a:ea typeface="ＭＳ Ｐゴシック" pitchFamily="-84" charset="-128"/>
              <a:cs typeface="ＭＳ Ｐゴシック" pitchFamily="-84" charset="-128"/>
            </a:endParaRPr>
          </a:p>
          <a:p>
            <a:pPr algn="ctr" eaLnBrk="1" hangingPunct="1">
              <a:lnSpc>
                <a:spcPct val="115000"/>
              </a:lnSpc>
              <a:buFont typeface="Wingdings" pitchFamily="-84" charset="2"/>
              <a:buNone/>
            </a:pPr>
            <a:r>
              <a:rPr lang="en-US" sz="2400" dirty="0" smtClean="0">
                <a:ea typeface="ＭＳ Ｐゴシック" pitchFamily="-84" charset="-128"/>
                <a:cs typeface="ＭＳ Ｐゴシック" pitchFamily="-84" charset="-128"/>
              </a:rPr>
              <a:t>and Frank’</a:t>
            </a:r>
            <a:r>
              <a:rPr lang="en-US" altLang="ja-JP" sz="2400" dirty="0" smtClean="0">
                <a:ea typeface="ＭＳ Ｐゴシック" pitchFamily="-84" charset="-128"/>
                <a:cs typeface="ＭＳ Ｐゴシック" pitchFamily="-84" charset="-128"/>
              </a:rPr>
              <a:t>s measured length is </a:t>
            </a:r>
            <a:r>
              <a:rPr lang="en-US" altLang="ja-JP" sz="2400" i="1" dirty="0" smtClean="0">
                <a:ea typeface="ＭＳ Ｐゴシック" pitchFamily="-84" charset="-128"/>
                <a:cs typeface="ＭＳ Ｐゴシック" pitchFamily="-84" charset="-128"/>
              </a:rPr>
              <a:t>L</a:t>
            </a:r>
            <a:r>
              <a:rPr lang="en-US" altLang="ja-JP" sz="2400" dirty="0" smtClean="0">
                <a:ea typeface="ＭＳ Ｐゴシック" pitchFamily="-84" charset="-128"/>
                <a:cs typeface="ＭＳ Ｐゴシック" pitchFamily="-84" charset="-128"/>
              </a:rPr>
              <a:t> = </a:t>
            </a:r>
            <a:r>
              <a:rPr lang="en-US" altLang="ja-JP" sz="2400" i="1" dirty="0" err="1" smtClean="0">
                <a:ea typeface="ＭＳ Ｐゴシック" pitchFamily="-84" charset="-128"/>
                <a:cs typeface="ＭＳ Ｐゴシック" pitchFamily="-84" charset="-128"/>
              </a:rPr>
              <a:t>x</a:t>
            </a:r>
            <a:r>
              <a:rPr lang="en-US" altLang="ja-JP" sz="2400" i="1" baseline="-25000" dirty="0" err="1" smtClean="0">
                <a:ea typeface="ＭＳ Ｐゴシック" pitchFamily="-84" charset="-128"/>
                <a:cs typeface="ＭＳ Ｐゴシック" pitchFamily="-84" charset="-128"/>
              </a:rPr>
              <a:t>r</a:t>
            </a:r>
            <a:r>
              <a:rPr lang="en-US" altLang="ja-JP" sz="2400" dirty="0" smtClean="0">
                <a:ea typeface="ＭＳ Ｐゴシック" pitchFamily="-84" charset="-128"/>
                <a:cs typeface="ＭＳ Ｐゴシック" pitchFamily="-84" charset="-128"/>
              </a:rPr>
              <a:t> – </a:t>
            </a:r>
            <a:r>
              <a:rPr lang="en-US" altLang="ja-JP" sz="2400" i="1" dirty="0" err="1" smtClean="0">
                <a:ea typeface="ＭＳ Ｐゴシック" pitchFamily="-84" charset="-128"/>
                <a:cs typeface="ＭＳ Ｐゴシック" pitchFamily="-84" charset="-128"/>
              </a:rPr>
              <a:t>x</a:t>
            </a:r>
            <a:r>
              <a:rPr lang="en-US" altLang="ja-JP" sz="2400" baseline="-25000" dirty="0" smtClean="0">
                <a:ea typeface="ヒラギノ角ゴ Pro W3" pitchFamily="-84" charset="-128"/>
                <a:cs typeface="ヒラギノ角ゴ Pro W3" pitchFamily="-84" charset="-128"/>
              </a:rPr>
              <a:t>ℓ</a:t>
            </a:r>
            <a:endParaRPr lang="en-US" sz="2400" baseline="-25000" dirty="0" smtClean="0">
              <a:ea typeface="ＭＳ Ｐゴシック" pitchFamily="-84" charset="-128"/>
              <a:cs typeface="ＭＳ Ｐゴシック" pitchFamily="-84" charset="-128"/>
            </a:endParaRPr>
          </a:p>
          <a:p>
            <a:pPr algn="ctr" eaLnBrk="1" hangingPunct="1">
              <a:lnSpc>
                <a:spcPct val="115000"/>
              </a:lnSpc>
              <a:buFont typeface="Wingdings" pitchFamily="-84" charset="2"/>
              <a:buNone/>
            </a:pPr>
            <a:endParaRPr lang="en-US" altLang="ja-JP" sz="2400" dirty="0" smtClean="0">
              <a:ea typeface="ＭＳ Ｐゴシック" pitchFamily="-84" charset="-128"/>
              <a:cs typeface="ＭＳ Ｐゴシック" pitchFamily="-84" charset="-128"/>
            </a:endParaRPr>
          </a:p>
          <a:p>
            <a:pPr eaLnBrk="1" hangingPunct="1">
              <a:lnSpc>
                <a:spcPct val="80000"/>
              </a:lnSpc>
            </a:pPr>
            <a:endParaRPr lang="en-US" sz="2400" dirty="0">
              <a:ea typeface="ＭＳ Ｐゴシック" pitchFamily="-84" charset="-128"/>
              <a:cs typeface="ＭＳ Ｐゴシック" pitchFamily="-84" charset="-128"/>
            </a:endParaRPr>
          </a:p>
        </p:txBody>
      </p:sp>
      <p:sp>
        <p:nvSpPr>
          <p:cNvPr id="4" name="Date Placeholder 3"/>
          <p:cNvSpPr>
            <a:spLocks noGrp="1"/>
          </p:cNvSpPr>
          <p:nvPr>
            <p:ph type="dt" sz="half" idx="10"/>
          </p:nvPr>
        </p:nvSpPr>
        <p:spPr/>
        <p:txBody>
          <a:bodyPr/>
          <a:lstStyle/>
          <a:p>
            <a:pPr>
              <a:defRPr/>
            </a:pPr>
            <a:r>
              <a:rPr lang="en-US" smtClean="0"/>
              <a:t>Mon., Sept. 10, 2012</a:t>
            </a:r>
            <a:endParaRPr lang="en-US"/>
          </a:p>
        </p:txBody>
      </p:sp>
      <p:sp>
        <p:nvSpPr>
          <p:cNvPr id="5" name="Slide Number Placeholder 4"/>
          <p:cNvSpPr>
            <a:spLocks noGrp="1"/>
          </p:cNvSpPr>
          <p:nvPr>
            <p:ph type="sldNum" sz="quarter" idx="12"/>
          </p:nvPr>
        </p:nvSpPr>
        <p:spPr/>
        <p:txBody>
          <a:bodyPr/>
          <a:lstStyle/>
          <a:p>
            <a:pPr>
              <a:defRPr/>
            </a:pPr>
            <a:fld id="{623D45CD-16A2-224C-B70A-0D1B04896262}" type="slidenum">
              <a:rPr lang="en-US" smtClean="0"/>
              <a:pPr>
                <a:defRPr/>
              </a:pPr>
              <a:t>14</a:t>
            </a:fld>
            <a:endParaRPr lang="en-US"/>
          </a:p>
        </p:txBody>
      </p:sp>
      <p:sp>
        <p:nvSpPr>
          <p:cNvPr id="6" name="Footer Placeholder 5"/>
          <p:cNvSpPr>
            <a:spLocks noGrp="1"/>
          </p:cNvSpPr>
          <p:nvPr>
            <p:ph type="ftr" sz="quarter" idx="11"/>
          </p:nvPr>
        </p:nvSpPr>
        <p:spPr/>
        <p:txBody>
          <a:bodyPr/>
          <a:lstStyle/>
          <a:p>
            <a:pPr>
              <a:defRPr/>
            </a:pPr>
            <a:r>
              <a:rPr lang="en-US" smtClean="0"/>
              <a:t>PHYS 3313-001, Fall 2012                      Dr. Jaehoon Yu</a:t>
            </a:r>
            <a:endParaRPr lang="en-US"/>
          </a:p>
        </p:txBody>
      </p:sp>
      <p:pic>
        <p:nvPicPr>
          <p:cNvPr id="7" name="Picture 7"/>
          <p:cNvPicPr preferRelativeResize="0">
            <a:picLocks noChangeAspect="1" noChangeArrowheads="1"/>
          </p:cNvPicPr>
          <p:nvPr/>
        </p:nvPicPr>
        <p:blipFill>
          <a:blip r:embed="rId2"/>
          <a:srcRect/>
          <a:stretch>
            <a:fillRect/>
          </a:stretch>
        </p:blipFill>
        <p:spPr bwMode="auto">
          <a:xfrm>
            <a:off x="2819400" y="4038600"/>
            <a:ext cx="3200400" cy="698090"/>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76802">
                                            <p:txEl>
                                              <p:pRg st="0" end="0"/>
                                            </p:txEl>
                                          </p:spTgt>
                                        </p:tgtEl>
                                        <p:attrNameLst>
                                          <p:attrName>style.visibility</p:attrName>
                                        </p:attrNameLst>
                                      </p:cBhvr>
                                      <p:to>
                                        <p:strVal val="visible"/>
                                      </p:to>
                                    </p:set>
                                    <p:animEffect transition="in" filter="wipe(left)">
                                      <p:cBhvr>
                                        <p:cTn id="7" dur="500"/>
                                        <p:tgtEl>
                                          <p:spTgt spid="76802">
                                            <p:txEl>
                                              <p:pRg st="0" end="0"/>
                                            </p:txEl>
                                          </p:spTgt>
                                        </p:tgtEl>
                                      </p:cBhvr>
                                    </p:animEffect>
                                  </p:childTnLst>
                                </p:cTn>
                              </p:par>
                              <p:par>
                                <p:cTn id="8" presetID="22" presetClass="entr" presetSubtype="8" fill="hold" grpId="0" nodeType="withEffect">
                                  <p:stCondLst>
                                    <p:cond delay="0"/>
                                  </p:stCondLst>
                                  <p:iterate type="wd">
                                    <p:tmPct val="10000"/>
                                  </p:iterate>
                                  <p:childTnLst>
                                    <p:set>
                                      <p:cBhvr>
                                        <p:cTn id="9" dur="1" fill="hold">
                                          <p:stCondLst>
                                            <p:cond delay="0"/>
                                          </p:stCondLst>
                                        </p:cTn>
                                        <p:tgtEl>
                                          <p:spTgt spid="76802">
                                            <p:txEl>
                                              <p:pRg st="1" end="1"/>
                                            </p:txEl>
                                          </p:spTgt>
                                        </p:tgtEl>
                                        <p:attrNameLst>
                                          <p:attrName>style.visibility</p:attrName>
                                        </p:attrNameLst>
                                      </p:cBhvr>
                                      <p:to>
                                        <p:strVal val="visible"/>
                                      </p:to>
                                    </p:set>
                                    <p:animEffect transition="in" filter="wipe(left)">
                                      <p:cBhvr>
                                        <p:cTn id="10" dur="500"/>
                                        <p:tgtEl>
                                          <p:spTgt spid="76802">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iterate type="wd">
                                    <p:tmPct val="10000"/>
                                  </p:iterate>
                                  <p:childTnLst>
                                    <p:set>
                                      <p:cBhvr>
                                        <p:cTn id="14" dur="1" fill="hold">
                                          <p:stCondLst>
                                            <p:cond delay="0"/>
                                          </p:stCondLst>
                                        </p:cTn>
                                        <p:tgtEl>
                                          <p:spTgt spid="76802">
                                            <p:txEl>
                                              <p:pRg st="2" end="2"/>
                                            </p:txEl>
                                          </p:spTgt>
                                        </p:tgtEl>
                                        <p:attrNameLst>
                                          <p:attrName>style.visibility</p:attrName>
                                        </p:attrNameLst>
                                      </p:cBhvr>
                                      <p:to>
                                        <p:strVal val="visible"/>
                                      </p:to>
                                    </p:set>
                                    <p:animEffect transition="in" filter="wipe(left)">
                                      <p:cBhvr>
                                        <p:cTn id="15" dur="500"/>
                                        <p:tgtEl>
                                          <p:spTgt spid="76802">
                                            <p:txEl>
                                              <p:pRg st="2" end="2"/>
                                            </p:txEl>
                                          </p:spTgt>
                                        </p:tgtEl>
                                      </p:cBhvr>
                                    </p:animEffect>
                                  </p:childTnLst>
                                </p:cTn>
                              </p:par>
                              <p:par>
                                <p:cTn id="16" presetID="22" presetClass="entr" presetSubtype="8" fill="hold" grpId="0" nodeType="withEffect">
                                  <p:stCondLst>
                                    <p:cond delay="0"/>
                                  </p:stCondLst>
                                  <p:iterate type="wd">
                                    <p:tmPct val="10000"/>
                                  </p:iterate>
                                  <p:childTnLst>
                                    <p:set>
                                      <p:cBhvr>
                                        <p:cTn id="17" dur="1" fill="hold">
                                          <p:stCondLst>
                                            <p:cond delay="0"/>
                                          </p:stCondLst>
                                        </p:cTn>
                                        <p:tgtEl>
                                          <p:spTgt spid="76802">
                                            <p:txEl>
                                              <p:pRg st="3" end="3"/>
                                            </p:txEl>
                                          </p:spTgt>
                                        </p:tgtEl>
                                        <p:attrNameLst>
                                          <p:attrName>style.visibility</p:attrName>
                                        </p:attrNameLst>
                                      </p:cBhvr>
                                      <p:to>
                                        <p:strVal val="visible"/>
                                      </p:to>
                                    </p:set>
                                    <p:animEffect transition="in" filter="wipe(left)">
                                      <p:cBhvr>
                                        <p:cTn id="18" dur="500"/>
                                        <p:tgtEl>
                                          <p:spTgt spid="76802">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iterate type="wd">
                                    <p:tmPct val="10000"/>
                                  </p:iterate>
                                  <p:childTnLst>
                                    <p:set>
                                      <p:cBhvr>
                                        <p:cTn id="22" dur="1" fill="hold">
                                          <p:stCondLst>
                                            <p:cond delay="0"/>
                                          </p:stCondLst>
                                        </p:cTn>
                                        <p:tgtEl>
                                          <p:spTgt spid="76802">
                                            <p:txEl>
                                              <p:pRg st="4" end="4"/>
                                            </p:txEl>
                                          </p:spTgt>
                                        </p:tgtEl>
                                        <p:attrNameLst>
                                          <p:attrName>style.visibility</p:attrName>
                                        </p:attrNameLst>
                                      </p:cBhvr>
                                      <p:to>
                                        <p:strVal val="visible"/>
                                      </p:to>
                                    </p:set>
                                    <p:animEffect transition="in" filter="wipe(left)">
                                      <p:cBhvr>
                                        <p:cTn id="23" dur="500"/>
                                        <p:tgtEl>
                                          <p:spTgt spid="76802">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iterate type="wd">
                                    <p:tmPct val="10000"/>
                                  </p:iterate>
                                  <p:childTnLst>
                                    <p:set>
                                      <p:cBhvr>
                                        <p:cTn id="27" dur="1" fill="hold">
                                          <p:stCondLst>
                                            <p:cond delay="0"/>
                                          </p:stCondLst>
                                        </p:cTn>
                                        <p:tgtEl>
                                          <p:spTgt spid="76802">
                                            <p:txEl>
                                              <p:pRg st="5" end="5"/>
                                            </p:txEl>
                                          </p:spTgt>
                                        </p:tgtEl>
                                        <p:attrNameLst>
                                          <p:attrName>style.visibility</p:attrName>
                                        </p:attrNameLst>
                                      </p:cBhvr>
                                      <p:to>
                                        <p:strVal val="visible"/>
                                      </p:to>
                                    </p:set>
                                    <p:animEffect transition="in" filter="wipe(left)">
                                      <p:cBhvr>
                                        <p:cTn id="28" dur="500"/>
                                        <p:tgtEl>
                                          <p:spTgt spid="76802">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iterate type="wd">
                                    <p:tmPct val="10000"/>
                                  </p:iterate>
                                  <p:childTnLst>
                                    <p:set>
                                      <p:cBhvr>
                                        <p:cTn id="32" dur="1" fill="hold">
                                          <p:stCondLst>
                                            <p:cond delay="0"/>
                                          </p:stCondLst>
                                        </p:cTn>
                                        <p:tgtEl>
                                          <p:spTgt spid="76802">
                                            <p:txEl>
                                              <p:pRg st="6" end="6"/>
                                            </p:txEl>
                                          </p:spTgt>
                                        </p:tgtEl>
                                        <p:attrNameLst>
                                          <p:attrName>style.visibility</p:attrName>
                                        </p:attrNameLst>
                                      </p:cBhvr>
                                      <p:to>
                                        <p:strVal val="visible"/>
                                      </p:to>
                                    </p:set>
                                    <p:animEffect transition="in" filter="wipe(left)">
                                      <p:cBhvr>
                                        <p:cTn id="33" dur="500"/>
                                        <p:tgtEl>
                                          <p:spTgt spid="76802">
                                            <p:txEl>
                                              <p:pRg st="6" end="6"/>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grpId="0" nodeType="clickEffect">
                                  <p:stCondLst>
                                    <p:cond delay="0"/>
                                  </p:stCondLst>
                                  <p:iterate type="wd">
                                    <p:tmPct val="10000"/>
                                  </p:iterate>
                                  <p:childTnLst>
                                    <p:set>
                                      <p:cBhvr>
                                        <p:cTn id="37" dur="1" fill="hold">
                                          <p:stCondLst>
                                            <p:cond delay="0"/>
                                          </p:stCondLst>
                                        </p:cTn>
                                        <p:tgtEl>
                                          <p:spTgt spid="76802">
                                            <p:txEl>
                                              <p:pRg st="8" end="8"/>
                                            </p:txEl>
                                          </p:spTgt>
                                        </p:tgtEl>
                                        <p:attrNameLst>
                                          <p:attrName>style.visibility</p:attrName>
                                        </p:attrNameLst>
                                      </p:cBhvr>
                                      <p:to>
                                        <p:strVal val="visible"/>
                                      </p:to>
                                    </p:set>
                                    <p:animEffect transition="in" filter="wipe(left)">
                                      <p:cBhvr>
                                        <p:cTn id="38" dur="500"/>
                                        <p:tgtEl>
                                          <p:spTgt spid="76802">
                                            <p:txEl>
                                              <p:pRg st="8" end="8"/>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grpId="0" nodeType="clickEffect">
                                  <p:stCondLst>
                                    <p:cond delay="0"/>
                                  </p:stCondLst>
                                  <p:iterate type="wd">
                                    <p:tmPct val="10000"/>
                                  </p:iterate>
                                  <p:childTnLst>
                                    <p:set>
                                      <p:cBhvr>
                                        <p:cTn id="42" dur="1" fill="hold">
                                          <p:stCondLst>
                                            <p:cond delay="0"/>
                                          </p:stCondLst>
                                        </p:cTn>
                                        <p:tgtEl>
                                          <p:spTgt spid="76802">
                                            <p:txEl>
                                              <p:pRg st="9" end="9"/>
                                            </p:txEl>
                                          </p:spTgt>
                                        </p:tgtEl>
                                        <p:attrNameLst>
                                          <p:attrName>style.visibility</p:attrName>
                                        </p:attrNameLst>
                                      </p:cBhvr>
                                      <p:to>
                                        <p:strVal val="visible"/>
                                      </p:to>
                                    </p:set>
                                    <p:animEffect transition="in" filter="wipe(left)">
                                      <p:cBhvr>
                                        <p:cTn id="43" dur="500"/>
                                        <p:tgtEl>
                                          <p:spTgt spid="76802">
                                            <p:txEl>
                                              <p:pRg st="9" end="9"/>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grpId="0" nodeType="clickEffect">
                                  <p:stCondLst>
                                    <p:cond delay="0"/>
                                  </p:stCondLst>
                                  <p:iterate type="wd">
                                    <p:tmPct val="10000"/>
                                  </p:iterate>
                                  <p:childTnLst>
                                    <p:set>
                                      <p:cBhvr>
                                        <p:cTn id="47" dur="1" fill="hold">
                                          <p:stCondLst>
                                            <p:cond delay="0"/>
                                          </p:stCondLst>
                                        </p:cTn>
                                        <p:tgtEl>
                                          <p:spTgt spid="76802">
                                            <p:txEl>
                                              <p:pRg st="10" end="10"/>
                                            </p:txEl>
                                          </p:spTgt>
                                        </p:tgtEl>
                                        <p:attrNameLst>
                                          <p:attrName>style.visibility</p:attrName>
                                        </p:attrNameLst>
                                      </p:cBhvr>
                                      <p:to>
                                        <p:strVal val="visible"/>
                                      </p:to>
                                    </p:set>
                                    <p:animEffect transition="in" filter="wipe(left)">
                                      <p:cBhvr>
                                        <p:cTn id="48" dur="500"/>
                                        <p:tgtEl>
                                          <p:spTgt spid="76802">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2" grpId="0" build="p"/>
    </p:bld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8849" name="Rectangle 2"/>
          <p:cNvSpPr>
            <a:spLocks noGrp="1" noChangeArrowheads="1"/>
          </p:cNvSpPr>
          <p:nvPr>
            <p:ph type="title"/>
          </p:nvPr>
        </p:nvSpPr>
        <p:spPr>
          <a:xfrm>
            <a:off x="457200" y="277813"/>
            <a:ext cx="8226425" cy="457200"/>
          </a:xfrm>
        </p:spPr>
        <p:txBody>
          <a:bodyPr/>
          <a:lstStyle/>
          <a:p>
            <a:pPr algn="ctr" eaLnBrk="1" hangingPunct="1"/>
            <a:r>
              <a:rPr lang="en-US" altLang="ja-JP" dirty="0" smtClean="0">
                <a:ea typeface="ＭＳ Ｐゴシック" pitchFamily="-84" charset="-128"/>
                <a:cs typeface="ＭＳ Ｐゴシック" pitchFamily="-84" charset="-128"/>
              </a:rPr>
              <a:t>Measurement in Rest Frame</a:t>
            </a:r>
            <a:endParaRPr lang="en-US" dirty="0">
              <a:ea typeface="ＭＳ Ｐゴシック" pitchFamily="-84" charset="-128"/>
              <a:cs typeface="ＭＳ Ｐゴシック" pitchFamily="-84" charset="-128"/>
            </a:endParaRPr>
          </a:p>
        </p:txBody>
      </p:sp>
      <p:sp>
        <p:nvSpPr>
          <p:cNvPr id="78850" name="Rectangle 3"/>
          <p:cNvSpPr>
            <a:spLocks noGrp="1" noChangeArrowheads="1"/>
          </p:cNvSpPr>
          <p:nvPr>
            <p:ph type="body" idx="1"/>
          </p:nvPr>
        </p:nvSpPr>
        <p:spPr>
          <a:xfrm>
            <a:off x="231775" y="914400"/>
            <a:ext cx="8759825" cy="4497387"/>
          </a:xfrm>
        </p:spPr>
        <p:txBody>
          <a:bodyPr/>
          <a:lstStyle/>
          <a:p>
            <a:pPr eaLnBrk="1" hangingPunct="1">
              <a:lnSpc>
                <a:spcPct val="80000"/>
              </a:lnSpc>
              <a:buFont typeface="Wingdings" pitchFamily="-84" charset="2"/>
              <a:buNone/>
            </a:pPr>
            <a:r>
              <a:rPr lang="en-US" dirty="0" smtClean="0">
                <a:ea typeface="ＭＳ Ｐゴシック" pitchFamily="-84" charset="-128"/>
                <a:cs typeface="ＭＳ Ｐゴシック" pitchFamily="-84" charset="-128"/>
              </a:rPr>
              <a:t>	The observer in the rest frame </a:t>
            </a:r>
            <a:r>
              <a:rPr lang="en-US" dirty="0">
                <a:ea typeface="ＭＳ Ｐゴシック" pitchFamily="-84" charset="-128"/>
                <a:cs typeface="ＭＳ Ｐゴシック" pitchFamily="-84" charset="-128"/>
              </a:rPr>
              <a:t>measures the moving length as </a:t>
            </a:r>
            <a:r>
              <a:rPr lang="en-US" i="1" dirty="0">
                <a:ea typeface="ＭＳ Ｐゴシック" pitchFamily="-84" charset="-128"/>
                <a:cs typeface="ＭＳ Ｐゴシック" pitchFamily="-84" charset="-128"/>
              </a:rPr>
              <a:t>L</a:t>
            </a:r>
            <a:r>
              <a:rPr lang="en-US" dirty="0">
                <a:ea typeface="ＭＳ Ｐゴシック" pitchFamily="-84" charset="-128"/>
                <a:cs typeface="ＭＳ Ｐゴシック" pitchFamily="-84" charset="-128"/>
              </a:rPr>
              <a:t> given by</a:t>
            </a:r>
            <a:r>
              <a:rPr lang="en-US" dirty="0" smtClean="0">
                <a:ea typeface="ＭＳ Ｐゴシック" pitchFamily="-84" charset="-128"/>
                <a:cs typeface="ＭＳ Ｐゴシック" pitchFamily="-84" charset="-128"/>
              </a:rPr>
              <a:t> </a:t>
            </a:r>
          </a:p>
          <a:p>
            <a:pPr eaLnBrk="1" hangingPunct="1">
              <a:lnSpc>
                <a:spcPct val="80000"/>
              </a:lnSpc>
              <a:buFont typeface="Wingdings" pitchFamily="-84" charset="2"/>
              <a:buNone/>
            </a:pPr>
            <a:endParaRPr lang="en-US" dirty="0">
              <a:ea typeface="ＭＳ Ｐゴシック" pitchFamily="-84" charset="-128"/>
              <a:cs typeface="ＭＳ Ｐゴシック" pitchFamily="-84" charset="-128"/>
            </a:endParaRPr>
          </a:p>
          <a:p>
            <a:pPr eaLnBrk="1" hangingPunct="1">
              <a:lnSpc>
                <a:spcPct val="80000"/>
              </a:lnSpc>
              <a:buFont typeface="Wingdings" pitchFamily="-84" charset="2"/>
              <a:buNone/>
            </a:pPr>
            <a:endParaRPr lang="en-US" dirty="0">
              <a:ea typeface="ＭＳ Ｐゴシック" pitchFamily="-84" charset="-128"/>
              <a:cs typeface="ＭＳ Ｐゴシック" pitchFamily="-84" charset="-128"/>
            </a:endParaRPr>
          </a:p>
          <a:p>
            <a:pPr eaLnBrk="1" hangingPunct="1">
              <a:lnSpc>
                <a:spcPct val="80000"/>
              </a:lnSpc>
              <a:buFont typeface="Wingdings" pitchFamily="-84" charset="2"/>
              <a:buNone/>
            </a:pPr>
            <a:r>
              <a:rPr lang="en-US" dirty="0" smtClean="0">
                <a:ea typeface="ＭＳ Ｐゴシック" pitchFamily="-84" charset="-128"/>
                <a:cs typeface="ＭＳ Ｐゴシック" pitchFamily="-84" charset="-128"/>
              </a:rPr>
              <a:t>	</a:t>
            </a:r>
          </a:p>
          <a:p>
            <a:pPr eaLnBrk="1" hangingPunct="1">
              <a:lnSpc>
                <a:spcPct val="80000"/>
              </a:lnSpc>
              <a:buFont typeface="Wingdings" pitchFamily="-84" charset="2"/>
              <a:buNone/>
            </a:pPr>
            <a:r>
              <a:rPr lang="en-US" dirty="0" smtClean="0">
                <a:ea typeface="ＭＳ Ｐゴシック" pitchFamily="-84" charset="-128"/>
                <a:cs typeface="ＭＳ Ｐゴシック" pitchFamily="-84" charset="-128"/>
              </a:rPr>
              <a:t>but </a:t>
            </a:r>
            <a:r>
              <a:rPr lang="en-US" dirty="0">
                <a:ea typeface="ＭＳ Ｐゴシック" pitchFamily="-84" charset="-128"/>
                <a:cs typeface="ＭＳ Ｐゴシック" pitchFamily="-84" charset="-128"/>
              </a:rPr>
              <a:t>since both Mary and Frank in their respective frames measure </a:t>
            </a:r>
            <a:r>
              <a:rPr lang="en-US" i="1" dirty="0" smtClean="0">
                <a:ea typeface="ＭＳ Ｐゴシック" pitchFamily="-84" charset="-128"/>
                <a:cs typeface="ＭＳ Ｐゴシック" pitchFamily="-84" charset="-128"/>
              </a:rPr>
              <a:t>L</a:t>
            </a:r>
            <a:r>
              <a:rPr lang="en-US" dirty="0" smtClean="0">
                <a:ea typeface="ＭＳ Ｐゴシック" pitchFamily="-84" charset="-128"/>
                <a:cs typeface="ＭＳ Ｐゴシック" pitchFamily="-84" charset="-128"/>
              </a:rPr>
              <a:t>’</a:t>
            </a:r>
            <a:r>
              <a:rPr lang="en-US" altLang="ja-JP" baseline="-25000" dirty="0" smtClean="0">
                <a:ea typeface="ＭＳ Ｐゴシック" pitchFamily="-84" charset="-128"/>
                <a:cs typeface="ＭＳ Ｐゴシック" pitchFamily="-84" charset="-128"/>
              </a:rPr>
              <a:t>0  </a:t>
            </a:r>
            <a:r>
              <a:rPr lang="en-US" altLang="ja-JP" dirty="0">
                <a:ea typeface="ＭＳ Ｐゴシック" pitchFamily="-84" charset="-128"/>
                <a:cs typeface="ＭＳ Ｐゴシック" pitchFamily="-84" charset="-128"/>
              </a:rPr>
              <a:t>= </a:t>
            </a:r>
            <a:r>
              <a:rPr lang="en-US" altLang="ja-JP" i="1" dirty="0">
                <a:ea typeface="ＭＳ Ｐゴシック" pitchFamily="-84" charset="-128"/>
                <a:cs typeface="ＭＳ Ｐゴシック" pitchFamily="-84" charset="-128"/>
              </a:rPr>
              <a:t>L</a:t>
            </a:r>
            <a:r>
              <a:rPr lang="en-US" altLang="ja-JP" baseline="-25000" dirty="0">
                <a:ea typeface="ＭＳ Ｐゴシック" pitchFamily="-84" charset="-128"/>
                <a:cs typeface="ＭＳ Ｐゴシック" pitchFamily="-84" charset="-128"/>
              </a:rPr>
              <a:t>0</a:t>
            </a:r>
          </a:p>
          <a:p>
            <a:pPr algn="ctr" eaLnBrk="1" hangingPunct="1">
              <a:lnSpc>
                <a:spcPct val="80000"/>
              </a:lnSpc>
              <a:buFont typeface="Wingdings" pitchFamily="-84" charset="2"/>
              <a:buNone/>
            </a:pPr>
            <a:endParaRPr lang="en-US" dirty="0">
              <a:ea typeface="ＭＳ Ｐゴシック" pitchFamily="-84" charset="-128"/>
              <a:cs typeface="ＭＳ Ｐゴシック" pitchFamily="-84" charset="-128"/>
            </a:endParaRPr>
          </a:p>
          <a:p>
            <a:pPr algn="ctr" eaLnBrk="1" hangingPunct="1">
              <a:lnSpc>
                <a:spcPct val="80000"/>
              </a:lnSpc>
              <a:buFont typeface="Wingdings" pitchFamily="-84" charset="2"/>
              <a:buNone/>
            </a:pPr>
            <a:endParaRPr lang="en-US" dirty="0">
              <a:ea typeface="ＭＳ Ｐゴシック" pitchFamily="-84" charset="-128"/>
              <a:cs typeface="ＭＳ Ｐゴシック" pitchFamily="-84" charset="-128"/>
            </a:endParaRPr>
          </a:p>
          <a:p>
            <a:pPr algn="ctr" eaLnBrk="1" hangingPunct="1">
              <a:lnSpc>
                <a:spcPct val="80000"/>
              </a:lnSpc>
              <a:buFont typeface="Wingdings" pitchFamily="-84" charset="2"/>
              <a:buNone/>
            </a:pPr>
            <a:endParaRPr lang="en-US" dirty="0">
              <a:ea typeface="ＭＳ Ｐゴシック" pitchFamily="-84" charset="-128"/>
              <a:cs typeface="ＭＳ Ｐゴシック" pitchFamily="-84" charset="-128"/>
            </a:endParaRPr>
          </a:p>
          <a:p>
            <a:pPr eaLnBrk="1" hangingPunct="1">
              <a:lnSpc>
                <a:spcPct val="80000"/>
              </a:lnSpc>
              <a:buFont typeface="Wingdings" pitchFamily="-84" charset="2"/>
              <a:buNone/>
            </a:pPr>
            <a:r>
              <a:rPr lang="en-US" dirty="0">
                <a:ea typeface="ＭＳ Ｐゴシック" pitchFamily="-84" charset="-128"/>
                <a:cs typeface="ＭＳ Ｐゴシック" pitchFamily="-84" charset="-128"/>
              </a:rPr>
              <a:t>	and </a:t>
            </a:r>
            <a:r>
              <a:rPr lang="en-US" i="1" dirty="0">
                <a:ea typeface="ＭＳ Ｐゴシック" pitchFamily="-84" charset="-128"/>
                <a:cs typeface="ＭＳ Ｐゴシック" pitchFamily="-84" charset="-128"/>
              </a:rPr>
              <a:t>L</a:t>
            </a:r>
            <a:r>
              <a:rPr lang="en-US" baseline="-25000" dirty="0">
                <a:ea typeface="ＭＳ Ｐゴシック" pitchFamily="-84" charset="-128"/>
                <a:cs typeface="ＭＳ Ｐゴシック" pitchFamily="-84" charset="-128"/>
              </a:rPr>
              <a:t>0  </a:t>
            </a:r>
            <a:r>
              <a:rPr lang="en-US" dirty="0">
                <a:ea typeface="ＭＳ Ｐゴシック" pitchFamily="-84" charset="-128"/>
                <a:cs typeface="ＭＳ Ｐゴシック" pitchFamily="-84" charset="-128"/>
              </a:rPr>
              <a:t>&gt; </a:t>
            </a:r>
            <a:r>
              <a:rPr lang="en-US" i="1" dirty="0">
                <a:ea typeface="ＭＳ Ｐゴシック" pitchFamily="-84" charset="-128"/>
                <a:cs typeface="ＭＳ Ｐゴシック" pitchFamily="-84" charset="-128"/>
              </a:rPr>
              <a:t>L</a:t>
            </a:r>
            <a:r>
              <a:rPr lang="en-US" dirty="0">
                <a:ea typeface="ＭＳ Ｐゴシック" pitchFamily="-84" charset="-128"/>
                <a:cs typeface="ＭＳ Ｐゴシック" pitchFamily="-84" charset="-128"/>
              </a:rPr>
              <a:t>, i.e. the moving stick shrinks</a:t>
            </a:r>
          </a:p>
        </p:txBody>
      </p:sp>
      <p:pic>
        <p:nvPicPr>
          <p:cNvPr id="78851" name="Picture 10"/>
          <p:cNvPicPr preferRelativeResize="0">
            <a:picLocks noChangeAspect="1" noChangeArrowheads="1"/>
          </p:cNvPicPr>
          <p:nvPr/>
        </p:nvPicPr>
        <p:blipFill>
          <a:blip r:embed="rId2"/>
          <a:srcRect/>
          <a:stretch>
            <a:fillRect/>
          </a:stretch>
        </p:blipFill>
        <p:spPr bwMode="auto">
          <a:xfrm>
            <a:off x="2732088" y="1993900"/>
            <a:ext cx="3086100" cy="901700"/>
          </a:xfrm>
          <a:prstGeom prst="rect">
            <a:avLst/>
          </a:prstGeom>
          <a:noFill/>
          <a:ln w="9525">
            <a:noFill/>
            <a:miter lim="800000"/>
            <a:headEnd/>
            <a:tailEnd/>
          </a:ln>
        </p:spPr>
      </p:pic>
      <p:pic>
        <p:nvPicPr>
          <p:cNvPr id="78852" name="Picture 11"/>
          <p:cNvPicPr preferRelativeResize="0">
            <a:picLocks noChangeAspect="1" noChangeArrowheads="1"/>
          </p:cNvPicPr>
          <p:nvPr/>
        </p:nvPicPr>
        <p:blipFill>
          <a:blip r:embed="rId3"/>
          <a:srcRect/>
          <a:stretch>
            <a:fillRect/>
          </a:stretch>
        </p:blipFill>
        <p:spPr bwMode="auto">
          <a:xfrm>
            <a:off x="2362200" y="4225925"/>
            <a:ext cx="4005268" cy="1108075"/>
          </a:xfrm>
          <a:prstGeom prst="rect">
            <a:avLst/>
          </a:prstGeom>
          <a:noFill/>
          <a:ln w="9525">
            <a:noFill/>
            <a:miter lim="800000"/>
            <a:headEnd/>
            <a:tailEnd/>
          </a:ln>
        </p:spPr>
      </p:pic>
      <p:sp>
        <p:nvSpPr>
          <p:cNvPr id="6" name="Date Placeholder 5"/>
          <p:cNvSpPr>
            <a:spLocks noGrp="1"/>
          </p:cNvSpPr>
          <p:nvPr>
            <p:ph type="dt" sz="half" idx="10"/>
          </p:nvPr>
        </p:nvSpPr>
        <p:spPr/>
        <p:txBody>
          <a:bodyPr/>
          <a:lstStyle/>
          <a:p>
            <a:pPr>
              <a:defRPr/>
            </a:pPr>
            <a:r>
              <a:rPr lang="en-US" smtClean="0"/>
              <a:t>Mon., Sept. 10, 2012</a:t>
            </a:r>
            <a:endParaRPr lang="en-US"/>
          </a:p>
        </p:txBody>
      </p:sp>
      <p:sp>
        <p:nvSpPr>
          <p:cNvPr id="7" name="Slide Number Placeholder 6"/>
          <p:cNvSpPr>
            <a:spLocks noGrp="1"/>
          </p:cNvSpPr>
          <p:nvPr>
            <p:ph type="sldNum" sz="quarter" idx="12"/>
          </p:nvPr>
        </p:nvSpPr>
        <p:spPr/>
        <p:txBody>
          <a:bodyPr/>
          <a:lstStyle/>
          <a:p>
            <a:pPr>
              <a:defRPr/>
            </a:pPr>
            <a:fld id="{623D45CD-16A2-224C-B70A-0D1B04896262}" type="slidenum">
              <a:rPr lang="en-US" smtClean="0"/>
              <a:pPr>
                <a:defRPr/>
              </a:pPr>
              <a:t>15</a:t>
            </a:fld>
            <a:endParaRPr lang="en-US"/>
          </a:p>
        </p:txBody>
      </p:sp>
      <p:sp>
        <p:nvSpPr>
          <p:cNvPr id="8" name="Footer Placeholder 7"/>
          <p:cNvSpPr>
            <a:spLocks noGrp="1"/>
          </p:cNvSpPr>
          <p:nvPr>
            <p:ph type="ftr" sz="quarter" idx="11"/>
          </p:nvPr>
        </p:nvSpPr>
        <p:spPr/>
        <p:txBody>
          <a:bodyPr/>
          <a:lstStyle/>
          <a:p>
            <a:pPr>
              <a:defRPr/>
            </a:pPr>
            <a:r>
              <a:rPr lang="en-US" smtClean="0"/>
              <a:t>PHYS 3313-001, Fall 2012                      Dr. Jaehoon Yu</a:t>
            </a:r>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78850">
                                            <p:txEl>
                                              <p:pRg st="0" end="0"/>
                                            </p:txEl>
                                          </p:spTgt>
                                        </p:tgtEl>
                                        <p:attrNameLst>
                                          <p:attrName>style.visibility</p:attrName>
                                        </p:attrNameLst>
                                      </p:cBhvr>
                                      <p:to>
                                        <p:strVal val="visible"/>
                                      </p:to>
                                    </p:set>
                                    <p:animEffect transition="in" filter="wipe(left)">
                                      <p:cBhvr>
                                        <p:cTn id="7" dur="500"/>
                                        <p:tgtEl>
                                          <p:spTgt spid="7885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78851"/>
                                        </p:tgtEl>
                                        <p:attrNameLst>
                                          <p:attrName>style.visibility</p:attrName>
                                        </p:attrNameLst>
                                      </p:cBhvr>
                                      <p:to>
                                        <p:strVal val="visible"/>
                                      </p:to>
                                    </p:set>
                                    <p:animEffect transition="in" filter="wipe(left)">
                                      <p:cBhvr>
                                        <p:cTn id="12" dur="500"/>
                                        <p:tgtEl>
                                          <p:spTgt spid="7885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78850">
                                            <p:txEl>
                                              <p:pRg st="4" end="4"/>
                                            </p:txEl>
                                          </p:spTgt>
                                        </p:tgtEl>
                                        <p:attrNameLst>
                                          <p:attrName>style.visibility</p:attrName>
                                        </p:attrNameLst>
                                      </p:cBhvr>
                                      <p:to>
                                        <p:strVal val="visible"/>
                                      </p:to>
                                    </p:set>
                                    <p:animEffect transition="in" filter="wipe(left)">
                                      <p:cBhvr>
                                        <p:cTn id="17" dur="500"/>
                                        <p:tgtEl>
                                          <p:spTgt spid="78850">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78852"/>
                                        </p:tgtEl>
                                        <p:attrNameLst>
                                          <p:attrName>style.visibility</p:attrName>
                                        </p:attrNameLst>
                                      </p:cBhvr>
                                      <p:to>
                                        <p:strVal val="visible"/>
                                      </p:to>
                                    </p:set>
                                    <p:animEffect transition="in" filter="wipe(left)">
                                      <p:cBhvr>
                                        <p:cTn id="22" dur="500"/>
                                        <p:tgtEl>
                                          <p:spTgt spid="78852"/>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78850">
                                            <p:txEl>
                                              <p:pRg st="8" end="8"/>
                                            </p:txEl>
                                          </p:spTgt>
                                        </p:tgtEl>
                                        <p:attrNameLst>
                                          <p:attrName>style.visibility</p:attrName>
                                        </p:attrNameLst>
                                      </p:cBhvr>
                                      <p:to>
                                        <p:strVal val="visible"/>
                                      </p:to>
                                    </p:set>
                                    <p:animEffect transition="in" filter="wipe(left)">
                                      <p:cBhvr>
                                        <p:cTn id="27" dur="500"/>
                                        <p:tgtEl>
                                          <p:spTgt spid="78850">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50" grpId="0" uiExpand="1" build="p"/>
    </p:bld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7772400" cy="914400"/>
          </a:xfrm>
        </p:spPr>
        <p:txBody>
          <a:bodyPr/>
          <a:lstStyle/>
          <a:p>
            <a:r>
              <a:rPr lang="en-US" dirty="0" smtClean="0"/>
              <a:t>Length Contraction Summary</a:t>
            </a:r>
            <a:endParaRPr lang="en-US" dirty="0"/>
          </a:p>
        </p:txBody>
      </p:sp>
      <p:sp>
        <p:nvSpPr>
          <p:cNvPr id="3" name="Content Placeholder 2"/>
          <p:cNvSpPr>
            <a:spLocks noGrp="1"/>
          </p:cNvSpPr>
          <p:nvPr>
            <p:ph idx="1"/>
          </p:nvPr>
        </p:nvSpPr>
        <p:spPr>
          <a:xfrm>
            <a:off x="5105400" y="1066801"/>
            <a:ext cx="3581400" cy="3124200"/>
          </a:xfrm>
        </p:spPr>
        <p:txBody>
          <a:bodyPr/>
          <a:lstStyle/>
          <a:p>
            <a:r>
              <a:rPr lang="en-US" sz="2800" dirty="0" smtClean="0"/>
              <a:t>Proper length (length of object in its own frame:</a:t>
            </a:r>
          </a:p>
          <a:p>
            <a:pPr>
              <a:buNone/>
            </a:pPr>
            <a:endParaRPr lang="en-US" sz="2800" dirty="0" smtClean="0"/>
          </a:p>
          <a:p>
            <a:r>
              <a:rPr lang="en-US" sz="2800" dirty="0" smtClean="0"/>
              <a:t>Length of object in observer’s frame:</a:t>
            </a:r>
          </a:p>
          <a:p>
            <a:endParaRPr lang="en-US" sz="2800" dirty="0"/>
          </a:p>
        </p:txBody>
      </p:sp>
      <p:sp>
        <p:nvSpPr>
          <p:cNvPr id="4" name="Date Placeholder 3"/>
          <p:cNvSpPr>
            <a:spLocks noGrp="1"/>
          </p:cNvSpPr>
          <p:nvPr>
            <p:ph type="dt" sz="half" idx="10"/>
          </p:nvPr>
        </p:nvSpPr>
        <p:spPr/>
        <p:txBody>
          <a:bodyPr/>
          <a:lstStyle/>
          <a:p>
            <a:r>
              <a:rPr lang="en-US" smtClean="0"/>
              <a:t>Mon., Sept. 10, 2012</a:t>
            </a:r>
            <a:endParaRPr lang="en-US" dirty="0"/>
          </a:p>
        </p:txBody>
      </p:sp>
      <p:sp>
        <p:nvSpPr>
          <p:cNvPr id="5" name="Footer Placeholder 4"/>
          <p:cNvSpPr>
            <a:spLocks noGrp="1"/>
          </p:cNvSpPr>
          <p:nvPr>
            <p:ph type="ftr" sz="quarter" idx="11"/>
          </p:nvPr>
        </p:nvSpPr>
        <p:spPr/>
        <p:txBody>
          <a:bodyPr/>
          <a:lstStyle/>
          <a:p>
            <a:r>
              <a:rPr lang="en-US" smtClean="0"/>
              <a:t>PHYS 3313-001, Fall 2012                      Dr. Jaehoon Yu</a:t>
            </a:r>
            <a:endParaRPr lang="en-US"/>
          </a:p>
        </p:txBody>
      </p:sp>
      <p:sp>
        <p:nvSpPr>
          <p:cNvPr id="6" name="Slide Number Placeholder 5"/>
          <p:cNvSpPr>
            <a:spLocks noGrp="1"/>
          </p:cNvSpPr>
          <p:nvPr>
            <p:ph type="sldNum" sz="quarter" idx="12"/>
          </p:nvPr>
        </p:nvSpPr>
        <p:spPr/>
        <p:txBody>
          <a:bodyPr/>
          <a:lstStyle/>
          <a:p>
            <a:fld id="{A70890A1-DA85-483F-ABF9-6C30248A1FC2}" type="slidenum">
              <a:rPr lang="en-US" smtClean="0"/>
              <a:pPr/>
              <a:t>16</a:t>
            </a:fld>
            <a:endParaRPr lang="en-US"/>
          </a:p>
        </p:txBody>
      </p:sp>
      <p:graphicFrame>
        <p:nvGraphicFramePr>
          <p:cNvPr id="36867" name="Object 3"/>
          <p:cNvGraphicFramePr>
            <a:graphicFrameLocks noChangeAspect="1"/>
          </p:cNvGraphicFramePr>
          <p:nvPr/>
        </p:nvGraphicFramePr>
        <p:xfrm>
          <a:off x="5562600" y="3505200"/>
          <a:ext cx="1295400" cy="533400"/>
        </p:xfrm>
        <a:graphic>
          <a:graphicData uri="http://schemas.openxmlformats.org/presentationml/2006/ole">
            <p:oleObj spid="_x0000_s295938" name="Equation" r:id="rId4" imgW="660240" imgH="228600" progId="Equation.DSMT4">
              <p:embed/>
            </p:oleObj>
          </a:graphicData>
        </a:graphic>
      </p:graphicFrame>
      <p:graphicFrame>
        <p:nvGraphicFramePr>
          <p:cNvPr id="36868" name="Object 4"/>
          <p:cNvGraphicFramePr>
            <a:graphicFrameLocks noChangeAspect="1"/>
          </p:cNvGraphicFramePr>
          <p:nvPr/>
        </p:nvGraphicFramePr>
        <p:xfrm>
          <a:off x="2511425" y="4524375"/>
          <a:ext cx="5641975" cy="733425"/>
        </p:xfrm>
        <a:graphic>
          <a:graphicData uri="http://schemas.openxmlformats.org/presentationml/2006/ole">
            <p:oleObj spid="_x0000_s295939" name="Equation" r:id="rId5" imgW="2171520" imgH="330120" progId="Equation.DSMT4">
              <p:embed/>
            </p:oleObj>
          </a:graphicData>
        </a:graphic>
      </p:graphicFrame>
      <p:pic>
        <p:nvPicPr>
          <p:cNvPr id="10" name="Picture 3"/>
          <p:cNvPicPr>
            <a:picLocks noChangeAspect="1" noChangeArrowheads="1"/>
          </p:cNvPicPr>
          <p:nvPr/>
        </p:nvPicPr>
        <p:blipFill>
          <a:blip r:embed="rId6" cstate="print"/>
          <a:srcRect/>
          <a:stretch>
            <a:fillRect/>
          </a:stretch>
        </p:blipFill>
        <p:spPr bwMode="auto">
          <a:xfrm>
            <a:off x="-4635" y="863202"/>
            <a:ext cx="5186235" cy="3403998"/>
          </a:xfrm>
          <a:prstGeom prst="rect">
            <a:avLst/>
          </a:prstGeom>
          <a:noFill/>
          <a:ln w="9525">
            <a:noFill/>
            <a:miter lim="800000"/>
            <a:headEnd/>
            <a:tailEnd/>
          </a:ln>
          <a:effectLst/>
        </p:spPr>
      </p:pic>
      <p:sp>
        <p:nvSpPr>
          <p:cNvPr id="11" name="Rectangle 10"/>
          <p:cNvSpPr/>
          <p:nvPr/>
        </p:nvSpPr>
        <p:spPr>
          <a:xfrm>
            <a:off x="3478214" y="3048000"/>
            <a:ext cx="5334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36869" name="Object 5"/>
          <p:cNvGraphicFramePr>
            <a:graphicFrameLocks noChangeAspect="1"/>
          </p:cNvGraphicFramePr>
          <p:nvPr/>
        </p:nvGraphicFramePr>
        <p:xfrm>
          <a:off x="5394325" y="1981200"/>
          <a:ext cx="1479550" cy="533400"/>
        </p:xfrm>
        <a:graphic>
          <a:graphicData uri="http://schemas.openxmlformats.org/presentationml/2006/ole">
            <p:oleObj spid="_x0000_s295940" name="Equation" r:id="rId7" imgW="711000" imgH="241200" progId="Equation.DSMT4">
              <p:embed/>
            </p:oleObj>
          </a:graphicData>
        </a:graphic>
      </p:graphicFrame>
      <p:grpSp>
        <p:nvGrpSpPr>
          <p:cNvPr id="20" name="Group 19"/>
          <p:cNvGrpSpPr/>
          <p:nvPr/>
        </p:nvGrpSpPr>
        <p:grpSpPr>
          <a:xfrm>
            <a:off x="3352800" y="2209800"/>
            <a:ext cx="277813" cy="822960"/>
            <a:chOff x="3455986" y="2362200"/>
            <a:chExt cx="277813" cy="822960"/>
          </a:xfrm>
        </p:grpSpPr>
        <p:graphicFrame>
          <p:nvGraphicFramePr>
            <p:cNvPr id="36871" name="Object 7"/>
            <p:cNvGraphicFramePr>
              <a:graphicFrameLocks noChangeAspect="1"/>
            </p:cNvGraphicFramePr>
            <p:nvPr/>
          </p:nvGraphicFramePr>
          <p:xfrm>
            <a:off x="3455986" y="2362200"/>
            <a:ext cx="277813" cy="533400"/>
          </p:xfrm>
          <a:graphic>
            <a:graphicData uri="http://schemas.openxmlformats.org/presentationml/2006/ole">
              <p:oleObj spid="_x0000_s295942" name="Equation" r:id="rId8" imgW="152280" imgH="241200" progId="Equation.DSMT4">
                <p:embed/>
              </p:oleObj>
            </a:graphicData>
          </a:graphic>
        </p:graphicFrame>
        <p:cxnSp>
          <p:nvCxnSpPr>
            <p:cNvPr id="17" name="Straight Arrow Connector 16"/>
            <p:cNvCxnSpPr/>
            <p:nvPr/>
          </p:nvCxnSpPr>
          <p:spPr>
            <a:xfrm rot="5400000">
              <a:off x="3399314" y="3001486"/>
              <a:ext cx="365760" cy="1588"/>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grpSp>
      <p:grpSp>
        <p:nvGrpSpPr>
          <p:cNvPr id="21" name="Group 20"/>
          <p:cNvGrpSpPr/>
          <p:nvPr/>
        </p:nvGrpSpPr>
        <p:grpSpPr>
          <a:xfrm>
            <a:off x="3895727" y="2209800"/>
            <a:ext cx="344487" cy="822960"/>
            <a:chOff x="3998913" y="2362200"/>
            <a:chExt cx="344487" cy="822960"/>
          </a:xfrm>
        </p:grpSpPr>
        <p:graphicFrame>
          <p:nvGraphicFramePr>
            <p:cNvPr id="36870" name="Object 6"/>
            <p:cNvGraphicFramePr>
              <a:graphicFrameLocks noChangeAspect="1"/>
            </p:cNvGraphicFramePr>
            <p:nvPr/>
          </p:nvGraphicFramePr>
          <p:xfrm>
            <a:off x="3998913" y="2362200"/>
            <a:ext cx="344487" cy="533400"/>
          </p:xfrm>
          <a:graphic>
            <a:graphicData uri="http://schemas.openxmlformats.org/presentationml/2006/ole">
              <p:oleObj spid="_x0000_s295941" name="Equation" r:id="rId9" imgW="164880" imgH="241200" progId="Equation.DSMT4">
                <p:embed/>
              </p:oleObj>
            </a:graphicData>
          </a:graphic>
        </p:graphicFrame>
        <p:cxnSp>
          <p:nvCxnSpPr>
            <p:cNvPr id="18" name="Straight Arrow Connector 17"/>
            <p:cNvCxnSpPr/>
            <p:nvPr/>
          </p:nvCxnSpPr>
          <p:spPr>
            <a:xfrm rot="5400000">
              <a:off x="3931125" y="3001486"/>
              <a:ext cx="365760" cy="1588"/>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grpSp>
      <p:graphicFrame>
        <p:nvGraphicFramePr>
          <p:cNvPr id="36872" name="Object 8"/>
          <p:cNvGraphicFramePr>
            <a:graphicFrameLocks noChangeAspect="1"/>
          </p:cNvGraphicFramePr>
          <p:nvPr/>
        </p:nvGraphicFramePr>
        <p:xfrm>
          <a:off x="347662" y="4467225"/>
          <a:ext cx="2166938" cy="561975"/>
        </p:xfrm>
        <a:graphic>
          <a:graphicData uri="http://schemas.openxmlformats.org/presentationml/2006/ole">
            <p:oleObj spid="_x0000_s295943" name="Equation" r:id="rId10" imgW="1041400" imgH="254000" progId="Equation.DSMT4">
              <p:embed/>
            </p:oleObj>
          </a:graphicData>
        </a:graphic>
      </p:graphicFrame>
      <p:graphicFrame>
        <p:nvGraphicFramePr>
          <p:cNvPr id="36873" name="Object 9"/>
          <p:cNvGraphicFramePr>
            <a:graphicFrameLocks noChangeAspect="1"/>
          </p:cNvGraphicFramePr>
          <p:nvPr/>
        </p:nvGraphicFramePr>
        <p:xfrm>
          <a:off x="228600" y="5105400"/>
          <a:ext cx="993775" cy="635000"/>
        </p:xfrm>
        <a:graphic>
          <a:graphicData uri="http://schemas.openxmlformats.org/presentationml/2006/ole">
            <p:oleObj spid="_x0000_s295944" name="Equation" r:id="rId11" imgW="520560" imgH="330120" progId="Equation.DSMT4">
              <p:embed/>
            </p:oleObj>
          </a:graphicData>
        </a:graphic>
      </p:graphicFrame>
      <p:graphicFrame>
        <p:nvGraphicFramePr>
          <p:cNvPr id="36874" name="Object 10"/>
          <p:cNvGraphicFramePr>
            <a:graphicFrameLocks noChangeAspect="1"/>
          </p:cNvGraphicFramePr>
          <p:nvPr/>
        </p:nvGraphicFramePr>
        <p:xfrm>
          <a:off x="1503363" y="5156200"/>
          <a:ext cx="1163637" cy="635000"/>
        </p:xfrm>
        <a:graphic>
          <a:graphicData uri="http://schemas.openxmlformats.org/presentationml/2006/ole">
            <p:oleObj spid="_x0000_s295945" name="Equation" r:id="rId12" imgW="609480" imgH="330120" progId="Equation.DSMT4">
              <p:embed/>
            </p:oleObj>
          </a:graphicData>
        </a:graphic>
      </p:graphicFrame>
      <p:sp>
        <p:nvSpPr>
          <p:cNvPr id="22" name="TextBox 21"/>
          <p:cNvSpPr txBox="1"/>
          <p:nvPr/>
        </p:nvSpPr>
        <p:spPr>
          <a:xfrm>
            <a:off x="3048000" y="5269468"/>
            <a:ext cx="5706761" cy="707886"/>
          </a:xfrm>
          <a:prstGeom prst="rect">
            <a:avLst/>
          </a:prstGeom>
          <a:noFill/>
        </p:spPr>
        <p:txBody>
          <a:bodyPr wrap="none" rtlCol="0">
            <a:spAutoFit/>
          </a:bodyPr>
          <a:lstStyle/>
          <a:p>
            <a:r>
              <a:rPr lang="en-US" sz="2000" dirty="0" err="1" smtClean="0">
                <a:latin typeface="Times New Roman" pitchFamily="18" charset="0"/>
                <a:cs typeface="Times New Roman" pitchFamily="18" charset="0"/>
                <a:sym typeface="Symbol"/>
              </a:rPr>
              <a:t>γ</a:t>
            </a:r>
            <a:r>
              <a:rPr lang="en-US" sz="2000" dirty="0" smtClean="0">
                <a:latin typeface="Times New Roman" pitchFamily="18" charset="0"/>
                <a:cs typeface="Times New Roman" pitchFamily="18" charset="0"/>
              </a:rPr>
              <a:t>&gt;1  so the length is shorter in the direction of motion</a:t>
            </a:r>
          </a:p>
          <a:p>
            <a:r>
              <a:rPr lang="en-US" sz="2000" dirty="0" smtClean="0">
                <a:latin typeface="Times New Roman" pitchFamily="18" charset="0"/>
                <a:cs typeface="Times New Roman" pitchFamily="18" charset="0"/>
              </a:rPr>
              <a:t>(length contraction!)</a:t>
            </a:r>
            <a:endParaRPr lang="en-US" sz="2000" dirty="0">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0-#ppt_w/2"/>
                                          </p:val>
                                        </p:tav>
                                        <p:tav tm="100000">
                                          <p:val>
                                            <p:strVal val="#ppt_x"/>
                                          </p:val>
                                        </p:tav>
                                      </p:tavLst>
                                    </p:anim>
                                    <p:anim calcmode="lin" valueType="num">
                                      <p:cBhvr additive="base">
                                        <p:cTn id="8" dur="500" fill="hold"/>
                                        <p:tgtEl>
                                          <p:spTgt spid="10"/>
                                        </p:tgtEl>
                                        <p:attrNameLst>
                                          <p:attrName>ppt_y</p:attrName>
                                        </p:attrNameLst>
                                      </p:cBhvr>
                                      <p:tavLst>
                                        <p:tav tm="0">
                                          <p:val>
                                            <p:strVal val="#ppt_y"/>
                                          </p:val>
                                        </p:tav>
                                        <p:tav tm="100000">
                                          <p:val>
                                            <p:strVal val="#ppt_y"/>
                                          </p:val>
                                        </p:tav>
                                      </p:tavLst>
                                    </p:anim>
                                  </p:childTnLst>
                                </p:cTn>
                              </p:par>
                              <p:par>
                                <p:cTn id="9" presetID="2" presetClass="entr" presetSubtype="1"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500" fill="hold"/>
                                        <p:tgtEl>
                                          <p:spTgt spid="11"/>
                                        </p:tgtEl>
                                        <p:attrNameLst>
                                          <p:attrName>ppt_x</p:attrName>
                                        </p:attrNameLst>
                                      </p:cBhvr>
                                      <p:tavLst>
                                        <p:tav tm="0">
                                          <p:val>
                                            <p:strVal val="#ppt_x"/>
                                          </p:val>
                                        </p:tav>
                                        <p:tav tm="100000">
                                          <p:val>
                                            <p:strVal val="#ppt_x"/>
                                          </p:val>
                                        </p:tav>
                                      </p:tavLst>
                                    </p:anim>
                                    <p:anim calcmode="lin" valueType="num">
                                      <p:cBhvr additive="base">
                                        <p:cTn id="12" dur="500" fill="hold"/>
                                        <p:tgtEl>
                                          <p:spTgt spid="11"/>
                                        </p:tgtEl>
                                        <p:attrNameLst>
                                          <p:attrName>ppt_y</p:attrName>
                                        </p:attrNameLst>
                                      </p:cBhvr>
                                      <p:tavLst>
                                        <p:tav tm="0">
                                          <p:val>
                                            <p:strVal val="0-#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wipe(left)">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6869"/>
                                        </p:tgtEl>
                                        <p:attrNameLst>
                                          <p:attrName>style.visibility</p:attrName>
                                        </p:attrNameLst>
                                      </p:cBhvr>
                                      <p:to>
                                        <p:strVal val="visible"/>
                                      </p:to>
                                    </p:set>
                                    <p:animEffect transition="in" filter="wipe(left)">
                                      <p:cBhvr>
                                        <p:cTn id="22" dur="500"/>
                                        <p:tgtEl>
                                          <p:spTgt spid="36869"/>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wipe(left)">
                                      <p:cBhvr>
                                        <p:cTn id="27" dur="500"/>
                                        <p:tgtEl>
                                          <p:spTgt spid="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6867"/>
                                        </p:tgtEl>
                                        <p:attrNameLst>
                                          <p:attrName>style.visibility</p:attrName>
                                        </p:attrNameLst>
                                      </p:cBhvr>
                                      <p:to>
                                        <p:strVal val="visible"/>
                                      </p:to>
                                    </p:set>
                                    <p:animEffect transition="in" filter="wipe(left)">
                                      <p:cBhvr>
                                        <p:cTn id="32" dur="500"/>
                                        <p:tgtEl>
                                          <p:spTgt spid="36867"/>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36872"/>
                                        </p:tgtEl>
                                        <p:attrNameLst>
                                          <p:attrName>style.visibility</p:attrName>
                                        </p:attrNameLst>
                                      </p:cBhvr>
                                      <p:to>
                                        <p:strVal val="visible"/>
                                      </p:to>
                                    </p:set>
                                    <p:animEffect transition="in" filter="wipe(left)">
                                      <p:cBhvr>
                                        <p:cTn id="37" dur="500"/>
                                        <p:tgtEl>
                                          <p:spTgt spid="36872"/>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36868"/>
                                        </p:tgtEl>
                                        <p:attrNameLst>
                                          <p:attrName>style.visibility</p:attrName>
                                        </p:attrNameLst>
                                      </p:cBhvr>
                                      <p:to>
                                        <p:strVal val="visible"/>
                                      </p:to>
                                    </p:set>
                                    <p:animEffect transition="in" filter="wipe(left)">
                                      <p:cBhvr>
                                        <p:cTn id="42" dur="500"/>
                                        <p:tgtEl>
                                          <p:spTgt spid="36868"/>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36873"/>
                                        </p:tgtEl>
                                        <p:attrNameLst>
                                          <p:attrName>style.visibility</p:attrName>
                                        </p:attrNameLst>
                                      </p:cBhvr>
                                      <p:to>
                                        <p:strVal val="visible"/>
                                      </p:to>
                                    </p:set>
                                    <p:animEffect transition="in" filter="wipe(left)">
                                      <p:cBhvr>
                                        <p:cTn id="47" dur="500"/>
                                        <p:tgtEl>
                                          <p:spTgt spid="36873"/>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36874"/>
                                        </p:tgtEl>
                                        <p:attrNameLst>
                                          <p:attrName>style.visibility</p:attrName>
                                        </p:attrNameLst>
                                      </p:cBhvr>
                                      <p:to>
                                        <p:strVal val="visible"/>
                                      </p:to>
                                    </p:set>
                                    <p:animEffect transition="in" filter="wipe(left)">
                                      <p:cBhvr>
                                        <p:cTn id="52" dur="500"/>
                                        <p:tgtEl>
                                          <p:spTgt spid="36874"/>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22"/>
                                        </p:tgtEl>
                                        <p:attrNameLst>
                                          <p:attrName>style.visibility</p:attrName>
                                        </p:attrNameLst>
                                      </p:cBhvr>
                                      <p:to>
                                        <p:strVal val="visible"/>
                                      </p:to>
                                    </p:set>
                                    <p:animEffect transition="in" filter="wipe(left)">
                                      <p:cBhvr>
                                        <p:cTn id="57"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22" grpId="0"/>
    </p:bld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
            <a:ext cx="7772400" cy="838200"/>
          </a:xfrm>
        </p:spPr>
        <p:txBody>
          <a:bodyPr/>
          <a:lstStyle/>
          <a:p>
            <a:r>
              <a:rPr lang="en-US" dirty="0" smtClean="0"/>
              <a:t>More about </a:t>
            </a:r>
            <a:r>
              <a:rPr lang="en-US" dirty="0" err="1" smtClean="0"/>
              <a:t>Muons</a:t>
            </a:r>
            <a:endParaRPr lang="en-US" dirty="0"/>
          </a:p>
        </p:txBody>
      </p:sp>
      <p:sp>
        <p:nvSpPr>
          <p:cNvPr id="3" name="Content Placeholder 2"/>
          <p:cNvSpPr>
            <a:spLocks noGrp="1"/>
          </p:cNvSpPr>
          <p:nvPr>
            <p:ph idx="1"/>
          </p:nvPr>
        </p:nvSpPr>
        <p:spPr>
          <a:xfrm>
            <a:off x="685800" y="609600"/>
            <a:ext cx="7924800" cy="5638800"/>
          </a:xfrm>
        </p:spPr>
        <p:txBody>
          <a:bodyPr>
            <a:noAutofit/>
          </a:bodyPr>
          <a:lstStyle/>
          <a:p>
            <a:r>
              <a:rPr lang="en-US" sz="2000" dirty="0" smtClean="0"/>
              <a:t>Rate: 1/cm</a:t>
            </a:r>
            <a:r>
              <a:rPr lang="en-US" sz="2000" baseline="30000" dirty="0" smtClean="0"/>
              <a:t>2</a:t>
            </a:r>
            <a:r>
              <a:rPr lang="en-US" sz="2000" dirty="0" smtClean="0"/>
              <a:t>/minute at Earth’s surface  (so for a person with 600 cm</a:t>
            </a:r>
            <a:r>
              <a:rPr lang="en-US" sz="2000" baseline="30000" dirty="0" smtClean="0"/>
              <a:t>2 </a:t>
            </a:r>
            <a:r>
              <a:rPr lang="en-US" sz="2000" dirty="0" smtClean="0"/>
              <a:t> that would be 600/60=10 </a:t>
            </a:r>
            <a:r>
              <a:rPr lang="en-US" sz="2000" dirty="0" err="1" smtClean="0"/>
              <a:t>muons</a:t>
            </a:r>
            <a:r>
              <a:rPr lang="en-US" sz="2000" dirty="0" smtClean="0"/>
              <a:t>/sec passing through!)</a:t>
            </a:r>
            <a:endParaRPr lang="en-US" sz="2000" baseline="30000" dirty="0" smtClean="0"/>
          </a:p>
          <a:p>
            <a:r>
              <a:rPr lang="en-US" sz="2000" dirty="0" smtClean="0"/>
              <a:t>They are typically produced in atmosphere about 6 km above surface of Earth and often have velocities that are a substantial fraction of speed of light,  v=.998 c for example and life time </a:t>
            </a:r>
            <a:r>
              <a:rPr lang="en-US" sz="2000" dirty="0" smtClean="0">
                <a:sym typeface="Symbol"/>
              </a:rPr>
              <a:t>2.2 </a:t>
            </a:r>
            <a:r>
              <a:rPr lang="en-US" sz="2000" dirty="0" err="1" smtClean="0">
                <a:sym typeface="Symbol"/>
              </a:rPr>
              <a:t>μsec</a:t>
            </a:r>
            <a:endParaRPr lang="en-US" sz="2000" dirty="0" smtClean="0"/>
          </a:p>
          <a:p>
            <a:pPr>
              <a:buNone/>
            </a:pPr>
            <a:r>
              <a:rPr lang="en-US" sz="2000" dirty="0" smtClean="0"/>
              <a:t>      </a:t>
            </a:r>
          </a:p>
          <a:p>
            <a:r>
              <a:rPr lang="en-US" sz="2000" dirty="0" smtClean="0"/>
              <a:t>How do they reach the Earth if they only go 660 m and not 6000 m?</a:t>
            </a:r>
          </a:p>
          <a:p>
            <a:r>
              <a:rPr lang="en-US" sz="2000" dirty="0" smtClean="0"/>
              <a:t>The time dilation stretches life time to </a:t>
            </a:r>
            <a:r>
              <a:rPr lang="en-US" sz="2000" dirty="0" smtClean="0">
                <a:sym typeface="Symbol"/>
              </a:rPr>
              <a:t>t=35 </a:t>
            </a:r>
            <a:r>
              <a:rPr lang="en-US" sz="2000" dirty="0" err="1" smtClean="0">
                <a:sym typeface="Symbol"/>
              </a:rPr>
              <a:t>μsec</a:t>
            </a:r>
            <a:r>
              <a:rPr lang="en-US" sz="2000" dirty="0" smtClean="0">
                <a:sym typeface="Symbol"/>
              </a:rPr>
              <a:t> not 2.2 </a:t>
            </a:r>
            <a:r>
              <a:rPr lang="en-US" sz="2000" dirty="0" err="1" smtClean="0">
                <a:sym typeface="Symbol"/>
              </a:rPr>
              <a:t>μsec</a:t>
            </a:r>
            <a:r>
              <a:rPr lang="en-US" sz="2000" dirty="0" smtClean="0">
                <a:sym typeface="Symbol"/>
              </a:rPr>
              <a:t>, thus they can travel 16 times further, or about 10 km, implying they easily reach the ground</a:t>
            </a:r>
          </a:p>
          <a:p>
            <a:r>
              <a:rPr lang="en-US" sz="2000" dirty="0" smtClean="0">
                <a:sym typeface="Symbol"/>
              </a:rPr>
              <a:t>But riding on a </a:t>
            </a:r>
            <a:r>
              <a:rPr lang="en-US" sz="2000" dirty="0" err="1" smtClean="0">
                <a:sym typeface="Symbol"/>
              </a:rPr>
              <a:t>muon</a:t>
            </a:r>
            <a:r>
              <a:rPr lang="en-US" sz="2000" dirty="0" smtClean="0">
                <a:sym typeface="Symbol"/>
              </a:rPr>
              <a:t>, the trip takes only 2.2 </a:t>
            </a:r>
            <a:r>
              <a:rPr lang="en-US" sz="2000" dirty="0" err="1" smtClean="0">
                <a:sym typeface="Symbol"/>
              </a:rPr>
              <a:t>μsec</a:t>
            </a:r>
            <a:r>
              <a:rPr lang="en-US" sz="2000" dirty="0" smtClean="0">
                <a:sym typeface="Symbol"/>
              </a:rPr>
              <a:t>, so how do they reach the ground???</a:t>
            </a:r>
          </a:p>
          <a:p>
            <a:r>
              <a:rPr lang="en-US" sz="2000" dirty="0" err="1" smtClean="0">
                <a:sym typeface="Symbol"/>
              </a:rPr>
              <a:t>Muon</a:t>
            </a:r>
            <a:r>
              <a:rPr lang="en-US" sz="2000" dirty="0" smtClean="0">
                <a:sym typeface="Symbol"/>
              </a:rPr>
              <a:t>-rider sees the ground moving towards him, so the length he has to travel contracts and is only </a:t>
            </a:r>
            <a:endParaRPr lang="en-US" sz="2000" dirty="0" smtClean="0"/>
          </a:p>
          <a:p>
            <a:r>
              <a:rPr lang="en-US" sz="2000" dirty="0" smtClean="0"/>
              <a:t>At 1000 km/sec, it would take 5 seconds to cross U.S. , pretty fast, but does it give length contraction?                                  {not much contraction}  </a:t>
            </a:r>
          </a:p>
          <a:p>
            <a:pPr>
              <a:buNone/>
            </a:pPr>
            <a:r>
              <a:rPr lang="en-US" sz="2000" dirty="0" smtClean="0"/>
              <a:t>      (for v=0.9c,  the length is reduced by 44%) </a:t>
            </a:r>
          </a:p>
          <a:p>
            <a:endParaRPr lang="en-US" sz="2000" dirty="0" smtClean="0"/>
          </a:p>
          <a:p>
            <a:pPr>
              <a:buNone/>
            </a:pPr>
            <a:r>
              <a:rPr lang="en-US" sz="2000" dirty="0" smtClean="0"/>
              <a:t> </a:t>
            </a:r>
          </a:p>
          <a:p>
            <a:pPr>
              <a:buNone/>
            </a:pPr>
            <a:endParaRPr lang="en-US" sz="2000" baseline="30000" dirty="0" smtClean="0"/>
          </a:p>
          <a:p>
            <a:pPr>
              <a:buNone/>
            </a:pPr>
            <a:endParaRPr lang="en-US" sz="2000" baseline="30000" dirty="0" smtClean="0"/>
          </a:p>
        </p:txBody>
      </p:sp>
      <p:sp>
        <p:nvSpPr>
          <p:cNvPr id="5" name="Footer Placeholder 4"/>
          <p:cNvSpPr>
            <a:spLocks noGrp="1"/>
          </p:cNvSpPr>
          <p:nvPr>
            <p:ph type="ftr" sz="quarter" idx="11"/>
          </p:nvPr>
        </p:nvSpPr>
        <p:spPr>
          <a:xfrm>
            <a:off x="3124200" y="6416675"/>
            <a:ext cx="2895600" cy="365125"/>
          </a:xfrm>
        </p:spPr>
        <p:txBody>
          <a:bodyPr/>
          <a:lstStyle/>
          <a:p>
            <a:r>
              <a:rPr lang="en-US" smtClean="0"/>
              <a:t>PHYS 3313-001, Fall 2012                      Dr. Jaehoon Yu</a:t>
            </a:r>
            <a:endParaRPr lang="en-US" dirty="0"/>
          </a:p>
        </p:txBody>
      </p:sp>
      <p:sp>
        <p:nvSpPr>
          <p:cNvPr id="6" name="Slide Number Placeholder 5"/>
          <p:cNvSpPr>
            <a:spLocks noGrp="1"/>
          </p:cNvSpPr>
          <p:nvPr>
            <p:ph type="sldNum" sz="quarter" idx="12"/>
          </p:nvPr>
        </p:nvSpPr>
        <p:spPr/>
        <p:txBody>
          <a:bodyPr/>
          <a:lstStyle/>
          <a:p>
            <a:fld id="{A70890A1-DA85-483F-ABF9-6C30248A1FC2}" type="slidenum">
              <a:rPr lang="en-US" smtClean="0"/>
              <a:pPr/>
              <a:t>17</a:t>
            </a:fld>
            <a:endParaRPr lang="en-US"/>
          </a:p>
        </p:txBody>
      </p:sp>
      <p:graphicFrame>
        <p:nvGraphicFramePr>
          <p:cNvPr id="37891" name="Object 3"/>
          <p:cNvGraphicFramePr>
            <a:graphicFrameLocks noChangeAspect="1"/>
          </p:cNvGraphicFramePr>
          <p:nvPr/>
        </p:nvGraphicFramePr>
        <p:xfrm>
          <a:off x="4572000" y="1953126"/>
          <a:ext cx="4038600" cy="637674"/>
        </p:xfrm>
        <a:graphic>
          <a:graphicData uri="http://schemas.openxmlformats.org/presentationml/2006/ole">
            <p:oleObj spid="_x0000_s297986" name="Equation" r:id="rId4" imgW="2654280" imgH="393480" progId="Equation.DSMT4">
              <p:embed/>
            </p:oleObj>
          </a:graphicData>
        </a:graphic>
      </p:graphicFrame>
      <p:graphicFrame>
        <p:nvGraphicFramePr>
          <p:cNvPr id="37893" name="Object 5"/>
          <p:cNvGraphicFramePr>
            <a:graphicFrameLocks noChangeAspect="1"/>
          </p:cNvGraphicFramePr>
          <p:nvPr/>
        </p:nvGraphicFramePr>
        <p:xfrm>
          <a:off x="3124200" y="4648200"/>
          <a:ext cx="1901825" cy="395288"/>
        </p:xfrm>
        <a:graphic>
          <a:graphicData uri="http://schemas.openxmlformats.org/presentationml/2006/ole">
            <p:oleObj spid="_x0000_s297987" name="Equation" r:id="rId5" imgW="1447800" imgH="241300" progId="Equation.DSMT4">
              <p:embed/>
            </p:oleObj>
          </a:graphicData>
        </a:graphic>
      </p:graphicFrame>
      <p:graphicFrame>
        <p:nvGraphicFramePr>
          <p:cNvPr id="37895" name="Object 7"/>
          <p:cNvGraphicFramePr>
            <a:graphicFrameLocks noChangeAspect="1"/>
          </p:cNvGraphicFramePr>
          <p:nvPr/>
        </p:nvGraphicFramePr>
        <p:xfrm>
          <a:off x="3429000" y="5354782"/>
          <a:ext cx="1600200" cy="436418"/>
        </p:xfrm>
        <a:graphic>
          <a:graphicData uri="http://schemas.openxmlformats.org/presentationml/2006/ole">
            <p:oleObj spid="_x0000_s297988" name="Equation" r:id="rId6" imgW="914400" imgH="228600" progId="Equation.DSMT4">
              <p:embed/>
            </p:oleObj>
          </a:graphicData>
        </a:graphic>
      </p:graphicFrame>
      <p:sp>
        <p:nvSpPr>
          <p:cNvPr id="10" name="Date Placeholder 3"/>
          <p:cNvSpPr>
            <a:spLocks noGrp="1"/>
          </p:cNvSpPr>
          <p:nvPr>
            <p:ph type="dt" sz="half" idx="10"/>
          </p:nvPr>
        </p:nvSpPr>
        <p:spPr>
          <a:xfrm>
            <a:off x="457200" y="6356350"/>
            <a:ext cx="2133600" cy="365125"/>
          </a:xfrm>
        </p:spPr>
        <p:txBody>
          <a:bodyPr/>
          <a:lstStyle/>
          <a:p>
            <a:r>
              <a:rPr lang="en-US" smtClean="0"/>
              <a:t>Mon., Sept. 10, 2012</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7891"/>
                                        </p:tgtEl>
                                        <p:attrNameLst>
                                          <p:attrName>style.visibility</p:attrName>
                                        </p:attrNameLst>
                                      </p:cBhvr>
                                      <p:to>
                                        <p:strVal val="visible"/>
                                      </p:to>
                                    </p:set>
                                    <p:animEffect transition="in" filter="wipe(down)">
                                      <p:cBhvr>
                                        <p:cTn id="17" dur="500"/>
                                        <p:tgtEl>
                                          <p:spTgt spid="37891"/>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37893"/>
                                        </p:tgtEl>
                                        <p:attrNameLst>
                                          <p:attrName>style.visibility</p:attrName>
                                        </p:attrNameLst>
                                      </p:cBhvr>
                                      <p:to>
                                        <p:strVal val="visible"/>
                                      </p:to>
                                    </p:set>
                                    <p:animEffect transition="in" filter="wipe(left)">
                                      <p:cBhvr>
                                        <p:cTn id="42" dur="500"/>
                                        <p:tgtEl>
                                          <p:spTgt spid="37893"/>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wipe(left)">
                                      <p:cBhvr>
                                        <p:cTn id="47" dur="500"/>
                                        <p:tgtEl>
                                          <p:spTgt spid="3">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nodeType="clickEffect">
                                  <p:stCondLst>
                                    <p:cond delay="0"/>
                                  </p:stCondLst>
                                  <p:childTnLst>
                                    <p:set>
                                      <p:cBhvr>
                                        <p:cTn id="51" dur="1" fill="hold">
                                          <p:stCondLst>
                                            <p:cond delay="0"/>
                                          </p:stCondLst>
                                        </p:cTn>
                                        <p:tgtEl>
                                          <p:spTgt spid="37895"/>
                                        </p:tgtEl>
                                        <p:attrNameLst>
                                          <p:attrName>style.visibility</p:attrName>
                                        </p:attrNameLst>
                                      </p:cBhvr>
                                      <p:to>
                                        <p:strVal val="visible"/>
                                      </p:to>
                                    </p:set>
                                    <p:animEffect transition="in" filter="wipe(down)">
                                      <p:cBhvr>
                                        <p:cTn id="52" dur="500"/>
                                        <p:tgtEl>
                                          <p:spTgt spid="37895"/>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childTnLst>
                                    <p:set>
                                      <p:cBhvr>
                                        <p:cTn id="56" dur="1" fill="hold">
                                          <p:stCondLst>
                                            <p:cond delay="0"/>
                                          </p:stCondLst>
                                        </p:cTn>
                                        <p:tgtEl>
                                          <p:spTgt spid="3">
                                            <p:txEl>
                                              <p:pRg st="8" end="8"/>
                                            </p:txEl>
                                          </p:spTgt>
                                        </p:tgtEl>
                                        <p:attrNameLst>
                                          <p:attrName>style.visibility</p:attrName>
                                        </p:attrNameLst>
                                      </p:cBhvr>
                                      <p:to>
                                        <p:strVal val="visible"/>
                                      </p:to>
                                    </p:set>
                                    <p:animEffect transition="in" filter="wipe(left)">
                                      <p:cBhvr>
                                        <p:cTn id="5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0897" name="Rectangle 2"/>
          <p:cNvSpPr>
            <a:spLocks noGrp="1" noChangeArrowheads="1"/>
          </p:cNvSpPr>
          <p:nvPr>
            <p:ph type="title"/>
          </p:nvPr>
        </p:nvSpPr>
        <p:spPr>
          <a:xfrm>
            <a:off x="685800" y="152400"/>
            <a:ext cx="7772400" cy="762000"/>
          </a:xfrm>
        </p:spPr>
        <p:txBody>
          <a:bodyPr/>
          <a:lstStyle/>
          <a:p>
            <a:pPr algn="ctr" eaLnBrk="1" hangingPunct="1"/>
            <a:r>
              <a:rPr lang="en-US" sz="4800" dirty="0" smtClean="0">
                <a:ea typeface="ＭＳ Ｐゴシック" pitchFamily="-84" charset="-128"/>
                <a:cs typeface="ＭＳ Ｐゴシック" pitchFamily="-84" charset="-128"/>
              </a:rPr>
              <a:t>Addition </a:t>
            </a:r>
            <a:r>
              <a:rPr lang="en-US" sz="4800" dirty="0">
                <a:ea typeface="ＭＳ Ｐゴシック" pitchFamily="-84" charset="-128"/>
                <a:cs typeface="ＭＳ Ｐゴシック" pitchFamily="-84" charset="-128"/>
              </a:rPr>
              <a:t>of Velocities</a:t>
            </a:r>
          </a:p>
        </p:txBody>
      </p:sp>
      <p:sp>
        <p:nvSpPr>
          <p:cNvPr id="80898" name="Rectangle 3"/>
          <p:cNvSpPr>
            <a:spLocks noGrp="1" noChangeArrowheads="1"/>
          </p:cNvSpPr>
          <p:nvPr>
            <p:ph type="body" idx="1"/>
          </p:nvPr>
        </p:nvSpPr>
        <p:spPr>
          <a:xfrm>
            <a:off x="304800" y="914401"/>
            <a:ext cx="8534400" cy="4953000"/>
          </a:xfrm>
        </p:spPr>
        <p:txBody>
          <a:bodyPr/>
          <a:lstStyle/>
          <a:p>
            <a:pPr marL="0" indent="0" algn="just" eaLnBrk="1" hangingPunct="1">
              <a:buFont typeface="Wingdings" pitchFamily="-84" charset="2"/>
              <a:buNone/>
            </a:pPr>
            <a:r>
              <a:rPr lang="en-US" sz="3600" dirty="0" smtClean="0">
                <a:ea typeface="ＭＳ Ｐゴシック" pitchFamily="-84" charset="-128"/>
                <a:cs typeface="ＭＳ Ｐゴシック" pitchFamily="-84" charset="-128"/>
              </a:rPr>
              <a:t>How do we add velocities in a relativistic case?</a:t>
            </a:r>
          </a:p>
          <a:p>
            <a:pPr marL="0" indent="0" algn="just" eaLnBrk="1" hangingPunct="1">
              <a:buFont typeface="Wingdings" pitchFamily="-84" charset="2"/>
              <a:buNone/>
            </a:pPr>
            <a:r>
              <a:rPr lang="en-US" sz="3600" dirty="0" smtClean="0">
                <a:ea typeface="ＭＳ Ｐゴシック" pitchFamily="-84" charset="-128"/>
                <a:cs typeface="ＭＳ Ｐゴシック" pitchFamily="-84" charset="-128"/>
              </a:rPr>
              <a:t>Taking </a:t>
            </a:r>
            <a:r>
              <a:rPr lang="en-US" sz="3600" dirty="0">
                <a:ea typeface="ＭＳ Ｐゴシック" pitchFamily="-84" charset="-128"/>
                <a:cs typeface="ＭＳ Ｐゴシック" pitchFamily="-84" charset="-128"/>
              </a:rPr>
              <a:t>differentials of the Lorentz transformation, relative velocities may be calculated:</a:t>
            </a:r>
          </a:p>
        </p:txBody>
      </p:sp>
      <p:pic>
        <p:nvPicPr>
          <p:cNvPr id="80899" name="Picture 7"/>
          <p:cNvPicPr preferRelativeResize="0">
            <a:picLocks noChangeAspect="1" noChangeArrowheads="1"/>
          </p:cNvPicPr>
          <p:nvPr/>
        </p:nvPicPr>
        <p:blipFill>
          <a:blip r:embed="rId2"/>
          <a:srcRect/>
          <a:stretch>
            <a:fillRect/>
          </a:stretch>
        </p:blipFill>
        <p:spPr bwMode="auto">
          <a:xfrm>
            <a:off x="2230437" y="2852247"/>
            <a:ext cx="4398963" cy="2862753"/>
          </a:xfrm>
          <a:prstGeom prst="rect">
            <a:avLst/>
          </a:prstGeom>
          <a:noFill/>
          <a:ln w="9525">
            <a:noFill/>
            <a:miter lim="800000"/>
            <a:headEnd/>
            <a:tailEnd/>
          </a:ln>
        </p:spPr>
      </p:pic>
      <p:sp>
        <p:nvSpPr>
          <p:cNvPr id="5" name="Date Placeholder 4"/>
          <p:cNvSpPr>
            <a:spLocks noGrp="1"/>
          </p:cNvSpPr>
          <p:nvPr>
            <p:ph type="dt" sz="half" idx="10"/>
          </p:nvPr>
        </p:nvSpPr>
        <p:spPr/>
        <p:txBody>
          <a:bodyPr/>
          <a:lstStyle/>
          <a:p>
            <a:pPr>
              <a:defRPr/>
            </a:pPr>
            <a:r>
              <a:rPr lang="en-US" smtClean="0"/>
              <a:t>Mon., Sept. 10, 2012</a:t>
            </a:r>
            <a:endParaRPr lang="en-US"/>
          </a:p>
        </p:txBody>
      </p:sp>
      <p:sp>
        <p:nvSpPr>
          <p:cNvPr id="6" name="Slide Number Placeholder 5"/>
          <p:cNvSpPr>
            <a:spLocks noGrp="1"/>
          </p:cNvSpPr>
          <p:nvPr>
            <p:ph type="sldNum" sz="quarter" idx="12"/>
          </p:nvPr>
        </p:nvSpPr>
        <p:spPr/>
        <p:txBody>
          <a:bodyPr/>
          <a:lstStyle/>
          <a:p>
            <a:pPr>
              <a:defRPr/>
            </a:pPr>
            <a:fld id="{623D45CD-16A2-224C-B70A-0D1B04896262}" type="slidenum">
              <a:rPr lang="en-US" smtClean="0"/>
              <a:pPr>
                <a:defRPr/>
              </a:pPr>
              <a:t>18</a:t>
            </a:fld>
            <a:endParaRPr lang="en-US"/>
          </a:p>
        </p:txBody>
      </p:sp>
      <p:sp>
        <p:nvSpPr>
          <p:cNvPr id="7" name="Footer Placeholder 6"/>
          <p:cNvSpPr>
            <a:spLocks noGrp="1"/>
          </p:cNvSpPr>
          <p:nvPr>
            <p:ph type="ftr" sz="quarter" idx="11"/>
          </p:nvPr>
        </p:nvSpPr>
        <p:spPr/>
        <p:txBody>
          <a:bodyPr/>
          <a:lstStyle/>
          <a:p>
            <a:pPr>
              <a:defRPr/>
            </a:pPr>
            <a:r>
              <a:rPr lang="en-US" smtClean="0"/>
              <a:t>PHYS 3313-001, Fall 2012                      Dr. Jaehoon Yu</a:t>
            </a:r>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80898">
                                            <p:txEl>
                                              <p:pRg st="0" end="0"/>
                                            </p:txEl>
                                          </p:spTgt>
                                        </p:tgtEl>
                                        <p:attrNameLst>
                                          <p:attrName>style.visibility</p:attrName>
                                        </p:attrNameLst>
                                      </p:cBhvr>
                                      <p:to>
                                        <p:strVal val="visible"/>
                                      </p:to>
                                    </p:set>
                                    <p:animEffect transition="in" filter="wipe(left)">
                                      <p:cBhvr>
                                        <p:cTn id="7" dur="500"/>
                                        <p:tgtEl>
                                          <p:spTgt spid="8089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80898">
                                            <p:txEl>
                                              <p:pRg st="1" end="1"/>
                                            </p:txEl>
                                          </p:spTgt>
                                        </p:tgtEl>
                                        <p:attrNameLst>
                                          <p:attrName>style.visibility</p:attrName>
                                        </p:attrNameLst>
                                      </p:cBhvr>
                                      <p:to>
                                        <p:strVal val="visible"/>
                                      </p:to>
                                    </p:set>
                                    <p:animEffect transition="in" filter="wipe(left)">
                                      <p:cBhvr>
                                        <p:cTn id="12" dur="500"/>
                                        <p:tgtEl>
                                          <p:spTgt spid="8089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80899"/>
                                        </p:tgtEl>
                                        <p:attrNameLst>
                                          <p:attrName>style.visibility</p:attrName>
                                        </p:attrNameLst>
                                      </p:cBhvr>
                                      <p:to>
                                        <p:strVal val="visible"/>
                                      </p:to>
                                    </p:set>
                                    <p:animEffect transition="in" filter="wipe(left)">
                                      <p:cBhvr>
                                        <p:cTn id="17" dur="500"/>
                                        <p:tgtEl>
                                          <p:spTgt spid="808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898" grpId="0" build="p"/>
    </p:bld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21" name="Rectangle 2"/>
          <p:cNvSpPr>
            <a:spLocks noGrp="1" noChangeArrowheads="1"/>
          </p:cNvSpPr>
          <p:nvPr>
            <p:ph type="title"/>
          </p:nvPr>
        </p:nvSpPr>
        <p:spPr>
          <a:xfrm>
            <a:off x="457200" y="0"/>
            <a:ext cx="8229600" cy="788987"/>
          </a:xfrm>
        </p:spPr>
        <p:txBody>
          <a:bodyPr/>
          <a:lstStyle/>
          <a:p>
            <a:pPr eaLnBrk="1" hangingPunct="1"/>
            <a:r>
              <a:rPr lang="en-US" sz="5400" dirty="0">
                <a:ea typeface="ＭＳ Ｐゴシック" pitchFamily="-84" charset="-128"/>
                <a:cs typeface="ＭＳ Ｐゴシック" pitchFamily="-84" charset="-128"/>
              </a:rPr>
              <a:t>So that…</a:t>
            </a:r>
          </a:p>
        </p:txBody>
      </p:sp>
      <p:sp>
        <p:nvSpPr>
          <p:cNvPr id="81922" name="Rectangle 3"/>
          <p:cNvSpPr>
            <a:spLocks noGrp="1" noChangeArrowheads="1"/>
          </p:cNvSpPr>
          <p:nvPr>
            <p:ph type="body" sz="half" idx="1"/>
          </p:nvPr>
        </p:nvSpPr>
        <p:spPr>
          <a:xfrm>
            <a:off x="381000" y="990600"/>
            <a:ext cx="8382000" cy="4800600"/>
          </a:xfrm>
        </p:spPr>
        <p:txBody>
          <a:bodyPr/>
          <a:lstStyle/>
          <a:p>
            <a:pPr marL="0" indent="0" eaLnBrk="1" hangingPunct="1">
              <a:buFont typeface="Wingdings" pitchFamily="-84" charset="2"/>
              <a:buNone/>
            </a:pPr>
            <a:r>
              <a:rPr lang="en-US" dirty="0">
                <a:ea typeface="ＭＳ Ｐゴシック" pitchFamily="-84" charset="-128"/>
                <a:cs typeface="ＭＳ Ｐゴシック" pitchFamily="-84" charset="-128"/>
              </a:rPr>
              <a:t>defining velocities as: </a:t>
            </a:r>
            <a:r>
              <a:rPr lang="en-US" i="1" dirty="0" err="1">
                <a:ea typeface="ＭＳ Ｐゴシック" pitchFamily="-84" charset="-128"/>
                <a:cs typeface="ＭＳ Ｐゴシック" pitchFamily="-84" charset="-128"/>
              </a:rPr>
              <a:t>u</a:t>
            </a:r>
            <a:r>
              <a:rPr lang="en-US" i="1" baseline="-25000" dirty="0" err="1">
                <a:ea typeface="ＭＳ Ｐゴシック" pitchFamily="-84" charset="-128"/>
                <a:cs typeface="ＭＳ Ｐゴシック" pitchFamily="-84" charset="-128"/>
              </a:rPr>
              <a:t>x</a:t>
            </a:r>
            <a:r>
              <a:rPr lang="en-US" dirty="0">
                <a:ea typeface="ＭＳ Ｐゴシック" pitchFamily="-84" charset="-128"/>
                <a:cs typeface="ＭＳ Ｐゴシック" pitchFamily="-84" charset="-128"/>
              </a:rPr>
              <a:t> = </a:t>
            </a:r>
            <a:r>
              <a:rPr lang="en-US" i="1" dirty="0" err="1">
                <a:ea typeface="ＭＳ Ｐゴシック" pitchFamily="-84" charset="-128"/>
                <a:cs typeface="ＭＳ Ｐゴシック" pitchFamily="-84" charset="-128"/>
              </a:rPr>
              <a:t>dx</a:t>
            </a:r>
            <a:r>
              <a:rPr lang="en-US" dirty="0" err="1">
                <a:ea typeface="ＭＳ Ｐゴシック" pitchFamily="-84" charset="-128"/>
                <a:cs typeface="ＭＳ Ｐゴシック" pitchFamily="-84" charset="-128"/>
              </a:rPr>
              <a:t>/</a:t>
            </a:r>
            <a:r>
              <a:rPr lang="en-US" i="1" dirty="0" err="1">
                <a:ea typeface="ＭＳ Ｐゴシック" pitchFamily="-84" charset="-128"/>
                <a:cs typeface="ＭＳ Ｐゴシック" pitchFamily="-84" charset="-128"/>
              </a:rPr>
              <a:t>dt</a:t>
            </a:r>
            <a:r>
              <a:rPr lang="en-US" dirty="0">
                <a:ea typeface="ＭＳ Ｐゴシック" pitchFamily="-84" charset="-128"/>
                <a:cs typeface="ＭＳ Ｐゴシック" pitchFamily="-84" charset="-128"/>
              </a:rPr>
              <a:t>, </a:t>
            </a:r>
            <a:r>
              <a:rPr lang="en-US" i="1" dirty="0" err="1">
                <a:ea typeface="ＭＳ Ｐゴシック" pitchFamily="-84" charset="-128"/>
                <a:cs typeface="ＭＳ Ｐゴシック" pitchFamily="-84" charset="-128"/>
              </a:rPr>
              <a:t>u</a:t>
            </a:r>
            <a:r>
              <a:rPr lang="en-US" i="1" baseline="-25000" dirty="0" err="1">
                <a:ea typeface="ＭＳ Ｐゴシック" pitchFamily="-84" charset="-128"/>
                <a:cs typeface="ＭＳ Ｐゴシック" pitchFamily="-84" charset="-128"/>
              </a:rPr>
              <a:t>y</a:t>
            </a:r>
            <a:r>
              <a:rPr lang="en-US" baseline="-25000" dirty="0">
                <a:ea typeface="ＭＳ Ｐゴシック" pitchFamily="-84" charset="-128"/>
                <a:cs typeface="ＭＳ Ｐゴシック" pitchFamily="-84" charset="-128"/>
              </a:rPr>
              <a:t> </a:t>
            </a:r>
            <a:r>
              <a:rPr lang="en-US" dirty="0">
                <a:ea typeface="ＭＳ Ｐゴシック" pitchFamily="-84" charset="-128"/>
                <a:cs typeface="ＭＳ Ｐゴシック" pitchFamily="-84" charset="-128"/>
              </a:rPr>
              <a:t>= </a:t>
            </a:r>
            <a:r>
              <a:rPr lang="en-US" i="1" dirty="0" err="1">
                <a:ea typeface="ＭＳ Ｐゴシック" pitchFamily="-84" charset="-128"/>
                <a:cs typeface="ＭＳ Ｐゴシック" pitchFamily="-84" charset="-128"/>
              </a:rPr>
              <a:t>dy</a:t>
            </a:r>
            <a:r>
              <a:rPr lang="en-US" dirty="0" err="1">
                <a:ea typeface="ＭＳ Ｐゴシック" pitchFamily="-84" charset="-128"/>
                <a:cs typeface="ＭＳ Ｐゴシック" pitchFamily="-84" charset="-128"/>
              </a:rPr>
              <a:t>/</a:t>
            </a:r>
            <a:r>
              <a:rPr lang="en-US" i="1" dirty="0" err="1">
                <a:ea typeface="ＭＳ Ｐゴシック" pitchFamily="-84" charset="-128"/>
                <a:cs typeface="ＭＳ Ｐゴシック" pitchFamily="-84" charset="-128"/>
              </a:rPr>
              <a:t>dt</a:t>
            </a:r>
            <a:r>
              <a:rPr lang="en-US" dirty="0">
                <a:ea typeface="ＭＳ Ｐゴシック" pitchFamily="-84" charset="-128"/>
                <a:cs typeface="ＭＳ Ｐゴシック" pitchFamily="-84" charset="-128"/>
              </a:rPr>
              <a:t>,</a:t>
            </a:r>
            <a:r>
              <a:rPr lang="en-US" dirty="0" smtClean="0">
                <a:ea typeface="ＭＳ Ｐゴシック" pitchFamily="-84" charset="-128"/>
                <a:cs typeface="ＭＳ Ｐゴシック" pitchFamily="-84" charset="-128"/>
              </a:rPr>
              <a:t> </a:t>
            </a:r>
            <a:r>
              <a:rPr lang="en-US" i="1" dirty="0" err="1" smtClean="0">
                <a:ea typeface="ＭＳ Ｐゴシック" pitchFamily="-84" charset="-128"/>
                <a:cs typeface="ＭＳ Ｐゴシック" pitchFamily="-84" charset="-128"/>
              </a:rPr>
              <a:t>u</a:t>
            </a:r>
            <a:r>
              <a:rPr lang="en-US" dirty="0" err="1" smtClean="0">
                <a:ea typeface="ＭＳ Ｐゴシック" pitchFamily="-84" charset="-128"/>
                <a:cs typeface="ＭＳ Ｐゴシック" pitchFamily="-84" charset="-128"/>
              </a:rPr>
              <a:t>’</a:t>
            </a:r>
            <a:r>
              <a:rPr lang="en-US" altLang="ja-JP" i="1" baseline="-25000" dirty="0" err="1" smtClean="0">
                <a:ea typeface="ＭＳ Ｐゴシック" pitchFamily="-84" charset="-128"/>
                <a:cs typeface="ＭＳ Ｐゴシック" pitchFamily="-84" charset="-128"/>
              </a:rPr>
              <a:t>x</a:t>
            </a:r>
            <a:r>
              <a:rPr lang="en-US" altLang="ja-JP" baseline="-25000" dirty="0" smtClean="0">
                <a:ea typeface="ＭＳ Ｐゴシック" pitchFamily="-84" charset="-128"/>
                <a:cs typeface="ＭＳ Ｐゴシック" pitchFamily="-84" charset="-128"/>
              </a:rPr>
              <a:t> </a:t>
            </a:r>
            <a:r>
              <a:rPr lang="en-US" altLang="ja-JP" dirty="0">
                <a:ea typeface="ＭＳ Ｐゴシック" pitchFamily="-84" charset="-128"/>
                <a:cs typeface="ＭＳ Ｐゴシック" pitchFamily="-84" charset="-128"/>
              </a:rPr>
              <a:t>= </a:t>
            </a:r>
            <a:r>
              <a:rPr lang="en-US" altLang="ja-JP" i="1" dirty="0" err="1" smtClean="0">
                <a:ea typeface="ＭＳ Ｐゴシック" pitchFamily="-84" charset="-128"/>
                <a:cs typeface="ＭＳ Ｐゴシック" pitchFamily="-84" charset="-128"/>
              </a:rPr>
              <a:t>dx’</a:t>
            </a:r>
            <a:r>
              <a:rPr lang="en-US" altLang="ja-JP" dirty="0" err="1" smtClean="0">
                <a:ea typeface="ＭＳ Ｐゴシック" pitchFamily="-84" charset="-128"/>
                <a:cs typeface="ＭＳ Ｐゴシック" pitchFamily="-84" charset="-128"/>
              </a:rPr>
              <a:t>/</a:t>
            </a:r>
            <a:r>
              <a:rPr lang="en-US" altLang="ja-JP" i="1" dirty="0" err="1" smtClean="0">
                <a:ea typeface="ＭＳ Ｐゴシック" pitchFamily="-84" charset="-128"/>
                <a:cs typeface="ＭＳ Ｐゴシック" pitchFamily="-84" charset="-128"/>
              </a:rPr>
              <a:t>dt</a:t>
            </a:r>
            <a:r>
              <a:rPr lang="en-US" altLang="ja-JP" i="1" dirty="0" smtClean="0">
                <a:ea typeface="ＭＳ Ｐゴシック" pitchFamily="-84" charset="-128"/>
                <a:cs typeface="ＭＳ Ｐゴシック" pitchFamily="-84" charset="-128"/>
              </a:rPr>
              <a:t>’</a:t>
            </a:r>
            <a:r>
              <a:rPr lang="en-US" altLang="ja-JP" dirty="0" smtClean="0">
                <a:ea typeface="ＭＳ Ｐゴシック" pitchFamily="-84" charset="-128"/>
                <a:cs typeface="ＭＳ Ｐゴシック" pitchFamily="-84" charset="-128"/>
              </a:rPr>
              <a:t>, </a:t>
            </a:r>
            <a:r>
              <a:rPr lang="en-US" altLang="ja-JP" dirty="0">
                <a:ea typeface="ＭＳ Ｐゴシック" pitchFamily="-84" charset="-128"/>
                <a:cs typeface="ＭＳ Ｐゴシック" pitchFamily="-84" charset="-128"/>
              </a:rPr>
              <a:t>etc. it</a:t>
            </a:r>
            <a:r>
              <a:rPr lang="en-US" altLang="ja-JP" dirty="0" smtClean="0">
                <a:ea typeface="ＭＳ Ｐゴシック" pitchFamily="-84" charset="-128"/>
                <a:cs typeface="ＭＳ Ｐゴシック" pitchFamily="-84" charset="-128"/>
              </a:rPr>
              <a:t> can be shown </a:t>
            </a:r>
            <a:r>
              <a:rPr lang="en-US" altLang="ja-JP" dirty="0">
                <a:ea typeface="ＭＳ Ｐゴシック" pitchFamily="-84" charset="-128"/>
                <a:cs typeface="ＭＳ Ｐゴシック" pitchFamily="-84" charset="-128"/>
              </a:rPr>
              <a:t>that:</a:t>
            </a:r>
          </a:p>
          <a:p>
            <a:pPr marL="0" indent="0" eaLnBrk="1" hangingPunct="1">
              <a:buFont typeface="Wingdings" pitchFamily="-84" charset="2"/>
              <a:buNone/>
            </a:pPr>
            <a:endParaRPr lang="en-US" dirty="0">
              <a:ea typeface="ＭＳ Ｐゴシック" pitchFamily="-84" charset="-128"/>
              <a:cs typeface="ＭＳ Ｐゴシック" pitchFamily="-84" charset="-128"/>
            </a:endParaRPr>
          </a:p>
          <a:p>
            <a:pPr marL="0" indent="0" eaLnBrk="1" hangingPunct="1">
              <a:buFont typeface="Wingdings" pitchFamily="-84" charset="2"/>
              <a:buNone/>
            </a:pPr>
            <a:endParaRPr lang="en-US" dirty="0">
              <a:ea typeface="ＭＳ Ｐゴシック" pitchFamily="-84" charset="-128"/>
              <a:cs typeface="ＭＳ Ｐゴシック" pitchFamily="-84" charset="-128"/>
            </a:endParaRPr>
          </a:p>
          <a:p>
            <a:pPr marL="0" indent="0" eaLnBrk="1" hangingPunct="1">
              <a:buFont typeface="Wingdings" pitchFamily="-84" charset="2"/>
              <a:buNone/>
            </a:pPr>
            <a:endParaRPr lang="en-US" dirty="0">
              <a:ea typeface="ＭＳ Ｐゴシック" pitchFamily="-84" charset="-128"/>
              <a:cs typeface="ＭＳ Ｐゴシック" pitchFamily="-84" charset="-128"/>
            </a:endParaRPr>
          </a:p>
          <a:p>
            <a:pPr marL="0" indent="0" eaLnBrk="1" hangingPunct="1">
              <a:buFont typeface="Wingdings" pitchFamily="-84" charset="2"/>
              <a:buNone/>
            </a:pPr>
            <a:r>
              <a:rPr lang="en-US" dirty="0">
                <a:ea typeface="ＭＳ Ｐゴシック" pitchFamily="-84" charset="-128"/>
                <a:cs typeface="ＭＳ Ｐゴシック" pitchFamily="-84" charset="-128"/>
              </a:rPr>
              <a:t>With similar relations for </a:t>
            </a:r>
            <a:r>
              <a:rPr lang="en-US" i="1" dirty="0" err="1">
                <a:ea typeface="ＭＳ Ｐゴシック" pitchFamily="-84" charset="-128"/>
                <a:cs typeface="ＭＳ Ｐゴシック" pitchFamily="-84" charset="-128"/>
              </a:rPr>
              <a:t>u</a:t>
            </a:r>
            <a:r>
              <a:rPr lang="en-US" i="1" baseline="-25000" dirty="0" err="1">
                <a:ea typeface="ＭＳ Ｐゴシック" pitchFamily="-84" charset="-128"/>
                <a:cs typeface="ＭＳ Ｐゴシック" pitchFamily="-84" charset="-128"/>
              </a:rPr>
              <a:t>y</a:t>
            </a:r>
            <a:r>
              <a:rPr lang="en-US" dirty="0">
                <a:ea typeface="ＭＳ Ｐゴシック" pitchFamily="-84" charset="-128"/>
                <a:cs typeface="ＭＳ Ｐゴシック" pitchFamily="-84" charset="-128"/>
              </a:rPr>
              <a:t> and </a:t>
            </a:r>
            <a:r>
              <a:rPr lang="en-US" i="1" dirty="0" err="1">
                <a:ea typeface="ＭＳ Ｐゴシック" pitchFamily="-84" charset="-128"/>
                <a:cs typeface="ＭＳ Ｐゴシック" pitchFamily="-84" charset="-128"/>
              </a:rPr>
              <a:t>u</a:t>
            </a:r>
            <a:r>
              <a:rPr lang="en-US" i="1" baseline="-25000" dirty="0" err="1">
                <a:ea typeface="ＭＳ Ｐゴシック" pitchFamily="-84" charset="-128"/>
                <a:cs typeface="ＭＳ Ｐゴシック" pitchFamily="-84" charset="-128"/>
              </a:rPr>
              <a:t>z</a:t>
            </a:r>
            <a:r>
              <a:rPr lang="en-US" baseline="-25000" dirty="0">
                <a:ea typeface="ＭＳ Ｐゴシック" pitchFamily="-84" charset="-128"/>
                <a:cs typeface="ＭＳ Ｐゴシック" pitchFamily="-84" charset="-128"/>
              </a:rPr>
              <a:t>:</a:t>
            </a:r>
          </a:p>
          <a:p>
            <a:pPr marL="0" indent="0" eaLnBrk="1" hangingPunct="1">
              <a:buFont typeface="Wingdings" pitchFamily="-84" charset="2"/>
              <a:buNone/>
            </a:pPr>
            <a:endParaRPr lang="en-US" dirty="0">
              <a:ea typeface="ＭＳ Ｐゴシック" pitchFamily="-84" charset="-128"/>
              <a:cs typeface="ＭＳ Ｐゴシック" pitchFamily="-84" charset="-128"/>
            </a:endParaRPr>
          </a:p>
          <a:p>
            <a:pPr marL="0" indent="0" eaLnBrk="1" hangingPunct="1">
              <a:buFont typeface="Wingdings" pitchFamily="-84" charset="2"/>
              <a:buNone/>
            </a:pPr>
            <a:endParaRPr lang="en-US" dirty="0">
              <a:ea typeface="ＭＳ Ｐゴシック" pitchFamily="-84" charset="-128"/>
              <a:cs typeface="ＭＳ Ｐゴシック" pitchFamily="-84" charset="-128"/>
            </a:endParaRPr>
          </a:p>
          <a:p>
            <a:pPr marL="0" indent="0" eaLnBrk="1" hangingPunct="1">
              <a:buFont typeface="Wingdings" pitchFamily="-84" charset="2"/>
              <a:buNone/>
            </a:pPr>
            <a:endParaRPr lang="en-US" dirty="0">
              <a:ea typeface="ＭＳ Ｐゴシック" pitchFamily="-84" charset="-128"/>
              <a:cs typeface="ＭＳ Ｐゴシック" pitchFamily="-84" charset="-128"/>
            </a:endParaRPr>
          </a:p>
        </p:txBody>
      </p:sp>
      <p:pic>
        <p:nvPicPr>
          <p:cNvPr id="81923" name="Picture 15"/>
          <p:cNvPicPr preferRelativeResize="0">
            <a:picLocks noChangeAspect="1" noChangeArrowheads="1"/>
          </p:cNvPicPr>
          <p:nvPr/>
        </p:nvPicPr>
        <p:blipFill>
          <a:blip r:embed="rId2"/>
          <a:srcRect/>
          <a:stretch>
            <a:fillRect/>
          </a:stretch>
        </p:blipFill>
        <p:spPr bwMode="auto">
          <a:xfrm>
            <a:off x="1219200" y="2362200"/>
            <a:ext cx="6986421" cy="1066800"/>
          </a:xfrm>
          <a:prstGeom prst="rect">
            <a:avLst/>
          </a:prstGeom>
          <a:noFill/>
          <a:ln w="9525">
            <a:noFill/>
            <a:miter lim="800000"/>
            <a:headEnd/>
            <a:tailEnd/>
          </a:ln>
        </p:spPr>
      </p:pic>
      <p:pic>
        <p:nvPicPr>
          <p:cNvPr id="81924" name="Picture 24" descr="image01"/>
          <p:cNvPicPr>
            <a:picLocks noChangeAspect="1" noChangeArrowheads="1"/>
          </p:cNvPicPr>
          <p:nvPr/>
        </p:nvPicPr>
        <p:blipFill>
          <a:blip r:embed="rId3"/>
          <a:srcRect/>
          <a:stretch>
            <a:fillRect/>
          </a:stretch>
        </p:blipFill>
        <p:spPr bwMode="auto">
          <a:xfrm>
            <a:off x="1066800" y="4495800"/>
            <a:ext cx="3200400" cy="1116013"/>
          </a:xfrm>
          <a:prstGeom prst="rect">
            <a:avLst/>
          </a:prstGeom>
          <a:noFill/>
          <a:ln w="9525">
            <a:noFill/>
            <a:miter lim="800000"/>
            <a:headEnd/>
            <a:tailEnd/>
          </a:ln>
        </p:spPr>
      </p:pic>
      <p:pic>
        <p:nvPicPr>
          <p:cNvPr id="81925" name="Picture 25" descr="image02"/>
          <p:cNvPicPr>
            <a:picLocks noChangeAspect="1" noChangeArrowheads="1"/>
          </p:cNvPicPr>
          <p:nvPr/>
        </p:nvPicPr>
        <p:blipFill>
          <a:blip r:embed="rId4"/>
          <a:srcRect/>
          <a:stretch>
            <a:fillRect/>
          </a:stretch>
        </p:blipFill>
        <p:spPr bwMode="auto">
          <a:xfrm>
            <a:off x="4648200" y="4495800"/>
            <a:ext cx="3286125" cy="1127125"/>
          </a:xfrm>
          <a:prstGeom prst="rect">
            <a:avLst/>
          </a:prstGeom>
          <a:noFill/>
          <a:ln w="9525">
            <a:noFill/>
            <a:miter lim="800000"/>
            <a:headEnd/>
            <a:tailEnd/>
          </a:ln>
        </p:spPr>
      </p:pic>
      <p:sp>
        <p:nvSpPr>
          <p:cNvPr id="7" name="Date Placeholder 6"/>
          <p:cNvSpPr>
            <a:spLocks noGrp="1"/>
          </p:cNvSpPr>
          <p:nvPr>
            <p:ph type="dt" sz="half" idx="10"/>
          </p:nvPr>
        </p:nvSpPr>
        <p:spPr/>
        <p:txBody>
          <a:bodyPr/>
          <a:lstStyle/>
          <a:p>
            <a:pPr>
              <a:defRPr/>
            </a:pPr>
            <a:r>
              <a:rPr lang="en-US" smtClean="0"/>
              <a:t>Mon., Sept. 10, 2012</a:t>
            </a:r>
            <a:endParaRPr lang="en-US"/>
          </a:p>
        </p:txBody>
      </p:sp>
      <p:sp>
        <p:nvSpPr>
          <p:cNvPr id="8" name="Slide Number Placeholder 7"/>
          <p:cNvSpPr>
            <a:spLocks noGrp="1"/>
          </p:cNvSpPr>
          <p:nvPr>
            <p:ph type="sldNum" sz="quarter" idx="12"/>
          </p:nvPr>
        </p:nvSpPr>
        <p:spPr/>
        <p:txBody>
          <a:bodyPr/>
          <a:lstStyle/>
          <a:p>
            <a:fld id="{D2E2D3D9-226A-124B-9637-7AA1A3A82A15}" type="slidenum">
              <a:rPr lang="en-US" smtClean="0"/>
              <a:pPr/>
              <a:t>19</a:t>
            </a:fld>
            <a:endParaRPr lang="en-US"/>
          </a:p>
        </p:txBody>
      </p:sp>
      <p:sp>
        <p:nvSpPr>
          <p:cNvPr id="9" name="Footer Placeholder 8"/>
          <p:cNvSpPr>
            <a:spLocks noGrp="1"/>
          </p:cNvSpPr>
          <p:nvPr>
            <p:ph type="ftr" sz="quarter" idx="11"/>
          </p:nvPr>
        </p:nvSpPr>
        <p:spPr/>
        <p:txBody>
          <a:bodyPr/>
          <a:lstStyle/>
          <a:p>
            <a:pPr>
              <a:defRPr/>
            </a:pPr>
            <a:r>
              <a:rPr lang="en-US" smtClean="0"/>
              <a:t>PHYS 3313-001, Fall 2012                      Dr. Jaehoon Yu</a:t>
            </a:r>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81922">
                                            <p:txEl>
                                              <p:pRg st="0" end="0"/>
                                            </p:txEl>
                                          </p:spTgt>
                                        </p:tgtEl>
                                        <p:attrNameLst>
                                          <p:attrName>style.visibility</p:attrName>
                                        </p:attrNameLst>
                                      </p:cBhvr>
                                      <p:to>
                                        <p:strVal val="visible"/>
                                      </p:to>
                                    </p:set>
                                    <p:animEffect transition="in" filter="wipe(left)">
                                      <p:cBhvr>
                                        <p:cTn id="7" dur="500"/>
                                        <p:tgtEl>
                                          <p:spTgt spid="8192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81923"/>
                                        </p:tgtEl>
                                        <p:attrNameLst>
                                          <p:attrName>style.visibility</p:attrName>
                                        </p:attrNameLst>
                                      </p:cBhvr>
                                      <p:to>
                                        <p:strVal val="visible"/>
                                      </p:to>
                                    </p:set>
                                    <p:animEffect transition="in" filter="wipe(left)">
                                      <p:cBhvr>
                                        <p:cTn id="12" dur="500"/>
                                        <p:tgtEl>
                                          <p:spTgt spid="8192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81922">
                                            <p:txEl>
                                              <p:pRg st="4" end="4"/>
                                            </p:txEl>
                                          </p:spTgt>
                                        </p:tgtEl>
                                        <p:attrNameLst>
                                          <p:attrName>style.visibility</p:attrName>
                                        </p:attrNameLst>
                                      </p:cBhvr>
                                      <p:to>
                                        <p:strVal val="visible"/>
                                      </p:to>
                                    </p:set>
                                    <p:animEffect transition="in" filter="wipe(left)">
                                      <p:cBhvr>
                                        <p:cTn id="17" dur="500"/>
                                        <p:tgtEl>
                                          <p:spTgt spid="81922">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81924"/>
                                        </p:tgtEl>
                                        <p:attrNameLst>
                                          <p:attrName>style.visibility</p:attrName>
                                        </p:attrNameLst>
                                      </p:cBhvr>
                                      <p:to>
                                        <p:strVal val="visible"/>
                                      </p:to>
                                    </p:set>
                                    <p:animEffect transition="in" filter="wipe(left)">
                                      <p:cBhvr>
                                        <p:cTn id="22" dur="500"/>
                                        <p:tgtEl>
                                          <p:spTgt spid="81924"/>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81925"/>
                                        </p:tgtEl>
                                        <p:attrNameLst>
                                          <p:attrName>style.visibility</p:attrName>
                                        </p:attrNameLst>
                                      </p:cBhvr>
                                      <p:to>
                                        <p:strVal val="visible"/>
                                      </p:to>
                                    </p:set>
                                    <p:animEffect transition="in" filter="wipe(left)">
                                      <p:cBhvr>
                                        <p:cTn id="27" dur="500"/>
                                        <p:tgtEl>
                                          <p:spTgt spid="819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2" grpId="0" uiExpand="1" build="p"/>
    </p:bld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smtClean="0"/>
              <a:t>Mon., Sept. 10, 2012</a:t>
            </a:r>
            <a:endParaRPr lang="en-US"/>
          </a:p>
        </p:txBody>
      </p:sp>
      <p:sp>
        <p:nvSpPr>
          <p:cNvPr id="5" name="Footer Placeholder 4"/>
          <p:cNvSpPr>
            <a:spLocks noGrp="1"/>
          </p:cNvSpPr>
          <p:nvPr>
            <p:ph type="ftr" sz="quarter" idx="11"/>
          </p:nvPr>
        </p:nvSpPr>
        <p:spPr/>
        <p:txBody>
          <a:bodyPr/>
          <a:lstStyle/>
          <a:p>
            <a:pPr>
              <a:defRPr/>
            </a:pPr>
            <a:r>
              <a:rPr lang="en-US" smtClean="0"/>
              <a:t>PHYS 3313-001, Fall 2012                      Dr. Jaehoon Yu</a:t>
            </a:r>
            <a:endParaRPr lang="en-US"/>
          </a:p>
        </p:txBody>
      </p:sp>
      <p:sp>
        <p:nvSpPr>
          <p:cNvPr id="19460" name="Slide Number Placeholder 5"/>
          <p:cNvSpPr>
            <a:spLocks noGrp="1"/>
          </p:cNvSpPr>
          <p:nvPr>
            <p:ph type="sldNum" sz="quarter" idx="12"/>
          </p:nvPr>
        </p:nvSpPr>
        <p:spPr>
          <a:noFill/>
        </p:spPr>
        <p:txBody>
          <a:bodyPr/>
          <a:lstStyle/>
          <a:p>
            <a:fld id="{87350146-5D12-0E44-B4F6-28409F345D49}" type="slidenum">
              <a:rPr lang="en-US">
                <a:latin typeface="Arial Narrow" pitchFamily="-84" charset="0"/>
              </a:rPr>
              <a:pPr/>
              <a:t>2</a:t>
            </a:fld>
            <a:endParaRPr lang="en-US">
              <a:latin typeface="Arial Narrow" pitchFamily="-84" charset="0"/>
            </a:endParaRPr>
          </a:p>
        </p:txBody>
      </p:sp>
      <p:sp>
        <p:nvSpPr>
          <p:cNvPr id="19461" name="Rectangle 2"/>
          <p:cNvSpPr>
            <a:spLocks noGrp="1" noChangeArrowheads="1"/>
          </p:cNvSpPr>
          <p:nvPr>
            <p:ph type="title"/>
          </p:nvPr>
        </p:nvSpPr>
        <p:spPr>
          <a:xfrm>
            <a:off x="762000" y="0"/>
            <a:ext cx="7772400" cy="838200"/>
          </a:xfrm>
        </p:spPr>
        <p:txBody>
          <a:bodyPr/>
          <a:lstStyle/>
          <a:p>
            <a:pPr eaLnBrk="1" hangingPunct="1"/>
            <a:r>
              <a:rPr lang="en-US" dirty="0">
                <a:ea typeface="ＭＳ Ｐゴシック" pitchFamily="-84" charset="-128"/>
                <a:cs typeface="ＭＳ Ｐゴシック" pitchFamily="-84" charset="-128"/>
              </a:rPr>
              <a:t>Announcements</a:t>
            </a:r>
          </a:p>
        </p:txBody>
      </p:sp>
      <p:sp>
        <p:nvSpPr>
          <p:cNvPr id="111619" name="Rectangle 3"/>
          <p:cNvSpPr>
            <a:spLocks noGrp="1" noChangeArrowheads="1"/>
          </p:cNvSpPr>
          <p:nvPr>
            <p:ph type="body" idx="1"/>
          </p:nvPr>
        </p:nvSpPr>
        <p:spPr>
          <a:xfrm>
            <a:off x="457200" y="762000"/>
            <a:ext cx="8305800" cy="5257800"/>
          </a:xfrm>
        </p:spPr>
        <p:txBody>
          <a:bodyPr/>
          <a:lstStyle/>
          <a:p>
            <a:pPr eaLnBrk="1" hangingPunct="1"/>
            <a:r>
              <a:rPr lang="en-US" sz="2800" dirty="0" smtClean="0">
                <a:ea typeface="ＭＳ Ｐゴシック" pitchFamily="-84" charset="-128"/>
                <a:cs typeface="ＭＳ Ｐゴシック" pitchFamily="-84" charset="-128"/>
              </a:rPr>
              <a:t>Reading assignments: CH 2.7 and 2.8 </a:t>
            </a:r>
          </a:p>
          <a:p>
            <a:pPr eaLnBrk="1" hangingPunct="1"/>
            <a:r>
              <a:rPr lang="en-US" sz="2800" dirty="0" smtClean="0"/>
              <a:t>Reminder for homework #1 </a:t>
            </a:r>
          </a:p>
          <a:p>
            <a:pPr lvl="1" eaLnBrk="1" hangingPunct="1"/>
            <a:r>
              <a:rPr lang="en-US" sz="2400" dirty="0" smtClean="0"/>
              <a:t>chapter 2 end of the chapter problems</a:t>
            </a:r>
          </a:p>
          <a:p>
            <a:pPr lvl="1" eaLnBrk="1" hangingPunct="1"/>
            <a:r>
              <a:rPr lang="en-US" sz="2400" dirty="0" smtClean="0"/>
              <a:t>17, 21, 23, 24, 32, 59, 61, 66, 68, 81 and 96</a:t>
            </a:r>
          </a:p>
          <a:p>
            <a:pPr lvl="1" eaLnBrk="1" hangingPunct="1"/>
            <a:r>
              <a:rPr lang="en-US" sz="2400" dirty="0" smtClean="0"/>
              <a:t>Due is by the beginning of the class, coming Wednesday, Sept. 12</a:t>
            </a:r>
          </a:p>
          <a:p>
            <a:pPr lvl="2" eaLnBrk="1" hangingPunct="1"/>
            <a:r>
              <a:rPr lang="en-US" sz="2000" dirty="0" smtClean="0"/>
              <a:t>Given the fact that this is not an online submission, the deadline is deferred to Beginning of the class Monday, Sept. 17</a:t>
            </a:r>
          </a:p>
          <a:p>
            <a:pPr lvl="1" eaLnBrk="1" hangingPunct="1"/>
            <a:r>
              <a:rPr lang="en-US" sz="2400" dirty="0" smtClean="0"/>
              <a:t>Work in study groups together with other students but PLEASE do write your answer in your own way!</a:t>
            </a:r>
          </a:p>
          <a:p>
            <a:pPr eaLnBrk="1" hangingPunct="1"/>
            <a:r>
              <a:rPr lang="en-US" sz="2800" dirty="0" smtClean="0"/>
              <a:t>Colloquium this week: Physics faculty research expo</a:t>
            </a:r>
          </a:p>
          <a:p>
            <a:pPr lvl="1" eaLnBrk="1" hangingPunct="1"/>
            <a:r>
              <a:rPr lang="en-US" sz="2400" dirty="0" smtClean="0"/>
              <a:t>Please be sure to sign in with my class clearly marked!</a:t>
            </a:r>
          </a:p>
          <a:p>
            <a:pPr lvl="1" eaLnBrk="1" hangingPunct="1"/>
            <a:r>
              <a:rPr lang="en-US" sz="2400" dirty="0" smtClean="0"/>
              <a:t>And write your name as clearly as you can!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1619">
                                            <p:txEl>
                                              <p:pRg st="0" end="0"/>
                                            </p:txEl>
                                          </p:spTgt>
                                        </p:tgtEl>
                                        <p:attrNameLst>
                                          <p:attrName>style.visibility</p:attrName>
                                        </p:attrNameLst>
                                      </p:cBhvr>
                                      <p:to>
                                        <p:strVal val="visible"/>
                                      </p:to>
                                    </p:set>
                                    <p:animEffect transition="in" filter="wipe(left)">
                                      <p:cBhvr>
                                        <p:cTn id="7" dur="500"/>
                                        <p:tgtEl>
                                          <p:spTgt spid="1116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1619">
                                            <p:txEl>
                                              <p:pRg st="1" end="1"/>
                                            </p:txEl>
                                          </p:spTgt>
                                        </p:tgtEl>
                                        <p:attrNameLst>
                                          <p:attrName>style.visibility</p:attrName>
                                        </p:attrNameLst>
                                      </p:cBhvr>
                                      <p:to>
                                        <p:strVal val="visible"/>
                                      </p:to>
                                    </p:set>
                                    <p:animEffect transition="in" filter="wipe(left)">
                                      <p:cBhvr>
                                        <p:cTn id="12" dur="500"/>
                                        <p:tgtEl>
                                          <p:spTgt spid="111619">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111619">
                                            <p:txEl>
                                              <p:pRg st="2" end="2"/>
                                            </p:txEl>
                                          </p:spTgt>
                                        </p:tgtEl>
                                        <p:attrNameLst>
                                          <p:attrName>style.visibility</p:attrName>
                                        </p:attrNameLst>
                                      </p:cBhvr>
                                      <p:to>
                                        <p:strVal val="visible"/>
                                      </p:to>
                                    </p:set>
                                    <p:animEffect transition="in" filter="wipe(left)">
                                      <p:cBhvr>
                                        <p:cTn id="15" dur="500"/>
                                        <p:tgtEl>
                                          <p:spTgt spid="111619">
                                            <p:txEl>
                                              <p:pRg st="2" end="2"/>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111619">
                                            <p:txEl>
                                              <p:pRg st="3" end="3"/>
                                            </p:txEl>
                                          </p:spTgt>
                                        </p:tgtEl>
                                        <p:attrNameLst>
                                          <p:attrName>style.visibility</p:attrName>
                                        </p:attrNameLst>
                                      </p:cBhvr>
                                      <p:to>
                                        <p:strVal val="visible"/>
                                      </p:to>
                                    </p:set>
                                    <p:animEffect transition="in" filter="wipe(left)">
                                      <p:cBhvr>
                                        <p:cTn id="18" dur="500"/>
                                        <p:tgtEl>
                                          <p:spTgt spid="111619">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111619">
                                            <p:txEl>
                                              <p:pRg st="4" end="4"/>
                                            </p:txEl>
                                          </p:spTgt>
                                        </p:tgtEl>
                                        <p:attrNameLst>
                                          <p:attrName>style.visibility</p:attrName>
                                        </p:attrNameLst>
                                      </p:cBhvr>
                                      <p:to>
                                        <p:strVal val="visible"/>
                                      </p:to>
                                    </p:set>
                                    <p:animEffect transition="in" filter="wipe(left)">
                                      <p:cBhvr>
                                        <p:cTn id="23" dur="500"/>
                                        <p:tgtEl>
                                          <p:spTgt spid="111619">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111619">
                                            <p:txEl>
                                              <p:pRg st="5" end="5"/>
                                            </p:txEl>
                                          </p:spTgt>
                                        </p:tgtEl>
                                        <p:attrNameLst>
                                          <p:attrName>style.visibility</p:attrName>
                                        </p:attrNameLst>
                                      </p:cBhvr>
                                      <p:to>
                                        <p:strVal val="visible"/>
                                      </p:to>
                                    </p:set>
                                    <p:animEffect transition="in" filter="wipe(left)">
                                      <p:cBhvr>
                                        <p:cTn id="28" dur="500"/>
                                        <p:tgtEl>
                                          <p:spTgt spid="111619">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111619">
                                            <p:txEl>
                                              <p:pRg st="6" end="6"/>
                                            </p:txEl>
                                          </p:spTgt>
                                        </p:tgtEl>
                                        <p:attrNameLst>
                                          <p:attrName>style.visibility</p:attrName>
                                        </p:attrNameLst>
                                      </p:cBhvr>
                                      <p:to>
                                        <p:strVal val="visible"/>
                                      </p:to>
                                    </p:set>
                                    <p:animEffect transition="in" filter="wipe(left)">
                                      <p:cBhvr>
                                        <p:cTn id="33" dur="500"/>
                                        <p:tgtEl>
                                          <p:spTgt spid="111619">
                                            <p:txEl>
                                              <p:pRg st="6" end="6"/>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grpId="0" nodeType="clickEffect">
                                  <p:stCondLst>
                                    <p:cond delay="0"/>
                                  </p:stCondLst>
                                  <p:childTnLst>
                                    <p:set>
                                      <p:cBhvr>
                                        <p:cTn id="37" dur="1" fill="hold">
                                          <p:stCondLst>
                                            <p:cond delay="0"/>
                                          </p:stCondLst>
                                        </p:cTn>
                                        <p:tgtEl>
                                          <p:spTgt spid="111619">
                                            <p:txEl>
                                              <p:pRg st="7" end="7"/>
                                            </p:txEl>
                                          </p:spTgt>
                                        </p:tgtEl>
                                        <p:attrNameLst>
                                          <p:attrName>style.visibility</p:attrName>
                                        </p:attrNameLst>
                                      </p:cBhvr>
                                      <p:to>
                                        <p:strVal val="visible"/>
                                      </p:to>
                                    </p:set>
                                    <p:animEffect transition="in" filter="wipe(left)">
                                      <p:cBhvr>
                                        <p:cTn id="38" dur="500"/>
                                        <p:tgtEl>
                                          <p:spTgt spid="111619">
                                            <p:txEl>
                                              <p:pRg st="7" end="7"/>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grpId="0" nodeType="clickEffect">
                                  <p:stCondLst>
                                    <p:cond delay="0"/>
                                  </p:stCondLst>
                                  <p:childTnLst>
                                    <p:set>
                                      <p:cBhvr>
                                        <p:cTn id="42" dur="1" fill="hold">
                                          <p:stCondLst>
                                            <p:cond delay="0"/>
                                          </p:stCondLst>
                                        </p:cTn>
                                        <p:tgtEl>
                                          <p:spTgt spid="111619">
                                            <p:txEl>
                                              <p:pRg st="8" end="8"/>
                                            </p:txEl>
                                          </p:spTgt>
                                        </p:tgtEl>
                                        <p:attrNameLst>
                                          <p:attrName>style.visibility</p:attrName>
                                        </p:attrNameLst>
                                      </p:cBhvr>
                                      <p:to>
                                        <p:strVal val="visible"/>
                                      </p:to>
                                    </p:set>
                                    <p:animEffect transition="in" filter="wipe(left)">
                                      <p:cBhvr>
                                        <p:cTn id="43" dur="500"/>
                                        <p:tgtEl>
                                          <p:spTgt spid="111619">
                                            <p:txEl>
                                              <p:pRg st="8" end="8"/>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grpId="0" nodeType="clickEffect">
                                  <p:stCondLst>
                                    <p:cond delay="0"/>
                                  </p:stCondLst>
                                  <p:childTnLst>
                                    <p:set>
                                      <p:cBhvr>
                                        <p:cTn id="47" dur="1" fill="hold">
                                          <p:stCondLst>
                                            <p:cond delay="0"/>
                                          </p:stCondLst>
                                        </p:cTn>
                                        <p:tgtEl>
                                          <p:spTgt spid="111619">
                                            <p:txEl>
                                              <p:pRg st="9" end="9"/>
                                            </p:txEl>
                                          </p:spTgt>
                                        </p:tgtEl>
                                        <p:attrNameLst>
                                          <p:attrName>style.visibility</p:attrName>
                                        </p:attrNameLst>
                                      </p:cBhvr>
                                      <p:to>
                                        <p:strVal val="visible"/>
                                      </p:to>
                                    </p:set>
                                    <p:animEffect transition="in" filter="wipe(left)">
                                      <p:cBhvr>
                                        <p:cTn id="48" dur="500"/>
                                        <p:tgtEl>
                                          <p:spTgt spid="111619">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619" grpId="0" build="p"/>
    </p:bld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2945" name="Rectangle 2"/>
          <p:cNvSpPr>
            <a:spLocks noGrp="1" noChangeArrowheads="1"/>
          </p:cNvSpPr>
          <p:nvPr>
            <p:ph type="title"/>
          </p:nvPr>
        </p:nvSpPr>
        <p:spPr>
          <a:xfrm>
            <a:off x="457200" y="277813"/>
            <a:ext cx="8229600" cy="788987"/>
          </a:xfrm>
        </p:spPr>
        <p:txBody>
          <a:bodyPr/>
          <a:lstStyle/>
          <a:p>
            <a:pPr eaLnBrk="1" hangingPunct="1"/>
            <a:r>
              <a:rPr lang="en-US" dirty="0">
                <a:ea typeface="ＭＳ Ｐゴシック" pitchFamily="-84" charset="-128"/>
                <a:cs typeface="ＭＳ Ｐゴシック" pitchFamily="-84" charset="-128"/>
              </a:rPr>
              <a:t>The Lorentz Velocity Transformations</a:t>
            </a:r>
          </a:p>
        </p:txBody>
      </p:sp>
      <p:sp>
        <p:nvSpPr>
          <p:cNvPr id="82946" name="Rectangle 3"/>
          <p:cNvSpPr>
            <a:spLocks noGrp="1" noChangeArrowheads="1"/>
          </p:cNvSpPr>
          <p:nvPr>
            <p:ph type="body" sz="half" idx="1"/>
          </p:nvPr>
        </p:nvSpPr>
        <p:spPr>
          <a:xfrm>
            <a:off x="457200" y="1066800"/>
            <a:ext cx="8077200" cy="4759325"/>
          </a:xfrm>
        </p:spPr>
        <p:txBody>
          <a:bodyPr/>
          <a:lstStyle/>
          <a:p>
            <a:pPr marL="0" indent="0" eaLnBrk="1" hangingPunct="1">
              <a:buFont typeface="Wingdings" pitchFamily="-84" charset="2"/>
              <a:buNone/>
            </a:pPr>
            <a:r>
              <a:rPr lang="en-US" dirty="0">
                <a:ea typeface="ＭＳ Ｐゴシック" pitchFamily="-84" charset="-128"/>
                <a:cs typeface="ＭＳ Ｐゴシック" pitchFamily="-84" charset="-128"/>
              </a:rPr>
              <a:t>In addition to the previous relations, the </a:t>
            </a:r>
            <a:r>
              <a:rPr lang="en-US" b="1" dirty="0">
                <a:solidFill>
                  <a:srgbClr val="000000"/>
                </a:solidFill>
                <a:ea typeface="ＭＳ Ｐゴシック" pitchFamily="-84" charset="-128"/>
                <a:cs typeface="ＭＳ Ｐゴシック" pitchFamily="-84" charset="-128"/>
              </a:rPr>
              <a:t>Lorentz velocity</a:t>
            </a:r>
            <a:r>
              <a:rPr lang="en-US" dirty="0">
                <a:ea typeface="ＭＳ Ｐゴシック" pitchFamily="-84" charset="-128"/>
                <a:cs typeface="ＭＳ Ｐゴシック" pitchFamily="-84" charset="-128"/>
              </a:rPr>
              <a:t> </a:t>
            </a:r>
            <a:r>
              <a:rPr lang="en-US" b="1" dirty="0">
                <a:ea typeface="ＭＳ Ｐゴシック" pitchFamily="-84" charset="-128"/>
                <a:cs typeface="ＭＳ Ｐゴシック" pitchFamily="-84" charset="-128"/>
              </a:rPr>
              <a:t>transformations</a:t>
            </a:r>
            <a:r>
              <a:rPr lang="en-US" dirty="0">
                <a:ea typeface="ＭＳ Ｐゴシック" pitchFamily="-84" charset="-128"/>
                <a:cs typeface="ＭＳ Ｐゴシック" pitchFamily="-84" charset="-128"/>
              </a:rPr>
              <a:t> for </a:t>
            </a:r>
            <a:r>
              <a:rPr lang="en-US" i="1" dirty="0" err="1" smtClean="0">
                <a:ea typeface="ＭＳ Ｐゴシック" pitchFamily="-84" charset="-128"/>
                <a:cs typeface="ＭＳ Ｐゴシック" pitchFamily="-84" charset="-128"/>
              </a:rPr>
              <a:t>u</a:t>
            </a:r>
            <a:r>
              <a:rPr lang="en-US" dirty="0" err="1" smtClean="0">
                <a:ea typeface="ＭＳ Ｐゴシック" pitchFamily="-84" charset="-128"/>
                <a:cs typeface="ＭＳ Ｐゴシック" pitchFamily="-84" charset="-128"/>
              </a:rPr>
              <a:t>’</a:t>
            </a:r>
            <a:r>
              <a:rPr lang="en-US" altLang="ja-JP" i="1" baseline="-25000" dirty="0" err="1" smtClean="0">
                <a:ea typeface="ＭＳ Ｐゴシック" pitchFamily="-84" charset="-128"/>
                <a:cs typeface="ＭＳ Ｐゴシック" pitchFamily="-84" charset="-128"/>
              </a:rPr>
              <a:t>x</a:t>
            </a:r>
            <a:r>
              <a:rPr lang="en-US" altLang="ja-JP" dirty="0">
                <a:ea typeface="ＭＳ Ｐゴシック" pitchFamily="-84" charset="-128"/>
                <a:cs typeface="ＭＳ Ｐゴシック" pitchFamily="-84" charset="-128"/>
              </a:rPr>
              <a:t>, </a:t>
            </a:r>
            <a:r>
              <a:rPr lang="en-US" altLang="ja-JP" i="1" dirty="0" err="1" smtClean="0">
                <a:ea typeface="ＭＳ Ｐゴシック" pitchFamily="-84" charset="-128"/>
                <a:cs typeface="ＭＳ Ｐゴシック" pitchFamily="-84" charset="-128"/>
              </a:rPr>
              <a:t>u</a:t>
            </a:r>
            <a:r>
              <a:rPr lang="en-US" altLang="ja-JP" dirty="0" err="1" smtClean="0">
                <a:ea typeface="ＭＳ Ｐゴシック" pitchFamily="-84" charset="-128"/>
                <a:cs typeface="ＭＳ Ｐゴシック" pitchFamily="-84" charset="-128"/>
              </a:rPr>
              <a:t>’</a:t>
            </a:r>
            <a:r>
              <a:rPr lang="en-US" altLang="ja-JP" i="1" baseline="-25000" dirty="0" err="1" smtClean="0">
                <a:ea typeface="ＭＳ Ｐゴシック" pitchFamily="-84" charset="-128"/>
                <a:cs typeface="ＭＳ Ｐゴシック" pitchFamily="-84" charset="-128"/>
              </a:rPr>
              <a:t>y</a:t>
            </a:r>
            <a:r>
              <a:rPr lang="en-US" altLang="ja-JP" baseline="-25000" dirty="0" smtClean="0">
                <a:ea typeface="ＭＳ Ｐゴシック" pitchFamily="-84" charset="-128"/>
                <a:cs typeface="ＭＳ Ｐゴシック" pitchFamily="-84" charset="-128"/>
              </a:rPr>
              <a:t> </a:t>
            </a:r>
            <a:r>
              <a:rPr lang="en-US" altLang="ja-JP" dirty="0">
                <a:ea typeface="ＭＳ Ｐゴシック" pitchFamily="-84" charset="-128"/>
                <a:cs typeface="ＭＳ Ｐゴシック" pitchFamily="-84" charset="-128"/>
              </a:rPr>
              <a:t>, and</a:t>
            </a:r>
            <a:r>
              <a:rPr lang="en-US" altLang="ja-JP" dirty="0" smtClean="0">
                <a:ea typeface="ＭＳ Ｐゴシック" pitchFamily="-84" charset="-128"/>
                <a:cs typeface="ＭＳ Ｐゴシック" pitchFamily="-84" charset="-128"/>
              </a:rPr>
              <a:t> </a:t>
            </a:r>
            <a:r>
              <a:rPr lang="en-US" altLang="ja-JP" i="1" dirty="0" err="1" smtClean="0">
                <a:ea typeface="ＭＳ Ｐゴシック" pitchFamily="-84" charset="-128"/>
                <a:cs typeface="ＭＳ Ｐゴシック" pitchFamily="-84" charset="-128"/>
              </a:rPr>
              <a:t>u</a:t>
            </a:r>
            <a:r>
              <a:rPr lang="en-US" altLang="ja-JP" dirty="0" err="1" smtClean="0">
                <a:ea typeface="ＭＳ Ｐゴシック" pitchFamily="-84" charset="-128"/>
                <a:cs typeface="ＭＳ Ｐゴシック" pitchFamily="-84" charset="-128"/>
              </a:rPr>
              <a:t>’</a:t>
            </a:r>
            <a:r>
              <a:rPr lang="en-US" altLang="ja-JP" i="1" baseline="-25000" dirty="0" err="1" smtClean="0">
                <a:ea typeface="ＭＳ Ｐゴシック" pitchFamily="-84" charset="-128"/>
                <a:cs typeface="ＭＳ Ｐゴシック" pitchFamily="-84" charset="-128"/>
              </a:rPr>
              <a:t>z</a:t>
            </a:r>
            <a:r>
              <a:rPr lang="en-US" altLang="ja-JP" baseline="-25000" dirty="0" smtClean="0">
                <a:ea typeface="ＭＳ Ｐゴシック" pitchFamily="-84" charset="-128"/>
                <a:cs typeface="ＭＳ Ｐゴシック" pitchFamily="-84" charset="-128"/>
              </a:rPr>
              <a:t> </a:t>
            </a:r>
            <a:r>
              <a:rPr lang="en-US" altLang="ja-JP" dirty="0">
                <a:ea typeface="ＭＳ Ｐゴシック" pitchFamily="-84" charset="-128"/>
                <a:cs typeface="ＭＳ Ｐゴシック" pitchFamily="-84" charset="-128"/>
              </a:rPr>
              <a:t>can be obtained by switching primed and unprimed and changing </a:t>
            </a:r>
            <a:r>
              <a:rPr lang="en-US" altLang="ja-JP" i="1" dirty="0" err="1">
                <a:ea typeface="ＭＳ Ｐゴシック" pitchFamily="-84" charset="-128"/>
                <a:cs typeface="ＭＳ Ｐゴシック" pitchFamily="-84" charset="-128"/>
              </a:rPr>
              <a:t>v</a:t>
            </a:r>
            <a:r>
              <a:rPr lang="en-US" altLang="ja-JP" dirty="0">
                <a:ea typeface="ＭＳ Ｐゴシック" pitchFamily="-84" charset="-128"/>
                <a:cs typeface="ＭＳ Ｐゴシック" pitchFamily="-84" charset="-128"/>
              </a:rPr>
              <a:t> to –</a:t>
            </a:r>
            <a:r>
              <a:rPr lang="en-US" altLang="ja-JP" i="1" dirty="0" err="1">
                <a:ea typeface="ＭＳ Ｐゴシック" pitchFamily="-84" charset="-128"/>
                <a:cs typeface="ＭＳ Ｐゴシック" pitchFamily="-84" charset="-128"/>
              </a:rPr>
              <a:t>v</a:t>
            </a:r>
            <a:r>
              <a:rPr lang="en-US" altLang="ja-JP" dirty="0">
                <a:ea typeface="ＭＳ Ｐゴシック" pitchFamily="-84" charset="-128"/>
                <a:cs typeface="ＭＳ Ｐゴシック" pitchFamily="-84" charset="-128"/>
              </a:rPr>
              <a:t>:</a:t>
            </a:r>
            <a:endParaRPr lang="en-US" dirty="0">
              <a:ea typeface="ＭＳ Ｐゴシック" pitchFamily="-84" charset="-128"/>
              <a:cs typeface="ＭＳ Ｐゴシック" pitchFamily="-84" charset="-128"/>
            </a:endParaRPr>
          </a:p>
        </p:txBody>
      </p:sp>
      <p:pic>
        <p:nvPicPr>
          <p:cNvPr id="82947" name="Picture 12"/>
          <p:cNvPicPr preferRelativeResize="0">
            <a:picLocks noChangeAspect="1" noChangeArrowheads="1"/>
          </p:cNvPicPr>
          <p:nvPr/>
        </p:nvPicPr>
        <p:blipFill>
          <a:blip r:embed="rId2"/>
          <a:srcRect/>
          <a:stretch>
            <a:fillRect/>
          </a:stretch>
        </p:blipFill>
        <p:spPr bwMode="auto">
          <a:xfrm>
            <a:off x="3505200" y="2895600"/>
            <a:ext cx="2473325" cy="917575"/>
          </a:xfrm>
          <a:prstGeom prst="rect">
            <a:avLst/>
          </a:prstGeom>
          <a:noFill/>
          <a:ln w="9525">
            <a:noFill/>
            <a:miter lim="800000"/>
            <a:headEnd/>
            <a:tailEnd/>
          </a:ln>
        </p:spPr>
      </p:pic>
      <p:pic>
        <p:nvPicPr>
          <p:cNvPr id="82948" name="Picture 20" descr="image01"/>
          <p:cNvPicPr>
            <a:picLocks noChangeAspect="1" noChangeArrowheads="1"/>
          </p:cNvPicPr>
          <p:nvPr/>
        </p:nvPicPr>
        <p:blipFill>
          <a:blip r:embed="rId3"/>
          <a:srcRect/>
          <a:stretch>
            <a:fillRect/>
          </a:stretch>
        </p:blipFill>
        <p:spPr bwMode="auto">
          <a:xfrm>
            <a:off x="3276600" y="3886200"/>
            <a:ext cx="2743200" cy="957263"/>
          </a:xfrm>
          <a:prstGeom prst="rect">
            <a:avLst/>
          </a:prstGeom>
          <a:noFill/>
          <a:ln w="9525">
            <a:noFill/>
            <a:miter lim="800000"/>
            <a:headEnd/>
            <a:tailEnd/>
          </a:ln>
        </p:spPr>
      </p:pic>
      <p:pic>
        <p:nvPicPr>
          <p:cNvPr id="82949" name="Picture 21" descr="image02"/>
          <p:cNvPicPr>
            <a:picLocks noChangeAspect="1" noChangeArrowheads="1"/>
          </p:cNvPicPr>
          <p:nvPr/>
        </p:nvPicPr>
        <p:blipFill>
          <a:blip r:embed="rId4"/>
          <a:srcRect/>
          <a:stretch>
            <a:fillRect/>
          </a:stretch>
        </p:blipFill>
        <p:spPr bwMode="auto">
          <a:xfrm>
            <a:off x="3200400" y="5029200"/>
            <a:ext cx="2816225" cy="969963"/>
          </a:xfrm>
          <a:prstGeom prst="rect">
            <a:avLst/>
          </a:prstGeom>
          <a:noFill/>
          <a:ln w="9525">
            <a:noFill/>
            <a:miter lim="800000"/>
            <a:headEnd/>
            <a:tailEnd/>
          </a:ln>
        </p:spPr>
      </p:pic>
      <p:sp>
        <p:nvSpPr>
          <p:cNvPr id="7" name="Date Placeholder 6"/>
          <p:cNvSpPr>
            <a:spLocks noGrp="1"/>
          </p:cNvSpPr>
          <p:nvPr>
            <p:ph type="dt" sz="half" idx="10"/>
          </p:nvPr>
        </p:nvSpPr>
        <p:spPr/>
        <p:txBody>
          <a:bodyPr/>
          <a:lstStyle/>
          <a:p>
            <a:pPr>
              <a:defRPr/>
            </a:pPr>
            <a:r>
              <a:rPr lang="en-US" smtClean="0"/>
              <a:t>Mon., Sept. 10, 2012</a:t>
            </a:r>
            <a:endParaRPr lang="en-US"/>
          </a:p>
        </p:txBody>
      </p:sp>
      <p:sp>
        <p:nvSpPr>
          <p:cNvPr id="8" name="Slide Number Placeholder 7"/>
          <p:cNvSpPr>
            <a:spLocks noGrp="1"/>
          </p:cNvSpPr>
          <p:nvPr>
            <p:ph type="sldNum" sz="quarter" idx="12"/>
          </p:nvPr>
        </p:nvSpPr>
        <p:spPr/>
        <p:txBody>
          <a:bodyPr/>
          <a:lstStyle/>
          <a:p>
            <a:fld id="{D2E2D3D9-226A-124B-9637-7AA1A3A82A15}" type="slidenum">
              <a:rPr lang="en-US" smtClean="0"/>
              <a:pPr/>
              <a:t>20</a:t>
            </a:fld>
            <a:endParaRPr lang="en-US"/>
          </a:p>
        </p:txBody>
      </p:sp>
      <p:sp>
        <p:nvSpPr>
          <p:cNvPr id="9" name="Footer Placeholder 8"/>
          <p:cNvSpPr>
            <a:spLocks noGrp="1"/>
          </p:cNvSpPr>
          <p:nvPr>
            <p:ph type="ftr" sz="quarter" idx="11"/>
          </p:nvPr>
        </p:nvSpPr>
        <p:spPr/>
        <p:txBody>
          <a:bodyPr/>
          <a:lstStyle/>
          <a:p>
            <a:pPr>
              <a:defRPr/>
            </a:pPr>
            <a:r>
              <a:rPr lang="en-US" smtClean="0"/>
              <a:t>PHYS 3313-001, Fall 2012                      Dr. Jaehoon Yu</a:t>
            </a:r>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82946">
                                            <p:txEl>
                                              <p:pRg st="0" end="0"/>
                                            </p:txEl>
                                          </p:spTgt>
                                        </p:tgtEl>
                                        <p:attrNameLst>
                                          <p:attrName>style.visibility</p:attrName>
                                        </p:attrNameLst>
                                      </p:cBhvr>
                                      <p:to>
                                        <p:strVal val="visible"/>
                                      </p:to>
                                    </p:set>
                                    <p:animEffect transition="in" filter="wipe(left)">
                                      <p:cBhvr>
                                        <p:cTn id="7" dur="500"/>
                                        <p:tgtEl>
                                          <p:spTgt spid="8294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82947"/>
                                        </p:tgtEl>
                                        <p:attrNameLst>
                                          <p:attrName>style.visibility</p:attrName>
                                        </p:attrNameLst>
                                      </p:cBhvr>
                                      <p:to>
                                        <p:strVal val="visible"/>
                                      </p:to>
                                    </p:set>
                                    <p:animEffect transition="in" filter="wipe(left)">
                                      <p:cBhvr>
                                        <p:cTn id="12" dur="500"/>
                                        <p:tgtEl>
                                          <p:spTgt spid="8294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82948"/>
                                        </p:tgtEl>
                                        <p:attrNameLst>
                                          <p:attrName>style.visibility</p:attrName>
                                        </p:attrNameLst>
                                      </p:cBhvr>
                                      <p:to>
                                        <p:strVal val="visible"/>
                                      </p:to>
                                    </p:set>
                                    <p:animEffect transition="in" filter="wipe(left)">
                                      <p:cBhvr>
                                        <p:cTn id="17" dur="500"/>
                                        <p:tgtEl>
                                          <p:spTgt spid="8294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82949"/>
                                        </p:tgtEl>
                                        <p:attrNameLst>
                                          <p:attrName>style.visibility</p:attrName>
                                        </p:attrNameLst>
                                      </p:cBhvr>
                                      <p:to>
                                        <p:strVal val="visible"/>
                                      </p:to>
                                    </p:set>
                                    <p:animEffect transition="in" filter="wipe(left)">
                                      <p:cBhvr>
                                        <p:cTn id="22" dur="500"/>
                                        <p:tgtEl>
                                          <p:spTgt spid="829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46" grpId="0" build="p"/>
    </p:bld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
            <a:ext cx="8229600" cy="914400"/>
          </a:xfrm>
        </p:spPr>
        <p:txBody>
          <a:bodyPr/>
          <a:lstStyle/>
          <a:p>
            <a:r>
              <a:rPr lang="en-US" dirty="0" smtClean="0"/>
              <a:t>Velocity Addition Summary</a:t>
            </a:r>
            <a:endParaRPr lang="en-US" dirty="0"/>
          </a:p>
        </p:txBody>
      </p:sp>
      <p:sp>
        <p:nvSpPr>
          <p:cNvPr id="3" name="Content Placeholder 2"/>
          <p:cNvSpPr>
            <a:spLocks noGrp="1"/>
          </p:cNvSpPr>
          <p:nvPr>
            <p:ph idx="1"/>
          </p:nvPr>
        </p:nvSpPr>
        <p:spPr>
          <a:xfrm>
            <a:off x="228600" y="990600"/>
            <a:ext cx="8915400" cy="4525963"/>
          </a:xfrm>
        </p:spPr>
        <p:txBody>
          <a:bodyPr>
            <a:noAutofit/>
          </a:bodyPr>
          <a:lstStyle/>
          <a:p>
            <a:r>
              <a:rPr lang="en-US" sz="2800" dirty="0" smtClean="0"/>
              <a:t>Galilean Velocity addition                        where           and </a:t>
            </a:r>
          </a:p>
          <a:p>
            <a:r>
              <a:rPr lang="en-US" sz="2800" dirty="0" smtClean="0"/>
              <a:t>From inverse Lorentz transform                      and</a:t>
            </a:r>
          </a:p>
          <a:p>
            <a:r>
              <a:rPr lang="en-US" sz="2800" dirty="0" smtClean="0"/>
              <a:t>So</a:t>
            </a:r>
          </a:p>
          <a:p>
            <a:pPr>
              <a:buNone/>
            </a:pPr>
            <a:endParaRPr lang="en-US" sz="2800" dirty="0" smtClean="0"/>
          </a:p>
          <a:p>
            <a:r>
              <a:rPr lang="en-US" sz="2800" dirty="0" smtClean="0"/>
              <a:t>Thus                     </a:t>
            </a:r>
          </a:p>
          <a:p>
            <a:endParaRPr lang="en-US" sz="2800" dirty="0" smtClean="0"/>
          </a:p>
          <a:p>
            <a:r>
              <a:rPr lang="en-US" sz="2800" dirty="0" smtClean="0"/>
              <a:t>What would be the measured speed of light in S frame? </a:t>
            </a:r>
          </a:p>
          <a:p>
            <a:pPr lvl="1"/>
            <a:endParaRPr lang="en-US" sz="2400" dirty="0" smtClean="0"/>
          </a:p>
          <a:p>
            <a:pPr lvl="1"/>
            <a:r>
              <a:rPr lang="en-US" sz="2400" dirty="0" smtClean="0"/>
              <a:t>Since              we get  </a:t>
            </a:r>
            <a:endParaRPr lang="en-US" sz="2800" dirty="0" smtClean="0"/>
          </a:p>
          <a:p>
            <a:pPr>
              <a:buNone/>
            </a:pPr>
            <a:r>
              <a:rPr lang="en-US" sz="2800" dirty="0" smtClean="0"/>
              <a:t>Observer in S frame measures c too!  Strange but true!</a:t>
            </a:r>
          </a:p>
          <a:p>
            <a:pPr>
              <a:buNone/>
            </a:pPr>
            <a:r>
              <a:rPr lang="en-US" sz="2800" dirty="0" smtClean="0"/>
              <a:t>                                                            </a:t>
            </a:r>
          </a:p>
          <a:p>
            <a:pPr>
              <a:buNone/>
            </a:pPr>
            <a:r>
              <a:rPr lang="en-US" sz="2800" dirty="0" smtClean="0"/>
              <a:t>                    </a:t>
            </a:r>
          </a:p>
          <a:p>
            <a:pPr>
              <a:buNone/>
            </a:pPr>
            <a:endParaRPr lang="en-US" sz="2800" dirty="0" smtClean="0"/>
          </a:p>
          <a:p>
            <a:endParaRPr lang="en-US" sz="2800" dirty="0" smtClean="0"/>
          </a:p>
        </p:txBody>
      </p:sp>
      <p:sp>
        <p:nvSpPr>
          <p:cNvPr id="5" name="Footer Placeholder 4"/>
          <p:cNvSpPr>
            <a:spLocks noGrp="1"/>
          </p:cNvSpPr>
          <p:nvPr>
            <p:ph type="ftr" sz="quarter" idx="11"/>
          </p:nvPr>
        </p:nvSpPr>
        <p:spPr/>
        <p:txBody>
          <a:bodyPr/>
          <a:lstStyle/>
          <a:p>
            <a:r>
              <a:rPr lang="en-US" smtClean="0"/>
              <a:t>PHYS 3313-001, Fall 2012                      Dr. Jaehoon Yu</a:t>
            </a:r>
            <a:endParaRPr lang="en-US" dirty="0"/>
          </a:p>
        </p:txBody>
      </p:sp>
      <p:sp>
        <p:nvSpPr>
          <p:cNvPr id="6" name="Slide Number Placeholder 5"/>
          <p:cNvSpPr>
            <a:spLocks noGrp="1"/>
          </p:cNvSpPr>
          <p:nvPr>
            <p:ph type="sldNum" sz="quarter" idx="12"/>
          </p:nvPr>
        </p:nvSpPr>
        <p:spPr/>
        <p:txBody>
          <a:bodyPr/>
          <a:lstStyle/>
          <a:p>
            <a:fld id="{A70890A1-DA85-483F-ABF9-6C30248A1FC2}" type="slidenum">
              <a:rPr lang="en-US" smtClean="0"/>
              <a:pPr/>
              <a:t>21</a:t>
            </a:fld>
            <a:endParaRPr lang="en-US"/>
          </a:p>
        </p:txBody>
      </p:sp>
      <p:graphicFrame>
        <p:nvGraphicFramePr>
          <p:cNvPr id="39938" name="Object 5"/>
          <p:cNvGraphicFramePr>
            <a:graphicFrameLocks noChangeAspect="1"/>
          </p:cNvGraphicFramePr>
          <p:nvPr/>
        </p:nvGraphicFramePr>
        <p:xfrm>
          <a:off x="3962400" y="1066800"/>
          <a:ext cx="1828800" cy="457200"/>
        </p:xfrm>
        <a:graphic>
          <a:graphicData uri="http://schemas.openxmlformats.org/presentationml/2006/ole">
            <p:oleObj spid="_x0000_s302082" name="Equation" r:id="rId4" imgW="660240" imgH="241200" progId="Equation.DSMT4">
              <p:embed/>
            </p:oleObj>
          </a:graphicData>
        </a:graphic>
      </p:graphicFrame>
      <p:graphicFrame>
        <p:nvGraphicFramePr>
          <p:cNvPr id="39939" name="Object 3"/>
          <p:cNvGraphicFramePr>
            <a:graphicFrameLocks noChangeAspect="1"/>
          </p:cNvGraphicFramePr>
          <p:nvPr/>
        </p:nvGraphicFramePr>
        <p:xfrm>
          <a:off x="6781800" y="1066800"/>
          <a:ext cx="685800" cy="533400"/>
        </p:xfrm>
        <a:graphic>
          <a:graphicData uri="http://schemas.openxmlformats.org/presentationml/2006/ole">
            <p:oleObj spid="_x0000_s302083" name="Equation" r:id="rId5" imgW="495000" imgH="393480" progId="Equation.DSMT4">
              <p:embed/>
            </p:oleObj>
          </a:graphicData>
        </a:graphic>
      </p:graphicFrame>
      <p:graphicFrame>
        <p:nvGraphicFramePr>
          <p:cNvPr id="39940" name="Object 4"/>
          <p:cNvGraphicFramePr>
            <a:graphicFrameLocks noChangeAspect="1"/>
          </p:cNvGraphicFramePr>
          <p:nvPr/>
        </p:nvGraphicFramePr>
        <p:xfrm>
          <a:off x="8153400" y="990600"/>
          <a:ext cx="685800" cy="571500"/>
        </p:xfrm>
        <a:graphic>
          <a:graphicData uri="http://schemas.openxmlformats.org/presentationml/2006/ole">
            <p:oleObj spid="_x0000_s302084" name="Equation" r:id="rId6" imgW="533160" imgH="419040" progId="Equation.DSMT4">
              <p:embed/>
            </p:oleObj>
          </a:graphicData>
        </a:graphic>
      </p:graphicFrame>
      <p:graphicFrame>
        <p:nvGraphicFramePr>
          <p:cNvPr id="39941" name="Object 5"/>
          <p:cNvGraphicFramePr>
            <a:graphicFrameLocks noChangeAspect="1"/>
          </p:cNvGraphicFramePr>
          <p:nvPr/>
        </p:nvGraphicFramePr>
        <p:xfrm>
          <a:off x="4800600" y="1676400"/>
          <a:ext cx="1600200" cy="304800"/>
        </p:xfrm>
        <a:graphic>
          <a:graphicData uri="http://schemas.openxmlformats.org/presentationml/2006/ole">
            <p:oleObj spid="_x0000_s302085" name="Equation" r:id="rId7" imgW="1079280" imgH="228600" progId="Equation.DSMT4">
              <p:embed/>
            </p:oleObj>
          </a:graphicData>
        </a:graphic>
      </p:graphicFrame>
      <p:graphicFrame>
        <p:nvGraphicFramePr>
          <p:cNvPr id="39942" name="Object 6"/>
          <p:cNvGraphicFramePr>
            <a:graphicFrameLocks noChangeAspect="1"/>
          </p:cNvGraphicFramePr>
          <p:nvPr/>
        </p:nvGraphicFramePr>
        <p:xfrm>
          <a:off x="7086600" y="1524000"/>
          <a:ext cx="1371600" cy="546100"/>
        </p:xfrm>
        <a:graphic>
          <a:graphicData uri="http://schemas.openxmlformats.org/presentationml/2006/ole">
            <p:oleObj spid="_x0000_s302086" name="Equation" r:id="rId8" imgW="1168200" imgH="393480" progId="Equation.DSMT4">
              <p:embed/>
            </p:oleObj>
          </a:graphicData>
        </a:graphic>
      </p:graphicFrame>
      <p:graphicFrame>
        <p:nvGraphicFramePr>
          <p:cNvPr id="39943" name="Object 7"/>
          <p:cNvGraphicFramePr>
            <a:graphicFrameLocks noChangeAspect="1"/>
          </p:cNvGraphicFramePr>
          <p:nvPr/>
        </p:nvGraphicFramePr>
        <p:xfrm>
          <a:off x="1295400" y="2143125"/>
          <a:ext cx="2933700" cy="752475"/>
        </p:xfrm>
        <a:graphic>
          <a:graphicData uri="http://schemas.openxmlformats.org/presentationml/2006/ole">
            <p:oleObj spid="_x0000_s302087" name="Equation" r:id="rId9" imgW="2019300" imgH="647700" progId="Equation.DSMT4">
              <p:embed/>
            </p:oleObj>
          </a:graphicData>
        </a:graphic>
      </p:graphicFrame>
      <p:graphicFrame>
        <p:nvGraphicFramePr>
          <p:cNvPr id="39945" name="Object 9"/>
          <p:cNvGraphicFramePr>
            <a:graphicFrameLocks noChangeAspect="1"/>
          </p:cNvGraphicFramePr>
          <p:nvPr/>
        </p:nvGraphicFramePr>
        <p:xfrm>
          <a:off x="3657600" y="4724400"/>
          <a:ext cx="2143593" cy="838200"/>
        </p:xfrm>
        <a:graphic>
          <a:graphicData uri="http://schemas.openxmlformats.org/presentationml/2006/ole">
            <p:oleObj spid="_x0000_s302089" name="Equation" r:id="rId10" imgW="1600200" imgH="622080" progId="Equation.DSMT4">
              <p:embed/>
            </p:oleObj>
          </a:graphicData>
        </a:graphic>
      </p:graphicFrame>
      <p:graphicFrame>
        <p:nvGraphicFramePr>
          <p:cNvPr id="39953" name="Object 17"/>
          <p:cNvGraphicFramePr>
            <a:graphicFrameLocks noChangeAspect="1"/>
          </p:cNvGraphicFramePr>
          <p:nvPr/>
        </p:nvGraphicFramePr>
        <p:xfrm>
          <a:off x="4343400" y="1905000"/>
          <a:ext cx="1125538" cy="973138"/>
        </p:xfrm>
        <a:graphic>
          <a:graphicData uri="http://schemas.openxmlformats.org/presentationml/2006/ole">
            <p:oleObj spid="_x0000_s302090" name="Equation" r:id="rId11" imgW="774700" imgH="838200" progId="Equation.DSMT4">
              <p:embed/>
            </p:oleObj>
          </a:graphicData>
        </a:graphic>
      </p:graphicFrame>
      <p:graphicFrame>
        <p:nvGraphicFramePr>
          <p:cNvPr id="39954" name="Object 18"/>
          <p:cNvGraphicFramePr>
            <a:graphicFrameLocks noChangeAspect="1"/>
          </p:cNvGraphicFramePr>
          <p:nvPr/>
        </p:nvGraphicFramePr>
        <p:xfrm>
          <a:off x="1524000" y="3048000"/>
          <a:ext cx="1295400" cy="876189"/>
        </p:xfrm>
        <a:graphic>
          <a:graphicData uri="http://schemas.openxmlformats.org/presentationml/2006/ole">
            <p:oleObj spid="_x0000_s302091" name="Equation" r:id="rId12" imgW="749160" imgH="634680" progId="Equation.DSMT4">
              <p:embed/>
            </p:oleObj>
          </a:graphicData>
        </a:graphic>
      </p:graphicFrame>
      <p:sp>
        <p:nvSpPr>
          <p:cNvPr id="16" name="Date Placeholder 15"/>
          <p:cNvSpPr>
            <a:spLocks noGrp="1"/>
          </p:cNvSpPr>
          <p:nvPr>
            <p:ph type="dt" sz="half" idx="10"/>
          </p:nvPr>
        </p:nvSpPr>
        <p:spPr/>
        <p:txBody>
          <a:bodyPr/>
          <a:lstStyle/>
          <a:p>
            <a:pPr>
              <a:defRPr/>
            </a:pPr>
            <a:r>
              <a:rPr lang="en-US" smtClean="0"/>
              <a:t>Mon., Sept. 10, 2012</a:t>
            </a:r>
            <a:endParaRPr lang="en-US"/>
          </a:p>
        </p:txBody>
      </p:sp>
      <p:graphicFrame>
        <p:nvGraphicFramePr>
          <p:cNvPr id="302094" name="Object 14"/>
          <p:cNvGraphicFramePr>
            <a:graphicFrameLocks noChangeAspect="1"/>
          </p:cNvGraphicFramePr>
          <p:nvPr/>
        </p:nvGraphicFramePr>
        <p:xfrm>
          <a:off x="5546725" y="2057400"/>
          <a:ext cx="701675" cy="781050"/>
        </p:xfrm>
        <a:graphic>
          <a:graphicData uri="http://schemas.openxmlformats.org/presentationml/2006/ole">
            <p:oleObj spid="_x0000_s302094" name="Equation" r:id="rId13" imgW="482600" imgH="673100" progId="Equation.DSMT4">
              <p:embed/>
            </p:oleObj>
          </a:graphicData>
        </a:graphic>
      </p:graphicFrame>
      <p:graphicFrame>
        <p:nvGraphicFramePr>
          <p:cNvPr id="302095" name="Object 15"/>
          <p:cNvGraphicFramePr>
            <a:graphicFrameLocks noChangeAspect="1"/>
          </p:cNvGraphicFramePr>
          <p:nvPr/>
        </p:nvGraphicFramePr>
        <p:xfrm>
          <a:off x="1752600" y="5105400"/>
          <a:ext cx="838200" cy="304800"/>
        </p:xfrm>
        <a:graphic>
          <a:graphicData uri="http://schemas.openxmlformats.org/presentationml/2006/ole">
            <p:oleObj spid="_x0000_s302095" name="Equation" r:id="rId14" imgW="393480" imgH="241200" progId="Equation.DSMT4">
              <p:embed/>
            </p:oleObj>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nodeType="clickEffect">
                                  <p:stCondLst>
                                    <p:cond delay="0"/>
                                  </p:stCondLst>
                                  <p:childTnLst>
                                    <p:set>
                                      <p:cBhvr>
                                        <p:cTn id="11" dur="1" fill="hold">
                                          <p:stCondLst>
                                            <p:cond delay="0"/>
                                          </p:stCondLst>
                                        </p:cTn>
                                        <p:tgtEl>
                                          <p:spTgt spid="39938"/>
                                        </p:tgtEl>
                                        <p:attrNameLst>
                                          <p:attrName>style.visibility</p:attrName>
                                        </p:attrNameLst>
                                      </p:cBhvr>
                                      <p:to>
                                        <p:strVal val="visible"/>
                                      </p:to>
                                    </p:set>
                                    <p:anim calcmode="lin" valueType="num">
                                      <p:cBhvr additive="base">
                                        <p:cTn id="12" dur="500" fill="hold"/>
                                        <p:tgtEl>
                                          <p:spTgt spid="39938"/>
                                        </p:tgtEl>
                                        <p:attrNameLst>
                                          <p:attrName>ppt_x</p:attrName>
                                        </p:attrNameLst>
                                      </p:cBhvr>
                                      <p:tavLst>
                                        <p:tav tm="0">
                                          <p:val>
                                            <p:strVal val="1+#ppt_w/2"/>
                                          </p:val>
                                        </p:tav>
                                        <p:tav tm="100000">
                                          <p:val>
                                            <p:strVal val="#ppt_x"/>
                                          </p:val>
                                        </p:tav>
                                      </p:tavLst>
                                    </p:anim>
                                    <p:anim calcmode="lin" valueType="num">
                                      <p:cBhvr additive="base">
                                        <p:cTn id="13" dur="500" fill="hold"/>
                                        <p:tgtEl>
                                          <p:spTgt spid="39938"/>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nodeType="clickEffect">
                                  <p:stCondLst>
                                    <p:cond delay="0"/>
                                  </p:stCondLst>
                                  <p:childTnLst>
                                    <p:set>
                                      <p:cBhvr>
                                        <p:cTn id="17" dur="1" fill="hold">
                                          <p:stCondLst>
                                            <p:cond delay="0"/>
                                          </p:stCondLst>
                                        </p:cTn>
                                        <p:tgtEl>
                                          <p:spTgt spid="39939"/>
                                        </p:tgtEl>
                                        <p:attrNameLst>
                                          <p:attrName>style.visibility</p:attrName>
                                        </p:attrNameLst>
                                      </p:cBhvr>
                                      <p:to>
                                        <p:strVal val="visible"/>
                                      </p:to>
                                    </p:set>
                                    <p:animEffect transition="in" filter="wipe(down)">
                                      <p:cBhvr>
                                        <p:cTn id="18" dur="500"/>
                                        <p:tgtEl>
                                          <p:spTgt spid="39939"/>
                                        </p:tgtEl>
                                      </p:cBhvr>
                                    </p:animEffect>
                                  </p:childTnLst>
                                </p:cTn>
                              </p:par>
                              <p:par>
                                <p:cTn id="19" presetID="22" presetClass="entr" presetSubtype="4" fill="hold" nodeType="withEffect">
                                  <p:stCondLst>
                                    <p:cond delay="0"/>
                                  </p:stCondLst>
                                  <p:childTnLst>
                                    <p:set>
                                      <p:cBhvr>
                                        <p:cTn id="20" dur="1" fill="hold">
                                          <p:stCondLst>
                                            <p:cond delay="0"/>
                                          </p:stCondLst>
                                        </p:cTn>
                                        <p:tgtEl>
                                          <p:spTgt spid="39940"/>
                                        </p:tgtEl>
                                        <p:attrNameLst>
                                          <p:attrName>style.visibility</p:attrName>
                                        </p:attrNameLst>
                                      </p:cBhvr>
                                      <p:to>
                                        <p:strVal val="visible"/>
                                      </p:to>
                                    </p:set>
                                    <p:animEffect transition="in" filter="wipe(down)">
                                      <p:cBhvr>
                                        <p:cTn id="21" dur="500"/>
                                        <p:tgtEl>
                                          <p:spTgt spid="39940"/>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Effect transition="in" filter="wipe(left)">
                                      <p:cBhvr>
                                        <p:cTn id="26" dur="500"/>
                                        <p:tgtEl>
                                          <p:spTgt spid="3">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nodeType="clickEffect">
                                  <p:stCondLst>
                                    <p:cond delay="0"/>
                                  </p:stCondLst>
                                  <p:childTnLst>
                                    <p:set>
                                      <p:cBhvr>
                                        <p:cTn id="30" dur="1" fill="hold">
                                          <p:stCondLst>
                                            <p:cond delay="0"/>
                                          </p:stCondLst>
                                        </p:cTn>
                                        <p:tgtEl>
                                          <p:spTgt spid="39941"/>
                                        </p:tgtEl>
                                        <p:attrNameLst>
                                          <p:attrName>style.visibility</p:attrName>
                                        </p:attrNameLst>
                                      </p:cBhvr>
                                      <p:to>
                                        <p:strVal val="visible"/>
                                      </p:to>
                                    </p:set>
                                    <p:animEffect transition="in" filter="wipe(down)">
                                      <p:cBhvr>
                                        <p:cTn id="31" dur="500"/>
                                        <p:tgtEl>
                                          <p:spTgt spid="39941"/>
                                        </p:tgtEl>
                                      </p:cBhvr>
                                    </p:animEffect>
                                  </p:childTnLst>
                                </p:cTn>
                              </p:par>
                              <p:par>
                                <p:cTn id="32" presetID="22" presetClass="entr" presetSubtype="4" fill="hold" nodeType="withEffect">
                                  <p:stCondLst>
                                    <p:cond delay="0"/>
                                  </p:stCondLst>
                                  <p:childTnLst>
                                    <p:set>
                                      <p:cBhvr>
                                        <p:cTn id="33" dur="1" fill="hold">
                                          <p:stCondLst>
                                            <p:cond delay="0"/>
                                          </p:stCondLst>
                                        </p:cTn>
                                        <p:tgtEl>
                                          <p:spTgt spid="39942"/>
                                        </p:tgtEl>
                                        <p:attrNameLst>
                                          <p:attrName>style.visibility</p:attrName>
                                        </p:attrNameLst>
                                      </p:cBhvr>
                                      <p:to>
                                        <p:strVal val="visible"/>
                                      </p:to>
                                    </p:set>
                                    <p:animEffect transition="in" filter="wipe(down)">
                                      <p:cBhvr>
                                        <p:cTn id="34" dur="500"/>
                                        <p:tgtEl>
                                          <p:spTgt spid="39942"/>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nodeType="clickEffect">
                                  <p:stCondLst>
                                    <p:cond delay="0"/>
                                  </p:stCondLst>
                                  <p:childTnLst>
                                    <p:set>
                                      <p:cBhvr>
                                        <p:cTn id="38" dur="1" fill="hold">
                                          <p:stCondLst>
                                            <p:cond delay="0"/>
                                          </p:stCondLst>
                                        </p:cTn>
                                        <p:tgtEl>
                                          <p:spTgt spid="3">
                                            <p:txEl>
                                              <p:pRg st="2" end="2"/>
                                            </p:txEl>
                                          </p:spTgt>
                                        </p:tgtEl>
                                        <p:attrNameLst>
                                          <p:attrName>style.visibility</p:attrName>
                                        </p:attrNameLst>
                                      </p:cBhvr>
                                      <p:to>
                                        <p:strVal val="visible"/>
                                      </p:to>
                                    </p:set>
                                    <p:animEffect transition="in" filter="wipe(left)">
                                      <p:cBhvr>
                                        <p:cTn id="39" dur="500"/>
                                        <p:tgtEl>
                                          <p:spTgt spid="3">
                                            <p:txEl>
                                              <p:pRg st="2" end="2"/>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4" fill="hold" nodeType="clickEffect">
                                  <p:stCondLst>
                                    <p:cond delay="0"/>
                                  </p:stCondLst>
                                  <p:childTnLst>
                                    <p:set>
                                      <p:cBhvr>
                                        <p:cTn id="43" dur="1" fill="hold">
                                          <p:stCondLst>
                                            <p:cond delay="0"/>
                                          </p:stCondLst>
                                        </p:cTn>
                                        <p:tgtEl>
                                          <p:spTgt spid="39943"/>
                                        </p:tgtEl>
                                        <p:attrNameLst>
                                          <p:attrName>style.visibility</p:attrName>
                                        </p:attrNameLst>
                                      </p:cBhvr>
                                      <p:to>
                                        <p:strVal val="visible"/>
                                      </p:to>
                                    </p:set>
                                    <p:animEffect transition="in" filter="wipe(down)">
                                      <p:cBhvr>
                                        <p:cTn id="44" dur="500"/>
                                        <p:tgtEl>
                                          <p:spTgt spid="39943"/>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4" fill="hold" nodeType="clickEffect">
                                  <p:stCondLst>
                                    <p:cond delay="0"/>
                                  </p:stCondLst>
                                  <p:childTnLst>
                                    <p:set>
                                      <p:cBhvr>
                                        <p:cTn id="48" dur="1" fill="hold">
                                          <p:stCondLst>
                                            <p:cond delay="0"/>
                                          </p:stCondLst>
                                        </p:cTn>
                                        <p:tgtEl>
                                          <p:spTgt spid="39953"/>
                                        </p:tgtEl>
                                        <p:attrNameLst>
                                          <p:attrName>style.visibility</p:attrName>
                                        </p:attrNameLst>
                                      </p:cBhvr>
                                      <p:to>
                                        <p:strVal val="visible"/>
                                      </p:to>
                                    </p:set>
                                    <p:animEffect transition="in" filter="wipe(down)">
                                      <p:cBhvr>
                                        <p:cTn id="49" dur="500"/>
                                        <p:tgtEl>
                                          <p:spTgt spid="39953"/>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4" fill="hold" nodeType="clickEffect">
                                  <p:stCondLst>
                                    <p:cond delay="0"/>
                                  </p:stCondLst>
                                  <p:childTnLst>
                                    <p:set>
                                      <p:cBhvr>
                                        <p:cTn id="53" dur="1" fill="hold">
                                          <p:stCondLst>
                                            <p:cond delay="0"/>
                                          </p:stCondLst>
                                        </p:cTn>
                                        <p:tgtEl>
                                          <p:spTgt spid="302094"/>
                                        </p:tgtEl>
                                        <p:attrNameLst>
                                          <p:attrName>style.visibility</p:attrName>
                                        </p:attrNameLst>
                                      </p:cBhvr>
                                      <p:to>
                                        <p:strVal val="visible"/>
                                      </p:to>
                                    </p:set>
                                    <p:animEffect transition="in" filter="wipe(down)">
                                      <p:cBhvr>
                                        <p:cTn id="54" dur="500"/>
                                        <p:tgtEl>
                                          <p:spTgt spid="302094"/>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8" fill="hold" nodeType="clickEffect">
                                  <p:stCondLst>
                                    <p:cond delay="0"/>
                                  </p:stCondLst>
                                  <p:childTnLst>
                                    <p:set>
                                      <p:cBhvr>
                                        <p:cTn id="58" dur="1" fill="hold">
                                          <p:stCondLst>
                                            <p:cond delay="0"/>
                                          </p:stCondLst>
                                        </p:cTn>
                                        <p:tgtEl>
                                          <p:spTgt spid="3">
                                            <p:txEl>
                                              <p:pRg st="4" end="4"/>
                                            </p:txEl>
                                          </p:spTgt>
                                        </p:tgtEl>
                                        <p:attrNameLst>
                                          <p:attrName>style.visibility</p:attrName>
                                        </p:attrNameLst>
                                      </p:cBhvr>
                                      <p:to>
                                        <p:strVal val="visible"/>
                                      </p:to>
                                    </p:set>
                                    <p:animEffect transition="in" filter="wipe(left)">
                                      <p:cBhvr>
                                        <p:cTn id="59" dur="500"/>
                                        <p:tgtEl>
                                          <p:spTgt spid="3">
                                            <p:txEl>
                                              <p:pRg st="4" end="4"/>
                                            </p:txEl>
                                          </p:spTgt>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nodeType="clickEffect">
                                  <p:stCondLst>
                                    <p:cond delay="0"/>
                                  </p:stCondLst>
                                  <p:childTnLst>
                                    <p:set>
                                      <p:cBhvr>
                                        <p:cTn id="63" dur="1" fill="hold">
                                          <p:stCondLst>
                                            <p:cond delay="0"/>
                                          </p:stCondLst>
                                        </p:cTn>
                                        <p:tgtEl>
                                          <p:spTgt spid="3">
                                            <p:txEl>
                                              <p:pRg st="6" end="6"/>
                                            </p:txEl>
                                          </p:spTgt>
                                        </p:tgtEl>
                                        <p:attrNameLst>
                                          <p:attrName>style.visibility</p:attrName>
                                        </p:attrNameLst>
                                      </p:cBhvr>
                                      <p:to>
                                        <p:strVal val="visible"/>
                                      </p:to>
                                    </p:set>
                                    <p:animEffect transition="in" filter="wipe(left)">
                                      <p:cBhvr>
                                        <p:cTn id="64" dur="500"/>
                                        <p:tgtEl>
                                          <p:spTgt spid="3">
                                            <p:txEl>
                                              <p:pRg st="6" end="6"/>
                                            </p:txEl>
                                          </p:spTgt>
                                        </p:tgtEl>
                                      </p:cBhvr>
                                    </p:animEffect>
                                  </p:childTnLst>
                                </p:cTn>
                              </p:par>
                            </p:childTnLst>
                          </p:cTn>
                        </p:par>
                      </p:childTnLst>
                    </p:cTn>
                  </p:par>
                  <p:par>
                    <p:cTn id="65" fill="hold">
                      <p:stCondLst>
                        <p:cond delay="indefinite"/>
                      </p:stCondLst>
                      <p:childTnLst>
                        <p:par>
                          <p:cTn id="66" fill="hold">
                            <p:stCondLst>
                              <p:cond delay="0"/>
                            </p:stCondLst>
                            <p:childTnLst>
                              <p:par>
                                <p:cTn id="67" presetID="22" presetClass="entr" presetSubtype="8" fill="hold" nodeType="clickEffect">
                                  <p:stCondLst>
                                    <p:cond delay="0"/>
                                  </p:stCondLst>
                                  <p:childTnLst>
                                    <p:set>
                                      <p:cBhvr>
                                        <p:cTn id="68" dur="1" fill="hold">
                                          <p:stCondLst>
                                            <p:cond delay="0"/>
                                          </p:stCondLst>
                                        </p:cTn>
                                        <p:tgtEl>
                                          <p:spTgt spid="3">
                                            <p:txEl>
                                              <p:pRg st="8" end="8"/>
                                            </p:txEl>
                                          </p:spTgt>
                                        </p:tgtEl>
                                        <p:attrNameLst>
                                          <p:attrName>style.visibility</p:attrName>
                                        </p:attrNameLst>
                                      </p:cBhvr>
                                      <p:to>
                                        <p:strVal val="visible"/>
                                      </p:to>
                                    </p:set>
                                    <p:animEffect transition="in" filter="wipe(left)">
                                      <p:cBhvr>
                                        <p:cTn id="69" dur="500"/>
                                        <p:tgtEl>
                                          <p:spTgt spid="3">
                                            <p:txEl>
                                              <p:pRg st="8" end="8"/>
                                            </p:txEl>
                                          </p:spTgt>
                                        </p:tgtEl>
                                      </p:cBhvr>
                                    </p:animEffect>
                                  </p:childTnLst>
                                </p:cTn>
                              </p:par>
                              <p:par>
                                <p:cTn id="70" presetID="22" presetClass="entr" presetSubtype="4" fill="hold" nodeType="withEffect">
                                  <p:stCondLst>
                                    <p:cond delay="0"/>
                                  </p:stCondLst>
                                  <p:childTnLst>
                                    <p:set>
                                      <p:cBhvr>
                                        <p:cTn id="71" dur="1" fill="hold">
                                          <p:stCondLst>
                                            <p:cond delay="0"/>
                                          </p:stCondLst>
                                        </p:cTn>
                                        <p:tgtEl>
                                          <p:spTgt spid="39954"/>
                                        </p:tgtEl>
                                        <p:attrNameLst>
                                          <p:attrName>style.visibility</p:attrName>
                                        </p:attrNameLst>
                                      </p:cBhvr>
                                      <p:to>
                                        <p:strVal val="visible"/>
                                      </p:to>
                                    </p:set>
                                    <p:animEffect transition="in" filter="wipe(down)">
                                      <p:cBhvr>
                                        <p:cTn id="72" dur="500"/>
                                        <p:tgtEl>
                                          <p:spTgt spid="39954"/>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nodeType="clickEffect">
                                  <p:stCondLst>
                                    <p:cond delay="0"/>
                                  </p:stCondLst>
                                  <p:childTnLst>
                                    <p:set>
                                      <p:cBhvr>
                                        <p:cTn id="76" dur="1" fill="hold">
                                          <p:stCondLst>
                                            <p:cond delay="0"/>
                                          </p:stCondLst>
                                        </p:cTn>
                                        <p:tgtEl>
                                          <p:spTgt spid="3">
                                            <p:txEl>
                                              <p:pRg st="9" end="9"/>
                                            </p:txEl>
                                          </p:spTgt>
                                        </p:tgtEl>
                                        <p:attrNameLst>
                                          <p:attrName>style.visibility</p:attrName>
                                        </p:attrNameLst>
                                      </p:cBhvr>
                                      <p:to>
                                        <p:strVal val="visible"/>
                                      </p:to>
                                    </p:set>
                                    <p:animEffect transition="in" filter="wipe(left)">
                                      <p:cBhvr>
                                        <p:cTn id="77" dur="500"/>
                                        <p:tgtEl>
                                          <p:spTgt spid="3">
                                            <p:txEl>
                                              <p:pRg st="9" end="9"/>
                                            </p:txEl>
                                          </p:spTgt>
                                        </p:tgtEl>
                                      </p:cBhvr>
                                    </p:animEffect>
                                  </p:childTnLst>
                                </p:cTn>
                              </p:par>
                              <p:par>
                                <p:cTn id="78" presetID="22" presetClass="entr" presetSubtype="4" fill="hold" nodeType="withEffect">
                                  <p:stCondLst>
                                    <p:cond delay="0"/>
                                  </p:stCondLst>
                                  <p:childTnLst>
                                    <p:set>
                                      <p:cBhvr>
                                        <p:cTn id="79" dur="1" fill="hold">
                                          <p:stCondLst>
                                            <p:cond delay="0"/>
                                          </p:stCondLst>
                                        </p:cTn>
                                        <p:tgtEl>
                                          <p:spTgt spid="39945"/>
                                        </p:tgtEl>
                                        <p:attrNameLst>
                                          <p:attrName>style.visibility</p:attrName>
                                        </p:attrNameLst>
                                      </p:cBhvr>
                                      <p:to>
                                        <p:strVal val="visible"/>
                                      </p:to>
                                    </p:set>
                                    <p:animEffect transition="in" filter="wipe(down)">
                                      <p:cBhvr>
                                        <p:cTn id="80" dur="500"/>
                                        <p:tgtEl>
                                          <p:spTgt spid="39945"/>
                                        </p:tgtEl>
                                      </p:cBhvr>
                                    </p:animEffect>
                                  </p:childTnLst>
                                </p:cTn>
                              </p:par>
                              <p:par>
                                <p:cTn id="81" presetID="22" presetClass="entr" presetSubtype="4" fill="hold" nodeType="withEffect">
                                  <p:stCondLst>
                                    <p:cond delay="0"/>
                                  </p:stCondLst>
                                  <p:childTnLst>
                                    <p:set>
                                      <p:cBhvr>
                                        <p:cTn id="82" dur="1" fill="hold">
                                          <p:stCondLst>
                                            <p:cond delay="0"/>
                                          </p:stCondLst>
                                        </p:cTn>
                                        <p:tgtEl>
                                          <p:spTgt spid="302095"/>
                                        </p:tgtEl>
                                        <p:attrNameLst>
                                          <p:attrName>style.visibility</p:attrName>
                                        </p:attrNameLst>
                                      </p:cBhvr>
                                      <p:to>
                                        <p:strVal val="visible"/>
                                      </p:to>
                                    </p:set>
                                    <p:animEffect transition="in" filter="wipe(down)">
                                      <p:cBhvr>
                                        <p:cTn id="83" dur="500"/>
                                        <p:tgtEl>
                                          <p:spTgt spid="3020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0"/>
            <a:ext cx="7772400" cy="1143000"/>
          </a:xfrm>
        </p:spPr>
        <p:txBody>
          <a:bodyPr/>
          <a:lstStyle/>
          <a:p>
            <a:r>
              <a:rPr lang="en-US" dirty="0" smtClean="0"/>
              <a:t>Velocity Addition Example</a:t>
            </a:r>
            <a:endParaRPr lang="en-US" dirty="0"/>
          </a:p>
        </p:txBody>
      </p:sp>
      <p:sp>
        <p:nvSpPr>
          <p:cNvPr id="3" name="Content Placeholder 2"/>
          <p:cNvSpPr>
            <a:spLocks noGrp="1"/>
          </p:cNvSpPr>
          <p:nvPr>
            <p:ph idx="1"/>
          </p:nvPr>
        </p:nvSpPr>
        <p:spPr>
          <a:xfrm>
            <a:off x="609600" y="1143000"/>
            <a:ext cx="7772400" cy="4572000"/>
          </a:xfrm>
        </p:spPr>
        <p:txBody>
          <a:bodyPr>
            <a:noAutofit/>
          </a:bodyPr>
          <a:lstStyle/>
          <a:p>
            <a:r>
              <a:rPr lang="en-US" sz="2800" dirty="0" smtClean="0"/>
              <a:t>Lance is riding his bike at 0.8c relative to observer.  He throws a ball at 0.7c in the direction of his motion.  What speed does the observer see?</a:t>
            </a:r>
          </a:p>
          <a:p>
            <a:endParaRPr lang="en-US" sz="2800" dirty="0" smtClean="0"/>
          </a:p>
          <a:p>
            <a:endParaRPr lang="en-US" sz="2800" dirty="0" smtClean="0"/>
          </a:p>
          <a:p>
            <a:endParaRPr lang="en-US" sz="2800" dirty="0" smtClean="0"/>
          </a:p>
          <a:p>
            <a:r>
              <a:rPr lang="en-US" sz="2800" dirty="0" smtClean="0"/>
              <a:t>What if he threw it just a bit harder?  </a:t>
            </a:r>
          </a:p>
          <a:p>
            <a:r>
              <a:rPr lang="en-US" sz="2800" dirty="0" smtClean="0"/>
              <a:t>Doesn’t help—asymptotically approach c, can’t exceed (it’s not just a postulate it’s the law)</a:t>
            </a:r>
          </a:p>
          <a:p>
            <a:pPr>
              <a:buNone/>
            </a:pPr>
            <a:r>
              <a:rPr lang="en-US" sz="2800" dirty="0" smtClean="0"/>
              <a:t>                                                            </a:t>
            </a:r>
          </a:p>
          <a:p>
            <a:pPr>
              <a:buNone/>
            </a:pPr>
            <a:r>
              <a:rPr lang="en-US" sz="2800" dirty="0" smtClean="0"/>
              <a:t>                    </a:t>
            </a:r>
          </a:p>
          <a:p>
            <a:pPr>
              <a:buNone/>
            </a:pPr>
            <a:endParaRPr lang="en-US" sz="2800" dirty="0" smtClean="0"/>
          </a:p>
          <a:p>
            <a:endParaRPr lang="en-US" sz="2800" dirty="0" smtClean="0"/>
          </a:p>
        </p:txBody>
      </p:sp>
      <p:graphicFrame>
        <p:nvGraphicFramePr>
          <p:cNvPr id="40974" name="Object 14"/>
          <p:cNvGraphicFramePr>
            <a:graphicFrameLocks noChangeAspect="1"/>
          </p:cNvGraphicFramePr>
          <p:nvPr/>
        </p:nvGraphicFramePr>
        <p:xfrm>
          <a:off x="3733800" y="2743200"/>
          <a:ext cx="3200400" cy="1032387"/>
        </p:xfrm>
        <a:graphic>
          <a:graphicData uri="http://schemas.openxmlformats.org/presentationml/2006/ole">
            <p:oleObj spid="_x0000_s304130" name="Equation" r:id="rId4" imgW="1587240" imgH="596880" progId="Equation.DSMT4">
              <p:embed/>
            </p:oleObj>
          </a:graphicData>
        </a:graphic>
      </p:graphicFrame>
      <p:sp>
        <p:nvSpPr>
          <p:cNvPr id="6" name="Date Placeholder 5"/>
          <p:cNvSpPr>
            <a:spLocks noGrp="1"/>
          </p:cNvSpPr>
          <p:nvPr>
            <p:ph type="dt" sz="half" idx="10"/>
          </p:nvPr>
        </p:nvSpPr>
        <p:spPr/>
        <p:txBody>
          <a:bodyPr/>
          <a:lstStyle/>
          <a:p>
            <a:r>
              <a:rPr lang="en-US" smtClean="0"/>
              <a:t>Mon., Sept. 10, 2012</a:t>
            </a:r>
            <a:endParaRPr lang="en-US"/>
          </a:p>
        </p:txBody>
      </p:sp>
      <p:sp>
        <p:nvSpPr>
          <p:cNvPr id="7" name="Slide Number Placeholder 6"/>
          <p:cNvSpPr>
            <a:spLocks noGrp="1"/>
          </p:cNvSpPr>
          <p:nvPr>
            <p:ph type="sldNum" sz="quarter" idx="12"/>
          </p:nvPr>
        </p:nvSpPr>
        <p:spPr/>
        <p:txBody>
          <a:bodyPr/>
          <a:lstStyle/>
          <a:p>
            <a:fld id="{A70890A1-DA85-483F-ABF9-6C30248A1FC2}" type="slidenum">
              <a:rPr lang="en-US" smtClean="0"/>
              <a:pPr/>
              <a:t>22</a:t>
            </a:fld>
            <a:endParaRPr lang="en-US"/>
          </a:p>
        </p:txBody>
      </p:sp>
      <p:sp>
        <p:nvSpPr>
          <p:cNvPr id="8" name="Footer Placeholder 7"/>
          <p:cNvSpPr>
            <a:spLocks noGrp="1"/>
          </p:cNvSpPr>
          <p:nvPr>
            <p:ph type="ftr" sz="quarter" idx="11"/>
          </p:nvPr>
        </p:nvSpPr>
        <p:spPr/>
        <p:txBody>
          <a:bodyPr/>
          <a:lstStyle/>
          <a:p>
            <a:r>
              <a:rPr lang="en-US" smtClean="0"/>
              <a:t>PHYS 3313-001, Fall 2012                      Dr. Jaehoon Yu</a:t>
            </a:r>
            <a:endParaRPr lang="en-US"/>
          </a:p>
        </p:txBody>
      </p:sp>
      <p:graphicFrame>
        <p:nvGraphicFramePr>
          <p:cNvPr id="40975" name="Object 15"/>
          <p:cNvGraphicFramePr>
            <a:graphicFrameLocks noChangeAspect="1"/>
          </p:cNvGraphicFramePr>
          <p:nvPr/>
        </p:nvGraphicFramePr>
        <p:xfrm>
          <a:off x="1044575" y="2743199"/>
          <a:ext cx="1546225" cy="1045843"/>
        </p:xfrm>
        <a:graphic>
          <a:graphicData uri="http://schemas.openxmlformats.org/presentationml/2006/ole">
            <p:oleObj spid="_x0000_s304131" name="Equation" r:id="rId5" imgW="749160" imgH="634680" progId="Equation.DSMT4">
              <p:embed/>
            </p:oleObj>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0975"/>
                                        </p:tgtEl>
                                        <p:attrNameLst>
                                          <p:attrName>style.visibility</p:attrName>
                                        </p:attrNameLst>
                                      </p:cBhvr>
                                      <p:to>
                                        <p:strVal val="visible"/>
                                      </p:to>
                                    </p:set>
                                    <p:animEffect transition="in" filter="wipe(left)">
                                      <p:cBhvr>
                                        <p:cTn id="12" dur="500"/>
                                        <p:tgtEl>
                                          <p:spTgt spid="4097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40974"/>
                                        </p:tgtEl>
                                        <p:attrNameLst>
                                          <p:attrName>style.visibility</p:attrName>
                                        </p:attrNameLst>
                                      </p:cBhvr>
                                      <p:to>
                                        <p:strVal val="visible"/>
                                      </p:to>
                                    </p:set>
                                    <p:animEffect transition="in" filter="wipe(left)">
                                      <p:cBhvr>
                                        <p:cTn id="17" dur="500"/>
                                        <p:tgtEl>
                                          <p:spTgt spid="4097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left)">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left)">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6017" name="Rectangle 2"/>
          <p:cNvSpPr>
            <a:spLocks noGrp="1" noChangeArrowheads="1"/>
          </p:cNvSpPr>
          <p:nvPr>
            <p:ph type="title"/>
          </p:nvPr>
        </p:nvSpPr>
        <p:spPr>
          <a:xfrm>
            <a:off x="457200" y="153988"/>
            <a:ext cx="8229600" cy="379412"/>
          </a:xfrm>
        </p:spPr>
        <p:txBody>
          <a:bodyPr/>
          <a:lstStyle/>
          <a:p>
            <a:pPr algn="ctr" eaLnBrk="1" hangingPunct="1"/>
            <a:r>
              <a:rPr lang="en-US" sz="4800" dirty="0" smtClean="0">
                <a:ea typeface="ＭＳ Ｐゴシック" pitchFamily="-84" charset="-128"/>
                <a:cs typeface="ＭＳ Ｐゴシック" pitchFamily="-84" charset="-128"/>
              </a:rPr>
              <a:t>Twin </a:t>
            </a:r>
            <a:r>
              <a:rPr lang="en-US" sz="4800" dirty="0">
                <a:ea typeface="ＭＳ Ｐゴシック" pitchFamily="-84" charset="-128"/>
                <a:cs typeface="ＭＳ Ｐゴシック" pitchFamily="-84" charset="-128"/>
              </a:rPr>
              <a:t>Paradox</a:t>
            </a:r>
          </a:p>
        </p:txBody>
      </p:sp>
      <p:sp>
        <p:nvSpPr>
          <p:cNvPr id="86018" name="Rectangle 3"/>
          <p:cNvSpPr>
            <a:spLocks noGrp="1" noChangeArrowheads="1"/>
          </p:cNvSpPr>
          <p:nvPr>
            <p:ph type="body" idx="1"/>
          </p:nvPr>
        </p:nvSpPr>
        <p:spPr>
          <a:xfrm>
            <a:off x="457200" y="685800"/>
            <a:ext cx="8458200" cy="5638800"/>
          </a:xfrm>
        </p:spPr>
        <p:txBody>
          <a:bodyPr/>
          <a:lstStyle/>
          <a:p>
            <a:pPr marL="0" indent="0" eaLnBrk="1" hangingPunct="1">
              <a:buFont typeface="Wingdings" pitchFamily="-84" charset="2"/>
              <a:buNone/>
            </a:pPr>
            <a:r>
              <a:rPr lang="en-US" b="1" dirty="0">
                <a:solidFill>
                  <a:srgbClr val="000000"/>
                </a:solidFill>
                <a:ea typeface="ＭＳ Ｐゴシック" pitchFamily="-84" charset="-128"/>
                <a:cs typeface="ＭＳ Ｐゴシック" pitchFamily="-84" charset="-128"/>
              </a:rPr>
              <a:t>The Set-</a:t>
            </a:r>
            <a:r>
              <a:rPr lang="en-US" b="1" dirty="0" smtClean="0">
                <a:solidFill>
                  <a:srgbClr val="000000"/>
                </a:solidFill>
                <a:ea typeface="ＭＳ Ｐゴシック" pitchFamily="-84" charset="-128"/>
                <a:cs typeface="ＭＳ Ｐゴシック" pitchFamily="-84" charset="-128"/>
              </a:rPr>
              <a:t>up: </a:t>
            </a:r>
            <a:r>
              <a:rPr lang="en-US" dirty="0" smtClean="0">
                <a:ea typeface="ＭＳ Ｐゴシック" pitchFamily="-84" charset="-128"/>
                <a:cs typeface="ＭＳ Ｐゴシック" pitchFamily="-84" charset="-128"/>
              </a:rPr>
              <a:t>Twins </a:t>
            </a:r>
            <a:r>
              <a:rPr lang="en-US" dirty="0">
                <a:ea typeface="ＭＳ Ｐゴシック" pitchFamily="-84" charset="-128"/>
                <a:cs typeface="ＭＳ Ｐゴシック" pitchFamily="-84" charset="-128"/>
              </a:rPr>
              <a:t>Mary and Frank at age 30 decide on two career paths: Mary </a:t>
            </a:r>
            <a:r>
              <a:rPr lang="en-US" dirty="0">
                <a:solidFill>
                  <a:srgbClr val="FF0000"/>
                </a:solidFill>
                <a:ea typeface="ＭＳ Ｐゴシック" pitchFamily="-84" charset="-128"/>
                <a:cs typeface="ＭＳ Ｐゴシック" pitchFamily="-84" charset="-128"/>
              </a:rPr>
              <a:t>(the </a:t>
            </a:r>
            <a:r>
              <a:rPr lang="en-US" b="1" dirty="0">
                <a:solidFill>
                  <a:srgbClr val="FF0000"/>
                </a:solidFill>
                <a:ea typeface="ＭＳ Ｐゴシック" pitchFamily="-84" charset="-128"/>
                <a:cs typeface="ＭＳ Ｐゴシック" pitchFamily="-84" charset="-128"/>
              </a:rPr>
              <a:t>M</a:t>
            </a:r>
            <a:r>
              <a:rPr lang="en-US" dirty="0">
                <a:solidFill>
                  <a:srgbClr val="FF0000"/>
                </a:solidFill>
                <a:ea typeface="ＭＳ Ｐゴシック" pitchFamily="-84" charset="-128"/>
                <a:cs typeface="ＭＳ Ｐゴシック" pitchFamily="-84" charset="-128"/>
              </a:rPr>
              <a:t>oving twin)</a:t>
            </a:r>
            <a:r>
              <a:rPr lang="en-US" dirty="0">
                <a:ea typeface="ＭＳ Ｐゴシック" pitchFamily="-84" charset="-128"/>
                <a:cs typeface="ＭＳ Ｐゴシック" pitchFamily="-84" charset="-128"/>
              </a:rPr>
              <a:t> decides to become an astronaut and to leave on a trip 8 </a:t>
            </a:r>
            <a:r>
              <a:rPr lang="en-US" dirty="0" err="1">
                <a:ea typeface="ＭＳ Ｐゴシック" pitchFamily="-84" charset="-128"/>
                <a:cs typeface="ＭＳ Ｐゴシック" pitchFamily="-84" charset="-128"/>
              </a:rPr>
              <a:t>lightyears</a:t>
            </a:r>
            <a:r>
              <a:rPr lang="en-US" dirty="0">
                <a:ea typeface="ＭＳ Ｐゴシック" pitchFamily="-84" charset="-128"/>
                <a:cs typeface="ＭＳ Ｐゴシック" pitchFamily="-84" charset="-128"/>
              </a:rPr>
              <a:t> (</a:t>
            </a:r>
            <a:r>
              <a:rPr lang="en-US" dirty="0" err="1">
                <a:ea typeface="ＭＳ Ｐゴシック" pitchFamily="-84" charset="-128"/>
                <a:cs typeface="ＭＳ Ｐゴシック" pitchFamily="-84" charset="-128"/>
              </a:rPr>
              <a:t>ly</a:t>
            </a:r>
            <a:r>
              <a:rPr lang="en-US" dirty="0">
                <a:ea typeface="ＭＳ Ｐゴシック" pitchFamily="-84" charset="-128"/>
                <a:cs typeface="ＭＳ Ｐゴシック" pitchFamily="-84" charset="-128"/>
              </a:rPr>
              <a:t>) from the Earth at a great speed and to return; Frank </a:t>
            </a:r>
            <a:r>
              <a:rPr lang="en-US" dirty="0">
                <a:solidFill>
                  <a:srgbClr val="FF0000"/>
                </a:solidFill>
                <a:ea typeface="ＭＳ Ｐゴシック" pitchFamily="-84" charset="-128"/>
                <a:cs typeface="ＭＳ Ｐゴシック" pitchFamily="-84" charset="-128"/>
              </a:rPr>
              <a:t>(the </a:t>
            </a:r>
            <a:r>
              <a:rPr lang="en-US" b="1" dirty="0">
                <a:solidFill>
                  <a:srgbClr val="FF0000"/>
                </a:solidFill>
                <a:ea typeface="ＭＳ Ｐゴシック" pitchFamily="-84" charset="-128"/>
                <a:cs typeface="ＭＳ Ｐゴシック" pitchFamily="-84" charset="-128"/>
              </a:rPr>
              <a:t>F</a:t>
            </a:r>
            <a:r>
              <a:rPr lang="en-US" dirty="0">
                <a:solidFill>
                  <a:srgbClr val="FF0000"/>
                </a:solidFill>
                <a:ea typeface="ＭＳ Ｐゴシック" pitchFamily="-84" charset="-128"/>
                <a:cs typeface="ＭＳ Ｐゴシック" pitchFamily="-84" charset="-128"/>
              </a:rPr>
              <a:t>ixed twin)</a:t>
            </a:r>
            <a:r>
              <a:rPr lang="en-US" dirty="0">
                <a:ea typeface="ＭＳ Ｐゴシック" pitchFamily="-84" charset="-128"/>
                <a:cs typeface="ＭＳ Ｐゴシック" pitchFamily="-84" charset="-128"/>
              </a:rPr>
              <a:t> decides to reside on the Earth</a:t>
            </a:r>
            <a:r>
              <a:rPr lang="en-US" dirty="0" smtClean="0">
                <a:ea typeface="ＭＳ Ｐゴシック" pitchFamily="-84" charset="-128"/>
                <a:cs typeface="ＭＳ Ｐゴシック" pitchFamily="-84" charset="-128"/>
              </a:rPr>
              <a:t>.</a:t>
            </a:r>
          </a:p>
          <a:p>
            <a:pPr marL="0" indent="0" eaLnBrk="1" hangingPunct="1">
              <a:buFont typeface="Wingdings" pitchFamily="-84" charset="2"/>
              <a:buNone/>
            </a:pPr>
            <a:r>
              <a:rPr lang="en-US" b="1" dirty="0">
                <a:solidFill>
                  <a:srgbClr val="000000"/>
                </a:solidFill>
                <a:ea typeface="ＭＳ Ｐゴシック" pitchFamily="-84" charset="-128"/>
                <a:cs typeface="ＭＳ Ｐゴシック" pitchFamily="-84" charset="-128"/>
              </a:rPr>
              <a:t>The </a:t>
            </a:r>
            <a:r>
              <a:rPr lang="en-US" b="1" dirty="0" smtClean="0">
                <a:solidFill>
                  <a:srgbClr val="000000"/>
                </a:solidFill>
                <a:ea typeface="ＭＳ Ｐゴシック" pitchFamily="-84" charset="-128"/>
                <a:cs typeface="ＭＳ Ｐゴシック" pitchFamily="-84" charset="-128"/>
              </a:rPr>
              <a:t>Problem: </a:t>
            </a:r>
            <a:r>
              <a:rPr lang="en-US" dirty="0" smtClean="0">
                <a:ea typeface="ＭＳ Ｐゴシック" pitchFamily="-84" charset="-128"/>
                <a:cs typeface="ＭＳ Ｐゴシック" pitchFamily="-84" charset="-128"/>
              </a:rPr>
              <a:t>Upon Mary’</a:t>
            </a:r>
            <a:r>
              <a:rPr lang="en-US" altLang="ja-JP" dirty="0" smtClean="0">
                <a:ea typeface="ＭＳ Ｐゴシック" pitchFamily="-84" charset="-128"/>
                <a:cs typeface="ＭＳ Ｐゴシック" pitchFamily="-84" charset="-128"/>
              </a:rPr>
              <a:t>s </a:t>
            </a:r>
            <a:r>
              <a:rPr lang="en-US" altLang="ja-JP" dirty="0">
                <a:ea typeface="ＭＳ Ｐゴシック" pitchFamily="-84" charset="-128"/>
                <a:cs typeface="ＭＳ Ｐゴシック" pitchFamily="-84" charset="-128"/>
              </a:rPr>
              <a:t>return, Frank reasons that her clocks measuring her age must run slow. As such, she will return younger. However, Mary claims that it is Frank who is moving and consequently his clocks must run slow.</a:t>
            </a:r>
            <a:r>
              <a:rPr lang="en-US" altLang="ja-JP" dirty="0" smtClean="0">
                <a:ea typeface="ＭＳ Ｐゴシック" pitchFamily="-84" charset="-128"/>
                <a:cs typeface="ＭＳ Ｐゴシック" pitchFamily="-84" charset="-128"/>
              </a:rPr>
              <a:t> </a:t>
            </a:r>
            <a:endParaRPr lang="en-US" b="1" dirty="0" smtClean="0">
              <a:solidFill>
                <a:srgbClr val="000000"/>
              </a:solidFill>
              <a:ea typeface="ＭＳ Ｐゴシック" pitchFamily="-84" charset="-128"/>
              <a:cs typeface="ＭＳ Ｐゴシック" pitchFamily="-84" charset="-128"/>
            </a:endParaRPr>
          </a:p>
          <a:p>
            <a:pPr marL="0" indent="0" eaLnBrk="1" hangingPunct="1">
              <a:buFont typeface="Wingdings" pitchFamily="-84" charset="2"/>
              <a:buNone/>
            </a:pPr>
            <a:r>
              <a:rPr lang="en-US" b="1" dirty="0">
                <a:solidFill>
                  <a:srgbClr val="000000"/>
                </a:solidFill>
                <a:ea typeface="ＭＳ Ｐゴシック" pitchFamily="-84" charset="-128"/>
                <a:cs typeface="ＭＳ Ｐゴシック" pitchFamily="-84" charset="-128"/>
              </a:rPr>
              <a:t>The </a:t>
            </a:r>
            <a:r>
              <a:rPr lang="en-US" b="1" dirty="0" smtClean="0">
                <a:solidFill>
                  <a:srgbClr val="000000"/>
                </a:solidFill>
                <a:ea typeface="ＭＳ Ｐゴシック" pitchFamily="-84" charset="-128"/>
                <a:cs typeface="ＭＳ Ｐゴシック" pitchFamily="-84" charset="-128"/>
              </a:rPr>
              <a:t>Paradox: </a:t>
            </a:r>
            <a:r>
              <a:rPr lang="en-US" dirty="0" smtClean="0">
                <a:ea typeface="ＭＳ Ｐゴシック" pitchFamily="-84" charset="-128"/>
                <a:cs typeface="ＭＳ Ｐゴシック" pitchFamily="-84" charset="-128"/>
              </a:rPr>
              <a:t>Who </a:t>
            </a:r>
            <a:r>
              <a:rPr lang="en-US" dirty="0">
                <a:ea typeface="ＭＳ Ｐゴシック" pitchFamily="-84" charset="-128"/>
                <a:cs typeface="ＭＳ Ｐゴシック" pitchFamily="-84" charset="-128"/>
              </a:rPr>
              <a:t>is younger upon Mary</a:t>
            </a:r>
            <a:r>
              <a:rPr lang="ja-JP" altLang="en-US" dirty="0">
                <a:ea typeface="ＭＳ Ｐゴシック" pitchFamily="-84" charset="-128"/>
                <a:cs typeface="ＭＳ Ｐゴシック" pitchFamily="-84" charset="-128"/>
              </a:rPr>
              <a:t>’</a:t>
            </a:r>
            <a:r>
              <a:rPr lang="en-US" altLang="ja-JP" dirty="0" err="1">
                <a:ea typeface="ＭＳ Ｐゴシック" pitchFamily="-84" charset="-128"/>
                <a:cs typeface="ＭＳ Ｐゴシック" pitchFamily="-84" charset="-128"/>
              </a:rPr>
              <a:t>s</a:t>
            </a:r>
            <a:r>
              <a:rPr lang="en-US" altLang="ja-JP" dirty="0">
                <a:ea typeface="ＭＳ Ｐゴシック" pitchFamily="-84" charset="-128"/>
                <a:cs typeface="ＭＳ Ｐゴシック" pitchFamily="-84" charset="-128"/>
              </a:rPr>
              <a:t> return?</a:t>
            </a:r>
            <a:endParaRPr lang="en-US" dirty="0">
              <a:ea typeface="ＭＳ Ｐゴシック" pitchFamily="-84" charset="-128"/>
              <a:cs typeface="ＭＳ Ｐゴシック" pitchFamily="-84" charset="-128"/>
            </a:endParaRPr>
          </a:p>
        </p:txBody>
      </p:sp>
      <p:sp>
        <p:nvSpPr>
          <p:cNvPr id="4" name="Date Placeholder 3"/>
          <p:cNvSpPr>
            <a:spLocks noGrp="1"/>
          </p:cNvSpPr>
          <p:nvPr>
            <p:ph type="dt" sz="half" idx="10"/>
          </p:nvPr>
        </p:nvSpPr>
        <p:spPr/>
        <p:txBody>
          <a:bodyPr/>
          <a:lstStyle/>
          <a:p>
            <a:pPr>
              <a:defRPr/>
            </a:pPr>
            <a:r>
              <a:rPr lang="en-US" smtClean="0"/>
              <a:t>Mon., Sept. 10, 2012</a:t>
            </a:r>
            <a:endParaRPr lang="en-US"/>
          </a:p>
        </p:txBody>
      </p:sp>
      <p:sp>
        <p:nvSpPr>
          <p:cNvPr id="5" name="Slide Number Placeholder 4"/>
          <p:cNvSpPr>
            <a:spLocks noGrp="1"/>
          </p:cNvSpPr>
          <p:nvPr>
            <p:ph type="sldNum" sz="quarter" idx="12"/>
          </p:nvPr>
        </p:nvSpPr>
        <p:spPr/>
        <p:txBody>
          <a:bodyPr/>
          <a:lstStyle/>
          <a:p>
            <a:pPr>
              <a:defRPr/>
            </a:pPr>
            <a:fld id="{623D45CD-16A2-224C-B70A-0D1B04896262}" type="slidenum">
              <a:rPr lang="en-US" smtClean="0"/>
              <a:pPr>
                <a:defRPr/>
              </a:pPr>
              <a:t>23</a:t>
            </a:fld>
            <a:endParaRPr lang="en-US"/>
          </a:p>
        </p:txBody>
      </p:sp>
      <p:sp>
        <p:nvSpPr>
          <p:cNvPr id="6" name="Footer Placeholder 5"/>
          <p:cNvSpPr>
            <a:spLocks noGrp="1"/>
          </p:cNvSpPr>
          <p:nvPr>
            <p:ph type="ftr" sz="quarter" idx="11"/>
          </p:nvPr>
        </p:nvSpPr>
        <p:spPr/>
        <p:txBody>
          <a:bodyPr/>
          <a:lstStyle/>
          <a:p>
            <a:pPr>
              <a:defRPr/>
            </a:pPr>
            <a:r>
              <a:rPr lang="en-US" smtClean="0"/>
              <a:t>PHYS 3313-001, Fall 2012                      Dr. Jaehoon Yu</a:t>
            </a:r>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86018">
                                            <p:txEl>
                                              <p:pRg st="0" end="0"/>
                                            </p:txEl>
                                          </p:spTgt>
                                        </p:tgtEl>
                                        <p:attrNameLst>
                                          <p:attrName>style.visibility</p:attrName>
                                        </p:attrNameLst>
                                      </p:cBhvr>
                                      <p:to>
                                        <p:strVal val="visible"/>
                                      </p:to>
                                    </p:set>
                                    <p:animEffect transition="in" filter="wipe(left)">
                                      <p:cBhvr>
                                        <p:cTn id="7" dur="500"/>
                                        <p:tgtEl>
                                          <p:spTgt spid="8601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86018">
                                            <p:txEl>
                                              <p:pRg st="1" end="1"/>
                                            </p:txEl>
                                          </p:spTgt>
                                        </p:tgtEl>
                                        <p:attrNameLst>
                                          <p:attrName>style.visibility</p:attrName>
                                        </p:attrNameLst>
                                      </p:cBhvr>
                                      <p:to>
                                        <p:strVal val="visible"/>
                                      </p:to>
                                    </p:set>
                                    <p:animEffect transition="in" filter="wipe(left)">
                                      <p:cBhvr>
                                        <p:cTn id="12" dur="500"/>
                                        <p:tgtEl>
                                          <p:spTgt spid="8601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86018">
                                            <p:txEl>
                                              <p:pRg st="2" end="2"/>
                                            </p:txEl>
                                          </p:spTgt>
                                        </p:tgtEl>
                                        <p:attrNameLst>
                                          <p:attrName>style.visibility</p:attrName>
                                        </p:attrNameLst>
                                      </p:cBhvr>
                                      <p:to>
                                        <p:strVal val="visible"/>
                                      </p:to>
                                    </p:set>
                                    <p:animEffect transition="in" filter="wipe(left)">
                                      <p:cBhvr>
                                        <p:cTn id="17" dur="500"/>
                                        <p:tgtEl>
                                          <p:spTgt spid="8601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18" grpId="0" build="p"/>
    </p:bld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7041" name="Rectangle 2"/>
          <p:cNvSpPr>
            <a:spLocks noGrp="1" noChangeArrowheads="1"/>
          </p:cNvSpPr>
          <p:nvPr>
            <p:ph type="title"/>
          </p:nvPr>
        </p:nvSpPr>
        <p:spPr>
          <a:xfrm>
            <a:off x="457200" y="76200"/>
            <a:ext cx="8226425" cy="712787"/>
          </a:xfrm>
        </p:spPr>
        <p:txBody>
          <a:bodyPr/>
          <a:lstStyle/>
          <a:p>
            <a:pPr algn="ctr" eaLnBrk="1" hangingPunct="1"/>
            <a:r>
              <a:rPr lang="en-US" sz="4800" dirty="0">
                <a:ea typeface="ＭＳ Ｐゴシック" pitchFamily="-84" charset="-128"/>
                <a:cs typeface="ＭＳ Ｐゴシック" pitchFamily="-84" charset="-128"/>
              </a:rPr>
              <a:t>The Resolution</a:t>
            </a:r>
          </a:p>
        </p:txBody>
      </p:sp>
      <p:sp>
        <p:nvSpPr>
          <p:cNvPr id="87042" name="Rectangle 3"/>
          <p:cNvSpPr>
            <a:spLocks noGrp="1" noChangeArrowheads="1"/>
          </p:cNvSpPr>
          <p:nvPr>
            <p:ph type="body" idx="1"/>
          </p:nvPr>
        </p:nvSpPr>
        <p:spPr>
          <a:xfrm>
            <a:off x="304800" y="914400"/>
            <a:ext cx="8226425" cy="5181600"/>
          </a:xfrm>
        </p:spPr>
        <p:txBody>
          <a:bodyPr/>
          <a:lstStyle/>
          <a:p>
            <a:pPr marL="609600" indent="-609600" eaLnBrk="1" hangingPunct="1">
              <a:lnSpc>
                <a:spcPct val="80000"/>
              </a:lnSpc>
              <a:buClr>
                <a:schemeClr val="tx1"/>
              </a:buClr>
              <a:buSzPct val="90000"/>
              <a:buFont typeface="Wingdings" pitchFamily="-84" charset="2"/>
              <a:buAutoNum type="arabicParenR"/>
            </a:pPr>
            <a:r>
              <a:rPr lang="en-US" dirty="0" smtClean="0">
                <a:ea typeface="ＭＳ Ｐゴシック" pitchFamily="-84" charset="-128"/>
                <a:cs typeface="ＭＳ Ｐゴシック" pitchFamily="-84" charset="-128"/>
              </a:rPr>
              <a:t>Frank’</a:t>
            </a:r>
            <a:r>
              <a:rPr lang="en-US" altLang="ja-JP" dirty="0" smtClean="0">
                <a:ea typeface="ＭＳ Ｐゴシック" pitchFamily="-84" charset="-128"/>
                <a:cs typeface="ＭＳ Ｐゴシック" pitchFamily="-84" charset="-128"/>
              </a:rPr>
              <a:t>s </a:t>
            </a:r>
            <a:r>
              <a:rPr lang="en-US" altLang="ja-JP" dirty="0">
                <a:ea typeface="ＭＳ Ｐゴシック" pitchFamily="-84" charset="-128"/>
                <a:cs typeface="ＭＳ Ｐゴシック" pitchFamily="-84" charset="-128"/>
              </a:rPr>
              <a:t>clock is in an </a:t>
            </a:r>
            <a:r>
              <a:rPr lang="en-US" altLang="ja-JP" b="1" dirty="0">
                <a:solidFill>
                  <a:srgbClr val="000000"/>
                </a:solidFill>
                <a:ea typeface="ＭＳ Ｐゴシック" pitchFamily="-84" charset="-128"/>
                <a:cs typeface="ＭＳ Ｐゴシック" pitchFamily="-84" charset="-128"/>
              </a:rPr>
              <a:t>inertial system</a:t>
            </a:r>
            <a:r>
              <a:rPr lang="en-US" altLang="ja-JP" dirty="0">
                <a:ea typeface="ＭＳ Ｐゴシック" pitchFamily="-84" charset="-128"/>
                <a:cs typeface="ＭＳ Ｐゴシック" pitchFamily="-84" charset="-128"/>
              </a:rPr>
              <a:t> during the entire trip; however, </a:t>
            </a:r>
            <a:r>
              <a:rPr lang="en-US" altLang="ja-JP" dirty="0" smtClean="0">
                <a:ea typeface="ＭＳ Ｐゴシック" pitchFamily="-84" charset="-128"/>
                <a:cs typeface="ＭＳ Ｐゴシック" pitchFamily="-84" charset="-128"/>
              </a:rPr>
              <a:t>Mary’s </a:t>
            </a:r>
            <a:r>
              <a:rPr lang="en-US" altLang="ja-JP" dirty="0">
                <a:ea typeface="ＭＳ Ｐゴシック" pitchFamily="-84" charset="-128"/>
                <a:cs typeface="ＭＳ Ｐゴシック" pitchFamily="-84" charset="-128"/>
              </a:rPr>
              <a:t>clock is not. As long as Mary is traveling at constant speed away from Frank, both of them can argue that the other twin is aging less rapidly</a:t>
            </a:r>
            <a:r>
              <a:rPr lang="en-US" altLang="ja-JP" dirty="0" smtClean="0">
                <a:ea typeface="ＭＳ Ｐゴシック" pitchFamily="-84" charset="-128"/>
                <a:cs typeface="ＭＳ Ｐゴシック" pitchFamily="-84" charset="-128"/>
              </a:rPr>
              <a:t>.</a:t>
            </a:r>
            <a:endParaRPr lang="en-US" dirty="0" smtClean="0">
              <a:ea typeface="ＭＳ Ｐゴシック" pitchFamily="-84" charset="-128"/>
              <a:cs typeface="ＭＳ Ｐゴシック" pitchFamily="-84" charset="-128"/>
            </a:endParaRPr>
          </a:p>
          <a:p>
            <a:pPr marL="609600" indent="-609600" eaLnBrk="1" hangingPunct="1">
              <a:lnSpc>
                <a:spcPct val="80000"/>
              </a:lnSpc>
              <a:buClr>
                <a:schemeClr val="tx1"/>
              </a:buClr>
              <a:buSzPct val="90000"/>
              <a:buFont typeface="Wingdings" pitchFamily="-84" charset="2"/>
              <a:buAutoNum type="arabicParenR"/>
            </a:pPr>
            <a:r>
              <a:rPr lang="en-US" dirty="0">
                <a:ea typeface="ＭＳ Ｐゴシック" pitchFamily="-84" charset="-128"/>
                <a:cs typeface="ＭＳ Ｐゴシック" pitchFamily="-84" charset="-128"/>
              </a:rPr>
              <a:t>When Mary slows down to turn around, she leaves her original inertial system and eventually returns in a completely different inertial system</a:t>
            </a:r>
            <a:r>
              <a:rPr lang="en-US" dirty="0" smtClean="0">
                <a:ea typeface="ＭＳ Ｐゴシック" pitchFamily="-84" charset="-128"/>
                <a:cs typeface="ＭＳ Ｐゴシック" pitchFamily="-84" charset="-128"/>
              </a:rPr>
              <a:t>.</a:t>
            </a:r>
          </a:p>
          <a:p>
            <a:pPr marL="609600" indent="-609600" eaLnBrk="1" hangingPunct="1">
              <a:lnSpc>
                <a:spcPct val="80000"/>
              </a:lnSpc>
              <a:buClr>
                <a:schemeClr val="tx1"/>
              </a:buClr>
              <a:buSzPct val="90000"/>
              <a:buFont typeface="Wingdings" pitchFamily="-84" charset="2"/>
              <a:buAutoNum type="arabicParenR"/>
            </a:pPr>
            <a:r>
              <a:rPr lang="en-US" dirty="0" smtClean="0">
                <a:ea typeface="ＭＳ Ｐゴシック" pitchFamily="-84" charset="-128"/>
                <a:cs typeface="ＭＳ Ｐゴシック" pitchFamily="-84" charset="-128"/>
              </a:rPr>
              <a:t>Mary’</a:t>
            </a:r>
            <a:r>
              <a:rPr lang="en-US" altLang="ja-JP" dirty="0" smtClean="0">
                <a:ea typeface="ＭＳ Ｐゴシック" pitchFamily="-84" charset="-128"/>
                <a:cs typeface="ＭＳ Ｐゴシック" pitchFamily="-84" charset="-128"/>
              </a:rPr>
              <a:t>s </a:t>
            </a:r>
            <a:r>
              <a:rPr lang="en-US" altLang="ja-JP" dirty="0">
                <a:ea typeface="ＭＳ Ｐゴシック" pitchFamily="-84" charset="-128"/>
                <a:cs typeface="ＭＳ Ｐゴシック" pitchFamily="-84" charset="-128"/>
              </a:rPr>
              <a:t>claim is no longer valid, because she does not remain in the same inertial system. There is also no doubt as to who is in the inertial system. Frank feels no acceleration during </a:t>
            </a:r>
            <a:r>
              <a:rPr lang="en-US" altLang="ja-JP" dirty="0" smtClean="0">
                <a:ea typeface="ＭＳ Ｐゴシック" pitchFamily="-84" charset="-128"/>
                <a:cs typeface="ＭＳ Ｐゴシック" pitchFamily="-84" charset="-128"/>
              </a:rPr>
              <a:t>Mary’s </a:t>
            </a:r>
            <a:r>
              <a:rPr lang="en-US" altLang="ja-JP" dirty="0">
                <a:ea typeface="ＭＳ Ｐゴシック" pitchFamily="-84" charset="-128"/>
                <a:cs typeface="ＭＳ Ｐゴシック" pitchFamily="-84" charset="-128"/>
              </a:rPr>
              <a:t>entire trip, but Mary does.</a:t>
            </a:r>
          </a:p>
          <a:p>
            <a:pPr marL="609600" indent="-609600" eaLnBrk="1" hangingPunct="1">
              <a:lnSpc>
                <a:spcPct val="80000"/>
              </a:lnSpc>
              <a:buFont typeface="Wingdings" pitchFamily="-84" charset="2"/>
              <a:buNone/>
            </a:pPr>
            <a:endParaRPr lang="en-US" dirty="0">
              <a:ea typeface="ＭＳ Ｐゴシック" pitchFamily="-84" charset="-128"/>
              <a:cs typeface="ＭＳ Ｐゴシック" pitchFamily="-84" charset="-128"/>
            </a:endParaRPr>
          </a:p>
        </p:txBody>
      </p:sp>
      <p:sp>
        <p:nvSpPr>
          <p:cNvPr id="4" name="Date Placeholder 3"/>
          <p:cNvSpPr>
            <a:spLocks noGrp="1"/>
          </p:cNvSpPr>
          <p:nvPr>
            <p:ph type="dt" sz="half" idx="10"/>
          </p:nvPr>
        </p:nvSpPr>
        <p:spPr/>
        <p:txBody>
          <a:bodyPr/>
          <a:lstStyle/>
          <a:p>
            <a:pPr>
              <a:defRPr/>
            </a:pPr>
            <a:r>
              <a:rPr lang="en-US" smtClean="0"/>
              <a:t>Mon., Sept. 10, 2012</a:t>
            </a:r>
            <a:endParaRPr lang="en-US"/>
          </a:p>
        </p:txBody>
      </p:sp>
      <p:sp>
        <p:nvSpPr>
          <p:cNvPr id="5" name="Slide Number Placeholder 4"/>
          <p:cNvSpPr>
            <a:spLocks noGrp="1"/>
          </p:cNvSpPr>
          <p:nvPr>
            <p:ph type="sldNum" sz="quarter" idx="12"/>
          </p:nvPr>
        </p:nvSpPr>
        <p:spPr/>
        <p:txBody>
          <a:bodyPr/>
          <a:lstStyle/>
          <a:p>
            <a:pPr>
              <a:defRPr/>
            </a:pPr>
            <a:fld id="{623D45CD-16A2-224C-B70A-0D1B04896262}" type="slidenum">
              <a:rPr lang="en-US" smtClean="0"/>
              <a:pPr>
                <a:defRPr/>
              </a:pPr>
              <a:t>24</a:t>
            </a:fld>
            <a:endParaRPr lang="en-US"/>
          </a:p>
        </p:txBody>
      </p:sp>
      <p:sp>
        <p:nvSpPr>
          <p:cNvPr id="6" name="Footer Placeholder 5"/>
          <p:cNvSpPr>
            <a:spLocks noGrp="1"/>
          </p:cNvSpPr>
          <p:nvPr>
            <p:ph type="ftr" sz="quarter" idx="11"/>
          </p:nvPr>
        </p:nvSpPr>
        <p:spPr/>
        <p:txBody>
          <a:bodyPr/>
          <a:lstStyle/>
          <a:p>
            <a:pPr>
              <a:defRPr/>
            </a:pPr>
            <a:r>
              <a:rPr lang="en-US" smtClean="0"/>
              <a:t>PHYS 3313-001, Fall 2012                      Dr. Jaehoon Yu</a:t>
            </a:r>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87042">
                                            <p:txEl>
                                              <p:pRg st="0" end="0"/>
                                            </p:txEl>
                                          </p:spTgt>
                                        </p:tgtEl>
                                        <p:attrNameLst>
                                          <p:attrName>style.visibility</p:attrName>
                                        </p:attrNameLst>
                                      </p:cBhvr>
                                      <p:to>
                                        <p:strVal val="visible"/>
                                      </p:to>
                                    </p:set>
                                    <p:animEffect transition="in" filter="wipe(left)">
                                      <p:cBhvr>
                                        <p:cTn id="7" dur="500"/>
                                        <p:tgtEl>
                                          <p:spTgt spid="8704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87042">
                                            <p:txEl>
                                              <p:pRg st="1" end="1"/>
                                            </p:txEl>
                                          </p:spTgt>
                                        </p:tgtEl>
                                        <p:attrNameLst>
                                          <p:attrName>style.visibility</p:attrName>
                                        </p:attrNameLst>
                                      </p:cBhvr>
                                      <p:to>
                                        <p:strVal val="visible"/>
                                      </p:to>
                                    </p:set>
                                    <p:animEffect transition="in" filter="wipe(left)">
                                      <p:cBhvr>
                                        <p:cTn id="12" dur="500"/>
                                        <p:tgtEl>
                                          <p:spTgt spid="8704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87042">
                                            <p:txEl>
                                              <p:pRg st="2" end="2"/>
                                            </p:txEl>
                                          </p:spTgt>
                                        </p:tgtEl>
                                        <p:attrNameLst>
                                          <p:attrName>style.visibility</p:attrName>
                                        </p:attrNameLst>
                                      </p:cBhvr>
                                      <p:to>
                                        <p:strVal val="visible"/>
                                      </p:to>
                                    </p:set>
                                    <p:animEffect transition="in" filter="wipe(left)">
                                      <p:cBhvr>
                                        <p:cTn id="17" dur="500"/>
                                        <p:tgtEl>
                                          <p:spTgt spid="8704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42" grpId="0" build="p"/>
    </p:bld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smtClean="0"/>
              <a:t>Mon., Sept. 10, 2012</a:t>
            </a:r>
            <a:endParaRPr lang="en-US"/>
          </a:p>
        </p:txBody>
      </p:sp>
      <p:sp>
        <p:nvSpPr>
          <p:cNvPr id="5" name="Footer Placeholder 4"/>
          <p:cNvSpPr>
            <a:spLocks noGrp="1"/>
          </p:cNvSpPr>
          <p:nvPr>
            <p:ph type="ftr" sz="quarter" idx="11"/>
          </p:nvPr>
        </p:nvSpPr>
        <p:spPr/>
        <p:txBody>
          <a:bodyPr/>
          <a:lstStyle/>
          <a:p>
            <a:pPr>
              <a:defRPr/>
            </a:pPr>
            <a:r>
              <a:rPr lang="en-US" smtClean="0"/>
              <a:t>PHYS 3313-001, Fall 2012                      Dr. Jaehoon Yu</a:t>
            </a:r>
            <a:endParaRPr lang="en-US"/>
          </a:p>
        </p:txBody>
      </p:sp>
      <p:sp>
        <p:nvSpPr>
          <p:cNvPr id="19460" name="Slide Number Placeholder 5"/>
          <p:cNvSpPr>
            <a:spLocks noGrp="1"/>
          </p:cNvSpPr>
          <p:nvPr>
            <p:ph type="sldNum" sz="quarter" idx="12"/>
          </p:nvPr>
        </p:nvSpPr>
        <p:spPr>
          <a:noFill/>
        </p:spPr>
        <p:txBody>
          <a:bodyPr/>
          <a:lstStyle/>
          <a:p>
            <a:fld id="{87350146-5D12-0E44-B4F6-28409F345D49}" type="slidenum">
              <a:rPr lang="en-US">
                <a:latin typeface="Arial Narrow" pitchFamily="-84" charset="0"/>
              </a:rPr>
              <a:pPr/>
              <a:t>3</a:t>
            </a:fld>
            <a:endParaRPr lang="en-US">
              <a:latin typeface="Arial Narrow" pitchFamily="-84" charset="0"/>
            </a:endParaRPr>
          </a:p>
        </p:txBody>
      </p:sp>
      <p:sp>
        <p:nvSpPr>
          <p:cNvPr id="19461" name="Rectangle 2"/>
          <p:cNvSpPr>
            <a:spLocks noGrp="1" noChangeArrowheads="1"/>
          </p:cNvSpPr>
          <p:nvPr>
            <p:ph type="title"/>
          </p:nvPr>
        </p:nvSpPr>
        <p:spPr>
          <a:xfrm>
            <a:off x="762000" y="0"/>
            <a:ext cx="7772400" cy="838200"/>
          </a:xfrm>
        </p:spPr>
        <p:txBody>
          <a:bodyPr/>
          <a:lstStyle/>
          <a:p>
            <a:pPr eaLnBrk="1" hangingPunct="1"/>
            <a:r>
              <a:rPr lang="en-US" dirty="0" smtClean="0">
                <a:ea typeface="ＭＳ Ｐゴシック" pitchFamily="-84" charset="-128"/>
                <a:cs typeface="ＭＳ Ｐゴシック" pitchFamily="-84" charset="-128"/>
              </a:rPr>
              <a:t>Special Project </a:t>
            </a:r>
            <a:r>
              <a:rPr lang="en-US" dirty="0" smtClean="0">
                <a:ea typeface="ＭＳ Ｐゴシック" pitchFamily="-84" charset="-128"/>
                <a:cs typeface="ＭＳ Ｐゴシック" pitchFamily="-84" charset="-128"/>
              </a:rPr>
              <a:t>#2</a:t>
            </a:r>
            <a:endParaRPr lang="en-US" dirty="0">
              <a:ea typeface="ＭＳ Ｐゴシック" pitchFamily="-84" charset="-128"/>
              <a:cs typeface="ＭＳ Ｐゴシック" pitchFamily="-84" charset="-128"/>
            </a:endParaRPr>
          </a:p>
        </p:txBody>
      </p:sp>
      <p:sp>
        <p:nvSpPr>
          <p:cNvPr id="111619" name="Rectangle 3"/>
          <p:cNvSpPr>
            <a:spLocks noGrp="1" noChangeArrowheads="1"/>
          </p:cNvSpPr>
          <p:nvPr>
            <p:ph type="body" idx="1"/>
          </p:nvPr>
        </p:nvSpPr>
        <p:spPr>
          <a:xfrm>
            <a:off x="457200" y="838200"/>
            <a:ext cx="8153400" cy="5181600"/>
          </a:xfrm>
        </p:spPr>
        <p:txBody>
          <a:bodyPr/>
          <a:lstStyle/>
          <a:p>
            <a:pPr marL="514350" indent="-514350" eaLnBrk="1" hangingPunct="1">
              <a:buFont typeface="+mj-lt"/>
              <a:buAutoNum type="arabicPeriod"/>
            </a:pPr>
            <a:r>
              <a:rPr lang="en-US" sz="2400" dirty="0" smtClean="0">
                <a:ea typeface="ＭＳ Ｐゴシック" pitchFamily="-84" charset="-128"/>
                <a:cs typeface="ＭＳ Ｐゴシック" pitchFamily="-84" charset="-128"/>
              </a:rPr>
              <a:t>Derive the </a:t>
            </a:r>
            <a:r>
              <a:rPr lang="en-US" sz="2400" dirty="0" smtClean="0">
                <a:ea typeface="ＭＳ Ｐゴシック" pitchFamily="-84" charset="-128"/>
                <a:cs typeface="ＭＳ Ｐゴシック" pitchFamily="-84" charset="-128"/>
              </a:rPr>
              <a:t>three</a:t>
            </a:r>
            <a:r>
              <a:rPr lang="en-US" sz="2400" dirty="0" smtClean="0">
                <a:ea typeface="ＭＳ Ｐゴシック" pitchFamily="-84" charset="-128"/>
                <a:cs typeface="ＭＳ Ｐゴシック" pitchFamily="-84" charset="-128"/>
              </a:rPr>
              <a:t> Lorentz velocity </a:t>
            </a:r>
            <a:r>
              <a:rPr lang="en-US" sz="2400" dirty="0" smtClean="0">
                <a:ea typeface="ＭＳ Ｐゴシック" pitchFamily="-84" charset="-128"/>
                <a:cs typeface="ＭＳ Ｐゴシック" pitchFamily="-84" charset="-128"/>
              </a:rPr>
              <a:t>transformation equations. (10 points)</a:t>
            </a:r>
          </a:p>
          <a:p>
            <a:pPr marL="514350" indent="-514350" eaLnBrk="1" hangingPunct="1">
              <a:buFont typeface="+mj-lt"/>
              <a:buAutoNum type="arabicPeriod"/>
            </a:pPr>
            <a:r>
              <a:rPr lang="en-US" sz="2400" dirty="0" smtClean="0">
                <a:ea typeface="ＭＳ Ｐゴシック" pitchFamily="-84" charset="-128"/>
                <a:cs typeface="ＭＳ Ｐゴシック" pitchFamily="-84" charset="-128"/>
              </a:rPr>
              <a:t>Derive the three reverse Lorentz velocity transformation equations. (10 points)</a:t>
            </a:r>
          </a:p>
          <a:p>
            <a:pPr marL="514350" indent="-514350" eaLnBrk="1" hangingPunct="1">
              <a:buFont typeface="+mj-lt"/>
              <a:buAutoNum type="arabicPeriod"/>
            </a:pPr>
            <a:r>
              <a:rPr lang="en-US" sz="2400" dirty="0" smtClean="0">
                <a:ea typeface="ＭＳ Ｐゴシック" pitchFamily="-84" charset="-128"/>
                <a:cs typeface="ＭＳ Ｐゴシック" pitchFamily="-84" charset="-128"/>
              </a:rPr>
              <a:t>You must derive each one separately </a:t>
            </a:r>
            <a:r>
              <a:rPr lang="en-US" sz="2400" dirty="0" smtClean="0">
                <a:ea typeface="ＭＳ Ｐゴシック" pitchFamily="-84" charset="-128"/>
                <a:cs typeface="ＭＳ Ｐゴシック" pitchFamily="-84" charset="-128"/>
              </a:rPr>
              <a:t>starting from the Lorentz spatial coordinate transformation equations to obtain any credit. </a:t>
            </a:r>
          </a:p>
          <a:p>
            <a:pPr marL="914400" lvl="1" indent="-514350" eaLnBrk="1" hangingPunct="1"/>
            <a:r>
              <a:rPr lang="en-US" sz="2000" dirty="0" smtClean="0">
                <a:ea typeface="ＭＳ Ｐゴシック" pitchFamily="-84" charset="-128"/>
                <a:cs typeface="ＭＳ Ｐゴシック" pitchFamily="-84" charset="-128"/>
              </a:rPr>
              <a:t>Just switching the signs </a:t>
            </a:r>
            <a:r>
              <a:rPr lang="en-US" sz="2000" dirty="0" smtClean="0">
                <a:ea typeface="ＭＳ Ｐゴシック" pitchFamily="-84" charset="-128"/>
                <a:cs typeface="ＭＳ Ｐゴシック" pitchFamily="-84" charset="-128"/>
              </a:rPr>
              <a:t>and primes will not cut!</a:t>
            </a:r>
          </a:p>
          <a:p>
            <a:pPr marL="914400" lvl="1" indent="-514350" eaLnBrk="1" hangingPunct="1"/>
            <a:r>
              <a:rPr lang="en-US" sz="2000" dirty="0" smtClean="0">
                <a:ea typeface="ＭＳ Ｐゴシック" pitchFamily="-84" charset="-128"/>
                <a:cs typeface="ＭＳ Ｐゴシック" pitchFamily="-84" charset="-128"/>
              </a:rPr>
              <a:t>Must </a:t>
            </a:r>
            <a:r>
              <a:rPr lang="en-US" sz="2000" dirty="0" smtClean="0">
                <a:ea typeface="ＭＳ Ｐゴシック" pitchFamily="-84" charset="-128"/>
                <a:cs typeface="ＭＳ Ｐゴシック" pitchFamily="-84" charset="-128"/>
              </a:rPr>
              <a:t>take the simplest form of the equations, using </a:t>
            </a:r>
            <a:r>
              <a:rPr lang="en-US" sz="2000" dirty="0" err="1" smtClean="0">
                <a:latin typeface="Symbol" charset="2"/>
                <a:ea typeface="ＭＳ Ｐゴシック" pitchFamily="-84" charset="-128"/>
                <a:cs typeface="Symbol" charset="2"/>
              </a:rPr>
              <a:t>β</a:t>
            </a:r>
            <a:r>
              <a:rPr lang="en-US" sz="2000" dirty="0" smtClean="0">
                <a:ea typeface="ＭＳ Ｐゴシック" pitchFamily="-84" charset="-128"/>
                <a:cs typeface="ＭＳ Ｐゴシック" pitchFamily="-84" charset="-128"/>
              </a:rPr>
              <a:t> and </a:t>
            </a:r>
            <a:r>
              <a:rPr lang="en-US" sz="2000" dirty="0" err="1" smtClean="0">
                <a:latin typeface="Symbol" charset="2"/>
                <a:ea typeface="ＭＳ Ｐゴシック" pitchFamily="-84" charset="-128"/>
                <a:cs typeface="Symbol" charset="2"/>
              </a:rPr>
              <a:t>γ</a:t>
            </a:r>
            <a:r>
              <a:rPr lang="en-US" sz="2000" dirty="0" smtClean="0">
                <a:ea typeface="ＭＳ Ｐゴシック" pitchFamily="-84" charset="-128"/>
                <a:cs typeface="ＭＳ Ｐゴシック" pitchFamily="-84" charset="-128"/>
              </a:rPr>
              <a:t>.</a:t>
            </a:r>
            <a:endParaRPr lang="en-US" sz="2400" dirty="0" smtClean="0">
              <a:ea typeface="ＭＳ Ｐゴシック" pitchFamily="-84" charset="-128"/>
              <a:cs typeface="ＭＳ Ｐゴシック" pitchFamily="-84" charset="-128"/>
            </a:endParaRPr>
          </a:p>
          <a:p>
            <a:pPr marL="514350" indent="-514350" eaLnBrk="1" hangingPunct="1">
              <a:buFont typeface="+mj-lt"/>
              <a:buAutoNum type="arabicPeriod"/>
            </a:pPr>
            <a:r>
              <a:rPr lang="en-US" sz="2400" dirty="0" smtClean="0">
                <a:ea typeface="ＭＳ Ｐゴシック" pitchFamily="-84" charset="-128"/>
                <a:cs typeface="ＭＳ Ｐゴシック" pitchFamily="-84" charset="-128"/>
              </a:rPr>
              <a:t>You </a:t>
            </a:r>
            <a:r>
              <a:rPr lang="en-US" sz="2400" dirty="0" smtClean="0">
                <a:ea typeface="ＭＳ Ｐゴシック" pitchFamily="-84" charset="-128"/>
                <a:cs typeface="ＭＳ Ｐゴシック" pitchFamily="-84" charset="-128"/>
              </a:rPr>
              <a:t>MUST have your own, independent answers to the above three questions even if you worked together with others.  All those who share the answers will get 0 credit if copied.</a:t>
            </a:r>
          </a:p>
          <a:p>
            <a:pPr eaLnBrk="1" hangingPunct="1"/>
            <a:r>
              <a:rPr lang="en-US" sz="2400" dirty="0" smtClean="0">
                <a:ea typeface="ＭＳ Ｐゴシック" pitchFamily="-84" charset="-128"/>
                <a:cs typeface="ＭＳ Ｐゴシック" pitchFamily="-84" charset="-128"/>
              </a:rPr>
              <a:t>Due for the submission is</a:t>
            </a:r>
            <a:r>
              <a:rPr lang="en-US" sz="2400" dirty="0" smtClean="0">
                <a:ea typeface="ＭＳ Ｐゴシック" pitchFamily="-84" charset="-128"/>
                <a:cs typeface="ＭＳ Ｐゴシック" pitchFamily="-84" charset="-128"/>
              </a:rPr>
              <a:t> </a:t>
            </a:r>
            <a:r>
              <a:rPr lang="en-US" sz="2400" dirty="0" smtClean="0">
                <a:ea typeface="ＭＳ Ｐゴシック" pitchFamily="-84" charset="-128"/>
                <a:cs typeface="ＭＳ Ｐゴシック" pitchFamily="-84" charset="-128"/>
              </a:rPr>
              <a:t>Wednes</a:t>
            </a:r>
            <a:r>
              <a:rPr lang="en-US" sz="2400" dirty="0" smtClean="0">
                <a:ea typeface="ＭＳ Ｐゴシック" pitchFamily="-84" charset="-128"/>
                <a:cs typeface="ＭＳ Ｐゴシック" pitchFamily="-84" charset="-128"/>
              </a:rPr>
              <a:t>day</a:t>
            </a:r>
            <a:r>
              <a:rPr lang="en-US" sz="2400" dirty="0" smtClean="0">
                <a:ea typeface="ＭＳ Ｐゴシック" pitchFamily="-84" charset="-128"/>
                <a:cs typeface="ＭＳ Ｐゴシック" pitchFamily="-84" charset="-128"/>
              </a:rPr>
              <a:t>, Sept. </a:t>
            </a:r>
            <a:r>
              <a:rPr lang="en-US" sz="2400" dirty="0" smtClean="0">
                <a:ea typeface="ＭＳ Ｐゴシック" pitchFamily="-84" charset="-128"/>
                <a:cs typeface="ＭＳ Ｐゴシック" pitchFamily="-84" charset="-128"/>
              </a:rPr>
              <a:t>19!</a:t>
            </a:r>
            <a:endParaRPr lang="en-US" sz="2400" dirty="0" smtClean="0">
              <a:ea typeface="ＭＳ Ｐゴシック" pitchFamily="-84" charset="-128"/>
              <a:cs typeface="ＭＳ Ｐゴシック" pitchFamily="-84" charset="-128"/>
            </a:endParaRPr>
          </a:p>
          <a:p>
            <a:pPr eaLnBrk="1" hangingPunct="1"/>
            <a:endParaRPr lang="en-US" sz="24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1619">
                                            <p:txEl>
                                              <p:pRg st="0" end="0"/>
                                            </p:txEl>
                                          </p:spTgt>
                                        </p:tgtEl>
                                        <p:attrNameLst>
                                          <p:attrName>style.visibility</p:attrName>
                                        </p:attrNameLst>
                                      </p:cBhvr>
                                      <p:to>
                                        <p:strVal val="visible"/>
                                      </p:to>
                                    </p:set>
                                    <p:animEffect transition="in" filter="wipe(left)">
                                      <p:cBhvr>
                                        <p:cTn id="7" dur="500"/>
                                        <p:tgtEl>
                                          <p:spTgt spid="1116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1619">
                                            <p:txEl>
                                              <p:pRg st="1" end="1"/>
                                            </p:txEl>
                                          </p:spTgt>
                                        </p:tgtEl>
                                        <p:attrNameLst>
                                          <p:attrName>style.visibility</p:attrName>
                                        </p:attrNameLst>
                                      </p:cBhvr>
                                      <p:to>
                                        <p:strVal val="visible"/>
                                      </p:to>
                                    </p:set>
                                    <p:animEffect transition="in" filter="wipe(left)">
                                      <p:cBhvr>
                                        <p:cTn id="12" dur="500"/>
                                        <p:tgtEl>
                                          <p:spTgt spid="11161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11619">
                                            <p:txEl>
                                              <p:pRg st="2" end="2"/>
                                            </p:txEl>
                                          </p:spTgt>
                                        </p:tgtEl>
                                        <p:attrNameLst>
                                          <p:attrName>style.visibility</p:attrName>
                                        </p:attrNameLst>
                                      </p:cBhvr>
                                      <p:to>
                                        <p:strVal val="visible"/>
                                      </p:to>
                                    </p:set>
                                    <p:animEffect transition="in" filter="wipe(left)">
                                      <p:cBhvr>
                                        <p:cTn id="17" dur="500"/>
                                        <p:tgtEl>
                                          <p:spTgt spid="111619">
                                            <p:txEl>
                                              <p:pRg st="2" end="2"/>
                                            </p:txEl>
                                          </p:spTgt>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111619">
                                            <p:txEl>
                                              <p:pRg st="3" end="3"/>
                                            </p:txEl>
                                          </p:spTgt>
                                        </p:tgtEl>
                                        <p:attrNameLst>
                                          <p:attrName>style.visibility</p:attrName>
                                        </p:attrNameLst>
                                      </p:cBhvr>
                                      <p:to>
                                        <p:strVal val="visible"/>
                                      </p:to>
                                    </p:set>
                                    <p:animEffect transition="in" filter="wipe(left)">
                                      <p:cBhvr>
                                        <p:cTn id="20" dur="500"/>
                                        <p:tgtEl>
                                          <p:spTgt spid="111619">
                                            <p:txEl>
                                              <p:pRg st="3" end="3"/>
                                            </p:txEl>
                                          </p:spTgt>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111619">
                                            <p:txEl>
                                              <p:pRg st="4" end="4"/>
                                            </p:txEl>
                                          </p:spTgt>
                                        </p:tgtEl>
                                        <p:attrNameLst>
                                          <p:attrName>style.visibility</p:attrName>
                                        </p:attrNameLst>
                                      </p:cBhvr>
                                      <p:to>
                                        <p:strVal val="visible"/>
                                      </p:to>
                                    </p:set>
                                    <p:animEffect transition="in" filter="wipe(left)">
                                      <p:cBhvr>
                                        <p:cTn id="23" dur="500"/>
                                        <p:tgtEl>
                                          <p:spTgt spid="111619">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111619">
                                            <p:txEl>
                                              <p:pRg st="5" end="5"/>
                                            </p:txEl>
                                          </p:spTgt>
                                        </p:tgtEl>
                                        <p:attrNameLst>
                                          <p:attrName>style.visibility</p:attrName>
                                        </p:attrNameLst>
                                      </p:cBhvr>
                                      <p:to>
                                        <p:strVal val="visible"/>
                                      </p:to>
                                    </p:set>
                                    <p:animEffect transition="in" filter="wipe(left)">
                                      <p:cBhvr>
                                        <p:cTn id="28" dur="500"/>
                                        <p:tgtEl>
                                          <p:spTgt spid="111619">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111619">
                                            <p:txEl>
                                              <p:pRg st="6" end="6"/>
                                            </p:txEl>
                                          </p:spTgt>
                                        </p:tgtEl>
                                        <p:attrNameLst>
                                          <p:attrName>style.visibility</p:attrName>
                                        </p:attrNameLst>
                                      </p:cBhvr>
                                      <p:to>
                                        <p:strVal val="visible"/>
                                      </p:to>
                                    </p:set>
                                    <p:animEffect transition="in" filter="wipe(left)">
                                      <p:cBhvr>
                                        <p:cTn id="33" dur="500"/>
                                        <p:tgtEl>
                                          <p:spTgt spid="11161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619" grpId="0" build="p"/>
    </p:bld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4513" name="Rectangle 2"/>
          <p:cNvSpPr>
            <a:spLocks noGrp="1" noChangeArrowheads="1"/>
          </p:cNvSpPr>
          <p:nvPr>
            <p:ph type="title"/>
          </p:nvPr>
        </p:nvSpPr>
        <p:spPr>
          <a:xfrm>
            <a:off x="381000" y="0"/>
            <a:ext cx="8534400" cy="838200"/>
          </a:xfrm>
        </p:spPr>
        <p:txBody>
          <a:bodyPr/>
          <a:lstStyle/>
          <a:p>
            <a:pPr algn="ctr" eaLnBrk="1" hangingPunct="1"/>
            <a:r>
              <a:rPr lang="en-US" sz="4000" dirty="0">
                <a:ea typeface="ＭＳ Ｐゴシック" pitchFamily="-84" charset="-128"/>
                <a:cs typeface="ＭＳ Ｐゴシック" pitchFamily="-84" charset="-128"/>
              </a:rPr>
              <a:t>The complete Lorentz </a:t>
            </a:r>
            <a:r>
              <a:rPr lang="en-US" sz="4000" dirty="0" smtClean="0">
                <a:ea typeface="ＭＳ Ｐゴシック" pitchFamily="-84" charset="-128"/>
                <a:cs typeface="ＭＳ Ｐゴシック" pitchFamily="-84" charset="-128"/>
              </a:rPr>
              <a:t>Transformations</a:t>
            </a:r>
            <a:endParaRPr lang="en-US" sz="4000" dirty="0">
              <a:ea typeface="ＭＳ Ｐゴシック" pitchFamily="-84" charset="-128"/>
              <a:cs typeface="ＭＳ Ｐゴシック" pitchFamily="-84" charset="-128"/>
            </a:endParaRPr>
          </a:p>
        </p:txBody>
      </p:sp>
      <p:pic>
        <p:nvPicPr>
          <p:cNvPr id="64514" name="Picture 16"/>
          <p:cNvPicPr>
            <a:picLocks noChangeAspect="1" noChangeArrowheads="1"/>
          </p:cNvPicPr>
          <p:nvPr/>
        </p:nvPicPr>
        <p:blipFill>
          <a:blip r:embed="rId2"/>
          <a:srcRect/>
          <a:stretch>
            <a:fillRect/>
          </a:stretch>
        </p:blipFill>
        <p:spPr bwMode="auto">
          <a:xfrm>
            <a:off x="1371600" y="762000"/>
            <a:ext cx="1439134" cy="815938"/>
          </a:xfrm>
          <a:prstGeom prst="rect">
            <a:avLst/>
          </a:prstGeom>
          <a:noFill/>
          <a:ln w="9525">
            <a:noFill/>
            <a:miter lim="800000"/>
            <a:headEnd/>
            <a:tailEnd/>
          </a:ln>
        </p:spPr>
      </p:pic>
      <p:pic>
        <p:nvPicPr>
          <p:cNvPr id="64515" name="Picture 17"/>
          <p:cNvPicPr>
            <a:picLocks noChangeAspect="1" noChangeArrowheads="1"/>
          </p:cNvPicPr>
          <p:nvPr/>
        </p:nvPicPr>
        <p:blipFill>
          <a:blip r:embed="rId3"/>
          <a:srcRect/>
          <a:stretch>
            <a:fillRect/>
          </a:stretch>
        </p:blipFill>
        <p:spPr bwMode="auto">
          <a:xfrm>
            <a:off x="1422400" y="2362200"/>
            <a:ext cx="661745" cy="237714"/>
          </a:xfrm>
          <a:prstGeom prst="rect">
            <a:avLst/>
          </a:prstGeom>
          <a:noFill/>
          <a:ln w="9525">
            <a:noFill/>
            <a:miter lim="800000"/>
            <a:headEnd/>
            <a:tailEnd/>
          </a:ln>
        </p:spPr>
      </p:pic>
      <p:pic>
        <p:nvPicPr>
          <p:cNvPr id="64516" name="Picture 18"/>
          <p:cNvPicPr>
            <a:picLocks noChangeAspect="1" noChangeArrowheads="1"/>
          </p:cNvPicPr>
          <p:nvPr/>
        </p:nvPicPr>
        <p:blipFill>
          <a:blip r:embed="rId4"/>
          <a:srcRect/>
          <a:stretch>
            <a:fillRect/>
          </a:stretch>
        </p:blipFill>
        <p:spPr bwMode="auto">
          <a:xfrm>
            <a:off x="4953000" y="762000"/>
            <a:ext cx="1368462" cy="809513"/>
          </a:xfrm>
          <a:prstGeom prst="rect">
            <a:avLst/>
          </a:prstGeom>
          <a:noFill/>
          <a:ln w="9525">
            <a:noFill/>
            <a:miter lim="800000"/>
            <a:headEnd/>
            <a:tailEnd/>
          </a:ln>
        </p:spPr>
      </p:pic>
      <p:pic>
        <p:nvPicPr>
          <p:cNvPr id="64517" name="Picture 19"/>
          <p:cNvPicPr>
            <a:picLocks noChangeAspect="1" noChangeArrowheads="1"/>
          </p:cNvPicPr>
          <p:nvPr/>
        </p:nvPicPr>
        <p:blipFill>
          <a:blip r:embed="rId5"/>
          <a:srcRect/>
          <a:stretch>
            <a:fillRect/>
          </a:stretch>
        </p:blipFill>
        <p:spPr bwMode="auto">
          <a:xfrm>
            <a:off x="5029200" y="2286000"/>
            <a:ext cx="661745" cy="237714"/>
          </a:xfrm>
          <a:prstGeom prst="rect">
            <a:avLst/>
          </a:prstGeom>
          <a:noFill/>
          <a:ln w="9525">
            <a:noFill/>
            <a:miter lim="800000"/>
            <a:headEnd/>
            <a:tailEnd/>
          </a:ln>
        </p:spPr>
      </p:pic>
      <p:pic>
        <p:nvPicPr>
          <p:cNvPr id="64518" name="Picture 20"/>
          <p:cNvPicPr>
            <a:picLocks noChangeAspect="1" noChangeArrowheads="1"/>
          </p:cNvPicPr>
          <p:nvPr/>
        </p:nvPicPr>
        <p:blipFill>
          <a:blip r:embed="rId6"/>
          <a:srcRect/>
          <a:stretch>
            <a:fillRect/>
          </a:stretch>
        </p:blipFill>
        <p:spPr bwMode="auto">
          <a:xfrm>
            <a:off x="1422399" y="1828800"/>
            <a:ext cx="719567" cy="308386"/>
          </a:xfrm>
          <a:prstGeom prst="rect">
            <a:avLst/>
          </a:prstGeom>
          <a:noFill/>
          <a:ln w="9525">
            <a:noFill/>
            <a:miter lim="800000"/>
            <a:headEnd/>
            <a:tailEnd/>
          </a:ln>
        </p:spPr>
      </p:pic>
      <p:pic>
        <p:nvPicPr>
          <p:cNvPr id="64519" name="Picture 21"/>
          <p:cNvPicPr>
            <a:picLocks noChangeAspect="1" noChangeArrowheads="1"/>
          </p:cNvPicPr>
          <p:nvPr/>
        </p:nvPicPr>
        <p:blipFill>
          <a:blip r:embed="rId7"/>
          <a:srcRect/>
          <a:stretch>
            <a:fillRect/>
          </a:stretch>
        </p:blipFill>
        <p:spPr bwMode="auto">
          <a:xfrm>
            <a:off x="5029199" y="1752600"/>
            <a:ext cx="719567" cy="308386"/>
          </a:xfrm>
          <a:prstGeom prst="rect">
            <a:avLst/>
          </a:prstGeom>
          <a:noFill/>
          <a:ln w="9525">
            <a:noFill/>
            <a:miter lim="800000"/>
            <a:headEnd/>
            <a:tailEnd/>
          </a:ln>
        </p:spPr>
      </p:pic>
      <p:pic>
        <p:nvPicPr>
          <p:cNvPr id="64520" name="Picture 23"/>
          <p:cNvPicPr>
            <a:picLocks noChangeAspect="1" noChangeArrowheads="1"/>
          </p:cNvPicPr>
          <p:nvPr/>
        </p:nvPicPr>
        <p:blipFill>
          <a:blip r:embed="rId8"/>
          <a:srcRect/>
          <a:stretch>
            <a:fillRect/>
          </a:stretch>
        </p:blipFill>
        <p:spPr bwMode="auto">
          <a:xfrm>
            <a:off x="1359946" y="2852570"/>
            <a:ext cx="1439134" cy="732416"/>
          </a:xfrm>
          <a:prstGeom prst="rect">
            <a:avLst/>
          </a:prstGeom>
          <a:noFill/>
          <a:ln w="9525">
            <a:noFill/>
            <a:miter lim="800000"/>
            <a:headEnd/>
            <a:tailEnd/>
          </a:ln>
        </p:spPr>
      </p:pic>
      <p:pic>
        <p:nvPicPr>
          <p:cNvPr id="64521" name="Picture 24"/>
          <p:cNvPicPr>
            <a:picLocks noChangeAspect="1" noChangeArrowheads="1"/>
          </p:cNvPicPr>
          <p:nvPr/>
        </p:nvPicPr>
        <p:blipFill>
          <a:blip r:embed="rId9"/>
          <a:srcRect/>
          <a:stretch>
            <a:fillRect/>
          </a:stretch>
        </p:blipFill>
        <p:spPr bwMode="auto">
          <a:xfrm>
            <a:off x="5003800" y="2514600"/>
            <a:ext cx="1092200" cy="963706"/>
          </a:xfrm>
          <a:prstGeom prst="rect">
            <a:avLst/>
          </a:prstGeom>
          <a:noFill/>
          <a:ln w="9525">
            <a:noFill/>
            <a:miter lim="800000"/>
            <a:headEnd/>
            <a:tailEnd/>
          </a:ln>
        </p:spPr>
      </p:pic>
      <p:sp>
        <p:nvSpPr>
          <p:cNvPr id="11" name="Date Placeholder 10"/>
          <p:cNvSpPr>
            <a:spLocks noGrp="1"/>
          </p:cNvSpPr>
          <p:nvPr>
            <p:ph type="dt" sz="half" idx="10"/>
          </p:nvPr>
        </p:nvSpPr>
        <p:spPr/>
        <p:txBody>
          <a:bodyPr/>
          <a:lstStyle/>
          <a:p>
            <a:pPr>
              <a:defRPr/>
            </a:pPr>
            <a:r>
              <a:rPr lang="en-US" smtClean="0"/>
              <a:t>Mon., Sept. 10, 2012</a:t>
            </a:r>
            <a:endParaRPr lang="en-US"/>
          </a:p>
        </p:txBody>
      </p:sp>
      <p:sp>
        <p:nvSpPr>
          <p:cNvPr id="12" name="Slide Number Placeholder 11"/>
          <p:cNvSpPr>
            <a:spLocks noGrp="1"/>
          </p:cNvSpPr>
          <p:nvPr>
            <p:ph type="sldNum" sz="quarter" idx="12"/>
          </p:nvPr>
        </p:nvSpPr>
        <p:spPr/>
        <p:txBody>
          <a:bodyPr/>
          <a:lstStyle/>
          <a:p>
            <a:pPr>
              <a:defRPr/>
            </a:pPr>
            <a:fld id="{623D45CD-16A2-224C-B70A-0D1B04896262}" type="slidenum">
              <a:rPr lang="en-US" smtClean="0"/>
              <a:pPr>
                <a:defRPr/>
              </a:pPr>
              <a:t>4</a:t>
            </a:fld>
            <a:endParaRPr lang="en-US"/>
          </a:p>
        </p:txBody>
      </p:sp>
      <p:sp>
        <p:nvSpPr>
          <p:cNvPr id="13" name="Footer Placeholder 12"/>
          <p:cNvSpPr>
            <a:spLocks noGrp="1"/>
          </p:cNvSpPr>
          <p:nvPr>
            <p:ph type="ftr" sz="quarter" idx="11"/>
          </p:nvPr>
        </p:nvSpPr>
        <p:spPr/>
        <p:txBody>
          <a:bodyPr/>
          <a:lstStyle/>
          <a:p>
            <a:pPr>
              <a:defRPr/>
            </a:pPr>
            <a:r>
              <a:rPr lang="en-US" smtClean="0"/>
              <a:t>PHYS 3313-001, Fall 2012                      Dr. Jaehoon Yu</a:t>
            </a:r>
            <a:endParaRPr lang="en-US"/>
          </a:p>
        </p:txBody>
      </p:sp>
      <p:sp>
        <p:nvSpPr>
          <p:cNvPr id="14" name="Content Placeholder 2"/>
          <p:cNvSpPr>
            <a:spLocks noGrp="1"/>
          </p:cNvSpPr>
          <p:nvPr>
            <p:ph idx="1"/>
          </p:nvPr>
        </p:nvSpPr>
        <p:spPr>
          <a:xfrm>
            <a:off x="685800" y="3581400"/>
            <a:ext cx="7772400" cy="3124200"/>
          </a:xfrm>
        </p:spPr>
        <p:txBody>
          <a:bodyPr/>
          <a:lstStyle/>
          <a:p>
            <a:pPr>
              <a:spcBef>
                <a:spcPts val="0"/>
              </a:spcBef>
            </a:pPr>
            <a:r>
              <a:rPr lang="en-US" dirty="0" smtClean="0"/>
              <a:t>Some things to note</a:t>
            </a:r>
          </a:p>
          <a:p>
            <a:pPr lvl="1">
              <a:spcBef>
                <a:spcPts val="0"/>
              </a:spcBef>
            </a:pPr>
            <a:r>
              <a:rPr lang="en-US" dirty="0" smtClean="0"/>
              <a:t>What happens when β~0 (or v~0)?</a:t>
            </a:r>
          </a:p>
          <a:p>
            <a:pPr lvl="2">
              <a:spcBef>
                <a:spcPts val="0"/>
              </a:spcBef>
            </a:pPr>
            <a:r>
              <a:rPr lang="en-US" dirty="0" smtClean="0"/>
              <a:t>The Lorentz </a:t>
            </a:r>
            <a:r>
              <a:rPr lang="en-US" dirty="0" err="1" smtClean="0"/>
              <a:t>x</a:t>
            </a:r>
            <a:r>
              <a:rPr lang="en-US" dirty="0" smtClean="0"/>
              <a:t>-formation becomes Galilean </a:t>
            </a:r>
            <a:r>
              <a:rPr lang="en-US" dirty="0" err="1" smtClean="0"/>
              <a:t>x</a:t>
            </a:r>
            <a:r>
              <a:rPr lang="en-US" dirty="0" smtClean="0"/>
              <a:t>-formation</a:t>
            </a:r>
          </a:p>
          <a:p>
            <a:pPr lvl="1">
              <a:spcBef>
                <a:spcPts val="0"/>
              </a:spcBef>
            </a:pPr>
            <a:r>
              <a:rPr lang="en-US" dirty="0" smtClean="0"/>
              <a:t>Space-time are not separated</a:t>
            </a:r>
          </a:p>
          <a:p>
            <a:pPr lvl="1">
              <a:spcBef>
                <a:spcPts val="0"/>
              </a:spcBef>
            </a:pPr>
            <a:r>
              <a:rPr lang="en-US" dirty="0" smtClean="0"/>
              <a:t>For non-imaginary </a:t>
            </a:r>
            <a:r>
              <a:rPr lang="en-US" dirty="0" err="1" smtClean="0"/>
              <a:t>x</a:t>
            </a:r>
            <a:r>
              <a:rPr lang="en-US" dirty="0" smtClean="0"/>
              <a:t>-formations, the frame speed cannot exceed </a:t>
            </a:r>
            <a:r>
              <a:rPr lang="en-US" dirty="0" err="1" smtClean="0"/>
              <a:t>c</a:t>
            </a:r>
            <a:r>
              <a:rPr lang="en-US" dirty="0" smtClean="0"/>
              <a: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4514"/>
                                        </p:tgtEl>
                                        <p:attrNameLst>
                                          <p:attrName>style.visibility</p:attrName>
                                        </p:attrNameLst>
                                      </p:cBhvr>
                                      <p:to>
                                        <p:strVal val="visible"/>
                                      </p:to>
                                    </p:set>
                                    <p:animEffect transition="in" filter="wipe(left)">
                                      <p:cBhvr>
                                        <p:cTn id="7" dur="500"/>
                                        <p:tgtEl>
                                          <p:spTgt spid="6451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64516"/>
                                        </p:tgtEl>
                                        <p:attrNameLst>
                                          <p:attrName>style.visibility</p:attrName>
                                        </p:attrNameLst>
                                      </p:cBhvr>
                                      <p:to>
                                        <p:strVal val="visible"/>
                                      </p:to>
                                    </p:set>
                                    <p:animEffect transition="in" filter="wipe(left)">
                                      <p:cBhvr>
                                        <p:cTn id="12" dur="500"/>
                                        <p:tgtEl>
                                          <p:spTgt spid="6451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64518"/>
                                        </p:tgtEl>
                                        <p:attrNameLst>
                                          <p:attrName>style.visibility</p:attrName>
                                        </p:attrNameLst>
                                      </p:cBhvr>
                                      <p:to>
                                        <p:strVal val="visible"/>
                                      </p:to>
                                    </p:set>
                                    <p:animEffect transition="in" filter="wipe(left)">
                                      <p:cBhvr>
                                        <p:cTn id="17" dur="500"/>
                                        <p:tgtEl>
                                          <p:spTgt spid="64518"/>
                                        </p:tgtEl>
                                      </p:cBhvr>
                                    </p:animEffect>
                                  </p:childTnLst>
                                </p:cTn>
                              </p:par>
                            </p:childTnLst>
                          </p:cTn>
                        </p:par>
                        <p:par>
                          <p:cTn id="18" fill="hold">
                            <p:stCondLst>
                              <p:cond delay="500"/>
                            </p:stCondLst>
                            <p:childTnLst>
                              <p:par>
                                <p:cTn id="19" presetID="22" presetClass="entr" presetSubtype="8" fill="hold" nodeType="afterEffect">
                                  <p:stCondLst>
                                    <p:cond delay="0"/>
                                  </p:stCondLst>
                                  <p:childTnLst>
                                    <p:set>
                                      <p:cBhvr>
                                        <p:cTn id="20" dur="1" fill="hold">
                                          <p:stCondLst>
                                            <p:cond delay="0"/>
                                          </p:stCondLst>
                                        </p:cTn>
                                        <p:tgtEl>
                                          <p:spTgt spid="64519"/>
                                        </p:tgtEl>
                                        <p:attrNameLst>
                                          <p:attrName>style.visibility</p:attrName>
                                        </p:attrNameLst>
                                      </p:cBhvr>
                                      <p:to>
                                        <p:strVal val="visible"/>
                                      </p:to>
                                    </p:set>
                                    <p:animEffect transition="in" filter="wipe(left)">
                                      <p:cBhvr>
                                        <p:cTn id="21" dur="500"/>
                                        <p:tgtEl>
                                          <p:spTgt spid="64519"/>
                                        </p:tgtEl>
                                      </p:cBhvr>
                                    </p:animEffect>
                                  </p:childTnLst>
                                </p:cTn>
                              </p:par>
                            </p:childTnLst>
                          </p:cTn>
                        </p:par>
                        <p:par>
                          <p:cTn id="22" fill="hold">
                            <p:stCondLst>
                              <p:cond delay="1000"/>
                            </p:stCondLst>
                            <p:childTnLst>
                              <p:par>
                                <p:cTn id="23" presetID="22" presetClass="entr" presetSubtype="8" fill="hold" nodeType="afterEffect">
                                  <p:stCondLst>
                                    <p:cond delay="0"/>
                                  </p:stCondLst>
                                  <p:childTnLst>
                                    <p:set>
                                      <p:cBhvr>
                                        <p:cTn id="24" dur="1" fill="hold">
                                          <p:stCondLst>
                                            <p:cond delay="0"/>
                                          </p:stCondLst>
                                        </p:cTn>
                                        <p:tgtEl>
                                          <p:spTgt spid="64515"/>
                                        </p:tgtEl>
                                        <p:attrNameLst>
                                          <p:attrName>style.visibility</p:attrName>
                                        </p:attrNameLst>
                                      </p:cBhvr>
                                      <p:to>
                                        <p:strVal val="visible"/>
                                      </p:to>
                                    </p:set>
                                    <p:animEffect transition="in" filter="wipe(left)">
                                      <p:cBhvr>
                                        <p:cTn id="25" dur="500"/>
                                        <p:tgtEl>
                                          <p:spTgt spid="64515"/>
                                        </p:tgtEl>
                                      </p:cBhvr>
                                    </p:animEffect>
                                  </p:childTnLst>
                                </p:cTn>
                              </p:par>
                            </p:childTnLst>
                          </p:cTn>
                        </p:par>
                        <p:par>
                          <p:cTn id="26" fill="hold">
                            <p:stCondLst>
                              <p:cond delay="1500"/>
                            </p:stCondLst>
                            <p:childTnLst>
                              <p:par>
                                <p:cTn id="27" presetID="22" presetClass="entr" presetSubtype="8" fill="hold" nodeType="afterEffect">
                                  <p:stCondLst>
                                    <p:cond delay="0"/>
                                  </p:stCondLst>
                                  <p:childTnLst>
                                    <p:set>
                                      <p:cBhvr>
                                        <p:cTn id="28" dur="1" fill="hold">
                                          <p:stCondLst>
                                            <p:cond delay="0"/>
                                          </p:stCondLst>
                                        </p:cTn>
                                        <p:tgtEl>
                                          <p:spTgt spid="64517"/>
                                        </p:tgtEl>
                                        <p:attrNameLst>
                                          <p:attrName>style.visibility</p:attrName>
                                        </p:attrNameLst>
                                      </p:cBhvr>
                                      <p:to>
                                        <p:strVal val="visible"/>
                                      </p:to>
                                    </p:set>
                                    <p:animEffect transition="in" filter="wipe(left)">
                                      <p:cBhvr>
                                        <p:cTn id="29" dur="500"/>
                                        <p:tgtEl>
                                          <p:spTgt spid="64517"/>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nodeType="clickEffect">
                                  <p:stCondLst>
                                    <p:cond delay="0"/>
                                  </p:stCondLst>
                                  <p:childTnLst>
                                    <p:set>
                                      <p:cBhvr>
                                        <p:cTn id="33" dur="1" fill="hold">
                                          <p:stCondLst>
                                            <p:cond delay="0"/>
                                          </p:stCondLst>
                                        </p:cTn>
                                        <p:tgtEl>
                                          <p:spTgt spid="64520"/>
                                        </p:tgtEl>
                                        <p:attrNameLst>
                                          <p:attrName>style.visibility</p:attrName>
                                        </p:attrNameLst>
                                      </p:cBhvr>
                                      <p:to>
                                        <p:strVal val="visible"/>
                                      </p:to>
                                    </p:set>
                                    <p:animEffect transition="in" filter="wipe(left)">
                                      <p:cBhvr>
                                        <p:cTn id="34" dur="500"/>
                                        <p:tgtEl>
                                          <p:spTgt spid="64520"/>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nodeType="clickEffect">
                                  <p:stCondLst>
                                    <p:cond delay="0"/>
                                  </p:stCondLst>
                                  <p:childTnLst>
                                    <p:set>
                                      <p:cBhvr>
                                        <p:cTn id="38" dur="1" fill="hold">
                                          <p:stCondLst>
                                            <p:cond delay="0"/>
                                          </p:stCondLst>
                                        </p:cTn>
                                        <p:tgtEl>
                                          <p:spTgt spid="64521"/>
                                        </p:tgtEl>
                                        <p:attrNameLst>
                                          <p:attrName>style.visibility</p:attrName>
                                        </p:attrNameLst>
                                      </p:cBhvr>
                                      <p:to>
                                        <p:strVal val="visible"/>
                                      </p:to>
                                    </p:set>
                                    <p:animEffect transition="in" filter="wipe(left)">
                                      <p:cBhvr>
                                        <p:cTn id="39" dur="500"/>
                                        <p:tgtEl>
                                          <p:spTgt spid="64521"/>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grpId="0" nodeType="clickEffect">
                                  <p:stCondLst>
                                    <p:cond delay="0"/>
                                  </p:stCondLst>
                                  <p:childTnLst>
                                    <p:set>
                                      <p:cBhvr>
                                        <p:cTn id="43" dur="1" fill="hold">
                                          <p:stCondLst>
                                            <p:cond delay="0"/>
                                          </p:stCondLst>
                                        </p:cTn>
                                        <p:tgtEl>
                                          <p:spTgt spid="14">
                                            <p:txEl>
                                              <p:pRg st="0" end="0"/>
                                            </p:txEl>
                                          </p:spTgt>
                                        </p:tgtEl>
                                        <p:attrNameLst>
                                          <p:attrName>style.visibility</p:attrName>
                                        </p:attrNameLst>
                                      </p:cBhvr>
                                      <p:to>
                                        <p:strVal val="visible"/>
                                      </p:to>
                                    </p:set>
                                    <p:animEffect transition="in" filter="wipe(left)">
                                      <p:cBhvr>
                                        <p:cTn id="44" dur="500"/>
                                        <p:tgtEl>
                                          <p:spTgt spid="14">
                                            <p:txEl>
                                              <p:pRg st="0" end="0"/>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grpId="0" nodeType="clickEffect">
                                  <p:stCondLst>
                                    <p:cond delay="0"/>
                                  </p:stCondLst>
                                  <p:childTnLst>
                                    <p:set>
                                      <p:cBhvr>
                                        <p:cTn id="48" dur="1" fill="hold">
                                          <p:stCondLst>
                                            <p:cond delay="0"/>
                                          </p:stCondLst>
                                        </p:cTn>
                                        <p:tgtEl>
                                          <p:spTgt spid="14">
                                            <p:txEl>
                                              <p:pRg st="1" end="1"/>
                                            </p:txEl>
                                          </p:spTgt>
                                        </p:tgtEl>
                                        <p:attrNameLst>
                                          <p:attrName>style.visibility</p:attrName>
                                        </p:attrNameLst>
                                      </p:cBhvr>
                                      <p:to>
                                        <p:strVal val="visible"/>
                                      </p:to>
                                    </p:set>
                                    <p:animEffect transition="in" filter="wipe(left)">
                                      <p:cBhvr>
                                        <p:cTn id="49" dur="500"/>
                                        <p:tgtEl>
                                          <p:spTgt spid="14">
                                            <p:txEl>
                                              <p:pRg st="1" end="1"/>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grpId="0" nodeType="clickEffect">
                                  <p:stCondLst>
                                    <p:cond delay="0"/>
                                  </p:stCondLst>
                                  <p:childTnLst>
                                    <p:set>
                                      <p:cBhvr>
                                        <p:cTn id="53" dur="1" fill="hold">
                                          <p:stCondLst>
                                            <p:cond delay="0"/>
                                          </p:stCondLst>
                                        </p:cTn>
                                        <p:tgtEl>
                                          <p:spTgt spid="14">
                                            <p:txEl>
                                              <p:pRg st="2" end="2"/>
                                            </p:txEl>
                                          </p:spTgt>
                                        </p:tgtEl>
                                        <p:attrNameLst>
                                          <p:attrName>style.visibility</p:attrName>
                                        </p:attrNameLst>
                                      </p:cBhvr>
                                      <p:to>
                                        <p:strVal val="visible"/>
                                      </p:to>
                                    </p:set>
                                    <p:animEffect transition="in" filter="wipe(left)">
                                      <p:cBhvr>
                                        <p:cTn id="54" dur="500"/>
                                        <p:tgtEl>
                                          <p:spTgt spid="14">
                                            <p:txEl>
                                              <p:pRg st="2" end="2"/>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8" fill="hold" grpId="0" nodeType="clickEffect">
                                  <p:stCondLst>
                                    <p:cond delay="0"/>
                                  </p:stCondLst>
                                  <p:childTnLst>
                                    <p:set>
                                      <p:cBhvr>
                                        <p:cTn id="58" dur="1" fill="hold">
                                          <p:stCondLst>
                                            <p:cond delay="0"/>
                                          </p:stCondLst>
                                        </p:cTn>
                                        <p:tgtEl>
                                          <p:spTgt spid="14">
                                            <p:txEl>
                                              <p:pRg st="3" end="3"/>
                                            </p:txEl>
                                          </p:spTgt>
                                        </p:tgtEl>
                                        <p:attrNameLst>
                                          <p:attrName>style.visibility</p:attrName>
                                        </p:attrNameLst>
                                      </p:cBhvr>
                                      <p:to>
                                        <p:strVal val="visible"/>
                                      </p:to>
                                    </p:set>
                                    <p:animEffect transition="in" filter="wipe(left)">
                                      <p:cBhvr>
                                        <p:cTn id="59" dur="500"/>
                                        <p:tgtEl>
                                          <p:spTgt spid="14">
                                            <p:txEl>
                                              <p:pRg st="3" end="3"/>
                                            </p:txEl>
                                          </p:spTgt>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grpId="0" nodeType="clickEffect">
                                  <p:stCondLst>
                                    <p:cond delay="0"/>
                                  </p:stCondLst>
                                  <p:childTnLst>
                                    <p:set>
                                      <p:cBhvr>
                                        <p:cTn id="63" dur="1" fill="hold">
                                          <p:stCondLst>
                                            <p:cond delay="0"/>
                                          </p:stCondLst>
                                        </p:cTn>
                                        <p:tgtEl>
                                          <p:spTgt spid="14">
                                            <p:txEl>
                                              <p:pRg st="4" end="4"/>
                                            </p:txEl>
                                          </p:spTgt>
                                        </p:tgtEl>
                                        <p:attrNameLst>
                                          <p:attrName>style.visibility</p:attrName>
                                        </p:attrNameLst>
                                      </p:cBhvr>
                                      <p:to>
                                        <p:strVal val="visible"/>
                                      </p:to>
                                    </p:set>
                                    <p:animEffect transition="in" filter="wipe(left)">
                                      <p:cBhvr>
                                        <p:cTn id="64" dur="500"/>
                                        <p:tgtEl>
                                          <p:spTgt spid="1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uild="p"/>
    </p:bld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7585" name="Rectangle 2"/>
          <p:cNvSpPr>
            <a:spLocks noGrp="1" noChangeArrowheads="1"/>
          </p:cNvSpPr>
          <p:nvPr>
            <p:ph type="title"/>
          </p:nvPr>
        </p:nvSpPr>
        <p:spPr>
          <a:xfrm>
            <a:off x="457200" y="0"/>
            <a:ext cx="8458200" cy="1139825"/>
          </a:xfrm>
        </p:spPr>
        <p:txBody>
          <a:bodyPr/>
          <a:lstStyle/>
          <a:p>
            <a:pPr eaLnBrk="1" hangingPunct="1"/>
            <a:r>
              <a:rPr lang="en-US" dirty="0" smtClean="0">
                <a:ea typeface="ＭＳ Ｐゴシック" pitchFamily="-84" charset="-128"/>
                <a:cs typeface="ＭＳ Ｐゴシック" pitchFamily="-84" charset="-128"/>
              </a:rPr>
              <a:t>Time </a:t>
            </a:r>
            <a:r>
              <a:rPr lang="en-US" dirty="0">
                <a:ea typeface="ＭＳ Ｐゴシック" pitchFamily="-84" charset="-128"/>
                <a:cs typeface="ＭＳ Ｐゴシック" pitchFamily="-84" charset="-128"/>
              </a:rPr>
              <a:t>Dilation and Length Contraction</a:t>
            </a:r>
          </a:p>
        </p:txBody>
      </p:sp>
      <p:sp>
        <p:nvSpPr>
          <p:cNvPr id="67586" name="Rectangle 3"/>
          <p:cNvSpPr>
            <a:spLocks noGrp="1" noChangeArrowheads="1"/>
          </p:cNvSpPr>
          <p:nvPr>
            <p:ph type="body" idx="1"/>
          </p:nvPr>
        </p:nvSpPr>
        <p:spPr>
          <a:xfrm>
            <a:off x="457200" y="2057400"/>
            <a:ext cx="8229600" cy="4073525"/>
          </a:xfrm>
        </p:spPr>
        <p:txBody>
          <a:bodyPr/>
          <a:lstStyle/>
          <a:p>
            <a:pPr eaLnBrk="1" hangingPunct="1"/>
            <a:r>
              <a:rPr lang="en-US" b="1" dirty="0">
                <a:solidFill>
                  <a:srgbClr val="000090"/>
                </a:solidFill>
                <a:ea typeface="ＭＳ Ｐゴシック" pitchFamily="-84" charset="-128"/>
                <a:cs typeface="ＭＳ Ｐゴシック" pitchFamily="-84" charset="-128"/>
              </a:rPr>
              <a:t>Time Dilation</a:t>
            </a:r>
            <a:r>
              <a:rPr lang="en-US" dirty="0">
                <a:solidFill>
                  <a:srgbClr val="000090"/>
                </a:solidFill>
                <a:ea typeface="ＭＳ Ｐゴシック" pitchFamily="-84" charset="-128"/>
                <a:cs typeface="ＭＳ Ｐゴシック" pitchFamily="-84" charset="-128"/>
              </a:rPr>
              <a:t>:</a:t>
            </a:r>
          </a:p>
          <a:p>
            <a:pPr eaLnBrk="1" hangingPunct="1">
              <a:buFont typeface="Wingdings" pitchFamily="-84" charset="2"/>
              <a:buNone/>
            </a:pPr>
            <a:r>
              <a:rPr lang="en-US" dirty="0">
                <a:solidFill>
                  <a:srgbClr val="000090"/>
                </a:solidFill>
                <a:ea typeface="ＭＳ Ｐゴシック" pitchFamily="-84" charset="-128"/>
                <a:cs typeface="ＭＳ Ｐゴシック" pitchFamily="-84" charset="-128"/>
              </a:rPr>
              <a:t>	Clocks in</a:t>
            </a:r>
            <a:r>
              <a:rPr lang="en-US" dirty="0" smtClean="0">
                <a:solidFill>
                  <a:srgbClr val="000090"/>
                </a:solidFill>
                <a:ea typeface="ＭＳ Ｐゴシック" pitchFamily="-84" charset="-128"/>
                <a:cs typeface="ＭＳ Ｐゴシック" pitchFamily="-84" charset="-128"/>
              </a:rPr>
              <a:t> a moving inertial reference frame K’ </a:t>
            </a:r>
            <a:r>
              <a:rPr lang="en-US" altLang="ja-JP" dirty="0" smtClean="0">
                <a:solidFill>
                  <a:srgbClr val="000090"/>
                </a:solidFill>
                <a:ea typeface="ＭＳ Ｐゴシック" pitchFamily="-84" charset="-128"/>
                <a:cs typeface="ＭＳ Ｐゴシック" pitchFamily="-84" charset="-128"/>
              </a:rPr>
              <a:t>run slower </a:t>
            </a:r>
            <a:r>
              <a:rPr lang="en-US" altLang="ja-JP" dirty="0">
                <a:solidFill>
                  <a:srgbClr val="000090"/>
                </a:solidFill>
                <a:ea typeface="ＭＳ Ｐゴシック" pitchFamily="-84" charset="-128"/>
                <a:cs typeface="ＭＳ Ｐゴシック" pitchFamily="-84" charset="-128"/>
              </a:rPr>
              <a:t>with respect to stationary clocks in K</a:t>
            </a:r>
            <a:r>
              <a:rPr lang="en-US" altLang="ja-JP" dirty="0" smtClean="0">
                <a:solidFill>
                  <a:srgbClr val="000090"/>
                </a:solidFill>
                <a:ea typeface="ＭＳ Ｐゴシック" pitchFamily="-84" charset="-128"/>
                <a:cs typeface="ＭＳ Ｐゴシック" pitchFamily="-84" charset="-128"/>
              </a:rPr>
              <a:t>.</a:t>
            </a:r>
            <a:endParaRPr lang="en-US" dirty="0" smtClean="0">
              <a:solidFill>
                <a:srgbClr val="000090"/>
              </a:solidFill>
              <a:ea typeface="ＭＳ Ｐゴシック" pitchFamily="-84" charset="-128"/>
              <a:cs typeface="ＭＳ Ｐゴシック" pitchFamily="-84" charset="-128"/>
            </a:endParaRPr>
          </a:p>
          <a:p>
            <a:pPr eaLnBrk="1" hangingPunct="1"/>
            <a:r>
              <a:rPr lang="en-US" b="1" dirty="0">
                <a:solidFill>
                  <a:srgbClr val="000090"/>
                </a:solidFill>
                <a:ea typeface="ＭＳ Ｐゴシック" pitchFamily="-84" charset="-128"/>
                <a:cs typeface="ＭＳ Ｐゴシック" pitchFamily="-84" charset="-128"/>
              </a:rPr>
              <a:t>Length Contraction</a:t>
            </a:r>
            <a:r>
              <a:rPr lang="en-US" dirty="0">
                <a:solidFill>
                  <a:srgbClr val="000090"/>
                </a:solidFill>
                <a:ea typeface="ＭＳ Ｐゴシック" pitchFamily="-84" charset="-128"/>
                <a:cs typeface="ＭＳ Ｐゴシック" pitchFamily="-84" charset="-128"/>
              </a:rPr>
              <a:t>:</a:t>
            </a:r>
          </a:p>
          <a:p>
            <a:pPr eaLnBrk="1" hangingPunct="1">
              <a:buFont typeface="Wingdings" pitchFamily="-84" charset="2"/>
              <a:buNone/>
            </a:pPr>
            <a:r>
              <a:rPr lang="en-US" dirty="0">
                <a:solidFill>
                  <a:srgbClr val="000090"/>
                </a:solidFill>
                <a:ea typeface="ＭＳ Ｐゴシック" pitchFamily="-84" charset="-128"/>
                <a:cs typeface="ＭＳ Ｐゴシック" pitchFamily="-84" charset="-128"/>
              </a:rPr>
              <a:t>	Lengths</a:t>
            </a:r>
            <a:r>
              <a:rPr lang="en-US" dirty="0" smtClean="0">
                <a:solidFill>
                  <a:srgbClr val="000090"/>
                </a:solidFill>
                <a:ea typeface="ＭＳ Ｐゴシック" pitchFamily="-84" charset="-128"/>
                <a:cs typeface="ＭＳ Ｐゴシック" pitchFamily="-84" charset="-128"/>
              </a:rPr>
              <a:t> measured in a moving inertial reference frame K’ </a:t>
            </a:r>
            <a:r>
              <a:rPr lang="en-US" altLang="ja-JP" dirty="0" smtClean="0">
                <a:solidFill>
                  <a:srgbClr val="000090"/>
                </a:solidFill>
                <a:ea typeface="ＭＳ Ｐゴシック" pitchFamily="-84" charset="-128"/>
                <a:cs typeface="ＭＳ Ｐゴシック" pitchFamily="-84" charset="-128"/>
              </a:rPr>
              <a:t>are shorter </a:t>
            </a:r>
            <a:r>
              <a:rPr lang="en-US" altLang="ja-JP" dirty="0">
                <a:solidFill>
                  <a:srgbClr val="000090"/>
                </a:solidFill>
                <a:ea typeface="ＭＳ Ｐゴシック" pitchFamily="-84" charset="-128"/>
                <a:cs typeface="ＭＳ Ｐゴシック" pitchFamily="-84" charset="-128"/>
              </a:rPr>
              <a:t>with respect to the same lengths stationary in K.</a:t>
            </a:r>
            <a:endParaRPr lang="en-US" dirty="0">
              <a:solidFill>
                <a:srgbClr val="000090"/>
              </a:solidFill>
              <a:ea typeface="ＭＳ Ｐゴシック" pitchFamily="-84" charset="-128"/>
              <a:cs typeface="ＭＳ Ｐゴシック" pitchFamily="-84" charset="-128"/>
            </a:endParaRPr>
          </a:p>
        </p:txBody>
      </p:sp>
      <p:sp>
        <p:nvSpPr>
          <p:cNvPr id="67587" name="Rectangle 4"/>
          <p:cNvSpPr>
            <a:spLocks noChangeArrowheads="1"/>
          </p:cNvSpPr>
          <p:nvPr/>
        </p:nvSpPr>
        <p:spPr bwMode="auto">
          <a:xfrm>
            <a:off x="457200" y="1143000"/>
            <a:ext cx="8229600" cy="584776"/>
          </a:xfrm>
          <a:prstGeom prst="rect">
            <a:avLst/>
          </a:prstGeom>
          <a:noFill/>
          <a:ln w="9525">
            <a:noFill/>
            <a:miter lim="800000"/>
            <a:headEnd/>
            <a:tailEnd/>
          </a:ln>
        </p:spPr>
        <p:txBody>
          <a:bodyPr>
            <a:prstTxWarp prst="textNoShape">
              <a:avLst/>
            </a:prstTxWarp>
            <a:spAutoFit/>
          </a:bodyPr>
          <a:lstStyle/>
          <a:p>
            <a:pPr algn="l"/>
            <a:r>
              <a:rPr lang="en-US" sz="3200" dirty="0" smtClean="0">
                <a:solidFill>
                  <a:srgbClr val="000090"/>
                </a:solidFill>
                <a:latin typeface="+mn-lt"/>
              </a:rPr>
              <a:t>Direct consequences </a:t>
            </a:r>
            <a:r>
              <a:rPr lang="en-US" sz="3200" dirty="0">
                <a:solidFill>
                  <a:srgbClr val="000090"/>
                </a:solidFill>
                <a:latin typeface="+mn-lt"/>
              </a:rPr>
              <a:t>of the Lorentz Transformation:</a:t>
            </a:r>
          </a:p>
        </p:txBody>
      </p:sp>
      <p:sp>
        <p:nvSpPr>
          <p:cNvPr id="5" name="Date Placeholder 4"/>
          <p:cNvSpPr>
            <a:spLocks noGrp="1"/>
          </p:cNvSpPr>
          <p:nvPr>
            <p:ph type="dt" sz="half" idx="10"/>
          </p:nvPr>
        </p:nvSpPr>
        <p:spPr/>
        <p:txBody>
          <a:bodyPr/>
          <a:lstStyle/>
          <a:p>
            <a:pPr>
              <a:defRPr/>
            </a:pPr>
            <a:r>
              <a:rPr lang="en-US" smtClean="0"/>
              <a:t>Mon., Sept. 10, 2012</a:t>
            </a:r>
            <a:endParaRPr lang="en-US"/>
          </a:p>
        </p:txBody>
      </p:sp>
      <p:sp>
        <p:nvSpPr>
          <p:cNvPr id="6" name="Slide Number Placeholder 5"/>
          <p:cNvSpPr>
            <a:spLocks noGrp="1"/>
          </p:cNvSpPr>
          <p:nvPr>
            <p:ph type="sldNum" sz="quarter" idx="12"/>
          </p:nvPr>
        </p:nvSpPr>
        <p:spPr/>
        <p:txBody>
          <a:bodyPr/>
          <a:lstStyle/>
          <a:p>
            <a:pPr>
              <a:defRPr/>
            </a:pPr>
            <a:fld id="{623D45CD-16A2-224C-B70A-0D1B04896262}" type="slidenum">
              <a:rPr lang="en-US" smtClean="0"/>
              <a:pPr>
                <a:defRPr/>
              </a:pPr>
              <a:t>5</a:t>
            </a:fld>
            <a:endParaRPr lang="en-US"/>
          </a:p>
        </p:txBody>
      </p:sp>
      <p:sp>
        <p:nvSpPr>
          <p:cNvPr id="7" name="Footer Placeholder 6"/>
          <p:cNvSpPr>
            <a:spLocks noGrp="1"/>
          </p:cNvSpPr>
          <p:nvPr>
            <p:ph type="ftr" sz="quarter" idx="11"/>
          </p:nvPr>
        </p:nvSpPr>
        <p:spPr/>
        <p:txBody>
          <a:bodyPr/>
          <a:lstStyle/>
          <a:p>
            <a:pPr>
              <a:defRPr/>
            </a:pPr>
            <a:r>
              <a:rPr lang="en-US" smtClean="0"/>
              <a:t>PHYS 3313-001, Fall 2012                      Dr. Jaehoon Yu</a:t>
            </a:r>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67587"/>
                                        </p:tgtEl>
                                        <p:attrNameLst>
                                          <p:attrName>style.visibility</p:attrName>
                                        </p:attrNameLst>
                                      </p:cBhvr>
                                      <p:to>
                                        <p:strVal val="visible"/>
                                      </p:to>
                                    </p:set>
                                    <p:animEffect transition="in" filter="wipe(left)">
                                      <p:cBhvr>
                                        <p:cTn id="7" dur="500"/>
                                        <p:tgtEl>
                                          <p:spTgt spid="6758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67586">
                                            <p:txEl>
                                              <p:pRg st="0" end="0"/>
                                            </p:txEl>
                                          </p:spTgt>
                                        </p:tgtEl>
                                        <p:attrNameLst>
                                          <p:attrName>style.visibility</p:attrName>
                                        </p:attrNameLst>
                                      </p:cBhvr>
                                      <p:to>
                                        <p:strVal val="visible"/>
                                      </p:to>
                                    </p:set>
                                    <p:animEffect transition="in" filter="wipe(left)">
                                      <p:cBhvr>
                                        <p:cTn id="12" dur="500"/>
                                        <p:tgtEl>
                                          <p:spTgt spid="6758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67586">
                                            <p:txEl>
                                              <p:pRg st="2" end="2"/>
                                            </p:txEl>
                                          </p:spTgt>
                                        </p:tgtEl>
                                        <p:attrNameLst>
                                          <p:attrName>style.visibility</p:attrName>
                                        </p:attrNameLst>
                                      </p:cBhvr>
                                      <p:to>
                                        <p:strVal val="visible"/>
                                      </p:to>
                                    </p:set>
                                    <p:animEffect transition="in" filter="wipe(left)">
                                      <p:cBhvr>
                                        <p:cTn id="17" dur="500"/>
                                        <p:tgtEl>
                                          <p:spTgt spid="6758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67586">
                                            <p:txEl>
                                              <p:pRg st="1" end="1"/>
                                            </p:txEl>
                                          </p:spTgt>
                                        </p:tgtEl>
                                        <p:attrNameLst>
                                          <p:attrName>style.visibility</p:attrName>
                                        </p:attrNameLst>
                                      </p:cBhvr>
                                      <p:to>
                                        <p:strVal val="visible"/>
                                      </p:to>
                                    </p:set>
                                    <p:animEffect transition="in" filter="wipe(left)">
                                      <p:cBhvr>
                                        <p:cTn id="22" dur="500"/>
                                        <p:tgtEl>
                                          <p:spTgt spid="67586">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67586">
                                            <p:txEl>
                                              <p:pRg st="3" end="3"/>
                                            </p:txEl>
                                          </p:spTgt>
                                        </p:tgtEl>
                                        <p:attrNameLst>
                                          <p:attrName>style.visibility</p:attrName>
                                        </p:attrNameLst>
                                      </p:cBhvr>
                                      <p:to>
                                        <p:strVal val="visible"/>
                                      </p:to>
                                    </p:set>
                                    <p:animEffect transition="in" filter="wipe(left)">
                                      <p:cBhvr>
                                        <p:cTn id="27" dur="500"/>
                                        <p:tgtEl>
                                          <p:spTgt spid="6758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6" grpId="0" build="p"/>
      <p:bldP spid="67587" grpId="0"/>
    </p:bld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8609" name="Line 10"/>
          <p:cNvSpPr>
            <a:spLocks noChangeShapeType="1"/>
          </p:cNvSpPr>
          <p:nvPr/>
        </p:nvSpPr>
        <p:spPr bwMode="auto">
          <a:xfrm flipV="1">
            <a:off x="3657600" y="3810000"/>
            <a:ext cx="3200400" cy="0"/>
          </a:xfrm>
          <a:prstGeom prst="line">
            <a:avLst/>
          </a:prstGeom>
          <a:noFill/>
          <a:ln w="9525">
            <a:solidFill>
              <a:schemeClr val="tx1"/>
            </a:solidFill>
            <a:round/>
            <a:headEnd/>
            <a:tailEnd/>
          </a:ln>
        </p:spPr>
        <p:txBody>
          <a:bodyPr>
            <a:prstTxWarp prst="textNoShape">
              <a:avLst/>
            </a:prstTxWarp>
          </a:bodyPr>
          <a:lstStyle/>
          <a:p>
            <a:endParaRPr lang="en-US"/>
          </a:p>
        </p:txBody>
      </p:sp>
      <p:sp>
        <p:nvSpPr>
          <p:cNvPr id="68610" name="Rectangle 2"/>
          <p:cNvSpPr>
            <a:spLocks noGrp="1" noChangeArrowheads="1"/>
          </p:cNvSpPr>
          <p:nvPr>
            <p:ph type="title"/>
          </p:nvPr>
        </p:nvSpPr>
        <p:spPr>
          <a:xfrm>
            <a:off x="609600" y="0"/>
            <a:ext cx="7772400" cy="914400"/>
          </a:xfrm>
        </p:spPr>
        <p:txBody>
          <a:bodyPr/>
          <a:lstStyle/>
          <a:p>
            <a:pPr algn="ctr" eaLnBrk="1" hangingPunct="1"/>
            <a:r>
              <a:rPr lang="en-US" dirty="0">
                <a:ea typeface="ＭＳ Ｐゴシック" pitchFamily="-84" charset="-128"/>
                <a:cs typeface="ＭＳ Ｐゴシック" pitchFamily="-84" charset="-128"/>
              </a:rPr>
              <a:t>Time Dilation</a:t>
            </a:r>
          </a:p>
        </p:txBody>
      </p:sp>
      <p:sp>
        <p:nvSpPr>
          <p:cNvPr id="68611" name="Rectangle 3"/>
          <p:cNvSpPr>
            <a:spLocks noGrp="1" noChangeArrowheads="1"/>
          </p:cNvSpPr>
          <p:nvPr>
            <p:ph type="body" idx="1"/>
          </p:nvPr>
        </p:nvSpPr>
        <p:spPr>
          <a:xfrm>
            <a:off x="381000" y="838200"/>
            <a:ext cx="8229600" cy="5029200"/>
          </a:xfrm>
        </p:spPr>
        <p:txBody>
          <a:bodyPr/>
          <a:lstStyle/>
          <a:p>
            <a:pPr eaLnBrk="1" hangingPunct="1">
              <a:lnSpc>
                <a:spcPct val="90000"/>
              </a:lnSpc>
              <a:buFont typeface="Wingdings" pitchFamily="-84" charset="2"/>
              <a:buNone/>
            </a:pPr>
            <a:r>
              <a:rPr lang="en-US" dirty="0" smtClean="0">
                <a:ea typeface="ＭＳ Ｐゴシック" pitchFamily="-84" charset="-128"/>
                <a:cs typeface="ＭＳ Ｐゴシック" pitchFamily="-84" charset="-128"/>
              </a:rPr>
              <a:t>To </a:t>
            </a:r>
            <a:r>
              <a:rPr lang="en-US" dirty="0">
                <a:ea typeface="ＭＳ Ｐゴシック" pitchFamily="-84" charset="-128"/>
                <a:cs typeface="ＭＳ Ｐゴシック" pitchFamily="-84" charset="-128"/>
              </a:rPr>
              <a:t>understand </a:t>
            </a:r>
            <a:r>
              <a:rPr lang="en-US" i="1" dirty="0">
                <a:ea typeface="ＭＳ Ｐゴシック" pitchFamily="-84" charset="-128"/>
                <a:cs typeface="ＭＳ Ｐゴシック" pitchFamily="-84" charset="-128"/>
              </a:rPr>
              <a:t>time dilation </a:t>
            </a:r>
            <a:r>
              <a:rPr lang="en-US" dirty="0">
                <a:ea typeface="ＭＳ Ｐゴシック" pitchFamily="-84" charset="-128"/>
                <a:cs typeface="ＭＳ Ｐゴシック" pitchFamily="-84" charset="-128"/>
              </a:rPr>
              <a:t>the idea of </a:t>
            </a:r>
            <a:r>
              <a:rPr lang="en-US" b="1" dirty="0">
                <a:solidFill>
                  <a:srgbClr val="000000"/>
                </a:solidFill>
                <a:ea typeface="ＭＳ Ｐゴシック" pitchFamily="-84" charset="-128"/>
                <a:cs typeface="ＭＳ Ｐゴシック" pitchFamily="-84" charset="-128"/>
              </a:rPr>
              <a:t>proper time</a:t>
            </a:r>
            <a:r>
              <a:rPr lang="en-US" dirty="0">
                <a:ea typeface="ＭＳ Ｐゴシック" pitchFamily="-84" charset="-128"/>
                <a:cs typeface="ＭＳ Ｐゴシック" pitchFamily="-84" charset="-128"/>
              </a:rPr>
              <a:t> must be understood</a:t>
            </a:r>
            <a:r>
              <a:rPr lang="en-US" dirty="0" smtClean="0">
                <a:ea typeface="ＭＳ Ｐゴシック" pitchFamily="-84" charset="-128"/>
                <a:cs typeface="ＭＳ Ｐゴシック" pitchFamily="-84" charset="-128"/>
              </a:rPr>
              <a:t>:</a:t>
            </a:r>
          </a:p>
          <a:p>
            <a:pPr eaLnBrk="1" hangingPunct="1">
              <a:lnSpc>
                <a:spcPct val="90000"/>
              </a:lnSpc>
            </a:pPr>
            <a:r>
              <a:rPr lang="en-US" b="1" dirty="0" smtClean="0">
                <a:solidFill>
                  <a:srgbClr val="000000"/>
                </a:solidFill>
                <a:ea typeface="ＭＳ Ｐゴシック" pitchFamily="-84" charset="-128"/>
                <a:cs typeface="ＭＳ Ｐゴシック" pitchFamily="-84" charset="-128"/>
              </a:rPr>
              <a:t>proper </a:t>
            </a:r>
            <a:r>
              <a:rPr lang="en-US" b="1" dirty="0">
                <a:solidFill>
                  <a:srgbClr val="000000"/>
                </a:solidFill>
                <a:ea typeface="ＭＳ Ｐゴシック" pitchFamily="-84" charset="-128"/>
                <a:cs typeface="ＭＳ Ｐゴシック" pitchFamily="-84" charset="-128"/>
              </a:rPr>
              <a:t>time</a:t>
            </a:r>
            <a:r>
              <a:rPr lang="en-US" dirty="0">
                <a:ea typeface="ＭＳ Ｐゴシック" pitchFamily="-84" charset="-128"/>
                <a:cs typeface="ＭＳ Ｐゴシック" pitchFamily="-84" charset="-128"/>
              </a:rPr>
              <a:t>,</a:t>
            </a:r>
            <a:r>
              <a:rPr lang="en-US" i="1" dirty="0">
                <a:ea typeface="ＭＳ Ｐゴシック" pitchFamily="-84" charset="-128"/>
                <a:cs typeface="ＭＳ Ｐゴシック" pitchFamily="-84" charset="-128"/>
              </a:rPr>
              <a:t>T</a:t>
            </a:r>
            <a:r>
              <a:rPr lang="en-US" baseline="-25000" dirty="0">
                <a:ea typeface="ＭＳ Ｐゴシック" pitchFamily="-84" charset="-128"/>
                <a:cs typeface="ＭＳ Ｐゴシック" pitchFamily="-84" charset="-128"/>
              </a:rPr>
              <a:t>0</a:t>
            </a:r>
            <a:r>
              <a:rPr lang="en-US" dirty="0">
                <a:ea typeface="ＭＳ Ｐゴシック" pitchFamily="-84" charset="-128"/>
                <a:cs typeface="ＭＳ Ｐゴシック" pitchFamily="-84" charset="-128"/>
              </a:rPr>
              <a:t>, is the time difference between two events occurring at the same position in a system as measured by a clock at that position. </a:t>
            </a:r>
          </a:p>
          <a:p>
            <a:pPr algn="ctr" eaLnBrk="1" hangingPunct="1">
              <a:lnSpc>
                <a:spcPct val="90000"/>
              </a:lnSpc>
            </a:pPr>
            <a:endParaRPr lang="en-US" dirty="0">
              <a:ea typeface="ＭＳ Ｐゴシック" pitchFamily="-84" charset="-128"/>
              <a:cs typeface="ＭＳ Ｐゴシック" pitchFamily="-84" charset="-128"/>
            </a:endParaRPr>
          </a:p>
          <a:p>
            <a:pPr algn="ctr" eaLnBrk="1" hangingPunct="1">
              <a:lnSpc>
                <a:spcPct val="90000"/>
              </a:lnSpc>
            </a:pPr>
            <a:endParaRPr lang="en-US" dirty="0" smtClean="0">
              <a:ea typeface="ＭＳ Ｐゴシック" pitchFamily="-84" charset="-128"/>
              <a:cs typeface="ＭＳ Ｐゴシック" pitchFamily="-84" charset="-128"/>
            </a:endParaRPr>
          </a:p>
          <a:p>
            <a:pPr algn="ctr" eaLnBrk="1" hangingPunct="1">
              <a:lnSpc>
                <a:spcPct val="90000"/>
              </a:lnSpc>
              <a:buFont typeface="Wingdings" pitchFamily="-84" charset="2"/>
              <a:buNone/>
            </a:pPr>
            <a:endParaRPr lang="en-US" dirty="0" smtClean="0">
              <a:ea typeface="ＭＳ Ｐゴシック" pitchFamily="-84" charset="-128"/>
              <a:cs typeface="ＭＳ Ｐゴシック" pitchFamily="-84" charset="-128"/>
            </a:endParaRPr>
          </a:p>
          <a:p>
            <a:pPr algn="ctr" eaLnBrk="1" hangingPunct="1">
              <a:lnSpc>
                <a:spcPct val="90000"/>
              </a:lnSpc>
              <a:buFont typeface="Wingdings" pitchFamily="-84" charset="2"/>
              <a:buNone/>
            </a:pPr>
            <a:r>
              <a:rPr lang="en-US" dirty="0" smtClean="0">
                <a:ea typeface="ＭＳ Ｐゴシック" pitchFamily="-84" charset="-128"/>
                <a:cs typeface="ＭＳ Ｐゴシック" pitchFamily="-84" charset="-128"/>
              </a:rPr>
              <a:t>Same </a:t>
            </a:r>
            <a:r>
              <a:rPr lang="en-US" dirty="0">
                <a:ea typeface="ＭＳ Ｐゴシック" pitchFamily="-84" charset="-128"/>
                <a:cs typeface="ＭＳ Ｐゴシック" pitchFamily="-84" charset="-128"/>
              </a:rPr>
              <a:t>location </a:t>
            </a:r>
            <a:r>
              <a:rPr lang="en-US" dirty="0">
                <a:solidFill>
                  <a:srgbClr val="FF0000"/>
                </a:solidFill>
                <a:ea typeface="ＭＳ Ｐゴシック" pitchFamily="-84" charset="-128"/>
                <a:cs typeface="ＭＳ Ｐゴシック" pitchFamily="-84" charset="-128"/>
              </a:rPr>
              <a:t>(spark </a:t>
            </a:r>
            <a:r>
              <a:rPr lang="ja-JP" altLang="en-US" dirty="0">
                <a:solidFill>
                  <a:srgbClr val="FF0000"/>
                </a:solidFill>
                <a:ea typeface="ＭＳ Ｐゴシック" pitchFamily="-84" charset="-128"/>
                <a:cs typeface="ＭＳ Ｐゴシック" pitchFamily="-84" charset="-128"/>
              </a:rPr>
              <a:t>“</a:t>
            </a:r>
            <a:r>
              <a:rPr lang="en-US" altLang="ja-JP" dirty="0">
                <a:solidFill>
                  <a:srgbClr val="FF0000"/>
                </a:solidFill>
                <a:ea typeface="ＭＳ Ｐゴシック" pitchFamily="-84" charset="-128"/>
                <a:cs typeface="ＭＳ Ｐゴシック" pitchFamily="-84" charset="-128"/>
              </a:rPr>
              <a:t>on</a:t>
            </a:r>
            <a:r>
              <a:rPr lang="ja-JP" altLang="en-US" dirty="0">
                <a:solidFill>
                  <a:srgbClr val="FF0000"/>
                </a:solidFill>
                <a:ea typeface="ＭＳ Ｐゴシック" pitchFamily="-84" charset="-128"/>
                <a:cs typeface="ＭＳ Ｐゴシック" pitchFamily="-84" charset="-128"/>
              </a:rPr>
              <a:t>”</a:t>
            </a:r>
            <a:r>
              <a:rPr lang="en-US" altLang="ja-JP" dirty="0">
                <a:solidFill>
                  <a:srgbClr val="FF0000"/>
                </a:solidFill>
                <a:ea typeface="ＭＳ Ｐゴシック" pitchFamily="-84" charset="-128"/>
                <a:cs typeface="ＭＳ Ｐゴシック" pitchFamily="-84" charset="-128"/>
              </a:rPr>
              <a:t> then off</a:t>
            </a:r>
            <a:r>
              <a:rPr lang="ja-JP" altLang="en-US" dirty="0">
                <a:solidFill>
                  <a:srgbClr val="FF0000"/>
                </a:solidFill>
                <a:ea typeface="ＭＳ Ｐゴシック" pitchFamily="-84" charset="-128"/>
                <a:cs typeface="ＭＳ Ｐゴシック" pitchFamily="-84" charset="-128"/>
              </a:rPr>
              <a:t>”</a:t>
            </a:r>
            <a:r>
              <a:rPr lang="en-US" altLang="ja-JP" dirty="0">
                <a:solidFill>
                  <a:srgbClr val="FF0000"/>
                </a:solidFill>
                <a:ea typeface="ＭＳ Ｐゴシック" pitchFamily="-84" charset="-128"/>
                <a:cs typeface="ＭＳ Ｐゴシック" pitchFamily="-84" charset="-128"/>
              </a:rPr>
              <a:t>)</a:t>
            </a:r>
            <a:endParaRPr lang="en-US" dirty="0">
              <a:solidFill>
                <a:srgbClr val="FF0000"/>
              </a:solidFill>
              <a:ea typeface="ＭＳ Ｐゴシック" pitchFamily="-84" charset="-128"/>
              <a:cs typeface="ＭＳ Ｐゴシック" pitchFamily="-84" charset="-128"/>
            </a:endParaRPr>
          </a:p>
        </p:txBody>
      </p:sp>
      <p:sp>
        <p:nvSpPr>
          <p:cNvPr id="112648" name="AutoShape 8"/>
          <p:cNvSpPr>
            <a:spLocks noChangeArrowheads="1"/>
          </p:cNvSpPr>
          <p:nvPr/>
        </p:nvSpPr>
        <p:spPr bwMode="auto">
          <a:xfrm>
            <a:off x="5105400" y="3505200"/>
            <a:ext cx="609600" cy="685800"/>
          </a:xfrm>
          <a:prstGeom prst="irregularSeal1">
            <a:avLst/>
          </a:prstGeom>
          <a:solidFill>
            <a:schemeClr val="accent1"/>
          </a:solidFill>
          <a:ln w="9525">
            <a:solidFill>
              <a:schemeClr val="tx1"/>
            </a:solidFill>
            <a:miter lim="800000"/>
            <a:headEnd/>
            <a:tailEnd/>
          </a:ln>
        </p:spPr>
        <p:txBody>
          <a:bodyPr wrap="none" anchor="ctr">
            <a:prstTxWarp prst="textNoShape">
              <a:avLst/>
            </a:prstTxWarp>
          </a:bodyPr>
          <a:lstStyle/>
          <a:p>
            <a:endParaRPr lang="en-US" sz="1800"/>
          </a:p>
        </p:txBody>
      </p:sp>
      <p:sp>
        <p:nvSpPr>
          <p:cNvPr id="68613" name="Line 9"/>
          <p:cNvSpPr>
            <a:spLocks noChangeShapeType="1"/>
          </p:cNvSpPr>
          <p:nvPr/>
        </p:nvSpPr>
        <p:spPr bwMode="auto">
          <a:xfrm flipV="1">
            <a:off x="4876800" y="4191000"/>
            <a:ext cx="304800" cy="304800"/>
          </a:xfrm>
          <a:prstGeom prst="line">
            <a:avLst/>
          </a:prstGeom>
          <a:noFill/>
          <a:ln w="38100" cap="flat" cmpd="sng" algn="ctr">
            <a:solidFill>
              <a:schemeClr val="tx1"/>
            </a:solidFill>
            <a:prstDash val="solid"/>
            <a:round/>
            <a:headEnd type="none" w="med" len="med"/>
            <a:tailEnd type="triangle" w="med" len="med"/>
          </a:ln>
        </p:spPr>
        <p:txBody>
          <a:bodyPr>
            <a:prstTxWarp prst="textNoShape">
              <a:avLst/>
            </a:prstTxWarp>
          </a:bodyPr>
          <a:lstStyle/>
          <a:p>
            <a:endParaRPr lang="en-US"/>
          </a:p>
        </p:txBody>
      </p:sp>
      <p:sp>
        <p:nvSpPr>
          <p:cNvPr id="7" name="Date Placeholder 6"/>
          <p:cNvSpPr>
            <a:spLocks noGrp="1"/>
          </p:cNvSpPr>
          <p:nvPr>
            <p:ph type="dt" sz="half" idx="10"/>
          </p:nvPr>
        </p:nvSpPr>
        <p:spPr/>
        <p:txBody>
          <a:bodyPr/>
          <a:lstStyle/>
          <a:p>
            <a:pPr>
              <a:defRPr/>
            </a:pPr>
            <a:r>
              <a:rPr lang="en-US" smtClean="0"/>
              <a:t>Mon., Sept. 10, 2012</a:t>
            </a:r>
            <a:endParaRPr lang="en-US"/>
          </a:p>
        </p:txBody>
      </p:sp>
      <p:sp>
        <p:nvSpPr>
          <p:cNvPr id="8" name="Slide Number Placeholder 7"/>
          <p:cNvSpPr>
            <a:spLocks noGrp="1"/>
          </p:cNvSpPr>
          <p:nvPr>
            <p:ph type="sldNum" sz="quarter" idx="12"/>
          </p:nvPr>
        </p:nvSpPr>
        <p:spPr/>
        <p:txBody>
          <a:bodyPr/>
          <a:lstStyle/>
          <a:p>
            <a:pPr>
              <a:defRPr/>
            </a:pPr>
            <a:fld id="{623D45CD-16A2-224C-B70A-0D1B04896262}" type="slidenum">
              <a:rPr lang="en-US" smtClean="0"/>
              <a:pPr>
                <a:defRPr/>
              </a:pPr>
              <a:t>6</a:t>
            </a:fld>
            <a:endParaRPr lang="en-US"/>
          </a:p>
        </p:txBody>
      </p:sp>
      <p:sp>
        <p:nvSpPr>
          <p:cNvPr id="9" name="Footer Placeholder 8"/>
          <p:cNvSpPr>
            <a:spLocks noGrp="1"/>
          </p:cNvSpPr>
          <p:nvPr>
            <p:ph type="ftr" sz="quarter" idx="11"/>
          </p:nvPr>
        </p:nvSpPr>
        <p:spPr/>
        <p:txBody>
          <a:bodyPr/>
          <a:lstStyle/>
          <a:p>
            <a:pPr>
              <a:defRPr/>
            </a:pPr>
            <a:r>
              <a:rPr lang="en-US" smtClean="0"/>
              <a:t>PHYS 3313-001, Fall 2012                      Dr. Jaehoon Yu</a:t>
            </a:r>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68611">
                                            <p:txEl>
                                              <p:pRg st="0" end="0"/>
                                            </p:txEl>
                                          </p:spTgt>
                                        </p:tgtEl>
                                        <p:attrNameLst>
                                          <p:attrName>style.visibility</p:attrName>
                                        </p:attrNameLst>
                                      </p:cBhvr>
                                      <p:to>
                                        <p:strVal val="visible"/>
                                      </p:to>
                                    </p:set>
                                    <p:animEffect transition="in" filter="wipe(left)">
                                      <p:cBhvr>
                                        <p:cTn id="7" dur="500"/>
                                        <p:tgtEl>
                                          <p:spTgt spid="686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68611">
                                            <p:txEl>
                                              <p:pRg st="1" end="1"/>
                                            </p:txEl>
                                          </p:spTgt>
                                        </p:tgtEl>
                                        <p:attrNameLst>
                                          <p:attrName>style.visibility</p:attrName>
                                        </p:attrNameLst>
                                      </p:cBhvr>
                                      <p:to>
                                        <p:strVal val="visible"/>
                                      </p:to>
                                    </p:set>
                                    <p:animEffect transition="in" filter="wipe(left)">
                                      <p:cBhvr>
                                        <p:cTn id="12" dur="500"/>
                                        <p:tgtEl>
                                          <p:spTgt spid="6861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68611">
                                            <p:txEl>
                                              <p:pRg st="5" end="5"/>
                                            </p:txEl>
                                          </p:spTgt>
                                        </p:tgtEl>
                                        <p:attrNameLst>
                                          <p:attrName>style.visibility</p:attrName>
                                        </p:attrNameLst>
                                      </p:cBhvr>
                                      <p:to>
                                        <p:strVal val="visible"/>
                                      </p:to>
                                    </p:set>
                                    <p:animEffect transition="in" filter="wipe(left)">
                                      <p:cBhvr>
                                        <p:cTn id="17" dur="500"/>
                                        <p:tgtEl>
                                          <p:spTgt spid="68611">
                                            <p:txEl>
                                              <p:pRg st="5" end="5"/>
                                            </p:txEl>
                                          </p:spTgt>
                                        </p:tgtEl>
                                      </p:cBhvr>
                                    </p:animEffect>
                                  </p:childTnLst>
                                </p:cTn>
                              </p:par>
                            </p:childTnLst>
                          </p:cTn>
                        </p:par>
                        <p:par>
                          <p:cTn id="18" fill="hold">
                            <p:stCondLst>
                              <p:cond delay="1000"/>
                            </p:stCondLst>
                            <p:childTnLst>
                              <p:par>
                                <p:cTn id="19" presetID="22" presetClass="entr" presetSubtype="4" fill="hold" grpId="0" nodeType="afterEffect">
                                  <p:stCondLst>
                                    <p:cond delay="0"/>
                                  </p:stCondLst>
                                  <p:childTnLst>
                                    <p:set>
                                      <p:cBhvr>
                                        <p:cTn id="20" dur="1" fill="hold">
                                          <p:stCondLst>
                                            <p:cond delay="0"/>
                                          </p:stCondLst>
                                        </p:cTn>
                                        <p:tgtEl>
                                          <p:spTgt spid="68613"/>
                                        </p:tgtEl>
                                        <p:attrNameLst>
                                          <p:attrName>style.visibility</p:attrName>
                                        </p:attrNameLst>
                                      </p:cBhvr>
                                      <p:to>
                                        <p:strVal val="visible"/>
                                      </p:to>
                                    </p:set>
                                    <p:animEffect transition="in" filter="wipe(down)">
                                      <p:cBhvr>
                                        <p:cTn id="21" dur="500"/>
                                        <p:tgtEl>
                                          <p:spTgt spid="68613"/>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112648"/>
                                        </p:tgtEl>
                                        <p:attrNameLst>
                                          <p:attrName>style.visibility</p:attrName>
                                        </p:attrNameLst>
                                      </p:cBhvr>
                                      <p:to>
                                        <p:strVal val="visible"/>
                                      </p:to>
                                    </p:set>
                                    <p:animEffect transition="in" filter="dissolve">
                                      <p:cBhvr>
                                        <p:cTn id="24" dur="500"/>
                                        <p:tgtEl>
                                          <p:spTgt spid="112648"/>
                                        </p:tgtEl>
                                      </p:cBhvr>
                                    </p:animEffect>
                                  </p:childTnLst>
                                </p:cTn>
                              </p:par>
                            </p:childTnLst>
                          </p:cTn>
                        </p:par>
                        <p:par>
                          <p:cTn id="25" fill="hold">
                            <p:stCondLst>
                              <p:cond delay="1500"/>
                            </p:stCondLst>
                            <p:childTnLst>
                              <p:par>
                                <p:cTn id="26" presetID="10" presetClass="exit" presetSubtype="0" fill="hold" grpId="1" nodeType="afterEffect">
                                  <p:stCondLst>
                                    <p:cond delay="0"/>
                                  </p:stCondLst>
                                  <p:childTnLst>
                                    <p:animEffect transition="out" filter="fade">
                                      <p:cBhvr>
                                        <p:cTn id="27" dur="2000"/>
                                        <p:tgtEl>
                                          <p:spTgt spid="112648"/>
                                        </p:tgtEl>
                                      </p:cBhvr>
                                    </p:animEffect>
                                    <p:set>
                                      <p:cBhvr>
                                        <p:cTn id="28" dur="1" fill="hold">
                                          <p:stCondLst>
                                            <p:cond delay="1999"/>
                                          </p:stCondLst>
                                        </p:cTn>
                                        <p:tgtEl>
                                          <p:spTgt spid="11264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1" grpId="0" build="p"/>
      <p:bldP spid="112648" grpId="0" animBg="1"/>
      <p:bldP spid="112648" grpId="1" animBg="1"/>
      <p:bldP spid="68613" grpId="0" animBg="1"/>
    </p:bld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0657" name="Rectangle 3"/>
          <p:cNvSpPr>
            <a:spLocks noGrp="1" noChangeArrowheads="1"/>
          </p:cNvSpPr>
          <p:nvPr>
            <p:ph type="body" idx="1"/>
          </p:nvPr>
        </p:nvSpPr>
        <p:spPr>
          <a:xfrm>
            <a:off x="685800" y="1066800"/>
            <a:ext cx="7772400" cy="4876800"/>
          </a:xfrm>
        </p:spPr>
        <p:txBody>
          <a:bodyPr/>
          <a:lstStyle/>
          <a:p>
            <a:pPr algn="ctr" eaLnBrk="1" hangingPunct="1">
              <a:buFont typeface="Wingdings" pitchFamily="-84" charset="2"/>
              <a:buNone/>
            </a:pPr>
            <a:r>
              <a:rPr lang="en-US" dirty="0" smtClean="0">
                <a:ea typeface="ＭＳ Ｐゴシック" pitchFamily="-84" charset="-128"/>
                <a:cs typeface="ＭＳ Ｐゴシック" pitchFamily="-84" charset="-128"/>
              </a:rPr>
              <a:t>Is this a </a:t>
            </a:r>
            <a:r>
              <a:rPr lang="en-US" dirty="0">
                <a:ea typeface="ＭＳ Ｐゴシック" pitchFamily="-84" charset="-128"/>
                <a:cs typeface="ＭＳ Ｐゴシック" pitchFamily="-84" charset="-128"/>
              </a:rPr>
              <a:t>Proper </a:t>
            </a:r>
            <a:r>
              <a:rPr lang="en-US" dirty="0" smtClean="0">
                <a:ea typeface="ＭＳ Ｐゴシック" pitchFamily="-84" charset="-128"/>
                <a:cs typeface="ＭＳ Ｐゴシック" pitchFamily="-84" charset="-128"/>
              </a:rPr>
              <a:t>Time?</a:t>
            </a:r>
          </a:p>
          <a:p>
            <a:pPr algn="ctr" eaLnBrk="1" hangingPunct="1">
              <a:buFont typeface="Wingdings" pitchFamily="-84" charset="2"/>
              <a:buNone/>
            </a:pPr>
            <a:endParaRPr lang="en-US" dirty="0">
              <a:ea typeface="ＭＳ Ｐゴシック" pitchFamily="-84" charset="-128"/>
              <a:cs typeface="ＭＳ Ｐゴシック" pitchFamily="-84" charset="-128"/>
            </a:endParaRPr>
          </a:p>
          <a:p>
            <a:pPr algn="ctr" eaLnBrk="1" hangingPunct="1">
              <a:buFont typeface="Wingdings" pitchFamily="-84" charset="2"/>
              <a:buNone/>
            </a:pPr>
            <a:endParaRPr lang="en-US" dirty="0">
              <a:ea typeface="ＭＳ Ｐゴシック" pitchFamily="-84" charset="-128"/>
              <a:cs typeface="ＭＳ Ｐゴシック" pitchFamily="-84" charset="-128"/>
            </a:endParaRPr>
          </a:p>
          <a:p>
            <a:pPr eaLnBrk="1" hangingPunct="1">
              <a:buFont typeface="Wingdings" pitchFamily="-84" charset="2"/>
              <a:buNone/>
            </a:pPr>
            <a:r>
              <a:rPr lang="en-US" dirty="0">
                <a:ea typeface="ＭＳ Ｐゴシック" pitchFamily="-84" charset="-128"/>
                <a:cs typeface="ＭＳ Ｐゴシック" pitchFamily="-84" charset="-128"/>
              </a:rPr>
              <a:t>    </a:t>
            </a:r>
            <a:r>
              <a:rPr lang="en-US" dirty="0" smtClean="0">
                <a:ea typeface="ＭＳ Ｐゴシック" pitchFamily="-84" charset="-128"/>
                <a:cs typeface="ＭＳ Ｐゴシック" pitchFamily="-84" charset="-128"/>
              </a:rPr>
              <a:t> </a:t>
            </a:r>
          </a:p>
          <a:p>
            <a:pPr eaLnBrk="1" hangingPunct="1">
              <a:buFont typeface="Wingdings" pitchFamily="-84" charset="2"/>
              <a:buNone/>
            </a:pPr>
            <a:r>
              <a:rPr lang="en-US" dirty="0" smtClean="0">
                <a:solidFill>
                  <a:srgbClr val="FF0000"/>
                </a:solidFill>
                <a:ea typeface="ＭＳ Ｐゴシック" pitchFamily="-84" charset="-128"/>
                <a:cs typeface="ＭＳ Ｐゴシック" pitchFamily="-84" charset="-128"/>
              </a:rPr>
              <a:t>		spark </a:t>
            </a:r>
            <a:r>
              <a:rPr lang="ja-JP" altLang="en-US" dirty="0">
                <a:solidFill>
                  <a:srgbClr val="FF0000"/>
                </a:solidFill>
                <a:ea typeface="ＭＳ Ｐゴシック" pitchFamily="-84" charset="-128"/>
                <a:cs typeface="ＭＳ Ｐゴシック" pitchFamily="-84" charset="-128"/>
              </a:rPr>
              <a:t>“</a:t>
            </a:r>
            <a:r>
              <a:rPr lang="en-US" altLang="ja-JP" dirty="0">
                <a:solidFill>
                  <a:srgbClr val="FF0000"/>
                </a:solidFill>
                <a:ea typeface="ＭＳ Ｐゴシック" pitchFamily="-84" charset="-128"/>
                <a:cs typeface="ＭＳ Ｐゴシック" pitchFamily="-84" charset="-128"/>
              </a:rPr>
              <a:t>on</a:t>
            </a:r>
            <a:r>
              <a:rPr lang="ja-JP" altLang="en-US" dirty="0">
                <a:solidFill>
                  <a:srgbClr val="FF0000"/>
                </a:solidFill>
                <a:ea typeface="ＭＳ Ｐゴシック" pitchFamily="-84" charset="-128"/>
                <a:cs typeface="ＭＳ Ｐゴシック" pitchFamily="-84" charset="-128"/>
              </a:rPr>
              <a:t>”</a:t>
            </a:r>
            <a:r>
              <a:rPr lang="en-US" altLang="ja-JP" dirty="0">
                <a:solidFill>
                  <a:srgbClr val="FF0000"/>
                </a:solidFill>
                <a:ea typeface="ＭＳ Ｐゴシック" pitchFamily="-84" charset="-128"/>
                <a:cs typeface="ＭＳ Ｐゴシック" pitchFamily="-84" charset="-128"/>
              </a:rPr>
              <a:t>         then spark </a:t>
            </a:r>
            <a:r>
              <a:rPr lang="ja-JP" altLang="en-US" dirty="0">
                <a:solidFill>
                  <a:srgbClr val="FF0000"/>
                </a:solidFill>
                <a:ea typeface="ＭＳ Ｐゴシック" pitchFamily="-84" charset="-128"/>
                <a:cs typeface="ＭＳ Ｐゴシック" pitchFamily="-84" charset="-128"/>
              </a:rPr>
              <a:t>“</a:t>
            </a:r>
            <a:r>
              <a:rPr lang="en-US" altLang="ja-JP" dirty="0">
                <a:solidFill>
                  <a:srgbClr val="FF0000"/>
                </a:solidFill>
                <a:ea typeface="ＭＳ Ｐゴシック" pitchFamily="-84" charset="-128"/>
                <a:cs typeface="ＭＳ Ｐゴシック" pitchFamily="-84" charset="-128"/>
              </a:rPr>
              <a:t>off</a:t>
            </a:r>
            <a:r>
              <a:rPr lang="ja-JP" altLang="en-US" dirty="0">
                <a:solidFill>
                  <a:srgbClr val="FF0000"/>
                </a:solidFill>
                <a:ea typeface="ＭＳ Ｐゴシック" pitchFamily="-84" charset="-128"/>
                <a:cs typeface="ＭＳ Ｐゴシック" pitchFamily="-84" charset="-128"/>
              </a:rPr>
              <a:t>”</a:t>
            </a:r>
            <a:endParaRPr lang="en-US" altLang="ja-JP" dirty="0">
              <a:solidFill>
                <a:srgbClr val="FF0000"/>
              </a:solidFill>
              <a:ea typeface="ＭＳ Ｐゴシック" pitchFamily="-84" charset="-128"/>
              <a:cs typeface="ＭＳ Ｐゴシック" pitchFamily="-84" charset="-128"/>
            </a:endParaRPr>
          </a:p>
          <a:p>
            <a:pPr algn="ctr" eaLnBrk="1" hangingPunct="1">
              <a:buFont typeface="Wingdings" pitchFamily="-84" charset="2"/>
              <a:buNone/>
            </a:pPr>
            <a:endParaRPr lang="en-US" dirty="0">
              <a:ea typeface="ＭＳ Ｐゴシック" pitchFamily="-84" charset="-128"/>
              <a:cs typeface="ＭＳ Ｐゴシック" pitchFamily="-84" charset="-128"/>
            </a:endParaRPr>
          </a:p>
          <a:p>
            <a:pPr algn="ctr" eaLnBrk="1" hangingPunct="1">
              <a:buFont typeface="Wingdings" pitchFamily="-84" charset="2"/>
              <a:buNone/>
            </a:pPr>
            <a:r>
              <a:rPr lang="en-US" dirty="0">
                <a:ea typeface="ＭＳ Ｐゴシック" pitchFamily="-84" charset="-128"/>
                <a:cs typeface="ＭＳ Ｐゴシック" pitchFamily="-84" charset="-128"/>
              </a:rPr>
              <a:t>Beginning and ending of the event occur at different positions </a:t>
            </a:r>
          </a:p>
        </p:txBody>
      </p:sp>
      <p:sp>
        <p:nvSpPr>
          <p:cNvPr id="70658" name="Rectangle 8"/>
          <p:cNvSpPr>
            <a:spLocks noGrp="1" noChangeArrowheads="1"/>
          </p:cNvSpPr>
          <p:nvPr>
            <p:ph type="title"/>
          </p:nvPr>
        </p:nvSpPr>
        <p:spPr>
          <a:xfrm>
            <a:off x="685800" y="0"/>
            <a:ext cx="7772400" cy="1143000"/>
          </a:xfrm>
        </p:spPr>
        <p:txBody>
          <a:bodyPr/>
          <a:lstStyle/>
          <a:p>
            <a:pPr algn="ctr" eaLnBrk="1" hangingPunct="1"/>
            <a:r>
              <a:rPr lang="en-US" sz="5400" dirty="0">
                <a:ea typeface="ＭＳ Ｐゴシック" pitchFamily="-84" charset="-128"/>
                <a:cs typeface="ＭＳ Ｐゴシック" pitchFamily="-84" charset="-128"/>
              </a:rPr>
              <a:t>Time Dilation</a:t>
            </a:r>
          </a:p>
        </p:txBody>
      </p:sp>
      <p:sp>
        <p:nvSpPr>
          <p:cNvPr id="70659" name="Line 9"/>
          <p:cNvSpPr>
            <a:spLocks noChangeShapeType="1"/>
          </p:cNvSpPr>
          <p:nvPr/>
        </p:nvSpPr>
        <p:spPr bwMode="auto">
          <a:xfrm>
            <a:off x="2057400" y="2819400"/>
            <a:ext cx="4953000" cy="0"/>
          </a:xfrm>
          <a:prstGeom prst="line">
            <a:avLst/>
          </a:prstGeom>
          <a:noFill/>
          <a:ln w="9525">
            <a:solidFill>
              <a:schemeClr val="tx1"/>
            </a:solidFill>
            <a:round/>
            <a:headEnd/>
            <a:tailEnd/>
          </a:ln>
        </p:spPr>
        <p:txBody>
          <a:bodyPr>
            <a:prstTxWarp prst="textNoShape">
              <a:avLst/>
            </a:prstTxWarp>
          </a:bodyPr>
          <a:lstStyle/>
          <a:p>
            <a:endParaRPr lang="en-US"/>
          </a:p>
        </p:txBody>
      </p:sp>
      <p:sp>
        <p:nvSpPr>
          <p:cNvPr id="113674" name="AutoShape 10"/>
          <p:cNvSpPr>
            <a:spLocks noChangeArrowheads="1"/>
          </p:cNvSpPr>
          <p:nvPr/>
        </p:nvSpPr>
        <p:spPr bwMode="auto">
          <a:xfrm>
            <a:off x="1981200" y="2514600"/>
            <a:ext cx="685800" cy="533400"/>
          </a:xfrm>
          <a:prstGeom prst="irregularSeal2">
            <a:avLst/>
          </a:prstGeom>
          <a:solidFill>
            <a:schemeClr val="accent1"/>
          </a:solidFill>
          <a:ln w="9525">
            <a:solidFill>
              <a:schemeClr val="tx1"/>
            </a:solidFill>
            <a:miter lim="800000"/>
            <a:headEnd/>
            <a:tailEnd/>
          </a:ln>
        </p:spPr>
        <p:txBody>
          <a:bodyPr wrap="none" anchor="ctr">
            <a:prstTxWarp prst="textNoShape">
              <a:avLst/>
            </a:prstTxWarp>
          </a:bodyPr>
          <a:lstStyle/>
          <a:p>
            <a:endParaRPr lang="en-US" sz="1800"/>
          </a:p>
        </p:txBody>
      </p:sp>
      <p:sp>
        <p:nvSpPr>
          <p:cNvPr id="6" name="Date Placeholder 5"/>
          <p:cNvSpPr>
            <a:spLocks noGrp="1"/>
          </p:cNvSpPr>
          <p:nvPr>
            <p:ph type="dt" sz="half" idx="10"/>
          </p:nvPr>
        </p:nvSpPr>
        <p:spPr/>
        <p:txBody>
          <a:bodyPr/>
          <a:lstStyle/>
          <a:p>
            <a:pPr>
              <a:defRPr/>
            </a:pPr>
            <a:r>
              <a:rPr lang="en-US" smtClean="0"/>
              <a:t>Mon., Sept. 10, 2012</a:t>
            </a:r>
            <a:endParaRPr lang="en-US"/>
          </a:p>
        </p:txBody>
      </p:sp>
      <p:sp>
        <p:nvSpPr>
          <p:cNvPr id="7" name="Slide Number Placeholder 6"/>
          <p:cNvSpPr>
            <a:spLocks noGrp="1"/>
          </p:cNvSpPr>
          <p:nvPr>
            <p:ph type="sldNum" sz="quarter" idx="12"/>
          </p:nvPr>
        </p:nvSpPr>
        <p:spPr/>
        <p:txBody>
          <a:bodyPr/>
          <a:lstStyle/>
          <a:p>
            <a:pPr>
              <a:defRPr/>
            </a:pPr>
            <a:fld id="{623D45CD-16A2-224C-B70A-0D1B04896262}" type="slidenum">
              <a:rPr lang="en-US" smtClean="0"/>
              <a:pPr>
                <a:defRPr/>
              </a:pPr>
              <a:t>7</a:t>
            </a:fld>
            <a:endParaRPr lang="en-US"/>
          </a:p>
        </p:txBody>
      </p:sp>
      <p:sp>
        <p:nvSpPr>
          <p:cNvPr id="8" name="Footer Placeholder 7"/>
          <p:cNvSpPr>
            <a:spLocks noGrp="1"/>
          </p:cNvSpPr>
          <p:nvPr>
            <p:ph type="ftr" sz="quarter" idx="11"/>
          </p:nvPr>
        </p:nvSpPr>
        <p:spPr/>
        <p:txBody>
          <a:bodyPr/>
          <a:lstStyle/>
          <a:p>
            <a:pPr>
              <a:defRPr/>
            </a:pPr>
            <a:r>
              <a:rPr lang="en-US" smtClean="0"/>
              <a:t>PHYS 3313-001, Fall 2012                      Dr. Jaehoon Yu</a:t>
            </a:r>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0657">
                                            <p:txEl>
                                              <p:pRg st="0" end="0"/>
                                            </p:txEl>
                                          </p:spTgt>
                                        </p:tgtEl>
                                        <p:attrNameLst>
                                          <p:attrName>style.visibility</p:attrName>
                                        </p:attrNameLst>
                                      </p:cBhvr>
                                      <p:to>
                                        <p:strVal val="visible"/>
                                      </p:to>
                                    </p:set>
                                    <p:animEffect transition="in" filter="wipe(left)">
                                      <p:cBhvr>
                                        <p:cTn id="7" dur="500"/>
                                        <p:tgtEl>
                                          <p:spTgt spid="7065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13674"/>
                                        </p:tgtEl>
                                        <p:attrNameLst>
                                          <p:attrName>style.visibility</p:attrName>
                                        </p:attrNameLst>
                                      </p:cBhvr>
                                      <p:to>
                                        <p:strVal val="visible"/>
                                      </p:to>
                                    </p:set>
                                    <p:animEffect transition="in" filter="dissolve">
                                      <p:cBhvr>
                                        <p:cTn id="12" dur="500"/>
                                        <p:tgtEl>
                                          <p:spTgt spid="113674"/>
                                        </p:tgtEl>
                                      </p:cBhvr>
                                    </p:animEffect>
                                  </p:childTnLst>
                                </p:cTn>
                              </p:par>
                              <p:par>
                                <p:cTn id="13" presetID="63" presetClass="path" presetSubtype="0" accel="50000" decel="50000" fill="hold" grpId="1" nodeType="withEffect">
                                  <p:stCondLst>
                                    <p:cond delay="0"/>
                                  </p:stCondLst>
                                  <p:childTnLst>
                                    <p:animMotion origin="layout" path="M 0 0  L 0.25 0  E" pathEditMode="relative" ptsTypes="">
                                      <p:cBhvr>
                                        <p:cTn id="14" dur="2000" fill="hold"/>
                                        <p:tgtEl>
                                          <p:spTgt spid="113674"/>
                                        </p:tgtEl>
                                        <p:attrNameLst>
                                          <p:attrName>ppt_x</p:attrName>
                                          <p:attrName>ppt_y</p:attrName>
                                        </p:attrNameLst>
                                      </p:cBhvr>
                                    </p:animMotion>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70657">
                                            <p:txEl>
                                              <p:pRg st="4" end="4"/>
                                            </p:txEl>
                                          </p:spTgt>
                                        </p:tgtEl>
                                        <p:attrNameLst>
                                          <p:attrName>style.visibility</p:attrName>
                                        </p:attrNameLst>
                                      </p:cBhvr>
                                      <p:to>
                                        <p:strVal val="visible"/>
                                      </p:to>
                                    </p:set>
                                    <p:animEffect transition="in" filter="wipe(left)">
                                      <p:cBhvr>
                                        <p:cTn id="19" dur="500"/>
                                        <p:tgtEl>
                                          <p:spTgt spid="70657">
                                            <p:txEl>
                                              <p:pRg st="4" end="4"/>
                                            </p:txEl>
                                          </p:spTgt>
                                        </p:tgtEl>
                                      </p:cBhvr>
                                    </p:animEffect>
                                  </p:childTnLst>
                                </p:cTn>
                              </p:par>
                              <p:par>
                                <p:cTn id="20" presetID="10" presetClass="exit" presetSubtype="0" fill="hold" grpId="2" nodeType="withEffect">
                                  <p:stCondLst>
                                    <p:cond delay="0"/>
                                  </p:stCondLst>
                                  <p:childTnLst>
                                    <p:animEffect transition="out" filter="fade">
                                      <p:cBhvr>
                                        <p:cTn id="21" dur="5000"/>
                                        <p:tgtEl>
                                          <p:spTgt spid="113674"/>
                                        </p:tgtEl>
                                      </p:cBhvr>
                                    </p:animEffect>
                                    <p:set>
                                      <p:cBhvr>
                                        <p:cTn id="22" dur="1" fill="hold">
                                          <p:stCondLst>
                                            <p:cond delay="4999"/>
                                          </p:stCondLst>
                                        </p:cTn>
                                        <p:tgtEl>
                                          <p:spTgt spid="113674"/>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70657">
                                            <p:txEl>
                                              <p:pRg st="3" end="3"/>
                                            </p:txEl>
                                          </p:spTgt>
                                        </p:tgtEl>
                                        <p:attrNameLst>
                                          <p:attrName>style.visibility</p:attrName>
                                        </p:attrNameLst>
                                      </p:cBhvr>
                                      <p:to>
                                        <p:strVal val="visible"/>
                                      </p:to>
                                    </p:set>
                                    <p:animEffect transition="in" filter="wipe(left)">
                                      <p:cBhvr>
                                        <p:cTn id="27" dur="500"/>
                                        <p:tgtEl>
                                          <p:spTgt spid="7065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70657">
                                            <p:txEl>
                                              <p:pRg st="6" end="6"/>
                                            </p:txEl>
                                          </p:spTgt>
                                        </p:tgtEl>
                                        <p:attrNameLst>
                                          <p:attrName>style.visibility</p:attrName>
                                        </p:attrNameLst>
                                      </p:cBhvr>
                                      <p:to>
                                        <p:strVal val="visible"/>
                                      </p:to>
                                    </p:set>
                                    <p:animEffect transition="in" filter="wipe(left)">
                                      <p:cBhvr>
                                        <p:cTn id="32" dur="500"/>
                                        <p:tgtEl>
                                          <p:spTgt spid="7065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57" grpId="0" build="p"/>
      <p:bldP spid="113674" grpId="0" animBg="1"/>
      <p:bldP spid="113674" grpId="1" animBg="1"/>
      <p:bldP spid="113674" grpId="2" animBg="1"/>
    </p:bld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71681" name="Picture 1"/>
          <p:cNvPicPr>
            <a:picLocks/>
          </p:cNvPicPr>
          <p:nvPr/>
        </p:nvPicPr>
        <p:blipFill>
          <a:blip r:embed="rId2"/>
          <a:srcRect/>
          <a:stretch>
            <a:fillRect/>
          </a:stretch>
        </p:blipFill>
        <p:spPr bwMode="auto">
          <a:xfrm>
            <a:off x="533400" y="762000"/>
            <a:ext cx="8229600" cy="3429000"/>
          </a:xfrm>
          <a:prstGeom prst="rect">
            <a:avLst/>
          </a:prstGeom>
          <a:noFill/>
          <a:ln w="9525">
            <a:noFill/>
            <a:miter lim="800000"/>
            <a:headEnd/>
            <a:tailEnd/>
          </a:ln>
        </p:spPr>
      </p:pic>
      <p:sp>
        <p:nvSpPr>
          <p:cNvPr id="71682" name="Rectangle 3"/>
          <p:cNvSpPr>
            <a:spLocks noGrp="1" noChangeArrowheads="1"/>
          </p:cNvSpPr>
          <p:nvPr>
            <p:ph type="body" idx="1"/>
          </p:nvPr>
        </p:nvSpPr>
        <p:spPr>
          <a:xfrm>
            <a:off x="304800" y="4495800"/>
            <a:ext cx="8607425" cy="1676400"/>
          </a:xfrm>
        </p:spPr>
        <p:txBody>
          <a:bodyPr/>
          <a:lstStyle/>
          <a:p>
            <a:pPr marL="0" indent="0" eaLnBrk="1" hangingPunct="1">
              <a:lnSpc>
                <a:spcPct val="80000"/>
              </a:lnSpc>
              <a:buFont typeface="Wingdings" pitchFamily="-84" charset="2"/>
              <a:buNone/>
            </a:pPr>
            <a:r>
              <a:rPr lang="en-US" sz="2000" dirty="0" smtClean="0">
                <a:ea typeface="ＭＳ Ｐゴシック" pitchFamily="-84" charset="-128"/>
                <a:cs typeface="ＭＳ Ｐゴシック" pitchFamily="-84" charset="-128"/>
              </a:rPr>
              <a:t>Frank’</a:t>
            </a:r>
            <a:r>
              <a:rPr lang="en-US" altLang="ja-JP" sz="2000" dirty="0" smtClean="0">
                <a:ea typeface="ＭＳ Ｐゴシック" pitchFamily="-84" charset="-128"/>
                <a:cs typeface="ＭＳ Ｐゴシック" pitchFamily="-84" charset="-128"/>
              </a:rPr>
              <a:t>s </a:t>
            </a:r>
            <a:r>
              <a:rPr lang="en-US" altLang="ja-JP" sz="2000" dirty="0">
                <a:ea typeface="ＭＳ Ｐゴシック" pitchFamily="-84" charset="-128"/>
                <a:cs typeface="ＭＳ Ｐゴシック" pitchFamily="-84" charset="-128"/>
              </a:rPr>
              <a:t>clock is at the same position in system K when the sparkler is lit in (a)</a:t>
            </a:r>
            <a:r>
              <a:rPr lang="en-US" altLang="ja-JP" sz="2000" dirty="0" smtClean="0">
                <a:ea typeface="ＭＳ Ｐゴシック" pitchFamily="-84" charset="-128"/>
                <a:cs typeface="ＭＳ Ｐゴシック" pitchFamily="-84" charset="-128"/>
              </a:rPr>
              <a:t> (</a:t>
            </a:r>
            <a:r>
              <a:rPr lang="en-US" altLang="ja-JP" sz="2000" dirty="0" err="1" smtClean="0">
                <a:ea typeface="ＭＳ Ｐゴシック" pitchFamily="-84" charset="-128"/>
                <a:cs typeface="ＭＳ Ｐゴシック" pitchFamily="-84" charset="-128"/>
              </a:rPr>
              <a:t>t</a:t>
            </a:r>
            <a:r>
              <a:rPr lang="en-US" altLang="ja-JP" sz="2000" dirty="0" smtClean="0">
                <a:ea typeface="ＭＳ Ｐゴシック" pitchFamily="-84" charset="-128"/>
                <a:cs typeface="ＭＳ Ｐゴシック" pitchFamily="-84" charset="-128"/>
              </a:rPr>
              <a:t>=t</a:t>
            </a:r>
            <a:r>
              <a:rPr lang="en-US" altLang="ja-JP" sz="2000" baseline="-25000" dirty="0" smtClean="0">
                <a:ea typeface="ＭＳ Ｐゴシック" pitchFamily="-84" charset="-128"/>
                <a:cs typeface="ＭＳ Ｐゴシック" pitchFamily="-84" charset="-128"/>
              </a:rPr>
              <a:t>1</a:t>
            </a:r>
            <a:r>
              <a:rPr lang="en-US" altLang="ja-JP" sz="2000" dirty="0" smtClean="0">
                <a:ea typeface="ＭＳ Ｐゴシック" pitchFamily="-84" charset="-128"/>
                <a:cs typeface="ＭＳ Ｐゴシック" pitchFamily="-84" charset="-128"/>
              </a:rPr>
              <a:t>) and </a:t>
            </a:r>
            <a:r>
              <a:rPr lang="en-US" altLang="ja-JP" sz="2000" dirty="0">
                <a:ea typeface="ＭＳ Ｐゴシック" pitchFamily="-84" charset="-128"/>
                <a:cs typeface="ＭＳ Ｐゴシック" pitchFamily="-84" charset="-128"/>
              </a:rPr>
              <a:t>when it goes out in (</a:t>
            </a:r>
            <a:r>
              <a:rPr lang="en-US" altLang="ja-JP" sz="2000" dirty="0" err="1">
                <a:ea typeface="ＭＳ Ｐゴシック" pitchFamily="-84" charset="-128"/>
                <a:cs typeface="ＭＳ Ｐゴシック" pitchFamily="-84" charset="-128"/>
              </a:rPr>
              <a:t>b</a:t>
            </a:r>
            <a:r>
              <a:rPr lang="en-US" altLang="ja-JP" sz="2000" dirty="0" smtClean="0">
                <a:ea typeface="ＭＳ Ｐゴシック" pitchFamily="-84" charset="-128"/>
                <a:cs typeface="ＭＳ Ｐゴシック" pitchFamily="-84" charset="-128"/>
              </a:rPr>
              <a:t>) (</a:t>
            </a:r>
            <a:r>
              <a:rPr lang="en-US" altLang="ja-JP" sz="2000" dirty="0" err="1" smtClean="0">
                <a:ea typeface="ＭＳ Ｐゴシック" pitchFamily="-84" charset="-128"/>
                <a:cs typeface="ＭＳ Ｐゴシック" pitchFamily="-84" charset="-128"/>
              </a:rPr>
              <a:t>t</a:t>
            </a:r>
            <a:r>
              <a:rPr lang="en-US" altLang="ja-JP" sz="2000" dirty="0" smtClean="0">
                <a:ea typeface="ＭＳ Ｐゴシック" pitchFamily="-84" charset="-128"/>
                <a:cs typeface="ＭＳ Ｐゴシック" pitchFamily="-84" charset="-128"/>
              </a:rPr>
              <a:t>=t</a:t>
            </a:r>
            <a:r>
              <a:rPr lang="en-US" altLang="ja-JP" sz="2000" baseline="-25000" dirty="0" smtClean="0">
                <a:ea typeface="ＭＳ Ｐゴシック" pitchFamily="-84" charset="-128"/>
                <a:cs typeface="ＭＳ Ｐゴシック" pitchFamily="-84" charset="-128"/>
              </a:rPr>
              <a:t>2</a:t>
            </a:r>
            <a:r>
              <a:rPr lang="en-US" altLang="ja-JP" sz="2000" dirty="0" smtClean="0">
                <a:ea typeface="ＭＳ Ｐゴシック" pitchFamily="-84" charset="-128"/>
                <a:cs typeface="ＭＳ Ｐゴシック" pitchFamily="-84" charset="-128"/>
              </a:rPr>
              <a:t>). </a:t>
            </a:r>
            <a:r>
              <a:rPr lang="en-US" altLang="ja-JP" sz="2000" dirty="0" err="1" smtClean="0">
                <a:ea typeface="ＭＳ Ｐゴシック" pitchFamily="-84" charset="-128"/>
                <a:cs typeface="ＭＳ Ｐゴシック" pitchFamily="-84" charset="-128"/>
                <a:sym typeface="Wingdings"/>
              </a:rPr>
              <a:t></a:t>
            </a:r>
            <a:r>
              <a:rPr lang="en-US" altLang="ja-JP" sz="2000" dirty="0" smtClean="0">
                <a:ea typeface="ＭＳ Ｐゴシック" pitchFamily="-84" charset="-128"/>
                <a:cs typeface="ＭＳ Ｐゴシック" pitchFamily="-84" charset="-128"/>
                <a:sym typeface="Wingdings"/>
              </a:rPr>
              <a:t> The proper time T</a:t>
            </a:r>
            <a:r>
              <a:rPr lang="en-US" altLang="ja-JP" sz="2000" baseline="-25000" dirty="0" smtClean="0">
                <a:ea typeface="ＭＳ Ｐゴシック" pitchFamily="-84" charset="-128"/>
                <a:cs typeface="ＭＳ Ｐゴシック" pitchFamily="-84" charset="-128"/>
                <a:sym typeface="Wingdings"/>
              </a:rPr>
              <a:t>0</a:t>
            </a:r>
            <a:r>
              <a:rPr lang="en-US" altLang="ja-JP" sz="2000" dirty="0" smtClean="0">
                <a:ea typeface="ＭＳ Ｐゴシック" pitchFamily="-84" charset="-128"/>
                <a:cs typeface="ＭＳ Ｐゴシック" pitchFamily="-84" charset="-128"/>
                <a:sym typeface="Wingdings"/>
              </a:rPr>
              <a:t>=t</a:t>
            </a:r>
            <a:r>
              <a:rPr lang="en-US" altLang="ja-JP" sz="2000" baseline="-25000" dirty="0" smtClean="0">
                <a:ea typeface="ＭＳ Ｐゴシック" pitchFamily="-84" charset="-128"/>
                <a:cs typeface="ＭＳ Ｐゴシック" pitchFamily="-84" charset="-128"/>
                <a:sym typeface="Wingdings"/>
              </a:rPr>
              <a:t>2</a:t>
            </a:r>
            <a:r>
              <a:rPr lang="en-US" altLang="ja-JP" sz="2000" dirty="0" smtClean="0">
                <a:ea typeface="ＭＳ Ｐゴシック" pitchFamily="-84" charset="-128"/>
                <a:cs typeface="ＭＳ Ｐゴシック" pitchFamily="-84" charset="-128"/>
                <a:sym typeface="Wingdings"/>
              </a:rPr>
              <a:t>-t</a:t>
            </a:r>
            <a:r>
              <a:rPr lang="en-US" altLang="ja-JP" sz="2000" baseline="-25000" dirty="0" smtClean="0">
                <a:ea typeface="ＭＳ Ｐゴシック" pitchFamily="-84" charset="-128"/>
                <a:cs typeface="ＭＳ Ｐゴシック" pitchFamily="-84" charset="-128"/>
                <a:sym typeface="Wingdings"/>
              </a:rPr>
              <a:t>1</a:t>
            </a:r>
            <a:endParaRPr lang="en-US" altLang="ja-JP" sz="2000" baseline="-25000" dirty="0" smtClean="0">
              <a:ea typeface="ＭＳ Ｐゴシック" pitchFamily="-84" charset="-128"/>
              <a:cs typeface="ＭＳ Ｐゴシック" pitchFamily="-84" charset="-128"/>
            </a:endParaRPr>
          </a:p>
          <a:p>
            <a:pPr marL="0" indent="0" eaLnBrk="1" hangingPunct="1">
              <a:lnSpc>
                <a:spcPct val="80000"/>
              </a:lnSpc>
              <a:buFont typeface="Wingdings" pitchFamily="-84" charset="2"/>
              <a:buNone/>
            </a:pPr>
            <a:r>
              <a:rPr lang="en-US" altLang="ja-JP" sz="2000" dirty="0" smtClean="0">
                <a:ea typeface="ＭＳ Ｐゴシック" pitchFamily="-84" charset="-128"/>
                <a:cs typeface="ＭＳ Ｐゴシック" pitchFamily="-84" charset="-128"/>
              </a:rPr>
              <a:t>Mary</a:t>
            </a:r>
            <a:r>
              <a:rPr lang="en-US" altLang="ja-JP" sz="2000" dirty="0">
                <a:ea typeface="ＭＳ Ｐゴシック" pitchFamily="-84" charset="-128"/>
                <a:cs typeface="ＭＳ Ｐゴシック" pitchFamily="-84" charset="-128"/>
              </a:rPr>
              <a:t>, in the moving system </a:t>
            </a:r>
            <a:r>
              <a:rPr lang="en-US" altLang="ja-JP" sz="2000" dirty="0" smtClean="0">
                <a:ea typeface="ＭＳ Ｐゴシック" pitchFamily="-84" charset="-128"/>
                <a:cs typeface="ＭＳ Ｐゴシック" pitchFamily="-84" charset="-128"/>
              </a:rPr>
              <a:t>K’, </a:t>
            </a:r>
            <a:r>
              <a:rPr lang="en-US" altLang="ja-JP" sz="2000" dirty="0">
                <a:ea typeface="ＭＳ Ｐゴシック" pitchFamily="-84" charset="-128"/>
                <a:cs typeface="ＭＳ Ｐゴシック" pitchFamily="-84" charset="-128"/>
              </a:rPr>
              <a:t>is beside the sparkler</a:t>
            </a:r>
            <a:r>
              <a:rPr lang="en-US" altLang="ja-JP" sz="2000" dirty="0" smtClean="0">
                <a:ea typeface="ＭＳ Ｐゴシック" pitchFamily="-84" charset="-128"/>
                <a:cs typeface="ＭＳ Ｐゴシック" pitchFamily="-84" charset="-128"/>
              </a:rPr>
              <a:t> when it was lit (</a:t>
            </a:r>
            <a:r>
              <a:rPr lang="en-US" altLang="ja-JP" sz="2000" dirty="0" err="1" smtClean="0">
                <a:ea typeface="ＭＳ Ｐゴシック" pitchFamily="-84" charset="-128"/>
                <a:cs typeface="ＭＳ Ｐゴシック" pitchFamily="-84" charset="-128"/>
              </a:rPr>
              <a:t>t</a:t>
            </a:r>
            <a:r>
              <a:rPr lang="en-US" altLang="ja-JP" sz="2000" dirty="0" smtClean="0">
                <a:ea typeface="ＭＳ Ｐゴシック" pitchFamily="-84" charset="-128"/>
                <a:cs typeface="ＭＳ Ｐゴシック" pitchFamily="-84" charset="-128"/>
              </a:rPr>
              <a:t>=t</a:t>
            </a:r>
            <a:r>
              <a:rPr lang="en-US" altLang="ja-JP" sz="2000" baseline="-25000" dirty="0" smtClean="0">
                <a:ea typeface="ＭＳ Ｐゴシック" pitchFamily="-84" charset="-128"/>
                <a:cs typeface="ＭＳ Ｐゴシック" pitchFamily="-84" charset="-128"/>
              </a:rPr>
              <a:t>1</a:t>
            </a:r>
            <a:r>
              <a:rPr lang="en-US" altLang="ja-JP" sz="2000" dirty="0" smtClean="0">
                <a:ea typeface="ＭＳ Ｐゴシック" pitchFamily="-84" charset="-128"/>
                <a:cs typeface="ＭＳ Ｐゴシック" pitchFamily="-84" charset="-128"/>
              </a:rPr>
              <a:t>’)</a:t>
            </a:r>
          </a:p>
          <a:p>
            <a:pPr marL="0" indent="0" eaLnBrk="1" hangingPunct="1">
              <a:lnSpc>
                <a:spcPct val="80000"/>
              </a:lnSpc>
              <a:buFont typeface="Wingdings" pitchFamily="-84" charset="2"/>
              <a:buNone/>
            </a:pPr>
            <a:r>
              <a:rPr lang="en-US" altLang="ja-JP" sz="2000" dirty="0" smtClean="0">
                <a:ea typeface="ＭＳ Ｐゴシック" pitchFamily="-84" charset="-128"/>
                <a:cs typeface="ＭＳ Ｐゴシック" pitchFamily="-84" charset="-128"/>
              </a:rPr>
              <a:t>Melinda </a:t>
            </a:r>
            <a:r>
              <a:rPr lang="en-US" altLang="ja-JP" sz="2000" dirty="0">
                <a:ea typeface="ＭＳ Ｐゴシック" pitchFamily="-84" charset="-128"/>
                <a:cs typeface="ＭＳ Ｐゴシック" pitchFamily="-84" charset="-128"/>
              </a:rPr>
              <a:t>then moves into the position where and when the sparkler extinguishes</a:t>
            </a:r>
            <a:r>
              <a:rPr lang="en-US" altLang="ja-JP" sz="2000" dirty="0" smtClean="0">
                <a:ea typeface="ＭＳ Ｐゴシック" pitchFamily="-84" charset="-128"/>
                <a:cs typeface="ＭＳ Ｐゴシック" pitchFamily="-84" charset="-128"/>
              </a:rPr>
              <a:t> (</a:t>
            </a:r>
            <a:r>
              <a:rPr lang="en-US" altLang="ja-JP" sz="2000" dirty="0" err="1" smtClean="0">
                <a:ea typeface="ＭＳ Ｐゴシック" pitchFamily="-84" charset="-128"/>
                <a:cs typeface="ＭＳ Ｐゴシック" pitchFamily="-84" charset="-128"/>
              </a:rPr>
              <a:t>t</a:t>
            </a:r>
            <a:r>
              <a:rPr lang="en-US" altLang="ja-JP" sz="2000" dirty="0" smtClean="0">
                <a:ea typeface="ＭＳ Ｐゴシック" pitchFamily="-84" charset="-128"/>
                <a:cs typeface="ＭＳ Ｐゴシック" pitchFamily="-84" charset="-128"/>
              </a:rPr>
              <a:t>=t</a:t>
            </a:r>
            <a:r>
              <a:rPr lang="en-US" altLang="ja-JP" sz="2000" baseline="-25000" dirty="0" smtClean="0">
                <a:ea typeface="ＭＳ Ｐゴシック" pitchFamily="-84" charset="-128"/>
                <a:cs typeface="ＭＳ Ｐゴシック" pitchFamily="-84" charset="-128"/>
              </a:rPr>
              <a:t>2</a:t>
            </a:r>
            <a:r>
              <a:rPr lang="en-US" altLang="ja-JP" sz="2000" dirty="0" smtClean="0">
                <a:ea typeface="ＭＳ Ｐゴシック" pitchFamily="-84" charset="-128"/>
                <a:cs typeface="ＭＳ Ｐゴシック" pitchFamily="-84" charset="-128"/>
              </a:rPr>
              <a:t>’)</a:t>
            </a:r>
          </a:p>
          <a:p>
            <a:pPr marL="0" indent="0" eaLnBrk="1" hangingPunct="1">
              <a:lnSpc>
                <a:spcPct val="80000"/>
              </a:lnSpc>
              <a:buFont typeface="Wingdings" pitchFamily="-84" charset="2"/>
              <a:buNone/>
            </a:pPr>
            <a:r>
              <a:rPr lang="en-US" altLang="ja-JP" sz="2000" dirty="0" smtClean="0">
                <a:ea typeface="ＭＳ Ｐゴシック" pitchFamily="-84" charset="-128"/>
                <a:cs typeface="ＭＳ Ｐゴシック" pitchFamily="-84" charset="-128"/>
              </a:rPr>
              <a:t>Thus</a:t>
            </a:r>
            <a:r>
              <a:rPr lang="en-US" altLang="ja-JP" sz="2000" dirty="0">
                <a:ea typeface="ＭＳ Ｐゴシック" pitchFamily="-84" charset="-128"/>
                <a:cs typeface="ＭＳ Ｐゴシック" pitchFamily="-84" charset="-128"/>
              </a:rPr>
              <a:t>, Melinda, at the new position, measures the time in system K</a:t>
            </a:r>
            <a:r>
              <a:rPr lang="ja-JP" altLang="en-US" sz="2000" dirty="0">
                <a:ea typeface="ＭＳ Ｐゴシック" pitchFamily="-84" charset="-128"/>
                <a:cs typeface="ＭＳ Ｐゴシック" pitchFamily="-84" charset="-128"/>
              </a:rPr>
              <a:t>’</a:t>
            </a:r>
            <a:r>
              <a:rPr lang="en-US" altLang="ja-JP" sz="2000" dirty="0">
                <a:ea typeface="ＭＳ Ｐゴシック" pitchFamily="-84" charset="-128"/>
                <a:cs typeface="ＭＳ Ｐゴシック" pitchFamily="-84" charset="-128"/>
              </a:rPr>
              <a:t> when the sparkler goes out in (</a:t>
            </a:r>
            <a:r>
              <a:rPr lang="en-US" altLang="ja-JP" sz="2000" dirty="0" err="1">
                <a:ea typeface="ＭＳ Ｐゴシック" pitchFamily="-84" charset="-128"/>
                <a:cs typeface="ＭＳ Ｐゴシック" pitchFamily="-84" charset="-128"/>
              </a:rPr>
              <a:t>b</a:t>
            </a:r>
            <a:r>
              <a:rPr lang="en-US" altLang="ja-JP" sz="2000" dirty="0">
                <a:ea typeface="ＭＳ Ｐゴシック" pitchFamily="-84" charset="-128"/>
                <a:cs typeface="ＭＳ Ｐゴシック" pitchFamily="-84" charset="-128"/>
              </a:rPr>
              <a:t>).</a:t>
            </a:r>
          </a:p>
          <a:p>
            <a:pPr marL="0" indent="0" eaLnBrk="1" hangingPunct="1">
              <a:lnSpc>
                <a:spcPct val="80000"/>
              </a:lnSpc>
              <a:buFont typeface="Wingdings" pitchFamily="-84" charset="2"/>
              <a:buNone/>
            </a:pPr>
            <a:endParaRPr lang="en-US" sz="2000" dirty="0">
              <a:ea typeface="ＭＳ Ｐゴシック" pitchFamily="-84" charset="-128"/>
              <a:cs typeface="ＭＳ Ｐゴシック" pitchFamily="-84" charset="-128"/>
            </a:endParaRPr>
          </a:p>
        </p:txBody>
      </p:sp>
      <p:sp>
        <p:nvSpPr>
          <p:cNvPr id="71683" name="Rectangle 2"/>
          <p:cNvSpPr>
            <a:spLocks noGrp="1" noChangeArrowheads="1"/>
          </p:cNvSpPr>
          <p:nvPr>
            <p:ph type="title"/>
          </p:nvPr>
        </p:nvSpPr>
        <p:spPr>
          <a:xfrm>
            <a:off x="457200" y="152400"/>
            <a:ext cx="8229600" cy="531812"/>
          </a:xfrm>
        </p:spPr>
        <p:txBody>
          <a:bodyPr/>
          <a:lstStyle/>
          <a:p>
            <a:pPr algn="ctr" eaLnBrk="1" hangingPunct="1"/>
            <a:r>
              <a:rPr lang="en-US" sz="3400" dirty="0">
                <a:ea typeface="ＭＳ Ｐゴシック" pitchFamily="-84" charset="-128"/>
                <a:cs typeface="ＭＳ Ｐゴシック" pitchFamily="-84" charset="-128"/>
              </a:rPr>
              <a:t>Time Dilation </a:t>
            </a:r>
            <a:r>
              <a:rPr lang="en-US" sz="3400" dirty="0">
                <a:solidFill>
                  <a:srgbClr val="FF0000"/>
                </a:solidFill>
                <a:ea typeface="ＭＳ Ｐゴシック" pitchFamily="-84" charset="-128"/>
                <a:cs typeface="ＭＳ Ｐゴシック" pitchFamily="-84" charset="-128"/>
              </a:rPr>
              <a:t>with Mary, Frank, and Melinda</a:t>
            </a:r>
          </a:p>
        </p:txBody>
      </p:sp>
      <p:sp>
        <p:nvSpPr>
          <p:cNvPr id="5" name="Date Placeholder 4"/>
          <p:cNvSpPr>
            <a:spLocks noGrp="1"/>
          </p:cNvSpPr>
          <p:nvPr>
            <p:ph type="dt" sz="half" idx="10"/>
          </p:nvPr>
        </p:nvSpPr>
        <p:spPr/>
        <p:txBody>
          <a:bodyPr/>
          <a:lstStyle/>
          <a:p>
            <a:pPr>
              <a:defRPr/>
            </a:pPr>
            <a:r>
              <a:rPr lang="en-US" smtClean="0"/>
              <a:t>Mon., Sept. 10, 2012</a:t>
            </a:r>
            <a:endParaRPr lang="en-US"/>
          </a:p>
        </p:txBody>
      </p:sp>
      <p:sp>
        <p:nvSpPr>
          <p:cNvPr id="6" name="Slide Number Placeholder 5"/>
          <p:cNvSpPr>
            <a:spLocks noGrp="1"/>
          </p:cNvSpPr>
          <p:nvPr>
            <p:ph type="sldNum" sz="quarter" idx="12"/>
          </p:nvPr>
        </p:nvSpPr>
        <p:spPr/>
        <p:txBody>
          <a:bodyPr/>
          <a:lstStyle/>
          <a:p>
            <a:pPr>
              <a:defRPr/>
            </a:pPr>
            <a:fld id="{623D45CD-16A2-224C-B70A-0D1B04896262}" type="slidenum">
              <a:rPr lang="en-US" smtClean="0"/>
              <a:pPr>
                <a:defRPr/>
              </a:pPr>
              <a:t>8</a:t>
            </a:fld>
            <a:endParaRPr lang="en-US"/>
          </a:p>
        </p:txBody>
      </p:sp>
      <p:sp>
        <p:nvSpPr>
          <p:cNvPr id="7" name="Footer Placeholder 6"/>
          <p:cNvSpPr>
            <a:spLocks noGrp="1"/>
          </p:cNvSpPr>
          <p:nvPr>
            <p:ph type="ftr" sz="quarter" idx="11"/>
          </p:nvPr>
        </p:nvSpPr>
        <p:spPr/>
        <p:txBody>
          <a:bodyPr/>
          <a:lstStyle/>
          <a:p>
            <a:pPr>
              <a:defRPr/>
            </a:pPr>
            <a:r>
              <a:rPr lang="en-US" smtClean="0"/>
              <a:t>PHYS 3313-001, Fall 2012                      Dr. Jaehoon Yu</a:t>
            </a:r>
            <a:endParaRPr lang="en-US"/>
          </a:p>
        </p:txBody>
      </p:sp>
      <p:sp>
        <p:nvSpPr>
          <p:cNvPr id="8" name="Rectangle 7"/>
          <p:cNvSpPr/>
          <p:nvPr/>
        </p:nvSpPr>
        <p:spPr bwMode="auto">
          <a:xfrm>
            <a:off x="228600" y="685800"/>
            <a:ext cx="4267200" cy="3733800"/>
          </a:xfrm>
          <a:prstGeom prst="rect">
            <a:avLst/>
          </a:prstGeom>
          <a:solidFill>
            <a:srgbClr val="FFFF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9" name="Rectangle 8"/>
          <p:cNvSpPr/>
          <p:nvPr/>
        </p:nvSpPr>
        <p:spPr bwMode="auto">
          <a:xfrm>
            <a:off x="4648200" y="685800"/>
            <a:ext cx="4267200" cy="3733800"/>
          </a:xfrm>
          <a:prstGeom prst="rect">
            <a:avLst/>
          </a:prstGeom>
          <a:solidFill>
            <a:srgbClr val="FFFF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xit" presetSubtype="0" fill="hold" grpId="0" nodeType="clickEffect">
                                  <p:stCondLst>
                                    <p:cond delay="0"/>
                                  </p:stCondLst>
                                  <p:childTnLst>
                                    <p:anim calcmode="lin" valueType="num">
                                      <p:cBhvr>
                                        <p:cTn id="6" dur="500"/>
                                        <p:tgtEl>
                                          <p:spTgt spid="8"/>
                                        </p:tgtEl>
                                        <p:attrNameLst>
                                          <p:attrName>ppt_w</p:attrName>
                                        </p:attrNameLst>
                                      </p:cBhvr>
                                      <p:tavLst>
                                        <p:tav tm="0">
                                          <p:val>
                                            <p:strVal val="ppt_w"/>
                                          </p:val>
                                        </p:tav>
                                        <p:tav tm="100000">
                                          <p:val>
                                            <p:fltVal val="0"/>
                                          </p:val>
                                        </p:tav>
                                      </p:tavLst>
                                    </p:anim>
                                    <p:anim calcmode="lin" valueType="num">
                                      <p:cBhvr>
                                        <p:cTn id="7" dur="500"/>
                                        <p:tgtEl>
                                          <p:spTgt spid="8"/>
                                        </p:tgtEl>
                                        <p:attrNameLst>
                                          <p:attrName>ppt_h</p:attrName>
                                        </p:attrNameLst>
                                      </p:cBhvr>
                                      <p:tavLst>
                                        <p:tav tm="0">
                                          <p:val>
                                            <p:strVal val="ppt_h"/>
                                          </p:val>
                                        </p:tav>
                                        <p:tav tm="100000">
                                          <p:val>
                                            <p:fltVal val="0"/>
                                          </p:val>
                                        </p:tav>
                                      </p:tavLst>
                                    </p:anim>
                                    <p:animEffect transition="out" filter="fade">
                                      <p:cBhvr>
                                        <p:cTn id="8" dur="500"/>
                                        <p:tgtEl>
                                          <p:spTgt spid="8"/>
                                        </p:tgtEl>
                                      </p:cBhvr>
                                    </p:animEffect>
                                    <p:set>
                                      <p:cBhvr>
                                        <p:cTn id="9" dur="1" fill="hold">
                                          <p:stCondLst>
                                            <p:cond delay="499"/>
                                          </p:stCondLst>
                                        </p:cTn>
                                        <p:tgtEl>
                                          <p:spTgt spid="8"/>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53" presetClass="exit" presetSubtype="0" fill="hold" grpId="0" nodeType="clickEffect">
                                  <p:stCondLst>
                                    <p:cond delay="0"/>
                                  </p:stCondLst>
                                  <p:childTnLst>
                                    <p:anim calcmode="lin" valueType="num">
                                      <p:cBhvr>
                                        <p:cTn id="13" dur="500"/>
                                        <p:tgtEl>
                                          <p:spTgt spid="9"/>
                                        </p:tgtEl>
                                        <p:attrNameLst>
                                          <p:attrName>ppt_w</p:attrName>
                                        </p:attrNameLst>
                                      </p:cBhvr>
                                      <p:tavLst>
                                        <p:tav tm="0">
                                          <p:val>
                                            <p:strVal val="ppt_w"/>
                                          </p:val>
                                        </p:tav>
                                        <p:tav tm="100000">
                                          <p:val>
                                            <p:fltVal val="0"/>
                                          </p:val>
                                        </p:tav>
                                      </p:tavLst>
                                    </p:anim>
                                    <p:anim calcmode="lin" valueType="num">
                                      <p:cBhvr>
                                        <p:cTn id="14" dur="500"/>
                                        <p:tgtEl>
                                          <p:spTgt spid="9"/>
                                        </p:tgtEl>
                                        <p:attrNameLst>
                                          <p:attrName>ppt_h</p:attrName>
                                        </p:attrNameLst>
                                      </p:cBhvr>
                                      <p:tavLst>
                                        <p:tav tm="0">
                                          <p:val>
                                            <p:strVal val="ppt_h"/>
                                          </p:val>
                                        </p:tav>
                                        <p:tav tm="100000">
                                          <p:val>
                                            <p:fltVal val="0"/>
                                          </p:val>
                                        </p:tav>
                                      </p:tavLst>
                                    </p:anim>
                                    <p:animEffect transition="out" filter="fade">
                                      <p:cBhvr>
                                        <p:cTn id="15" dur="500"/>
                                        <p:tgtEl>
                                          <p:spTgt spid="9"/>
                                        </p:tgtEl>
                                      </p:cBhvr>
                                    </p:animEffect>
                                    <p:set>
                                      <p:cBhvr>
                                        <p:cTn id="16" dur="1" fill="hold">
                                          <p:stCondLst>
                                            <p:cond delay="499"/>
                                          </p:stCondLst>
                                        </p:cTn>
                                        <p:tgtEl>
                                          <p:spTgt spid="9"/>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iterate type="wd">
                                    <p:tmPct val="10000"/>
                                  </p:iterate>
                                  <p:childTnLst>
                                    <p:set>
                                      <p:cBhvr>
                                        <p:cTn id="20" dur="1" fill="hold">
                                          <p:stCondLst>
                                            <p:cond delay="0"/>
                                          </p:stCondLst>
                                        </p:cTn>
                                        <p:tgtEl>
                                          <p:spTgt spid="71682">
                                            <p:txEl>
                                              <p:pRg st="0" end="0"/>
                                            </p:txEl>
                                          </p:spTgt>
                                        </p:tgtEl>
                                        <p:attrNameLst>
                                          <p:attrName>style.visibility</p:attrName>
                                        </p:attrNameLst>
                                      </p:cBhvr>
                                      <p:to>
                                        <p:strVal val="visible"/>
                                      </p:to>
                                    </p:set>
                                    <p:animEffect transition="in" filter="wipe(left)">
                                      <p:cBhvr>
                                        <p:cTn id="21" dur="500"/>
                                        <p:tgtEl>
                                          <p:spTgt spid="71682">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iterate type="wd">
                                    <p:tmPct val="10000"/>
                                  </p:iterate>
                                  <p:childTnLst>
                                    <p:set>
                                      <p:cBhvr>
                                        <p:cTn id="25" dur="1" fill="hold">
                                          <p:stCondLst>
                                            <p:cond delay="0"/>
                                          </p:stCondLst>
                                        </p:cTn>
                                        <p:tgtEl>
                                          <p:spTgt spid="71682">
                                            <p:txEl>
                                              <p:pRg st="1" end="1"/>
                                            </p:txEl>
                                          </p:spTgt>
                                        </p:tgtEl>
                                        <p:attrNameLst>
                                          <p:attrName>style.visibility</p:attrName>
                                        </p:attrNameLst>
                                      </p:cBhvr>
                                      <p:to>
                                        <p:strVal val="visible"/>
                                      </p:to>
                                    </p:set>
                                    <p:animEffect transition="in" filter="wipe(left)">
                                      <p:cBhvr>
                                        <p:cTn id="26" dur="500"/>
                                        <p:tgtEl>
                                          <p:spTgt spid="71682">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iterate type="wd">
                                    <p:tmPct val="10000"/>
                                  </p:iterate>
                                  <p:childTnLst>
                                    <p:set>
                                      <p:cBhvr>
                                        <p:cTn id="30" dur="1" fill="hold">
                                          <p:stCondLst>
                                            <p:cond delay="0"/>
                                          </p:stCondLst>
                                        </p:cTn>
                                        <p:tgtEl>
                                          <p:spTgt spid="71682">
                                            <p:txEl>
                                              <p:pRg st="2" end="2"/>
                                            </p:txEl>
                                          </p:spTgt>
                                        </p:tgtEl>
                                        <p:attrNameLst>
                                          <p:attrName>style.visibility</p:attrName>
                                        </p:attrNameLst>
                                      </p:cBhvr>
                                      <p:to>
                                        <p:strVal val="visible"/>
                                      </p:to>
                                    </p:set>
                                    <p:animEffect transition="in" filter="wipe(left)">
                                      <p:cBhvr>
                                        <p:cTn id="31" dur="500"/>
                                        <p:tgtEl>
                                          <p:spTgt spid="71682">
                                            <p:txEl>
                                              <p:pRg st="2" end="2"/>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grpId="0" nodeType="clickEffect">
                                  <p:stCondLst>
                                    <p:cond delay="0"/>
                                  </p:stCondLst>
                                  <p:iterate type="wd">
                                    <p:tmPct val="10000"/>
                                  </p:iterate>
                                  <p:childTnLst>
                                    <p:set>
                                      <p:cBhvr>
                                        <p:cTn id="35" dur="1" fill="hold">
                                          <p:stCondLst>
                                            <p:cond delay="0"/>
                                          </p:stCondLst>
                                        </p:cTn>
                                        <p:tgtEl>
                                          <p:spTgt spid="71682">
                                            <p:txEl>
                                              <p:pRg st="3" end="3"/>
                                            </p:txEl>
                                          </p:spTgt>
                                        </p:tgtEl>
                                        <p:attrNameLst>
                                          <p:attrName>style.visibility</p:attrName>
                                        </p:attrNameLst>
                                      </p:cBhvr>
                                      <p:to>
                                        <p:strVal val="visible"/>
                                      </p:to>
                                    </p:set>
                                    <p:animEffect transition="in" filter="wipe(left)">
                                      <p:cBhvr>
                                        <p:cTn id="36" dur="500"/>
                                        <p:tgtEl>
                                          <p:spTgt spid="7168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2" grpId="0" build="p"/>
      <p:bldP spid="8" grpId="0" animBg="1"/>
      <p:bldP spid="9" grpId="0" animBg="1"/>
    </p:bld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2705" name="Rectangle 2"/>
          <p:cNvSpPr>
            <a:spLocks noGrp="1" noChangeArrowheads="1"/>
          </p:cNvSpPr>
          <p:nvPr>
            <p:ph type="title"/>
          </p:nvPr>
        </p:nvSpPr>
        <p:spPr>
          <a:xfrm>
            <a:off x="457200" y="152400"/>
            <a:ext cx="8229600" cy="560387"/>
          </a:xfrm>
        </p:spPr>
        <p:txBody>
          <a:bodyPr/>
          <a:lstStyle/>
          <a:p>
            <a:pPr algn="ctr" eaLnBrk="1" hangingPunct="1"/>
            <a:r>
              <a:rPr lang="en-US" sz="3400" dirty="0">
                <a:ea typeface="ＭＳ Ｐゴシック" pitchFamily="-84" charset="-128"/>
                <a:cs typeface="ＭＳ Ｐゴシック" pitchFamily="-84" charset="-128"/>
              </a:rPr>
              <a:t>According to Mary and Melinda…</a:t>
            </a:r>
          </a:p>
        </p:txBody>
      </p:sp>
      <p:sp>
        <p:nvSpPr>
          <p:cNvPr id="72706" name="Rectangle 3"/>
          <p:cNvSpPr>
            <a:spLocks noGrp="1" noChangeArrowheads="1"/>
          </p:cNvSpPr>
          <p:nvPr>
            <p:ph type="body" idx="1"/>
          </p:nvPr>
        </p:nvSpPr>
        <p:spPr>
          <a:xfrm>
            <a:off x="455613" y="685800"/>
            <a:ext cx="8383587" cy="5486400"/>
          </a:xfrm>
        </p:spPr>
        <p:txBody>
          <a:bodyPr/>
          <a:lstStyle/>
          <a:p>
            <a:pPr eaLnBrk="1" hangingPunct="1">
              <a:lnSpc>
                <a:spcPct val="110000"/>
              </a:lnSpc>
              <a:spcBef>
                <a:spcPct val="0"/>
              </a:spcBef>
            </a:pPr>
            <a:r>
              <a:rPr lang="en-US" sz="2700" dirty="0">
                <a:ea typeface="ＭＳ Ｐゴシック" pitchFamily="-84" charset="-128"/>
                <a:cs typeface="ＭＳ Ｐゴシック" pitchFamily="-84" charset="-128"/>
              </a:rPr>
              <a:t>Mary and Melinda measure the two times for the sparkler to be lit and to go out in system </a:t>
            </a:r>
            <a:r>
              <a:rPr lang="en-US" sz="2700" dirty="0" smtClean="0">
                <a:ea typeface="ＭＳ Ｐゴシック" pitchFamily="-84" charset="-128"/>
                <a:cs typeface="ＭＳ Ｐゴシック" pitchFamily="-84" charset="-128"/>
              </a:rPr>
              <a:t>K’ </a:t>
            </a:r>
            <a:r>
              <a:rPr lang="en-US" altLang="ja-JP" sz="2700" dirty="0" smtClean="0">
                <a:ea typeface="ＭＳ Ｐゴシック" pitchFamily="-84" charset="-128"/>
                <a:cs typeface="ＭＳ Ｐゴシック" pitchFamily="-84" charset="-128"/>
              </a:rPr>
              <a:t>as </a:t>
            </a:r>
            <a:r>
              <a:rPr lang="en-US" altLang="ja-JP" sz="2700" dirty="0">
                <a:ea typeface="ＭＳ Ｐゴシック" pitchFamily="-84" charset="-128"/>
                <a:cs typeface="ＭＳ Ｐゴシック" pitchFamily="-84" charset="-128"/>
              </a:rPr>
              <a:t>times </a:t>
            </a:r>
            <a:r>
              <a:rPr lang="en-US" altLang="ja-JP" sz="2700" i="1" dirty="0" smtClean="0">
                <a:ea typeface="ＭＳ Ｐゴシック" pitchFamily="-84" charset="-128"/>
                <a:cs typeface="ＭＳ Ｐゴシック" pitchFamily="-84" charset="-128"/>
              </a:rPr>
              <a:t>t</a:t>
            </a:r>
            <a:r>
              <a:rPr lang="en-US" altLang="ja-JP" sz="2700" baseline="-25000" dirty="0" smtClean="0">
                <a:ea typeface="ＭＳ Ｐゴシック" pitchFamily="-84" charset="-128"/>
                <a:cs typeface="ＭＳ Ｐゴシック" pitchFamily="-84" charset="-128"/>
              </a:rPr>
              <a:t>1</a:t>
            </a:r>
            <a:r>
              <a:rPr lang="en-US" altLang="ja-JP" sz="2700" dirty="0" smtClean="0">
                <a:ea typeface="ＭＳ Ｐゴシック" pitchFamily="-84" charset="-128"/>
                <a:cs typeface="ＭＳ Ｐゴシック" pitchFamily="-84" charset="-128"/>
              </a:rPr>
              <a:t>’and </a:t>
            </a:r>
            <a:r>
              <a:rPr lang="en-US" altLang="ja-JP" sz="2700" i="1" dirty="0" smtClean="0">
                <a:ea typeface="ＭＳ Ｐゴシック" pitchFamily="-84" charset="-128"/>
                <a:cs typeface="ＭＳ Ｐゴシック" pitchFamily="-84" charset="-128"/>
              </a:rPr>
              <a:t>t</a:t>
            </a:r>
            <a:r>
              <a:rPr lang="en-US" altLang="ja-JP" sz="2700" baseline="-25000" dirty="0" smtClean="0">
                <a:ea typeface="ＭＳ Ｐゴシック" pitchFamily="-84" charset="-128"/>
                <a:cs typeface="ＭＳ Ｐゴシック" pitchFamily="-84" charset="-128"/>
              </a:rPr>
              <a:t>2</a:t>
            </a:r>
            <a:r>
              <a:rPr lang="en-US" altLang="ja-JP" sz="2700" dirty="0" smtClean="0">
                <a:ea typeface="ＭＳ Ｐゴシック" pitchFamily="-84" charset="-128"/>
                <a:cs typeface="ＭＳ Ｐゴシック" pitchFamily="-84" charset="-128"/>
              </a:rPr>
              <a:t>’ </a:t>
            </a:r>
            <a:r>
              <a:rPr lang="en-US" altLang="ja-JP" sz="2700" dirty="0">
                <a:ea typeface="ＭＳ Ｐゴシック" pitchFamily="-84" charset="-128"/>
                <a:cs typeface="ＭＳ Ｐゴシック" pitchFamily="-84" charset="-128"/>
              </a:rPr>
              <a:t>so that by the Lorentz transformation:</a:t>
            </a:r>
          </a:p>
          <a:p>
            <a:pPr eaLnBrk="1" hangingPunct="1">
              <a:lnSpc>
                <a:spcPct val="110000"/>
              </a:lnSpc>
              <a:spcBef>
                <a:spcPct val="0"/>
              </a:spcBef>
              <a:buFont typeface="Wingdings" pitchFamily="-84" charset="2"/>
              <a:buNone/>
            </a:pPr>
            <a:endParaRPr lang="en-US" sz="2700" dirty="0">
              <a:ea typeface="ＭＳ Ｐゴシック" pitchFamily="-84" charset="-128"/>
              <a:cs typeface="ＭＳ Ｐゴシック" pitchFamily="-84" charset="-128"/>
            </a:endParaRPr>
          </a:p>
          <a:p>
            <a:pPr algn="ctr" eaLnBrk="1" hangingPunct="1">
              <a:lnSpc>
                <a:spcPct val="115000"/>
              </a:lnSpc>
              <a:spcBef>
                <a:spcPct val="0"/>
              </a:spcBef>
            </a:pPr>
            <a:endParaRPr lang="en-US" sz="2100" dirty="0">
              <a:ea typeface="ＭＳ Ｐゴシック" pitchFamily="-84" charset="-128"/>
              <a:cs typeface="ＭＳ Ｐゴシック" pitchFamily="-84" charset="-128"/>
            </a:endParaRPr>
          </a:p>
          <a:p>
            <a:pPr eaLnBrk="1" hangingPunct="1">
              <a:lnSpc>
                <a:spcPct val="120000"/>
              </a:lnSpc>
              <a:spcBef>
                <a:spcPct val="0"/>
              </a:spcBef>
            </a:pPr>
            <a:endParaRPr lang="en-US" sz="2100" dirty="0">
              <a:ea typeface="ＭＳ Ｐゴシック" pitchFamily="-84" charset="-128"/>
              <a:cs typeface="ＭＳ Ｐゴシック" pitchFamily="-84" charset="-128"/>
            </a:endParaRPr>
          </a:p>
          <a:p>
            <a:pPr lvl="1" eaLnBrk="1" hangingPunct="1">
              <a:lnSpc>
                <a:spcPct val="110000"/>
              </a:lnSpc>
              <a:spcBef>
                <a:spcPct val="0"/>
              </a:spcBef>
            </a:pPr>
            <a:r>
              <a:rPr lang="en-US" sz="2700" dirty="0"/>
              <a:t>Note here that Frank records </a:t>
            </a:r>
            <a:r>
              <a:rPr lang="en-US" sz="2700" i="1" dirty="0" smtClean="0"/>
              <a:t>x</a:t>
            </a:r>
            <a:r>
              <a:rPr lang="en-US" sz="2700" i="1" baseline="-25000" dirty="0" smtClean="0"/>
              <a:t>2</a:t>
            </a:r>
            <a:r>
              <a:rPr lang="en-US" sz="2700" dirty="0" smtClean="0"/>
              <a:t> </a:t>
            </a:r>
            <a:r>
              <a:rPr lang="en-US" sz="2700" dirty="0"/>
              <a:t>– </a:t>
            </a:r>
            <a:r>
              <a:rPr lang="en-US" sz="2700" i="1" dirty="0" smtClean="0"/>
              <a:t>x</a:t>
            </a:r>
            <a:r>
              <a:rPr lang="en-US" sz="2700" baseline="-25000" dirty="0"/>
              <a:t>1</a:t>
            </a:r>
            <a:r>
              <a:rPr lang="en-US" sz="2700" dirty="0" smtClean="0"/>
              <a:t> </a:t>
            </a:r>
            <a:r>
              <a:rPr lang="en-US" sz="2700" dirty="0"/>
              <a:t>= 0 in K with a proper time: </a:t>
            </a:r>
            <a:r>
              <a:rPr lang="en-US" sz="2700" i="1" dirty="0"/>
              <a:t>T</a:t>
            </a:r>
            <a:r>
              <a:rPr lang="en-US" sz="2700" baseline="-25000" dirty="0"/>
              <a:t>0</a:t>
            </a:r>
            <a:r>
              <a:rPr lang="en-US" sz="2700" dirty="0"/>
              <a:t> = </a:t>
            </a:r>
            <a:r>
              <a:rPr lang="en-US" sz="2700" i="1" dirty="0"/>
              <a:t>t</a:t>
            </a:r>
            <a:r>
              <a:rPr lang="en-US" sz="2700" baseline="-25000" dirty="0"/>
              <a:t>2</a:t>
            </a:r>
            <a:r>
              <a:rPr lang="en-US" sz="2700" dirty="0"/>
              <a:t> – </a:t>
            </a:r>
            <a:r>
              <a:rPr lang="en-US" sz="2700" i="1" dirty="0"/>
              <a:t>t</a:t>
            </a:r>
            <a:r>
              <a:rPr lang="en-US" sz="2700" baseline="-25000" dirty="0"/>
              <a:t>1</a:t>
            </a:r>
            <a:r>
              <a:rPr lang="en-US" sz="2700" dirty="0"/>
              <a:t> or</a:t>
            </a:r>
          </a:p>
          <a:p>
            <a:pPr lvl="1" eaLnBrk="1" hangingPunct="1">
              <a:lnSpc>
                <a:spcPct val="110000"/>
              </a:lnSpc>
              <a:spcBef>
                <a:spcPct val="0"/>
              </a:spcBef>
            </a:pPr>
            <a:endParaRPr lang="en-US" sz="2700" dirty="0"/>
          </a:p>
          <a:p>
            <a:pPr algn="ctr" eaLnBrk="1" hangingPunct="1">
              <a:lnSpc>
                <a:spcPct val="110000"/>
              </a:lnSpc>
              <a:spcBef>
                <a:spcPct val="0"/>
              </a:spcBef>
            </a:pPr>
            <a:endParaRPr lang="en-US" sz="2200" dirty="0">
              <a:ea typeface="ＭＳ Ｐゴシック" pitchFamily="-84" charset="-128"/>
              <a:cs typeface="ＭＳ Ｐゴシック" pitchFamily="-84" charset="-128"/>
            </a:endParaRPr>
          </a:p>
          <a:p>
            <a:pPr algn="ctr" eaLnBrk="1" hangingPunct="1">
              <a:lnSpc>
                <a:spcPct val="110000"/>
              </a:lnSpc>
              <a:spcBef>
                <a:spcPct val="0"/>
              </a:spcBef>
            </a:pPr>
            <a:endParaRPr lang="en-US" sz="2200" dirty="0">
              <a:ea typeface="ＭＳ Ｐゴシック" pitchFamily="-84" charset="-128"/>
              <a:cs typeface="ＭＳ Ｐゴシック" pitchFamily="-84" charset="-128"/>
            </a:endParaRPr>
          </a:p>
          <a:p>
            <a:pPr algn="ctr" eaLnBrk="1" hangingPunct="1">
              <a:lnSpc>
                <a:spcPct val="110000"/>
              </a:lnSpc>
              <a:spcBef>
                <a:spcPct val="0"/>
              </a:spcBef>
              <a:buFont typeface="Wingdings" pitchFamily="-84" charset="2"/>
              <a:buNone/>
            </a:pPr>
            <a:r>
              <a:rPr lang="en-US" sz="2700" dirty="0">
                <a:ea typeface="ＭＳ Ｐゴシック" pitchFamily="-84" charset="-128"/>
                <a:cs typeface="ＭＳ Ｐゴシック" pitchFamily="-84" charset="-128"/>
              </a:rPr>
              <a:t>with </a:t>
            </a:r>
            <a:r>
              <a:rPr lang="en-US" sz="2700" i="1" dirty="0" smtClean="0">
                <a:ea typeface="ＭＳ Ｐゴシック" pitchFamily="-84" charset="-128"/>
                <a:cs typeface="ＭＳ Ｐゴシック" pitchFamily="-84" charset="-128"/>
              </a:rPr>
              <a:t>T’</a:t>
            </a:r>
            <a:r>
              <a:rPr lang="en-US" altLang="ja-JP" sz="2700" dirty="0" smtClean="0">
                <a:ea typeface="ＭＳ Ｐゴシック" pitchFamily="-84" charset="-128"/>
                <a:cs typeface="ＭＳ Ｐゴシック" pitchFamily="-84" charset="-128"/>
              </a:rPr>
              <a:t>= </a:t>
            </a:r>
            <a:r>
              <a:rPr lang="en-US" altLang="ja-JP" sz="2700" i="1" dirty="0" smtClean="0">
                <a:ea typeface="ＭＳ Ｐゴシック" pitchFamily="-84" charset="-128"/>
                <a:cs typeface="ＭＳ Ｐゴシック" pitchFamily="-84" charset="-128"/>
              </a:rPr>
              <a:t>t</a:t>
            </a:r>
            <a:r>
              <a:rPr lang="en-US" altLang="ja-JP" sz="2700" baseline="-25000" dirty="0" smtClean="0">
                <a:ea typeface="ＭＳ Ｐゴシック" pitchFamily="-84" charset="-128"/>
                <a:cs typeface="ＭＳ Ｐゴシック" pitchFamily="-84" charset="-128"/>
              </a:rPr>
              <a:t>2</a:t>
            </a:r>
            <a:r>
              <a:rPr lang="en-US" altLang="ja-JP" sz="2700" dirty="0" smtClean="0">
                <a:ea typeface="ＭＳ Ｐゴシック" pitchFamily="-84" charset="-128"/>
                <a:cs typeface="ＭＳ Ｐゴシック" pitchFamily="-84" charset="-128"/>
              </a:rPr>
              <a:t>’</a:t>
            </a:r>
            <a:r>
              <a:rPr lang="en-US" altLang="ja-JP" sz="2700" baseline="-25000" dirty="0" smtClean="0">
                <a:ea typeface="ＭＳ Ｐゴシック" pitchFamily="-84" charset="-128"/>
                <a:cs typeface="ＭＳ Ｐゴシック" pitchFamily="-84" charset="-128"/>
              </a:rPr>
              <a:t> </a:t>
            </a:r>
            <a:r>
              <a:rPr lang="en-US" altLang="ja-JP" sz="2700" dirty="0" smtClean="0">
                <a:ea typeface="ＭＳ Ｐゴシック" pitchFamily="-84" charset="-128"/>
                <a:cs typeface="ＭＳ Ｐゴシック" pitchFamily="-84" charset="-128"/>
              </a:rPr>
              <a:t>– </a:t>
            </a:r>
            <a:r>
              <a:rPr lang="en-US" altLang="ja-JP" sz="2700" i="1" dirty="0" smtClean="0">
                <a:ea typeface="ＭＳ Ｐゴシック" pitchFamily="-84" charset="-128"/>
                <a:cs typeface="ＭＳ Ｐゴシック" pitchFamily="-84" charset="-128"/>
              </a:rPr>
              <a:t>t</a:t>
            </a:r>
            <a:r>
              <a:rPr lang="en-US" altLang="ja-JP" sz="2700" baseline="-25000" dirty="0" smtClean="0">
                <a:ea typeface="ＭＳ Ｐゴシック" pitchFamily="-84" charset="-128"/>
                <a:cs typeface="ＭＳ Ｐゴシック" pitchFamily="-84" charset="-128"/>
              </a:rPr>
              <a:t>1</a:t>
            </a:r>
            <a:r>
              <a:rPr lang="en-US" altLang="ja-JP" sz="2700" dirty="0" smtClean="0">
                <a:ea typeface="ＭＳ Ｐゴシック" pitchFamily="-84" charset="-128"/>
                <a:cs typeface="ＭＳ Ｐゴシック" pitchFamily="-84" charset="-128"/>
              </a:rPr>
              <a:t>’ </a:t>
            </a:r>
            <a:endParaRPr lang="en-US" sz="2700" dirty="0">
              <a:ea typeface="ＭＳ Ｐゴシック" pitchFamily="-84" charset="-128"/>
              <a:cs typeface="ＭＳ Ｐゴシック" pitchFamily="-84" charset="-128"/>
            </a:endParaRPr>
          </a:p>
        </p:txBody>
      </p:sp>
      <p:pic>
        <p:nvPicPr>
          <p:cNvPr id="72707" name="Picture 10"/>
          <p:cNvPicPr preferRelativeResize="0">
            <a:picLocks noChangeAspect="1" noChangeArrowheads="1"/>
          </p:cNvPicPr>
          <p:nvPr/>
        </p:nvPicPr>
        <p:blipFill>
          <a:blip r:embed="rId2"/>
          <a:srcRect/>
          <a:stretch>
            <a:fillRect/>
          </a:stretch>
        </p:blipFill>
        <p:spPr bwMode="auto">
          <a:xfrm>
            <a:off x="2462213" y="2209800"/>
            <a:ext cx="4219575" cy="879475"/>
          </a:xfrm>
          <a:prstGeom prst="rect">
            <a:avLst/>
          </a:prstGeom>
          <a:noFill/>
          <a:ln w="9525">
            <a:noFill/>
            <a:miter lim="800000"/>
            <a:headEnd/>
            <a:tailEnd/>
          </a:ln>
        </p:spPr>
      </p:pic>
      <p:pic>
        <p:nvPicPr>
          <p:cNvPr id="72708" name="Picture 11"/>
          <p:cNvPicPr preferRelativeResize="0">
            <a:picLocks noChangeAspect="1" noChangeArrowheads="1"/>
          </p:cNvPicPr>
          <p:nvPr/>
        </p:nvPicPr>
        <p:blipFill>
          <a:blip r:embed="rId3"/>
          <a:srcRect/>
          <a:stretch>
            <a:fillRect/>
          </a:stretch>
        </p:blipFill>
        <p:spPr bwMode="auto">
          <a:xfrm>
            <a:off x="3090863" y="4314825"/>
            <a:ext cx="2962275" cy="908050"/>
          </a:xfrm>
          <a:prstGeom prst="rect">
            <a:avLst/>
          </a:prstGeom>
          <a:noFill/>
          <a:ln w="9525">
            <a:noFill/>
            <a:miter lim="800000"/>
            <a:headEnd/>
            <a:tailEnd/>
          </a:ln>
        </p:spPr>
      </p:pic>
      <p:sp>
        <p:nvSpPr>
          <p:cNvPr id="6" name="Date Placeholder 5"/>
          <p:cNvSpPr>
            <a:spLocks noGrp="1"/>
          </p:cNvSpPr>
          <p:nvPr>
            <p:ph type="dt" sz="half" idx="10"/>
          </p:nvPr>
        </p:nvSpPr>
        <p:spPr/>
        <p:txBody>
          <a:bodyPr/>
          <a:lstStyle/>
          <a:p>
            <a:pPr>
              <a:defRPr/>
            </a:pPr>
            <a:r>
              <a:rPr lang="en-US" smtClean="0"/>
              <a:t>Mon., Sept. 10, 2012</a:t>
            </a:r>
            <a:endParaRPr lang="en-US"/>
          </a:p>
        </p:txBody>
      </p:sp>
      <p:sp>
        <p:nvSpPr>
          <p:cNvPr id="7" name="Slide Number Placeholder 6"/>
          <p:cNvSpPr>
            <a:spLocks noGrp="1"/>
          </p:cNvSpPr>
          <p:nvPr>
            <p:ph type="sldNum" sz="quarter" idx="12"/>
          </p:nvPr>
        </p:nvSpPr>
        <p:spPr/>
        <p:txBody>
          <a:bodyPr/>
          <a:lstStyle/>
          <a:p>
            <a:pPr>
              <a:defRPr/>
            </a:pPr>
            <a:fld id="{623D45CD-16A2-224C-B70A-0D1B04896262}" type="slidenum">
              <a:rPr lang="en-US" smtClean="0"/>
              <a:pPr>
                <a:defRPr/>
              </a:pPr>
              <a:t>9</a:t>
            </a:fld>
            <a:endParaRPr lang="en-US"/>
          </a:p>
        </p:txBody>
      </p:sp>
      <p:sp>
        <p:nvSpPr>
          <p:cNvPr id="8" name="Footer Placeholder 7"/>
          <p:cNvSpPr>
            <a:spLocks noGrp="1"/>
          </p:cNvSpPr>
          <p:nvPr>
            <p:ph type="ftr" sz="quarter" idx="11"/>
          </p:nvPr>
        </p:nvSpPr>
        <p:spPr/>
        <p:txBody>
          <a:bodyPr/>
          <a:lstStyle/>
          <a:p>
            <a:pPr>
              <a:defRPr/>
            </a:pPr>
            <a:r>
              <a:rPr lang="en-US" smtClean="0"/>
              <a:t>PHYS 3313-001, Fall 2012                      Dr. Jaehoon Yu</a:t>
            </a:r>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72706">
                                            <p:txEl>
                                              <p:pRg st="0" end="0"/>
                                            </p:txEl>
                                          </p:spTgt>
                                        </p:tgtEl>
                                        <p:attrNameLst>
                                          <p:attrName>style.visibility</p:attrName>
                                        </p:attrNameLst>
                                      </p:cBhvr>
                                      <p:to>
                                        <p:strVal val="visible"/>
                                      </p:to>
                                    </p:set>
                                    <p:animEffect transition="in" filter="wipe(left)">
                                      <p:cBhvr>
                                        <p:cTn id="7" dur="500"/>
                                        <p:tgtEl>
                                          <p:spTgt spid="7270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72707"/>
                                        </p:tgtEl>
                                        <p:attrNameLst>
                                          <p:attrName>style.visibility</p:attrName>
                                        </p:attrNameLst>
                                      </p:cBhvr>
                                      <p:to>
                                        <p:strVal val="visible"/>
                                      </p:to>
                                    </p:set>
                                    <p:animEffect transition="in" filter="wipe(left)">
                                      <p:cBhvr>
                                        <p:cTn id="12" dur="500"/>
                                        <p:tgtEl>
                                          <p:spTgt spid="72707"/>
                                        </p:tgtEl>
                                      </p:cBhvr>
                                    </p:animEffect>
                                  </p:childTnLst>
                                </p:cTn>
                              </p:par>
                              <p:par>
                                <p:cTn id="13" presetID="22" presetClass="entr" presetSubtype="8" fill="hold" grpId="0" nodeType="withEffect">
                                  <p:stCondLst>
                                    <p:cond delay="0"/>
                                  </p:stCondLst>
                                  <p:iterate type="wd">
                                    <p:tmPct val="10000"/>
                                  </p:iterate>
                                  <p:childTnLst>
                                    <p:set>
                                      <p:cBhvr>
                                        <p:cTn id="14" dur="1" fill="hold">
                                          <p:stCondLst>
                                            <p:cond delay="0"/>
                                          </p:stCondLst>
                                        </p:cTn>
                                        <p:tgtEl>
                                          <p:spTgt spid="72706">
                                            <p:txEl>
                                              <p:pRg st="4" end="4"/>
                                            </p:txEl>
                                          </p:spTgt>
                                        </p:tgtEl>
                                        <p:attrNameLst>
                                          <p:attrName>style.visibility</p:attrName>
                                        </p:attrNameLst>
                                      </p:cBhvr>
                                      <p:to>
                                        <p:strVal val="visible"/>
                                      </p:to>
                                    </p:set>
                                    <p:animEffect transition="in" filter="wipe(left)">
                                      <p:cBhvr>
                                        <p:cTn id="15" dur="500"/>
                                        <p:tgtEl>
                                          <p:spTgt spid="72706">
                                            <p:txEl>
                                              <p:pRg st="4" end="4"/>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72708"/>
                                        </p:tgtEl>
                                        <p:attrNameLst>
                                          <p:attrName>style.visibility</p:attrName>
                                        </p:attrNameLst>
                                      </p:cBhvr>
                                      <p:to>
                                        <p:strVal val="visible"/>
                                      </p:to>
                                    </p:set>
                                    <p:animEffect transition="in" filter="wipe(left)">
                                      <p:cBhvr>
                                        <p:cTn id="20" dur="500"/>
                                        <p:tgtEl>
                                          <p:spTgt spid="72708"/>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iterate type="wd">
                                    <p:tmPct val="10000"/>
                                  </p:iterate>
                                  <p:childTnLst>
                                    <p:set>
                                      <p:cBhvr>
                                        <p:cTn id="24" dur="1" fill="hold">
                                          <p:stCondLst>
                                            <p:cond delay="0"/>
                                          </p:stCondLst>
                                        </p:cTn>
                                        <p:tgtEl>
                                          <p:spTgt spid="72706">
                                            <p:txEl>
                                              <p:pRg st="8" end="8"/>
                                            </p:txEl>
                                          </p:spTgt>
                                        </p:tgtEl>
                                        <p:attrNameLst>
                                          <p:attrName>style.visibility</p:attrName>
                                        </p:attrNameLst>
                                      </p:cBhvr>
                                      <p:to>
                                        <p:strVal val="visible"/>
                                      </p:to>
                                    </p:set>
                                    <p:animEffect transition="in" filter="wipe(left)">
                                      <p:cBhvr>
                                        <p:cTn id="25" dur="500"/>
                                        <p:tgtEl>
                                          <p:spTgt spid="72706">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6" grpId="0" uiExpand="1" build="p"/>
    </p:bldLst>
  </p:timing>
</p:sld>
</file>

<file path=ppt/theme/theme1.xml><?xml version="1.0" encoding="utf-8"?>
<a:theme xmlns:a="http://schemas.openxmlformats.org/drawingml/2006/main" name="phys1443-spring02">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6600"/>
      </a:hlink>
      <a:folHlink>
        <a:srgbClr val="B2B2B2"/>
      </a:folHlink>
    </a:clrScheme>
    <a:fontScheme name="phys1443-spring02">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phys1443-spring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hys1443-spring02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hys1443-spring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hys1443-spring02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hys1443-spring02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hys1443-spring02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hys1443-spring02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D:\UTA\Classes\1443 Spring 2002\phys1443-spring02.pot</Template>
  <TotalTime>12061</TotalTime>
  <Words>2385</Words>
  <Application>Microsoft Macintosh PowerPoint</Application>
  <PresentationFormat>On-screen Show (4:3)</PresentationFormat>
  <Paragraphs>264</Paragraphs>
  <Slides>24</Slides>
  <Notes>7</Notes>
  <HiddenSlides>0</HiddenSlides>
  <MMClips>0</MMClips>
  <ScaleCrop>false</ScaleCrop>
  <HeadingPairs>
    <vt:vector size="6" baseType="variant">
      <vt:variant>
        <vt:lpstr>Design Template</vt:lpstr>
      </vt:variant>
      <vt:variant>
        <vt:i4>1</vt:i4>
      </vt:variant>
      <vt:variant>
        <vt:lpstr>Embedded OLE Servers</vt:lpstr>
      </vt:variant>
      <vt:variant>
        <vt:i4>1</vt:i4>
      </vt:variant>
      <vt:variant>
        <vt:lpstr>Slide Titles</vt:lpstr>
      </vt:variant>
      <vt:variant>
        <vt:i4>24</vt:i4>
      </vt:variant>
    </vt:vector>
  </HeadingPairs>
  <TitlesOfParts>
    <vt:vector size="26" baseType="lpstr">
      <vt:lpstr>phys1443-spring02</vt:lpstr>
      <vt:lpstr>Equation</vt:lpstr>
      <vt:lpstr>PHYS 3313 – Section 001 Lecture #4</vt:lpstr>
      <vt:lpstr>Announcements</vt:lpstr>
      <vt:lpstr>Special Project #2</vt:lpstr>
      <vt:lpstr>The complete Lorentz Transformations</vt:lpstr>
      <vt:lpstr>Time Dilation and Length Contraction</vt:lpstr>
      <vt:lpstr>Time Dilation</vt:lpstr>
      <vt:lpstr>Time Dilation</vt:lpstr>
      <vt:lpstr>Time Dilation with Mary, Frank, and Melinda</vt:lpstr>
      <vt:lpstr>According to Mary and Melinda…</vt:lpstr>
      <vt:lpstr>Time Dilation: Moving Clocks Run Slow</vt:lpstr>
      <vt:lpstr>Time Dilation Example: muon lifetime</vt:lpstr>
      <vt:lpstr>Experimental Verification of Time Dilation</vt:lpstr>
      <vt:lpstr>Length Contraction</vt:lpstr>
      <vt:lpstr>Length Contraction cont’d </vt:lpstr>
      <vt:lpstr>Measurement in Rest Frame</vt:lpstr>
      <vt:lpstr>Length Contraction Summary</vt:lpstr>
      <vt:lpstr>More about Muons</vt:lpstr>
      <vt:lpstr>Addition of Velocities</vt:lpstr>
      <vt:lpstr>So that…</vt:lpstr>
      <vt:lpstr>The Lorentz Velocity Transformations</vt:lpstr>
      <vt:lpstr>Velocity Addition Summary</vt:lpstr>
      <vt:lpstr>Velocity Addition Example</vt:lpstr>
      <vt:lpstr>Twin Paradox</vt:lpstr>
      <vt:lpstr>The Resolution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 1443 – Section 501 Lecture #1</dc:title>
  <dc:creator>Jae Yu</dc:creator>
  <cp:lastModifiedBy>Jaehoon Yu</cp:lastModifiedBy>
  <cp:revision>825</cp:revision>
  <dcterms:created xsi:type="dcterms:W3CDTF">2012-09-10T20:16:01Z</dcterms:created>
  <dcterms:modified xsi:type="dcterms:W3CDTF">2012-09-10T21:39:36Z</dcterms:modified>
</cp:coreProperties>
</file>