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embeddings/oleObject10.bin" ContentType="application/vnd.openxmlformats-officedocument.oleObject"/>
  <Default Extension="bin" ContentType="application/vnd.openxmlformats-officedocument.presentationml.printerSettings"/>
  <Override PartName="/ppt/embeddings/oleObject5.bin" ContentType="application/vnd.openxmlformats-officedocument.oleObject"/>
  <Override PartName="/ppt/embeddings/oleObject28.bin" ContentType="application/vnd.openxmlformats-officedocument.oleObject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embeddings/oleObject33.bin" ContentType="application/vnd.openxmlformats-officedocument.oleObject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embeddings/oleObject9.bin" ContentType="application/vnd.openxmlformats-officedocument.oleObject"/>
  <Override PartName="/ppt/theme/theme1.xml" ContentType="application/vnd.openxmlformats-officedocument.theme+xml"/>
  <Override PartName="/ppt/embeddings/oleObject16.bin" ContentType="application/vnd.openxmlformats-officedocument.oleObject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embeddings/oleObject21.bin" ContentType="application/vnd.openxmlformats-officedocument.oleObject"/>
  <Override PartName="/ppt/embeddings/oleObject40.bin" ContentType="application/vnd.openxmlformats-officedocument.oleObject"/>
  <Override PartName="/ppt/embeddings/oleObject37.bin" ContentType="application/vnd.openxmlformats-officedocument.oleObject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embeddings/Microsoft_Equation2.bin" ContentType="application/vnd.openxmlformats-officedocument.oleObject"/>
  <Override PartName="/ppt/notesSlides/notesSlide8.xml" ContentType="application/vnd.openxmlformats-officedocument.presentationml.notesSlide+xml"/>
  <Override PartName="/ppt/embeddings/oleObject2.bin" ContentType="application/vnd.openxmlformats-officedocument.oleObject"/>
  <Override PartName="/ppt/embeddings/oleObject39.bin" ContentType="application/vnd.openxmlformats-officedocument.oleObject"/>
  <Override PartName="/ppt/embeddings/oleObject25.bin" ContentType="application/vnd.openxmlformats-officedocument.oleObject"/>
  <Override PartName="/ppt/slideLayouts/slideLayout9.xml" ContentType="application/vnd.openxmlformats-officedocument.presentationml.slideLayout+xml"/>
  <Override PartName="/ppt/embeddings/oleObject11.bin" ContentType="application/vnd.openxmlformats-officedocument.oleObject"/>
  <Override PartName="/ppt/embeddings/oleObject30.bin" ContentType="application/vnd.openxmlformats-officedocument.oleObject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embeddings/oleObject6.bin" ContentType="application/vnd.openxmlformats-officedocument.oleObject"/>
  <Override PartName="/ppt/presProps.xml" ContentType="application/vnd.openxmlformats-officedocument.presentationml.presProps+xml"/>
  <Override PartName="/ppt/embeddings/oleObject13.bin" ContentType="application/vnd.openxmlformats-officedocument.oleObject"/>
  <Override PartName="/ppt/embeddings/oleObject29.bin" ContentType="application/vnd.openxmlformats-officedocument.oleObject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embeddings/oleObject34.bin" ContentType="application/vnd.openxmlformats-officedocument.oleObject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embeddings/oleObject17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embeddings/oleObject22.bin" ContentType="application/vnd.openxmlformats-officedocument.oleObject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31.xml" ContentType="application/vnd.openxmlformats-officedocument.presentationml.slide+xml"/>
  <Override PartName="/ppt/embeddings/Microsoft_Equation3.bin" ContentType="application/vnd.openxmlformats-officedocument.oleObject"/>
  <Override PartName="/ppt/notesSlides/notesSlide9.xml" ContentType="application/vnd.openxmlformats-officedocument.presentationml.notesSlide+xml"/>
  <Override PartName="/ppt/embeddings/oleObject3.bin" ContentType="application/vnd.openxmlformats-officedocument.oleObject"/>
  <Default Extension="emf" ContentType="image/x-emf"/>
  <Override PartName="/ppt/embeddings/oleObject26.bin" ContentType="application/vnd.openxmlformats-officedocument.oleObject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slides/slide16.xml" ContentType="application/vnd.openxmlformats-officedocument.presentationml.slide+xml"/>
  <Override PartName="/ppt/embeddings/oleObject12.bin" ContentType="application/vnd.openxmlformats-officedocument.oleObject"/>
  <Override PartName="/ppt/embeddings/oleObject31.bin" ContentType="application/vnd.openxmlformats-officedocument.oleObject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embeddings/oleObject7.bin" ContentType="application/vnd.openxmlformats-officedocument.oleObject"/>
  <Override PartName="/ppt/embeddings/oleObject14.bin" ContentType="application/vnd.openxmlformats-officedocument.oleObject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35.bin" ContentType="application/vnd.openxmlformats-officedocument.oleObject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theme/theme3.xml" ContentType="application/vnd.openxmlformats-officedocument.theme+xml"/>
  <Override PartName="/ppt/embeddings/oleObject18.bin" ContentType="application/vnd.openxmlformats-officedocument.oleObject"/>
  <Override PartName="/ppt/slideLayouts/slideLayout12.xml" ContentType="application/vnd.openxmlformats-officedocument.presentationml.slideLayout+xml"/>
  <Override PartName="/ppt/embeddings/oleObject23.bin" ContentType="application/vnd.openxmlformats-officedocument.oleObject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Layouts/slideLayout7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29.xml" ContentType="application/vnd.openxmlformats-officedocument.presentationml.slide+xml"/>
  <Override PartName="/docProps/app.xml" ContentType="application/vnd.openxmlformats-officedocument.extended-properties+xml"/>
  <Override PartName="/ppt/embeddings/oleObject4.bin" ContentType="application/vnd.openxmlformats-officedocument.oleObject"/>
  <Override PartName="/ppt/viewProps.xml" ContentType="application/vnd.openxmlformats-officedocument.presentationml.viewProps+xml"/>
  <Override PartName="/ppt/notesMasters/notesMaster1.xml" ContentType="application/vnd.openxmlformats-officedocument.presentationml.notesMaster+xml"/>
  <Override PartName="/ppt/embeddings/oleObject27.bin" ContentType="application/vnd.openxmlformats-officedocument.oleObject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embeddings/oleObject32.bin" ContentType="application/vnd.openxmlformats-officedocument.oleObject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embeddings/oleObject8.bin" ContentType="application/vnd.openxmlformats-officedocument.oleObject"/>
  <Override PartName="/ppt/embeddings/oleObject15.bin" ContentType="application/vnd.openxmlformats-officedocument.oleObject"/>
  <Override PartName="/ppt/notesSlides/notesSlide5.xml" ContentType="application/vnd.openxmlformats-officedocument.presentationml.notesSlide+xml"/>
  <Override PartName="/ppt/embeddings/oleObject20.bin" ContentType="application/vnd.openxmlformats-officedocument.oleObject"/>
  <Override PartName="/ppt/embeddings/oleObject36.bin" ContentType="application/vnd.openxmlformats-officedocument.oleObject"/>
  <Default Extension="pict" ContentType="image/pict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embeddings/Microsoft_Equation1.bin" ContentType="application/vnd.openxmlformats-officedocument.oleObject"/>
  <Override PartName="/ppt/embeddings/oleObject1.bin" ContentType="application/vnd.openxmlformats-officedocument.oleObject"/>
  <Override PartName="/ppt/embeddings/oleObject19.bin" ContentType="application/vnd.openxmlformats-officedocument.oleObject"/>
  <Override PartName="/ppt/embeddings/oleObject38.bin" ContentType="application/vnd.openxmlformats-officedocument.oleObject"/>
  <Override PartName="/ppt/slideLayouts/slideLayout13.xml" ContentType="application/vnd.openxmlformats-officedocument.presentationml.slideLayout+xml"/>
  <Override PartName="/ppt/embeddings/oleObject24.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35" r:id="rId3"/>
    <p:sldId id="583" r:id="rId4"/>
    <p:sldId id="537" r:id="rId5"/>
    <p:sldId id="538" r:id="rId6"/>
    <p:sldId id="539" r:id="rId7"/>
    <p:sldId id="540" r:id="rId8"/>
    <p:sldId id="541" r:id="rId9"/>
    <p:sldId id="542" r:id="rId10"/>
    <p:sldId id="543" r:id="rId11"/>
    <p:sldId id="545" r:id="rId12"/>
    <p:sldId id="546" r:id="rId13"/>
    <p:sldId id="547" r:id="rId14"/>
    <p:sldId id="548" r:id="rId15"/>
    <p:sldId id="549" r:id="rId16"/>
    <p:sldId id="550" r:id="rId17"/>
    <p:sldId id="552" r:id="rId18"/>
    <p:sldId id="556" r:id="rId19"/>
    <p:sldId id="557" r:id="rId20"/>
    <p:sldId id="559" r:id="rId21"/>
    <p:sldId id="568" r:id="rId22"/>
    <p:sldId id="584" r:id="rId23"/>
    <p:sldId id="563" r:id="rId24"/>
    <p:sldId id="586" r:id="rId25"/>
    <p:sldId id="569" r:id="rId26"/>
    <p:sldId id="585" r:id="rId27"/>
    <p:sldId id="572" r:id="rId28"/>
    <p:sldId id="574" r:id="rId29"/>
    <p:sldId id="576" r:id="rId30"/>
    <p:sldId id="578" r:id="rId31"/>
    <p:sldId id="579" r:id="rId3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003300"/>
    </p:penClr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45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ict"/><Relationship Id="rId4" Type="http://schemas.openxmlformats.org/officeDocument/2006/relationships/image" Target="../media/image12.pict"/><Relationship Id="rId5" Type="http://schemas.openxmlformats.org/officeDocument/2006/relationships/image" Target="../media/image13.pict"/><Relationship Id="rId1" Type="http://schemas.openxmlformats.org/officeDocument/2006/relationships/image" Target="../media/image9.pict"/><Relationship Id="rId2" Type="http://schemas.openxmlformats.org/officeDocument/2006/relationships/image" Target="../media/image10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ict"/><Relationship Id="rId2" Type="http://schemas.openxmlformats.org/officeDocument/2006/relationships/image" Target="../media/image22.pict"/><Relationship Id="rId3" Type="http://schemas.openxmlformats.org/officeDocument/2006/relationships/image" Target="../media/image23.pict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ict"/><Relationship Id="rId4" Type="http://schemas.openxmlformats.org/officeDocument/2006/relationships/image" Target="../media/image31.pict"/><Relationship Id="rId5" Type="http://schemas.openxmlformats.org/officeDocument/2006/relationships/image" Target="../media/image32.pict"/><Relationship Id="rId6" Type="http://schemas.openxmlformats.org/officeDocument/2006/relationships/image" Target="../media/image33.pict"/><Relationship Id="rId1" Type="http://schemas.openxmlformats.org/officeDocument/2006/relationships/image" Target="../media/image28.pict"/><Relationship Id="rId2" Type="http://schemas.openxmlformats.org/officeDocument/2006/relationships/image" Target="../media/image29.pict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ict"/><Relationship Id="rId4" Type="http://schemas.openxmlformats.org/officeDocument/2006/relationships/image" Target="../media/image37.pict"/><Relationship Id="rId5" Type="http://schemas.openxmlformats.org/officeDocument/2006/relationships/image" Target="../media/image38.pict"/><Relationship Id="rId1" Type="http://schemas.openxmlformats.org/officeDocument/2006/relationships/image" Target="../media/image34.pict"/><Relationship Id="rId2" Type="http://schemas.openxmlformats.org/officeDocument/2006/relationships/image" Target="../media/image35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ict"/><Relationship Id="rId2" Type="http://schemas.openxmlformats.org/officeDocument/2006/relationships/image" Target="../media/image40.pict"/><Relationship Id="rId3" Type="http://schemas.openxmlformats.org/officeDocument/2006/relationships/image" Target="../media/image41.pict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ict"/><Relationship Id="rId4" Type="http://schemas.openxmlformats.org/officeDocument/2006/relationships/image" Target="../media/image45.pict"/><Relationship Id="rId1" Type="http://schemas.openxmlformats.org/officeDocument/2006/relationships/image" Target="../media/image42.pict"/><Relationship Id="rId2" Type="http://schemas.openxmlformats.org/officeDocument/2006/relationships/image" Target="../media/image43.pict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ict"/><Relationship Id="rId4" Type="http://schemas.openxmlformats.org/officeDocument/2006/relationships/image" Target="../media/image52.pict"/><Relationship Id="rId5" Type="http://schemas.openxmlformats.org/officeDocument/2006/relationships/image" Target="../media/image53.pict"/><Relationship Id="rId6" Type="http://schemas.openxmlformats.org/officeDocument/2006/relationships/image" Target="../media/image54.pict"/><Relationship Id="rId7" Type="http://schemas.openxmlformats.org/officeDocument/2006/relationships/image" Target="../media/image55.pict"/><Relationship Id="rId8" Type="http://schemas.openxmlformats.org/officeDocument/2006/relationships/image" Target="../media/image56.pict"/><Relationship Id="rId9" Type="http://schemas.openxmlformats.org/officeDocument/2006/relationships/image" Target="../media/image57.pict"/><Relationship Id="rId10" Type="http://schemas.openxmlformats.org/officeDocument/2006/relationships/image" Target="../media/image58.pict"/><Relationship Id="rId11" Type="http://schemas.openxmlformats.org/officeDocument/2006/relationships/image" Target="../media/image59.pict"/><Relationship Id="rId1" Type="http://schemas.openxmlformats.org/officeDocument/2006/relationships/image" Target="../media/image49.pict"/><Relationship Id="rId2" Type="http://schemas.openxmlformats.org/officeDocument/2006/relationships/image" Target="../media/image50.pict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64.emf"/><Relationship Id="rId1" Type="http://schemas.openxmlformats.org/officeDocument/2006/relationships/image" Target="../media/image61.emf"/><Relationship Id="rId2" Type="http://schemas.openxmlformats.org/officeDocument/2006/relationships/image" Target="../media/image6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the paragraph for Figure 2.21</a:t>
            </a:r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6C2B66-A1BE-A948-A043-9720A026FD88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arrow head to  the line from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Relativistic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 to the graph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Possibly make the line from the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Classical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 straight (as in figure 2.310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 rather than curved, also add arrow head to this line pointing to the curve.</a:t>
            </a:r>
          </a:p>
        </p:txBody>
      </p:sp>
      <p:sp>
        <p:nvSpPr>
          <p:cNvPr id="133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12782F-65FF-0C45-838C-1BB939BE1843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Spaced a bit more evenly</a:t>
            </a: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6E53C2-8471-EC40-A4B2-319F08A35101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35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FCAD5E-833D-C64B-9F68-67D28F23EC62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arrow head to  the line from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Relativistic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 to the graph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Possibly make the line from the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Classical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 straight (as in figure 2.310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 rather than curved, also add arrow head to this line pointing to the curve.</a:t>
            </a:r>
          </a:p>
        </p:txBody>
      </p:sp>
      <p:sp>
        <p:nvSpPr>
          <p:cNvPr id="133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12782F-65FF-0C45-838C-1BB939BE1843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Title rewritten</a:t>
            </a:r>
          </a:p>
        </p:txBody>
      </p:sp>
      <p:sp>
        <p:nvSpPr>
          <p:cNvPr id="141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88722E-C59B-4449-BCEB-97263DE2B92F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this slide</a:t>
            </a:r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6E211D-5DDE-5944-8270-F544B67B7BD7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the paragraph from Fig. 2.22</a:t>
            </a: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ECEE69-3979-D640-AFEA-10C7846AF67E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paragraph from figure 2.23 </a:t>
            </a: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F7312F-4BCD-FB44-964E-E08E01E7E9E5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paragraph from figure 2.24</a:t>
            </a:r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127626-DC7E-D548-ADC5-436F951A424A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paragraph from Figure 2.25</a:t>
            </a:r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D6868D-0A61-4142-9B12-12915BA4565B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Figure 2.26 The spacetime diagram for Mary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s trip to the star system and back. Notice that Frank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s worldline is a vertical line at </a:t>
            </a:r>
            <a:r>
              <a:rPr lang="en-US" altLang="ja-JP" i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 = 0, and Mary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s two worldlines have the correct slope given by the magnitude </a:t>
            </a:r>
            <a:r>
              <a:rPr lang="en-US" altLang="ja-JP" i="1">
                <a:ea typeface="ＭＳ Ｐゴシック" pitchFamily="-84" charset="-128"/>
                <a:cs typeface="ＭＳ Ｐゴシック" pitchFamily="-84" charset="-128"/>
              </a:rPr>
              <a:t>c/v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. The black dashed lines represent light signals sent at annual intervals from Mary to Frank. Frank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s annual signals to Mary are solid black. The solid dots denote the time when the light signals arrive.</a:t>
            </a:r>
          </a:p>
          <a:p>
            <a:pPr eaLnBrk="1" hangingPunct="1"/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6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107FB8-B7A4-3041-9E34-42F9AF38FCBE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paragraph from figure 2.27</a:t>
            </a:r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CB6D4D-832E-6844-A6EC-AAFA965E607C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paragraph from figure 2.29</a:t>
            </a:r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760979-A5F8-9343-B085-3B62B87C8221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Spaced a bit more evenly</a:t>
            </a: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6E53C2-8471-EC40-A4B2-319F08A35101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1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oleObject" Target="../embeddings/oleObject1.bin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Relationship Id="rId9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png"/><Relationship Id="rId7" Type="http://schemas.openxmlformats.org/officeDocument/2006/relationships/oleObject" Target="../embeddings/oleObject6.bin"/><Relationship Id="rId8" Type="http://schemas.openxmlformats.org/officeDocument/2006/relationships/oleObject" Target="../embeddings/oleObject7.bin"/><Relationship Id="rId9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9.bin"/><Relationship Id="rId5" Type="http://schemas.openxmlformats.org/officeDocument/2006/relationships/oleObject" Target="../embeddings/oleObject10.bin"/><Relationship Id="rId6" Type="http://schemas.openxmlformats.org/officeDocument/2006/relationships/oleObject" Target="../embeddings/oleObject11.bin"/><Relationship Id="rId7" Type="http://schemas.openxmlformats.org/officeDocument/2006/relationships/oleObject" Target="../embeddings/oleObject12.bin"/><Relationship Id="rId8" Type="http://schemas.openxmlformats.org/officeDocument/2006/relationships/oleObject" Target="../embeddings/oleObject13.bin"/><Relationship Id="rId9" Type="http://schemas.openxmlformats.org/officeDocument/2006/relationships/oleObject" Target="../embeddings/oleObject14.bin"/><Relationship Id="rId10" Type="http://schemas.openxmlformats.org/officeDocument/2006/relationships/oleObject" Target="../embeddings/oleObject15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oleObject" Target="../embeddings/oleObject17.bin"/><Relationship Id="rId5" Type="http://schemas.openxmlformats.org/officeDocument/2006/relationships/oleObject" Target="../embeddings/oleObject18.bin"/><Relationship Id="rId6" Type="http://schemas.openxmlformats.org/officeDocument/2006/relationships/oleObject" Target="../embeddings/oleObject19.bin"/><Relationship Id="rId7" Type="http://schemas.openxmlformats.org/officeDocument/2006/relationships/oleObject" Target="../embeddings/oleObject20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oleObject" Target="../embeddings/oleObject22.bin"/><Relationship Id="rId5" Type="http://schemas.openxmlformats.org/officeDocument/2006/relationships/oleObject" Target="../embeddings/oleObject23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46.jpeg"/><Relationship Id="rId5" Type="http://schemas.openxmlformats.org/officeDocument/2006/relationships/image" Target="../media/image47.jpeg"/><Relationship Id="rId6" Type="http://schemas.openxmlformats.org/officeDocument/2006/relationships/oleObject" Target="../embeddings/oleObject24.bin"/><Relationship Id="rId7" Type="http://schemas.openxmlformats.org/officeDocument/2006/relationships/oleObject" Target="../embeddings/oleObject25.bin"/><Relationship Id="rId8" Type="http://schemas.openxmlformats.org/officeDocument/2006/relationships/oleObject" Target="../embeddings/oleObject26.bin"/><Relationship Id="rId9" Type="http://schemas.openxmlformats.org/officeDocument/2006/relationships/oleObject" Target="../embeddings/oleObject27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4.bin"/><Relationship Id="rId12" Type="http://schemas.openxmlformats.org/officeDocument/2006/relationships/oleObject" Target="../embeddings/oleObject35.bin"/><Relationship Id="rId13" Type="http://schemas.openxmlformats.org/officeDocument/2006/relationships/oleObject" Target="../embeddings/oleObject36.bin"/><Relationship Id="rId14" Type="http://schemas.openxmlformats.org/officeDocument/2006/relationships/oleObject" Target="../embeddings/oleObject37.bin"/><Relationship Id="rId15" Type="http://schemas.openxmlformats.org/officeDocument/2006/relationships/oleObject" Target="../embeddings/oleObject38.bin"/><Relationship Id="rId16" Type="http://schemas.openxmlformats.org/officeDocument/2006/relationships/oleObject" Target="../embeddings/oleObject39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60.jpeg"/><Relationship Id="rId5" Type="http://schemas.openxmlformats.org/officeDocument/2006/relationships/oleObject" Target="../embeddings/oleObject28.bin"/><Relationship Id="rId6" Type="http://schemas.openxmlformats.org/officeDocument/2006/relationships/oleObject" Target="../embeddings/oleObject29.bin"/><Relationship Id="rId7" Type="http://schemas.openxmlformats.org/officeDocument/2006/relationships/oleObject" Target="../embeddings/oleObject30.bin"/><Relationship Id="rId8" Type="http://schemas.openxmlformats.org/officeDocument/2006/relationships/oleObject" Target="../embeddings/oleObject31.bin"/><Relationship Id="rId9" Type="http://schemas.openxmlformats.org/officeDocument/2006/relationships/oleObject" Target="../embeddings/oleObject32.bin"/><Relationship Id="rId10" Type="http://schemas.openxmlformats.org/officeDocument/2006/relationships/oleObject" Target="../embeddings/oleObject3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Relationship Id="rId6" Type="http://schemas.openxmlformats.org/officeDocument/2006/relationships/oleObject" Target="../embeddings/Microsoft_Equation3.bin"/><Relationship Id="rId7" Type="http://schemas.openxmlformats.org/officeDocument/2006/relationships/oleObject" Target="../embeddings/oleObject40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4" Type="http://schemas.openxmlformats.org/officeDocument/2006/relationships/image" Target="../media/image67.jpeg"/><Relationship Id="rId5" Type="http://schemas.openxmlformats.org/officeDocument/2006/relationships/image" Target="../media/image68.jpeg"/><Relationship Id="rId6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eg"/><Relationship Id="rId3" Type="http://schemas.openxmlformats.org/officeDocument/2006/relationships/image" Target="../media/image7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#5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11301" y="1607403"/>
            <a:ext cx="3213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Wednesday, Sept. 12, 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2012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990600" y="2590800"/>
            <a:ext cx="7696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err="1" smtClean="0">
                <a:solidFill>
                  <a:schemeClr val="accent2"/>
                </a:solidFill>
                <a:latin typeface="Arial Narrow" pitchFamily="-84" charset="0"/>
              </a:rPr>
              <a:t>Spacetime</a:t>
            </a: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 </a:t>
            </a: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Diagram&amp; </a:t>
            </a: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 Invariants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The Doppler Effect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Relativistic Momentum and </a:t>
            </a: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Energy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Relationship between relativistic quantities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Binding energy </a:t>
            </a:r>
            <a:endParaRPr lang="en-US" sz="32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55612"/>
          </a:xfrm>
        </p:spPr>
        <p:txBody>
          <a:bodyPr/>
          <a:lstStyle/>
          <a:p>
            <a:pPr algn="ctr" eaLnBrk="1" hangingPunct="1"/>
            <a:r>
              <a:rPr lang="en-US" sz="34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Invariant Quantities</a:t>
            </a:r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: The </a:t>
            </a:r>
            <a:r>
              <a:rPr lang="en-US" sz="3400" dirty="0" err="1">
                <a:ea typeface="ＭＳ Ｐゴシック" pitchFamily="-84" charset="-128"/>
                <a:cs typeface="ＭＳ Ｐゴシック" pitchFamily="-84" charset="-128"/>
              </a:rPr>
              <a:t>Spacetime</a:t>
            </a:r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 Interval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001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Since all observers 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see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the same speed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of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light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then all observers, regardless of their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velocities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must see spherical wave fronts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. Thus the quantity:</a:t>
            </a:r>
            <a:endParaRPr lang="en-US" i="1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i="1" dirty="0" smtClean="0">
                <a:ea typeface="ＭＳ Ｐゴシック" pitchFamily="-84" charset="-128"/>
                <a:cs typeface="ＭＳ Ｐゴシック" pitchFamily="-84" charset="-128"/>
              </a:rPr>
              <a:t>		</a:t>
            </a:r>
            <a:r>
              <a:rPr lang="en-US" i="1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s</a:t>
            </a:r>
            <a:r>
              <a:rPr lang="en-US" baseline="30000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= </a:t>
            </a:r>
            <a:r>
              <a:rPr lang="en-US" i="1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baseline="30000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 – </a:t>
            </a:r>
            <a:r>
              <a:rPr lang="en-US" i="1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baseline="30000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i="1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baseline="30000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2  </a:t>
            </a:r>
            <a:r>
              <a:rPr lang="en-US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= (</a:t>
            </a:r>
            <a:r>
              <a:rPr lang="en-US" i="1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)</a:t>
            </a:r>
            <a:r>
              <a:rPr lang="en-US" altLang="ja-JP" baseline="30000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 – </a:t>
            </a:r>
            <a:r>
              <a:rPr lang="en-US" altLang="ja-JP" i="1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altLang="ja-JP" baseline="30000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2 </a:t>
            </a:r>
            <a:r>
              <a:rPr lang="en-US" altLang="ja-JP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en-US" altLang="ja-JP" i="1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’)</a:t>
            </a:r>
            <a:r>
              <a:rPr lang="en-US" altLang="ja-JP" baseline="30000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2 </a:t>
            </a:r>
            <a:r>
              <a:rPr lang="en-US" altLang="ja-JP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 = (</a:t>
            </a:r>
            <a:r>
              <a:rPr lang="en-US" altLang="ja-JP" i="1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s</a:t>
            </a:r>
            <a:r>
              <a:rPr lang="en-US" altLang="ja-JP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’)</a:t>
            </a:r>
            <a:r>
              <a:rPr lang="en-US" altLang="ja-JP" baseline="30000" dirty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endParaRPr lang="en-US" altLang="ja-JP" dirty="0" smtClean="0">
              <a:solidFill>
                <a:srgbClr val="8000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	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is invariant.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For any two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events,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the 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spacetime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interval </a:t>
            </a:r>
            <a:r>
              <a:rPr lang="el-GR" dirty="0" smtClean="0">
                <a:latin typeface="Lucida Grande" pitchFamily="-84" charset="0"/>
              </a:rPr>
              <a:t>Δ</a:t>
            </a:r>
            <a:r>
              <a:rPr lang="en-US" i="1" dirty="0" smtClean="0">
                <a:ea typeface="ＭＳ Ｐゴシック" pitchFamily="-84" charset="-128"/>
                <a:cs typeface="ＭＳ Ｐゴシック" pitchFamily="-84" charset="-128"/>
              </a:rPr>
              <a:t>s</a:t>
            </a:r>
            <a:r>
              <a:rPr lang="en-US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=</a:t>
            </a:r>
            <a:r>
              <a:rPr lang="en-US" dirty="0" smtClean="0">
                <a:latin typeface="Symbol" charset="2"/>
                <a:ea typeface="ＭＳ Ｐゴシック" pitchFamily="-84" charset="-128"/>
                <a:cs typeface="Symbol" charset="2"/>
              </a:rPr>
              <a:t>Δ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-</a:t>
            </a:r>
            <a:r>
              <a:rPr lang="en-US" dirty="0" smtClean="0">
                <a:latin typeface="Symbol" charset="2"/>
                <a:ea typeface="ＭＳ Ｐゴシック" pitchFamily="-84" charset="-128"/>
                <a:cs typeface="Symbol" charset="2"/>
              </a:rPr>
              <a:t>Δ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(ct)</a:t>
            </a:r>
            <a:r>
              <a:rPr lang="en-US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between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two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events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is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b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invariant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in any inertial frame.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9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9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6425" cy="533400"/>
          </a:xfrm>
        </p:spPr>
        <p:txBody>
          <a:bodyPr/>
          <a:lstStyle/>
          <a:p>
            <a:pPr algn="ctr" eaLnBrk="1" hangingPunct="1"/>
            <a:r>
              <a:rPr lang="en-US" sz="4000" dirty="0" err="1">
                <a:ea typeface="ＭＳ Ｐゴシック" pitchFamily="-84" charset="-128"/>
                <a:cs typeface="ＭＳ Ｐゴシック" pitchFamily="-84" charset="-128"/>
              </a:rPr>
              <a:t>Spacetime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 Invariants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914401"/>
            <a:ext cx="8307387" cy="5105400"/>
          </a:xfrm>
        </p:spPr>
        <p:txBody>
          <a:bodyPr/>
          <a:lstStyle/>
          <a:p>
            <a:pPr marL="400050" indent="-400050" eaLnBrk="1" hangingPunct="1">
              <a:buFont typeface="Wingdings" pitchFamily="-84" charset="2"/>
              <a:buNone/>
            </a:pP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There are three possibilities for the invariant quantity </a:t>
            </a:r>
            <a:r>
              <a:rPr lang="el-GR" sz="2800" dirty="0" smtClean="0">
                <a:solidFill>
                  <a:srgbClr val="000090"/>
                </a:solidFill>
                <a:latin typeface="Lucida Grande" pitchFamily="-84" charset="0"/>
              </a:rPr>
              <a:t>Δ</a:t>
            </a:r>
            <a:r>
              <a:rPr lang="en-US" sz="2800" i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s</a:t>
            </a:r>
            <a:r>
              <a:rPr lang="en-US" sz="2800" baseline="300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marL="400050" indent="-400050" eaLnBrk="1" hangingPunct="1">
              <a:buFont typeface="Wingdings" pitchFamily="-84" charset="2"/>
              <a:buNone/>
            </a:pP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			</a:t>
            </a:r>
            <a:r>
              <a:rPr lang="el-GR" sz="2800" dirty="0" smtClean="0">
                <a:solidFill>
                  <a:srgbClr val="800000"/>
                </a:solidFill>
                <a:latin typeface="Lucida Grande" pitchFamily="-84" charset="0"/>
              </a:rPr>
              <a:t>Δ</a:t>
            </a:r>
            <a:r>
              <a:rPr lang="en-US" sz="2800" i="1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s</a:t>
            </a:r>
            <a:r>
              <a:rPr lang="en-US" sz="2800" baseline="30000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=</a:t>
            </a:r>
            <a:r>
              <a:rPr lang="en-US" sz="2800" dirty="0" smtClean="0">
                <a:solidFill>
                  <a:srgbClr val="800000"/>
                </a:solidFill>
                <a:latin typeface="Symbol" charset="2"/>
                <a:ea typeface="ＭＳ Ｐゴシック" pitchFamily="-84" charset="-128"/>
                <a:cs typeface="Symbol" charset="2"/>
              </a:rPr>
              <a:t>Δ</a:t>
            </a:r>
            <a:r>
              <a:rPr lang="en-US" sz="2800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baseline="30000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-</a:t>
            </a:r>
            <a:r>
              <a:rPr lang="en-US" sz="2800" dirty="0" smtClean="0">
                <a:solidFill>
                  <a:srgbClr val="800000"/>
                </a:solidFill>
                <a:latin typeface="Symbol" charset="2"/>
                <a:ea typeface="ＭＳ Ｐゴシック" pitchFamily="-84" charset="-128"/>
                <a:cs typeface="Symbol" charset="2"/>
              </a:rPr>
              <a:t>Δ</a:t>
            </a:r>
            <a:r>
              <a:rPr lang="en-US" sz="2800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(ct)</a:t>
            </a:r>
            <a:r>
              <a:rPr lang="en-US" sz="2800" baseline="30000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dirty="0" smtClean="0">
                <a:solidFill>
                  <a:srgbClr val="80000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sz="2800" dirty="0" smtClean="0">
              <a:solidFill>
                <a:srgbClr val="8000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400050" indent="-40005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l-GR" sz="2800" dirty="0" smtClean="0">
                <a:solidFill>
                  <a:srgbClr val="000090"/>
                </a:solidFill>
                <a:latin typeface="Lucida Grande" pitchFamily="-84" charset="0"/>
              </a:rPr>
              <a:t>Δ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s</a:t>
            </a:r>
            <a:r>
              <a:rPr lang="en-US" sz="2800" baseline="300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=  0: </a:t>
            </a:r>
            <a:r>
              <a:rPr lang="el-GR" sz="2800" dirty="0">
                <a:solidFill>
                  <a:srgbClr val="000090"/>
                </a:solidFill>
                <a:latin typeface="Lucida Grande" pitchFamily="-84" charset="0"/>
              </a:rPr>
              <a:t>Δ</a:t>
            </a:r>
            <a:r>
              <a:rPr lang="en-US" sz="2800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baseline="30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2800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sz="2800" i="1" baseline="30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 </a:t>
            </a:r>
            <a:r>
              <a:rPr lang="el-GR" sz="2800" dirty="0" smtClean="0">
                <a:solidFill>
                  <a:srgbClr val="000090"/>
                </a:solidFill>
                <a:latin typeface="Lucida Grande" pitchFamily="-84" charset="0"/>
              </a:rPr>
              <a:t>Δ</a:t>
            </a:r>
            <a:r>
              <a:rPr lang="en-US" sz="2800" i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800" i="1" baseline="300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b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: </a:t>
            </a:r>
            <a:r>
              <a:rPr lang="en-US" sz="2800" b="1" dirty="0" err="1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lightlike</a:t>
            </a:r>
            <a:r>
              <a:rPr lang="en-US" sz="2800" i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separation</a:t>
            </a:r>
            <a:endParaRPr lang="en-US" sz="2800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800100" lvl="1" indent="-400050" eaLnBrk="1" hangingPunct="1">
              <a:buClr>
                <a:schemeClr val="tx1"/>
              </a:buClr>
              <a:buSzPct val="90000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Two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events can be connected only by a light signal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400050" indent="-40005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l-GR" sz="2800" dirty="0">
                <a:solidFill>
                  <a:srgbClr val="000090"/>
                </a:solidFill>
                <a:latin typeface="Lucida Grande" pitchFamily="-84" charset="0"/>
              </a:rPr>
              <a:t>Δ</a:t>
            </a: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s</a:t>
            </a:r>
            <a:r>
              <a:rPr lang="en-US" sz="2800" i="1" baseline="30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&gt; 0: </a:t>
            </a:r>
            <a:r>
              <a:rPr lang="el-GR" sz="2800" dirty="0">
                <a:solidFill>
                  <a:srgbClr val="000090"/>
                </a:solidFill>
                <a:latin typeface="Lucida Grande" pitchFamily="-84" charset="0"/>
              </a:rPr>
              <a:t>Δ</a:t>
            </a:r>
            <a:r>
              <a:rPr lang="en-US" sz="2800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baseline="30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 </a:t>
            </a: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&gt; </a:t>
            </a:r>
            <a:r>
              <a:rPr lang="en-US" sz="2800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sz="2800" baseline="30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 </a:t>
            </a:r>
            <a:r>
              <a:rPr lang="el-GR" sz="2800" dirty="0" smtClean="0">
                <a:solidFill>
                  <a:srgbClr val="000090"/>
                </a:solidFill>
                <a:latin typeface="Lucida Grande" pitchFamily="-84" charset="0"/>
              </a:rPr>
              <a:t>Δ</a:t>
            </a:r>
            <a:r>
              <a:rPr lang="en-US" sz="2800" i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800" baseline="300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: </a:t>
            </a:r>
            <a:r>
              <a:rPr lang="en-US" sz="2800" b="1" dirty="0" err="1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spacelike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separation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marL="800100" lvl="1" indent="-400050" eaLnBrk="1" hangingPunct="1">
              <a:buClr>
                <a:schemeClr val="tx1"/>
              </a:buClr>
              <a:buSzPct val="90000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o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signal can travel fast enough to connect the two events. The events are not causally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connected!!</a:t>
            </a:r>
          </a:p>
          <a:p>
            <a:pPr marL="400050" indent="-40005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l-GR" sz="2800" dirty="0">
                <a:solidFill>
                  <a:srgbClr val="000090"/>
                </a:solidFill>
                <a:latin typeface="Lucida Grande" pitchFamily="-84" charset="0"/>
              </a:rPr>
              <a:t>Δ</a:t>
            </a: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s</a:t>
            </a:r>
            <a:r>
              <a:rPr lang="en-US" sz="2800" i="1" baseline="30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&lt; 0</a:t>
            </a: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: </a:t>
            </a:r>
            <a:r>
              <a:rPr lang="el-GR" sz="2800" dirty="0">
                <a:solidFill>
                  <a:srgbClr val="000090"/>
                </a:solidFill>
                <a:latin typeface="Lucida Grande" pitchFamily="-84" charset="0"/>
              </a:rPr>
              <a:t>Δ</a:t>
            </a:r>
            <a:r>
              <a:rPr lang="en-US" sz="2800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baseline="30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 </a:t>
            </a: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&lt; </a:t>
            </a:r>
            <a:r>
              <a:rPr lang="en-US" sz="2800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sz="2800" i="1" baseline="30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 </a:t>
            </a:r>
            <a:r>
              <a:rPr lang="el-GR" sz="2800" dirty="0" smtClean="0">
                <a:solidFill>
                  <a:srgbClr val="000090"/>
                </a:solidFill>
                <a:latin typeface="Lucida Grande" pitchFamily="-84" charset="0"/>
              </a:rPr>
              <a:t>Δ</a:t>
            </a:r>
            <a:r>
              <a:rPr lang="en-US" sz="2800" i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800" i="1" baseline="300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: </a:t>
            </a:r>
            <a:r>
              <a:rPr lang="en-US" sz="2800" b="1" dirty="0" err="1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timelike</a:t>
            </a:r>
            <a:r>
              <a:rPr lang="en-US" sz="2800" b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separation</a:t>
            </a:r>
            <a:r>
              <a:rPr lang="en-US" sz="2800" b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sz="2800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800100" lvl="1" indent="-400050" eaLnBrk="1" hangingPunct="1">
              <a:buClr>
                <a:schemeClr val="tx1"/>
              </a:buClr>
              <a:buSzPct val="90000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Two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events can be causally connected.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marL="800100" lvl="1" indent="-400050" eaLnBrk="1" hangingPunct="1">
              <a:buClr>
                <a:schemeClr val="tx1"/>
              </a:buClr>
              <a:buSzPct val="90000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These two events cannot occur simultaneously!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1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1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1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13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13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13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13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13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3810000" cy="1139825"/>
          </a:xfrm>
        </p:spPr>
        <p:txBody>
          <a:bodyPr/>
          <a:lstStyle/>
          <a:p>
            <a:pPr algn="ctr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Twin Paradox in Space-Time</a:t>
            </a:r>
          </a:p>
        </p:txBody>
      </p:sp>
      <p:pic>
        <p:nvPicPr>
          <p:cNvPr id="102402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52400"/>
            <a:ext cx="45974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Doppler Effect </a:t>
            </a:r>
          </a:p>
        </p:txBody>
      </p:sp>
      <p:sp>
        <p:nvSpPr>
          <p:cNvPr id="10342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Doppler effect of </a:t>
            </a:r>
            <a:r>
              <a:rPr lang="en-US" sz="2800" u="sng" dirty="0">
                <a:ea typeface="ＭＳ Ｐゴシック" pitchFamily="-84" charset="-128"/>
                <a:cs typeface="ＭＳ Ｐゴシック" pitchFamily="-84" charset="-128"/>
              </a:rPr>
              <a:t>sound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i="1" dirty="0" smtClean="0">
                <a:ea typeface="ＭＳ Ｐゴシック" pitchFamily="-84" charset="-128"/>
                <a:cs typeface="ＭＳ Ｐゴシック" pitchFamily="-84" charset="-128"/>
              </a:rPr>
              <a:t>increased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frequency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of sound as a source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approaches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receiver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i="1" dirty="0" smtClean="0">
                <a:ea typeface="ＭＳ Ｐゴシック" pitchFamily="-84" charset="-128"/>
                <a:cs typeface="ＭＳ Ｐゴシック" pitchFamily="-84" charset="-128"/>
              </a:rPr>
              <a:t>decreased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frequency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as the source recedes.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Also, the same change in sound frequency occurs when the source is fixed and the receiver is moving.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change in frequency of the sound wave depends on whether the source or receiver is moving.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Does this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violate the principle of relativity?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No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Why not?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Sounds wave is in a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special frame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of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media such as air, water, or a steel plate in order to propagate;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ight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does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not need a medium to propagate!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3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34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34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34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34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Recall the Doppler Effect</a:t>
            </a:r>
          </a:p>
        </p:txBody>
      </p:sp>
      <p:pic>
        <p:nvPicPr>
          <p:cNvPr id="104450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1219200"/>
            <a:ext cx="863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04800" y="1219200"/>
            <a:ext cx="4267200" cy="4648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48200" y="1143000"/>
            <a:ext cx="4267200" cy="4648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2"/>
            <a:ext cx="8229600" cy="712787"/>
          </a:xfrm>
        </p:spPr>
        <p:txBody>
          <a:bodyPr/>
          <a:lstStyle/>
          <a:p>
            <a:pPr algn="ctr"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The Relativistic Doppler Effect </a:t>
            </a:r>
          </a:p>
        </p:txBody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59825" cy="5181600"/>
          </a:xfrm>
        </p:spPr>
        <p:txBody>
          <a:bodyPr/>
          <a:lstStyle/>
          <a:p>
            <a:pPr marL="571500" indent="-571500" eaLnBrk="1" hangingPunct="1">
              <a:buFont typeface="Wingdings" pitchFamily="-84" charset="2"/>
              <a:buNone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Consider a source of light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(a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star) and a receiver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an astronomer) approaching one another with a relative velocity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.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marL="571500" indent="-5715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Consider the receiver in system K and the light source in system K</a:t>
            </a:r>
            <a:r>
              <a:rPr lang="ja-JP" altLang="en-US" sz="2800" dirty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 moving toward the receiver with velocity </a:t>
            </a:r>
            <a:r>
              <a:rPr lang="en-US" altLang="ja-JP" sz="2800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571500" indent="-5715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source emits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waves during the time interval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. </a:t>
            </a:r>
          </a:p>
          <a:p>
            <a:pPr marL="571500" indent="-5715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Because the speed of light is always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and the source is moving with velocity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, the total distance between the front and rear of the wave transmitted during the time interval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is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marL="571500" indent="-571500" algn="ctr" eaLnBrk="1" hangingPunct="1">
              <a:buFont typeface="Wingdings" pitchFamily="-84" charset="2"/>
              <a:buNone/>
            </a:pPr>
            <a:r>
              <a:rPr lang="en-US" sz="28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Length of wave train = </a:t>
            </a:r>
            <a:r>
              <a:rPr lang="en-US" sz="2800" i="1" dirty="0" err="1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cT</a:t>
            </a:r>
            <a:r>
              <a:rPr lang="en-US" sz="2800" dirty="0">
                <a:solidFill>
                  <a:srgbClr val="660066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>
                <a:solidFill>
                  <a:srgbClr val="660066"/>
                </a:solidFill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800" dirty="0">
                <a:solidFill>
                  <a:srgbClr val="660066"/>
                </a:solidFill>
                <a:ea typeface="Arial" pitchFamily="-84" charset="0"/>
                <a:cs typeface="Arial" pitchFamily="-84" charset="0"/>
              </a:rPr>
              <a:t> </a:t>
            </a:r>
            <a:r>
              <a:rPr lang="en-US" sz="2800" i="1" dirty="0" err="1">
                <a:solidFill>
                  <a:srgbClr val="660066"/>
                </a:solidFill>
                <a:ea typeface="Arial" pitchFamily="-84" charset="0"/>
                <a:cs typeface="Arial" pitchFamily="-84" charset="0"/>
              </a:rPr>
              <a:t>vT</a:t>
            </a:r>
            <a:endParaRPr lang="en-US" sz="2800" dirty="0">
              <a:solidFill>
                <a:srgbClr val="660066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6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6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6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6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The Relativistic Doppler Effect </a:t>
            </a:r>
            <a:r>
              <a:rPr lang="en-US" sz="34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(con</a:t>
            </a:r>
            <a:r>
              <a:rPr lang="ja-JP" altLang="en-US" sz="34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3400" dirty="0" err="1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34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)</a:t>
            </a:r>
            <a:endParaRPr lang="en-US" sz="3400" dirty="0">
              <a:solidFill>
                <a:srgbClr val="FF000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838200"/>
            <a:ext cx="5943599" cy="4878387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Because there are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waves emitted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by the source in time period T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,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wavelength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measured by the stationary receiver is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algn="ctr" eaLnBrk="1" hangingPunct="1"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And the resulting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frequency measured by the receiver is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The number of waves emitted in the moving frame of the source is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=</a:t>
            </a:r>
            <a:r>
              <a:rPr lang="en-US" sz="2400" i="1" dirty="0" smtClean="0">
                <a:ea typeface="ＭＳ Ｐゴシック" pitchFamily="-84" charset="-128"/>
                <a:cs typeface="ＭＳ Ｐゴシック" pitchFamily="-84" charset="-128"/>
              </a:rPr>
              <a:t>f</a:t>
            </a:r>
            <a:r>
              <a:rPr lang="en-US" sz="2400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2400" i="1" dirty="0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i="1" baseline="30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‘</a:t>
            </a:r>
            <a:r>
              <a:rPr lang="en-US" altLang="ja-JP" sz="2400" baseline="-25000" dirty="0" smtClean="0">
                <a:ea typeface="ＭＳ Ｐゴシック" pitchFamily="-84" charset="-128"/>
                <a:cs typeface="ＭＳ Ｐゴシック" pitchFamily="-84" charset="-128"/>
              </a:rPr>
              <a:t>0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with the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proper time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T’</a:t>
            </a:r>
            <a:r>
              <a:rPr lang="en-US" altLang="ja-JP" sz="2400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=T/</a:t>
            </a:r>
            <a:r>
              <a:rPr lang="en-US" sz="2400" dirty="0" smtClean="0">
                <a:latin typeface="Symbol" charset="2"/>
                <a:ea typeface="ＭＳ Ｐゴシック" pitchFamily="-84" charset="-128"/>
                <a:cs typeface="Symbol" charset="2"/>
              </a:rPr>
              <a:t>γ </a:t>
            </a:r>
            <a:r>
              <a:rPr lang="en-US" sz="2400" dirty="0" smtClean="0">
                <a:ea typeface="ＭＳ Ｐゴシック" pitchFamily="-84" charset="-128"/>
                <a:cs typeface="Symbol" charset="2"/>
              </a:rPr>
              <a:t>we obtain the measured frequency by the receiver as</a:t>
            </a:r>
            <a:endParaRPr lang="en-US" altLang="ja-JP" sz="2400" dirty="0" smtClean="0">
              <a:latin typeface="Symbol" charset="2"/>
              <a:ea typeface="ＭＳ Ｐゴシック" pitchFamily="-84" charset="-128"/>
              <a:cs typeface="Symbol" charset="2"/>
            </a:endParaRPr>
          </a:p>
        </p:txBody>
      </p:sp>
      <p:pic>
        <p:nvPicPr>
          <p:cNvPr id="107523" name="Picture 1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9040" y="914400"/>
            <a:ext cx="2099160" cy="99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4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5116" y="2362200"/>
            <a:ext cx="196068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292100" y="4935538"/>
          <a:ext cx="1860550" cy="779462"/>
        </p:xfrm>
        <a:graphic>
          <a:graphicData uri="http://schemas.openxmlformats.org/presentationml/2006/ole">
            <p:oleObj spid="_x0000_s39938" name="Equation" r:id="rId5" imgW="939800" imgH="393700" progId="Equation.DSMT4">
              <p:embed/>
            </p:oleObj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2197100" y="4935538"/>
          <a:ext cx="1584325" cy="855662"/>
        </p:xfrm>
        <a:graphic>
          <a:graphicData uri="http://schemas.openxmlformats.org/presentationml/2006/ole">
            <p:oleObj spid="_x0000_s39939" name="Equation" r:id="rId6" imgW="800100" imgH="431800" progId="Equation.DSMT4">
              <p:embed/>
            </p:oleObj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/>
        </p:nvGraphicFramePr>
        <p:xfrm>
          <a:off x="3721100" y="4800600"/>
          <a:ext cx="1609725" cy="955675"/>
        </p:xfrm>
        <a:graphic>
          <a:graphicData uri="http://schemas.openxmlformats.org/presentationml/2006/ole">
            <p:oleObj spid="_x0000_s39940" name="Equation" r:id="rId7" imgW="812800" imgH="482600" progId="Equation.DSMT4">
              <p:embed/>
            </p:oleObj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5257800" y="4800600"/>
          <a:ext cx="2465388" cy="1006475"/>
        </p:xfrm>
        <a:graphic>
          <a:graphicData uri="http://schemas.openxmlformats.org/presentationml/2006/ole">
            <p:oleObj spid="_x0000_s39941" name="Equation" r:id="rId8" imgW="1244600" imgH="508000" progId="Equation.DSMT4">
              <p:embed/>
            </p:oleObj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/>
        </p:nvGraphicFramePr>
        <p:xfrm>
          <a:off x="7683500" y="4800600"/>
          <a:ext cx="1155700" cy="931862"/>
        </p:xfrm>
        <a:graphic>
          <a:graphicData uri="http://schemas.openxmlformats.org/presentationml/2006/ole">
            <p:oleObj spid="_x0000_s39942" name="Equation" r:id="rId9" imgW="584200" imgH="4699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990600"/>
          </a:xfrm>
        </p:spPr>
        <p:txBody>
          <a:bodyPr/>
          <a:lstStyle/>
          <a:p>
            <a:pPr algn="ctr"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Results of Relativistic Doppler Effect</a:t>
            </a:r>
            <a:endParaRPr lang="en-US" sz="4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6629400" cy="1177925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When source/receiver is approaching with </a:t>
            </a:r>
            <a:r>
              <a:rPr lang="el-GR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lang="en-US" dirty="0">
                <a:ea typeface="Arial" pitchFamily="-84" charset="0"/>
                <a:cs typeface="Arial" pitchFamily="-84" charset="0"/>
              </a:rPr>
              <a:t> = </a:t>
            </a:r>
            <a:r>
              <a:rPr lang="en-US" i="1" dirty="0" err="1" smtClean="0">
                <a:ea typeface="Arial" pitchFamily="-84" charset="0"/>
                <a:cs typeface="Arial" pitchFamily="-84" charset="0"/>
              </a:rPr>
              <a:t>v</a:t>
            </a:r>
            <a:r>
              <a:rPr lang="en-US" dirty="0" err="1" smtClean="0">
                <a:ea typeface="Arial" pitchFamily="-84" charset="0"/>
                <a:cs typeface="Arial" pitchFamily="-84" charset="0"/>
              </a:rPr>
              <a:t>/</a:t>
            </a:r>
            <a:r>
              <a:rPr lang="en-US" i="1" dirty="0" err="1" smtClean="0">
                <a:ea typeface="Arial" pitchFamily="-84" charset="0"/>
                <a:cs typeface="Arial" pitchFamily="-84" charset="0"/>
              </a:rPr>
              <a:t>c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resulting frequency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is</a:t>
            </a:r>
          </a:p>
        </p:txBody>
      </p:sp>
      <p:pic>
        <p:nvPicPr>
          <p:cNvPr id="109572" name="Picture 12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6875" y="914400"/>
            <a:ext cx="20923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1000" y="2438400"/>
            <a:ext cx="59436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When source/receiver is </a:t>
            </a:r>
            <a:r>
              <a:rPr lang="en-US" sz="3200" kern="0" dirty="0" err="1" smtClean="0">
                <a:solidFill>
                  <a:schemeClr val="accent2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reced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ing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with </a:t>
            </a:r>
            <a:r>
              <a:rPr kumimoji="0" lang="el-GR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 = </a:t>
            </a:r>
            <a:r>
              <a:rPr kumimoji="0" 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v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/</a:t>
            </a:r>
            <a:r>
              <a:rPr kumimoji="0" 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the resulting frequency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is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10" name="Picture 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2514600"/>
            <a:ext cx="20923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81000" y="4114800"/>
            <a:ext cx="594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If we use </a:t>
            </a:r>
            <a:r>
              <a:rPr lang="en-US" sz="3200" kern="0" dirty="0" smtClean="0">
                <a:solidFill>
                  <a:schemeClr val="accent2"/>
                </a:solidFill>
                <a:ea typeface="ＭＳ Ｐゴシック" pitchFamily="-84" charset="-128"/>
                <a:cs typeface="ＭＳ Ｐゴシック" pitchFamily="-84" charset="-128"/>
              </a:rPr>
              <a:t>+</a:t>
            </a:r>
            <a:r>
              <a:rPr lang="el-GR" sz="3200" i="1" kern="0" dirty="0" smtClean="0">
                <a:solidFill>
                  <a:schemeClr val="accent2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lang="en-US" sz="3200" i="1" kern="0" dirty="0" smtClean="0">
                <a:solidFill>
                  <a:schemeClr val="accent2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for approaching source/receiver and </a:t>
            </a:r>
            <a:r>
              <a:rPr lang="en-US" sz="3200" kern="0" noProof="0" dirty="0" smtClean="0">
                <a:solidFill>
                  <a:schemeClr val="accent2"/>
                </a:solidFill>
                <a:ea typeface="ＭＳ Ｐゴシック" pitchFamily="-84" charset="-128"/>
                <a:cs typeface="ＭＳ Ｐゴシック" pitchFamily="-84" charset="-128"/>
              </a:rPr>
              <a:t>-</a:t>
            </a:r>
            <a:r>
              <a:rPr lang="el-GR" sz="3200" i="1" kern="0" dirty="0" smtClean="0">
                <a:solidFill>
                  <a:schemeClr val="accent2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lang="en-US" sz="3200" i="1" kern="0" dirty="0" smtClean="0">
                <a:solidFill>
                  <a:schemeClr val="accent2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for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receding source/receiver, relativistic Doppler Effect can be expressed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12" name="Picture 12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7063" y="4467225"/>
            <a:ext cx="2674537" cy="1400175"/>
          </a:xfrm>
          <a:prstGeom prst="rect">
            <a:avLst/>
          </a:prstGeom>
          <a:solidFill>
            <a:srgbClr val="FFFFCC"/>
          </a:solidFill>
          <a:ln w="38100" cmpd="sng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81000" y="1981200"/>
            <a:ext cx="6629400" cy="457200"/>
          </a:xfrm>
          <a:prstGeom prst="rect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Higher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than the actual source’s frequency, blue shift!!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04800" y="3581400"/>
            <a:ext cx="6477000" cy="457200"/>
          </a:xfrm>
          <a:prstGeom prst="rect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r>
              <a:rPr lang="en-US" b="1" kern="0" noProof="0" dirty="0" smtClean="0">
                <a:solidFill>
                  <a:srgbClr val="660066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Low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er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than the actual source’s frequency, </a:t>
            </a:r>
            <a:r>
              <a:rPr lang="en-US" b="1" kern="0" dirty="0" smtClean="0">
                <a:solidFill>
                  <a:srgbClr val="660066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red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shift!!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971800" y="5943600"/>
            <a:ext cx="3505200" cy="457200"/>
          </a:xfrm>
          <a:prstGeom prst="rect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r>
              <a:rPr lang="en-US" b="1" kern="0" noProof="0" dirty="0" smtClean="0">
                <a:solidFill>
                  <a:srgbClr val="660066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What can we use this </a:t>
            </a:r>
            <a:r>
              <a:rPr lang="en-US" b="1" kern="0" dirty="0" smtClean="0">
                <a:solidFill>
                  <a:srgbClr val="660066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for?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build="p"/>
      <p:bldP spid="9" grpId="0"/>
      <p:bldP spid="11" grpId="0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458200" cy="1524000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Most fundamental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principle used here is the momentum conservation!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Frank is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at rest in system K holding a ball of mass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m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.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Mary holds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 similar ball in system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K’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that is moving in the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direction with velocity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with respect to system K.</a:t>
            </a:r>
          </a:p>
          <a:p>
            <a:pPr marL="0" indent="0" algn="ctr" eaLnBrk="1" hangingPunct="1"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366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Relativistic Momentum</a:t>
            </a:r>
          </a:p>
        </p:txBody>
      </p:sp>
      <p:pic>
        <p:nvPicPr>
          <p:cNvPr id="113667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2298700"/>
            <a:ext cx="86360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52400" y="2209800"/>
            <a:ext cx="5410200" cy="4191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638800" y="2209800"/>
            <a:ext cx="3276600" cy="4191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5" grpId="0" build="p"/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6425" cy="5411788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If we use the definition of momentum, the momentum of the ball thrown by Frank is entirely in the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y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direction</a:t>
            </a:r>
          </a:p>
          <a:p>
            <a:pPr eaLnBrk="1" hangingPunct="1">
              <a:buNone/>
            </a:pP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				</a:t>
            </a:r>
            <a:r>
              <a:rPr lang="en-US" sz="2800" i="1" dirty="0" err="1" smtClean="0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8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Fy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= </a:t>
            </a: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mu</a:t>
            </a:r>
            <a:r>
              <a:rPr lang="en-US" sz="2800" i="1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change of momentum as observed by Frank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is</a:t>
            </a:r>
          </a:p>
          <a:p>
            <a:pPr eaLnBrk="1" hangingPunct="1">
              <a:buNone/>
            </a:pPr>
            <a:r>
              <a:rPr lang="en-US" sz="2800" dirty="0" smtClean="0">
                <a:latin typeface="Lucida Grande" pitchFamily="-84" charset="0"/>
                <a:ea typeface="Arial" pitchFamily="-84" charset="0"/>
                <a:cs typeface="Arial" pitchFamily="-84" charset="0"/>
              </a:rPr>
              <a:t>				</a:t>
            </a:r>
            <a:r>
              <a:rPr lang="el-GR" sz="2800" dirty="0" smtClean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sz="2800" i="1" dirty="0" smtClean="0">
                <a:ea typeface="Arial" pitchFamily="-84" charset="0"/>
                <a:cs typeface="Arial" pitchFamily="-84" charset="0"/>
              </a:rPr>
              <a:t>p</a:t>
            </a:r>
            <a:r>
              <a:rPr lang="en-US" sz="2800" i="1" baseline="-25000" dirty="0" smtClean="0">
                <a:ea typeface="Arial" pitchFamily="-84" charset="0"/>
                <a:cs typeface="Arial" pitchFamily="-84" charset="0"/>
              </a:rPr>
              <a:t>F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 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= </a:t>
            </a:r>
            <a:r>
              <a:rPr lang="el-GR" sz="2800" dirty="0" smtClean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sz="2800" i="1" dirty="0" err="1" smtClean="0">
                <a:ea typeface="Arial" pitchFamily="-84" charset="0"/>
                <a:cs typeface="Arial" pitchFamily="-84" charset="0"/>
              </a:rPr>
              <a:t>p</a:t>
            </a:r>
            <a:r>
              <a:rPr lang="en-US" sz="2800" i="1" baseline="-25000" dirty="0" err="1" smtClean="0">
                <a:ea typeface="Arial" pitchFamily="-84" charset="0"/>
                <a:cs typeface="Arial" pitchFamily="-84" charset="0"/>
              </a:rPr>
              <a:t>Fy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 = </a:t>
            </a:r>
            <a:r>
              <a:rPr lang="en-US" sz="28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2</a:t>
            </a:r>
            <a:r>
              <a:rPr lang="en-US" sz="2800" i="1" dirty="0" smtClean="0">
                <a:ea typeface="Arial" pitchFamily="-84" charset="0"/>
                <a:cs typeface="Arial" pitchFamily="-84" charset="0"/>
              </a:rPr>
              <a:t>mu</a:t>
            </a:r>
            <a:r>
              <a:rPr lang="en-US" sz="2800" baseline="-25000" dirty="0" smtClean="0">
                <a:ea typeface="Arial" pitchFamily="-84" charset="0"/>
                <a:cs typeface="Arial" pitchFamily="-84" charset="0"/>
              </a:rPr>
              <a:t>0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Mary measures the initial velocity of her own ball to be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>
              <a:buNone/>
            </a:pP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				</a:t>
            </a:r>
            <a:r>
              <a:rPr lang="en-US" sz="2800" i="1" dirty="0" err="1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ja-JP" altLang="en-US" sz="2800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8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Mx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= 0 and </a:t>
            </a:r>
            <a:r>
              <a:rPr lang="en-US" altLang="ja-JP" sz="2800" i="1" dirty="0" err="1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ja-JP" altLang="en-US" sz="2800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800" i="1" baseline="-25000" dirty="0" smtClean="0">
                <a:ea typeface="ＭＳ Ｐゴシック" pitchFamily="-84" charset="-128"/>
                <a:cs typeface="ＭＳ Ｐゴシック" pitchFamily="-84" charset="-128"/>
              </a:rPr>
              <a:t>My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altLang="ja-JP" sz="28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altLang="ja-JP" sz="2800" i="1" dirty="0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altLang="ja-JP" sz="2800" i="1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In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order to determine the velocity of Mary</a:t>
            </a:r>
            <a:r>
              <a:rPr lang="ja-JP" altLang="en-US" sz="2800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800" dirty="0" err="1" smtClean="0">
                <a:ea typeface="ＭＳ Ｐゴシック" pitchFamily="-84" charset="-128"/>
                <a:cs typeface="ＭＳ Ｐゴシック" pitchFamily="-84" charset="-128"/>
              </a:rPr>
              <a:t>s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 ball as measured by Frank we use the velocity transformation equations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: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None/>
            </a:pP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				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5714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Relativistic Momentum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pic>
        <p:nvPicPr>
          <p:cNvPr id="7" name="Picture 14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5334000"/>
            <a:ext cx="3003550" cy="62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5410200"/>
            <a:ext cx="11557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57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57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57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57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57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57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305800" cy="5257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Reading assignments: CH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2.10 (special topic), 2.13 and 2.14</a:t>
            </a:r>
          </a:p>
          <a:p>
            <a:pPr lvl="1"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Please go through eq. 2.45 through eq. 2.49 and example 2.9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/>
              <a:t>Reminder for homework #1 </a:t>
            </a:r>
          </a:p>
          <a:p>
            <a:pPr lvl="1" eaLnBrk="1" hangingPunct="1"/>
            <a:r>
              <a:rPr lang="en-US" sz="2400" dirty="0" smtClean="0"/>
              <a:t>chapter 2 end of the chapter problems</a:t>
            </a:r>
          </a:p>
          <a:p>
            <a:pPr lvl="1" eaLnBrk="1" hangingPunct="1"/>
            <a:r>
              <a:rPr lang="en-US" sz="2400" dirty="0" smtClean="0"/>
              <a:t>17, 21, 23, 24, 32, 59, 61, 66, 68, 81 and 96</a:t>
            </a:r>
          </a:p>
          <a:p>
            <a:pPr lvl="1" eaLnBrk="1" hangingPunct="1"/>
            <a:r>
              <a:rPr lang="en-US" sz="2400" dirty="0" smtClean="0"/>
              <a:t>Due is by the beginning of the class,</a:t>
            </a:r>
            <a:r>
              <a:rPr lang="en-US" sz="2400" dirty="0" smtClean="0"/>
              <a:t> </a:t>
            </a:r>
            <a:r>
              <a:rPr lang="en-US" sz="2400" dirty="0" smtClean="0"/>
              <a:t>Mon</a:t>
            </a:r>
            <a:r>
              <a:rPr lang="en-US" sz="2400" dirty="0" smtClean="0"/>
              <a:t>day</a:t>
            </a:r>
            <a:r>
              <a:rPr lang="en-US" sz="2400" dirty="0" smtClean="0"/>
              <a:t>, Sept. </a:t>
            </a:r>
            <a:r>
              <a:rPr lang="en-US" sz="2400" dirty="0" smtClean="0"/>
              <a:t>17</a:t>
            </a:r>
          </a:p>
          <a:p>
            <a:pPr lvl="1" eaLnBrk="1" hangingPunct="1"/>
            <a:r>
              <a:rPr lang="en-US" sz="2400" dirty="0" smtClean="0"/>
              <a:t>Work </a:t>
            </a:r>
            <a:r>
              <a:rPr lang="en-US" sz="2400" dirty="0" smtClean="0"/>
              <a:t>in study groups together with other students but PLEASE do write your answer in your own way!</a:t>
            </a:r>
          </a:p>
          <a:p>
            <a:pPr eaLnBrk="1" hangingPunct="1"/>
            <a:r>
              <a:rPr lang="en-US" sz="2800" dirty="0" smtClean="0"/>
              <a:t>Colloquium </a:t>
            </a:r>
            <a:r>
              <a:rPr lang="en-US" sz="2800" dirty="0" smtClean="0"/>
              <a:t>today: </a:t>
            </a:r>
            <a:r>
              <a:rPr lang="en-US" sz="2800" dirty="0" smtClean="0"/>
              <a:t>Physics faculty research expo</a:t>
            </a:r>
            <a:endParaRPr lang="en-US" sz="2800" dirty="0" smtClean="0"/>
          </a:p>
          <a:p>
            <a:pPr lvl="1" eaLnBrk="1" hangingPunct="1"/>
            <a:r>
              <a:rPr lang="en-US" sz="2400" dirty="0" smtClean="0"/>
              <a:t>Drs. Brandt, Deng, </a:t>
            </a:r>
            <a:r>
              <a:rPr lang="en-US" sz="2400" dirty="0" err="1" smtClean="0"/>
              <a:t>Farbin</a:t>
            </a:r>
            <a:r>
              <a:rPr lang="en-US" sz="2400" dirty="0" smtClean="0"/>
              <a:t>, Liu, </a:t>
            </a:r>
            <a:r>
              <a:rPr lang="en-US" sz="2400" dirty="0" err="1" smtClean="0"/>
              <a:t>Veervatina</a:t>
            </a:r>
            <a:r>
              <a:rPr lang="en-US" sz="2400" dirty="0" smtClean="0"/>
              <a:t> and Zhang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Relativistic Momentum</a:t>
            </a:r>
          </a:p>
        </p:txBody>
      </p:sp>
      <p:sp>
        <p:nvSpPr>
          <p:cNvPr id="117762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09600"/>
            <a:ext cx="8686800" cy="5334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Before the collision, the momentum of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Mary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ball as measured by Frank </a:t>
            </a:r>
            <a:r>
              <a:rPr lang="en-US" altLang="ja-JP" sz="24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(the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F</a:t>
            </a:r>
            <a:r>
              <a:rPr lang="en-US" altLang="ja-JP" sz="24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ixed frame)</a:t>
            </a:r>
            <a:r>
              <a:rPr lang="en-US" altLang="ja-JP" sz="2400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with the Lorentz velocity X-formation b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ecomes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For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 perfectly elastic collision, the momentum after the collision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is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Thus the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change in momentum of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Mary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ball according to Frank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is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OMG!  The linear momentum is not conserved even w/o external force!!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What do we do? 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  <a:sym typeface="Wingdings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Char char="è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Redefine the momentum in a fashion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  <a:sym typeface="Wingdings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Char char="è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Something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else has changed.   Mass is now,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m</a:t>
            </a:r>
            <a:r>
              <a:rPr lang="en-US" sz="2400" dirty="0" err="1" smtClean="0">
                <a:latin typeface="Symbol" charset="2"/>
                <a:ea typeface="ＭＳ Ｐゴシック" pitchFamily="-84" charset="-128"/>
                <a:cs typeface="Symbol" charset="2"/>
                <a:sym typeface="Wingdings"/>
              </a:rPr>
              <a:t>γ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!!  The relativistic mass!!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Char char="è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Mass as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the fundamental property of matter is called the “rest mass”, m</a:t>
            </a:r>
            <a:r>
              <a:rPr lang="en-US" sz="2400" baseline="-25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0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!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117766" name="Picture 2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1406525"/>
            <a:ext cx="13493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7" name="Picture 23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6850" y="1374775"/>
            <a:ext cx="32321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9" name="Picture 2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5825" y="2397125"/>
            <a:ext cx="13493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70" name="Picture 30" descr="image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2336800"/>
            <a:ext cx="3276600" cy="66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PHYS 3313-001, Fall 2012                      Dr. Jaehoon Yu</a:t>
            </a:r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905000" y="3505200"/>
          <a:ext cx="4114800" cy="685800"/>
        </p:xfrm>
        <a:graphic>
          <a:graphicData uri="http://schemas.openxmlformats.org/presentationml/2006/ole">
            <p:oleObj spid="_x0000_s50178" name="Equation" r:id="rId7" imgW="1752600" imgH="292100" progId="Equation.DSMT4">
              <p:embed/>
            </p:oleObj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4995863" y="4495800"/>
          <a:ext cx="3025775" cy="817563"/>
        </p:xfrm>
        <a:graphic>
          <a:graphicData uri="http://schemas.openxmlformats.org/presentationml/2006/ole">
            <p:oleObj spid="_x0000_s50179" name="Equation" r:id="rId8" imgW="1739900" imgH="469900" progId="Equation.DSMT4">
              <p:embed/>
            </p:oleObj>
          </a:graphicData>
        </a:graphic>
      </p:graphicFrame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6019800" y="3582988"/>
          <a:ext cx="1254125" cy="536575"/>
        </p:xfrm>
        <a:graphic>
          <a:graphicData uri="http://schemas.openxmlformats.org/presentationml/2006/ole">
            <p:oleObj spid="_x0000_s50180" name="Equation" r:id="rId9" imgW="533400" imgH="2286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7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7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77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77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77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77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77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8382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Relativistic and Classical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 Linear Momentum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132098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838200"/>
            <a:ext cx="6172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How do we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keep momentum conserved in a relativistic case?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7762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85800"/>
            <a:ext cx="8686800" cy="5334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Redefine the classical momentum in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the form: 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This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4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(u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) is different than the </a:t>
            </a:r>
            <a:r>
              <a:rPr lang="en-US" sz="24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factor since it uses the particle’s speed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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 What?  How does this make sense? 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	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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 Well the particle itself is moving with relativistic speed, thus that must impact the measurements by the observer in rest frame!!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Now,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the agreed value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of the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momentum in all frames is: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Resulting in the new relativistic definition of the momentum: 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PHYS 3313-001, Fall 2012                      Dr. Jaehoon Yu</a:t>
            </a:r>
            <a:endParaRPr lang="en-US" dirty="0"/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2819400" y="5486400"/>
          <a:ext cx="1016000" cy="420687"/>
        </p:xfrm>
        <a:graphic>
          <a:graphicData uri="http://schemas.openxmlformats.org/presentationml/2006/ole">
            <p:oleObj spid="_x0000_s275459" name="Equation" r:id="rId4" imgW="584200" imgH="241300" progId="Equation.DSMT4">
              <p:embed/>
            </p:oleObj>
          </a:graphicData>
        </a:graphic>
      </p:graphicFrame>
      <p:graphicFrame>
        <p:nvGraphicFramePr>
          <p:cNvPr id="275461" name="Object 5"/>
          <p:cNvGraphicFramePr>
            <a:graphicFrameLocks noChangeAspect="1"/>
          </p:cNvGraphicFramePr>
          <p:nvPr/>
        </p:nvGraphicFramePr>
        <p:xfrm>
          <a:off x="3276600" y="1157287"/>
          <a:ext cx="1635125" cy="442913"/>
        </p:xfrm>
        <a:graphic>
          <a:graphicData uri="http://schemas.openxmlformats.org/presentationml/2006/ole">
            <p:oleObj spid="_x0000_s275461" name="Equation" r:id="rId5" imgW="939800" imgH="254000" progId="Equation.DSMT4">
              <p:embed/>
            </p:oleObj>
          </a:graphicData>
        </a:graphic>
      </p:graphicFrame>
      <p:graphicFrame>
        <p:nvGraphicFramePr>
          <p:cNvPr id="275462" name="Object 6"/>
          <p:cNvGraphicFramePr>
            <a:graphicFrameLocks noChangeAspect="1"/>
          </p:cNvGraphicFramePr>
          <p:nvPr/>
        </p:nvGraphicFramePr>
        <p:xfrm>
          <a:off x="4953000" y="1066800"/>
          <a:ext cx="1633538" cy="817563"/>
        </p:xfrm>
        <a:graphic>
          <a:graphicData uri="http://schemas.openxmlformats.org/presentationml/2006/ole">
            <p:oleObj spid="_x0000_s275462" name="Equation" r:id="rId6" imgW="939800" imgH="469900" progId="Equation.DSMT4">
              <p:embed/>
            </p:oleObj>
          </a:graphicData>
        </a:graphic>
      </p:graphicFrame>
      <p:graphicFrame>
        <p:nvGraphicFramePr>
          <p:cNvPr id="275463" name="Object 7"/>
          <p:cNvGraphicFramePr>
            <a:graphicFrameLocks noChangeAspect="1"/>
          </p:cNvGraphicFramePr>
          <p:nvPr/>
        </p:nvGraphicFramePr>
        <p:xfrm>
          <a:off x="1828800" y="4048125"/>
          <a:ext cx="1281113" cy="752475"/>
        </p:xfrm>
        <a:graphic>
          <a:graphicData uri="http://schemas.openxmlformats.org/presentationml/2006/ole">
            <p:oleObj spid="_x0000_s275463" name="Equation" r:id="rId7" imgW="736600" imgH="431800" progId="Equation.DSMT4">
              <p:embed/>
            </p:oleObj>
          </a:graphicData>
        </a:graphic>
      </p:graphicFrame>
      <p:graphicFrame>
        <p:nvGraphicFramePr>
          <p:cNvPr id="275464" name="Object 8"/>
          <p:cNvGraphicFramePr>
            <a:graphicFrameLocks noChangeAspect="1"/>
          </p:cNvGraphicFramePr>
          <p:nvPr/>
        </p:nvGraphicFramePr>
        <p:xfrm>
          <a:off x="3225800" y="4048125"/>
          <a:ext cx="1193800" cy="752475"/>
        </p:xfrm>
        <a:graphic>
          <a:graphicData uri="http://schemas.openxmlformats.org/presentationml/2006/ole">
            <p:oleObj spid="_x0000_s275464" name="Equation" r:id="rId8" imgW="685800" imgH="431800" progId="Equation.DSMT4">
              <p:embed/>
            </p:oleObj>
          </a:graphicData>
        </a:graphic>
      </p:graphicFrame>
      <p:graphicFrame>
        <p:nvGraphicFramePr>
          <p:cNvPr id="275465" name="Object 9"/>
          <p:cNvGraphicFramePr>
            <a:graphicFrameLocks noChangeAspect="1"/>
          </p:cNvGraphicFramePr>
          <p:nvPr/>
        </p:nvGraphicFramePr>
        <p:xfrm>
          <a:off x="4406900" y="4191000"/>
          <a:ext cx="774700" cy="420688"/>
        </p:xfrm>
        <a:graphic>
          <a:graphicData uri="http://schemas.openxmlformats.org/presentationml/2006/ole">
            <p:oleObj spid="_x0000_s275465" name="Equation" r:id="rId9" imgW="444500" imgH="241300" progId="Equation.DSMT4">
              <p:embed/>
            </p:oleObj>
          </a:graphicData>
        </a:graphic>
      </p:graphicFrame>
      <p:graphicFrame>
        <p:nvGraphicFramePr>
          <p:cNvPr id="275466" name="Object 10"/>
          <p:cNvGraphicFramePr>
            <a:graphicFrameLocks noChangeAspect="1"/>
          </p:cNvGraphicFramePr>
          <p:nvPr/>
        </p:nvGraphicFramePr>
        <p:xfrm>
          <a:off x="5181600" y="4057650"/>
          <a:ext cx="1635125" cy="819150"/>
        </p:xfrm>
        <a:graphic>
          <a:graphicData uri="http://schemas.openxmlformats.org/presentationml/2006/ole">
            <p:oleObj spid="_x0000_s275466" name="Equation" r:id="rId10" imgW="939800" imgH="4699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7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7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7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7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5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77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08012"/>
          </a:xfrm>
        </p:spPr>
        <p:txBody>
          <a:bodyPr/>
          <a:lstStyle/>
          <a:p>
            <a:pPr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Relativistic </a:t>
            </a:r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Energy</a:t>
            </a:r>
          </a:p>
        </p:txBody>
      </p:sp>
      <p:sp>
        <p:nvSpPr>
          <p:cNvPr id="1239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609600"/>
            <a:ext cx="8453438" cy="5030788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Due to the new idea of relativistic mass, we must now redefine the concepts of work and energy.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/>
            <a:r>
              <a:rPr lang="en-US" sz="2400" dirty="0" smtClean="0"/>
              <a:t>Modify Newton</a:t>
            </a:r>
            <a:r>
              <a:rPr lang="en-US" sz="2400" dirty="0" smtClean="0">
                <a:ea typeface="ＭＳ Ｐゴシック" pitchFamily="-84" charset="-128"/>
              </a:rPr>
              <a:t>’</a:t>
            </a:r>
            <a:r>
              <a:rPr lang="en-US" altLang="ja-JP" sz="2400" dirty="0" smtClean="0"/>
              <a:t>s </a:t>
            </a:r>
            <a:r>
              <a:rPr lang="en-US" altLang="ja-JP" sz="2400" dirty="0"/>
              <a:t>second law to include our new definition of linear momentum, and force becomes</a:t>
            </a:r>
            <a:r>
              <a:rPr lang="en-US" altLang="ja-JP" sz="2400" dirty="0" smtClean="0"/>
              <a:t>:</a:t>
            </a:r>
          </a:p>
          <a:p>
            <a:pPr lvl="1" eaLnBrk="1" hangingPunct="1"/>
            <a:endParaRPr lang="en-US" altLang="ja-JP" sz="2400" dirty="0" smtClean="0"/>
          </a:p>
          <a:p>
            <a:pPr lvl="1" eaLnBrk="1" hangingPunct="1"/>
            <a:endParaRPr lang="en-US" altLang="ja-JP" sz="2400" dirty="0" smtClean="0"/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work </a:t>
            </a: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W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done by a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force </a:t>
            </a:r>
            <a:r>
              <a:rPr lang="en-US" sz="2800" b="1" dirty="0" smtClean="0">
                <a:ea typeface="ＭＳ Ｐゴシック" pitchFamily="-84" charset="-128"/>
                <a:cs typeface="ＭＳ Ｐゴシック" pitchFamily="-84" charset="-128"/>
              </a:rPr>
              <a:t>F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to move a particle from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rest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to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a certain kinetic energy is</a:t>
            </a:r>
          </a:p>
          <a:p>
            <a:pPr eaLnBrk="1" hangingPunct="1"/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Resulting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relativistic kinetic energy becomes</a:t>
            </a:r>
          </a:p>
          <a:p>
            <a:pPr eaLnBrk="1" hangingPunct="1"/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Why doesn’t this look anything like the classical KE?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3429000" y="2362200"/>
          <a:ext cx="1268412" cy="846137"/>
        </p:xfrm>
        <a:graphic>
          <a:graphicData uri="http://schemas.openxmlformats.org/presentationml/2006/ole">
            <p:oleObj spid="_x0000_s56322" name="Equation" r:id="rId3" imgW="647700" imgH="431800" progId="Equation.DSMT4">
              <p:embed/>
            </p:oleObj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4191000" y="3751980"/>
          <a:ext cx="3810000" cy="953426"/>
        </p:xfrm>
        <a:graphic>
          <a:graphicData uri="http://schemas.openxmlformats.org/presentationml/2006/ole">
            <p:oleObj spid="_x0000_s56324" name="Equation" r:id="rId4" imgW="1574800" imgH="393700" progId="Equation.DSMT4">
              <p:embed/>
            </p:oleObj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1492250" y="5056188"/>
          <a:ext cx="6813550" cy="845642"/>
        </p:xfrm>
        <a:graphic>
          <a:graphicData uri="http://schemas.openxmlformats.org/presentationml/2006/ole">
            <p:oleObj spid="_x0000_s56325" name="Equation" r:id="rId5" imgW="2667000" imgH="330200" progId="Equation.DSMT4">
              <p:embed/>
            </p:oleObj>
          </a:graphicData>
        </a:graphic>
      </p:graphicFrame>
      <p:graphicFrame>
        <p:nvGraphicFramePr>
          <p:cNvPr id="56326" name="Object 6"/>
          <p:cNvGraphicFramePr>
            <a:graphicFrameLocks noChangeAspect="1"/>
          </p:cNvGraphicFramePr>
          <p:nvPr/>
        </p:nvGraphicFramePr>
        <p:xfrm>
          <a:off x="4724400" y="2438400"/>
          <a:ext cx="1441450" cy="771525"/>
        </p:xfrm>
        <a:graphic>
          <a:graphicData uri="http://schemas.openxmlformats.org/presentationml/2006/ole">
            <p:oleObj spid="_x0000_s56326" name="Equation" r:id="rId6" imgW="736600" imgH="393700" progId="Equation.DSMT4">
              <p:embed/>
            </p:oleObj>
          </a:graphicData>
        </a:graphic>
      </p:graphicFrame>
      <p:graphicFrame>
        <p:nvGraphicFramePr>
          <p:cNvPr id="56327" name="Object 7"/>
          <p:cNvGraphicFramePr>
            <a:graphicFrameLocks noChangeAspect="1"/>
          </p:cNvGraphicFramePr>
          <p:nvPr/>
        </p:nvGraphicFramePr>
        <p:xfrm>
          <a:off x="6192838" y="2209800"/>
          <a:ext cx="2036762" cy="1193800"/>
        </p:xfrm>
        <a:graphic>
          <a:graphicData uri="http://schemas.openxmlformats.org/presentationml/2006/ole">
            <p:oleObj spid="_x0000_s56327" name="Equation" r:id="rId7" imgW="1041400" imgH="6096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3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3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3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39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08012"/>
          </a:xfrm>
        </p:spPr>
        <p:txBody>
          <a:bodyPr/>
          <a:lstStyle/>
          <a:p>
            <a:pPr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Big note on Relativistic KE</a:t>
            </a:r>
            <a:endParaRPr lang="en-US" sz="4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2590800" y="1295400"/>
          <a:ext cx="3073812" cy="769937"/>
        </p:xfrm>
        <a:graphic>
          <a:graphicData uri="http://schemas.openxmlformats.org/presentationml/2006/ole">
            <p:oleObj spid="_x0000_s279556" name="Equation" r:id="rId3" imgW="965200" imgH="241300" progId="Equation.DSMT4">
              <p:embed/>
            </p:oleObj>
          </a:graphicData>
        </a:graphic>
      </p:graphicFrame>
      <p:graphicFrame>
        <p:nvGraphicFramePr>
          <p:cNvPr id="56328" name="Object 8"/>
          <p:cNvGraphicFramePr>
            <a:graphicFrameLocks noChangeAspect="1"/>
          </p:cNvGraphicFramePr>
          <p:nvPr/>
        </p:nvGraphicFramePr>
        <p:xfrm>
          <a:off x="1295400" y="2819400"/>
          <a:ext cx="1979613" cy="1143000"/>
        </p:xfrm>
        <a:graphic>
          <a:graphicData uri="http://schemas.openxmlformats.org/presentationml/2006/ole">
            <p:oleObj spid="_x0000_s279559" name="Equation" r:id="rId4" imgW="685800" imgH="393700" progId="Equation.DSMT4">
              <p:embed/>
            </p:oleObj>
          </a:graphicData>
        </a:graphic>
      </p:graphicFrame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914400" y="1143000"/>
            <a:ext cx="8001000" cy="4114800"/>
          </a:xfrm>
        </p:spPr>
        <p:txBody>
          <a:bodyPr/>
          <a:lstStyle/>
          <a:p>
            <a:r>
              <a:rPr lang="en-US" sz="4800" dirty="0" smtClean="0"/>
              <a:t>Only                         is right! </a:t>
            </a:r>
          </a:p>
          <a:p>
            <a:endParaRPr lang="en-US" sz="4800" dirty="0" smtClean="0"/>
          </a:p>
          <a:p>
            <a:r>
              <a:rPr lang="en-US" sz="4800" dirty="0" smtClean="0"/>
              <a:t>              and                 are wrong!</a:t>
            </a:r>
            <a:endParaRPr lang="en-US" sz="4800" dirty="0"/>
          </a:p>
        </p:txBody>
      </p:sp>
      <p:graphicFrame>
        <p:nvGraphicFramePr>
          <p:cNvPr id="279560" name="Object 8"/>
          <p:cNvGraphicFramePr>
            <a:graphicFrameLocks noChangeAspect="1"/>
          </p:cNvGraphicFramePr>
          <p:nvPr/>
        </p:nvGraphicFramePr>
        <p:xfrm>
          <a:off x="4191000" y="2819400"/>
          <a:ext cx="2236787" cy="1143000"/>
        </p:xfrm>
        <a:graphic>
          <a:graphicData uri="http://schemas.openxmlformats.org/presentationml/2006/ole">
            <p:oleObj spid="_x0000_s279560" name="Equation" r:id="rId5" imgW="774700" imgH="3937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9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6425" cy="577850"/>
          </a:xfrm>
        </p:spPr>
        <p:txBody>
          <a:bodyPr/>
          <a:lstStyle/>
          <a:p>
            <a:pPr algn="ctr" eaLnBrk="1" hangingPunct="1"/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Total Energy and Rest Energy</a:t>
            </a:r>
          </a:p>
        </p:txBody>
      </p:sp>
      <p:sp>
        <p:nvSpPr>
          <p:cNvPr id="13414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45307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Rewriting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the relativistic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kinetic energy: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term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mc</a:t>
            </a:r>
            <a:r>
              <a:rPr lang="en-US" sz="2800" baseline="30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is called the rest energy and is denoted by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2800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sum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of the kinetic energy and rest energy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is interpreted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as the total energy of the particle.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134150" name="Picture 19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7163" y="1143000"/>
            <a:ext cx="374967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2" name="Picture 21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2667000"/>
            <a:ext cx="182745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644525" y="4746625"/>
          <a:ext cx="1946275" cy="587375"/>
        </p:xfrm>
        <a:graphic>
          <a:graphicData uri="http://schemas.openxmlformats.org/presentationml/2006/ole">
            <p:oleObj spid="_x0000_s66562" name="Equation" r:id="rId6" imgW="762000" imgH="228600" progId="Equation.DSMT4">
              <p:embed/>
            </p:oleObj>
          </a:graphicData>
        </a:graphic>
      </p:graphicFrame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2514600" y="4521200"/>
          <a:ext cx="2173287" cy="1270000"/>
        </p:xfrm>
        <a:graphic>
          <a:graphicData uri="http://schemas.openxmlformats.org/presentationml/2006/ole">
            <p:oleObj spid="_x0000_s66563" name="Equation" r:id="rId7" imgW="850900" imgH="495300" progId="Equation.DSMT4">
              <p:embed/>
            </p:oleObj>
          </a:graphicData>
        </a:graphic>
      </p:graphicFrame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4683125" y="4586287"/>
          <a:ext cx="2174875" cy="1204913"/>
        </p:xfrm>
        <a:graphic>
          <a:graphicData uri="http://schemas.openxmlformats.org/presentationml/2006/ole">
            <p:oleObj spid="_x0000_s66564" name="Equation" r:id="rId8" imgW="850900" imgH="469900" progId="Equation.DSMT4">
              <p:embed/>
            </p:oleObj>
          </a:graphicData>
        </a:graphic>
      </p:graphicFrame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6832600" y="4889500"/>
          <a:ext cx="1168400" cy="520700"/>
        </p:xfrm>
        <a:graphic>
          <a:graphicData uri="http://schemas.openxmlformats.org/presentationml/2006/ole">
            <p:oleObj spid="_x0000_s66565" name="Equation" r:id="rId9" imgW="457200" imgH="2032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4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4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8382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Relativistic and Classical Kinetic Energies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pic>
        <p:nvPicPr>
          <p:cNvPr id="7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4300" y="838200"/>
            <a:ext cx="593090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229600" cy="4038600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We square this result, multiply by </a:t>
            </a:r>
            <a:r>
              <a:rPr lang="en-US" sz="2800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sz="2800" baseline="30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, and rearrange the result.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en-US" sz="2800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en-US" sz="2800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en-US" sz="2800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140293" name="Picture 30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71439" y="838200"/>
            <a:ext cx="343824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6425" cy="533400"/>
          </a:xfrm>
        </p:spPr>
        <p:txBody>
          <a:bodyPr/>
          <a:lstStyle/>
          <a:p>
            <a:pPr algn="ctr" eaLnBrk="1" hangingPunct="1"/>
            <a:r>
              <a:rPr lang="en-US" sz="40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Relationship of Energy and Momentum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3" name="Oval 12"/>
          <p:cNvSpPr/>
          <p:nvPr/>
        </p:nvSpPr>
        <p:spPr bwMode="auto">
          <a:xfrm>
            <a:off x="6629400" y="3581400"/>
            <a:ext cx="1066800" cy="6858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848600" y="3581400"/>
            <a:ext cx="914400" cy="6858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2895600" y="5446713"/>
          <a:ext cx="1062037" cy="590550"/>
        </p:xfrm>
        <a:graphic>
          <a:graphicData uri="http://schemas.openxmlformats.org/presentationml/2006/ole">
            <p:oleObj spid="_x0000_s72706" name="Equation" r:id="rId5" imgW="342900" imgH="190500" progId="Equation.DSMT4">
              <p:embed/>
            </p:oleObj>
          </a:graphicData>
        </a:graphic>
      </p:graphicFrame>
      <p:sp>
        <p:nvSpPr>
          <p:cNvPr id="17" name="Right Arrow 16"/>
          <p:cNvSpPr/>
          <p:nvPr/>
        </p:nvSpPr>
        <p:spPr bwMode="auto">
          <a:xfrm>
            <a:off x="1371600" y="4495800"/>
            <a:ext cx="1261177" cy="917079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+mj-lt"/>
              </a:rPr>
              <a:t>Rewrite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+mj-lt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1371600" y="5407521"/>
            <a:ext cx="1261177" cy="917079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+mj-lt"/>
              </a:rPr>
              <a:t>Rewrite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+mj-lt"/>
            </a:endParaRPr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2971800" y="4572000"/>
          <a:ext cx="2992437" cy="708025"/>
        </p:xfrm>
        <a:graphic>
          <a:graphicData uri="http://schemas.openxmlformats.org/presentationml/2006/ole">
            <p:oleObj spid="_x0000_s72707" name="Equation" r:id="rId6" imgW="965200" imgH="228600" progId="Equation.DSMT4">
              <p:embed/>
            </p:oleObj>
          </a:graphicData>
        </a:graphic>
      </p:graphicFrame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3922713" y="5410200"/>
          <a:ext cx="2401887" cy="708025"/>
        </p:xfrm>
        <a:graphic>
          <a:graphicData uri="http://schemas.openxmlformats.org/presentationml/2006/ole">
            <p:oleObj spid="_x0000_s72708" name="Equation" r:id="rId7" imgW="774700" imgH="228600" progId="Equation.DSMT4">
              <p:embed/>
            </p:oleObj>
          </a:graphicData>
        </a:graphic>
      </p:graphicFrame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6248400" y="5410200"/>
          <a:ext cx="2400300" cy="708025"/>
        </p:xfrm>
        <a:graphic>
          <a:graphicData uri="http://schemas.openxmlformats.org/presentationml/2006/ole">
            <p:oleObj spid="_x0000_s72709" name="Equation" r:id="rId8" imgW="774700" imgH="228600" progId="Equation.DSMT4">
              <p:embed/>
            </p:oleObj>
          </a:graphicData>
        </a:graphic>
      </p:graphicFrame>
      <p:graphicFrame>
        <p:nvGraphicFramePr>
          <p:cNvPr id="72710" name="Object 6"/>
          <p:cNvGraphicFramePr>
            <a:graphicFrameLocks noChangeAspect="1"/>
          </p:cNvGraphicFramePr>
          <p:nvPr/>
        </p:nvGraphicFramePr>
        <p:xfrm>
          <a:off x="966787" y="2590800"/>
          <a:ext cx="1014413" cy="511175"/>
        </p:xfrm>
        <a:graphic>
          <a:graphicData uri="http://schemas.openxmlformats.org/presentationml/2006/ole">
            <p:oleObj spid="_x0000_s72710" name="Equation" r:id="rId9" imgW="457200" imgH="228600" progId="Equation.DSMT4">
              <p:embed/>
            </p:oleObj>
          </a:graphicData>
        </a:graphic>
      </p:graphicFrame>
      <p:graphicFrame>
        <p:nvGraphicFramePr>
          <p:cNvPr id="72711" name="Object 7"/>
          <p:cNvGraphicFramePr>
            <a:graphicFrameLocks noChangeAspect="1"/>
          </p:cNvGraphicFramePr>
          <p:nvPr/>
        </p:nvGraphicFramePr>
        <p:xfrm>
          <a:off x="914400" y="3502025"/>
          <a:ext cx="2057400" cy="936625"/>
        </p:xfrm>
        <a:graphic>
          <a:graphicData uri="http://schemas.openxmlformats.org/presentationml/2006/ole">
            <p:oleObj spid="_x0000_s72711" name="Equation" r:id="rId10" imgW="927100" imgH="419100" progId="Equation.DSMT4">
              <p:embed/>
            </p:oleObj>
          </a:graphicData>
        </a:graphic>
      </p:graphicFrame>
      <p:graphicFrame>
        <p:nvGraphicFramePr>
          <p:cNvPr id="72712" name="Object 8"/>
          <p:cNvGraphicFramePr>
            <a:graphicFrameLocks noChangeAspect="1"/>
          </p:cNvGraphicFramePr>
          <p:nvPr/>
        </p:nvGraphicFramePr>
        <p:xfrm>
          <a:off x="1981200" y="2611438"/>
          <a:ext cx="1692275" cy="512762"/>
        </p:xfrm>
        <a:graphic>
          <a:graphicData uri="http://schemas.openxmlformats.org/presentationml/2006/ole">
            <p:oleObj spid="_x0000_s72712" name="Equation" r:id="rId11" imgW="762000" imgH="228600" progId="Equation.DSMT4">
              <p:embed/>
            </p:oleObj>
          </a:graphicData>
        </a:graphic>
      </p:graphicFrame>
      <p:graphicFrame>
        <p:nvGraphicFramePr>
          <p:cNvPr id="72713" name="Object 9"/>
          <p:cNvGraphicFramePr>
            <a:graphicFrameLocks noChangeAspect="1"/>
          </p:cNvGraphicFramePr>
          <p:nvPr/>
        </p:nvGraphicFramePr>
        <p:xfrm>
          <a:off x="3648075" y="2362200"/>
          <a:ext cx="2143125" cy="1050925"/>
        </p:xfrm>
        <a:graphic>
          <a:graphicData uri="http://schemas.openxmlformats.org/presentationml/2006/ole">
            <p:oleObj spid="_x0000_s72713" name="Equation" r:id="rId12" imgW="965200" imgH="469900" progId="Equation.DSMT4">
              <p:embed/>
            </p:oleObj>
          </a:graphicData>
        </a:graphic>
      </p:graphicFrame>
      <p:graphicFrame>
        <p:nvGraphicFramePr>
          <p:cNvPr id="72714" name="Object 10"/>
          <p:cNvGraphicFramePr>
            <a:graphicFrameLocks noChangeAspect="1"/>
          </p:cNvGraphicFramePr>
          <p:nvPr/>
        </p:nvGraphicFramePr>
        <p:xfrm>
          <a:off x="5800725" y="2613025"/>
          <a:ext cx="1438275" cy="511175"/>
        </p:xfrm>
        <a:graphic>
          <a:graphicData uri="http://schemas.openxmlformats.org/presentationml/2006/ole">
            <p:oleObj spid="_x0000_s72714" name="Equation" r:id="rId13" imgW="647700" imgH="228600" progId="Equation.DSMT4">
              <p:embed/>
            </p:oleObj>
          </a:graphicData>
        </a:graphic>
      </p:graphicFrame>
      <p:graphicFrame>
        <p:nvGraphicFramePr>
          <p:cNvPr id="72715" name="Object 11"/>
          <p:cNvGraphicFramePr>
            <a:graphicFrameLocks noChangeAspect="1"/>
          </p:cNvGraphicFramePr>
          <p:nvPr/>
        </p:nvGraphicFramePr>
        <p:xfrm>
          <a:off x="2971800" y="3698875"/>
          <a:ext cx="1014412" cy="509588"/>
        </p:xfrm>
        <a:graphic>
          <a:graphicData uri="http://schemas.openxmlformats.org/presentationml/2006/ole">
            <p:oleObj spid="_x0000_s72715" name="Equation" r:id="rId14" imgW="457200" imgH="228600" progId="Equation.DSMT4">
              <p:embed/>
            </p:oleObj>
          </a:graphicData>
        </a:graphic>
      </p:graphicFrame>
      <p:graphicFrame>
        <p:nvGraphicFramePr>
          <p:cNvPr id="72716" name="Object 12"/>
          <p:cNvGraphicFramePr>
            <a:graphicFrameLocks noChangeAspect="1"/>
          </p:cNvGraphicFramePr>
          <p:nvPr/>
        </p:nvGraphicFramePr>
        <p:xfrm>
          <a:off x="4006850" y="3429000"/>
          <a:ext cx="2622550" cy="1049338"/>
        </p:xfrm>
        <a:graphic>
          <a:graphicData uri="http://schemas.openxmlformats.org/presentationml/2006/ole">
            <p:oleObj spid="_x0000_s72716" name="Equation" r:id="rId15" imgW="1181100" imgH="469900" progId="Equation.DSMT4">
              <p:embed/>
            </p:oleObj>
          </a:graphicData>
        </a:graphic>
      </p:graphicFrame>
      <p:graphicFrame>
        <p:nvGraphicFramePr>
          <p:cNvPr id="72717" name="Object 13"/>
          <p:cNvGraphicFramePr>
            <a:graphicFrameLocks noChangeAspect="1"/>
          </p:cNvGraphicFramePr>
          <p:nvPr/>
        </p:nvGraphicFramePr>
        <p:xfrm>
          <a:off x="6629400" y="3657600"/>
          <a:ext cx="2114550" cy="511175"/>
        </p:xfrm>
        <a:graphic>
          <a:graphicData uri="http://schemas.openxmlformats.org/presentationml/2006/ole">
            <p:oleObj spid="_x0000_s72717" name="Equation" r:id="rId16" imgW="952500" imgH="2286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0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89" grpId="0" uiExpand="1" build="p"/>
      <p:bldP spid="13" grpId="0" animBg="1"/>
      <p:bldP spid="14" grpId="0" animBg="1"/>
      <p:bldP spid="17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ctr"/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Massless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Particles have a speed 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equal to the speed of light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c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44386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Recall that a photon has 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zero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rest mass and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equation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from the last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slide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reduces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to: E = pc and we may conclude that: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Thus the velocity,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of a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massless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particle must be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since,  as           0,                 and it follows that: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                           </a:t>
            </a:r>
          </a:p>
        </p:txBody>
      </p:sp>
      <p:graphicFrame>
        <p:nvGraphicFramePr>
          <p:cNvPr id="144387" name="Object 2"/>
          <p:cNvGraphicFramePr>
            <a:graphicFrameLocks noChangeAspect="1"/>
          </p:cNvGraphicFramePr>
          <p:nvPr/>
        </p:nvGraphicFramePr>
        <p:xfrm>
          <a:off x="1752600" y="3276600"/>
          <a:ext cx="3967163" cy="571500"/>
        </p:xfrm>
        <a:graphic>
          <a:graphicData uri="http://schemas.openxmlformats.org/presentationml/2006/ole">
            <p:oleObj spid="_x0000_s262146" name="Equation" r:id="rId4" imgW="1409700" imgH="203200" progId="Equation.3">
              <p:embed/>
            </p:oleObj>
          </a:graphicData>
        </a:graphic>
      </p:graphicFrame>
      <p:graphicFrame>
        <p:nvGraphicFramePr>
          <p:cNvPr id="144388" name="Object 3"/>
          <p:cNvGraphicFramePr>
            <a:graphicFrameLocks noChangeAspect="1"/>
          </p:cNvGraphicFramePr>
          <p:nvPr/>
        </p:nvGraphicFramePr>
        <p:xfrm>
          <a:off x="3352800" y="4495800"/>
          <a:ext cx="887412" cy="284163"/>
        </p:xfrm>
        <a:graphic>
          <a:graphicData uri="http://schemas.openxmlformats.org/presentationml/2006/ole">
            <p:oleObj spid="_x0000_s262147" name="Equation" r:id="rId5" imgW="304800" imgH="101600" progId="Equation.3">
              <p:embed/>
            </p:oleObj>
          </a:graphicData>
        </a:graphic>
      </p:graphicFrame>
      <p:graphicFrame>
        <p:nvGraphicFramePr>
          <p:cNvPr id="144389" name="Object 4"/>
          <p:cNvGraphicFramePr>
            <a:graphicFrameLocks noChangeAspect="1"/>
          </p:cNvGraphicFramePr>
          <p:nvPr/>
        </p:nvGraphicFramePr>
        <p:xfrm>
          <a:off x="4572000" y="4419600"/>
          <a:ext cx="831850" cy="396875"/>
        </p:xfrm>
        <a:graphic>
          <a:graphicData uri="http://schemas.openxmlformats.org/presentationml/2006/ole">
            <p:oleObj spid="_x0000_s262148" name="Equation" r:id="rId6" imgW="266700" imgH="127000" progId="Equation.3">
              <p:embed/>
            </p:oleObj>
          </a:graphicData>
        </a:graphic>
      </p:graphicFrame>
      <p:graphicFrame>
        <p:nvGraphicFramePr>
          <p:cNvPr id="144390" name="Object 5"/>
          <p:cNvGraphicFramePr>
            <a:graphicFrameLocks noChangeAspect="1"/>
          </p:cNvGraphicFramePr>
          <p:nvPr/>
        </p:nvGraphicFramePr>
        <p:xfrm>
          <a:off x="5486400" y="4495800"/>
          <a:ext cx="566738" cy="285750"/>
        </p:xfrm>
        <a:graphic>
          <a:graphicData uri="http://schemas.openxmlformats.org/presentationml/2006/ole">
            <p:oleObj spid="_x0000_s262149" name="Equation" r:id="rId7" imgW="152400" imgH="76200" progId="Equation.DSMT4">
              <p:embed/>
            </p:oleObj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4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4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7362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Units of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Work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,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 Energy and Mass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47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6425" cy="4497387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work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done in accelerating a charge through a potential difference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is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W =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qV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. </a:t>
            </a:r>
          </a:p>
          <a:p>
            <a:pPr lvl="1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For a proton, with the charge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 =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1.602 × 10</a:t>
            </a:r>
            <a:r>
              <a:rPr lang="en-US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>
                <a:ea typeface="ＭＳ Ｐゴシック" pitchFamily="-84" charset="-128"/>
                <a:cs typeface="ＭＳ Ｐゴシック" pitchFamily="-84" charset="-128"/>
              </a:rPr>
              <a:t>19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C being accelerated across a potential difference of 1 V, the work done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is</a:t>
            </a:r>
          </a:p>
          <a:p>
            <a:pPr lvl="1" eaLnBrk="1" hangingPunct="1"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		1 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eV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= 1.602 </a:t>
            </a:r>
            <a:r>
              <a:rPr lang="en-US" dirty="0" smtClean="0">
                <a:ea typeface="Arial" pitchFamily="-84" charset="0"/>
                <a:cs typeface="Arial" pitchFamily="-84" charset="0"/>
              </a:rPr>
              <a:t>×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10</a:t>
            </a:r>
            <a:r>
              <a:rPr lang="en-US" baseline="300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 smtClean="0">
                <a:ea typeface="Arial" pitchFamily="-84" charset="0"/>
                <a:cs typeface="Arial" pitchFamily="-84" charset="0"/>
              </a:rPr>
              <a:t>19</a:t>
            </a:r>
            <a:r>
              <a:rPr lang="en-US" dirty="0" smtClean="0">
                <a:ea typeface="Arial" pitchFamily="-84" charset="0"/>
                <a:cs typeface="Arial" pitchFamily="-84" charset="0"/>
              </a:rPr>
              <a:t> </a:t>
            </a:r>
            <a:r>
              <a:rPr lang="en-US" dirty="0" smtClean="0">
                <a:ea typeface="Arial" pitchFamily="-84" charset="0"/>
                <a:cs typeface="Arial" pitchFamily="-84" charset="0"/>
              </a:rPr>
              <a:t>J</a:t>
            </a:r>
          </a:p>
          <a:p>
            <a:pPr lvl="1" eaLnBrk="1" hangingPunct="1">
              <a:buNone/>
            </a:pPr>
            <a:r>
              <a:rPr lang="en-US" i="1" dirty="0" smtClean="0">
                <a:ea typeface="ＭＳ Ｐゴシック" pitchFamily="-84" charset="-128"/>
                <a:cs typeface="ＭＳ Ｐゴシック" pitchFamily="-84" charset="-128"/>
              </a:rPr>
              <a:t>		W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= (1.602 × 10</a:t>
            </a:r>
            <a:r>
              <a:rPr lang="en-US" baseline="300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 smtClean="0">
                <a:ea typeface="Arial" pitchFamily="-84" charset="0"/>
                <a:cs typeface="Arial" pitchFamily="-84" charset="0"/>
              </a:rPr>
              <a:t>19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)(1 V) = 1.602 × 10</a:t>
            </a:r>
            <a:r>
              <a:rPr lang="en-US" baseline="300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 smtClean="0">
                <a:ea typeface="Arial" pitchFamily="-84" charset="0"/>
                <a:cs typeface="Arial" pitchFamily="-84" charset="0"/>
              </a:rPr>
              <a:t>19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J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eV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is also used as a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unit of energy.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i="1" dirty="0" smtClean="0">
                <a:ea typeface="ＭＳ Ｐゴシック" pitchFamily="-84" charset="-128"/>
                <a:cs typeface="ＭＳ Ｐゴシック" pitchFamily="-84" charset="-128"/>
              </a:rPr>
              <a:t>		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PHYS 3313-001, Fall 2012                      Dr. Jaehoon Yu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7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7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7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7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7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Mon., Sept. 10,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Special Project #2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5626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Derive the three Lorentz velocity transformation equations. (10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Derive the three reverse Lorentz velocity transformation equations. (10 points)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Prove that the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spacetime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invariant quantity s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=x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-(ct)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is indeed invariant, i.e. s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=s’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, in Lorentz Transformation. (5 points)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You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must derive each one separately starting from the Lorentz spatial coordinate transformation equations to obtain any credit. </a:t>
            </a:r>
          </a:p>
          <a:p>
            <a:pPr marL="914400" lvl="1" indent="-514350"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Just switching the signs and primes will not cut!</a:t>
            </a:r>
          </a:p>
          <a:p>
            <a:pPr marL="914400" lvl="1" indent="-514350"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Must take the simplest form of the equations, using </a:t>
            </a:r>
            <a:r>
              <a:rPr lang="en-US" sz="20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β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sz="20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You MUST have your own, independent answers to the above three questions even if you worked together with others.  All those who share the answers will get 0 credit if copied.</a:t>
            </a:r>
          </a:p>
          <a:p>
            <a:pPr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Due for the submission is Wednesday, Sept. 19!</a:t>
            </a:r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6425" cy="533400"/>
          </a:xfrm>
        </p:spPr>
        <p:txBody>
          <a:bodyPr/>
          <a:lstStyle/>
          <a:p>
            <a:pPr eaLnBrk="1" hangingPunct="1"/>
            <a:r>
              <a:rPr lang="en-US" sz="3400">
                <a:ea typeface="ＭＳ Ｐゴシック" pitchFamily="-84" charset="-128"/>
                <a:cs typeface="ＭＳ Ｐゴシック" pitchFamily="-84" charset="-128"/>
              </a:rPr>
              <a:t>Other Units</a:t>
            </a:r>
          </a:p>
        </p:txBody>
      </p:sp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914400"/>
            <a:ext cx="8226425" cy="5105400"/>
          </a:xfrm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Rest energy of a particle:</a:t>
            </a:r>
            <a:br>
              <a:rPr lang="en-US" sz="25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Example:</a:t>
            </a:r>
            <a:r>
              <a:rPr lang="en-US" sz="2500" dirty="0" smtClean="0">
                <a:ea typeface="ＭＳ Ｐゴシック" pitchFamily="-84" charset="-128"/>
                <a:cs typeface="ＭＳ Ｐゴシック" pitchFamily="-84" charset="-128"/>
              </a:rPr>
              <a:t> Rest energy, </a:t>
            </a:r>
            <a:r>
              <a:rPr lang="en-US" sz="2500" i="1" dirty="0" smtClean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2500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2500" dirty="0" smtClean="0">
                <a:ea typeface="ＭＳ Ｐゴシック" pitchFamily="-84" charset="-128"/>
                <a:cs typeface="ＭＳ Ｐゴシック" pitchFamily="-84" charset="-128"/>
              </a:rPr>
              <a:t>, </a:t>
            </a:r>
            <a:r>
              <a:rPr lang="en-US" sz="2500" dirty="0" smtClean="0">
                <a:ea typeface="ＭＳ Ｐゴシック" pitchFamily="-84" charset="-128"/>
                <a:cs typeface="ＭＳ Ｐゴシック" pitchFamily="-84" charset="-128"/>
              </a:rPr>
              <a:t>of proton</a:t>
            </a: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500" b="1" dirty="0">
                <a:ea typeface="ＭＳ Ｐゴシック" pitchFamily="-84" charset="-128"/>
                <a:cs typeface="ＭＳ Ｐゴシック" pitchFamily="-84" charset="-128"/>
              </a:rPr>
              <a:t>Atomic mass unit</a:t>
            </a: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sz="2500" dirty="0" err="1">
                <a:ea typeface="ＭＳ Ｐゴシック" pitchFamily="-84" charset="-128"/>
                <a:cs typeface="ＭＳ Ｐゴシック" pitchFamily="-84" charset="-128"/>
              </a:rPr>
              <a:t>amu</a:t>
            </a: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)</a:t>
            </a:r>
            <a:r>
              <a:rPr lang="en-US" sz="2500" dirty="0" smtClean="0">
                <a:ea typeface="ＭＳ Ｐゴシック" pitchFamily="-84" charset="-128"/>
                <a:cs typeface="ＭＳ Ｐゴシック" pitchFamily="-84" charset="-128"/>
              </a:rPr>
              <a:t>:</a:t>
            </a:r>
            <a:r>
              <a:rPr lang="en-US" sz="25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500" dirty="0" smtClean="0">
                <a:ea typeface="ＭＳ Ｐゴシック" pitchFamily="-84" charset="-128"/>
                <a:cs typeface="ＭＳ Ｐゴシック" pitchFamily="-84" charset="-128"/>
              </a:rPr>
              <a:t>Example</a:t>
            </a: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: carbon-12</a:t>
            </a:r>
          </a:p>
          <a:p>
            <a:pPr marL="609600" indent="-609600" eaLnBrk="1" hangingPunct="1">
              <a:buFont typeface="Wingdings" pitchFamily="-84" charset="2"/>
              <a:buNone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Font typeface="Wingdings" pitchFamily="-84" charset="2"/>
              <a:buNone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Font typeface="Wingdings" pitchFamily="-84" charset="2"/>
              <a:buNone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Font typeface="Wingdings" pitchFamily="-84" charset="2"/>
              <a:buNone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49507" name="Rectangle 12"/>
          <p:cNvSpPr>
            <a:spLocks noChangeArrowheads="1"/>
          </p:cNvSpPr>
          <p:nvPr/>
        </p:nvSpPr>
        <p:spPr bwMode="auto">
          <a:xfrm>
            <a:off x="1700213" y="4249738"/>
            <a:ext cx="21304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100" dirty="0">
                <a:solidFill>
                  <a:schemeClr val="tx1"/>
                </a:solidFill>
              </a:rPr>
              <a:t>Mass (</a:t>
            </a:r>
            <a:r>
              <a:rPr lang="en-US" sz="2100" baseline="30000" dirty="0">
                <a:solidFill>
                  <a:schemeClr val="tx1"/>
                </a:solidFill>
              </a:rPr>
              <a:t>12</a:t>
            </a:r>
            <a:r>
              <a:rPr lang="en-US" sz="2100" dirty="0">
                <a:solidFill>
                  <a:schemeClr val="tx1"/>
                </a:solidFill>
              </a:rPr>
              <a:t>C atom)</a:t>
            </a:r>
          </a:p>
        </p:txBody>
      </p:sp>
      <p:sp>
        <p:nvSpPr>
          <p:cNvPr id="149508" name="Rectangle 13"/>
          <p:cNvSpPr>
            <a:spLocks noChangeArrowheads="1"/>
          </p:cNvSpPr>
          <p:nvPr/>
        </p:nvSpPr>
        <p:spPr bwMode="auto">
          <a:xfrm>
            <a:off x="1700213" y="5681663"/>
            <a:ext cx="213042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100" dirty="0">
                <a:solidFill>
                  <a:schemeClr val="tx1"/>
                </a:solidFill>
              </a:rPr>
              <a:t>Mass (</a:t>
            </a:r>
            <a:r>
              <a:rPr lang="en-US" sz="2100" baseline="30000" dirty="0">
                <a:solidFill>
                  <a:schemeClr val="tx1"/>
                </a:solidFill>
              </a:rPr>
              <a:t>12</a:t>
            </a:r>
            <a:r>
              <a:rPr lang="en-US" sz="2100" dirty="0">
                <a:solidFill>
                  <a:schemeClr val="tx1"/>
                </a:solidFill>
              </a:rPr>
              <a:t>C atom)</a:t>
            </a:r>
          </a:p>
        </p:txBody>
      </p:sp>
      <p:pic>
        <p:nvPicPr>
          <p:cNvPr id="149509" name="Picture 18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7313" y="4114800"/>
            <a:ext cx="29273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10" name="Picture 1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3025" y="5692775"/>
            <a:ext cx="354647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11" name="Picture 2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7313" y="5083175"/>
            <a:ext cx="25495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12" name="Picture 20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30338" y="2003425"/>
            <a:ext cx="65373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13" name="Picture 22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32088" y="2535238"/>
            <a:ext cx="51022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9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 uiExpand="1" build="p"/>
      <p:bldP spid="149507" grpId="0"/>
      <p:bldP spid="14950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84212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Binding Energy</a:t>
            </a:r>
          </a:p>
        </p:txBody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219200"/>
            <a:ext cx="8226425" cy="44973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potential energy associated with the force keeping the system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together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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 </a:t>
            </a:r>
            <a:r>
              <a:rPr lang="en-US" i="1" dirty="0" smtClean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i="1" baseline="-25000" dirty="0" smtClean="0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difference between the rest energy of the individual particles and the rest energy of the combined bound system.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9313" y="3886200"/>
            <a:ext cx="49053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4905375"/>
            <a:ext cx="49053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08012"/>
          </a:xfrm>
        </p:spPr>
        <p:txBody>
          <a:bodyPr/>
          <a:lstStyle/>
          <a:p>
            <a:pPr algn="ctr" eaLnBrk="1" hangingPunct="1"/>
            <a:r>
              <a:rPr lang="en-US" sz="4800" dirty="0" err="1" smtClean="0">
                <a:ea typeface="ＭＳ Ｐゴシック" pitchFamily="-84" charset="-128"/>
                <a:cs typeface="ＭＳ Ｐゴシック" pitchFamily="-84" charset="-128"/>
              </a:rPr>
              <a:t>Spacetime</a:t>
            </a:r>
            <a:endParaRPr lang="en-US" sz="4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82000" cy="44973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When describing events in relativity, it is convenient to represent events on a </a:t>
            </a:r>
            <a:r>
              <a:rPr lang="en-US" b="1" dirty="0" err="1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spacetime</a:t>
            </a:r>
            <a:r>
              <a:rPr lang="en-US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diagram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.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In this diagram one spatial coordinate </a:t>
            </a:r>
            <a:r>
              <a:rPr lang="en-US" i="1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i="1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specifies  position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and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instead of time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ct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is used as the  other coordinate so that both coordinates will have dimensions of length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Spacetime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diagrams were first used by H.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Minkowski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in 1908 and are often called </a:t>
            </a:r>
            <a:r>
              <a:rPr lang="en-US" b="1" dirty="0" err="1">
                <a:ea typeface="ＭＳ Ｐゴシック" pitchFamily="-84" charset="-128"/>
                <a:cs typeface="ＭＳ Ｐゴシック" pitchFamily="-84" charset="-128"/>
              </a:rPr>
              <a:t>Minkowski</a:t>
            </a:r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 diagrams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. Paths in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Minkowski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spacetime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are called </a:t>
            </a:r>
            <a:r>
              <a:rPr lang="en-US" b="1" dirty="0" err="1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worldlines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8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36588"/>
          </a:xfrm>
        </p:spPr>
        <p:txBody>
          <a:bodyPr/>
          <a:lstStyle/>
          <a:p>
            <a:pPr algn="ctr" eaLnBrk="1" hangingPunct="1"/>
            <a:r>
              <a:rPr lang="en-US" sz="4000" dirty="0" err="1">
                <a:ea typeface="ＭＳ Ｐゴシック" pitchFamily="-84" charset="-128"/>
                <a:cs typeface="ＭＳ Ｐゴシック" pitchFamily="-84" charset="-128"/>
              </a:rPr>
              <a:t>Spacetime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 Diagram</a:t>
            </a:r>
          </a:p>
        </p:txBody>
      </p:sp>
      <p:pic>
        <p:nvPicPr>
          <p:cNvPr id="89090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914400"/>
            <a:ext cx="7010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Particular </a:t>
            </a:r>
            <a:r>
              <a:rPr lang="en-US" sz="4000" dirty="0" err="1">
                <a:ea typeface="ＭＳ Ｐゴシック" pitchFamily="-84" charset="-128"/>
                <a:cs typeface="ＭＳ Ｐゴシック" pitchFamily="-84" charset="-128"/>
              </a:rPr>
              <a:t>Worldlines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91138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905000"/>
            <a:ext cx="5791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686800" cy="1066800"/>
          </a:xfrm>
        </p:spPr>
        <p:txBody>
          <a:bodyPr/>
          <a:lstStyle/>
          <a:p>
            <a:r>
              <a:rPr lang="en-US" sz="2400" dirty="0" smtClean="0">
                <a:solidFill>
                  <a:srgbClr val="000090"/>
                </a:solidFill>
              </a:rPr>
              <a:t>How </a:t>
            </a:r>
            <a:r>
              <a:rPr lang="en-US" sz="2400" dirty="0" smtClean="0">
                <a:solidFill>
                  <a:srgbClr val="000090"/>
                </a:solidFill>
              </a:rPr>
              <a:t>does the </a:t>
            </a:r>
            <a:r>
              <a:rPr lang="en-US" sz="2400" dirty="0" err="1" smtClean="0">
                <a:solidFill>
                  <a:srgbClr val="000090"/>
                </a:solidFill>
              </a:rPr>
              <a:t>worldline</a:t>
            </a:r>
            <a:r>
              <a:rPr lang="en-US" sz="2400" dirty="0" smtClean="0">
                <a:solidFill>
                  <a:srgbClr val="000090"/>
                </a:solidFill>
              </a:rPr>
              <a:t> for a spaceship running at the velocity </a:t>
            </a:r>
            <a:r>
              <a:rPr lang="en-US" sz="2400" dirty="0" err="1" smtClean="0">
                <a:solidFill>
                  <a:srgbClr val="000090"/>
                </a:solidFill>
              </a:rPr>
              <a:t>v</a:t>
            </a:r>
            <a:r>
              <a:rPr lang="en-US" sz="2400" dirty="0" smtClean="0">
                <a:solidFill>
                  <a:srgbClr val="000090"/>
                </a:solidFill>
              </a:rPr>
              <a:t>(&lt;</a:t>
            </a:r>
            <a:r>
              <a:rPr lang="en-US" sz="2400" dirty="0" err="1" smtClean="0">
                <a:solidFill>
                  <a:srgbClr val="000090"/>
                </a:solidFill>
              </a:rPr>
              <a:t>c</a:t>
            </a:r>
            <a:r>
              <a:rPr lang="en-US" sz="2400" dirty="0" smtClean="0">
                <a:solidFill>
                  <a:srgbClr val="000090"/>
                </a:solidFill>
              </a:rPr>
              <a:t>) look?</a:t>
            </a:r>
            <a:endParaRPr lang="en-US" sz="2400" dirty="0" smtClean="0">
              <a:solidFill>
                <a:srgbClr val="000090"/>
              </a:solidFill>
            </a:endParaRPr>
          </a:p>
          <a:p>
            <a:r>
              <a:rPr lang="en-US" sz="2400" dirty="0" smtClean="0">
                <a:solidFill>
                  <a:srgbClr val="000090"/>
                </a:solidFill>
              </a:rPr>
              <a:t>How </a:t>
            </a:r>
            <a:r>
              <a:rPr lang="en-US" sz="2400" dirty="0" smtClean="0">
                <a:solidFill>
                  <a:srgbClr val="000090"/>
                </a:solidFill>
              </a:rPr>
              <a:t>does the </a:t>
            </a:r>
            <a:r>
              <a:rPr lang="en-US" sz="2400" dirty="0" err="1" smtClean="0">
                <a:solidFill>
                  <a:srgbClr val="000090"/>
                </a:solidFill>
              </a:rPr>
              <a:t>worldline</a:t>
            </a:r>
            <a:r>
              <a:rPr lang="en-US" sz="2400" dirty="0" smtClean="0">
                <a:solidFill>
                  <a:srgbClr val="000090"/>
                </a:solidFill>
              </a:rPr>
              <a:t> for light signal look</a:t>
            </a:r>
            <a:r>
              <a:rPr lang="en-US" sz="2400" dirty="0" smtClean="0">
                <a:solidFill>
                  <a:srgbClr val="000090"/>
                </a:solidFill>
              </a:rPr>
              <a:t>?</a:t>
            </a:r>
            <a:endParaRPr lang="en-US" sz="2400" dirty="0" smtClean="0">
              <a:solidFill>
                <a:srgbClr val="000090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 rot="10800000">
            <a:off x="4038600" y="2209798"/>
            <a:ext cx="1828799" cy="3657599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Isosceles Triangle 10"/>
          <p:cNvSpPr/>
          <p:nvPr/>
        </p:nvSpPr>
        <p:spPr bwMode="auto">
          <a:xfrm rot="10800000" flipV="1">
            <a:off x="4038600" y="2209801"/>
            <a:ext cx="3352800" cy="3581399"/>
          </a:xfrm>
          <a:prstGeom prst="triangle">
            <a:avLst>
              <a:gd name="adj" fmla="val 0"/>
            </a:avLst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981200" y="2590800"/>
            <a:ext cx="1981200" cy="60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391400" y="3962400"/>
            <a:ext cx="685800" cy="60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038600" y="5181600"/>
            <a:ext cx="685800" cy="60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914400"/>
            <a:ext cx="754380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086600" cy="1447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How about time measured by two  stationary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clocks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? 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143000"/>
            <a:ext cx="7239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How about time measured by  moving clocks?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The Light Cone</a:t>
            </a:r>
          </a:p>
        </p:txBody>
      </p:sp>
      <p:pic>
        <p:nvPicPr>
          <p:cNvPr id="97282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1193800"/>
            <a:ext cx="86360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Wed., Sept. 12,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04800" y="1143000"/>
            <a:ext cx="4267200" cy="4648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48200" y="1143000"/>
            <a:ext cx="4267200" cy="46482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14860</TotalTime>
  <Words>2644</Words>
  <Application>Microsoft Macintosh PowerPoint</Application>
  <PresentationFormat>On-screen Show (4:3)</PresentationFormat>
  <Paragraphs>311</Paragraphs>
  <Slides>31</Slides>
  <Notes>15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phys1443-spring02</vt:lpstr>
      <vt:lpstr>Equation</vt:lpstr>
      <vt:lpstr>MathType 6.0 Equation</vt:lpstr>
      <vt:lpstr>PHYS 3313 – Section 001 Lecture #5</vt:lpstr>
      <vt:lpstr>Announcements</vt:lpstr>
      <vt:lpstr>Special Project #2</vt:lpstr>
      <vt:lpstr>Spacetime</vt:lpstr>
      <vt:lpstr>Spacetime Diagram</vt:lpstr>
      <vt:lpstr>Particular Worldlines</vt:lpstr>
      <vt:lpstr>How about time measured by two  stationary clocks? </vt:lpstr>
      <vt:lpstr>How about time measured by  moving clocks?</vt:lpstr>
      <vt:lpstr>The Light Cone</vt:lpstr>
      <vt:lpstr>Invariant Quantities: The Spacetime Interval</vt:lpstr>
      <vt:lpstr>Spacetime Invariants</vt:lpstr>
      <vt:lpstr>The Twin Paradox in Space-Time</vt:lpstr>
      <vt:lpstr>The Doppler Effect </vt:lpstr>
      <vt:lpstr>Recall the Doppler Effect</vt:lpstr>
      <vt:lpstr>The Relativistic Doppler Effect </vt:lpstr>
      <vt:lpstr>The Relativistic Doppler Effect (con’t)</vt:lpstr>
      <vt:lpstr>Results of Relativistic Doppler Effect</vt:lpstr>
      <vt:lpstr>Relativistic Momentum</vt:lpstr>
      <vt:lpstr>Relativistic Momentum</vt:lpstr>
      <vt:lpstr>Relativistic Momentum</vt:lpstr>
      <vt:lpstr>Relativistic and Classical Linear Momentum</vt:lpstr>
      <vt:lpstr>How do we keep momentum conserved in a relativistic case?</vt:lpstr>
      <vt:lpstr>Relativistic Energy</vt:lpstr>
      <vt:lpstr>Big note on Relativistic KE</vt:lpstr>
      <vt:lpstr>Total Energy and Rest Energy</vt:lpstr>
      <vt:lpstr>Relativistic and Classical Kinetic Energies</vt:lpstr>
      <vt:lpstr>Relationship of Energy and Momentum</vt:lpstr>
      <vt:lpstr>Massless Particles have a speed  equal to the speed of light c</vt:lpstr>
      <vt:lpstr>Units of Work, Energy and Mass</vt:lpstr>
      <vt:lpstr>Other Units</vt:lpstr>
      <vt:lpstr>Binding Energy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1027</cp:revision>
  <dcterms:created xsi:type="dcterms:W3CDTF">2012-09-11T00:36:43Z</dcterms:created>
  <dcterms:modified xsi:type="dcterms:W3CDTF">2012-09-12T19:51:02Z</dcterms:modified>
</cp:coreProperties>
</file>