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embeddings/oleObject23.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embeddings/oleObject12.bin" ContentType="application/vnd.openxmlformats-officedocument.oleObject"/>
  <Override PartName="/ppt/slides/slide3.xml" ContentType="application/vnd.openxmlformats-officedocument.presentationml.slide+xml"/>
  <Override PartName="/ppt/embeddings/oleObject28.bin" ContentType="application/vnd.openxmlformats-officedocument.oleObject"/>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0"/>
  </p:notesMasterIdLst>
  <p:handoutMasterIdLst>
    <p:handoutMasterId r:id="rId31"/>
  </p:handoutMasterIdLst>
  <p:sldIdLst>
    <p:sldId id="256" r:id="rId2"/>
    <p:sldId id="335" r:id="rId3"/>
    <p:sldId id="624" r:id="rId4"/>
    <p:sldId id="583" r:id="rId5"/>
    <p:sldId id="587" r:id="rId6"/>
    <p:sldId id="625" r:id="rId7"/>
    <p:sldId id="588" r:id="rId8"/>
    <p:sldId id="589" r:id="rId9"/>
    <p:sldId id="590" r:id="rId10"/>
    <p:sldId id="591" r:id="rId11"/>
    <p:sldId id="592" r:id="rId12"/>
    <p:sldId id="621" r:id="rId13"/>
    <p:sldId id="622" r:id="rId14"/>
    <p:sldId id="594" r:id="rId15"/>
    <p:sldId id="595" r:id="rId16"/>
    <p:sldId id="596" r:id="rId17"/>
    <p:sldId id="597" r:id="rId18"/>
    <p:sldId id="598" r:id="rId19"/>
    <p:sldId id="599" r:id="rId20"/>
    <p:sldId id="600" r:id="rId21"/>
    <p:sldId id="601" r:id="rId22"/>
    <p:sldId id="602" r:id="rId23"/>
    <p:sldId id="603" r:id="rId24"/>
    <p:sldId id="604" r:id="rId25"/>
    <p:sldId id="605" r:id="rId26"/>
    <p:sldId id="606" r:id="rId27"/>
    <p:sldId id="607" r:id="rId28"/>
    <p:sldId id="608" r:id="rId2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A5002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96" d="100"/>
          <a:sy n="96" d="100"/>
        </p:scale>
        <p:origin x="-1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7.pict"/><Relationship Id="rId12" Type="http://schemas.openxmlformats.org/officeDocument/2006/relationships/image" Target="../media/image18.pict"/><Relationship Id="rId13" Type="http://schemas.openxmlformats.org/officeDocument/2006/relationships/image" Target="../media/image19.pict"/><Relationship Id="rId14" Type="http://schemas.openxmlformats.org/officeDocument/2006/relationships/image" Target="../media/image20.pict"/><Relationship Id="rId1" Type="http://schemas.openxmlformats.org/officeDocument/2006/relationships/image" Target="../media/image7.pict"/><Relationship Id="rId2" Type="http://schemas.openxmlformats.org/officeDocument/2006/relationships/image" Target="../media/image8.pict"/><Relationship Id="rId3" Type="http://schemas.openxmlformats.org/officeDocument/2006/relationships/image" Target="../media/image9.pict"/><Relationship Id="rId4" Type="http://schemas.openxmlformats.org/officeDocument/2006/relationships/image" Target="../media/image10.pict"/><Relationship Id="rId5" Type="http://schemas.openxmlformats.org/officeDocument/2006/relationships/image" Target="../media/image11.pict"/><Relationship Id="rId6" Type="http://schemas.openxmlformats.org/officeDocument/2006/relationships/image" Target="../media/image12.pict"/><Relationship Id="rId7" Type="http://schemas.openxmlformats.org/officeDocument/2006/relationships/image" Target="../media/image13.pict"/><Relationship Id="rId8" Type="http://schemas.openxmlformats.org/officeDocument/2006/relationships/image" Target="../media/image14.pict"/><Relationship Id="rId9" Type="http://schemas.openxmlformats.org/officeDocument/2006/relationships/image" Target="../media/image15.pict"/><Relationship Id="rId10" Type="http://schemas.openxmlformats.org/officeDocument/2006/relationships/image" Target="../media/image16.pict"/></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ict"/><Relationship Id="rId4" Type="http://schemas.openxmlformats.org/officeDocument/2006/relationships/image" Target="../media/image25.pict"/><Relationship Id="rId5" Type="http://schemas.openxmlformats.org/officeDocument/2006/relationships/image" Target="../media/image26.pict"/><Relationship Id="rId6" Type="http://schemas.openxmlformats.org/officeDocument/2006/relationships/image" Target="../media/image27.pict"/><Relationship Id="rId7" Type="http://schemas.openxmlformats.org/officeDocument/2006/relationships/image" Target="../media/image28.pict"/><Relationship Id="rId1" Type="http://schemas.openxmlformats.org/officeDocument/2006/relationships/image" Target="../media/image22.pict"/><Relationship Id="rId2" Type="http://schemas.openxmlformats.org/officeDocument/2006/relationships/image" Target="../media/image23.pict"/></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pict"/><Relationship Id="rId4" Type="http://schemas.openxmlformats.org/officeDocument/2006/relationships/image" Target="../media/image34.pict"/><Relationship Id="rId5" Type="http://schemas.openxmlformats.org/officeDocument/2006/relationships/image" Target="../media/image35.pict"/><Relationship Id="rId1" Type="http://schemas.openxmlformats.org/officeDocument/2006/relationships/image" Target="../media/image31.pict"/><Relationship Id="rId2" Type="http://schemas.openxmlformats.org/officeDocument/2006/relationships/image" Target="../media/image32.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pict"/><Relationship Id="rId2" Type="http://schemas.openxmlformats.org/officeDocument/2006/relationships/image" Target="../media/image53.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fld id="{FDDAF44D-5BDC-464D-BFC2-357404B9B05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 Sept. 17,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 Sept. 17,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6"/>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1" r:id="rId13"/>
    <p:sldLayoutId id="2147483722" r:id="rId14"/>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oleObject" Target="../embeddings/oleObject9.bin"/><Relationship Id="rId13" Type="http://schemas.openxmlformats.org/officeDocument/2006/relationships/oleObject" Target="../embeddings/oleObject10.bin"/><Relationship Id="rId14" Type="http://schemas.openxmlformats.org/officeDocument/2006/relationships/oleObject" Target="../embeddings/oleObject11.bin"/><Relationship Id="rId15" Type="http://schemas.openxmlformats.org/officeDocument/2006/relationships/oleObject" Target="../embeddings/oleObject12.bin"/><Relationship Id="rId16" Type="http://schemas.openxmlformats.org/officeDocument/2006/relationships/oleObject" Target="../embeddings/oleObject13.bin"/><Relationship Id="rId17" Type="http://schemas.openxmlformats.org/officeDocument/2006/relationships/oleObject" Target="../embeddings/oleObject14.bin"/><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image" Target="../media/image21.jpeg"/><Relationship Id="rId4" Type="http://schemas.openxmlformats.org/officeDocument/2006/relationships/oleObject" Target="../embeddings/oleObject1.bin"/><Relationship Id="rId5" Type="http://schemas.openxmlformats.org/officeDocument/2006/relationships/oleObject" Target="../embeddings/oleObject2.bin"/><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oleObject" Target="../embeddings/oleObject6.bin"/><Relationship Id="rId10"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oleObject" Target="../embeddings/oleObject16.bin"/><Relationship Id="rId5" Type="http://schemas.openxmlformats.org/officeDocument/2006/relationships/oleObject" Target="../embeddings/oleObject17.bin"/><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oleObject" Target="../embeddings/oleObject22.bin"/><Relationship Id="rId6" Type="http://schemas.openxmlformats.org/officeDocument/2006/relationships/image" Target="../media/image38.jpeg"/><Relationship Id="rId7" Type="http://schemas.openxmlformats.org/officeDocument/2006/relationships/oleObject" Target="../embeddings/oleObject23.bin"/><Relationship Id="rId8" Type="http://schemas.openxmlformats.org/officeDocument/2006/relationships/oleObject" Target="../embeddings/oleObject24.bin"/><Relationship Id="rId9" Type="http://schemas.openxmlformats.org/officeDocument/2006/relationships/oleObject" Target="../embeddings/oleObject25.bin"/><Relationship Id="rId10" Type="http://schemas.openxmlformats.org/officeDocument/2006/relationships/oleObject" Target="../embeddings/oleObject26.bin"/><Relationship Id="rId1" Type="http://schemas.openxmlformats.org/officeDocument/2006/relationships/vmlDrawing" Target="../drawings/vmlDrawing3.vml"/><Relationship Id="rId2"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1.jpeg"/><Relationship Id="rId3" Type="http://schemas.openxmlformats.org/officeDocument/2006/relationships/image" Target="../media/image4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3.jpeg"/><Relationship Id="rId3"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9.jpeg"/><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48.png"/><Relationship Id="rId1" Type="http://schemas.openxmlformats.org/officeDocument/2006/relationships/slideLayout" Target="../slideLayouts/slideLayout14.xml"/><Relationship Id="rId2"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48.png"/><Relationship Id="rId5" Type="http://schemas.openxmlformats.org/officeDocument/2006/relationships/oleObject" Target="../embeddings/oleObject27.bin"/><Relationship Id="rId6" Type="http://schemas.openxmlformats.org/officeDocument/2006/relationships/oleObject" Target="../embeddings/oleObject28.bin"/><Relationship Id="rId1" Type="http://schemas.openxmlformats.org/officeDocument/2006/relationships/vmlDrawing" Target="../drawings/vmlDrawing4.vml"/><Relationship Id="rId2"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 Sept. 17,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7437" y="1607403"/>
            <a:ext cx="2881151" cy="830997"/>
          </a:xfrm>
          <a:prstGeom prst="rect">
            <a:avLst/>
          </a:prstGeom>
          <a:noFill/>
          <a:ln w="9525">
            <a:noFill/>
            <a:miter lim="800000"/>
            <a:headEnd/>
            <a:tailEnd/>
          </a:ln>
        </p:spPr>
        <p:txBody>
          <a:bodyPr wrap="none">
            <a:prstTxWarp prst="textNoShape">
              <a:avLst/>
            </a:prstTxWarp>
            <a:spAutoFit/>
          </a:bodyPr>
          <a:lstStyle/>
          <a:p>
            <a:pPr algn="ctr"/>
            <a:r>
              <a:rPr lang="en-US" smtClean="0">
                <a:solidFill>
                  <a:schemeClr val="accent2"/>
                </a:solidFill>
                <a:latin typeface="Monotype Corsiva" pitchFamily="-84" charset="0"/>
              </a:rPr>
              <a:t>Monday</a:t>
            </a:r>
            <a:r>
              <a:rPr lang="en-US" dirty="0" smtClean="0">
                <a:solidFill>
                  <a:schemeClr val="accent2"/>
                </a:solidFill>
                <a:latin typeface="Monotype Corsiva" pitchFamily="-84" charset="0"/>
              </a:rPr>
              <a:t>, Sept. 17,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524000" y="25146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dirty="0" smtClean="0">
                <a:solidFill>
                  <a:schemeClr val="accent2"/>
                </a:solidFill>
                <a:latin typeface="Arial Narrow" pitchFamily="-84" charset="0"/>
              </a:rPr>
              <a:t>Discovery of the X-ray and the Electron</a:t>
            </a:r>
          </a:p>
          <a:p>
            <a:pPr marL="609600" indent="-609600">
              <a:spcBef>
                <a:spcPct val="20000"/>
              </a:spcBef>
              <a:buFontTx/>
              <a:buChar char="•"/>
            </a:pPr>
            <a:r>
              <a:rPr lang="en-US" dirty="0" smtClean="0">
                <a:solidFill>
                  <a:schemeClr val="accent2"/>
                </a:solidFill>
                <a:latin typeface="Arial Narrow" pitchFamily="-84" charset="0"/>
              </a:rPr>
              <a:t>Determination of Electron Charge</a:t>
            </a:r>
          </a:p>
          <a:p>
            <a:pPr marL="609600" indent="-609600">
              <a:spcBef>
                <a:spcPct val="20000"/>
              </a:spcBef>
              <a:buFontTx/>
              <a:buChar char="•"/>
            </a:pPr>
            <a:r>
              <a:rPr lang="en-US" dirty="0" smtClean="0">
                <a:solidFill>
                  <a:schemeClr val="accent2"/>
                </a:solidFill>
                <a:latin typeface="Arial Narrow" pitchFamily="-84" charset="0"/>
              </a:rPr>
              <a:t>Line Spectra</a:t>
            </a:r>
          </a:p>
          <a:p>
            <a:pPr marL="609600" indent="-609600">
              <a:spcBef>
                <a:spcPct val="20000"/>
              </a:spcBef>
              <a:buFontTx/>
              <a:buChar char="•"/>
            </a:pPr>
            <a:r>
              <a:rPr lang="en-US" dirty="0" smtClean="0">
                <a:solidFill>
                  <a:schemeClr val="accent2"/>
                </a:solidFill>
                <a:latin typeface="Arial Narrow" pitchFamily="-84" charset="0"/>
              </a:rPr>
              <a:t>Quantization</a:t>
            </a:r>
          </a:p>
          <a:p>
            <a:pPr marL="609600" indent="-609600">
              <a:spcBef>
                <a:spcPct val="20000"/>
              </a:spcBef>
              <a:buFontTx/>
              <a:buChar char="•"/>
            </a:pPr>
            <a:r>
              <a:rPr lang="en-US" dirty="0" smtClean="0">
                <a:solidFill>
                  <a:schemeClr val="accent2"/>
                </a:solidFill>
                <a:latin typeface="Arial Narrow" pitchFamily="-84" charset="0"/>
              </a:rPr>
              <a:t>Blackbody Radiation</a:t>
            </a:r>
          </a:p>
          <a:p>
            <a:pPr marL="609600" indent="-609600">
              <a:spcBef>
                <a:spcPct val="20000"/>
              </a:spcBef>
              <a:buFontTx/>
              <a:buChar char="•"/>
            </a:pPr>
            <a:r>
              <a:rPr lang="en-US" dirty="0" smtClean="0">
                <a:solidFill>
                  <a:schemeClr val="accent2"/>
                </a:solidFill>
                <a:latin typeface="Arial Narrow" pitchFamily="-84" charset="0"/>
              </a:rPr>
              <a:t>Photoelectric Effect</a:t>
            </a:r>
          </a:p>
          <a:p>
            <a:pPr marL="609600" indent="-609600">
              <a:spcBef>
                <a:spcPct val="20000"/>
              </a:spcBef>
              <a:buFontTx/>
              <a:buChar char="•"/>
            </a:pPr>
            <a:r>
              <a:rPr lang="en-US" dirty="0" smtClean="0">
                <a:solidFill>
                  <a:schemeClr val="accent2"/>
                </a:solidFill>
                <a:latin typeface="Arial Narrow" pitchFamily="-84" charset="0"/>
              </a:rPr>
              <a:t>Compton Effect</a:t>
            </a:r>
          </a:p>
          <a:p>
            <a:pPr marL="609600" indent="-609600">
              <a:spcBef>
                <a:spcPct val="20000"/>
              </a:spcBef>
              <a:buFontTx/>
              <a:buChar char="•"/>
            </a:pPr>
            <a:r>
              <a:rPr lang="en-US" dirty="0" smtClean="0">
                <a:solidFill>
                  <a:schemeClr val="accent2"/>
                </a:solidFill>
                <a:latin typeface="Arial Narrow" pitchFamily="-84" charset="0"/>
              </a:rPr>
              <a:t>Pair production/Pair annihilation</a:t>
            </a:r>
          </a:p>
          <a:p>
            <a:pPr marL="609600" indent="-609600">
              <a:spcBef>
                <a:spcPct val="20000"/>
              </a:spcBef>
              <a:buFontTx/>
              <a:buChar char="•"/>
            </a:pPr>
            <a:endParaRPr lang="en-US" dirty="0" smtClean="0">
              <a:solidFill>
                <a:schemeClr val="accent2"/>
              </a:solidFill>
              <a:latin typeface="Arial Narrow" pitchFamily="-84" charset="0"/>
            </a:endParaRPr>
          </a:p>
          <a:p>
            <a:pPr marL="609600" indent="-609600">
              <a:spcBef>
                <a:spcPct val="20000"/>
              </a:spcBef>
              <a:buFontTx/>
              <a:buChar char="•"/>
            </a:pPr>
            <a:endParaRPr lang="en-US" dirty="0" smtClean="0">
              <a:solidFill>
                <a:schemeClr val="accent2"/>
              </a:solidFill>
              <a:latin typeface="Arial Narrow" pitchFamily="-84" charset="0"/>
            </a:endParaRPr>
          </a:p>
          <a:p>
            <a:pPr marL="609600" indent="-609600">
              <a:spcBef>
                <a:spcPct val="20000"/>
              </a:spcBef>
              <a:buFontTx/>
              <a:buChar char="•"/>
            </a:pPr>
            <a:endParaRPr lang="en-US"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1"/>
            <a:ext cx="8229600" cy="838200"/>
          </a:xfrm>
        </p:spPr>
        <p:txBody>
          <a:bodyPr/>
          <a:lstStyle/>
          <a:p>
            <a:pPr eaLnBrk="1" hangingPunct="1"/>
            <a:r>
              <a:rPr lang="en-US" sz="4000" dirty="0" smtClean="0">
                <a:cs typeface="ＭＳ Ｐゴシック" pitchFamily="-84" charset="-128"/>
              </a:rPr>
              <a:t>J.J. Thomson’</a:t>
            </a:r>
            <a:r>
              <a:rPr lang="en-US" altLang="ja-JP" sz="4000" dirty="0" smtClean="0">
                <a:cs typeface="ＭＳ Ｐゴシック" pitchFamily="-84" charset="-128"/>
              </a:rPr>
              <a:t>s </a:t>
            </a:r>
            <a:r>
              <a:rPr lang="en-US" altLang="ja-JP" sz="4000" dirty="0">
                <a:cs typeface="ＭＳ Ｐゴシック" pitchFamily="-84" charset="-128"/>
              </a:rPr>
              <a:t>Cathode-Ray Experiment</a:t>
            </a:r>
            <a:endParaRPr lang="en-US" sz="4000" dirty="0">
              <a:cs typeface="ＭＳ Ｐゴシック" pitchFamily="-84" charset="-128"/>
            </a:endParaRPr>
          </a:p>
        </p:txBody>
      </p:sp>
      <p:sp>
        <p:nvSpPr>
          <p:cNvPr id="21507" name="Rectangle 3"/>
          <p:cNvSpPr>
            <a:spLocks noGrp="1" noChangeArrowheads="1"/>
          </p:cNvSpPr>
          <p:nvPr>
            <p:ph type="body" sz="half" idx="1"/>
          </p:nvPr>
        </p:nvSpPr>
        <p:spPr>
          <a:xfrm>
            <a:off x="381000" y="838200"/>
            <a:ext cx="8383588" cy="1525587"/>
          </a:xfrm>
        </p:spPr>
        <p:txBody>
          <a:bodyPr/>
          <a:lstStyle/>
          <a:p>
            <a:pPr eaLnBrk="1" hangingPunct="1"/>
            <a:r>
              <a:rPr lang="en-US" sz="2800" dirty="0">
                <a:cs typeface="ＭＳ Ｐゴシック" pitchFamily="-84" charset="-128"/>
              </a:rPr>
              <a:t>Thomson</a:t>
            </a:r>
            <a:r>
              <a:rPr lang="en-US" sz="2800" dirty="0" smtClean="0">
                <a:cs typeface="ＭＳ Ｐゴシック" pitchFamily="-84" charset="-128"/>
              </a:rPr>
              <a:t> showed </a:t>
            </a:r>
            <a:r>
              <a:rPr lang="en-US" sz="2800" dirty="0">
                <a:cs typeface="ＭＳ Ｐゴシック" pitchFamily="-84" charset="-128"/>
              </a:rPr>
              <a:t>that the cathode rays were negatively charged particles (electrons</a:t>
            </a:r>
            <a:r>
              <a:rPr lang="en-US" sz="2800" dirty="0" smtClean="0">
                <a:cs typeface="ＭＳ Ｐゴシック" pitchFamily="-84" charset="-128"/>
              </a:rPr>
              <a:t>)!  How?</a:t>
            </a:r>
          </a:p>
          <a:p>
            <a:pPr lvl="1" eaLnBrk="1" hangingPunct="1"/>
            <a:r>
              <a:rPr lang="en-US" sz="2400" dirty="0" smtClean="0">
                <a:cs typeface="ＭＳ Ｐゴシック" pitchFamily="-84" charset="-128"/>
              </a:rPr>
              <a:t>By </a:t>
            </a:r>
            <a:r>
              <a:rPr lang="en-US" sz="2400" dirty="0">
                <a:cs typeface="ＭＳ Ｐゴシック" pitchFamily="-84" charset="-128"/>
              </a:rPr>
              <a:t>deflecting them in electric and magnetic fields.</a:t>
            </a:r>
            <a:endParaRPr lang="en-US" sz="2400" dirty="0">
              <a:solidFill>
                <a:srgbClr val="FFFF00"/>
              </a:solidFill>
              <a:cs typeface="ＭＳ Ｐゴシック" pitchFamily="-84" charset="-128"/>
            </a:endParaRPr>
          </a:p>
        </p:txBody>
      </p:sp>
      <p:pic>
        <p:nvPicPr>
          <p:cNvPr id="21509" name="Picture 1"/>
          <p:cNvPicPr>
            <a:picLocks/>
          </p:cNvPicPr>
          <p:nvPr/>
        </p:nvPicPr>
        <p:blipFill>
          <a:blip r:embed="rId2"/>
          <a:srcRect/>
          <a:stretch>
            <a:fillRect/>
          </a:stretch>
        </p:blipFill>
        <p:spPr bwMode="auto">
          <a:xfrm>
            <a:off x="1143000" y="2590800"/>
            <a:ext cx="6781800" cy="3429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10</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762000"/>
            <a:ext cx="8382000" cy="1447800"/>
          </a:xfrm>
        </p:spPr>
        <p:txBody>
          <a:bodyPr/>
          <a:lstStyle/>
          <a:p>
            <a:pPr eaLnBrk="1" hangingPunct="1"/>
            <a:r>
              <a:rPr lang="en-US" sz="2800" dirty="0" smtClean="0">
                <a:cs typeface="ＭＳ Ｐゴシック" pitchFamily="-84" charset="-128"/>
              </a:rPr>
              <a:t>Thomson </a:t>
            </a:r>
            <a:r>
              <a:rPr lang="en-US" altLang="ja-JP" sz="2800" dirty="0" smtClean="0">
                <a:cs typeface="ＭＳ Ｐゴシック" pitchFamily="-84" charset="-128"/>
              </a:rPr>
              <a:t>measured </a:t>
            </a:r>
            <a:r>
              <a:rPr lang="en-US" altLang="ja-JP" sz="2800" dirty="0">
                <a:cs typeface="ＭＳ Ｐゴシック" pitchFamily="-84" charset="-128"/>
              </a:rPr>
              <a:t>the ratio of the </a:t>
            </a:r>
            <a:r>
              <a:rPr lang="en-US" altLang="ja-JP" sz="2800" dirty="0" smtClean="0">
                <a:cs typeface="ＭＳ Ｐゴシック" pitchFamily="-84" charset="-128"/>
              </a:rPr>
              <a:t>electron’s </a:t>
            </a:r>
            <a:r>
              <a:rPr lang="en-US" altLang="ja-JP" sz="2800" dirty="0">
                <a:cs typeface="ＭＳ Ｐゴシック" pitchFamily="-84" charset="-128"/>
              </a:rPr>
              <a:t>charge to mass</a:t>
            </a:r>
            <a:r>
              <a:rPr lang="en-US" altLang="ja-JP" sz="2800" dirty="0" smtClean="0">
                <a:cs typeface="ＭＳ Ｐゴシック" pitchFamily="-84" charset="-128"/>
              </a:rPr>
              <a:t> by sending electrons </a:t>
            </a:r>
            <a:r>
              <a:rPr lang="en-US" altLang="ja-JP" sz="2800" dirty="0">
                <a:cs typeface="ＭＳ Ｐゴシック" pitchFamily="-84" charset="-128"/>
              </a:rPr>
              <a:t>through a region containing a magnetic field perpendicular to an electric field.</a:t>
            </a:r>
            <a:endParaRPr lang="en-US" sz="2800" dirty="0">
              <a:cs typeface="ＭＳ Ｐゴシック" pitchFamily="-84" charset="-128"/>
            </a:endParaRPr>
          </a:p>
        </p:txBody>
      </p:sp>
      <p:sp>
        <p:nvSpPr>
          <p:cNvPr id="22531" name="Rectangle 9"/>
          <p:cNvSpPr>
            <a:spLocks noGrp="1" noChangeArrowheads="1"/>
          </p:cNvSpPr>
          <p:nvPr>
            <p:ph type="title"/>
          </p:nvPr>
        </p:nvSpPr>
        <p:spPr>
          <a:xfrm>
            <a:off x="457200" y="0"/>
            <a:ext cx="8229600" cy="941387"/>
          </a:xfrm>
        </p:spPr>
        <p:txBody>
          <a:bodyPr/>
          <a:lstStyle/>
          <a:p>
            <a:pPr eaLnBrk="1" hangingPunct="1"/>
            <a:r>
              <a:rPr lang="en-US" dirty="0" smtClean="0">
                <a:cs typeface="ＭＳ Ｐゴシック" pitchFamily="-84" charset="-128"/>
              </a:rPr>
              <a:t>Thomson’</a:t>
            </a:r>
            <a:r>
              <a:rPr lang="en-US" altLang="ja-JP" dirty="0" smtClean="0">
                <a:cs typeface="ＭＳ Ｐゴシック" pitchFamily="-84" charset="-128"/>
              </a:rPr>
              <a:t>s </a:t>
            </a:r>
            <a:r>
              <a:rPr lang="en-US" altLang="ja-JP" dirty="0">
                <a:cs typeface="ＭＳ Ｐゴシック" pitchFamily="-84" charset="-128"/>
              </a:rPr>
              <a:t>Experiment</a:t>
            </a:r>
            <a:endParaRPr lang="en-US" dirty="0">
              <a:cs typeface="ＭＳ Ｐゴシック" pitchFamily="-84" charset="-128"/>
            </a:endParaRPr>
          </a:p>
        </p:txBody>
      </p:sp>
      <p:pic>
        <p:nvPicPr>
          <p:cNvPr id="22533" name="Picture 1"/>
          <p:cNvPicPr>
            <a:picLocks/>
          </p:cNvPicPr>
          <p:nvPr/>
        </p:nvPicPr>
        <p:blipFill>
          <a:blip r:embed="rId2"/>
          <a:srcRect/>
          <a:stretch>
            <a:fillRect/>
          </a:stretch>
        </p:blipFill>
        <p:spPr bwMode="auto">
          <a:xfrm>
            <a:off x="228600" y="2362200"/>
            <a:ext cx="4724400" cy="3505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Rectangle 35"/>
          <p:cNvSpPr txBox="1">
            <a:spLocks noChangeArrowheads="1"/>
          </p:cNvSpPr>
          <p:nvPr/>
        </p:nvSpPr>
        <p:spPr bwMode="auto">
          <a:xfrm>
            <a:off x="5334000" y="23622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Measure the </a:t>
            </a:r>
            <a:r>
              <a:rPr lang="en-US" sz="2800" kern="0" dirty="0" smtClean="0">
                <a:solidFill>
                  <a:schemeClr val="accent2"/>
                </a:solidFill>
                <a:latin typeface="+mn-lt"/>
                <a:ea typeface="ＭＳ Ｐゴシック" pitchFamily="-1" charset="-128"/>
                <a:cs typeface="ＭＳ Ｐゴシック" pitchFamily="-84" charset="-128"/>
              </a:rPr>
              <a:t>deflection angle with only 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Turn on and adjust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B </a:t>
            </a:r>
            <a:r>
              <a:rPr kumimoji="0" lang="en-US" sz="2800" b="0" i="0" u="none" strike="noStrike" kern="0" cap="none" spc="0" normalizeH="0" baseline="0" noProof="0" smtClean="0">
                <a:ln>
                  <a:noFill/>
                </a:ln>
                <a:solidFill>
                  <a:schemeClr val="accent2"/>
                </a:solidFill>
                <a:effectLst/>
                <a:uLnTx/>
                <a:uFillTx/>
                <a:latin typeface="+mn-lt"/>
                <a:ea typeface="ＭＳ Ｐゴシック" pitchFamily="-1" charset="-128"/>
                <a:cs typeface="ＭＳ Ｐゴシック" pitchFamily="-84" charset="-128"/>
              </a:rPr>
              <a:t>field </a:t>
            </a:r>
            <a:r>
              <a:rPr kumimoji="0" lang="en-US" sz="28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till </a:t>
            </a:r>
            <a:r>
              <a:rPr lang="en-US" sz="2800" kern="0" dirty="0" smtClean="0">
                <a:solidFill>
                  <a:schemeClr val="accent2"/>
                </a:solidFill>
                <a:latin typeface="+mn-lt"/>
                <a:ea typeface="ＭＳ Ｐゴシック" pitchFamily="-1" charset="-128"/>
                <a:cs typeface="ＭＳ Ｐゴシック" pitchFamily="-84" charset="-128"/>
              </a:rPr>
              <a:t>no deflection!</a:t>
            </a:r>
            <a:endParaRPr kumimoji="0" lang="en-US" sz="2800" b="0" i="0" u="none" strike="noStrike" kern="0" cap="none" spc="0" normalizeH="0" baseline="0" noProof="0" dirty="0">
              <a:ln>
                <a:noFill/>
              </a:ln>
              <a:solidFill>
                <a:schemeClr val="accent2"/>
              </a:solidFill>
              <a:effectLst/>
              <a:uLnTx/>
              <a:uFillTx/>
              <a:latin typeface="+mn-lt"/>
              <a:ea typeface="ＭＳ Ｐゴシック" pitchFamily="-1" charset="-128"/>
              <a:cs typeface="ＭＳ Ｐゴシック" pitchFamily="-84" charset="-128"/>
            </a:endParaRPr>
          </a:p>
        </p:txBody>
      </p:sp>
      <p:sp>
        <p:nvSpPr>
          <p:cNvPr id="9" name="Rectangle 35"/>
          <p:cNvSpPr txBox="1">
            <a:spLocks noChangeArrowheads="1"/>
          </p:cNvSpPr>
          <p:nvPr/>
        </p:nvSpPr>
        <p:spPr bwMode="auto">
          <a:xfrm>
            <a:off x="5410200" y="4419600"/>
            <a:ext cx="3505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ea typeface="ＭＳ Ｐゴシック" pitchFamily="-1" charset="-128"/>
                <a:cs typeface="ＭＳ Ｐゴシック" pitchFamily="-84" charset="-128"/>
              </a:rPr>
              <a:t>What do we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l</a:t>
            </a:r>
            <a:r>
              <a:rPr kumimoji="0" lang="en-US" b="0" i="0" u="none" strike="noStrike" kern="0" cap="none" spc="0" normalizeH="0" baseline="0" noProof="0" dirty="0" smtClean="0">
                <a:ln>
                  <a:noFill/>
                </a:ln>
                <a:solidFill>
                  <a:srgbClr val="660066"/>
                </a:solidFill>
                <a:effectLst/>
                <a:uLnTx/>
                <a:uFillTx/>
                <a:latin typeface="+mn-lt"/>
                <a:ea typeface="ＭＳ Ｐゴシック" pitchFamily="-1" charset="-128"/>
                <a:cs typeface="ＭＳ Ｐゴシック" pitchFamily="-84" charset="-128"/>
              </a:rPr>
              <a:t>, </a:t>
            </a:r>
            <a:r>
              <a:rPr lang="en-US" kern="0" dirty="0" smtClean="0">
                <a:solidFill>
                  <a:srgbClr val="660066"/>
                </a:solidFill>
                <a:latin typeface="+mn-lt"/>
                <a:ea typeface="ＭＳ Ｐゴシック" pitchFamily="-1" charset="-128"/>
                <a:cs typeface="ＭＳ Ｐゴシック" pitchFamily="-84" charset="-128"/>
              </a:rPr>
              <a:t>B, E and </a:t>
            </a:r>
            <a:r>
              <a:rPr lang="en-US" kern="0" dirty="0" err="1" smtClean="0">
                <a:solidFill>
                  <a:srgbClr val="660066"/>
                </a:solidFill>
                <a:latin typeface="Symbol" charset="2"/>
                <a:ea typeface="ＭＳ Ｐゴシック" pitchFamily="-1" charset="-128"/>
                <a:cs typeface="Symbol" charset="2"/>
              </a:rPr>
              <a:t>θ</a:t>
            </a:r>
            <a:endParaRPr lang="en-US" kern="0" dirty="0" smtClean="0">
              <a:solidFill>
                <a:srgbClr val="660066"/>
              </a:solidFill>
              <a:latin typeface="Symbol" charset="2"/>
              <a:ea typeface="ＭＳ Ｐゴシック" pitchFamily="-1" charset="-128"/>
              <a:cs typeface="Symbol" charset="2"/>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j-lt"/>
                <a:ea typeface="ＭＳ Ｐゴシック" pitchFamily="-1" charset="-128"/>
                <a:cs typeface="Symbol" charset="2"/>
              </a:rPr>
              <a:t>What do we not know?</a:t>
            </a:r>
          </a:p>
          <a:p>
            <a:pPr marL="800100" lvl="1" indent="-342900">
              <a:spcBef>
                <a:spcPct val="20000"/>
              </a:spcBef>
              <a:buFontTx/>
              <a:buChar char="•"/>
            </a:pPr>
            <a:r>
              <a:rPr lang="en-US" kern="0" dirty="0" smtClean="0">
                <a:solidFill>
                  <a:srgbClr val="660066"/>
                </a:solidFill>
                <a:latin typeface="Lucida Calligraphy"/>
                <a:ea typeface="ＭＳ Ｐゴシック" pitchFamily="-1" charset="-128"/>
                <a:cs typeface="Lucida Calligraphy"/>
              </a:rPr>
              <a:t>v</a:t>
            </a:r>
            <a:r>
              <a:rPr lang="en-US" kern="0" baseline="-25000" dirty="0" smtClean="0">
                <a:solidFill>
                  <a:srgbClr val="660066"/>
                </a:solidFill>
                <a:latin typeface="+mj-lt"/>
                <a:ea typeface="ＭＳ Ｐゴシック" pitchFamily="-1" charset="-128"/>
                <a:cs typeface="Symbol" charset="2"/>
              </a:rPr>
              <a:t>0</a:t>
            </a:r>
            <a:r>
              <a:rPr lang="en-US" kern="0" dirty="0" smtClean="0">
                <a:solidFill>
                  <a:srgbClr val="660066"/>
                </a:solidFill>
                <a:latin typeface="+mj-lt"/>
                <a:ea typeface="ＭＳ Ｐゴシック" pitchFamily="-1" charset="-128"/>
                <a:cs typeface="Symbol" charset="2"/>
              </a:rPr>
              <a:t>, </a:t>
            </a:r>
            <a:r>
              <a:rPr lang="en-US" kern="0" dirty="0" err="1" smtClean="0">
                <a:solidFill>
                  <a:srgbClr val="660066"/>
                </a:solidFill>
                <a:latin typeface="+mj-lt"/>
                <a:ea typeface="ＭＳ Ｐゴシック" pitchFamily="-1" charset="-128"/>
                <a:cs typeface="Symbol" charset="2"/>
              </a:rPr>
              <a:t>q</a:t>
            </a:r>
            <a:r>
              <a:rPr lang="en-US" kern="0" dirty="0" smtClean="0">
                <a:solidFill>
                  <a:srgbClr val="660066"/>
                </a:solidFill>
                <a:latin typeface="+mj-lt"/>
                <a:ea typeface="ＭＳ Ｐゴシック" pitchFamily="-1" charset="-128"/>
                <a:cs typeface="Symbol" charset="2"/>
              </a:rPr>
              <a:t> and </a:t>
            </a:r>
            <a:r>
              <a:rPr lang="en-US" kern="0" dirty="0" err="1" smtClean="0">
                <a:solidFill>
                  <a:srgbClr val="660066"/>
                </a:solidFill>
                <a:latin typeface="+mj-lt"/>
                <a:ea typeface="ＭＳ Ｐゴシック" pitchFamily="-1" charset="-128"/>
                <a:cs typeface="Symbol" charset="2"/>
              </a:rPr>
              <a:t>m</a:t>
            </a:r>
            <a:endParaRPr kumimoji="0" lang="en-US" b="0" i="0" u="none" strike="noStrike" kern="0" cap="none" spc="0" normalizeH="0" baseline="0" noProof="0" dirty="0">
              <a:ln>
                <a:noFill/>
              </a:ln>
              <a:solidFill>
                <a:srgbClr val="660066"/>
              </a:solidFill>
              <a:effectLst/>
              <a:uLnTx/>
              <a:uFillTx/>
              <a:latin typeface="+mj-lt"/>
              <a:ea typeface="ＭＳ Ｐゴシック" pitchFamily="-1" charset="-128"/>
              <a:cs typeface="Symbol" charset="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88987"/>
          </a:xfrm>
        </p:spPr>
        <p:txBody>
          <a:bodyPr/>
          <a:lstStyle/>
          <a:p>
            <a:r>
              <a:rPr lang="en-US" dirty="0" smtClean="0"/>
              <a:t>Calculation of </a:t>
            </a:r>
            <a:r>
              <a:rPr lang="en-US" i="1" dirty="0" err="1" smtClean="0"/>
              <a:t>q</a:t>
            </a:r>
            <a:r>
              <a:rPr lang="en-US" dirty="0" err="1" smtClean="0"/>
              <a:t>/</a:t>
            </a:r>
            <a:r>
              <a:rPr lang="en-US" i="1" dirty="0" err="1" smtClean="0"/>
              <a:t>m</a:t>
            </a:r>
            <a:endParaRPr lang="en-US" dirty="0"/>
          </a:p>
        </p:txBody>
      </p:sp>
      <p:sp>
        <p:nvSpPr>
          <p:cNvPr id="3" name="Text Placeholder 2"/>
          <p:cNvSpPr>
            <a:spLocks noGrp="1"/>
          </p:cNvSpPr>
          <p:nvPr>
            <p:ph type="body" sz="half" idx="1"/>
          </p:nvPr>
        </p:nvSpPr>
        <p:spPr>
          <a:xfrm>
            <a:off x="457200" y="838200"/>
            <a:ext cx="8534400" cy="5410200"/>
          </a:xfrm>
        </p:spPr>
        <p:txBody>
          <a:bodyPr/>
          <a:lstStyle/>
          <a:p>
            <a:pPr marL="609600" indent="-609600" eaLnBrk="1" hangingPunct="1">
              <a:buClr>
                <a:srgbClr val="3333CC"/>
              </a:buClr>
              <a:buSzPct val="65000"/>
              <a:buFont typeface="Wingdings" charset="0"/>
              <a:buChar char="n"/>
              <a:defRPr/>
            </a:pPr>
            <a:r>
              <a:rPr lang="en-US" sz="2800" dirty="0" smtClean="0">
                <a:ea typeface="ＭＳ Ｐゴシック" charset="0"/>
              </a:rPr>
              <a:t>An electron moving through the electric field w/o magnetic field is accelerated by a force:</a:t>
            </a:r>
          </a:p>
          <a:p>
            <a:pPr marL="609600" indent="-609600" eaLnBrk="1" hangingPunct="1">
              <a:buClr>
                <a:srgbClr val="3333CC"/>
              </a:buClr>
              <a:buSzPct val="65000"/>
              <a:buFont typeface="Wingdings" charset="0"/>
              <a:buChar char="n"/>
              <a:defRPr/>
            </a:pPr>
            <a:r>
              <a:rPr lang="en-US" sz="2800" dirty="0" smtClean="0">
                <a:ea typeface="ＭＳ Ｐゴシック" charset="0"/>
              </a:rPr>
              <a:t>Electron angle of deflection:</a:t>
            </a:r>
          </a:p>
          <a:p>
            <a:pPr marL="609600" indent="-609600" algn="ctr" eaLnBrk="1" hangingPunct="1">
              <a:buClr>
                <a:srgbClr val="3333CC"/>
              </a:buClr>
              <a:buSzPct val="65000"/>
              <a:buNone/>
              <a:defRPr/>
            </a:pPr>
            <a:endParaRPr lang="en-US" sz="1400" dirty="0" smtClean="0">
              <a:ea typeface="ＭＳ Ｐゴシック" charset="0"/>
            </a:endParaRPr>
          </a:p>
          <a:p>
            <a:pPr marL="609600" indent="-609600" eaLnBrk="1" hangingPunct="1">
              <a:buClr>
                <a:srgbClr val="3333CC"/>
              </a:buClr>
              <a:buSzPct val="65000"/>
              <a:buFont typeface="Wingdings" charset="0"/>
              <a:buChar char="n"/>
              <a:defRPr/>
            </a:pPr>
            <a:r>
              <a:rPr lang="en-US" sz="2800" dirty="0" smtClean="0">
                <a:ea typeface="ＭＳ Ｐゴシック" charset="0"/>
              </a:rPr>
              <a:t>Adjust the perpendicular magnetic field till it balances E and keeps electrons from deflecting in </a:t>
            </a:r>
            <a:r>
              <a:rPr lang="en-US" sz="2800" dirty="0" err="1" smtClean="0">
                <a:ea typeface="ＭＳ Ｐゴシック" charset="0"/>
              </a:rPr>
              <a:t>y</a:t>
            </a:r>
            <a:r>
              <a:rPr lang="en-US" sz="2800" dirty="0" smtClean="0">
                <a:ea typeface="ＭＳ Ｐゴシック" charset="0"/>
              </a:rPr>
              <a:t>-direction</a:t>
            </a:r>
          </a:p>
          <a:p>
            <a:pPr marL="609600" indent="-609600" eaLnBrk="1" hangingPunct="1">
              <a:buClr>
                <a:srgbClr val="3333CC"/>
              </a:buClr>
              <a:buSzPct val="65000"/>
              <a:buNone/>
              <a:defRPr/>
            </a:pPr>
            <a:endParaRPr lang="en-US" sz="1400" dirty="0" smtClean="0">
              <a:ea typeface="ＭＳ Ｐゴシック" charset="0"/>
            </a:endParaRPr>
          </a:p>
          <a:p>
            <a:pPr marL="609600" indent="-609600" eaLnBrk="1" hangingPunct="1">
              <a:buClr>
                <a:srgbClr val="3333CC"/>
              </a:buClr>
              <a:buSzPct val="65000"/>
              <a:buNone/>
              <a:defRPr/>
            </a:pPr>
            <a:endParaRPr lang="en-US" sz="2800" dirty="0" smtClean="0">
              <a:ea typeface="ＭＳ Ｐゴシック" charset="0"/>
            </a:endParaRPr>
          </a:p>
          <a:p>
            <a:pPr marL="609600" indent="-609600" eaLnBrk="1" hangingPunct="1">
              <a:buClr>
                <a:srgbClr val="3333CC"/>
              </a:buClr>
              <a:buSzPct val="65000"/>
              <a:buNone/>
              <a:defRPr/>
            </a:pPr>
            <a:endParaRPr lang="en-US" sz="1600" dirty="0" smtClean="0">
              <a:ea typeface="ＭＳ Ｐゴシック" charset="0"/>
            </a:endParaRPr>
          </a:p>
          <a:p>
            <a:pPr marL="609600" indent="-609600" eaLnBrk="1" hangingPunct="1">
              <a:buClr>
                <a:srgbClr val="3333CC"/>
              </a:buClr>
              <a:buSzPct val="65000"/>
              <a:buFont typeface="Wingdings" charset="0"/>
              <a:buChar char="n"/>
              <a:defRPr/>
            </a:pPr>
            <a:r>
              <a:rPr lang="en-US" sz="2800" dirty="0" smtClean="0">
                <a:ea typeface="ＭＳ Ｐゴシック" charset="0"/>
              </a:rPr>
              <a:t>Charge to mass ratio:</a:t>
            </a:r>
            <a:endParaRPr lang="en-US" sz="2000" dirty="0"/>
          </a:p>
        </p:txBody>
      </p:sp>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pic>
        <p:nvPicPr>
          <p:cNvPr id="9" name="Picture 66"/>
          <p:cNvPicPr preferRelativeResize="0">
            <a:picLocks noChangeAspect="1" noChangeArrowheads="1"/>
          </p:cNvPicPr>
          <p:nvPr/>
        </p:nvPicPr>
        <p:blipFill>
          <a:blip r:embed="rId3"/>
          <a:srcRect/>
          <a:stretch>
            <a:fillRect/>
          </a:stretch>
        </p:blipFill>
        <p:spPr bwMode="auto">
          <a:xfrm>
            <a:off x="5130800" y="1371600"/>
            <a:ext cx="1879600" cy="415925"/>
          </a:xfrm>
          <a:prstGeom prst="rect">
            <a:avLst/>
          </a:prstGeom>
          <a:noFill/>
          <a:ln w="9525">
            <a:noFill/>
            <a:miter lim="800000"/>
            <a:headEnd/>
            <a:tailEnd/>
          </a:ln>
        </p:spPr>
      </p:pic>
      <p:graphicFrame>
        <p:nvGraphicFramePr>
          <p:cNvPr id="16" name="Object 15"/>
          <p:cNvGraphicFramePr>
            <a:graphicFrameLocks noChangeAspect="1"/>
          </p:cNvGraphicFramePr>
          <p:nvPr/>
        </p:nvGraphicFramePr>
        <p:xfrm>
          <a:off x="1219200" y="3505201"/>
          <a:ext cx="2839992" cy="533400"/>
        </p:xfrm>
        <a:graphic>
          <a:graphicData uri="http://schemas.openxmlformats.org/presentationml/2006/ole">
            <p:oleObj spid="_x0000_s327685" name="Equation" r:id="rId4" imgW="1282700" imgH="241300" progId="Equation.DSMT4">
              <p:embed/>
            </p:oleObj>
          </a:graphicData>
        </a:graphic>
      </p:graphicFrame>
      <p:graphicFrame>
        <p:nvGraphicFramePr>
          <p:cNvPr id="327686" name="Object 6"/>
          <p:cNvGraphicFramePr>
            <a:graphicFrameLocks noChangeAspect="1"/>
          </p:cNvGraphicFramePr>
          <p:nvPr/>
        </p:nvGraphicFramePr>
        <p:xfrm>
          <a:off x="1169020" y="4078342"/>
          <a:ext cx="2793380" cy="493658"/>
        </p:xfrm>
        <a:graphic>
          <a:graphicData uri="http://schemas.openxmlformats.org/presentationml/2006/ole">
            <p:oleObj spid="_x0000_s327686" name="Equation" r:id="rId5" imgW="1295400" imgH="228600" progId="Equation.DSMT4">
              <p:embed/>
            </p:oleObj>
          </a:graphicData>
        </a:graphic>
      </p:graphicFrame>
      <p:graphicFrame>
        <p:nvGraphicFramePr>
          <p:cNvPr id="327687" name="Object 7"/>
          <p:cNvGraphicFramePr>
            <a:graphicFrameLocks noChangeAspect="1"/>
          </p:cNvGraphicFramePr>
          <p:nvPr/>
        </p:nvGraphicFramePr>
        <p:xfrm>
          <a:off x="4038600" y="4038600"/>
          <a:ext cx="2006055" cy="471250"/>
        </p:xfrm>
        <a:graphic>
          <a:graphicData uri="http://schemas.openxmlformats.org/presentationml/2006/ole">
            <p:oleObj spid="_x0000_s327687" name="Equation" r:id="rId6" imgW="863600" imgH="203200" progId="Equation.DSMT4">
              <p:embed/>
            </p:oleObj>
          </a:graphicData>
        </a:graphic>
      </p:graphicFrame>
      <p:graphicFrame>
        <p:nvGraphicFramePr>
          <p:cNvPr id="327688" name="Object 8"/>
          <p:cNvGraphicFramePr>
            <a:graphicFrameLocks noChangeAspect="1"/>
          </p:cNvGraphicFramePr>
          <p:nvPr/>
        </p:nvGraphicFramePr>
        <p:xfrm>
          <a:off x="6172200" y="3810000"/>
          <a:ext cx="2124075" cy="914400"/>
        </p:xfrm>
        <a:graphic>
          <a:graphicData uri="http://schemas.openxmlformats.org/presentationml/2006/ole">
            <p:oleObj spid="_x0000_s327688" name="Equation" r:id="rId7" imgW="914400" imgH="393700" progId="Equation.DSMT4">
              <p:embed/>
            </p:oleObj>
          </a:graphicData>
        </a:graphic>
      </p:graphicFrame>
      <p:graphicFrame>
        <p:nvGraphicFramePr>
          <p:cNvPr id="327689" name="Object 9"/>
          <p:cNvGraphicFramePr>
            <a:graphicFrameLocks noChangeAspect="1"/>
          </p:cNvGraphicFramePr>
          <p:nvPr/>
        </p:nvGraphicFramePr>
        <p:xfrm>
          <a:off x="4832350" y="1981200"/>
          <a:ext cx="806450" cy="314325"/>
        </p:xfrm>
        <a:graphic>
          <a:graphicData uri="http://schemas.openxmlformats.org/presentationml/2006/ole">
            <p:oleObj spid="_x0000_s327689" name="Equation" r:id="rId8" imgW="457200" imgH="177800" progId="Equation.DSMT4">
              <p:embed/>
            </p:oleObj>
          </a:graphicData>
        </a:graphic>
      </p:graphicFrame>
      <p:graphicFrame>
        <p:nvGraphicFramePr>
          <p:cNvPr id="327690" name="Object 10"/>
          <p:cNvGraphicFramePr>
            <a:graphicFrameLocks noChangeAspect="1"/>
          </p:cNvGraphicFramePr>
          <p:nvPr/>
        </p:nvGraphicFramePr>
        <p:xfrm>
          <a:off x="5638800" y="1752600"/>
          <a:ext cx="558800" cy="804863"/>
        </p:xfrm>
        <a:graphic>
          <a:graphicData uri="http://schemas.openxmlformats.org/presentationml/2006/ole">
            <p:oleObj spid="_x0000_s327690" name="Equation" r:id="rId9" imgW="317500" imgH="457200" progId="Equation.DSMT4">
              <p:embed/>
            </p:oleObj>
          </a:graphicData>
        </a:graphic>
      </p:graphicFrame>
      <p:graphicFrame>
        <p:nvGraphicFramePr>
          <p:cNvPr id="327691" name="Object 11"/>
          <p:cNvGraphicFramePr>
            <a:graphicFrameLocks noChangeAspect="1"/>
          </p:cNvGraphicFramePr>
          <p:nvPr/>
        </p:nvGraphicFramePr>
        <p:xfrm>
          <a:off x="6172200" y="1752600"/>
          <a:ext cx="649288" cy="804863"/>
        </p:xfrm>
        <a:graphic>
          <a:graphicData uri="http://schemas.openxmlformats.org/presentationml/2006/ole">
            <p:oleObj spid="_x0000_s327691" name="Equation" r:id="rId10" imgW="368300" imgH="457200" progId="Equation.DSMT4">
              <p:embed/>
            </p:oleObj>
          </a:graphicData>
        </a:graphic>
      </p:graphicFrame>
      <p:graphicFrame>
        <p:nvGraphicFramePr>
          <p:cNvPr id="327692" name="Object 12"/>
          <p:cNvGraphicFramePr>
            <a:graphicFrameLocks noChangeAspect="1"/>
          </p:cNvGraphicFramePr>
          <p:nvPr/>
        </p:nvGraphicFramePr>
        <p:xfrm>
          <a:off x="6781800" y="1830387"/>
          <a:ext cx="1141412" cy="760413"/>
        </p:xfrm>
        <a:graphic>
          <a:graphicData uri="http://schemas.openxmlformats.org/presentationml/2006/ole">
            <p:oleObj spid="_x0000_s327692" name="Equation" r:id="rId11" imgW="647700" imgH="431800" progId="Equation.DSMT4">
              <p:embed/>
            </p:oleObj>
          </a:graphicData>
        </a:graphic>
      </p:graphicFrame>
      <p:graphicFrame>
        <p:nvGraphicFramePr>
          <p:cNvPr id="327693" name="Object 13"/>
          <p:cNvGraphicFramePr>
            <a:graphicFrameLocks noChangeAspect="1"/>
          </p:cNvGraphicFramePr>
          <p:nvPr/>
        </p:nvGraphicFramePr>
        <p:xfrm>
          <a:off x="7924800" y="1828800"/>
          <a:ext cx="739775" cy="760413"/>
        </p:xfrm>
        <a:graphic>
          <a:graphicData uri="http://schemas.openxmlformats.org/presentationml/2006/ole">
            <p:oleObj spid="_x0000_s327693" name="Equation" r:id="rId12" imgW="419100" imgH="431800" progId="Equation.DSMT4">
              <p:embed/>
            </p:oleObj>
          </a:graphicData>
        </a:graphic>
      </p:graphicFrame>
      <p:graphicFrame>
        <p:nvGraphicFramePr>
          <p:cNvPr id="327694" name="Object 14"/>
          <p:cNvGraphicFramePr>
            <a:graphicFrameLocks noChangeAspect="1"/>
          </p:cNvGraphicFramePr>
          <p:nvPr/>
        </p:nvGraphicFramePr>
        <p:xfrm>
          <a:off x="1008062" y="5156200"/>
          <a:ext cx="2116138" cy="863600"/>
        </p:xfrm>
        <a:graphic>
          <a:graphicData uri="http://schemas.openxmlformats.org/presentationml/2006/ole">
            <p:oleObj spid="_x0000_s327694" name="Equation" r:id="rId13" imgW="1054100" imgH="431800" progId="Equation.DSMT4">
              <p:embed/>
            </p:oleObj>
          </a:graphicData>
        </a:graphic>
      </p:graphicFrame>
      <p:graphicFrame>
        <p:nvGraphicFramePr>
          <p:cNvPr id="327695" name="Object 15"/>
          <p:cNvGraphicFramePr>
            <a:graphicFrameLocks noChangeAspect="1"/>
          </p:cNvGraphicFramePr>
          <p:nvPr/>
        </p:nvGraphicFramePr>
        <p:xfrm>
          <a:off x="3248025" y="5181600"/>
          <a:ext cx="638175" cy="787400"/>
        </p:xfrm>
        <a:graphic>
          <a:graphicData uri="http://schemas.openxmlformats.org/presentationml/2006/ole">
            <p:oleObj spid="_x0000_s327695" name="Equation" r:id="rId14" imgW="317500" imgH="393700" progId="Equation.DSMT4">
              <p:embed/>
            </p:oleObj>
          </a:graphicData>
        </a:graphic>
      </p:graphicFrame>
      <p:graphicFrame>
        <p:nvGraphicFramePr>
          <p:cNvPr id="327696" name="Object 16"/>
          <p:cNvGraphicFramePr>
            <a:graphicFrameLocks noChangeAspect="1"/>
          </p:cNvGraphicFramePr>
          <p:nvPr/>
        </p:nvGraphicFramePr>
        <p:xfrm>
          <a:off x="3906837" y="5105400"/>
          <a:ext cx="1274763" cy="838200"/>
        </p:xfrm>
        <a:graphic>
          <a:graphicData uri="http://schemas.openxmlformats.org/presentationml/2006/ole">
            <p:oleObj spid="_x0000_s327696" name="Equation" r:id="rId15" imgW="635000" imgH="419100" progId="Equation.DSMT4">
              <p:embed/>
            </p:oleObj>
          </a:graphicData>
        </a:graphic>
      </p:graphicFrame>
      <p:graphicFrame>
        <p:nvGraphicFramePr>
          <p:cNvPr id="327697" name="Object 17"/>
          <p:cNvGraphicFramePr>
            <a:graphicFrameLocks noChangeAspect="1"/>
          </p:cNvGraphicFramePr>
          <p:nvPr/>
        </p:nvGraphicFramePr>
        <p:xfrm>
          <a:off x="5151437" y="5029200"/>
          <a:ext cx="1858963" cy="914400"/>
        </p:xfrm>
        <a:graphic>
          <a:graphicData uri="http://schemas.openxmlformats.org/presentationml/2006/ole">
            <p:oleObj spid="_x0000_s327697" name="Equation" r:id="rId16" imgW="927100" imgH="457200" progId="Equation.DSMT4">
              <p:embed/>
            </p:oleObj>
          </a:graphicData>
        </a:graphic>
      </p:graphicFrame>
      <p:graphicFrame>
        <p:nvGraphicFramePr>
          <p:cNvPr id="327698" name="Object 18"/>
          <p:cNvGraphicFramePr>
            <a:graphicFrameLocks noChangeAspect="1"/>
          </p:cNvGraphicFramePr>
          <p:nvPr/>
        </p:nvGraphicFramePr>
        <p:xfrm>
          <a:off x="6958013" y="5156200"/>
          <a:ext cx="966787" cy="787400"/>
        </p:xfrm>
        <a:graphic>
          <a:graphicData uri="http://schemas.openxmlformats.org/presentationml/2006/ole">
            <p:oleObj spid="_x0000_s327698" name="Equation" r:id="rId17" imgW="482600" imgH="39370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457200" y="685800"/>
            <a:ext cx="8382000" cy="1447800"/>
          </a:xfrm>
        </p:spPr>
        <p:txBody>
          <a:bodyPr/>
          <a:lstStyle/>
          <a:p>
            <a:pPr eaLnBrk="1" hangingPunct="1"/>
            <a:r>
              <a:rPr lang="en-US" sz="2000" dirty="0" smtClean="0">
                <a:cs typeface="ＭＳ Ｐゴシック" pitchFamily="-84" charset="-128"/>
              </a:rPr>
              <a:t>In an experiment similar to Thomson’s, we use deflecting plates 5.0cm in length with an electric field of 1.2x10</a:t>
            </a:r>
            <a:r>
              <a:rPr lang="en-US" sz="2000" baseline="30000" dirty="0" smtClean="0">
                <a:cs typeface="ＭＳ Ｐゴシック" pitchFamily="-84" charset="-128"/>
              </a:rPr>
              <a:t>4</a:t>
            </a:r>
            <a:r>
              <a:rPr lang="en-US" sz="2000" dirty="0" smtClean="0">
                <a:cs typeface="ＭＳ Ｐゴシック" pitchFamily="-84" charset="-128"/>
              </a:rPr>
              <a:t>V/m.  Without the magnetic field, we find an angular deflection of 30</a:t>
            </a:r>
            <a:r>
              <a:rPr lang="en-US" sz="2000" baseline="30000" dirty="0" smtClean="0">
                <a:cs typeface="ＭＳ Ｐゴシック" pitchFamily="-84" charset="-128"/>
              </a:rPr>
              <a:t>o</a:t>
            </a:r>
            <a:r>
              <a:rPr lang="en-US" sz="2000" dirty="0" smtClean="0">
                <a:cs typeface="ＭＳ Ｐゴシック" pitchFamily="-84" charset="-128"/>
              </a:rPr>
              <a:t>, and with a magnetic field of 8.8x10</a:t>
            </a:r>
            <a:r>
              <a:rPr lang="en-US" sz="2000" baseline="30000" dirty="0" smtClean="0">
                <a:cs typeface="ＭＳ Ｐゴシック" pitchFamily="-84" charset="-128"/>
              </a:rPr>
              <a:t>-4</a:t>
            </a:r>
            <a:r>
              <a:rPr lang="en-US" sz="2000" dirty="0" smtClean="0">
                <a:cs typeface="ＭＳ Ｐゴシック" pitchFamily="-84" charset="-128"/>
              </a:rPr>
              <a:t>T we find no deflection.  What is the initial velocity of the electron and its </a:t>
            </a:r>
            <a:r>
              <a:rPr lang="en-US" sz="2000" dirty="0" err="1" smtClean="0">
                <a:cs typeface="ＭＳ Ｐゴシック" pitchFamily="-84" charset="-128"/>
              </a:rPr>
              <a:t>q/m</a:t>
            </a:r>
            <a:r>
              <a:rPr lang="en-US" sz="2000" dirty="0" smtClean="0">
                <a:cs typeface="ＭＳ Ｐゴシック" pitchFamily="-84" charset="-128"/>
              </a:rPr>
              <a:t>?</a:t>
            </a:r>
            <a:endParaRPr lang="en-US" sz="2000" dirty="0">
              <a:cs typeface="ＭＳ Ｐゴシック" pitchFamily="-84" charset="-128"/>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dirty="0" smtClean="0">
                <a:cs typeface="ＭＳ Ｐゴシック" pitchFamily="-84" charset="-128"/>
              </a:rPr>
              <a:t>Ex 3.1: Thomson’s experiment</a:t>
            </a:r>
            <a:endParaRPr lang="en-US"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
        <p:nvSpPr>
          <p:cNvPr id="9" name="Rectangle 35"/>
          <p:cNvSpPr txBox="1">
            <a:spLocks noChangeArrowheads="1"/>
          </p:cNvSpPr>
          <p:nvPr/>
        </p:nvSpPr>
        <p:spPr bwMode="auto">
          <a:xfrm>
            <a:off x="381000" y="2057400"/>
            <a:ext cx="85344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First v</a:t>
            </a:r>
            <a:r>
              <a:rPr kumimoji="0" lang="en-US" sz="2000" b="0" i="0" u="none" strike="noStrike" kern="0" cap="none" spc="0" normalizeH="0" baseline="-25000" noProof="0" dirty="0" smtClean="0">
                <a:ln>
                  <a:noFill/>
                </a:ln>
                <a:solidFill>
                  <a:schemeClr val="accent2"/>
                </a:solidFill>
                <a:effectLst/>
                <a:uLnTx/>
                <a:uFillTx/>
                <a:latin typeface="+mn-lt"/>
                <a:ea typeface="ＭＳ Ｐゴシック" pitchFamily="-1" charset="-128"/>
                <a:cs typeface="ＭＳ Ｐゴシック" pitchFamily="-84" charset="-128"/>
              </a:rPr>
              <a:t>0</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using E and B, we obtain: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noProof="0" dirty="0" err="1" smtClean="0">
                <a:ln>
                  <a:noFill/>
                </a:ln>
                <a:solidFill>
                  <a:schemeClr val="accent2"/>
                </a:solidFill>
                <a:effectLst/>
                <a:uLnTx/>
                <a:uFillTx/>
                <a:latin typeface="+mn-lt"/>
                <a:ea typeface="ＭＳ Ｐゴシック" pitchFamily="-1" charset="-128"/>
                <a:cs typeface="ＭＳ Ｐゴシック" pitchFamily="-84" charset="-128"/>
              </a:rPr>
              <a:t>q/m</a:t>
            </a:r>
            <a:r>
              <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is then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chemeClr val="accent2"/>
              </a:solidFill>
              <a:latin typeface="+mn-lt"/>
              <a:ea typeface="ＭＳ Ｐゴシック" pitchFamily="-1" charset="-128"/>
              <a:cs typeface="ＭＳ Ｐゴシック" pitchFamily="-84"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noProof="0" dirty="0" smtClean="0">
                <a:solidFill>
                  <a:schemeClr val="accent2"/>
                </a:solidFill>
                <a:latin typeface="+mn-lt"/>
                <a:ea typeface="ＭＳ Ｐゴシック" pitchFamily="-1" charset="-128"/>
                <a:cs typeface="ＭＳ Ｐゴシック" pitchFamily="-84" charset="-128"/>
              </a:rPr>
              <a:t>What is the actual value of </a:t>
            </a:r>
            <a:r>
              <a:rPr lang="en-US" sz="2000" kern="0" noProof="0" dirty="0" err="1" smtClean="0">
                <a:solidFill>
                  <a:schemeClr val="accent2"/>
                </a:solidFill>
                <a:latin typeface="+mn-lt"/>
                <a:ea typeface="ＭＳ Ｐゴシック" pitchFamily="-1" charset="-128"/>
                <a:cs typeface="ＭＳ Ｐゴシック" pitchFamily="-84" charset="-128"/>
              </a:rPr>
              <a:t>q/m</a:t>
            </a:r>
            <a:r>
              <a:rPr lang="en-US" sz="2000" kern="0" noProof="0" dirty="0" smtClean="0">
                <a:solidFill>
                  <a:schemeClr val="accent2"/>
                </a:solidFill>
                <a:latin typeface="+mn-lt"/>
                <a:ea typeface="ＭＳ Ｐゴシック" pitchFamily="-1" charset="-128"/>
                <a:cs typeface="ＭＳ Ｐゴシック" pitchFamily="-84" charset="-128"/>
              </a:rPr>
              <a:t> using the known quantities?</a:t>
            </a:r>
            <a:endParaRPr kumimoji="0" lang="en-US" sz="20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endParaRPr>
          </a:p>
        </p:txBody>
      </p:sp>
      <p:graphicFrame>
        <p:nvGraphicFramePr>
          <p:cNvPr id="333826" name="Object 2"/>
          <p:cNvGraphicFramePr>
            <a:graphicFrameLocks noChangeAspect="1"/>
          </p:cNvGraphicFramePr>
          <p:nvPr/>
        </p:nvGraphicFramePr>
        <p:xfrm>
          <a:off x="1371600" y="2590800"/>
          <a:ext cx="2035175" cy="914400"/>
        </p:xfrm>
        <a:graphic>
          <a:graphicData uri="http://schemas.openxmlformats.org/presentationml/2006/ole">
            <p:oleObj spid="_x0000_s333826" name="Equation" r:id="rId3" imgW="876300" imgH="393700" progId="Equation.DSMT4">
              <p:embed/>
            </p:oleObj>
          </a:graphicData>
        </a:graphic>
      </p:graphicFrame>
      <p:graphicFrame>
        <p:nvGraphicFramePr>
          <p:cNvPr id="333827" name="Object 3"/>
          <p:cNvGraphicFramePr>
            <a:graphicFrameLocks noChangeAspect="1"/>
          </p:cNvGraphicFramePr>
          <p:nvPr/>
        </p:nvGraphicFramePr>
        <p:xfrm>
          <a:off x="914400" y="3886200"/>
          <a:ext cx="2093912" cy="914400"/>
        </p:xfrm>
        <a:graphic>
          <a:graphicData uri="http://schemas.openxmlformats.org/presentationml/2006/ole">
            <p:oleObj spid="_x0000_s333827" name="Equation" r:id="rId4" imgW="901700" imgH="393700" progId="Equation.DSMT4">
              <p:embed/>
            </p:oleObj>
          </a:graphicData>
        </a:graphic>
      </p:graphicFrame>
      <p:graphicFrame>
        <p:nvGraphicFramePr>
          <p:cNvPr id="333828" name="Object 4"/>
          <p:cNvGraphicFramePr>
            <a:graphicFrameLocks noChangeAspect="1"/>
          </p:cNvGraphicFramePr>
          <p:nvPr/>
        </p:nvGraphicFramePr>
        <p:xfrm>
          <a:off x="3429000" y="2514600"/>
          <a:ext cx="1828800" cy="973138"/>
        </p:xfrm>
        <a:graphic>
          <a:graphicData uri="http://schemas.openxmlformats.org/presentationml/2006/ole">
            <p:oleObj spid="_x0000_s333828" name="Equation" r:id="rId5" imgW="787400" imgH="419100" progId="Equation.DSMT4">
              <p:embed/>
            </p:oleObj>
          </a:graphicData>
        </a:graphic>
      </p:graphicFrame>
      <p:graphicFrame>
        <p:nvGraphicFramePr>
          <p:cNvPr id="333829" name="Object 5"/>
          <p:cNvGraphicFramePr>
            <a:graphicFrameLocks noChangeAspect="1"/>
          </p:cNvGraphicFramePr>
          <p:nvPr/>
        </p:nvGraphicFramePr>
        <p:xfrm>
          <a:off x="5262562" y="2743200"/>
          <a:ext cx="1976438" cy="530225"/>
        </p:xfrm>
        <a:graphic>
          <a:graphicData uri="http://schemas.openxmlformats.org/presentationml/2006/ole">
            <p:oleObj spid="_x0000_s333829" name="Equation" r:id="rId6" imgW="850900" imgH="228600" progId="Equation.DSMT4">
              <p:embed/>
            </p:oleObj>
          </a:graphicData>
        </a:graphic>
      </p:graphicFrame>
      <p:graphicFrame>
        <p:nvGraphicFramePr>
          <p:cNvPr id="333830" name="Object 6"/>
          <p:cNvGraphicFramePr>
            <a:graphicFrameLocks noChangeAspect="1"/>
          </p:cNvGraphicFramePr>
          <p:nvPr/>
        </p:nvGraphicFramePr>
        <p:xfrm>
          <a:off x="3048000" y="3886200"/>
          <a:ext cx="2890838" cy="1179513"/>
        </p:xfrm>
        <a:graphic>
          <a:graphicData uri="http://schemas.openxmlformats.org/presentationml/2006/ole">
            <p:oleObj spid="_x0000_s333830" name="Equation" r:id="rId7" imgW="1244600" imgH="508000" progId="Equation.DSMT4">
              <p:embed/>
            </p:oleObj>
          </a:graphicData>
        </a:graphic>
      </p:graphicFrame>
      <p:graphicFrame>
        <p:nvGraphicFramePr>
          <p:cNvPr id="333831" name="Object 7"/>
          <p:cNvGraphicFramePr>
            <a:graphicFrameLocks noChangeAspect="1"/>
          </p:cNvGraphicFramePr>
          <p:nvPr/>
        </p:nvGraphicFramePr>
        <p:xfrm>
          <a:off x="5894388" y="4114800"/>
          <a:ext cx="2182812" cy="530225"/>
        </p:xfrm>
        <a:graphic>
          <a:graphicData uri="http://schemas.openxmlformats.org/presentationml/2006/ole">
            <p:oleObj spid="_x0000_s333831" name="Equation" r:id="rId8" imgW="939800" imgH="228600" progId="Equation.DSMT4">
              <p:embed/>
            </p:oleObj>
          </a:graphicData>
        </a:graphic>
      </p:graphicFrame>
      <p:graphicFrame>
        <p:nvGraphicFramePr>
          <p:cNvPr id="333832" name="Object 8"/>
          <p:cNvGraphicFramePr>
            <a:graphicFrameLocks noChangeAspect="1"/>
          </p:cNvGraphicFramePr>
          <p:nvPr/>
        </p:nvGraphicFramePr>
        <p:xfrm>
          <a:off x="1787525" y="5429250"/>
          <a:ext cx="4884738" cy="819150"/>
        </p:xfrm>
        <a:graphic>
          <a:graphicData uri="http://schemas.openxmlformats.org/presentationml/2006/ole">
            <p:oleObj spid="_x0000_s333832" name="Equation" r:id="rId9" imgW="2501900" imgH="419100" progId="Equation.DSMT4">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AutoShape 3"/>
          <p:cNvSpPr>
            <a:spLocks noGrp="1" noChangeAspect="1" noChangeArrowheads="1"/>
          </p:cNvSpPr>
          <p:nvPr>
            <p:ph type="body" sz="half" idx="1"/>
          </p:nvPr>
        </p:nvSpPr>
        <p:spPr>
          <a:xfrm>
            <a:off x="457200" y="914400"/>
            <a:ext cx="8383587" cy="1447800"/>
          </a:xfrm>
          <a:extLst>
            <a:ext uri="{91240B29-F687-4f45-9708-019B960494DF}"/>
          </a:extLst>
        </p:spPr>
        <p:txBody>
          <a:bodyPr/>
          <a:lstStyle/>
          <a:p>
            <a:r>
              <a:rPr lang="en-US" sz="2800" dirty="0" smtClean="0">
                <a:ea typeface="Times New Roman" pitchFamily="-84" charset="0"/>
                <a:cs typeface="Times New Roman" pitchFamily="-84" charset="0"/>
              </a:rPr>
              <a:t>Millikan (and Fletcher) in 1909 measured charge of electron, showed that free electric charge is in multiples of the basic charge of an electron</a:t>
            </a:r>
            <a:endParaRPr lang="en-US" sz="2800" dirty="0">
              <a:ea typeface="Times New Roman" pitchFamily="-84" charset="0"/>
              <a:cs typeface="Times New Roman" pitchFamily="-84" charset="0"/>
            </a:endParaRPr>
          </a:p>
        </p:txBody>
      </p:sp>
      <p:sp>
        <p:nvSpPr>
          <p:cNvPr id="51202" name="Rectangle 2"/>
          <p:cNvSpPr>
            <a:spLocks noGrp="1" noChangeArrowheads="1"/>
          </p:cNvSpPr>
          <p:nvPr>
            <p:ph type="title"/>
          </p:nvPr>
        </p:nvSpPr>
        <p:spPr>
          <a:xfrm>
            <a:off x="457200" y="76200"/>
            <a:ext cx="8229600" cy="865187"/>
          </a:xfrm>
        </p:spPr>
        <p:txBody>
          <a:bodyPr/>
          <a:lstStyle/>
          <a:p>
            <a:pPr eaLnBrk="1" hangingPunct="1">
              <a:defRPr/>
            </a:pPr>
            <a:r>
              <a:rPr lang="en-US" dirty="0" smtClean="0">
                <a:cs typeface="+mj-cs"/>
              </a:rPr>
              <a:t>Determination of Electron Charge</a:t>
            </a:r>
          </a:p>
        </p:txBody>
      </p:sp>
      <p:pic>
        <p:nvPicPr>
          <p:cNvPr id="24581" name="Picture 17" descr="0304b"/>
          <p:cNvPicPr>
            <a:picLocks noChangeAspect="1" noChangeArrowheads="1"/>
          </p:cNvPicPr>
          <p:nvPr/>
        </p:nvPicPr>
        <p:blipFill>
          <a:blip r:embed="rId2"/>
          <a:srcRect b="7475"/>
          <a:stretch>
            <a:fillRect/>
          </a:stretch>
        </p:blipFill>
        <p:spPr bwMode="auto">
          <a:xfrm>
            <a:off x="4876800" y="2362200"/>
            <a:ext cx="4252913" cy="3124200"/>
          </a:xfrm>
          <a:prstGeom prst="rect">
            <a:avLst/>
          </a:prstGeom>
          <a:noFill/>
          <a:ln w="9525">
            <a:noFill/>
            <a:miter lim="800000"/>
            <a:headEnd/>
            <a:tailEnd/>
          </a:ln>
        </p:spPr>
      </p:pic>
      <p:pic>
        <p:nvPicPr>
          <p:cNvPr id="24582" name="Picture 1"/>
          <p:cNvPicPr>
            <a:picLocks/>
          </p:cNvPicPr>
          <p:nvPr/>
        </p:nvPicPr>
        <p:blipFill>
          <a:blip r:embed="rId3"/>
          <a:srcRect/>
          <a:stretch>
            <a:fillRect/>
          </a:stretch>
        </p:blipFill>
        <p:spPr bwMode="auto">
          <a:xfrm>
            <a:off x="38100" y="2362200"/>
            <a:ext cx="4800600" cy="31242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14</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Calculation of the oil drop charge</a:t>
            </a:r>
          </a:p>
        </p:txBody>
      </p:sp>
      <p:sp>
        <p:nvSpPr>
          <p:cNvPr id="25604" name="Rectangle 3"/>
          <p:cNvSpPr>
            <a:spLocks noGrp="1" noChangeArrowheads="1"/>
          </p:cNvSpPr>
          <p:nvPr>
            <p:ph type="body" sz="half" idx="1"/>
          </p:nvPr>
        </p:nvSpPr>
        <p:spPr>
          <a:xfrm>
            <a:off x="457200" y="990600"/>
            <a:ext cx="4038600" cy="5486400"/>
          </a:xfrm>
        </p:spPr>
        <p:txBody>
          <a:bodyPr/>
          <a:lstStyle/>
          <a:p>
            <a:pPr eaLnBrk="1" hangingPunct="1">
              <a:lnSpc>
                <a:spcPct val="80000"/>
              </a:lnSpc>
            </a:pPr>
            <a:r>
              <a:rPr lang="en-US" sz="2400" dirty="0">
                <a:cs typeface="ＭＳ Ｐゴシック" pitchFamily="-84" charset="-128"/>
              </a:rPr>
              <a:t>Used an electric field and gravity to suspend a charged oil drop</a:t>
            </a:r>
          </a:p>
          <a:p>
            <a:pPr eaLnBrk="1" hangingPunct="1">
              <a:lnSpc>
                <a:spcPct val="80000"/>
              </a:lnSpc>
              <a:buFont typeface="Wingdings" pitchFamily="-84" charset="2"/>
              <a:buNone/>
            </a:pPr>
            <a:endParaRPr lang="en-US" sz="2400" dirty="0" smtClean="0">
              <a:cs typeface="ＭＳ Ｐゴシック" pitchFamily="-84" charset="-128"/>
            </a:endParaRPr>
          </a:p>
          <a:p>
            <a:pPr eaLnBrk="1" hangingPunct="1">
              <a:lnSpc>
                <a:spcPct val="80000"/>
              </a:lnSpc>
            </a:pPr>
            <a:r>
              <a:rPr lang="en-US" sz="2400" dirty="0" smtClean="0">
                <a:cs typeface="ＭＳ Ｐゴシック" pitchFamily="-84" charset="-128"/>
              </a:rPr>
              <a:t>So the magnitude </a:t>
            </a:r>
            <a:r>
              <a:rPr lang="en-US" sz="2400" dirty="0">
                <a:cs typeface="ＭＳ Ｐゴシック" pitchFamily="-84" charset="-128"/>
              </a:rPr>
              <a:t>of the charge on the oil drop</a:t>
            </a:r>
          </a:p>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400" dirty="0">
                <a:cs typeface="ＭＳ Ｐゴシック" pitchFamily="-84" charset="-128"/>
              </a:rPr>
              <a:t>Mass is determined from </a:t>
            </a:r>
            <a:r>
              <a:rPr lang="en-US" sz="2400" dirty="0" smtClean="0">
                <a:cs typeface="ＭＳ Ｐゴシック" pitchFamily="-84" charset="-128"/>
              </a:rPr>
              <a:t>Stokes’</a:t>
            </a:r>
            <a:r>
              <a:rPr lang="en-US" altLang="ja-JP" sz="2400" dirty="0" smtClean="0">
                <a:cs typeface="ＭＳ Ｐゴシック" pitchFamily="-84" charset="-128"/>
              </a:rPr>
              <a:t> </a:t>
            </a:r>
            <a:r>
              <a:rPr lang="en-US" altLang="ja-JP" sz="2400" dirty="0">
                <a:cs typeface="ＭＳ Ｐゴシック" pitchFamily="-84" charset="-128"/>
              </a:rPr>
              <a:t>relationship of the terminal velocity to the radius and density</a:t>
            </a:r>
          </a:p>
          <a:p>
            <a:pPr eaLnBrk="1" hangingPunct="1">
              <a:lnSpc>
                <a:spcPct val="80000"/>
              </a:lnSpc>
              <a:buFont typeface="Wingdings" pitchFamily="-84" charset="2"/>
              <a:buNone/>
            </a:pPr>
            <a:endParaRPr lang="en-US" sz="2400" dirty="0">
              <a:cs typeface="ＭＳ Ｐゴシック" pitchFamily="-84" charset="-128"/>
            </a:endParaRPr>
          </a:p>
          <a:p>
            <a:pPr eaLnBrk="1" hangingPunct="1">
              <a:lnSpc>
                <a:spcPct val="80000"/>
              </a:lnSpc>
            </a:pPr>
            <a:r>
              <a:rPr lang="en-US" sz="2400" dirty="0">
                <a:cs typeface="ＭＳ Ｐゴシック" pitchFamily="-84" charset="-128"/>
              </a:rPr>
              <a:t>Thousands of experiments showed that there is a basic quantized electron charge</a:t>
            </a:r>
          </a:p>
          <a:p>
            <a:pPr eaLnBrk="1" hangingPunct="1">
              <a:lnSpc>
                <a:spcPct val="80000"/>
              </a:lnSpc>
              <a:buFont typeface="Wingdings" pitchFamily="-84" charset="2"/>
              <a:buNone/>
            </a:pPr>
            <a:endParaRPr lang="en-US" sz="2400" dirty="0">
              <a:cs typeface="ＭＳ Ｐゴシック" pitchFamily="-84" charset="-128"/>
            </a:endParaRPr>
          </a:p>
        </p:txBody>
      </p:sp>
      <p:pic>
        <p:nvPicPr>
          <p:cNvPr id="25605" name="Picture 33"/>
          <p:cNvPicPr preferRelativeResize="0">
            <a:picLocks noChangeAspect="1" noChangeArrowheads="1"/>
          </p:cNvPicPr>
          <p:nvPr/>
        </p:nvPicPr>
        <p:blipFill>
          <a:blip r:embed="rId3"/>
          <a:srcRect/>
          <a:stretch>
            <a:fillRect/>
          </a:stretch>
        </p:blipFill>
        <p:spPr bwMode="auto">
          <a:xfrm>
            <a:off x="5257800" y="2137200"/>
            <a:ext cx="1371600" cy="910800"/>
          </a:xfrm>
          <a:prstGeom prst="rect">
            <a:avLst/>
          </a:prstGeom>
          <a:noFill/>
          <a:ln w="9525">
            <a:noFill/>
            <a:miter lim="800000"/>
            <a:headEnd/>
            <a:tailEnd/>
          </a:ln>
        </p:spPr>
      </p:pic>
      <p:pic>
        <p:nvPicPr>
          <p:cNvPr id="25606" name="Picture 34"/>
          <p:cNvPicPr preferRelativeResize="0">
            <a:picLocks noChangeAspect="1" noChangeArrowheads="1"/>
          </p:cNvPicPr>
          <p:nvPr/>
        </p:nvPicPr>
        <p:blipFill>
          <a:blip r:embed="rId4"/>
          <a:srcRect/>
          <a:stretch>
            <a:fillRect/>
          </a:stretch>
        </p:blipFill>
        <p:spPr bwMode="auto">
          <a:xfrm>
            <a:off x="5257800" y="5181600"/>
            <a:ext cx="2273300" cy="463550"/>
          </a:xfrm>
          <a:prstGeom prst="rect">
            <a:avLst/>
          </a:prstGeom>
          <a:noFill/>
          <a:ln w="9525">
            <a:noFill/>
            <a:miter lim="800000"/>
            <a:headEnd/>
            <a:tailEnd/>
          </a:ln>
        </p:spPr>
      </p:pic>
      <p:sp>
        <p:nvSpPr>
          <p:cNvPr id="54307" name="Text Box 35"/>
          <p:cNvSpPr txBox="1">
            <a:spLocks noChangeArrowheads="1"/>
          </p:cNvSpPr>
          <p:nvPr/>
        </p:nvSpPr>
        <p:spPr bwMode="auto">
          <a:xfrm>
            <a:off x="7543800" y="5181600"/>
            <a:ext cx="685800" cy="488950"/>
          </a:xfrm>
          <a:prstGeom prst="rect">
            <a:avLst/>
          </a:prstGeom>
          <a:noFill/>
          <a:ln>
            <a:noFill/>
          </a:ln>
          <a:effectLst/>
          <a:extLst>
            <a:ext uri="{909E8E84-426E-40dd-AFC4-6F175D3DCCD1}"/>
            <a:ext uri="{91240B29-F687-4f45-9708-019B960494DF}"/>
            <a:ext uri="{AF507438-7753-43e0-B8FC-AC1667EBCBE1}"/>
          </a:extLst>
        </p:spPr>
        <p:txBody>
          <a:bodyPr>
            <a:spAutoFit/>
          </a:bodyPr>
          <a:lstStyle/>
          <a:p>
            <a:pPr>
              <a:spcBef>
                <a:spcPct val="50000"/>
              </a:spcBef>
              <a:defRPr/>
            </a:pPr>
            <a:r>
              <a:rPr lang="en-US" sz="2600" dirty="0">
                <a:solidFill>
                  <a:schemeClr val="tx1"/>
                </a:solidFill>
                <a:latin typeface="Times New Roman" charset="0"/>
                <a:ea typeface="ＭＳ Ｐゴシック" charset="0"/>
                <a:cs typeface="+mn-cs"/>
              </a:rPr>
              <a:t>C</a:t>
            </a:r>
          </a:p>
        </p:txBody>
      </p:sp>
      <p:graphicFrame>
        <p:nvGraphicFramePr>
          <p:cNvPr id="25602" name="Object 9"/>
          <p:cNvGraphicFramePr>
            <a:graphicFrameLocks noChangeAspect="1"/>
          </p:cNvGraphicFramePr>
          <p:nvPr/>
        </p:nvGraphicFramePr>
        <p:xfrm>
          <a:off x="4414837" y="1066800"/>
          <a:ext cx="766763" cy="530225"/>
        </p:xfrm>
        <a:graphic>
          <a:graphicData uri="http://schemas.openxmlformats.org/presentationml/2006/ole">
            <p:oleObj spid="_x0000_s301058" name="Equation" r:id="rId5" imgW="330200" imgH="228600" progId="Equation.DSMT4">
              <p:embed/>
            </p:oleObj>
          </a:graphicData>
        </a:graphic>
      </p:graphicFrame>
      <p:pic>
        <p:nvPicPr>
          <p:cNvPr id="25608" name="Picture 32"/>
          <p:cNvPicPr preferRelativeResize="0">
            <a:picLocks noChangeAspect="1" noChangeArrowheads="1"/>
          </p:cNvPicPr>
          <p:nvPr/>
        </p:nvPicPr>
        <p:blipFill>
          <a:blip r:embed="rId6"/>
          <a:srcRect/>
          <a:stretch>
            <a:fillRect/>
          </a:stretch>
        </p:blipFill>
        <p:spPr bwMode="auto">
          <a:xfrm>
            <a:off x="5257800" y="3505200"/>
            <a:ext cx="1883044" cy="685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Mon., Sept. 17,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Jaehoon Yu</a:t>
            </a:r>
            <a:endParaRPr lang="en-US"/>
          </a:p>
        </p:txBody>
      </p:sp>
      <p:graphicFrame>
        <p:nvGraphicFramePr>
          <p:cNvPr id="301059" name="Object 9"/>
          <p:cNvGraphicFramePr>
            <a:graphicFrameLocks noChangeAspect="1"/>
          </p:cNvGraphicFramePr>
          <p:nvPr/>
        </p:nvGraphicFramePr>
        <p:xfrm>
          <a:off x="5148263" y="1066800"/>
          <a:ext cx="795337" cy="530225"/>
        </p:xfrm>
        <a:graphic>
          <a:graphicData uri="http://schemas.openxmlformats.org/presentationml/2006/ole">
            <p:oleObj spid="_x0000_s301059" name="Equation" r:id="rId7" imgW="342900" imgH="228600" progId="Equation.DSMT4">
              <p:embed/>
            </p:oleObj>
          </a:graphicData>
        </a:graphic>
      </p:graphicFrame>
      <p:graphicFrame>
        <p:nvGraphicFramePr>
          <p:cNvPr id="301060" name="Object 9"/>
          <p:cNvGraphicFramePr>
            <a:graphicFrameLocks noChangeAspect="1"/>
          </p:cNvGraphicFramePr>
          <p:nvPr/>
        </p:nvGraphicFramePr>
        <p:xfrm>
          <a:off x="5943600" y="1128712"/>
          <a:ext cx="1179513" cy="471488"/>
        </p:xfrm>
        <a:graphic>
          <a:graphicData uri="http://schemas.openxmlformats.org/presentationml/2006/ole">
            <p:oleObj spid="_x0000_s301060" name="Equation" r:id="rId8" imgW="508000" imgH="203200" progId="Equation.DSMT4">
              <p:embed/>
            </p:oleObj>
          </a:graphicData>
        </a:graphic>
      </p:graphicFrame>
      <p:graphicFrame>
        <p:nvGraphicFramePr>
          <p:cNvPr id="301061" name="Object 9"/>
          <p:cNvGraphicFramePr>
            <a:graphicFrameLocks noChangeAspect="1"/>
          </p:cNvGraphicFramePr>
          <p:nvPr/>
        </p:nvGraphicFramePr>
        <p:xfrm>
          <a:off x="7086600" y="1128712"/>
          <a:ext cx="1179513" cy="471488"/>
        </p:xfrm>
        <a:graphic>
          <a:graphicData uri="http://schemas.openxmlformats.org/presentationml/2006/ole">
            <p:oleObj spid="_x0000_s301061" name="Equation" r:id="rId9" imgW="508000" imgH="203200" progId="Equation.DSMT4">
              <p:embed/>
            </p:oleObj>
          </a:graphicData>
        </a:graphic>
      </p:graphicFrame>
      <p:graphicFrame>
        <p:nvGraphicFramePr>
          <p:cNvPr id="301062" name="Object 9"/>
          <p:cNvGraphicFramePr>
            <a:graphicFrameLocks noChangeAspect="1"/>
          </p:cNvGraphicFramePr>
          <p:nvPr/>
        </p:nvGraphicFramePr>
        <p:xfrm>
          <a:off x="8229600" y="1219200"/>
          <a:ext cx="558800" cy="384175"/>
        </p:xfrm>
        <a:graphic>
          <a:graphicData uri="http://schemas.openxmlformats.org/presentationml/2006/ole">
            <p:oleObj spid="_x0000_s301062" name="Equation" r:id="rId10" imgW="241300" imgH="165100" progId="Equation.DSMT4">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636587"/>
          </a:xfrm>
        </p:spPr>
        <p:txBody>
          <a:bodyPr/>
          <a:lstStyle/>
          <a:p>
            <a:pPr eaLnBrk="1" hangingPunct="1">
              <a:defRPr/>
            </a:pPr>
            <a:r>
              <a:rPr lang="en-US" sz="4800" dirty="0" smtClean="0">
                <a:cs typeface="+mj-cs"/>
              </a:rPr>
              <a:t>Line Spectra</a:t>
            </a:r>
          </a:p>
        </p:txBody>
      </p:sp>
      <p:sp>
        <p:nvSpPr>
          <p:cNvPr id="58371" name="Rectangle 3"/>
          <p:cNvSpPr>
            <a:spLocks noGrp="1" noChangeArrowheads="1"/>
          </p:cNvSpPr>
          <p:nvPr>
            <p:ph type="body" sz="half" idx="1"/>
          </p:nvPr>
        </p:nvSpPr>
        <p:spPr>
          <a:xfrm>
            <a:off x="457201" y="650875"/>
            <a:ext cx="8229600" cy="5292725"/>
          </a:xfrm>
        </p:spPr>
        <p:txBody>
          <a:bodyPr/>
          <a:lstStyle/>
          <a:p>
            <a:pPr eaLnBrk="1" hangingPunct="1">
              <a:lnSpc>
                <a:spcPct val="90000"/>
              </a:lnSpc>
            </a:pPr>
            <a:r>
              <a:rPr lang="en-US" dirty="0" smtClean="0">
                <a:cs typeface="ＭＳ Ｐゴシック" pitchFamily="-84" charset="-128"/>
              </a:rPr>
              <a:t>Chemical elements produce unique wavelengths of light when burned or excited in an electrical discharge.</a:t>
            </a:r>
          </a:p>
          <a:p>
            <a:pPr eaLnBrk="1" hangingPunct="1">
              <a:lnSpc>
                <a:spcPct val="90000"/>
              </a:lnSpc>
            </a:pPr>
            <a:r>
              <a:rPr lang="en-US" dirty="0" smtClean="0">
                <a:cs typeface="ＭＳ Ｐゴシック" pitchFamily="-84" charset="-128"/>
              </a:rPr>
              <a:t>Collimated light is passed through a diffraction grating with thousands of ruling lines per centimeter.</a:t>
            </a:r>
          </a:p>
          <a:p>
            <a:pPr lvl="1" eaLnBrk="1" hangingPunct="1">
              <a:lnSpc>
                <a:spcPct val="90000"/>
              </a:lnSpc>
            </a:pPr>
            <a:r>
              <a:rPr lang="en-US" sz="3200" dirty="0" smtClean="0"/>
              <a:t>The diffracted light is separated at an angle </a:t>
            </a:r>
            <a:r>
              <a:rPr lang="en-US" sz="3200" dirty="0" err="1" smtClean="0">
                <a:latin typeface="Symbol" pitchFamily="-84" charset="2"/>
                <a:ea typeface="Symbol" pitchFamily="-84" charset="2"/>
                <a:cs typeface="Symbol" pitchFamily="-84" charset="2"/>
              </a:rPr>
              <a:t>θ</a:t>
            </a:r>
            <a:r>
              <a:rPr lang="en-US" sz="3200" dirty="0" smtClean="0"/>
              <a:t> according to its wavelength </a:t>
            </a:r>
            <a:r>
              <a:rPr lang="en-US" sz="3200" dirty="0" err="1" smtClean="0">
                <a:latin typeface="Lucida Grande" pitchFamily="-84" charset="0"/>
              </a:rPr>
              <a:t>λ</a:t>
            </a:r>
            <a:r>
              <a:rPr lang="en-US" sz="3200" dirty="0" smtClean="0"/>
              <a:t> by the equation:</a:t>
            </a:r>
          </a:p>
          <a:p>
            <a:pPr eaLnBrk="1" hangingPunct="1">
              <a:lnSpc>
                <a:spcPct val="90000"/>
              </a:lnSpc>
              <a:buFont typeface="Wingdings" pitchFamily="-84" charset="2"/>
              <a:buNone/>
            </a:pPr>
            <a:endParaRPr lang="en-US" dirty="0" smtClean="0">
              <a:cs typeface="ＭＳ Ｐゴシック" pitchFamily="-84" charset="-128"/>
            </a:endParaRPr>
          </a:p>
          <a:p>
            <a:pPr eaLnBrk="1" hangingPunct="1">
              <a:lnSpc>
                <a:spcPct val="90000"/>
              </a:lnSpc>
            </a:pPr>
            <a:endParaRPr lang="en-US" dirty="0" smtClean="0">
              <a:cs typeface="ＭＳ Ｐゴシック" pitchFamily="-84" charset="-128"/>
            </a:endParaRPr>
          </a:p>
          <a:p>
            <a:pPr eaLnBrk="1" hangingPunct="1">
              <a:lnSpc>
                <a:spcPct val="90000"/>
              </a:lnSpc>
              <a:buFont typeface="Wingdings" pitchFamily="-84" charset="2"/>
              <a:buNone/>
            </a:pPr>
            <a:r>
              <a:rPr lang="en-US" dirty="0" smtClean="0">
                <a:cs typeface="ＭＳ Ｐゴシック" pitchFamily="-84" charset="-128"/>
              </a:rPr>
              <a:t>	where </a:t>
            </a:r>
            <a:r>
              <a:rPr lang="en-US" i="1" dirty="0" err="1" smtClean="0">
                <a:cs typeface="ＭＳ Ｐゴシック" pitchFamily="-84" charset="-128"/>
              </a:rPr>
              <a:t>d</a:t>
            </a:r>
            <a:r>
              <a:rPr lang="en-US" dirty="0" smtClean="0">
                <a:cs typeface="ＭＳ Ｐゴシック" pitchFamily="-84" charset="-128"/>
              </a:rPr>
              <a:t> is the distance between rulings and </a:t>
            </a:r>
            <a:r>
              <a:rPr lang="en-US" i="1" dirty="0" err="1" smtClean="0">
                <a:cs typeface="ＭＳ Ｐゴシック" pitchFamily="-84" charset="-128"/>
              </a:rPr>
              <a:t>n</a:t>
            </a:r>
            <a:r>
              <a:rPr lang="en-US" dirty="0" smtClean="0">
                <a:cs typeface="ＭＳ Ｐゴシック" pitchFamily="-84" charset="-128"/>
              </a:rPr>
              <a:t> is an integer called the order number</a:t>
            </a:r>
            <a:endParaRPr lang="en-US" sz="2800" dirty="0" smtClean="0">
              <a:cs typeface="ＭＳ Ｐゴシック" pitchFamily="-84" charset="-128"/>
            </a:endParaRPr>
          </a:p>
        </p:txBody>
      </p:sp>
      <p:pic>
        <p:nvPicPr>
          <p:cNvPr id="26628" name="Picture 10"/>
          <p:cNvPicPr preferRelativeResize="0">
            <a:picLocks noChangeAspect="1" noChangeArrowheads="1"/>
          </p:cNvPicPr>
          <p:nvPr/>
        </p:nvPicPr>
        <p:blipFill>
          <a:blip r:embed="rId2"/>
          <a:srcRect/>
          <a:stretch>
            <a:fillRect/>
          </a:stretch>
        </p:blipFill>
        <p:spPr bwMode="auto">
          <a:xfrm>
            <a:off x="3352800" y="4343400"/>
            <a:ext cx="2946400" cy="533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fld id="{FDDAF44D-5BDC-464D-BFC2-357404B9B058}" type="slidenum">
              <a:rPr lang="en-US" smtClean="0"/>
              <a:pPr/>
              <a:t>16</a:t>
            </a:fld>
            <a:endParaRPr lang="en-US" dirty="0"/>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6987"/>
            <a:ext cx="8229600" cy="865187"/>
          </a:xfrm>
        </p:spPr>
        <p:txBody>
          <a:bodyPr/>
          <a:lstStyle/>
          <a:p>
            <a:pPr eaLnBrk="1" hangingPunct="1">
              <a:defRPr/>
            </a:pPr>
            <a:r>
              <a:rPr lang="en-US" dirty="0" smtClean="0">
                <a:cs typeface="+mj-cs"/>
              </a:rPr>
              <a:t>Optical Spectrometer</a:t>
            </a:r>
          </a:p>
        </p:txBody>
      </p:sp>
      <p:sp>
        <p:nvSpPr>
          <p:cNvPr id="27651" name="Rectangle 3"/>
          <p:cNvSpPr>
            <a:spLocks noGrp="1" noChangeArrowheads="1"/>
          </p:cNvSpPr>
          <p:nvPr>
            <p:ph type="body" sz="half" idx="1"/>
          </p:nvPr>
        </p:nvSpPr>
        <p:spPr/>
        <p:txBody>
          <a:bodyPr/>
          <a:lstStyle/>
          <a:p>
            <a:pPr algn="ctr" eaLnBrk="1" hangingPunct="1">
              <a:buFont typeface="Wingdings" pitchFamily="-84" charset="2"/>
              <a:buNone/>
            </a:pPr>
            <a:endParaRPr lang="en-US" sz="2600">
              <a:cs typeface="ＭＳ Ｐゴシック" pitchFamily="-84" charset="-128"/>
            </a:endParaRPr>
          </a:p>
          <a:p>
            <a:pPr algn="ctr" eaLnBrk="1" hangingPunct="1">
              <a:buFont typeface="Wingdings" pitchFamily="-84" charset="2"/>
              <a:buNone/>
            </a:pPr>
            <a:endParaRPr lang="en-US" sz="2600">
              <a:cs typeface="ＭＳ Ｐゴシック" pitchFamily="-84" charset="-128"/>
            </a:endParaRPr>
          </a:p>
        </p:txBody>
      </p:sp>
      <p:sp>
        <p:nvSpPr>
          <p:cNvPr id="59401" name="Rectangle 9"/>
          <p:cNvSpPr>
            <a:spLocks noChangeArrowheads="1"/>
          </p:cNvSpPr>
          <p:nvPr/>
        </p:nvSpPr>
        <p:spPr bwMode="auto">
          <a:xfrm>
            <a:off x="455613" y="4648200"/>
            <a:ext cx="8231187" cy="1676400"/>
          </a:xfrm>
          <a:prstGeom prst="rect">
            <a:avLst/>
          </a:prstGeom>
          <a:noFill/>
          <a:ln>
            <a:noFill/>
          </a:ln>
          <a:effectLst/>
          <a:extLst>
            <a:ext uri="{909E8E84-426E-40dd-AFC4-6F175D3DCCD1}"/>
            <a:ext uri="{91240B29-F687-4f45-9708-019B960494DF}"/>
            <a:ext uri="{AF507438-7753-43e0-B8FC-AC1667EBCBE1}"/>
          </a:extLst>
        </p:spPr>
        <p:txBody>
          <a:bodyPr>
            <a:prstTxWarp prst="textNoShape">
              <a:avLst/>
            </a:prstTxWarp>
          </a:bodyPr>
          <a:lstStyle/>
          <a:p>
            <a:pPr marL="342900" indent="-342900" eaLnBrk="1" hangingPunct="1">
              <a:lnSpc>
                <a:spcPct val="90000"/>
              </a:lnSpc>
              <a:spcBef>
                <a:spcPct val="20000"/>
              </a:spcBef>
              <a:buClr>
                <a:srgbClr val="3333CC"/>
              </a:buClr>
              <a:buSzPct val="65000"/>
              <a:buFont typeface="Wingdings" pitchFamily="-84" charset="2"/>
              <a:buChar char="n"/>
            </a:pPr>
            <a:r>
              <a:rPr lang="en-US" dirty="0">
                <a:solidFill>
                  <a:srgbClr val="3333CC"/>
                </a:solidFill>
                <a:latin typeface="+mn-lt"/>
              </a:rPr>
              <a:t>Diffraction creates a </a:t>
            </a:r>
            <a:r>
              <a:rPr lang="en-US" i="1" dirty="0">
                <a:solidFill>
                  <a:srgbClr val="3333CC"/>
                </a:solidFill>
                <a:latin typeface="+mn-lt"/>
              </a:rPr>
              <a:t>line spectrum</a:t>
            </a:r>
            <a:r>
              <a:rPr lang="en-US" dirty="0">
                <a:solidFill>
                  <a:srgbClr val="3333CC"/>
                </a:solidFill>
                <a:latin typeface="+mn-lt"/>
              </a:rPr>
              <a:t> pattern of light bands and dark areas on the screen.</a:t>
            </a:r>
            <a:endParaRPr lang="en-US" dirty="0" smtClean="0">
              <a:solidFill>
                <a:srgbClr val="3333CC"/>
              </a:solidFill>
              <a:latin typeface="+mn-lt"/>
            </a:endParaRPr>
          </a:p>
          <a:p>
            <a:pPr marL="342900" indent="-342900" eaLnBrk="1" hangingPunct="1">
              <a:lnSpc>
                <a:spcPct val="90000"/>
              </a:lnSpc>
              <a:spcBef>
                <a:spcPct val="20000"/>
              </a:spcBef>
              <a:buClr>
                <a:srgbClr val="3333CC"/>
              </a:buClr>
              <a:buSzPct val="65000"/>
              <a:buFont typeface="Wingdings" pitchFamily="-84" charset="2"/>
              <a:buChar char="n"/>
            </a:pPr>
            <a:r>
              <a:rPr lang="en-US" dirty="0" smtClean="0">
                <a:solidFill>
                  <a:srgbClr val="3333CC"/>
                </a:solidFill>
                <a:latin typeface="+mn-lt"/>
              </a:rPr>
              <a:t>Chemical elements and the composition of materials can be identified through the wavelengths </a:t>
            </a:r>
            <a:r>
              <a:rPr lang="en-US" dirty="0">
                <a:solidFill>
                  <a:srgbClr val="3333CC"/>
                </a:solidFill>
                <a:latin typeface="+mn-lt"/>
              </a:rPr>
              <a:t>of these line </a:t>
            </a:r>
            <a:r>
              <a:rPr lang="en-US" dirty="0" smtClean="0">
                <a:solidFill>
                  <a:srgbClr val="3333CC"/>
                </a:solidFill>
                <a:latin typeface="+mn-lt"/>
              </a:rPr>
              <a:t>spectra</a:t>
            </a:r>
          </a:p>
        </p:txBody>
      </p:sp>
      <p:pic>
        <p:nvPicPr>
          <p:cNvPr id="27654" name="Picture 1"/>
          <p:cNvPicPr>
            <a:picLocks/>
          </p:cNvPicPr>
          <p:nvPr/>
        </p:nvPicPr>
        <p:blipFill>
          <a:blip r:embed="rId2"/>
          <a:srcRect/>
          <a:stretch>
            <a:fillRect/>
          </a:stretch>
        </p:blipFill>
        <p:spPr bwMode="auto">
          <a:xfrm>
            <a:off x="914400" y="1066800"/>
            <a:ext cx="7315200" cy="3429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17</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Balmer</a:t>
            </a:r>
            <a:r>
              <a:rPr lang="en-US" dirty="0" smtClean="0">
                <a:cs typeface="+mj-cs"/>
              </a:rPr>
              <a:t> Series</a:t>
            </a:r>
          </a:p>
        </p:txBody>
      </p:sp>
      <p:sp>
        <p:nvSpPr>
          <p:cNvPr id="28676" name="Rectangle 3"/>
          <p:cNvSpPr>
            <a:spLocks noGrp="1" noChangeArrowheads="1"/>
          </p:cNvSpPr>
          <p:nvPr>
            <p:ph type="body" sz="half" idx="1"/>
          </p:nvPr>
        </p:nvSpPr>
        <p:spPr>
          <a:xfrm>
            <a:off x="457200" y="914400"/>
            <a:ext cx="8459788" cy="4497388"/>
          </a:xfrm>
        </p:spPr>
        <p:txBody>
          <a:bodyPr/>
          <a:lstStyle/>
          <a:p>
            <a:pPr eaLnBrk="1" hangingPunct="1"/>
            <a:r>
              <a:rPr lang="en-US" sz="2800" dirty="0">
                <a:cs typeface="ＭＳ Ｐゴシック" pitchFamily="-84" charset="-128"/>
              </a:rPr>
              <a:t>In 1885, Johann </a:t>
            </a:r>
            <a:r>
              <a:rPr lang="en-US" sz="2800" dirty="0" err="1">
                <a:cs typeface="ＭＳ Ｐゴシック" pitchFamily="-84" charset="-128"/>
              </a:rPr>
              <a:t>Balmer</a:t>
            </a:r>
            <a:r>
              <a:rPr lang="en-US" sz="2800" dirty="0">
                <a:cs typeface="ＭＳ Ｐゴシック" pitchFamily="-84" charset="-128"/>
              </a:rPr>
              <a:t> found an empirical formula for wavelength of the visible hydrogen line spectra in nm:</a:t>
            </a:r>
          </a:p>
          <a:p>
            <a:pPr eaLnBrk="1" hangingPunct="1">
              <a:buFont typeface="Wingdings" pitchFamily="-84" charset="2"/>
              <a:buNone/>
            </a:pPr>
            <a:r>
              <a:rPr lang="en-US" sz="2800" dirty="0">
                <a:cs typeface="ＭＳ Ｐゴシック" pitchFamily="-84" charset="-128"/>
              </a:rPr>
              <a:t>							    </a:t>
            </a:r>
          </a:p>
          <a:p>
            <a:pPr eaLnBrk="1" hangingPunct="1">
              <a:buFont typeface="Wingdings" pitchFamily="-84" charset="2"/>
              <a:buNone/>
            </a:pPr>
            <a:r>
              <a:rPr lang="en-US" sz="2800" dirty="0">
                <a:cs typeface="ＭＳ Ｐゴシック" pitchFamily="-84" charset="-128"/>
              </a:rPr>
              <a:t>							</a:t>
            </a:r>
          </a:p>
          <a:p>
            <a:pPr eaLnBrk="1" hangingPunct="1">
              <a:buFont typeface="Wingdings" pitchFamily="-84" charset="2"/>
              <a:buNone/>
            </a:pPr>
            <a:endParaRPr lang="en-US" sz="2800" dirty="0">
              <a:cs typeface="ＭＳ Ｐゴシック" pitchFamily="-84" charset="-128"/>
            </a:endParaRPr>
          </a:p>
        </p:txBody>
      </p:sp>
      <p:pic>
        <p:nvPicPr>
          <p:cNvPr id="28677" name="Picture 17"/>
          <p:cNvPicPr preferRelativeResize="0">
            <a:picLocks noChangeAspect="1" noChangeArrowheads="1"/>
          </p:cNvPicPr>
          <p:nvPr/>
        </p:nvPicPr>
        <p:blipFill>
          <a:blip r:embed="rId2"/>
          <a:srcRect/>
          <a:stretch>
            <a:fillRect/>
          </a:stretch>
        </p:blipFill>
        <p:spPr bwMode="auto">
          <a:xfrm>
            <a:off x="1524000" y="1905000"/>
            <a:ext cx="2682875" cy="993775"/>
          </a:xfrm>
          <a:prstGeom prst="rect">
            <a:avLst/>
          </a:prstGeom>
          <a:noFill/>
          <a:ln w="9525">
            <a:noFill/>
            <a:miter lim="800000"/>
            <a:headEnd/>
            <a:tailEnd/>
          </a:ln>
        </p:spPr>
      </p:pic>
      <p:sp>
        <p:nvSpPr>
          <p:cNvPr id="60434" name="Rectangle 18"/>
          <p:cNvSpPr>
            <a:spLocks noChangeArrowheads="1"/>
          </p:cNvSpPr>
          <p:nvPr/>
        </p:nvSpPr>
        <p:spPr bwMode="auto">
          <a:xfrm>
            <a:off x="4419600" y="2133600"/>
            <a:ext cx="4014891" cy="46166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US" sz="2400" dirty="0">
                <a:solidFill>
                  <a:schemeClr val="tx1"/>
                </a:solidFill>
                <a:latin typeface="+mn-lt"/>
                <a:ea typeface="ＭＳ Ｐゴシック" charset="0"/>
                <a:cs typeface="+mn-cs"/>
              </a:rPr>
              <a:t>nm</a:t>
            </a:r>
            <a:r>
              <a:rPr lang="en-US" dirty="0">
                <a:solidFill>
                  <a:schemeClr val="tx1"/>
                </a:solidFill>
                <a:latin typeface="+mn-lt"/>
                <a:ea typeface="ＭＳ Ｐゴシック" charset="0"/>
                <a:cs typeface="+mn-cs"/>
              </a:rPr>
              <a:t>   (where </a:t>
            </a:r>
            <a:r>
              <a:rPr lang="en-US" i="1" dirty="0">
                <a:solidFill>
                  <a:schemeClr val="tx1"/>
                </a:solidFill>
                <a:latin typeface="+mn-lt"/>
                <a:ea typeface="ＭＳ Ｐゴシック" charset="0"/>
                <a:cs typeface="+mn-cs"/>
              </a:rPr>
              <a:t>k</a:t>
            </a:r>
            <a:r>
              <a:rPr lang="en-US" dirty="0">
                <a:solidFill>
                  <a:schemeClr val="tx1"/>
                </a:solidFill>
                <a:latin typeface="+mn-lt"/>
                <a:ea typeface="ＭＳ Ｐゴシック" charset="0"/>
                <a:cs typeface="+mn-cs"/>
              </a:rPr>
              <a:t> = 3,4,5…</a:t>
            </a:r>
            <a:r>
              <a:rPr lang="en-US" dirty="0">
                <a:solidFill>
                  <a:srgbClr val="FF0000"/>
                </a:solidFill>
                <a:latin typeface="+mn-lt"/>
                <a:ea typeface="ＭＳ Ｐゴシック" charset="0"/>
                <a:cs typeface="+mn-cs"/>
              </a:rPr>
              <a:t> and </a:t>
            </a:r>
            <a:r>
              <a:rPr lang="en-US" i="1" dirty="0">
                <a:solidFill>
                  <a:srgbClr val="FF0000"/>
                </a:solidFill>
                <a:latin typeface="+mn-lt"/>
                <a:ea typeface="ＭＳ Ｐゴシック" charset="0"/>
                <a:cs typeface="+mn-cs"/>
              </a:rPr>
              <a:t>k</a:t>
            </a:r>
            <a:r>
              <a:rPr lang="en-US" dirty="0">
                <a:solidFill>
                  <a:srgbClr val="FF0000"/>
                </a:solidFill>
                <a:latin typeface="+mn-lt"/>
                <a:ea typeface="ＭＳ Ｐゴシック" charset="0"/>
                <a:cs typeface="+mn-cs"/>
              </a:rPr>
              <a:t> &gt; 2)</a:t>
            </a:r>
          </a:p>
        </p:txBody>
      </p:sp>
      <p:pic>
        <p:nvPicPr>
          <p:cNvPr id="28679" name="Picture 1"/>
          <p:cNvPicPr>
            <a:picLocks/>
          </p:cNvPicPr>
          <p:nvPr/>
        </p:nvPicPr>
        <p:blipFill>
          <a:blip r:embed="rId3"/>
          <a:srcRect/>
          <a:stretch>
            <a:fillRect/>
          </a:stretch>
        </p:blipFill>
        <p:spPr bwMode="auto">
          <a:xfrm>
            <a:off x="393700" y="3149600"/>
            <a:ext cx="8356600" cy="30988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788987"/>
          </a:xfrm>
        </p:spPr>
        <p:txBody>
          <a:bodyPr/>
          <a:lstStyle/>
          <a:p>
            <a:pPr eaLnBrk="1" hangingPunct="1">
              <a:defRPr/>
            </a:pPr>
            <a:r>
              <a:rPr lang="en-US" dirty="0" err="1" smtClean="0">
                <a:cs typeface="+mj-cs"/>
              </a:rPr>
              <a:t>Rydberg</a:t>
            </a:r>
            <a:r>
              <a:rPr lang="en-US" dirty="0" smtClean="0">
                <a:cs typeface="+mj-cs"/>
              </a:rPr>
              <a:t> Equation</a:t>
            </a:r>
          </a:p>
        </p:txBody>
      </p:sp>
      <p:sp>
        <p:nvSpPr>
          <p:cNvPr id="61444" name="Rectangle 4"/>
          <p:cNvSpPr>
            <a:spLocks noGrp="1" noChangeArrowheads="1"/>
          </p:cNvSpPr>
          <p:nvPr>
            <p:ph type="body" sz="half" idx="1"/>
          </p:nvPr>
        </p:nvSpPr>
        <p:spPr>
          <a:xfrm>
            <a:off x="379413" y="685800"/>
            <a:ext cx="8459787" cy="4878388"/>
          </a:xfrm>
        </p:spPr>
        <p:txBody>
          <a:bodyPr/>
          <a:lstStyle/>
          <a:p>
            <a:pPr eaLnBrk="1" hangingPunct="1">
              <a:buFont typeface="Wingdings" charset="0"/>
              <a:buChar char="n"/>
              <a:defRPr/>
            </a:pPr>
            <a:r>
              <a:rPr lang="en-US" sz="2800" dirty="0" smtClean="0">
                <a:cs typeface="+mn-cs"/>
              </a:rPr>
              <a:t>Several more series of emission lines at infrared and ultraviolet wavelengths were </a:t>
            </a:r>
            <a:r>
              <a:rPr lang="en-US" sz="2800" dirty="0" err="1" smtClean="0">
                <a:cs typeface="+mn-cs"/>
              </a:rPr>
              <a:t>discoverd</a:t>
            </a:r>
            <a:r>
              <a:rPr lang="en-US" sz="2800" dirty="0" smtClean="0">
                <a:cs typeface="+mn-cs"/>
              </a:rPr>
              <a:t>, the </a:t>
            </a:r>
            <a:r>
              <a:rPr lang="en-US" sz="2800" dirty="0" err="1" smtClean="0">
                <a:cs typeface="+mn-cs"/>
              </a:rPr>
              <a:t>Balmer</a:t>
            </a:r>
            <a:r>
              <a:rPr lang="en-US" sz="2800" dirty="0" smtClean="0">
                <a:cs typeface="+mn-cs"/>
              </a:rPr>
              <a:t> series equation was extended to the Rydberg equation:</a:t>
            </a:r>
          </a:p>
        </p:txBody>
      </p:sp>
      <p:pic>
        <p:nvPicPr>
          <p:cNvPr id="29701" name="Picture 14"/>
          <p:cNvPicPr preferRelativeResize="0">
            <a:picLocks noChangeAspect="1" noChangeArrowheads="1"/>
          </p:cNvPicPr>
          <p:nvPr/>
        </p:nvPicPr>
        <p:blipFill>
          <a:blip r:embed="rId2"/>
          <a:srcRect/>
          <a:stretch>
            <a:fillRect/>
          </a:stretch>
        </p:blipFill>
        <p:spPr bwMode="auto">
          <a:xfrm>
            <a:off x="1828800" y="2057400"/>
            <a:ext cx="5510213" cy="739775"/>
          </a:xfrm>
          <a:prstGeom prst="rect">
            <a:avLst/>
          </a:prstGeom>
          <a:noFill/>
          <a:ln w="9525">
            <a:noFill/>
            <a:miter lim="800000"/>
            <a:headEnd/>
            <a:tailEnd/>
          </a:ln>
        </p:spPr>
      </p:pic>
      <p:sp>
        <p:nvSpPr>
          <p:cNvPr id="29702" name="TextBox 2"/>
          <p:cNvSpPr txBox="1">
            <a:spLocks noChangeArrowheads="1"/>
          </p:cNvSpPr>
          <p:nvPr/>
        </p:nvSpPr>
        <p:spPr bwMode="auto">
          <a:xfrm>
            <a:off x="7391400" y="2133600"/>
            <a:ext cx="1143000" cy="366713"/>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err="1">
                <a:solidFill>
                  <a:srgbClr val="FF0000"/>
                </a:solidFill>
              </a:rPr>
              <a:t>n</a:t>
            </a:r>
            <a:r>
              <a:rPr lang="en-US" dirty="0">
                <a:solidFill>
                  <a:srgbClr val="FF0000"/>
                </a:solidFill>
              </a:rPr>
              <a:t> = 2)</a:t>
            </a:r>
          </a:p>
        </p:txBody>
      </p:sp>
      <p:pic>
        <p:nvPicPr>
          <p:cNvPr id="29703" name="Picture 1"/>
          <p:cNvPicPr>
            <a:picLocks/>
          </p:cNvPicPr>
          <p:nvPr/>
        </p:nvPicPr>
        <p:blipFill>
          <a:blip r:embed="rId3"/>
          <a:srcRect/>
          <a:stretch>
            <a:fillRect/>
          </a:stretch>
        </p:blipFill>
        <p:spPr bwMode="auto">
          <a:xfrm>
            <a:off x="254000" y="3048000"/>
            <a:ext cx="8636000" cy="31496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 Sept. 17,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762000"/>
            <a:ext cx="8305800" cy="5257800"/>
          </a:xfrm>
        </p:spPr>
        <p:txBody>
          <a:bodyPr/>
          <a:lstStyle/>
          <a:p>
            <a:pPr eaLnBrk="1" hangingPunct="1"/>
            <a:r>
              <a:rPr lang="en-US" sz="2800" dirty="0" smtClean="0">
                <a:ea typeface="ＭＳ Ｐゴシック" pitchFamily="-84" charset="-128"/>
                <a:cs typeface="ＭＳ Ｐゴシック" pitchFamily="-84" charset="-128"/>
              </a:rPr>
              <a:t>Reading assignments: CH 3.3 (special topic – the discovery of Helium) and CH3.7</a:t>
            </a:r>
          </a:p>
          <a:p>
            <a:pPr eaLnBrk="1" hangingPunct="1"/>
            <a:r>
              <a:rPr lang="en-US" sz="2800" dirty="0" smtClean="0"/>
              <a:t>Quiz results</a:t>
            </a:r>
          </a:p>
          <a:p>
            <a:pPr lvl="1" eaLnBrk="1" hangingPunct="1"/>
            <a:r>
              <a:rPr lang="en-US" sz="2400" dirty="0" smtClean="0"/>
              <a:t>Class average: 17.7/65</a:t>
            </a:r>
          </a:p>
          <a:p>
            <a:pPr lvl="2" eaLnBrk="1" hangingPunct="1"/>
            <a:r>
              <a:rPr lang="en-US" sz="2000" dirty="0" smtClean="0"/>
              <a:t>Equivalent to: 27.2/100</a:t>
            </a:r>
          </a:p>
          <a:p>
            <a:pPr lvl="1" eaLnBrk="1" hangingPunct="1"/>
            <a:r>
              <a:rPr lang="en-US" sz="2400" dirty="0" smtClean="0"/>
              <a:t>Top score: 53/65</a:t>
            </a:r>
          </a:p>
          <a:p>
            <a:pPr eaLnBrk="1" hangingPunct="1"/>
            <a:r>
              <a:rPr lang="en-US" sz="2800" dirty="0" smtClean="0"/>
              <a:t>Conference volunteer application</a:t>
            </a:r>
          </a:p>
          <a:p>
            <a:pPr lvl="1" eaLnBrk="1" hangingPunct="1"/>
            <a:r>
              <a:rPr lang="en-US" sz="2400" dirty="0" smtClean="0"/>
              <a:t>LCWS12 international conference : Oct. 21 – 26, 2012</a:t>
            </a:r>
          </a:p>
          <a:p>
            <a:pPr lvl="1" eaLnBrk="1" hangingPunct="1"/>
            <a:r>
              <a:rPr lang="en-US" sz="2400" dirty="0" smtClean="0"/>
              <a:t>Send e-mail to Dr. Jackson (</a:t>
            </a:r>
            <a:r>
              <a:rPr lang="en-US" sz="2400" dirty="0" err="1" smtClean="0"/>
              <a:t>cbjackson@uta.edu</a:t>
            </a:r>
            <a:r>
              <a:rPr lang="en-US" sz="2400" dirty="0" smtClean="0"/>
              <a:t>) </a:t>
            </a:r>
          </a:p>
          <a:p>
            <a:pPr lvl="2" eaLnBrk="1" hangingPunct="1"/>
            <a:r>
              <a:rPr lang="en-US" sz="2000" dirty="0" smtClean="0"/>
              <a:t>Subject must have: LCWS12 Volunteer Application</a:t>
            </a:r>
          </a:p>
          <a:p>
            <a:pPr eaLnBrk="1" hangingPunct="1"/>
            <a:r>
              <a:rPr lang="en-US" sz="2400" dirty="0" smtClean="0"/>
              <a:t>Colloquium this week: Physics Faculty Expo - II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990600"/>
          </a:xfrm>
        </p:spPr>
        <p:txBody>
          <a:bodyPr/>
          <a:lstStyle/>
          <a:p>
            <a:pPr eaLnBrk="1" hangingPunct="1">
              <a:defRPr/>
            </a:pPr>
            <a:r>
              <a:rPr lang="en-US" sz="5400" dirty="0" smtClean="0">
                <a:cs typeface="+mj-cs"/>
              </a:rPr>
              <a:t>Quantization</a:t>
            </a:r>
          </a:p>
        </p:txBody>
      </p:sp>
      <p:sp>
        <p:nvSpPr>
          <p:cNvPr id="62469" name="Rectangle 5"/>
          <p:cNvSpPr>
            <a:spLocks noGrp="1" noChangeArrowheads="1"/>
          </p:cNvSpPr>
          <p:nvPr>
            <p:ph type="body" sz="half" idx="1"/>
          </p:nvPr>
        </p:nvSpPr>
        <p:spPr>
          <a:xfrm>
            <a:off x="381000" y="1066800"/>
            <a:ext cx="8459788" cy="4878388"/>
          </a:xfrm>
        </p:spPr>
        <p:txBody>
          <a:bodyPr/>
          <a:lstStyle/>
          <a:p>
            <a:pPr eaLnBrk="1" hangingPunct="1">
              <a:buFont typeface="Wingdings" charset="0"/>
              <a:buChar char="n"/>
              <a:defRPr/>
            </a:pPr>
            <a:r>
              <a:rPr lang="en-US" dirty="0" smtClean="0">
                <a:cs typeface="+mn-cs"/>
              </a:rPr>
              <a:t>Current theories predict that charges are quantized in units (</a:t>
            </a:r>
            <a:r>
              <a:rPr lang="en-US" b="1" dirty="0" smtClean="0">
                <a:cs typeface="+mn-cs"/>
              </a:rPr>
              <a:t>quarks</a:t>
            </a:r>
            <a:r>
              <a:rPr lang="en-US" dirty="0" smtClean="0">
                <a:cs typeface="+mn-cs"/>
              </a:rPr>
              <a:t>) of </a:t>
            </a:r>
            <a:r>
              <a:rPr lang="en-US" dirty="0" smtClean="0">
                <a:solidFill>
                  <a:srgbClr val="FF0000"/>
                </a:solidFill>
                <a:cs typeface="+mn-cs"/>
              </a:rPr>
              <a:t>±</a:t>
            </a:r>
            <a:r>
              <a:rPr lang="en-US" i="1" dirty="0" smtClean="0">
                <a:cs typeface="+mn-cs"/>
              </a:rPr>
              <a:t>e</a:t>
            </a:r>
            <a:r>
              <a:rPr lang="en-US" dirty="0" smtClean="0">
                <a:cs typeface="+mn-cs"/>
              </a:rPr>
              <a:t>/3 and </a:t>
            </a:r>
            <a:r>
              <a:rPr lang="en-US" dirty="0" smtClean="0">
                <a:solidFill>
                  <a:srgbClr val="FF0000"/>
                </a:solidFill>
                <a:cs typeface="+mn-cs"/>
              </a:rPr>
              <a:t>±</a:t>
            </a:r>
            <a:r>
              <a:rPr lang="en-US" dirty="0" smtClean="0">
                <a:cs typeface="+mn-cs"/>
              </a:rPr>
              <a:t>2</a:t>
            </a:r>
            <a:r>
              <a:rPr lang="en-US" i="1" dirty="0" smtClean="0">
                <a:cs typeface="+mn-cs"/>
              </a:rPr>
              <a:t>e</a:t>
            </a:r>
            <a:r>
              <a:rPr lang="en-US" dirty="0" smtClean="0">
                <a:cs typeface="+mn-cs"/>
              </a:rPr>
              <a:t>/3, but quarks are not directly observed experimentally. </a:t>
            </a:r>
          </a:p>
          <a:p>
            <a:pPr eaLnBrk="1" hangingPunct="1">
              <a:buFont typeface="Wingdings" charset="0"/>
              <a:buChar char="n"/>
              <a:defRPr/>
            </a:pPr>
            <a:r>
              <a:rPr lang="en-US" dirty="0" smtClean="0">
                <a:cs typeface="+mn-cs"/>
              </a:rPr>
              <a:t>The charges of particles that have been directly observed are always quantized in units of </a:t>
            </a:r>
            <a:r>
              <a:rPr lang="en-US" dirty="0" smtClean="0">
                <a:solidFill>
                  <a:srgbClr val="FF0000"/>
                </a:solidFill>
                <a:cs typeface="+mn-cs"/>
              </a:rPr>
              <a:t>±</a:t>
            </a:r>
            <a:r>
              <a:rPr lang="en-US" i="1" dirty="0" smtClean="0">
                <a:cs typeface="+mn-cs"/>
              </a:rPr>
              <a:t>e</a:t>
            </a:r>
            <a:r>
              <a:rPr lang="en-US" dirty="0" smtClean="0">
                <a:cs typeface="+mn-cs"/>
              </a:rPr>
              <a:t>.</a:t>
            </a:r>
          </a:p>
          <a:p>
            <a:pPr eaLnBrk="1" hangingPunct="1">
              <a:buFont typeface="Wingdings" charset="0"/>
              <a:buChar char="n"/>
              <a:defRPr/>
            </a:pPr>
            <a:r>
              <a:rPr lang="en-US" dirty="0" smtClean="0">
                <a:cs typeface="+mn-cs"/>
              </a:rPr>
              <a:t>The measured atomic weights are not continuous—they have only discrete values, which are close to integral multiples of a unit mass.</a:t>
            </a:r>
            <a:r>
              <a:rPr lang="en-US" sz="2400" dirty="0" smtClean="0">
                <a:cs typeface="+mn-cs"/>
              </a:rPr>
              <a:t> </a:t>
            </a: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712787"/>
          </a:xfrm>
        </p:spPr>
        <p:txBody>
          <a:bodyPr/>
          <a:lstStyle/>
          <a:p>
            <a:pPr eaLnBrk="1" hangingPunct="1">
              <a:defRPr/>
            </a:pPr>
            <a:r>
              <a:rPr lang="en-US" dirty="0" smtClean="0">
                <a:cs typeface="+mj-cs"/>
              </a:rPr>
              <a:t>Blackbody Radiation</a:t>
            </a:r>
          </a:p>
        </p:txBody>
      </p:sp>
      <p:sp>
        <p:nvSpPr>
          <p:cNvPr id="57348" name="Rectangle 4"/>
          <p:cNvSpPr>
            <a:spLocks noGrp="1" noChangeArrowheads="1"/>
          </p:cNvSpPr>
          <p:nvPr>
            <p:ph type="body" sz="half" idx="1"/>
          </p:nvPr>
        </p:nvSpPr>
        <p:spPr>
          <a:xfrm>
            <a:off x="457200" y="838200"/>
            <a:ext cx="4495800" cy="3657600"/>
          </a:xfrm>
        </p:spPr>
        <p:txBody>
          <a:bodyPr/>
          <a:lstStyle/>
          <a:p>
            <a:pPr eaLnBrk="1" hangingPunct="1">
              <a:lnSpc>
                <a:spcPct val="90000"/>
              </a:lnSpc>
              <a:buFont typeface="Wingdings" charset="0"/>
              <a:buChar char="n"/>
              <a:defRPr/>
            </a:pPr>
            <a:r>
              <a:rPr lang="en-US" sz="2400" dirty="0" smtClean="0">
                <a:cs typeface="+mn-cs"/>
              </a:rPr>
              <a:t>When matter is heated, it emits radiation.</a:t>
            </a:r>
          </a:p>
          <a:p>
            <a:pPr eaLnBrk="1" hangingPunct="1">
              <a:lnSpc>
                <a:spcPct val="90000"/>
              </a:lnSpc>
              <a:buFont typeface="Wingdings" charset="0"/>
              <a:buChar char="n"/>
              <a:defRPr/>
            </a:pPr>
            <a:r>
              <a:rPr lang="en-US" sz="2400" dirty="0" smtClean="0">
                <a:cs typeface="+mn-cs"/>
              </a:rPr>
              <a:t>A blackbody is an ideal object that has 100% absorption and 100% emission without a loss of energy</a:t>
            </a:r>
          </a:p>
          <a:p>
            <a:pPr eaLnBrk="1" hangingPunct="1">
              <a:lnSpc>
                <a:spcPct val="90000"/>
              </a:lnSpc>
              <a:buFont typeface="Wingdings" charset="0"/>
              <a:buChar char="n"/>
              <a:defRPr/>
            </a:pPr>
            <a:r>
              <a:rPr lang="en-US" sz="2400" dirty="0" smtClean="0">
                <a:cs typeface="+mn-cs"/>
              </a:rPr>
              <a:t>A cavity in a material that only emits thermal radiation can be considered as a black-body. Incoming radiation is fully absorbed in the cavity.</a:t>
            </a:r>
          </a:p>
        </p:txBody>
      </p:sp>
      <p:sp>
        <p:nvSpPr>
          <p:cNvPr id="57353" name="Rectangle 9"/>
          <p:cNvSpPr>
            <a:spLocks noChangeArrowheads="1"/>
          </p:cNvSpPr>
          <p:nvPr/>
        </p:nvSpPr>
        <p:spPr bwMode="auto">
          <a:xfrm>
            <a:off x="533400" y="4419600"/>
            <a:ext cx="8382000" cy="1077218"/>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buClr>
                <a:srgbClr val="0000FF"/>
              </a:buClr>
              <a:buFont typeface="Wingdings" charset="0"/>
              <a:buChar char="§"/>
              <a:defRPr/>
            </a:pPr>
            <a:r>
              <a:rPr lang="en-US" sz="2400" dirty="0">
                <a:solidFill>
                  <a:srgbClr val="3333CC"/>
                </a:solidFill>
                <a:latin typeface="+mn-lt"/>
                <a:ea typeface="ＭＳ Ｐゴシック" charset="0"/>
                <a:cs typeface="+mn-cs"/>
              </a:rPr>
              <a:t> Blackbody radiation is theoretically interesting</a:t>
            </a:r>
            <a:r>
              <a:rPr lang="en-US" sz="2400" dirty="0" smtClean="0">
                <a:solidFill>
                  <a:srgbClr val="3333CC"/>
                </a:solidFill>
                <a:latin typeface="+mn-lt"/>
                <a:ea typeface="ＭＳ Ｐゴシック" charset="0"/>
                <a:cs typeface="+mn-cs"/>
              </a:rPr>
              <a:t> because </a:t>
            </a:r>
            <a:endParaRPr lang="en-US" dirty="0" smtClean="0">
              <a:solidFill>
                <a:srgbClr val="3333CC"/>
              </a:solidFill>
              <a:latin typeface="+mn-lt"/>
              <a:ea typeface="ＭＳ Ｐゴシック" charset="0"/>
            </a:endParaRPr>
          </a:p>
          <a:p>
            <a:pPr lvl="1">
              <a:buClr>
                <a:srgbClr val="0000FF"/>
              </a:buClr>
              <a:buFont typeface="Wingdings" charset="0"/>
              <a:buChar char="§"/>
              <a:defRPr/>
            </a:pPr>
            <a:r>
              <a:rPr lang="en-US" sz="2000" dirty="0" smtClean="0">
                <a:solidFill>
                  <a:srgbClr val="660066"/>
                </a:solidFill>
                <a:latin typeface="+mn-lt"/>
                <a:ea typeface="ＭＳ Ｐゴシック" charset="0"/>
              </a:rPr>
              <a:t>R</a:t>
            </a:r>
            <a:r>
              <a:rPr lang="en-US" sz="2000" dirty="0" smtClean="0">
                <a:solidFill>
                  <a:srgbClr val="660066"/>
                </a:solidFill>
                <a:latin typeface="+mn-lt"/>
                <a:ea typeface="ＭＳ Ｐゴシック" charset="0"/>
                <a:cs typeface="+mn-cs"/>
              </a:rPr>
              <a:t>adiation </a:t>
            </a:r>
            <a:r>
              <a:rPr lang="en-US" sz="2000" dirty="0">
                <a:solidFill>
                  <a:srgbClr val="660066"/>
                </a:solidFill>
                <a:latin typeface="+mn-lt"/>
                <a:ea typeface="ＭＳ Ｐゴシック" charset="0"/>
                <a:cs typeface="+mn-cs"/>
              </a:rPr>
              <a:t>properties</a:t>
            </a:r>
            <a:r>
              <a:rPr lang="en-US" sz="2000" dirty="0" smtClean="0">
                <a:solidFill>
                  <a:srgbClr val="660066"/>
                </a:solidFill>
                <a:latin typeface="+mn-lt"/>
                <a:ea typeface="ＭＳ Ｐゴシック" charset="0"/>
                <a:cs typeface="+mn-cs"/>
              </a:rPr>
              <a:t> are </a:t>
            </a:r>
            <a:r>
              <a:rPr lang="en-US" sz="2000" dirty="0">
                <a:solidFill>
                  <a:srgbClr val="660066"/>
                </a:solidFill>
                <a:latin typeface="+mn-lt"/>
                <a:ea typeface="ＭＳ Ｐゴシック" charset="0"/>
                <a:cs typeface="+mn-cs"/>
              </a:rPr>
              <a:t>independent of the particular material.</a:t>
            </a:r>
            <a:r>
              <a:rPr lang="en-US" sz="2000" dirty="0" smtClean="0">
                <a:solidFill>
                  <a:srgbClr val="660066"/>
                </a:solidFill>
                <a:latin typeface="+mn-lt"/>
                <a:ea typeface="ＭＳ Ｐゴシック" charset="0"/>
                <a:cs typeface="+mn-cs"/>
              </a:rPr>
              <a:t> </a:t>
            </a:r>
          </a:p>
          <a:p>
            <a:pPr lvl="1">
              <a:buClr>
                <a:srgbClr val="0000FF"/>
              </a:buClr>
              <a:buFont typeface="Wingdings" charset="0"/>
              <a:buChar char="§"/>
              <a:defRPr/>
            </a:pPr>
            <a:r>
              <a:rPr lang="en-US" sz="2000" dirty="0" smtClean="0">
                <a:solidFill>
                  <a:srgbClr val="660066"/>
                </a:solidFill>
                <a:latin typeface="+mn-lt"/>
                <a:ea typeface="ＭＳ Ｐゴシック" charset="0"/>
              </a:rPr>
              <a:t>P</a:t>
            </a:r>
            <a:r>
              <a:rPr lang="en-US" sz="2000" dirty="0" smtClean="0">
                <a:solidFill>
                  <a:srgbClr val="660066"/>
                </a:solidFill>
                <a:latin typeface="+mn-lt"/>
                <a:ea typeface="ＭＳ Ｐゴシック" charset="0"/>
                <a:cs typeface="+mn-cs"/>
              </a:rPr>
              <a:t>roperties </a:t>
            </a:r>
            <a:r>
              <a:rPr lang="en-US" sz="2000" dirty="0">
                <a:solidFill>
                  <a:srgbClr val="660066"/>
                </a:solidFill>
                <a:latin typeface="+mn-lt"/>
                <a:ea typeface="ＭＳ Ｐゴシック" charset="0"/>
                <a:cs typeface="+mn-cs"/>
              </a:rPr>
              <a:t>of intensity versus wavelength at fixed </a:t>
            </a:r>
            <a:r>
              <a:rPr lang="en-US" sz="2000" dirty="0" smtClean="0">
                <a:solidFill>
                  <a:srgbClr val="660066"/>
                </a:solidFill>
                <a:latin typeface="+mn-lt"/>
                <a:ea typeface="ＭＳ Ｐゴシック" charset="0"/>
                <a:cs typeface="+mn-cs"/>
              </a:rPr>
              <a:t>temperatures can be studied</a:t>
            </a:r>
            <a:endParaRPr lang="en-US" sz="2000" dirty="0">
              <a:solidFill>
                <a:srgbClr val="660066"/>
              </a:solidFill>
              <a:latin typeface="+mn-lt"/>
              <a:ea typeface="ＭＳ Ｐゴシック" charset="0"/>
              <a:cs typeface="+mn-cs"/>
            </a:endParaRPr>
          </a:p>
        </p:txBody>
      </p:sp>
      <p:pic>
        <p:nvPicPr>
          <p:cNvPr id="31750" name="Picture 1"/>
          <p:cNvPicPr>
            <a:picLocks/>
          </p:cNvPicPr>
          <p:nvPr/>
        </p:nvPicPr>
        <p:blipFill>
          <a:blip r:embed="rId2"/>
          <a:srcRect/>
          <a:stretch>
            <a:fillRect/>
          </a:stretch>
        </p:blipFill>
        <p:spPr bwMode="auto">
          <a:xfrm>
            <a:off x="4800600" y="990600"/>
            <a:ext cx="4038600" cy="28194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Mon., Sept. 17, 2012</a:t>
            </a:r>
            <a:endParaRPr lang="en-US"/>
          </a:p>
        </p:txBody>
      </p:sp>
      <p:sp>
        <p:nvSpPr>
          <p:cNvPr id="7" name="Slide Number Placeholder 6"/>
          <p:cNvSpPr>
            <a:spLocks noGrp="1"/>
          </p:cNvSpPr>
          <p:nvPr>
            <p:ph type="sldNum" sz="quarter" idx="12"/>
          </p:nvPr>
        </p:nvSpPr>
        <p:spPr/>
        <p:txBody>
          <a:bodyPr/>
          <a:lstStyle/>
          <a:p>
            <a:fld id="{FDDAF44D-5BDC-464D-BFC2-357404B9B058}" type="slidenum">
              <a:rPr lang="en-US" smtClean="0"/>
              <a:pPr/>
              <a:t>21</a:t>
            </a:fld>
            <a:endParaRPr lang="en-US" dirty="0"/>
          </a:p>
        </p:txBody>
      </p:sp>
      <p:sp>
        <p:nvSpPr>
          <p:cNvPr id="8" name="Footer Placeholder 7"/>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6" name="Picture 1"/>
          <p:cNvPicPr>
            <a:picLocks/>
          </p:cNvPicPr>
          <p:nvPr/>
        </p:nvPicPr>
        <p:blipFill>
          <a:blip r:embed="rId2"/>
          <a:srcRect/>
          <a:stretch>
            <a:fillRect/>
          </a:stretch>
        </p:blipFill>
        <p:spPr bwMode="auto">
          <a:xfrm>
            <a:off x="1981200" y="2667000"/>
            <a:ext cx="4267200" cy="3429000"/>
          </a:xfrm>
          <a:prstGeom prst="rect">
            <a:avLst/>
          </a:prstGeom>
          <a:noFill/>
          <a:ln w="9525">
            <a:noFill/>
            <a:miter lim="800000"/>
            <a:headEnd/>
            <a:tailEnd/>
          </a:ln>
        </p:spPr>
      </p:pic>
      <p:sp>
        <p:nvSpPr>
          <p:cNvPr id="32771" name="Rectangle 7"/>
          <p:cNvSpPr>
            <a:spLocks noGrp="1" noChangeArrowheads="1"/>
          </p:cNvSpPr>
          <p:nvPr>
            <p:ph type="title"/>
          </p:nvPr>
        </p:nvSpPr>
        <p:spPr>
          <a:xfrm>
            <a:off x="457200" y="1"/>
            <a:ext cx="8229600" cy="762000"/>
          </a:xfrm>
        </p:spPr>
        <p:txBody>
          <a:bodyPr/>
          <a:lstStyle/>
          <a:p>
            <a:pPr eaLnBrk="1" hangingPunct="1"/>
            <a:r>
              <a:rPr lang="en-US" sz="4000" dirty="0" smtClean="0">
                <a:cs typeface="ＭＳ Ｐゴシック" pitchFamily="-84" charset="-128"/>
              </a:rPr>
              <a:t>Wien’</a:t>
            </a:r>
            <a:r>
              <a:rPr lang="en-US" altLang="ja-JP" sz="4000" dirty="0" smtClean="0">
                <a:cs typeface="ＭＳ Ｐゴシック" pitchFamily="-84" charset="-128"/>
              </a:rPr>
              <a:t>s </a:t>
            </a:r>
            <a:r>
              <a:rPr lang="en-US" altLang="ja-JP" sz="4000" dirty="0">
                <a:cs typeface="ＭＳ Ｐゴシック" pitchFamily="-84" charset="-128"/>
              </a:rPr>
              <a:t>Displacement Law</a:t>
            </a:r>
            <a:endParaRPr lang="en-US" sz="4000" dirty="0">
              <a:cs typeface="ＭＳ Ｐゴシック" pitchFamily="-84" charset="-128"/>
            </a:endParaRPr>
          </a:p>
        </p:txBody>
      </p:sp>
      <p:sp>
        <p:nvSpPr>
          <p:cNvPr id="32772" name="Rectangle 5"/>
          <p:cNvSpPr>
            <a:spLocks noGrp="1" noChangeArrowheads="1"/>
          </p:cNvSpPr>
          <p:nvPr>
            <p:ph type="body" sz="half" idx="1"/>
          </p:nvPr>
        </p:nvSpPr>
        <p:spPr>
          <a:xfrm>
            <a:off x="455613" y="685800"/>
            <a:ext cx="8383587" cy="4878388"/>
          </a:xfrm>
        </p:spPr>
        <p:txBody>
          <a:bodyPr/>
          <a:lstStyle/>
          <a:p>
            <a:pPr eaLnBrk="1" hangingPunct="1"/>
            <a:r>
              <a:rPr lang="en-US" sz="2800" dirty="0">
                <a:cs typeface="ＭＳ Ｐゴシック" pitchFamily="-84" charset="-128"/>
              </a:rPr>
              <a:t>The intensity </a:t>
            </a:r>
            <a:r>
              <a:rPr lang="en-US" sz="2800" dirty="0">
                <a:latin typeface="Gigi" pitchFamily="82" charset="0"/>
                <a:cs typeface="ＭＳ Ｐゴシック" pitchFamily="-84" charset="-128"/>
              </a:rPr>
              <a:t>     </a:t>
            </a:r>
            <a:r>
              <a:rPr lang="en-US" sz="2800" dirty="0">
                <a:cs typeface="ＭＳ Ｐゴシック" pitchFamily="-84" charset="-128"/>
              </a:rPr>
              <a:t>(</a:t>
            </a:r>
            <a:r>
              <a:rPr lang="en-US" sz="2800" dirty="0" err="1">
                <a:latin typeface="Lucida Grande" pitchFamily="-84" charset="0"/>
                <a:cs typeface="ＭＳ Ｐゴシック" pitchFamily="-84" charset="-128"/>
              </a:rPr>
              <a:t>λ</a:t>
            </a:r>
            <a:r>
              <a:rPr lang="en-US" sz="2800" dirty="0">
                <a:cs typeface="ＭＳ Ｐゴシック" pitchFamily="-84" charset="-128"/>
              </a:rPr>
              <a:t>, </a:t>
            </a:r>
            <a:r>
              <a:rPr lang="en-US" sz="2800" i="1" dirty="0">
                <a:cs typeface="ＭＳ Ｐゴシック" pitchFamily="-84" charset="-128"/>
              </a:rPr>
              <a:t>T</a:t>
            </a:r>
            <a:r>
              <a:rPr lang="en-US" sz="2800" dirty="0">
                <a:cs typeface="ＭＳ Ｐゴシック" pitchFamily="-84" charset="-128"/>
              </a:rPr>
              <a:t>) is the total power radiated per unit area per unit wavelength at a given temperature.</a:t>
            </a:r>
          </a:p>
          <a:p>
            <a:pPr eaLnBrk="1" hangingPunct="1"/>
            <a:r>
              <a:rPr lang="en-US" sz="2800" b="1" dirty="0" smtClean="0">
                <a:cs typeface="ＭＳ Ｐゴシック" pitchFamily="-84" charset="-128"/>
              </a:rPr>
              <a:t>Wien’</a:t>
            </a:r>
            <a:r>
              <a:rPr lang="en-US" altLang="ja-JP" sz="2800" b="1" dirty="0" smtClean="0">
                <a:cs typeface="ＭＳ Ｐゴシック" pitchFamily="-84" charset="-128"/>
              </a:rPr>
              <a:t>s </a:t>
            </a:r>
            <a:r>
              <a:rPr lang="en-US" altLang="ja-JP" sz="2800" b="1" dirty="0">
                <a:cs typeface="ＭＳ Ｐゴシック" pitchFamily="-84" charset="-128"/>
              </a:rPr>
              <a:t>displacement law</a:t>
            </a:r>
            <a:r>
              <a:rPr lang="en-US" altLang="ja-JP" sz="2800" dirty="0">
                <a:cs typeface="ＭＳ Ｐゴシック" pitchFamily="-84" charset="-128"/>
              </a:rPr>
              <a:t>: The maximum of the distribution shifts to smaller wavelengths as the </a:t>
            </a:r>
            <a:r>
              <a:rPr lang="en-US" altLang="ja-JP" sz="2800" dirty="0" smtClean="0">
                <a:cs typeface="ＭＳ Ｐゴシック" pitchFamily="-84" charset="-128"/>
              </a:rPr>
              <a:t>temperature increases.</a:t>
            </a:r>
            <a:endParaRPr lang="en-US" sz="2800" dirty="0">
              <a:cs typeface="ＭＳ Ｐゴシック" pitchFamily="-84" charset="-128"/>
            </a:endParaRPr>
          </a:p>
        </p:txBody>
      </p:sp>
      <p:pic>
        <p:nvPicPr>
          <p:cNvPr id="32773" name="Picture 18"/>
          <p:cNvPicPr preferRelativeResize="0">
            <a:picLocks noChangeAspect="1" noChangeArrowheads="1"/>
          </p:cNvPicPr>
          <p:nvPr/>
        </p:nvPicPr>
        <p:blipFill>
          <a:blip r:embed="rId3"/>
          <a:srcRect/>
          <a:stretch>
            <a:fillRect/>
          </a:stretch>
        </p:blipFill>
        <p:spPr bwMode="auto">
          <a:xfrm>
            <a:off x="5181600" y="3200400"/>
            <a:ext cx="2651125" cy="349250"/>
          </a:xfrm>
          <a:prstGeom prst="rect">
            <a:avLst/>
          </a:prstGeom>
          <a:noFill/>
          <a:ln w="9525">
            <a:noFill/>
            <a:miter lim="800000"/>
            <a:headEnd/>
            <a:tailEnd/>
          </a:ln>
        </p:spPr>
      </p:pic>
      <p:pic>
        <p:nvPicPr>
          <p:cNvPr id="32774" name="Picture 19"/>
          <p:cNvPicPr preferRelativeResize="0">
            <a:picLocks noChangeAspect="1" noChangeArrowheads="1"/>
          </p:cNvPicPr>
          <p:nvPr/>
        </p:nvPicPr>
        <p:blipFill>
          <a:blip r:embed="rId4"/>
          <a:srcRect/>
          <a:stretch>
            <a:fillRect/>
          </a:stretch>
        </p:blipFill>
        <p:spPr bwMode="auto">
          <a:xfrm>
            <a:off x="2667000" y="838200"/>
            <a:ext cx="381000" cy="359171"/>
          </a:xfrm>
          <a:prstGeom prst="rect">
            <a:avLst/>
          </a:prstGeom>
          <a:noFill/>
          <a:ln w="9525">
            <a:noFill/>
            <a:miter lim="800000"/>
            <a:headEnd/>
            <a:tailEnd/>
          </a:ln>
        </p:spPr>
      </p:pic>
      <p:sp>
        <p:nvSpPr>
          <p:cNvPr id="32775" name="TextBox 1"/>
          <p:cNvSpPr txBox="1">
            <a:spLocks noChangeArrowheads="1"/>
          </p:cNvSpPr>
          <p:nvPr/>
        </p:nvSpPr>
        <p:spPr bwMode="auto">
          <a:xfrm>
            <a:off x="4724400" y="3657600"/>
            <a:ext cx="4191000" cy="830997"/>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a:t>
            </a:r>
            <a:r>
              <a:rPr lang="en-US" dirty="0">
                <a:solidFill>
                  <a:srgbClr val="FF0000"/>
                </a:solidFill>
                <a:latin typeface="Times" pitchFamily="-84" charset="0"/>
                <a:ea typeface="Times" pitchFamily="-84" charset="0"/>
                <a:cs typeface="Times" pitchFamily="-84" charset="0"/>
              </a:rPr>
              <a:t>where</a:t>
            </a:r>
            <a:r>
              <a:rPr lang="en-US" dirty="0" smtClean="0">
                <a:solidFill>
                  <a:srgbClr val="FF0000"/>
                </a:solidFill>
              </a:rPr>
              <a:t> </a:t>
            </a:r>
            <a:r>
              <a:rPr lang="en-US" sz="2400" i="1" dirty="0" err="1" smtClean="0">
                <a:solidFill>
                  <a:srgbClr val="FF0000"/>
                </a:solidFill>
                <a:latin typeface="Symbol" pitchFamily="-84" charset="2"/>
                <a:ea typeface="Symbol" pitchFamily="-84" charset="2"/>
                <a:cs typeface="Symbol" pitchFamily="-84" charset="2"/>
              </a:rPr>
              <a:t>λ</a:t>
            </a:r>
            <a:r>
              <a:rPr lang="en-US" baseline="-25000" dirty="0" err="1" smtClean="0">
                <a:solidFill>
                  <a:srgbClr val="FF0000"/>
                </a:solidFill>
                <a:latin typeface="Times" pitchFamily="-84" charset="0"/>
                <a:ea typeface="Times" pitchFamily="-84" charset="0"/>
                <a:cs typeface="Times" pitchFamily="-84" charset="0"/>
              </a:rPr>
              <a:t>max</a:t>
            </a:r>
            <a:r>
              <a:rPr lang="en-US" dirty="0" smtClean="0">
                <a:solidFill>
                  <a:srgbClr val="FF0000"/>
                </a:solidFill>
              </a:rPr>
              <a:t> </a:t>
            </a:r>
            <a:r>
              <a:rPr lang="en-US" dirty="0">
                <a:solidFill>
                  <a:srgbClr val="FF0000"/>
                </a:solidFill>
              </a:rPr>
              <a:t>= wavelength of the peak)</a:t>
            </a:r>
          </a:p>
        </p:txBody>
      </p:sp>
      <p:sp>
        <p:nvSpPr>
          <p:cNvPr id="8" name="Date Placeholder 7"/>
          <p:cNvSpPr>
            <a:spLocks noGrp="1"/>
          </p:cNvSpPr>
          <p:nvPr>
            <p:ph type="dt" sz="half" idx="10"/>
          </p:nvPr>
        </p:nvSpPr>
        <p:spPr/>
        <p:txBody>
          <a:bodyPr/>
          <a:lstStyle/>
          <a:p>
            <a:pPr>
              <a:defRPr/>
            </a:pPr>
            <a:r>
              <a:rPr lang="en-US" smtClean="0"/>
              <a:t>Mon., Sept. 17,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52400"/>
            <a:ext cx="8229600" cy="636587"/>
          </a:xfrm>
        </p:spPr>
        <p:txBody>
          <a:bodyPr/>
          <a:lstStyle/>
          <a:p>
            <a:pPr eaLnBrk="1" hangingPunct="1">
              <a:defRPr/>
            </a:pPr>
            <a:r>
              <a:rPr lang="en-US" sz="4000" dirty="0" smtClean="0">
                <a:cs typeface="+mj-cs"/>
              </a:rPr>
              <a:t>Stefan-Boltzmann Law</a:t>
            </a:r>
          </a:p>
        </p:txBody>
      </p:sp>
      <p:sp>
        <p:nvSpPr>
          <p:cNvPr id="33795" name="Rectangle 7"/>
          <p:cNvSpPr>
            <a:spLocks noGrp="1" noChangeArrowheads="1"/>
          </p:cNvSpPr>
          <p:nvPr>
            <p:ph type="body" sz="half" idx="1"/>
          </p:nvPr>
        </p:nvSpPr>
        <p:spPr>
          <a:xfrm>
            <a:off x="304800" y="838200"/>
            <a:ext cx="8534400" cy="5029200"/>
          </a:xfrm>
        </p:spPr>
        <p:txBody>
          <a:bodyPr/>
          <a:lstStyle/>
          <a:p>
            <a:pPr eaLnBrk="1" hangingPunct="1"/>
            <a:r>
              <a:rPr lang="en-US" dirty="0">
                <a:cs typeface="ＭＳ Ｐゴシック" pitchFamily="-84" charset="-128"/>
              </a:rPr>
              <a:t>The total power radiated increases with the temperature:</a:t>
            </a:r>
            <a:endParaRPr lang="en-US" dirty="0" smtClean="0">
              <a:cs typeface="ＭＳ Ｐゴシック" pitchFamily="-84" charset="-128"/>
            </a:endParaRPr>
          </a:p>
          <a:p>
            <a:pPr eaLnBrk="1" hangingPunct="1">
              <a:buNone/>
            </a:pPr>
            <a:endParaRPr lang="en-US" dirty="0" smtClean="0">
              <a:cs typeface="ＭＳ Ｐゴシック" pitchFamily="-84" charset="-128"/>
            </a:endParaRPr>
          </a:p>
          <a:p>
            <a:pPr eaLnBrk="1" hangingPunct="1"/>
            <a:r>
              <a:rPr lang="en-US" dirty="0">
                <a:cs typeface="ＭＳ Ｐゴシック" pitchFamily="-84" charset="-128"/>
              </a:rPr>
              <a:t>This is known as the </a:t>
            </a:r>
            <a:r>
              <a:rPr lang="en-US" b="1" dirty="0">
                <a:cs typeface="ＭＳ Ｐゴシック" pitchFamily="-84" charset="-128"/>
              </a:rPr>
              <a:t>Stefan-Boltzmann law</a:t>
            </a:r>
            <a:r>
              <a:rPr lang="en-US" dirty="0">
                <a:cs typeface="ＭＳ Ｐゴシック" pitchFamily="-84" charset="-128"/>
              </a:rPr>
              <a:t>, with the constant</a:t>
            </a:r>
            <a:r>
              <a:rPr lang="en-US" dirty="0" smtClean="0">
                <a:cs typeface="ＭＳ Ｐゴシック" pitchFamily="-84" charset="-128"/>
              </a:rPr>
              <a:t> </a:t>
            </a:r>
            <a:r>
              <a:rPr lang="en-US" i="1" dirty="0" err="1" smtClean="0">
                <a:latin typeface="Symbol" charset="2"/>
                <a:cs typeface="Symbol" charset="2"/>
              </a:rPr>
              <a:t>σ</a:t>
            </a:r>
            <a:r>
              <a:rPr lang="en-US" dirty="0" smtClean="0">
                <a:cs typeface="ＭＳ Ｐゴシック" pitchFamily="-84" charset="-128"/>
              </a:rPr>
              <a:t> </a:t>
            </a:r>
            <a:r>
              <a:rPr lang="en-US" dirty="0">
                <a:cs typeface="ＭＳ Ｐゴシック" pitchFamily="-84" charset="-128"/>
              </a:rPr>
              <a:t>experimentally measured to be </a:t>
            </a:r>
            <a:r>
              <a:rPr lang="en-US" dirty="0" smtClean="0">
                <a:cs typeface="ＭＳ Ｐゴシック" pitchFamily="-84" charset="-128"/>
              </a:rPr>
              <a:t>5.6705</a:t>
            </a:r>
            <a:r>
              <a:rPr lang="en-US" dirty="0" smtClean="0">
                <a:ea typeface="Arial" pitchFamily="-84" charset="0"/>
                <a:cs typeface="Arial" pitchFamily="-84" charset="0"/>
              </a:rPr>
              <a:t>×10</a:t>
            </a:r>
            <a:r>
              <a:rPr lang="en-US" baseline="30000" dirty="0">
                <a:ea typeface="Lucida Grande" pitchFamily="-84" charset="0"/>
                <a:cs typeface="Lucida Grande" pitchFamily="-84" charset="0"/>
              </a:rPr>
              <a:t>−</a:t>
            </a:r>
            <a:r>
              <a:rPr lang="en-US" baseline="30000" dirty="0">
                <a:ea typeface="Arial" pitchFamily="-84" charset="0"/>
                <a:cs typeface="Arial" pitchFamily="-84" charset="0"/>
              </a:rPr>
              <a:t>8</a:t>
            </a:r>
            <a:r>
              <a:rPr lang="en-US" dirty="0">
                <a:ea typeface="Arial" pitchFamily="-84" charset="0"/>
                <a:cs typeface="Arial" pitchFamily="-84" charset="0"/>
              </a:rPr>
              <a:t> W / (m</a:t>
            </a:r>
            <a:r>
              <a:rPr lang="en-US" baseline="30000" dirty="0">
                <a:ea typeface="Arial" pitchFamily="-84" charset="0"/>
                <a:cs typeface="Arial" pitchFamily="-84" charset="0"/>
              </a:rPr>
              <a:t>2</a:t>
            </a:r>
            <a:r>
              <a:rPr lang="en-US" dirty="0">
                <a:ea typeface="Arial" pitchFamily="-84" charset="0"/>
                <a:cs typeface="Arial" pitchFamily="-84" charset="0"/>
              </a:rPr>
              <a:t> </a:t>
            </a:r>
            <a:r>
              <a:rPr lang="en-US" dirty="0">
                <a:latin typeface="Lucida Grande" pitchFamily="-84" charset="0"/>
                <a:ea typeface="Arial" pitchFamily="-84" charset="0"/>
                <a:cs typeface="Arial" pitchFamily="-84" charset="0"/>
              </a:rPr>
              <a:t>·</a:t>
            </a:r>
            <a:r>
              <a:rPr lang="en-US" dirty="0">
                <a:ea typeface="Arial" pitchFamily="-84" charset="0"/>
                <a:cs typeface="Arial" pitchFamily="-84" charset="0"/>
              </a:rPr>
              <a:t> K</a:t>
            </a:r>
            <a:r>
              <a:rPr lang="en-US" baseline="30000" dirty="0">
                <a:ea typeface="Arial" pitchFamily="-84" charset="0"/>
                <a:cs typeface="Arial" pitchFamily="-84" charset="0"/>
              </a:rPr>
              <a:t>4</a:t>
            </a:r>
            <a:r>
              <a:rPr lang="en-US" dirty="0">
                <a:ea typeface="Arial" pitchFamily="-84" charset="0"/>
                <a:cs typeface="Arial" pitchFamily="-84" charset="0"/>
              </a:rPr>
              <a:t>)</a:t>
            </a:r>
            <a:r>
              <a:rPr lang="en-US" dirty="0" smtClean="0">
                <a:ea typeface="Arial" pitchFamily="-84" charset="0"/>
                <a:cs typeface="Arial" pitchFamily="-84" charset="0"/>
              </a:rPr>
              <a:t>.</a:t>
            </a:r>
            <a:endParaRPr lang="en-US" dirty="0" smtClean="0">
              <a:cs typeface="ＭＳ Ｐゴシック" pitchFamily="-84" charset="-128"/>
            </a:endParaRPr>
          </a:p>
          <a:p>
            <a:pPr eaLnBrk="1" hangingPunct="1"/>
            <a:r>
              <a:rPr lang="en-US" dirty="0">
                <a:cs typeface="ＭＳ Ｐゴシック" pitchFamily="-84" charset="-128"/>
              </a:rPr>
              <a:t>The </a:t>
            </a:r>
            <a:r>
              <a:rPr lang="en-US" b="1" dirty="0">
                <a:cs typeface="ＭＳ Ｐゴシック" pitchFamily="-84" charset="-128"/>
              </a:rPr>
              <a:t>emissivity</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err="1" smtClean="0">
                <a:latin typeface="Lucida Grande" pitchFamily="-84" charset="0"/>
                <a:cs typeface="ＭＳ Ｐゴシック" pitchFamily="-84" charset="-128"/>
              </a:rPr>
              <a:t>ε</a:t>
            </a:r>
            <a:r>
              <a:rPr lang="en-US" dirty="0" smtClean="0">
                <a:cs typeface="ＭＳ Ｐゴシック" pitchFamily="-84" charset="-128"/>
              </a:rPr>
              <a:t> </a:t>
            </a:r>
            <a:r>
              <a:rPr lang="en-US" dirty="0">
                <a:cs typeface="ＭＳ Ｐゴシック" pitchFamily="-84" charset="-128"/>
              </a:rPr>
              <a:t>= 1 for an idealized blackbody) is</a:t>
            </a:r>
            <a:r>
              <a:rPr lang="en-US" dirty="0" smtClean="0">
                <a:cs typeface="ＭＳ Ｐゴシック" pitchFamily="-84" charset="-128"/>
              </a:rPr>
              <a:t> the </a:t>
            </a:r>
            <a:r>
              <a:rPr lang="en-US" dirty="0">
                <a:cs typeface="ＭＳ Ｐゴシック" pitchFamily="-84" charset="-128"/>
              </a:rPr>
              <a:t>ratio of the emissive power of an object to that of an ideal blackbody</a:t>
            </a:r>
            <a:r>
              <a:rPr lang="en-US" dirty="0" smtClean="0">
                <a:cs typeface="ＭＳ Ｐゴシック" pitchFamily="-84" charset="-128"/>
              </a:rPr>
              <a:t> and </a:t>
            </a:r>
            <a:r>
              <a:rPr lang="en-US" dirty="0">
                <a:cs typeface="ＭＳ Ｐゴシック" pitchFamily="-84" charset="-128"/>
              </a:rPr>
              <a:t>is always less than 1. </a:t>
            </a:r>
          </a:p>
        </p:txBody>
      </p:sp>
      <p:grpSp>
        <p:nvGrpSpPr>
          <p:cNvPr id="2" name="Group 23"/>
          <p:cNvGrpSpPr>
            <a:grpSpLocks/>
          </p:cNvGrpSpPr>
          <p:nvPr/>
        </p:nvGrpSpPr>
        <p:grpSpPr bwMode="auto">
          <a:xfrm>
            <a:off x="2947988" y="1447800"/>
            <a:ext cx="4291012" cy="919163"/>
            <a:chOff x="1320" y="1104"/>
            <a:chExt cx="3120" cy="534"/>
          </a:xfrm>
        </p:grpSpPr>
        <p:pic>
          <p:nvPicPr>
            <p:cNvPr id="33797" name="Picture 20"/>
            <p:cNvPicPr>
              <a:picLocks noChangeAspect="1" noChangeArrowheads="1"/>
            </p:cNvPicPr>
            <p:nvPr/>
          </p:nvPicPr>
          <p:blipFill>
            <a:blip r:embed="rId2"/>
            <a:srcRect/>
            <a:stretch>
              <a:fillRect/>
            </a:stretch>
          </p:blipFill>
          <p:spPr bwMode="auto">
            <a:xfrm>
              <a:off x="1320" y="1104"/>
              <a:ext cx="3120" cy="534"/>
            </a:xfrm>
            <a:prstGeom prst="rect">
              <a:avLst/>
            </a:prstGeom>
            <a:noFill/>
            <a:ln w="9525">
              <a:noFill/>
              <a:miter lim="800000"/>
              <a:headEnd/>
              <a:tailEnd/>
            </a:ln>
          </p:spPr>
        </p:pic>
        <p:pic>
          <p:nvPicPr>
            <p:cNvPr id="33798" name="Picture 22"/>
            <p:cNvPicPr preferRelativeResize="0">
              <a:picLocks noChangeAspect="1" noChangeArrowheads="1"/>
            </p:cNvPicPr>
            <p:nvPr/>
          </p:nvPicPr>
          <p:blipFill>
            <a:blip r:embed="rId3"/>
            <a:srcRect/>
            <a:stretch>
              <a:fillRect/>
            </a:stretch>
          </p:blipFill>
          <p:spPr bwMode="auto">
            <a:xfrm>
              <a:off x="2391" y="1272"/>
              <a:ext cx="220" cy="216"/>
            </a:xfrm>
            <a:prstGeom prst="rect">
              <a:avLst/>
            </a:prstGeom>
            <a:noFill/>
            <a:ln w="9525">
              <a:noFill/>
              <a:miter lim="800000"/>
              <a:headEnd/>
              <a:tailEnd/>
            </a:ln>
          </p:spPr>
        </p:pic>
      </p:grpSp>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24" name="Picture 1"/>
          <p:cNvPicPr>
            <a:picLocks/>
          </p:cNvPicPr>
          <p:nvPr/>
        </p:nvPicPr>
        <p:blipFill>
          <a:blip r:embed="rId2"/>
          <a:srcRect/>
          <a:stretch>
            <a:fillRect/>
          </a:stretch>
        </p:blipFill>
        <p:spPr bwMode="auto">
          <a:xfrm>
            <a:off x="3733800" y="1447800"/>
            <a:ext cx="4876800" cy="3657600"/>
          </a:xfrm>
          <a:prstGeom prst="rect">
            <a:avLst/>
          </a:prstGeom>
          <a:noFill/>
          <a:ln w="9525">
            <a:noFill/>
            <a:miter lim="800000"/>
            <a:headEnd/>
            <a:tailEnd/>
          </a:ln>
        </p:spPr>
      </p:pic>
      <p:sp>
        <p:nvSpPr>
          <p:cNvPr id="96258" name="Rectangle 2"/>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Rayleigh-Jeans Formula</a:t>
            </a:r>
          </a:p>
        </p:txBody>
      </p:sp>
      <p:sp>
        <p:nvSpPr>
          <p:cNvPr id="34819" name="Rectangle 3"/>
          <p:cNvSpPr>
            <a:spLocks noGrp="1" noChangeArrowheads="1"/>
          </p:cNvSpPr>
          <p:nvPr>
            <p:ph type="body" sz="half" idx="1"/>
          </p:nvPr>
        </p:nvSpPr>
        <p:spPr>
          <a:xfrm>
            <a:off x="304800" y="762000"/>
            <a:ext cx="8764587" cy="5486400"/>
          </a:xfrm>
        </p:spPr>
        <p:txBody>
          <a:bodyPr/>
          <a:lstStyle/>
          <a:p>
            <a:pPr eaLnBrk="1" hangingPunct="1">
              <a:lnSpc>
                <a:spcPct val="90000"/>
              </a:lnSpc>
            </a:pPr>
            <a:r>
              <a:rPr lang="en-US" sz="2400" dirty="0">
                <a:cs typeface="ＭＳ Ｐゴシック" pitchFamily="-84" charset="-128"/>
              </a:rPr>
              <a:t>Lord Rayleigh used the classical theories of electromagnetism and thermodynamics to show that the blackbody spectral distribution should be</a:t>
            </a: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buNone/>
            </a:pPr>
            <a:endParaRPr lang="en-US" sz="2400" dirty="0" smtClean="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pPr>
            <a:endParaRPr lang="en-US" sz="2400" dirty="0" smtClean="0">
              <a:cs typeface="ＭＳ Ｐゴシック" pitchFamily="-84" charset="-128"/>
            </a:endParaRPr>
          </a:p>
          <a:p>
            <a:pPr eaLnBrk="1" hangingPunct="1">
              <a:lnSpc>
                <a:spcPct val="90000"/>
              </a:lnSpc>
            </a:pPr>
            <a:r>
              <a:rPr lang="en-US" sz="2400" dirty="0" smtClean="0">
                <a:cs typeface="ＭＳ Ｐゴシック" pitchFamily="-84" charset="-128"/>
              </a:rPr>
              <a:t>Worked reasonably </a:t>
            </a:r>
            <a:r>
              <a:rPr lang="en-US" sz="2400" dirty="0">
                <a:cs typeface="ＭＳ Ｐゴシック" pitchFamily="-84" charset="-128"/>
              </a:rPr>
              <a:t>at longer </a:t>
            </a:r>
            <a:r>
              <a:rPr lang="en-US" sz="2400" dirty="0" smtClean="0">
                <a:cs typeface="ＭＳ Ｐゴシック" pitchFamily="-84" charset="-128"/>
              </a:rPr>
              <a:t>wavelengths</a:t>
            </a:r>
          </a:p>
          <a:p>
            <a:pPr eaLnBrk="1" hangingPunct="1">
              <a:lnSpc>
                <a:spcPct val="90000"/>
              </a:lnSpc>
            </a:pPr>
            <a:r>
              <a:rPr lang="en-US" sz="2400" dirty="0" smtClean="0">
                <a:cs typeface="ＭＳ Ｐゴシック" pitchFamily="-84" charset="-128"/>
              </a:rPr>
              <a:t>it </a:t>
            </a:r>
            <a:r>
              <a:rPr lang="en-US" sz="2400" dirty="0">
                <a:cs typeface="ＭＳ Ｐゴシック" pitchFamily="-84" charset="-128"/>
              </a:rPr>
              <a:t>deviates badly at short wavelengths.</a:t>
            </a:r>
            <a:r>
              <a:rPr lang="en-US" sz="2400" dirty="0" smtClean="0">
                <a:cs typeface="ＭＳ Ｐゴシック" pitchFamily="-84" charset="-128"/>
              </a:rPr>
              <a:t> </a:t>
            </a:r>
          </a:p>
          <a:p>
            <a:pPr eaLnBrk="1" hangingPunct="1">
              <a:lnSpc>
                <a:spcPct val="90000"/>
              </a:lnSpc>
            </a:pPr>
            <a:r>
              <a:rPr lang="en-US" altLang="ja-JP" sz="2400" dirty="0" err="1" smtClean="0">
                <a:cs typeface="ＭＳ Ｐゴシック" pitchFamily="-84" charset="-128"/>
                <a:sym typeface="Wingdings"/>
              </a:rPr>
              <a:t></a:t>
            </a:r>
            <a:r>
              <a:rPr lang="en-US" altLang="ja-JP" sz="2400" dirty="0" smtClean="0">
                <a:cs typeface="ＭＳ Ｐゴシック" pitchFamily="-84" charset="-128"/>
                <a:sym typeface="Wingdings"/>
              </a:rPr>
              <a:t> </a:t>
            </a:r>
            <a:r>
              <a:rPr lang="ja-JP" altLang="en-US" sz="2400" dirty="0" smtClean="0">
                <a:cs typeface="ＭＳ Ｐゴシック" pitchFamily="-84" charset="-128"/>
              </a:rPr>
              <a:t>“</a:t>
            </a:r>
            <a:r>
              <a:rPr lang="en-US" altLang="ja-JP" sz="2400" dirty="0">
                <a:cs typeface="ＭＳ Ｐゴシック" pitchFamily="-84" charset="-128"/>
              </a:rPr>
              <a:t>the ultraviolet catastrophe</a:t>
            </a:r>
            <a:r>
              <a:rPr lang="ja-JP" altLang="en-US" sz="2400" dirty="0" smtClean="0">
                <a:cs typeface="ＭＳ Ｐゴシック" pitchFamily="-84" charset="-128"/>
              </a:rPr>
              <a:t>”</a:t>
            </a:r>
            <a:r>
              <a:rPr lang="en-US" altLang="ja-JP" sz="2400" dirty="0" smtClean="0">
                <a:cs typeface="ＭＳ Ｐゴシック" pitchFamily="-84" charset="-128"/>
              </a:rPr>
              <a:t> a serious issue that couldn’t be explained</a:t>
            </a:r>
            <a:endParaRPr lang="en-US" sz="2400" dirty="0">
              <a:cs typeface="ＭＳ Ｐゴシック" pitchFamily="-84" charset="-128"/>
            </a:endParaRPr>
          </a:p>
        </p:txBody>
      </p:sp>
      <p:grpSp>
        <p:nvGrpSpPr>
          <p:cNvPr id="2" name="Group 19"/>
          <p:cNvGrpSpPr>
            <a:grpSpLocks/>
          </p:cNvGrpSpPr>
          <p:nvPr/>
        </p:nvGrpSpPr>
        <p:grpSpPr bwMode="auto">
          <a:xfrm>
            <a:off x="914400" y="2209800"/>
            <a:ext cx="2286000" cy="838200"/>
            <a:chOff x="1811" y="872"/>
            <a:chExt cx="1843" cy="642"/>
          </a:xfrm>
        </p:grpSpPr>
        <p:pic>
          <p:nvPicPr>
            <p:cNvPr id="34822" name="Picture 17"/>
            <p:cNvPicPr>
              <a:picLocks noChangeAspect="1" noChangeArrowheads="1"/>
            </p:cNvPicPr>
            <p:nvPr/>
          </p:nvPicPr>
          <p:blipFill>
            <a:blip r:embed="rId3"/>
            <a:srcRect/>
            <a:stretch>
              <a:fillRect/>
            </a:stretch>
          </p:blipFill>
          <p:spPr bwMode="auto">
            <a:xfrm>
              <a:off x="1871" y="872"/>
              <a:ext cx="1783" cy="642"/>
            </a:xfrm>
            <a:prstGeom prst="rect">
              <a:avLst/>
            </a:prstGeom>
            <a:noFill/>
            <a:ln w="9525">
              <a:noFill/>
              <a:miter lim="800000"/>
              <a:headEnd/>
              <a:tailEnd/>
            </a:ln>
          </p:spPr>
        </p:pic>
        <p:pic>
          <p:nvPicPr>
            <p:cNvPr id="34823" name="Picture 18"/>
            <p:cNvPicPr preferRelativeResize="0">
              <a:picLocks noChangeAspect="1" noChangeArrowheads="1"/>
            </p:cNvPicPr>
            <p:nvPr/>
          </p:nvPicPr>
          <p:blipFill>
            <a:blip r:embed="rId4"/>
            <a:srcRect/>
            <a:stretch>
              <a:fillRect/>
            </a:stretch>
          </p:blipFill>
          <p:spPr bwMode="auto">
            <a:xfrm>
              <a:off x="1811" y="1068"/>
              <a:ext cx="198" cy="215"/>
            </a:xfrm>
            <a:prstGeom prst="rect">
              <a:avLst/>
            </a:prstGeom>
            <a:noFill/>
            <a:ln w="9525">
              <a:noFill/>
              <a:miter lim="800000"/>
              <a:headEnd/>
              <a:tailEnd/>
            </a:ln>
          </p:spPr>
        </p:pic>
      </p:grpSp>
      <p:sp>
        <p:nvSpPr>
          <p:cNvPr id="8" name="Date Placeholder 7"/>
          <p:cNvSpPr>
            <a:spLocks noGrp="1"/>
          </p:cNvSpPr>
          <p:nvPr>
            <p:ph type="dt" sz="half" idx="10"/>
          </p:nvPr>
        </p:nvSpPr>
        <p:spPr/>
        <p:txBody>
          <a:bodyPr/>
          <a:lstStyle/>
          <a:p>
            <a:pPr>
              <a:defRPr/>
            </a:pPr>
            <a:r>
              <a:rPr lang="en-US" smtClean="0"/>
              <a:t>Mon., Sept. 17,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24</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914400"/>
            <a:ext cx="7924800" cy="5029200"/>
          </a:xfrm>
        </p:spPr>
        <p:txBody>
          <a:bodyPr/>
          <a:lstStyle/>
          <a:p>
            <a:pPr marL="533400" indent="-533400" eaLnBrk="1" hangingPunct="1"/>
            <a:r>
              <a:rPr lang="en-US" sz="2400" dirty="0">
                <a:cs typeface="ＭＳ Ｐゴシック" pitchFamily="-84" charset="-128"/>
              </a:rPr>
              <a:t>Planck assumed that the radiation in the cavity was emitted (and absorbed) by some sort of </a:t>
            </a:r>
            <a:r>
              <a:rPr lang="ja-JP" altLang="en-US" sz="2400" dirty="0">
                <a:cs typeface="ＭＳ Ｐゴシック" pitchFamily="-84" charset="-128"/>
              </a:rPr>
              <a:t>“</a:t>
            </a:r>
            <a:r>
              <a:rPr lang="en-US" altLang="ja-JP" sz="2400" dirty="0">
                <a:cs typeface="ＭＳ Ｐゴシック" pitchFamily="-84" charset="-128"/>
              </a:rPr>
              <a:t>oscillators</a:t>
            </a:r>
            <a:r>
              <a:rPr lang="ja-JP" altLang="en-US" sz="2400" dirty="0">
                <a:cs typeface="ＭＳ Ｐゴシック" pitchFamily="-84" charset="-128"/>
              </a:rPr>
              <a:t>”</a:t>
            </a:r>
            <a:r>
              <a:rPr lang="en-US" altLang="ja-JP" sz="2400" dirty="0">
                <a:cs typeface="ＭＳ Ｐゴシック" pitchFamily="-84" charset="-128"/>
              </a:rPr>
              <a:t> that were contained in the walls. He used </a:t>
            </a:r>
            <a:r>
              <a:rPr lang="en-US" altLang="ja-JP" sz="2400" dirty="0" err="1" smtClean="0">
                <a:cs typeface="ＭＳ Ｐゴシック" pitchFamily="-84" charset="-128"/>
              </a:rPr>
              <a:t>Boltzman’s</a:t>
            </a:r>
            <a:r>
              <a:rPr lang="en-US" altLang="ja-JP" sz="2400" dirty="0" smtClean="0">
                <a:cs typeface="ＭＳ Ｐゴシック" pitchFamily="-84" charset="-128"/>
              </a:rPr>
              <a:t> </a:t>
            </a:r>
            <a:r>
              <a:rPr lang="en-US" altLang="ja-JP" sz="2400" dirty="0">
                <a:cs typeface="ＭＳ Ｐゴシック" pitchFamily="-84" charset="-128"/>
              </a:rPr>
              <a:t>statistical methods to arrive at the following formula that fit the blackbody radiation data.</a:t>
            </a:r>
          </a:p>
          <a:p>
            <a:pPr marL="533400" indent="-533400" eaLnBrk="1" hangingPunct="1"/>
            <a:endParaRPr lang="en-US" sz="24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endParaRPr lang="en-US" sz="1800" dirty="0">
              <a:cs typeface="ＭＳ Ｐゴシック" pitchFamily="-84" charset="-128"/>
            </a:endParaRPr>
          </a:p>
          <a:p>
            <a:pPr marL="533400" indent="-533400" eaLnBrk="1" hangingPunct="1"/>
            <a:r>
              <a:rPr lang="en-US" sz="2400" dirty="0">
                <a:cs typeface="ＭＳ Ｐゴシック" pitchFamily="-84" charset="-128"/>
              </a:rPr>
              <a:t>Planck made two modifications to the classical theory:</a:t>
            </a:r>
          </a:p>
          <a:p>
            <a:pPr marL="1024128" lvl="2" indent="-256032" eaLnBrk="1" hangingPunct="1">
              <a:spcBef>
                <a:spcPts val="0"/>
              </a:spcBef>
              <a:buClr>
                <a:schemeClr val="tx1"/>
              </a:buClr>
              <a:buSzPct val="90000"/>
              <a:buFont typeface="Wingdings" pitchFamily="-84" charset="2"/>
              <a:buAutoNum type="arabicParenR"/>
            </a:pPr>
            <a:r>
              <a:rPr lang="en-US" sz="1800" dirty="0"/>
              <a:t>The oscillators (of electromagnetic origin) can only have certain discrete energies determined by </a:t>
            </a:r>
            <a:r>
              <a:rPr lang="en-US" sz="1800" i="1" dirty="0"/>
              <a:t>E</a:t>
            </a:r>
            <a:r>
              <a:rPr lang="en-US" sz="1800" i="1" baseline="-25000" dirty="0"/>
              <a:t>n</a:t>
            </a:r>
            <a:r>
              <a:rPr lang="en-US" sz="1800" dirty="0"/>
              <a:t> = </a:t>
            </a:r>
            <a:r>
              <a:rPr lang="en-US" sz="1800" i="1" dirty="0" err="1"/>
              <a:t>nhf</a:t>
            </a:r>
            <a:r>
              <a:rPr lang="en-US" sz="1800" dirty="0"/>
              <a:t>, where </a:t>
            </a:r>
            <a:r>
              <a:rPr lang="en-US" sz="1800" i="1" dirty="0" err="1"/>
              <a:t>n</a:t>
            </a:r>
            <a:r>
              <a:rPr lang="en-US" sz="1800" dirty="0"/>
              <a:t> is an integer, </a:t>
            </a:r>
            <a:r>
              <a:rPr lang="en-US" sz="1800" i="1" dirty="0" err="1"/>
              <a:t>f</a:t>
            </a:r>
            <a:r>
              <a:rPr lang="en-US" sz="1800" dirty="0"/>
              <a:t> is the frequency, and </a:t>
            </a:r>
            <a:r>
              <a:rPr lang="en-US" sz="1800" i="1" dirty="0" err="1"/>
              <a:t>h</a:t>
            </a:r>
            <a:r>
              <a:rPr lang="en-US" sz="1800" dirty="0"/>
              <a:t> is called </a:t>
            </a:r>
            <a:r>
              <a:rPr lang="en-US" sz="1800" dirty="0" smtClean="0"/>
              <a:t>Planck</a:t>
            </a:r>
            <a:r>
              <a:rPr lang="en-US" sz="1800" dirty="0" smtClean="0">
                <a:cs typeface="ＭＳ Ｐゴシック" pitchFamily="-84" charset="-128"/>
              </a:rPr>
              <a:t>’</a:t>
            </a:r>
            <a:r>
              <a:rPr lang="en-US" altLang="ja-JP" sz="1800" dirty="0" smtClean="0"/>
              <a:t>s </a:t>
            </a:r>
            <a:r>
              <a:rPr lang="en-US" altLang="ja-JP" sz="1800" dirty="0"/>
              <a:t>constant.</a:t>
            </a:r>
            <a:r>
              <a:rPr lang="en-US" altLang="ja-JP" sz="1800" dirty="0" smtClean="0"/>
              <a:t> </a:t>
            </a:r>
            <a:r>
              <a:rPr lang="en-US" altLang="ja-JP" sz="1800" i="1" dirty="0" err="1" smtClean="0"/>
              <a:t>h</a:t>
            </a:r>
            <a:r>
              <a:rPr lang="en-US" altLang="ja-JP" sz="1800" dirty="0" smtClean="0"/>
              <a:t> </a:t>
            </a:r>
            <a:r>
              <a:rPr lang="en-US" altLang="ja-JP" sz="1800" dirty="0"/>
              <a:t>= 6.6261 </a:t>
            </a:r>
            <a:r>
              <a:rPr lang="en-US" altLang="ja-JP" sz="1800" dirty="0">
                <a:ea typeface="Arial" pitchFamily="-84" charset="0"/>
                <a:cs typeface="Arial" pitchFamily="-84" charset="0"/>
              </a:rPr>
              <a:t>× 10</a:t>
            </a:r>
            <a:r>
              <a:rPr lang="en-US" altLang="ja-JP" sz="1800" baseline="30000" dirty="0">
                <a:ea typeface="Lucida Grande" pitchFamily="-84" charset="0"/>
                <a:cs typeface="Lucida Grande" pitchFamily="-84" charset="0"/>
              </a:rPr>
              <a:t>−</a:t>
            </a:r>
            <a:r>
              <a:rPr lang="en-US" altLang="ja-JP" sz="1800" baseline="30000" dirty="0">
                <a:ea typeface="Arial" pitchFamily="-84" charset="0"/>
                <a:cs typeface="Arial" pitchFamily="-84" charset="0"/>
              </a:rPr>
              <a:t>34</a:t>
            </a:r>
            <a:r>
              <a:rPr lang="en-US" altLang="ja-JP" sz="1800" dirty="0">
                <a:ea typeface="Arial" pitchFamily="-84" charset="0"/>
                <a:cs typeface="Arial" pitchFamily="-84" charset="0"/>
              </a:rPr>
              <a:t> </a:t>
            </a:r>
            <a:r>
              <a:rPr lang="en-US" altLang="ja-JP" sz="1800" dirty="0" err="1">
                <a:ea typeface="Arial" pitchFamily="-84" charset="0"/>
                <a:cs typeface="Arial" pitchFamily="-84" charset="0"/>
              </a:rPr>
              <a:t>J</a:t>
            </a:r>
            <a:r>
              <a:rPr lang="en-US" altLang="ja-JP" sz="1800" dirty="0" err="1">
                <a:latin typeface="Lucida Grande" pitchFamily="-84" charset="0"/>
                <a:ea typeface="Arial" pitchFamily="-84" charset="0"/>
                <a:cs typeface="Arial" pitchFamily="-84" charset="0"/>
              </a:rPr>
              <a:t>·</a:t>
            </a:r>
            <a:r>
              <a:rPr lang="en-US" altLang="ja-JP" sz="1800" dirty="0" err="1">
                <a:ea typeface="Arial" pitchFamily="-84" charset="0"/>
                <a:cs typeface="Arial" pitchFamily="-84" charset="0"/>
              </a:rPr>
              <a:t>s</a:t>
            </a:r>
            <a:r>
              <a:rPr lang="en-US" altLang="ja-JP" sz="1800" dirty="0"/>
              <a:t>. </a:t>
            </a:r>
          </a:p>
          <a:p>
            <a:pPr marL="1024128" lvl="2" indent="-256032" eaLnBrk="1" hangingPunct="1">
              <a:spcBef>
                <a:spcPts val="0"/>
              </a:spcBef>
              <a:buClr>
                <a:schemeClr val="tx1"/>
              </a:buClr>
              <a:buSzPct val="90000"/>
              <a:buFont typeface="Wingdings" pitchFamily="-84" charset="2"/>
              <a:buAutoNum type="arabicParenR"/>
            </a:pPr>
            <a:r>
              <a:rPr lang="en-US" sz="1800" b="1" u="sng" dirty="0">
                <a:solidFill>
                  <a:srgbClr val="800000"/>
                </a:solidFill>
              </a:rPr>
              <a:t>The oscillators can absorb or emit energy</a:t>
            </a:r>
            <a:r>
              <a:rPr lang="en-US" sz="1800" b="1" u="sng" dirty="0" smtClean="0">
                <a:solidFill>
                  <a:srgbClr val="800000"/>
                </a:solidFill>
              </a:rPr>
              <a:t> ONLY in </a:t>
            </a:r>
            <a:r>
              <a:rPr lang="en-US" sz="1800" b="1" u="sng" dirty="0">
                <a:solidFill>
                  <a:srgbClr val="800000"/>
                </a:solidFill>
              </a:rPr>
              <a:t>discrete multiples of the fundamental quantum of energy</a:t>
            </a:r>
            <a:r>
              <a:rPr lang="en-US" sz="1800" dirty="0"/>
              <a:t> given by</a:t>
            </a:r>
            <a:endParaRPr lang="en-US" sz="1600" dirty="0"/>
          </a:p>
        </p:txBody>
      </p:sp>
      <p:sp>
        <p:nvSpPr>
          <p:cNvPr id="35843" name="Rectangle 2"/>
          <p:cNvSpPr>
            <a:spLocks noGrp="1" noChangeArrowheads="1"/>
          </p:cNvSpPr>
          <p:nvPr>
            <p:ph type="title"/>
          </p:nvPr>
        </p:nvSpPr>
        <p:spPr>
          <a:xfrm>
            <a:off x="457200" y="1"/>
            <a:ext cx="8229600" cy="990600"/>
          </a:xfrm>
        </p:spPr>
        <p:txBody>
          <a:bodyPr/>
          <a:lstStyle/>
          <a:p>
            <a:pPr eaLnBrk="1" hangingPunct="1"/>
            <a:r>
              <a:rPr lang="en-US" dirty="0" smtClean="0">
                <a:cs typeface="ＭＳ Ｐゴシック" pitchFamily="-84" charset="-128"/>
              </a:rPr>
              <a:t>Planck’</a:t>
            </a:r>
            <a:r>
              <a:rPr lang="en-US" altLang="ja-JP" dirty="0" smtClean="0">
                <a:cs typeface="ＭＳ Ｐゴシック" pitchFamily="-84" charset="-128"/>
              </a:rPr>
              <a:t>s </a:t>
            </a:r>
            <a:r>
              <a:rPr lang="en-US" altLang="ja-JP" dirty="0">
                <a:cs typeface="ＭＳ Ｐゴシック" pitchFamily="-84" charset="-128"/>
              </a:rPr>
              <a:t>Radiation Law</a:t>
            </a:r>
            <a:endParaRPr lang="en-US" dirty="0">
              <a:cs typeface="ＭＳ Ｐゴシック" pitchFamily="-84" charset="-128"/>
            </a:endParaRPr>
          </a:p>
        </p:txBody>
      </p:sp>
      <p:grpSp>
        <p:nvGrpSpPr>
          <p:cNvPr id="2" name="Group 26"/>
          <p:cNvGrpSpPr>
            <a:grpSpLocks/>
          </p:cNvGrpSpPr>
          <p:nvPr/>
        </p:nvGrpSpPr>
        <p:grpSpPr bwMode="auto">
          <a:xfrm>
            <a:off x="1524000" y="2667000"/>
            <a:ext cx="3355975" cy="803275"/>
            <a:chOff x="1435" y="1584"/>
            <a:chExt cx="2903" cy="696"/>
          </a:xfrm>
        </p:grpSpPr>
        <p:pic>
          <p:nvPicPr>
            <p:cNvPr id="35848" name="Picture 22"/>
            <p:cNvPicPr>
              <a:picLocks noChangeAspect="1" noChangeArrowheads="1"/>
            </p:cNvPicPr>
            <p:nvPr/>
          </p:nvPicPr>
          <p:blipFill>
            <a:blip r:embed="rId3"/>
            <a:srcRect/>
            <a:stretch>
              <a:fillRect/>
            </a:stretch>
          </p:blipFill>
          <p:spPr bwMode="auto">
            <a:xfrm>
              <a:off x="1489" y="1584"/>
              <a:ext cx="2849" cy="696"/>
            </a:xfrm>
            <a:prstGeom prst="rect">
              <a:avLst/>
            </a:prstGeom>
            <a:noFill/>
            <a:ln w="9525">
              <a:noFill/>
              <a:miter lim="800000"/>
              <a:headEnd/>
              <a:tailEnd/>
            </a:ln>
          </p:spPr>
        </p:pic>
        <p:pic>
          <p:nvPicPr>
            <p:cNvPr id="35849" name="Picture 25"/>
            <p:cNvPicPr preferRelativeResize="0">
              <a:picLocks noChangeArrowheads="1"/>
            </p:cNvPicPr>
            <p:nvPr/>
          </p:nvPicPr>
          <p:blipFill>
            <a:blip r:embed="rId4"/>
            <a:srcRect/>
            <a:stretch>
              <a:fillRect/>
            </a:stretch>
          </p:blipFill>
          <p:spPr bwMode="auto">
            <a:xfrm>
              <a:off x="1435" y="1836"/>
              <a:ext cx="198" cy="219"/>
            </a:xfrm>
            <a:prstGeom prst="rect">
              <a:avLst/>
            </a:prstGeom>
            <a:noFill/>
            <a:ln w="9525">
              <a:noFill/>
              <a:miter lim="800000"/>
              <a:headEnd/>
              <a:tailEnd/>
            </a:ln>
          </p:spPr>
        </p:pic>
      </p:grpSp>
      <p:sp>
        <p:nvSpPr>
          <p:cNvPr id="97307" name="Text Box 27"/>
          <p:cNvSpPr txBox="1">
            <a:spLocks noChangeArrowheads="1"/>
          </p:cNvSpPr>
          <p:nvPr/>
        </p:nvSpPr>
        <p:spPr bwMode="auto">
          <a:xfrm>
            <a:off x="5334000" y="2895600"/>
            <a:ext cx="184150" cy="36671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endParaRPr lang="en-US">
              <a:latin typeface="Arial" charset="0"/>
              <a:ea typeface="ＭＳ Ｐゴシック" charset="0"/>
              <a:cs typeface="+mn-cs"/>
            </a:endParaRPr>
          </a:p>
        </p:txBody>
      </p:sp>
      <p:sp>
        <p:nvSpPr>
          <p:cNvPr id="35847" name="Text Box 28"/>
          <p:cNvSpPr txBox="1">
            <a:spLocks noChangeArrowheads="1"/>
          </p:cNvSpPr>
          <p:nvPr/>
        </p:nvSpPr>
        <p:spPr bwMode="auto">
          <a:xfrm>
            <a:off x="5181600" y="2895600"/>
            <a:ext cx="28956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smtClean="0">
                <a:solidFill>
                  <a:srgbClr val="3333CC"/>
                </a:solidFill>
                <a:latin typeface="+mn-lt"/>
              </a:rPr>
              <a:t>Planck’</a:t>
            </a:r>
            <a:r>
              <a:rPr lang="en-US" altLang="ja-JP" dirty="0" smtClean="0">
                <a:solidFill>
                  <a:srgbClr val="3333CC"/>
                </a:solidFill>
                <a:latin typeface="+mn-lt"/>
              </a:rPr>
              <a:t>s </a:t>
            </a:r>
            <a:r>
              <a:rPr lang="en-US" altLang="ja-JP" dirty="0">
                <a:solidFill>
                  <a:srgbClr val="3333CC"/>
                </a:solidFill>
                <a:latin typeface="+mn-lt"/>
              </a:rPr>
              <a:t>radiation law</a:t>
            </a:r>
            <a:endParaRPr lang="en-US" dirty="0">
              <a:solidFill>
                <a:srgbClr val="3333CC"/>
              </a:solidFill>
              <a:latin typeface="+mn-lt"/>
            </a:endParaRPr>
          </a:p>
        </p:txBody>
      </p:sp>
      <p:sp>
        <p:nvSpPr>
          <p:cNvPr id="10" name="Date Placeholder 9"/>
          <p:cNvSpPr>
            <a:spLocks noGrp="1"/>
          </p:cNvSpPr>
          <p:nvPr>
            <p:ph type="dt" sz="half" idx="10"/>
          </p:nvPr>
        </p:nvSpPr>
        <p:spPr/>
        <p:txBody>
          <a:bodyPr/>
          <a:lstStyle/>
          <a:p>
            <a:pPr>
              <a:defRPr/>
            </a:pPr>
            <a:r>
              <a:rPr lang="en-US" smtClean="0"/>
              <a:t>Mon., Sept. 17, 2012</a:t>
            </a:r>
            <a:endParaRPr lang="en-US"/>
          </a:p>
        </p:txBody>
      </p:sp>
      <p:sp>
        <p:nvSpPr>
          <p:cNvPr id="11" name="Slide Number Placeholder 10"/>
          <p:cNvSpPr>
            <a:spLocks noGrp="1"/>
          </p:cNvSpPr>
          <p:nvPr>
            <p:ph type="sldNum" sz="quarter" idx="12"/>
          </p:nvPr>
        </p:nvSpPr>
        <p:spPr/>
        <p:txBody>
          <a:bodyPr/>
          <a:lstStyle/>
          <a:p>
            <a:pPr>
              <a:defRPr/>
            </a:pPr>
            <a:fld id="{6E4BFBEB-12DC-8949-B61D-A8F2554F50A6}" type="slidenum">
              <a:rPr lang="en-US" smtClean="0"/>
              <a:pPr>
                <a:defRPr/>
              </a:pPr>
              <a:t>25</a:t>
            </a:fld>
            <a:endParaRPr lang="en-US"/>
          </a:p>
        </p:txBody>
      </p:sp>
      <p:sp>
        <p:nvSpPr>
          <p:cNvPr id="12" name="Footer Placeholder 11"/>
          <p:cNvSpPr>
            <a:spLocks noGrp="1"/>
          </p:cNvSpPr>
          <p:nvPr>
            <p:ph type="ftr" sz="quarter" idx="11"/>
          </p:nvPr>
        </p:nvSpPr>
        <p:spPr>
          <a:xfrm>
            <a:off x="2743200" y="5943600"/>
            <a:ext cx="2895600" cy="457200"/>
          </a:xfrm>
        </p:spPr>
        <p:txBody>
          <a:bodyPr/>
          <a:lstStyle/>
          <a:p>
            <a:pPr>
              <a:defRPr/>
            </a:pPr>
            <a:r>
              <a:rPr lang="en-US" smtClean="0"/>
              <a:t>PHYS 3313-001, Fall 2012                      Dr. Jaehoon Yu</a:t>
            </a:r>
            <a:endParaRPr lang="en-US"/>
          </a:p>
        </p:txBody>
      </p:sp>
      <p:graphicFrame>
        <p:nvGraphicFramePr>
          <p:cNvPr id="311298" name="Object 2"/>
          <p:cNvGraphicFramePr>
            <a:graphicFrameLocks noChangeAspect="1"/>
          </p:cNvGraphicFramePr>
          <p:nvPr/>
        </p:nvGraphicFramePr>
        <p:xfrm>
          <a:off x="3581400" y="5410200"/>
          <a:ext cx="1268412" cy="471487"/>
        </p:xfrm>
        <a:graphic>
          <a:graphicData uri="http://schemas.openxmlformats.org/presentationml/2006/ole">
            <p:oleObj spid="_x0000_s311298" name="Equation" r:id="rId5" imgW="546100" imgH="203200" progId="Equation.DSMT4">
              <p:embed/>
            </p:oleObj>
          </a:graphicData>
        </a:graphic>
      </p:graphicFrame>
      <p:graphicFrame>
        <p:nvGraphicFramePr>
          <p:cNvPr id="311299" name="Object 3"/>
          <p:cNvGraphicFramePr>
            <a:graphicFrameLocks noChangeAspect="1"/>
          </p:cNvGraphicFramePr>
          <p:nvPr/>
        </p:nvGraphicFramePr>
        <p:xfrm>
          <a:off x="4876800" y="5181600"/>
          <a:ext cx="796925" cy="912812"/>
        </p:xfrm>
        <a:graphic>
          <a:graphicData uri="http://schemas.openxmlformats.org/presentationml/2006/ole">
            <p:oleObj spid="_x0000_s311299" name="Equation" r:id="rId6" imgW="342900" imgH="393700" progId="Equation.DSMT4">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788987"/>
          </a:xfrm>
        </p:spPr>
        <p:txBody>
          <a:bodyPr/>
          <a:lstStyle/>
          <a:p>
            <a:pPr eaLnBrk="1" hangingPunct="1">
              <a:defRPr/>
            </a:pPr>
            <a:r>
              <a:rPr lang="en-US" sz="4000" dirty="0" smtClean="0">
                <a:cs typeface="+mj-cs"/>
              </a:rPr>
              <a:t>Photoelectric Effect</a:t>
            </a:r>
          </a:p>
        </p:txBody>
      </p:sp>
      <p:sp>
        <p:nvSpPr>
          <p:cNvPr id="36867" name="Rectangle 3"/>
          <p:cNvSpPr>
            <a:spLocks noGrp="1" noChangeArrowheads="1"/>
          </p:cNvSpPr>
          <p:nvPr>
            <p:ph type="body" sz="half" idx="1"/>
          </p:nvPr>
        </p:nvSpPr>
        <p:spPr>
          <a:xfrm>
            <a:off x="457200" y="685800"/>
            <a:ext cx="8382000" cy="4343400"/>
          </a:xfrm>
        </p:spPr>
        <p:txBody>
          <a:bodyPr/>
          <a:lstStyle/>
          <a:p>
            <a:pPr marL="533400" indent="-533400" eaLnBrk="1" hangingPunct="1">
              <a:spcBef>
                <a:spcPts val="0"/>
              </a:spcBef>
              <a:buClr>
                <a:schemeClr val="tx1"/>
              </a:buClr>
              <a:buSzTx/>
              <a:buFont typeface="Wingdings" pitchFamily="-84" charset="2"/>
              <a:buNone/>
            </a:pPr>
            <a:r>
              <a:rPr lang="en-US" sz="2400" dirty="0">
                <a:cs typeface="ＭＳ Ｐゴシック" pitchFamily="-84" charset="-128"/>
              </a:rPr>
              <a:t>Methods of electron emission:</a:t>
            </a:r>
          </a:p>
          <a:p>
            <a:pPr marL="533400" indent="-533400" eaLnBrk="1" hangingPunct="1">
              <a:spcBef>
                <a:spcPts val="0"/>
              </a:spcBef>
              <a:buClr>
                <a:schemeClr val="tx1"/>
              </a:buClr>
              <a:buSzTx/>
            </a:pPr>
            <a:r>
              <a:rPr lang="en-US" sz="2400" dirty="0">
                <a:cs typeface="ＭＳ Ｐゴシック" pitchFamily="-84" charset="-128"/>
              </a:rPr>
              <a:t>Thermionic emission: Application of heat allows electrons to gain enough energy to escape.</a:t>
            </a:r>
          </a:p>
          <a:p>
            <a:pPr marL="533400" indent="-533400" eaLnBrk="1" hangingPunct="1">
              <a:spcBef>
                <a:spcPts val="0"/>
              </a:spcBef>
              <a:buClr>
                <a:schemeClr val="tx1"/>
              </a:buClr>
              <a:buSzTx/>
            </a:pPr>
            <a:r>
              <a:rPr lang="en-US" sz="2400" dirty="0">
                <a:cs typeface="ＭＳ Ｐゴシック" pitchFamily="-84" charset="-128"/>
              </a:rPr>
              <a:t>Secondary emission: The electron gains enough energy by transfer from another high-speed particle that strikes the material from outside.</a:t>
            </a:r>
          </a:p>
          <a:p>
            <a:pPr marL="533400" indent="-533400" eaLnBrk="1" hangingPunct="1">
              <a:spcBef>
                <a:spcPts val="0"/>
              </a:spcBef>
              <a:buClr>
                <a:schemeClr val="tx1"/>
              </a:buClr>
              <a:buSzTx/>
            </a:pPr>
            <a:r>
              <a:rPr lang="en-US" sz="2400" dirty="0">
                <a:cs typeface="ＭＳ Ｐゴシック" pitchFamily="-84" charset="-128"/>
              </a:rPr>
              <a:t>Field emission: A strong external electric field pulls the electron out of the material.</a:t>
            </a:r>
          </a:p>
          <a:p>
            <a:pPr marL="533400" indent="-533400" eaLnBrk="1" hangingPunct="1">
              <a:spcBef>
                <a:spcPts val="0"/>
              </a:spcBef>
              <a:buClr>
                <a:schemeClr val="tx1"/>
              </a:buClr>
              <a:buSzTx/>
            </a:pPr>
            <a:r>
              <a:rPr lang="en-US" sz="2400" dirty="0">
                <a:cs typeface="ＭＳ Ｐゴシック" pitchFamily="-84" charset="-128"/>
              </a:rPr>
              <a:t>Photoelectric effect: Incident light (electromagnetic radiation) shining on the material transfers energy to the electrons, allowing them to escape.</a:t>
            </a:r>
          </a:p>
          <a:p>
            <a:pPr marL="533400" indent="-533400" eaLnBrk="1" hangingPunct="1">
              <a:spcBef>
                <a:spcPts val="0"/>
              </a:spcBef>
              <a:buFont typeface="Wingdings" pitchFamily="-84" charset="2"/>
              <a:buNone/>
            </a:pPr>
            <a:endParaRPr lang="en-US" sz="2400" dirty="0">
              <a:cs typeface="ＭＳ Ｐゴシック" pitchFamily="-84" charset="-128"/>
            </a:endParaRPr>
          </a:p>
        </p:txBody>
      </p:sp>
      <p:sp>
        <p:nvSpPr>
          <p:cNvPr id="99336" name="Rectangle 8"/>
          <p:cNvSpPr>
            <a:spLocks noChangeArrowheads="1"/>
          </p:cNvSpPr>
          <p:nvPr/>
        </p:nvSpPr>
        <p:spPr bwMode="auto">
          <a:xfrm>
            <a:off x="457200" y="4800600"/>
            <a:ext cx="8458200" cy="1015663"/>
          </a:xfrm>
          <a:prstGeom prst="rect">
            <a:avLst/>
          </a:prstGeom>
          <a:noFill/>
          <a:ln>
            <a:noFill/>
          </a:ln>
          <a:effectLst/>
          <a:extLst>
            <a:ext uri="{909E8E84-426E-40dd-AFC4-6F175D3DCCD1}"/>
            <a:ext uri="{91240B29-F687-4f45-9708-019B960494DF}"/>
            <a:ext uri="{AF507438-7753-43e0-B8FC-AC1667EBCBE1}"/>
          </a:extLst>
        </p:spPr>
        <p:txBody>
          <a:bodyPr wrap="square">
            <a:spAutoFit/>
          </a:bodyPr>
          <a:lstStyle/>
          <a:p>
            <a:pPr>
              <a:defRPr/>
            </a:pPr>
            <a:r>
              <a:rPr lang="en-US" sz="2000" dirty="0">
                <a:solidFill>
                  <a:srgbClr val="3333CC"/>
                </a:solidFill>
                <a:latin typeface="+mn-lt"/>
                <a:ea typeface="ＭＳ Ｐゴシック" charset="0"/>
                <a:cs typeface="+mn-cs"/>
              </a:rPr>
              <a:t>Electromagnetic radiation interacts with electrons within metals and gives the electrons increased kinetic energy. Light can give electrons enough extra kinetic energy to allow them to escape. We call the ejected electrons </a:t>
            </a:r>
            <a:r>
              <a:rPr lang="en-US" sz="2000" b="1" dirty="0">
                <a:solidFill>
                  <a:srgbClr val="3333CC"/>
                </a:solidFill>
                <a:latin typeface="+mn-lt"/>
                <a:ea typeface="ＭＳ Ｐゴシック" charset="0"/>
                <a:cs typeface="+mn-cs"/>
              </a:rPr>
              <a:t>photoelectrons</a:t>
            </a:r>
            <a:r>
              <a:rPr lang="en-US" sz="2000" dirty="0">
                <a:solidFill>
                  <a:srgbClr val="3333CC"/>
                </a:solidFill>
                <a:latin typeface="+mn-lt"/>
                <a:ea typeface="ＭＳ Ｐゴシック" charset="0"/>
                <a:cs typeface="+mn-cs"/>
              </a:rPr>
              <a:t>.</a:t>
            </a:r>
          </a:p>
        </p:txBody>
      </p:sp>
      <p:sp>
        <p:nvSpPr>
          <p:cNvPr id="5" name="Date Placeholder 4"/>
          <p:cNvSpPr>
            <a:spLocks noGrp="1"/>
          </p:cNvSpPr>
          <p:nvPr>
            <p:ph type="dt" sz="half" idx="10"/>
          </p:nvPr>
        </p:nvSpPr>
        <p:spPr/>
        <p:txBody>
          <a:bodyPr/>
          <a:lstStyle/>
          <a:p>
            <a:pPr>
              <a:defRPr/>
            </a:pPr>
            <a:r>
              <a:rPr lang="en-US" smtClean="0"/>
              <a:t>Mon., Sept. 17, 2012</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26</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0"/>
            <a:ext cx="8229600" cy="712787"/>
          </a:xfrm>
        </p:spPr>
        <p:txBody>
          <a:bodyPr/>
          <a:lstStyle/>
          <a:p>
            <a:pPr eaLnBrk="1" hangingPunct="1">
              <a:defRPr/>
            </a:pPr>
            <a:r>
              <a:rPr lang="en-US" sz="4000" dirty="0" smtClean="0">
                <a:cs typeface="+mj-cs"/>
              </a:rPr>
              <a:t>Photoelectric Effect Experimental Setup</a:t>
            </a:r>
          </a:p>
        </p:txBody>
      </p:sp>
      <p:pic>
        <p:nvPicPr>
          <p:cNvPr id="37892" name="Picture 1"/>
          <p:cNvPicPr>
            <a:picLocks/>
          </p:cNvPicPr>
          <p:nvPr/>
        </p:nvPicPr>
        <p:blipFill>
          <a:blip r:embed="rId2"/>
          <a:srcRect/>
          <a:stretch>
            <a:fillRect/>
          </a:stretch>
        </p:blipFill>
        <p:spPr bwMode="auto">
          <a:xfrm>
            <a:off x="762000" y="762000"/>
            <a:ext cx="7772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52400"/>
            <a:ext cx="8229600" cy="685800"/>
          </a:xfrm>
        </p:spPr>
        <p:txBody>
          <a:bodyPr/>
          <a:lstStyle/>
          <a:p>
            <a:pPr eaLnBrk="1" hangingPunct="1">
              <a:defRPr/>
            </a:pPr>
            <a:r>
              <a:rPr lang="en-US" sz="4000" dirty="0" smtClean="0">
                <a:cs typeface="+mj-cs"/>
              </a:rPr>
              <a:t>Experimental Results</a:t>
            </a:r>
          </a:p>
        </p:txBody>
      </p:sp>
      <p:sp>
        <p:nvSpPr>
          <p:cNvPr id="98307" name="Rectangle 3"/>
          <p:cNvSpPr>
            <a:spLocks noGrp="1" noChangeArrowheads="1"/>
          </p:cNvSpPr>
          <p:nvPr>
            <p:ph type="body" sz="half" idx="1"/>
          </p:nvPr>
        </p:nvSpPr>
        <p:spPr>
          <a:xfrm>
            <a:off x="457201" y="990600"/>
            <a:ext cx="8382000" cy="5486400"/>
          </a:xfrm>
        </p:spPr>
        <p:txBody>
          <a:bodyPr/>
          <a:lstStyle/>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Light intensity does not affect the KE of the photoelectrons</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max KE of the photoelectrons, for a given emitting material, depends only on the frequency of the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smaller the work function </a:t>
            </a:r>
            <a:r>
              <a:rPr lang="el-GR" sz="2800" i="1" dirty="0" smtClean="0">
                <a:solidFill>
                  <a:srgbClr val="3333CC"/>
                </a:solidFill>
                <a:latin typeface="Symbol" charset="2"/>
                <a:ea typeface="Arial Unicode MS" pitchFamily="-84" charset="0"/>
                <a:cs typeface="Symbol" charset="2"/>
              </a:rPr>
              <a:t>φ</a:t>
            </a:r>
            <a:r>
              <a:rPr lang="en-US" sz="2800" dirty="0" smtClean="0">
                <a:solidFill>
                  <a:srgbClr val="3333CC"/>
                </a:solidFill>
                <a:cs typeface="ＭＳ Ｐゴシック" pitchFamily="-84" charset="-128"/>
              </a:rPr>
              <a:t> of the emitter material, the smaller is the threshold frequency of the light that can eject photoelectrons.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When the photoelectrons are produced, their number is proportional to the intensity of light. </a:t>
            </a:r>
          </a:p>
          <a:p>
            <a:pPr marL="533400" indent="-533400" eaLnBrk="1" hangingPunct="1">
              <a:spcBef>
                <a:spcPts val="0"/>
              </a:spcBef>
              <a:buClr>
                <a:schemeClr val="tx1"/>
              </a:buClr>
              <a:buSzPct val="90000"/>
            </a:pPr>
            <a:r>
              <a:rPr lang="en-US" sz="2800" dirty="0" smtClean="0">
                <a:solidFill>
                  <a:srgbClr val="3333CC"/>
                </a:solidFill>
                <a:cs typeface="ＭＳ Ｐゴシック" pitchFamily="-84" charset="-128"/>
              </a:rPr>
              <a:t>The photoelectrons are emitted almost instantly following illumination of the photocathode, independent of the intensity of the light. </a:t>
            </a:r>
            <a:r>
              <a:rPr lang="en-US" sz="2800" dirty="0" err="1" smtClean="0">
                <a:solidFill>
                  <a:srgbClr val="3333CC"/>
                </a:solidFill>
                <a:cs typeface="ＭＳ Ｐゴシック" pitchFamily="-84" charset="-128"/>
                <a:sym typeface="Wingdings"/>
              </a:rPr>
              <a:t></a:t>
            </a:r>
            <a:r>
              <a:rPr lang="en-US" sz="2800" dirty="0" smtClean="0">
                <a:solidFill>
                  <a:srgbClr val="3333CC"/>
                </a:solidFill>
                <a:cs typeface="ＭＳ Ｐゴシック" pitchFamily="-84" charset="-128"/>
                <a:sym typeface="Wingdings"/>
              </a:rPr>
              <a:t> Totally unexplained by classical physics</a:t>
            </a:r>
            <a:endParaRPr lang="en-US" sz="2800" dirty="0" smtClean="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lcws12-poster-digital-v1.gif"/>
          <p:cNvPicPr>
            <a:picLocks noChangeAspect="1"/>
          </p:cNvPicPr>
          <p:nvPr/>
        </p:nvPicPr>
        <p:blipFill>
          <a:blip r:embed="rId2"/>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 Sept. 17,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4</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a:t>
            </a:r>
            <a:r>
              <a:rPr lang="en-US" sz="2400" dirty="0" err="1" smtClean="0">
                <a:ea typeface="ＭＳ Ｐゴシック" pitchFamily="-84" charset="-128"/>
                <a:cs typeface="ＭＳ Ｐゴシック" pitchFamily="-84" charset="-128"/>
              </a:rPr>
              <a:t>spacetime</a:t>
            </a:r>
            <a:r>
              <a:rPr lang="en-US" sz="2400" dirty="0" smtClean="0">
                <a:ea typeface="ＭＳ Ｐゴシック" pitchFamily="-84" charset="-128"/>
                <a:cs typeface="ＭＳ Ｐゴシック" pitchFamily="-84" charset="-128"/>
              </a:rPr>
              <a:t>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not cut!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Wednesday, Sept. 19!</a:t>
            </a:r>
          </a:p>
          <a:p>
            <a:pPr eaLnBrk="1" hangingPunct="1"/>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788987"/>
          </a:xfrm>
        </p:spPr>
        <p:txBody>
          <a:bodyPr/>
          <a:lstStyle/>
          <a:p>
            <a:pPr eaLnBrk="1" hangingPunct="1">
              <a:defRPr/>
            </a:pPr>
            <a:r>
              <a:rPr lang="en-US" sz="4000" dirty="0" smtClean="0">
                <a:cs typeface="+mj-cs"/>
              </a:rPr>
              <a:t>What does the word “Quantize” mean?</a:t>
            </a:r>
          </a:p>
        </p:txBody>
      </p:sp>
      <p:sp>
        <p:nvSpPr>
          <p:cNvPr id="17411" name="Rectangle 3"/>
          <p:cNvSpPr>
            <a:spLocks noGrp="1" noChangeArrowheads="1"/>
          </p:cNvSpPr>
          <p:nvPr>
            <p:ph type="subTitle" idx="1"/>
          </p:nvPr>
        </p:nvSpPr>
        <p:spPr>
          <a:xfrm>
            <a:off x="482600" y="1219200"/>
            <a:ext cx="7975600" cy="4483100"/>
          </a:xfrm>
        </p:spPr>
        <p:txBody>
          <a:bodyPr/>
          <a:lstStyle/>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Dictionary: To restrict to discrete values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To consist of indivisible discrete quantities instead of continuous quantities</a:t>
            </a:r>
          </a:p>
          <a:p>
            <a:pPr marL="1085850" lvl="1" indent="-342900" eaLnBrk="1" hangingPunct="1">
              <a:lnSpc>
                <a:spcPct val="90000"/>
              </a:lnSpc>
              <a:buFont typeface="Wingdings" pitchFamily="-84" charset="2"/>
              <a:buChar char="n"/>
            </a:pPr>
            <a:r>
              <a:rPr lang="en-US" sz="2400" dirty="0" smtClean="0">
                <a:solidFill>
                  <a:srgbClr val="800000"/>
                </a:solidFill>
                <a:cs typeface="ＭＳ Ｐゴシック" pitchFamily="-84" charset="-128"/>
              </a:rPr>
              <a:t>Integer is a quantized set with respect to real numbers</a:t>
            </a:r>
          </a:p>
          <a:p>
            <a:pPr marL="342900" indent="-342900" algn="l" eaLnBrk="1" hangingPunct="1">
              <a:lnSpc>
                <a:spcPct val="90000"/>
              </a:lnSpc>
              <a:buFont typeface="Wingdings" pitchFamily="-84" charset="2"/>
              <a:buChar char="n"/>
            </a:pPr>
            <a:r>
              <a:rPr lang="en-US" sz="2800" dirty="0" smtClean="0">
                <a:solidFill>
                  <a:srgbClr val="3333CC"/>
                </a:solidFill>
                <a:cs typeface="ＭＳ Ｐゴシック" pitchFamily="-84" charset="-128"/>
              </a:rPr>
              <a:t>Some examples of quantization?</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Digital photos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Lego blocks</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Electric charge</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Photon (a quanta of light) energy</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Angular momentum</a:t>
            </a:r>
          </a:p>
          <a:p>
            <a:pPr marL="1085850" lvl="1" indent="-342900" eaLnBrk="1" hangingPunct="1">
              <a:lnSpc>
                <a:spcPct val="90000"/>
              </a:lnSpc>
              <a:buFont typeface="Wingdings" pitchFamily="-84" charset="2"/>
              <a:buChar char="n"/>
            </a:pPr>
            <a:r>
              <a:rPr lang="en-US" sz="2400" dirty="0" smtClean="0">
                <a:solidFill>
                  <a:srgbClr val="3333CC"/>
                </a:solidFill>
                <a:cs typeface="ＭＳ Ｐゴシック" pitchFamily="-84" charset="-128"/>
              </a:rPr>
              <a:t>Etc…</a:t>
            </a:r>
          </a:p>
          <a:p>
            <a:pPr marL="1085850" lvl="1" indent="-342900" eaLnBrk="1" hangingPunct="1">
              <a:lnSpc>
                <a:spcPct val="90000"/>
              </a:lnSpc>
              <a:buFont typeface="Wingdings" pitchFamily="-84" charset="2"/>
              <a:buChar char="n"/>
            </a:pPr>
            <a:endParaRPr lang="en-US" sz="24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457200" y="277813"/>
            <a:ext cx="8226425" cy="941387"/>
          </a:xfrm>
        </p:spPr>
        <p:txBody>
          <a:bodyPr/>
          <a:lstStyle/>
          <a:p>
            <a:pPr eaLnBrk="1" hangingPunct="1">
              <a:defRPr/>
            </a:pPr>
            <a:r>
              <a:rPr lang="en-US" sz="4000" dirty="0" smtClean="0">
                <a:cs typeface="+mj-cs"/>
              </a:rPr>
              <a:t>Discovery of the X Ray and the Electron</a:t>
            </a:r>
          </a:p>
        </p:txBody>
      </p:sp>
      <p:sp>
        <p:nvSpPr>
          <p:cNvPr id="17411" name="Rectangle 3"/>
          <p:cNvSpPr>
            <a:spLocks noGrp="1" noChangeArrowheads="1"/>
          </p:cNvSpPr>
          <p:nvPr>
            <p:ph type="subTitle" idx="1"/>
          </p:nvPr>
        </p:nvSpPr>
        <p:spPr>
          <a:xfrm>
            <a:off x="482600" y="1587500"/>
            <a:ext cx="7975600" cy="4114800"/>
          </a:xfrm>
        </p:spPr>
        <p:txBody>
          <a:bodyPr/>
          <a:lstStyle/>
          <a:p>
            <a:pPr marL="342900" indent="-342900" algn="l" eaLnBrk="1" hangingPunct="1">
              <a:lnSpc>
                <a:spcPct val="90000"/>
              </a:lnSpc>
              <a:buFont typeface="Wingdings" pitchFamily="-84" charset="2"/>
              <a:buChar char="n"/>
            </a:pPr>
            <a:r>
              <a:rPr lang="en-US" sz="2800" dirty="0">
                <a:solidFill>
                  <a:srgbClr val="3333CC"/>
                </a:solidFill>
                <a:cs typeface="ＭＳ Ｐゴシック" pitchFamily="-84" charset="-128"/>
              </a:rPr>
              <a:t>X rays were discovered by Wilhelm </a:t>
            </a:r>
            <a:r>
              <a:rPr lang="en-US" sz="2800" dirty="0" err="1">
                <a:solidFill>
                  <a:srgbClr val="3333CC"/>
                </a:solidFill>
                <a:cs typeface="ＭＳ Ｐゴシック" pitchFamily="-84" charset="-128"/>
              </a:rPr>
              <a:t>Röntgen</a:t>
            </a:r>
            <a:r>
              <a:rPr lang="en-US" sz="2800" dirty="0">
                <a:solidFill>
                  <a:srgbClr val="3333CC"/>
                </a:solidFill>
                <a:cs typeface="ＭＳ Ｐゴシック" pitchFamily="-84" charset="-128"/>
              </a:rPr>
              <a:t> in 1895.</a:t>
            </a:r>
          </a:p>
          <a:p>
            <a:pPr marL="669925" lvl="1" indent="-325438" algn="l" eaLnBrk="1" hangingPunct="1">
              <a:lnSpc>
                <a:spcPct val="90000"/>
              </a:lnSpc>
              <a:buFont typeface="Wingdings" pitchFamily="-84" charset="2"/>
              <a:buChar char="q"/>
            </a:pPr>
            <a:r>
              <a:rPr lang="en-US" sz="2400" dirty="0"/>
              <a:t>Observed </a:t>
            </a:r>
            <a:r>
              <a:rPr lang="en-US" sz="2400" dirty="0" err="1"/>
              <a:t>x</a:t>
            </a:r>
            <a:r>
              <a:rPr lang="en-US" sz="2400" dirty="0"/>
              <a:t> rays emitted by cathode rays bombarding glass</a:t>
            </a:r>
          </a:p>
          <a:p>
            <a:pPr marL="669925" lvl="1" indent="-325438" algn="l" eaLnBrk="1" hangingPunct="1">
              <a:lnSpc>
                <a:spcPct val="90000"/>
              </a:lnSpc>
              <a:buFont typeface="Wingdings" pitchFamily="-84" charset="2"/>
              <a:buChar char="q"/>
            </a:pPr>
            <a:endParaRPr lang="en-US" sz="2400" dirty="0">
              <a:solidFill>
                <a:srgbClr val="3333CC"/>
              </a:solidFill>
            </a:endParaRPr>
          </a:p>
          <a:p>
            <a:pPr marL="342900" indent="-342900" algn="l" eaLnBrk="1" hangingPunct="1">
              <a:lnSpc>
                <a:spcPct val="90000"/>
              </a:lnSpc>
              <a:buFont typeface="Wingdings" pitchFamily="-84" charset="2"/>
              <a:buChar char="n"/>
            </a:pPr>
            <a:r>
              <a:rPr lang="en-US" sz="2800" dirty="0">
                <a:solidFill>
                  <a:srgbClr val="3333CC"/>
                </a:solidFill>
                <a:cs typeface="ＭＳ Ｐゴシック" pitchFamily="-84" charset="-128"/>
              </a:rPr>
              <a:t>Electrons were discovered by J. J. Thomson.</a:t>
            </a:r>
          </a:p>
          <a:p>
            <a:pPr marL="669925" lvl="1" indent="-325438" algn="l" eaLnBrk="1" hangingPunct="1">
              <a:lnSpc>
                <a:spcPct val="90000"/>
              </a:lnSpc>
              <a:buFont typeface="Wingdings" pitchFamily="-84" charset="2"/>
              <a:buChar char="q"/>
            </a:pPr>
            <a:r>
              <a:rPr lang="en-US" sz="2400" dirty="0"/>
              <a:t>Observed that cathode rays were charged particles</a:t>
            </a:r>
          </a:p>
          <a:p>
            <a:pPr marL="342900" indent="-342900" eaLnBrk="1" hangingPunct="1">
              <a:lnSpc>
                <a:spcPct val="90000"/>
              </a:lnSpc>
              <a:buFont typeface="Wingdings" pitchFamily="-84" charset="2"/>
              <a:buChar char="n"/>
            </a:pPr>
            <a:endParaRPr lang="en-US" sz="2800" dirty="0">
              <a:solidFill>
                <a:srgbClr val="3333CC"/>
              </a:solidFill>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457200" y="0"/>
            <a:ext cx="8226425" cy="1017587"/>
          </a:xfrm>
        </p:spPr>
        <p:txBody>
          <a:bodyPr/>
          <a:lstStyle/>
          <a:p>
            <a:pPr eaLnBrk="1" hangingPunct="1">
              <a:defRPr/>
            </a:pPr>
            <a:r>
              <a:rPr lang="en-US" dirty="0" smtClean="0">
                <a:cs typeface="+mj-cs"/>
              </a:rPr>
              <a:t>Cathode Ray Experiments</a:t>
            </a:r>
          </a:p>
        </p:txBody>
      </p:sp>
      <p:sp>
        <p:nvSpPr>
          <p:cNvPr id="75779" name="Rectangle 3"/>
          <p:cNvSpPr>
            <a:spLocks noGrp="1" noChangeArrowheads="1"/>
          </p:cNvSpPr>
          <p:nvPr>
            <p:ph type="subTitle" idx="1"/>
          </p:nvPr>
        </p:nvSpPr>
        <p:spPr>
          <a:xfrm>
            <a:off x="457200" y="990600"/>
            <a:ext cx="8153400" cy="4724400"/>
          </a:xfrm>
        </p:spPr>
        <p:txBody>
          <a:bodyPr/>
          <a:lstStyle/>
          <a:p>
            <a:pPr marL="342900" indent="-342900" algn="l" eaLnBrk="1" hangingPunct="1">
              <a:buFont typeface="Wingdings" charset="0"/>
              <a:buChar char="n"/>
              <a:defRPr/>
            </a:pPr>
            <a:r>
              <a:rPr lang="en-US" dirty="0" smtClean="0">
                <a:cs typeface="+mn-cs"/>
              </a:rPr>
              <a:t>In the 1890s scientists and engineers were familiar with cathode rays, generated from one of the metal plates in an evacuated tube across a large electric potential</a:t>
            </a:r>
          </a:p>
          <a:p>
            <a:pPr marL="342900" indent="-342900" algn="l" eaLnBrk="1" hangingPunct="1">
              <a:buFont typeface="Wingdings" charset="0"/>
              <a:buChar char="n"/>
              <a:defRPr/>
            </a:pPr>
            <a:r>
              <a:rPr lang="en-US" dirty="0" smtClean="0">
                <a:cs typeface="+mn-cs"/>
              </a:rPr>
              <a:t>People thought cathode rays had something to do with atoms. </a:t>
            </a:r>
          </a:p>
          <a:p>
            <a:pPr marL="342900" indent="-342900" algn="l" eaLnBrk="1" hangingPunct="1">
              <a:buFont typeface="Wingdings" charset="0"/>
              <a:buChar char="n"/>
              <a:defRPr/>
            </a:pPr>
            <a:r>
              <a:rPr lang="en-US" dirty="0" smtClean="0">
                <a:cs typeface="+mn-cs"/>
              </a:rPr>
              <a:t>It was known that cathode rays could penetrate matter and their properties were under intense investigation during the 1890s.</a:t>
            </a: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0"/>
            <a:ext cx="8226425" cy="1017587"/>
          </a:xfrm>
        </p:spPr>
        <p:txBody>
          <a:bodyPr/>
          <a:lstStyle/>
          <a:p>
            <a:pPr eaLnBrk="1" hangingPunct="1">
              <a:defRPr/>
            </a:pPr>
            <a:r>
              <a:rPr lang="en-US" dirty="0" smtClean="0">
                <a:cs typeface="+mj-cs"/>
              </a:rPr>
              <a:t>Observation of X Rays</a:t>
            </a:r>
          </a:p>
        </p:txBody>
      </p:sp>
      <p:sp>
        <p:nvSpPr>
          <p:cNvPr id="19459" name="Rectangle 3"/>
          <p:cNvSpPr>
            <a:spLocks noGrp="1" noChangeArrowheads="1"/>
          </p:cNvSpPr>
          <p:nvPr>
            <p:ph type="subTitle" idx="1"/>
          </p:nvPr>
        </p:nvSpPr>
        <p:spPr>
          <a:xfrm>
            <a:off x="457200" y="990600"/>
            <a:ext cx="8077200" cy="4495800"/>
          </a:xfrm>
        </p:spPr>
        <p:txBody>
          <a:bodyPr/>
          <a:lstStyle/>
          <a:p>
            <a:pPr marL="342900" indent="-342900" algn="l" eaLnBrk="1" hangingPunct="1">
              <a:lnSpc>
                <a:spcPct val="90000"/>
              </a:lnSpc>
              <a:buFont typeface="Wingdings" pitchFamily="-84" charset="2"/>
              <a:buChar char="n"/>
            </a:pPr>
            <a:r>
              <a:rPr lang="en-US" dirty="0">
                <a:cs typeface="ＭＳ Ｐゴシック" pitchFamily="-84" charset="-128"/>
              </a:rPr>
              <a:t>Wilhelm </a:t>
            </a:r>
            <a:r>
              <a:rPr lang="en-US" dirty="0" err="1">
                <a:cs typeface="ＭＳ Ｐゴシック" pitchFamily="-84" charset="-128"/>
              </a:rPr>
              <a:t>Röntgen</a:t>
            </a:r>
            <a:r>
              <a:rPr lang="en-US" dirty="0">
                <a:cs typeface="ＭＳ Ｐゴシック" pitchFamily="-84" charset="-128"/>
              </a:rPr>
              <a:t> studied the effects of cathode rays passing through various materials.</a:t>
            </a:r>
            <a:r>
              <a:rPr lang="en-US" dirty="0" smtClean="0">
                <a:cs typeface="ＭＳ Ｐゴシック" pitchFamily="-84" charset="-128"/>
              </a:rPr>
              <a:t> </a:t>
            </a:r>
          </a:p>
          <a:p>
            <a:pPr marL="342900" indent="-342900" algn="l" eaLnBrk="1" hangingPunct="1">
              <a:lnSpc>
                <a:spcPct val="90000"/>
              </a:lnSpc>
              <a:buFont typeface="Wingdings" pitchFamily="-84" charset="2"/>
              <a:buChar char="n"/>
            </a:pPr>
            <a:r>
              <a:rPr lang="en-US" dirty="0" smtClean="0">
                <a:cs typeface="ＭＳ Ｐゴシック" pitchFamily="-84" charset="-128"/>
              </a:rPr>
              <a:t>He </a:t>
            </a:r>
            <a:r>
              <a:rPr lang="en-US" dirty="0">
                <a:cs typeface="ＭＳ Ｐゴシック" pitchFamily="-84" charset="-128"/>
              </a:rPr>
              <a:t>noticed that a phosphorescent screen near the tube glowed during some of these experiments.</a:t>
            </a:r>
            <a:r>
              <a:rPr lang="en-US" dirty="0" smtClean="0">
                <a:cs typeface="ＭＳ Ｐゴシック" pitchFamily="-84" charset="-128"/>
              </a:rPr>
              <a:t> </a:t>
            </a:r>
          </a:p>
          <a:p>
            <a:pPr marL="342900" indent="-342900" algn="l" eaLnBrk="1" hangingPunct="1">
              <a:lnSpc>
                <a:spcPct val="90000"/>
              </a:lnSpc>
              <a:buFont typeface="Wingdings" pitchFamily="-84" charset="2"/>
              <a:buChar char="n"/>
            </a:pPr>
            <a:r>
              <a:rPr lang="en-US" dirty="0" smtClean="0">
                <a:cs typeface="ＭＳ Ｐゴシック" pitchFamily="-84" charset="-128"/>
              </a:rPr>
              <a:t>These </a:t>
            </a:r>
            <a:r>
              <a:rPr lang="en-US" dirty="0">
                <a:cs typeface="ＭＳ Ｐゴシック" pitchFamily="-84" charset="-128"/>
              </a:rPr>
              <a:t>rays were unaffected by magnetic fields and penetrated materials more than cathode rays. </a:t>
            </a:r>
          </a:p>
          <a:p>
            <a:pPr marL="342900" indent="-342900" algn="l" eaLnBrk="1" hangingPunct="1">
              <a:lnSpc>
                <a:spcPct val="90000"/>
              </a:lnSpc>
              <a:buFont typeface="Wingdings" pitchFamily="-84" charset="2"/>
              <a:buChar char="n"/>
            </a:pPr>
            <a:r>
              <a:rPr lang="en-US" dirty="0">
                <a:cs typeface="ＭＳ Ｐゴシック" pitchFamily="-84" charset="-128"/>
              </a:rPr>
              <a:t>He called them </a:t>
            </a:r>
            <a:r>
              <a:rPr lang="en-US" b="1" dirty="0" err="1">
                <a:cs typeface="ＭＳ Ｐゴシック" pitchFamily="-84" charset="-128"/>
              </a:rPr>
              <a:t>x</a:t>
            </a:r>
            <a:r>
              <a:rPr lang="en-US" b="1" dirty="0">
                <a:cs typeface="ＭＳ Ｐゴシック" pitchFamily="-84" charset="-128"/>
              </a:rPr>
              <a:t> rays</a:t>
            </a:r>
            <a:r>
              <a:rPr lang="en-US" dirty="0">
                <a:cs typeface="ＭＳ Ｐゴシック" pitchFamily="-84" charset="-128"/>
              </a:rPr>
              <a:t> and deduced that they were produced by the cathode rays bombarding the glass walls of his vacuum </a:t>
            </a:r>
            <a:r>
              <a:rPr lang="en-US" dirty="0" smtClean="0">
                <a:cs typeface="ＭＳ Ｐゴシック" pitchFamily="-84" charset="-128"/>
              </a:rPr>
              <a:t>tube</a:t>
            </a:r>
          </a:p>
          <a:p>
            <a:pPr marL="342900" indent="-342900" algn="l" eaLnBrk="1" hangingPunct="1">
              <a:lnSpc>
                <a:spcPct val="90000"/>
              </a:lnSpc>
              <a:buFont typeface="Wingdings" pitchFamily="-84" charset="2"/>
              <a:buChar char="n"/>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 Sept. 17,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Jaehoon Yu</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0"/>
            <a:ext cx="8229600" cy="865187"/>
          </a:xfrm>
        </p:spPr>
        <p:txBody>
          <a:bodyPr/>
          <a:lstStyle/>
          <a:p>
            <a:pPr eaLnBrk="1" hangingPunct="1"/>
            <a:r>
              <a:rPr lang="en-US" dirty="0" err="1" smtClean="0">
                <a:cs typeface="ＭＳ Ｐゴシック" pitchFamily="-84" charset="-128"/>
              </a:rPr>
              <a:t>Röntgen’</a:t>
            </a:r>
            <a:r>
              <a:rPr lang="en-US" altLang="ja-JP" dirty="0" err="1" smtClean="0">
                <a:cs typeface="ＭＳ Ｐゴシック" pitchFamily="-84" charset="-128"/>
              </a:rPr>
              <a:t>s</a:t>
            </a:r>
            <a:r>
              <a:rPr lang="en-US" altLang="ja-JP" dirty="0" smtClean="0">
                <a:cs typeface="ＭＳ Ｐゴシック" pitchFamily="-84" charset="-128"/>
              </a:rPr>
              <a:t> </a:t>
            </a:r>
            <a:r>
              <a:rPr lang="en-US" altLang="ja-JP" dirty="0">
                <a:cs typeface="ＭＳ Ｐゴシック" pitchFamily="-84" charset="-128"/>
              </a:rPr>
              <a:t>X Ray Tube</a:t>
            </a:r>
            <a:endParaRPr lang="en-US" dirty="0">
              <a:cs typeface="ＭＳ Ｐゴシック" pitchFamily="-84" charset="-128"/>
            </a:endParaRPr>
          </a:p>
        </p:txBody>
      </p:sp>
      <p:sp>
        <p:nvSpPr>
          <p:cNvPr id="20484" name="Rectangle 3"/>
          <p:cNvSpPr>
            <a:spLocks noGrp="1" noChangeArrowheads="1"/>
          </p:cNvSpPr>
          <p:nvPr>
            <p:ph type="body" sz="half" idx="1"/>
          </p:nvPr>
        </p:nvSpPr>
        <p:spPr>
          <a:xfrm>
            <a:off x="228600" y="762000"/>
            <a:ext cx="8686800" cy="1752600"/>
          </a:xfrm>
        </p:spPr>
        <p:txBody>
          <a:bodyPr/>
          <a:lstStyle/>
          <a:p>
            <a:pPr eaLnBrk="1" hangingPunct="1"/>
            <a:r>
              <a:rPr lang="en-US" sz="2800" dirty="0" err="1">
                <a:cs typeface="ＭＳ Ｐゴシック" pitchFamily="-84" charset="-128"/>
              </a:rPr>
              <a:t>Röntgen</a:t>
            </a:r>
            <a:r>
              <a:rPr lang="en-US" sz="2800" dirty="0" smtClean="0">
                <a:cs typeface="ＭＳ Ｐゴシック" pitchFamily="-84" charset="-128"/>
              </a:rPr>
              <a:t> produced </a:t>
            </a:r>
            <a:r>
              <a:rPr lang="en-US" sz="2800" dirty="0">
                <a:cs typeface="ＭＳ Ｐゴシック" pitchFamily="-84" charset="-128"/>
              </a:rPr>
              <a:t>x-ray</a:t>
            </a:r>
            <a:r>
              <a:rPr lang="en-US" sz="2800" dirty="0" smtClean="0">
                <a:cs typeface="ＭＳ Ｐゴシック" pitchFamily="-84" charset="-128"/>
              </a:rPr>
              <a:t> by </a:t>
            </a:r>
            <a:r>
              <a:rPr lang="en-US" sz="2800" dirty="0">
                <a:cs typeface="ＭＳ Ｐゴシック" pitchFamily="-84" charset="-128"/>
              </a:rPr>
              <a:t>allowing cathode rays to impact the glass wall of the </a:t>
            </a:r>
            <a:r>
              <a:rPr lang="en-US" sz="2800" dirty="0" smtClean="0">
                <a:cs typeface="ＭＳ Ｐゴシック" pitchFamily="-84" charset="-128"/>
              </a:rPr>
              <a:t>tube.  </a:t>
            </a:r>
          </a:p>
          <a:p>
            <a:pPr eaLnBrk="1" hangingPunct="1"/>
            <a:r>
              <a:rPr lang="en-US" sz="2800" dirty="0" smtClean="0">
                <a:cs typeface="ＭＳ Ｐゴシック" pitchFamily="-84" charset="-128"/>
              </a:rPr>
              <a:t>Took image </a:t>
            </a:r>
            <a:r>
              <a:rPr lang="en-US" sz="2800" dirty="0">
                <a:cs typeface="ＭＳ Ｐゴシック" pitchFamily="-84" charset="-128"/>
              </a:rPr>
              <a:t>the bones of a hand on a phosphorescent screen. </a:t>
            </a:r>
          </a:p>
          <a:p>
            <a:pPr algn="ctr" eaLnBrk="1" hangingPunct="1"/>
            <a:endParaRPr lang="en-US" sz="2800" dirty="0">
              <a:cs typeface="ＭＳ Ｐゴシック" pitchFamily="-84" charset="-128"/>
            </a:endParaRPr>
          </a:p>
          <a:p>
            <a:pPr algn="ctr" eaLnBrk="1" hangingPunct="1"/>
            <a:endParaRPr lang="en-US" dirty="0">
              <a:cs typeface="ＭＳ Ｐゴシック" pitchFamily="-84" charset="-128"/>
            </a:endParaRPr>
          </a:p>
        </p:txBody>
      </p:sp>
      <p:pic>
        <p:nvPicPr>
          <p:cNvPr id="20485" name="Picture 1"/>
          <p:cNvPicPr>
            <a:picLocks/>
          </p:cNvPicPr>
          <p:nvPr/>
        </p:nvPicPr>
        <p:blipFill>
          <a:blip r:embed="rId2"/>
          <a:srcRect/>
          <a:stretch>
            <a:fillRect/>
          </a:stretch>
        </p:blipFill>
        <p:spPr bwMode="auto">
          <a:xfrm>
            <a:off x="457200" y="2362200"/>
            <a:ext cx="5410200" cy="3581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 Sept. 17, 2012</a:t>
            </a:r>
            <a:endParaRPr lang="en-US"/>
          </a:p>
        </p:txBody>
      </p:sp>
      <p:sp>
        <p:nvSpPr>
          <p:cNvPr id="8" name="Slide Number Placeholder 7"/>
          <p:cNvSpPr>
            <a:spLocks noGrp="1"/>
          </p:cNvSpPr>
          <p:nvPr>
            <p:ph type="sldNum" sz="quarter" idx="12"/>
          </p:nvPr>
        </p:nvSpPr>
        <p:spPr/>
        <p:txBody>
          <a:bodyPr/>
          <a:lstStyle/>
          <a:p>
            <a:fld id="{FDDAF44D-5BDC-464D-BFC2-357404B9B058}" type="slidenum">
              <a:rPr lang="en-US" smtClean="0"/>
              <a:pPr/>
              <a:t>9</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Jaehoon Yu</a:t>
            </a:r>
            <a:endParaRPr lang="en-US"/>
          </a:p>
        </p:txBody>
      </p:sp>
      <p:pic>
        <p:nvPicPr>
          <p:cNvPr id="10" name="Picture 1"/>
          <p:cNvPicPr>
            <a:picLocks/>
          </p:cNvPicPr>
          <p:nvPr/>
        </p:nvPicPr>
        <p:blipFill>
          <a:blip r:embed="rId3"/>
          <a:srcRect/>
          <a:stretch>
            <a:fillRect/>
          </a:stretch>
        </p:blipFill>
        <p:spPr bwMode="auto">
          <a:xfrm>
            <a:off x="6629400" y="2362200"/>
            <a:ext cx="2133600"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15882</TotalTime>
  <Words>2304</Words>
  <Application>Microsoft Macintosh PowerPoint</Application>
  <PresentationFormat>On-screen Show (4:3)</PresentationFormat>
  <Paragraphs>259</Paragraphs>
  <Slides>28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phys1443-spring02</vt:lpstr>
      <vt:lpstr>Equation</vt:lpstr>
      <vt:lpstr>PHYS 3313 – Section 001 Lecture #6</vt:lpstr>
      <vt:lpstr>Announcements</vt:lpstr>
      <vt:lpstr>Slide 3</vt:lpstr>
      <vt:lpstr>Special Project #2</vt:lpstr>
      <vt:lpstr>What does the word “Quantize” mean?</vt:lpstr>
      <vt:lpstr>Discovery of the X Ray and the Electron</vt:lpstr>
      <vt:lpstr>Cathode Ray Experiments</vt:lpstr>
      <vt:lpstr>Observation of X Rays</vt:lpstr>
      <vt:lpstr>Röntgen’s X Ray Tube</vt:lpstr>
      <vt:lpstr>J.J. Thomson’s Cathode-Ray Experiment</vt:lpstr>
      <vt:lpstr>Thomson’s Experiment</vt:lpstr>
      <vt:lpstr>Calculation of q/m</vt:lpstr>
      <vt:lpstr>Ex 3.1: Thomson’s experiment</vt:lpstr>
      <vt:lpstr>Determination of Electron Charge</vt:lpstr>
      <vt:lpstr>Calculation of the oil drop charge</vt:lpstr>
      <vt:lpstr>Line Spectra</vt:lpstr>
      <vt:lpstr>Optical Spectrometer</vt:lpstr>
      <vt:lpstr>Balmer Series</vt:lpstr>
      <vt:lpstr>Rydberg Equation</vt:lpstr>
      <vt:lpstr>Quantization</vt:lpstr>
      <vt:lpstr>Blackbody Radiation</vt:lpstr>
      <vt:lpstr>Wien’s Displacement Law</vt:lpstr>
      <vt:lpstr>Stefan-Boltzmann Law</vt:lpstr>
      <vt:lpstr>Rayleigh-Jeans Formula</vt:lpstr>
      <vt:lpstr>Planck’s Radiation Law</vt:lpstr>
      <vt:lpstr>Photoelectric Effect</vt:lpstr>
      <vt:lpstr>Photoelectric Effect Experimental Setup</vt:lpstr>
      <vt:lpstr>Experimental Results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1218</cp:revision>
  <dcterms:created xsi:type="dcterms:W3CDTF">2012-09-17T22:51:20Z</dcterms:created>
  <dcterms:modified xsi:type="dcterms:W3CDTF">2012-09-17T22:53:52Z</dcterms:modified>
</cp:coreProperties>
</file>