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31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embeddings/oleObject30.bin" ContentType="application/vnd.openxmlformats-officedocument.oleObject"/>
  <Override PartName="/ppt/slides/slide20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Layouts/slideLayout14.xml" ContentType="application/vnd.openxmlformats-officedocument.presentationml.slideLayout+xml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embeddings/oleObject19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606" r:id="rId4"/>
    <p:sldId id="677" r:id="rId5"/>
    <p:sldId id="607" r:id="rId6"/>
    <p:sldId id="609" r:id="rId7"/>
    <p:sldId id="608" r:id="rId8"/>
    <p:sldId id="611" r:id="rId9"/>
    <p:sldId id="612" r:id="rId10"/>
    <p:sldId id="613" r:id="rId11"/>
    <p:sldId id="623" r:id="rId12"/>
    <p:sldId id="614" r:id="rId13"/>
    <p:sldId id="615" r:id="rId14"/>
    <p:sldId id="678" r:id="rId15"/>
    <p:sldId id="682" r:id="rId16"/>
    <p:sldId id="683" r:id="rId17"/>
    <p:sldId id="684" r:id="rId18"/>
    <p:sldId id="617" r:id="rId19"/>
    <p:sldId id="618" r:id="rId20"/>
    <p:sldId id="619" r:id="rId21"/>
    <p:sldId id="620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6" Type="http://schemas.openxmlformats.org/officeDocument/2006/relationships/image" Target="../media/image14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ict"/><Relationship Id="rId4" Type="http://schemas.openxmlformats.org/officeDocument/2006/relationships/image" Target="../media/image19.pict"/><Relationship Id="rId5" Type="http://schemas.openxmlformats.org/officeDocument/2006/relationships/image" Target="../media/image20.pict"/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4" Type="http://schemas.openxmlformats.org/officeDocument/2006/relationships/image" Target="../media/image22.pict"/><Relationship Id="rId5" Type="http://schemas.openxmlformats.org/officeDocument/2006/relationships/image" Target="../media/image23.pict"/><Relationship Id="rId6" Type="http://schemas.openxmlformats.org/officeDocument/2006/relationships/image" Target="../media/image24.pict"/><Relationship Id="rId7" Type="http://schemas.openxmlformats.org/officeDocument/2006/relationships/image" Target="../media/image25.pict"/><Relationship Id="rId8" Type="http://schemas.openxmlformats.org/officeDocument/2006/relationships/image" Target="../media/image26.pict"/><Relationship Id="rId9" Type="http://schemas.openxmlformats.org/officeDocument/2006/relationships/image" Target="../media/image27.pict"/><Relationship Id="rId1" Type="http://schemas.openxmlformats.org/officeDocument/2006/relationships/image" Target="../media/image21.pict"/><Relationship Id="rId2" Type="http://schemas.openxmlformats.org/officeDocument/2006/relationships/image" Target="../media/image17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1" Type="http://schemas.openxmlformats.org/officeDocument/2006/relationships/image" Target="../media/image17.pict"/><Relationship Id="rId2" Type="http://schemas.openxmlformats.org/officeDocument/2006/relationships/image" Target="../media/image3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Relationship Id="rId3" Type="http://schemas.openxmlformats.org/officeDocument/2006/relationships/image" Target="../media/image3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.jpeg"/><Relationship Id="rId8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19,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/>
        </p:nvGraphicFramePr>
        <p:xfrm>
          <a:off x="2819400" y="1555750"/>
          <a:ext cx="1544638" cy="958850"/>
        </p:xfrm>
        <a:graphic>
          <a:graphicData uri="http://schemas.openxmlformats.org/presentationml/2006/ole">
            <p:oleObj spid="_x0000_s319490" name="Equation" r:id="rId3" imgW="635000" imgH="393700" progId="Equation.DSMT4">
              <p:embed/>
            </p:oleObj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4406900" y="1790700"/>
          <a:ext cx="927100" cy="495300"/>
        </p:xfrm>
        <a:graphic>
          <a:graphicData uri="http://schemas.openxmlformats.org/presentationml/2006/ole">
            <p:oleObj spid="_x0000_s319491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5334000" y="1790700"/>
          <a:ext cx="1020762" cy="495300"/>
        </p:xfrm>
        <a:graphic>
          <a:graphicData uri="http://schemas.openxmlformats.org/presentationml/2006/ole">
            <p:oleObj spid="_x0000_s319492" name="Equation" r:id="rId5" imgW="419100" imgH="203200" progId="Equation.DSMT4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3060699" y="3200400"/>
          <a:ext cx="5473701" cy="958850"/>
        </p:xfrm>
        <a:graphic>
          <a:graphicData uri="http://schemas.openxmlformats.org/presentationml/2006/ole">
            <p:oleObj spid="_x0000_s319493" name="Equation" r:id="rId6" imgW="2247900" imgH="393700" progId="Equation.DSMT4">
              <p:embed/>
            </p:oleObj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7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/>
        </p:nvGraphicFramePr>
        <p:xfrm>
          <a:off x="2697163" y="4648200"/>
          <a:ext cx="1916112" cy="958850"/>
        </p:xfrm>
        <a:graphic>
          <a:graphicData uri="http://schemas.openxmlformats.org/presentationml/2006/ole">
            <p:oleObj spid="_x0000_s319494" name="Equation" r:id="rId8" imgW="787400" imgH="3937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(=2.93eV). Calculate (a) the photon energy and (</a:t>
            </a:r>
            <a:r>
              <a:rPr lang="en-US" sz="2400" dirty="0" err="1" smtClean="0">
                <a:cs typeface="ＭＳ Ｐゴシック" pitchFamily="-84" charset="-128"/>
              </a:rPr>
              <a:t>b</a:t>
            </a:r>
            <a:r>
              <a:rPr lang="en-US" sz="2400" dirty="0" smtClean="0">
                <a:cs typeface="ＭＳ Ｐゴシック" pitchFamily="-84" charset="-128"/>
              </a:rPr>
              <a:t>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/>
        </p:nvGraphicFramePr>
        <p:xfrm>
          <a:off x="646112" y="2541587"/>
          <a:ext cx="649288" cy="354013"/>
        </p:xfrm>
        <a:graphic>
          <a:graphicData uri="http://schemas.openxmlformats.org/presentationml/2006/ole">
            <p:oleObj spid="_x0000_s334850" name="Equation" r:id="rId3" imgW="279400" imgH="152400" progId="Equation.DSMT4">
              <p:embed/>
            </p:oleObj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/>
        </p:nvGraphicFramePr>
        <p:xfrm>
          <a:off x="1933575" y="4191000"/>
          <a:ext cx="885825" cy="471488"/>
        </p:xfrm>
        <a:graphic>
          <a:graphicData uri="http://schemas.openxmlformats.org/presentationml/2006/ole">
            <p:oleObj spid="_x0000_s334857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/>
        </p:nvGraphicFramePr>
        <p:xfrm>
          <a:off x="1295400" y="2438400"/>
          <a:ext cx="736600" cy="473075"/>
        </p:xfrm>
        <a:graphic>
          <a:graphicData uri="http://schemas.openxmlformats.org/presentationml/2006/ole">
            <p:oleObj spid="_x0000_s334858" name="Equation" r:id="rId5" imgW="317500" imgH="203200" progId="Equation.DSMT4">
              <p:embed/>
            </p:oleObj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/>
        </p:nvGraphicFramePr>
        <p:xfrm>
          <a:off x="1981200" y="2209800"/>
          <a:ext cx="796925" cy="914400"/>
        </p:xfrm>
        <a:graphic>
          <a:graphicData uri="http://schemas.openxmlformats.org/presentationml/2006/ole">
            <p:oleObj spid="_x0000_s334859" name="Equation" r:id="rId6" imgW="342900" imgH="393700" progId="Equation.DSMT4">
              <p:embed/>
            </p:oleObj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/>
        </p:nvGraphicFramePr>
        <p:xfrm>
          <a:off x="2763837" y="2057400"/>
          <a:ext cx="6075363" cy="1062037"/>
        </p:xfrm>
        <a:graphic>
          <a:graphicData uri="http://schemas.openxmlformats.org/presentationml/2006/ole">
            <p:oleObj spid="_x0000_s334860" name="Equation" r:id="rId7" imgW="2616200" imgH="457200" progId="Equation.DSMT4">
              <p:embed/>
            </p:oleObj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/>
        </p:nvGraphicFramePr>
        <p:xfrm>
          <a:off x="1905000" y="4953000"/>
          <a:ext cx="1917700" cy="914400"/>
        </p:xfrm>
        <a:graphic>
          <a:graphicData uri="http://schemas.openxmlformats.org/presentationml/2006/ole">
            <p:oleObj spid="_x0000_s334861" name="Equation" r:id="rId8" imgW="825500" imgH="393700" progId="Equation.DSMT4">
              <p:embed/>
            </p:oleObj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/>
        </p:nvGraphicFramePr>
        <p:xfrm>
          <a:off x="3810000" y="4922837"/>
          <a:ext cx="3686175" cy="944563"/>
        </p:xfrm>
        <a:graphic>
          <a:graphicData uri="http://schemas.openxmlformats.org/presentationml/2006/ole">
            <p:oleObj spid="_x0000_s334862" name="Equation" r:id="rId9" imgW="1587500" imgH="406400" progId="Equation.DSMT4">
              <p:embed/>
            </p:oleObj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/>
        </p:nvGraphicFramePr>
        <p:xfrm>
          <a:off x="2819400" y="4191000"/>
          <a:ext cx="1268413" cy="471488"/>
        </p:xfrm>
        <a:graphic>
          <a:graphicData uri="http://schemas.openxmlformats.org/presentationml/2006/ole">
            <p:oleObj spid="_x0000_s334863" name="Equation" r:id="rId10" imgW="546100" imgH="203200" progId="Equation.DSMT4">
              <p:embed/>
            </p:oleObj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/>
        </p:nvGraphicFramePr>
        <p:xfrm>
          <a:off x="4067175" y="4206875"/>
          <a:ext cx="885825" cy="441325"/>
        </p:xfrm>
        <a:graphic>
          <a:graphicData uri="http://schemas.openxmlformats.org/presentationml/2006/ole">
            <p:oleObj spid="_x0000_s334864" name="Equation" r:id="rId11" imgW="381000" imgH="190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energy to be</a:t>
            </a:r>
            <a:endParaRPr lang="en-US" altLang="ja-JP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</a:t>
            </a:r>
            <a:r>
              <a:rPr lang="en-US" sz="1600" dirty="0" err="1">
                <a:cs typeface="ＭＳ Ｐゴシック" pitchFamily="-84" charset="-128"/>
              </a:rPr>
              <a:t>x</a:t>
            </a:r>
            <a:r>
              <a:rPr lang="en-US" sz="1600" dirty="0">
                <a:cs typeface="ＭＳ Ｐゴシック" pitchFamily="-84" charset="-128"/>
              </a:rPr>
              <a:t> rays by </a:t>
            </a:r>
            <a:r>
              <a:rPr lang="en-US" sz="1600" dirty="0" err="1">
                <a:cs typeface="ＭＳ Ｐゴシック" pitchFamily="-84" charset="-128"/>
              </a:rPr>
              <a:t>bremsstrahlung</a:t>
            </a:r>
            <a:r>
              <a:rPr lang="en-US" sz="1600" dirty="0">
                <a:cs typeface="ＭＳ Ｐゴシック" pitchFamily="-84" charset="-128"/>
              </a:rPr>
              <a:t> 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2" name="Picture 1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1759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1909762" y="4570413"/>
          <a:ext cx="757238" cy="401637"/>
        </p:xfrm>
        <a:graphic>
          <a:graphicData uri="http://schemas.openxmlformats.org/presentationml/2006/ole">
            <p:oleObj spid="_x0000_s321538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2667000" y="4572000"/>
          <a:ext cx="909638" cy="401637"/>
        </p:xfrm>
        <a:graphic>
          <a:graphicData uri="http://schemas.openxmlformats.org/presentationml/2006/ole">
            <p:oleObj spid="_x0000_s321539" name="Equation" r:id="rId5" imgW="457200" imgH="203200" progId="Equation.DSMT4">
              <p:embed/>
            </p:oleObj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3584575" y="4343400"/>
          <a:ext cx="606425" cy="855663"/>
        </p:xfrm>
        <a:graphic>
          <a:graphicData uri="http://schemas.openxmlformats.org/presentationml/2006/ole">
            <p:oleObj spid="_x0000_s321540" name="Equation" r:id="rId6" imgW="304800" imgH="431800" progId="Equation.DSMT4">
              <p:embed/>
            </p:oleObj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1295400" y="5257800"/>
          <a:ext cx="3633787" cy="906462"/>
        </p:xfrm>
        <a:graphic>
          <a:graphicData uri="http://schemas.openxmlformats.org/presentationml/2006/ole">
            <p:oleObj spid="_x0000_s321541" name="Equation" r:id="rId7" imgW="182880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Change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2667000" y="2209800"/>
          <a:ext cx="2209800" cy="840032"/>
        </p:xfrm>
        <a:graphic>
          <a:graphicData uri="http://schemas.openxmlformats.org/presentationml/2006/ole">
            <p:oleObj spid="_x0000_s393218" name="Equation" r:id="rId3" imgW="1028700" imgH="393700" progId="Equation.DSMT4">
              <p:embed/>
            </p:oleObj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2438400" y="3873500"/>
          <a:ext cx="2592388" cy="622300"/>
        </p:xfrm>
        <a:graphic>
          <a:graphicData uri="http://schemas.openxmlformats.org/presentationml/2006/ole">
            <p:oleObj spid="_x0000_s393219" name="Equation" r:id="rId4" imgW="1206500" imgH="292100" progId="Equation.DSMT4">
              <p:embed/>
            </p:oleObj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2362200" y="4953000"/>
          <a:ext cx="3736975" cy="838200"/>
        </p:xfrm>
        <a:graphic>
          <a:graphicData uri="http://schemas.openxmlformats.org/presentationml/2006/ole">
            <p:oleObj spid="_x0000_s393220" name="Equation" r:id="rId5" imgW="1739900" imgH="393700" progId="Equation.DSMT4">
              <p:embed/>
            </p:oleObj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59125"/>
            <a:ext cx="44958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F3B25-C4D9-D244-80AE-4647335B6C8E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838200"/>
            <a:ext cx="4443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67500" lnSpcReduction="20000"/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lang="en-US" sz="4000" kern="0" dirty="0" err="1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 channels masked out!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4800600" y="6667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F2B16-C622-674C-8C3F-82CBF8E9D5D1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pitchFamily="-84" charset="-127"/>
                <a:cs typeface="굴림" pitchFamily="-84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pitchFamily="-84" charset="0"/>
                <a:ea typeface="굴림" pitchFamily="-84" charset="-127"/>
                <a:cs typeface="굴림" pitchFamily="-84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pitchFamily="-84" charset="0"/>
                <a:ea typeface="굴림" pitchFamily="-84" charset="-127"/>
                <a:cs typeface="굴림" pitchFamily="-84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pitchFamily="-84" charset="0"/>
                <a:ea typeface="굴림" pitchFamily="-84" charset="-127"/>
                <a:cs typeface="굴림" pitchFamily="-84" charset="-127"/>
              </a:rPr>
              <a:t>2</a:t>
            </a:r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F971A-B45F-2041-9E74-FBD1EF7D32BD}" type="slidenum">
              <a:rPr lang="ko-KR" altLang="en-US" smtClean="0">
                <a:latin typeface="Arial Black" pitchFamily="-84" charset="0"/>
                <a:ea typeface="굴림" pitchFamily="-84" charset="-127"/>
                <a:cs typeface="굴림" pitchFamily="-84" charset="-127"/>
              </a:rPr>
              <a:pPr/>
              <a:t>17</a:t>
            </a:fld>
            <a:endParaRPr lang="ko-KR" altLang="en-US" smtClean="0">
              <a:latin typeface="Arial Black" pitchFamily="-84" charset="0"/>
              <a:ea typeface="굴림" pitchFamily="-84" charset="-127"/>
              <a:cs typeface="굴림" pitchFamily="-8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0"/>
            <a:ext cx="33011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called 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energy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pic>
        <p:nvPicPr>
          <p:cNvPr id="49157" name="Picture 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43056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6783" y="2971800"/>
            <a:ext cx="244501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91000"/>
            <a:ext cx="2823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008" y="5235575"/>
            <a:ext cx="208659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3352800" y="1219200"/>
          <a:ext cx="2209800" cy="381000"/>
        </p:xfrm>
        <a:graphic>
          <a:graphicData uri="http://schemas.openxmlformats.org/presentationml/2006/ole">
            <p:oleObj spid="_x0000_s324610" name="Equation" r:id="rId7" imgW="1181100" imgH="203200" progId="Equation.DSMT4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sz="2400" dirty="0" smtClean="0"/>
              <a:t>Homework #2</a:t>
            </a:r>
          </a:p>
          <a:p>
            <a:pPr lvl="1" eaLnBrk="1" hangingPunct="1"/>
            <a:r>
              <a:rPr lang="en-US" sz="2000" dirty="0" smtClean="0"/>
              <a:t>CH3 end of the chapter problems: 2, 19, 27, 36, 41, 47 and 57</a:t>
            </a:r>
          </a:p>
          <a:p>
            <a:pPr lvl="1" eaLnBrk="1" hangingPunct="1"/>
            <a:r>
              <a:rPr lang="en-US" sz="2000" dirty="0" smtClean="0"/>
              <a:t>Due Wednesday, Sept. 26</a:t>
            </a:r>
          </a:p>
          <a:p>
            <a:pPr eaLnBrk="1" hangingPunct="1"/>
            <a:r>
              <a:rPr lang="en-US" sz="2400" dirty="0" smtClean="0"/>
              <a:t>Quiz #2 Wednesday, Sept. 26</a:t>
            </a:r>
          </a:p>
          <a:p>
            <a:pPr lvl="1" eaLnBrk="1" hangingPunct="1"/>
            <a:r>
              <a:rPr lang="en-US" sz="2000" dirty="0" smtClean="0"/>
              <a:t>Beginning of the class</a:t>
            </a:r>
          </a:p>
          <a:p>
            <a:pPr lvl="1" eaLnBrk="1" hangingPunct="1"/>
            <a:r>
              <a:rPr lang="en-US" sz="2000" dirty="0" smtClean="0"/>
              <a:t>Covers CH1.1 – what we finish Monday, Sept. 24</a:t>
            </a:r>
          </a:p>
          <a:p>
            <a:pPr eaLnBrk="1" hangingPunct="1"/>
            <a:r>
              <a:rPr lang="en-US" sz="2400" dirty="0" smtClean="0"/>
              <a:t>Conference volunteer application</a:t>
            </a:r>
          </a:p>
          <a:p>
            <a:pPr lvl="1" eaLnBrk="1" hangingPunct="1"/>
            <a:r>
              <a:rPr lang="en-US" sz="2000" dirty="0" smtClean="0"/>
              <a:t>LCWS12 international conference : Oct. 21 – 26, 2012</a:t>
            </a:r>
          </a:p>
          <a:p>
            <a:pPr lvl="1" eaLnBrk="1" hangingPunct="1"/>
            <a:r>
              <a:rPr lang="en-US" sz="2000" dirty="0" smtClean="0"/>
              <a:t>Send e-mail to Dr. Jackson (</a:t>
            </a:r>
            <a:r>
              <a:rPr lang="en-US" sz="2000" dirty="0" err="1" smtClean="0"/>
              <a:t>cbjackson@uta.edu</a:t>
            </a:r>
            <a:r>
              <a:rPr lang="en-US" sz="2000" dirty="0" smtClean="0"/>
              <a:t>) </a:t>
            </a:r>
          </a:p>
          <a:p>
            <a:pPr lvl="2" eaLnBrk="1" hangingPunct="1"/>
            <a:r>
              <a:rPr lang="en-US" sz="1800" dirty="0" smtClean="0"/>
              <a:t>Subject must have: LCWS12 Volunteer Application</a:t>
            </a:r>
          </a:p>
          <a:p>
            <a:pPr eaLnBrk="1" hangingPunct="1"/>
            <a:r>
              <a:rPr lang="en-US" sz="2000" dirty="0" smtClean="0"/>
              <a:t>Colloquium this week: Physics Faculty Expo – II</a:t>
            </a:r>
          </a:p>
          <a:p>
            <a:pPr lvl="1" eaLnBrk="1" hangingPunct="1"/>
            <a:r>
              <a:rPr lang="en-US" sz="2000" dirty="0" smtClean="0"/>
              <a:t>Drs. Chen (bio-phys), Park (</a:t>
            </a:r>
            <a:r>
              <a:rPr lang="en-US" sz="2000" dirty="0" err="1" smtClean="0"/>
              <a:t>Astro</a:t>
            </a:r>
            <a:r>
              <a:rPr lang="en-US" sz="2000" dirty="0" smtClean="0"/>
              <a:t>), White (HEP), </a:t>
            </a:r>
            <a:r>
              <a:rPr lang="en-US" sz="2000" dirty="0" err="1" smtClean="0"/>
              <a:t>Mohanty(bio-phy</a:t>
            </a:r>
            <a:r>
              <a:rPr lang="en-US" sz="2000" dirty="0" smtClean="0"/>
              <a:t>), </a:t>
            </a:r>
            <a:r>
              <a:rPr lang="en-US" sz="2000" dirty="0" err="1" smtClean="0"/>
              <a:t>Fazleev</a:t>
            </a:r>
            <a:r>
              <a:rPr lang="en-US" sz="2000" dirty="0" smtClean="0"/>
              <a:t> (material) and </a:t>
            </a:r>
            <a:r>
              <a:rPr lang="en-US" sz="2000" dirty="0" err="1" smtClean="0"/>
              <a:t>Ngai</a:t>
            </a:r>
            <a:r>
              <a:rPr lang="en-US" sz="2000" dirty="0" smtClean="0"/>
              <a:t> (optics)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1" name="Picture 3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3187"/>
            <a:ext cx="1692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82662"/>
            <a:ext cx="1997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825" y="4098925"/>
            <a:ext cx="3305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59387"/>
            <a:ext cx="2822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opposite directions with an energy: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5" name="Picture 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1901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86100"/>
            <a:ext cx="1397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3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67200"/>
            <a:ext cx="1755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715000"/>
            <a:ext cx="302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the material transfers energy to the electrons, allowing them to escape the surface of the metal.  Ejected electrons are called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Thermionic emission: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Secondary emission: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Field emission: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,but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photoelectrons, for a given emitting material,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where </a:t>
            </a:r>
            <a:r>
              <a:rPr lang="en-US" i="1" dirty="0" err="1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err="1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/>
        </p:nvGraphicFramePr>
        <p:xfrm>
          <a:off x="3352800" y="2362200"/>
          <a:ext cx="2054471" cy="914400"/>
        </p:xfrm>
        <a:graphic>
          <a:graphicData uri="http://schemas.openxmlformats.org/presentationml/2006/ole">
            <p:oleObj spid="_x0000_s317442" name="Equation" r:id="rId3" imgW="457200" imgH="203200" progId="Equation.DSMT4">
              <p:embed/>
            </p:oleObj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3581400" y="5486400"/>
          <a:ext cx="1541462" cy="685800"/>
        </p:xfrm>
        <a:graphic>
          <a:graphicData uri="http://schemas.openxmlformats.org/presentationml/2006/ole">
            <p:oleObj spid="_x0000_s317443" name="Equation" r:id="rId4" imgW="4572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43014" name="Picture 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1371600"/>
            <a:ext cx="56433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79888" y="3543300"/>
          <a:ext cx="773112" cy="495300"/>
        </p:xfrm>
        <a:graphic>
          <a:graphicData uri="http://schemas.openxmlformats.org/presentationml/2006/ole">
            <p:oleObj spid="_x0000_s318466" name="Equation" r:id="rId4" imgW="317500" imgH="203200" progId="Equation.DSMT4">
              <p:embed/>
            </p:oleObj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4948238" y="3575050"/>
          <a:ext cx="309562" cy="463550"/>
        </p:xfrm>
        <a:graphic>
          <a:graphicData uri="http://schemas.openxmlformats.org/presentationml/2006/ole">
            <p:oleObj spid="_x0000_s318467" name="Equation" r:id="rId5" imgW="127000" imgH="190500" progId="Equation.DSMT4">
              <p:embed/>
            </p:oleObj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5181600" y="3276600"/>
          <a:ext cx="1484312" cy="958850"/>
        </p:xfrm>
        <a:graphic>
          <a:graphicData uri="http://schemas.openxmlformats.org/presentationml/2006/ole">
            <p:oleObj spid="_x0000_s318468" name="Equation" r:id="rId6" imgW="609600" imgH="393700" progId="Equation.DSMT4">
              <p:embed/>
            </p:oleObj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3581400" y="4876800"/>
          <a:ext cx="2743200" cy="1232807"/>
        </p:xfrm>
        <a:graphic>
          <a:graphicData uri="http://schemas.openxmlformats.org/presentationml/2006/ole">
            <p:oleObj spid="_x0000_s318469" name="Equation" r:id="rId7" imgW="876300" imgH="393700" progId="Equation.DSMT4">
              <p:embed/>
            </p:oleObj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2590800" y="1905000"/>
          <a:ext cx="773112" cy="495300"/>
        </p:xfrm>
        <a:graphic>
          <a:graphicData uri="http://schemas.openxmlformats.org/presentationml/2006/ole">
            <p:oleObj spid="_x0000_s318470" name="Equation" r:id="rId8" imgW="317500" imgH="203200" progId="Equation.DSMT4">
              <p:embed/>
            </p:oleObj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3352800" y="1905000"/>
          <a:ext cx="587375" cy="465137"/>
        </p:xfrm>
        <a:graphic>
          <a:graphicData uri="http://schemas.openxmlformats.org/presentationml/2006/ole">
            <p:oleObj spid="_x0000_s318471" name="Equation" r:id="rId9" imgW="241300" imgH="190500" progId="Equation.DSMT4">
              <p:embed/>
            </p:oleObj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3854450" y="1905000"/>
          <a:ext cx="3308350" cy="495300"/>
        </p:xfrm>
        <a:graphic>
          <a:graphicData uri="http://schemas.openxmlformats.org/presentationml/2006/ole">
            <p:oleObj spid="_x0000_s318472" name="Equation" r:id="rId10" imgW="13589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18769</TotalTime>
  <Words>1753</Words>
  <Application>Microsoft Macintosh PowerPoint</Application>
  <PresentationFormat>On-screen Show (4:3)</PresentationFormat>
  <Paragraphs>214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phys1443-spring02</vt:lpstr>
      <vt:lpstr>Equation</vt:lpstr>
      <vt:lpstr>MathType 6.0 Equation</vt:lpstr>
      <vt:lpstr>PHYS 3313 – Section 001 Lecture #7</vt:lpstr>
      <vt:lpstr>Announcements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Radioactive Source Run with Internal Trigger</vt:lpstr>
      <vt:lpstr>GEM Application Potential</vt:lpstr>
      <vt:lpstr>And in not too distant future, we could do …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1315</cp:revision>
  <dcterms:created xsi:type="dcterms:W3CDTF">2012-09-19T19:42:51Z</dcterms:created>
  <dcterms:modified xsi:type="dcterms:W3CDTF">2012-09-19T19:45:07Z</dcterms:modified>
</cp:coreProperties>
</file>