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647" r:id="rId4"/>
    <p:sldId id="680" r:id="rId5"/>
    <p:sldId id="648" r:id="rId6"/>
    <p:sldId id="649" r:id="rId7"/>
    <p:sldId id="678" r:id="rId8"/>
    <p:sldId id="651" r:id="rId9"/>
    <p:sldId id="675" r:id="rId10"/>
    <p:sldId id="653" r:id="rId11"/>
    <p:sldId id="676" r:id="rId12"/>
    <p:sldId id="655" r:id="rId13"/>
    <p:sldId id="679" r:id="rId14"/>
    <p:sldId id="656" r:id="rId15"/>
    <p:sldId id="657" r:id="rId16"/>
    <p:sldId id="658" r:id="rId17"/>
    <p:sldId id="659" r:id="rId18"/>
    <p:sldId id="660" r:id="rId19"/>
    <p:sldId id="661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0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5" Type="http://schemas.openxmlformats.org/officeDocument/2006/relationships/image" Target="../media/image8.pict"/><Relationship Id="rId6" Type="http://schemas.openxmlformats.org/officeDocument/2006/relationships/image" Target="../media/image9.pict"/><Relationship Id="rId7" Type="http://schemas.openxmlformats.org/officeDocument/2006/relationships/image" Target="../media/image10.pict"/><Relationship Id="rId8" Type="http://schemas.openxmlformats.org/officeDocument/2006/relationships/image" Target="../media/image11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ict"/><Relationship Id="rId4" Type="http://schemas.openxmlformats.org/officeDocument/2006/relationships/image" Target="../media/image28.pict"/><Relationship Id="rId5" Type="http://schemas.openxmlformats.org/officeDocument/2006/relationships/image" Target="../media/image29.pict"/><Relationship Id="rId6" Type="http://schemas.openxmlformats.org/officeDocument/2006/relationships/image" Target="../media/image30.pict"/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jackson@uta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3.jpeg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7" y="16074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Sept. 24,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and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085850" lvl="1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What is the force acting in this scattering?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>
              <a:solidFill>
                <a:srgbClr val="3333CC"/>
              </a:solidFill>
            </a:endParaRP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n-US" sz="2800" i="1" dirty="0" err="1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Coulomb force gets large.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Wingdings" pitchFamily="-84" charset="2"/>
              <a:buAutoNum type="arabicPeriod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p:oleObj spid="_x0000_s369666" name="Equation" r:id="rId3" imgW="139700" imgH="88900" progId="Equation.DSMT4">
              <p:embed/>
            </p:oleObj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the range of impact parameters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will be scattered within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/>
        </p:nvGraphicFramePr>
        <p:xfrm>
          <a:off x="5943600" y="1301730"/>
          <a:ext cx="2743200" cy="1060470"/>
        </p:xfrm>
        <a:graphic>
          <a:graphicData uri="http://schemas.openxmlformats.org/presentationml/2006/ole">
            <p:oleObj spid="_x0000_s417794" name="Equation" r:id="rId3" imgW="1181100" imgH="457200" progId="Equation.DSMT4">
              <p:embed/>
            </p:oleObj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4876800" y="4259262"/>
          <a:ext cx="1627187" cy="541338"/>
        </p:xfrm>
        <a:graphic>
          <a:graphicData uri="http://schemas.openxmlformats.org/presentationml/2006/ole">
            <p:oleObj spid="_x0000_s417795" name="Equation" r:id="rId4" imgW="876300" imgH="292100" progId="Equation.DSMT4">
              <p:embed/>
            </p:oleObj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3505200" y="4724400"/>
          <a:ext cx="2362200" cy="609087"/>
        </p:xfrm>
        <a:graphic>
          <a:graphicData uri="http://schemas.openxmlformats.org/presentationml/2006/ole">
            <p:oleObj spid="_x0000_s417796" name="Equation" r:id="rId5" imgW="1524000" imgH="393700" progId="Equation.DSMT4">
              <p:embed/>
            </p:oleObj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/>
        </p:nvGraphicFramePr>
        <p:xfrm>
          <a:off x="5030787" y="5267325"/>
          <a:ext cx="1446213" cy="386571"/>
        </p:xfrm>
        <a:graphic>
          <a:graphicData uri="http://schemas.openxmlformats.org/presentationml/2006/ole">
            <p:oleObj spid="_x0000_s417797" name="Equation" r:id="rId6" imgW="901700" imgH="241300" progId="Equation.DSMT4">
              <p:embed/>
            </p:oleObj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5181600" y="5621338"/>
          <a:ext cx="2251075" cy="779462"/>
        </p:xfrm>
        <a:graphic>
          <a:graphicData uri="http://schemas.openxmlformats.org/presentationml/2006/ole">
            <p:oleObj spid="_x0000_s417798" name="Equation" r:id="rId7" imgW="1320800" imgH="457200" progId="Equation.DSMT4">
              <p:embed/>
            </p:oleObj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7410450" y="5621338"/>
          <a:ext cx="1581150" cy="779462"/>
        </p:xfrm>
        <a:graphic>
          <a:graphicData uri="http://schemas.openxmlformats.org/presentationml/2006/ole">
            <p:oleObj spid="_x0000_s417799" name="Equation" r:id="rId8" imgW="92710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σ</a:t>
            </a:r>
            <a:r>
              <a:rPr lang="en-US" sz="2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incident 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78" name="Picture 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5181600"/>
            <a:ext cx="3038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794375"/>
            <a:ext cx="187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2941638" y="4006850"/>
          <a:ext cx="2955925" cy="793750"/>
        </p:xfrm>
        <a:graphic>
          <a:graphicData uri="http://schemas.openxmlformats.org/presentationml/2006/ole">
            <p:oleObj spid="_x0000_s370690" name="Equation" r:id="rId6" imgW="1892300" imgH="5080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8388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actual experiment a detector is positioned from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latin typeface="Symbol" pitchFamily="-84" charset="2"/>
              </a:rPr>
              <a:t> </a:t>
            </a:r>
            <a:r>
              <a:rPr lang="en-US" sz="2800" dirty="0"/>
              <a:t>to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i="1" dirty="0">
                <a:latin typeface="Symbol" pitchFamily="-84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eaLnBrk="1" hangingPunct="1"/>
            <a:endParaRPr lang="en-US" sz="40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1" name="Picture 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181600"/>
            <a:ext cx="4238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square of the atomic number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inversely proportional to the square of the kinetic energy 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proportional to 4</a:t>
            </a:r>
            <a:r>
              <a:rPr lang="en-US" baseline="30000" dirty="0" smtClean="0"/>
              <a:t>th</a:t>
            </a:r>
            <a:r>
              <a:rPr lang="en-US" dirty="0" smtClean="0"/>
              <a:t> power of sin(</a:t>
            </a:r>
            <a:r>
              <a:rPr lang="en-US" dirty="0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/2).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target thickness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 the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err="1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velocity of the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pic>
        <p:nvPicPr>
          <p:cNvPr id="31748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81375"/>
            <a:ext cx="3044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5029200"/>
            <a:ext cx="4905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decrease.           </a:t>
            </a:r>
            <a:r>
              <a:rPr lang="en-US" sz="2400" i="1" dirty="0">
                <a:solidFill>
                  <a:srgbClr val="3333CC"/>
                </a:solidFill>
              </a:rPr>
              <a:t>Radius </a:t>
            </a:r>
            <a:r>
              <a:rPr lang="en-US" sz="2400" i="1" dirty="0" err="1">
                <a:solidFill>
                  <a:srgbClr val="3333CC"/>
                </a:solidFill>
              </a:rPr>
              <a:t>r</a:t>
            </a:r>
            <a:r>
              <a:rPr lang="en-US" sz="2400" i="1" dirty="0">
                <a:solidFill>
                  <a:srgbClr val="3333CC"/>
                </a:solidFill>
              </a:rPr>
              <a:t>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057400" y="1600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1054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                                     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667000" y="5975350"/>
          <a:ext cx="246063" cy="196850"/>
        </p:xfrm>
        <a:graphic>
          <a:graphicData uri="http://schemas.openxmlformats.org/presentationml/2006/ole">
            <p:oleObj spid="_x0000_s375810" name="Equation" r:id="rId3" imgW="127000" imgH="1016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</a:t>
            </a:r>
            <a:r>
              <a:rPr lang="en-US" sz="2800" dirty="0" smtClean="0"/>
              <a:t>: Homework #2</a:t>
            </a:r>
          </a:p>
          <a:p>
            <a:pPr lvl="1" eaLnBrk="1" hangingPunct="1"/>
            <a:r>
              <a:rPr lang="en-US" sz="2400" dirty="0" smtClean="0"/>
              <a:t>CH3 end of the chapter problems: 2, 19, 27, 36, 41, 47 and 57</a:t>
            </a:r>
          </a:p>
          <a:p>
            <a:pPr lvl="1" eaLnBrk="1" hangingPunct="1"/>
            <a:r>
              <a:rPr lang="en-US" sz="2400" dirty="0" smtClean="0"/>
              <a:t>Due this Wednesday, Sept. 26</a:t>
            </a:r>
          </a:p>
          <a:p>
            <a:pPr eaLnBrk="1" hangingPunct="1"/>
            <a:r>
              <a:rPr lang="en-US" sz="2800" dirty="0" smtClean="0"/>
              <a:t>Quiz #2 this Wednesday, Sept. 26</a:t>
            </a:r>
          </a:p>
          <a:p>
            <a:pPr lvl="1" eaLnBrk="1" hangingPunct="1"/>
            <a:r>
              <a:rPr lang="en-US" sz="2400" dirty="0" smtClean="0"/>
              <a:t>Beginning of the class</a:t>
            </a:r>
          </a:p>
          <a:p>
            <a:pPr lvl="1" eaLnBrk="1" hangingPunct="1"/>
            <a:r>
              <a:rPr lang="en-US" sz="2400" dirty="0" smtClean="0"/>
              <a:t>Covers CH1.1 –</a:t>
            </a:r>
            <a:r>
              <a:rPr lang="en-US" sz="2400" dirty="0" smtClean="0"/>
              <a:t> </a:t>
            </a:r>
            <a:r>
              <a:rPr lang="en-US" sz="2400" dirty="0" smtClean="0"/>
              <a:t>CH4.3 (Rutherford scattering)</a:t>
            </a:r>
            <a:endParaRPr lang="en-US" sz="2000" dirty="0" smtClean="0"/>
          </a:p>
          <a:p>
            <a:pPr eaLnBrk="1" hangingPunct="1"/>
            <a:r>
              <a:rPr lang="en-US" sz="2800" dirty="0" smtClean="0"/>
              <a:t>Conference volunteers, please send e-mail to Dr. Jackson (</a:t>
            </a:r>
            <a:r>
              <a:rPr lang="en-US" sz="2800" dirty="0" smtClean="0">
                <a:hlinkClick r:id="rId2"/>
              </a:rPr>
              <a:t>cbjackson@uta.edu</a:t>
            </a:r>
            <a:r>
              <a:rPr lang="en-US" sz="2800" dirty="0" smtClean="0"/>
              <a:t>) ASAP!</a:t>
            </a:r>
          </a:p>
          <a:p>
            <a:pPr eaLnBrk="1" hangingPunct="1"/>
            <a:r>
              <a:rPr lang="en-US" sz="2800" dirty="0" smtClean="0"/>
              <a:t>Not sure if there is a colloquium this week.  I will keep you informed in class Wednesday!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define all the variables used in your derivation! Points will </a:t>
            </a:r>
            <a:r>
              <a:rPr lang="en-US" dirty="0" smtClean="0">
                <a:solidFill>
                  <a:srgbClr val="3333CC"/>
                </a:solidFill>
              </a:rPr>
              <a:t>be deducted for missing variable definitions.</a:t>
            </a:r>
            <a:endParaRPr lang="en-US" dirty="0" smtClean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</a:t>
            </a:r>
            <a:r>
              <a:rPr lang="en-US" dirty="0" smtClean="0">
                <a:solidFill>
                  <a:srgbClr val="3333CC"/>
                </a:solidFill>
              </a:rPr>
              <a:t>the book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</a:t>
            </a:r>
            <a:r>
              <a:rPr lang="en-US" dirty="0" smtClean="0">
                <a:solidFill>
                  <a:srgbClr val="3333CC"/>
                </a:solidFill>
              </a:rPr>
              <a:t>Mon</a:t>
            </a:r>
            <a:r>
              <a:rPr lang="en-US" dirty="0" smtClean="0">
                <a:solidFill>
                  <a:srgbClr val="3333CC"/>
                </a:solidFill>
              </a:rPr>
              <a:t>day, Oct. 8.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the 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Thomson’s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positions, thus producing 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corresponding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Mon., Sept. 17,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3648075" y="4267200"/>
          <a:ext cx="3057525" cy="469900"/>
        </p:xfrm>
        <a:graphic>
          <a:graphicData uri="http://schemas.openxmlformats.org/presentationml/2006/ole">
            <p:oleObj spid="_x0000_s416773" name="Equation" r:id="rId3" imgW="1816100" imgH="279400" progId="Equation.DSMT4">
              <p:embed/>
            </p:oleObj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4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690563" y="4114800"/>
          <a:ext cx="1884362" cy="379412"/>
        </p:xfrm>
        <a:graphic>
          <a:graphicData uri="http://schemas.openxmlformats.org/presentationml/2006/ole">
            <p:oleObj spid="_x0000_s416777" name="Equation" r:id="rId5" imgW="1384300" imgH="279400" progId="Equation.DSMT4">
              <p:embed/>
            </p:oleObj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609600" y="5353050"/>
          <a:ext cx="2001837" cy="819150"/>
        </p:xfrm>
        <a:graphic>
          <a:graphicData uri="http://schemas.openxmlformats.org/presentationml/2006/ole">
            <p:oleObj spid="_x0000_s416778" name="Equation" r:id="rId6" imgW="1054100" imgH="431800" progId="Equation.DSMT4">
              <p:embed/>
            </p:oleObj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7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09600" y="4448175"/>
          <a:ext cx="2351088" cy="534988"/>
        </p:xfrm>
        <a:graphic>
          <a:graphicData uri="http://schemas.openxmlformats.org/presentationml/2006/ole">
            <p:oleObj spid="_x0000_s416779" name="Equation" r:id="rId8" imgW="1727200" imgH="393700" progId="Equation.DSMT4">
              <p:embed/>
            </p:oleObj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6705600" y="4360863"/>
          <a:ext cx="2052638" cy="363537"/>
        </p:xfrm>
        <a:graphic>
          <a:graphicData uri="http://schemas.openxmlformats.org/presentationml/2006/ole">
            <p:oleObj spid="_x0000_s416780" name="Equation" r:id="rId9" imgW="1219200" imgH="215900" progId="Equation.DSMT4">
              <p:embed/>
            </p:oleObj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2590800" y="5353050"/>
          <a:ext cx="1084263" cy="819150"/>
        </p:xfrm>
        <a:graphic>
          <a:graphicData uri="http://schemas.openxmlformats.org/presentationml/2006/ole">
            <p:oleObj spid="_x0000_s416781" name="Equation" r:id="rId10" imgW="571500" imgH="431800" progId="Equation.DSMT4">
              <p:embed/>
            </p:oleObj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3810000" y="5334000"/>
          <a:ext cx="842963" cy="819150"/>
        </p:xfrm>
        <a:graphic>
          <a:graphicData uri="http://schemas.openxmlformats.org/presentationml/2006/ole">
            <p:oleObj spid="_x0000_s416782" name="Equation" r:id="rId11" imgW="444500" imgH="43180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4637087" y="5486400"/>
          <a:ext cx="2678113" cy="360363"/>
        </p:xfrm>
        <a:graphic>
          <a:graphicData uri="http://schemas.openxmlformats.org/presentationml/2006/ole">
            <p:oleObj spid="_x0000_s416783" name="Equation" r:id="rId12" imgW="1409700" imgH="190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 and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		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That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pic>
        <p:nvPicPr>
          <p:cNvPr id="23557" name="Picture 2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050" y="4724400"/>
            <a:ext cx="31559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4311650"/>
            <a:ext cx="361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828800"/>
            <a:ext cx="4749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86000"/>
            <a:ext cx="4298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0" y="3717925"/>
            <a:ext cx="3292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750" y="3048000"/>
            <a:ext cx="3711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5486400"/>
            <a:ext cx="3124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/>
              <a:t>	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25657</TotalTime>
  <Words>1846</Words>
  <Application>Microsoft Macintosh PowerPoint</Application>
  <PresentationFormat>On-screen Show (4:3)</PresentationFormat>
  <Paragraphs>213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3313 – Section 001 Lecture #8</vt:lpstr>
      <vt:lpstr>Announcements</vt:lpstr>
      <vt:lpstr>Special Project #3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1395</cp:revision>
  <cp:lastPrinted>2012-09-24T20:16:56Z</cp:lastPrinted>
  <dcterms:created xsi:type="dcterms:W3CDTF">2012-09-24T19:57:32Z</dcterms:created>
  <dcterms:modified xsi:type="dcterms:W3CDTF">2012-09-24T20:17:23Z</dcterms:modified>
</cp:coreProperties>
</file>