
<file path=[Content_Types].xml><?xml version="1.0" encoding="utf-8"?>
<Types xmlns="http://schemas.openxmlformats.org/package/2006/content-types">
  <Override PartName="/ppt/embeddings/oleObject16.bin" ContentType="application/vnd.openxmlformats-officedocument.oleObject"/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embeddings/oleObject12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embeddings/oleObject9.bin" ContentType="application/vnd.openxmlformats-officedocument.oleObject"/>
  <Override PartName="/ppt/embeddings/oleObject17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10.bin" ContentType="application/vnd.openxmlformats-officedocument.oleObject"/>
  <Override PartName="/ppt/embeddings/oleObject7.bin" ContentType="application/vnd.openxmlformats-officedocument.oleObject"/>
  <Override PartName="/ppt/embeddings/oleObject15.bin" ContentType="application/vnd.openxmlformats-officedocument.oleObject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5" r:id="rId3"/>
    <p:sldId id="647" r:id="rId4"/>
    <p:sldId id="680" r:id="rId5"/>
    <p:sldId id="648" r:id="rId6"/>
    <p:sldId id="649" r:id="rId7"/>
    <p:sldId id="678" r:id="rId8"/>
    <p:sldId id="651" r:id="rId9"/>
    <p:sldId id="675" r:id="rId10"/>
    <p:sldId id="653" r:id="rId11"/>
    <p:sldId id="676" r:id="rId12"/>
    <p:sldId id="655" r:id="rId13"/>
    <p:sldId id="679" r:id="rId14"/>
    <p:sldId id="656" r:id="rId15"/>
    <p:sldId id="657" r:id="rId16"/>
    <p:sldId id="658" r:id="rId17"/>
    <p:sldId id="659" r:id="rId18"/>
    <p:sldId id="660" r:id="rId19"/>
    <p:sldId id="661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3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ict"/><Relationship Id="rId4" Type="http://schemas.openxmlformats.org/officeDocument/2006/relationships/image" Target="../media/image7.pict"/><Relationship Id="rId5" Type="http://schemas.openxmlformats.org/officeDocument/2006/relationships/image" Target="../media/image8.pict"/><Relationship Id="rId6" Type="http://schemas.openxmlformats.org/officeDocument/2006/relationships/image" Target="../media/image9.pict"/><Relationship Id="rId7" Type="http://schemas.openxmlformats.org/officeDocument/2006/relationships/image" Target="../media/image10.pict"/><Relationship Id="rId8" Type="http://schemas.openxmlformats.org/officeDocument/2006/relationships/image" Target="../media/image11.pict"/><Relationship Id="rId1" Type="http://schemas.openxmlformats.org/officeDocument/2006/relationships/image" Target="../media/image4.pict"/><Relationship Id="rId2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ict"/><Relationship Id="rId4" Type="http://schemas.openxmlformats.org/officeDocument/2006/relationships/image" Target="../media/image28.pict"/><Relationship Id="rId5" Type="http://schemas.openxmlformats.org/officeDocument/2006/relationships/image" Target="../media/image29.pict"/><Relationship Id="rId6" Type="http://schemas.openxmlformats.org/officeDocument/2006/relationships/image" Target="../media/image30.pict"/><Relationship Id="rId1" Type="http://schemas.openxmlformats.org/officeDocument/2006/relationships/image" Target="../media/image25.pict"/><Relationship Id="rId2" Type="http://schemas.openxmlformats.org/officeDocument/2006/relationships/image" Target="../media/image26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4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8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bjackson@uta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2.jpe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13.jpeg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77437" y="1607403"/>
            <a:ext cx="2881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Monday, Sept. 24,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0" y="2514600"/>
            <a:ext cx="624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Atomic Model of Thomson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Rutherford Scattering Experiment and Rutherford Atomic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The Classic Atomic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The Bohr Model of the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Bohr Radius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Assumptions of 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153400" cy="52578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scatterer</a:t>
            </a:r>
            <a:r>
              <a:rPr lang="en-US" dirty="0" smtClean="0"/>
              <a:t> is so massive that it does not recoil significantly; therefore the initial and final KE of the </a:t>
            </a:r>
            <a:r>
              <a:rPr lang="en-US" dirty="0" err="1" smtClean="0">
                <a:latin typeface="Symbol" charset="2"/>
                <a:cs typeface="Symbol" charset="2"/>
              </a:rPr>
              <a:t>α</a:t>
            </a:r>
            <a:r>
              <a:rPr lang="en-US" dirty="0" smtClean="0"/>
              <a:t> particle are practically equal.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target is so thin that only a single scattering occurs.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bombarding particle and target </a:t>
            </a:r>
            <a:r>
              <a:rPr lang="en-US" dirty="0" err="1" smtClean="0"/>
              <a:t>scatterer</a:t>
            </a:r>
            <a:r>
              <a:rPr lang="en-US" dirty="0" smtClean="0"/>
              <a:t> are so small that they may be treated as point masses and charges.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Only the Coulomb force is effective.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153400" cy="5562600"/>
          </a:xfrm>
        </p:spPr>
        <p:txBody>
          <a:bodyPr/>
          <a:lstStyle/>
          <a:p>
            <a:pPr marL="342900" indent="-342900" algn="just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Scattering experiments help us study matter too small to be observed directly by measuring the angular distributions of the scattered particles</a:t>
            </a:r>
          </a:p>
          <a:p>
            <a:pPr marL="1085850" lvl="1" indent="-342900" algn="just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/>
              <a:t>What is the force acting in this scattering?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There is a relationship between the impact parameter </a:t>
            </a:r>
            <a:r>
              <a:rPr lang="en-US" i="1" dirty="0" err="1" smtClean="0">
                <a:solidFill>
                  <a:srgbClr val="3333CC"/>
                </a:solidFill>
              </a:rPr>
              <a:t>b</a:t>
            </a:r>
            <a:r>
              <a:rPr lang="en-US" dirty="0" smtClean="0">
                <a:solidFill>
                  <a:srgbClr val="3333CC"/>
                </a:solidFill>
              </a:rPr>
              <a:t> and the scattering angle </a:t>
            </a:r>
            <a:r>
              <a:rPr lang="el-GR" i="1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>
              <a:solidFill>
                <a:srgbClr val="3333CC"/>
              </a:solidFill>
            </a:endParaRPr>
          </a:p>
          <a:p>
            <a:pPr marL="342900" indent="-342900" algn="just" eaLnBrk="1" hangingPunct="1">
              <a:buClr>
                <a:srgbClr val="3333CC"/>
              </a:buClr>
              <a:buSzPct val="65000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When </a:t>
            </a:r>
            <a:r>
              <a:rPr lang="en-US" sz="2800" i="1" dirty="0" err="1" smtClean="0">
                <a:solidFill>
                  <a:srgbClr val="3333CC"/>
                </a:solidFill>
              </a:rPr>
              <a:t>b</a:t>
            </a:r>
            <a:r>
              <a:rPr lang="en-US" sz="2800" dirty="0" smtClean="0">
                <a:solidFill>
                  <a:srgbClr val="3333CC"/>
                </a:solidFill>
              </a:rPr>
              <a:t> is small,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	</a:t>
            </a:r>
            <a:r>
              <a:rPr lang="en-US" sz="2800" i="1" dirty="0" err="1" smtClean="0">
                <a:solidFill>
                  <a:srgbClr val="3333CC"/>
                </a:solidFill>
              </a:rPr>
              <a:t>r</a:t>
            </a:r>
            <a:r>
              <a:rPr lang="en-US" sz="2800" dirty="0" smtClean="0">
                <a:solidFill>
                  <a:srgbClr val="3333CC"/>
                </a:solidFill>
              </a:rPr>
              <a:t> gets small.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	Coulomb force gets large.</a:t>
            </a:r>
          </a:p>
          <a:p>
            <a:pPr marL="342900" indent="-342900" algn="just" eaLnBrk="1" hangingPunct="1">
              <a:buClr>
                <a:srgbClr val="3333CC"/>
              </a:buClr>
              <a:buSzPct val="65000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	</a:t>
            </a:r>
            <a:r>
              <a:rPr lang="el-GR" sz="2800" i="1" dirty="0" smtClean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solidFill>
                  <a:srgbClr val="3333CC"/>
                </a:solidFill>
              </a:rPr>
              <a:t> can be large and the particle can be repelled backward.</a:t>
            </a:r>
          </a:p>
          <a:p>
            <a:pPr marL="514350" indent="-514350" algn="just" eaLnBrk="1" hangingPunct="1">
              <a:buFont typeface="Wingdings" pitchFamily="-84" charset="2"/>
              <a:buAutoNum type="arabicPeriod"/>
            </a:pPr>
            <a:endParaRPr lang="en-US" dirty="0" smtClean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7338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The Relationship Between the Impact Parameter </a:t>
            </a:r>
            <a:r>
              <a:rPr lang="en-US" sz="2800" dirty="0" err="1" smtClean="0"/>
              <a:t>b</a:t>
            </a:r>
            <a:r>
              <a:rPr lang="en-US" sz="2800" dirty="0" smtClean="0"/>
              <a:t> and the Scattering Angle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27650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6366243" y="838200"/>
          <a:ext cx="720357" cy="457200"/>
        </p:xfrm>
        <a:graphic>
          <a:graphicData uri="http://schemas.openxmlformats.org/presentationml/2006/ole">
            <p:oleObj spid="_x0000_s369666" name="Equation" r:id="rId3" imgW="139700" imgH="88900" progId="Equation.DSMT4">
              <p:embed/>
            </p:oleObj>
          </a:graphicData>
        </a:graphic>
      </p:graphicFrame>
      <p:pic>
        <p:nvPicPr>
          <p:cNvPr id="27652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00" y="1371600"/>
            <a:ext cx="805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304800" y="4572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+mn-lt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relationship between the impact parameter 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b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 and scattering angle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Δθ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.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Particles with small impact parameters approach the nucleus most closely (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r</a:t>
            </a:r>
            <a:r>
              <a:rPr lang="en-US" baseline="-25000" dirty="0" err="1">
                <a:solidFill>
                  <a:srgbClr val="3333CC"/>
                </a:solidFill>
                <a:latin typeface="+mn-lt"/>
              </a:rPr>
              <a:t>min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) and scatter to the largest angles. Particles within the range of impact parameters 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b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 will be scattered within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Δθ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533400"/>
            <a:ext cx="86868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33CC"/>
                </a:solidFill>
              </a:rPr>
              <a:t>What are the quantities that can affect the scattering?</a:t>
            </a:r>
          </a:p>
          <a:p>
            <a:pPr lvl="1" eaLnBrk="1" hangingPunct="1"/>
            <a:r>
              <a:rPr lang="en-US" sz="2400" dirty="0" smtClean="0"/>
              <a:t>What was the force again? </a:t>
            </a:r>
          </a:p>
          <a:p>
            <a:pPr lvl="2" eaLnBrk="1" hangingPunct="1"/>
            <a:r>
              <a:rPr lang="en-US" sz="2000" dirty="0" smtClean="0">
                <a:solidFill>
                  <a:srgbClr val="008000"/>
                </a:solidFill>
              </a:rPr>
              <a:t>The Coulomb force</a:t>
            </a:r>
          </a:p>
          <a:p>
            <a:pPr lvl="1" eaLnBrk="1" hangingPunct="1"/>
            <a:r>
              <a:rPr lang="en-US" sz="2400" dirty="0" smtClean="0"/>
              <a:t>The charge of the incoming particle (Z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charge of the target particle (Z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minimum distance the projectile approaches the target (</a:t>
            </a:r>
            <a:r>
              <a:rPr lang="en-US" sz="2400" dirty="0" err="1" smtClean="0"/>
              <a:t>r</a:t>
            </a:r>
            <a:r>
              <a:rPr lang="en-US" sz="2400" dirty="0" smtClean="0"/>
              <a:t>) </a:t>
            </a:r>
          </a:p>
          <a:p>
            <a:pPr eaLnBrk="1" hangingPunct="1"/>
            <a:r>
              <a:rPr lang="en-US" dirty="0" smtClean="0"/>
              <a:t>Using the fact that this is a totally elastic scattering under a central force, we know</a:t>
            </a:r>
          </a:p>
          <a:p>
            <a:pPr lvl="1" eaLnBrk="1" hangingPunct="1"/>
            <a:r>
              <a:rPr lang="en-US" sz="2400" dirty="0" smtClean="0"/>
              <a:t>Linear momentum is conserved</a:t>
            </a:r>
          </a:p>
          <a:p>
            <a:pPr lvl="1" eaLnBrk="1" hangingPunct="1"/>
            <a:r>
              <a:rPr lang="en-US" sz="2400" dirty="0" smtClean="0"/>
              <a:t>KE is conserved</a:t>
            </a:r>
          </a:p>
          <a:p>
            <a:pPr lvl="1" eaLnBrk="1" hangingPunct="1"/>
            <a:r>
              <a:rPr lang="en-US" sz="2400" dirty="0" smtClean="0"/>
              <a:t>Angular momentum is conserved</a:t>
            </a:r>
          </a:p>
          <a:p>
            <a:pPr eaLnBrk="1" hangingPunct="1"/>
            <a:r>
              <a:rPr lang="en-US" dirty="0" smtClean="0"/>
              <a:t>From this, impact parameter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Scattering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417794" name="Object 2"/>
          <p:cNvGraphicFramePr>
            <a:graphicFrameLocks noChangeAspect="1"/>
          </p:cNvGraphicFramePr>
          <p:nvPr/>
        </p:nvGraphicFramePr>
        <p:xfrm>
          <a:off x="5943600" y="1301730"/>
          <a:ext cx="2743200" cy="1060470"/>
        </p:xfrm>
        <a:graphic>
          <a:graphicData uri="http://schemas.openxmlformats.org/presentationml/2006/ole">
            <p:oleObj spid="_x0000_s417794" name="Equation" r:id="rId3" imgW="1181100" imgH="457200" progId="Equation.DSMT4">
              <p:embed/>
            </p:oleObj>
          </a:graphicData>
        </a:graphic>
      </p:graphicFrame>
      <p:graphicFrame>
        <p:nvGraphicFramePr>
          <p:cNvPr id="417795" name="Object 3"/>
          <p:cNvGraphicFramePr>
            <a:graphicFrameLocks noChangeAspect="1"/>
          </p:cNvGraphicFramePr>
          <p:nvPr/>
        </p:nvGraphicFramePr>
        <p:xfrm>
          <a:off x="4876800" y="4259262"/>
          <a:ext cx="1627187" cy="541338"/>
        </p:xfrm>
        <a:graphic>
          <a:graphicData uri="http://schemas.openxmlformats.org/presentationml/2006/ole">
            <p:oleObj spid="_x0000_s417795" name="Equation" r:id="rId4" imgW="876300" imgH="292100" progId="Equation.DSMT4">
              <p:embed/>
            </p:oleObj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/>
        </p:nvGraphicFramePr>
        <p:xfrm>
          <a:off x="3505200" y="4724400"/>
          <a:ext cx="2362200" cy="609087"/>
        </p:xfrm>
        <a:graphic>
          <a:graphicData uri="http://schemas.openxmlformats.org/presentationml/2006/ole">
            <p:oleObj spid="_x0000_s417796" name="Equation" r:id="rId5" imgW="1524000" imgH="393700" progId="Equation.DSMT4">
              <p:embed/>
            </p:oleObj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/>
        </p:nvGraphicFramePr>
        <p:xfrm>
          <a:off x="5030787" y="5267325"/>
          <a:ext cx="1446213" cy="386571"/>
        </p:xfrm>
        <a:graphic>
          <a:graphicData uri="http://schemas.openxmlformats.org/presentationml/2006/ole">
            <p:oleObj spid="_x0000_s417797" name="Equation" r:id="rId6" imgW="901700" imgH="241300" progId="Equation.DSMT4">
              <p:embed/>
            </p:oleObj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/>
        </p:nvGraphicFramePr>
        <p:xfrm>
          <a:off x="5181600" y="5621338"/>
          <a:ext cx="2251075" cy="779462"/>
        </p:xfrm>
        <a:graphic>
          <a:graphicData uri="http://schemas.openxmlformats.org/presentationml/2006/ole">
            <p:oleObj spid="_x0000_s417798" name="Equation" r:id="rId7" imgW="1320800" imgH="457200" progId="Equation.DSMT4">
              <p:embed/>
            </p:oleObj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/>
        </p:nvGraphicFramePr>
        <p:xfrm>
          <a:off x="7410450" y="5621338"/>
          <a:ext cx="1581150" cy="779462"/>
        </p:xfrm>
        <a:graphic>
          <a:graphicData uri="http://schemas.openxmlformats.org/presentationml/2006/ole">
            <p:oleObj spid="_x0000_s417799" name="Equation" r:id="rId8" imgW="927100" imgH="457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685800"/>
            <a:ext cx="8686800" cy="55626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Any particle inside the circle of area </a:t>
            </a:r>
            <a:r>
              <a:rPr lang="el-GR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000" baseline="-25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0</a:t>
            </a:r>
            <a:r>
              <a:rPr lang="en-US" sz="2000" baseline="30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000" dirty="0">
                <a:solidFill>
                  <a:srgbClr val="3333CC"/>
                </a:solidFill>
              </a:rPr>
              <a:t> will be similarly scattered.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</a:t>
            </a:r>
            <a:r>
              <a:rPr lang="en-US" sz="2000" b="1" u="sng" dirty="0">
                <a:solidFill>
                  <a:srgbClr val="800000"/>
                </a:solidFill>
              </a:rPr>
              <a:t>cross section </a:t>
            </a:r>
            <a:r>
              <a:rPr lang="el-GR" sz="2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σ</a:t>
            </a:r>
            <a:r>
              <a:rPr lang="en-US" sz="2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l-GR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000" baseline="30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000" dirty="0">
                <a:solidFill>
                  <a:srgbClr val="3333CC"/>
                </a:solidFill>
              </a:rPr>
              <a:t> is related to the </a:t>
            </a:r>
            <a:r>
              <a:rPr lang="en-US" sz="2000" b="1" u="sng" dirty="0">
                <a:solidFill>
                  <a:srgbClr val="800000"/>
                </a:solidFill>
              </a:rPr>
              <a:t>probability</a:t>
            </a:r>
            <a:r>
              <a:rPr lang="en-US" sz="2000" dirty="0">
                <a:solidFill>
                  <a:srgbClr val="3333CC"/>
                </a:solidFill>
              </a:rPr>
              <a:t> for a particle being scattered by a </a:t>
            </a:r>
            <a:r>
              <a:rPr lang="en-US" sz="2000" dirty="0" smtClean="0">
                <a:solidFill>
                  <a:srgbClr val="3333CC"/>
                </a:solidFill>
              </a:rPr>
              <a:t>nucleus.</a:t>
            </a:r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fraction of incident particles scattered is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number of scattering nuclei per unit area		       .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</a:t>
            </a:r>
            <a:r>
              <a:rPr lang="en-US" sz="4000" dirty="0" smtClean="0"/>
              <a:t>Scattering - probability</a:t>
            </a:r>
            <a:endParaRPr lang="en-US" sz="4000" dirty="0"/>
          </a:p>
        </p:txBody>
      </p:sp>
      <p:pic>
        <p:nvPicPr>
          <p:cNvPr id="28678" name="Picture 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2763" y="5181600"/>
            <a:ext cx="30384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5794375"/>
            <a:ext cx="1879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2813" y="1295400"/>
            <a:ext cx="4778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70690" name="Object 2"/>
          <p:cNvGraphicFramePr>
            <a:graphicFrameLocks noChangeAspect="1"/>
          </p:cNvGraphicFramePr>
          <p:nvPr/>
        </p:nvGraphicFramePr>
        <p:xfrm>
          <a:off x="2941638" y="4006850"/>
          <a:ext cx="2955925" cy="793750"/>
        </p:xfrm>
        <a:graphic>
          <a:graphicData uri="http://schemas.openxmlformats.org/presentationml/2006/ole">
            <p:oleObj spid="_x0000_s370690" name="Equation" r:id="rId6" imgW="1892300" imgH="5080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48400" y="4078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t: target thickness</a:t>
            </a:r>
          </a:p>
          <a:p>
            <a:r>
              <a:rPr lang="en-US" sz="1800" b="1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: atomic number density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688388" cy="4725988"/>
          </a:xfrm>
        </p:spPr>
        <p:txBody>
          <a:bodyPr/>
          <a:lstStyle/>
          <a:p>
            <a:pPr eaLnBrk="1" hangingPunct="1"/>
            <a:r>
              <a:rPr lang="en-US" sz="2800" dirty="0"/>
              <a:t>In actual experiment a detector is positioned from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latin typeface="Symbol" pitchFamily="-84" charset="2"/>
              </a:rPr>
              <a:t> </a:t>
            </a:r>
            <a:r>
              <a:rPr lang="en-US" sz="2800" dirty="0"/>
              <a:t>to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i="1" dirty="0">
                <a:latin typeface="Symbol" pitchFamily="-84" charset="2"/>
              </a:rPr>
              <a:t> </a:t>
            </a:r>
            <a:r>
              <a:rPr lang="en-US" sz="2800" dirty="0"/>
              <a:t>+ </a:t>
            </a:r>
            <a:r>
              <a:rPr lang="en-US" sz="2800" i="1" dirty="0" err="1"/>
              <a:t>d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/>
              <a:t> that corresponds to incident particles between </a:t>
            </a:r>
            <a:r>
              <a:rPr lang="en-US" sz="2800" i="1" dirty="0" err="1"/>
              <a:t>b</a:t>
            </a:r>
            <a:r>
              <a:rPr lang="en-US" sz="2800" dirty="0"/>
              <a:t> and </a:t>
            </a:r>
            <a:r>
              <a:rPr lang="en-US" sz="2800" i="1" dirty="0" err="1"/>
              <a:t>b</a:t>
            </a:r>
            <a:r>
              <a:rPr lang="en-US" sz="2800" dirty="0"/>
              <a:t> + </a:t>
            </a:r>
            <a:r>
              <a:rPr lang="en-US" sz="2800" i="1" dirty="0"/>
              <a:t>db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number of particles scattered</a:t>
            </a:r>
            <a:r>
              <a:rPr lang="en-US" sz="2800" dirty="0" smtClean="0"/>
              <a:t> into the the angular coverage per </a:t>
            </a:r>
            <a:r>
              <a:rPr lang="en-US" sz="2800" dirty="0"/>
              <a:t>unit area is</a:t>
            </a:r>
          </a:p>
          <a:p>
            <a:pPr eaLnBrk="1" hangingPunct="1"/>
            <a:endParaRPr lang="en-US" sz="40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400" dirty="0"/>
              <a:t>Rutherford Scattering Equation</a:t>
            </a:r>
          </a:p>
        </p:txBody>
      </p:sp>
      <p:pic>
        <p:nvPicPr>
          <p:cNvPr id="29701" name="Picture 1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181600"/>
            <a:ext cx="42386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1905000"/>
            <a:ext cx="3581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3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Important Points </a:t>
            </a:r>
          </a:p>
        </p:txBody>
      </p:sp>
      <p:sp>
        <p:nvSpPr>
          <p:cNvPr id="30725" name="Subtitle 4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305800" cy="50292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proportional to the square of the atomic number of </a:t>
            </a:r>
            <a:r>
              <a:rPr lang="en-US" i="1" dirty="0" smtClean="0"/>
              <a:t>both</a:t>
            </a:r>
            <a:r>
              <a:rPr lang="en-US" dirty="0" smtClean="0"/>
              <a:t> the incident particle (Z</a:t>
            </a:r>
            <a:r>
              <a:rPr lang="en-US" baseline="-25000" dirty="0" smtClean="0"/>
              <a:t>1</a:t>
            </a:r>
            <a:r>
              <a:rPr lang="en-US" dirty="0" smtClean="0"/>
              <a:t>) and the target </a:t>
            </a:r>
            <a:r>
              <a:rPr lang="en-US" dirty="0" err="1" smtClean="0"/>
              <a:t>scatterer</a:t>
            </a:r>
            <a:r>
              <a:rPr lang="en-US" dirty="0" smtClean="0"/>
              <a:t> (Z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number of scattered particles is inversely proportional to the square of the kinetic energy of the incident particle.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For the scattering angle 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, the scattering is proportional to 4</a:t>
            </a:r>
            <a:r>
              <a:rPr lang="en-US" baseline="30000" dirty="0" smtClean="0"/>
              <a:t>th</a:t>
            </a:r>
            <a:r>
              <a:rPr lang="en-US" dirty="0" smtClean="0"/>
              <a:t> power of sin(</a:t>
            </a:r>
            <a:r>
              <a:rPr lang="en-US" dirty="0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/2).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proportional to the target thickness for thin targets.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6425" cy="788987"/>
          </a:xfrm>
        </p:spPr>
        <p:txBody>
          <a:bodyPr/>
          <a:lstStyle/>
          <a:p>
            <a:pPr eaLnBrk="1" hangingPunct="1"/>
            <a:r>
              <a:rPr lang="en-US" sz="3400" dirty="0" smtClean="0"/>
              <a:t>The </a:t>
            </a:r>
            <a:r>
              <a:rPr lang="en-US" sz="3400" dirty="0"/>
              <a:t>Classical Atomic Model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51816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As suggested by the Rutherford Model the atom consisted of a small, massive, positively charged nucleus surrounded by moving electrons. This then suggested consideration of a planetary model of the atom.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Let’s consider atoms as a planetary model.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force of attraction on the electron by the nucleus and Newton’s 2nd law give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                                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where </a:t>
            </a:r>
            <a:r>
              <a:rPr lang="en-US" sz="2800" i="1" dirty="0" err="1" smtClean="0">
                <a:solidFill>
                  <a:srgbClr val="3333CC"/>
                </a:solidFill>
              </a:rPr>
              <a:t>v</a:t>
            </a:r>
            <a:r>
              <a:rPr lang="en-US" sz="2800" dirty="0" smtClean="0">
                <a:solidFill>
                  <a:srgbClr val="3333CC"/>
                </a:solidFill>
              </a:rPr>
              <a:t> is the tangential velocity of the electron.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total energy is</a:t>
            </a:r>
          </a:p>
        </p:txBody>
      </p:sp>
      <p:pic>
        <p:nvPicPr>
          <p:cNvPr id="31748" name="Picture 1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381375"/>
            <a:ext cx="30448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25" y="5029200"/>
            <a:ext cx="4905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/>
              <a:t>The Planetary Model is Doomed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From classical E&amp;M theory, an accelerated electric charge radiates energy (electromagnetic radiation) which means total energy must decrease.           </a:t>
            </a:r>
            <a:r>
              <a:rPr lang="en-US" sz="2400" i="1" dirty="0">
                <a:solidFill>
                  <a:srgbClr val="3333CC"/>
                </a:solidFill>
              </a:rPr>
              <a:t>Radius </a:t>
            </a:r>
            <a:r>
              <a:rPr lang="en-US" sz="2400" i="1" dirty="0" err="1">
                <a:solidFill>
                  <a:srgbClr val="3333CC"/>
                </a:solidFill>
              </a:rPr>
              <a:t>r</a:t>
            </a:r>
            <a:r>
              <a:rPr lang="en-US" sz="2400" i="1" dirty="0">
                <a:solidFill>
                  <a:srgbClr val="3333CC"/>
                </a:solidFill>
              </a:rPr>
              <a:t> must decrease!!</a:t>
            </a:r>
          </a:p>
          <a:p>
            <a:pPr>
              <a:spcBef>
                <a:spcPct val="0"/>
              </a:spcBef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Font typeface="Wingdings" pitchFamily="-84" charset="2"/>
              <a:buNone/>
            </a:pPr>
            <a:r>
              <a:rPr lang="en-US" sz="2400" b="1" i="1" dirty="0">
                <a:solidFill>
                  <a:srgbClr val="3333CC"/>
                </a:solidFill>
              </a:rPr>
              <a:t>Electron crashes into the nucleus!?</a:t>
            </a:r>
            <a:endParaRPr lang="en-US" sz="2400" b="1" i="1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sz="2400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3333CC"/>
                </a:solidFill>
              </a:rPr>
              <a:t>Physics had reached a turning point in 1900 with Planck’s hypothesis of the quantum behavior of radiation.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2057400" y="1600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191000" y="5105400"/>
            <a:ext cx="533400" cy="457200"/>
          </a:xfrm>
          <a:prstGeom prst="downArrow">
            <a:avLst>
              <a:gd name="adj1" fmla="val 50880"/>
              <a:gd name="adj2" fmla="val 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32772" grpId="0" animBg="1"/>
      <p:bldP spid="327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Bohr Model of the Hydrogen </a:t>
            </a:r>
            <a:r>
              <a:rPr lang="en-US" sz="2800" dirty="0" smtClean="0"/>
              <a:t>Atom – The assumptions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5344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“Stationary” states or orbits must exist </a:t>
            </a:r>
            <a:r>
              <a:rPr lang="en-US" sz="2400" dirty="0"/>
              <a:t>in </a:t>
            </a:r>
            <a:r>
              <a:rPr lang="en-US" sz="2400" dirty="0" smtClean="0"/>
              <a:t>atoms, i.e., orbiting electrons </a:t>
            </a:r>
            <a:r>
              <a:rPr lang="en-US" sz="2400" i="1" dirty="0" smtClean="0"/>
              <a:t>do not radiate</a:t>
            </a:r>
            <a:r>
              <a:rPr lang="en-US" sz="2400" dirty="0" smtClean="0"/>
              <a:t> energy in these orbits. These orbits or stationary states are of a fixed definite energy E.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/>
              <a:t> </a:t>
            </a:r>
            <a:r>
              <a:rPr lang="en-US" sz="2400" dirty="0" smtClean="0"/>
              <a:t>The emission or absorption of electromagnetic radiation can occur only in conjunction with a transition between two stationary states. The frequency, </a:t>
            </a:r>
            <a:r>
              <a:rPr lang="en-US" sz="2400" dirty="0" err="1" smtClean="0"/>
              <a:t>f</a:t>
            </a:r>
            <a:r>
              <a:rPr lang="en-US" sz="2400" dirty="0" smtClean="0"/>
              <a:t>, of this radiation is proportional to the </a:t>
            </a:r>
            <a:r>
              <a:rPr lang="en-US" sz="2400" i="1" dirty="0" smtClean="0"/>
              <a:t>difference </a:t>
            </a:r>
            <a:r>
              <a:rPr lang="en-US" sz="2400" dirty="0" smtClean="0"/>
              <a:t>in energy of the two stationary states: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                                     </a:t>
            </a:r>
            <a:r>
              <a:rPr lang="en-US" sz="2400" i="1" dirty="0" smtClean="0"/>
              <a:t>E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hf</a:t>
            </a:r>
            <a:endParaRPr lang="en-US" sz="2400" i="1" dirty="0" smtClean="0">
              <a:ea typeface="Arial" pitchFamily="-84" charset="0"/>
              <a:cs typeface="Arial" pitchFamily="-84" charset="0"/>
            </a:endParaRP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                                      where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h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is Planck’s Constant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Classical </a:t>
            </a:r>
            <a:r>
              <a:rPr lang="en-US" sz="2400" dirty="0"/>
              <a:t>laws of physics do not apply to transitions between stationary states.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endParaRPr lang="en-US" sz="24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667000" y="5975350"/>
          <a:ext cx="246063" cy="196850"/>
        </p:xfrm>
        <a:graphic>
          <a:graphicData uri="http://schemas.openxmlformats.org/presentationml/2006/ole">
            <p:oleObj spid="_x0000_s375810" name="Equation" r:id="rId3" imgW="127000" imgH="101600" progId="Equation.DSMT4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Reminder</a:t>
            </a:r>
            <a:r>
              <a:rPr lang="en-US" sz="2800" dirty="0" smtClean="0"/>
              <a:t>: Homework #2</a:t>
            </a:r>
          </a:p>
          <a:p>
            <a:pPr lvl="1" eaLnBrk="1" hangingPunct="1"/>
            <a:r>
              <a:rPr lang="en-US" sz="2400" dirty="0" smtClean="0"/>
              <a:t>CH3 end of the chapter problems: 2, 19, 27, 36, 41, 47 and 57</a:t>
            </a:r>
          </a:p>
          <a:p>
            <a:pPr lvl="1" eaLnBrk="1" hangingPunct="1"/>
            <a:r>
              <a:rPr lang="en-US" sz="2400" dirty="0" smtClean="0"/>
              <a:t>Due this Wednesday, Sept. 26</a:t>
            </a:r>
          </a:p>
          <a:p>
            <a:pPr eaLnBrk="1" hangingPunct="1"/>
            <a:r>
              <a:rPr lang="en-US" sz="2800" dirty="0" smtClean="0"/>
              <a:t>Quiz #2 this Wednesday, Sept. 26</a:t>
            </a:r>
          </a:p>
          <a:p>
            <a:pPr lvl="1" eaLnBrk="1" hangingPunct="1"/>
            <a:r>
              <a:rPr lang="en-US" sz="2400" dirty="0" smtClean="0"/>
              <a:t>Beginning of the class</a:t>
            </a:r>
          </a:p>
          <a:p>
            <a:pPr lvl="1" eaLnBrk="1" hangingPunct="1"/>
            <a:r>
              <a:rPr lang="en-US" sz="2400" dirty="0" smtClean="0"/>
              <a:t>Covers CH1.1 –</a:t>
            </a:r>
            <a:r>
              <a:rPr lang="en-US" sz="2400" dirty="0" smtClean="0"/>
              <a:t> </a:t>
            </a:r>
            <a:r>
              <a:rPr lang="en-US" sz="2400" dirty="0" smtClean="0"/>
              <a:t>CH4.3 (Rutherford scattering)</a:t>
            </a:r>
            <a:endParaRPr lang="en-US" sz="2000" dirty="0" smtClean="0"/>
          </a:p>
          <a:p>
            <a:pPr eaLnBrk="1" hangingPunct="1"/>
            <a:r>
              <a:rPr lang="en-US" sz="2800" dirty="0" smtClean="0"/>
              <a:t>Conference volunteers, please send e-mail to Dr. Jackson (</a:t>
            </a:r>
            <a:r>
              <a:rPr lang="en-US" sz="2800" dirty="0" smtClean="0">
                <a:hlinkClick r:id="rId2"/>
              </a:rPr>
              <a:t>cbjackson@uta.edu</a:t>
            </a:r>
            <a:r>
              <a:rPr lang="en-US" sz="2800" dirty="0" smtClean="0"/>
              <a:t>) ASAP!</a:t>
            </a:r>
          </a:p>
          <a:p>
            <a:pPr eaLnBrk="1" hangingPunct="1"/>
            <a:r>
              <a:rPr lang="en-US" sz="2800" dirty="0" smtClean="0"/>
              <a:t>Not sure if there is a colloquium this week.  I will keep you informed in class Wednesday!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Special Project #3</a:t>
            </a: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define all the variables used in your derivation! Points will </a:t>
            </a:r>
            <a:r>
              <a:rPr lang="en-US" dirty="0" smtClean="0">
                <a:solidFill>
                  <a:srgbClr val="3333CC"/>
                </a:solidFill>
              </a:rPr>
              <a:t>be deducted for missing variable definitions.</a:t>
            </a:r>
            <a:endParaRPr lang="en-US" dirty="0" smtClean="0">
              <a:solidFill>
                <a:srgbClr val="3333CC"/>
              </a:solidFill>
            </a:endParaRP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</a:t>
            </a:r>
            <a:r>
              <a:rPr lang="en-US" dirty="0" smtClean="0">
                <a:solidFill>
                  <a:srgbClr val="3333CC"/>
                </a:solidFill>
              </a:rPr>
              <a:t>the book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</a:t>
            </a:r>
            <a:r>
              <a:rPr lang="en-US" dirty="0" smtClean="0">
                <a:solidFill>
                  <a:srgbClr val="3333CC"/>
                </a:solidFill>
              </a:rPr>
              <a:t>Mon</a:t>
            </a:r>
            <a:r>
              <a:rPr lang="en-US" dirty="0" smtClean="0">
                <a:solidFill>
                  <a:srgbClr val="3333CC"/>
                </a:solidFill>
              </a:rPr>
              <a:t>day, Oct. 8.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solidFill>
                  <a:srgbClr val="800000"/>
                </a:solidFill>
              </a:rPr>
              <a:t>The Atomic Models of Thomson and Rutherford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CC"/>
                </a:solidFill>
              </a:rPr>
              <a:t>Pieces of evidence that scientists had in 1900 to indicate that the atom was not a fundamental </a:t>
            </a:r>
            <a:r>
              <a:rPr lang="en-US" sz="2800" dirty="0" smtClean="0">
                <a:solidFill>
                  <a:srgbClr val="3333CC"/>
                </a:solidFill>
              </a:rPr>
              <a:t>unit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</a:rPr>
              <a:t>There are simply too </a:t>
            </a:r>
            <a:r>
              <a:rPr lang="en-US" sz="2800" dirty="0">
                <a:solidFill>
                  <a:srgbClr val="3333CC"/>
                </a:solidFill>
              </a:rPr>
              <a:t>many kinds of </a:t>
            </a:r>
            <a:r>
              <a:rPr lang="en-US" sz="2800" dirty="0" smtClean="0">
                <a:solidFill>
                  <a:srgbClr val="3333CC"/>
                </a:solidFill>
              </a:rPr>
              <a:t>atoms (~70 known at that time), belonging </a:t>
            </a:r>
            <a:r>
              <a:rPr lang="en-US" sz="2800" dirty="0">
                <a:solidFill>
                  <a:srgbClr val="3333CC"/>
                </a:solidFill>
              </a:rPr>
              <a:t>to a distinct chemical </a:t>
            </a:r>
            <a:r>
              <a:rPr lang="en-US" sz="2800" dirty="0" smtClean="0">
                <a:solidFill>
                  <a:srgbClr val="3333CC"/>
                </a:solidFill>
              </a:rPr>
              <a:t>element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/>
              <a:t>Too many to be fundamental!!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Atoms and electromagnetic phenomena</a:t>
            </a:r>
            <a:r>
              <a:rPr lang="en-US" sz="2800" dirty="0" smtClean="0">
                <a:solidFill>
                  <a:srgbClr val="3333CC"/>
                </a:solidFill>
              </a:rPr>
              <a:t> seem to be </a:t>
            </a:r>
            <a:r>
              <a:rPr lang="en-US" sz="2800" dirty="0">
                <a:solidFill>
                  <a:srgbClr val="3333CC"/>
                </a:solidFill>
              </a:rPr>
              <a:t>intimately </a:t>
            </a:r>
            <a:r>
              <a:rPr lang="en-US" sz="2800" dirty="0" smtClean="0">
                <a:solidFill>
                  <a:srgbClr val="3333CC"/>
                </a:solidFill>
              </a:rPr>
              <a:t>related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</a:t>
            </a:r>
            <a:r>
              <a:rPr lang="en-US" sz="2800" dirty="0" smtClean="0">
                <a:solidFill>
                  <a:srgbClr val="3333CC"/>
                </a:solidFill>
              </a:rPr>
              <a:t> issue </a:t>
            </a:r>
            <a:r>
              <a:rPr lang="en-US" sz="2800" b="1" dirty="0" smtClean="0">
                <a:solidFill>
                  <a:srgbClr val="3333CC"/>
                </a:solidFill>
              </a:rPr>
              <a:t>valence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sym typeface="Wingdings"/>
              </a:rPr>
              <a:t></a:t>
            </a:r>
            <a:r>
              <a:rPr lang="en-US" sz="2800" dirty="0" smtClean="0">
                <a:solidFill>
                  <a:srgbClr val="3333CC"/>
                </a:solidFill>
                <a:sym typeface="Wingdings"/>
              </a:rPr>
              <a:t> Why c</a:t>
            </a:r>
            <a:r>
              <a:rPr lang="en-US" sz="2800" dirty="0" smtClean="0">
                <a:solidFill>
                  <a:srgbClr val="3333CC"/>
                </a:solidFill>
              </a:rPr>
              <a:t>ertain </a:t>
            </a:r>
            <a:r>
              <a:rPr lang="en-US" sz="2800" dirty="0">
                <a:solidFill>
                  <a:srgbClr val="3333CC"/>
                </a:solidFill>
              </a:rPr>
              <a:t>elements combine with some elements but not with </a:t>
            </a:r>
            <a:r>
              <a:rPr lang="en-US" sz="2800" dirty="0" smtClean="0">
                <a:solidFill>
                  <a:srgbClr val="3333CC"/>
                </a:solidFill>
              </a:rPr>
              <a:t>others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>
                <a:solidFill>
                  <a:srgbClr val="000000"/>
                </a:solidFill>
              </a:rPr>
              <a:t>Is there a </a:t>
            </a:r>
            <a:r>
              <a:rPr lang="en-US" sz="2400" dirty="0">
                <a:solidFill>
                  <a:srgbClr val="000000"/>
                </a:solidFill>
              </a:rPr>
              <a:t>characteristic</a:t>
            </a:r>
            <a:r>
              <a:rPr lang="en-US" sz="2400" dirty="0" smtClean="0">
                <a:solidFill>
                  <a:srgbClr val="000000"/>
                </a:solidFill>
              </a:rPr>
              <a:t> internal </a:t>
            </a:r>
            <a:r>
              <a:rPr lang="en-US" sz="2400" dirty="0">
                <a:solidFill>
                  <a:srgbClr val="000000"/>
                </a:solidFill>
              </a:rPr>
              <a:t>atomic </a:t>
            </a:r>
            <a:r>
              <a:rPr lang="en-US" sz="2400" dirty="0" smtClean="0">
                <a:solidFill>
                  <a:srgbClr val="000000"/>
                </a:solidFill>
              </a:rPr>
              <a:t>structure?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 discoveries of radioactivity</a:t>
            </a:r>
            <a:r>
              <a:rPr lang="en-US" sz="2800" dirty="0" smtClean="0">
                <a:solidFill>
                  <a:srgbClr val="3333CC"/>
                </a:solidFill>
              </a:rPr>
              <a:t>, </a:t>
            </a:r>
            <a:r>
              <a:rPr lang="en-US" sz="2800" dirty="0" err="1">
                <a:solidFill>
                  <a:srgbClr val="3333CC"/>
                </a:solidFill>
              </a:rPr>
              <a:t>x</a:t>
            </a:r>
            <a:r>
              <a:rPr lang="en-US" sz="2800" dirty="0">
                <a:solidFill>
                  <a:srgbClr val="3333CC"/>
                </a:solidFill>
              </a:rPr>
              <a:t> rays, and</a:t>
            </a:r>
            <a:r>
              <a:rPr lang="en-US" sz="2800" dirty="0" smtClean="0">
                <a:solidFill>
                  <a:srgbClr val="3333CC"/>
                </a:solidFill>
              </a:rPr>
              <a:t> the </a:t>
            </a:r>
            <a:r>
              <a:rPr lang="en-US" sz="2800" dirty="0">
                <a:solidFill>
                  <a:srgbClr val="3333CC"/>
                </a:solidFill>
              </a:rPr>
              <a:t>electron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</a:rPr>
              <a:t>Thomson’s “plum-pudding” model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endParaRPr lang="en-US" sz="2800" dirty="0" smtClean="0">
              <a:solidFill>
                <a:srgbClr val="3333CC"/>
              </a:solidFill>
              <a:sym typeface="Wingdings"/>
            </a:endParaRP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Atoms are electrically neutral and have electrons in them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Atoms must have equal amount of positive charges in it to balance electron negative charges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So how about </a:t>
            </a:r>
            <a:r>
              <a:rPr lang="en-US" sz="2400" dirty="0" smtClean="0"/>
              <a:t>positive </a:t>
            </a:r>
            <a:r>
              <a:rPr lang="en-US" sz="2400" dirty="0"/>
              <a:t>charges spread uniformly throughout a sphere the size of the atom with, the newly discovered “negative” electrons embedded in the uniform background.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Thomson’s thought </a:t>
            </a:r>
            <a:r>
              <a:rPr lang="en-US" sz="2800" dirty="0">
                <a:solidFill>
                  <a:srgbClr val="3333CC"/>
                </a:solidFill>
              </a:rPr>
              <a:t>when the atom was </a:t>
            </a:r>
            <a:r>
              <a:rPr lang="en-US" sz="2800" dirty="0" smtClean="0">
                <a:solidFill>
                  <a:srgbClr val="3333CC"/>
                </a:solidFill>
              </a:rPr>
              <a:t>heated </a:t>
            </a:r>
            <a:r>
              <a:rPr lang="en-US" sz="2800" dirty="0">
                <a:solidFill>
                  <a:srgbClr val="3333CC"/>
                </a:solidFill>
              </a:rPr>
              <a:t>the electrons could vibrate about their equilibrium positions, thus producing electromagnetic radiation.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34400" cy="636587"/>
          </a:xfrm>
        </p:spPr>
        <p:txBody>
          <a:bodyPr/>
          <a:lstStyle/>
          <a:p>
            <a:pPr algn="ctr" eaLnBrk="1" hangingPunct="1"/>
            <a:r>
              <a:rPr lang="en-US" sz="3600" dirty="0"/>
              <a:t>Thomson’s Atomic Model</a:t>
            </a: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dirty="0"/>
              <a:t>Experiments of Geiger and Marsden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90600"/>
            <a:ext cx="5029200" cy="51054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Rutherford, Geiger, and Marsden conceived a new technique for investigating the structure of matter by scattering a particles from atoms.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Geiger showed that many a particles were scattered from thin gold-leaf targets at backward angles greater than 90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°</a:t>
            </a:r>
            <a:r>
              <a:rPr lang="en-US" dirty="0">
                <a:solidFill>
                  <a:srgbClr val="3333CC"/>
                </a:solidFill>
              </a:rPr>
              <a:t>.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19200"/>
            <a:ext cx="327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" y="3122612"/>
            <a:ext cx="815498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maximum scattering angle corresponding to the maximum momentum change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Using the momentum conservation and the KE conservation for an elastic collision, the maximum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momentum change of the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particle 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Determine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by letting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p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max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 perpendicular to the direction of motion.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9916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 smtClean="0">
                <a:cs typeface="ＭＳ Ｐゴシック" pitchFamily="-84" charset="-128"/>
              </a:rPr>
              <a:t>Geiger and Marsden (1909) observed backward-scattered (</a:t>
            </a:r>
            <a:r>
              <a:rPr lang="en-US" sz="2000" dirty="0" err="1" smtClean="0">
                <a:latin typeface="Symbol" charset="2"/>
                <a:cs typeface="Symbol" charset="2"/>
              </a:rPr>
              <a:t>θ</a:t>
            </a:r>
            <a:r>
              <a:rPr lang="en-US" sz="2000" dirty="0" smtClean="0">
                <a:cs typeface="ＭＳ Ｐゴシック" pitchFamily="-84" charset="-128"/>
              </a:rPr>
              <a:t>&gt;=90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)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when a beam of energetic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was directed at a piece of gold foil as thin as 6.0x10</a:t>
            </a:r>
            <a:r>
              <a:rPr lang="en-US" sz="2000" baseline="30000" dirty="0" smtClean="0">
                <a:cs typeface="ＭＳ Ｐゴシック" pitchFamily="-84" charset="-128"/>
              </a:rPr>
              <a:t>-7</a:t>
            </a:r>
            <a:r>
              <a:rPr lang="en-US" sz="2000" dirty="0" smtClean="0">
                <a:cs typeface="ＭＳ Ｐゴシック" pitchFamily="-84" charset="-128"/>
              </a:rPr>
              <a:t>m.  Assuming an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 scatters from an electron in the foil, what is the maximum scattering angle? 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4.1: Maximum Scattering Angle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Mon., Sept. 17,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3648075" y="4267200"/>
          <a:ext cx="3057525" cy="469900"/>
        </p:xfrm>
        <a:graphic>
          <a:graphicData uri="http://schemas.openxmlformats.org/presentationml/2006/ole">
            <p:oleObj spid="_x0000_s416773" name="Equation" r:id="rId3" imgW="1816100" imgH="279400" progId="Equation.DSMT4">
              <p:embed/>
            </p:oleObj>
          </a:graphicData>
        </a:graphic>
      </p:graphicFrame>
      <p:pic>
        <p:nvPicPr>
          <p:cNvPr id="15" name="Picture 35" descr="0403"/>
          <p:cNvPicPr>
            <a:picLocks noChangeAspect="1" noChangeArrowheads="1"/>
          </p:cNvPicPr>
          <p:nvPr/>
        </p:nvPicPr>
        <p:blipFill>
          <a:blip r:embed="rId4"/>
          <a:srcRect b="10010"/>
          <a:stretch>
            <a:fillRect/>
          </a:stretch>
        </p:blipFill>
        <p:spPr bwMode="auto">
          <a:xfrm>
            <a:off x="1143000" y="1828800"/>
            <a:ext cx="6858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914400" y="1676400"/>
            <a:ext cx="3124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76800" y="1676400"/>
            <a:ext cx="3124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690563" y="4114800"/>
          <a:ext cx="1884362" cy="379412"/>
        </p:xfrm>
        <a:graphic>
          <a:graphicData uri="http://schemas.openxmlformats.org/presentationml/2006/ole">
            <p:oleObj spid="_x0000_s416777" name="Equation" r:id="rId5" imgW="1384300" imgH="279400" progId="Equation.DSMT4">
              <p:embed/>
            </p:oleObj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/>
        </p:nvGraphicFramePr>
        <p:xfrm>
          <a:off x="609600" y="5353050"/>
          <a:ext cx="2001837" cy="819150"/>
        </p:xfrm>
        <a:graphic>
          <a:graphicData uri="http://schemas.openxmlformats.org/presentationml/2006/ole">
            <p:oleObj spid="_x0000_s416778" name="Equation" r:id="rId6" imgW="1054100" imgH="431800" progId="Equation.DSMT4">
              <p:embed/>
            </p:oleObj>
          </a:graphicData>
        </a:graphic>
      </p:graphicFrame>
      <p:pic>
        <p:nvPicPr>
          <p:cNvPr id="21" name="Picture 34" descr="0404"/>
          <p:cNvPicPr>
            <a:picLocks noChangeAspect="1" noChangeArrowheads="1"/>
          </p:cNvPicPr>
          <p:nvPr/>
        </p:nvPicPr>
        <p:blipFill>
          <a:blip r:embed="rId7"/>
          <a:srcRect b="9004"/>
          <a:stretch>
            <a:fillRect/>
          </a:stretch>
        </p:blipFill>
        <p:spPr bwMode="auto">
          <a:xfrm>
            <a:off x="7422356" y="4800600"/>
            <a:ext cx="1721644" cy="7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2971800" y="4343400"/>
            <a:ext cx="609600" cy="381000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9" name="Object 11"/>
          <p:cNvGraphicFramePr>
            <a:graphicFrameLocks noChangeAspect="1"/>
          </p:cNvGraphicFramePr>
          <p:nvPr/>
        </p:nvGraphicFramePr>
        <p:xfrm>
          <a:off x="609600" y="4448175"/>
          <a:ext cx="2351088" cy="534988"/>
        </p:xfrm>
        <a:graphic>
          <a:graphicData uri="http://schemas.openxmlformats.org/presentationml/2006/ole">
            <p:oleObj spid="_x0000_s416779" name="Equation" r:id="rId8" imgW="1727200" imgH="393700" progId="Equation.DSMT4">
              <p:embed/>
            </p:oleObj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/>
        </p:nvGraphicFramePr>
        <p:xfrm>
          <a:off x="6705600" y="4360863"/>
          <a:ext cx="2052638" cy="363537"/>
        </p:xfrm>
        <a:graphic>
          <a:graphicData uri="http://schemas.openxmlformats.org/presentationml/2006/ole">
            <p:oleObj spid="_x0000_s416780" name="Equation" r:id="rId9" imgW="1219200" imgH="215900" progId="Equation.DSMT4">
              <p:embed/>
            </p:oleObj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/>
        </p:nvGraphicFramePr>
        <p:xfrm>
          <a:off x="2590800" y="5353050"/>
          <a:ext cx="1084263" cy="819150"/>
        </p:xfrm>
        <a:graphic>
          <a:graphicData uri="http://schemas.openxmlformats.org/presentationml/2006/ole">
            <p:oleObj spid="_x0000_s416781" name="Equation" r:id="rId10" imgW="571500" imgH="431800" progId="Equation.DSMT4">
              <p:embed/>
            </p:oleObj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/>
        </p:nvGraphicFramePr>
        <p:xfrm>
          <a:off x="3810000" y="5334000"/>
          <a:ext cx="842963" cy="819150"/>
        </p:xfrm>
        <a:graphic>
          <a:graphicData uri="http://schemas.openxmlformats.org/presentationml/2006/ole">
            <p:oleObj spid="_x0000_s416782" name="Equation" r:id="rId11" imgW="444500" imgH="431800" progId="Equation.DSMT4">
              <p:embed/>
            </p:oleObj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4637087" y="5486400"/>
          <a:ext cx="2678113" cy="360363"/>
        </p:xfrm>
        <a:graphic>
          <a:graphicData uri="http://schemas.openxmlformats.org/presentationml/2006/ole">
            <p:oleObj spid="_x0000_s416783" name="Equation" r:id="rId12" imgW="1409700" imgH="1905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2530" grpId="0" build="p"/>
      <p:bldP spid="16" grpId="0" animBg="1"/>
      <p:bldP spid="17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If an </a:t>
            </a:r>
            <a:r>
              <a:rPr lang="el-GR" sz="24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400" dirty="0"/>
              <a:t> particle were scattered by many electrons and </a:t>
            </a:r>
            <a:r>
              <a:rPr lang="en-US" sz="2400" i="1" dirty="0"/>
              <a:t>N</a:t>
            </a:r>
            <a:r>
              <a:rPr lang="en-US" sz="2400" dirty="0"/>
              <a:t> electrons results in</a:t>
            </a:r>
            <a:r>
              <a:rPr lang="en-US" sz="2400" dirty="0" smtClean="0"/>
              <a:t> &lt;</a:t>
            </a:r>
            <a:r>
              <a:rPr lang="en-US" sz="2400" dirty="0" err="1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&gt;</a:t>
            </a:r>
            <a:r>
              <a:rPr lang="en-US" sz="2400" baseline="-25000" dirty="0" smtClean="0"/>
              <a:t>total</a:t>
            </a:r>
            <a:r>
              <a:rPr lang="en-US" sz="2400" dirty="0" smtClean="0"/>
              <a:t> ~ √N</a:t>
            </a:r>
            <a:r>
              <a:rPr lang="en-US" sz="2400" dirty="0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           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number of atoms across the thin gold layer of 6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7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Assume the distance between atoms </a:t>
            </a:r>
            <a:r>
              <a:rPr lang="en-US" sz="2400" dirty="0" smtClean="0"/>
              <a:t>is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and there are			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That gives				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6425" cy="484187"/>
          </a:xfrm>
        </p:spPr>
        <p:txBody>
          <a:bodyPr/>
          <a:lstStyle/>
          <a:p>
            <a:pPr eaLnBrk="1" hangingPunct="1"/>
            <a:r>
              <a:rPr lang="en-US" sz="3400" dirty="0"/>
              <a:t>Multiple Scattering from Electrons</a:t>
            </a:r>
          </a:p>
        </p:txBody>
      </p:sp>
      <p:pic>
        <p:nvPicPr>
          <p:cNvPr id="23557" name="Picture 2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9050" y="4724400"/>
            <a:ext cx="31559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0" y="4311650"/>
            <a:ext cx="361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5900" y="1828800"/>
            <a:ext cx="4749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286000"/>
            <a:ext cx="42989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8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3750" y="3717925"/>
            <a:ext cx="32924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3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33750" y="3048000"/>
            <a:ext cx="37115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33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5486400"/>
            <a:ext cx="31242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/>
              <a:t>Rutherford’s Atomic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458200" cy="45307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/>
              <a:t>&lt;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&gt;</a:t>
            </a:r>
            <a:r>
              <a:rPr lang="en-US" baseline="-25000" dirty="0" smtClean="0"/>
              <a:t>total</a:t>
            </a:r>
            <a:r>
              <a:rPr lang="en-US" dirty="0" smtClean="0"/>
              <a:t>~0.8</a:t>
            </a:r>
            <a:r>
              <a:rPr lang="en-US" baseline="30000" dirty="0" smtClean="0"/>
              <a:t>o</a:t>
            </a:r>
            <a:r>
              <a:rPr lang="en-US" dirty="0" smtClean="0"/>
              <a:t> even if the </a:t>
            </a:r>
            <a:r>
              <a:rPr lang="el-GR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dirty="0" smtClean="0"/>
              <a:t> particle scattered from all 79 electrons in each atom of gold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/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r>
              <a:rPr lang="en-US" dirty="0" smtClean="0"/>
              <a:t>	The experimental results were inconsistent with Thomson’s atomic model.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/>
              <a:t>Rutherford proposed that an atom has a positively charged core (nucleus) surrounded by the negative electrons.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24,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962400" y="2057400"/>
            <a:ext cx="647700" cy="838200"/>
          </a:xfrm>
          <a:prstGeom prst="downArrow">
            <a:avLst>
              <a:gd name="adj1" fmla="val 49222"/>
              <a:gd name="adj2" fmla="val 64706"/>
            </a:avLst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257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25655</TotalTime>
  <Words>1846</Words>
  <Application>Microsoft Macintosh PowerPoint</Application>
  <PresentationFormat>On-screen Show (4:3)</PresentationFormat>
  <Paragraphs>213</Paragraphs>
  <Slides>19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phys1443-spring02</vt:lpstr>
      <vt:lpstr>Equation</vt:lpstr>
      <vt:lpstr>PHYS 3313 – Section 001 Lecture #8</vt:lpstr>
      <vt:lpstr>Announcements</vt:lpstr>
      <vt:lpstr>Special Project #3</vt:lpstr>
      <vt:lpstr>The Atomic Models of Thomson and Rutherford</vt:lpstr>
      <vt:lpstr>Thomson’s Atomic Model</vt:lpstr>
      <vt:lpstr>Experiments of Geiger and Marsden</vt:lpstr>
      <vt:lpstr>Ex 4.1: Maximum Scattering Angle</vt:lpstr>
      <vt:lpstr>Multiple Scattering from Electrons</vt:lpstr>
      <vt:lpstr>Rutherford’s Atomic Model</vt:lpstr>
      <vt:lpstr>Assumptions of Rutherford Scattering </vt:lpstr>
      <vt:lpstr>Rutherford Scattering </vt:lpstr>
      <vt:lpstr>The Relationship Between the Impact Parameter b and the Scattering Angle   </vt:lpstr>
      <vt:lpstr>Rutherford Scattering</vt:lpstr>
      <vt:lpstr>Rutherford Scattering - probability</vt:lpstr>
      <vt:lpstr>Rutherford Scattering Equation</vt:lpstr>
      <vt:lpstr>The Important Points </vt:lpstr>
      <vt:lpstr>The Classical Atomic Model</vt:lpstr>
      <vt:lpstr>The Planetary Model is Doomed </vt:lpstr>
      <vt:lpstr>The Bohr Model of the Hydrogen Atom – The assumptions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1394</cp:revision>
  <dcterms:created xsi:type="dcterms:W3CDTF">2012-09-24T19:57:32Z</dcterms:created>
  <dcterms:modified xsi:type="dcterms:W3CDTF">2012-09-24T20:15:33Z</dcterms:modified>
</cp:coreProperties>
</file>