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embeddings/oleObject10.bin" ContentType="application/vnd.openxmlformats-officedocument.oleObject"/>
  <Override PartName="/ppt/embeddings/oleObject78.bin" ContentType="application/vnd.openxmlformats-officedocument.oleObject"/>
  <Override PartName="/ppt/embeddings/oleObject81.bin" ContentType="application/vnd.openxmlformats-officedocument.oleObject"/>
  <Default Extension="bin" ContentType="application/vnd.openxmlformats-officedocument.presentationml.printerSettings"/>
  <Override PartName="/ppt/embeddings/oleObject5.bin" ContentType="application/vnd.openxmlformats-officedocument.oleObject"/>
  <Override PartName="/ppt/embeddings/oleObject28.bin" ContentType="application/vnd.openxmlformats-officedocument.oleObject"/>
  <Override PartName="/ppt/embeddings/oleObject47.bin" ContentType="application/vnd.openxmlformats-officedocument.oleObject"/>
  <Override PartName="/ppt/embeddings/oleObject66.bin" ContentType="application/vnd.openxmlformats-officedocument.oleObject"/>
  <Override PartName="/ppt/slides/slide18.xml" ContentType="application/vnd.openxmlformats-officedocument.presentationml.slide+xml"/>
  <Override PartName="/ppt/embeddings/oleObject33.bin" ContentType="application/vnd.openxmlformats-officedocument.oleObject"/>
  <Override PartName="/ppt/embeddings/oleObject52.bin" ContentType="application/vnd.openxmlformats-officedocument.oleObject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oleObject71.bin" ContentType="application/vnd.openxmlformats-officedocument.oleObject"/>
  <Override PartName="/ppt/embeddings/oleObject9.bin" ContentType="application/vnd.openxmlformats-officedocument.oleObject"/>
  <Override PartName="/ppt/theme/theme1.xml" ContentType="application/vnd.openxmlformats-officedocument.theme+xml"/>
  <Override PartName="/ppt/embeddings/oleObject16.bin" ContentType="application/vnd.openxmlformats-officedocument.oleObject"/>
  <Override PartName="/ppt/slideLayouts/slideLayout10.xml" ContentType="application/vnd.openxmlformats-officedocument.presentationml.slideLayout+xml"/>
  <Override PartName="/ppt/embeddings/oleObject21.bin" ContentType="application/vnd.openxmlformats-officedocument.oleObject"/>
  <Override PartName="/ppt/embeddings/oleObject40.bin" ContentType="application/vnd.openxmlformats-officedocument.oleObject"/>
  <Override PartName="/ppt/embeddings/oleObject37.bin" ContentType="application/vnd.openxmlformats-officedocument.oleObject"/>
  <Override PartName="/ppt/embeddings/oleObject56.bin" ContentType="application/vnd.openxmlformats-officedocument.oleObject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embeddings/oleObject75.bin" ContentType="application/vnd.openxmlformats-officedocument.oleObject"/>
  <Override PartName="/ppt/embeddings/oleObject2.bin" ContentType="application/vnd.openxmlformats-officedocument.oleObject"/>
  <Override PartName="/ppt/embeddings/oleObject39.bin" ContentType="application/vnd.openxmlformats-officedocument.oleObject"/>
  <Override PartName="/ppt/embeddings/oleObject25.bin" ContentType="application/vnd.openxmlformats-officedocument.oleObject"/>
  <Override PartName="/ppt/embeddings/oleObject44.bin" ContentType="application/vnd.openxmlformats-officedocument.oleObject"/>
  <Override PartName="/ppt/embeddings/oleObject63.bin" ContentType="application/vnd.openxmlformats-officedocument.oleObject"/>
  <Override PartName="/ppt/embeddings/oleObject82.bin" ContentType="application/vnd.openxmlformats-officedocument.oleObject"/>
  <Override PartName="/ppt/embeddings/oleObject79.bin" ContentType="application/vnd.openxmlformats-officedocument.oleObject"/>
  <Override PartName="/ppt/slideLayouts/slideLayout9.xml" ContentType="application/vnd.openxmlformats-officedocument.presentationml.slideLayout+xml"/>
  <Override PartName="/ppt/embeddings/oleObject11.bin" ContentType="application/vnd.openxmlformats-officedocument.oleObject"/>
  <Override PartName="/ppt/embeddings/oleObject30.bin" ContentType="application/vnd.openxmlformats-officedocument.oleObject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embeddings/oleObject6.bin" ContentType="application/vnd.openxmlformats-officedocument.oleObject"/>
  <Override PartName="/ppt/presProps.xml" ContentType="application/vnd.openxmlformats-officedocument.presentationml.presProps+xml"/>
  <Override PartName="/ppt/embeddings/oleObject13.bin" ContentType="application/vnd.openxmlformats-officedocument.oleObject"/>
  <Override PartName="/ppt/embeddings/oleObject29.bin" ContentType="application/vnd.openxmlformats-officedocument.oleObject"/>
  <Override PartName="/ppt/embeddings/oleObject48.bin" ContentType="application/vnd.openxmlformats-officedocument.oleObject"/>
  <Override PartName="/ppt/embeddings/oleObject67.bin" ContentType="application/vnd.openxmlformats-officedocument.oleObject"/>
  <Override PartName="/ppt/slides/slide19.xml" ContentType="application/vnd.openxmlformats-officedocument.presentationml.slide+xml"/>
  <Override PartName="/ppt/embeddings/oleObject34.bin" ContentType="application/vnd.openxmlformats-officedocument.oleObject"/>
  <Override PartName="/ppt/embeddings/oleObject53.bin" ContentType="application/vnd.openxmlformats-officedocument.oleObject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72.bin" ContentType="application/vnd.openxmlformats-officedocument.oleObject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embeddings/oleObject17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embeddings/oleObject22.bin" ContentType="application/vnd.openxmlformats-officedocument.oleObject"/>
  <Default Extension="jpeg" ContentType="image/jpeg"/>
  <Override PartName="/ppt/embeddings/oleObject60.bin" ContentType="application/vnd.openxmlformats-officedocument.oleObject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embeddings/oleObject57.bin" ContentType="application/vnd.openxmlformats-officedocument.oleObject"/>
  <Override PartName="/ppt/embeddings/oleObject41.bin" ContentType="application/vnd.openxmlformats-officedocument.oleObject"/>
  <Override PartName="/ppt/slideLayouts/slideLayout6.xml" ContentType="application/vnd.openxmlformats-officedocument.presentationml.slideLayout+xml"/>
  <Override PartName="/ppt/embeddings/oleObject76.bin" ContentType="application/vnd.openxmlformats-officedocument.oleObject"/>
  <Override PartName="/ppt/embeddings/oleObject3.bin" ContentType="application/vnd.openxmlformats-officedocument.oleObject"/>
  <Override PartName="/ppt/embeddings/oleObject26.bin" ContentType="application/vnd.openxmlformats-officedocument.oleObject"/>
  <Override PartName="/ppt/embeddings/oleObject45.bin" ContentType="application/vnd.openxmlformats-officedocument.oleObject"/>
  <Override PartName="/ppt/embeddings/oleObject64.bin" ContentType="application/vnd.openxmlformats-officedocument.oleObject"/>
  <Override PartName="/ppt/embeddings/oleObject83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embeddings/oleObject12.bin" ContentType="application/vnd.openxmlformats-officedocument.oleObject"/>
  <Override PartName="/ppt/embeddings/oleObject31.bin" ContentType="application/vnd.openxmlformats-officedocument.oleObject"/>
  <Override PartName="/ppt/embeddings/oleObject50.bin" ContentType="application/vnd.openxmlformats-officedocument.oleObject"/>
  <Override PartName="/ppt/slides/slide1.xml" ContentType="application/vnd.openxmlformats-officedocument.presentationml.slide+xml"/>
  <Override PartName="/ppt/embeddings/oleObject7.bin" ContentType="application/vnd.openxmlformats-officedocument.oleObject"/>
  <Override PartName="/ppt/embeddings/oleObject14.bin" ContentType="application/vnd.openxmlformats-officedocument.oleObject"/>
  <Override PartName="/ppt/embeddings/oleObject49.bin" ContentType="application/vnd.openxmlformats-officedocument.oleObject"/>
  <Override PartName="/ppt/embeddings/oleObject68.bin" ContentType="application/vnd.openxmlformats-officedocument.oleObject"/>
  <Override PartName="/ppt/embeddings/oleObject35.bin" ContentType="application/vnd.openxmlformats-officedocument.oleObject"/>
  <Override PartName="/ppt/embeddings/oleObject54.bin" ContentType="application/vnd.openxmlformats-officedocument.oleObject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embeddings/oleObject73.bin" ContentType="application/vnd.openxmlformats-officedocument.oleObject"/>
  <Override PartName="/ppt/theme/theme3.xml" ContentType="application/vnd.openxmlformats-officedocument.theme+xml"/>
  <Override PartName="/ppt/embeddings/oleObject18.bin" ContentType="application/vnd.openxmlformats-officedocument.oleObject"/>
  <Override PartName="/ppt/slideLayouts/slideLayout12.xml" ContentType="application/vnd.openxmlformats-officedocument.presentationml.slideLayout+xml"/>
  <Override PartName="/ppt/embeddings/oleObject23.bin" ContentType="application/vnd.openxmlformats-officedocument.oleObject"/>
  <Override PartName="/ppt/embeddings/oleObject42.bin" ContentType="application/vnd.openxmlformats-officedocument.oleObject"/>
  <Override PartName="/ppt/embeddings/oleObject61.bin" ContentType="application/vnd.openxmlformats-officedocument.oleObject"/>
  <Override PartName="/ppt/embeddings/oleObject58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embeddings/oleObject77.bin" ContentType="application/vnd.openxmlformats-officedocument.oleObject"/>
  <Override PartName="/ppt/embeddings/oleObject80.bin" ContentType="application/vnd.openxmlformats-officedocument.oleObject"/>
  <Override PartName="/docProps/app.xml" ContentType="application/vnd.openxmlformats-officedocument.extended-properties+xml"/>
  <Override PartName="/ppt/embeddings/oleObject4.bin" ContentType="application/vnd.openxmlformats-officedocument.oleObject"/>
  <Override PartName="/ppt/viewProps.xml" ContentType="application/vnd.openxmlformats-officedocument.presentationml.viewProps+xml"/>
  <Override PartName="/ppt/notesMasters/notesMaster1.xml" ContentType="application/vnd.openxmlformats-officedocument.presentationml.notesMaster+xml"/>
  <Override PartName="/ppt/embeddings/oleObject27.bin" ContentType="application/vnd.openxmlformats-officedocument.oleObject"/>
  <Override PartName="/ppt/embeddings/oleObject46.bin" ContentType="application/vnd.openxmlformats-officedocument.oleObject"/>
  <Override PartName="/ppt/embeddings/oleObject65.bin" ContentType="application/vnd.openxmlformats-officedocument.oleObjec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embeddings/oleObject32.bin" ContentType="application/vnd.openxmlformats-officedocument.oleObject"/>
  <Override PartName="/ppt/embeddings/oleObject51.bin" ContentType="application/vnd.openxmlformats-officedocument.oleObject"/>
  <Override PartName="/ppt/embeddings/oleObject70.bin" ContentType="application/vnd.openxmlformats-officedocument.oleObject"/>
  <Override PartName="/ppt/slides/slide2.xml" ContentType="application/vnd.openxmlformats-officedocument.presentationml.slide+xml"/>
  <Override PartName="/ppt/embeddings/oleObject8.bin" ContentType="application/vnd.openxmlformats-officedocument.oleObject"/>
  <Override PartName="/ppt/embeddings/oleObject15.bin" ContentType="application/vnd.openxmlformats-officedocument.oleObject"/>
  <Override PartName="/ppt/embeddings/oleObject69.bin" ContentType="application/vnd.openxmlformats-officedocument.oleObject"/>
  <Override PartName="/ppt/embeddings/oleObject20.bin" ContentType="application/vnd.openxmlformats-officedocument.oleObject"/>
  <Override PartName="/ppt/embeddings/oleObject36.bin" ContentType="application/vnd.openxmlformats-officedocument.oleObject"/>
  <Override PartName="/ppt/embeddings/oleObject55.bin" ContentType="application/vnd.openxmlformats-officedocument.oleObject"/>
  <Default Extension="pict" ContentType="image/pict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embeddings/oleObject74.bin" ContentType="application/vnd.openxmlformats-officedocument.oleObject"/>
  <Override PartName="/ppt/embeddings/oleObject1.bin" ContentType="application/vnd.openxmlformats-officedocument.oleObject"/>
  <Override PartName="/ppt/embeddings/oleObject19.bin" ContentType="application/vnd.openxmlformats-officedocument.oleObject"/>
  <Override PartName="/ppt/embeddings/oleObject38.bin" ContentType="application/vnd.openxmlformats-officedocument.oleObject"/>
  <Override PartName="/ppt/embeddings/oleObject24.bin" ContentType="application/vnd.openxmlformats-officedocument.oleObject"/>
  <Default Extension="png" ContentType="image/png"/>
  <Override PartName="/ppt/embeddings/oleObject62.bin" ContentType="application/vnd.openxmlformats-officedocument.oleObject"/>
  <Override PartName="/ppt/embeddings/oleObject59.bin" ContentType="application/vnd.openxmlformats-officedocument.oleObject"/>
  <Override PartName="/ppt/embeddings/oleObject43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35" r:id="rId3"/>
    <p:sldId id="675" r:id="rId4"/>
    <p:sldId id="661" r:id="rId5"/>
    <p:sldId id="676" r:id="rId6"/>
    <p:sldId id="662" r:id="rId7"/>
    <p:sldId id="677" r:id="rId8"/>
    <p:sldId id="663" r:id="rId9"/>
    <p:sldId id="664" r:id="rId10"/>
    <p:sldId id="665" r:id="rId11"/>
    <p:sldId id="666" r:id="rId12"/>
    <p:sldId id="667" r:id="rId13"/>
    <p:sldId id="678" r:id="rId14"/>
    <p:sldId id="668" r:id="rId15"/>
    <p:sldId id="669" r:id="rId16"/>
    <p:sldId id="670" r:id="rId17"/>
    <p:sldId id="671" r:id="rId18"/>
    <p:sldId id="672" r:id="rId19"/>
    <p:sldId id="673" r:id="rId20"/>
    <p:sldId id="674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4" y="-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ict"/><Relationship Id="rId12" Type="http://schemas.openxmlformats.org/officeDocument/2006/relationships/image" Target="../media/image13.pict"/><Relationship Id="rId13" Type="http://schemas.openxmlformats.org/officeDocument/2006/relationships/image" Target="../media/image14.pict"/><Relationship Id="rId1" Type="http://schemas.openxmlformats.org/officeDocument/2006/relationships/image" Target="../media/image2.pict"/><Relationship Id="rId2" Type="http://schemas.openxmlformats.org/officeDocument/2006/relationships/image" Target="../media/image3.pict"/><Relationship Id="rId3" Type="http://schemas.openxmlformats.org/officeDocument/2006/relationships/image" Target="../media/image4.pict"/><Relationship Id="rId4" Type="http://schemas.openxmlformats.org/officeDocument/2006/relationships/image" Target="../media/image5.pict"/><Relationship Id="rId5" Type="http://schemas.openxmlformats.org/officeDocument/2006/relationships/image" Target="../media/image6.pict"/><Relationship Id="rId6" Type="http://schemas.openxmlformats.org/officeDocument/2006/relationships/image" Target="../media/image7.pict"/><Relationship Id="rId7" Type="http://schemas.openxmlformats.org/officeDocument/2006/relationships/image" Target="../media/image8.pict"/><Relationship Id="rId8" Type="http://schemas.openxmlformats.org/officeDocument/2006/relationships/image" Target="../media/image9.pict"/><Relationship Id="rId9" Type="http://schemas.openxmlformats.org/officeDocument/2006/relationships/image" Target="../media/image10.pict"/><Relationship Id="rId10" Type="http://schemas.openxmlformats.org/officeDocument/2006/relationships/image" Target="../media/image11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ict"/><Relationship Id="rId4" Type="http://schemas.openxmlformats.org/officeDocument/2006/relationships/image" Target="../media/image16.pict"/><Relationship Id="rId5" Type="http://schemas.openxmlformats.org/officeDocument/2006/relationships/image" Target="../media/image17.pict"/><Relationship Id="rId6" Type="http://schemas.openxmlformats.org/officeDocument/2006/relationships/image" Target="../media/image18.pict"/><Relationship Id="rId7" Type="http://schemas.openxmlformats.org/officeDocument/2006/relationships/image" Target="../media/image19.pict"/><Relationship Id="rId8" Type="http://schemas.openxmlformats.org/officeDocument/2006/relationships/image" Target="../media/image20.pict"/><Relationship Id="rId9" Type="http://schemas.openxmlformats.org/officeDocument/2006/relationships/image" Target="../media/image21.pict"/><Relationship Id="rId10" Type="http://schemas.openxmlformats.org/officeDocument/2006/relationships/image" Target="../media/image22.pict"/><Relationship Id="rId1" Type="http://schemas.openxmlformats.org/officeDocument/2006/relationships/image" Target="../media/image3.pict"/><Relationship Id="rId2" Type="http://schemas.openxmlformats.org/officeDocument/2006/relationships/image" Target="../media/image8.pict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ict"/><Relationship Id="rId4" Type="http://schemas.openxmlformats.org/officeDocument/2006/relationships/image" Target="../media/image26.pict"/><Relationship Id="rId5" Type="http://schemas.openxmlformats.org/officeDocument/2006/relationships/image" Target="../media/image27.pict"/><Relationship Id="rId6" Type="http://schemas.openxmlformats.org/officeDocument/2006/relationships/image" Target="../media/image28.pict"/><Relationship Id="rId7" Type="http://schemas.openxmlformats.org/officeDocument/2006/relationships/image" Target="../media/image29.pict"/><Relationship Id="rId8" Type="http://schemas.openxmlformats.org/officeDocument/2006/relationships/image" Target="../media/image30.pict"/><Relationship Id="rId9" Type="http://schemas.openxmlformats.org/officeDocument/2006/relationships/image" Target="../media/image31.pict"/><Relationship Id="rId10" Type="http://schemas.openxmlformats.org/officeDocument/2006/relationships/image" Target="../media/image32.pict"/><Relationship Id="rId1" Type="http://schemas.openxmlformats.org/officeDocument/2006/relationships/image" Target="../media/image23.pict"/><Relationship Id="rId2" Type="http://schemas.openxmlformats.org/officeDocument/2006/relationships/image" Target="../media/image24.pict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ict"/><Relationship Id="rId12" Type="http://schemas.openxmlformats.org/officeDocument/2006/relationships/image" Target="../media/image44.pict"/><Relationship Id="rId13" Type="http://schemas.openxmlformats.org/officeDocument/2006/relationships/image" Target="../media/image45.pict"/><Relationship Id="rId14" Type="http://schemas.openxmlformats.org/officeDocument/2006/relationships/image" Target="../media/image46.pict"/><Relationship Id="rId1" Type="http://schemas.openxmlformats.org/officeDocument/2006/relationships/image" Target="../media/image33.pict"/><Relationship Id="rId2" Type="http://schemas.openxmlformats.org/officeDocument/2006/relationships/image" Target="../media/image34.pict"/><Relationship Id="rId3" Type="http://schemas.openxmlformats.org/officeDocument/2006/relationships/image" Target="../media/image35.pict"/><Relationship Id="rId4" Type="http://schemas.openxmlformats.org/officeDocument/2006/relationships/image" Target="../media/image36.pict"/><Relationship Id="rId5" Type="http://schemas.openxmlformats.org/officeDocument/2006/relationships/image" Target="../media/image37.pict"/><Relationship Id="rId6" Type="http://schemas.openxmlformats.org/officeDocument/2006/relationships/image" Target="../media/image38.pict"/><Relationship Id="rId7" Type="http://schemas.openxmlformats.org/officeDocument/2006/relationships/image" Target="../media/image39.pict"/><Relationship Id="rId8" Type="http://schemas.openxmlformats.org/officeDocument/2006/relationships/image" Target="../media/image40.pict"/><Relationship Id="rId9" Type="http://schemas.openxmlformats.org/officeDocument/2006/relationships/image" Target="../media/image41.pict"/><Relationship Id="rId10" Type="http://schemas.openxmlformats.org/officeDocument/2006/relationships/image" Target="../media/image42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5" Type="http://schemas.openxmlformats.org/officeDocument/2006/relationships/image" Target="../media/image53.pict"/><Relationship Id="rId6" Type="http://schemas.openxmlformats.org/officeDocument/2006/relationships/image" Target="../media/image54.pict"/><Relationship Id="rId7" Type="http://schemas.openxmlformats.org/officeDocument/2006/relationships/image" Target="../media/image55.pict"/><Relationship Id="rId8" Type="http://schemas.openxmlformats.org/officeDocument/2006/relationships/image" Target="../media/image56.pict"/><Relationship Id="rId9" Type="http://schemas.openxmlformats.org/officeDocument/2006/relationships/image" Target="../media/image57.pict"/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ict"/><Relationship Id="rId12" Type="http://schemas.openxmlformats.org/officeDocument/2006/relationships/image" Target="../media/image69.pict"/><Relationship Id="rId13" Type="http://schemas.openxmlformats.org/officeDocument/2006/relationships/image" Target="../media/image70.pict"/><Relationship Id="rId1" Type="http://schemas.openxmlformats.org/officeDocument/2006/relationships/image" Target="../media/image58.pict"/><Relationship Id="rId2" Type="http://schemas.openxmlformats.org/officeDocument/2006/relationships/image" Target="../media/image59.pict"/><Relationship Id="rId3" Type="http://schemas.openxmlformats.org/officeDocument/2006/relationships/image" Target="../media/image60.pict"/><Relationship Id="rId4" Type="http://schemas.openxmlformats.org/officeDocument/2006/relationships/image" Target="../media/image61.pict"/><Relationship Id="rId5" Type="http://schemas.openxmlformats.org/officeDocument/2006/relationships/image" Target="../media/image62.pict"/><Relationship Id="rId6" Type="http://schemas.openxmlformats.org/officeDocument/2006/relationships/image" Target="../media/image63.pict"/><Relationship Id="rId7" Type="http://schemas.openxmlformats.org/officeDocument/2006/relationships/image" Target="../media/image64.pict"/><Relationship Id="rId8" Type="http://schemas.openxmlformats.org/officeDocument/2006/relationships/image" Target="../media/image65.pict"/><Relationship Id="rId9" Type="http://schemas.openxmlformats.org/officeDocument/2006/relationships/image" Target="../media/image66.pict"/><Relationship Id="rId10" Type="http://schemas.openxmlformats.org/officeDocument/2006/relationships/image" Target="../media/image67.pict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ict"/><Relationship Id="rId4" Type="http://schemas.openxmlformats.org/officeDocument/2006/relationships/image" Target="../media/image74.pict"/><Relationship Id="rId5" Type="http://schemas.openxmlformats.org/officeDocument/2006/relationships/image" Target="../media/image75.pict"/><Relationship Id="rId6" Type="http://schemas.openxmlformats.org/officeDocument/2006/relationships/image" Target="../media/image76.pict"/><Relationship Id="rId1" Type="http://schemas.openxmlformats.org/officeDocument/2006/relationships/image" Target="../media/image71.pict"/><Relationship Id="rId2" Type="http://schemas.openxmlformats.org/officeDocument/2006/relationships/image" Target="../media/image72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ict"/><Relationship Id="rId4" Type="http://schemas.openxmlformats.org/officeDocument/2006/relationships/image" Target="../media/image80.pict"/><Relationship Id="rId5" Type="http://schemas.openxmlformats.org/officeDocument/2006/relationships/image" Target="../media/image81.pict"/><Relationship Id="rId6" Type="http://schemas.openxmlformats.org/officeDocument/2006/relationships/image" Target="../media/image82.pict"/><Relationship Id="rId1" Type="http://schemas.openxmlformats.org/officeDocument/2006/relationships/image" Target="../media/image77.pict"/><Relationship Id="rId2" Type="http://schemas.openxmlformats.org/officeDocument/2006/relationships/image" Target="../media/image78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Relationship Id="rId9" Type="http://schemas.openxmlformats.org/officeDocument/2006/relationships/oleObject" Target="../embeddings/oleObject54.bin"/><Relationship Id="rId10" Type="http://schemas.openxmlformats.org/officeDocument/2006/relationships/oleObject" Target="../embeddings/oleObject55.bin"/><Relationship Id="rId11" Type="http://schemas.openxmlformats.org/officeDocument/2006/relationships/oleObject" Target="../embeddings/oleObject56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oleObject" Target="../embeddings/oleObject66.bin"/><Relationship Id="rId13" Type="http://schemas.openxmlformats.org/officeDocument/2006/relationships/oleObject" Target="../embeddings/oleObject67.bin"/><Relationship Id="rId14" Type="http://schemas.openxmlformats.org/officeDocument/2006/relationships/oleObject" Target="../embeddings/oleObject68.bin"/><Relationship Id="rId15" Type="http://schemas.openxmlformats.org/officeDocument/2006/relationships/oleObject" Target="../embeddings/oleObject69.bin"/><Relationship Id="rId16" Type="http://schemas.openxmlformats.org/officeDocument/2006/relationships/oleObject" Target="../embeddings/oleObject7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oleObject" Target="../embeddings/oleObject58.bin"/><Relationship Id="rId5" Type="http://schemas.openxmlformats.org/officeDocument/2006/relationships/oleObject" Target="../embeddings/oleObject59.bin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0" Type="http://schemas.openxmlformats.org/officeDocument/2006/relationships/oleObject" Target="../embeddings/oleObject6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oleObject" Target="../embeddings/oleObject72.bin"/><Relationship Id="rId5" Type="http://schemas.openxmlformats.org/officeDocument/2006/relationships/oleObject" Target="../embeddings/oleObject73.bin"/><Relationship Id="rId6" Type="http://schemas.openxmlformats.org/officeDocument/2006/relationships/oleObject" Target="../embeddings/oleObject74.bin"/><Relationship Id="rId7" Type="http://schemas.openxmlformats.org/officeDocument/2006/relationships/oleObject" Target="../embeddings/oleObject75.bin"/><Relationship Id="rId8" Type="http://schemas.openxmlformats.org/officeDocument/2006/relationships/oleObject" Target="../embeddings/oleObject76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oleObject" Target="../embeddings/oleObject77.bin"/><Relationship Id="rId5" Type="http://schemas.openxmlformats.org/officeDocument/2006/relationships/oleObject" Target="../embeddings/oleObject78.bin"/><Relationship Id="rId6" Type="http://schemas.openxmlformats.org/officeDocument/2006/relationships/oleObject" Target="../embeddings/oleObject79.bin"/><Relationship Id="rId7" Type="http://schemas.openxmlformats.org/officeDocument/2006/relationships/oleObject" Target="../embeddings/oleObject80.bin"/><Relationship Id="rId8" Type="http://schemas.openxmlformats.org/officeDocument/2006/relationships/oleObject" Target="../embeddings/oleObject81.bin"/><Relationship Id="rId9" Type="http://schemas.openxmlformats.org/officeDocument/2006/relationships/oleObject" Target="../embeddings/oleObject8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83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Relationship Id="rId3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cbjackson@uta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oleObject" Target="../embeddings/oleObject10.bin"/><Relationship Id="rId13" Type="http://schemas.openxmlformats.org/officeDocument/2006/relationships/oleObject" Target="../embeddings/oleObject11.bin"/><Relationship Id="rId14" Type="http://schemas.openxmlformats.org/officeDocument/2006/relationships/oleObject" Target="../embeddings/oleObject12.bin"/><Relationship Id="rId15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oleObject" Target="../embeddings/oleObject2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oleObject" Target="../embeddings/oleObject19.bin"/><Relationship Id="rId9" Type="http://schemas.openxmlformats.org/officeDocument/2006/relationships/oleObject" Target="../embeddings/oleObject20.bin"/><Relationship Id="rId10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2.bin"/><Relationship Id="rId12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4.bin"/><Relationship Id="rId4" Type="http://schemas.openxmlformats.org/officeDocument/2006/relationships/oleObject" Target="../embeddings/oleObject25.bin"/><Relationship Id="rId5" Type="http://schemas.openxmlformats.org/officeDocument/2006/relationships/oleObject" Target="../embeddings/oleObject26.bin"/><Relationship Id="rId6" Type="http://schemas.openxmlformats.org/officeDocument/2006/relationships/oleObject" Target="../embeddings/oleObject27.bin"/><Relationship Id="rId7" Type="http://schemas.openxmlformats.org/officeDocument/2006/relationships/oleObject" Target="../embeddings/oleObject28.bin"/><Relationship Id="rId8" Type="http://schemas.openxmlformats.org/officeDocument/2006/relationships/oleObject" Target="../embeddings/oleObject29.bin"/><Relationship Id="rId9" Type="http://schemas.openxmlformats.org/officeDocument/2006/relationships/oleObject" Target="../embeddings/oleObject30.bin"/><Relationship Id="rId10" Type="http://schemas.openxmlformats.org/officeDocument/2006/relationships/oleObject" Target="../embeddings/oleObject31.bin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1.bin"/><Relationship Id="rId12" Type="http://schemas.openxmlformats.org/officeDocument/2006/relationships/oleObject" Target="../embeddings/oleObject42.bin"/><Relationship Id="rId13" Type="http://schemas.openxmlformats.org/officeDocument/2006/relationships/oleObject" Target="../embeddings/oleObject43.bin"/><Relationship Id="rId14" Type="http://schemas.openxmlformats.org/officeDocument/2006/relationships/oleObject" Target="../embeddings/oleObject44.bin"/><Relationship Id="rId15" Type="http://schemas.openxmlformats.org/officeDocument/2006/relationships/oleObject" Target="../embeddings/oleObject45.bin"/><Relationship Id="rId16" Type="http://schemas.openxmlformats.org/officeDocument/2006/relationships/oleObject" Target="../embeddings/oleObject46.bin"/><Relationship Id="rId17" Type="http://schemas.openxmlformats.org/officeDocument/2006/relationships/oleObject" Target="../embeddings/oleObject4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34.bin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oleObject" Target="../embeddings/oleObject39.bin"/><Relationship Id="rId10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1" y="16074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Sept. 26,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524000" y="2514600"/>
            <a:ext cx="624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Bohr Model of the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Bohr Radius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Fine Structure Constant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The Correspondence Principle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Characteristic X-ray Spectra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Atomic Excitation by Electrons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</a:t>
            </a:r>
            <a:r>
              <a:rPr lang="en-US" dirty="0" smtClean="0"/>
              <a:t> speed on an orbit </a:t>
            </a:r>
            <a:r>
              <a:rPr lang="en-US" dirty="0"/>
              <a:t>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</a:t>
            </a:r>
            <a:r>
              <a:rPr lang="en-US" dirty="0" smtClean="0"/>
              <a:t>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000000"/>
                </a:solidFill>
              </a:rPr>
              <a:t>fine structure </a:t>
            </a:r>
            <a:r>
              <a:rPr lang="en-US" b="1" dirty="0" smtClean="0">
                <a:solidFill>
                  <a:srgbClr val="000000"/>
                </a:solidFill>
              </a:rPr>
              <a:t>constant, </a:t>
            </a:r>
            <a:r>
              <a:rPr lang="en-US" b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/>
        </p:nvGraphicFramePr>
        <p:xfrm>
          <a:off x="1600200" y="1295400"/>
          <a:ext cx="1747837" cy="965200"/>
        </p:xfrm>
        <a:graphic>
          <a:graphicData uri="http://schemas.openxmlformats.org/presentationml/2006/ole">
            <p:oleObj spid="_x0000_s379906" name="Equation" r:id="rId3" imgW="736600" imgH="431800" progId="Equation.DSMT4">
              <p:embed/>
            </p:oleObj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3394075" y="1323975"/>
          <a:ext cx="2320925" cy="1419225"/>
        </p:xfrm>
        <a:graphic>
          <a:graphicData uri="http://schemas.openxmlformats.org/presentationml/2006/ole">
            <p:oleObj spid="_x0000_s379907" name="Equation" r:id="rId4" imgW="977900" imgH="635000" progId="Equation.DSMT4">
              <p:embed/>
            </p:oleObj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5684837" y="1295400"/>
          <a:ext cx="1325563" cy="1022350"/>
        </p:xfrm>
        <a:graphic>
          <a:graphicData uri="http://schemas.openxmlformats.org/presentationml/2006/ole">
            <p:oleObj spid="_x0000_s379908" name="Equation" r:id="rId5" imgW="558800" imgH="457200" progId="Equation.DSMT4">
              <p:embed/>
            </p:oleObj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1669636" y="4495800"/>
          <a:ext cx="768764" cy="379606"/>
        </p:xfrm>
        <a:graphic>
          <a:graphicData uri="http://schemas.openxmlformats.org/presentationml/2006/ole">
            <p:oleObj spid="_x0000_s379909" name="Equation" r:id="rId6" imgW="266700" imgH="139700" progId="Equation.DSMT4">
              <p:embed/>
            </p:oleObj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/>
        </p:nvGraphicFramePr>
        <p:xfrm>
          <a:off x="2626612" y="4114800"/>
          <a:ext cx="878588" cy="1069585"/>
        </p:xfrm>
        <a:graphic>
          <a:graphicData uri="http://schemas.openxmlformats.org/presentationml/2006/ole">
            <p:oleObj spid="_x0000_s379910" name="Equation" r:id="rId7" imgW="304800" imgH="393700" progId="Equation.DSMT4">
              <p:embed/>
            </p:oleObj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3565682" y="4114800"/>
          <a:ext cx="1463518" cy="1172246"/>
        </p:xfrm>
        <a:graphic>
          <a:graphicData uri="http://schemas.openxmlformats.org/presentationml/2006/ole">
            <p:oleObj spid="_x0000_s379911" name="Equation" r:id="rId8" imgW="508000" imgH="431800" progId="Equation.DSMT4">
              <p:embed/>
            </p:oleObj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/>
        </p:nvGraphicFramePr>
        <p:xfrm>
          <a:off x="5105400" y="4038600"/>
          <a:ext cx="1828800" cy="1241483"/>
        </p:xfrm>
        <a:graphic>
          <a:graphicData uri="http://schemas.openxmlformats.org/presentationml/2006/ole">
            <p:oleObj spid="_x0000_s379912" name="Equation" r:id="rId9" imgW="635000" imgH="457200" progId="Equation.DSMT4">
              <p:embed/>
            </p:oleObj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/>
        </p:nvGraphicFramePr>
        <p:xfrm>
          <a:off x="969963" y="5332413"/>
          <a:ext cx="6488112" cy="915987"/>
        </p:xfrm>
        <a:graphic>
          <a:graphicData uri="http://schemas.openxmlformats.org/presentationml/2006/ole">
            <p:oleObj spid="_x0000_s379913" name="Equation" r:id="rId10" imgW="3644900" imgH="546100" progId="Equation.DSMT4">
              <p:embed/>
            </p:oleObj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/>
        </p:nvGraphicFramePr>
        <p:xfrm>
          <a:off x="7745412" y="5461000"/>
          <a:ext cx="560388" cy="711200"/>
        </p:xfrm>
        <a:graphic>
          <a:graphicData uri="http://schemas.openxmlformats.org/presentationml/2006/ole">
            <p:oleObj spid="_x0000_s379914" name="Equation" r:id="rId11" imgW="292100" imgH="3937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226425" cy="9652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with classical 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produce 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classical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results.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Wednesday, Sept. 26, 2012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11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PHYS 3313-001, Fall 2012                      Dr. Jaehoon Yu</a:t>
            </a:r>
            <a:endParaRPr lang="en-US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animBg="1"/>
      <p:bldP spid="38917" grpId="0" animBg="1"/>
      <p:bldP spid="38918" grpId="0" animBg="1"/>
      <p:bldP spid="38919" grpId="0" animBg="1"/>
      <p:bldP spid="38920" grpId="0"/>
      <p:bldP spid="389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The Correspondence Principle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the radiation emitted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classical</a:t>
            </a:r>
            <a:r>
              <a:rPr lang="en-US" sz="2400" dirty="0"/>
              <a:t> is equal to the orbital frequency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of the electron around the nucleus.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the transition from </a:t>
            </a:r>
            <a:r>
              <a:rPr lang="en-US" sz="2400" i="1" dirty="0" err="1"/>
              <a:t>n</a:t>
            </a:r>
            <a:r>
              <a:rPr lang="en-US" sz="2400" dirty="0"/>
              <a:t> + 1 to </a:t>
            </a:r>
            <a:r>
              <a:rPr lang="en-US" sz="2400" i="1" dirty="0" err="1"/>
              <a:t>n</a:t>
            </a:r>
            <a:r>
              <a:rPr lang="en-US" sz="2400" dirty="0"/>
              <a:t> is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For </a:t>
            </a:r>
            <a:r>
              <a:rPr lang="en-US" sz="2400" dirty="0"/>
              <a:t>large 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the classical limit</a:t>
            </a:r>
            <a:r>
              <a:rPr lang="en-US" sz="2400" dirty="0" smtClean="0"/>
              <a:t>,</a:t>
            </a:r>
            <a:r>
              <a:rPr lang="en-US" sz="2400" dirty="0"/>
              <a:t>		         </a:t>
            </a:r>
          </a:p>
          <a:p>
            <a:pPr eaLnBrk="1" hangingPunct="1"/>
            <a:endParaRPr lang="en-US" sz="2400" i="1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Substitute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	So the frequency of the radiated E between classical theory and Bohr model agrees in large </a:t>
            </a:r>
            <a:r>
              <a:rPr lang="en-US" sz="2400" dirty="0" err="1" smtClean="0"/>
              <a:t>n</a:t>
            </a:r>
            <a:r>
              <a:rPr lang="en-US" sz="2400" dirty="0" smtClean="0"/>
              <a:t> case!!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/>
        </p:nvGraphicFramePr>
        <p:xfrm>
          <a:off x="619125" y="1579563"/>
          <a:ext cx="1590675" cy="328612"/>
        </p:xfrm>
        <a:graphic>
          <a:graphicData uri="http://schemas.openxmlformats.org/presentationml/2006/ole">
            <p:oleObj spid="_x0000_s381954" name="Equation" r:id="rId3" imgW="927100" imgH="203200" progId="Equation.DSMT4">
              <p:embed/>
            </p:oleObj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2187575" y="1423987"/>
          <a:ext cx="631825" cy="636588"/>
        </p:xfrm>
        <a:graphic>
          <a:graphicData uri="http://schemas.openxmlformats.org/presentationml/2006/ole">
            <p:oleObj spid="_x0000_s381956" name="Equation" r:id="rId4" imgW="368300" imgH="393700" progId="Equation.DSMT4">
              <p:embed/>
            </p:oleObj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2830512" y="1425575"/>
          <a:ext cx="827088" cy="635000"/>
        </p:xfrm>
        <a:graphic>
          <a:graphicData uri="http://schemas.openxmlformats.org/presentationml/2006/ole">
            <p:oleObj spid="_x0000_s381957" name="Equation" r:id="rId5" imgW="482600" imgH="393700" progId="Equation.DSMT4">
              <p:embed/>
            </p:oleObj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3581400" y="1374775"/>
          <a:ext cx="1897062" cy="717550"/>
        </p:xfrm>
        <a:graphic>
          <a:graphicData uri="http://schemas.openxmlformats.org/presentationml/2006/ole">
            <p:oleObj spid="_x0000_s381958" name="Equation" r:id="rId6" imgW="1104900" imgH="444500" progId="Equation.DSMT4">
              <p:embed/>
            </p:oleObj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5486400" y="1298575"/>
          <a:ext cx="2179638" cy="820738"/>
        </p:xfrm>
        <a:graphic>
          <a:graphicData uri="http://schemas.openxmlformats.org/presentationml/2006/ole">
            <p:oleObj spid="_x0000_s381959" name="Equation" r:id="rId7" imgW="1270000" imgH="508000" progId="Equation.DSMT4">
              <p:embed/>
            </p:oleObj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7694612" y="1374775"/>
          <a:ext cx="1068388" cy="758825"/>
        </p:xfrm>
        <a:graphic>
          <a:graphicData uri="http://schemas.openxmlformats.org/presentationml/2006/ole">
            <p:oleObj spid="_x0000_s381960" name="Equation" r:id="rId8" imgW="622300" imgH="469900" progId="Equation.DSMT4">
              <p:embed/>
            </p:oleObj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/>
        </p:nvGraphicFramePr>
        <p:xfrm>
          <a:off x="702898" y="2590800"/>
          <a:ext cx="3259502" cy="914400"/>
        </p:xfrm>
        <a:graphic>
          <a:graphicData uri="http://schemas.openxmlformats.org/presentationml/2006/ole">
            <p:oleObj spid="_x0000_s381961" name="Equation" r:id="rId9" imgW="1854200" imgH="520700" progId="Equation.DSMT4">
              <p:embed/>
            </p:oleObj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/>
        </p:nvGraphicFramePr>
        <p:xfrm>
          <a:off x="3904658" y="2680475"/>
          <a:ext cx="2343742" cy="824725"/>
        </p:xfrm>
        <a:graphic>
          <a:graphicData uri="http://schemas.openxmlformats.org/presentationml/2006/ole">
            <p:oleObj spid="_x0000_s381962" name="Equation" r:id="rId10" imgW="1333500" imgH="469900" progId="Equation.DSMT4">
              <p:embed/>
            </p:oleObj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/>
        </p:nvGraphicFramePr>
        <p:xfrm>
          <a:off x="6324600" y="2590800"/>
          <a:ext cx="1786680" cy="914400"/>
        </p:xfrm>
        <a:graphic>
          <a:graphicData uri="http://schemas.openxmlformats.org/presentationml/2006/ole">
            <p:oleObj spid="_x0000_s381963" name="Equation" r:id="rId11" imgW="1016000" imgH="520700" progId="Equation.DSMT4">
              <p:embed/>
            </p:oleObj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/>
        </p:nvGraphicFramePr>
        <p:xfrm>
          <a:off x="4327525" y="3581400"/>
          <a:ext cx="2530475" cy="808038"/>
        </p:xfrm>
        <a:graphic>
          <a:graphicData uri="http://schemas.openxmlformats.org/presentationml/2006/ole">
            <p:oleObj spid="_x0000_s381965" name="Equation" r:id="rId12" imgW="1231900" imgH="393700" progId="Equation.DSMT4">
              <p:embed/>
            </p:oleObj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/>
        </p:nvGraphicFramePr>
        <p:xfrm>
          <a:off x="2308225" y="4433888"/>
          <a:ext cx="1774825" cy="808037"/>
        </p:xfrm>
        <a:graphic>
          <a:graphicData uri="http://schemas.openxmlformats.org/presentationml/2006/ole">
            <p:oleObj spid="_x0000_s381966" name="Equation" r:id="rId13" imgW="863600" imgH="393700" progId="Equation.DSMT4">
              <p:embed/>
            </p:oleObj>
          </a:graphicData>
        </a:graphic>
      </p:graphicFrame>
      <p:graphicFrame>
        <p:nvGraphicFramePr>
          <p:cNvPr id="381967" name="Object 15"/>
          <p:cNvGraphicFramePr>
            <a:graphicFrameLocks noChangeAspect="1"/>
          </p:cNvGraphicFramePr>
          <p:nvPr/>
        </p:nvGraphicFramePr>
        <p:xfrm>
          <a:off x="4159250" y="4343400"/>
          <a:ext cx="2112962" cy="990600"/>
        </p:xfrm>
        <a:graphic>
          <a:graphicData uri="http://schemas.openxmlformats.org/presentationml/2006/ole">
            <p:oleObj spid="_x0000_s381967" name="Equation" r:id="rId14" imgW="1028700" imgH="482600" progId="Equation.DSMT4">
              <p:embed/>
            </p:oleObj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/>
        </p:nvGraphicFramePr>
        <p:xfrm>
          <a:off x="6234112" y="4370387"/>
          <a:ext cx="1277938" cy="963613"/>
        </p:xfrm>
        <a:graphic>
          <a:graphicData uri="http://schemas.openxmlformats.org/presentationml/2006/ole">
            <p:oleObj spid="_x0000_s381968" name="Equation" r:id="rId15" imgW="622300" imgH="469900" progId="Equation.DSMT4">
              <p:embed/>
            </p:oleObj>
          </a:graphicData>
        </a:graphic>
      </p:graphicFrame>
      <p:graphicFrame>
        <p:nvGraphicFramePr>
          <p:cNvPr id="381969" name="Object 17"/>
          <p:cNvGraphicFramePr>
            <a:graphicFrameLocks noChangeAspect="1"/>
          </p:cNvGraphicFramePr>
          <p:nvPr/>
        </p:nvGraphicFramePr>
        <p:xfrm>
          <a:off x="7588250" y="4648200"/>
          <a:ext cx="1174750" cy="417512"/>
        </p:xfrm>
        <a:graphic>
          <a:graphicData uri="http://schemas.openxmlformats.org/presentationml/2006/ole">
            <p:oleObj spid="_x0000_s381969" name="Equation" r:id="rId16" imgW="5715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 smtClean="0"/>
              <a:t>Importance of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 smtClean="0"/>
              <a:t>Demonstrated the need for Plank’s constant in understanding atomic structure</a:t>
            </a:r>
          </a:p>
          <a:p>
            <a:r>
              <a:rPr lang="en-US" dirty="0" smtClean="0"/>
              <a:t>Assumption of quantized angular momentum which led to quantization of other quantities, </a:t>
            </a:r>
            <a:r>
              <a:rPr lang="en-US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smtClean="0"/>
              <a:t> and E as follows</a:t>
            </a:r>
          </a:p>
          <a:p>
            <a:r>
              <a:rPr lang="en-US" dirty="0" smtClean="0"/>
              <a:t>Orbital Radius:</a:t>
            </a:r>
          </a:p>
          <a:p>
            <a:endParaRPr lang="en-US" dirty="0" smtClean="0"/>
          </a:p>
          <a:p>
            <a:r>
              <a:rPr lang="en-US" dirty="0" smtClean="0"/>
              <a:t>Orbital Speed:</a:t>
            </a:r>
          </a:p>
          <a:p>
            <a:endParaRPr lang="en-US" dirty="0" smtClean="0"/>
          </a:p>
          <a:p>
            <a:r>
              <a:rPr lang="en-US" dirty="0" smtClean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/>
        </p:nvGraphicFramePr>
        <p:xfrm>
          <a:off x="5791200" y="3228975"/>
          <a:ext cx="685800" cy="514350"/>
        </p:xfrm>
        <a:graphic>
          <a:graphicData uri="http://schemas.openxmlformats.org/presentationml/2006/ole">
            <p:oleObj spid="_x0000_s419842" name="Equation" r:id="rId3" imgW="304800" imgH="228600" progId="Equation.DSMT4">
              <p:embed/>
            </p:oleObj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/>
        </p:nvGraphicFramePr>
        <p:xfrm>
          <a:off x="3505200" y="4216400"/>
          <a:ext cx="1506538" cy="965200"/>
        </p:xfrm>
        <a:graphic>
          <a:graphicData uri="http://schemas.openxmlformats.org/presentationml/2006/ole">
            <p:oleObj spid="_x0000_s419843" name="Equation" r:id="rId4" imgW="635000" imgH="431800" progId="Equation.DSMT4">
              <p:embed/>
            </p:oleObj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3457575" y="5181600"/>
          <a:ext cx="2486025" cy="1066800"/>
        </p:xfrm>
        <a:graphic>
          <a:graphicData uri="http://schemas.openxmlformats.org/presentationml/2006/ole">
            <p:oleObj spid="_x0000_s419844" name="Equation" r:id="rId5" imgW="1066800" imgH="457200" progId="Equation.DSMT4">
              <p:embed/>
            </p:oleObj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3429000" y="3048000"/>
          <a:ext cx="2371725" cy="1028700"/>
        </p:xfrm>
        <a:graphic>
          <a:graphicData uri="http://schemas.openxmlformats.org/presentationml/2006/ole">
            <p:oleObj spid="_x0000_s419845" name="Equation" r:id="rId6" imgW="1054100" imgH="457200" progId="Equation.DSMT4">
              <p:embed/>
            </p:oleObj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4964112" y="4267200"/>
          <a:ext cx="1055688" cy="965200"/>
        </p:xfrm>
        <a:graphic>
          <a:graphicData uri="http://schemas.openxmlformats.org/presentationml/2006/ole">
            <p:oleObj spid="_x0000_s419846" name="Equation" r:id="rId7" imgW="444500" imgH="431800" progId="Equation.DSMT4">
              <p:embed/>
            </p:oleObj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/>
        </p:nvGraphicFramePr>
        <p:xfrm>
          <a:off x="5943600" y="5253037"/>
          <a:ext cx="533400" cy="919163"/>
        </p:xfrm>
        <a:graphic>
          <a:graphicData uri="http://schemas.openxmlformats.org/presentationml/2006/ole">
            <p:oleObj spid="_x0000_s419847" name="Equation" r:id="rId8" imgW="228600" imgH="3937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Successes </a:t>
            </a:r>
            <a:r>
              <a:rPr lang="en-US" sz="4000" dirty="0"/>
              <a:t>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revolved about their mutual center of </a:t>
            </a:r>
            <a:r>
              <a:rPr lang="en-US" sz="2800" dirty="0" smtClean="0"/>
              <a:t>mass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>
                <a:sym typeface="Wingdings"/>
              </a:rPr>
              <a:t> reduced mass correction!!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All we need is to replace m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</a:t>
            </a:r>
            <a:r>
              <a:rPr lang="en-US" sz="2800" dirty="0" smtClean="0"/>
              <a:t>mass, R</a:t>
            </a:r>
            <a:r>
              <a:rPr lang="en-US" sz="2800" baseline="-25000" dirty="0" smtClean="0"/>
              <a:t>∞  </a:t>
            </a:r>
            <a:r>
              <a:rPr lang="en-US" sz="2800" dirty="0" smtClean="0"/>
              <a:t>is </a:t>
            </a:r>
            <a:r>
              <a:rPr lang="en-US" sz="2800" dirty="0"/>
              <a:t>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/>
        </p:nvGraphicFramePr>
        <p:xfrm>
          <a:off x="2903538" y="3276600"/>
          <a:ext cx="2278062" cy="1006475"/>
        </p:xfrm>
        <a:graphic>
          <a:graphicData uri="http://schemas.openxmlformats.org/presentationml/2006/ole">
            <p:oleObj spid="_x0000_s382978" name="Equation" r:id="rId4" imgW="977900" imgH="431800" progId="Equation.DSMT4">
              <p:embed/>
            </p:oleObj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/>
        </p:nvGraphicFramePr>
        <p:xfrm>
          <a:off x="5167312" y="3276600"/>
          <a:ext cx="1538288" cy="1006475"/>
        </p:xfrm>
        <a:graphic>
          <a:graphicData uri="http://schemas.openxmlformats.org/presentationml/2006/ole">
            <p:oleObj spid="_x0000_s382979" name="Equation" r:id="rId5" imgW="660400" imgH="431800" progId="Equation.DSMT4">
              <p:embed/>
            </p:oleObj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/>
        </p:nvGraphicFramePr>
        <p:xfrm>
          <a:off x="1981200" y="4859338"/>
          <a:ext cx="1893888" cy="1006475"/>
        </p:xfrm>
        <a:graphic>
          <a:graphicData uri="http://schemas.openxmlformats.org/presentationml/2006/ole">
            <p:oleObj spid="_x0000_s382980" name="Equation" r:id="rId6" imgW="812800" imgH="431800" progId="Equation.DSMT4">
              <p:embed/>
            </p:oleObj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3810000" y="4876800"/>
          <a:ext cx="2278062" cy="1006475"/>
        </p:xfrm>
        <a:graphic>
          <a:graphicData uri="http://schemas.openxmlformats.org/presentationml/2006/ole">
            <p:oleObj spid="_x0000_s382981" name="Equation" r:id="rId7" imgW="977900" imgH="431800" progId="Equation.DSMT4">
              <p:embed/>
            </p:oleObj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6086475" y="4818062"/>
          <a:ext cx="2219325" cy="1125538"/>
        </p:xfrm>
        <a:graphic>
          <a:graphicData uri="http://schemas.openxmlformats.org/presentationml/2006/ole">
            <p:oleObj spid="_x0000_s382982" name="Equation" r:id="rId8" imgW="952500" imgH="482600" progId="Equation.DSMT4">
              <p:embed/>
            </p:oleObj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p:oleObj spid="_x0000_s382983" name="Equation" r:id="rId9" imgW="195580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2296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</a:t>
            </a:r>
            <a:r>
              <a:rPr lang="en-US" dirty="0" smtClean="0"/>
              <a:t> but </a:t>
            </a:r>
            <a:r>
              <a:rPr lang="en-US" dirty="0"/>
              <a:t>it had its limitations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</a:t>
            </a:r>
            <a:r>
              <a:rPr lang="en-US" dirty="0" smtClean="0"/>
              <a:t>atoms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Even for ions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>
                <a:sym typeface="Wingdings"/>
              </a:rPr>
              <a:t>The charge of the nucleus</a:t>
            </a: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</a:t>
            </a:r>
            <a:r>
              <a:rPr lang="en-US" dirty="0" smtClean="0"/>
              <a:t>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Fine structure is caused by the electron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</a:t>
            </a:r>
            <a:r>
              <a:rPr lang="en-US" dirty="0" smtClean="0"/>
              <a:t>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/>
        </p:nvGraphicFramePr>
        <p:xfrm>
          <a:off x="5638800" y="2895600"/>
          <a:ext cx="1981200" cy="776063"/>
        </p:xfrm>
        <a:graphic>
          <a:graphicData uri="http://schemas.openxmlformats.org/presentationml/2006/ole">
            <p:oleObj spid="_x0000_s384002" name="Equation" r:id="rId3" imgW="1231900" imgH="482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8382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Characteristic </a:t>
            </a:r>
            <a:r>
              <a:rPr lang="en-US" sz="3600" dirty="0"/>
              <a:t>X-Ray Spectra and Atomic Number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6425" cy="4802187"/>
          </a:xfrm>
        </p:spPr>
        <p:txBody>
          <a:bodyPr/>
          <a:lstStyle/>
          <a:p>
            <a:pPr eaLnBrk="1" hangingPunct="1"/>
            <a:r>
              <a:rPr lang="en-US" sz="2800" dirty="0"/>
              <a:t>Shells have letter names: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K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1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b="1" dirty="0">
                <a:solidFill>
                  <a:srgbClr val="000000"/>
                </a:solidFill>
              </a:rPr>
              <a:t>	L shell</a:t>
            </a:r>
            <a:r>
              <a:rPr lang="en-US" sz="2800" dirty="0"/>
              <a:t> for </a:t>
            </a:r>
            <a:r>
              <a:rPr lang="en-US" sz="2800" i="1" dirty="0" err="1"/>
              <a:t>n</a:t>
            </a:r>
            <a:r>
              <a:rPr lang="en-US" sz="2800" dirty="0"/>
              <a:t> = 2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The atom is most stable in its ground state.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         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When</a:t>
            </a:r>
            <a:r>
              <a:rPr lang="en-US" sz="2800" dirty="0" smtClean="0"/>
              <a:t> a transition occurs </a:t>
            </a:r>
            <a:r>
              <a:rPr lang="en-US" sz="2800" dirty="0"/>
              <a:t>in a heavy atom, the radiation emitted is an </a:t>
            </a:r>
            <a:r>
              <a:rPr lang="en-US" sz="2800" b="1" dirty="0" err="1">
                <a:solidFill>
                  <a:srgbClr val="000000"/>
                </a:solidFill>
              </a:rPr>
              <a:t>x</a:t>
            </a:r>
            <a:r>
              <a:rPr lang="en-US" sz="2800" b="1" dirty="0">
                <a:solidFill>
                  <a:srgbClr val="000000"/>
                </a:solidFill>
              </a:rPr>
              <a:t> ray</a:t>
            </a:r>
            <a:r>
              <a:rPr lang="en-US" sz="2800" dirty="0"/>
              <a:t>.</a:t>
            </a:r>
          </a:p>
          <a:p>
            <a:pPr eaLnBrk="1" hangingPunct="1"/>
            <a:r>
              <a:rPr lang="en-US" sz="2800" dirty="0"/>
              <a:t>It has the energy </a:t>
            </a:r>
            <a:r>
              <a:rPr lang="en-US" sz="2800" i="1" dirty="0"/>
              <a:t>E </a:t>
            </a:r>
            <a:r>
              <a:rPr lang="en-US" sz="2800" dirty="0"/>
              <a:t>(</a:t>
            </a:r>
            <a:r>
              <a:rPr lang="en-US" sz="2800" dirty="0" err="1"/>
              <a:t>x</a:t>
            </a:r>
            <a:r>
              <a:rPr lang="en-US" sz="2800" dirty="0"/>
              <a:t> ray) = </a:t>
            </a:r>
            <a:r>
              <a:rPr lang="en-US" sz="2800" i="1" dirty="0" err="1"/>
              <a:t>E</a:t>
            </a:r>
            <a:r>
              <a:rPr lang="en-US" sz="2800" i="1" baseline="-25000" dirty="0" err="1"/>
              <a:t>u</a:t>
            </a:r>
            <a:r>
              <a:rPr lang="en-US" sz="2800" dirty="0"/>
              <a:t> </a:t>
            </a:r>
            <a:r>
              <a:rPr lang="en-US" sz="28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>
                <a:ea typeface="Arial" pitchFamily="-84" charset="0"/>
                <a:cs typeface="Arial" pitchFamily="-84" charset="0"/>
              </a:rPr>
              <a:t> </a:t>
            </a:r>
            <a:r>
              <a:rPr lang="en-US" sz="2800" i="1" dirty="0">
                <a:ea typeface="Arial" pitchFamily="-84" charset="0"/>
                <a:cs typeface="Arial" pitchFamily="-84" charset="0"/>
              </a:rPr>
              <a:t>E</a:t>
            </a:r>
            <a:r>
              <a:rPr lang="en-US" sz="28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800" dirty="0"/>
              <a:t>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533400" y="38100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1143000" y="3581400"/>
            <a:ext cx="6019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solidFill>
                  <a:schemeClr val="accent2"/>
                </a:solidFill>
              </a:rPr>
              <a:t>An electron from higher shells will fill the inner-shell vacancy at lower energy.</a:t>
            </a:r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>
            <a:off x="1841500" y="27559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2" grpId="0" animBg="1"/>
      <p:bldP spid="430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3400" dirty="0"/>
              <a:t>Atomic Number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772400" cy="48006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L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 </a:t>
            </a:r>
            <a:r>
              <a:rPr lang="en-US" sz="2100" dirty="0">
                <a:solidFill>
                  <a:srgbClr val="3333CC"/>
                </a:solidFill>
              </a:rPr>
              <a:t>K</a:t>
            </a:r>
            <a:r>
              <a:rPr lang="el-GR" sz="2100" i="1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M shell to K shell            </a:t>
            </a:r>
            <a:r>
              <a:rPr lang="en-US" sz="2100" dirty="0" smtClean="0">
                <a:solidFill>
                  <a:srgbClr val="3333CC"/>
                </a:solidFill>
              </a:rPr>
              <a:t>    K</a:t>
            </a:r>
            <a:r>
              <a:rPr lang="el-GR" sz="2100" i="1" baseline="-25000" dirty="0" smtClean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2100" dirty="0" smtClean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endParaRPr lang="en-US" sz="2100" dirty="0">
              <a:solidFill>
                <a:srgbClr val="3333CC"/>
              </a:solidFill>
            </a:endParaRPr>
          </a:p>
          <a:p>
            <a:pPr eaLnBrk="1" hangingPunct="1"/>
            <a:r>
              <a:rPr lang="en-US" sz="2100" i="1" dirty="0">
                <a:solidFill>
                  <a:srgbClr val="3333CC"/>
                </a:solidFill>
              </a:rPr>
              <a:t>Atomic number Z = number of protons in the nucleus</a:t>
            </a:r>
          </a:p>
          <a:p>
            <a:pPr eaLnBrk="1" hangingPunct="1"/>
            <a:r>
              <a:rPr lang="en-US" sz="2100" dirty="0">
                <a:solidFill>
                  <a:srgbClr val="3333CC"/>
                </a:solidFill>
              </a:rPr>
              <a:t>Moseley found a relationship between the frequencies of the characteristic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 and Z.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100" dirty="0">
                <a:solidFill>
                  <a:srgbClr val="3333CC"/>
                </a:solidFill>
              </a:rPr>
              <a:t>	This holds for the K</a:t>
            </a:r>
            <a:r>
              <a:rPr lang="el-GR" sz="2100" baseline="-25000" dirty="0">
                <a:solidFill>
                  <a:srgbClr val="3333CC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lang="en-US" sz="2100" dirty="0">
                <a:solidFill>
                  <a:srgbClr val="3333CC"/>
                </a:solidFill>
              </a:rPr>
              <a:t> </a:t>
            </a:r>
            <a:r>
              <a:rPr lang="en-US" sz="2100" dirty="0" err="1">
                <a:solidFill>
                  <a:srgbClr val="3333CC"/>
                </a:solidFill>
              </a:rPr>
              <a:t>x</a:t>
            </a:r>
            <a:r>
              <a:rPr lang="en-US" sz="2100" dirty="0">
                <a:solidFill>
                  <a:srgbClr val="3333CC"/>
                </a:solidFill>
              </a:rPr>
              <a:t> ray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2514600" y="12192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7" name="Line 9"/>
          <p:cNvSpPr>
            <a:spLocks noChangeShapeType="1"/>
          </p:cNvSpPr>
          <p:nvPr/>
        </p:nvSpPr>
        <p:spPr bwMode="auto">
          <a:xfrm>
            <a:off x="2514600" y="15875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8" name="Line 10"/>
          <p:cNvSpPr>
            <a:spLocks noChangeShapeType="1"/>
          </p:cNvSpPr>
          <p:nvPr/>
        </p:nvSpPr>
        <p:spPr bwMode="auto">
          <a:xfrm>
            <a:off x="2438400" y="1752600"/>
            <a:ext cx="0" cy="1524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39" name="Picture 1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4997450"/>
            <a:ext cx="2915625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16" descr="0418"/>
          <p:cNvPicPr>
            <a:picLocks noChangeAspect="1" noChangeArrowheads="1"/>
          </p:cNvPicPr>
          <p:nvPr/>
        </p:nvPicPr>
        <p:blipFill>
          <a:blip r:embed="rId3"/>
          <a:srcRect b="2174"/>
          <a:stretch>
            <a:fillRect/>
          </a:stretch>
        </p:blipFill>
        <p:spPr bwMode="auto">
          <a:xfrm>
            <a:off x="6265863" y="152400"/>
            <a:ext cx="27257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 animBg="1"/>
      <p:bldP spid="44037" grpId="0" animBg="1"/>
      <p:bldP spid="440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Moseley’s Empirical Results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534400" cy="52578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 err="1"/>
              <a:t>x</a:t>
            </a:r>
            <a:r>
              <a:rPr lang="en-US" dirty="0"/>
              <a:t> ray is produced from </a:t>
            </a:r>
            <a:r>
              <a:rPr lang="en-US" i="1" dirty="0" err="1"/>
              <a:t>n</a:t>
            </a:r>
            <a:r>
              <a:rPr lang="en-US" dirty="0"/>
              <a:t> = 2 to </a:t>
            </a:r>
            <a:r>
              <a:rPr lang="en-US" i="1" dirty="0" err="1"/>
              <a:t>n</a:t>
            </a:r>
            <a:r>
              <a:rPr lang="en-US" dirty="0"/>
              <a:t> = 1 transition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/>
              <a:t>In general, the K series of </a:t>
            </a:r>
            <a:r>
              <a:rPr lang="en-US" dirty="0" err="1"/>
              <a:t>x</a:t>
            </a:r>
            <a:r>
              <a:rPr lang="en-US" dirty="0"/>
              <a:t> ray wavelengths are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    </a:t>
            </a:r>
            <a:endParaRPr lang="en-US" dirty="0" smtClean="0"/>
          </a:p>
          <a:p>
            <a:pPr eaLnBrk="1" hangingPunct="1">
              <a:buFont typeface="Wingdings" pitchFamily="-84" charset="2"/>
              <a:buNone/>
            </a:pPr>
            <a:endParaRPr lang="en-US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dirty="0"/>
              <a:t>	Moseley’s research clarified the importance of the electron shells for all the elements, not just for hydrogen.</a:t>
            </a:r>
          </a:p>
          <a:p>
            <a:pPr eaLnBrk="1" hangingPunct="1"/>
            <a:endParaRPr lang="en-US" dirty="0"/>
          </a:p>
        </p:txBody>
      </p:sp>
      <p:sp>
        <p:nvSpPr>
          <p:cNvPr id="45060" name="AutoShape 6"/>
          <p:cNvSpPr>
            <a:spLocks noChangeArrowheads="1"/>
          </p:cNvSpPr>
          <p:nvPr/>
        </p:nvSpPr>
        <p:spPr bwMode="auto">
          <a:xfrm>
            <a:off x="3657600" y="3276600"/>
            <a:ext cx="1219200" cy="11430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n>
                <a:solidFill>
                  <a:srgbClr val="800000"/>
                </a:solidFill>
              </a:ln>
              <a:solidFill>
                <a:srgbClr val="800000"/>
              </a:solidFill>
            </a:endParaRPr>
          </a:p>
        </p:txBody>
      </p:sp>
      <p:pic>
        <p:nvPicPr>
          <p:cNvPr id="45061" name="Picture 9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2244725"/>
            <a:ext cx="5613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686800" cy="941387"/>
          </a:xfrm>
        </p:spPr>
        <p:txBody>
          <a:bodyPr/>
          <a:lstStyle/>
          <a:p>
            <a:pPr eaLnBrk="1" hangingPunct="1"/>
            <a:r>
              <a:rPr lang="en-US" sz="3400" dirty="0" smtClean="0"/>
              <a:t>Atomic </a:t>
            </a:r>
            <a:r>
              <a:rPr lang="en-US" sz="3400" dirty="0"/>
              <a:t>Excitation by Electrons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6425" cy="5029200"/>
          </a:xfrm>
        </p:spPr>
        <p:txBody>
          <a:bodyPr/>
          <a:lstStyle/>
          <a:p>
            <a:pPr eaLnBrk="1" hangingPunct="1"/>
            <a:r>
              <a:rPr lang="en-US" sz="2400" dirty="0"/>
              <a:t>Franck and Hertz studied the phenomenon of ionization.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Accelerating voltage is below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electrons did not lose energy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Accelerating voltage is above 5 V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	sudden drop in the current</a:t>
            </a:r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660400" y="4953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660400" y="58166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295400"/>
            <a:ext cx="5410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4" grpId="0" animBg="1"/>
      <p:bldP spid="460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05800" cy="5257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Reading assignments: CH4.6 and CH4.7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Mid-term exam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/>
              <a:t>In class on Wednesday, Oct. 10, in PKH107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/>
              <a:t>Covers: CH1.1 to what we finish Wednesday Oct.</a:t>
            </a:r>
            <a:r>
              <a:rPr lang="en-US" sz="2000" dirty="0" smtClean="0"/>
              <a:t> 3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/>
              <a:t>Style: Mixture of multiple choices and free response problems which are more heavily weighted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 smtClean="0"/>
              <a:t>Mid-term exam constitutes 20% of the total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Conference volunteers, please send e-mail to Dr. Jackson (</a:t>
            </a:r>
            <a:r>
              <a:rPr lang="en-US" sz="2800" dirty="0" smtClean="0">
                <a:hlinkClick r:id="rId2"/>
              </a:rPr>
              <a:t>cbjackson@uta.edu</a:t>
            </a:r>
            <a:r>
              <a:rPr lang="en-US" sz="2800" dirty="0" smtClean="0"/>
              <a:t>) ASAP</a:t>
            </a:r>
            <a:r>
              <a:rPr lang="en-US" sz="2800" dirty="0" smtClean="0"/>
              <a:t>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Extra credit of 3 points per each hour served, as good as attending the class!!</a:t>
            </a: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800" dirty="0" smtClean="0"/>
              <a:t>Colloquium today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4pm, SH101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/>
              <a:t>Dr. </a:t>
            </a:r>
            <a:r>
              <a:rPr lang="en-US" sz="2400" dirty="0" err="1" smtClean="0"/>
              <a:t>Kaushik</a:t>
            </a:r>
            <a:r>
              <a:rPr lang="en-US" sz="2400" dirty="0" smtClean="0"/>
              <a:t> De on latest LHC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dirty="0"/>
              <a:t>Atomic Excitation by Electrons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Ground state has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 to be zero.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First excited state has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.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The energy difference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/>
              <a:t> 0 = </a:t>
            </a:r>
            <a:r>
              <a:rPr lang="en-US" sz="2400" i="1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is the </a:t>
            </a:r>
            <a:r>
              <a:rPr lang="en-US" sz="2400" b="1" dirty="0">
                <a:solidFill>
                  <a:srgbClr val="000000"/>
                </a:solidFill>
              </a:rPr>
              <a:t>excitation energy</a:t>
            </a:r>
            <a:r>
              <a:rPr lang="en-US" sz="2400" dirty="0"/>
              <a:t>.</a:t>
            </a:r>
          </a:p>
          <a:p>
            <a:pPr eaLnBrk="1" hangingPunct="1"/>
            <a:endParaRPr lang="en-US" sz="2400" dirty="0"/>
          </a:p>
        </p:txBody>
      </p:sp>
      <p:sp>
        <p:nvSpPr>
          <p:cNvPr id="47109" name="Text Box 8"/>
          <p:cNvSpPr txBox="1">
            <a:spLocks noChangeArrowheads="1"/>
          </p:cNvSpPr>
          <p:nvPr/>
        </p:nvSpPr>
        <p:spPr bwMode="auto">
          <a:xfrm>
            <a:off x="152400" y="5349875"/>
            <a:ext cx="87630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1900" dirty="0">
                <a:solidFill>
                  <a:schemeClr val="accent2"/>
                </a:solidFill>
              </a:rPr>
              <a:t>Above 4.88 </a:t>
            </a:r>
            <a:r>
              <a:rPr lang="en-US" sz="1900" dirty="0" err="1">
                <a:solidFill>
                  <a:schemeClr val="accent2"/>
                </a:solidFill>
              </a:rPr>
              <a:t>eV</a:t>
            </a:r>
            <a:r>
              <a:rPr lang="en-US" sz="1900" dirty="0">
                <a:solidFill>
                  <a:schemeClr val="accent2"/>
                </a:solidFill>
              </a:rPr>
              <a:t>, the current drops because scattered electrons no longer reach the collector until the accelerating voltage reaches 9.8 </a:t>
            </a:r>
            <a:r>
              <a:rPr lang="en-US" sz="1900" dirty="0" err="1">
                <a:solidFill>
                  <a:schemeClr val="accent2"/>
                </a:solidFill>
              </a:rPr>
              <a:t>eV</a:t>
            </a:r>
            <a:r>
              <a:rPr lang="en-US" sz="1900" dirty="0">
                <a:solidFill>
                  <a:schemeClr val="accent2"/>
                </a:solidFill>
              </a:rPr>
              <a:t> and so on.</a:t>
            </a:r>
          </a:p>
        </p:txBody>
      </p:sp>
      <p:pic>
        <p:nvPicPr>
          <p:cNvPr id="4711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098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343400" y="2209800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Hg has an excitation energy of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in the first excited state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No energy can be transferred to Hg below 4.88 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eV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because not enough energy is available to excite an electron to the next energy level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particles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3333CC"/>
                </a:solidFill>
              </a:rPr>
              <a:t>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with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Monday, Oct. 8.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Bohr Model of the Hydrogen </a:t>
            </a:r>
            <a:r>
              <a:rPr lang="en-US" sz="2800" dirty="0" smtClean="0"/>
              <a:t>Atom – The assumptions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7630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“Stationary” states or orbits must exist </a:t>
            </a:r>
            <a:r>
              <a:rPr lang="en-US" sz="2400" dirty="0"/>
              <a:t>in </a:t>
            </a:r>
            <a:r>
              <a:rPr lang="en-US" sz="2400" dirty="0" smtClean="0"/>
              <a:t>atoms, i.e., orbiting electrons </a:t>
            </a:r>
            <a:r>
              <a:rPr lang="en-US" sz="2400" i="1" dirty="0" smtClean="0"/>
              <a:t>do not radiate</a:t>
            </a:r>
            <a:r>
              <a:rPr lang="en-US" sz="2400" dirty="0" smtClean="0"/>
              <a:t> energy in these orbits. These orbits or stationary states are of a fixed definite energy E.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/>
              <a:t> </a:t>
            </a:r>
            <a:r>
              <a:rPr lang="en-US" sz="2400" dirty="0" smtClean="0"/>
              <a:t>The emission or absorption of electromagnetic radiation can occur only in conjunction with a transition between two stationary states. The frequency, </a:t>
            </a:r>
            <a:r>
              <a:rPr lang="en-US" sz="2400" dirty="0" err="1" smtClean="0"/>
              <a:t>f</a:t>
            </a:r>
            <a:r>
              <a:rPr lang="en-US" sz="2400" dirty="0" smtClean="0"/>
              <a:t>, of this radiation is proportional to the </a:t>
            </a:r>
            <a:r>
              <a:rPr lang="en-US" sz="2400" i="1" dirty="0" smtClean="0"/>
              <a:t>difference </a:t>
            </a:r>
            <a:r>
              <a:rPr lang="en-US" sz="2400" dirty="0" smtClean="0"/>
              <a:t>in energy of the two stationary states: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                    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E</a:t>
            </a:r>
            <a:r>
              <a:rPr lang="en-US" sz="2400" baseline="-250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 err="1" smtClean="0">
                <a:solidFill>
                  <a:srgbClr val="FF0000"/>
                </a:solidFill>
                <a:ea typeface="Arial" pitchFamily="-84" charset="0"/>
                <a:cs typeface="Arial" pitchFamily="-84" charset="0"/>
              </a:rPr>
              <a:t>hf</a:t>
            </a:r>
            <a:endParaRPr lang="en-US" sz="2400" i="1" dirty="0" smtClean="0">
              <a:solidFill>
                <a:srgbClr val="FF0000"/>
              </a:solidFill>
              <a:ea typeface="Arial" pitchFamily="-84" charset="0"/>
              <a:cs typeface="Arial" pitchFamily="-84" charset="0"/>
            </a:endParaRP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where </a:t>
            </a:r>
            <a:r>
              <a:rPr lang="en-US" sz="2400" i="1" dirty="0" err="1" smtClean="0">
                <a:ea typeface="Arial" pitchFamily="-84" charset="0"/>
                <a:cs typeface="Arial" pitchFamily="-84" charset="0"/>
              </a:rPr>
              <a:t>h</a:t>
            </a:r>
            <a:r>
              <a:rPr lang="en-US" sz="2400" i="1" dirty="0" smtClean="0">
                <a:ea typeface="Arial" pitchFamily="-84" charset="0"/>
                <a:cs typeface="Arial" pitchFamily="-84" charset="0"/>
              </a:rPr>
              <a:t> is Planck’s Constant </a:t>
            </a:r>
          </a:p>
          <a:p>
            <a:pPr marL="646938" lvl="1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000" i="1" dirty="0" smtClean="0">
                <a:ea typeface="Arial" pitchFamily="-84" charset="0"/>
                <a:cs typeface="Arial" pitchFamily="-84" charset="0"/>
              </a:rPr>
              <a:t>Bohr thought this has to do with fundamental length of order ~10</a:t>
            </a:r>
            <a:r>
              <a:rPr lang="en-US" sz="2000" i="1" baseline="30000" dirty="0" smtClean="0">
                <a:ea typeface="Arial" pitchFamily="-84" charset="0"/>
                <a:cs typeface="Arial" pitchFamily="-84" charset="0"/>
              </a:rPr>
              <a:t>-10</a:t>
            </a:r>
            <a:r>
              <a:rPr lang="en-US" sz="2000" i="1" dirty="0" smtClean="0">
                <a:ea typeface="Arial" pitchFamily="-84" charset="0"/>
                <a:cs typeface="Arial" pitchFamily="-84" charset="0"/>
              </a:rPr>
              <a:t>m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Classical </a:t>
            </a:r>
            <a:r>
              <a:rPr lang="en-US" sz="2400" dirty="0"/>
              <a:t>laws of physics do not apply to transitions between stationary states.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/>
              <a:t>The 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endParaRPr lang="en-US" sz="2400" dirty="0">
              <a:latin typeface="Symbol" charset="2"/>
              <a:cs typeface="Symbol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How did Bohr Arrived at the angular momentum quantization?</a:t>
            </a:r>
            <a:endParaRPr lang="en-US" sz="2800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85800"/>
            <a:ext cx="8534400" cy="5638800"/>
          </a:xfrm>
        </p:spPr>
        <p:txBody>
          <a:bodyPr/>
          <a:lstStyle/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</a:t>
            </a:r>
            <a:r>
              <a:rPr lang="en-US" sz="2400" dirty="0"/>
              <a:t>mean kinetic energy of the electron-nucleus system is</a:t>
            </a:r>
            <a:r>
              <a:rPr lang="en-US" sz="2400" dirty="0" smtClean="0"/>
              <a:t> quantized as</a:t>
            </a:r>
            <a:br>
              <a:rPr lang="en-US" sz="2400" dirty="0" smtClean="0"/>
            </a:br>
            <a:r>
              <a:rPr lang="en-US" sz="2400" i="1" dirty="0"/>
              <a:t>K</a:t>
            </a:r>
            <a:r>
              <a:rPr lang="en-US" sz="2400" dirty="0"/>
              <a:t> = </a:t>
            </a:r>
            <a:r>
              <a:rPr lang="en-US" sz="2400" i="1" dirty="0"/>
              <a:t>nhf</a:t>
            </a:r>
            <a:r>
              <a:rPr lang="en-US" sz="2400" baseline="-25000" dirty="0"/>
              <a:t>orb</a:t>
            </a:r>
            <a:r>
              <a:rPr lang="en-US" sz="2400" dirty="0"/>
              <a:t>/2, where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is the frequency of rotation</a:t>
            </a:r>
            <a:r>
              <a:rPr lang="en-US" sz="2400" dirty="0" smtClean="0"/>
              <a:t>. This is equivalent to the angular momentum of a stationary state to be an integral multiple of h/2</a:t>
            </a:r>
            <a:r>
              <a:rPr lang="en-US" sz="2400" dirty="0" smtClean="0">
                <a:latin typeface="Symbol" charset="2"/>
                <a:cs typeface="Symbol" charset="2"/>
              </a:rPr>
              <a:t>π</a:t>
            </a:r>
            <a:r>
              <a:rPr lang="en-US" sz="2400" dirty="0" smtClean="0"/>
              <a:t>.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Kinetic energy can be written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Angular momentum is defined as 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The relationship between linear and angular quantifies</a:t>
            </a:r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  <a:buNone/>
            </a:pPr>
            <a:endParaRPr lang="en-US" sz="2400" dirty="0" smtClean="0"/>
          </a:p>
          <a:p>
            <a:pPr marL="246888" indent="-246888" eaLnBrk="1" hangingPunct="1">
              <a:spcBef>
                <a:spcPts val="0"/>
              </a:spcBef>
              <a:buClr>
                <a:schemeClr val="tx1"/>
              </a:buClr>
              <a:buSzPct val="90000"/>
            </a:pPr>
            <a:r>
              <a:rPr lang="en-US" sz="2400" dirty="0" smtClean="0"/>
              <a:t>Thus, we can rewrite</a:t>
            </a:r>
            <a:endParaRPr lang="en-US" sz="2400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068763" y="2019300"/>
          <a:ext cx="1417637" cy="800100"/>
        </p:xfrm>
        <a:graphic>
          <a:graphicData uri="http://schemas.openxmlformats.org/presentationml/2006/ole">
            <p:oleObj spid="_x0000_s416770" name="Equation" r:id="rId3" imgW="698500" imgH="393700" progId="Equation.DSMT4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16771" name="Object 3"/>
          <p:cNvGraphicFramePr>
            <a:graphicFrameLocks noChangeAspect="1"/>
          </p:cNvGraphicFramePr>
          <p:nvPr/>
        </p:nvGraphicFramePr>
        <p:xfrm>
          <a:off x="4694238" y="2819400"/>
          <a:ext cx="2087562" cy="715963"/>
        </p:xfrm>
        <a:graphic>
          <a:graphicData uri="http://schemas.openxmlformats.org/presentationml/2006/ole">
            <p:oleObj spid="_x0000_s416771" name="Equation" r:id="rId4" imgW="850900" imgH="292100" progId="Equation.DSMT4">
              <p:embed/>
            </p:oleObj>
          </a:graphicData>
        </a:graphic>
      </p:graphicFrame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6978650" y="3732212"/>
          <a:ext cx="1098550" cy="306388"/>
        </p:xfrm>
        <a:graphic>
          <a:graphicData uri="http://schemas.openxmlformats.org/presentationml/2006/ole">
            <p:oleObj spid="_x0000_s416772" name="Equation" r:id="rId5" imgW="546100" imgH="152400" progId="Equation.DSMT4">
              <p:embed/>
            </p:oleObj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3136900" y="4114800"/>
          <a:ext cx="2273300" cy="965200"/>
        </p:xfrm>
        <a:graphic>
          <a:graphicData uri="http://schemas.openxmlformats.org/presentationml/2006/ole">
            <p:oleObj spid="_x0000_s416773" name="Equation" r:id="rId6" imgW="927100" imgH="393700" progId="Equation.DSMT4">
              <p:embed/>
            </p:oleObj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2044700" y="5257800"/>
          <a:ext cx="1993900" cy="438150"/>
        </p:xfrm>
        <a:graphic>
          <a:graphicData uri="http://schemas.openxmlformats.org/presentationml/2006/ole">
            <p:oleObj spid="_x0000_s416774" name="Equation" r:id="rId7" imgW="812800" imgH="177800" progId="Equation.DSMT4">
              <p:embed/>
            </p:oleObj>
          </a:graphicData>
        </a:graphic>
      </p:graphicFrame>
      <p:graphicFrame>
        <p:nvGraphicFramePr>
          <p:cNvPr id="416775" name="Object 7"/>
          <p:cNvGraphicFramePr>
            <a:graphicFrameLocks noChangeAspect="1"/>
          </p:cNvGraphicFramePr>
          <p:nvPr/>
        </p:nvGraphicFramePr>
        <p:xfrm>
          <a:off x="5524500" y="2019300"/>
          <a:ext cx="800100" cy="800100"/>
        </p:xfrm>
        <a:graphic>
          <a:graphicData uri="http://schemas.openxmlformats.org/presentationml/2006/ole">
            <p:oleObj spid="_x0000_s416775" name="Equation" r:id="rId8" imgW="393700" imgH="393700" progId="Equation.DSMT4">
              <p:embed/>
            </p:oleObj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6673850" y="3041650"/>
          <a:ext cx="717550" cy="311150"/>
        </p:xfrm>
        <a:graphic>
          <a:graphicData uri="http://schemas.openxmlformats.org/presentationml/2006/ole">
            <p:oleObj spid="_x0000_s416776" name="Equation" r:id="rId9" imgW="292100" imgH="127000" progId="Equation.DSMT4">
              <p:embed/>
            </p:oleObj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969250" y="3657600"/>
          <a:ext cx="1174750" cy="407988"/>
        </p:xfrm>
        <a:graphic>
          <a:graphicData uri="http://schemas.openxmlformats.org/presentationml/2006/ole">
            <p:oleObj spid="_x0000_s416777" name="Equation" r:id="rId10" imgW="584200" imgH="203200" progId="Equation.DSMT4">
              <p:embed/>
            </p:oleObj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/>
        </p:nvGraphicFramePr>
        <p:xfrm>
          <a:off x="5334000" y="4114800"/>
          <a:ext cx="1214437" cy="965200"/>
        </p:xfrm>
        <a:graphic>
          <a:graphicData uri="http://schemas.openxmlformats.org/presentationml/2006/ole">
            <p:oleObj spid="_x0000_s416778" name="Equation" r:id="rId11" imgW="495300" imgH="393700" progId="Equation.DSMT4">
              <p:embed/>
            </p:oleObj>
          </a:graphicData>
        </a:graphic>
      </p:graphicFrame>
      <p:graphicFrame>
        <p:nvGraphicFramePr>
          <p:cNvPr id="416779" name="Object 11"/>
          <p:cNvGraphicFramePr>
            <a:graphicFrameLocks noChangeAspect="1"/>
          </p:cNvGraphicFramePr>
          <p:nvPr/>
        </p:nvGraphicFramePr>
        <p:xfrm>
          <a:off x="6551613" y="4114800"/>
          <a:ext cx="1525587" cy="965200"/>
        </p:xfrm>
        <a:graphic>
          <a:graphicData uri="http://schemas.openxmlformats.org/presentationml/2006/ole">
            <p:oleObj spid="_x0000_s416779" name="Equation" r:id="rId12" imgW="622300" imgH="393700" progId="Equation.DSMT4">
              <p:embed/>
            </p:oleObj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/>
        </p:nvGraphicFramePr>
        <p:xfrm>
          <a:off x="8045450" y="4114800"/>
          <a:ext cx="717550" cy="965200"/>
        </p:xfrm>
        <a:graphic>
          <a:graphicData uri="http://schemas.openxmlformats.org/presentationml/2006/ole">
            <p:oleObj spid="_x0000_s416780" name="Equation" r:id="rId13" imgW="292100" imgH="393700" progId="Equation.DSMT4">
              <p:embed/>
            </p:oleObj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/>
        </p:nvGraphicFramePr>
        <p:xfrm>
          <a:off x="4233863" y="5029200"/>
          <a:ext cx="2243137" cy="966787"/>
        </p:xfrm>
        <a:graphic>
          <a:graphicData uri="http://schemas.openxmlformats.org/presentationml/2006/ole">
            <p:oleObj spid="_x0000_s416781" name="Equation" r:id="rId14" imgW="914400" imgH="393700" progId="Equation.DSMT4">
              <p:embed/>
            </p:oleObj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/>
        </p:nvGraphicFramePr>
        <p:xfrm>
          <a:off x="6629400" y="5105400"/>
          <a:ext cx="1631950" cy="685800"/>
        </p:xfrm>
        <a:graphic>
          <a:graphicData uri="http://schemas.openxmlformats.org/presentationml/2006/ole">
            <p:oleObj spid="_x0000_s416782" name="Equation" r:id="rId15" imgW="939800" imgH="393700" progId="Equation.DSMT4">
              <p:embed/>
            </p:oleObj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5943600" y="53340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4495800" y="762000"/>
          <a:ext cx="2087562" cy="715963"/>
        </p:xfrm>
        <a:graphic>
          <a:graphicData uri="http://schemas.openxmlformats.org/presentationml/2006/ole">
            <p:oleObj spid="_x0000_s376834" name="Equation" r:id="rId3" imgW="850900" imgH="292100" progId="Equation.DSMT4">
              <p:embed/>
            </p:oleObj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6477000" y="990600"/>
          <a:ext cx="717550" cy="311150"/>
        </p:xfrm>
        <a:graphic>
          <a:graphicData uri="http://schemas.openxmlformats.org/presentationml/2006/ole">
            <p:oleObj spid="_x0000_s376835" name="Equation" r:id="rId4" imgW="292100" imgH="127000" progId="Equation.DSMT4">
              <p:embed/>
            </p:oleObj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7191375" y="889000"/>
          <a:ext cx="809625" cy="406400"/>
        </p:xfrm>
        <a:graphic>
          <a:graphicData uri="http://schemas.openxmlformats.org/presentationml/2006/ole">
            <p:oleObj spid="_x0000_s376836" name="Equation" r:id="rId5" imgW="330200" imgH="165100" progId="Equation.DSMT4">
              <p:embed/>
            </p:oleObj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6567488" y="1811338"/>
          <a:ext cx="717550" cy="500062"/>
        </p:xfrm>
        <a:graphic>
          <a:graphicData uri="http://schemas.openxmlformats.org/presentationml/2006/ole">
            <p:oleObj spid="_x0000_s376837" name="Equation" r:id="rId6" imgW="292100" imgH="203200" progId="Equation.DSMT4">
              <p:embed/>
            </p:oleObj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7207250" y="1604962"/>
          <a:ext cx="717550" cy="1062038"/>
        </p:xfrm>
        <a:graphic>
          <a:graphicData uri="http://schemas.openxmlformats.org/presentationml/2006/ole">
            <p:oleObj spid="_x0000_s376838" name="Equation" r:id="rId7" imgW="292100" imgH="431800" progId="Equation.DSMT4">
              <p:embed/>
            </p:oleObj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1600200" y="2819400"/>
          <a:ext cx="2043112" cy="968375"/>
        </p:xfrm>
        <a:graphic>
          <a:graphicData uri="http://schemas.openxmlformats.org/presentationml/2006/ole">
            <p:oleObj spid="_x0000_s376839" name="Equation" r:id="rId8" imgW="965200" imgH="457200" progId="Equation.DSMT4">
              <p:embed/>
            </p:oleObj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3581400" y="2819400"/>
          <a:ext cx="1155700" cy="887413"/>
        </p:xfrm>
        <a:graphic>
          <a:graphicData uri="http://schemas.openxmlformats.org/presentationml/2006/ole">
            <p:oleObj spid="_x0000_s376840" name="Equation" r:id="rId9" imgW="546100" imgH="419100" progId="Equation.DSMT4">
              <p:embed/>
            </p:oleObj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4724400" y="2868613"/>
          <a:ext cx="2070100" cy="941387"/>
        </p:xfrm>
        <a:graphic>
          <a:graphicData uri="http://schemas.openxmlformats.org/presentationml/2006/ole">
            <p:oleObj spid="_x0000_s376841" name="Equation" r:id="rId10" imgW="977900" imgH="444500" progId="Equation.DSMT4">
              <p:embed/>
            </p:oleObj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990600" y="4525963"/>
          <a:ext cx="3868738" cy="1093787"/>
        </p:xfrm>
        <a:graphic>
          <a:graphicData uri="http://schemas.openxmlformats.org/presentationml/2006/ole">
            <p:oleObj spid="_x0000_s376842" name="Equation" r:id="rId11" imgW="1574800" imgH="444500" progId="Equation.DSMT4">
              <p:embed/>
            </p:oleObj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887912" y="4495800"/>
          <a:ext cx="2122488" cy="1123950"/>
        </p:xfrm>
        <a:graphic>
          <a:graphicData uri="http://schemas.openxmlformats.org/presentationml/2006/ole">
            <p:oleObj spid="_x0000_s376843" name="Equation" r:id="rId12" imgW="863600" imgH="457200" progId="Equation.DSMT4">
              <p:embed/>
            </p:oleObj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stationary states 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“</a:t>
            </a:r>
            <a:r>
              <a:rPr lang="en-US" sz="2800" dirty="0">
                <a:solidFill>
                  <a:srgbClr val="000000"/>
                </a:solidFill>
              </a:rPr>
              <a:t>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417795" name="Object 3"/>
          <p:cNvGraphicFramePr>
            <a:graphicFrameLocks noChangeAspect="1"/>
          </p:cNvGraphicFramePr>
          <p:nvPr/>
        </p:nvGraphicFramePr>
        <p:xfrm>
          <a:off x="2468562" y="1238250"/>
          <a:ext cx="3246438" cy="1123950"/>
        </p:xfrm>
        <a:graphic>
          <a:graphicData uri="http://schemas.openxmlformats.org/presentationml/2006/ole">
            <p:oleObj spid="_x0000_s417795" name="Equation" r:id="rId3" imgW="1320800" imgH="457200" progId="Equation.DSMT4">
              <p:embed/>
            </p:oleObj>
          </a:graphicData>
        </a:graphic>
      </p:graphicFrame>
      <p:graphicFrame>
        <p:nvGraphicFramePr>
          <p:cNvPr id="417796" name="Object 4"/>
          <p:cNvGraphicFramePr>
            <a:graphicFrameLocks noChangeAspect="1"/>
          </p:cNvGraphicFramePr>
          <p:nvPr/>
        </p:nvGraphicFramePr>
        <p:xfrm>
          <a:off x="290513" y="3216275"/>
          <a:ext cx="547687" cy="365125"/>
        </p:xfrm>
        <a:graphic>
          <a:graphicData uri="http://schemas.openxmlformats.org/presentationml/2006/ole">
            <p:oleObj spid="_x0000_s417796" name="Equation" r:id="rId4" imgW="304800" imgH="203200" progId="Equation.DSMT4">
              <p:embed/>
            </p:oleObj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/>
        </p:nvGraphicFramePr>
        <p:xfrm>
          <a:off x="841375" y="2971800"/>
          <a:ext cx="1139825" cy="820737"/>
        </p:xfrm>
        <a:graphic>
          <a:graphicData uri="http://schemas.openxmlformats.org/presentationml/2006/ole">
            <p:oleObj spid="_x0000_s417797" name="Equation" r:id="rId5" imgW="635000" imgH="457200" progId="Equation.DSMT4">
              <p:embed/>
            </p:oleObj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/>
        </p:nvGraphicFramePr>
        <p:xfrm>
          <a:off x="2143125" y="2860675"/>
          <a:ext cx="5102225" cy="1025525"/>
        </p:xfrm>
        <a:graphic>
          <a:graphicData uri="http://schemas.openxmlformats.org/presentationml/2006/ole">
            <p:oleObj spid="_x0000_s417798" name="Equation" r:id="rId6" imgW="2844800" imgH="571500" progId="Equation.DSMT4">
              <p:embed/>
            </p:oleObj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7343775" y="3163887"/>
          <a:ext cx="1571625" cy="341313"/>
        </p:xfrm>
        <a:graphic>
          <a:graphicData uri="http://schemas.openxmlformats.org/presentationml/2006/ole">
            <p:oleObj spid="_x0000_s417799" name="Equation" r:id="rId7" imgW="876300" imgH="190500" progId="Equation.DSMT4">
              <p:embed/>
            </p:oleObj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/>
        </p:nvGraphicFramePr>
        <p:xfrm>
          <a:off x="2514600" y="4425950"/>
          <a:ext cx="457200" cy="298450"/>
        </p:xfrm>
        <a:graphic>
          <a:graphicData uri="http://schemas.openxmlformats.org/presentationml/2006/ole">
            <p:oleObj spid="_x0000_s417800" name="Equation" r:id="rId8" imgW="254000" imgH="165100" progId="Equation.DSMT4">
              <p:embed/>
            </p:oleObj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/>
        </p:nvGraphicFramePr>
        <p:xfrm>
          <a:off x="3041650" y="4435475"/>
          <a:ext cx="615950" cy="365125"/>
        </p:xfrm>
        <a:graphic>
          <a:graphicData uri="http://schemas.openxmlformats.org/presentationml/2006/ole">
            <p:oleObj spid="_x0000_s417801" name="Equation" r:id="rId9" imgW="342900" imgH="203200" progId="Equation.DSMT4">
              <p:embed/>
            </p:oleObj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3657600" y="4419600"/>
          <a:ext cx="685800" cy="365125"/>
        </p:xfrm>
        <a:graphic>
          <a:graphicData uri="http://schemas.openxmlformats.org/presentationml/2006/ole">
            <p:oleObj spid="_x0000_s417802" name="Equation" r:id="rId10" imgW="381000" imgH="203200" progId="Equation.DSMT4">
              <p:embed/>
            </p:oleObj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/>
        </p:nvGraphicFramePr>
        <p:xfrm>
          <a:off x="4284662" y="4381500"/>
          <a:ext cx="1049338" cy="342900"/>
        </p:xfrm>
        <a:graphic>
          <a:graphicData uri="http://schemas.openxmlformats.org/presentationml/2006/ole">
            <p:oleObj spid="_x0000_s417803" name="Equation" r:id="rId11" imgW="584200" imgH="190500" progId="Equation.DSMT4">
              <p:embed/>
            </p:oleObj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5327650" y="4267200"/>
          <a:ext cx="387350" cy="457200"/>
        </p:xfrm>
        <a:graphic>
          <a:graphicData uri="http://schemas.openxmlformats.org/presentationml/2006/ole">
            <p:oleObj spid="_x0000_s417804" name="Equation" r:id="rId12" imgW="215900" imgH="254000" progId="Equation.DSMT4">
              <p:embed/>
            </p:oleObj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/>
              <a:t>The energies of the stationary states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304800" y="1066800"/>
          <a:ext cx="1720850" cy="784225"/>
        </p:xfrm>
        <a:graphic>
          <a:graphicData uri="http://schemas.openxmlformats.org/presentationml/2006/ole">
            <p:oleObj spid="_x0000_s377858" name="Equation" r:id="rId4" imgW="1003300" imgH="457200" progId="Equation.DSMT4">
              <p:embed/>
            </p:oleObj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356100" y="1373187"/>
          <a:ext cx="368300" cy="227013"/>
        </p:xfrm>
        <a:graphic>
          <a:graphicData uri="http://schemas.openxmlformats.org/presentationml/2006/ole">
            <p:oleObj spid="_x0000_s377859" name="Equation" r:id="rId5" imgW="330200" imgH="203200" progId="Equation.DSMT4">
              <p:embed/>
            </p:oleObj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2025650" y="1066800"/>
          <a:ext cx="1479550" cy="784225"/>
        </p:xfrm>
        <a:graphic>
          <a:graphicData uri="http://schemas.openxmlformats.org/presentationml/2006/ole">
            <p:oleObj spid="_x0000_s377860" name="Equation" r:id="rId6" imgW="863600" imgH="457200" progId="Equation.DSMT4">
              <p:embed/>
            </p:oleObj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/>
        </p:nvGraphicFramePr>
        <p:xfrm>
          <a:off x="3471862" y="1066800"/>
          <a:ext cx="566738" cy="674688"/>
        </p:xfrm>
        <a:graphic>
          <a:graphicData uri="http://schemas.openxmlformats.org/presentationml/2006/ole">
            <p:oleObj spid="_x0000_s377861" name="Equation" r:id="rId7" imgW="330200" imgH="393700" progId="Equation.DSMT4">
              <p:embed/>
            </p:oleObj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4716462" y="1219200"/>
          <a:ext cx="693738" cy="511175"/>
        </p:xfrm>
        <a:graphic>
          <a:graphicData uri="http://schemas.openxmlformats.org/presentationml/2006/ole">
            <p:oleObj spid="_x0000_s377862" name="Equation" r:id="rId8" imgW="622300" imgH="457200" progId="Equation.DSMT4">
              <p:embed/>
            </p:oleObj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5376862" y="1143000"/>
          <a:ext cx="3614738" cy="609600"/>
        </p:xfrm>
        <a:graphic>
          <a:graphicData uri="http://schemas.openxmlformats.org/presentationml/2006/ole">
            <p:oleObj spid="_x0000_s377863" name="Equation" r:id="rId9" imgW="3238500" imgH="546100" progId="Equation.DSMT4">
              <p:embed/>
            </p:oleObj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4654550" y="3505200"/>
          <a:ext cx="831850" cy="533400"/>
        </p:xfrm>
        <a:graphic>
          <a:graphicData uri="http://schemas.openxmlformats.org/presentationml/2006/ole">
            <p:oleObj spid="_x0000_s377864" name="Equation" r:id="rId10" imgW="317500" imgH="203200" progId="Equation.DSMT4">
              <p:embed/>
            </p:oleObj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5438775" y="3505200"/>
          <a:ext cx="1266825" cy="533400"/>
        </p:xfrm>
        <a:graphic>
          <a:graphicData uri="http://schemas.openxmlformats.org/presentationml/2006/ole">
            <p:oleObj spid="_x0000_s377865" name="Equation" r:id="rId11" imgW="482600" imgH="203200" progId="Equation.DSMT4">
              <p:embed/>
            </p:oleObj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2819400" y="4724400"/>
          <a:ext cx="598487" cy="808037"/>
        </p:xfrm>
        <a:graphic>
          <a:graphicData uri="http://schemas.openxmlformats.org/presentationml/2006/ole">
            <p:oleObj spid="_x0000_s377866" name="Equation" r:id="rId12" imgW="292100" imgH="393700" progId="Equation.DSMT4">
              <p:embed/>
            </p:oleObj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3363913" y="4724400"/>
          <a:ext cx="598487" cy="808037"/>
        </p:xfrm>
        <a:graphic>
          <a:graphicData uri="http://schemas.openxmlformats.org/presentationml/2006/ole">
            <p:oleObj spid="_x0000_s377870" name="Equation" r:id="rId13" imgW="292100" imgH="393700" progId="Equation.DSMT4">
              <p:embed/>
            </p:oleObj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3954463" y="4724400"/>
          <a:ext cx="1303337" cy="808037"/>
        </p:xfrm>
        <a:graphic>
          <a:graphicData uri="http://schemas.openxmlformats.org/presentationml/2006/ole">
            <p:oleObj spid="_x0000_s377871" name="Equation" r:id="rId14" imgW="635000" imgH="393700" progId="Equation.DSMT4">
              <p:embed/>
            </p:oleObj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5254625" y="4648200"/>
          <a:ext cx="2060575" cy="990600"/>
        </p:xfrm>
        <a:graphic>
          <a:graphicData uri="http://schemas.openxmlformats.org/presentationml/2006/ole">
            <p:oleObj spid="_x0000_s377872" name="Equation" r:id="rId15" imgW="1003300" imgH="482600" progId="Equation.DSMT4">
              <p:embed/>
            </p:oleObj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7269163" y="4648200"/>
          <a:ext cx="1798637" cy="990600"/>
        </p:xfrm>
        <a:graphic>
          <a:graphicData uri="http://schemas.openxmlformats.org/presentationml/2006/ole">
            <p:oleObj spid="_x0000_s377873" name="Equation" r:id="rId16" imgW="876300" imgH="482600" progId="Equation.DSMT4">
              <p:embed/>
            </p:oleObj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072313" y="5830887"/>
          <a:ext cx="1538287" cy="417513"/>
        </p:xfrm>
        <a:graphic>
          <a:graphicData uri="http://schemas.openxmlformats.org/presentationml/2006/ole">
            <p:oleObj spid="_x0000_s377874" name="Equation" r:id="rId17" imgW="749300" imgH="203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584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26,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28412</TotalTime>
  <Words>1780</Words>
  <Application>Microsoft Macintosh PowerPoint</Application>
  <PresentationFormat>On-screen Show (4:3)</PresentationFormat>
  <Paragraphs>243</Paragraphs>
  <Slides>20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phys1443-spring02</vt:lpstr>
      <vt:lpstr>Equation</vt:lpstr>
      <vt:lpstr>MathType 6.0 Equation</vt:lpstr>
      <vt:lpstr>PHYS 3313 – Section 001 Lecture #9</vt:lpstr>
      <vt:lpstr>Announcements</vt:lpstr>
      <vt:lpstr>Special Project #3</vt:lpstr>
      <vt:lpstr>The Bohr Model of the Hydrogen Atom – The assumptions</vt:lpstr>
      <vt:lpstr>How did Bohr Arrived at the angular momentum quantization?</vt:lpstr>
      <vt:lpstr>Bohr’s Quantized Radius of Hydrogen</vt:lpstr>
      <vt:lpstr>Bohr Radius</vt:lpstr>
      <vt:lpstr>The Hydrogen Atom</vt:lpstr>
      <vt:lpstr>Transitions in the Hydrogen Atom</vt:lpstr>
      <vt:lpstr>Fine Structure Constant</vt:lpstr>
      <vt:lpstr>The Correspondence Principle</vt:lpstr>
      <vt:lpstr>The Correspondence Principle</vt:lpstr>
      <vt:lpstr>Importance of Bohr’s Model</vt:lpstr>
      <vt:lpstr>Successes and Failures of the Bohr Model</vt:lpstr>
      <vt:lpstr>Limitations of the Bohr Model</vt:lpstr>
      <vt:lpstr>Characteristic X-Ray Spectra and Atomic Number</vt:lpstr>
      <vt:lpstr>Atomic Number</vt:lpstr>
      <vt:lpstr>Moseley’s Empirical Results</vt:lpstr>
      <vt:lpstr>Atomic Excitation by Electrons</vt:lpstr>
      <vt:lpstr>Atomic Excitation by Electrons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1534</cp:revision>
  <dcterms:created xsi:type="dcterms:W3CDTF">2012-09-26T19:36:18Z</dcterms:created>
  <dcterms:modified xsi:type="dcterms:W3CDTF">2012-09-26T19:39:08Z</dcterms:modified>
</cp:coreProperties>
</file>