
<file path=[Content_Types].xml><?xml version="1.0" encoding="utf-8"?>
<Types xmlns="http://schemas.openxmlformats.org/package/2006/content-types">
  <Override PartName="/ppt/embeddings/oleObject24.bin" ContentType="application/vnd.openxmlformats-officedocument.oleObject"/>
  <Override PartName="/ppt/slides/slide14.xml" ContentType="application/vnd.openxmlformats-officedocument.presentationml.slide+xml"/>
  <Override PartName="/ppt/embeddings/oleObject8.bin" ContentType="application/vnd.openxmlformats-officedocument.oleObject"/>
  <Override PartName="/ppt/embeddings/oleObject1.bin" ContentType="application/vnd.openxmlformats-officedocument.oleObject"/>
  <Override PartName="/ppt/embeddings/oleObject16.bin" ContentType="application/vnd.openxmlformats-officedocument.oleObject"/>
  <Default Extension="xml" ContentType="application/xml"/>
  <Override PartName="/ppt/tableStyles.xml" ContentType="application/vnd.openxmlformats-officedocument.presentationml.tableStyles+xml"/>
  <Override PartName="/ppt/embeddings/oleObject31.bin" ContentType="application/vnd.openxmlformats-officedocument.oleObject"/>
  <Override PartName="/ppt/slides/slide5.xml" ContentType="application/vnd.openxmlformats-officedocument.presentationml.slide+xml"/>
  <Override PartName="/ppt/embeddings/oleObject40.bin" ContentType="application/vnd.openxmlformats-officedocument.oleObject"/>
  <Override PartName="/ppt/slideLayouts/slideLayout5.xml" ContentType="application/vnd.openxmlformats-officedocument.presentationml.slideLayout+xml"/>
  <Override PartName="/ppt/embeddings/oleObject23.bin" ContentType="application/vnd.openxmlformats-officedocument.oleObject"/>
  <Override PartName="/ppt/embeddings/oleObject39.bin" ContentType="application/vnd.openxmlformats-officedocument.oleObject"/>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docProps/core.xml" ContentType="application/vnd.openxmlformats-package.core-properties+xml"/>
  <Override PartName="/ppt/embeddings/oleObject15.bin" ContentType="application/vnd.openxmlformats-officedocument.oleObject"/>
  <Override PartName="/ppt/handoutMasters/handoutMaster1.xml" ContentType="application/vnd.openxmlformats-officedocument.presentationml.handoutMaster+xml"/>
  <Override PartName="/ppt/embeddings/oleObject37.bin" ContentType="application/vnd.openxmlformats-officedocument.oleObject"/>
  <Default Extension="vml" ContentType="application/vnd.openxmlformats-officedocument.vmlDrawing"/>
  <Override PartName="/ppt/embeddings/oleObject30.bin" ContentType="application/vnd.openxmlformats-officedocument.oleObject"/>
  <Override PartName="/ppt/embeddings/oleObject29.bin" ContentType="application/vnd.openxmlformats-officedocument.oleObject"/>
  <Override PartName="/ppt/slides/slide4.xml" ContentType="application/vnd.openxmlformats-officedocument.presentationml.slide+xml"/>
  <Override PartName="/ppt/slideLayouts/slideLayout4.xml" ContentType="application/vnd.openxmlformats-officedocument.presentationml.slideLayout+xml"/>
  <Default Extension="png" ContentType="image/png"/>
  <Override PartName="/ppt/embeddings/oleObject22.bin" ContentType="application/vnd.openxmlformats-officedocument.oleObject"/>
  <Override PartName="/ppt/embeddings/oleObject38.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14.bin" ContentType="application/vnd.openxmlformats-officedocument.oleObject"/>
  <Override PartName="/ppt/presProps.xml" ContentType="application/vnd.openxmlformats-officedocument.presentationml.presProps+xml"/>
  <Override PartName="/ppt/embeddings/oleObject36.bin" ContentType="application/vnd.openxmlformats-officedocument.oleObject"/>
  <Default Extension="pict" ContentType="image/pict"/>
  <Override PartName="/ppt/slideLayouts/slideLayout14.xml" ContentType="application/vnd.openxmlformats-officedocument.presentationml.slideLayout+xml"/>
  <Override PartName="/ppt/embeddings/oleObject12.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Layouts/slideLayout3.xml" ContentType="application/vnd.openxmlformats-officedocument.presentationml.slideLayout+xml"/>
  <Override PartName="/ppt/embeddings/oleObject21.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3.bin" ContentType="application/vnd.openxmlformats-officedocument.oleObject"/>
  <Override PartName="/ppt/embeddings/oleObject35.bin" ContentType="application/vnd.openxmlformats-officedocument.oleObject"/>
  <Override PartName="/ppt/slideLayouts/slideLayout13.xml" ContentType="application/vnd.openxmlformats-officedocument.presentationml.slideLayout+xml"/>
  <Override PartName="/ppt/slides/slide9.xml" ContentType="application/vnd.openxmlformats-officedocument.presentationml.slide+xml"/>
  <Override PartName="/ppt/embeddings/oleObject44.bin" ContentType="application/vnd.openxmlformats-officedocument.oleObject"/>
  <Override PartName="/ppt/slideLayouts/slideLayout9.xml" ContentType="application/vnd.openxmlformats-officedocument.presentationml.slideLayout+xml"/>
  <Override PartName="/ppt/embeddings/oleObject11.bin" ContentType="application/vnd.openxmlformats-officedocument.oleObject"/>
  <Override PartName="/ppt/slides/slide2.xml" ContentType="application/vnd.openxmlformats-officedocument.presentationml.slide+xml"/>
  <Override PartName="/ppt/embeddings/oleObject27.bin" ContentType="application/vnd.openxmlformats-officedocument.oleObject"/>
  <Override PartName="/ppt/slideLayouts/slideLayout2.xml" ContentType="application/vnd.openxmlformats-officedocument.presentationml.slideLayout+xml"/>
  <Override PartName="/ppt/embeddings/oleObject2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oleObject19.bin" ContentType="application/vnd.openxmlformats-officedocument.oleObject"/>
  <Override PartName="/docProps/app.xml" ContentType="application/vnd.openxmlformats-officedocument.extended-properties+xml"/>
  <Override PartName="/ppt/theme/theme3.xml" ContentType="application/vnd.openxmlformats-officedocument.theme+xml"/>
  <Override PartName="/ppt/embeddings/oleObject34.bin" ContentType="application/vnd.openxmlformats-officedocument.oleObject"/>
  <Override PartName="/ppt/slideLayouts/slideLayout12.xml" ContentType="application/vnd.openxmlformats-officedocument.presentationml.slideLayout+xml"/>
  <Override PartName="/ppt/slides/slide8.xml" ContentType="application/vnd.openxmlformats-officedocument.presentationml.slide+xml"/>
  <Override PartName="/ppt/embeddings/oleObject43.bin" ContentType="application/vnd.openxmlformats-officedocument.oleObject"/>
  <Override PartName="/ppt/slideLayouts/slideLayout8.xml" ContentType="application/vnd.openxmlformats-officedocument.presentationml.slideLayout+xml"/>
  <Override PartName="/ppt/embeddings/oleObject10.bin" ContentType="application/vnd.openxmlformats-officedocument.oleObject"/>
  <Override PartName="/ppt/slides/slide1.xml" ContentType="application/vnd.openxmlformats-officedocument.presentationml.slide+xml"/>
  <Override PartName="/ppt/embeddings/oleObject26.bin" ContentType="application/vnd.openxmlformats-officedocument.oleObject"/>
  <Override PartName="/ppt/slideLayouts/slideLayout1.xml" ContentType="application/vnd.openxmlformats-officedocument.presentationml.slideLayout+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embeddings/oleObject18.bin" ContentType="application/vnd.openxmlformats-officedocument.oleObject"/>
  <Override PartName="/ppt/theme/theme2.xml" ContentType="application/vnd.openxmlformats-officedocument.theme+xml"/>
  <Override PartName="/ppt/embeddings/oleObject33.bin" ContentType="application/vnd.openxmlformats-officedocument.oleObject"/>
  <Override PartName="/ppt/slideLayouts/slideLayout11.xml" ContentType="application/vnd.openxmlformats-officedocument.presentationml.slideLayout+xml"/>
  <Override PartName="/ppt/slides/slide7.xml" ContentType="application/vnd.openxmlformats-officedocument.presentationml.slide+xml"/>
  <Override PartName="/ppt/embeddings/oleObject42.bin" ContentType="application/vnd.openxmlformats-officedocument.oleObject"/>
  <Override PartName="/ppt/slideLayouts/slideLayout7.xml" ContentType="application/vnd.openxmlformats-officedocument.presentationml.slideLayout+xml"/>
  <Override PartName="/ppt/embeddings/oleObject25.bin" ContentType="application/vnd.openxmlformats-officedocument.oleObject"/>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9.bin" ContentType="application/vnd.openxmlformats-officedocument.oleObject"/>
  <Override PartName="/ppt/embeddings/oleObject2.bin" ContentType="application/vnd.openxmlformats-officedocument.oleObject"/>
  <Override PartName="/ppt/embeddings/oleObject17.bin" ContentType="application/vnd.openxmlformats-officedocument.oleObject"/>
  <Override PartName="/ppt/theme/theme1.xml" ContentType="application/vnd.openxmlformats-officedocument.theme+xml"/>
  <Override PartName="/ppt/embeddings/oleObject32.bin" ContentType="application/vnd.openxmlformats-officedocument.oleObject"/>
  <Override PartName="/ppt/slideLayouts/slideLayout10.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6.xml" ContentType="application/vnd.openxmlformats-officedocument.presentationml.slide+xml"/>
  <Override PartName="/ppt/embeddings/oleObject41.bin" ContentType="application/vnd.openxmlformats-officedocument.oleObject"/>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7"/>
  </p:notesMasterIdLst>
  <p:handoutMasterIdLst>
    <p:handoutMasterId r:id="rId18"/>
  </p:handoutMasterIdLst>
  <p:sldIdLst>
    <p:sldId id="256" r:id="rId2"/>
    <p:sldId id="335" r:id="rId3"/>
    <p:sldId id="713" r:id="rId4"/>
    <p:sldId id="675" r:id="rId5"/>
    <p:sldId id="678" r:id="rId6"/>
    <p:sldId id="668" r:id="rId7"/>
    <p:sldId id="669" r:id="rId8"/>
    <p:sldId id="624" r:id="rId9"/>
    <p:sldId id="625" r:id="rId10"/>
    <p:sldId id="626" r:id="rId11"/>
    <p:sldId id="714" r:id="rId12"/>
    <p:sldId id="627" r:id="rId13"/>
    <p:sldId id="628" r:id="rId14"/>
    <p:sldId id="715" r:id="rId15"/>
    <p:sldId id="629"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p:cViewPr varScale="1">
        <p:scale>
          <a:sx n="99" d="100"/>
          <a:sy n="99" d="100"/>
        </p:scale>
        <p:origin x="-10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ict"/><Relationship Id="rId4" Type="http://schemas.openxmlformats.org/officeDocument/2006/relationships/image" Target="../media/image6.pict"/><Relationship Id="rId5" Type="http://schemas.openxmlformats.org/officeDocument/2006/relationships/image" Target="../media/image7.pict"/><Relationship Id="rId6" Type="http://schemas.openxmlformats.org/officeDocument/2006/relationships/image" Target="../media/image8.pict"/><Relationship Id="rId1" Type="http://schemas.openxmlformats.org/officeDocument/2006/relationships/image" Target="../media/image3.pict"/><Relationship Id="rId2" Type="http://schemas.openxmlformats.org/officeDocument/2006/relationships/image" Target="../media/image4.pict"/></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ict"/><Relationship Id="rId4" Type="http://schemas.openxmlformats.org/officeDocument/2006/relationships/image" Target="../media/image12.pict"/><Relationship Id="rId5" Type="http://schemas.openxmlformats.org/officeDocument/2006/relationships/image" Target="../media/image13.pict"/><Relationship Id="rId6" Type="http://schemas.openxmlformats.org/officeDocument/2006/relationships/image" Target="../media/image14.pict"/><Relationship Id="rId1" Type="http://schemas.openxmlformats.org/officeDocument/2006/relationships/image" Target="../media/image9.pict"/><Relationship Id="rId2" Type="http://schemas.openxmlformats.org/officeDocument/2006/relationships/image" Target="../media/image10.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pict"/><Relationship Id="rId4" Type="http://schemas.openxmlformats.org/officeDocument/2006/relationships/image" Target="../media/image29.pict"/><Relationship Id="rId5" Type="http://schemas.openxmlformats.org/officeDocument/2006/relationships/image" Target="../media/image30.pict"/><Relationship Id="rId6" Type="http://schemas.openxmlformats.org/officeDocument/2006/relationships/image" Target="../media/image31.pict"/><Relationship Id="rId7" Type="http://schemas.openxmlformats.org/officeDocument/2006/relationships/image" Target="../media/image32.pict"/><Relationship Id="rId8" Type="http://schemas.openxmlformats.org/officeDocument/2006/relationships/image" Target="../media/image33.pict"/><Relationship Id="rId9" Type="http://schemas.openxmlformats.org/officeDocument/2006/relationships/image" Target="../media/image34.pict"/><Relationship Id="rId1" Type="http://schemas.openxmlformats.org/officeDocument/2006/relationships/image" Target="../media/image26.pict"/><Relationship Id="rId2" Type="http://schemas.openxmlformats.org/officeDocument/2006/relationships/image" Target="../media/image27.pict"/></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pict"/><Relationship Id="rId4" Type="http://schemas.openxmlformats.org/officeDocument/2006/relationships/image" Target="../media/image38.pict"/><Relationship Id="rId5" Type="http://schemas.openxmlformats.org/officeDocument/2006/relationships/image" Target="../media/image39.pict"/><Relationship Id="rId6" Type="http://schemas.openxmlformats.org/officeDocument/2006/relationships/image" Target="../media/image40.pict"/><Relationship Id="rId1" Type="http://schemas.openxmlformats.org/officeDocument/2006/relationships/image" Target="../media/image35.pict"/><Relationship Id="rId2" Type="http://schemas.openxmlformats.org/officeDocument/2006/relationships/image" Target="../media/image36.pict"/></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pict"/><Relationship Id="rId4" Type="http://schemas.openxmlformats.org/officeDocument/2006/relationships/image" Target="../media/image44.pict"/><Relationship Id="rId5" Type="http://schemas.openxmlformats.org/officeDocument/2006/relationships/image" Target="../media/image45.pict"/><Relationship Id="rId6" Type="http://schemas.openxmlformats.org/officeDocument/2006/relationships/image" Target="../media/image46.pict"/><Relationship Id="rId7" Type="http://schemas.openxmlformats.org/officeDocument/2006/relationships/image" Target="../media/image47.pict"/><Relationship Id="rId8" Type="http://schemas.openxmlformats.org/officeDocument/2006/relationships/image" Target="../media/image48.pict"/><Relationship Id="rId1" Type="http://schemas.openxmlformats.org/officeDocument/2006/relationships/image" Target="../media/image41.pict"/><Relationship Id="rId2" Type="http://schemas.openxmlformats.org/officeDocument/2006/relationships/image" Target="../media/image42.pict"/></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pict"/><Relationship Id="rId4" Type="http://schemas.openxmlformats.org/officeDocument/2006/relationships/image" Target="../media/image53.pict"/><Relationship Id="rId5" Type="http://schemas.openxmlformats.org/officeDocument/2006/relationships/image" Target="../media/image54.pict"/><Relationship Id="rId6" Type="http://schemas.openxmlformats.org/officeDocument/2006/relationships/image" Target="../media/image55.pict"/><Relationship Id="rId1" Type="http://schemas.openxmlformats.org/officeDocument/2006/relationships/image" Target="../media/image50.pict"/><Relationship Id="rId2" Type="http://schemas.openxmlformats.org/officeDocument/2006/relationships/image" Target="../media/image51.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Oct. 1, 2012</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1,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Oct. 1,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1" r:id="rId13"/>
    <p:sldLayoutId id="2147483722" r:id="rId1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oleObject" Target="../embeddings/oleObject15.bin"/><Relationship Id="rId5" Type="http://schemas.openxmlformats.org/officeDocument/2006/relationships/oleObject" Target="../embeddings/oleObject16.bin"/><Relationship Id="rId6" Type="http://schemas.openxmlformats.org/officeDocument/2006/relationships/oleObject" Target="../embeddings/oleObject17.bin"/><Relationship Id="rId7" Type="http://schemas.openxmlformats.org/officeDocument/2006/relationships/oleObject" Target="../embeddings/oleObject18.bin"/><Relationship Id="rId8" Type="http://schemas.openxmlformats.org/officeDocument/2006/relationships/oleObject" Target="../embeddings/oleObject19.bin"/><Relationship Id="rId9" Type="http://schemas.openxmlformats.org/officeDocument/2006/relationships/oleObject" Target="../embeddings/oleObject20.bin"/><Relationship Id="rId10" Type="http://schemas.openxmlformats.org/officeDocument/2006/relationships/oleObject" Target="../embeddings/oleObject21.bin"/><Relationship Id="rId11" Type="http://schemas.openxmlformats.org/officeDocument/2006/relationships/oleObject" Target="../embeddings/oleObject22.bin"/><Relationship Id="rId1" Type="http://schemas.openxmlformats.org/officeDocument/2006/relationships/vmlDrawing" Target="../drawings/vmlDrawing4.vml"/><Relationship Id="rId2"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oleObject" Target="../embeddings/oleObject24.bin"/><Relationship Id="rId5" Type="http://schemas.openxmlformats.org/officeDocument/2006/relationships/oleObject" Target="../embeddings/oleObject25.bin"/><Relationship Id="rId6" Type="http://schemas.openxmlformats.org/officeDocument/2006/relationships/oleObject" Target="../embeddings/oleObject26.bin"/><Relationship Id="rId7" Type="http://schemas.openxmlformats.org/officeDocument/2006/relationships/oleObject" Target="../embeddings/oleObject27.bin"/><Relationship Id="rId8" Type="http://schemas.openxmlformats.org/officeDocument/2006/relationships/oleObject" Target="../embeddings/oleObject28.bin"/><Relationship Id="rId1" Type="http://schemas.openxmlformats.org/officeDocument/2006/relationships/vmlDrawing" Target="../drawings/vmlDrawing5.vml"/><Relationship Id="rId2"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oleObject" Target="../embeddings/oleObject29.bin"/><Relationship Id="rId5" Type="http://schemas.openxmlformats.org/officeDocument/2006/relationships/oleObject" Target="../embeddings/oleObject30.bin"/><Relationship Id="rId6" Type="http://schemas.openxmlformats.org/officeDocument/2006/relationships/oleObject" Target="../embeddings/oleObject31.bin"/><Relationship Id="rId7" Type="http://schemas.openxmlformats.org/officeDocument/2006/relationships/oleObject" Target="../embeddings/oleObject32.bin"/><Relationship Id="rId8" Type="http://schemas.openxmlformats.org/officeDocument/2006/relationships/oleObject" Target="../embeddings/oleObject33.bin"/><Relationship Id="rId9" Type="http://schemas.openxmlformats.org/officeDocument/2006/relationships/oleObject" Target="../embeddings/oleObject34.bin"/><Relationship Id="rId10" Type="http://schemas.openxmlformats.org/officeDocument/2006/relationships/oleObject" Target="../embeddings/oleObject35.bin"/><Relationship Id="rId11" Type="http://schemas.openxmlformats.org/officeDocument/2006/relationships/oleObject" Target="../embeddings/oleObject36.bin"/><Relationship Id="rId1" Type="http://schemas.openxmlformats.org/officeDocument/2006/relationships/vmlDrawing" Target="../drawings/vmlDrawing6.vml"/><Relationship Id="rId2"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oleObject" Target="../embeddings/oleObject38.bin"/><Relationship Id="rId5" Type="http://schemas.openxmlformats.org/officeDocument/2006/relationships/oleObject" Target="../embeddings/oleObject39.bin"/><Relationship Id="rId6" Type="http://schemas.openxmlformats.org/officeDocument/2006/relationships/oleObject" Target="../embeddings/oleObject40.bin"/><Relationship Id="rId7" Type="http://schemas.openxmlformats.org/officeDocument/2006/relationships/oleObject" Target="../embeddings/oleObject41.bin"/><Relationship Id="rId8" Type="http://schemas.openxmlformats.org/officeDocument/2006/relationships/oleObject" Target="../embeddings/oleObject42.bin"/><Relationship Id="rId9" Type="http://schemas.openxmlformats.org/officeDocument/2006/relationships/oleObject" Target="../embeddings/oleObject43.bin"/><Relationship Id="rId1" Type="http://schemas.openxmlformats.org/officeDocument/2006/relationships/vmlDrawing" Target="../drawings/vmlDrawing7.vml"/><Relationship Id="rId2"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6" Type="http://schemas.openxmlformats.org/officeDocument/2006/relationships/image" Target="../media/image60.jpeg"/><Relationship Id="rId7" Type="http://schemas.openxmlformats.org/officeDocument/2006/relationships/oleObject" Target="../embeddings/oleObject44.bin"/><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oleObject" Target="../embeddings/oleObject7.bin"/><Relationship Id="rId5" Type="http://schemas.openxmlformats.org/officeDocument/2006/relationships/oleObject" Target="../embeddings/oleObject8.bin"/><Relationship Id="rId6" Type="http://schemas.openxmlformats.org/officeDocument/2006/relationships/oleObject" Target="../embeddings/oleObject9.bin"/><Relationship Id="rId7" Type="http://schemas.openxmlformats.org/officeDocument/2006/relationships/oleObject" Target="../embeddings/oleObject10.bin"/><Relationship Id="rId8" Type="http://schemas.openxmlformats.org/officeDocument/2006/relationships/oleObject" Target="../embeddings/oleObject11.bin"/><Relationship Id="rId9" Type="http://schemas.openxmlformats.org/officeDocument/2006/relationships/oleObject" Target="../embeddings/oleObject1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Oct. 1, 2012</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2012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91274" y="1607403"/>
            <a:ext cx="265347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 Oct. 1, </a:t>
            </a:r>
            <a:r>
              <a:rPr lang="en-US" dirty="0">
                <a:solidFill>
                  <a:schemeClr val="accent2"/>
                </a:solidFill>
                <a:latin typeface="Monotype Corsiva" pitchFamily="-84" charset="0"/>
              </a:rPr>
              <a:t>2012</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524000" y="2514600"/>
            <a:ext cx="62484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Importance of Bohr’s Model</a:t>
            </a:r>
          </a:p>
          <a:p>
            <a:pPr marL="609600" indent="-609600">
              <a:spcBef>
                <a:spcPct val="20000"/>
              </a:spcBef>
              <a:buFontTx/>
              <a:buChar char="•"/>
            </a:pPr>
            <a:r>
              <a:rPr lang="en-US" sz="2800" dirty="0" smtClean="0">
                <a:solidFill>
                  <a:schemeClr val="accent2"/>
                </a:solidFill>
                <a:latin typeface="Arial Narrow" pitchFamily="-84" charset="0"/>
              </a:rPr>
              <a:t>X-ray Scattering</a:t>
            </a:r>
          </a:p>
          <a:p>
            <a:pPr marL="609600" indent="-609600">
              <a:spcBef>
                <a:spcPct val="20000"/>
              </a:spcBef>
              <a:buFontTx/>
              <a:buChar char="•"/>
            </a:pPr>
            <a:r>
              <a:rPr lang="en-US" sz="2800" dirty="0" smtClean="0">
                <a:solidFill>
                  <a:schemeClr val="accent2"/>
                </a:solidFill>
                <a:latin typeface="Arial Narrow" pitchFamily="-84" charset="0"/>
              </a:rPr>
              <a:t>Bragg’s Law</a:t>
            </a:r>
          </a:p>
          <a:p>
            <a:pPr marL="609600" indent="-609600">
              <a:spcBef>
                <a:spcPct val="20000"/>
              </a:spcBef>
              <a:buFontTx/>
              <a:buChar char="•"/>
            </a:pPr>
            <a:r>
              <a:rPr lang="en-US" sz="2800" dirty="0" smtClean="0">
                <a:solidFill>
                  <a:schemeClr val="accent2"/>
                </a:solidFill>
                <a:latin typeface="Arial Narrow" pitchFamily="-84" charset="0"/>
              </a:rPr>
              <a:t>De Broglie Waves</a:t>
            </a:r>
          </a:p>
          <a:p>
            <a:pPr marL="609600" indent="-609600">
              <a:spcBef>
                <a:spcPct val="20000"/>
              </a:spcBef>
              <a:buFontTx/>
              <a:buChar char="•"/>
            </a:pPr>
            <a:r>
              <a:rPr lang="en-US" sz="2800" dirty="0" smtClean="0">
                <a:solidFill>
                  <a:schemeClr val="accent2"/>
                </a:solidFill>
                <a:latin typeface="Arial Narrow" pitchFamily="-84" charset="0"/>
              </a:rPr>
              <a:t>Bohr’s Quantization</a:t>
            </a:r>
          </a:p>
          <a:p>
            <a:pPr marL="609600" indent="-609600">
              <a:spcBef>
                <a:spcPct val="20000"/>
              </a:spcBef>
              <a:buFontTx/>
              <a:buChar char="•"/>
            </a:pPr>
            <a:r>
              <a:rPr lang="en-US" sz="2800" dirty="0" smtClean="0">
                <a:solidFill>
                  <a:schemeClr val="accent2"/>
                </a:solidFill>
                <a:latin typeface="Arial Narrow" pitchFamily="-84" charset="0"/>
              </a:rPr>
              <a:t>Electron Scattering</a:t>
            </a:r>
          </a:p>
          <a:p>
            <a:pPr marL="609600" indent="-609600">
              <a:spcBef>
                <a:spcPct val="20000"/>
              </a:spcBef>
              <a:buFontTx/>
              <a:buChar char="•"/>
            </a:pPr>
            <a:r>
              <a:rPr lang="en-US" sz="2800" dirty="0" smtClean="0">
                <a:solidFill>
                  <a:schemeClr val="accent2"/>
                </a:solidFill>
                <a:latin typeface="Arial Narrow" pitchFamily="-84" charset="0"/>
              </a:rPr>
              <a:t>Wave Properties </a:t>
            </a: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a:solidFill>
                <a:schemeClr val="accent2"/>
              </a:solidFill>
              <a:latin typeface="Arial Narrow" pitchFamily="-8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3"/>
          <p:cNvSpPr>
            <a:spLocks noGrp="1" noChangeArrowheads="1"/>
          </p:cNvSpPr>
          <p:nvPr>
            <p:ph type="subTitle" idx="1"/>
          </p:nvPr>
        </p:nvSpPr>
        <p:spPr>
          <a:xfrm>
            <a:off x="304800" y="685800"/>
            <a:ext cx="5486400" cy="3505200"/>
          </a:xfrm>
        </p:spPr>
        <p:txBody>
          <a:bodyPr/>
          <a:lstStyle/>
          <a:p>
            <a:pPr marL="292100" indent="-292100" algn="l" eaLnBrk="1" hangingPunct="1">
              <a:buFont typeface="Wingdings" pitchFamily="-84" charset="2"/>
              <a:buChar char="n"/>
            </a:pPr>
            <a:r>
              <a:rPr lang="en-US" sz="2400" dirty="0">
                <a:cs typeface="ＭＳ Ｐゴシック" pitchFamily="-84" charset="-128"/>
              </a:rPr>
              <a:t>A Bragg spectrometer scatters </a:t>
            </a:r>
            <a:r>
              <a:rPr lang="en-US" sz="2400" dirty="0" err="1">
                <a:cs typeface="ＭＳ Ｐゴシック" pitchFamily="-84" charset="-128"/>
              </a:rPr>
              <a:t>x</a:t>
            </a:r>
            <a:r>
              <a:rPr lang="en-US" sz="2400" dirty="0">
                <a:cs typeface="ＭＳ Ｐゴシック" pitchFamily="-84" charset="-128"/>
              </a:rPr>
              <a:t> rays from several crystals. The intensity of the diffracted beam is determined as a function of scattering angle by rotating the crystal and the detector</a:t>
            </a:r>
            <a:r>
              <a:rPr lang="en-US" sz="2400" dirty="0" smtClean="0">
                <a:cs typeface="ＭＳ Ｐゴシック" pitchFamily="-84" charset="-128"/>
              </a:rPr>
              <a:t>.</a:t>
            </a:r>
          </a:p>
          <a:p>
            <a:pPr marL="292100" indent="-292100" algn="l" eaLnBrk="1" hangingPunct="1">
              <a:buFont typeface="Wingdings" pitchFamily="-84" charset="2"/>
              <a:buChar char="n"/>
            </a:pPr>
            <a:r>
              <a:rPr lang="en-US" sz="2400" dirty="0">
                <a:cs typeface="ＭＳ Ｐゴシック" pitchFamily="-84" charset="-128"/>
              </a:rPr>
              <a:t>When a beam of </a:t>
            </a:r>
            <a:r>
              <a:rPr lang="en-US" sz="2400" dirty="0" err="1">
                <a:cs typeface="ＭＳ Ｐゴシック" pitchFamily="-84" charset="-128"/>
              </a:rPr>
              <a:t>x</a:t>
            </a:r>
            <a:r>
              <a:rPr lang="en-US" sz="2400" dirty="0">
                <a:cs typeface="ＭＳ Ｐゴシック" pitchFamily="-84" charset="-128"/>
              </a:rPr>
              <a:t> rays passes through the powdered crystal, the dots become a series of </a:t>
            </a:r>
            <a:r>
              <a:rPr lang="en-US" sz="2400" dirty="0" smtClean="0">
                <a:cs typeface="ＭＳ Ｐゴシック" pitchFamily="-84" charset="-128"/>
              </a:rPr>
              <a:t>rings due to random arrangement.</a:t>
            </a:r>
          </a:p>
          <a:p>
            <a:pPr marL="292100" indent="-292100" algn="l" eaLnBrk="1" hangingPunct="1"/>
            <a:endParaRPr lang="en-US" sz="2400" dirty="0">
              <a:cs typeface="ＭＳ Ｐゴシック" pitchFamily="-84" charset="-128"/>
            </a:endParaRPr>
          </a:p>
          <a:p>
            <a:pPr marL="292100" indent="-292100" algn="l" eaLnBrk="1" hangingPunct="1"/>
            <a:endParaRPr lang="en-US" sz="2400" dirty="0">
              <a:cs typeface="ＭＳ Ｐゴシック" pitchFamily="-84" charset="-128"/>
            </a:endParaRPr>
          </a:p>
        </p:txBody>
      </p:sp>
      <p:pic>
        <p:nvPicPr>
          <p:cNvPr id="19459" name="Picture 4" descr="0505"/>
          <p:cNvPicPr>
            <a:picLocks noChangeAspect="1" noChangeArrowheads="1"/>
          </p:cNvPicPr>
          <p:nvPr/>
        </p:nvPicPr>
        <p:blipFill>
          <a:blip r:embed="rId2"/>
          <a:srcRect b="2463"/>
          <a:stretch>
            <a:fillRect/>
          </a:stretch>
        </p:blipFill>
        <p:spPr bwMode="auto">
          <a:xfrm>
            <a:off x="5867400" y="642937"/>
            <a:ext cx="3124200" cy="2786063"/>
          </a:xfrm>
          <a:prstGeom prst="rect">
            <a:avLst/>
          </a:prstGeom>
          <a:noFill/>
          <a:ln w="9525">
            <a:noFill/>
            <a:miter lim="800000"/>
            <a:headEnd/>
            <a:tailEnd/>
          </a:ln>
        </p:spPr>
      </p:pic>
      <p:pic>
        <p:nvPicPr>
          <p:cNvPr id="19461" name="Picture 6" descr="0507c"/>
          <p:cNvPicPr>
            <a:picLocks noChangeAspect="1" noChangeArrowheads="1"/>
          </p:cNvPicPr>
          <p:nvPr/>
        </p:nvPicPr>
        <p:blipFill>
          <a:blip r:embed="rId3"/>
          <a:srcRect b="3908"/>
          <a:stretch>
            <a:fillRect/>
          </a:stretch>
        </p:blipFill>
        <p:spPr bwMode="auto">
          <a:xfrm>
            <a:off x="6415088" y="3429000"/>
            <a:ext cx="2255837" cy="3122612"/>
          </a:xfrm>
          <a:prstGeom prst="rect">
            <a:avLst/>
          </a:prstGeom>
          <a:noFill/>
          <a:ln w="9525">
            <a:noFill/>
            <a:miter lim="800000"/>
            <a:headEnd/>
            <a:tailEnd/>
          </a:ln>
        </p:spPr>
      </p:pic>
      <p:sp>
        <p:nvSpPr>
          <p:cNvPr id="2050" name="Rectangle 2"/>
          <p:cNvSpPr>
            <a:spLocks noGrp="1" noChangeArrowheads="1"/>
          </p:cNvSpPr>
          <p:nvPr>
            <p:ph type="ctrTitle"/>
          </p:nvPr>
        </p:nvSpPr>
        <p:spPr>
          <a:xfrm>
            <a:off x="457200" y="-76200"/>
            <a:ext cx="8226425" cy="712787"/>
          </a:xfrm>
        </p:spPr>
        <p:txBody>
          <a:bodyPr/>
          <a:lstStyle/>
          <a:p>
            <a:pPr eaLnBrk="1" hangingPunct="1">
              <a:defRPr/>
            </a:pPr>
            <a:r>
              <a:rPr lang="en-US" sz="3400" dirty="0" smtClean="0">
                <a:cs typeface="+mj-cs"/>
              </a:rPr>
              <a:t>The Bragg Spectrometer</a:t>
            </a:r>
          </a:p>
        </p:txBody>
      </p:sp>
      <p:pic>
        <p:nvPicPr>
          <p:cNvPr id="19463" name="Picture 1"/>
          <p:cNvPicPr>
            <a:picLocks/>
          </p:cNvPicPr>
          <p:nvPr/>
        </p:nvPicPr>
        <p:blipFill>
          <a:blip r:embed="rId4"/>
          <a:srcRect/>
          <a:stretch>
            <a:fillRect/>
          </a:stretch>
        </p:blipFill>
        <p:spPr bwMode="auto">
          <a:xfrm>
            <a:off x="228600" y="3810000"/>
            <a:ext cx="2667000" cy="2057400"/>
          </a:xfrm>
          <a:prstGeom prst="rect">
            <a:avLst/>
          </a:prstGeom>
          <a:noFill/>
          <a:ln w="9525">
            <a:noFill/>
            <a:miter lim="800000"/>
            <a:headEnd/>
            <a:tailEnd/>
          </a:ln>
        </p:spPr>
      </p:pic>
      <p:pic>
        <p:nvPicPr>
          <p:cNvPr id="19464" name="Picture 1"/>
          <p:cNvPicPr>
            <a:picLocks/>
          </p:cNvPicPr>
          <p:nvPr/>
        </p:nvPicPr>
        <p:blipFill>
          <a:blip r:embed="rId5"/>
          <a:srcRect/>
          <a:stretch>
            <a:fillRect/>
          </a:stretch>
        </p:blipFill>
        <p:spPr bwMode="auto">
          <a:xfrm>
            <a:off x="3063875" y="4038600"/>
            <a:ext cx="3111500" cy="17526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Oct. 1, 2012</a:t>
            </a:r>
            <a:endParaRPr lang="en-US"/>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10</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9050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Bragg’s law: </a:t>
            </a:r>
            <a:r>
              <a:rPr lang="en-US" sz="2000" i="1" kern="0" dirty="0" err="1" smtClean="0">
                <a:solidFill>
                  <a:schemeClr val="accent2"/>
                </a:solidFill>
                <a:ea typeface="ＭＳ Ｐゴシック" pitchFamily="-1" charset="-128"/>
                <a:cs typeface="ＭＳ Ｐゴシック" pitchFamily="-1" charset="-128"/>
              </a:rPr>
              <a:t>n</a:t>
            </a:r>
            <a:r>
              <a:rPr lang="el-GR" sz="2000" kern="0" dirty="0" smtClean="0">
                <a:solidFill>
                  <a:schemeClr val="accent2"/>
                </a:solidFill>
                <a:ea typeface="Arial" pitchFamily="-84" charset="0"/>
                <a:cs typeface="Arial" pitchFamily="-84" charset="0"/>
              </a:rPr>
              <a:t>λ</a:t>
            </a:r>
            <a:r>
              <a:rPr lang="en-US" sz="2000" kern="0" dirty="0" smtClean="0">
                <a:solidFill>
                  <a:schemeClr val="accent2"/>
                </a:solidFill>
                <a:ea typeface="Arial" pitchFamily="-84" charset="0"/>
                <a:cs typeface="Arial" pitchFamily="-84" charset="0"/>
              </a:rPr>
              <a:t> = 2</a:t>
            </a:r>
            <a:r>
              <a:rPr lang="en-US" sz="2000" i="1" kern="0" dirty="0" smtClean="0">
                <a:solidFill>
                  <a:schemeClr val="accent2"/>
                </a:solidFill>
                <a:ea typeface="Arial" pitchFamily="-84" charset="0"/>
                <a:cs typeface="Arial" pitchFamily="-84" charset="0"/>
              </a:rPr>
              <a:t>d</a:t>
            </a:r>
            <a:r>
              <a:rPr lang="en-US" sz="2000" kern="0" dirty="0" smtClean="0">
                <a:solidFill>
                  <a:schemeClr val="accent2"/>
                </a:solidFill>
                <a:ea typeface="Arial" pitchFamily="-84" charset="0"/>
                <a:cs typeface="Arial" pitchFamily="-84" charset="0"/>
              </a:rPr>
              <a:t> sin </a:t>
            </a:r>
            <a:r>
              <a:rPr lang="el-GR" sz="2000" i="1" kern="0" dirty="0" smtClean="0">
                <a:solidFill>
                  <a:schemeClr val="accent2"/>
                </a:solidFill>
                <a:ea typeface="Arial" pitchFamily="-84" charset="0"/>
                <a:cs typeface="Arial" pitchFamily="-84" charset="0"/>
              </a:rPr>
              <a:t>θ</a:t>
            </a:r>
            <a:r>
              <a:rPr lang="en-US" sz="2000" i="1" kern="0" dirty="0" smtClean="0">
                <a:solidFill>
                  <a:schemeClr val="accent2"/>
                </a:solidFill>
                <a:ea typeface="Arial" pitchFamily="-84" charset="0"/>
                <a:cs typeface="Arial" pitchFamily="-84" charset="0"/>
              </a:rPr>
              <a:t> </a:t>
            </a:r>
          </a:p>
          <a:p>
            <a:pPr marL="342900" lvl="0" indent="-342900">
              <a:spcBef>
                <a:spcPct val="20000"/>
              </a:spcBef>
              <a:buFontTx/>
              <a:buChar char="•"/>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What</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 do we need to know to use this?  The lattice spacing </a:t>
            </a:r>
            <a:r>
              <a:rPr kumimoji="0" lang="en-US" sz="2000" b="0" i="1" u="none" strike="noStrike" kern="0" cap="none" spc="0" normalizeH="0" noProof="0" dirty="0" err="1" smtClean="0">
                <a:ln>
                  <a:noFill/>
                </a:ln>
                <a:solidFill>
                  <a:schemeClr val="accent2"/>
                </a:solidFill>
                <a:effectLst/>
                <a:uLnTx/>
                <a:uFillTx/>
                <a:latin typeface="+mn-lt"/>
                <a:ea typeface="Arial" pitchFamily="-84" charset="0"/>
                <a:cs typeface="Arial" pitchFamily="-84" charset="0"/>
              </a:rPr>
              <a:t>d</a:t>
            </a:r>
            <a:r>
              <a:rPr lang="en-US" sz="2000" i="1" kern="0" dirty="0" smtClean="0">
                <a:solidFill>
                  <a:schemeClr val="accent2"/>
                </a:solidFill>
                <a:latin typeface="+mn-lt"/>
                <a:ea typeface="Arial" pitchFamily="-84" charset="0"/>
                <a:cs typeface="Arial" pitchFamily="-84" charset="0"/>
              </a:rPr>
              <a:t>!</a:t>
            </a:r>
          </a:p>
          <a:p>
            <a:pPr marL="342900" lvl="0" indent="-342900">
              <a:spcBef>
                <a:spcPct val="20000"/>
              </a:spcBef>
              <a:buFontTx/>
              <a:buChar char="•"/>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We</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 know </a:t>
            </a:r>
            <a:r>
              <a:rPr kumimoji="0" lang="en-US" sz="2000" b="0" i="1" u="none" strike="noStrike" kern="0" cap="none" spc="0" normalizeH="0" noProof="0" dirty="0" err="1" smtClean="0">
                <a:ln>
                  <a:noFill/>
                </a:ln>
                <a:solidFill>
                  <a:schemeClr val="accent2"/>
                </a:solidFill>
                <a:effectLst/>
                <a:uLnTx/>
                <a:uFillTx/>
                <a:latin typeface="+mn-lt"/>
                <a:ea typeface="Arial" pitchFamily="-84" charset="0"/>
                <a:cs typeface="Arial" pitchFamily="-84" charset="0"/>
              </a:rPr>
              <a:t>n</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=1 and 2</a:t>
            </a:r>
            <a:r>
              <a:rPr lang="el-GR" sz="2000" i="1" kern="0" dirty="0" smtClean="0">
                <a:solidFill>
                  <a:schemeClr val="accent2"/>
                </a:solidFill>
                <a:ea typeface="Arial" pitchFamily="-84" charset="0"/>
                <a:cs typeface="Arial" pitchFamily="-84" charset="0"/>
              </a:rPr>
              <a:t>θ</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=20</a:t>
            </a:r>
            <a:r>
              <a:rPr kumimoji="0" lang="en-US" sz="2000" b="0" i="1" u="none" strike="noStrike" kern="0" cap="none" spc="0" normalizeH="0" baseline="30000" noProof="0" dirty="0" smtClean="0">
                <a:ln>
                  <a:noFill/>
                </a:ln>
                <a:solidFill>
                  <a:schemeClr val="accent2"/>
                </a:solidFill>
                <a:effectLst/>
                <a:uLnTx/>
                <a:uFillTx/>
                <a:latin typeface="+mn-lt"/>
                <a:ea typeface="Arial" pitchFamily="-84" charset="0"/>
                <a:cs typeface="Arial" pitchFamily="-84" charset="0"/>
              </a:rPr>
              <a:t>o</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a:t>
            </a:r>
          </a:p>
          <a:p>
            <a:pPr marL="342900" lvl="0" indent="-342900">
              <a:spcBef>
                <a:spcPct val="20000"/>
              </a:spcBef>
              <a:buFontTx/>
              <a:buChar char="•"/>
              <a:defRPr/>
            </a:pPr>
            <a:r>
              <a:rPr lang="en-US" sz="2000" i="1" kern="0" baseline="0" dirty="0" smtClean="0">
                <a:solidFill>
                  <a:schemeClr val="accent2"/>
                </a:solidFill>
                <a:latin typeface="+mn-lt"/>
                <a:ea typeface="Arial" pitchFamily="-84" charset="0"/>
                <a:cs typeface="Arial" pitchFamily="-84" charset="0"/>
              </a:rPr>
              <a:t>We use the density of </a:t>
            </a:r>
            <a:r>
              <a:rPr lang="en-US" sz="2000" i="1" kern="0" baseline="0" dirty="0" err="1" smtClean="0">
                <a:solidFill>
                  <a:schemeClr val="accent2"/>
                </a:solidFill>
                <a:latin typeface="+mn-lt"/>
                <a:ea typeface="Arial" pitchFamily="-84" charset="0"/>
                <a:cs typeface="Arial" pitchFamily="-84" charset="0"/>
              </a:rPr>
              <a:t>NaCl</a:t>
            </a:r>
            <a:r>
              <a:rPr lang="en-US" sz="2000" i="1" kern="0" baseline="0" dirty="0" smtClean="0">
                <a:solidFill>
                  <a:schemeClr val="accent2"/>
                </a:solidFill>
                <a:latin typeface="+mn-lt"/>
                <a:ea typeface="Arial" pitchFamily="-84" charset="0"/>
                <a:cs typeface="Arial" pitchFamily="-84" charset="0"/>
              </a:rPr>
              <a:t> to</a:t>
            </a:r>
            <a:r>
              <a:rPr lang="en-US" sz="2000" i="1" kern="0" dirty="0" smtClean="0">
                <a:solidFill>
                  <a:schemeClr val="accent2"/>
                </a:solidFill>
                <a:latin typeface="+mn-lt"/>
                <a:ea typeface="Arial" pitchFamily="-84" charset="0"/>
                <a:cs typeface="Arial" pitchFamily="-84" charset="0"/>
              </a:rPr>
              <a:t> find out what </a:t>
            </a:r>
            <a:r>
              <a:rPr lang="en-US" sz="2000" i="1" kern="0" dirty="0" err="1" smtClean="0">
                <a:solidFill>
                  <a:schemeClr val="accent2"/>
                </a:solidFill>
                <a:latin typeface="+mn-lt"/>
                <a:ea typeface="Arial" pitchFamily="-84" charset="0"/>
                <a:cs typeface="Arial" pitchFamily="-84" charset="0"/>
              </a:rPr>
              <a:t>d</a:t>
            </a:r>
            <a:r>
              <a:rPr lang="en-US" sz="2000" i="1" kern="0" dirty="0" smtClean="0">
                <a:solidFill>
                  <a:schemeClr val="accent2"/>
                </a:solidFill>
                <a:latin typeface="+mn-lt"/>
                <a:ea typeface="Arial" pitchFamily="-84" charset="0"/>
                <a:cs typeface="Arial" pitchFamily="-84" charset="0"/>
              </a:rPr>
              <a:t> is.</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1143000"/>
          </a:xfrm>
        </p:spPr>
        <p:txBody>
          <a:bodyPr/>
          <a:lstStyle/>
          <a:p>
            <a:pPr marL="0" indent="0" eaLnBrk="1" hangingPunct="1">
              <a:spcBef>
                <a:spcPts val="0"/>
              </a:spcBef>
              <a:buNone/>
            </a:pPr>
            <a:r>
              <a:rPr lang="en-US" sz="2000" dirty="0" smtClean="0">
                <a:cs typeface="ＭＳ Ｐゴシック" pitchFamily="-84" charset="-128"/>
              </a:rPr>
              <a:t>X rays scattered from rock salt (</a:t>
            </a:r>
            <a:r>
              <a:rPr lang="en-US" sz="2000" dirty="0" err="1" smtClean="0">
                <a:cs typeface="ＭＳ Ｐゴシック" pitchFamily="-84" charset="-128"/>
              </a:rPr>
              <a:t>NaCl</a:t>
            </a:r>
            <a:r>
              <a:rPr lang="en-US" sz="2000" dirty="0" smtClean="0">
                <a:cs typeface="ＭＳ Ｐゴシック" pitchFamily="-84" charset="-128"/>
              </a:rPr>
              <a:t>) are observed to have an intense maximum at an angle of 20</a:t>
            </a:r>
            <a:r>
              <a:rPr lang="en-US" sz="2000" baseline="30000" dirty="0" smtClean="0">
                <a:cs typeface="ＭＳ Ｐゴシック" pitchFamily="-84" charset="-128"/>
              </a:rPr>
              <a:t>o</a:t>
            </a:r>
            <a:r>
              <a:rPr lang="en-US" sz="2000" dirty="0" smtClean="0">
                <a:cs typeface="ＭＳ Ｐゴシック" pitchFamily="-84" charset="-128"/>
              </a:rPr>
              <a:t> from the incident direction. Assuming </a:t>
            </a:r>
            <a:r>
              <a:rPr lang="en-US" sz="2000" dirty="0" err="1" smtClean="0">
                <a:cs typeface="ＭＳ Ｐゴシック" pitchFamily="-84" charset="-128"/>
              </a:rPr>
              <a:t>n</a:t>
            </a:r>
            <a:r>
              <a:rPr lang="en-US" sz="2000" dirty="0" smtClean="0">
                <a:cs typeface="ＭＳ Ｐゴシック" pitchFamily="-84" charset="-128"/>
              </a:rPr>
              <a:t>=1 (from the intensity), what must be the wavelength of the incident radiation? </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5.1: Bragg’s Law</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 Sept. 17,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16777" name="Object 9"/>
          <p:cNvGraphicFramePr>
            <a:graphicFrameLocks noChangeAspect="1"/>
          </p:cNvGraphicFramePr>
          <p:nvPr/>
        </p:nvGraphicFramePr>
        <p:xfrm>
          <a:off x="741363" y="3505200"/>
          <a:ext cx="1147762" cy="669925"/>
        </p:xfrm>
        <a:graphic>
          <a:graphicData uri="http://schemas.openxmlformats.org/presentationml/2006/ole">
            <p:oleObj spid="_x0000_s487427" name="Equation" r:id="rId3" imgW="673100" imgH="393700" progId="Equation.DSMT4">
              <p:embed/>
            </p:oleObj>
          </a:graphicData>
        </a:graphic>
      </p:graphicFrame>
      <p:sp>
        <p:nvSpPr>
          <p:cNvPr id="22" name="Right Arrow 21"/>
          <p:cNvSpPr/>
          <p:nvPr/>
        </p:nvSpPr>
        <p:spPr bwMode="auto">
          <a:xfrm>
            <a:off x="3657600" y="5105400"/>
            <a:ext cx="609600" cy="381000"/>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487434" name="Object 10"/>
          <p:cNvGraphicFramePr>
            <a:graphicFrameLocks noChangeAspect="1"/>
          </p:cNvGraphicFramePr>
          <p:nvPr/>
        </p:nvGraphicFramePr>
        <p:xfrm>
          <a:off x="990600" y="4970463"/>
          <a:ext cx="2468563" cy="668337"/>
        </p:xfrm>
        <a:graphic>
          <a:graphicData uri="http://schemas.openxmlformats.org/presentationml/2006/ole">
            <p:oleObj spid="_x0000_s487434" name="Equation" r:id="rId4" imgW="1447800" imgH="393700" progId="Equation.DSMT4">
              <p:embed/>
            </p:oleObj>
          </a:graphicData>
        </a:graphic>
      </p:graphicFrame>
      <p:graphicFrame>
        <p:nvGraphicFramePr>
          <p:cNvPr id="487435" name="Object 11"/>
          <p:cNvGraphicFramePr>
            <a:graphicFrameLocks noChangeAspect="1"/>
          </p:cNvGraphicFramePr>
          <p:nvPr/>
        </p:nvGraphicFramePr>
        <p:xfrm>
          <a:off x="842962" y="5675313"/>
          <a:ext cx="4414838" cy="344487"/>
        </p:xfrm>
        <a:graphic>
          <a:graphicData uri="http://schemas.openxmlformats.org/presentationml/2006/ole">
            <p:oleObj spid="_x0000_s487435" name="Equation" r:id="rId5" imgW="2590800" imgH="203200" progId="Equation.DSMT4">
              <p:embed/>
            </p:oleObj>
          </a:graphicData>
        </a:graphic>
      </p:graphicFrame>
      <p:graphicFrame>
        <p:nvGraphicFramePr>
          <p:cNvPr id="487436" name="Object 12"/>
          <p:cNvGraphicFramePr>
            <a:graphicFrameLocks noChangeAspect="1"/>
          </p:cNvGraphicFramePr>
          <p:nvPr/>
        </p:nvGraphicFramePr>
        <p:xfrm>
          <a:off x="4338638" y="4867275"/>
          <a:ext cx="3074987" cy="733425"/>
        </p:xfrm>
        <a:graphic>
          <a:graphicData uri="http://schemas.openxmlformats.org/presentationml/2006/ole">
            <p:oleObj spid="_x0000_s487436" name="Equation" r:id="rId6" imgW="1803400" imgH="431800" progId="Equation.DSMT4">
              <p:embed/>
            </p:oleObj>
          </a:graphicData>
        </a:graphic>
      </p:graphicFrame>
      <p:graphicFrame>
        <p:nvGraphicFramePr>
          <p:cNvPr id="487437" name="Object 13"/>
          <p:cNvGraphicFramePr>
            <a:graphicFrameLocks noChangeAspect="1"/>
          </p:cNvGraphicFramePr>
          <p:nvPr/>
        </p:nvGraphicFramePr>
        <p:xfrm>
          <a:off x="1905000" y="3521075"/>
          <a:ext cx="1147763" cy="669925"/>
        </p:xfrm>
        <a:graphic>
          <a:graphicData uri="http://schemas.openxmlformats.org/presentationml/2006/ole">
            <p:oleObj spid="_x0000_s487437" name="Equation" r:id="rId7" imgW="673100" imgH="393700" progId="Equation.DSMT4">
              <p:embed/>
            </p:oleObj>
          </a:graphicData>
        </a:graphic>
      </p:graphicFrame>
      <p:graphicFrame>
        <p:nvGraphicFramePr>
          <p:cNvPr id="487438" name="Object 14"/>
          <p:cNvGraphicFramePr>
            <a:graphicFrameLocks noChangeAspect="1"/>
          </p:cNvGraphicFramePr>
          <p:nvPr/>
        </p:nvGraphicFramePr>
        <p:xfrm>
          <a:off x="3076575" y="3429000"/>
          <a:ext cx="4695825" cy="841375"/>
        </p:xfrm>
        <a:graphic>
          <a:graphicData uri="http://schemas.openxmlformats.org/presentationml/2006/ole">
            <p:oleObj spid="_x0000_s487438" name="Equation" r:id="rId8" imgW="2755900" imgH="495300" progId="Equation.DSMT4">
              <p:embed/>
            </p:oleObj>
          </a:graphicData>
        </a:graphic>
      </p:graphicFrame>
      <p:graphicFrame>
        <p:nvGraphicFramePr>
          <p:cNvPr id="487439" name="Object 15"/>
          <p:cNvGraphicFramePr>
            <a:graphicFrameLocks noChangeAspect="1"/>
          </p:cNvGraphicFramePr>
          <p:nvPr/>
        </p:nvGraphicFramePr>
        <p:xfrm>
          <a:off x="762000" y="4283075"/>
          <a:ext cx="2747963" cy="669925"/>
        </p:xfrm>
        <a:graphic>
          <a:graphicData uri="http://schemas.openxmlformats.org/presentationml/2006/ole">
            <p:oleObj spid="_x0000_s487439" name="Equation" r:id="rId9" imgW="1612900" imgH="393700" progId="Equation.DSMT4">
              <p:embed/>
            </p:oleObj>
          </a:graphicData>
        </a:graphic>
      </p:graphicFrame>
      <p:graphicFrame>
        <p:nvGraphicFramePr>
          <p:cNvPr id="487440" name="Object 16"/>
          <p:cNvGraphicFramePr>
            <a:graphicFrameLocks noChangeAspect="1"/>
          </p:cNvGraphicFramePr>
          <p:nvPr/>
        </p:nvGraphicFramePr>
        <p:xfrm>
          <a:off x="3517900" y="4267200"/>
          <a:ext cx="2120900" cy="669925"/>
        </p:xfrm>
        <a:graphic>
          <a:graphicData uri="http://schemas.openxmlformats.org/presentationml/2006/ole">
            <p:oleObj spid="_x0000_s487440" name="Equation" r:id="rId10" imgW="1244600" imgH="393700" progId="Equation.DSMT4">
              <p:embed/>
            </p:oleObj>
          </a:graphicData>
        </a:graphic>
      </p:graphicFrame>
      <p:graphicFrame>
        <p:nvGraphicFramePr>
          <p:cNvPr id="487441" name="Object 17"/>
          <p:cNvGraphicFramePr>
            <a:graphicFrameLocks noChangeAspect="1"/>
          </p:cNvGraphicFramePr>
          <p:nvPr/>
        </p:nvGraphicFramePr>
        <p:xfrm>
          <a:off x="5640387" y="4267200"/>
          <a:ext cx="1903413" cy="669925"/>
        </p:xfrm>
        <a:graphic>
          <a:graphicData uri="http://schemas.openxmlformats.org/presentationml/2006/ole">
            <p:oleObj spid="_x0000_s487441" name="Equation" r:id="rId11" imgW="1117600" imgH="393700" progId="Equation.DSMT4">
              <p:embed/>
            </p:oleObj>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8229600" cy="484187"/>
          </a:xfrm>
        </p:spPr>
        <p:txBody>
          <a:bodyPr/>
          <a:lstStyle/>
          <a:p>
            <a:pPr eaLnBrk="1" hangingPunct="1">
              <a:defRPr/>
            </a:pPr>
            <a:r>
              <a:rPr lang="en-US" sz="4000" dirty="0" smtClean="0">
                <a:cs typeface="+mj-cs"/>
              </a:rPr>
              <a:t>De Broglie Waves</a:t>
            </a:r>
          </a:p>
        </p:txBody>
      </p:sp>
      <p:sp>
        <p:nvSpPr>
          <p:cNvPr id="20483" name="Rectangle 3"/>
          <p:cNvSpPr>
            <a:spLocks noGrp="1" noChangeArrowheads="1"/>
          </p:cNvSpPr>
          <p:nvPr>
            <p:ph type="body" sz="half" idx="1"/>
          </p:nvPr>
        </p:nvSpPr>
        <p:spPr>
          <a:xfrm>
            <a:off x="381000" y="914400"/>
            <a:ext cx="8459788" cy="4725988"/>
          </a:xfrm>
        </p:spPr>
        <p:txBody>
          <a:bodyPr/>
          <a:lstStyle/>
          <a:p>
            <a:pPr eaLnBrk="1" hangingPunct="1">
              <a:lnSpc>
                <a:spcPct val="90000"/>
              </a:lnSpc>
            </a:pPr>
            <a:r>
              <a:rPr lang="en-US" sz="2800" dirty="0">
                <a:cs typeface="ＭＳ Ｐゴシック" pitchFamily="-84" charset="-128"/>
              </a:rPr>
              <a:t>Prince Louis V. de Broglie suggested that mass particles should have wave properties similar to electromagnetic </a:t>
            </a:r>
            <a:r>
              <a:rPr lang="en-US" sz="2800" dirty="0" smtClean="0">
                <a:cs typeface="ＭＳ Ｐゴシック" pitchFamily="-84" charset="-128"/>
              </a:rPr>
              <a:t>radiation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many experiments supported this!</a:t>
            </a: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Thus the wavelength of a matter wave is called the de Broglie wavelength:</a:t>
            </a: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r>
              <a:rPr lang="en-US" sz="2800" dirty="0">
                <a:solidFill>
                  <a:srgbClr val="3333CC"/>
                </a:solidFill>
                <a:cs typeface="ＭＳ Ｐゴシック" pitchFamily="-84" charset="-128"/>
              </a:rPr>
              <a:t>Since for a photon, </a:t>
            </a:r>
            <a:r>
              <a:rPr lang="en-US" sz="2800" i="1" dirty="0">
                <a:solidFill>
                  <a:srgbClr val="3333CC"/>
                </a:solidFill>
                <a:latin typeface="Times" pitchFamily="-84" charset="0"/>
                <a:ea typeface="Times" pitchFamily="-84" charset="0"/>
                <a:cs typeface="Times" pitchFamily="-84" charset="0"/>
              </a:rPr>
              <a:t>E = pc </a:t>
            </a:r>
            <a:r>
              <a:rPr lang="en-US" sz="2800" dirty="0">
                <a:solidFill>
                  <a:srgbClr val="3333CC"/>
                </a:solidFill>
                <a:cs typeface="ＭＳ Ｐゴシック" pitchFamily="-84" charset="-128"/>
              </a:rPr>
              <a:t>and </a:t>
            </a:r>
            <a:r>
              <a:rPr lang="en-US" sz="2800" i="1" dirty="0">
                <a:solidFill>
                  <a:srgbClr val="3333CC"/>
                </a:solidFill>
                <a:latin typeface="Times" pitchFamily="-84" charset="0"/>
                <a:ea typeface="Times" pitchFamily="-84" charset="0"/>
                <a:cs typeface="Times" pitchFamily="-84" charset="0"/>
              </a:rPr>
              <a:t>E = </a:t>
            </a:r>
            <a:r>
              <a:rPr lang="en-US" sz="2800" i="1" dirty="0" err="1">
                <a:solidFill>
                  <a:srgbClr val="3333CC"/>
                </a:solidFill>
                <a:latin typeface="Times" pitchFamily="-84" charset="0"/>
                <a:ea typeface="Times" pitchFamily="-84" charset="0"/>
                <a:cs typeface="Times" pitchFamily="-84" charset="0"/>
              </a:rPr>
              <a:t>hf</a:t>
            </a:r>
            <a:r>
              <a:rPr lang="en-US" sz="2800" dirty="0">
                <a:solidFill>
                  <a:srgbClr val="3333CC"/>
                </a:solidFill>
                <a:cs typeface="ＭＳ Ｐゴシック" pitchFamily="-84" charset="-128"/>
              </a:rPr>
              <a:t>, the </a:t>
            </a:r>
            <a:r>
              <a:rPr lang="en-US" sz="2800" dirty="0">
                <a:cs typeface="ＭＳ Ｐゴシック" pitchFamily="-84" charset="-128"/>
              </a:rPr>
              <a:t>energy can be written as		    </a:t>
            </a: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Monday, Oct. 1,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31106" name="Object 2"/>
          <p:cNvGraphicFramePr>
            <a:graphicFrameLocks noChangeAspect="1"/>
          </p:cNvGraphicFramePr>
          <p:nvPr/>
        </p:nvGraphicFramePr>
        <p:xfrm>
          <a:off x="3733800" y="2895600"/>
          <a:ext cx="873125" cy="582613"/>
        </p:xfrm>
        <a:graphic>
          <a:graphicData uri="http://schemas.openxmlformats.org/presentationml/2006/ole">
            <p:oleObj spid="_x0000_s431106" name="Equation" r:id="rId3" imgW="266700" imgH="177800" progId="Equation.DSMT4">
              <p:embed/>
            </p:oleObj>
          </a:graphicData>
        </a:graphic>
      </p:graphicFrame>
      <p:graphicFrame>
        <p:nvGraphicFramePr>
          <p:cNvPr id="431107" name="Object 3"/>
          <p:cNvGraphicFramePr>
            <a:graphicFrameLocks noChangeAspect="1"/>
          </p:cNvGraphicFramePr>
          <p:nvPr/>
        </p:nvGraphicFramePr>
        <p:xfrm>
          <a:off x="2209800" y="4724400"/>
          <a:ext cx="1235075" cy="673100"/>
        </p:xfrm>
        <a:graphic>
          <a:graphicData uri="http://schemas.openxmlformats.org/presentationml/2006/ole">
            <p:oleObj spid="_x0000_s431107" name="Equation" r:id="rId4" imgW="279400" imgH="152400" progId="Equation.DSMT4">
              <p:embed/>
            </p:oleObj>
          </a:graphicData>
        </a:graphic>
      </p:graphicFrame>
      <p:graphicFrame>
        <p:nvGraphicFramePr>
          <p:cNvPr id="431108" name="Object 4"/>
          <p:cNvGraphicFramePr>
            <a:graphicFrameLocks noChangeAspect="1"/>
          </p:cNvGraphicFramePr>
          <p:nvPr/>
        </p:nvGraphicFramePr>
        <p:xfrm>
          <a:off x="3352800" y="4648200"/>
          <a:ext cx="1403350" cy="896938"/>
        </p:xfrm>
        <a:graphic>
          <a:graphicData uri="http://schemas.openxmlformats.org/presentationml/2006/ole">
            <p:oleObj spid="_x0000_s431108" name="Equation" r:id="rId5" imgW="317500" imgH="203200" progId="Equation.DSMT4">
              <p:embed/>
            </p:oleObj>
          </a:graphicData>
        </a:graphic>
      </p:graphicFrame>
      <p:graphicFrame>
        <p:nvGraphicFramePr>
          <p:cNvPr id="431109" name="Object 5"/>
          <p:cNvGraphicFramePr>
            <a:graphicFrameLocks noChangeAspect="1"/>
          </p:cNvGraphicFramePr>
          <p:nvPr/>
        </p:nvGraphicFramePr>
        <p:xfrm>
          <a:off x="4713287" y="4800600"/>
          <a:ext cx="1458913" cy="728662"/>
        </p:xfrm>
        <a:graphic>
          <a:graphicData uri="http://schemas.openxmlformats.org/presentationml/2006/ole">
            <p:oleObj spid="_x0000_s431109" name="Equation" r:id="rId6" imgW="330200" imgH="165100" progId="Equation.DSMT4">
              <p:embed/>
            </p:oleObj>
          </a:graphicData>
        </a:graphic>
      </p:graphicFrame>
      <p:graphicFrame>
        <p:nvGraphicFramePr>
          <p:cNvPr id="431110" name="Object 6"/>
          <p:cNvGraphicFramePr>
            <a:graphicFrameLocks noChangeAspect="1"/>
          </p:cNvGraphicFramePr>
          <p:nvPr/>
        </p:nvGraphicFramePr>
        <p:xfrm>
          <a:off x="6140450" y="4648200"/>
          <a:ext cx="1403350" cy="896938"/>
        </p:xfrm>
        <a:graphic>
          <a:graphicData uri="http://schemas.openxmlformats.org/presentationml/2006/ole">
            <p:oleObj spid="_x0000_s431110" name="Equation" r:id="rId7" imgW="317500" imgH="203200" progId="Equation.DSMT4">
              <p:embed/>
            </p:oleObj>
          </a:graphicData>
        </a:graphic>
      </p:graphicFrame>
      <p:graphicFrame>
        <p:nvGraphicFramePr>
          <p:cNvPr id="431113" name="Object 9"/>
          <p:cNvGraphicFramePr>
            <a:graphicFrameLocks noChangeAspect="1"/>
          </p:cNvGraphicFramePr>
          <p:nvPr/>
        </p:nvGraphicFramePr>
        <p:xfrm>
          <a:off x="4564063" y="2590800"/>
          <a:ext cx="541337" cy="1371600"/>
        </p:xfrm>
        <a:graphic>
          <a:graphicData uri="http://schemas.openxmlformats.org/presentationml/2006/ole">
            <p:oleObj spid="_x0000_s431113" name="Equation" r:id="rId8" imgW="165100" imgH="419100" progId="Equation.DSMT4">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14" descr="0508"/>
          <p:cNvPicPr>
            <a:picLocks noChangeAspect="1" noChangeArrowheads="1"/>
          </p:cNvPicPr>
          <p:nvPr/>
        </p:nvPicPr>
        <p:blipFill>
          <a:blip r:embed="rId3"/>
          <a:srcRect b="3606"/>
          <a:stretch>
            <a:fillRect/>
          </a:stretch>
        </p:blipFill>
        <p:spPr bwMode="auto">
          <a:xfrm>
            <a:off x="5338763" y="2971800"/>
            <a:ext cx="3500437" cy="3352800"/>
          </a:xfrm>
          <a:prstGeom prst="rect">
            <a:avLst/>
          </a:prstGeom>
          <a:noFill/>
          <a:ln w="9525">
            <a:noFill/>
            <a:miter lim="800000"/>
            <a:headEnd/>
            <a:tailEnd/>
          </a:ln>
        </p:spPr>
      </p:pic>
      <p:sp>
        <p:nvSpPr>
          <p:cNvPr id="21507" name="Rectangle 2"/>
          <p:cNvSpPr>
            <a:spLocks noGrp="1" noChangeArrowheads="1"/>
          </p:cNvSpPr>
          <p:nvPr>
            <p:ph type="title"/>
          </p:nvPr>
        </p:nvSpPr>
        <p:spPr>
          <a:xfrm>
            <a:off x="457200" y="0"/>
            <a:ext cx="8229600" cy="788987"/>
          </a:xfrm>
        </p:spPr>
        <p:txBody>
          <a:bodyPr/>
          <a:lstStyle/>
          <a:p>
            <a:pPr eaLnBrk="1" hangingPunct="1"/>
            <a:r>
              <a:rPr lang="en-US" sz="4000" dirty="0" smtClean="0">
                <a:cs typeface="ＭＳ Ｐゴシック" pitchFamily="-84" charset="-128"/>
              </a:rPr>
              <a:t>Bohr’</a:t>
            </a:r>
            <a:r>
              <a:rPr lang="en-US" altLang="ja-JP" sz="4000" dirty="0" smtClean="0">
                <a:cs typeface="ＭＳ Ｐゴシック" pitchFamily="-84" charset="-128"/>
              </a:rPr>
              <a:t>s </a:t>
            </a:r>
            <a:r>
              <a:rPr lang="en-US" altLang="ja-JP" sz="4000" dirty="0">
                <a:cs typeface="ＭＳ Ｐゴシック" pitchFamily="-84" charset="-128"/>
              </a:rPr>
              <a:t>Quantization Condition</a:t>
            </a:r>
            <a:endParaRPr lang="en-US" sz="4000" dirty="0">
              <a:cs typeface="ＭＳ Ｐゴシック" pitchFamily="-84" charset="-128"/>
            </a:endParaRPr>
          </a:p>
        </p:txBody>
      </p:sp>
      <p:sp>
        <p:nvSpPr>
          <p:cNvPr id="21508" name="Rectangle 3"/>
          <p:cNvSpPr>
            <a:spLocks noGrp="1" noChangeArrowheads="1"/>
          </p:cNvSpPr>
          <p:nvPr>
            <p:ph type="body" sz="half" idx="1"/>
          </p:nvPr>
        </p:nvSpPr>
        <p:spPr>
          <a:xfrm>
            <a:off x="228600" y="762000"/>
            <a:ext cx="8763000" cy="4497388"/>
          </a:xfrm>
        </p:spPr>
        <p:txBody>
          <a:bodyPr/>
          <a:lstStyle/>
          <a:p>
            <a:pPr eaLnBrk="1" hangingPunct="1">
              <a:lnSpc>
                <a:spcPct val="90000"/>
              </a:lnSpc>
            </a:pPr>
            <a:r>
              <a:rPr lang="en-US" sz="2800" dirty="0">
                <a:cs typeface="ＭＳ Ｐゴシック" pitchFamily="-84" charset="-128"/>
              </a:rPr>
              <a:t>One of </a:t>
            </a:r>
            <a:r>
              <a:rPr lang="en-US" sz="2800" dirty="0" smtClean="0">
                <a:cs typeface="ＭＳ Ｐゴシック" pitchFamily="-84" charset="-128"/>
              </a:rPr>
              <a:t>Bohr’</a:t>
            </a:r>
            <a:r>
              <a:rPr lang="en-US" altLang="ja-JP" sz="2800" dirty="0" smtClean="0">
                <a:cs typeface="ＭＳ Ｐゴシック" pitchFamily="-84" charset="-128"/>
              </a:rPr>
              <a:t>s </a:t>
            </a:r>
            <a:r>
              <a:rPr lang="en-US" altLang="ja-JP" sz="2800" dirty="0">
                <a:cs typeface="ＭＳ Ｐゴシック" pitchFamily="-84" charset="-128"/>
              </a:rPr>
              <a:t>assumptions concerning his hydrogen atom model was that the angular momentum of the electron-nucleus system in a stationary state is an integral multiple of </a:t>
            </a:r>
            <a:r>
              <a:rPr lang="en-US" altLang="ja-JP" sz="2800" i="1" dirty="0">
                <a:cs typeface="ＭＳ Ｐゴシック" pitchFamily="-84" charset="-128"/>
              </a:rPr>
              <a:t>h</a:t>
            </a:r>
            <a:r>
              <a:rPr lang="en-US" altLang="ja-JP" sz="2800" dirty="0">
                <a:cs typeface="ＭＳ Ｐゴシック" pitchFamily="-84" charset="-128"/>
              </a:rPr>
              <a:t>/2</a:t>
            </a:r>
            <a:r>
              <a:rPr lang="en-US" altLang="ja-JP" sz="2800" i="1" dirty="0">
                <a:cs typeface="ＭＳ Ｐゴシック" pitchFamily="-84" charset="-128"/>
              </a:rPr>
              <a:t>π</a:t>
            </a:r>
            <a:r>
              <a:rPr lang="en-US" altLang="ja-JP" sz="2800" dirty="0">
                <a:cs typeface="ＭＳ Ｐゴシック" pitchFamily="-84" charset="-128"/>
              </a:rPr>
              <a:t>.</a:t>
            </a:r>
          </a:p>
          <a:p>
            <a:pPr eaLnBrk="1" hangingPunct="1">
              <a:lnSpc>
                <a:spcPct val="90000"/>
              </a:lnSpc>
            </a:pPr>
            <a:r>
              <a:rPr lang="en-US" sz="2800" dirty="0">
                <a:cs typeface="ＭＳ Ｐゴシック" pitchFamily="-84" charset="-128"/>
              </a:rPr>
              <a:t>The electron is a standing wave in an orbit around the proton. This standing wave will have nodes and be an integral number of wavelengths. </a:t>
            </a:r>
          </a:p>
          <a:p>
            <a:pPr eaLnBrk="1" hangingPunct="1">
              <a:lnSpc>
                <a:spcPct val="90000"/>
              </a:lnSpc>
            </a:pP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The angular momentum becomes:</a:t>
            </a: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Oct. 1,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32130" name="Object 2"/>
          <p:cNvGraphicFramePr>
            <a:graphicFrameLocks noChangeAspect="1"/>
          </p:cNvGraphicFramePr>
          <p:nvPr/>
        </p:nvGraphicFramePr>
        <p:xfrm>
          <a:off x="2438400" y="3495675"/>
          <a:ext cx="1108075" cy="390525"/>
        </p:xfrm>
        <a:graphic>
          <a:graphicData uri="http://schemas.openxmlformats.org/presentationml/2006/ole">
            <p:oleObj spid="_x0000_s432130" name="Equation" r:id="rId4" imgW="406400" imgH="165100" progId="Equation.DSMT4">
              <p:embed/>
            </p:oleObj>
          </a:graphicData>
        </a:graphic>
      </p:graphicFrame>
      <p:graphicFrame>
        <p:nvGraphicFramePr>
          <p:cNvPr id="432131" name="Object 3"/>
          <p:cNvGraphicFramePr>
            <a:graphicFrameLocks noChangeAspect="1"/>
          </p:cNvGraphicFramePr>
          <p:nvPr/>
        </p:nvGraphicFramePr>
        <p:xfrm>
          <a:off x="490537" y="5126037"/>
          <a:ext cx="728663" cy="360363"/>
        </p:xfrm>
        <a:graphic>
          <a:graphicData uri="http://schemas.openxmlformats.org/presentationml/2006/ole">
            <p:oleObj spid="_x0000_s432131" name="Equation" r:id="rId5" imgW="266700" imgH="152400" progId="Equation.DSMT4">
              <p:embed/>
            </p:oleObj>
          </a:graphicData>
        </a:graphic>
      </p:graphicFrame>
      <p:graphicFrame>
        <p:nvGraphicFramePr>
          <p:cNvPr id="432132" name="Object 4"/>
          <p:cNvGraphicFramePr>
            <a:graphicFrameLocks noChangeAspect="1"/>
          </p:cNvGraphicFramePr>
          <p:nvPr/>
        </p:nvGraphicFramePr>
        <p:xfrm>
          <a:off x="3505200" y="3429000"/>
          <a:ext cx="935038" cy="420687"/>
        </p:xfrm>
        <a:graphic>
          <a:graphicData uri="http://schemas.openxmlformats.org/presentationml/2006/ole">
            <p:oleObj spid="_x0000_s432132" name="Equation" r:id="rId6" imgW="342900" imgH="177800" progId="Equation.DSMT4">
              <p:embed/>
            </p:oleObj>
          </a:graphicData>
        </a:graphic>
      </p:graphicFrame>
      <p:graphicFrame>
        <p:nvGraphicFramePr>
          <p:cNvPr id="432133" name="Object 5"/>
          <p:cNvGraphicFramePr>
            <a:graphicFrameLocks noChangeAspect="1"/>
          </p:cNvGraphicFramePr>
          <p:nvPr/>
        </p:nvGraphicFramePr>
        <p:xfrm>
          <a:off x="4419600" y="3200400"/>
          <a:ext cx="727075" cy="990600"/>
        </p:xfrm>
        <a:graphic>
          <a:graphicData uri="http://schemas.openxmlformats.org/presentationml/2006/ole">
            <p:oleObj spid="_x0000_s432133" name="Equation" r:id="rId7" imgW="266700" imgH="419100" progId="Equation.DSMT4">
              <p:embed/>
            </p:oleObj>
          </a:graphicData>
        </a:graphic>
      </p:graphicFrame>
      <p:graphicFrame>
        <p:nvGraphicFramePr>
          <p:cNvPr id="432134" name="Object 6"/>
          <p:cNvGraphicFramePr>
            <a:graphicFrameLocks noChangeAspect="1"/>
          </p:cNvGraphicFramePr>
          <p:nvPr/>
        </p:nvGraphicFramePr>
        <p:xfrm>
          <a:off x="1219200" y="5181600"/>
          <a:ext cx="831850" cy="390525"/>
        </p:xfrm>
        <a:graphic>
          <a:graphicData uri="http://schemas.openxmlformats.org/presentationml/2006/ole">
            <p:oleObj spid="_x0000_s432134" name="Equation" r:id="rId8" imgW="304800" imgH="165100" progId="Equation.DSMT4">
              <p:embed/>
            </p:oleObj>
          </a:graphicData>
        </a:graphic>
      </p:graphicFrame>
      <p:graphicFrame>
        <p:nvGraphicFramePr>
          <p:cNvPr id="432135" name="Object 7"/>
          <p:cNvGraphicFramePr>
            <a:graphicFrameLocks noChangeAspect="1"/>
          </p:cNvGraphicFramePr>
          <p:nvPr/>
        </p:nvGraphicFramePr>
        <p:xfrm>
          <a:off x="2022475" y="4876800"/>
          <a:ext cx="1558925" cy="990600"/>
        </p:xfrm>
        <a:graphic>
          <a:graphicData uri="http://schemas.openxmlformats.org/presentationml/2006/ole">
            <p:oleObj spid="_x0000_s432135" name="Equation" r:id="rId9" imgW="571500" imgH="419100" progId="Equation.DSMT4">
              <p:embed/>
            </p:oleObj>
          </a:graphicData>
        </a:graphic>
      </p:graphicFrame>
      <p:graphicFrame>
        <p:nvGraphicFramePr>
          <p:cNvPr id="432136" name="Object 8"/>
          <p:cNvGraphicFramePr>
            <a:graphicFrameLocks noChangeAspect="1"/>
          </p:cNvGraphicFramePr>
          <p:nvPr/>
        </p:nvGraphicFramePr>
        <p:xfrm>
          <a:off x="3581400" y="4876800"/>
          <a:ext cx="1281113" cy="931863"/>
        </p:xfrm>
        <a:graphic>
          <a:graphicData uri="http://schemas.openxmlformats.org/presentationml/2006/ole">
            <p:oleObj spid="_x0000_s432136" name="Equation" r:id="rId10" imgW="469900" imgH="393700" progId="Equation.DSMT4">
              <p:embed/>
            </p:oleObj>
          </a:graphicData>
        </a:graphic>
      </p:graphicFrame>
      <p:graphicFrame>
        <p:nvGraphicFramePr>
          <p:cNvPr id="432137" name="Object 9"/>
          <p:cNvGraphicFramePr>
            <a:graphicFrameLocks noChangeAspect="1"/>
          </p:cNvGraphicFramePr>
          <p:nvPr/>
        </p:nvGraphicFramePr>
        <p:xfrm>
          <a:off x="4800600" y="5105400"/>
          <a:ext cx="554037" cy="390525"/>
        </p:xfrm>
        <a:graphic>
          <a:graphicData uri="http://schemas.openxmlformats.org/presentationml/2006/ole">
            <p:oleObj spid="_x0000_s432137" name="Equation" r:id="rId11" imgW="203200" imgH="165100" progId="Equation.DSMT4">
              <p:embed/>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6764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What is </a:t>
            </a:r>
            <a:r>
              <a:rPr lang="en-US" sz="2000" kern="0" dirty="0" smtClean="0">
                <a:solidFill>
                  <a:srgbClr val="3333CC"/>
                </a:solidFill>
                <a:latin typeface="+mn-lt"/>
                <a:ea typeface="ＭＳ Ｐゴシック" pitchFamily="-1" charset="-128"/>
                <a:cs typeface="ＭＳ Ｐゴシック" pitchFamily="-1" charset="-128"/>
              </a:rPr>
              <a:t>the formula for De Broglie Wavelength?</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 for a tennis ball, </a:t>
            </a:r>
            <a:r>
              <a:rPr lang="en-US" sz="2000" kern="0" dirty="0" err="1" smtClean="0">
                <a:solidFill>
                  <a:srgbClr val="3333CC"/>
                </a:solidFill>
                <a:latin typeface="+mn-lt"/>
                <a:ea typeface="ＭＳ Ｐゴシック" pitchFamily="-1" charset="-128"/>
                <a:cs typeface="ＭＳ Ｐゴシック" pitchFamily="-1" charset="-128"/>
              </a:rPr>
              <a:t>m</a:t>
            </a:r>
            <a:r>
              <a:rPr lang="en-US" sz="2000" kern="0" dirty="0" smtClean="0">
                <a:solidFill>
                  <a:srgbClr val="3333CC"/>
                </a:solidFill>
                <a:latin typeface="+mn-lt"/>
                <a:ea typeface="ＭＳ Ｐゴシック" pitchFamily="-1" charset="-128"/>
                <a:cs typeface="ＭＳ Ｐゴシック" pitchFamily="-1" charset="-128"/>
              </a:rPr>
              <a:t>=0.057kg.</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t>
            </a:r>
            <a:r>
              <a:rPr lang="en-US" sz="2000" kern="0" dirty="0" err="1" smtClean="0">
                <a:solidFill>
                  <a:srgbClr val="3333CC"/>
                </a:solidFill>
                <a:latin typeface="+mn-lt"/>
                <a:ea typeface="ＭＳ Ｐゴシック" pitchFamily="-1" charset="-128"/>
                <a:cs typeface="ＭＳ Ｐゴシック" pitchFamily="-1" charset="-128"/>
              </a:rPr>
              <a:t>b</a:t>
            </a:r>
            <a:r>
              <a:rPr lang="en-US" sz="2000" kern="0" dirty="0" smtClean="0">
                <a:solidFill>
                  <a:srgbClr val="3333CC"/>
                </a:solidFill>
                <a:latin typeface="+mn-lt"/>
                <a:ea typeface="ＭＳ Ｐゴシック" pitchFamily="-1" charset="-128"/>
                <a:cs typeface="ＭＳ Ｐゴシック" pitchFamily="-1" charset="-128"/>
              </a:rPr>
              <a:t>) for electron with 50eV KE, since KE is small, we can use non-relativistic expression of electron momentum!</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are the wavelengths of you running at the speed of 2m/s?  What about your car of 2 metric tons at 100mph?  How about the proton with 14TeV kinetic energy?</a:t>
            </a: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is the momentum of the photon from a green laser?  </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914400"/>
          </a:xfrm>
        </p:spPr>
        <p:txBody>
          <a:bodyPr/>
          <a:lstStyle/>
          <a:p>
            <a:pPr marL="0" indent="0" eaLnBrk="1" hangingPunct="1">
              <a:spcBef>
                <a:spcPts val="0"/>
              </a:spcBef>
              <a:buNone/>
            </a:pPr>
            <a:r>
              <a:rPr lang="en-US" sz="2000" dirty="0" smtClean="0">
                <a:cs typeface="ＭＳ Ｐゴシック" pitchFamily="-84" charset="-128"/>
              </a:rPr>
              <a:t>Calculate the De Broglie wavelength of (a) a tennis ball of mass 57g traveling 25m/s (about 56mph) and (</a:t>
            </a:r>
            <a:r>
              <a:rPr lang="en-US" sz="2000" dirty="0" err="1" smtClean="0">
                <a:cs typeface="ＭＳ Ｐゴシック" pitchFamily="-84" charset="-128"/>
              </a:rPr>
              <a:t>b</a:t>
            </a:r>
            <a:r>
              <a:rPr lang="en-US" sz="2000" dirty="0" smtClean="0">
                <a:cs typeface="ＭＳ Ｐゴシック" pitchFamily="-84" charset="-128"/>
              </a:rPr>
              <a:t>) an electron with kinetic energy 50eV.</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5.2: De Broglie Wavelength</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 Sept. 17,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88459" name="Object 11"/>
          <p:cNvGraphicFramePr>
            <a:graphicFrameLocks noChangeAspect="1"/>
          </p:cNvGraphicFramePr>
          <p:nvPr/>
        </p:nvGraphicFramePr>
        <p:xfrm>
          <a:off x="5334000" y="1524000"/>
          <a:ext cx="920175" cy="920175"/>
        </p:xfrm>
        <a:graphic>
          <a:graphicData uri="http://schemas.openxmlformats.org/presentationml/2006/ole">
            <p:oleObj spid="_x0000_s488459" name="Equation" r:id="rId3" imgW="419100" imgH="419100" progId="Equation.DSMT4">
              <p:embed/>
            </p:oleObj>
          </a:graphicData>
        </a:graphic>
      </p:graphicFrame>
      <p:graphicFrame>
        <p:nvGraphicFramePr>
          <p:cNvPr id="488460" name="Object 12"/>
          <p:cNvGraphicFramePr>
            <a:graphicFrameLocks noChangeAspect="1"/>
          </p:cNvGraphicFramePr>
          <p:nvPr/>
        </p:nvGraphicFramePr>
        <p:xfrm>
          <a:off x="933450" y="2479675"/>
          <a:ext cx="1200150" cy="920750"/>
        </p:xfrm>
        <a:graphic>
          <a:graphicData uri="http://schemas.openxmlformats.org/presentationml/2006/ole">
            <p:oleObj spid="_x0000_s488460" name="Equation" r:id="rId4" imgW="546100" imgH="419100" progId="Equation.DSMT4">
              <p:embed/>
            </p:oleObj>
          </a:graphicData>
        </a:graphic>
      </p:graphicFrame>
      <p:graphicFrame>
        <p:nvGraphicFramePr>
          <p:cNvPr id="488461" name="Object 13"/>
          <p:cNvGraphicFramePr>
            <a:graphicFrameLocks noChangeAspect="1"/>
          </p:cNvGraphicFramePr>
          <p:nvPr/>
        </p:nvGraphicFramePr>
        <p:xfrm>
          <a:off x="609600" y="4343400"/>
          <a:ext cx="1085850" cy="833437"/>
        </p:xfrm>
        <a:graphic>
          <a:graphicData uri="http://schemas.openxmlformats.org/presentationml/2006/ole">
            <p:oleObj spid="_x0000_s488461" name="Equation" r:id="rId5" imgW="546100" imgH="419100" progId="Equation.DSMT4">
              <p:embed/>
            </p:oleObj>
          </a:graphicData>
        </a:graphic>
      </p:graphicFrame>
      <p:graphicFrame>
        <p:nvGraphicFramePr>
          <p:cNvPr id="488462" name="Object 14"/>
          <p:cNvGraphicFramePr>
            <a:graphicFrameLocks noChangeAspect="1"/>
          </p:cNvGraphicFramePr>
          <p:nvPr/>
        </p:nvGraphicFramePr>
        <p:xfrm>
          <a:off x="1633538" y="4343400"/>
          <a:ext cx="1338262" cy="884237"/>
        </p:xfrm>
        <a:graphic>
          <a:graphicData uri="http://schemas.openxmlformats.org/presentationml/2006/ole">
            <p:oleObj spid="_x0000_s488462" name="Equation" r:id="rId6" imgW="673100" imgH="444500" progId="Equation.DSMT4">
              <p:embed/>
            </p:oleObj>
          </a:graphicData>
        </a:graphic>
      </p:graphicFrame>
      <p:graphicFrame>
        <p:nvGraphicFramePr>
          <p:cNvPr id="488463" name="Object 15"/>
          <p:cNvGraphicFramePr>
            <a:graphicFrameLocks noChangeAspect="1"/>
          </p:cNvGraphicFramePr>
          <p:nvPr/>
        </p:nvGraphicFramePr>
        <p:xfrm>
          <a:off x="2979738" y="4322763"/>
          <a:ext cx="1592262" cy="935037"/>
        </p:xfrm>
        <a:graphic>
          <a:graphicData uri="http://schemas.openxmlformats.org/presentationml/2006/ole">
            <p:oleObj spid="_x0000_s488463" name="Equation" r:id="rId7" imgW="800100" imgH="469900" progId="Equation.DSMT4">
              <p:embed/>
            </p:oleObj>
          </a:graphicData>
        </a:graphic>
      </p:graphicFrame>
      <p:graphicFrame>
        <p:nvGraphicFramePr>
          <p:cNvPr id="488464" name="Object 16"/>
          <p:cNvGraphicFramePr>
            <a:graphicFrameLocks noChangeAspect="1"/>
          </p:cNvGraphicFramePr>
          <p:nvPr/>
        </p:nvGraphicFramePr>
        <p:xfrm>
          <a:off x="4494212" y="4343400"/>
          <a:ext cx="4040188" cy="808037"/>
        </p:xfrm>
        <a:graphic>
          <a:graphicData uri="http://schemas.openxmlformats.org/presentationml/2006/ole">
            <p:oleObj spid="_x0000_s488464" name="Equation" r:id="rId8" imgW="2032000" imgH="406400" progId="Equation.DSMT4">
              <p:embed/>
            </p:oleObj>
          </a:graphicData>
        </a:graphic>
      </p:graphicFrame>
      <p:graphicFrame>
        <p:nvGraphicFramePr>
          <p:cNvPr id="488465" name="Object 17"/>
          <p:cNvGraphicFramePr>
            <a:graphicFrameLocks noChangeAspect="1"/>
          </p:cNvGraphicFramePr>
          <p:nvPr/>
        </p:nvGraphicFramePr>
        <p:xfrm>
          <a:off x="2128837" y="2438400"/>
          <a:ext cx="3738563" cy="919162"/>
        </p:xfrm>
        <a:graphic>
          <a:graphicData uri="http://schemas.openxmlformats.org/presentationml/2006/ole">
            <p:oleObj spid="_x0000_s488465" name="Equation" r:id="rId9" imgW="1701800" imgH="419100" progId="Equation.DSMT4">
              <p:embed/>
            </p:oleObj>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41" name="Picture 1"/>
          <p:cNvPicPr>
            <a:picLocks/>
          </p:cNvPicPr>
          <p:nvPr/>
        </p:nvPicPr>
        <p:blipFill>
          <a:blip r:embed="rId3"/>
          <a:srcRect/>
          <a:stretch>
            <a:fillRect/>
          </a:stretch>
        </p:blipFill>
        <p:spPr bwMode="auto">
          <a:xfrm>
            <a:off x="5800725" y="1695450"/>
            <a:ext cx="2844800" cy="2590800"/>
          </a:xfrm>
          <a:prstGeom prst="rect">
            <a:avLst/>
          </a:prstGeom>
          <a:noFill/>
          <a:ln w="9525">
            <a:noFill/>
            <a:miter lim="800000"/>
            <a:headEnd/>
            <a:tailEnd/>
          </a:ln>
        </p:spPr>
      </p:pic>
      <p:pic>
        <p:nvPicPr>
          <p:cNvPr id="22530" name="Picture 39" descr="0512b"/>
          <p:cNvPicPr preferRelativeResize="0">
            <a:picLocks noChangeAspect="1" noChangeArrowheads="1"/>
          </p:cNvPicPr>
          <p:nvPr/>
        </p:nvPicPr>
        <p:blipFill>
          <a:blip r:embed="rId4"/>
          <a:srcRect b="3253"/>
          <a:stretch>
            <a:fillRect/>
          </a:stretch>
        </p:blipFill>
        <p:spPr bwMode="auto">
          <a:xfrm>
            <a:off x="7315200" y="4445000"/>
            <a:ext cx="1408113" cy="1463675"/>
          </a:xfrm>
          <a:prstGeom prst="rect">
            <a:avLst/>
          </a:prstGeom>
          <a:noFill/>
          <a:ln w="9525">
            <a:noFill/>
            <a:miter lim="800000"/>
            <a:headEnd/>
            <a:tailEnd/>
          </a:ln>
        </p:spPr>
      </p:pic>
      <p:pic>
        <p:nvPicPr>
          <p:cNvPr id="22531" name="Picture 38" descr="0512a"/>
          <p:cNvPicPr preferRelativeResize="0">
            <a:picLocks noChangeAspect="1" noChangeArrowheads="1"/>
          </p:cNvPicPr>
          <p:nvPr/>
        </p:nvPicPr>
        <p:blipFill>
          <a:blip r:embed="rId5"/>
          <a:srcRect b="3250"/>
          <a:stretch>
            <a:fillRect/>
          </a:stretch>
        </p:blipFill>
        <p:spPr bwMode="auto">
          <a:xfrm>
            <a:off x="5867400" y="4441825"/>
            <a:ext cx="1397000" cy="1465263"/>
          </a:xfrm>
          <a:prstGeom prst="rect">
            <a:avLst/>
          </a:prstGeom>
          <a:noFill/>
          <a:ln w="9525">
            <a:noFill/>
            <a:miter lim="800000"/>
            <a:headEnd/>
            <a:tailEnd/>
          </a:ln>
        </p:spPr>
      </p:pic>
      <p:sp>
        <p:nvSpPr>
          <p:cNvPr id="36873" name="Rectangle 9"/>
          <p:cNvSpPr>
            <a:spLocks noGrp="1" noChangeArrowheads="1"/>
          </p:cNvSpPr>
          <p:nvPr>
            <p:ph type="title"/>
          </p:nvPr>
        </p:nvSpPr>
        <p:spPr>
          <a:xfrm>
            <a:off x="457200" y="1"/>
            <a:ext cx="8229600" cy="685800"/>
          </a:xfrm>
        </p:spPr>
        <p:txBody>
          <a:bodyPr/>
          <a:lstStyle/>
          <a:p>
            <a:pPr eaLnBrk="1" hangingPunct="1">
              <a:defRPr/>
            </a:pPr>
            <a:r>
              <a:rPr lang="en-US" dirty="0" smtClean="0">
                <a:cs typeface="+mj-cs"/>
              </a:rPr>
              <a:t>Electron Scattering</a:t>
            </a:r>
          </a:p>
        </p:txBody>
      </p:sp>
      <p:sp>
        <p:nvSpPr>
          <p:cNvPr id="36892" name="Text Box 28"/>
          <p:cNvSpPr txBox="1">
            <a:spLocks noChangeArrowheads="1"/>
          </p:cNvSpPr>
          <p:nvPr/>
        </p:nvSpPr>
        <p:spPr bwMode="auto">
          <a:xfrm>
            <a:off x="1447800" y="3352800"/>
            <a:ext cx="6781800" cy="366713"/>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endParaRPr lang="en-US" sz="1800">
              <a:latin typeface="Arial" charset="0"/>
              <a:ea typeface="ＭＳ Ｐゴシック" charset="0"/>
              <a:cs typeface="+mn-cs"/>
            </a:endParaRPr>
          </a:p>
        </p:txBody>
      </p:sp>
      <p:sp>
        <p:nvSpPr>
          <p:cNvPr id="36894" name="Rectangle 30"/>
          <p:cNvSpPr>
            <a:spLocks noChangeArrowheads="1"/>
          </p:cNvSpPr>
          <p:nvPr/>
        </p:nvSpPr>
        <p:spPr bwMode="auto">
          <a:xfrm>
            <a:off x="0" y="609600"/>
            <a:ext cx="9144000" cy="1066800"/>
          </a:xfrm>
          <a:prstGeom prst="rect">
            <a:avLst/>
          </a:prstGeom>
          <a:noFill/>
          <a:ln>
            <a:noFill/>
          </a:ln>
          <a:effectLst/>
          <a:extLst>
            <a:ext uri="{909E8E84-426E-40dd-AFC4-6F175D3DCCD1}"/>
            <a:ext uri="{91240B29-F687-4f45-9708-019B960494DF}"/>
            <a:ext uri="{AF507438-7753-43e0-B8FC-AC1667EBCBE1}"/>
          </a:extLst>
        </p:spPr>
        <p:txBody>
          <a:bodyPr/>
          <a:lstStyle/>
          <a:p>
            <a:pPr marL="342900" indent="-342900" eaLnBrk="1" hangingPunct="1">
              <a:spcBef>
                <a:spcPct val="20000"/>
              </a:spcBef>
              <a:buClr>
                <a:srgbClr val="3333CC"/>
              </a:buClr>
              <a:buSzPct val="65000"/>
              <a:buFont typeface="Wingdings" charset="0"/>
              <a:buChar char="n"/>
              <a:defRPr/>
            </a:pPr>
            <a:r>
              <a:rPr lang="en-US" dirty="0">
                <a:solidFill>
                  <a:srgbClr val="3333CC"/>
                </a:solidFill>
                <a:latin typeface="+mn-lt"/>
                <a:ea typeface="ＭＳ Ｐゴシック" charset="0"/>
                <a:cs typeface="+mn-cs"/>
              </a:rPr>
              <a:t>Davisson and </a:t>
            </a:r>
            <a:r>
              <a:rPr lang="en-US" dirty="0" err="1">
                <a:solidFill>
                  <a:srgbClr val="3333CC"/>
                </a:solidFill>
                <a:latin typeface="+mn-lt"/>
                <a:ea typeface="ＭＳ Ｐゴシック" charset="0"/>
                <a:cs typeface="+mn-cs"/>
              </a:rPr>
              <a:t>Germer</a:t>
            </a:r>
            <a:r>
              <a:rPr lang="en-US" dirty="0">
                <a:solidFill>
                  <a:srgbClr val="3333CC"/>
                </a:solidFill>
                <a:latin typeface="+mn-lt"/>
                <a:ea typeface="ＭＳ Ｐゴシック" charset="0"/>
                <a:cs typeface="+mn-cs"/>
              </a:rPr>
              <a:t> experimentally observed that electrons were diffracted much like </a:t>
            </a:r>
            <a:r>
              <a:rPr lang="en-US" dirty="0" err="1">
                <a:solidFill>
                  <a:srgbClr val="3333CC"/>
                </a:solidFill>
                <a:latin typeface="+mn-lt"/>
                <a:ea typeface="ＭＳ Ｐゴシック" charset="0"/>
                <a:cs typeface="+mn-cs"/>
              </a:rPr>
              <a:t>x</a:t>
            </a:r>
            <a:r>
              <a:rPr lang="en-US" dirty="0">
                <a:solidFill>
                  <a:srgbClr val="3333CC"/>
                </a:solidFill>
                <a:latin typeface="+mn-lt"/>
                <a:ea typeface="ＭＳ Ｐゴシック" charset="0"/>
                <a:cs typeface="+mn-cs"/>
              </a:rPr>
              <a:t> rays in nickel crystals</a:t>
            </a:r>
            <a:r>
              <a:rPr lang="en-US" dirty="0" smtClean="0">
                <a:solidFill>
                  <a:srgbClr val="3333CC"/>
                </a:solidFill>
                <a:latin typeface="+mn-lt"/>
                <a:ea typeface="ＭＳ Ｐゴシック" charset="0"/>
                <a:cs typeface="+mn-cs"/>
              </a:rPr>
              <a:t>. </a:t>
            </a:r>
            <a:r>
              <a:rPr lang="en-US" dirty="0" err="1" smtClean="0">
                <a:solidFill>
                  <a:srgbClr val="3333CC"/>
                </a:solidFill>
                <a:latin typeface="+mn-lt"/>
                <a:ea typeface="ＭＳ Ｐゴシック" charset="0"/>
                <a:cs typeface="+mn-cs"/>
                <a:sym typeface="Wingdings"/>
              </a:rPr>
              <a:t></a:t>
            </a:r>
            <a:r>
              <a:rPr lang="en-US" dirty="0" smtClean="0">
                <a:solidFill>
                  <a:srgbClr val="3333CC"/>
                </a:solidFill>
                <a:latin typeface="+mn-lt"/>
                <a:ea typeface="ＭＳ Ｐゴシック" charset="0"/>
                <a:cs typeface="+mn-cs"/>
                <a:sym typeface="Wingdings"/>
              </a:rPr>
              <a:t> direct proof of De Broglie wave!</a:t>
            </a:r>
            <a:endParaRPr lang="en-US" dirty="0">
              <a:solidFill>
                <a:srgbClr val="3333CC"/>
              </a:solidFill>
              <a:latin typeface="+mn-lt"/>
              <a:ea typeface="ＭＳ Ｐゴシック" charset="0"/>
              <a:cs typeface="+mn-cs"/>
            </a:endParaRPr>
          </a:p>
        </p:txBody>
      </p:sp>
      <p:sp>
        <p:nvSpPr>
          <p:cNvPr id="22539" name="Rectangle 40"/>
          <p:cNvSpPr>
            <a:spLocks noChangeArrowheads="1"/>
          </p:cNvSpPr>
          <p:nvPr/>
        </p:nvSpPr>
        <p:spPr bwMode="auto">
          <a:xfrm>
            <a:off x="457200" y="4268788"/>
            <a:ext cx="5334000" cy="1754327"/>
          </a:xfrm>
          <a:prstGeom prst="rect">
            <a:avLst/>
          </a:prstGeom>
          <a:noFill/>
          <a:ln w="9525">
            <a:noFill/>
            <a:miter lim="800000"/>
            <a:headEnd/>
            <a:tailEnd/>
          </a:ln>
        </p:spPr>
        <p:txBody>
          <a:bodyPr>
            <a:prstTxWarp prst="textNoShape">
              <a:avLst/>
            </a:prstTxWarp>
            <a:spAutoFit/>
          </a:bodyPr>
          <a:lstStyle/>
          <a:p>
            <a:pPr marL="342900" indent="-342900" eaLnBrk="1" hangingPunct="1">
              <a:spcBef>
                <a:spcPct val="50000"/>
              </a:spcBef>
              <a:buClr>
                <a:srgbClr val="3333CC"/>
              </a:buClr>
              <a:buSzPct val="65000"/>
              <a:buFont typeface="Wingdings" pitchFamily="-84" charset="2"/>
              <a:buChar char="n"/>
            </a:pPr>
            <a:r>
              <a:rPr lang="en-US" sz="1800" dirty="0">
                <a:solidFill>
                  <a:srgbClr val="3333CC"/>
                </a:solidFill>
                <a:latin typeface="+mn-lt"/>
              </a:rPr>
              <a:t>George P. Thomson (1892–1975), son of J. J. Thomson, reported seeing the effects of electron diffraction in transmission experiments. The first target was celluloid, and soon after that gold, aluminum, and platinum were used. The randomly oriented polycrystalline sample of SnO</a:t>
            </a:r>
            <a:r>
              <a:rPr lang="en-US" sz="1800" baseline="-25000" dirty="0">
                <a:solidFill>
                  <a:srgbClr val="3333CC"/>
                </a:solidFill>
                <a:latin typeface="+mn-lt"/>
              </a:rPr>
              <a:t>2</a:t>
            </a:r>
            <a:r>
              <a:rPr lang="en-US" sz="1800" dirty="0">
                <a:solidFill>
                  <a:srgbClr val="3333CC"/>
                </a:solidFill>
                <a:latin typeface="+mn-lt"/>
              </a:rPr>
              <a:t> produces rings as shown in the figure at right.</a:t>
            </a:r>
          </a:p>
        </p:txBody>
      </p:sp>
      <p:pic>
        <p:nvPicPr>
          <p:cNvPr id="22540" name="Picture 1"/>
          <p:cNvPicPr>
            <a:picLocks/>
          </p:cNvPicPr>
          <p:nvPr/>
        </p:nvPicPr>
        <p:blipFill>
          <a:blip r:embed="rId6"/>
          <a:srcRect/>
          <a:stretch>
            <a:fillRect/>
          </a:stretch>
        </p:blipFill>
        <p:spPr bwMode="auto">
          <a:xfrm>
            <a:off x="1066800" y="1524000"/>
            <a:ext cx="3200400" cy="2489200"/>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Monday, Oct. 1, 2012</a:t>
            </a:r>
            <a:endParaRPr lang="en-US"/>
          </a:p>
        </p:txBody>
      </p:sp>
      <p:sp>
        <p:nvSpPr>
          <p:cNvPr id="12" name="Slide Number Placeholder 11"/>
          <p:cNvSpPr>
            <a:spLocks noGrp="1"/>
          </p:cNvSpPr>
          <p:nvPr>
            <p:ph type="sldNum" sz="quarter" idx="12"/>
          </p:nvPr>
        </p:nvSpPr>
        <p:spPr/>
        <p:txBody>
          <a:bodyPr/>
          <a:lstStyle/>
          <a:p>
            <a:fld id="{FDDAF44D-5BDC-464D-BFC2-357404B9B058}" type="slidenum">
              <a:rPr lang="en-US" smtClean="0"/>
              <a:pPr/>
              <a:t>15</a:t>
            </a:fld>
            <a:endParaRPr lang="en-US"/>
          </a:p>
        </p:txBody>
      </p:sp>
      <p:sp>
        <p:nvSpPr>
          <p:cNvPr id="13" name="Footer Placeholder 12"/>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433154" name="Object 2"/>
          <p:cNvGraphicFramePr>
            <a:graphicFrameLocks noChangeAspect="1"/>
          </p:cNvGraphicFramePr>
          <p:nvPr/>
        </p:nvGraphicFramePr>
        <p:xfrm>
          <a:off x="4343401" y="1921026"/>
          <a:ext cx="1371600" cy="745974"/>
        </p:xfrm>
        <a:graphic>
          <a:graphicData uri="http://schemas.openxmlformats.org/presentationml/2006/ole">
            <p:oleObj spid="_x0000_s433154" name="Equation" r:id="rId7" imgW="723900" imgH="393700" progId="Equation.DSMT4">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Oct. 1,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0"/>
            <a:ext cx="7772400" cy="8382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762000"/>
            <a:ext cx="8305800" cy="5257800"/>
          </a:xfrm>
        </p:spPr>
        <p:txBody>
          <a:bodyPr/>
          <a:lstStyle/>
          <a:p>
            <a:pPr eaLnBrk="1" hangingPunct="1"/>
            <a:r>
              <a:rPr lang="en-US" sz="2800" dirty="0" smtClean="0">
                <a:ea typeface="ＭＳ Ｐゴシック" pitchFamily="-84" charset="-128"/>
                <a:cs typeface="ＭＳ Ｐゴシック" pitchFamily="-84" charset="-128"/>
              </a:rPr>
              <a:t>Reading assignments: CH4.6 and CH4.7</a:t>
            </a:r>
          </a:p>
          <a:p>
            <a:pPr eaLnBrk="1" hangingPunct="1"/>
            <a:r>
              <a:rPr lang="en-US" sz="2800" dirty="0" smtClean="0"/>
              <a:t>Mid-term exam</a:t>
            </a:r>
          </a:p>
          <a:p>
            <a:pPr lvl="1" eaLnBrk="1" hangingPunct="1"/>
            <a:r>
              <a:rPr lang="en-US" sz="2000" dirty="0" smtClean="0"/>
              <a:t>In class on Wednesday, Oct. 10, in PKH107</a:t>
            </a:r>
          </a:p>
          <a:p>
            <a:pPr lvl="1" eaLnBrk="1" hangingPunct="1"/>
            <a:r>
              <a:rPr lang="en-US" sz="2000" dirty="0" smtClean="0"/>
              <a:t>Covers: CH1.1 to what we finish this Wednesday, Oct.</a:t>
            </a:r>
            <a:r>
              <a:rPr lang="en-US" sz="2000" dirty="0" smtClean="0"/>
              <a:t> 3</a:t>
            </a:r>
          </a:p>
          <a:p>
            <a:pPr lvl="1" eaLnBrk="1" hangingPunct="1"/>
            <a:r>
              <a:rPr lang="en-US" sz="2000" dirty="0" smtClean="0"/>
              <a:t>Style: Mixture of multiple choices and free response problems which are more heavily weighted</a:t>
            </a:r>
          </a:p>
          <a:p>
            <a:pPr lvl="1" eaLnBrk="1" hangingPunct="1"/>
            <a:r>
              <a:rPr lang="en-US" sz="2000" dirty="0" smtClean="0"/>
              <a:t>Mid-term exam constitutes 20% of the total</a:t>
            </a:r>
          </a:p>
          <a:p>
            <a:pPr eaLnBrk="1" hangingPunct="1"/>
            <a:r>
              <a:rPr lang="en-US" sz="2800" dirty="0" smtClean="0"/>
              <a:t>Homework #3</a:t>
            </a:r>
          </a:p>
          <a:p>
            <a:pPr lvl="1" eaLnBrk="1" hangingPunct="1"/>
            <a:r>
              <a:rPr lang="en-US" sz="2000" dirty="0" smtClean="0"/>
              <a:t>End of chapter problems on CH4: 5, 14, 17, 21, 23 and 45</a:t>
            </a:r>
          </a:p>
          <a:p>
            <a:pPr lvl="1" eaLnBrk="1" hangingPunct="1"/>
            <a:r>
              <a:rPr lang="en-US" sz="2000" dirty="0" smtClean="0"/>
              <a:t>Due: Monday, Oct. 8</a:t>
            </a:r>
          </a:p>
          <a:p>
            <a:pPr eaLnBrk="1" hangingPunct="1"/>
            <a:r>
              <a:rPr lang="en-US" sz="2800" dirty="0" smtClean="0"/>
              <a:t>Colloquium this week</a:t>
            </a:r>
          </a:p>
          <a:p>
            <a:pPr lvl="1" eaLnBrk="1" hangingPunct="1"/>
            <a:r>
              <a:rPr lang="en-US" sz="2000" dirty="0" smtClean="0"/>
              <a:t>4pm,</a:t>
            </a:r>
            <a:r>
              <a:rPr lang="en-US" sz="2000" dirty="0" smtClean="0"/>
              <a:t> Wednesday</a:t>
            </a:r>
            <a:r>
              <a:rPr lang="en-US" sz="2000" dirty="0" smtClean="0"/>
              <a:t>, Oct.</a:t>
            </a:r>
            <a:r>
              <a:rPr lang="en-US" sz="2000" dirty="0" smtClean="0"/>
              <a:t> 3, </a:t>
            </a:r>
            <a:r>
              <a:rPr lang="en-US" sz="2000" dirty="0" smtClean="0"/>
              <a:t>SH101</a:t>
            </a:r>
          </a:p>
          <a:p>
            <a:pPr lvl="1" eaLnBrk="1" hangingPunct="1"/>
            <a:r>
              <a:rPr lang="en-US" sz="2000" dirty="0" smtClean="0"/>
              <a:t>Dr. </a:t>
            </a:r>
            <a:r>
              <a:rPr lang="en-US" sz="2000" dirty="0" err="1" smtClean="0"/>
              <a:t>Hongxing</a:t>
            </a:r>
            <a:r>
              <a:rPr lang="en-US" sz="2000" dirty="0" smtClean="0"/>
              <a:t> Jiang of Texas Tech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2-10-01 at 10.36.06 AM.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457200" y="0"/>
            <a:ext cx="8226425" cy="788987"/>
          </a:xfrm>
        </p:spPr>
        <p:txBody>
          <a:bodyPr/>
          <a:lstStyle/>
          <a:p>
            <a:pPr algn="ctr" eaLnBrk="1" hangingPunct="1"/>
            <a:r>
              <a:rPr lang="en-US" dirty="0" smtClean="0">
                <a:solidFill>
                  <a:srgbClr val="800000"/>
                </a:solidFill>
              </a:rPr>
              <a:t>Special Project #3</a:t>
            </a:r>
          </a:p>
        </p:txBody>
      </p:sp>
      <p:sp>
        <p:nvSpPr>
          <p:cNvPr id="19459" name="Rectangle 3"/>
          <p:cNvSpPr>
            <a:spLocks noGrp="1" noChangeArrowheads="1"/>
          </p:cNvSpPr>
          <p:nvPr>
            <p:ph type="subTitle" idx="1"/>
          </p:nvPr>
        </p:nvSpPr>
        <p:spPr>
          <a:xfrm>
            <a:off x="457200" y="762000"/>
            <a:ext cx="8382000" cy="5257800"/>
          </a:xfrm>
        </p:spPr>
        <p:txBody>
          <a:bodyPr/>
          <a:lstStyle/>
          <a:p>
            <a:pPr marL="571500" indent="-571500" algn="l" eaLnBrk="1" hangingPunct="1">
              <a:lnSpc>
                <a:spcPct val="90000"/>
              </a:lnSpc>
            </a:pPr>
            <a:r>
              <a:rPr lang="en-US" dirty="0" smtClean="0">
                <a:solidFill>
                  <a:srgbClr val="3333CC"/>
                </a:solidFill>
              </a:rPr>
              <a:t>A total of </a:t>
            </a:r>
            <a:r>
              <a:rPr lang="en-US" dirty="0" smtClean="0">
                <a:solidFill>
                  <a:srgbClr val="FF0000"/>
                </a:solidFill>
              </a:rPr>
              <a:t>N</a:t>
            </a:r>
            <a:r>
              <a:rPr lang="en-US" baseline="-25000" dirty="0" smtClean="0">
                <a:solidFill>
                  <a:srgbClr val="FF0000"/>
                </a:solidFill>
              </a:rPr>
              <a:t>i</a:t>
            </a:r>
            <a:r>
              <a:rPr lang="en-US" dirty="0" smtClean="0">
                <a:solidFill>
                  <a:srgbClr val="3333CC"/>
                </a:solidFill>
              </a:rPr>
              <a:t> incident projectile particles of atomic number </a:t>
            </a:r>
            <a:r>
              <a:rPr lang="en-US" dirty="0" smtClean="0">
                <a:solidFill>
                  <a:srgbClr val="FF0000"/>
                </a:solidFill>
              </a:rPr>
              <a:t>Z</a:t>
            </a:r>
            <a:r>
              <a:rPr lang="en-US" baseline="-25000" dirty="0" smtClean="0">
                <a:solidFill>
                  <a:srgbClr val="FF0000"/>
                </a:solidFill>
              </a:rPr>
              <a:t>1</a:t>
            </a:r>
            <a:r>
              <a:rPr lang="en-US" dirty="0" smtClean="0">
                <a:solidFill>
                  <a:srgbClr val="3333CC"/>
                </a:solidFill>
              </a:rPr>
              <a:t> kinetic energy </a:t>
            </a:r>
            <a:r>
              <a:rPr lang="en-US" dirty="0" smtClean="0">
                <a:solidFill>
                  <a:srgbClr val="FF0000"/>
                </a:solidFill>
              </a:rPr>
              <a:t>KE</a:t>
            </a:r>
            <a:r>
              <a:rPr lang="en-US" dirty="0" smtClean="0">
                <a:solidFill>
                  <a:srgbClr val="3333CC"/>
                </a:solidFill>
              </a:rPr>
              <a:t> scatter on a target of thickness </a:t>
            </a:r>
            <a:r>
              <a:rPr lang="en-US" dirty="0" err="1" smtClean="0">
                <a:solidFill>
                  <a:srgbClr val="FF0000"/>
                </a:solidFill>
              </a:rPr>
              <a:t>t</a:t>
            </a:r>
            <a:r>
              <a:rPr lang="en-US" dirty="0" smtClean="0">
                <a:solidFill>
                  <a:srgbClr val="FF0000"/>
                </a:solidFill>
              </a:rPr>
              <a:t>, </a:t>
            </a:r>
            <a:r>
              <a:rPr lang="en-US" dirty="0" smtClean="0">
                <a:solidFill>
                  <a:srgbClr val="3333CC"/>
                </a:solidFill>
              </a:rPr>
              <a:t>atomic number </a:t>
            </a:r>
            <a:r>
              <a:rPr lang="en-US" dirty="0" smtClean="0">
                <a:solidFill>
                  <a:srgbClr val="FF0000"/>
                </a:solidFill>
              </a:rPr>
              <a:t>Z</a:t>
            </a:r>
            <a:r>
              <a:rPr lang="en-US" baseline="-25000" dirty="0" smtClean="0">
                <a:solidFill>
                  <a:srgbClr val="FF0000"/>
                </a:solidFill>
              </a:rPr>
              <a:t>2</a:t>
            </a:r>
            <a:r>
              <a:rPr lang="en-US" sz="4000" dirty="0" smtClean="0">
                <a:solidFill>
                  <a:srgbClr val="3333CC"/>
                </a:solidFill>
              </a:rPr>
              <a:t> </a:t>
            </a:r>
            <a:r>
              <a:rPr lang="en-US" dirty="0" smtClean="0">
                <a:solidFill>
                  <a:srgbClr val="3333CC"/>
                </a:solidFill>
              </a:rPr>
              <a:t>and with </a:t>
            </a:r>
            <a:r>
              <a:rPr lang="en-US" dirty="0" err="1" smtClean="0">
                <a:solidFill>
                  <a:srgbClr val="FF0000"/>
                </a:solidFill>
              </a:rPr>
              <a:t>n</a:t>
            </a:r>
            <a:r>
              <a:rPr lang="en-US" dirty="0" smtClean="0">
                <a:solidFill>
                  <a:srgbClr val="3333CC"/>
                </a:solidFill>
              </a:rPr>
              <a:t> atoms per volume</a:t>
            </a:r>
            <a:r>
              <a:rPr lang="en-US" sz="4000" dirty="0" smtClean="0">
                <a:solidFill>
                  <a:srgbClr val="3333CC"/>
                </a:solidFill>
              </a:rPr>
              <a:t>. </a:t>
            </a:r>
            <a:r>
              <a:rPr lang="en-US" dirty="0" smtClean="0">
                <a:solidFill>
                  <a:srgbClr val="3333CC"/>
                </a:solidFill>
              </a:rPr>
              <a:t>What is the total number of scattered projectile particles at an angle </a:t>
            </a:r>
            <a:r>
              <a:rPr lang="en-US" dirty="0" err="1" smtClean="0">
                <a:solidFill>
                  <a:srgbClr val="3333CC"/>
                </a:solidFill>
                <a:latin typeface="Symbol" charset="2"/>
                <a:cs typeface="Symbol" charset="2"/>
              </a:rPr>
              <a:t>θ</a:t>
            </a:r>
            <a:r>
              <a:rPr lang="en-US" dirty="0" smtClean="0">
                <a:solidFill>
                  <a:srgbClr val="3333CC"/>
                </a:solidFill>
              </a:rPr>
              <a:t>? (20 points)</a:t>
            </a:r>
          </a:p>
          <a:p>
            <a:pPr marL="571500" indent="-571500" algn="l" eaLnBrk="1" hangingPunct="1">
              <a:lnSpc>
                <a:spcPct val="90000"/>
              </a:lnSpc>
            </a:pPr>
            <a:r>
              <a:rPr lang="en-US" dirty="0" smtClean="0">
                <a:solidFill>
                  <a:srgbClr val="3333CC"/>
                </a:solidFill>
              </a:rPr>
              <a:t>Please be sure to define all the variables used in your derivation! Points will be deducted for missing variable definitions.</a:t>
            </a:r>
          </a:p>
          <a:p>
            <a:pPr marL="571500" indent="-571500" algn="l" eaLnBrk="1" hangingPunct="1">
              <a:lnSpc>
                <a:spcPct val="90000"/>
              </a:lnSpc>
            </a:pPr>
            <a:r>
              <a:rPr lang="en-US" dirty="0" smtClean="0">
                <a:solidFill>
                  <a:srgbClr val="3333CC"/>
                </a:solidFill>
              </a:rPr>
              <a:t>This derivation must be done on your own.   Please do not copy the book or your friends’.</a:t>
            </a:r>
          </a:p>
          <a:p>
            <a:pPr marL="571500" indent="-571500" algn="l" eaLnBrk="1" hangingPunct="1">
              <a:lnSpc>
                <a:spcPct val="90000"/>
              </a:lnSpc>
            </a:pPr>
            <a:r>
              <a:rPr lang="en-US" dirty="0" smtClean="0">
                <a:solidFill>
                  <a:srgbClr val="3333CC"/>
                </a:solidFill>
              </a:rPr>
              <a:t>Due is Monday, Oct. 8.</a:t>
            </a:r>
            <a:endParaRPr lang="en-US" dirty="0">
              <a:solidFill>
                <a:srgbClr val="3333CC"/>
              </a:solidFill>
            </a:endParaRPr>
          </a:p>
        </p:txBody>
      </p:sp>
      <p:sp>
        <p:nvSpPr>
          <p:cNvPr id="4" name="Date Placeholder 3"/>
          <p:cNvSpPr>
            <a:spLocks noGrp="1"/>
          </p:cNvSpPr>
          <p:nvPr>
            <p:ph type="dt" sz="half" idx="10"/>
          </p:nvPr>
        </p:nvSpPr>
        <p:spPr/>
        <p:txBody>
          <a:bodyPr/>
          <a:lstStyle/>
          <a:p>
            <a:pPr>
              <a:defRPr/>
            </a:pPr>
            <a:r>
              <a:rPr lang="en-US" smtClean="0"/>
              <a:t>Monday, Oct. 1, 2012</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smtClean="0"/>
              <a:t>Importance of Bohr’s Model</a:t>
            </a:r>
            <a:endParaRPr lang="en-US" dirty="0"/>
          </a:p>
        </p:txBody>
      </p:sp>
      <p:sp>
        <p:nvSpPr>
          <p:cNvPr id="3" name="Content Placeholder 2"/>
          <p:cNvSpPr>
            <a:spLocks noGrp="1"/>
          </p:cNvSpPr>
          <p:nvPr>
            <p:ph idx="1"/>
          </p:nvPr>
        </p:nvSpPr>
        <p:spPr>
          <a:xfrm>
            <a:off x="381000" y="533400"/>
            <a:ext cx="8305800" cy="5257800"/>
          </a:xfrm>
        </p:spPr>
        <p:txBody>
          <a:bodyPr/>
          <a:lstStyle/>
          <a:p>
            <a:r>
              <a:rPr lang="en-US" dirty="0" smtClean="0"/>
              <a:t>Demonstrated the need for Plank’s constant in understanding atomic structure</a:t>
            </a:r>
          </a:p>
          <a:p>
            <a:r>
              <a:rPr lang="en-US" dirty="0" smtClean="0"/>
              <a:t>Assumption of quantized angular momentum which led to quantization of other quantities, </a:t>
            </a:r>
            <a:r>
              <a:rPr lang="en-US" dirty="0" err="1" smtClean="0"/>
              <a:t>r</a:t>
            </a:r>
            <a:r>
              <a:rPr lang="en-US" dirty="0" smtClean="0"/>
              <a:t>, </a:t>
            </a:r>
            <a:r>
              <a:rPr lang="en-US" dirty="0" err="1" smtClean="0"/>
              <a:t>v</a:t>
            </a:r>
            <a:r>
              <a:rPr lang="en-US" dirty="0" smtClean="0"/>
              <a:t> and E as follows</a:t>
            </a:r>
          </a:p>
          <a:p>
            <a:r>
              <a:rPr lang="en-US" dirty="0" smtClean="0"/>
              <a:t>Orbital Radius:</a:t>
            </a:r>
          </a:p>
          <a:p>
            <a:endParaRPr lang="en-US" dirty="0" smtClean="0"/>
          </a:p>
          <a:p>
            <a:r>
              <a:rPr lang="en-US" dirty="0" smtClean="0"/>
              <a:t>Orbital Speed:</a:t>
            </a:r>
          </a:p>
          <a:p>
            <a:endParaRPr lang="en-US" dirty="0" smtClean="0"/>
          </a:p>
          <a:p>
            <a:r>
              <a:rPr lang="en-US" dirty="0" smtClean="0"/>
              <a:t>Energy levels:</a:t>
            </a:r>
          </a:p>
        </p:txBody>
      </p:sp>
      <p:sp>
        <p:nvSpPr>
          <p:cNvPr id="4" name="Date Placeholder 3"/>
          <p:cNvSpPr>
            <a:spLocks noGrp="1"/>
          </p:cNvSpPr>
          <p:nvPr>
            <p:ph type="dt" sz="half" idx="10"/>
          </p:nvPr>
        </p:nvSpPr>
        <p:spPr/>
        <p:txBody>
          <a:bodyPr/>
          <a:lstStyle/>
          <a:p>
            <a:pPr>
              <a:defRPr/>
            </a:pPr>
            <a:r>
              <a:rPr lang="en-US" smtClean="0"/>
              <a:t>Monday, Oct. 1,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graphicFrame>
        <p:nvGraphicFramePr>
          <p:cNvPr id="419842" name="Object 2"/>
          <p:cNvGraphicFramePr>
            <a:graphicFrameLocks noChangeAspect="1"/>
          </p:cNvGraphicFramePr>
          <p:nvPr/>
        </p:nvGraphicFramePr>
        <p:xfrm>
          <a:off x="5791200" y="3228975"/>
          <a:ext cx="685800" cy="514350"/>
        </p:xfrm>
        <a:graphic>
          <a:graphicData uri="http://schemas.openxmlformats.org/presentationml/2006/ole">
            <p:oleObj spid="_x0000_s419842" name="Equation" r:id="rId3" imgW="304800" imgH="228600" progId="Equation.DSMT4">
              <p:embed/>
            </p:oleObj>
          </a:graphicData>
        </a:graphic>
      </p:graphicFrame>
      <p:graphicFrame>
        <p:nvGraphicFramePr>
          <p:cNvPr id="419843" name="Object 3"/>
          <p:cNvGraphicFramePr>
            <a:graphicFrameLocks noChangeAspect="1"/>
          </p:cNvGraphicFramePr>
          <p:nvPr/>
        </p:nvGraphicFramePr>
        <p:xfrm>
          <a:off x="3505200" y="4216400"/>
          <a:ext cx="1506538" cy="965200"/>
        </p:xfrm>
        <a:graphic>
          <a:graphicData uri="http://schemas.openxmlformats.org/presentationml/2006/ole">
            <p:oleObj spid="_x0000_s419843" name="Equation" r:id="rId4" imgW="635000" imgH="431800" progId="Equation.DSMT4">
              <p:embed/>
            </p:oleObj>
          </a:graphicData>
        </a:graphic>
      </p:graphicFrame>
      <p:graphicFrame>
        <p:nvGraphicFramePr>
          <p:cNvPr id="419844" name="Object 4"/>
          <p:cNvGraphicFramePr>
            <a:graphicFrameLocks noChangeAspect="1"/>
          </p:cNvGraphicFramePr>
          <p:nvPr/>
        </p:nvGraphicFramePr>
        <p:xfrm>
          <a:off x="3457575" y="5181600"/>
          <a:ext cx="2486025" cy="1066800"/>
        </p:xfrm>
        <a:graphic>
          <a:graphicData uri="http://schemas.openxmlformats.org/presentationml/2006/ole">
            <p:oleObj spid="_x0000_s419844" name="Equation" r:id="rId5" imgW="1066800" imgH="457200" progId="Equation.DSMT4">
              <p:embed/>
            </p:oleObj>
          </a:graphicData>
        </a:graphic>
      </p:graphicFrame>
      <p:graphicFrame>
        <p:nvGraphicFramePr>
          <p:cNvPr id="419845" name="Object 5"/>
          <p:cNvGraphicFramePr>
            <a:graphicFrameLocks noChangeAspect="1"/>
          </p:cNvGraphicFramePr>
          <p:nvPr/>
        </p:nvGraphicFramePr>
        <p:xfrm>
          <a:off x="3429000" y="3048000"/>
          <a:ext cx="2371725" cy="1028700"/>
        </p:xfrm>
        <a:graphic>
          <a:graphicData uri="http://schemas.openxmlformats.org/presentationml/2006/ole">
            <p:oleObj spid="_x0000_s419845" name="Equation" r:id="rId6" imgW="1054100" imgH="457200" progId="Equation.DSMT4">
              <p:embed/>
            </p:oleObj>
          </a:graphicData>
        </a:graphic>
      </p:graphicFrame>
      <p:graphicFrame>
        <p:nvGraphicFramePr>
          <p:cNvPr id="419846" name="Object 6"/>
          <p:cNvGraphicFramePr>
            <a:graphicFrameLocks noChangeAspect="1"/>
          </p:cNvGraphicFramePr>
          <p:nvPr/>
        </p:nvGraphicFramePr>
        <p:xfrm>
          <a:off x="4964112" y="4267200"/>
          <a:ext cx="1055688" cy="965200"/>
        </p:xfrm>
        <a:graphic>
          <a:graphicData uri="http://schemas.openxmlformats.org/presentationml/2006/ole">
            <p:oleObj spid="_x0000_s419846" name="Equation" r:id="rId7" imgW="444500" imgH="431800" progId="Equation.DSMT4">
              <p:embed/>
            </p:oleObj>
          </a:graphicData>
        </a:graphic>
      </p:graphicFrame>
      <p:graphicFrame>
        <p:nvGraphicFramePr>
          <p:cNvPr id="419847" name="Object 7"/>
          <p:cNvGraphicFramePr>
            <a:graphicFrameLocks noChangeAspect="1"/>
          </p:cNvGraphicFramePr>
          <p:nvPr/>
        </p:nvGraphicFramePr>
        <p:xfrm>
          <a:off x="5943600" y="5253037"/>
          <a:ext cx="533400" cy="919163"/>
        </p:xfrm>
        <a:graphic>
          <a:graphicData uri="http://schemas.openxmlformats.org/presentationml/2006/ole">
            <p:oleObj spid="_x0000_s419847" name="Equation" r:id="rId8" imgW="228600" imgH="393700" progId="Equation.DSMT4">
              <p:embed/>
            </p:oleObj>
          </a:graphicData>
        </a:graphic>
      </p:graphicFrame>
      <p:sp>
        <p:nvSpPr>
          <p:cNvPr id="13" name="Oval 12"/>
          <p:cNvSpPr/>
          <p:nvPr/>
        </p:nvSpPr>
        <p:spPr bwMode="auto">
          <a:xfrm>
            <a:off x="6096000" y="32766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5638800" y="47244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Oval 14"/>
          <p:cNvSpPr/>
          <p:nvPr/>
        </p:nvSpPr>
        <p:spPr bwMode="auto">
          <a:xfrm>
            <a:off x="5943600" y="57150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76200"/>
            <a:ext cx="8458200" cy="1143000"/>
          </a:xfrm>
        </p:spPr>
        <p:txBody>
          <a:bodyPr/>
          <a:lstStyle/>
          <a:p>
            <a:pPr eaLnBrk="1" hangingPunct="1"/>
            <a:r>
              <a:rPr lang="en-US" sz="4000" dirty="0" smtClean="0"/>
              <a:t>Successes </a:t>
            </a:r>
            <a:r>
              <a:rPr lang="en-US" sz="4000" dirty="0"/>
              <a:t>and Failures of the Bohr Model</a:t>
            </a:r>
          </a:p>
        </p:txBody>
      </p:sp>
      <p:sp>
        <p:nvSpPr>
          <p:cNvPr id="40963" name="Rectangle 3"/>
          <p:cNvSpPr>
            <a:spLocks noGrp="1" noChangeArrowheads="1"/>
          </p:cNvSpPr>
          <p:nvPr>
            <p:ph idx="1"/>
          </p:nvPr>
        </p:nvSpPr>
        <p:spPr>
          <a:xfrm>
            <a:off x="76201" y="762000"/>
            <a:ext cx="8915399" cy="5486400"/>
          </a:xfrm>
        </p:spPr>
        <p:txBody>
          <a:bodyPr/>
          <a:lstStyle/>
          <a:p>
            <a:pPr eaLnBrk="1" hangingPunct="1"/>
            <a:r>
              <a:rPr lang="en-US" sz="2800" dirty="0"/>
              <a:t>The electron and hydrogen nucleus actually revolved about their mutual center of </a:t>
            </a:r>
            <a:r>
              <a:rPr lang="en-US" sz="2800" dirty="0" smtClean="0"/>
              <a:t>mass </a:t>
            </a:r>
            <a:r>
              <a:rPr lang="en-US" sz="2800" dirty="0" err="1" smtClean="0">
                <a:sym typeface="Wingdings"/>
              </a:rPr>
              <a:t></a:t>
            </a:r>
            <a:r>
              <a:rPr lang="en-US" sz="2800" dirty="0" smtClean="0">
                <a:sym typeface="Wingdings"/>
              </a:rPr>
              <a:t> reduced mass correction!!</a:t>
            </a:r>
            <a:endParaRPr lang="en-US" sz="2800" dirty="0" smtClean="0"/>
          </a:p>
          <a:p>
            <a:pPr eaLnBrk="1" hangingPunct="1"/>
            <a:endParaRPr lang="en-US" sz="2800" dirty="0" smtClean="0"/>
          </a:p>
          <a:p>
            <a:pPr eaLnBrk="1" hangingPunct="1">
              <a:buNone/>
            </a:pPr>
            <a:endParaRPr lang="en-US" sz="2800" dirty="0" smtClean="0"/>
          </a:p>
          <a:p>
            <a:pPr eaLnBrk="1" hangingPunct="1"/>
            <a:r>
              <a:rPr lang="en-US" sz="2800" dirty="0" smtClean="0"/>
              <a:t>All we need is to replace m</a:t>
            </a:r>
            <a:r>
              <a:rPr lang="en-US" sz="2800" baseline="-25000" dirty="0" smtClean="0"/>
              <a:t>e</a:t>
            </a:r>
            <a:r>
              <a:rPr lang="en-US" sz="2800" dirty="0" smtClean="0"/>
              <a:t> with atom’s </a:t>
            </a:r>
            <a:r>
              <a:rPr lang="en-US" sz="2800" b="1" dirty="0">
                <a:solidFill>
                  <a:srgbClr val="000000"/>
                </a:solidFill>
              </a:rPr>
              <a:t>reduced mass</a:t>
            </a:r>
            <a:r>
              <a:rPr lang="en-US" sz="2800" dirty="0"/>
              <a:t>.</a:t>
            </a:r>
          </a:p>
          <a:p>
            <a:pPr eaLnBrk="1" hangingPunct="1"/>
            <a:endParaRPr lang="en-US" sz="2800" dirty="0" smtClean="0"/>
          </a:p>
          <a:p>
            <a:pPr eaLnBrk="1" hangingPunct="1">
              <a:buNone/>
            </a:pPr>
            <a:endParaRPr lang="en-US" sz="2800" dirty="0" smtClean="0"/>
          </a:p>
          <a:p>
            <a:pPr eaLnBrk="1" hangingPunct="1"/>
            <a:r>
              <a:rPr lang="en-US" sz="2800" dirty="0"/>
              <a:t>The </a:t>
            </a:r>
            <a:r>
              <a:rPr lang="en-US" sz="2800" dirty="0" err="1"/>
              <a:t>Rydberg</a:t>
            </a:r>
            <a:r>
              <a:rPr lang="en-US" sz="2800" dirty="0"/>
              <a:t> constant for infinite nuclear </a:t>
            </a:r>
            <a:r>
              <a:rPr lang="en-US" sz="2800" dirty="0" smtClean="0"/>
              <a:t>mass, R</a:t>
            </a:r>
            <a:r>
              <a:rPr lang="en-US" sz="2800" baseline="-25000" dirty="0" smtClean="0"/>
              <a:t>∞  </a:t>
            </a:r>
            <a:r>
              <a:rPr lang="en-US" sz="2800" dirty="0" smtClean="0"/>
              <a:t>is </a:t>
            </a:r>
            <a:r>
              <a:rPr lang="en-US" sz="2800" dirty="0"/>
              <a:t>replaced by </a:t>
            </a:r>
            <a:r>
              <a:rPr lang="en-US" sz="2800" i="1" dirty="0"/>
              <a:t>R</a:t>
            </a:r>
            <a:r>
              <a:rPr lang="en-US" sz="2800" dirty="0"/>
              <a:t>.</a:t>
            </a:r>
          </a:p>
          <a:p>
            <a:pPr eaLnBrk="1" hangingPunct="1"/>
            <a:endParaRPr lang="en-US" sz="2800" dirty="0"/>
          </a:p>
        </p:txBody>
      </p:sp>
      <p:pic>
        <p:nvPicPr>
          <p:cNvPr id="40964" name="Picture 11" descr="0417"/>
          <p:cNvPicPr preferRelativeResize="0">
            <a:picLocks noChangeAspect="1" noChangeArrowheads="1"/>
          </p:cNvPicPr>
          <p:nvPr/>
        </p:nvPicPr>
        <p:blipFill>
          <a:blip r:embed="rId3"/>
          <a:srcRect b="5940"/>
          <a:stretch>
            <a:fillRect/>
          </a:stretch>
        </p:blipFill>
        <p:spPr bwMode="auto">
          <a:xfrm>
            <a:off x="3021013" y="1676400"/>
            <a:ext cx="3101975" cy="12065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1, 2012</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82978" name="Object 2"/>
          <p:cNvGraphicFramePr>
            <a:graphicFrameLocks noChangeAspect="1"/>
          </p:cNvGraphicFramePr>
          <p:nvPr/>
        </p:nvGraphicFramePr>
        <p:xfrm>
          <a:off x="2903538" y="3276600"/>
          <a:ext cx="2278062" cy="1006475"/>
        </p:xfrm>
        <a:graphic>
          <a:graphicData uri="http://schemas.openxmlformats.org/presentationml/2006/ole">
            <p:oleObj spid="_x0000_s382978" name="Equation" r:id="rId4" imgW="977900" imgH="431800" progId="Equation.DSMT4">
              <p:embed/>
            </p:oleObj>
          </a:graphicData>
        </a:graphic>
      </p:graphicFrame>
      <p:graphicFrame>
        <p:nvGraphicFramePr>
          <p:cNvPr id="382979" name="Object 3"/>
          <p:cNvGraphicFramePr>
            <a:graphicFrameLocks noChangeAspect="1"/>
          </p:cNvGraphicFramePr>
          <p:nvPr/>
        </p:nvGraphicFramePr>
        <p:xfrm>
          <a:off x="5167312" y="3276600"/>
          <a:ext cx="1538288" cy="1006475"/>
        </p:xfrm>
        <a:graphic>
          <a:graphicData uri="http://schemas.openxmlformats.org/presentationml/2006/ole">
            <p:oleObj spid="_x0000_s382979" name="Equation" r:id="rId5" imgW="660400" imgH="431800" progId="Equation.DSMT4">
              <p:embed/>
            </p:oleObj>
          </a:graphicData>
        </a:graphic>
      </p:graphicFrame>
      <p:graphicFrame>
        <p:nvGraphicFramePr>
          <p:cNvPr id="382980" name="Object 4"/>
          <p:cNvGraphicFramePr>
            <a:graphicFrameLocks noChangeAspect="1"/>
          </p:cNvGraphicFramePr>
          <p:nvPr/>
        </p:nvGraphicFramePr>
        <p:xfrm>
          <a:off x="1981200" y="4859338"/>
          <a:ext cx="1893888" cy="1006475"/>
        </p:xfrm>
        <a:graphic>
          <a:graphicData uri="http://schemas.openxmlformats.org/presentationml/2006/ole">
            <p:oleObj spid="_x0000_s382980" name="Equation" r:id="rId6" imgW="812800" imgH="431800" progId="Equation.DSMT4">
              <p:embed/>
            </p:oleObj>
          </a:graphicData>
        </a:graphic>
      </p:graphicFrame>
      <p:graphicFrame>
        <p:nvGraphicFramePr>
          <p:cNvPr id="382981" name="Object 5"/>
          <p:cNvGraphicFramePr>
            <a:graphicFrameLocks noChangeAspect="1"/>
          </p:cNvGraphicFramePr>
          <p:nvPr/>
        </p:nvGraphicFramePr>
        <p:xfrm>
          <a:off x="3810000" y="4876800"/>
          <a:ext cx="2278062" cy="1006475"/>
        </p:xfrm>
        <a:graphic>
          <a:graphicData uri="http://schemas.openxmlformats.org/presentationml/2006/ole">
            <p:oleObj spid="_x0000_s382981" name="Equation" r:id="rId7" imgW="977900" imgH="431800" progId="Equation.DSMT4">
              <p:embed/>
            </p:oleObj>
          </a:graphicData>
        </a:graphic>
      </p:graphicFrame>
      <p:graphicFrame>
        <p:nvGraphicFramePr>
          <p:cNvPr id="382982" name="Object 6"/>
          <p:cNvGraphicFramePr>
            <a:graphicFrameLocks noChangeAspect="1"/>
          </p:cNvGraphicFramePr>
          <p:nvPr/>
        </p:nvGraphicFramePr>
        <p:xfrm>
          <a:off x="6086475" y="4818062"/>
          <a:ext cx="2219325" cy="1125538"/>
        </p:xfrm>
        <a:graphic>
          <a:graphicData uri="http://schemas.openxmlformats.org/presentationml/2006/ole">
            <p:oleObj spid="_x0000_s382982" name="Equation" r:id="rId8" imgW="952500" imgH="482600" progId="Equation.DSMT4">
              <p:embed/>
            </p:oleObj>
          </a:graphicData>
        </a:graphic>
      </p:graphicFrame>
      <p:graphicFrame>
        <p:nvGraphicFramePr>
          <p:cNvPr id="382983" name="Object 7"/>
          <p:cNvGraphicFramePr>
            <a:graphicFrameLocks noChangeAspect="1"/>
          </p:cNvGraphicFramePr>
          <p:nvPr/>
        </p:nvGraphicFramePr>
        <p:xfrm>
          <a:off x="5808662" y="5943600"/>
          <a:ext cx="3030538" cy="354013"/>
        </p:xfrm>
        <a:graphic>
          <a:graphicData uri="http://schemas.openxmlformats.org/presentationml/2006/ole">
            <p:oleObj spid="_x0000_s382983" name="Equation" r:id="rId9" imgW="1955800" imgH="228600" progId="Equation.DSMT4">
              <p:embed/>
            </p:oleObj>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762000"/>
          </a:xfrm>
        </p:spPr>
        <p:txBody>
          <a:bodyPr/>
          <a:lstStyle/>
          <a:p>
            <a:pPr eaLnBrk="1" hangingPunct="1"/>
            <a:r>
              <a:rPr lang="en-US" sz="4000" dirty="0"/>
              <a:t>Limitations of the Bohr Model</a:t>
            </a:r>
          </a:p>
        </p:txBody>
      </p:sp>
      <p:sp>
        <p:nvSpPr>
          <p:cNvPr id="41987" name="Rectangle 3"/>
          <p:cNvSpPr>
            <a:spLocks noGrp="1" noChangeArrowheads="1"/>
          </p:cNvSpPr>
          <p:nvPr>
            <p:ph idx="1"/>
          </p:nvPr>
        </p:nvSpPr>
        <p:spPr>
          <a:xfrm>
            <a:off x="457200" y="533400"/>
            <a:ext cx="8229600" cy="5181600"/>
          </a:xfrm>
        </p:spPr>
        <p:txBody>
          <a:bodyPr/>
          <a:lstStyle/>
          <a:p>
            <a:pPr marL="609600" indent="-609600" eaLnBrk="1" hangingPunct="1">
              <a:spcBef>
                <a:spcPct val="0"/>
              </a:spcBef>
              <a:buFont typeface="Wingdings" pitchFamily="-84" charset="2"/>
              <a:buNone/>
            </a:pPr>
            <a:r>
              <a:rPr lang="en-US" dirty="0"/>
              <a:t>The Bohr model was a great step of the new quantum theory,</a:t>
            </a:r>
            <a:r>
              <a:rPr lang="en-US" dirty="0" smtClean="0"/>
              <a:t> but </a:t>
            </a:r>
            <a:r>
              <a:rPr lang="en-US" dirty="0"/>
              <a:t>it had its limitations</a:t>
            </a:r>
            <a:r>
              <a:rPr lang="en-US" dirty="0" smtClean="0"/>
              <a:t>.</a:t>
            </a:r>
          </a:p>
          <a:p>
            <a:pPr marL="609600" indent="-609600" eaLnBrk="1" hangingPunct="1">
              <a:buClr>
                <a:schemeClr val="tx1"/>
              </a:buClr>
              <a:buSzPct val="90000"/>
              <a:buFont typeface="Wingdings" pitchFamily="-84" charset="2"/>
              <a:buAutoNum type="arabicParenR"/>
            </a:pPr>
            <a:r>
              <a:rPr lang="en-US" dirty="0"/>
              <a:t>Works only to single-electron </a:t>
            </a:r>
            <a:r>
              <a:rPr lang="en-US" dirty="0" smtClean="0"/>
              <a:t>atoms</a:t>
            </a:r>
          </a:p>
          <a:p>
            <a:pPr marL="1009650" lvl="1" indent="-609600" eaLnBrk="1" hangingPunct="1">
              <a:buClr>
                <a:schemeClr val="tx1"/>
              </a:buClr>
              <a:buSzPct val="90000"/>
            </a:pPr>
            <a:r>
              <a:rPr lang="en-US" dirty="0" smtClean="0"/>
              <a:t>Even for ions </a:t>
            </a:r>
            <a:r>
              <a:rPr lang="en-US" dirty="0" err="1" smtClean="0">
                <a:sym typeface="Wingdings"/>
              </a:rPr>
              <a:t></a:t>
            </a:r>
            <a:r>
              <a:rPr lang="en-US" dirty="0" smtClean="0">
                <a:sym typeface="Wingdings"/>
              </a:rPr>
              <a:t> What would change?</a:t>
            </a:r>
          </a:p>
          <a:p>
            <a:pPr marL="1009650" lvl="1" indent="-609600" eaLnBrk="1" hangingPunct="1">
              <a:buClr>
                <a:schemeClr val="tx1"/>
              </a:buClr>
              <a:buSzPct val="90000"/>
            </a:pPr>
            <a:r>
              <a:rPr lang="en-US" dirty="0" smtClean="0">
                <a:sym typeface="Wingdings"/>
              </a:rPr>
              <a:t>The charge of the nucleus</a:t>
            </a:r>
            <a:endParaRPr lang="en-US" dirty="0" smtClean="0"/>
          </a:p>
          <a:p>
            <a:pPr marL="609600" indent="-609600" eaLnBrk="1" hangingPunct="1">
              <a:buClr>
                <a:schemeClr val="tx1"/>
              </a:buClr>
              <a:buSzPct val="90000"/>
              <a:buFont typeface="Wingdings" pitchFamily="-84" charset="2"/>
              <a:buAutoNum type="arabicParenR"/>
            </a:pPr>
            <a:r>
              <a:rPr lang="en-US" dirty="0"/>
              <a:t>Could not account for the intensities or the fine structure of the spectral </a:t>
            </a:r>
            <a:r>
              <a:rPr lang="en-US" dirty="0" smtClean="0"/>
              <a:t>lines</a:t>
            </a:r>
          </a:p>
          <a:p>
            <a:pPr marL="1009650" lvl="1" indent="-609600" eaLnBrk="1" hangingPunct="1">
              <a:buClr>
                <a:schemeClr val="tx1"/>
              </a:buClr>
              <a:buSzPct val="90000"/>
            </a:pPr>
            <a:r>
              <a:rPr lang="en-US" dirty="0" smtClean="0"/>
              <a:t>Fine structure is caused by the electron spin</a:t>
            </a:r>
          </a:p>
          <a:p>
            <a:pPr marL="1009650" lvl="1" indent="-609600" eaLnBrk="1" hangingPunct="1">
              <a:buClr>
                <a:schemeClr val="tx1"/>
              </a:buClr>
              <a:buSzPct val="90000"/>
            </a:pPr>
            <a:r>
              <a:rPr lang="en-US" dirty="0" smtClean="0"/>
              <a:t>When a magnetic field is applied, spectral lines split</a:t>
            </a:r>
          </a:p>
          <a:p>
            <a:pPr marL="609600" indent="-609600" eaLnBrk="1" hangingPunct="1">
              <a:buClr>
                <a:schemeClr val="tx1"/>
              </a:buClr>
              <a:buSzPct val="90000"/>
              <a:buFont typeface="Wingdings" pitchFamily="-84" charset="2"/>
              <a:buAutoNum type="arabicParenR"/>
            </a:pPr>
            <a:r>
              <a:rPr lang="en-US" dirty="0"/>
              <a:t>Could not explain the binding of atoms into </a:t>
            </a:r>
            <a:r>
              <a:rPr lang="en-US" dirty="0" smtClean="0"/>
              <a:t>molecules</a:t>
            </a:r>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p:txBody>
      </p:sp>
      <p:sp>
        <p:nvSpPr>
          <p:cNvPr id="4" name="Date Placeholder 3"/>
          <p:cNvSpPr>
            <a:spLocks noGrp="1"/>
          </p:cNvSpPr>
          <p:nvPr>
            <p:ph type="dt" sz="half" idx="10"/>
          </p:nvPr>
        </p:nvSpPr>
        <p:spPr/>
        <p:txBody>
          <a:bodyPr/>
          <a:lstStyle/>
          <a:p>
            <a:pPr>
              <a:defRPr/>
            </a:pPr>
            <a:r>
              <a:rPr lang="en-US" smtClean="0"/>
              <a:t>Monday, Oct. 1,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84002" name="Object 2"/>
          <p:cNvGraphicFramePr>
            <a:graphicFrameLocks noChangeAspect="1"/>
          </p:cNvGraphicFramePr>
          <p:nvPr/>
        </p:nvGraphicFramePr>
        <p:xfrm>
          <a:off x="5257800" y="2590800"/>
          <a:ext cx="1981200" cy="776063"/>
        </p:xfrm>
        <a:graphic>
          <a:graphicData uri="http://schemas.openxmlformats.org/presentationml/2006/ole">
            <p:oleObj spid="_x0000_s384002" name="Equation" r:id="rId3" imgW="1231900" imgH="482600" progId="Equation.DSMT4">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76200"/>
            <a:ext cx="8226425" cy="636587"/>
          </a:xfrm>
        </p:spPr>
        <p:txBody>
          <a:bodyPr/>
          <a:lstStyle/>
          <a:p>
            <a:pPr eaLnBrk="1" hangingPunct="1">
              <a:defRPr/>
            </a:pPr>
            <a:r>
              <a:rPr lang="en-US" sz="3400" dirty="0" smtClean="0">
                <a:cs typeface="+mj-cs"/>
              </a:rPr>
              <a:t>X-Ray Scattering</a:t>
            </a:r>
          </a:p>
        </p:txBody>
      </p:sp>
      <p:sp>
        <p:nvSpPr>
          <p:cNvPr id="73731" name="Rectangle 3"/>
          <p:cNvSpPr>
            <a:spLocks noGrp="1" noChangeArrowheads="1"/>
          </p:cNvSpPr>
          <p:nvPr>
            <p:ph type="subTitle" idx="1"/>
          </p:nvPr>
        </p:nvSpPr>
        <p:spPr>
          <a:xfrm>
            <a:off x="457200" y="762000"/>
            <a:ext cx="8305800" cy="1524000"/>
          </a:xfrm>
        </p:spPr>
        <p:txBody>
          <a:bodyPr/>
          <a:lstStyle/>
          <a:p>
            <a:pPr marL="342900" indent="-342900" algn="l" eaLnBrk="1" hangingPunct="1">
              <a:lnSpc>
                <a:spcPct val="80000"/>
              </a:lnSpc>
              <a:buFont typeface="Wingdings" charset="0"/>
              <a:buChar char="n"/>
              <a:defRPr/>
            </a:pPr>
            <a:r>
              <a:rPr lang="en-US" sz="2800" dirty="0" smtClean="0">
                <a:cs typeface="+mn-cs"/>
              </a:rPr>
              <a:t>Max von Laue suggested that if </a:t>
            </a:r>
            <a:r>
              <a:rPr lang="en-US" sz="2800" dirty="0" err="1" smtClean="0">
                <a:cs typeface="+mn-cs"/>
              </a:rPr>
              <a:t>x</a:t>
            </a:r>
            <a:r>
              <a:rPr lang="en-US" sz="2800" dirty="0" smtClean="0">
                <a:cs typeface="+mn-cs"/>
              </a:rPr>
              <a:t> rays were a form of electromagnetic radiation, interference effects should be observed. (Wave property!!)</a:t>
            </a:r>
          </a:p>
          <a:p>
            <a:pPr marL="342900" indent="-342900" algn="l" eaLnBrk="1" hangingPunct="1">
              <a:lnSpc>
                <a:spcPct val="80000"/>
              </a:lnSpc>
              <a:buFont typeface="Wingdings" charset="0"/>
              <a:buChar char="n"/>
              <a:defRPr/>
            </a:pPr>
            <a:r>
              <a:rPr lang="en-US" sz="2800" dirty="0" smtClean="0">
                <a:cs typeface="+mn-cs"/>
              </a:rPr>
              <a:t>Crystals act as three-dimensional gratings, scattering the waves and producing observable interference effects.</a:t>
            </a:r>
          </a:p>
        </p:txBody>
      </p:sp>
      <p:pic>
        <p:nvPicPr>
          <p:cNvPr id="17414" name="Picture 1"/>
          <p:cNvPicPr>
            <a:picLocks/>
          </p:cNvPicPr>
          <p:nvPr/>
        </p:nvPicPr>
        <p:blipFill>
          <a:blip r:embed="rId2"/>
          <a:srcRect/>
          <a:stretch>
            <a:fillRect/>
          </a:stretch>
        </p:blipFill>
        <p:spPr bwMode="auto">
          <a:xfrm>
            <a:off x="533400" y="2819400"/>
            <a:ext cx="3886200" cy="3505200"/>
          </a:xfrm>
          <a:prstGeom prst="rect">
            <a:avLst/>
          </a:prstGeom>
          <a:noFill/>
          <a:ln w="9525">
            <a:noFill/>
            <a:miter lim="800000"/>
            <a:headEnd/>
            <a:tailEnd/>
          </a:ln>
        </p:spPr>
      </p:pic>
      <p:pic>
        <p:nvPicPr>
          <p:cNvPr id="17415" name="Picture 1"/>
          <p:cNvPicPr>
            <a:picLocks/>
          </p:cNvPicPr>
          <p:nvPr/>
        </p:nvPicPr>
        <p:blipFill>
          <a:blip r:embed="rId3"/>
          <a:srcRect/>
          <a:stretch>
            <a:fillRect/>
          </a:stretch>
        </p:blipFill>
        <p:spPr bwMode="auto">
          <a:xfrm>
            <a:off x="5257800" y="2743200"/>
            <a:ext cx="3429000" cy="35814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Oct. 1, 2012</a:t>
            </a:r>
            <a:endParaRPr lang="en-US"/>
          </a:p>
        </p:txBody>
      </p:sp>
      <p:sp>
        <p:nvSpPr>
          <p:cNvPr id="7" name="Slide Number Placeholder 6"/>
          <p:cNvSpPr>
            <a:spLocks noGrp="1"/>
          </p:cNvSpPr>
          <p:nvPr>
            <p:ph type="sldNum" sz="quarter" idx="12"/>
          </p:nvPr>
        </p:nvSpPr>
        <p:spPr/>
        <p:txBody>
          <a:bodyPr/>
          <a:lstStyle/>
          <a:p>
            <a:pPr>
              <a:defRPr/>
            </a:pPr>
            <a:fld id="{3DD774B2-BEFC-0F4C-8EFB-A9A3D81A594A}" type="slidenum">
              <a:rPr lang="en-US" smtClean="0"/>
              <a:pPr>
                <a:defRPr/>
              </a:pPr>
              <a:t>8</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457200" y="152400"/>
            <a:ext cx="8226425" cy="484187"/>
          </a:xfrm>
        </p:spPr>
        <p:txBody>
          <a:bodyPr/>
          <a:lstStyle/>
          <a:p>
            <a:pPr eaLnBrk="1" hangingPunct="1"/>
            <a:r>
              <a:rPr lang="en-US" sz="4000" dirty="0" smtClean="0">
                <a:cs typeface="ＭＳ Ｐゴシック" pitchFamily="-84" charset="-128"/>
              </a:rPr>
              <a:t>Bragg’</a:t>
            </a:r>
            <a:r>
              <a:rPr lang="en-US" altLang="ja-JP" sz="4000" dirty="0" smtClean="0">
                <a:cs typeface="ＭＳ Ｐゴシック" pitchFamily="-84" charset="-128"/>
              </a:rPr>
              <a:t>s </a:t>
            </a:r>
            <a:r>
              <a:rPr lang="en-US" altLang="ja-JP" sz="4000" dirty="0">
                <a:cs typeface="ＭＳ Ｐゴシック" pitchFamily="-84" charset="-128"/>
              </a:rPr>
              <a:t>Law</a:t>
            </a:r>
            <a:endParaRPr lang="en-US" sz="4000" dirty="0">
              <a:cs typeface="ＭＳ Ｐゴシック" pitchFamily="-84" charset="-128"/>
            </a:endParaRPr>
          </a:p>
        </p:txBody>
      </p:sp>
      <p:sp>
        <p:nvSpPr>
          <p:cNvPr id="75779" name="Rectangle 3"/>
          <p:cNvSpPr>
            <a:spLocks noGrp="1" noChangeArrowheads="1"/>
          </p:cNvSpPr>
          <p:nvPr>
            <p:ph type="subTitle" idx="1"/>
          </p:nvPr>
        </p:nvSpPr>
        <p:spPr>
          <a:xfrm>
            <a:off x="533400" y="762000"/>
            <a:ext cx="8153400" cy="2438400"/>
          </a:xfrm>
        </p:spPr>
        <p:txBody>
          <a:bodyPr/>
          <a:lstStyle/>
          <a:p>
            <a:pPr marL="342900" indent="-342900" algn="l" eaLnBrk="1" hangingPunct="1">
              <a:buFont typeface="Wingdings" charset="0"/>
              <a:buChar char="n"/>
              <a:defRPr/>
            </a:pPr>
            <a:r>
              <a:rPr lang="en-US" sz="2000" dirty="0" smtClean="0">
                <a:cs typeface="+mn-cs"/>
              </a:rPr>
              <a:t>William Lawrence Bragg interpreted the x-ray scattering as the reflection of the incident x-ray beam from a unique set of planes of atoms within the crystal.</a:t>
            </a:r>
          </a:p>
          <a:p>
            <a:pPr marL="342900" indent="-342900" algn="l" eaLnBrk="1" hangingPunct="1">
              <a:buFont typeface="Wingdings" charset="0"/>
              <a:buChar char="n"/>
              <a:defRPr/>
            </a:pPr>
            <a:r>
              <a:rPr lang="en-US" sz="2000" dirty="0" smtClean="0">
                <a:cs typeface="+mn-cs"/>
              </a:rPr>
              <a:t>There are two conditions for constructive interference of the scattered </a:t>
            </a:r>
            <a:r>
              <a:rPr lang="en-US" sz="2000" dirty="0" err="1" smtClean="0">
                <a:cs typeface="+mn-cs"/>
              </a:rPr>
              <a:t>x</a:t>
            </a:r>
            <a:r>
              <a:rPr lang="en-US" sz="2000" dirty="0" smtClean="0">
                <a:cs typeface="+mn-cs"/>
              </a:rPr>
              <a:t> rays: </a:t>
            </a:r>
          </a:p>
        </p:txBody>
      </p:sp>
      <p:pic>
        <p:nvPicPr>
          <p:cNvPr id="18440" name="Picture 1"/>
          <p:cNvPicPr>
            <a:picLocks/>
          </p:cNvPicPr>
          <p:nvPr/>
        </p:nvPicPr>
        <p:blipFill>
          <a:blip r:embed="rId2"/>
          <a:srcRect/>
          <a:stretch>
            <a:fillRect/>
          </a:stretch>
        </p:blipFill>
        <p:spPr bwMode="auto">
          <a:xfrm>
            <a:off x="3810000" y="1981200"/>
            <a:ext cx="4953000" cy="1828800"/>
          </a:xfrm>
          <a:prstGeom prst="rect">
            <a:avLst/>
          </a:prstGeom>
          <a:noFill/>
          <a:ln w="9525">
            <a:noFill/>
            <a:miter lim="800000"/>
            <a:headEnd/>
            <a:tailEnd/>
          </a:ln>
        </p:spPr>
      </p:pic>
      <p:pic>
        <p:nvPicPr>
          <p:cNvPr id="18441" name="Picture 1"/>
          <p:cNvPicPr>
            <a:picLocks/>
          </p:cNvPicPr>
          <p:nvPr/>
        </p:nvPicPr>
        <p:blipFill>
          <a:blip r:embed="rId3"/>
          <a:srcRect/>
          <a:stretch>
            <a:fillRect/>
          </a:stretch>
        </p:blipFill>
        <p:spPr bwMode="auto">
          <a:xfrm>
            <a:off x="2743200" y="4114800"/>
            <a:ext cx="2667000" cy="2057400"/>
          </a:xfrm>
          <a:prstGeom prst="rect">
            <a:avLst/>
          </a:prstGeom>
          <a:noFill/>
          <a:ln w="9525">
            <a:noFill/>
            <a:miter lim="800000"/>
            <a:headEnd/>
            <a:tailEnd/>
          </a:ln>
        </p:spPr>
      </p:pic>
      <p:pic>
        <p:nvPicPr>
          <p:cNvPr id="18442" name="Picture 1"/>
          <p:cNvPicPr>
            <a:picLocks/>
          </p:cNvPicPr>
          <p:nvPr/>
        </p:nvPicPr>
        <p:blipFill>
          <a:blip r:embed="rId4"/>
          <a:srcRect/>
          <a:stretch>
            <a:fillRect/>
          </a:stretch>
        </p:blipFill>
        <p:spPr bwMode="auto">
          <a:xfrm>
            <a:off x="5588000" y="4114800"/>
            <a:ext cx="3479800" cy="19812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Oct. 1, 2012</a:t>
            </a:r>
            <a:endParaRPr lang="en-US"/>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9</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Jaehoon Yu</a:t>
            </a:r>
            <a:endParaRPr lang="en-US"/>
          </a:p>
        </p:txBody>
      </p:sp>
      <p:sp>
        <p:nvSpPr>
          <p:cNvPr id="11" name="Content Placeholder 2"/>
          <p:cNvSpPr txBox="1">
            <a:spLocks/>
          </p:cNvSpPr>
          <p:nvPr/>
        </p:nvSpPr>
        <p:spPr bwMode="auto">
          <a:xfrm>
            <a:off x="304800" y="1828800"/>
            <a:ext cx="3581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angle of incidence must equal the angle of reflection of the outgoing wave. (total reflection)</a:t>
            </a:r>
          </a:p>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difference in path lengths between two rays must be an integral number of wavelengths.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endParaRPr>
          </a:p>
          <a:p>
            <a:pPr marL="342900" marR="0" lvl="0" indent="-342900" algn="l" defTabSz="914400" rtl="0" eaLnBrk="0" fontAlgn="base" latinLnBrk="0" hangingPunct="0">
              <a:lnSpc>
                <a:spcPct val="100000"/>
              </a:lnSpc>
              <a:spcBef>
                <a:spcPct val="20000"/>
              </a:spcBef>
              <a:spcAft>
                <a:spcPct val="0"/>
              </a:spcAft>
              <a:buClr>
                <a:srgbClr val="0000FF"/>
              </a:buClr>
              <a:buSzTx/>
              <a:buFont typeface="Wingdings" pitchFamily="-84" charset="2"/>
              <a:buChar char="§"/>
              <a:tabLst/>
              <a:defRPr/>
            </a:pPr>
            <a:r>
              <a:rPr kumimoji="0" lang="en-US" sz="2000" b="1"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Bragg’</a:t>
            </a:r>
            <a:r>
              <a:rPr kumimoji="0" lang="en-US" altLang="ja-JP" sz="2000" b="1"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s Law: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	</a:t>
            </a:r>
            <a:r>
              <a:rPr kumimoji="0" lang="en-US" sz="2000" b="0" i="1" u="none" strike="noStrike" kern="0" cap="none" spc="0" normalizeH="0" baseline="0" noProof="0" dirty="0" err="1" smtClean="0">
                <a:ln>
                  <a:noFill/>
                </a:ln>
                <a:solidFill>
                  <a:schemeClr val="accent2"/>
                </a:solidFill>
                <a:effectLst/>
                <a:uLnTx/>
                <a:uFillTx/>
                <a:latin typeface="+mn-lt"/>
                <a:ea typeface="ＭＳ Ｐゴシック" pitchFamily="-1" charset="-128"/>
                <a:cs typeface="ＭＳ Ｐゴシック" pitchFamily="-1" charset="-128"/>
              </a:rPr>
              <a:t>n</a:t>
            </a:r>
            <a:r>
              <a:rPr kumimoji="0" lang="el-GR"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λ</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2</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d</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sin </a:t>
            </a:r>
            <a:r>
              <a:rPr kumimoji="0" lang="el-GR"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θ</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a:t>
            </a:r>
            <a:r>
              <a:rPr kumimoji="0" lang="en-US" sz="20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n</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integer)</a:t>
            </a:r>
            <a:endParaRPr kumimoji="0" lang="el-GR"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29512</TotalTime>
  <Words>1356</Words>
  <Application>Microsoft Macintosh PowerPoint</Application>
  <PresentationFormat>On-screen Show (4:3)</PresentationFormat>
  <Paragraphs>150</Paragraphs>
  <Slides>15</Slides>
  <Notes>0</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phys1443-spring02</vt:lpstr>
      <vt:lpstr>Equation</vt:lpstr>
      <vt:lpstr>MathType 6.0 Equation</vt:lpstr>
      <vt:lpstr>PHYS 3313 – Section 001 Lecture #10</vt:lpstr>
      <vt:lpstr>Announcements</vt:lpstr>
      <vt:lpstr>Slide 3</vt:lpstr>
      <vt:lpstr>Special Project #3</vt:lpstr>
      <vt:lpstr>Importance of Bohr’s Model</vt:lpstr>
      <vt:lpstr>Successes and Failures of the Bohr Model</vt:lpstr>
      <vt:lpstr>Limitations of the Bohr Model</vt:lpstr>
      <vt:lpstr>X-Ray Scattering</vt:lpstr>
      <vt:lpstr>Bragg’s Law</vt:lpstr>
      <vt:lpstr>The Bragg Spectrometer</vt:lpstr>
      <vt:lpstr>Ex 5.1: Bragg’s Law</vt:lpstr>
      <vt:lpstr>De Broglie Waves</vt:lpstr>
      <vt:lpstr>Bohr’s Quantization Condition</vt:lpstr>
      <vt:lpstr>Ex 5.2: De Broglie Wavelength</vt:lpstr>
      <vt:lpstr>Electron Scattering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1656</cp:revision>
  <dcterms:created xsi:type="dcterms:W3CDTF">2012-10-01T19:50:30Z</dcterms:created>
  <dcterms:modified xsi:type="dcterms:W3CDTF">2012-10-01T19:54:56Z</dcterms:modified>
</cp:coreProperties>
</file>