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31.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slideLayouts/slideLayout14.xml" ContentType="application/vnd.openxmlformats-officedocument.presentationml.slideLayout+xml"/>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56" r:id="rId2"/>
    <p:sldId id="335" r:id="rId3"/>
    <p:sldId id="713" r:id="rId4"/>
    <p:sldId id="675" r:id="rId5"/>
    <p:sldId id="678" r:id="rId6"/>
    <p:sldId id="668" r:id="rId7"/>
    <p:sldId id="669" r:id="rId8"/>
    <p:sldId id="624" r:id="rId9"/>
    <p:sldId id="625" r:id="rId10"/>
    <p:sldId id="626" r:id="rId11"/>
    <p:sldId id="714" r:id="rId12"/>
    <p:sldId id="627" r:id="rId13"/>
    <p:sldId id="628" r:id="rId14"/>
    <p:sldId id="715" r:id="rId15"/>
    <p:sldId id="629"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7" d="100"/>
          <a:sy n="107" d="100"/>
        </p:scale>
        <p:origin x="-104"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ict"/><Relationship Id="rId4" Type="http://schemas.openxmlformats.org/officeDocument/2006/relationships/image" Target="../media/image6.pict"/><Relationship Id="rId5" Type="http://schemas.openxmlformats.org/officeDocument/2006/relationships/image" Target="../media/image7.pict"/><Relationship Id="rId6" Type="http://schemas.openxmlformats.org/officeDocument/2006/relationships/image" Target="../media/image8.pict"/><Relationship Id="rId1" Type="http://schemas.openxmlformats.org/officeDocument/2006/relationships/image" Target="../media/image3.pict"/><Relationship Id="rId2"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ict"/><Relationship Id="rId4" Type="http://schemas.openxmlformats.org/officeDocument/2006/relationships/image" Target="../media/image12.pict"/><Relationship Id="rId5" Type="http://schemas.openxmlformats.org/officeDocument/2006/relationships/image" Target="../media/image13.pict"/><Relationship Id="rId6" Type="http://schemas.openxmlformats.org/officeDocument/2006/relationships/image" Target="../media/image14.pict"/><Relationship Id="rId1" Type="http://schemas.openxmlformats.org/officeDocument/2006/relationships/image" Target="../media/image9.pict"/><Relationship Id="rId2"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pict"/><Relationship Id="rId4" Type="http://schemas.openxmlformats.org/officeDocument/2006/relationships/image" Target="../media/image29.pict"/><Relationship Id="rId5" Type="http://schemas.openxmlformats.org/officeDocument/2006/relationships/image" Target="../media/image30.pict"/><Relationship Id="rId6" Type="http://schemas.openxmlformats.org/officeDocument/2006/relationships/image" Target="../media/image31.pict"/><Relationship Id="rId7" Type="http://schemas.openxmlformats.org/officeDocument/2006/relationships/image" Target="../media/image32.pict"/><Relationship Id="rId8" Type="http://schemas.openxmlformats.org/officeDocument/2006/relationships/image" Target="../media/image33.pict"/><Relationship Id="rId9" Type="http://schemas.openxmlformats.org/officeDocument/2006/relationships/image" Target="../media/image34.pict"/><Relationship Id="rId1" Type="http://schemas.openxmlformats.org/officeDocument/2006/relationships/image" Target="../media/image26.pict"/><Relationship Id="rId2" Type="http://schemas.openxmlformats.org/officeDocument/2006/relationships/image" Target="../media/image27.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5" Type="http://schemas.openxmlformats.org/officeDocument/2006/relationships/image" Target="../media/image39.pict"/><Relationship Id="rId6" Type="http://schemas.openxmlformats.org/officeDocument/2006/relationships/image" Target="../media/image40.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pict"/><Relationship Id="rId4" Type="http://schemas.openxmlformats.org/officeDocument/2006/relationships/image" Target="../media/image44.pict"/><Relationship Id="rId5" Type="http://schemas.openxmlformats.org/officeDocument/2006/relationships/image" Target="../media/image45.pict"/><Relationship Id="rId6" Type="http://schemas.openxmlformats.org/officeDocument/2006/relationships/image" Target="../media/image46.pict"/><Relationship Id="rId7" Type="http://schemas.openxmlformats.org/officeDocument/2006/relationships/image" Target="../media/image47.pict"/><Relationship Id="rId8" Type="http://schemas.openxmlformats.org/officeDocument/2006/relationships/image" Target="../media/image48.pict"/><Relationship Id="rId1" Type="http://schemas.openxmlformats.org/officeDocument/2006/relationships/image" Target="../media/image41.pict"/><Relationship Id="rId2" Type="http://schemas.openxmlformats.org/officeDocument/2006/relationships/image" Target="../media/image42.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pict"/><Relationship Id="rId4" Type="http://schemas.openxmlformats.org/officeDocument/2006/relationships/image" Target="../media/image53.pict"/><Relationship Id="rId5" Type="http://schemas.openxmlformats.org/officeDocument/2006/relationships/image" Target="../media/image54.pict"/><Relationship Id="rId6" Type="http://schemas.openxmlformats.org/officeDocument/2006/relationships/image" Target="../media/image55.pict"/><Relationship Id="rId1" Type="http://schemas.openxmlformats.org/officeDocument/2006/relationships/image" Target="../media/image50.pict"/><Relationship Id="rId2" Type="http://schemas.openxmlformats.org/officeDocument/2006/relationships/image" Target="../media/image5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1,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oleObject" Target="../embeddings/oleObject15.bin"/><Relationship Id="rId5" Type="http://schemas.openxmlformats.org/officeDocument/2006/relationships/oleObject" Target="../embeddings/oleObject16.bin"/><Relationship Id="rId6" Type="http://schemas.openxmlformats.org/officeDocument/2006/relationships/oleObject" Target="../embeddings/oleObject17.bin"/><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oleObject" Target="../embeddings/oleObject20.bin"/><Relationship Id="rId10" Type="http://schemas.openxmlformats.org/officeDocument/2006/relationships/oleObject" Target="../embeddings/oleObject21.bin"/><Relationship Id="rId11" Type="http://schemas.openxmlformats.org/officeDocument/2006/relationships/oleObject" Target="../embeddings/oleObject22.bin"/><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oleObject" Target="../embeddings/oleObject24.bin"/><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8" Type="http://schemas.openxmlformats.org/officeDocument/2006/relationships/oleObject" Target="../embeddings/oleObject28.bin"/><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29.bin"/><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1" Type="http://schemas.openxmlformats.org/officeDocument/2006/relationships/oleObject" Target="../embeddings/oleObject36.bin"/><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oleObject" Target="../embeddings/oleObject44.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4" y="1607403"/>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1,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Importance of Bohr’s Model</a:t>
            </a:r>
          </a:p>
          <a:p>
            <a:pPr marL="609600" indent="-609600">
              <a:spcBef>
                <a:spcPct val="20000"/>
              </a:spcBef>
              <a:buFontTx/>
              <a:buChar char="•"/>
            </a:pPr>
            <a:r>
              <a:rPr lang="en-US" sz="2800" dirty="0" smtClean="0">
                <a:solidFill>
                  <a:schemeClr val="accent2"/>
                </a:solidFill>
                <a:latin typeface="Arial Narrow" pitchFamily="-84" charset="0"/>
              </a:rPr>
              <a:t>X-ray Scattering</a:t>
            </a:r>
          </a:p>
          <a:p>
            <a:pPr marL="609600" indent="-609600">
              <a:spcBef>
                <a:spcPct val="20000"/>
              </a:spcBef>
              <a:buFontTx/>
              <a:buChar char="•"/>
            </a:pPr>
            <a:r>
              <a:rPr lang="en-US" sz="2800" dirty="0" smtClean="0">
                <a:solidFill>
                  <a:schemeClr val="accent2"/>
                </a:solidFill>
                <a:latin typeface="Arial Narrow" pitchFamily="-84" charset="0"/>
              </a:rPr>
              <a:t>Bragg’s Law</a:t>
            </a:r>
          </a:p>
          <a:p>
            <a:pPr marL="609600" indent="-609600">
              <a:spcBef>
                <a:spcPct val="20000"/>
              </a:spcBef>
              <a:buFontTx/>
              <a:buChar char="•"/>
            </a:pPr>
            <a:r>
              <a:rPr lang="en-US" sz="2800" dirty="0" smtClean="0">
                <a:solidFill>
                  <a:schemeClr val="accent2"/>
                </a:solidFill>
                <a:latin typeface="Arial Narrow" pitchFamily="-84" charset="0"/>
              </a:rPr>
              <a:t>De Broglie Waves</a:t>
            </a:r>
          </a:p>
          <a:p>
            <a:pPr marL="609600" indent="-609600">
              <a:spcBef>
                <a:spcPct val="20000"/>
              </a:spcBef>
              <a:buFontTx/>
              <a:buChar char="•"/>
            </a:pPr>
            <a:r>
              <a:rPr lang="en-US" sz="2800" dirty="0" smtClean="0">
                <a:solidFill>
                  <a:schemeClr val="accent2"/>
                </a:solidFill>
                <a:latin typeface="Arial Narrow" pitchFamily="-84" charset="0"/>
              </a:rPr>
              <a:t>Bohr’s Quantization</a:t>
            </a:r>
          </a:p>
          <a:p>
            <a:pPr marL="609600" indent="-609600">
              <a:spcBef>
                <a:spcPct val="20000"/>
              </a:spcBef>
              <a:buFontTx/>
              <a:buChar char="•"/>
            </a:pPr>
            <a:r>
              <a:rPr lang="en-US" sz="2800" dirty="0" smtClean="0">
                <a:solidFill>
                  <a:schemeClr val="accent2"/>
                </a:solidFill>
                <a:latin typeface="Arial Narrow" pitchFamily="-84" charset="0"/>
              </a:rPr>
              <a:t>Electron Scattering</a:t>
            </a:r>
          </a:p>
          <a:p>
            <a:pPr marL="609600" indent="-609600">
              <a:spcBef>
                <a:spcPct val="20000"/>
              </a:spcBef>
              <a:buFontTx/>
              <a:buChar char="•"/>
            </a:pPr>
            <a:r>
              <a:rPr lang="en-US" sz="2800" dirty="0" smtClean="0">
                <a:solidFill>
                  <a:schemeClr val="accent2"/>
                </a:solidFill>
                <a:latin typeface="Arial Narrow" pitchFamily="-84" charset="0"/>
              </a:rPr>
              <a:t>Wave Properties </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292100" indent="-292100" algn="l" eaLnBrk="1" hangingPunct="1">
              <a:buFont typeface="Wingdings" pitchFamily="-84" charset="2"/>
              <a:buChar char="n"/>
            </a:pPr>
            <a:r>
              <a:rPr lang="en-US" sz="2400" dirty="0">
                <a:cs typeface="ＭＳ Ｐゴシック" pitchFamily="-84" charset="-128"/>
              </a:rPr>
              <a:t>A Bragg spectrometer scatters </a:t>
            </a:r>
            <a:r>
              <a:rPr lang="en-US" sz="2400" dirty="0" err="1">
                <a:cs typeface="ＭＳ Ｐゴシック" pitchFamily="-84" charset="-128"/>
              </a:rPr>
              <a:t>x</a:t>
            </a:r>
            <a:r>
              <a:rPr lang="en-US" sz="2400" dirty="0">
                <a:cs typeface="ＭＳ Ｐゴシック" pitchFamily="-84" charset="-128"/>
              </a:rPr>
              <a:t> 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292100" indent="-292100" algn="l" eaLnBrk="1" hangingPunct="1">
              <a:buFont typeface="Wingdings" pitchFamily="-84" charset="2"/>
              <a:buChar char="n"/>
            </a:pPr>
            <a:r>
              <a:rPr lang="en-US" sz="2400" dirty="0">
                <a:cs typeface="ＭＳ Ｐゴシック" pitchFamily="-84" charset="-128"/>
              </a:rPr>
              <a:t>When a beam of </a:t>
            </a:r>
            <a:r>
              <a:rPr lang="en-US" sz="2400" dirty="0" err="1">
                <a:cs typeface="ＭＳ Ｐゴシック" pitchFamily="-84" charset="-128"/>
              </a:rPr>
              <a:t>x</a:t>
            </a:r>
            <a:r>
              <a:rPr lang="en-US" sz="2400" dirty="0">
                <a:cs typeface="ＭＳ Ｐゴシック" pitchFamily="-84" charset="-128"/>
              </a:rPr>
              <a:t> rays passes through the powdered crystal, the dots become a series of </a:t>
            </a:r>
            <a:r>
              <a:rPr lang="en-US" sz="2400" dirty="0" smtClean="0">
                <a:cs typeface="ＭＳ Ｐゴシック" pitchFamily="-84" charset="-128"/>
              </a:rPr>
              <a:t>rings due to random arrangement.</a:t>
            </a:r>
          </a:p>
          <a:p>
            <a:pPr marL="292100" indent="-292100" algn="l" eaLnBrk="1" hangingPunct="1"/>
            <a:endParaRPr lang="en-US" sz="2400" dirty="0">
              <a:cs typeface="ＭＳ Ｐゴシック" pitchFamily="-84" charset="-128"/>
            </a:endParaRPr>
          </a:p>
          <a:p>
            <a:pPr marL="292100" indent="-292100" algn="l" eaLnBrk="1" hangingPunct="1"/>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1,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Effect transition="in" filter="fade">
                                      <p:cBhvr>
                                        <p:cTn id="14" dur="5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458">
                                            <p:txEl>
                                              <p:pRg st="1" end="1"/>
                                            </p:txEl>
                                          </p:spTgt>
                                        </p:tgtEl>
                                        <p:attrNameLst>
                                          <p:attrName>style.visibility</p:attrName>
                                        </p:attrNameLst>
                                      </p:cBhvr>
                                      <p:to>
                                        <p:strVal val="visible"/>
                                      </p:to>
                                    </p:set>
                                    <p:animEffect transition="in" filter="wipe(left)">
                                      <p:cBhvr>
                                        <p:cTn id="19" dur="500"/>
                                        <p:tgtEl>
                                          <p:spTgt spid="194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left)">
                                      <p:cBhvr>
                                        <p:cTn id="24" dur="500"/>
                                        <p:tgtEl>
                                          <p:spTgt spid="1946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4"/>
                                        </p:tgtEl>
                                        <p:attrNameLst>
                                          <p:attrName>style.visibility</p:attrName>
                                        </p:attrNameLst>
                                      </p:cBhvr>
                                      <p:to>
                                        <p:strVal val="visible"/>
                                      </p:to>
                                    </p:set>
                                    <p:anim calcmode="lin" valueType="num">
                                      <p:cBhvr>
                                        <p:cTn id="29" dur="500" fill="hold"/>
                                        <p:tgtEl>
                                          <p:spTgt spid="19464"/>
                                        </p:tgtEl>
                                        <p:attrNameLst>
                                          <p:attrName>ppt_w</p:attrName>
                                        </p:attrNameLst>
                                      </p:cBhvr>
                                      <p:tavLst>
                                        <p:tav tm="0">
                                          <p:val>
                                            <p:fltVal val="0"/>
                                          </p:val>
                                        </p:tav>
                                        <p:tav tm="100000">
                                          <p:val>
                                            <p:strVal val="#ppt_w"/>
                                          </p:val>
                                        </p:tav>
                                      </p:tavLst>
                                    </p:anim>
                                    <p:anim calcmode="lin" valueType="num">
                                      <p:cBhvr>
                                        <p:cTn id="30" dur="500" fill="hold"/>
                                        <p:tgtEl>
                                          <p:spTgt spid="19464"/>
                                        </p:tgtEl>
                                        <p:attrNameLst>
                                          <p:attrName>ppt_h</p:attrName>
                                        </p:attrNameLst>
                                      </p:cBhvr>
                                      <p:tavLst>
                                        <p:tav tm="0">
                                          <p:val>
                                            <p:fltVal val="0"/>
                                          </p:val>
                                        </p:tav>
                                        <p:tav tm="100000">
                                          <p:val>
                                            <p:strVal val="#ppt_h"/>
                                          </p:val>
                                        </p:tav>
                                      </p:tavLst>
                                    </p:anim>
                                    <p:animEffect transition="in" filter="fade">
                                      <p:cBhvr>
                                        <p:cTn id="31" dur="500"/>
                                        <p:tgtEl>
                                          <p:spTgt spid="194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461"/>
                                        </p:tgtEl>
                                        <p:attrNameLst>
                                          <p:attrName>style.visibility</p:attrName>
                                        </p:attrNameLst>
                                      </p:cBhvr>
                                      <p:to>
                                        <p:strVal val="visible"/>
                                      </p:to>
                                    </p:set>
                                    <p:animEffect transition="in" filter="wipe(up)">
                                      <p:cBhvr>
                                        <p:cTn id="3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16777" name="Object 9"/>
          <p:cNvGraphicFramePr>
            <a:graphicFrameLocks noChangeAspect="1"/>
          </p:cNvGraphicFramePr>
          <p:nvPr/>
        </p:nvGraphicFramePr>
        <p:xfrm>
          <a:off x="741363" y="3505200"/>
          <a:ext cx="1147762" cy="669925"/>
        </p:xfrm>
        <a:graphic>
          <a:graphicData uri="http://schemas.openxmlformats.org/presentationml/2006/ole">
            <p:oleObj spid="_x0000_s487427" name="Equation" r:id="rId3" imgW="673100" imgH="393700" progId="Equation.DSMT4">
              <p:embed/>
            </p:oleObj>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nvGraphicFramePr>
        <p:xfrm>
          <a:off x="990600" y="4970463"/>
          <a:ext cx="2468563" cy="668337"/>
        </p:xfrm>
        <a:graphic>
          <a:graphicData uri="http://schemas.openxmlformats.org/presentationml/2006/ole">
            <p:oleObj spid="_x0000_s487434" name="Equation" r:id="rId4" imgW="1447800" imgH="393700" progId="Equation.DSMT4">
              <p:embed/>
            </p:oleObj>
          </a:graphicData>
        </a:graphic>
      </p:graphicFrame>
      <p:graphicFrame>
        <p:nvGraphicFramePr>
          <p:cNvPr id="487435" name="Object 11"/>
          <p:cNvGraphicFramePr>
            <a:graphicFrameLocks noChangeAspect="1"/>
          </p:cNvGraphicFramePr>
          <p:nvPr/>
        </p:nvGraphicFramePr>
        <p:xfrm>
          <a:off x="842962" y="5675313"/>
          <a:ext cx="4414838" cy="344487"/>
        </p:xfrm>
        <a:graphic>
          <a:graphicData uri="http://schemas.openxmlformats.org/presentationml/2006/ole">
            <p:oleObj spid="_x0000_s487435" name="Equation" r:id="rId5" imgW="2590800" imgH="203200" progId="Equation.DSMT4">
              <p:embed/>
            </p:oleObj>
          </a:graphicData>
        </a:graphic>
      </p:graphicFrame>
      <p:graphicFrame>
        <p:nvGraphicFramePr>
          <p:cNvPr id="487436" name="Object 12"/>
          <p:cNvGraphicFramePr>
            <a:graphicFrameLocks noChangeAspect="1"/>
          </p:cNvGraphicFramePr>
          <p:nvPr/>
        </p:nvGraphicFramePr>
        <p:xfrm>
          <a:off x="4338638" y="4867275"/>
          <a:ext cx="3074987" cy="733425"/>
        </p:xfrm>
        <a:graphic>
          <a:graphicData uri="http://schemas.openxmlformats.org/presentationml/2006/ole">
            <p:oleObj spid="_x0000_s487436" name="Equation" r:id="rId6" imgW="1803400" imgH="431800" progId="Equation.DSMT4">
              <p:embed/>
            </p:oleObj>
          </a:graphicData>
        </a:graphic>
      </p:graphicFrame>
      <p:graphicFrame>
        <p:nvGraphicFramePr>
          <p:cNvPr id="487437" name="Object 13"/>
          <p:cNvGraphicFramePr>
            <a:graphicFrameLocks noChangeAspect="1"/>
          </p:cNvGraphicFramePr>
          <p:nvPr/>
        </p:nvGraphicFramePr>
        <p:xfrm>
          <a:off x="1905000" y="3521075"/>
          <a:ext cx="1147763" cy="669925"/>
        </p:xfrm>
        <a:graphic>
          <a:graphicData uri="http://schemas.openxmlformats.org/presentationml/2006/ole">
            <p:oleObj spid="_x0000_s487437" name="Equation" r:id="rId7" imgW="673100" imgH="393700" progId="Equation.DSMT4">
              <p:embed/>
            </p:oleObj>
          </a:graphicData>
        </a:graphic>
      </p:graphicFrame>
      <p:graphicFrame>
        <p:nvGraphicFramePr>
          <p:cNvPr id="487438" name="Object 14"/>
          <p:cNvGraphicFramePr>
            <a:graphicFrameLocks noChangeAspect="1"/>
          </p:cNvGraphicFramePr>
          <p:nvPr/>
        </p:nvGraphicFramePr>
        <p:xfrm>
          <a:off x="3076575" y="3429000"/>
          <a:ext cx="4695825" cy="841375"/>
        </p:xfrm>
        <a:graphic>
          <a:graphicData uri="http://schemas.openxmlformats.org/presentationml/2006/ole">
            <p:oleObj spid="_x0000_s487438" name="Equation" r:id="rId8" imgW="2755900" imgH="495300" progId="Equation.DSMT4">
              <p:embed/>
            </p:oleObj>
          </a:graphicData>
        </a:graphic>
      </p:graphicFrame>
      <p:graphicFrame>
        <p:nvGraphicFramePr>
          <p:cNvPr id="487439" name="Object 15"/>
          <p:cNvGraphicFramePr>
            <a:graphicFrameLocks noChangeAspect="1"/>
          </p:cNvGraphicFramePr>
          <p:nvPr/>
        </p:nvGraphicFramePr>
        <p:xfrm>
          <a:off x="762000" y="4283075"/>
          <a:ext cx="2747963" cy="669925"/>
        </p:xfrm>
        <a:graphic>
          <a:graphicData uri="http://schemas.openxmlformats.org/presentationml/2006/ole">
            <p:oleObj spid="_x0000_s487439" name="Equation" r:id="rId9" imgW="1612900" imgH="393700" progId="Equation.DSMT4">
              <p:embed/>
            </p:oleObj>
          </a:graphicData>
        </a:graphic>
      </p:graphicFrame>
      <p:graphicFrame>
        <p:nvGraphicFramePr>
          <p:cNvPr id="487440" name="Object 16"/>
          <p:cNvGraphicFramePr>
            <a:graphicFrameLocks noChangeAspect="1"/>
          </p:cNvGraphicFramePr>
          <p:nvPr/>
        </p:nvGraphicFramePr>
        <p:xfrm>
          <a:off x="3517900" y="4267200"/>
          <a:ext cx="2120900" cy="669925"/>
        </p:xfrm>
        <a:graphic>
          <a:graphicData uri="http://schemas.openxmlformats.org/presentationml/2006/ole">
            <p:oleObj spid="_x0000_s487440" name="Equation" r:id="rId10" imgW="1244600" imgH="393700" progId="Equation.DSMT4">
              <p:embed/>
            </p:oleObj>
          </a:graphicData>
        </a:graphic>
      </p:graphicFrame>
      <p:graphicFrame>
        <p:nvGraphicFramePr>
          <p:cNvPr id="487441" name="Object 17"/>
          <p:cNvGraphicFramePr>
            <a:graphicFrameLocks noChangeAspect="1"/>
          </p:cNvGraphicFramePr>
          <p:nvPr/>
        </p:nvGraphicFramePr>
        <p:xfrm>
          <a:off x="5640387" y="4267200"/>
          <a:ext cx="1903413" cy="669925"/>
        </p:xfrm>
        <a:graphic>
          <a:graphicData uri="http://schemas.openxmlformats.org/presentationml/2006/ole">
            <p:oleObj spid="_x0000_s487441" name="Equation" r:id="rId11" imgW="11176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Oct. 1,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1106" name="Object 2"/>
          <p:cNvGraphicFramePr>
            <a:graphicFrameLocks noChangeAspect="1"/>
          </p:cNvGraphicFramePr>
          <p:nvPr/>
        </p:nvGraphicFramePr>
        <p:xfrm>
          <a:off x="3733800" y="2895600"/>
          <a:ext cx="873125" cy="582613"/>
        </p:xfrm>
        <a:graphic>
          <a:graphicData uri="http://schemas.openxmlformats.org/presentationml/2006/ole">
            <p:oleObj spid="_x0000_s431106" name="Equation" r:id="rId3" imgW="266700" imgH="177800" progId="Equation.DSMT4">
              <p:embed/>
            </p:oleObj>
          </a:graphicData>
        </a:graphic>
      </p:graphicFrame>
      <p:graphicFrame>
        <p:nvGraphicFramePr>
          <p:cNvPr id="431107" name="Object 3"/>
          <p:cNvGraphicFramePr>
            <a:graphicFrameLocks noChangeAspect="1"/>
          </p:cNvGraphicFramePr>
          <p:nvPr/>
        </p:nvGraphicFramePr>
        <p:xfrm>
          <a:off x="2209800" y="4724400"/>
          <a:ext cx="1235075" cy="673100"/>
        </p:xfrm>
        <a:graphic>
          <a:graphicData uri="http://schemas.openxmlformats.org/presentationml/2006/ole">
            <p:oleObj spid="_x0000_s431107" name="Equation" r:id="rId4" imgW="279400" imgH="152400" progId="Equation.DSMT4">
              <p:embed/>
            </p:oleObj>
          </a:graphicData>
        </a:graphic>
      </p:graphicFrame>
      <p:graphicFrame>
        <p:nvGraphicFramePr>
          <p:cNvPr id="431108" name="Object 4"/>
          <p:cNvGraphicFramePr>
            <a:graphicFrameLocks noChangeAspect="1"/>
          </p:cNvGraphicFramePr>
          <p:nvPr/>
        </p:nvGraphicFramePr>
        <p:xfrm>
          <a:off x="3352800" y="4648200"/>
          <a:ext cx="1403350" cy="896938"/>
        </p:xfrm>
        <a:graphic>
          <a:graphicData uri="http://schemas.openxmlformats.org/presentationml/2006/ole">
            <p:oleObj spid="_x0000_s431108" name="Equation" r:id="rId5" imgW="317500" imgH="203200" progId="Equation.DSMT4">
              <p:embed/>
            </p:oleObj>
          </a:graphicData>
        </a:graphic>
      </p:graphicFrame>
      <p:graphicFrame>
        <p:nvGraphicFramePr>
          <p:cNvPr id="431109" name="Object 5"/>
          <p:cNvGraphicFramePr>
            <a:graphicFrameLocks noChangeAspect="1"/>
          </p:cNvGraphicFramePr>
          <p:nvPr/>
        </p:nvGraphicFramePr>
        <p:xfrm>
          <a:off x="4713287" y="4800600"/>
          <a:ext cx="1458913" cy="728662"/>
        </p:xfrm>
        <a:graphic>
          <a:graphicData uri="http://schemas.openxmlformats.org/presentationml/2006/ole">
            <p:oleObj spid="_x0000_s431109" name="Equation" r:id="rId6" imgW="330200" imgH="165100" progId="Equation.DSMT4">
              <p:embed/>
            </p:oleObj>
          </a:graphicData>
        </a:graphic>
      </p:graphicFrame>
      <p:graphicFrame>
        <p:nvGraphicFramePr>
          <p:cNvPr id="431110" name="Object 6"/>
          <p:cNvGraphicFramePr>
            <a:graphicFrameLocks noChangeAspect="1"/>
          </p:cNvGraphicFramePr>
          <p:nvPr/>
        </p:nvGraphicFramePr>
        <p:xfrm>
          <a:off x="6140450" y="4648200"/>
          <a:ext cx="1403350" cy="896938"/>
        </p:xfrm>
        <a:graphic>
          <a:graphicData uri="http://schemas.openxmlformats.org/presentationml/2006/ole">
            <p:oleObj spid="_x0000_s431110" name="Equation" r:id="rId7" imgW="317500" imgH="203200" progId="Equation.DSMT4">
              <p:embed/>
            </p:oleObj>
          </a:graphicData>
        </a:graphic>
      </p:graphicFrame>
      <p:graphicFrame>
        <p:nvGraphicFramePr>
          <p:cNvPr id="431113" name="Object 9"/>
          <p:cNvGraphicFramePr>
            <a:graphicFrameLocks noChangeAspect="1"/>
          </p:cNvGraphicFramePr>
          <p:nvPr/>
        </p:nvGraphicFramePr>
        <p:xfrm>
          <a:off x="4564063" y="2590800"/>
          <a:ext cx="541337" cy="1371600"/>
        </p:xfrm>
        <a:graphic>
          <a:graphicData uri="http://schemas.openxmlformats.org/presentationml/2006/ole">
            <p:oleObj spid="_x0000_s431113" name="Equation" r:id="rId8" imgW="1651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1106"/>
                                        </p:tgtEl>
                                        <p:attrNameLst>
                                          <p:attrName>style.visibility</p:attrName>
                                        </p:attrNameLst>
                                      </p:cBhvr>
                                      <p:to>
                                        <p:strVal val="visible"/>
                                      </p:to>
                                    </p:set>
                                    <p:animEffect transition="in" filter="wipe(left)">
                                      <p:cBhvr>
                                        <p:cTn id="17" dur="500"/>
                                        <p:tgtEl>
                                          <p:spTgt spid="431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13"/>
                                        </p:tgtEl>
                                        <p:attrNameLst>
                                          <p:attrName>style.visibility</p:attrName>
                                        </p:attrNameLst>
                                      </p:cBhvr>
                                      <p:to>
                                        <p:strVal val="visible"/>
                                      </p:to>
                                    </p:set>
                                    <p:animEffect transition="in" filter="wipe(left)">
                                      <p:cBhvr>
                                        <p:cTn id="22" dur="500"/>
                                        <p:tgtEl>
                                          <p:spTgt spid="431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1107"/>
                                        </p:tgtEl>
                                        <p:attrNameLst>
                                          <p:attrName>style.visibility</p:attrName>
                                        </p:attrNameLst>
                                      </p:cBhvr>
                                      <p:to>
                                        <p:strVal val="visible"/>
                                      </p:to>
                                    </p:set>
                                    <p:animEffect transition="in" filter="wipe(left)">
                                      <p:cBhvr>
                                        <p:cTn id="32" dur="500"/>
                                        <p:tgtEl>
                                          <p:spTgt spid="43110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8"/>
                                        </p:tgtEl>
                                        <p:attrNameLst>
                                          <p:attrName>style.visibility</p:attrName>
                                        </p:attrNameLst>
                                      </p:cBhvr>
                                      <p:to>
                                        <p:strVal val="visible"/>
                                      </p:to>
                                    </p:set>
                                    <p:animEffect transition="in" filter="wipe(left)">
                                      <p:cBhvr>
                                        <p:cTn id="37" dur="500"/>
                                        <p:tgtEl>
                                          <p:spTgt spid="431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9"/>
                                        </p:tgtEl>
                                        <p:attrNameLst>
                                          <p:attrName>style.visibility</p:attrName>
                                        </p:attrNameLst>
                                      </p:cBhvr>
                                      <p:to>
                                        <p:strVal val="visible"/>
                                      </p:to>
                                    </p:set>
                                    <p:animEffect transition="in" filter="wipe(left)">
                                      <p:cBhvr>
                                        <p:cTn id="42" dur="500"/>
                                        <p:tgtEl>
                                          <p:spTgt spid="431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10"/>
                                        </p:tgtEl>
                                        <p:attrNameLst>
                                          <p:attrName>style.visibility</p:attrName>
                                        </p:attrNameLst>
                                      </p:cBhvr>
                                      <p:to>
                                        <p:strVal val="visible"/>
                                      </p:to>
                                    </p:set>
                                    <p:animEffect transition="in" filter="wipe(left)">
                                      <p:cBhvr>
                                        <p:cTn id="47"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1,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2130" name="Object 2"/>
          <p:cNvGraphicFramePr>
            <a:graphicFrameLocks noChangeAspect="1"/>
          </p:cNvGraphicFramePr>
          <p:nvPr/>
        </p:nvGraphicFramePr>
        <p:xfrm>
          <a:off x="2438400" y="3495675"/>
          <a:ext cx="1108075" cy="390525"/>
        </p:xfrm>
        <a:graphic>
          <a:graphicData uri="http://schemas.openxmlformats.org/presentationml/2006/ole">
            <p:oleObj spid="_x0000_s432130" name="Equation" r:id="rId4" imgW="406400" imgH="165100" progId="Equation.DSMT4">
              <p:embed/>
            </p:oleObj>
          </a:graphicData>
        </a:graphic>
      </p:graphicFrame>
      <p:graphicFrame>
        <p:nvGraphicFramePr>
          <p:cNvPr id="432131" name="Object 3"/>
          <p:cNvGraphicFramePr>
            <a:graphicFrameLocks noChangeAspect="1"/>
          </p:cNvGraphicFramePr>
          <p:nvPr/>
        </p:nvGraphicFramePr>
        <p:xfrm>
          <a:off x="490537" y="5126037"/>
          <a:ext cx="728663" cy="360363"/>
        </p:xfrm>
        <a:graphic>
          <a:graphicData uri="http://schemas.openxmlformats.org/presentationml/2006/ole">
            <p:oleObj spid="_x0000_s432131" name="Equation" r:id="rId5" imgW="266700" imgH="152400" progId="Equation.DSMT4">
              <p:embed/>
            </p:oleObj>
          </a:graphicData>
        </a:graphic>
      </p:graphicFrame>
      <p:graphicFrame>
        <p:nvGraphicFramePr>
          <p:cNvPr id="432132" name="Object 4"/>
          <p:cNvGraphicFramePr>
            <a:graphicFrameLocks noChangeAspect="1"/>
          </p:cNvGraphicFramePr>
          <p:nvPr/>
        </p:nvGraphicFramePr>
        <p:xfrm>
          <a:off x="3505200" y="3429000"/>
          <a:ext cx="935038" cy="420687"/>
        </p:xfrm>
        <a:graphic>
          <a:graphicData uri="http://schemas.openxmlformats.org/presentationml/2006/ole">
            <p:oleObj spid="_x0000_s432132" name="Equation" r:id="rId6" imgW="342900" imgH="177800" progId="Equation.DSMT4">
              <p:embed/>
            </p:oleObj>
          </a:graphicData>
        </a:graphic>
      </p:graphicFrame>
      <p:graphicFrame>
        <p:nvGraphicFramePr>
          <p:cNvPr id="432133" name="Object 5"/>
          <p:cNvGraphicFramePr>
            <a:graphicFrameLocks noChangeAspect="1"/>
          </p:cNvGraphicFramePr>
          <p:nvPr/>
        </p:nvGraphicFramePr>
        <p:xfrm>
          <a:off x="4419600" y="3200400"/>
          <a:ext cx="727075" cy="990600"/>
        </p:xfrm>
        <a:graphic>
          <a:graphicData uri="http://schemas.openxmlformats.org/presentationml/2006/ole">
            <p:oleObj spid="_x0000_s432133" name="Equation" r:id="rId7" imgW="266700" imgH="419100" progId="Equation.DSMT4">
              <p:embed/>
            </p:oleObj>
          </a:graphicData>
        </a:graphic>
      </p:graphicFrame>
      <p:graphicFrame>
        <p:nvGraphicFramePr>
          <p:cNvPr id="432134" name="Object 6"/>
          <p:cNvGraphicFramePr>
            <a:graphicFrameLocks noChangeAspect="1"/>
          </p:cNvGraphicFramePr>
          <p:nvPr/>
        </p:nvGraphicFramePr>
        <p:xfrm>
          <a:off x="1219200" y="5181600"/>
          <a:ext cx="831850" cy="390525"/>
        </p:xfrm>
        <a:graphic>
          <a:graphicData uri="http://schemas.openxmlformats.org/presentationml/2006/ole">
            <p:oleObj spid="_x0000_s432134" name="Equation" r:id="rId8" imgW="304800" imgH="165100" progId="Equation.DSMT4">
              <p:embed/>
            </p:oleObj>
          </a:graphicData>
        </a:graphic>
      </p:graphicFrame>
      <p:graphicFrame>
        <p:nvGraphicFramePr>
          <p:cNvPr id="432135" name="Object 7"/>
          <p:cNvGraphicFramePr>
            <a:graphicFrameLocks noChangeAspect="1"/>
          </p:cNvGraphicFramePr>
          <p:nvPr/>
        </p:nvGraphicFramePr>
        <p:xfrm>
          <a:off x="2022475" y="4876800"/>
          <a:ext cx="1558925" cy="990600"/>
        </p:xfrm>
        <a:graphic>
          <a:graphicData uri="http://schemas.openxmlformats.org/presentationml/2006/ole">
            <p:oleObj spid="_x0000_s432135" name="Equation" r:id="rId9" imgW="571500" imgH="419100" progId="Equation.DSMT4">
              <p:embed/>
            </p:oleObj>
          </a:graphicData>
        </a:graphic>
      </p:graphicFrame>
      <p:graphicFrame>
        <p:nvGraphicFramePr>
          <p:cNvPr id="432136" name="Object 8"/>
          <p:cNvGraphicFramePr>
            <a:graphicFrameLocks noChangeAspect="1"/>
          </p:cNvGraphicFramePr>
          <p:nvPr/>
        </p:nvGraphicFramePr>
        <p:xfrm>
          <a:off x="3581400" y="4876800"/>
          <a:ext cx="1281113" cy="931863"/>
        </p:xfrm>
        <a:graphic>
          <a:graphicData uri="http://schemas.openxmlformats.org/presentationml/2006/ole">
            <p:oleObj spid="_x0000_s432136" name="Equation" r:id="rId10" imgW="469900" imgH="393700" progId="Equation.DSMT4">
              <p:embed/>
            </p:oleObj>
          </a:graphicData>
        </a:graphic>
      </p:graphicFrame>
      <p:graphicFrame>
        <p:nvGraphicFramePr>
          <p:cNvPr id="432137" name="Object 9"/>
          <p:cNvGraphicFramePr>
            <a:graphicFrameLocks noChangeAspect="1"/>
          </p:cNvGraphicFramePr>
          <p:nvPr/>
        </p:nvGraphicFramePr>
        <p:xfrm>
          <a:off x="4800600" y="5105400"/>
          <a:ext cx="554037" cy="390525"/>
        </p:xfrm>
        <a:graphic>
          <a:graphicData uri="http://schemas.openxmlformats.org/presentationml/2006/ole">
            <p:oleObj spid="_x0000_s432137" name="Equation" r:id="rId11" imgW="203200" imgH="165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2135"/>
                                        </p:tgtEl>
                                        <p:attrNameLst>
                                          <p:attrName>style.visibility</p:attrName>
                                        </p:attrNameLst>
                                      </p:cBhvr>
                                      <p:to>
                                        <p:strVal val="visible"/>
                                      </p:to>
                                    </p:set>
                                    <p:animEffect transition="in" filter="wipe(left)">
                                      <p:cBhvr>
                                        <p:cTn id="54" dur="500"/>
                                        <p:tgtEl>
                                          <p:spTgt spid="4321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6"/>
                                        </p:tgtEl>
                                        <p:attrNameLst>
                                          <p:attrName>style.visibility</p:attrName>
                                        </p:attrNameLst>
                                      </p:cBhvr>
                                      <p:to>
                                        <p:strVal val="visible"/>
                                      </p:to>
                                    </p:set>
                                    <p:animEffect transition="in" filter="wipe(left)">
                                      <p:cBhvr>
                                        <p:cTn id="59" dur="500"/>
                                        <p:tgtEl>
                                          <p:spTgt spid="4321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7"/>
                                        </p:tgtEl>
                                        <p:attrNameLst>
                                          <p:attrName>style.visibility</p:attrName>
                                        </p:attrNameLst>
                                      </p:cBhvr>
                                      <p:to>
                                        <p:strVal val="visible"/>
                                      </p:to>
                                    </p:set>
                                    <p:animEffect transition="in" filter="wipe(left)">
                                      <p:cBhvr>
                                        <p:cTn id="64"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88459" name="Object 11"/>
          <p:cNvGraphicFramePr>
            <a:graphicFrameLocks noChangeAspect="1"/>
          </p:cNvGraphicFramePr>
          <p:nvPr/>
        </p:nvGraphicFramePr>
        <p:xfrm>
          <a:off x="5334000" y="1524000"/>
          <a:ext cx="920175" cy="920175"/>
        </p:xfrm>
        <a:graphic>
          <a:graphicData uri="http://schemas.openxmlformats.org/presentationml/2006/ole">
            <p:oleObj spid="_x0000_s488459" name="Equation" r:id="rId3" imgW="419100" imgH="419100" progId="Equation.DSMT4">
              <p:embed/>
            </p:oleObj>
          </a:graphicData>
        </a:graphic>
      </p:graphicFrame>
      <p:graphicFrame>
        <p:nvGraphicFramePr>
          <p:cNvPr id="488460" name="Object 12"/>
          <p:cNvGraphicFramePr>
            <a:graphicFrameLocks noChangeAspect="1"/>
          </p:cNvGraphicFramePr>
          <p:nvPr/>
        </p:nvGraphicFramePr>
        <p:xfrm>
          <a:off x="933450" y="2479675"/>
          <a:ext cx="1200150" cy="920750"/>
        </p:xfrm>
        <a:graphic>
          <a:graphicData uri="http://schemas.openxmlformats.org/presentationml/2006/ole">
            <p:oleObj spid="_x0000_s488460" name="Equation" r:id="rId4" imgW="546100" imgH="419100" progId="Equation.DSMT4">
              <p:embed/>
            </p:oleObj>
          </a:graphicData>
        </a:graphic>
      </p:graphicFrame>
      <p:graphicFrame>
        <p:nvGraphicFramePr>
          <p:cNvPr id="488461" name="Object 13"/>
          <p:cNvGraphicFramePr>
            <a:graphicFrameLocks noChangeAspect="1"/>
          </p:cNvGraphicFramePr>
          <p:nvPr/>
        </p:nvGraphicFramePr>
        <p:xfrm>
          <a:off x="609600" y="4343400"/>
          <a:ext cx="1085850" cy="833437"/>
        </p:xfrm>
        <a:graphic>
          <a:graphicData uri="http://schemas.openxmlformats.org/presentationml/2006/ole">
            <p:oleObj spid="_x0000_s488461" name="Equation" r:id="rId5" imgW="546100" imgH="419100" progId="Equation.DSMT4">
              <p:embed/>
            </p:oleObj>
          </a:graphicData>
        </a:graphic>
      </p:graphicFrame>
      <p:graphicFrame>
        <p:nvGraphicFramePr>
          <p:cNvPr id="488462" name="Object 14"/>
          <p:cNvGraphicFramePr>
            <a:graphicFrameLocks noChangeAspect="1"/>
          </p:cNvGraphicFramePr>
          <p:nvPr/>
        </p:nvGraphicFramePr>
        <p:xfrm>
          <a:off x="1633538" y="4343400"/>
          <a:ext cx="1338262" cy="884237"/>
        </p:xfrm>
        <a:graphic>
          <a:graphicData uri="http://schemas.openxmlformats.org/presentationml/2006/ole">
            <p:oleObj spid="_x0000_s488462" name="Equation" r:id="rId6" imgW="673100" imgH="444500" progId="Equation.DSMT4">
              <p:embed/>
            </p:oleObj>
          </a:graphicData>
        </a:graphic>
      </p:graphicFrame>
      <p:graphicFrame>
        <p:nvGraphicFramePr>
          <p:cNvPr id="488463" name="Object 15"/>
          <p:cNvGraphicFramePr>
            <a:graphicFrameLocks noChangeAspect="1"/>
          </p:cNvGraphicFramePr>
          <p:nvPr/>
        </p:nvGraphicFramePr>
        <p:xfrm>
          <a:off x="2979738" y="4322763"/>
          <a:ext cx="1592262" cy="935037"/>
        </p:xfrm>
        <a:graphic>
          <a:graphicData uri="http://schemas.openxmlformats.org/presentationml/2006/ole">
            <p:oleObj spid="_x0000_s488463" name="Equation" r:id="rId7" imgW="800100" imgH="469900" progId="Equation.DSMT4">
              <p:embed/>
            </p:oleObj>
          </a:graphicData>
        </a:graphic>
      </p:graphicFrame>
      <p:graphicFrame>
        <p:nvGraphicFramePr>
          <p:cNvPr id="488464" name="Object 16"/>
          <p:cNvGraphicFramePr>
            <a:graphicFrameLocks noChangeAspect="1"/>
          </p:cNvGraphicFramePr>
          <p:nvPr/>
        </p:nvGraphicFramePr>
        <p:xfrm>
          <a:off x="4494212" y="4343400"/>
          <a:ext cx="4040188" cy="808037"/>
        </p:xfrm>
        <a:graphic>
          <a:graphicData uri="http://schemas.openxmlformats.org/presentationml/2006/ole">
            <p:oleObj spid="_x0000_s488464" name="Equation" r:id="rId8" imgW="2032000" imgH="406400" progId="Equation.DSMT4">
              <p:embed/>
            </p:oleObj>
          </a:graphicData>
        </a:graphic>
      </p:graphicFrame>
      <p:graphicFrame>
        <p:nvGraphicFramePr>
          <p:cNvPr id="488465" name="Object 17"/>
          <p:cNvGraphicFramePr>
            <a:graphicFrameLocks noChangeAspect="1"/>
          </p:cNvGraphicFramePr>
          <p:nvPr/>
        </p:nvGraphicFramePr>
        <p:xfrm>
          <a:off x="2128837" y="2438400"/>
          <a:ext cx="3738563" cy="919162"/>
        </p:xfrm>
        <a:graphic>
          <a:graphicData uri="http://schemas.openxmlformats.org/presentationml/2006/ole">
            <p:oleObj spid="_x0000_s488465" name="Equation" r:id="rId9" imgW="17018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1, 2012</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15</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3154" name="Object 2"/>
          <p:cNvGraphicFramePr>
            <a:graphicFrameLocks noChangeAspect="1"/>
          </p:cNvGraphicFramePr>
          <p:nvPr/>
        </p:nvGraphicFramePr>
        <p:xfrm>
          <a:off x="4343401" y="1921026"/>
          <a:ext cx="1371600" cy="745974"/>
        </p:xfrm>
        <a:graphic>
          <a:graphicData uri="http://schemas.openxmlformats.org/presentationml/2006/ole">
            <p:oleObj spid="_x0000_s433154" name="Equation" r:id="rId7" imgW="7239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1,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257800"/>
          </a:xfrm>
        </p:spPr>
        <p:txBody>
          <a:bodyPr/>
          <a:lstStyle/>
          <a:p>
            <a:pPr eaLnBrk="1" hangingPunct="1"/>
            <a:r>
              <a:rPr lang="en-US" sz="2800" dirty="0" smtClean="0">
                <a:ea typeface="ＭＳ Ｐゴシック" pitchFamily="-84" charset="-128"/>
                <a:cs typeface="ＭＳ Ｐゴシック" pitchFamily="-84" charset="-128"/>
              </a:rPr>
              <a:t>Reading assignments: CH4.6 and CH4.7</a:t>
            </a:r>
          </a:p>
          <a:p>
            <a:pPr eaLnBrk="1" hangingPunct="1"/>
            <a:r>
              <a:rPr lang="en-US" sz="2800" dirty="0" smtClean="0"/>
              <a:t>Mid-term exam</a:t>
            </a:r>
          </a:p>
          <a:p>
            <a:pPr lvl="1" eaLnBrk="1" hangingPunct="1"/>
            <a:r>
              <a:rPr lang="en-US" sz="2000" dirty="0" smtClean="0"/>
              <a:t>In class on Wednesday, Oct. 10, in PKH107</a:t>
            </a:r>
          </a:p>
          <a:p>
            <a:pPr lvl="1" eaLnBrk="1" hangingPunct="1"/>
            <a:r>
              <a:rPr lang="en-US" sz="2000" dirty="0" smtClean="0"/>
              <a:t>Covers: CH1.1 to what we finish this Wednesday, Oct.</a:t>
            </a:r>
            <a:r>
              <a:rPr lang="en-US" sz="2000" dirty="0" smtClean="0"/>
              <a:t> 3</a:t>
            </a:r>
          </a:p>
          <a:p>
            <a:pPr lvl="1" eaLnBrk="1" hangingPunct="1"/>
            <a:r>
              <a:rPr lang="en-US" sz="2000" dirty="0" smtClean="0"/>
              <a:t>Style: Mixture of multiple choices and free response problems which are more heavily weighted</a:t>
            </a:r>
          </a:p>
          <a:p>
            <a:pPr lvl="1" eaLnBrk="1" hangingPunct="1"/>
            <a:r>
              <a:rPr lang="en-US" sz="2000" dirty="0" smtClean="0"/>
              <a:t>Mid-term exam constitutes 20% of the total</a:t>
            </a:r>
          </a:p>
          <a:p>
            <a:pPr eaLnBrk="1" hangingPunct="1"/>
            <a:r>
              <a:rPr lang="en-US" sz="2800" dirty="0" smtClean="0"/>
              <a:t>Homework #3</a:t>
            </a:r>
          </a:p>
          <a:p>
            <a:pPr lvl="1" eaLnBrk="1" hangingPunct="1"/>
            <a:r>
              <a:rPr lang="en-US" sz="2000" dirty="0" smtClean="0"/>
              <a:t>End of chapter problems on CH4: 5, 14, 17, 21, 23 and 45</a:t>
            </a:r>
          </a:p>
          <a:p>
            <a:pPr lvl="1" eaLnBrk="1" hangingPunct="1"/>
            <a:r>
              <a:rPr lang="en-US" sz="2000" dirty="0" smtClean="0"/>
              <a:t>Due: Monday, Oct. 8</a:t>
            </a:r>
          </a:p>
          <a:p>
            <a:pPr eaLnBrk="1" hangingPunct="1"/>
            <a:r>
              <a:rPr lang="en-US" sz="2800" dirty="0" smtClean="0"/>
              <a:t>Colloquium this week</a:t>
            </a:r>
          </a:p>
          <a:p>
            <a:pPr lvl="1" eaLnBrk="1" hangingPunct="1"/>
            <a:r>
              <a:rPr lang="en-US" sz="2000" dirty="0" smtClean="0"/>
              <a:t>4pm,</a:t>
            </a:r>
            <a:r>
              <a:rPr lang="en-US" sz="2000" dirty="0" smtClean="0"/>
              <a:t> Wednesday</a:t>
            </a:r>
            <a:r>
              <a:rPr lang="en-US" sz="2000" dirty="0" smtClean="0"/>
              <a:t>, Oct.</a:t>
            </a:r>
            <a:r>
              <a:rPr lang="en-US" sz="2000" dirty="0" smtClean="0"/>
              <a:t> 3, </a:t>
            </a:r>
            <a:r>
              <a:rPr lang="en-US" sz="2000" dirty="0" smtClean="0"/>
              <a:t>SH101</a:t>
            </a:r>
          </a:p>
          <a:p>
            <a:pPr lvl="1" eaLnBrk="1" hangingPunct="1"/>
            <a:r>
              <a:rPr lang="en-US" sz="2000" dirty="0" smtClean="0"/>
              <a:t>Dr. </a:t>
            </a:r>
            <a:r>
              <a:rPr lang="en-US" sz="2000" dirty="0" err="1" smtClean="0"/>
              <a:t>Hongxing</a:t>
            </a:r>
            <a:r>
              <a:rPr lang="en-US" sz="2000" dirty="0" smtClean="0"/>
              <a:t> Jiang of Texas Tech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10-01 at 10.36.06 A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0"/>
            <a:ext cx="8226425" cy="788987"/>
          </a:xfrm>
        </p:spPr>
        <p:txBody>
          <a:bodyPr/>
          <a:lstStyle/>
          <a:p>
            <a:pPr algn="ctr" eaLnBrk="1" hangingPunct="1"/>
            <a:r>
              <a:rPr lang="en-US" dirty="0" smtClean="0">
                <a:solidFill>
                  <a:srgbClr val="800000"/>
                </a:solidFill>
              </a:rPr>
              <a:t>Special Project #3</a:t>
            </a:r>
          </a:p>
        </p:txBody>
      </p:sp>
      <p:sp>
        <p:nvSpPr>
          <p:cNvPr id="19459" name="Rectangle 3"/>
          <p:cNvSpPr>
            <a:spLocks noGrp="1" noChangeArrowheads="1"/>
          </p:cNvSpPr>
          <p:nvPr>
            <p:ph type="subTitle" idx="1"/>
          </p:nvPr>
        </p:nvSpPr>
        <p:spPr>
          <a:xfrm>
            <a:off x="457200" y="762000"/>
            <a:ext cx="8382000" cy="5257800"/>
          </a:xfrm>
        </p:spPr>
        <p:txBody>
          <a:bodyPr/>
          <a:lstStyle/>
          <a:p>
            <a:pPr marL="571500" indent="-571500" algn="l" eaLnBrk="1" hangingPunct="1">
              <a:lnSpc>
                <a:spcPct val="90000"/>
              </a:lnSpc>
            </a:pPr>
            <a:r>
              <a:rPr lang="en-US" dirty="0" smtClean="0">
                <a:solidFill>
                  <a:srgbClr val="3333CC"/>
                </a:solidFill>
              </a:rPr>
              <a:t>A total of </a:t>
            </a:r>
            <a:r>
              <a:rPr lang="en-US" dirty="0" smtClean="0">
                <a:solidFill>
                  <a:srgbClr val="FF0000"/>
                </a:solidFill>
              </a:rPr>
              <a:t>N</a:t>
            </a:r>
            <a:r>
              <a:rPr lang="en-US" baseline="-25000" dirty="0" smtClean="0">
                <a:solidFill>
                  <a:srgbClr val="FF0000"/>
                </a:solidFill>
              </a:rPr>
              <a:t>i</a:t>
            </a:r>
            <a:r>
              <a:rPr lang="en-US" dirty="0" smtClean="0">
                <a:solidFill>
                  <a:srgbClr val="3333CC"/>
                </a:solidFill>
              </a:rPr>
              <a:t> incident projectile particles of atomic number </a:t>
            </a:r>
            <a:r>
              <a:rPr lang="en-US" dirty="0" smtClean="0">
                <a:solidFill>
                  <a:srgbClr val="FF0000"/>
                </a:solidFill>
              </a:rPr>
              <a:t>Z</a:t>
            </a:r>
            <a:r>
              <a:rPr lang="en-US" baseline="-25000" dirty="0" smtClean="0">
                <a:solidFill>
                  <a:srgbClr val="FF0000"/>
                </a:solidFill>
              </a:rPr>
              <a:t>1</a:t>
            </a:r>
            <a:r>
              <a:rPr lang="en-US" dirty="0" smtClean="0">
                <a:solidFill>
                  <a:srgbClr val="3333CC"/>
                </a:solidFill>
              </a:rPr>
              <a:t> kinetic energy </a:t>
            </a:r>
            <a:r>
              <a:rPr lang="en-US" dirty="0" smtClean="0">
                <a:solidFill>
                  <a:srgbClr val="FF0000"/>
                </a:solidFill>
              </a:rPr>
              <a:t>KE</a:t>
            </a:r>
            <a:r>
              <a:rPr lang="en-US" dirty="0" smtClean="0">
                <a:solidFill>
                  <a:srgbClr val="3333CC"/>
                </a:solidFill>
              </a:rPr>
              <a:t> scatter on a target of thickness </a:t>
            </a:r>
            <a:r>
              <a:rPr lang="en-US" dirty="0" err="1" smtClean="0">
                <a:solidFill>
                  <a:srgbClr val="FF0000"/>
                </a:solidFill>
              </a:rPr>
              <a:t>t</a:t>
            </a:r>
            <a:r>
              <a:rPr lang="en-US" dirty="0" smtClean="0">
                <a:solidFill>
                  <a:srgbClr val="FF0000"/>
                </a:solidFill>
              </a:rPr>
              <a:t>, </a:t>
            </a:r>
            <a:r>
              <a:rPr lang="en-US" dirty="0" smtClean="0">
                <a:solidFill>
                  <a:srgbClr val="3333CC"/>
                </a:solidFill>
              </a:rPr>
              <a:t>atomic number </a:t>
            </a:r>
            <a:r>
              <a:rPr lang="en-US" dirty="0" smtClean="0">
                <a:solidFill>
                  <a:srgbClr val="FF0000"/>
                </a:solidFill>
              </a:rPr>
              <a:t>Z</a:t>
            </a:r>
            <a:r>
              <a:rPr lang="en-US" baseline="-25000" dirty="0" smtClean="0">
                <a:solidFill>
                  <a:srgbClr val="FF0000"/>
                </a:solidFill>
              </a:rPr>
              <a:t>2</a:t>
            </a:r>
            <a:r>
              <a:rPr lang="en-US" sz="4000" dirty="0" smtClean="0">
                <a:solidFill>
                  <a:srgbClr val="3333CC"/>
                </a:solidFill>
              </a:rPr>
              <a:t> </a:t>
            </a:r>
            <a:r>
              <a:rPr lang="en-US" dirty="0" smtClean="0">
                <a:solidFill>
                  <a:srgbClr val="3333CC"/>
                </a:solidFill>
              </a:rPr>
              <a:t>and with </a:t>
            </a:r>
            <a:r>
              <a:rPr lang="en-US" dirty="0" err="1" smtClean="0">
                <a:solidFill>
                  <a:srgbClr val="FF0000"/>
                </a:solidFill>
              </a:rPr>
              <a:t>n</a:t>
            </a:r>
            <a:r>
              <a:rPr lang="en-US" dirty="0" smtClean="0">
                <a:solidFill>
                  <a:srgbClr val="3333CC"/>
                </a:solidFill>
              </a:rPr>
              <a:t> atoms per volume</a:t>
            </a:r>
            <a:r>
              <a:rPr lang="en-US" sz="4000" dirty="0" smtClean="0">
                <a:solidFill>
                  <a:srgbClr val="3333CC"/>
                </a:solidFill>
              </a:rPr>
              <a:t>. </a:t>
            </a:r>
            <a:r>
              <a:rPr lang="en-US" dirty="0" smtClean="0">
                <a:solidFill>
                  <a:srgbClr val="3333CC"/>
                </a:solidFill>
              </a:rPr>
              <a:t>What is the total number of scattered projectile particles at an angle </a:t>
            </a:r>
            <a:r>
              <a:rPr lang="en-US" dirty="0" err="1" smtClean="0">
                <a:solidFill>
                  <a:srgbClr val="3333CC"/>
                </a:solidFill>
                <a:latin typeface="Symbol" charset="2"/>
                <a:cs typeface="Symbol" charset="2"/>
              </a:rPr>
              <a:t>θ</a:t>
            </a:r>
            <a:r>
              <a:rPr lang="en-US" dirty="0" smtClean="0">
                <a:solidFill>
                  <a:srgbClr val="3333CC"/>
                </a:solidFill>
              </a:rPr>
              <a:t>? (20 points)</a:t>
            </a:r>
          </a:p>
          <a:p>
            <a:pPr marL="571500" indent="-571500" algn="l" eaLnBrk="1" hangingPunct="1">
              <a:lnSpc>
                <a:spcPct val="90000"/>
              </a:lnSpc>
            </a:pPr>
            <a:r>
              <a:rPr lang="en-US" dirty="0" smtClean="0">
                <a:solidFill>
                  <a:srgbClr val="3333CC"/>
                </a:solidFill>
              </a:rPr>
              <a:t>Please be sure to define all the variables used in your derivation! Points will be deducted for missing variable definitions.</a:t>
            </a:r>
          </a:p>
          <a:p>
            <a:pPr marL="571500" indent="-571500" algn="l" eaLnBrk="1" hangingPunct="1">
              <a:lnSpc>
                <a:spcPct val="90000"/>
              </a:lnSpc>
            </a:pPr>
            <a:r>
              <a:rPr lang="en-US" dirty="0" smtClean="0">
                <a:solidFill>
                  <a:srgbClr val="3333CC"/>
                </a:solidFill>
              </a:rPr>
              <a:t>This derivation must be done on your own.   Please do not copy the book or your friends’.</a:t>
            </a:r>
          </a:p>
          <a:p>
            <a:pPr marL="571500" indent="-571500" algn="l" eaLnBrk="1" hangingPunct="1">
              <a:lnSpc>
                <a:spcPct val="90000"/>
              </a:lnSpc>
            </a:pPr>
            <a:r>
              <a:rPr lang="en-US" dirty="0" smtClean="0">
                <a:solidFill>
                  <a:srgbClr val="3333CC"/>
                </a:solidFill>
              </a:rPr>
              <a:t>Due is Monday, Oct. 8.</a:t>
            </a:r>
            <a:endParaRPr lang="en-US" dirty="0">
              <a:solidFill>
                <a:srgbClr val="3333CC"/>
              </a:solidFill>
            </a:endParaRPr>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419842" name="Object 2"/>
          <p:cNvGraphicFramePr>
            <a:graphicFrameLocks noChangeAspect="1"/>
          </p:cNvGraphicFramePr>
          <p:nvPr/>
        </p:nvGraphicFramePr>
        <p:xfrm>
          <a:off x="5791200" y="3228975"/>
          <a:ext cx="685800" cy="514350"/>
        </p:xfrm>
        <a:graphic>
          <a:graphicData uri="http://schemas.openxmlformats.org/presentationml/2006/ole">
            <p:oleObj spid="_x0000_s419842" name="Equation" r:id="rId3" imgW="304800" imgH="228600" progId="Equation.DSMT4">
              <p:embed/>
            </p:oleObj>
          </a:graphicData>
        </a:graphic>
      </p:graphicFrame>
      <p:graphicFrame>
        <p:nvGraphicFramePr>
          <p:cNvPr id="419843" name="Object 3"/>
          <p:cNvGraphicFramePr>
            <a:graphicFrameLocks noChangeAspect="1"/>
          </p:cNvGraphicFramePr>
          <p:nvPr/>
        </p:nvGraphicFramePr>
        <p:xfrm>
          <a:off x="3505200" y="4216400"/>
          <a:ext cx="1506538" cy="965200"/>
        </p:xfrm>
        <a:graphic>
          <a:graphicData uri="http://schemas.openxmlformats.org/presentationml/2006/ole">
            <p:oleObj spid="_x0000_s419843" name="Equation" r:id="rId4" imgW="635000" imgH="431800" progId="Equation.DSMT4">
              <p:embed/>
            </p:oleObj>
          </a:graphicData>
        </a:graphic>
      </p:graphicFrame>
      <p:graphicFrame>
        <p:nvGraphicFramePr>
          <p:cNvPr id="419844" name="Object 4"/>
          <p:cNvGraphicFramePr>
            <a:graphicFrameLocks noChangeAspect="1"/>
          </p:cNvGraphicFramePr>
          <p:nvPr/>
        </p:nvGraphicFramePr>
        <p:xfrm>
          <a:off x="3457575" y="5181600"/>
          <a:ext cx="2486025" cy="1066800"/>
        </p:xfrm>
        <a:graphic>
          <a:graphicData uri="http://schemas.openxmlformats.org/presentationml/2006/ole">
            <p:oleObj spid="_x0000_s419844" name="Equation" r:id="rId5" imgW="1066800" imgH="457200" progId="Equation.DSMT4">
              <p:embed/>
            </p:oleObj>
          </a:graphicData>
        </a:graphic>
      </p:graphicFrame>
      <p:graphicFrame>
        <p:nvGraphicFramePr>
          <p:cNvPr id="419845" name="Object 5"/>
          <p:cNvGraphicFramePr>
            <a:graphicFrameLocks noChangeAspect="1"/>
          </p:cNvGraphicFramePr>
          <p:nvPr/>
        </p:nvGraphicFramePr>
        <p:xfrm>
          <a:off x="3429000" y="3048000"/>
          <a:ext cx="2371725" cy="1028700"/>
        </p:xfrm>
        <a:graphic>
          <a:graphicData uri="http://schemas.openxmlformats.org/presentationml/2006/ole">
            <p:oleObj spid="_x0000_s419845" name="Equation" r:id="rId6" imgW="1054100" imgH="457200" progId="Equation.DSMT4">
              <p:embed/>
            </p:oleObj>
          </a:graphicData>
        </a:graphic>
      </p:graphicFrame>
      <p:graphicFrame>
        <p:nvGraphicFramePr>
          <p:cNvPr id="419846" name="Object 6"/>
          <p:cNvGraphicFramePr>
            <a:graphicFrameLocks noChangeAspect="1"/>
          </p:cNvGraphicFramePr>
          <p:nvPr/>
        </p:nvGraphicFramePr>
        <p:xfrm>
          <a:off x="4964112" y="4267200"/>
          <a:ext cx="1055688" cy="965200"/>
        </p:xfrm>
        <a:graphic>
          <a:graphicData uri="http://schemas.openxmlformats.org/presentationml/2006/ole">
            <p:oleObj spid="_x0000_s419846" name="Equation" r:id="rId7" imgW="444500" imgH="431800" progId="Equation.DSMT4">
              <p:embed/>
            </p:oleObj>
          </a:graphicData>
        </a:graphic>
      </p:graphicFrame>
      <p:graphicFrame>
        <p:nvGraphicFramePr>
          <p:cNvPr id="419847" name="Object 7"/>
          <p:cNvGraphicFramePr>
            <a:graphicFrameLocks noChangeAspect="1"/>
          </p:cNvGraphicFramePr>
          <p:nvPr/>
        </p:nvGraphicFramePr>
        <p:xfrm>
          <a:off x="5943600" y="5253037"/>
          <a:ext cx="533400" cy="919163"/>
        </p:xfrm>
        <a:graphic>
          <a:graphicData uri="http://schemas.openxmlformats.org/presentationml/2006/ole">
            <p:oleObj spid="_x0000_s419847" name="Equation" r:id="rId8" imgW="228600" imgH="393700" progId="Equation.DSMT4">
              <p:embed/>
            </p:oleObj>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9843"/>
                                        </p:tgtEl>
                                        <p:attrNameLst>
                                          <p:attrName>style.visibility</p:attrName>
                                        </p:attrNameLst>
                                      </p:cBhvr>
                                      <p:to>
                                        <p:strVal val="visible"/>
                                      </p:to>
                                    </p:set>
                                    <p:animEffect transition="in" filter="wipe(left)">
                                      <p:cBhvr>
                                        <p:cTn id="44" dur="500"/>
                                        <p:tgtEl>
                                          <p:spTgt spid="4198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46"/>
                                        </p:tgtEl>
                                        <p:attrNameLst>
                                          <p:attrName>style.visibility</p:attrName>
                                        </p:attrNameLst>
                                      </p:cBhvr>
                                      <p:to>
                                        <p:strVal val="visible"/>
                                      </p:to>
                                    </p:set>
                                    <p:animEffect transition="in" filter="wipe(left)">
                                      <p:cBhvr>
                                        <p:cTn id="49" dur="500"/>
                                        <p:tgtEl>
                                          <p:spTgt spid="41984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19844"/>
                                        </p:tgtEl>
                                        <p:attrNameLst>
                                          <p:attrName>style.visibility</p:attrName>
                                        </p:attrNameLst>
                                      </p:cBhvr>
                                      <p:to>
                                        <p:strVal val="visible"/>
                                      </p:to>
                                    </p:set>
                                    <p:animEffect transition="in" filter="wipe(left)">
                                      <p:cBhvr>
                                        <p:cTn id="66" dur="500"/>
                                        <p:tgtEl>
                                          <p:spTgt spid="4198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19847"/>
                                        </p:tgtEl>
                                        <p:attrNameLst>
                                          <p:attrName>style.visibility</p:attrName>
                                        </p:attrNameLst>
                                      </p:cBhvr>
                                      <p:to>
                                        <p:strVal val="visible"/>
                                      </p:to>
                                    </p:set>
                                    <p:animEffect transition="in" filter="wipe(left)">
                                      <p:cBhvr>
                                        <p:cTn id="71" dur="500"/>
                                        <p:tgtEl>
                                          <p:spTgt spid="41984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1"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1, 2012</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2978" name="Object 2"/>
          <p:cNvGraphicFramePr>
            <a:graphicFrameLocks noChangeAspect="1"/>
          </p:cNvGraphicFramePr>
          <p:nvPr/>
        </p:nvGraphicFramePr>
        <p:xfrm>
          <a:off x="2903538" y="3276600"/>
          <a:ext cx="2278062" cy="1006475"/>
        </p:xfrm>
        <a:graphic>
          <a:graphicData uri="http://schemas.openxmlformats.org/presentationml/2006/ole">
            <p:oleObj spid="_x0000_s382978" name="Equation" r:id="rId4" imgW="977900" imgH="431800" progId="Equation.DSMT4">
              <p:embed/>
            </p:oleObj>
          </a:graphicData>
        </a:graphic>
      </p:graphicFrame>
      <p:graphicFrame>
        <p:nvGraphicFramePr>
          <p:cNvPr id="382979" name="Object 3"/>
          <p:cNvGraphicFramePr>
            <a:graphicFrameLocks noChangeAspect="1"/>
          </p:cNvGraphicFramePr>
          <p:nvPr/>
        </p:nvGraphicFramePr>
        <p:xfrm>
          <a:off x="5167312" y="3276600"/>
          <a:ext cx="1538288" cy="1006475"/>
        </p:xfrm>
        <a:graphic>
          <a:graphicData uri="http://schemas.openxmlformats.org/presentationml/2006/ole">
            <p:oleObj spid="_x0000_s382979" name="Equation" r:id="rId5" imgW="660400" imgH="431800" progId="Equation.DSMT4">
              <p:embed/>
            </p:oleObj>
          </a:graphicData>
        </a:graphic>
      </p:graphicFrame>
      <p:graphicFrame>
        <p:nvGraphicFramePr>
          <p:cNvPr id="382980" name="Object 4"/>
          <p:cNvGraphicFramePr>
            <a:graphicFrameLocks noChangeAspect="1"/>
          </p:cNvGraphicFramePr>
          <p:nvPr/>
        </p:nvGraphicFramePr>
        <p:xfrm>
          <a:off x="1981200" y="4859338"/>
          <a:ext cx="1893888" cy="1006475"/>
        </p:xfrm>
        <a:graphic>
          <a:graphicData uri="http://schemas.openxmlformats.org/presentationml/2006/ole">
            <p:oleObj spid="_x0000_s382980" name="Equation" r:id="rId6" imgW="812800" imgH="431800" progId="Equation.DSMT4">
              <p:embed/>
            </p:oleObj>
          </a:graphicData>
        </a:graphic>
      </p:graphicFrame>
      <p:graphicFrame>
        <p:nvGraphicFramePr>
          <p:cNvPr id="382981" name="Object 5"/>
          <p:cNvGraphicFramePr>
            <a:graphicFrameLocks noChangeAspect="1"/>
          </p:cNvGraphicFramePr>
          <p:nvPr/>
        </p:nvGraphicFramePr>
        <p:xfrm>
          <a:off x="3810000" y="4876800"/>
          <a:ext cx="2278062" cy="1006475"/>
        </p:xfrm>
        <a:graphic>
          <a:graphicData uri="http://schemas.openxmlformats.org/presentationml/2006/ole">
            <p:oleObj spid="_x0000_s382981" name="Equation" r:id="rId7" imgW="977900" imgH="431800" progId="Equation.DSMT4">
              <p:embed/>
            </p:oleObj>
          </a:graphicData>
        </a:graphic>
      </p:graphicFrame>
      <p:graphicFrame>
        <p:nvGraphicFramePr>
          <p:cNvPr id="382982" name="Object 6"/>
          <p:cNvGraphicFramePr>
            <a:graphicFrameLocks noChangeAspect="1"/>
          </p:cNvGraphicFramePr>
          <p:nvPr/>
        </p:nvGraphicFramePr>
        <p:xfrm>
          <a:off x="6086475" y="4818062"/>
          <a:ext cx="2219325" cy="1125538"/>
        </p:xfrm>
        <a:graphic>
          <a:graphicData uri="http://schemas.openxmlformats.org/presentationml/2006/ole">
            <p:oleObj spid="_x0000_s382982" name="Equation" r:id="rId8" imgW="952500" imgH="482600" progId="Equation.DSMT4">
              <p:embed/>
            </p:oleObj>
          </a:graphicData>
        </a:graphic>
      </p:graphicFrame>
      <p:graphicFrame>
        <p:nvGraphicFramePr>
          <p:cNvPr id="382983" name="Object 7"/>
          <p:cNvGraphicFramePr>
            <a:graphicFrameLocks noChangeAspect="1"/>
          </p:cNvGraphicFramePr>
          <p:nvPr/>
        </p:nvGraphicFramePr>
        <p:xfrm>
          <a:off x="5808662" y="5943600"/>
          <a:ext cx="3030538" cy="354013"/>
        </p:xfrm>
        <a:graphic>
          <a:graphicData uri="http://schemas.openxmlformats.org/presentationml/2006/ole">
            <p:oleObj spid="_x0000_s382983" name="Equation" r:id="rId9" imgW="1955800" imgH="228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Effect transition="in" filter="fade">
                                      <p:cBhvr>
                                        <p:cTn id="14" dur="500"/>
                                        <p:tgtEl>
                                          <p:spTgt spid="409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left)">
                                      <p:cBhvr>
                                        <p:cTn id="19" dur="500"/>
                                        <p:tgtEl>
                                          <p:spTgt spid="409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78"/>
                                        </p:tgtEl>
                                        <p:attrNameLst>
                                          <p:attrName>style.visibility</p:attrName>
                                        </p:attrNameLst>
                                      </p:cBhvr>
                                      <p:to>
                                        <p:strVal val="visible"/>
                                      </p:to>
                                    </p:set>
                                    <p:animEffect transition="in" filter="wipe(left)">
                                      <p:cBhvr>
                                        <p:cTn id="24" dur="500"/>
                                        <p:tgtEl>
                                          <p:spTgt spid="3829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2979"/>
                                        </p:tgtEl>
                                        <p:attrNameLst>
                                          <p:attrName>style.visibility</p:attrName>
                                        </p:attrNameLst>
                                      </p:cBhvr>
                                      <p:to>
                                        <p:strVal val="visible"/>
                                      </p:to>
                                    </p:set>
                                    <p:animEffect transition="in" filter="wipe(left)">
                                      <p:cBhvr>
                                        <p:cTn id="29" dur="500"/>
                                        <p:tgtEl>
                                          <p:spTgt spid="38297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963">
                                            <p:txEl>
                                              <p:pRg st="6" end="6"/>
                                            </p:txEl>
                                          </p:spTgt>
                                        </p:tgtEl>
                                        <p:attrNameLst>
                                          <p:attrName>style.visibility</p:attrName>
                                        </p:attrNameLst>
                                      </p:cBhvr>
                                      <p:to>
                                        <p:strVal val="visible"/>
                                      </p:to>
                                    </p:set>
                                    <p:animEffect transition="in" filter="wipe(left)">
                                      <p:cBhvr>
                                        <p:cTn id="34" dur="500"/>
                                        <p:tgtEl>
                                          <p:spTgt spid="4096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0"/>
                                        </p:tgtEl>
                                        <p:attrNameLst>
                                          <p:attrName>style.visibility</p:attrName>
                                        </p:attrNameLst>
                                      </p:cBhvr>
                                      <p:to>
                                        <p:strVal val="visible"/>
                                      </p:to>
                                    </p:set>
                                    <p:animEffect transition="in" filter="wipe(left)">
                                      <p:cBhvr>
                                        <p:cTn id="39" dur="500"/>
                                        <p:tgtEl>
                                          <p:spTgt spid="3829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1"/>
                                        </p:tgtEl>
                                        <p:attrNameLst>
                                          <p:attrName>style.visibility</p:attrName>
                                        </p:attrNameLst>
                                      </p:cBhvr>
                                      <p:to>
                                        <p:strVal val="visible"/>
                                      </p:to>
                                    </p:set>
                                    <p:animEffect transition="in" filter="wipe(left)">
                                      <p:cBhvr>
                                        <p:cTn id="44" dur="500"/>
                                        <p:tgtEl>
                                          <p:spTgt spid="3829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2982"/>
                                        </p:tgtEl>
                                        <p:attrNameLst>
                                          <p:attrName>style.visibility</p:attrName>
                                        </p:attrNameLst>
                                      </p:cBhvr>
                                      <p:to>
                                        <p:strVal val="visible"/>
                                      </p:to>
                                    </p:set>
                                    <p:animEffect transition="in" filter="wipe(left)">
                                      <p:cBhvr>
                                        <p:cTn id="49" dur="500"/>
                                        <p:tgtEl>
                                          <p:spTgt spid="3829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2983"/>
                                        </p:tgtEl>
                                        <p:attrNameLst>
                                          <p:attrName>style.visibility</p:attrName>
                                        </p:attrNameLst>
                                      </p:cBhvr>
                                      <p:to>
                                        <p:strVal val="visible"/>
                                      </p:to>
                                    </p:set>
                                    <p:animEffect transition="in" filter="wipe(left)">
                                      <p:cBhvr>
                                        <p:cTn id="54"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4002" name="Object 2"/>
          <p:cNvGraphicFramePr>
            <a:graphicFrameLocks noChangeAspect="1"/>
          </p:cNvGraphicFramePr>
          <p:nvPr/>
        </p:nvGraphicFramePr>
        <p:xfrm>
          <a:off x="5257800" y="2590800"/>
          <a:ext cx="1981200" cy="776063"/>
        </p:xfrm>
        <a:graphic>
          <a:graphicData uri="http://schemas.openxmlformats.org/presentationml/2006/ole">
            <p:oleObj spid="_x0000_s384002" name="Equation" r:id="rId3" imgW="1231900" imgH="482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1987">
                                            <p:txEl>
                                              <p:pRg st="7" end="7"/>
                                            </p:txEl>
                                          </p:spTgt>
                                        </p:tgtEl>
                                        <p:attrNameLst>
                                          <p:attrName>style.visibility</p:attrName>
                                        </p:attrNameLst>
                                      </p:cBhvr>
                                      <p:to>
                                        <p:strVal val="visible"/>
                                      </p:to>
                                    </p:set>
                                    <p:animEffect transition="in" filter="wipe(left)">
                                      <p:cBhvr>
                                        <p:cTn id="45"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1,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p:cTn id="22" dur="500" fill="hold"/>
                                        <p:tgtEl>
                                          <p:spTgt spid="17415"/>
                                        </p:tgtEl>
                                        <p:attrNameLst>
                                          <p:attrName>ppt_w</p:attrName>
                                        </p:attrNameLst>
                                      </p:cBhvr>
                                      <p:tavLst>
                                        <p:tav tm="0">
                                          <p:val>
                                            <p:fltVal val="0"/>
                                          </p:val>
                                        </p:tav>
                                        <p:tav tm="100000">
                                          <p:val>
                                            <p:strVal val="#ppt_w"/>
                                          </p:val>
                                        </p:tav>
                                      </p:tavLst>
                                    </p:anim>
                                    <p:anim calcmode="lin" valueType="num">
                                      <p:cBhvr>
                                        <p:cTn id="23" dur="500" fill="hold"/>
                                        <p:tgtEl>
                                          <p:spTgt spid="17415"/>
                                        </p:tgtEl>
                                        <p:attrNameLst>
                                          <p:attrName>ppt_h</p:attrName>
                                        </p:attrNameLst>
                                      </p:cBhvr>
                                      <p:tavLst>
                                        <p:tav tm="0">
                                          <p:val>
                                            <p:fltVal val="0"/>
                                          </p:val>
                                        </p:tav>
                                        <p:tav tm="100000">
                                          <p:val>
                                            <p:strVal val="#ppt_h"/>
                                          </p:val>
                                        </p:tav>
                                      </p:tavLst>
                                    </p:anim>
                                    <p:animEffect transition="in" filter="fade">
                                      <p:cBhvr>
                                        <p:cTn id="2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1,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8442"/>
                                        </p:tgtEl>
                                        <p:attrNameLst>
                                          <p:attrName>style.visibility</p:attrName>
                                        </p:attrNameLst>
                                      </p:cBhvr>
                                      <p:to>
                                        <p:strVal val="visible"/>
                                      </p:to>
                                    </p:set>
                                    <p:anim calcmode="lin" valueType="num">
                                      <p:cBhvr>
                                        <p:cTn id="24" dur="500" fill="hold"/>
                                        <p:tgtEl>
                                          <p:spTgt spid="18442"/>
                                        </p:tgtEl>
                                        <p:attrNameLst>
                                          <p:attrName>ppt_w</p:attrName>
                                        </p:attrNameLst>
                                      </p:cBhvr>
                                      <p:tavLst>
                                        <p:tav tm="0">
                                          <p:val>
                                            <p:fltVal val="0"/>
                                          </p:val>
                                        </p:tav>
                                        <p:tav tm="100000">
                                          <p:val>
                                            <p:strVal val="#ppt_w"/>
                                          </p:val>
                                        </p:tav>
                                      </p:tavLst>
                                    </p:anim>
                                    <p:anim calcmode="lin" valueType="num">
                                      <p:cBhvr>
                                        <p:cTn id="25" dur="500" fill="hold"/>
                                        <p:tgtEl>
                                          <p:spTgt spid="18442"/>
                                        </p:tgtEl>
                                        <p:attrNameLst>
                                          <p:attrName>ppt_h</p:attrName>
                                        </p:attrNameLst>
                                      </p:cBhvr>
                                      <p:tavLst>
                                        <p:tav tm="0">
                                          <p:val>
                                            <p:fltVal val="0"/>
                                          </p:val>
                                        </p:tav>
                                        <p:tav tm="100000">
                                          <p:val>
                                            <p:strVal val="#ppt_h"/>
                                          </p:val>
                                        </p:tav>
                                      </p:tavLst>
                                    </p:anim>
                                    <p:animEffect transition="in" filter="fade">
                                      <p:cBhvr>
                                        <p:cTn id="26" dur="500"/>
                                        <p:tgtEl>
                                          <p:spTgt spid="184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animEffect transition="in" filter="fade">
                                      <p:cBhvr>
                                        <p:cTn id="33" dur="500"/>
                                        <p:tgtEl>
                                          <p:spTgt spid="184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
                                            <p:txEl>
                                              <p:pRg st="5" end="5"/>
                                            </p:txEl>
                                          </p:spTgt>
                                        </p:tgtEl>
                                        <p:attrNameLst>
                                          <p:attrName>style.visibility</p:attrName>
                                        </p:attrNameLst>
                                      </p:cBhvr>
                                      <p:to>
                                        <p:strVal val="visible"/>
                                      </p:to>
                                    </p:set>
                                    <p:animEffect transition="in" filter="wipe(left)">
                                      <p:cBhvr>
                                        <p:cTn id="5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P spid="1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29511</TotalTime>
  <Words>1356</Words>
  <Application>Microsoft Macintosh PowerPoint</Application>
  <PresentationFormat>On-screen Show (4:3)</PresentationFormat>
  <Paragraphs>150</Paragraphs>
  <Slides>15</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phys1443-spring02</vt:lpstr>
      <vt:lpstr>Equation</vt:lpstr>
      <vt:lpstr>MathType 6.0 Equation</vt:lpstr>
      <vt:lpstr>PHYS 3313 – Section 001 Lecture #10</vt:lpstr>
      <vt:lpstr>Announcements</vt:lpstr>
      <vt:lpstr>Slide 3</vt:lpstr>
      <vt:lpstr>Special Project #3</vt:lpstr>
      <vt:lpstr>Importance of Bohr’s Model</vt:lpstr>
      <vt:lpstr>Successes and Failures of the Bohr Model</vt:lpstr>
      <vt:lpstr>Limitations of the Bohr Model</vt:lpstr>
      <vt:lpstr>X-Ray Scattering</vt:lpstr>
      <vt:lpstr>Bragg’s Law</vt:lpstr>
      <vt:lpstr>The Bragg Spectrometer</vt:lpstr>
      <vt:lpstr>Ex 5.1: Bragg’s Law</vt:lpstr>
      <vt:lpstr>De Broglie Waves</vt:lpstr>
      <vt:lpstr>Bohr’s Quantization Condition</vt:lpstr>
      <vt:lpstr>Ex 5.2: De Broglie Wavelength</vt:lpstr>
      <vt:lpstr>Electron Scattering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1655</cp:revision>
  <dcterms:created xsi:type="dcterms:W3CDTF">2012-10-01T19:50:30Z</dcterms:created>
  <dcterms:modified xsi:type="dcterms:W3CDTF">2012-10-01T19:53:56Z</dcterms:modified>
</cp:coreProperties>
</file>