
<file path=[Content_Types].xml><?xml version="1.0" encoding="utf-8"?>
<Types xmlns="http://schemas.openxmlformats.org/package/2006/content-types">
  <Override PartName="/ppt/embeddings/oleObject24.bin" ContentType="application/vnd.openxmlformats-officedocument.oleObject"/>
  <Override PartName="/ppt/slides/slide14.xml" ContentType="application/vnd.openxmlformats-officedocument.presentationml.slide+xml"/>
  <Override PartName="/ppt/embeddings/oleObject8.bin" ContentType="application/vnd.openxmlformats-officedocument.oleObject"/>
  <Override PartName="/ppt/embeddings/oleObject1.bin" ContentType="application/vnd.openxmlformats-officedocument.oleObject"/>
  <Override PartName="/ppt/embeddings/oleObject16.bin" ContentType="application/vnd.openxmlformats-officedocument.oleObject"/>
  <Default Extension="xml" ContentType="application/xml"/>
  <Override PartName="/ppt/tableStyles.xml" ContentType="application/vnd.openxmlformats-officedocument.presentationml.tableStyles+xml"/>
  <Override PartName="/ppt/embeddings/oleObject31.bin" ContentType="application/vnd.openxmlformats-officedocument.oleObject"/>
  <Override PartName="/ppt/slides/slide21.xml" ContentType="application/vnd.openxmlformats-officedocument.presentationml.slide+xml"/>
  <Override PartName="/ppt/slides/slide5.xml" ContentType="application/vnd.openxmlformats-officedocument.presentationml.slide+xml"/>
  <Override PartName="/ppt/embeddings/oleObject40.bin" ContentType="application/vnd.openxmlformats-officedocument.oleObject"/>
  <Override PartName="/ppt/slideLayouts/slideLayout5.xml" ContentType="application/vnd.openxmlformats-officedocument.presentationml.slideLayout+xml"/>
  <Override PartName="/ppt/embeddings/oleObject23.bin" ContentType="application/vnd.openxmlformats-officedocument.oleObject"/>
  <Override PartName="/ppt/embeddings/oleObject39.bin" ContentType="application/vnd.openxmlformats-officedocument.oleObject"/>
  <Override PartName="/ppt/slides/slide13.xml" ContentType="application/vnd.openxmlformats-officedocument.presentationml.slide+xml"/>
  <Override PartName="/ppt/slideMasters/slideMaster1.xml" ContentType="application/vnd.openxmlformats-officedocument.presentationml.slideMaster+xml"/>
  <Override PartName="/ppt/embeddings/oleObject7.bin" ContentType="application/vnd.openxmlformats-officedocument.oleObject"/>
  <Override PartName="/docProps/core.xml" ContentType="application/vnd.openxmlformats-package.core-properties+xml"/>
  <Override PartName="/ppt/embeddings/oleObject15.bin" ContentType="application/vnd.openxmlformats-officedocument.oleObject"/>
  <Override PartName="/ppt/handoutMasters/handoutMaster1.xml" ContentType="application/vnd.openxmlformats-officedocument.presentationml.handoutMaster+xml"/>
  <Override PartName="/ppt/embeddings/oleObject37.bin" ContentType="application/vnd.openxmlformats-officedocument.oleObject"/>
  <Default Extension="vml" ContentType="application/vnd.openxmlformats-officedocument.vmlDrawing"/>
  <Override PartName="/ppt/embeddings/oleObject30.bin" ContentType="application/vnd.openxmlformats-officedocument.oleObject"/>
  <Override PartName="/ppt/slides/slide20.xml" ContentType="application/vnd.openxmlformats-officedocument.presentationml.slide+xml"/>
  <Default Extension="emf" ContentType="image/x-emf"/>
  <Override PartName="/ppt/embeddings/oleObject29.bin" ContentType="application/vnd.openxmlformats-officedocument.oleObject"/>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oleObject22.bin" ContentType="application/vnd.openxmlformats-officedocument.oleObject"/>
  <Override PartName="/ppt/embeddings/oleObject38.bin" ContentType="application/vnd.openxmlformats-officedocument.oleObject"/>
  <Override PartName="/ppt/slides/slide12.xml" ContentType="application/vnd.openxmlformats-officedocument.presentationml.slide+xml"/>
  <Override PartName="/ppt/embeddings/oleObject6.bin" ContentType="application/vnd.openxmlformats-officedocument.oleObject"/>
  <Override PartName="/ppt/embeddings/oleObject14.bin" ContentType="application/vnd.openxmlformats-officedocument.oleObject"/>
  <Override PartName="/ppt/presProps.xml" ContentType="application/vnd.openxmlformats-officedocument.presentationml.presProps+xml"/>
  <Override PartName="/ppt/embeddings/oleObject36.bin" ContentType="application/vnd.openxmlformats-officedocument.oleObject"/>
  <Override PartName="/ppt/embeddings/oleObject12.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embeddings/oleObject21.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3.bin" ContentType="application/vnd.openxmlformats-officedocument.oleObject"/>
  <Override PartName="/ppt/embeddings/oleObject35.bin" ContentType="application/vnd.openxmlformats-officedocument.oleObject"/>
  <Override PartName="/ppt/slideLayouts/slideLayout13.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embeddings/oleObject11.bin" ContentType="application/vnd.openxmlformats-officedocument.oleObject"/>
  <Override PartName="/ppt/slides/slide2.xml" ContentType="application/vnd.openxmlformats-officedocument.presentationml.slide+xml"/>
  <Override PartName="/ppt/embeddings/oleObject27.bin" ContentType="application/vnd.openxmlformats-officedocument.oleObject"/>
  <Override PartName="/ppt/slideLayouts/slideLayout2.xml" ContentType="application/vnd.openxmlformats-officedocument.presentationml.slideLayout+xml"/>
  <Override PartName="/ppt/slides/slide17.xml" ContentType="application/vnd.openxmlformats-officedocument.presentationml.slide+xml"/>
  <Override PartName="/ppt/embeddings/oleObject2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oleObject19.bin" ContentType="application/vnd.openxmlformats-officedocument.oleObject"/>
  <Override PartName="/docProps/app.xml" ContentType="application/vnd.openxmlformats-officedocument.extended-properties+xml"/>
  <Override PartName="/ppt/theme/theme3.xml" ContentType="application/vnd.openxmlformats-officedocument.theme+xml"/>
  <Override PartName="/ppt/embeddings/oleObject34.bin" ContentType="application/vnd.openxmlformats-officedocument.oleObject"/>
  <Override PartName="/ppt/slideLayouts/slideLayout12.xml" ContentType="application/vnd.openxmlformats-officedocument.presentationml.slideLayout+xml"/>
  <Override PartName="/ppt/slides/slide8.xml" ContentType="application/vnd.openxmlformats-officedocument.presentationml.slide+xml"/>
  <Override PartName="/ppt/slideLayouts/slideLayout8.xml" ContentType="application/vnd.openxmlformats-officedocument.presentationml.slideLayout+xml"/>
  <Override PartName="/ppt/embeddings/oleObject10.bin" ContentType="application/vnd.openxmlformats-officedocument.oleObject"/>
  <Override PartName="/ppt/slides/slide1.xml" ContentType="application/vnd.openxmlformats-officedocument.presentationml.slide+xml"/>
  <Override PartName="/ppt/embeddings/oleObject26.bin" ContentType="application/vnd.openxmlformats-officedocument.oleObject"/>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embeddings/oleObject18.bin" ContentType="application/vnd.openxmlformats-officedocument.oleObject"/>
  <Override PartName="/ppt/theme/theme2.xml" ContentType="application/vnd.openxmlformats-officedocument.theme+xml"/>
  <Override PartName="/ppt/embeddings/oleObject33.bin" ContentType="application/vnd.openxmlformats-officedocument.oleObject"/>
  <Override PartName="/ppt/slideLayouts/slideLayout11.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embeddings/oleObject25.bin" ContentType="application/vnd.openxmlformats-officedocument.oleObject"/>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9.bin" ContentType="application/vnd.openxmlformats-officedocument.oleObject"/>
  <Override PartName="/ppt/embeddings/oleObject2.bin" ContentType="application/vnd.openxmlformats-officedocument.oleObject"/>
  <Override PartName="/ppt/embeddings/oleObject17.bin" ContentType="application/vnd.openxmlformats-officedocument.oleObject"/>
  <Override PartName="/ppt/theme/theme1.xml" ContentType="application/vnd.openxmlformats-officedocument.theme+xml"/>
  <Override PartName="/ppt/embeddings/oleObject32.bin" ContentType="application/vnd.openxmlformats-officedocument.oleObject"/>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4"/>
  </p:notesMasterIdLst>
  <p:handoutMasterIdLst>
    <p:handoutMasterId r:id="rId25"/>
  </p:handoutMasterIdLst>
  <p:sldIdLst>
    <p:sldId id="256" r:id="rId2"/>
    <p:sldId id="335" r:id="rId3"/>
    <p:sldId id="713" r:id="rId4"/>
    <p:sldId id="675" r:id="rId5"/>
    <p:sldId id="714" r:id="rId6"/>
    <p:sldId id="630" r:id="rId7"/>
    <p:sldId id="631" r:id="rId8"/>
    <p:sldId id="632" r:id="rId9"/>
    <p:sldId id="633" r:id="rId10"/>
    <p:sldId id="634" r:id="rId11"/>
    <p:sldId id="635" r:id="rId12"/>
    <p:sldId id="636" r:id="rId13"/>
    <p:sldId id="637" r:id="rId14"/>
    <p:sldId id="638" r:id="rId15"/>
    <p:sldId id="639" r:id="rId16"/>
    <p:sldId id="640" r:id="rId17"/>
    <p:sldId id="641" r:id="rId18"/>
    <p:sldId id="642" r:id="rId19"/>
    <p:sldId id="643" r:id="rId20"/>
    <p:sldId id="644" r:id="rId21"/>
    <p:sldId id="645" r:id="rId22"/>
    <p:sldId id="646" r:id="rId2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p:cViewPr varScale="1">
        <p:scale>
          <a:sx n="87" d="100"/>
          <a:sy n="87" d="100"/>
        </p:scale>
        <p:origin x="-52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1" Type="http://schemas.openxmlformats.org/officeDocument/2006/relationships/image" Target="../media/image3.emf"/><Relationship Id="rId2"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1" Type="http://schemas.openxmlformats.org/officeDocument/2006/relationships/image" Target="../media/image47.emf"/><Relationship Id="rId2" Type="http://schemas.openxmlformats.org/officeDocument/2006/relationships/image" Target="../media/image4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16.emf"/><Relationship Id="rId2"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1" Type="http://schemas.openxmlformats.org/officeDocument/2006/relationships/image" Target="../media/image23.emf"/><Relationship Id="rId2"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image" Target="../media/image31.emf"/><Relationship Id="rId2"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emf"/><Relationship Id="rId2"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 Id="rId2" Type="http://schemas.openxmlformats.org/officeDocument/2006/relationships/image" Target="../media/image44.emf"/><Relationship Id="rId3"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114877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39773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Wednesday, Oct. 3, 2012</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Wednesday, Oct. 3,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PHYS 3313-001, Fall 2012                      Dr. Amir Farbin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Wednesday, Oct. 3,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en-US" smtClean="0"/>
              <a:t>PHYS 3313-001, Fall 2012                      Dr. Amir Farbin</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2" r:id="rId13"/>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oleObject" Target="../embeddings/oleObject20.bin"/><Relationship Id="rId5" Type="http://schemas.openxmlformats.org/officeDocument/2006/relationships/oleObject" Target="../embeddings/oleObject21.bin"/><Relationship Id="rId6" Type="http://schemas.openxmlformats.org/officeDocument/2006/relationships/oleObject" Target="../embeddings/oleObject22.bin"/><Relationship Id="rId7" Type="http://schemas.openxmlformats.org/officeDocument/2006/relationships/oleObject" Target="../embeddings/oleObject23.bin"/><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oleObject" Target="../embeddings/oleObject24.bin"/><Relationship Id="rId5" Type="http://schemas.openxmlformats.org/officeDocument/2006/relationships/oleObject" Target="../embeddings/oleObject25.bin"/><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oleObject" Target="../embeddings/oleObject27.bin"/><Relationship Id="rId5" Type="http://schemas.openxmlformats.org/officeDocument/2006/relationships/oleObject" Target="../embeddings/oleObject28.bin"/><Relationship Id="rId6" Type="http://schemas.openxmlformats.org/officeDocument/2006/relationships/oleObject" Target="../embeddings/oleObject29.bin"/><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1" Type="http://schemas.openxmlformats.org/officeDocument/2006/relationships/slideLayout" Target="../slideLayouts/slideLayout13.xml"/><Relationship Id="rId2"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4" Type="http://schemas.openxmlformats.org/officeDocument/2006/relationships/oleObject" Target="../embeddings/oleObject31.bin"/><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oleObject" Target="../embeddings/oleObject32.bin"/><Relationship Id="rId5" Type="http://schemas.openxmlformats.org/officeDocument/2006/relationships/oleObject" Target="../embeddings/oleObject33.bin"/><Relationship Id="rId6" Type="http://schemas.openxmlformats.org/officeDocument/2006/relationships/oleObject" Target="../embeddings/oleObject34.bin"/><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oleObject" Target="../embeddings/oleObject35.bin"/><Relationship Id="rId5" Type="http://schemas.openxmlformats.org/officeDocument/2006/relationships/oleObject" Target="../embeddings/oleObject36.bin"/><Relationship Id="rId6" Type="http://schemas.openxmlformats.org/officeDocument/2006/relationships/oleObject" Target="../embeddings/oleObject37.bin"/><Relationship Id="rId7" Type="http://schemas.openxmlformats.org/officeDocument/2006/relationships/oleObject" Target="../embeddings/oleObject38.bin"/><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oleObject" Target="../embeddings/oleObject40.bin"/><Relationship Id="rId1" Type="http://schemas.openxmlformats.org/officeDocument/2006/relationships/vmlDrawing" Target="../drawings/vmlDrawing11.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4" Type="http://schemas.openxmlformats.org/officeDocument/2006/relationships/image" Target="../media/image55.jpeg"/><Relationship Id="rId1" Type="http://schemas.openxmlformats.org/officeDocument/2006/relationships/slideLayout" Target="../slideLayouts/slideLayout13.xml"/><Relationship Id="rId2" Type="http://schemas.openxmlformats.org/officeDocument/2006/relationships/image" Target="../media/image5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6.jpeg"/><Relationship Id="rId3" Type="http://schemas.openxmlformats.org/officeDocument/2006/relationships/image" Target="../media/image5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oleObject" Target="../embeddings/oleObject7.bin"/><Relationship Id="rId5" Type="http://schemas.openxmlformats.org/officeDocument/2006/relationships/oleObject" Target="../embeddings/oleObject8.bin"/><Relationship Id="rId6" Type="http://schemas.openxmlformats.org/officeDocument/2006/relationships/oleObject" Target="../embeddings/oleObject9.bin"/><Relationship Id="rId7" Type="http://schemas.openxmlformats.org/officeDocument/2006/relationships/oleObject" Target="../embeddings/oleObject10.bin"/><Relationship Id="rId8" Type="http://schemas.openxmlformats.org/officeDocument/2006/relationships/oleObject" Target="../embeddings/oleObject11.bin"/><Relationship Id="rId9" Type="http://schemas.openxmlformats.org/officeDocument/2006/relationships/oleObject" Target="../embeddings/oleObject12.bin"/><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oleObject" Target="../embeddings/oleObject13.bin"/><Relationship Id="rId5" Type="http://schemas.openxmlformats.org/officeDocument/2006/relationships/oleObject" Target="../embeddings/oleObject14.bin"/><Relationship Id="rId6" Type="http://schemas.openxmlformats.org/officeDocument/2006/relationships/oleObject" Target="../embeddings/oleObject15.bin"/><Relationship Id="rId7" Type="http://schemas.openxmlformats.org/officeDocument/2006/relationships/oleObject" Target="../embeddings/oleObject16.bin"/><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oleObject" Target="../embeddings/oleObject18.bin"/><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Wednesday, Oct. 3, 2012</a:t>
            </a:r>
            <a:endParaRPr lang="en-US"/>
          </a:p>
        </p:txBody>
      </p:sp>
      <p:sp>
        <p:nvSpPr>
          <p:cNvPr id="7" name="Rectangle 5"/>
          <p:cNvSpPr>
            <a:spLocks noGrp="1" noChangeArrowheads="1"/>
          </p:cNvSpPr>
          <p:nvPr>
            <p:ph type="ftr" sz="quarter" idx="11"/>
          </p:nvPr>
        </p:nvSpPr>
        <p:spPr/>
        <p:txBody>
          <a:bodyPr/>
          <a:lstStyle/>
          <a:p>
            <a:pPr>
              <a:defRPr/>
            </a:pPr>
            <a:r>
              <a:rPr lang="en-US" smtClean="0"/>
              <a:t>PHYS 3313-001, Fall 2012                      Dr. Amir Farbin</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#11</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220696" y="1447800"/>
            <a:ext cx="4394637"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Wednesday, Oct. 3, </a:t>
            </a:r>
            <a:r>
              <a:rPr lang="en-US" dirty="0">
                <a:solidFill>
                  <a:schemeClr val="accent2"/>
                </a:solidFill>
                <a:latin typeface="Monotype Corsiva" pitchFamily="-84" charset="0"/>
              </a:rPr>
              <a:t>2012</a:t>
            </a: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a:t>
            </a:r>
            <a:r>
              <a:rPr lang="en-US" b="1" dirty="0" smtClean="0">
                <a:solidFill>
                  <a:srgbClr val="FF0066"/>
                </a:solidFill>
                <a:latin typeface="Monotype Corsiva" pitchFamily="-84" charset="0"/>
              </a:rPr>
              <a:t>Amir </a:t>
            </a:r>
            <a:r>
              <a:rPr lang="en-US" b="1" dirty="0" err="1" smtClean="0">
                <a:solidFill>
                  <a:srgbClr val="FF0066"/>
                </a:solidFill>
                <a:latin typeface="Monotype Corsiva" pitchFamily="-84" charset="0"/>
              </a:rPr>
              <a:t>Farbin</a:t>
            </a:r>
            <a:r>
              <a:rPr lang="en-US" dirty="0" smtClean="0">
                <a:solidFill>
                  <a:schemeClr val="accent2"/>
                </a:solidFill>
                <a:latin typeface="Monotype Corsiva" pitchFamily="-84" charset="0"/>
              </a:rPr>
              <a:t> (disguised as Dr. 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524000" y="2209800"/>
            <a:ext cx="62484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Arial Narrow" pitchFamily="-84" charset="0"/>
              </a:rPr>
              <a:t>Wave Motion &amp; Properties</a:t>
            </a:r>
          </a:p>
          <a:p>
            <a:pPr marL="609600" indent="-609600">
              <a:spcBef>
                <a:spcPct val="20000"/>
              </a:spcBef>
              <a:buFontTx/>
              <a:buChar char="•"/>
            </a:pPr>
            <a:r>
              <a:rPr lang="en-US" sz="2800" dirty="0" smtClean="0">
                <a:solidFill>
                  <a:schemeClr val="accent2"/>
                </a:solidFill>
                <a:latin typeface="Arial Narrow" pitchFamily="-84" charset="0"/>
              </a:rPr>
              <a:t>Superposition Principle</a:t>
            </a:r>
          </a:p>
          <a:p>
            <a:pPr marL="609600" indent="-609600">
              <a:spcBef>
                <a:spcPct val="20000"/>
              </a:spcBef>
              <a:buFontTx/>
              <a:buChar char="•"/>
            </a:pPr>
            <a:r>
              <a:rPr lang="en-US" sz="2800" dirty="0" smtClean="0">
                <a:solidFill>
                  <a:schemeClr val="accent2"/>
                </a:solidFill>
                <a:latin typeface="Arial Narrow" pitchFamily="-84" charset="0"/>
              </a:rPr>
              <a:t>Wave Packets</a:t>
            </a:r>
          </a:p>
          <a:p>
            <a:pPr marL="609600" indent="-609600">
              <a:spcBef>
                <a:spcPct val="20000"/>
              </a:spcBef>
              <a:buFontTx/>
              <a:buChar char="•"/>
            </a:pPr>
            <a:r>
              <a:rPr lang="en-US" sz="2800" dirty="0" smtClean="0">
                <a:solidFill>
                  <a:schemeClr val="accent2"/>
                </a:solidFill>
                <a:latin typeface="Arial Narrow" pitchFamily="-84" charset="0"/>
              </a:rPr>
              <a:t>Gaussian Wave Packets</a:t>
            </a:r>
          </a:p>
          <a:p>
            <a:pPr marL="609600" indent="-609600">
              <a:spcBef>
                <a:spcPct val="20000"/>
              </a:spcBef>
              <a:buFontTx/>
              <a:buChar char="•"/>
            </a:pPr>
            <a:r>
              <a:rPr lang="en-US" sz="2800" dirty="0" smtClean="0">
                <a:solidFill>
                  <a:schemeClr val="accent2"/>
                </a:solidFill>
                <a:latin typeface="Arial Narrow" pitchFamily="-84" charset="0"/>
              </a:rPr>
              <a:t>Dispersion</a:t>
            </a:r>
          </a:p>
          <a:p>
            <a:pPr marL="609600" indent="-609600">
              <a:spcBef>
                <a:spcPct val="20000"/>
              </a:spcBef>
              <a:buFontTx/>
              <a:buChar char="•"/>
            </a:pPr>
            <a:r>
              <a:rPr lang="en-US" sz="2800" dirty="0" smtClean="0">
                <a:solidFill>
                  <a:schemeClr val="accent2"/>
                </a:solidFill>
                <a:latin typeface="Arial Narrow" pitchFamily="-84" charset="0"/>
              </a:rPr>
              <a:t>Wave–Particle Duality</a:t>
            </a:r>
          </a:p>
          <a:p>
            <a:pPr marL="609600" indent="-609600">
              <a:spcBef>
                <a:spcPct val="20000"/>
              </a:spcBef>
              <a:buFontTx/>
              <a:buChar char="•"/>
            </a:pPr>
            <a:r>
              <a:rPr lang="en-US" sz="2800" dirty="0" smtClean="0">
                <a:solidFill>
                  <a:schemeClr val="accent2"/>
                </a:solidFill>
                <a:latin typeface="Arial Narrow" pitchFamily="-84" charset="0"/>
              </a:rPr>
              <a:t>Uncertainty Principle</a:t>
            </a:r>
          </a:p>
          <a:p>
            <a:pPr marL="609600" indent="-609600">
              <a:spcBef>
                <a:spcPct val="20000"/>
              </a:spcBef>
              <a:buFontTx/>
              <a:buChar char="•"/>
            </a:pPr>
            <a:r>
              <a:rPr lang="en-US" sz="2800" dirty="0" smtClean="0">
                <a:solidFill>
                  <a:schemeClr val="accent2"/>
                </a:solidFill>
                <a:latin typeface="Arial Narrow" pitchFamily="-84" charset="0"/>
              </a:rPr>
              <a:t> Schrodinger Equation</a:t>
            </a: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
            <a:ext cx="8229600" cy="685800"/>
          </a:xfrm>
        </p:spPr>
        <p:txBody>
          <a:bodyPr/>
          <a:lstStyle/>
          <a:p>
            <a:pPr eaLnBrk="1" hangingPunct="1">
              <a:defRPr/>
            </a:pPr>
            <a:r>
              <a:rPr lang="en-US" sz="3400" dirty="0" smtClean="0">
                <a:cs typeface="+mj-cs"/>
              </a:rPr>
              <a:t>Wave Packet Envelope</a:t>
            </a:r>
          </a:p>
        </p:txBody>
      </p:sp>
      <p:sp>
        <p:nvSpPr>
          <p:cNvPr id="27652" name="Rectangle 3"/>
          <p:cNvSpPr>
            <a:spLocks noGrp="1" noChangeArrowheads="1"/>
          </p:cNvSpPr>
          <p:nvPr>
            <p:ph type="body" sz="half" idx="1"/>
          </p:nvPr>
        </p:nvSpPr>
        <p:spPr>
          <a:xfrm>
            <a:off x="381000" y="685800"/>
            <a:ext cx="8383588" cy="4878388"/>
          </a:xfrm>
        </p:spPr>
        <p:txBody>
          <a:bodyPr/>
          <a:lstStyle/>
          <a:p>
            <a:pPr eaLnBrk="1" hangingPunct="1">
              <a:lnSpc>
                <a:spcPct val="90000"/>
              </a:lnSpc>
            </a:pPr>
            <a:r>
              <a:rPr lang="en-US" sz="2400" dirty="0">
                <a:cs typeface="ＭＳ Ｐゴシック" pitchFamily="-84" charset="-128"/>
              </a:rPr>
              <a:t>The superposition of two waves yields a wave number and angular frequency of the wave packet envelope.</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range of wave numbers and angular frequencies that produce the wave packet have the following relations:</a:t>
            </a: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A </a:t>
            </a:r>
            <a:r>
              <a:rPr lang="en-US" sz="2400" b="1" dirty="0">
                <a:cs typeface="ＭＳ Ｐゴシック" pitchFamily="-84" charset="-128"/>
              </a:rPr>
              <a:t>Gaussian wave packet</a:t>
            </a:r>
            <a:r>
              <a:rPr lang="en-US" sz="2400" dirty="0">
                <a:cs typeface="ＭＳ Ｐゴシック" pitchFamily="-84" charset="-128"/>
              </a:rPr>
              <a:t> has similar relations:</a:t>
            </a:r>
          </a:p>
          <a:p>
            <a:pPr eaLnBrk="1" hangingPunct="1">
              <a:lnSpc>
                <a:spcPct val="90000"/>
              </a:lnSpc>
            </a:pPr>
            <a:endParaRPr lang="en-US" sz="2400" dirty="0">
              <a:cs typeface="ＭＳ Ｐゴシック" pitchFamily="-84" charset="-128"/>
            </a:endParaRPr>
          </a:p>
          <a:p>
            <a:pPr eaLnBrk="1" hangingPunct="1">
              <a:lnSpc>
                <a:spcPct val="90000"/>
              </a:lnSpc>
              <a:buFont typeface="Wingdings" pitchFamily="-84" charset="2"/>
              <a:buNone/>
            </a:pPr>
            <a:endParaRPr lang="en-US" sz="2400" dirty="0">
              <a:cs typeface="ＭＳ Ｐゴシック" pitchFamily="-84" charset="-128"/>
            </a:endParaRPr>
          </a:p>
          <a:p>
            <a:pPr eaLnBrk="1" hangingPunct="1">
              <a:lnSpc>
                <a:spcPct val="90000"/>
              </a:lnSpc>
            </a:pPr>
            <a:r>
              <a:rPr lang="en-US" sz="2400" dirty="0">
                <a:cs typeface="ＭＳ Ｐゴシック" pitchFamily="-84" charset="-128"/>
              </a:rPr>
              <a:t>The localization of the wave packet over a small region to describe a particle requires a large range of wave numbers. Conversely, a small range of wave numbers cannot produce a wave packet localized within a small distance. </a:t>
            </a:r>
            <a:endParaRPr lang="en-US" sz="2800" dirty="0">
              <a:cs typeface="ＭＳ Ｐゴシック" pitchFamily="-84" charset="-128"/>
            </a:endParaRPr>
          </a:p>
        </p:txBody>
      </p:sp>
      <p:sp>
        <p:nvSpPr>
          <p:cNvPr id="9" name="Date Placeholder 8"/>
          <p:cNvSpPr>
            <a:spLocks noGrp="1"/>
          </p:cNvSpPr>
          <p:nvPr>
            <p:ph type="dt" sz="half" idx="10"/>
          </p:nvPr>
        </p:nvSpPr>
        <p:spPr/>
        <p:txBody>
          <a:bodyPr/>
          <a:lstStyle/>
          <a:p>
            <a:pPr>
              <a:defRPr/>
            </a:pPr>
            <a:r>
              <a:rPr lang="en-US" smtClean="0"/>
              <a:t>Wednesday, Oct. 3, 2012</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10</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348165" name="Object 2"/>
          <p:cNvGraphicFramePr>
            <a:graphicFrameLocks noChangeAspect="1"/>
          </p:cNvGraphicFramePr>
          <p:nvPr/>
        </p:nvGraphicFramePr>
        <p:xfrm>
          <a:off x="5334000" y="1143000"/>
          <a:ext cx="1676400" cy="936196"/>
        </p:xfrm>
        <a:graphic>
          <a:graphicData uri="http://schemas.openxmlformats.org/presentationml/2006/ole">
            <p:oleObj spid="_x0000_s348186" name="Equation" r:id="rId3" imgW="723900" imgH="393700" progId="Equation.DSMT4">
              <p:embed/>
            </p:oleObj>
          </a:graphicData>
        </a:graphic>
      </p:graphicFrame>
      <p:graphicFrame>
        <p:nvGraphicFramePr>
          <p:cNvPr id="348166" name="Object 2"/>
          <p:cNvGraphicFramePr>
            <a:graphicFrameLocks noChangeAspect="1"/>
          </p:cNvGraphicFramePr>
          <p:nvPr/>
        </p:nvGraphicFramePr>
        <p:xfrm>
          <a:off x="2362200" y="3124200"/>
          <a:ext cx="1676400" cy="423863"/>
        </p:xfrm>
        <a:graphic>
          <a:graphicData uri="http://schemas.openxmlformats.org/presentationml/2006/ole">
            <p:oleObj spid="_x0000_s348187" name="Equation" r:id="rId4" imgW="723900" imgH="177800" progId="Equation.DSMT4">
              <p:embed/>
            </p:oleObj>
          </a:graphicData>
        </a:graphic>
      </p:graphicFrame>
      <p:graphicFrame>
        <p:nvGraphicFramePr>
          <p:cNvPr id="348167" name="Object 2"/>
          <p:cNvGraphicFramePr>
            <a:graphicFrameLocks noChangeAspect="1"/>
          </p:cNvGraphicFramePr>
          <p:nvPr/>
        </p:nvGraphicFramePr>
        <p:xfrm>
          <a:off x="4800600" y="3124200"/>
          <a:ext cx="1676400" cy="423863"/>
        </p:xfrm>
        <a:graphic>
          <a:graphicData uri="http://schemas.openxmlformats.org/presentationml/2006/ole">
            <p:oleObj spid="_x0000_s348188" name="Equation" r:id="rId5" imgW="723900" imgH="177800" progId="Equation.DSMT4">
              <p:embed/>
            </p:oleObj>
          </a:graphicData>
        </a:graphic>
      </p:graphicFrame>
      <p:graphicFrame>
        <p:nvGraphicFramePr>
          <p:cNvPr id="348168" name="Object 2"/>
          <p:cNvGraphicFramePr>
            <a:graphicFrameLocks noChangeAspect="1"/>
          </p:cNvGraphicFramePr>
          <p:nvPr/>
        </p:nvGraphicFramePr>
        <p:xfrm>
          <a:off x="2438400" y="4114800"/>
          <a:ext cx="1498600" cy="936625"/>
        </p:xfrm>
        <a:graphic>
          <a:graphicData uri="http://schemas.openxmlformats.org/presentationml/2006/ole">
            <p:oleObj spid="_x0000_s348189" name="Equation" r:id="rId6" imgW="647700" imgH="393700" progId="Equation.DSMT4">
              <p:embed/>
            </p:oleObj>
          </a:graphicData>
        </a:graphic>
      </p:graphicFrame>
      <p:graphicFrame>
        <p:nvGraphicFramePr>
          <p:cNvPr id="348169" name="Object 2"/>
          <p:cNvGraphicFramePr>
            <a:graphicFrameLocks noChangeAspect="1"/>
          </p:cNvGraphicFramePr>
          <p:nvPr/>
        </p:nvGraphicFramePr>
        <p:xfrm>
          <a:off x="4724400" y="4114800"/>
          <a:ext cx="1500187" cy="936625"/>
        </p:xfrm>
        <a:graphic>
          <a:graphicData uri="http://schemas.openxmlformats.org/presentationml/2006/ole">
            <p:oleObj spid="_x0000_s348190" name="Equation" r:id="rId7" imgW="647700" imgH="393700" progId="Equation.DSMT4">
              <p:embed/>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381000" y="609600"/>
            <a:ext cx="8231187" cy="5030788"/>
          </a:xfrm>
          <a:prstGeom prst="rect">
            <a:avLst/>
          </a:prstGeom>
          <a:noFill/>
          <a:ln>
            <a:noFill/>
          </a:ln>
          <a:effectLst/>
          <a:extLst/>
        </p:spPr>
        <p:txBody>
          <a:bodyPr>
            <a:prstTxWarp prst="textNoShape">
              <a:avLst/>
            </a:prstTxWarp>
          </a:bodyPr>
          <a:lstStyle/>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A Gaussian wave packet describes the envelope of a pulse wave</a:t>
            </a:r>
            <a:r>
              <a:rPr lang="en-US" sz="2800" dirty="0" smtClean="0">
                <a:solidFill>
                  <a:srgbClr val="3333CC"/>
                </a:solidFill>
                <a:latin typeface="+mn-lt"/>
              </a:rPr>
              <a:t>.</a:t>
            </a: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smtClean="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None/>
            </a:pPr>
            <a:endParaRPr lang="en-US" sz="2800" dirty="0">
              <a:solidFill>
                <a:srgbClr val="3333CC"/>
              </a:solidFill>
              <a:latin typeface="+mn-lt"/>
            </a:endParaRPr>
          </a:p>
          <a:p>
            <a:pPr marL="342900" indent="-342900" eaLnBrk="1" hangingPunct="1">
              <a:spcBef>
                <a:spcPct val="20000"/>
              </a:spcBef>
              <a:buClr>
                <a:srgbClr val="3333CC"/>
              </a:buClr>
              <a:buSzPct val="65000"/>
              <a:buFont typeface="Wingdings" pitchFamily="-84" charset="2"/>
              <a:buChar char="n"/>
            </a:pPr>
            <a:r>
              <a:rPr lang="en-US" sz="2800" dirty="0">
                <a:solidFill>
                  <a:srgbClr val="3333CC"/>
                </a:solidFill>
                <a:latin typeface="+mn-lt"/>
              </a:rPr>
              <a:t>The group velocity is		</a:t>
            </a:r>
          </a:p>
        </p:txBody>
      </p:sp>
      <p:pic>
        <p:nvPicPr>
          <p:cNvPr id="28680" name="Picture 1"/>
          <p:cNvPicPr>
            <a:picLocks/>
          </p:cNvPicPr>
          <p:nvPr/>
        </p:nvPicPr>
        <p:blipFill>
          <a:blip r:embed="rId3"/>
          <a:srcRect/>
          <a:stretch>
            <a:fillRect/>
          </a:stretch>
        </p:blipFill>
        <p:spPr bwMode="auto">
          <a:xfrm>
            <a:off x="609600" y="1981200"/>
            <a:ext cx="7823200" cy="3429000"/>
          </a:xfrm>
          <a:prstGeom prst="rect">
            <a:avLst/>
          </a:prstGeom>
          <a:noFill/>
          <a:ln w="9525">
            <a:noFill/>
            <a:miter lim="800000"/>
            <a:headEnd/>
            <a:tailEnd/>
          </a:ln>
        </p:spPr>
      </p:pic>
      <p:sp>
        <p:nvSpPr>
          <p:cNvPr id="59394" name="Rectangle 2"/>
          <p:cNvSpPr>
            <a:spLocks noGrp="1" noChangeArrowheads="1"/>
          </p:cNvSpPr>
          <p:nvPr>
            <p:ph type="title"/>
          </p:nvPr>
        </p:nvSpPr>
        <p:spPr>
          <a:xfrm>
            <a:off x="457200" y="49213"/>
            <a:ext cx="8229600" cy="712787"/>
          </a:xfrm>
        </p:spPr>
        <p:txBody>
          <a:bodyPr/>
          <a:lstStyle/>
          <a:p>
            <a:pPr eaLnBrk="1" hangingPunct="1">
              <a:defRPr/>
            </a:pPr>
            <a:r>
              <a:rPr lang="en-US" sz="3600" dirty="0" smtClean="0">
                <a:cs typeface="+mj-cs"/>
              </a:rPr>
              <a:t>Gaussian Function</a:t>
            </a:r>
          </a:p>
        </p:txBody>
      </p:sp>
      <p:sp>
        <p:nvSpPr>
          <p:cNvPr id="28677" name="Rectangle 3"/>
          <p:cNvSpPr>
            <a:spLocks noGrp="1" noChangeArrowheads="1"/>
          </p:cNvSpPr>
          <p:nvPr>
            <p:ph type="body" sz="half" idx="1"/>
          </p:nvPr>
        </p:nvSpPr>
        <p:spPr>
          <a:xfrm>
            <a:off x="457200" y="1449388"/>
            <a:ext cx="3810000" cy="4037012"/>
          </a:xfrm>
        </p:spPr>
        <p:txBody>
          <a:bodyPr/>
          <a:lstStyle/>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smtClean="0">
              <a:cs typeface="ＭＳ Ｐゴシック" pitchFamily="-84" charset="-128"/>
            </a:endParaRPr>
          </a:p>
          <a:p>
            <a:pPr algn="ctr" eaLnBrk="1" hangingPunct="1">
              <a:buFont typeface="Wingdings" pitchFamily="-84" charset="2"/>
              <a:buNone/>
            </a:pPr>
            <a:endParaRPr lang="en-US" sz="2600" dirty="0">
              <a:cs typeface="ＭＳ Ｐゴシック" pitchFamily="-84" charset="-128"/>
            </a:endParaRPr>
          </a:p>
        </p:txBody>
      </p:sp>
      <p:sp>
        <p:nvSpPr>
          <p:cNvPr id="8" name="Date Placeholder 7"/>
          <p:cNvSpPr>
            <a:spLocks noGrp="1"/>
          </p:cNvSpPr>
          <p:nvPr>
            <p:ph type="dt" sz="half" idx="10"/>
          </p:nvPr>
        </p:nvSpPr>
        <p:spPr/>
        <p:txBody>
          <a:bodyPr/>
          <a:lstStyle/>
          <a:p>
            <a:pPr>
              <a:defRPr/>
            </a:pPr>
            <a:r>
              <a:rPr lang="en-US" smtClean="0"/>
              <a:t>Wednesday, Oct. 3, 2012</a:t>
            </a:r>
            <a:endParaRPr lang="en-US" dirty="0"/>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21507" name="Object 3"/>
          <p:cNvGraphicFramePr>
            <a:graphicFrameLocks noChangeAspect="1"/>
          </p:cNvGraphicFramePr>
          <p:nvPr/>
        </p:nvGraphicFramePr>
        <p:xfrm>
          <a:off x="2057400" y="1066800"/>
          <a:ext cx="5181600" cy="636588"/>
        </p:xfrm>
        <a:graphic>
          <a:graphicData uri="http://schemas.openxmlformats.org/presentationml/2006/ole">
            <p:oleObj spid="_x0000_s21517" name="Equation" r:id="rId4" imgW="2171700" imgH="266700" progId="Equation.DSMT4">
              <p:embed/>
            </p:oleObj>
          </a:graphicData>
        </a:graphic>
      </p:graphicFrame>
      <p:graphicFrame>
        <p:nvGraphicFramePr>
          <p:cNvPr id="21509" name="Object 2"/>
          <p:cNvGraphicFramePr>
            <a:graphicFrameLocks noChangeAspect="1"/>
          </p:cNvGraphicFramePr>
          <p:nvPr/>
        </p:nvGraphicFramePr>
        <p:xfrm>
          <a:off x="3671887" y="5486400"/>
          <a:ext cx="1128713" cy="781050"/>
        </p:xfrm>
        <a:graphic>
          <a:graphicData uri="http://schemas.openxmlformats.org/presentationml/2006/ole">
            <p:oleObj spid="_x0000_s21518" name="Equation" r:id="rId5" imgW="584200" imgH="393700" progId="Equation.DSMT4">
              <p:embed/>
            </p:oleObj>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0"/>
            <a:ext cx="8229600" cy="712787"/>
          </a:xfrm>
        </p:spPr>
        <p:txBody>
          <a:bodyPr/>
          <a:lstStyle/>
          <a:p>
            <a:pPr eaLnBrk="1" hangingPunct="1">
              <a:defRPr/>
            </a:pPr>
            <a:r>
              <a:rPr lang="en-US" sz="3400" dirty="0" smtClean="0">
                <a:cs typeface="+mj-cs"/>
              </a:rPr>
              <a:t>Dispersion</a:t>
            </a:r>
          </a:p>
        </p:txBody>
      </p:sp>
      <p:sp>
        <p:nvSpPr>
          <p:cNvPr id="60419" name="Rectangle 3"/>
          <p:cNvSpPr>
            <a:spLocks noGrp="1" noChangeArrowheads="1"/>
          </p:cNvSpPr>
          <p:nvPr>
            <p:ph type="body" sz="half" idx="1"/>
          </p:nvPr>
        </p:nvSpPr>
        <p:spPr>
          <a:xfrm>
            <a:off x="457200" y="685800"/>
            <a:ext cx="8307388" cy="4649788"/>
          </a:xfrm>
        </p:spPr>
        <p:txBody>
          <a:bodyPr/>
          <a:lstStyle/>
          <a:p>
            <a:pPr eaLnBrk="1" hangingPunct="1">
              <a:buFont typeface="Wingdings" charset="0"/>
              <a:buChar char="n"/>
              <a:defRPr/>
            </a:pPr>
            <a:r>
              <a:rPr lang="en-US" sz="2800" dirty="0" smtClean="0">
                <a:cs typeface="+mn-cs"/>
              </a:rPr>
              <a:t>Considering the group velocity of a de Broglie wave packet yields:</a:t>
            </a:r>
          </a:p>
          <a:p>
            <a:pPr eaLnBrk="1" hangingPunct="1">
              <a:buFont typeface="Wingdings" charset="0"/>
              <a:buChar char="n"/>
              <a:defRPr/>
            </a:pPr>
            <a:endParaRPr lang="en-US" sz="2800" dirty="0" smtClean="0">
              <a:cs typeface="+mn-cs"/>
            </a:endParaRPr>
          </a:p>
          <a:p>
            <a:pPr eaLnBrk="1" hangingPunct="1">
              <a:buFont typeface="Wingdings" charset="0"/>
              <a:buNone/>
              <a:defRPr/>
            </a:pPr>
            <a:r>
              <a:rPr lang="en-US" sz="2800" dirty="0" smtClean="0">
                <a:cs typeface="+mn-cs"/>
              </a:rPr>
              <a:t>							</a:t>
            </a:r>
          </a:p>
          <a:p>
            <a:pPr eaLnBrk="1" hangingPunct="1">
              <a:buFont typeface="Wingdings" charset="0"/>
              <a:buChar char="n"/>
              <a:defRPr/>
            </a:pPr>
            <a:r>
              <a:rPr lang="en-US" sz="2800" dirty="0" smtClean="0">
                <a:cs typeface="+mn-cs"/>
              </a:rPr>
              <a:t>The relationship between the phase velocity and the group velocity is    </a:t>
            </a:r>
          </a:p>
          <a:p>
            <a:pPr eaLnBrk="1" hangingPunct="1">
              <a:buFont typeface="Wingdings" charset="0"/>
              <a:buNone/>
              <a:defRPr/>
            </a:pPr>
            <a:endParaRPr lang="en-US" sz="2800" dirty="0" smtClean="0">
              <a:cs typeface="+mn-cs"/>
            </a:endParaRPr>
          </a:p>
          <a:p>
            <a:pPr eaLnBrk="1" hangingPunct="1">
              <a:buFont typeface="Wingdings" charset="0"/>
              <a:buChar char="n"/>
              <a:defRPr/>
            </a:pPr>
            <a:r>
              <a:rPr lang="en-US" sz="2800" dirty="0" smtClean="0">
                <a:cs typeface="+mn-cs"/>
              </a:rPr>
              <a:t>Hence the group velocity may be greater or less than the phase velocity. A medium is called </a:t>
            </a:r>
            <a:r>
              <a:rPr lang="en-US" sz="2800" b="1" dirty="0" err="1" smtClean="0">
                <a:cs typeface="+mn-cs"/>
              </a:rPr>
              <a:t>nondispersive</a:t>
            </a:r>
            <a:r>
              <a:rPr lang="en-US" sz="2800" dirty="0" smtClean="0">
                <a:cs typeface="+mn-cs"/>
              </a:rPr>
              <a:t> when the phase velocity is the same for all frequencies and equal to the group velocity.							</a:t>
            </a:r>
          </a:p>
        </p:txBody>
      </p:sp>
      <p:sp>
        <p:nvSpPr>
          <p:cNvPr id="6" name="Date Placeholder 5"/>
          <p:cNvSpPr>
            <a:spLocks noGrp="1"/>
          </p:cNvSpPr>
          <p:nvPr>
            <p:ph type="dt" sz="half" idx="10"/>
          </p:nvPr>
        </p:nvSpPr>
        <p:spPr/>
        <p:txBody>
          <a:bodyPr/>
          <a:lstStyle/>
          <a:p>
            <a:pPr>
              <a:defRPr/>
            </a:pPr>
            <a:r>
              <a:rPr lang="en-US" smtClean="0"/>
              <a:t>Wednesday, Oct. 3,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12</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40322" name="Object 2"/>
          <p:cNvGraphicFramePr>
            <a:graphicFrameLocks noChangeAspect="1"/>
          </p:cNvGraphicFramePr>
          <p:nvPr/>
        </p:nvGraphicFramePr>
        <p:xfrm>
          <a:off x="2667000" y="3255963"/>
          <a:ext cx="1511300" cy="858837"/>
        </p:xfrm>
        <a:graphic>
          <a:graphicData uri="http://schemas.openxmlformats.org/presentationml/2006/ole">
            <p:oleObj spid="_x0000_s440342" name="Equation" r:id="rId3" imgW="698500" imgH="393700" progId="Equation.DSMT4">
              <p:embed/>
            </p:oleObj>
          </a:graphicData>
        </a:graphic>
      </p:graphicFrame>
      <p:graphicFrame>
        <p:nvGraphicFramePr>
          <p:cNvPr id="440324" name="Object 2"/>
          <p:cNvGraphicFramePr>
            <a:graphicFrameLocks noChangeAspect="1"/>
          </p:cNvGraphicFramePr>
          <p:nvPr/>
        </p:nvGraphicFramePr>
        <p:xfrm>
          <a:off x="3581400" y="1468438"/>
          <a:ext cx="2078038" cy="969962"/>
        </p:xfrm>
        <a:graphic>
          <a:graphicData uri="http://schemas.openxmlformats.org/presentationml/2006/ole">
            <p:oleObj spid="_x0000_s440343" name="Equation" r:id="rId4" imgW="977900" imgH="444500" progId="Equation.DSMT4">
              <p:embed/>
            </p:oleObj>
          </a:graphicData>
        </a:graphic>
      </p:graphicFrame>
      <p:graphicFrame>
        <p:nvGraphicFramePr>
          <p:cNvPr id="440327" name="Object 2"/>
          <p:cNvGraphicFramePr>
            <a:graphicFrameLocks noChangeAspect="1"/>
          </p:cNvGraphicFramePr>
          <p:nvPr/>
        </p:nvGraphicFramePr>
        <p:xfrm>
          <a:off x="4176712" y="3276600"/>
          <a:ext cx="1538288" cy="858837"/>
        </p:xfrm>
        <a:graphic>
          <a:graphicData uri="http://schemas.openxmlformats.org/presentationml/2006/ole">
            <p:oleObj spid="_x0000_s440344" name="Equation" r:id="rId5" imgW="723900" imgH="393700" progId="Equation.DSMT4">
              <p:embed/>
            </p:oleObj>
          </a:graphicData>
        </a:graphic>
      </p:graphicFrame>
      <p:graphicFrame>
        <p:nvGraphicFramePr>
          <p:cNvPr id="440328" name="Object 2"/>
          <p:cNvGraphicFramePr>
            <a:graphicFrameLocks noChangeAspect="1"/>
          </p:cNvGraphicFramePr>
          <p:nvPr/>
        </p:nvGraphicFramePr>
        <p:xfrm>
          <a:off x="5648325" y="3200400"/>
          <a:ext cx="1590675" cy="914400"/>
        </p:xfrm>
        <a:graphic>
          <a:graphicData uri="http://schemas.openxmlformats.org/presentationml/2006/ole">
            <p:oleObj spid="_x0000_s440345" name="Equation" r:id="rId6" imgW="749300" imgH="419100" progId="Equation.DSMT4">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 y="0"/>
            <a:ext cx="6705600" cy="838200"/>
          </a:xfrm>
        </p:spPr>
        <p:txBody>
          <a:bodyPr/>
          <a:lstStyle/>
          <a:p>
            <a:pPr eaLnBrk="1" hangingPunct="1">
              <a:defRPr/>
            </a:pPr>
            <a:r>
              <a:rPr lang="en-US" sz="3400" dirty="0" smtClean="0">
                <a:cs typeface="+mj-cs"/>
              </a:rPr>
              <a:t>Waves or Particles?</a:t>
            </a:r>
          </a:p>
        </p:txBody>
      </p:sp>
      <p:sp>
        <p:nvSpPr>
          <p:cNvPr id="61444" name="Rectangle 4"/>
          <p:cNvSpPr>
            <a:spLocks noGrp="1" noChangeArrowheads="1"/>
          </p:cNvSpPr>
          <p:nvPr>
            <p:ph type="body" sz="half" idx="1"/>
          </p:nvPr>
        </p:nvSpPr>
        <p:spPr>
          <a:xfrm>
            <a:off x="457200" y="685800"/>
            <a:ext cx="5257800" cy="4878387"/>
          </a:xfrm>
        </p:spPr>
        <p:txBody>
          <a:bodyPr/>
          <a:lstStyle/>
          <a:p>
            <a:pPr eaLnBrk="1" hangingPunct="1">
              <a:buFont typeface="Wingdings" charset="0"/>
              <a:buChar char="n"/>
              <a:defRPr/>
            </a:pPr>
            <a:r>
              <a:rPr lang="en-US" sz="2800" dirty="0" smtClean="0">
                <a:cs typeface="+mn-cs"/>
              </a:rPr>
              <a:t>Young’s double-slit diffraction experiment demonstrates the wave property of light.</a:t>
            </a:r>
          </a:p>
          <a:p>
            <a:pPr eaLnBrk="1" hangingPunct="1">
              <a:buFont typeface="Wingdings" charset="0"/>
              <a:buChar char="n"/>
              <a:defRPr/>
            </a:pPr>
            <a:r>
              <a:rPr lang="en-US" sz="2800" dirty="0" smtClean="0">
                <a:cs typeface="+mn-cs"/>
              </a:rPr>
              <a:t>However, dimming the light results in single flashes on the screen representative of particles.</a:t>
            </a:r>
          </a:p>
        </p:txBody>
      </p:sp>
      <p:pic>
        <p:nvPicPr>
          <p:cNvPr id="30730" name="Picture 1"/>
          <p:cNvPicPr>
            <a:picLocks/>
          </p:cNvPicPr>
          <p:nvPr/>
        </p:nvPicPr>
        <p:blipFill>
          <a:blip r:embed="rId2"/>
          <a:srcRect/>
          <a:stretch>
            <a:fillRect/>
          </a:stretch>
        </p:blipFill>
        <p:spPr bwMode="auto">
          <a:xfrm>
            <a:off x="457200" y="3352800"/>
            <a:ext cx="5257800" cy="3276600"/>
          </a:xfrm>
          <a:prstGeom prst="rect">
            <a:avLst/>
          </a:prstGeom>
          <a:noFill/>
          <a:ln w="9525">
            <a:noFill/>
            <a:miter lim="800000"/>
            <a:headEnd/>
            <a:tailEnd/>
          </a:ln>
        </p:spPr>
      </p:pic>
      <p:pic>
        <p:nvPicPr>
          <p:cNvPr id="30731" name="Picture 1"/>
          <p:cNvPicPr>
            <a:picLocks/>
          </p:cNvPicPr>
          <p:nvPr/>
        </p:nvPicPr>
        <p:blipFill>
          <a:blip r:embed="rId3"/>
          <a:srcRect/>
          <a:stretch>
            <a:fillRect/>
          </a:stretch>
        </p:blipFill>
        <p:spPr bwMode="auto">
          <a:xfrm>
            <a:off x="5943600" y="381000"/>
            <a:ext cx="2895600" cy="1447800"/>
          </a:xfrm>
          <a:prstGeom prst="rect">
            <a:avLst/>
          </a:prstGeom>
          <a:noFill/>
          <a:ln w="9525">
            <a:noFill/>
            <a:miter lim="800000"/>
            <a:headEnd/>
            <a:tailEnd/>
          </a:ln>
        </p:spPr>
      </p:pic>
      <p:pic>
        <p:nvPicPr>
          <p:cNvPr id="30732" name="Picture 1"/>
          <p:cNvPicPr>
            <a:picLocks/>
          </p:cNvPicPr>
          <p:nvPr/>
        </p:nvPicPr>
        <p:blipFill>
          <a:blip r:embed="rId4"/>
          <a:srcRect/>
          <a:stretch>
            <a:fillRect/>
          </a:stretch>
        </p:blipFill>
        <p:spPr bwMode="auto">
          <a:xfrm>
            <a:off x="5943600" y="1905000"/>
            <a:ext cx="2895600" cy="1524000"/>
          </a:xfrm>
          <a:prstGeom prst="rect">
            <a:avLst/>
          </a:prstGeom>
          <a:noFill/>
          <a:ln w="9525">
            <a:noFill/>
            <a:miter lim="800000"/>
            <a:headEnd/>
            <a:tailEnd/>
          </a:ln>
        </p:spPr>
      </p:pic>
      <p:pic>
        <p:nvPicPr>
          <p:cNvPr id="30733" name="Picture 1"/>
          <p:cNvPicPr>
            <a:picLocks/>
          </p:cNvPicPr>
          <p:nvPr/>
        </p:nvPicPr>
        <p:blipFill>
          <a:blip r:embed="rId5"/>
          <a:srcRect/>
          <a:stretch>
            <a:fillRect/>
          </a:stretch>
        </p:blipFill>
        <p:spPr bwMode="auto">
          <a:xfrm>
            <a:off x="5943600" y="3467100"/>
            <a:ext cx="2971800" cy="1600200"/>
          </a:xfrm>
          <a:prstGeom prst="rect">
            <a:avLst/>
          </a:prstGeom>
          <a:noFill/>
          <a:ln w="9525">
            <a:noFill/>
            <a:miter lim="800000"/>
            <a:headEnd/>
            <a:tailEnd/>
          </a:ln>
        </p:spPr>
      </p:pic>
      <p:pic>
        <p:nvPicPr>
          <p:cNvPr id="30734" name="Picture 1"/>
          <p:cNvPicPr>
            <a:picLocks/>
          </p:cNvPicPr>
          <p:nvPr/>
        </p:nvPicPr>
        <p:blipFill>
          <a:blip r:embed="rId6"/>
          <a:srcRect/>
          <a:stretch>
            <a:fillRect/>
          </a:stretch>
        </p:blipFill>
        <p:spPr bwMode="auto">
          <a:xfrm>
            <a:off x="5943600" y="5086350"/>
            <a:ext cx="2971800" cy="144780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Wednesday, Oct. 3, 2012</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0"/>
            <a:ext cx="7772400" cy="914400"/>
          </a:xfrm>
        </p:spPr>
        <p:txBody>
          <a:bodyPr/>
          <a:lstStyle/>
          <a:p>
            <a:pPr eaLnBrk="1" hangingPunct="1">
              <a:defRPr/>
            </a:pPr>
            <a:r>
              <a:rPr lang="en-US" sz="3400" dirty="0" smtClean="0">
                <a:cs typeface="+mj-cs"/>
              </a:rPr>
              <a:t>Electron Double-Slit Experiment</a:t>
            </a:r>
          </a:p>
        </p:txBody>
      </p:sp>
      <p:sp>
        <p:nvSpPr>
          <p:cNvPr id="62469" name="Rectangle 5"/>
          <p:cNvSpPr>
            <a:spLocks noGrp="1" noChangeArrowheads="1"/>
          </p:cNvSpPr>
          <p:nvPr>
            <p:ph type="body" sz="half" idx="1"/>
          </p:nvPr>
        </p:nvSpPr>
        <p:spPr>
          <a:xfrm>
            <a:off x="457200" y="836613"/>
            <a:ext cx="3963988" cy="4878387"/>
          </a:xfrm>
        </p:spPr>
        <p:txBody>
          <a:bodyPr/>
          <a:lstStyle/>
          <a:p>
            <a:pPr eaLnBrk="1" hangingPunct="1">
              <a:buFont typeface="Wingdings" charset="0"/>
              <a:buChar char="n"/>
              <a:defRPr/>
            </a:pPr>
            <a:r>
              <a:rPr lang="en-US" sz="2400" dirty="0" smtClean="0">
                <a:cs typeface="+mn-cs"/>
              </a:rPr>
              <a:t>C. </a:t>
            </a:r>
            <a:r>
              <a:rPr lang="en-US" sz="2400" dirty="0" err="1" smtClean="0">
                <a:cs typeface="+mn-cs"/>
              </a:rPr>
              <a:t>Jönsson</a:t>
            </a:r>
            <a:r>
              <a:rPr lang="en-US" sz="2400" dirty="0" smtClean="0">
                <a:cs typeface="+mn-cs"/>
              </a:rPr>
              <a:t> of </a:t>
            </a:r>
            <a:r>
              <a:rPr lang="en-US" sz="2400" dirty="0" err="1" smtClean="0">
                <a:cs typeface="+mn-cs"/>
              </a:rPr>
              <a:t>Tübingen</a:t>
            </a:r>
            <a:r>
              <a:rPr lang="en-US" sz="2400" dirty="0" smtClean="0">
                <a:cs typeface="+mn-cs"/>
              </a:rPr>
              <a:t>, Germany, succeeded in 1961 in showing double-slit interference effects for electrons by constructing very narrow slits and using relatively large distances between the slits and the observation screen.</a:t>
            </a:r>
          </a:p>
          <a:p>
            <a:pPr eaLnBrk="1" hangingPunct="1">
              <a:buFont typeface="Wingdings" charset="0"/>
              <a:buChar char="n"/>
              <a:defRPr/>
            </a:pPr>
            <a:r>
              <a:rPr lang="en-US" sz="2400" dirty="0" smtClean="0">
                <a:cs typeface="+mn-cs"/>
              </a:rPr>
              <a:t>This experiment demonstrated that precisely the same behavior occurs for both light (waves) and electrons (particles).</a:t>
            </a:r>
          </a:p>
        </p:txBody>
      </p:sp>
      <p:pic>
        <p:nvPicPr>
          <p:cNvPr id="31749" name="Picture 1"/>
          <p:cNvPicPr>
            <a:picLocks/>
          </p:cNvPicPr>
          <p:nvPr/>
        </p:nvPicPr>
        <p:blipFill>
          <a:blip r:embed="rId2"/>
          <a:srcRect/>
          <a:stretch>
            <a:fillRect/>
          </a:stretch>
        </p:blipFill>
        <p:spPr bwMode="auto">
          <a:xfrm>
            <a:off x="4953000" y="1066800"/>
            <a:ext cx="3886200" cy="4876800"/>
          </a:xfrm>
          <a:prstGeom prst="rect">
            <a:avLst/>
          </a:prstGeom>
          <a:noFill/>
          <a:ln w="9525">
            <a:noFill/>
            <a:miter lim="800000"/>
            <a:headEnd/>
            <a:tailEnd/>
          </a:ln>
        </p:spPr>
      </p:pic>
      <p:sp>
        <p:nvSpPr>
          <p:cNvPr id="5" name="Date Placeholder 4"/>
          <p:cNvSpPr>
            <a:spLocks noGrp="1"/>
          </p:cNvSpPr>
          <p:nvPr>
            <p:ph type="dt" sz="half" idx="10"/>
          </p:nvPr>
        </p:nvSpPr>
        <p:spPr/>
        <p:txBody>
          <a:bodyPr/>
          <a:lstStyle/>
          <a:p>
            <a:pPr>
              <a:defRPr/>
            </a:pPr>
            <a:r>
              <a:rPr lang="en-US" smtClean="0"/>
              <a:t>Wednesday, Oct. 3, 2012</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14</a:t>
            </a:fld>
            <a:endParaRPr lang="en-US"/>
          </a:p>
        </p:txBody>
      </p:sp>
      <p:sp>
        <p:nvSpPr>
          <p:cNvPr id="7" name="Footer Placeholder 6"/>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636587"/>
          </a:xfrm>
        </p:spPr>
        <p:txBody>
          <a:bodyPr/>
          <a:lstStyle/>
          <a:p>
            <a:pPr eaLnBrk="1" hangingPunct="1">
              <a:defRPr/>
            </a:pPr>
            <a:r>
              <a:rPr lang="en-US" sz="4000" dirty="0" smtClean="0">
                <a:cs typeface="+mj-cs"/>
              </a:rPr>
              <a:t>Which slit?</a:t>
            </a:r>
          </a:p>
        </p:txBody>
      </p:sp>
      <p:sp>
        <p:nvSpPr>
          <p:cNvPr id="57348" name="Rectangle 4"/>
          <p:cNvSpPr>
            <a:spLocks noGrp="1" noChangeArrowheads="1"/>
          </p:cNvSpPr>
          <p:nvPr>
            <p:ph type="body" sz="half" idx="1"/>
          </p:nvPr>
        </p:nvSpPr>
        <p:spPr>
          <a:xfrm>
            <a:off x="457200" y="533400"/>
            <a:ext cx="8231188" cy="5486400"/>
          </a:xfrm>
        </p:spPr>
        <p:txBody>
          <a:bodyPr/>
          <a:lstStyle/>
          <a:p>
            <a:pPr eaLnBrk="1" hangingPunct="1">
              <a:lnSpc>
                <a:spcPct val="90000"/>
              </a:lnSpc>
              <a:buFont typeface="Wingdings" charset="0"/>
              <a:buChar char="n"/>
              <a:defRPr/>
            </a:pPr>
            <a:r>
              <a:rPr lang="en-US" sz="2400" dirty="0" smtClean="0">
                <a:cs typeface="+mn-cs"/>
              </a:rPr>
              <a:t>To determine which slit the electron went through: We set up a light shining on the double slit and use a powerful microscope to look at the region. After the electron passes through one of the slits, light bounces off the electron; we observe the reflected light, so we know which slit the electron came through.</a:t>
            </a:r>
          </a:p>
          <a:p>
            <a:pPr eaLnBrk="1" hangingPunct="1">
              <a:lnSpc>
                <a:spcPct val="90000"/>
              </a:lnSpc>
              <a:buFont typeface="Wingdings" charset="0"/>
              <a:buChar char="n"/>
              <a:defRPr/>
            </a:pPr>
            <a:r>
              <a:rPr lang="en-US" sz="2400" dirty="0" smtClean="0">
                <a:cs typeface="+mn-cs"/>
              </a:rPr>
              <a:t>Use a subscript </a:t>
            </a:r>
            <a:r>
              <a:rPr lang="ja-JP" altLang="en-US" sz="2400" dirty="0" smtClean="0">
                <a:cs typeface="+mn-cs"/>
              </a:rPr>
              <a:t>“</a:t>
            </a:r>
            <a:r>
              <a:rPr lang="en-US" sz="2400" dirty="0" smtClean="0">
                <a:cs typeface="+mn-cs"/>
              </a:rPr>
              <a:t>ph</a:t>
            </a:r>
            <a:r>
              <a:rPr lang="ja-JP" altLang="en-US" sz="2400" dirty="0" smtClean="0">
                <a:cs typeface="+mn-cs"/>
              </a:rPr>
              <a:t>”</a:t>
            </a:r>
            <a:r>
              <a:rPr lang="en-US" sz="2400" dirty="0" smtClean="0">
                <a:cs typeface="+mn-cs"/>
              </a:rPr>
              <a:t> to denote variables for light (photon). Therefore the momentum of the photon is</a:t>
            </a:r>
          </a:p>
          <a:p>
            <a:pPr eaLnBrk="1" hangingPunct="1">
              <a:lnSpc>
                <a:spcPct val="90000"/>
              </a:lnSpc>
              <a:buFont typeface="Wingdings" charset="0"/>
              <a:buChar char="n"/>
              <a:defRPr/>
            </a:pPr>
            <a:endParaRPr lang="en-US" sz="2400" dirty="0" smtClean="0">
              <a:cs typeface="+mn-cs"/>
            </a:endParaRPr>
          </a:p>
          <a:p>
            <a:pPr eaLnBrk="1" hangingPunct="1">
              <a:lnSpc>
                <a:spcPct val="90000"/>
              </a:lnSpc>
              <a:buNone/>
              <a:defRPr/>
            </a:pPr>
            <a:endParaRPr lang="en-US" sz="2400" dirty="0" smtClean="0">
              <a:cs typeface="+mn-cs"/>
            </a:endParaRPr>
          </a:p>
          <a:p>
            <a:pPr eaLnBrk="1" hangingPunct="1">
              <a:lnSpc>
                <a:spcPct val="90000"/>
              </a:lnSpc>
              <a:buFont typeface="Wingdings" charset="0"/>
              <a:buChar char="n"/>
              <a:defRPr/>
            </a:pPr>
            <a:r>
              <a:rPr lang="en-US" sz="2400" dirty="0" smtClean="0">
                <a:cs typeface="+mn-cs"/>
              </a:rPr>
              <a:t>The momentum of the electrons will be on the order of		         .</a:t>
            </a:r>
          </a:p>
          <a:p>
            <a:pPr eaLnBrk="1" hangingPunct="1">
              <a:lnSpc>
                <a:spcPct val="90000"/>
              </a:lnSpc>
              <a:buFont typeface="Wingdings" charset="0"/>
              <a:buNone/>
              <a:defRPr/>
            </a:pPr>
            <a:endParaRPr lang="en-US" sz="2400" dirty="0" smtClean="0">
              <a:cs typeface="+mn-cs"/>
            </a:endParaRPr>
          </a:p>
          <a:p>
            <a:pPr eaLnBrk="1" hangingPunct="1">
              <a:lnSpc>
                <a:spcPct val="90000"/>
              </a:lnSpc>
              <a:buFont typeface="Wingdings" charset="0"/>
              <a:buChar char="n"/>
              <a:defRPr/>
            </a:pPr>
            <a:r>
              <a:rPr lang="en-US" sz="2400" dirty="0" smtClean="0">
                <a:cs typeface="+mn-cs"/>
              </a:rPr>
              <a:t>The difficulty is that the momentum of the photons used to determine which slit the electron went through is sufficiently great to strongly modify the momentum of the electron itself, thus changing the direction of the electron! The attempt to identify which slit the electron is passing through will in itself change the interference pattern.</a:t>
            </a:r>
          </a:p>
        </p:txBody>
      </p:sp>
      <p:sp>
        <p:nvSpPr>
          <p:cNvPr id="6" name="Date Placeholder 5"/>
          <p:cNvSpPr>
            <a:spLocks noGrp="1"/>
          </p:cNvSpPr>
          <p:nvPr>
            <p:ph type="dt" sz="half" idx="10"/>
          </p:nvPr>
        </p:nvSpPr>
        <p:spPr/>
        <p:txBody>
          <a:bodyPr/>
          <a:lstStyle/>
          <a:p>
            <a:pPr>
              <a:defRPr/>
            </a:pPr>
            <a:r>
              <a:rPr lang="en-US" smtClean="0"/>
              <a:t>Wednesday, Oct. 3,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15</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44418" name="Object 2"/>
          <p:cNvGraphicFramePr>
            <a:graphicFrameLocks noChangeAspect="1"/>
          </p:cNvGraphicFramePr>
          <p:nvPr/>
        </p:nvGraphicFramePr>
        <p:xfrm>
          <a:off x="4876800" y="2743200"/>
          <a:ext cx="1982607" cy="990600"/>
        </p:xfrm>
        <a:graphic>
          <a:graphicData uri="http://schemas.openxmlformats.org/presentationml/2006/ole">
            <p:oleObj spid="_x0000_s444427" name="Equation" r:id="rId3" imgW="889000" imgH="444500" progId="Equation.DSMT4">
              <p:embed/>
            </p:oleObj>
          </a:graphicData>
        </a:graphic>
      </p:graphicFrame>
      <p:graphicFrame>
        <p:nvGraphicFramePr>
          <p:cNvPr id="444419" name="Object 3"/>
          <p:cNvGraphicFramePr>
            <a:graphicFrameLocks noChangeAspect="1"/>
          </p:cNvGraphicFramePr>
          <p:nvPr/>
        </p:nvGraphicFramePr>
        <p:xfrm>
          <a:off x="6858000" y="3581400"/>
          <a:ext cx="1698625" cy="962025"/>
        </p:xfrm>
        <a:graphic>
          <a:graphicData uri="http://schemas.openxmlformats.org/presentationml/2006/ole">
            <p:oleObj spid="_x0000_s444428" name="Equation" r:id="rId4" imgW="762000" imgH="431800" progId="Equation.DSMT4">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5" name="Rectangle 7"/>
          <p:cNvSpPr>
            <a:spLocks noGrp="1" noChangeArrowheads="1"/>
          </p:cNvSpPr>
          <p:nvPr>
            <p:ph type="title"/>
          </p:nvPr>
        </p:nvSpPr>
        <p:spPr>
          <a:xfrm>
            <a:off x="457200" y="76200"/>
            <a:ext cx="8229600" cy="788987"/>
          </a:xfrm>
        </p:spPr>
        <p:txBody>
          <a:bodyPr/>
          <a:lstStyle/>
          <a:p>
            <a:pPr eaLnBrk="1" hangingPunct="1">
              <a:defRPr/>
            </a:pPr>
            <a:r>
              <a:rPr lang="en-US" dirty="0" smtClean="0">
                <a:cs typeface="+mj-cs"/>
              </a:rPr>
              <a:t>Wave particle duality solution</a:t>
            </a:r>
          </a:p>
        </p:txBody>
      </p:sp>
      <p:sp>
        <p:nvSpPr>
          <p:cNvPr id="33795" name="Rectangle 5"/>
          <p:cNvSpPr>
            <a:spLocks noGrp="1" noChangeArrowheads="1"/>
          </p:cNvSpPr>
          <p:nvPr>
            <p:ph type="body" sz="half" idx="1"/>
          </p:nvPr>
        </p:nvSpPr>
        <p:spPr>
          <a:xfrm>
            <a:off x="457200" y="914400"/>
            <a:ext cx="8305800" cy="5181600"/>
          </a:xfrm>
        </p:spPr>
        <p:txBody>
          <a:bodyPr/>
          <a:lstStyle/>
          <a:p>
            <a:pPr eaLnBrk="1" hangingPunct="1"/>
            <a:r>
              <a:rPr lang="en-US" dirty="0">
                <a:cs typeface="ＭＳ Ｐゴシック" pitchFamily="-84" charset="-128"/>
              </a:rPr>
              <a:t>The solution to the wave particle duality of an event is given by the following principle.</a:t>
            </a:r>
          </a:p>
          <a:p>
            <a:pPr eaLnBrk="1" hangingPunct="1"/>
            <a:r>
              <a:rPr lang="en-US" b="1" dirty="0" smtClean="0">
                <a:cs typeface="ＭＳ Ｐゴシック" pitchFamily="-84" charset="-128"/>
              </a:rPr>
              <a:t>Bohr’</a:t>
            </a:r>
            <a:r>
              <a:rPr lang="en-US" altLang="ja-JP" b="1" dirty="0" smtClean="0">
                <a:cs typeface="ＭＳ Ｐゴシック" pitchFamily="-84" charset="-128"/>
              </a:rPr>
              <a:t>s </a:t>
            </a:r>
            <a:r>
              <a:rPr lang="en-US" altLang="ja-JP" b="1" dirty="0">
                <a:cs typeface="ＭＳ Ｐゴシック" pitchFamily="-84" charset="-128"/>
              </a:rPr>
              <a:t>principle of </a:t>
            </a:r>
            <a:r>
              <a:rPr lang="en-US" altLang="ja-JP" b="1" dirty="0" err="1">
                <a:cs typeface="ＭＳ Ｐゴシック" pitchFamily="-84" charset="-128"/>
              </a:rPr>
              <a:t>complementarity</a:t>
            </a:r>
            <a:r>
              <a:rPr lang="en-US" altLang="ja-JP" dirty="0">
                <a:cs typeface="ＭＳ Ｐゴシック" pitchFamily="-84" charset="-128"/>
              </a:rPr>
              <a:t>: It is not possible to describe physical observables simultaneously in terms of both particles and waves.</a:t>
            </a:r>
          </a:p>
          <a:p>
            <a:pPr eaLnBrk="1" hangingPunct="1"/>
            <a:r>
              <a:rPr lang="en-US" b="1" dirty="0">
                <a:cs typeface="ＭＳ Ｐゴシック" pitchFamily="-84" charset="-128"/>
              </a:rPr>
              <a:t>Physical observables</a:t>
            </a:r>
            <a:r>
              <a:rPr lang="en-US" dirty="0">
                <a:cs typeface="ＭＳ Ｐゴシック" pitchFamily="-84" charset="-128"/>
              </a:rPr>
              <a:t> are </a:t>
            </a:r>
            <a:r>
              <a:rPr lang="en-US" dirty="0" smtClean="0">
                <a:cs typeface="ＭＳ Ｐゴシック" pitchFamily="-84" charset="-128"/>
              </a:rPr>
              <a:t>the </a:t>
            </a:r>
            <a:r>
              <a:rPr lang="en-US" dirty="0">
                <a:cs typeface="ＭＳ Ｐゴシック" pitchFamily="-84" charset="-128"/>
              </a:rPr>
              <a:t>quantities such as position, velocity, momentum, and energy that can be experimentally measured. In any given instance we must use either the particle description or the wave description.</a:t>
            </a:r>
          </a:p>
          <a:p>
            <a:pPr eaLnBrk="1" hangingPunct="1">
              <a:buFont typeface="Wingdings" pitchFamily="-84" charset="2"/>
              <a:buNone/>
            </a:pPr>
            <a:endParaRPr lang="en-US" dirty="0">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Wednesday, Oct. 3,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712787"/>
          </a:xfrm>
        </p:spPr>
        <p:txBody>
          <a:bodyPr/>
          <a:lstStyle/>
          <a:p>
            <a:pPr eaLnBrk="1" hangingPunct="1">
              <a:defRPr/>
            </a:pPr>
            <a:r>
              <a:rPr lang="en-US" sz="4800" dirty="0" smtClean="0">
                <a:cs typeface="+mj-cs"/>
              </a:rPr>
              <a:t>Uncertainty Principle</a:t>
            </a:r>
          </a:p>
        </p:txBody>
      </p:sp>
      <p:sp>
        <p:nvSpPr>
          <p:cNvPr id="34819" name="Rectangle 7"/>
          <p:cNvSpPr>
            <a:spLocks noGrp="1" noChangeArrowheads="1"/>
          </p:cNvSpPr>
          <p:nvPr>
            <p:ph type="body" sz="half" idx="1"/>
          </p:nvPr>
        </p:nvSpPr>
        <p:spPr>
          <a:xfrm>
            <a:off x="457200" y="838200"/>
            <a:ext cx="8383588" cy="4497388"/>
          </a:xfrm>
        </p:spPr>
        <p:txBody>
          <a:bodyPr/>
          <a:lstStyle/>
          <a:p>
            <a:pPr eaLnBrk="1" hangingPunct="1"/>
            <a:r>
              <a:rPr lang="en-US" sz="2800" dirty="0">
                <a:cs typeface="ＭＳ Ｐゴシック" pitchFamily="-84" charset="-128"/>
              </a:rPr>
              <a:t>It is impossible to measure simultaneously, with no uncertainty, the precise values of </a:t>
            </a:r>
            <a:r>
              <a:rPr lang="en-US" sz="2800" i="1" dirty="0" err="1">
                <a:cs typeface="ＭＳ Ｐゴシック" pitchFamily="-84" charset="-128"/>
              </a:rPr>
              <a:t>k</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for the same particle. The wave number </a:t>
            </a:r>
            <a:r>
              <a:rPr lang="en-US" sz="2800" i="1" dirty="0" err="1">
                <a:cs typeface="ＭＳ Ｐゴシック" pitchFamily="-84" charset="-128"/>
              </a:rPr>
              <a:t>k</a:t>
            </a:r>
            <a:r>
              <a:rPr lang="en-US" sz="2800" dirty="0">
                <a:cs typeface="ＭＳ Ｐゴシック" pitchFamily="-84" charset="-128"/>
              </a:rPr>
              <a:t> may be rewritten as</a:t>
            </a:r>
          </a:p>
          <a:p>
            <a:pPr eaLnBrk="1" hangingPunct="1"/>
            <a:endParaRPr lang="en-US" sz="2800" dirty="0">
              <a:cs typeface="ＭＳ Ｐゴシック" pitchFamily="-84" charset="-128"/>
            </a:endParaRPr>
          </a:p>
          <a:p>
            <a:pPr eaLnBrk="1" hangingPunct="1"/>
            <a:endParaRPr lang="en-US" sz="2800" dirty="0">
              <a:cs typeface="ＭＳ Ｐゴシック" pitchFamily="-84" charset="-128"/>
            </a:endParaRPr>
          </a:p>
          <a:p>
            <a:pPr eaLnBrk="1" hangingPunct="1"/>
            <a:r>
              <a:rPr lang="en-US" sz="2800" dirty="0">
                <a:cs typeface="ＭＳ Ｐゴシック" pitchFamily="-84" charset="-128"/>
              </a:rPr>
              <a:t>For the case of a Gaussian wave packet we have</a:t>
            </a:r>
          </a:p>
          <a:p>
            <a:pPr eaLnBrk="1" hangingPunct="1">
              <a:buFont typeface="Wingdings" pitchFamily="-84" charset="2"/>
              <a:buNone/>
            </a:pPr>
            <a:endParaRPr lang="en-US" sz="2800" dirty="0" smtClean="0">
              <a:cs typeface="ＭＳ Ｐゴシック" pitchFamily="-84" charset="-128"/>
            </a:endParaRPr>
          </a:p>
          <a:p>
            <a:pPr eaLnBrk="1" hangingPunct="1">
              <a:buFont typeface="Wingdings" pitchFamily="-84" charset="2"/>
              <a:buNone/>
            </a:pPr>
            <a:endParaRPr lang="en-US" sz="2800" dirty="0" smtClean="0">
              <a:cs typeface="ＭＳ Ｐゴシック" pitchFamily="-84" charset="-128"/>
            </a:endParaRPr>
          </a:p>
          <a:p>
            <a:pPr eaLnBrk="1" hangingPunct="1">
              <a:buFont typeface="Wingdings" pitchFamily="-84" charset="2"/>
              <a:buNone/>
            </a:pPr>
            <a:r>
              <a:rPr lang="en-US" sz="2800" dirty="0">
                <a:cs typeface="ＭＳ Ｐゴシック" pitchFamily="-84" charset="-128"/>
              </a:rPr>
              <a:t>	Thus for a single particle we have </a:t>
            </a:r>
            <a:r>
              <a:rPr lang="en-US" sz="2800" dirty="0" smtClean="0">
                <a:cs typeface="ＭＳ Ｐゴシック" pitchFamily="-84" charset="-128"/>
              </a:rPr>
              <a:t>Heisenberg’</a:t>
            </a:r>
            <a:r>
              <a:rPr lang="en-US" altLang="ja-JP" sz="2800" dirty="0" smtClean="0">
                <a:cs typeface="ＭＳ Ｐゴシック" pitchFamily="-84" charset="-128"/>
              </a:rPr>
              <a:t>s </a:t>
            </a:r>
            <a:r>
              <a:rPr lang="en-US" altLang="ja-JP" sz="2800" b="1" dirty="0">
                <a:cs typeface="ＭＳ Ｐゴシック" pitchFamily="-84" charset="-128"/>
              </a:rPr>
              <a:t>uncertainty principle</a:t>
            </a:r>
            <a:r>
              <a:rPr lang="en-US" altLang="ja-JP" sz="2800" dirty="0">
                <a:cs typeface="ＭＳ Ｐゴシック" pitchFamily="-84" charset="-128"/>
              </a:rPr>
              <a:t>:</a:t>
            </a:r>
          </a:p>
          <a:p>
            <a:pPr eaLnBrk="1" hangingPunct="1">
              <a:buFont typeface="Wingdings" pitchFamily="-84" charset="2"/>
              <a:buNone/>
            </a:pPr>
            <a:endParaRPr lang="en-US" sz="2800" dirty="0">
              <a:cs typeface="ＭＳ Ｐゴシック" pitchFamily="-84" charset="-128"/>
            </a:endParaRPr>
          </a:p>
        </p:txBody>
      </p:sp>
      <p:pic>
        <p:nvPicPr>
          <p:cNvPr id="34820" name="Picture 27"/>
          <p:cNvPicPr>
            <a:picLocks noChangeAspect="1" noChangeArrowheads="1"/>
          </p:cNvPicPr>
          <p:nvPr/>
        </p:nvPicPr>
        <p:blipFill>
          <a:blip r:embed="rId3"/>
          <a:srcRect/>
          <a:stretch>
            <a:fillRect/>
          </a:stretch>
        </p:blipFill>
        <p:spPr bwMode="auto">
          <a:xfrm>
            <a:off x="6208713" y="2586038"/>
            <a:ext cx="914400" cy="209550"/>
          </a:xfrm>
          <a:prstGeom prst="rect">
            <a:avLst/>
          </a:prstGeom>
          <a:noFill/>
          <a:ln w="9525">
            <a:noFill/>
            <a:miter lim="800000"/>
            <a:headEnd/>
            <a:tailEnd/>
          </a:ln>
        </p:spPr>
      </p:pic>
      <p:sp>
        <p:nvSpPr>
          <p:cNvPr id="8" name="Date Placeholder 7"/>
          <p:cNvSpPr>
            <a:spLocks noGrp="1"/>
          </p:cNvSpPr>
          <p:nvPr>
            <p:ph type="dt" sz="half" idx="10"/>
          </p:nvPr>
        </p:nvSpPr>
        <p:spPr/>
        <p:txBody>
          <a:bodyPr/>
          <a:lstStyle/>
          <a:p>
            <a:pPr>
              <a:defRPr/>
            </a:pPr>
            <a:r>
              <a:rPr lang="en-US" smtClean="0"/>
              <a:t>Wednesday, Oct. 3, 2012</a:t>
            </a:r>
            <a:endParaRPr lang="en-US"/>
          </a:p>
        </p:txBody>
      </p:sp>
      <p:sp>
        <p:nvSpPr>
          <p:cNvPr id="9" name="Slide Number Placeholder 8"/>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10" name="Footer Placeholder 9"/>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46466" name="Object 2"/>
          <p:cNvGraphicFramePr>
            <a:graphicFrameLocks noChangeAspect="1"/>
          </p:cNvGraphicFramePr>
          <p:nvPr/>
        </p:nvGraphicFramePr>
        <p:xfrm>
          <a:off x="2362200" y="2286000"/>
          <a:ext cx="3683001" cy="962025"/>
        </p:xfrm>
        <a:graphic>
          <a:graphicData uri="http://schemas.openxmlformats.org/presentationml/2006/ole">
            <p:oleObj spid="_x0000_s446479" name="Equation" r:id="rId4" imgW="1651000" imgH="431800" progId="Equation.DSMT4">
              <p:embed/>
            </p:oleObj>
          </a:graphicData>
        </a:graphic>
      </p:graphicFrame>
      <p:graphicFrame>
        <p:nvGraphicFramePr>
          <p:cNvPr id="446467" name="Object 3"/>
          <p:cNvGraphicFramePr>
            <a:graphicFrameLocks noChangeAspect="1"/>
          </p:cNvGraphicFramePr>
          <p:nvPr/>
        </p:nvGraphicFramePr>
        <p:xfrm>
          <a:off x="2895600" y="3886200"/>
          <a:ext cx="2635250" cy="877888"/>
        </p:xfrm>
        <a:graphic>
          <a:graphicData uri="http://schemas.openxmlformats.org/presentationml/2006/ole">
            <p:oleObj spid="_x0000_s446480" name="Equation" r:id="rId5" imgW="1181100" imgH="393700" progId="Equation.DSMT4">
              <p:embed/>
            </p:oleObj>
          </a:graphicData>
        </a:graphic>
      </p:graphicFrame>
      <p:graphicFrame>
        <p:nvGraphicFramePr>
          <p:cNvPr id="446468" name="Object 4"/>
          <p:cNvGraphicFramePr>
            <a:graphicFrameLocks noChangeAspect="1"/>
          </p:cNvGraphicFramePr>
          <p:nvPr/>
        </p:nvGraphicFramePr>
        <p:xfrm>
          <a:off x="3581400" y="5334000"/>
          <a:ext cx="1557337" cy="877888"/>
        </p:xfrm>
        <a:graphic>
          <a:graphicData uri="http://schemas.openxmlformats.org/presentationml/2006/ole">
            <p:oleObj spid="_x0000_s446481" name="Equation" r:id="rId6" imgW="698500" imgH="393700" progId="Equation.DSMT4">
              <p:embed/>
            </p:oleObj>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0"/>
            <a:ext cx="8229600" cy="712787"/>
          </a:xfrm>
        </p:spPr>
        <p:txBody>
          <a:bodyPr/>
          <a:lstStyle/>
          <a:p>
            <a:pPr eaLnBrk="1" hangingPunct="1">
              <a:defRPr/>
            </a:pPr>
            <a:r>
              <a:rPr lang="en-US" sz="4800" dirty="0" smtClean="0">
                <a:cs typeface="+mj-cs"/>
              </a:rPr>
              <a:t>Energy Uncertainty</a:t>
            </a:r>
          </a:p>
        </p:txBody>
      </p:sp>
      <p:sp>
        <p:nvSpPr>
          <p:cNvPr id="35843" name="Rectangle 3"/>
          <p:cNvSpPr>
            <a:spLocks noGrp="1" noChangeArrowheads="1"/>
          </p:cNvSpPr>
          <p:nvPr>
            <p:ph type="body" sz="half" idx="1"/>
          </p:nvPr>
        </p:nvSpPr>
        <p:spPr>
          <a:xfrm>
            <a:off x="381000" y="762000"/>
            <a:ext cx="8383588" cy="4878388"/>
          </a:xfrm>
        </p:spPr>
        <p:txBody>
          <a:bodyPr/>
          <a:lstStyle/>
          <a:p>
            <a:pPr eaLnBrk="1" hangingPunct="1"/>
            <a:r>
              <a:rPr lang="en-US" sz="2800" dirty="0">
                <a:cs typeface="ＭＳ Ｐゴシック" pitchFamily="-84" charset="-128"/>
              </a:rPr>
              <a:t>If we are uncertain as to the exact position of a particle, for example an electron somewhere inside an atom, the particle </a:t>
            </a:r>
            <a:r>
              <a:rPr lang="en-US" sz="2800" dirty="0" smtClean="0">
                <a:cs typeface="ＭＳ Ｐゴシック" pitchFamily="-84" charset="-128"/>
              </a:rPr>
              <a:t>can’</a:t>
            </a:r>
            <a:r>
              <a:rPr lang="en-US" altLang="ja-JP" sz="2800" dirty="0" smtClean="0">
                <a:cs typeface="ＭＳ Ｐゴシック" pitchFamily="-84" charset="-128"/>
              </a:rPr>
              <a:t>t </a:t>
            </a:r>
            <a:r>
              <a:rPr lang="en-US" altLang="ja-JP" sz="2800" dirty="0">
                <a:cs typeface="ＭＳ Ｐゴシック" pitchFamily="-84" charset="-128"/>
              </a:rPr>
              <a:t>have zero kinetic energy</a:t>
            </a:r>
            <a:r>
              <a:rPr lang="en-US" altLang="ja-JP" sz="2800" dirty="0" smtClean="0">
                <a:cs typeface="ＭＳ Ｐゴシック" pitchFamily="-84" charset="-128"/>
              </a:rPr>
              <a:t>.</a:t>
            </a:r>
            <a:endParaRPr lang="en-US" sz="2800" dirty="0" smtClean="0">
              <a:cs typeface="ＭＳ Ｐゴシック" pitchFamily="-84" charset="-128"/>
            </a:endParaRPr>
          </a:p>
          <a:p>
            <a:pPr eaLnBrk="1" hangingPunct="1"/>
            <a:endParaRPr lang="en-US" sz="2800" dirty="0">
              <a:cs typeface="ＭＳ Ｐゴシック" pitchFamily="-84" charset="-128"/>
            </a:endParaRPr>
          </a:p>
          <a:p>
            <a:pPr eaLnBrk="1" hangingPunct="1"/>
            <a:r>
              <a:rPr lang="en-US" sz="2800" dirty="0">
                <a:cs typeface="ＭＳ Ｐゴシック" pitchFamily="-84" charset="-128"/>
              </a:rPr>
              <a:t>The energy uncertainty of a Gaussian wave packet </a:t>
            </a:r>
            <a:r>
              <a:rPr lang="en-US" sz="2800" dirty="0" smtClean="0">
                <a:cs typeface="ＭＳ Ｐゴシック" pitchFamily="-84" charset="-128"/>
              </a:rPr>
              <a:t>is</a:t>
            </a:r>
          </a:p>
          <a:p>
            <a:pPr eaLnBrk="1" hangingPunct="1"/>
            <a:endParaRPr lang="en-US" sz="2800" dirty="0">
              <a:cs typeface="ＭＳ Ｐゴシック" pitchFamily="-84" charset="-128"/>
            </a:endParaRPr>
          </a:p>
          <a:p>
            <a:pPr eaLnBrk="1" hangingPunct="1">
              <a:buFont typeface="Wingdings" pitchFamily="-84" charset="2"/>
              <a:buNone/>
            </a:pPr>
            <a:r>
              <a:rPr lang="en-US" sz="2800" dirty="0">
                <a:cs typeface="ＭＳ Ｐゴシック" pitchFamily="-84" charset="-128"/>
              </a:rPr>
              <a:t>	combined with the angular frequency </a:t>
            </a:r>
            <a:r>
              <a:rPr lang="en-US" sz="2800" dirty="0" smtClean="0">
                <a:cs typeface="ＭＳ Ｐゴシック" pitchFamily="-84" charset="-128"/>
              </a:rPr>
              <a:t>relation</a:t>
            </a:r>
          </a:p>
          <a:p>
            <a:pPr eaLnBrk="1" hangingPunct="1">
              <a:buFont typeface="Wingdings" pitchFamily="-84" charset="2"/>
              <a:buNone/>
            </a:pPr>
            <a:endParaRPr lang="en-US" sz="2800" dirty="0" smtClean="0">
              <a:cs typeface="ＭＳ Ｐゴシック" pitchFamily="-84" charset="-128"/>
            </a:endParaRPr>
          </a:p>
          <a:p>
            <a:pPr eaLnBrk="1" hangingPunct="1"/>
            <a:r>
              <a:rPr lang="en-US" sz="2800" dirty="0">
                <a:cs typeface="ＭＳ Ｐゴシック" pitchFamily="-84" charset="-128"/>
              </a:rPr>
              <a:t>Energy-Time Uncertainty Principle:		  .</a:t>
            </a:r>
          </a:p>
          <a:p>
            <a:pPr eaLnBrk="1" hangingPunct="1"/>
            <a:endParaRPr lang="en-US" sz="2800" dirty="0">
              <a:cs typeface="ＭＳ Ｐゴシック" pitchFamily="-84" charset="-128"/>
            </a:endParaRPr>
          </a:p>
          <a:p>
            <a:pPr eaLnBrk="1" hangingPunct="1">
              <a:buFont typeface="Wingdings" pitchFamily="-84" charset="2"/>
              <a:buNone/>
            </a:pPr>
            <a:endParaRPr lang="en-US" sz="2800" dirty="0">
              <a:cs typeface="ＭＳ Ｐゴシック" pitchFamily="-84" charset="-128"/>
            </a:endParaRPr>
          </a:p>
        </p:txBody>
      </p:sp>
      <p:pic>
        <p:nvPicPr>
          <p:cNvPr id="35844" name="Picture 24"/>
          <p:cNvPicPr>
            <a:picLocks noChangeAspect="1" noChangeArrowheads="1"/>
          </p:cNvPicPr>
          <p:nvPr/>
        </p:nvPicPr>
        <p:blipFill>
          <a:blip r:embed="rId3"/>
          <a:srcRect/>
          <a:stretch>
            <a:fillRect/>
          </a:stretch>
        </p:blipFill>
        <p:spPr bwMode="auto">
          <a:xfrm>
            <a:off x="6208713" y="2586038"/>
            <a:ext cx="914400" cy="20955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pPr>
              <a:defRPr/>
            </a:pPr>
            <a:r>
              <a:rPr lang="en-US" smtClean="0"/>
              <a:t>Wednesday, Oct. 3, 2012</a:t>
            </a:r>
            <a:endParaRPr lang="en-US"/>
          </a:p>
        </p:txBody>
      </p:sp>
      <p:sp>
        <p:nvSpPr>
          <p:cNvPr id="10" name="Slide Number Placeholder 9"/>
          <p:cNvSpPr>
            <a:spLocks noGrp="1"/>
          </p:cNvSpPr>
          <p:nvPr>
            <p:ph type="sldNum" sz="quarter" idx="12"/>
          </p:nvPr>
        </p:nvSpPr>
        <p:spPr/>
        <p:txBody>
          <a:bodyPr/>
          <a:lstStyle/>
          <a:p>
            <a:pPr>
              <a:defRPr/>
            </a:pPr>
            <a:fld id="{6E4BFBEB-12DC-8949-B61D-A8F2554F50A6}" type="slidenum">
              <a:rPr lang="en-US" smtClean="0"/>
              <a:pPr>
                <a:defRPr/>
              </a:pPr>
              <a:t>18</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47490" name="Object 2"/>
          <p:cNvGraphicFramePr>
            <a:graphicFrameLocks noChangeAspect="1"/>
          </p:cNvGraphicFramePr>
          <p:nvPr/>
        </p:nvGraphicFramePr>
        <p:xfrm>
          <a:off x="4876800" y="1676400"/>
          <a:ext cx="3910012" cy="990600"/>
        </p:xfrm>
        <a:graphic>
          <a:graphicData uri="http://schemas.openxmlformats.org/presentationml/2006/ole">
            <p:oleObj spid="_x0000_s447508" name="Equation" r:id="rId4" imgW="1752600" imgH="444500" progId="Equation.DSMT4">
              <p:embed/>
            </p:oleObj>
          </a:graphicData>
        </a:graphic>
      </p:graphicFrame>
      <p:graphicFrame>
        <p:nvGraphicFramePr>
          <p:cNvPr id="447492" name="Object 4"/>
          <p:cNvGraphicFramePr>
            <a:graphicFrameLocks noChangeAspect="1"/>
          </p:cNvGraphicFramePr>
          <p:nvPr/>
        </p:nvGraphicFramePr>
        <p:xfrm>
          <a:off x="4800600" y="3048000"/>
          <a:ext cx="3276600" cy="810705"/>
        </p:xfrm>
        <a:graphic>
          <a:graphicData uri="http://schemas.openxmlformats.org/presentationml/2006/ole">
            <p:oleObj spid="_x0000_s447509" name="Equation" r:id="rId5" imgW="1587500" imgH="393700" progId="Equation.DSMT4">
              <p:embed/>
            </p:oleObj>
          </a:graphicData>
        </a:graphic>
      </p:graphicFrame>
      <p:graphicFrame>
        <p:nvGraphicFramePr>
          <p:cNvPr id="447493" name="Object 5"/>
          <p:cNvGraphicFramePr>
            <a:graphicFrameLocks noChangeAspect="1"/>
          </p:cNvGraphicFramePr>
          <p:nvPr/>
        </p:nvGraphicFramePr>
        <p:xfrm>
          <a:off x="4876800" y="4065588"/>
          <a:ext cx="2463800" cy="811212"/>
        </p:xfrm>
        <a:graphic>
          <a:graphicData uri="http://schemas.openxmlformats.org/presentationml/2006/ole">
            <p:oleObj spid="_x0000_s447510" name="Equation" r:id="rId6" imgW="1193800" imgH="393700" progId="Equation.DSMT4">
              <p:embed/>
            </p:oleObj>
          </a:graphicData>
        </a:graphic>
      </p:graphicFrame>
      <p:graphicFrame>
        <p:nvGraphicFramePr>
          <p:cNvPr id="447494" name="Object 6"/>
          <p:cNvGraphicFramePr>
            <a:graphicFrameLocks noChangeAspect="1"/>
          </p:cNvGraphicFramePr>
          <p:nvPr/>
        </p:nvGraphicFramePr>
        <p:xfrm>
          <a:off x="5029200" y="5092277"/>
          <a:ext cx="1905000" cy="1156123"/>
        </p:xfrm>
        <a:graphic>
          <a:graphicData uri="http://schemas.openxmlformats.org/presentationml/2006/ole">
            <p:oleObj spid="_x0000_s447511" name="Equation" r:id="rId7" imgW="647700" imgH="393700" progId="Equation.DSMT4">
              <p:embed/>
            </p:oleObj>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0"/>
            <a:ext cx="8226425" cy="1479550"/>
          </a:xfrm>
        </p:spPr>
        <p:txBody>
          <a:bodyPr/>
          <a:lstStyle/>
          <a:p>
            <a:pPr eaLnBrk="1" hangingPunct="1">
              <a:defRPr/>
            </a:pPr>
            <a:r>
              <a:rPr lang="en-US" sz="3400" dirty="0" smtClean="0">
                <a:cs typeface="+mj-cs"/>
              </a:rPr>
              <a:t>Probability, Wave Functions, and the Copenhagen Interpretation</a:t>
            </a:r>
          </a:p>
        </p:txBody>
      </p:sp>
      <p:sp>
        <p:nvSpPr>
          <p:cNvPr id="96259" name="Rectangle 3"/>
          <p:cNvSpPr>
            <a:spLocks noGrp="1" noChangeArrowheads="1"/>
          </p:cNvSpPr>
          <p:nvPr>
            <p:ph type="body" sz="half" idx="1"/>
          </p:nvPr>
        </p:nvSpPr>
        <p:spPr>
          <a:xfrm>
            <a:off x="457200" y="1295400"/>
            <a:ext cx="8383588" cy="4497387"/>
          </a:xfrm>
        </p:spPr>
        <p:txBody>
          <a:bodyPr/>
          <a:lstStyle/>
          <a:p>
            <a:pPr eaLnBrk="1" hangingPunct="1">
              <a:buFont typeface="Wingdings" charset="0"/>
              <a:buChar char="n"/>
              <a:defRPr/>
            </a:pPr>
            <a:r>
              <a:rPr lang="en-US" sz="2800" dirty="0" smtClean="0">
                <a:cs typeface="+mn-cs"/>
              </a:rPr>
              <a:t>The wave function determines the likelihood (or probability) of finding a particle at a particular position in space at a given time.</a:t>
            </a:r>
          </a:p>
          <a:p>
            <a:pPr eaLnBrk="1" hangingPunct="1">
              <a:buFont typeface="Wingdings" charset="0"/>
              <a:buChar char="n"/>
              <a:defRPr/>
            </a:pPr>
            <a:endParaRPr lang="en-US" sz="2800" dirty="0" smtClean="0">
              <a:cs typeface="+mn-cs"/>
            </a:endParaRPr>
          </a:p>
          <a:p>
            <a:pPr eaLnBrk="1" hangingPunct="1">
              <a:buFont typeface="Wingdings" charset="0"/>
              <a:buChar char="n"/>
              <a:defRPr/>
            </a:pPr>
            <a:endParaRPr lang="en-US" sz="2800" dirty="0" smtClean="0">
              <a:cs typeface="+mn-cs"/>
            </a:endParaRPr>
          </a:p>
          <a:p>
            <a:pPr eaLnBrk="1" hangingPunct="1">
              <a:buFont typeface="Wingdings" charset="0"/>
              <a:buChar char="n"/>
              <a:defRPr/>
            </a:pPr>
            <a:r>
              <a:rPr lang="en-US" sz="2800" dirty="0" smtClean="0">
                <a:cs typeface="+mn-cs"/>
              </a:rPr>
              <a:t>The total probability of finding the electron is 1. Forcing this condition on the wave function is called normalization. </a:t>
            </a:r>
          </a:p>
        </p:txBody>
      </p:sp>
      <p:sp>
        <p:nvSpPr>
          <p:cNvPr id="6" name="Date Placeholder 5"/>
          <p:cNvSpPr>
            <a:spLocks noGrp="1"/>
          </p:cNvSpPr>
          <p:nvPr>
            <p:ph type="dt" sz="half" idx="10"/>
          </p:nvPr>
        </p:nvSpPr>
        <p:spPr/>
        <p:txBody>
          <a:bodyPr/>
          <a:lstStyle/>
          <a:p>
            <a:pPr>
              <a:defRPr/>
            </a:pPr>
            <a:r>
              <a:rPr lang="en-US" smtClean="0"/>
              <a:t>Wednesday, Oct. 3,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19</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49539" name="Object 3"/>
          <p:cNvGraphicFramePr>
            <a:graphicFrameLocks noChangeAspect="1"/>
          </p:cNvGraphicFramePr>
          <p:nvPr/>
        </p:nvGraphicFramePr>
        <p:xfrm>
          <a:off x="2743200" y="2362200"/>
          <a:ext cx="5158724" cy="1143000"/>
        </p:xfrm>
        <a:graphic>
          <a:graphicData uri="http://schemas.openxmlformats.org/presentationml/2006/ole">
            <p:oleObj spid="_x0000_s449548" name="Equation" r:id="rId3" imgW="1371600" imgH="304800" progId="Equation.DSMT4">
              <p:embed/>
            </p:oleObj>
          </a:graphicData>
        </a:graphic>
      </p:graphicFrame>
      <p:graphicFrame>
        <p:nvGraphicFramePr>
          <p:cNvPr id="449540" name="Object 4"/>
          <p:cNvGraphicFramePr>
            <a:graphicFrameLocks noChangeAspect="1"/>
          </p:cNvGraphicFramePr>
          <p:nvPr/>
        </p:nvGraphicFramePr>
        <p:xfrm>
          <a:off x="1143001" y="4724400"/>
          <a:ext cx="7162800" cy="1160570"/>
        </p:xfrm>
        <a:graphic>
          <a:graphicData uri="http://schemas.openxmlformats.org/presentationml/2006/ole">
            <p:oleObj spid="_x0000_s449549" name="Equation" r:id="rId4" imgW="2032000" imgH="330200" progId="Equation.DSMT4">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Wednesday, Oct. 3, 2012</a:t>
            </a:r>
            <a:endParaRPr lang="en-US"/>
          </a:p>
        </p:txBody>
      </p:sp>
      <p:sp>
        <p:nvSpPr>
          <p:cNvPr id="5" name="Footer Placeholder 4"/>
          <p:cNvSpPr>
            <a:spLocks noGrp="1"/>
          </p:cNvSpPr>
          <p:nvPr>
            <p:ph type="ftr" sz="quarter" idx="11"/>
          </p:nvPr>
        </p:nvSpPr>
        <p:spPr/>
        <p:txBody>
          <a:bodyPr/>
          <a:lstStyle/>
          <a:p>
            <a:pPr>
              <a:defRPr/>
            </a:pPr>
            <a:r>
              <a:rPr lang="en-US" smtClean="0"/>
              <a:t>PHYS 3313-001, Fall 2012                      Dr. Amir Farbin</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0"/>
            <a:ext cx="7772400" cy="8382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257800"/>
          </a:xfrm>
        </p:spPr>
        <p:txBody>
          <a:bodyPr/>
          <a:lstStyle/>
          <a:p>
            <a:pPr eaLnBrk="1" hangingPunct="1"/>
            <a:r>
              <a:rPr lang="en-US" sz="2800" dirty="0" smtClean="0"/>
              <a:t>Mid-term exam</a:t>
            </a:r>
          </a:p>
          <a:p>
            <a:pPr lvl="1" eaLnBrk="1" hangingPunct="1"/>
            <a:r>
              <a:rPr lang="en-US" sz="2000" dirty="0" smtClean="0"/>
              <a:t>In class on Wednesday, Oct. 10, in PKH107</a:t>
            </a:r>
          </a:p>
          <a:p>
            <a:pPr lvl="1" eaLnBrk="1" hangingPunct="1"/>
            <a:r>
              <a:rPr lang="en-US" sz="2000" dirty="0" smtClean="0"/>
              <a:t>Covers: CH1.1 to what we finish this Wednesday, Oct. 3</a:t>
            </a:r>
          </a:p>
          <a:p>
            <a:pPr lvl="1" eaLnBrk="1" hangingPunct="1"/>
            <a:r>
              <a:rPr lang="en-US" sz="2000" dirty="0" smtClean="0"/>
              <a:t>Style: Mixture of multiple choices and free response problems which are more heavily weighted</a:t>
            </a:r>
          </a:p>
          <a:p>
            <a:pPr lvl="1" eaLnBrk="1" hangingPunct="1"/>
            <a:r>
              <a:rPr lang="en-US" sz="2000" dirty="0" smtClean="0"/>
              <a:t>Mid-term exam constitutes 20% of the total</a:t>
            </a:r>
          </a:p>
          <a:p>
            <a:pPr lvl="1" eaLnBrk="1" hangingPunct="1"/>
            <a:r>
              <a:rPr lang="en-US" sz="2000" b="1" u="sng" dirty="0" smtClean="0">
                <a:solidFill>
                  <a:srgbClr val="FF0000"/>
                </a:solidFill>
              </a:rPr>
              <a:t>Please do NOT miss the exam!  You will get an F if you miss it.</a:t>
            </a:r>
          </a:p>
          <a:p>
            <a:pPr eaLnBrk="1" hangingPunct="1"/>
            <a:r>
              <a:rPr lang="en-US" sz="2800" dirty="0" smtClean="0"/>
              <a:t>Homework #3</a:t>
            </a:r>
          </a:p>
          <a:p>
            <a:pPr lvl="1" eaLnBrk="1" hangingPunct="1"/>
            <a:r>
              <a:rPr lang="en-US" sz="2000" dirty="0" smtClean="0"/>
              <a:t>End of chapter problems on CH4: 5, 14, 17, 21, 23 and 45</a:t>
            </a:r>
          </a:p>
          <a:p>
            <a:pPr lvl="1" eaLnBrk="1" hangingPunct="1"/>
            <a:r>
              <a:rPr lang="en-US" sz="2000" dirty="0" smtClean="0"/>
              <a:t>Due: Monday, Oct. 8</a:t>
            </a:r>
          </a:p>
          <a:p>
            <a:pPr eaLnBrk="1" hangingPunct="1"/>
            <a:r>
              <a:rPr lang="en-US" sz="2800" dirty="0" smtClean="0"/>
              <a:t>Colloquium this week</a:t>
            </a:r>
          </a:p>
          <a:p>
            <a:pPr lvl="1" eaLnBrk="1" hangingPunct="1"/>
            <a:r>
              <a:rPr lang="en-US" sz="2000" dirty="0" smtClean="0"/>
              <a:t>4pm, Wednesday, Oct. 3, SH101</a:t>
            </a:r>
          </a:p>
          <a:p>
            <a:pPr lvl="1" eaLnBrk="1" hangingPunct="1"/>
            <a:r>
              <a:rPr lang="en-US" sz="2000" dirty="0" smtClean="0"/>
              <a:t>Dr. </a:t>
            </a:r>
            <a:r>
              <a:rPr lang="en-US" sz="2000" dirty="0" err="1" smtClean="0"/>
              <a:t>Hongxing</a:t>
            </a:r>
            <a:r>
              <a:rPr lang="en-US" sz="2000" dirty="0" smtClean="0"/>
              <a:t> Jiang of Texas Tech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81000" y="1"/>
            <a:ext cx="8229600" cy="838200"/>
          </a:xfrm>
        </p:spPr>
        <p:txBody>
          <a:bodyPr/>
          <a:lstStyle/>
          <a:p>
            <a:pPr eaLnBrk="1" hangingPunct="1">
              <a:defRPr/>
            </a:pPr>
            <a:r>
              <a:rPr lang="en-US" sz="4000" dirty="0" smtClean="0">
                <a:cs typeface="+mj-cs"/>
              </a:rPr>
              <a:t>The Copenhagen Interpretation</a:t>
            </a:r>
          </a:p>
        </p:txBody>
      </p:sp>
      <p:sp>
        <p:nvSpPr>
          <p:cNvPr id="97283" name="Rectangle 3"/>
          <p:cNvSpPr>
            <a:spLocks noGrp="1" noChangeArrowheads="1"/>
          </p:cNvSpPr>
          <p:nvPr>
            <p:ph type="body" sz="half" idx="1"/>
          </p:nvPr>
        </p:nvSpPr>
        <p:spPr>
          <a:xfrm>
            <a:off x="381000" y="914400"/>
            <a:ext cx="8305800" cy="5029200"/>
          </a:xfrm>
        </p:spPr>
        <p:txBody>
          <a:bodyPr/>
          <a:lstStyle/>
          <a:p>
            <a:pPr marL="533400" indent="-533400" eaLnBrk="1" hangingPunct="1">
              <a:buFont typeface="Wingdings" charset="0"/>
              <a:buChar char="n"/>
              <a:defRPr/>
            </a:pPr>
            <a:r>
              <a:rPr lang="en-US" dirty="0" smtClean="0">
                <a:cs typeface="+mn-cs"/>
              </a:rPr>
              <a:t>Bohr’s interpretation of the wave function consisted of 3 principles:</a:t>
            </a:r>
          </a:p>
          <a:p>
            <a:pPr marL="1295400" lvl="2" indent="-623888" eaLnBrk="1" hangingPunct="1">
              <a:buClr>
                <a:schemeClr val="tx1"/>
              </a:buClr>
              <a:buSzPct val="90000"/>
              <a:buFont typeface="Wingdings" charset="0"/>
              <a:buAutoNum type="arabicParenR"/>
              <a:defRPr/>
            </a:pPr>
            <a:r>
              <a:rPr lang="en-US" dirty="0" smtClean="0"/>
              <a:t>The uncertainty principle of Heisenberg</a:t>
            </a:r>
          </a:p>
          <a:p>
            <a:pPr marL="1295400" lvl="2" indent="-623888" eaLnBrk="1" hangingPunct="1">
              <a:buClr>
                <a:schemeClr val="tx1"/>
              </a:buClr>
              <a:buSzPct val="90000"/>
              <a:buFont typeface="Wingdings" charset="0"/>
              <a:buAutoNum type="arabicParenR"/>
              <a:defRPr/>
            </a:pPr>
            <a:r>
              <a:rPr lang="en-US" dirty="0" smtClean="0"/>
              <a:t>The </a:t>
            </a:r>
            <a:r>
              <a:rPr lang="en-US" dirty="0" err="1" smtClean="0"/>
              <a:t>complementarity</a:t>
            </a:r>
            <a:r>
              <a:rPr lang="en-US" dirty="0" smtClean="0"/>
              <a:t> principle of Bohr</a:t>
            </a:r>
          </a:p>
          <a:p>
            <a:pPr marL="1295400" lvl="2" indent="-623888" eaLnBrk="1" hangingPunct="1">
              <a:buClr>
                <a:schemeClr val="tx1"/>
              </a:buClr>
              <a:buSzPct val="90000"/>
              <a:buFont typeface="Wingdings" charset="0"/>
              <a:buAutoNum type="arabicParenR"/>
              <a:defRPr/>
            </a:pPr>
            <a:r>
              <a:rPr lang="en-US" dirty="0" smtClean="0"/>
              <a:t>The statistical interpretation of Born, based on probabilities determined by the wave function</a:t>
            </a:r>
          </a:p>
          <a:p>
            <a:pPr marL="533400" indent="-533400" eaLnBrk="1" hangingPunct="1">
              <a:buFont typeface="Wingdings" charset="0"/>
              <a:buChar char="n"/>
              <a:defRPr/>
            </a:pPr>
            <a:r>
              <a:rPr lang="en-US" dirty="0" smtClean="0">
                <a:cs typeface="+mn-cs"/>
              </a:rPr>
              <a:t>Together these three concepts form a logical interpretation of the physical meaning of quantum theory. According to the Copenhagen interpretation, physics depends on the outcomes of measurement.</a:t>
            </a:r>
          </a:p>
        </p:txBody>
      </p:sp>
      <p:sp>
        <p:nvSpPr>
          <p:cNvPr id="4" name="Date Placeholder 3"/>
          <p:cNvSpPr>
            <a:spLocks noGrp="1"/>
          </p:cNvSpPr>
          <p:nvPr>
            <p:ph type="dt" sz="half" idx="10"/>
          </p:nvPr>
        </p:nvSpPr>
        <p:spPr/>
        <p:txBody>
          <a:bodyPr/>
          <a:lstStyle/>
          <a:p>
            <a:pPr>
              <a:defRPr/>
            </a:pPr>
            <a:r>
              <a:rPr lang="en-US" smtClean="0"/>
              <a:t>Wednesday, Oct. 3, 2012</a:t>
            </a:r>
            <a:endParaRPr lang="en-US"/>
          </a:p>
        </p:txBody>
      </p:sp>
      <p:sp>
        <p:nvSpPr>
          <p:cNvPr id="5" name="Slide Number Placeholder 4"/>
          <p:cNvSpPr>
            <a:spLocks noGrp="1"/>
          </p:cNvSpPr>
          <p:nvPr>
            <p:ph type="sldNum" sz="quarter" idx="12"/>
          </p:nvPr>
        </p:nvSpPr>
        <p:spPr/>
        <p:txBody>
          <a:bodyPr/>
          <a:lstStyle/>
          <a:p>
            <a:pPr>
              <a:defRPr/>
            </a:pPr>
            <a:fld id="{6E4BFBEB-12DC-8949-B61D-A8F2554F50A6}" type="slidenum">
              <a:rPr lang="en-US" smtClean="0"/>
              <a:pPr>
                <a:defRPr/>
              </a:pPr>
              <a:t>20</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76200"/>
            <a:ext cx="8229600" cy="636587"/>
          </a:xfrm>
        </p:spPr>
        <p:txBody>
          <a:bodyPr/>
          <a:lstStyle/>
          <a:p>
            <a:pPr eaLnBrk="1" hangingPunct="1">
              <a:defRPr/>
            </a:pPr>
            <a:r>
              <a:rPr lang="en-US" sz="3400" dirty="0" smtClean="0">
                <a:cs typeface="+mj-cs"/>
              </a:rPr>
              <a:t>Particle in a Box</a:t>
            </a:r>
          </a:p>
        </p:txBody>
      </p:sp>
      <p:sp>
        <p:nvSpPr>
          <p:cNvPr id="99331" name="Rectangle 3"/>
          <p:cNvSpPr>
            <a:spLocks noGrp="1" noChangeArrowheads="1"/>
          </p:cNvSpPr>
          <p:nvPr>
            <p:ph type="body" sz="half" idx="1"/>
          </p:nvPr>
        </p:nvSpPr>
        <p:spPr>
          <a:xfrm>
            <a:off x="457200" y="685800"/>
            <a:ext cx="8383588" cy="5029200"/>
          </a:xfrm>
        </p:spPr>
        <p:txBody>
          <a:bodyPr/>
          <a:lstStyle/>
          <a:p>
            <a:pPr marL="533400" indent="-533400" eaLnBrk="1" hangingPunct="1">
              <a:buFont typeface="Wingdings" charset="0"/>
              <a:buChar char="n"/>
              <a:defRPr/>
            </a:pPr>
            <a:r>
              <a:rPr lang="en-US" sz="1800" dirty="0" smtClean="0">
                <a:cs typeface="+mn-cs"/>
              </a:rPr>
              <a:t>A particle of mass </a:t>
            </a:r>
            <a:r>
              <a:rPr lang="en-US" sz="2400" i="1" dirty="0" smtClean="0">
                <a:latin typeface="Times"/>
                <a:cs typeface="Times"/>
              </a:rPr>
              <a:t>m</a:t>
            </a:r>
            <a:r>
              <a:rPr lang="en-US" sz="1800" dirty="0" smtClean="0">
                <a:cs typeface="+mn-cs"/>
              </a:rPr>
              <a:t> is trapped in a one-dimensional box of width</a:t>
            </a:r>
            <a:r>
              <a:rPr lang="en-US" sz="1800" dirty="0" smtClean="0">
                <a:latin typeface="SchoolHouse Cursive B"/>
                <a:cs typeface="SchoolHouse Cursive B"/>
              </a:rPr>
              <a:t> </a:t>
            </a:r>
            <a:r>
              <a:rPr lang="en-US" sz="2400" dirty="0" smtClean="0">
                <a:latin typeface="SchoolHouse Cursive B"/>
                <a:cs typeface="SchoolHouse Cursive B"/>
              </a:rPr>
              <a:t>l</a:t>
            </a:r>
            <a:r>
              <a:rPr lang="en-US" sz="1800" dirty="0" smtClean="0">
                <a:latin typeface="SchoolHouse Cursive B"/>
                <a:cs typeface="SchoolHouse Cursive B"/>
              </a:rPr>
              <a:t>.</a:t>
            </a:r>
          </a:p>
          <a:p>
            <a:pPr marL="533400" indent="-533400" eaLnBrk="1" hangingPunct="1">
              <a:buFont typeface="Wingdings" charset="0"/>
              <a:buChar char="n"/>
              <a:defRPr/>
            </a:pPr>
            <a:r>
              <a:rPr lang="en-US" sz="1800" dirty="0" smtClean="0">
                <a:cs typeface="+mn-cs"/>
              </a:rPr>
              <a:t>The particle is treated as a wave. </a:t>
            </a:r>
          </a:p>
          <a:p>
            <a:pPr marL="533400" indent="-533400" eaLnBrk="1" hangingPunct="1">
              <a:buFont typeface="Wingdings" charset="0"/>
              <a:buChar char="n"/>
              <a:defRPr/>
            </a:pPr>
            <a:r>
              <a:rPr lang="en-US" sz="1800" dirty="0" smtClean="0">
                <a:cs typeface="+mn-cs"/>
              </a:rPr>
              <a:t>The box puts boundary conditions on the wave. The wave function must be zero at the walls of the box and on the outside.</a:t>
            </a:r>
          </a:p>
          <a:p>
            <a:pPr marL="533400" indent="-533400" eaLnBrk="1" hangingPunct="1">
              <a:buFont typeface="Wingdings" charset="0"/>
              <a:buChar char="n"/>
              <a:defRPr/>
            </a:pPr>
            <a:r>
              <a:rPr lang="en-US" sz="1800" dirty="0" smtClean="0">
                <a:cs typeface="+mn-cs"/>
              </a:rPr>
              <a:t>In order for the probability to vanish at the walls, we must have an integral number of half wavelengths in the box.</a:t>
            </a: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r>
              <a:rPr lang="en-US" sz="1800" dirty="0" smtClean="0">
                <a:cs typeface="+mn-cs"/>
              </a:rPr>
              <a:t>The energy of the particle is				 .</a:t>
            </a: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r>
              <a:rPr lang="en-US" sz="1800" dirty="0" smtClean="0">
                <a:cs typeface="+mn-cs"/>
              </a:rPr>
              <a:t>The possible wavelengths are quantized which yields the energy:</a:t>
            </a: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Char char="n"/>
              <a:defRPr/>
            </a:pPr>
            <a:endParaRPr lang="en-US" sz="1800" dirty="0" smtClean="0">
              <a:cs typeface="+mn-cs"/>
            </a:endParaRPr>
          </a:p>
          <a:p>
            <a:pPr marL="533400" indent="-533400" eaLnBrk="1" hangingPunct="1">
              <a:buFont typeface="Wingdings" charset="0"/>
              <a:buNone/>
              <a:defRPr/>
            </a:pPr>
            <a:endParaRPr lang="en-US" sz="1800" dirty="0" smtClean="0">
              <a:cs typeface="+mn-cs"/>
            </a:endParaRPr>
          </a:p>
          <a:p>
            <a:pPr marL="533400" indent="-533400" eaLnBrk="1" hangingPunct="1">
              <a:buFont typeface="Wingdings" charset="0"/>
              <a:buChar char="n"/>
              <a:defRPr/>
            </a:pPr>
            <a:r>
              <a:rPr lang="en-US" sz="1800" dirty="0" smtClean="0">
                <a:cs typeface="+mn-cs"/>
              </a:rPr>
              <a:t>The possible energies of the particle are quantized.</a:t>
            </a:r>
          </a:p>
        </p:txBody>
      </p:sp>
      <p:pic>
        <p:nvPicPr>
          <p:cNvPr id="38916" name="Picture 19"/>
          <p:cNvPicPr preferRelativeResize="0">
            <a:picLocks noChangeAspect="1" noChangeArrowheads="1"/>
          </p:cNvPicPr>
          <p:nvPr/>
        </p:nvPicPr>
        <p:blipFill>
          <a:blip r:embed="rId2"/>
          <a:srcRect/>
          <a:stretch>
            <a:fillRect/>
          </a:stretch>
        </p:blipFill>
        <p:spPr bwMode="auto">
          <a:xfrm>
            <a:off x="2625725" y="2819400"/>
            <a:ext cx="3892550" cy="581025"/>
          </a:xfrm>
          <a:prstGeom prst="rect">
            <a:avLst/>
          </a:prstGeom>
          <a:noFill/>
          <a:ln w="9525">
            <a:noFill/>
            <a:miter lim="800000"/>
            <a:headEnd/>
            <a:tailEnd/>
          </a:ln>
        </p:spPr>
      </p:pic>
      <p:pic>
        <p:nvPicPr>
          <p:cNvPr id="38917" name="Picture 20"/>
          <p:cNvPicPr preferRelativeResize="0">
            <a:picLocks noChangeAspect="1" noChangeArrowheads="1"/>
          </p:cNvPicPr>
          <p:nvPr/>
        </p:nvPicPr>
        <p:blipFill>
          <a:blip r:embed="rId3"/>
          <a:srcRect/>
          <a:stretch>
            <a:fillRect/>
          </a:stretch>
        </p:blipFill>
        <p:spPr bwMode="auto">
          <a:xfrm>
            <a:off x="3810000" y="3505200"/>
            <a:ext cx="3187700" cy="647700"/>
          </a:xfrm>
          <a:prstGeom prst="rect">
            <a:avLst/>
          </a:prstGeom>
          <a:noFill/>
          <a:ln w="9525">
            <a:noFill/>
            <a:miter lim="800000"/>
            <a:headEnd/>
            <a:tailEnd/>
          </a:ln>
        </p:spPr>
      </p:pic>
      <p:pic>
        <p:nvPicPr>
          <p:cNvPr id="38918" name="Picture 21"/>
          <p:cNvPicPr preferRelativeResize="0">
            <a:picLocks noChangeAspect="1" noChangeArrowheads="1"/>
          </p:cNvPicPr>
          <p:nvPr/>
        </p:nvPicPr>
        <p:blipFill>
          <a:blip r:embed="rId4"/>
          <a:srcRect/>
          <a:stretch>
            <a:fillRect/>
          </a:stretch>
        </p:blipFill>
        <p:spPr bwMode="auto">
          <a:xfrm>
            <a:off x="2414588" y="4724400"/>
            <a:ext cx="4314825" cy="69215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Wednesday, Oct. 3,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21</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8" descr="0523"/>
          <p:cNvPicPr>
            <a:picLocks noChangeAspect="1" noChangeArrowheads="1"/>
          </p:cNvPicPr>
          <p:nvPr/>
        </p:nvPicPr>
        <p:blipFill>
          <a:blip r:embed="rId2"/>
          <a:srcRect b="2507"/>
          <a:stretch>
            <a:fillRect/>
          </a:stretch>
        </p:blipFill>
        <p:spPr bwMode="auto">
          <a:xfrm>
            <a:off x="4419600" y="1219200"/>
            <a:ext cx="4546600" cy="4876800"/>
          </a:xfrm>
          <a:prstGeom prst="rect">
            <a:avLst/>
          </a:prstGeom>
          <a:noFill/>
          <a:ln w="9525">
            <a:noFill/>
            <a:miter lim="800000"/>
            <a:headEnd/>
            <a:tailEnd/>
          </a:ln>
        </p:spPr>
      </p:pic>
      <p:sp>
        <p:nvSpPr>
          <p:cNvPr id="100354"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Probability of the Particle</a:t>
            </a:r>
          </a:p>
        </p:txBody>
      </p:sp>
      <p:sp>
        <p:nvSpPr>
          <p:cNvPr id="39940" name="Rectangle 3"/>
          <p:cNvSpPr>
            <a:spLocks noGrp="1" noChangeArrowheads="1"/>
          </p:cNvSpPr>
          <p:nvPr>
            <p:ph type="body" sz="half" idx="1"/>
          </p:nvPr>
        </p:nvSpPr>
        <p:spPr>
          <a:xfrm>
            <a:off x="457200" y="685800"/>
            <a:ext cx="3887788" cy="4800600"/>
          </a:xfrm>
        </p:spPr>
        <p:txBody>
          <a:bodyPr/>
          <a:lstStyle/>
          <a:p>
            <a:pPr marL="533400" indent="-533400" eaLnBrk="1" hangingPunct="1"/>
            <a:r>
              <a:rPr lang="en-US" sz="2800" dirty="0" smtClean="0">
                <a:cs typeface="ＭＳ Ｐゴシック" pitchFamily="-84" charset="-128"/>
              </a:rPr>
              <a:t>The </a:t>
            </a:r>
            <a:r>
              <a:rPr lang="en-US" sz="2800" dirty="0">
                <a:cs typeface="ＭＳ Ｐゴシック" pitchFamily="-84" charset="-128"/>
              </a:rPr>
              <a:t>probability of observing the particle between </a:t>
            </a:r>
            <a:r>
              <a:rPr lang="en-US" sz="2800" i="1" dirty="0" err="1">
                <a:cs typeface="ＭＳ Ｐゴシック" pitchFamily="-84" charset="-128"/>
              </a:rPr>
              <a:t>x</a:t>
            </a:r>
            <a:r>
              <a:rPr lang="en-US" sz="2800" dirty="0">
                <a:cs typeface="ＭＳ Ｐゴシック" pitchFamily="-84" charset="-128"/>
              </a:rPr>
              <a:t> and </a:t>
            </a:r>
            <a:r>
              <a:rPr lang="en-US" sz="2800" i="1" dirty="0" err="1">
                <a:cs typeface="ＭＳ Ｐゴシック" pitchFamily="-84" charset="-128"/>
              </a:rPr>
              <a:t>x</a:t>
            </a:r>
            <a:r>
              <a:rPr lang="en-US" sz="2800" dirty="0">
                <a:cs typeface="ＭＳ Ｐゴシック" pitchFamily="-84" charset="-128"/>
              </a:rPr>
              <a:t> + </a:t>
            </a:r>
            <a:r>
              <a:rPr lang="en-US" sz="2800" i="1" dirty="0" err="1">
                <a:cs typeface="ＭＳ Ｐゴシック" pitchFamily="-84" charset="-128"/>
              </a:rPr>
              <a:t>dx</a:t>
            </a:r>
            <a:r>
              <a:rPr lang="en-US" sz="2800" dirty="0">
                <a:cs typeface="ＭＳ Ｐゴシック" pitchFamily="-84" charset="-128"/>
              </a:rPr>
              <a:t> in each state </a:t>
            </a:r>
            <a:r>
              <a:rPr lang="en-US" sz="2800" dirty="0" smtClean="0">
                <a:cs typeface="ＭＳ Ｐゴシック" pitchFamily="-84" charset="-128"/>
              </a:rPr>
              <a:t>is</a:t>
            </a:r>
          </a:p>
          <a:p>
            <a:pPr marL="533400" indent="-533400" eaLnBrk="1" hangingPunct="1">
              <a:buNone/>
            </a:pPr>
            <a:endParaRPr lang="en-US" sz="2800" dirty="0" smtClean="0">
              <a:cs typeface="ＭＳ Ｐゴシック" pitchFamily="-84" charset="-128"/>
            </a:endParaRPr>
          </a:p>
          <a:p>
            <a:pPr marL="533400" indent="-533400" eaLnBrk="1" hangingPunct="1"/>
            <a:r>
              <a:rPr lang="en-US" sz="2800" dirty="0" smtClean="0">
                <a:cs typeface="ＭＳ Ｐゴシック" pitchFamily="-84" charset="-128"/>
              </a:rPr>
              <a:t>Note </a:t>
            </a:r>
            <a:r>
              <a:rPr lang="en-US" sz="2800" dirty="0">
                <a:cs typeface="ＭＳ Ｐゴシック" pitchFamily="-84" charset="-128"/>
              </a:rPr>
              <a:t>that </a:t>
            </a:r>
            <a:r>
              <a:rPr lang="en-US" sz="2800" i="1" dirty="0">
                <a:cs typeface="ＭＳ Ｐゴシック" pitchFamily="-84" charset="-128"/>
              </a:rPr>
              <a:t>E</a:t>
            </a:r>
            <a:r>
              <a:rPr lang="en-US" sz="2800" baseline="-25000" dirty="0">
                <a:cs typeface="ＭＳ Ｐゴシック" pitchFamily="-84" charset="-128"/>
              </a:rPr>
              <a:t>0</a:t>
            </a:r>
            <a:r>
              <a:rPr lang="en-US" sz="2800" dirty="0">
                <a:cs typeface="ＭＳ Ｐゴシック" pitchFamily="-84" charset="-128"/>
              </a:rPr>
              <a:t> = 0 is not a possible energy </a:t>
            </a:r>
            <a:r>
              <a:rPr lang="en-US" sz="2800" dirty="0" smtClean="0">
                <a:cs typeface="ＭＳ Ｐゴシック" pitchFamily="-84" charset="-128"/>
              </a:rPr>
              <a:t>level.</a:t>
            </a:r>
          </a:p>
          <a:p>
            <a:pPr marL="533400" indent="-533400" eaLnBrk="1" hangingPunct="1"/>
            <a:r>
              <a:rPr lang="en-US" sz="2800" dirty="0" smtClean="0">
                <a:cs typeface="ＭＳ Ｐゴシック" pitchFamily="-84" charset="-128"/>
              </a:rPr>
              <a:t>The </a:t>
            </a:r>
            <a:r>
              <a:rPr lang="en-US" sz="2800" dirty="0">
                <a:cs typeface="ＭＳ Ｐゴシック" pitchFamily="-84" charset="-128"/>
              </a:rPr>
              <a:t>concept of energy levels, as first discussed in the Bohr model, has surfaced in a natural way by using waves.</a:t>
            </a:r>
          </a:p>
        </p:txBody>
      </p:sp>
      <p:pic>
        <p:nvPicPr>
          <p:cNvPr id="39941" name="Picture 14"/>
          <p:cNvPicPr preferRelativeResize="0">
            <a:picLocks noChangeAspect="1" noChangeArrowheads="1"/>
          </p:cNvPicPr>
          <p:nvPr/>
        </p:nvPicPr>
        <p:blipFill>
          <a:blip r:embed="rId3"/>
          <a:srcRect/>
          <a:stretch>
            <a:fillRect/>
          </a:stretch>
        </p:blipFill>
        <p:spPr bwMode="auto">
          <a:xfrm>
            <a:off x="1222375" y="2514600"/>
            <a:ext cx="2435225" cy="46672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Wednesday, Oct. 3,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22</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2-10-01 at 10.36.06 AM.png"/>
          <p:cNvPicPr>
            <a:picLocks noChangeAspect="1"/>
          </p:cNvPicPr>
          <p:nvPr/>
        </p:nvPicPr>
        <p:blipFill>
          <a:blip r:embed="rId2"/>
          <a:stretch>
            <a:fillRect/>
          </a:stretch>
        </p:blipFill>
        <p:spPr>
          <a:xfrm>
            <a:off x="0" y="0"/>
            <a:ext cx="9144000" cy="6858000"/>
          </a:xfrm>
          <a:prstGeom prst="rect">
            <a:avLst/>
          </a:prstGeom>
        </p:spPr>
      </p:pic>
      <p:sp>
        <p:nvSpPr>
          <p:cNvPr id="3" name="Date Placeholder 2"/>
          <p:cNvSpPr>
            <a:spLocks noGrp="1"/>
          </p:cNvSpPr>
          <p:nvPr>
            <p:ph type="dt" sz="half" idx="10"/>
          </p:nvPr>
        </p:nvSpPr>
        <p:spPr/>
        <p:txBody>
          <a:bodyPr/>
          <a:lstStyle/>
          <a:p>
            <a:pPr>
              <a:defRPr/>
            </a:pPr>
            <a:r>
              <a:rPr lang="en-US" smtClean="0"/>
              <a:t>Wednesday, Oct. 3, 2012</a:t>
            </a:r>
            <a:endParaRPr lang="en-US"/>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457200" y="0"/>
            <a:ext cx="8226425" cy="788987"/>
          </a:xfrm>
        </p:spPr>
        <p:txBody>
          <a:bodyPr/>
          <a:lstStyle/>
          <a:p>
            <a:pPr algn="ctr" eaLnBrk="1" hangingPunct="1"/>
            <a:r>
              <a:rPr lang="en-US" dirty="0" smtClean="0">
                <a:solidFill>
                  <a:srgbClr val="800000"/>
                </a:solidFill>
              </a:rPr>
              <a:t>Reminder: Special Project #3</a:t>
            </a:r>
          </a:p>
        </p:txBody>
      </p:sp>
      <p:sp>
        <p:nvSpPr>
          <p:cNvPr id="19459" name="Rectangle 3"/>
          <p:cNvSpPr>
            <a:spLocks noGrp="1" noChangeArrowheads="1"/>
          </p:cNvSpPr>
          <p:nvPr>
            <p:ph type="subTitle" idx="1"/>
          </p:nvPr>
        </p:nvSpPr>
        <p:spPr>
          <a:xfrm>
            <a:off x="457200" y="762000"/>
            <a:ext cx="8382000" cy="5257800"/>
          </a:xfrm>
        </p:spPr>
        <p:txBody>
          <a:bodyPr/>
          <a:lstStyle/>
          <a:p>
            <a:pPr marL="571500" indent="-571500" algn="l" eaLnBrk="1" hangingPunct="1">
              <a:lnSpc>
                <a:spcPct val="90000"/>
              </a:lnSpc>
            </a:pPr>
            <a:r>
              <a:rPr lang="en-US" dirty="0" smtClean="0">
                <a:solidFill>
                  <a:srgbClr val="3333CC"/>
                </a:solidFill>
              </a:rPr>
              <a:t>A total of </a:t>
            </a:r>
            <a:r>
              <a:rPr lang="en-US" dirty="0" smtClean="0">
                <a:solidFill>
                  <a:srgbClr val="FF0000"/>
                </a:solidFill>
              </a:rPr>
              <a:t>N</a:t>
            </a:r>
            <a:r>
              <a:rPr lang="en-US" baseline="-25000" dirty="0" smtClean="0">
                <a:solidFill>
                  <a:srgbClr val="FF0000"/>
                </a:solidFill>
              </a:rPr>
              <a:t>i</a:t>
            </a:r>
            <a:r>
              <a:rPr lang="en-US" dirty="0" smtClean="0">
                <a:solidFill>
                  <a:srgbClr val="3333CC"/>
                </a:solidFill>
              </a:rPr>
              <a:t> incident projectile particles of atomic number </a:t>
            </a:r>
            <a:r>
              <a:rPr lang="en-US" dirty="0" smtClean="0">
                <a:solidFill>
                  <a:srgbClr val="FF0000"/>
                </a:solidFill>
              </a:rPr>
              <a:t>Z</a:t>
            </a:r>
            <a:r>
              <a:rPr lang="en-US" baseline="-25000" dirty="0" smtClean="0">
                <a:solidFill>
                  <a:srgbClr val="FF0000"/>
                </a:solidFill>
              </a:rPr>
              <a:t>1</a:t>
            </a:r>
            <a:r>
              <a:rPr lang="en-US" dirty="0" smtClean="0">
                <a:solidFill>
                  <a:srgbClr val="3333CC"/>
                </a:solidFill>
              </a:rPr>
              <a:t> kinetic energy </a:t>
            </a:r>
            <a:r>
              <a:rPr lang="en-US" dirty="0" smtClean="0">
                <a:solidFill>
                  <a:srgbClr val="FF0000"/>
                </a:solidFill>
              </a:rPr>
              <a:t>KE</a:t>
            </a:r>
            <a:r>
              <a:rPr lang="en-US" dirty="0" smtClean="0">
                <a:solidFill>
                  <a:srgbClr val="3333CC"/>
                </a:solidFill>
              </a:rPr>
              <a:t> scatter on a target of thickness </a:t>
            </a:r>
            <a:r>
              <a:rPr lang="en-US" dirty="0" err="1" smtClean="0">
                <a:solidFill>
                  <a:srgbClr val="FF0000"/>
                </a:solidFill>
              </a:rPr>
              <a:t>t</a:t>
            </a:r>
            <a:r>
              <a:rPr lang="en-US" dirty="0" smtClean="0">
                <a:solidFill>
                  <a:srgbClr val="FF0000"/>
                </a:solidFill>
              </a:rPr>
              <a:t>, </a:t>
            </a:r>
            <a:r>
              <a:rPr lang="en-US" dirty="0" smtClean="0">
                <a:solidFill>
                  <a:srgbClr val="3333CC"/>
                </a:solidFill>
              </a:rPr>
              <a:t>atomic number </a:t>
            </a:r>
            <a:r>
              <a:rPr lang="en-US" dirty="0" smtClean="0">
                <a:solidFill>
                  <a:srgbClr val="FF0000"/>
                </a:solidFill>
              </a:rPr>
              <a:t>Z</a:t>
            </a:r>
            <a:r>
              <a:rPr lang="en-US" baseline="-25000" dirty="0" smtClean="0">
                <a:solidFill>
                  <a:srgbClr val="FF0000"/>
                </a:solidFill>
              </a:rPr>
              <a:t>2</a:t>
            </a:r>
            <a:r>
              <a:rPr lang="en-US" sz="4000" dirty="0" smtClean="0">
                <a:solidFill>
                  <a:srgbClr val="3333CC"/>
                </a:solidFill>
              </a:rPr>
              <a:t> </a:t>
            </a:r>
            <a:r>
              <a:rPr lang="en-US" dirty="0" smtClean="0">
                <a:solidFill>
                  <a:srgbClr val="3333CC"/>
                </a:solidFill>
              </a:rPr>
              <a:t>and with </a:t>
            </a:r>
            <a:r>
              <a:rPr lang="en-US" dirty="0" err="1" smtClean="0">
                <a:solidFill>
                  <a:srgbClr val="FF0000"/>
                </a:solidFill>
              </a:rPr>
              <a:t>n</a:t>
            </a:r>
            <a:r>
              <a:rPr lang="en-US" dirty="0" smtClean="0">
                <a:solidFill>
                  <a:srgbClr val="3333CC"/>
                </a:solidFill>
              </a:rPr>
              <a:t> atoms per volume</a:t>
            </a:r>
            <a:r>
              <a:rPr lang="en-US" sz="4000" dirty="0" smtClean="0">
                <a:solidFill>
                  <a:srgbClr val="3333CC"/>
                </a:solidFill>
              </a:rPr>
              <a:t>. </a:t>
            </a:r>
            <a:r>
              <a:rPr lang="en-US" dirty="0" smtClean="0">
                <a:solidFill>
                  <a:srgbClr val="3333CC"/>
                </a:solidFill>
              </a:rPr>
              <a:t>What is the total number of scattered projectile particles at an angle </a:t>
            </a:r>
            <a:r>
              <a:rPr lang="en-US" dirty="0" err="1" smtClean="0">
                <a:solidFill>
                  <a:srgbClr val="3333CC"/>
                </a:solidFill>
                <a:latin typeface="Symbol" charset="2"/>
                <a:cs typeface="Symbol" charset="2"/>
              </a:rPr>
              <a:t>θ</a:t>
            </a:r>
            <a:r>
              <a:rPr lang="en-US" dirty="0" smtClean="0">
                <a:solidFill>
                  <a:srgbClr val="3333CC"/>
                </a:solidFill>
              </a:rPr>
              <a:t>? (20 points)</a:t>
            </a:r>
          </a:p>
          <a:p>
            <a:pPr marL="571500" indent="-571500" algn="l" eaLnBrk="1" hangingPunct="1">
              <a:lnSpc>
                <a:spcPct val="90000"/>
              </a:lnSpc>
            </a:pPr>
            <a:r>
              <a:rPr lang="en-US" dirty="0" smtClean="0">
                <a:solidFill>
                  <a:srgbClr val="3333CC"/>
                </a:solidFill>
              </a:rPr>
              <a:t>Please be sure to define all the variables used in your derivation! Points will be deducted for missing variable definitions.</a:t>
            </a:r>
          </a:p>
          <a:p>
            <a:pPr marL="571500" indent="-571500" algn="l" eaLnBrk="1" hangingPunct="1">
              <a:lnSpc>
                <a:spcPct val="90000"/>
              </a:lnSpc>
            </a:pPr>
            <a:r>
              <a:rPr lang="en-US" dirty="0" smtClean="0">
                <a:solidFill>
                  <a:srgbClr val="3333CC"/>
                </a:solidFill>
              </a:rPr>
              <a:t>This derivation must be done on your own.   Please do not copy the book or your friends’.</a:t>
            </a:r>
          </a:p>
          <a:p>
            <a:pPr marL="571500" indent="-571500" algn="l" eaLnBrk="1" hangingPunct="1">
              <a:lnSpc>
                <a:spcPct val="90000"/>
              </a:lnSpc>
            </a:pPr>
            <a:r>
              <a:rPr lang="en-US" dirty="0" smtClean="0">
                <a:solidFill>
                  <a:srgbClr val="3333CC"/>
                </a:solidFill>
              </a:rPr>
              <a:t>Due is Monday, Oct. 8.</a:t>
            </a:r>
            <a:endParaRPr lang="en-US" dirty="0">
              <a:solidFill>
                <a:srgbClr val="3333CC"/>
              </a:solidFill>
            </a:endParaRPr>
          </a:p>
        </p:txBody>
      </p:sp>
      <p:sp>
        <p:nvSpPr>
          <p:cNvPr id="4" name="Date Placeholder 3"/>
          <p:cNvSpPr>
            <a:spLocks noGrp="1"/>
          </p:cNvSpPr>
          <p:nvPr>
            <p:ph type="dt" sz="half" idx="10"/>
          </p:nvPr>
        </p:nvSpPr>
        <p:spPr/>
        <p:txBody>
          <a:bodyPr/>
          <a:lstStyle/>
          <a:p>
            <a:pPr>
              <a:defRPr/>
            </a:pPr>
            <a:r>
              <a:rPr lang="en-US" smtClean="0"/>
              <a:t>Wednesday, Oct. 3, 2012</a:t>
            </a:r>
            <a:endParaRPr lang="en-US"/>
          </a:p>
        </p:txBody>
      </p:sp>
      <p:sp>
        <p:nvSpPr>
          <p:cNvPr id="5" name="Slide Number Placeholder 4"/>
          <p:cNvSpPr>
            <a:spLocks noGrp="1"/>
          </p:cNvSpPr>
          <p:nvPr>
            <p:ph type="sldNum" sz="quarter" idx="12"/>
          </p:nvPr>
        </p:nvSpPr>
        <p:spPr/>
        <p:txBody>
          <a:bodyPr/>
          <a:lstStyle/>
          <a:p>
            <a:pPr>
              <a:defRPr/>
            </a:pPr>
            <a:fld id="{3DD774B2-BEFC-0F4C-8EFB-A9A3D81A594A}"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en-US" smtClean="0"/>
              <a:t>PHYS 3313-001, Fall 2012                      Dr. Amir Farbin</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229600" cy="5486400"/>
          </a:xfrm>
        </p:spPr>
        <p:txBody>
          <a:bodyPr/>
          <a:lstStyle/>
          <a:p>
            <a:r>
              <a:rPr lang="en-US" dirty="0"/>
              <a:t>Photons, which we thought were waves, act particle like (</a:t>
            </a:r>
            <a:r>
              <a:rPr lang="en-US" dirty="0" err="1"/>
              <a:t>eg</a:t>
            </a:r>
            <a:r>
              <a:rPr lang="en-US" dirty="0"/>
              <a:t> Photoelectric effect or Compton Scattering)</a:t>
            </a:r>
          </a:p>
          <a:p>
            <a:r>
              <a:rPr lang="en-US" dirty="0"/>
              <a:t>Electrons, which we thought were particles, act particle like (</a:t>
            </a:r>
            <a:r>
              <a:rPr lang="en-US" dirty="0" err="1"/>
              <a:t>eg</a:t>
            </a:r>
            <a:r>
              <a:rPr lang="en-US" dirty="0"/>
              <a:t> electron scattering) </a:t>
            </a:r>
            <a:endParaRPr lang="en-US" dirty="0" smtClean="0"/>
          </a:p>
          <a:p>
            <a:r>
              <a:rPr lang="en-US" dirty="0" smtClean="0"/>
              <a:t>De Broglie: All matter has intrinsic wavelength.</a:t>
            </a:r>
          </a:p>
          <a:p>
            <a:pPr lvl="1"/>
            <a:r>
              <a:rPr lang="en-US" dirty="0" smtClean="0"/>
              <a:t>Wave length inversely proportional to momentum</a:t>
            </a:r>
          </a:p>
          <a:p>
            <a:pPr lvl="1"/>
            <a:r>
              <a:rPr lang="en-US" dirty="0" smtClean="0"/>
              <a:t>The more massive… the smaller the wavelength… the harder to observe the wavelike properties</a:t>
            </a:r>
          </a:p>
          <a:p>
            <a:pPr lvl="1"/>
            <a:r>
              <a:rPr lang="en-US" dirty="0" smtClean="0"/>
              <a:t>So while photons appear mostly wavelike, electrons (next lightest particle!) appear mostly particle like.</a:t>
            </a:r>
          </a:p>
          <a:p>
            <a:r>
              <a:rPr lang="en-US" dirty="0" smtClean="0"/>
              <a:t>How can we reconcile the wave/particle views?</a:t>
            </a:r>
          </a:p>
          <a:p>
            <a:pPr lvl="1"/>
            <a:endParaRPr lang="en-US" dirty="0"/>
          </a:p>
        </p:txBody>
      </p:sp>
      <p:sp>
        <p:nvSpPr>
          <p:cNvPr id="7" name="Date Placeholder 6"/>
          <p:cNvSpPr>
            <a:spLocks noGrp="1"/>
          </p:cNvSpPr>
          <p:nvPr>
            <p:ph type="dt" sz="half" idx="10"/>
          </p:nvPr>
        </p:nvSpPr>
        <p:spPr/>
        <p:txBody>
          <a:bodyPr/>
          <a:lstStyle/>
          <a:p>
            <a:pPr>
              <a:defRPr/>
            </a:pPr>
            <a:r>
              <a:rPr lang="en-US" smtClean="0"/>
              <a:t>Wednesday, Oct. 3, 2012</a:t>
            </a:r>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sp>
        <p:nvSpPr>
          <p:cNvPr id="9" name="Slide Number Placeholder 8"/>
          <p:cNvSpPr>
            <a:spLocks noGrp="1"/>
          </p:cNvSpPr>
          <p:nvPr>
            <p:ph type="sldNum" sz="quarter" idx="12"/>
          </p:nvPr>
        </p:nvSpPr>
        <p:spPr/>
        <p:txBody>
          <a:bodyPr/>
          <a:lstStyle/>
          <a:p>
            <a:pPr>
              <a:defRPr/>
            </a:pPr>
            <a:fld id="{633D2C0A-C00C-6D49-85C5-A00CF6C3B057}" type="slidenum">
              <a:rPr lang="en-US" smtClean="0"/>
              <a:pPr>
                <a:defRPr/>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5480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81000" y="838200"/>
            <a:ext cx="8153400" cy="5257800"/>
          </a:xfrm>
        </p:spPr>
        <p:txBody>
          <a:bodyPr/>
          <a:lstStyle/>
          <a:p>
            <a:pPr marL="609600" indent="-609600" eaLnBrk="1" hangingPunct="1">
              <a:buClr>
                <a:srgbClr val="3333CC"/>
              </a:buClr>
              <a:buSzPct val="65000"/>
              <a:buFont typeface="Wingdings" pitchFamily="-84" charset="2"/>
              <a:buChar char="n"/>
            </a:pPr>
            <a:r>
              <a:rPr lang="en-US" sz="2800" dirty="0" smtClean="0">
                <a:solidFill>
                  <a:srgbClr val="3333CC"/>
                </a:solidFill>
              </a:rPr>
              <a:t>De Broglie matter waves suggest a further description. The displacement of a wave is</a:t>
            </a:r>
          </a:p>
          <a:p>
            <a:pPr marL="609600" indent="-609600" eaLnBrk="1" hangingPunct="1">
              <a:buClr>
                <a:srgbClr val="3333CC"/>
              </a:buClr>
              <a:buSzPct val="65000"/>
              <a:buNone/>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This is a solution to the wave equation</a:t>
            </a: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Define the wave number </a:t>
            </a:r>
            <a:r>
              <a:rPr lang="en-US" sz="2800" i="1" dirty="0" err="1" smtClean="0">
                <a:solidFill>
                  <a:srgbClr val="3333CC"/>
                </a:solidFill>
              </a:rPr>
              <a:t>k</a:t>
            </a:r>
            <a:r>
              <a:rPr lang="en-US" sz="2800" dirty="0" smtClean="0">
                <a:solidFill>
                  <a:srgbClr val="3333CC"/>
                </a:solidFill>
              </a:rPr>
              <a:t> and the angular frequency </a:t>
            </a:r>
            <a:r>
              <a:rPr lang="en-US" sz="2800" i="1" dirty="0" err="1" smtClean="0">
                <a:solidFill>
                  <a:srgbClr val="3333CC"/>
                </a:solidFill>
                <a:latin typeface="Symbol" charset="2"/>
                <a:cs typeface="Symbol" charset="2"/>
              </a:rPr>
              <a:t>ω</a:t>
            </a:r>
            <a:r>
              <a:rPr lang="en-US" sz="2800" dirty="0" smtClean="0">
                <a:solidFill>
                  <a:srgbClr val="3333CC"/>
                </a:solidFill>
              </a:rPr>
              <a:t> as:</a:t>
            </a:r>
          </a:p>
          <a:p>
            <a:pPr marL="609600" indent="-609600" eaLnBrk="1" hangingPunct="1">
              <a:buClr>
                <a:srgbClr val="3333CC"/>
              </a:buClr>
              <a:buSzPct val="65000"/>
            </a:pPr>
            <a:endParaRPr lang="en-US" sz="2800" dirty="0" smtClean="0">
              <a:solidFill>
                <a:srgbClr val="3333CC"/>
              </a:solidFill>
            </a:endParaRPr>
          </a:p>
          <a:p>
            <a:pPr marL="609600" indent="-609600" eaLnBrk="1" hangingPunct="1">
              <a:buClr>
                <a:srgbClr val="3333CC"/>
              </a:buClr>
              <a:buSzPct val="65000"/>
              <a:buFont typeface="Wingdings" pitchFamily="-84" charset="2"/>
              <a:buChar char="n"/>
            </a:pPr>
            <a:r>
              <a:rPr lang="en-US" sz="2800" dirty="0" smtClean="0">
                <a:solidFill>
                  <a:srgbClr val="3333CC"/>
                </a:solidFill>
              </a:rPr>
              <a:t>The wave function is now:</a:t>
            </a:r>
            <a:endParaRPr lang="el-GR" sz="2800" dirty="0">
              <a:solidFill>
                <a:srgbClr val="3333CC"/>
              </a:solidFill>
              <a:ea typeface="Arial" pitchFamily="-84" charset="0"/>
              <a:cs typeface="Arial" pitchFamily="-84" charset="0"/>
            </a:endParaRPr>
          </a:p>
        </p:txBody>
      </p:sp>
      <p:sp>
        <p:nvSpPr>
          <p:cNvPr id="48130" name="Rectangle 2"/>
          <p:cNvSpPr>
            <a:spLocks noGrp="1" noChangeArrowheads="1"/>
          </p:cNvSpPr>
          <p:nvPr>
            <p:ph type="title" sz="quarter"/>
          </p:nvPr>
        </p:nvSpPr>
        <p:spPr>
          <a:xfrm>
            <a:off x="609600" y="152400"/>
            <a:ext cx="7772400" cy="685800"/>
          </a:xfrm>
        </p:spPr>
        <p:txBody>
          <a:bodyPr/>
          <a:lstStyle/>
          <a:p>
            <a:pPr eaLnBrk="1" hangingPunct="1">
              <a:defRPr/>
            </a:pPr>
            <a:r>
              <a:rPr lang="en-US" sz="4800" dirty="0" smtClean="0">
                <a:cs typeface="+mj-cs"/>
              </a:rPr>
              <a:t>Wave Motion</a:t>
            </a:r>
          </a:p>
        </p:txBody>
      </p:sp>
      <p:sp>
        <p:nvSpPr>
          <p:cNvPr id="9" name="Date Placeholder 8"/>
          <p:cNvSpPr>
            <a:spLocks noGrp="1"/>
          </p:cNvSpPr>
          <p:nvPr>
            <p:ph type="dt" sz="half" idx="10"/>
          </p:nvPr>
        </p:nvSpPr>
        <p:spPr/>
        <p:txBody>
          <a:bodyPr/>
          <a:lstStyle/>
          <a:p>
            <a:pPr>
              <a:defRPr/>
            </a:pPr>
            <a:r>
              <a:rPr lang="en-US" smtClean="0"/>
              <a:t>Wednesday, Oct. 3, 2012</a:t>
            </a:r>
            <a:endParaRPr lang="en-US"/>
          </a:p>
        </p:txBody>
      </p:sp>
      <p:sp>
        <p:nvSpPr>
          <p:cNvPr id="10" name="Slide Number Placeholder 9"/>
          <p:cNvSpPr>
            <a:spLocks noGrp="1"/>
          </p:cNvSpPr>
          <p:nvPr>
            <p:ph type="sldNum" sz="quarter" idx="12"/>
          </p:nvPr>
        </p:nvSpPr>
        <p:spPr/>
        <p:txBody>
          <a:bodyPr/>
          <a:lstStyle/>
          <a:p>
            <a:pPr>
              <a:defRPr/>
            </a:pPr>
            <a:fld id="{633D2C0A-C00C-6D49-85C5-A00CF6C3B057}" type="slidenum">
              <a:rPr lang="en-US" smtClean="0"/>
              <a:pPr>
                <a:defRPr/>
              </a:pPr>
              <a:t>6</a:t>
            </a:fld>
            <a:endParaRPr lang="en-US"/>
          </a:p>
        </p:txBody>
      </p:sp>
      <p:sp>
        <p:nvSpPr>
          <p:cNvPr id="11" name="Footer Placeholder 10"/>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34178" name="Object 2"/>
          <p:cNvGraphicFramePr>
            <a:graphicFrameLocks noChangeAspect="1"/>
          </p:cNvGraphicFramePr>
          <p:nvPr/>
        </p:nvGraphicFramePr>
        <p:xfrm>
          <a:off x="5181600" y="1399818"/>
          <a:ext cx="3597500" cy="886182"/>
        </p:xfrm>
        <a:graphic>
          <a:graphicData uri="http://schemas.openxmlformats.org/presentationml/2006/ole">
            <p:oleObj spid="_x0000_s434203" name="Equation" r:id="rId3" imgW="1752600" imgH="431800" progId="Equation.DSMT4">
              <p:embed/>
            </p:oleObj>
          </a:graphicData>
        </a:graphic>
      </p:graphicFrame>
      <p:graphicFrame>
        <p:nvGraphicFramePr>
          <p:cNvPr id="434179" name="Object 3"/>
          <p:cNvGraphicFramePr>
            <a:graphicFrameLocks noChangeAspect="1"/>
          </p:cNvGraphicFramePr>
          <p:nvPr/>
        </p:nvGraphicFramePr>
        <p:xfrm>
          <a:off x="4419600" y="2908300"/>
          <a:ext cx="1928812" cy="860425"/>
        </p:xfrm>
        <a:graphic>
          <a:graphicData uri="http://schemas.openxmlformats.org/presentationml/2006/ole">
            <p:oleObj spid="_x0000_s434204" name="Equation" r:id="rId4" imgW="927100" imgH="419100" progId="Equation.DSMT4">
              <p:embed/>
            </p:oleObj>
          </a:graphicData>
        </a:graphic>
      </p:graphicFrame>
      <p:graphicFrame>
        <p:nvGraphicFramePr>
          <p:cNvPr id="434180" name="Object 4"/>
          <p:cNvGraphicFramePr>
            <a:graphicFrameLocks noChangeAspect="1"/>
          </p:cNvGraphicFramePr>
          <p:nvPr/>
        </p:nvGraphicFramePr>
        <p:xfrm>
          <a:off x="3352800" y="4419600"/>
          <a:ext cx="1679575" cy="776288"/>
        </p:xfrm>
        <a:graphic>
          <a:graphicData uri="http://schemas.openxmlformats.org/presentationml/2006/ole">
            <p:oleObj spid="_x0000_s434205" name="Equation" r:id="rId5" imgW="850900" imgH="393700" progId="Equation.DSMT4">
              <p:embed/>
            </p:oleObj>
          </a:graphicData>
        </a:graphic>
      </p:graphicFrame>
      <p:graphicFrame>
        <p:nvGraphicFramePr>
          <p:cNvPr id="434181" name="Object 5"/>
          <p:cNvGraphicFramePr>
            <a:graphicFrameLocks noChangeAspect="1"/>
          </p:cNvGraphicFramePr>
          <p:nvPr/>
        </p:nvGraphicFramePr>
        <p:xfrm>
          <a:off x="4572000" y="5397500"/>
          <a:ext cx="3544116" cy="546100"/>
        </p:xfrm>
        <a:graphic>
          <a:graphicData uri="http://schemas.openxmlformats.org/presentationml/2006/ole">
            <p:oleObj spid="_x0000_s434206" name="Equation" r:id="rId6" imgW="1485900" imgH="228600" progId="Equation.DSMT4">
              <p:embed/>
            </p:oleObj>
          </a:graphicData>
        </a:graphic>
      </p:graphicFrame>
      <p:graphicFrame>
        <p:nvGraphicFramePr>
          <p:cNvPr id="434182" name="Object 6"/>
          <p:cNvGraphicFramePr>
            <a:graphicFrameLocks noChangeAspect="1"/>
          </p:cNvGraphicFramePr>
          <p:nvPr/>
        </p:nvGraphicFramePr>
        <p:xfrm>
          <a:off x="5068888" y="4419600"/>
          <a:ext cx="1027112" cy="776288"/>
        </p:xfrm>
        <a:graphic>
          <a:graphicData uri="http://schemas.openxmlformats.org/presentationml/2006/ole">
            <p:oleObj spid="_x0000_s434207" name="Equation" r:id="rId7" imgW="520700" imgH="393700" progId="Equation.DSMT4">
              <p:embed/>
            </p:oleObj>
          </a:graphicData>
        </a:graphic>
      </p:graphicFrame>
      <p:graphicFrame>
        <p:nvGraphicFramePr>
          <p:cNvPr id="434183" name="Object 7"/>
          <p:cNvGraphicFramePr>
            <a:graphicFrameLocks noChangeAspect="1"/>
          </p:cNvGraphicFramePr>
          <p:nvPr/>
        </p:nvGraphicFramePr>
        <p:xfrm>
          <a:off x="6616699" y="4572000"/>
          <a:ext cx="1208165" cy="457200"/>
        </p:xfrm>
        <a:graphic>
          <a:graphicData uri="http://schemas.openxmlformats.org/presentationml/2006/ole">
            <p:oleObj spid="_x0000_s434208" name="Equation" r:id="rId8" imgW="469900" imgH="177800" progId="Equation.DSMT4">
              <p:embed/>
            </p:oleObj>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22" descr="0513"/>
          <p:cNvPicPr>
            <a:picLocks noChangeAspect="1" noChangeArrowheads="1"/>
          </p:cNvPicPr>
          <p:nvPr/>
        </p:nvPicPr>
        <p:blipFill>
          <a:blip r:embed="rId3"/>
          <a:srcRect b="10869"/>
          <a:stretch>
            <a:fillRect/>
          </a:stretch>
        </p:blipFill>
        <p:spPr bwMode="auto">
          <a:xfrm>
            <a:off x="4419600" y="3581400"/>
            <a:ext cx="4419600" cy="2563813"/>
          </a:xfrm>
          <a:prstGeom prst="rect">
            <a:avLst/>
          </a:prstGeom>
          <a:noFill/>
          <a:ln w="9525">
            <a:noFill/>
            <a:miter lim="800000"/>
            <a:headEnd/>
            <a:tailEnd/>
          </a:ln>
        </p:spPr>
      </p:pic>
      <p:sp>
        <p:nvSpPr>
          <p:cNvPr id="51202" name="Rectangle 2"/>
          <p:cNvSpPr>
            <a:spLocks noGrp="1" noChangeArrowheads="1"/>
          </p:cNvSpPr>
          <p:nvPr>
            <p:ph type="title"/>
          </p:nvPr>
        </p:nvSpPr>
        <p:spPr>
          <a:xfrm>
            <a:off x="457200" y="125413"/>
            <a:ext cx="8229600" cy="636587"/>
          </a:xfrm>
        </p:spPr>
        <p:txBody>
          <a:bodyPr/>
          <a:lstStyle/>
          <a:p>
            <a:pPr eaLnBrk="1" hangingPunct="1">
              <a:defRPr/>
            </a:pPr>
            <a:r>
              <a:rPr lang="en-US" sz="3600" dirty="0" smtClean="0">
                <a:cs typeface="+mj-cs"/>
              </a:rPr>
              <a:t>Wave Properties</a:t>
            </a:r>
          </a:p>
        </p:txBody>
      </p:sp>
      <p:sp>
        <p:nvSpPr>
          <p:cNvPr id="51203" name="AutoShape 3"/>
          <p:cNvSpPr>
            <a:spLocks noGrp="1" noChangeAspect="1" noChangeArrowheads="1"/>
          </p:cNvSpPr>
          <p:nvPr>
            <p:ph type="body" sz="half" idx="1"/>
          </p:nvPr>
        </p:nvSpPr>
        <p:spPr>
          <a:xfrm>
            <a:off x="457200" y="762000"/>
            <a:ext cx="8382000" cy="4530725"/>
          </a:xfrm>
          <a:extLst/>
        </p:spPr>
        <p:txBody>
          <a:bodyPr/>
          <a:lstStyle/>
          <a:p>
            <a:pPr eaLnBrk="1" hangingPunct="1"/>
            <a:r>
              <a:rPr lang="en-US" dirty="0" smtClean="0">
                <a:cs typeface="ＭＳ Ｐゴシック" pitchFamily="-84" charset="-128"/>
              </a:rPr>
              <a:t>The phase velocity is the velocity of a point on the wave that has a given phase (for example, the crest) and is given by</a:t>
            </a:r>
          </a:p>
          <a:p>
            <a:pPr eaLnBrk="1" hangingPunct="1">
              <a:buNone/>
            </a:pPr>
            <a:endParaRPr lang="en-US" dirty="0" smtClean="0">
              <a:cs typeface="ＭＳ Ｐゴシック" pitchFamily="-84" charset="-128"/>
            </a:endParaRPr>
          </a:p>
          <a:p>
            <a:pPr eaLnBrk="1" hangingPunct="1"/>
            <a:r>
              <a:rPr lang="en-US" dirty="0" smtClean="0">
                <a:cs typeface="ＭＳ Ｐゴシック" pitchFamily="-84" charset="-128"/>
              </a:rPr>
              <a:t>A phase constant </a:t>
            </a:r>
            <a:r>
              <a:rPr lang="en-US" dirty="0" err="1" smtClean="0">
                <a:latin typeface="Lucida Grande" pitchFamily="-84" charset="0"/>
                <a:cs typeface="ＭＳ Ｐゴシック" pitchFamily="-84" charset="-128"/>
              </a:rPr>
              <a:t>Φ</a:t>
            </a:r>
            <a:r>
              <a:rPr lang="en-US" dirty="0" smtClean="0">
                <a:cs typeface="ＭＳ Ｐゴシック" pitchFamily="-84" charset="-128"/>
              </a:rPr>
              <a:t> shifts the wave:</a:t>
            </a:r>
          </a:p>
          <a:p>
            <a:pPr eaLnBrk="1" hangingPunct="1">
              <a:buFont typeface="Wingdings" pitchFamily="-84" charset="2"/>
              <a:buNone/>
            </a:pPr>
            <a:r>
              <a:rPr lang="en-US" dirty="0" smtClean="0">
                <a:cs typeface="ＭＳ Ｐゴシック" pitchFamily="-84" charset="-128"/>
              </a:rPr>
              <a:t>					   .</a:t>
            </a:r>
          </a:p>
        </p:txBody>
      </p:sp>
      <p:sp>
        <p:nvSpPr>
          <p:cNvPr id="7" name="Date Placeholder 6"/>
          <p:cNvSpPr>
            <a:spLocks noGrp="1"/>
          </p:cNvSpPr>
          <p:nvPr>
            <p:ph type="dt" sz="half" idx="10"/>
          </p:nvPr>
        </p:nvSpPr>
        <p:spPr/>
        <p:txBody>
          <a:bodyPr/>
          <a:lstStyle/>
          <a:p>
            <a:pPr>
              <a:defRPr/>
            </a:pPr>
            <a:r>
              <a:rPr lang="en-US" smtClean="0"/>
              <a:t>Wednesday, Oct. 3,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7</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35202" name="Object 2"/>
          <p:cNvGraphicFramePr>
            <a:graphicFrameLocks noChangeAspect="1"/>
          </p:cNvGraphicFramePr>
          <p:nvPr/>
        </p:nvGraphicFramePr>
        <p:xfrm>
          <a:off x="3581400" y="1905000"/>
          <a:ext cx="1598613" cy="990600"/>
        </p:xfrm>
        <a:graphic>
          <a:graphicData uri="http://schemas.openxmlformats.org/presentationml/2006/ole">
            <p:oleObj spid="_x0000_s435229" name="Equation" r:id="rId4" imgW="635000" imgH="393700" progId="Equation.DSMT4">
              <p:embed/>
            </p:oleObj>
          </a:graphicData>
        </a:graphic>
      </p:graphicFrame>
      <p:graphicFrame>
        <p:nvGraphicFramePr>
          <p:cNvPr id="435203" name="Object 3"/>
          <p:cNvGraphicFramePr>
            <a:graphicFrameLocks noChangeAspect="1"/>
          </p:cNvGraphicFramePr>
          <p:nvPr/>
        </p:nvGraphicFramePr>
        <p:xfrm>
          <a:off x="5233987" y="1905000"/>
          <a:ext cx="1471613" cy="990600"/>
        </p:xfrm>
        <a:graphic>
          <a:graphicData uri="http://schemas.openxmlformats.org/presentationml/2006/ole">
            <p:oleObj spid="_x0000_s435230" name="Equation" r:id="rId5" imgW="584200" imgH="393700" progId="Equation.DSMT4">
              <p:embed/>
            </p:oleObj>
          </a:graphicData>
        </a:graphic>
      </p:graphicFrame>
      <p:graphicFrame>
        <p:nvGraphicFramePr>
          <p:cNvPr id="435204" name="Object 4"/>
          <p:cNvGraphicFramePr>
            <a:graphicFrameLocks noChangeAspect="1"/>
          </p:cNvGraphicFramePr>
          <p:nvPr/>
        </p:nvGraphicFramePr>
        <p:xfrm>
          <a:off x="6715125" y="1905000"/>
          <a:ext cx="447675" cy="990600"/>
        </p:xfrm>
        <a:graphic>
          <a:graphicData uri="http://schemas.openxmlformats.org/presentationml/2006/ole">
            <p:oleObj spid="_x0000_s435231" name="Equation" r:id="rId6" imgW="177800" imgH="393700" progId="Equation.DSMT4">
              <p:embed/>
            </p:oleObj>
          </a:graphicData>
        </a:graphic>
      </p:graphicFrame>
      <p:graphicFrame>
        <p:nvGraphicFramePr>
          <p:cNvPr id="435205" name="Object 5"/>
          <p:cNvGraphicFramePr>
            <a:graphicFrameLocks noChangeAspect="1"/>
          </p:cNvGraphicFramePr>
          <p:nvPr/>
        </p:nvGraphicFramePr>
        <p:xfrm>
          <a:off x="685800" y="3657600"/>
          <a:ext cx="1150937" cy="546100"/>
        </p:xfrm>
        <a:graphic>
          <a:graphicData uri="http://schemas.openxmlformats.org/presentationml/2006/ole">
            <p:oleObj spid="_x0000_s435232" name="Equation" r:id="rId7" imgW="469900" imgH="228600" progId="Equation.DSMT4">
              <p:embed/>
            </p:oleObj>
          </a:graphicData>
        </a:graphic>
      </p:graphicFrame>
      <p:graphicFrame>
        <p:nvGraphicFramePr>
          <p:cNvPr id="435208" name="Object 8"/>
          <p:cNvGraphicFramePr>
            <a:graphicFrameLocks noChangeAspect="1"/>
          </p:cNvGraphicFramePr>
          <p:nvPr/>
        </p:nvGraphicFramePr>
        <p:xfrm>
          <a:off x="1800225" y="3657600"/>
          <a:ext cx="3000375" cy="546100"/>
        </p:xfrm>
        <a:graphic>
          <a:graphicData uri="http://schemas.openxmlformats.org/presentationml/2006/ole">
            <p:oleObj spid="_x0000_s435233" name="Equation" r:id="rId8" imgW="1257300" imgH="228600" progId="Equation.DSMT4">
              <p:embed/>
            </p:oleObj>
          </a:graphicData>
        </a:graphic>
      </p:graphicFrame>
      <p:graphicFrame>
        <p:nvGraphicFramePr>
          <p:cNvPr id="435209" name="Object 9"/>
          <p:cNvGraphicFramePr>
            <a:graphicFrameLocks noChangeAspect="1"/>
          </p:cNvGraphicFramePr>
          <p:nvPr/>
        </p:nvGraphicFramePr>
        <p:xfrm>
          <a:off x="1828800" y="4254500"/>
          <a:ext cx="2514600" cy="546100"/>
        </p:xfrm>
        <a:graphic>
          <a:graphicData uri="http://schemas.openxmlformats.org/presentationml/2006/ole">
            <p:oleObj spid="_x0000_s435234" name="Equation" r:id="rId9" imgW="1054100" imgH="228600" progId="Equation.DSMT4">
              <p:embed/>
            </p:oleObj>
          </a:graphicData>
        </a:graphic>
      </p:graphicFrame>
      <p:sp>
        <p:nvSpPr>
          <p:cNvPr id="14" name="TextBox 13"/>
          <p:cNvSpPr txBox="1"/>
          <p:nvPr/>
        </p:nvSpPr>
        <p:spPr>
          <a:xfrm>
            <a:off x="2514600" y="4876800"/>
            <a:ext cx="1769385" cy="461665"/>
          </a:xfrm>
          <a:prstGeom prst="rect">
            <a:avLst/>
          </a:prstGeom>
          <a:noFill/>
        </p:spPr>
        <p:txBody>
          <a:bodyPr wrap="none" rtlCol="0">
            <a:spAutoFit/>
          </a:bodyPr>
          <a:lstStyle/>
          <a:p>
            <a:r>
              <a:rPr lang="en-US" dirty="0" smtClean="0">
                <a:solidFill>
                  <a:schemeClr val="accent2"/>
                </a:solidFill>
                <a:latin typeface="+mn-lt"/>
              </a:rPr>
              <a:t>(When </a:t>
            </a:r>
            <a:r>
              <a:rPr lang="en-US" dirty="0" err="1" smtClean="0">
                <a:solidFill>
                  <a:schemeClr val="accent2"/>
                </a:solidFill>
                <a:latin typeface="Symbol" charset="2"/>
                <a:cs typeface="Symbol" charset="2"/>
              </a:rPr>
              <a:t>φ</a:t>
            </a:r>
            <a:r>
              <a:rPr lang="en-US" dirty="0" smtClean="0">
                <a:solidFill>
                  <a:schemeClr val="accent2"/>
                </a:solidFill>
                <a:latin typeface="+mn-lt"/>
                <a:cs typeface="Symbol" charset="2"/>
              </a:rPr>
              <a:t>=</a:t>
            </a:r>
            <a:r>
              <a:rPr lang="en-US" dirty="0" smtClean="0">
                <a:solidFill>
                  <a:schemeClr val="accent2"/>
                </a:solidFill>
                <a:latin typeface="Symbol" charset="2"/>
                <a:cs typeface="Symbol" charset="2"/>
              </a:rPr>
              <a:t>π</a:t>
            </a:r>
            <a:r>
              <a:rPr lang="en-US" dirty="0" smtClean="0">
                <a:solidFill>
                  <a:schemeClr val="accent2"/>
                </a:solidFill>
                <a:latin typeface="+mn-lt"/>
              </a:rPr>
              <a:t>/2)</a:t>
            </a:r>
            <a:endParaRPr lang="en-US" dirty="0">
              <a:solidFill>
                <a:schemeClr val="accent2"/>
              </a:solidFill>
              <a:latin typeface="+mn-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4" name="Picture 30" descr="0515"/>
          <p:cNvPicPr>
            <a:picLocks noChangeAspect="1" noChangeArrowheads="1"/>
          </p:cNvPicPr>
          <p:nvPr/>
        </p:nvPicPr>
        <p:blipFill>
          <a:blip r:embed="rId3"/>
          <a:srcRect b="10364"/>
          <a:stretch>
            <a:fillRect/>
          </a:stretch>
        </p:blipFill>
        <p:spPr bwMode="auto">
          <a:xfrm>
            <a:off x="3657600" y="4797425"/>
            <a:ext cx="5257800" cy="1831975"/>
          </a:xfrm>
          <a:prstGeom prst="rect">
            <a:avLst/>
          </a:prstGeom>
          <a:noFill/>
          <a:ln w="9525">
            <a:noFill/>
            <a:miter lim="800000"/>
            <a:headEnd/>
            <a:tailEnd/>
          </a:ln>
        </p:spPr>
      </p:pic>
      <p:sp>
        <p:nvSpPr>
          <p:cNvPr id="54287" name="Rectangle 15"/>
          <p:cNvSpPr>
            <a:spLocks noGrp="1" noChangeArrowheads="1"/>
          </p:cNvSpPr>
          <p:nvPr>
            <p:ph type="title"/>
          </p:nvPr>
        </p:nvSpPr>
        <p:spPr>
          <a:xfrm>
            <a:off x="457200" y="0"/>
            <a:ext cx="8229600" cy="788987"/>
          </a:xfrm>
        </p:spPr>
        <p:txBody>
          <a:bodyPr/>
          <a:lstStyle/>
          <a:p>
            <a:pPr eaLnBrk="1" hangingPunct="1">
              <a:defRPr/>
            </a:pPr>
            <a:r>
              <a:rPr lang="en-US" dirty="0" smtClean="0">
                <a:cs typeface="+mj-cs"/>
              </a:rPr>
              <a:t>Principle of Superposition</a:t>
            </a:r>
          </a:p>
        </p:txBody>
      </p:sp>
      <p:sp>
        <p:nvSpPr>
          <p:cNvPr id="25606" name="Rectangle 3"/>
          <p:cNvSpPr>
            <a:spLocks noGrp="1" noChangeArrowheads="1"/>
          </p:cNvSpPr>
          <p:nvPr>
            <p:ph type="body" sz="half" idx="1"/>
          </p:nvPr>
        </p:nvSpPr>
        <p:spPr>
          <a:xfrm>
            <a:off x="457200" y="762000"/>
            <a:ext cx="8305800" cy="4114800"/>
          </a:xfrm>
        </p:spPr>
        <p:txBody>
          <a:bodyPr/>
          <a:lstStyle/>
          <a:p>
            <a:pPr eaLnBrk="1" hangingPunct="1">
              <a:lnSpc>
                <a:spcPct val="80000"/>
              </a:lnSpc>
              <a:spcBef>
                <a:spcPct val="10000"/>
              </a:spcBef>
            </a:pPr>
            <a:r>
              <a:rPr lang="en-US" sz="2800" dirty="0">
                <a:cs typeface="ＭＳ Ｐゴシック" pitchFamily="-84" charset="-128"/>
              </a:rPr>
              <a:t>When two or more waves traverse the same region, they act independently of each other. </a:t>
            </a:r>
          </a:p>
          <a:p>
            <a:pPr eaLnBrk="1" hangingPunct="1">
              <a:lnSpc>
                <a:spcPct val="80000"/>
              </a:lnSpc>
              <a:spcBef>
                <a:spcPct val="10000"/>
              </a:spcBef>
            </a:pPr>
            <a:r>
              <a:rPr lang="en-US" sz="2800" dirty="0">
                <a:cs typeface="ＭＳ Ｐゴシック" pitchFamily="-84" charset="-128"/>
              </a:rPr>
              <a:t>Combining two waves yields:</a:t>
            </a:r>
          </a:p>
          <a:p>
            <a:pPr eaLnBrk="1" hangingPunct="1">
              <a:lnSpc>
                <a:spcPct val="80000"/>
              </a:lnSpc>
              <a:spcBef>
                <a:spcPct val="10000"/>
              </a:spcBef>
            </a:pPr>
            <a:endParaRPr lang="en-US" sz="2800" dirty="0" smtClean="0">
              <a:cs typeface="ＭＳ Ｐゴシック" pitchFamily="-84" charset="-128"/>
            </a:endParaRPr>
          </a:p>
          <a:p>
            <a:pPr eaLnBrk="1" hangingPunct="1">
              <a:lnSpc>
                <a:spcPct val="80000"/>
              </a:lnSpc>
              <a:spcBef>
                <a:spcPct val="10000"/>
              </a:spcBef>
              <a:buNone/>
            </a:pPr>
            <a:endParaRPr lang="en-US" sz="2800" dirty="0" smtClean="0">
              <a:cs typeface="ＭＳ Ｐゴシック" pitchFamily="-84" charset="-128"/>
            </a:endParaRPr>
          </a:p>
          <a:p>
            <a:pPr eaLnBrk="1" hangingPunct="1">
              <a:lnSpc>
                <a:spcPct val="80000"/>
              </a:lnSpc>
              <a:spcBef>
                <a:spcPct val="10000"/>
              </a:spcBef>
            </a:pPr>
            <a:r>
              <a:rPr lang="en-US" sz="2800" dirty="0">
                <a:cs typeface="ＭＳ Ｐゴシック" pitchFamily="-84" charset="-128"/>
              </a:rPr>
              <a:t>The combined wave oscillates within an envelope that denotes the maximum displacement of the combined waves.</a:t>
            </a:r>
          </a:p>
          <a:p>
            <a:pPr eaLnBrk="1" hangingPunct="1">
              <a:lnSpc>
                <a:spcPct val="80000"/>
              </a:lnSpc>
              <a:spcBef>
                <a:spcPct val="10000"/>
              </a:spcBef>
            </a:pPr>
            <a:r>
              <a:rPr lang="en-US" sz="2800" dirty="0">
                <a:cs typeface="ＭＳ Ｐゴシック" pitchFamily="-84" charset="-128"/>
              </a:rPr>
              <a:t>When combining many waves with different amplitudes and frequencies, a pulse, or </a:t>
            </a:r>
            <a:r>
              <a:rPr lang="en-US" sz="2800" b="1" dirty="0">
                <a:cs typeface="ＭＳ Ｐゴシック" pitchFamily="-84" charset="-128"/>
              </a:rPr>
              <a:t>wave packet</a:t>
            </a:r>
            <a:r>
              <a:rPr lang="en-US" sz="2800" dirty="0">
                <a:cs typeface="ＭＳ Ｐゴシック" pitchFamily="-84" charset="-128"/>
              </a:rPr>
              <a:t>,</a:t>
            </a:r>
            <a:r>
              <a:rPr lang="en-US" sz="2800" dirty="0" smtClean="0">
                <a:cs typeface="ＭＳ Ｐゴシック" pitchFamily="-84" charset="-128"/>
              </a:rPr>
              <a:t> can be formed, which can move </a:t>
            </a:r>
            <a:r>
              <a:rPr lang="en-US" sz="2800" dirty="0">
                <a:cs typeface="ＭＳ Ｐゴシック" pitchFamily="-84" charset="-128"/>
              </a:rPr>
              <a:t>at a </a:t>
            </a:r>
            <a:r>
              <a:rPr lang="en-US" sz="2800" b="1" dirty="0">
                <a:cs typeface="ＭＳ Ｐゴシック" pitchFamily="-84" charset="-128"/>
              </a:rPr>
              <a:t>group velocity</a:t>
            </a:r>
            <a:r>
              <a:rPr lang="en-US" sz="2800" dirty="0">
                <a:cs typeface="ＭＳ Ｐゴシック" pitchFamily="-84" charset="-128"/>
              </a:rPr>
              <a:t>:                </a:t>
            </a: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pPr>
            <a:endParaRPr lang="en-US" sz="2800" i="1" dirty="0">
              <a:cs typeface="ＭＳ Ｐゴシック" pitchFamily="-84" charset="-128"/>
            </a:endParaRPr>
          </a:p>
          <a:p>
            <a:pPr eaLnBrk="1" hangingPunct="1">
              <a:lnSpc>
                <a:spcPct val="80000"/>
              </a:lnSpc>
              <a:spcBef>
                <a:spcPct val="10000"/>
              </a:spcBef>
              <a:buFont typeface="Wingdings" pitchFamily="-84" charset="2"/>
              <a:buNone/>
            </a:pPr>
            <a:r>
              <a:rPr lang="en-US" sz="2800" i="1" dirty="0">
                <a:cs typeface="ＭＳ Ｐゴシック" pitchFamily="-84" charset="-128"/>
              </a:rPr>
              <a:t>	</a:t>
            </a:r>
            <a:endParaRPr lang="el-GR" sz="2800" dirty="0">
              <a:ea typeface="Arial" pitchFamily="-84" charset="0"/>
              <a:cs typeface="Arial" pitchFamily="-84" charset="0"/>
            </a:endParaRPr>
          </a:p>
        </p:txBody>
      </p:sp>
      <p:graphicFrame>
        <p:nvGraphicFramePr>
          <p:cNvPr id="25602" name="Object 1"/>
          <p:cNvGraphicFramePr>
            <a:graphicFrameLocks noChangeAspect="1"/>
          </p:cNvGraphicFramePr>
          <p:nvPr/>
        </p:nvGraphicFramePr>
        <p:xfrm>
          <a:off x="685800" y="2073275"/>
          <a:ext cx="1082675" cy="400050"/>
        </p:xfrm>
        <a:graphic>
          <a:graphicData uri="http://schemas.openxmlformats.org/presentationml/2006/ole">
            <p:oleObj spid="_x0000_s346133" name="Equation" r:id="rId4" imgW="596900" imgH="228600" progId="Equation.DSMT4">
              <p:embed/>
            </p:oleObj>
          </a:graphicData>
        </a:graphic>
      </p:graphicFrame>
      <p:graphicFrame>
        <p:nvGraphicFramePr>
          <p:cNvPr id="25603" name="Object 2"/>
          <p:cNvGraphicFramePr>
            <a:graphicFrameLocks noChangeAspect="1"/>
          </p:cNvGraphicFramePr>
          <p:nvPr/>
        </p:nvGraphicFramePr>
        <p:xfrm>
          <a:off x="1577975" y="4943475"/>
          <a:ext cx="1177925" cy="781050"/>
        </p:xfrm>
        <a:graphic>
          <a:graphicData uri="http://schemas.openxmlformats.org/presentationml/2006/ole">
            <p:oleObj spid="_x0000_s346134" name="Equation" r:id="rId5" imgW="609600" imgH="393700" progId="Equation.DSMT4">
              <p:embed/>
            </p:oleObj>
          </a:graphicData>
        </a:graphic>
      </p:graphicFrame>
      <p:sp>
        <p:nvSpPr>
          <p:cNvPr id="7" name="Date Placeholder 6"/>
          <p:cNvSpPr>
            <a:spLocks noGrp="1"/>
          </p:cNvSpPr>
          <p:nvPr>
            <p:ph type="dt" sz="half" idx="10"/>
          </p:nvPr>
        </p:nvSpPr>
        <p:spPr/>
        <p:txBody>
          <a:bodyPr/>
          <a:lstStyle/>
          <a:p>
            <a:pPr>
              <a:defRPr/>
            </a:pPr>
            <a:r>
              <a:rPr lang="en-US" smtClean="0"/>
              <a:t>Wednesday, Oct. 3, 2012</a:t>
            </a:r>
            <a:endParaRPr lang="en-US"/>
          </a:p>
        </p:txBody>
      </p:sp>
      <p:sp>
        <p:nvSpPr>
          <p:cNvPr id="8" name="Slide Number Placeholder 7"/>
          <p:cNvSpPr>
            <a:spLocks noGrp="1"/>
          </p:cNvSpPr>
          <p:nvPr>
            <p:ph type="sldNum" sz="quarter" idx="12"/>
          </p:nvPr>
        </p:nvSpPr>
        <p:spPr/>
        <p:txBody>
          <a:bodyPr/>
          <a:lstStyle/>
          <a:p>
            <a:pPr>
              <a:defRPr/>
            </a:pPr>
            <a:fld id="{6E4BFBEB-12DC-8949-B61D-A8F2554F50A6}" type="slidenum">
              <a:rPr lang="en-US" smtClean="0"/>
              <a:pPr>
                <a:defRPr/>
              </a:pPr>
              <a:t>8</a:t>
            </a:fld>
            <a:endParaRPr lang="en-US"/>
          </a:p>
        </p:txBody>
      </p:sp>
      <p:sp>
        <p:nvSpPr>
          <p:cNvPr id="9" name="Footer Placeholder 8"/>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346118" name="Object 1"/>
          <p:cNvGraphicFramePr>
            <a:graphicFrameLocks noChangeAspect="1"/>
          </p:cNvGraphicFramePr>
          <p:nvPr/>
        </p:nvGraphicFramePr>
        <p:xfrm>
          <a:off x="1752600" y="2057400"/>
          <a:ext cx="2351087" cy="400050"/>
        </p:xfrm>
        <a:graphic>
          <a:graphicData uri="http://schemas.openxmlformats.org/presentationml/2006/ole">
            <p:oleObj spid="_x0000_s346135" name="Equation" r:id="rId6" imgW="1295400" imgH="228600" progId="Equation.DSMT4">
              <p:embed/>
            </p:oleObj>
          </a:graphicData>
        </a:graphic>
      </p:graphicFrame>
      <p:graphicFrame>
        <p:nvGraphicFramePr>
          <p:cNvPr id="346119" name="Object 1"/>
          <p:cNvGraphicFramePr>
            <a:graphicFrameLocks noChangeAspect="1"/>
          </p:cNvGraphicFramePr>
          <p:nvPr/>
        </p:nvGraphicFramePr>
        <p:xfrm>
          <a:off x="4064000" y="1905000"/>
          <a:ext cx="4241800" cy="755650"/>
        </p:xfrm>
        <a:graphic>
          <a:graphicData uri="http://schemas.openxmlformats.org/presentationml/2006/ole">
            <p:oleObj spid="_x0000_s346136" name="Equation" r:id="rId7" imgW="2336800" imgH="431800" progId="Equation.DSMT4">
              <p:embed/>
            </p:oleObj>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76200"/>
            <a:ext cx="8229600" cy="712787"/>
          </a:xfrm>
        </p:spPr>
        <p:txBody>
          <a:bodyPr/>
          <a:lstStyle/>
          <a:p>
            <a:pPr eaLnBrk="1" hangingPunct="1">
              <a:defRPr/>
            </a:pPr>
            <a:r>
              <a:rPr lang="en-US" sz="4000" dirty="0" smtClean="0">
                <a:cs typeface="+mj-cs"/>
              </a:rPr>
              <a:t>Fourier Series</a:t>
            </a:r>
          </a:p>
        </p:txBody>
      </p:sp>
      <p:sp>
        <p:nvSpPr>
          <p:cNvPr id="26627" name="Rectangle 3"/>
          <p:cNvSpPr>
            <a:spLocks noGrp="1" noChangeArrowheads="1"/>
          </p:cNvSpPr>
          <p:nvPr>
            <p:ph type="body" sz="half" idx="1"/>
          </p:nvPr>
        </p:nvSpPr>
        <p:spPr>
          <a:xfrm>
            <a:off x="457200" y="762000"/>
            <a:ext cx="8234363" cy="5292725"/>
          </a:xfrm>
        </p:spPr>
        <p:txBody>
          <a:bodyPr/>
          <a:lstStyle/>
          <a:p>
            <a:pPr eaLnBrk="1" hangingPunct="1">
              <a:lnSpc>
                <a:spcPct val="90000"/>
              </a:lnSpc>
            </a:pPr>
            <a:r>
              <a:rPr lang="en-US" dirty="0" smtClean="0">
                <a:cs typeface="ＭＳ Ｐゴシック" pitchFamily="-84" charset="-128"/>
              </a:rPr>
              <a:t>Adding 2 waves isn’t localized in space… but adding lots of waves can be.</a:t>
            </a:r>
          </a:p>
          <a:p>
            <a:pPr eaLnBrk="1" hangingPunct="1">
              <a:lnSpc>
                <a:spcPct val="90000"/>
              </a:lnSpc>
            </a:pPr>
            <a:r>
              <a:rPr lang="en-US" dirty="0" smtClean="0">
                <a:cs typeface="ＭＳ Ｐゴシック" pitchFamily="-84" charset="-128"/>
              </a:rPr>
              <a:t>The </a:t>
            </a:r>
            <a:r>
              <a:rPr lang="en-US" dirty="0">
                <a:cs typeface="ＭＳ Ｐゴシック" pitchFamily="-84" charset="-128"/>
              </a:rPr>
              <a:t>sum of many waves that form a wave packet is called a </a:t>
            </a:r>
            <a:r>
              <a:rPr lang="en-US" b="1" dirty="0">
                <a:cs typeface="ＭＳ Ｐゴシック" pitchFamily="-84" charset="-128"/>
              </a:rPr>
              <a:t>Fourier series</a:t>
            </a:r>
            <a:r>
              <a:rPr lang="en-US" dirty="0">
                <a:cs typeface="ＭＳ Ｐゴシック" pitchFamily="-84" charset="-128"/>
              </a:rPr>
              <a:t>:</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r>
              <a:rPr lang="en-US" dirty="0">
                <a:cs typeface="ＭＳ Ｐゴシック" pitchFamily="-84" charset="-128"/>
              </a:rPr>
              <a:t>Summing an infinite number of waves yields the Fourier integral:</a:t>
            </a: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a:p>
            <a:pPr eaLnBrk="1" hangingPunct="1">
              <a:lnSpc>
                <a:spcPct val="90000"/>
              </a:lnSpc>
            </a:pPr>
            <a:endParaRPr lang="en-US" dirty="0">
              <a:cs typeface="ＭＳ Ｐゴシック" pitchFamily="-84" charset="-128"/>
            </a:endParaRPr>
          </a:p>
        </p:txBody>
      </p:sp>
      <p:sp>
        <p:nvSpPr>
          <p:cNvPr id="6" name="Date Placeholder 5"/>
          <p:cNvSpPr>
            <a:spLocks noGrp="1"/>
          </p:cNvSpPr>
          <p:nvPr>
            <p:ph type="dt" sz="half" idx="10"/>
          </p:nvPr>
        </p:nvSpPr>
        <p:spPr/>
        <p:txBody>
          <a:bodyPr/>
          <a:lstStyle/>
          <a:p>
            <a:pPr>
              <a:defRPr/>
            </a:pPr>
            <a:r>
              <a:rPr lang="en-US" smtClean="0"/>
              <a:t>Wednesday, Oct. 3, 2012</a:t>
            </a:r>
            <a:endParaRPr lang="en-US"/>
          </a:p>
        </p:txBody>
      </p:sp>
      <p:sp>
        <p:nvSpPr>
          <p:cNvPr id="7" name="Slide Number Placeholder 6"/>
          <p:cNvSpPr>
            <a:spLocks noGrp="1"/>
          </p:cNvSpPr>
          <p:nvPr>
            <p:ph type="sldNum" sz="quarter" idx="12"/>
          </p:nvPr>
        </p:nvSpPr>
        <p:spPr/>
        <p:txBody>
          <a:bodyPr/>
          <a:lstStyle/>
          <a:p>
            <a:pPr>
              <a:defRPr/>
            </a:pPr>
            <a:fld id="{6E4BFBEB-12DC-8949-B61D-A8F2554F50A6}" type="slidenum">
              <a:rPr lang="en-US" smtClean="0"/>
              <a:pPr>
                <a:defRPr/>
              </a:pPr>
              <a:t>9</a:t>
            </a:fld>
            <a:endParaRPr lang="en-US"/>
          </a:p>
        </p:txBody>
      </p:sp>
      <p:sp>
        <p:nvSpPr>
          <p:cNvPr id="8" name="Footer Placeholder 7"/>
          <p:cNvSpPr>
            <a:spLocks noGrp="1"/>
          </p:cNvSpPr>
          <p:nvPr>
            <p:ph type="ftr" sz="quarter" idx="11"/>
          </p:nvPr>
        </p:nvSpPr>
        <p:spPr/>
        <p:txBody>
          <a:bodyPr/>
          <a:lstStyle/>
          <a:p>
            <a:pPr>
              <a:defRPr/>
            </a:pPr>
            <a:r>
              <a:rPr lang="en-US" smtClean="0"/>
              <a:t>PHYS 3313-001, Fall 2012                      Dr. Amir Farbin</a:t>
            </a:r>
            <a:endParaRPr lang="en-US"/>
          </a:p>
        </p:txBody>
      </p:sp>
      <p:graphicFrame>
        <p:nvGraphicFramePr>
          <p:cNvPr id="437250" name="Object 2"/>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555946492"/>
              </p:ext>
            </p:extLst>
          </p:nvPr>
        </p:nvGraphicFramePr>
        <p:xfrm>
          <a:off x="2133599" y="2895600"/>
          <a:ext cx="4568585" cy="914400"/>
        </p:xfrm>
        <a:graphic>
          <a:graphicData uri="http://schemas.openxmlformats.org/presentationml/2006/ole">
            <p:oleObj spid="_x0000_s437261" name="Equation" r:id="rId3" imgW="1778000" imgH="355600" progId="Equation.DSMT4">
              <p:embed/>
            </p:oleObj>
          </a:graphicData>
        </a:graphic>
      </p:graphicFrame>
      <p:graphicFrame>
        <p:nvGraphicFramePr>
          <p:cNvPr id="437251" name="Object 3"/>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924629462"/>
              </p:ext>
            </p:extLst>
          </p:nvPr>
        </p:nvGraphicFramePr>
        <p:xfrm>
          <a:off x="1371600" y="4953000"/>
          <a:ext cx="6105645" cy="914400"/>
        </p:xfrm>
        <a:graphic>
          <a:graphicData uri="http://schemas.openxmlformats.org/presentationml/2006/ole">
            <p:oleObj spid="_x0000_s437262" name="Equation" r:id="rId4" imgW="1955800" imgH="292100" progId="Equation.DSMT4">
              <p:embed/>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30796</TotalTime>
  <Words>1919</Words>
  <Application>Microsoft Macintosh PowerPoint</Application>
  <PresentationFormat>On-screen Show (4:3)</PresentationFormat>
  <Paragraphs>230</Paragraphs>
  <Slides>22</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phys1443-spring02</vt:lpstr>
      <vt:lpstr>Equation</vt:lpstr>
      <vt:lpstr>PHYS 3313 – Section 001 Lecture #11</vt:lpstr>
      <vt:lpstr>Announcements</vt:lpstr>
      <vt:lpstr>Slide 3</vt:lpstr>
      <vt:lpstr>Reminder: Special Project #3</vt:lpstr>
      <vt:lpstr>Slide 5</vt:lpstr>
      <vt:lpstr>Wave Motion</vt:lpstr>
      <vt:lpstr>Wave Properties</vt:lpstr>
      <vt:lpstr>Principle of Superposition</vt:lpstr>
      <vt:lpstr>Fourier Series</vt:lpstr>
      <vt:lpstr>Wave Packet Envelope</vt:lpstr>
      <vt:lpstr>Gaussian Function</vt:lpstr>
      <vt:lpstr>Dispersion</vt:lpstr>
      <vt:lpstr>Waves or Particles?</vt:lpstr>
      <vt:lpstr>Electron Double-Slit Experiment</vt:lpstr>
      <vt:lpstr>Which slit?</vt:lpstr>
      <vt:lpstr>Wave particle duality solution</vt:lpstr>
      <vt:lpstr>Uncertainty Principle</vt:lpstr>
      <vt:lpstr>Energy Uncertainty</vt:lpstr>
      <vt:lpstr>Probability, Wave Functions, and the Copenhagen Interpretation</vt:lpstr>
      <vt:lpstr>The Copenhagen Interpretation</vt:lpstr>
      <vt:lpstr>Particle in a Box</vt:lpstr>
      <vt:lpstr>Probability of the Particle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1690</cp:revision>
  <dcterms:created xsi:type="dcterms:W3CDTF">2012-10-03T23:19:48Z</dcterms:created>
  <dcterms:modified xsi:type="dcterms:W3CDTF">2012-10-03T23:23:21Z</dcterms:modified>
</cp:coreProperties>
</file>