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embeddings/oleObject31.bin" ContentType="application/vnd.openxmlformats-officedocument.oleObject"/>
  <Override PartName="/ppt/slides/slide21.xml" ContentType="application/vnd.openxmlformats-officedocument.presentationml.slide+xml"/>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slides/slide20.xml" ContentType="application/vnd.openxmlformats-officedocument.presentationml.slide+xml"/>
  <Default Extension="emf" ContentType="image/x-emf"/>
  <Override PartName="/ppt/embeddings/oleObject29.bin" ContentType="application/vnd.openxmlformats-officedocument.oleObject"/>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slideLayouts/slideLayout1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slides/slide17.xml" ContentType="application/vnd.openxmlformats-officedocument.presentationml.slide+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Override PartName="/docProps/app.xml" ContentType="application/vnd.openxmlformats-officedocument.extended-properties+xml"/>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4"/>
  </p:notesMasterIdLst>
  <p:handoutMasterIdLst>
    <p:handoutMasterId r:id="rId25"/>
  </p:handoutMasterIdLst>
  <p:sldIdLst>
    <p:sldId id="256" r:id="rId2"/>
    <p:sldId id="335" r:id="rId3"/>
    <p:sldId id="713" r:id="rId4"/>
    <p:sldId id="675" r:id="rId5"/>
    <p:sldId id="714" r:id="rId6"/>
    <p:sldId id="630" r:id="rId7"/>
    <p:sldId id="631" r:id="rId8"/>
    <p:sldId id="632" r:id="rId9"/>
    <p:sldId id="633" r:id="rId10"/>
    <p:sldId id="634" r:id="rId11"/>
    <p:sldId id="635" r:id="rId12"/>
    <p:sldId id="636" r:id="rId13"/>
    <p:sldId id="637" r:id="rId14"/>
    <p:sldId id="638" r:id="rId15"/>
    <p:sldId id="639" r:id="rId16"/>
    <p:sldId id="640" r:id="rId17"/>
    <p:sldId id="641" r:id="rId18"/>
    <p:sldId id="642" r:id="rId19"/>
    <p:sldId id="643" r:id="rId20"/>
    <p:sldId id="644" r:id="rId21"/>
    <p:sldId id="645" r:id="rId22"/>
    <p:sldId id="646" r:id="rId2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105" d="100"/>
          <a:sy n="105" d="100"/>
        </p:scale>
        <p:origin x="-1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image" Target="../media/image47.emf"/><Relationship Id="rId2"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image" Target="../media/image31.emf"/><Relationship Id="rId2"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487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397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Oct. 3,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Oct. 3,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oleObject" Target="../embeddings/oleObject20.bin"/><Relationship Id="rId5" Type="http://schemas.openxmlformats.org/officeDocument/2006/relationships/oleObject" Target="../embeddings/oleObject21.bin"/><Relationship Id="rId6" Type="http://schemas.openxmlformats.org/officeDocument/2006/relationships/oleObject" Target="../embeddings/oleObject22.bin"/><Relationship Id="rId7" Type="http://schemas.openxmlformats.org/officeDocument/2006/relationships/oleObject" Target="../embeddings/oleObject23.bin"/><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oleObject" Target="../embeddings/oleObject24.bin"/><Relationship Id="rId5" Type="http://schemas.openxmlformats.org/officeDocument/2006/relationships/oleObject" Target="../embeddings/oleObject25.bin"/><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oleObject" Target="../embeddings/oleObject27.bin"/><Relationship Id="rId5" Type="http://schemas.openxmlformats.org/officeDocument/2006/relationships/oleObject" Target="../embeddings/oleObject28.bin"/><Relationship Id="rId6" Type="http://schemas.openxmlformats.org/officeDocument/2006/relationships/oleObject" Target="../embeddings/oleObject29.bin"/><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oleObject" Target="../embeddings/oleObject31.bin"/><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32.bin"/><Relationship Id="rId5" Type="http://schemas.openxmlformats.org/officeDocument/2006/relationships/oleObject" Target="../embeddings/oleObject33.bin"/><Relationship Id="rId6" Type="http://schemas.openxmlformats.org/officeDocument/2006/relationships/oleObject" Target="../embeddings/oleObject34.bin"/><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35.bin"/><Relationship Id="rId5" Type="http://schemas.openxmlformats.org/officeDocument/2006/relationships/oleObject" Target="../embeddings/oleObject36.bin"/><Relationship Id="rId6" Type="http://schemas.openxmlformats.org/officeDocument/2006/relationships/oleObject" Target="../embeddings/oleObject37.bin"/><Relationship Id="rId7" Type="http://schemas.openxmlformats.org/officeDocument/2006/relationships/oleObject" Target="../embeddings/oleObject38.bin"/><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oleObject" Target="../embeddings/oleObject40.bin"/><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13.xml"/><Relationship Id="rId2" Type="http://schemas.openxmlformats.org/officeDocument/2006/relationships/image" Target="../media/image5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jpeg"/><Relationship Id="rId3" Type="http://schemas.openxmlformats.org/officeDocument/2006/relationships/image" Target="../media/image5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oleObject" Target="../embeddings/oleObject7.bin"/><Relationship Id="rId5" Type="http://schemas.openxmlformats.org/officeDocument/2006/relationships/oleObject" Target="../embeddings/oleObject8.bin"/><Relationship Id="rId6" Type="http://schemas.openxmlformats.org/officeDocument/2006/relationships/oleObject" Target="../embeddings/oleObject9.bin"/><Relationship Id="rId7" Type="http://schemas.openxmlformats.org/officeDocument/2006/relationships/oleObject" Target="../embeddings/oleObject10.bin"/><Relationship Id="rId8" Type="http://schemas.openxmlformats.org/officeDocument/2006/relationships/oleObject" Target="../embeddings/oleObject11.bin"/><Relationship Id="rId9"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oleObject" Target="../embeddings/oleObject13.bin"/><Relationship Id="rId5" Type="http://schemas.openxmlformats.org/officeDocument/2006/relationships/oleObject" Target="../embeddings/oleObject14.bin"/><Relationship Id="rId6" Type="http://schemas.openxmlformats.org/officeDocument/2006/relationships/oleObject" Target="../embeddings/oleObject15.bin"/><Relationship Id="rId7" Type="http://schemas.openxmlformats.org/officeDocument/2006/relationships/oleObject" Target="../embeddings/oleObject16.bin"/><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oleObject" Target="../embeddings/oleObject18.bin"/><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3,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220696" y="1447800"/>
            <a:ext cx="439463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 Oct. 3,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Amir </a:t>
            </a:r>
            <a:r>
              <a:rPr lang="en-US" b="1" dirty="0" err="1" smtClean="0">
                <a:solidFill>
                  <a:srgbClr val="FF0066"/>
                </a:solidFill>
                <a:latin typeface="Monotype Corsiva" pitchFamily="-84" charset="0"/>
              </a:rPr>
              <a:t>Farbin</a:t>
            </a:r>
            <a:r>
              <a:rPr lang="en-US" dirty="0" smtClean="0">
                <a:solidFill>
                  <a:schemeClr val="accent2"/>
                </a:solidFill>
                <a:latin typeface="Monotype Corsiva" pitchFamily="-84" charset="0"/>
              </a:rPr>
              <a:t> (disguised as Dr.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524000" y="22098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Wave Motion &amp; Properties</a:t>
            </a:r>
          </a:p>
          <a:p>
            <a:pPr marL="609600" indent="-609600">
              <a:spcBef>
                <a:spcPct val="20000"/>
              </a:spcBef>
              <a:buFontTx/>
              <a:buChar char="•"/>
            </a:pPr>
            <a:r>
              <a:rPr lang="en-US" sz="2800" dirty="0" smtClean="0">
                <a:solidFill>
                  <a:schemeClr val="accent2"/>
                </a:solidFill>
                <a:latin typeface="Arial Narrow" pitchFamily="-84" charset="0"/>
              </a:rPr>
              <a:t>Superposition Principle</a:t>
            </a:r>
          </a:p>
          <a:p>
            <a:pPr marL="609600" indent="-609600">
              <a:spcBef>
                <a:spcPct val="20000"/>
              </a:spcBef>
              <a:buFontTx/>
              <a:buChar char="•"/>
            </a:pPr>
            <a:r>
              <a:rPr lang="en-US" sz="2800" dirty="0" smtClean="0">
                <a:solidFill>
                  <a:schemeClr val="accent2"/>
                </a:solidFill>
                <a:latin typeface="Arial Narrow" pitchFamily="-84" charset="0"/>
              </a:rPr>
              <a:t>Wave Packets</a:t>
            </a:r>
          </a:p>
          <a:p>
            <a:pPr marL="609600" indent="-609600">
              <a:spcBef>
                <a:spcPct val="20000"/>
              </a:spcBef>
              <a:buFontTx/>
              <a:buChar char="•"/>
            </a:pPr>
            <a:r>
              <a:rPr lang="en-US" sz="2800" dirty="0" smtClean="0">
                <a:solidFill>
                  <a:schemeClr val="accent2"/>
                </a:solidFill>
                <a:latin typeface="Arial Narrow" pitchFamily="-84" charset="0"/>
              </a:rPr>
              <a:t>Gaussian Wave Packets</a:t>
            </a:r>
          </a:p>
          <a:p>
            <a:pPr marL="609600" indent="-609600">
              <a:spcBef>
                <a:spcPct val="20000"/>
              </a:spcBef>
              <a:buFontTx/>
              <a:buChar char="•"/>
            </a:pPr>
            <a:r>
              <a:rPr lang="en-US" sz="2800" dirty="0" smtClean="0">
                <a:solidFill>
                  <a:schemeClr val="accent2"/>
                </a:solidFill>
                <a:latin typeface="Arial Narrow" pitchFamily="-84" charset="0"/>
              </a:rPr>
              <a:t>Dispersion</a:t>
            </a:r>
          </a:p>
          <a:p>
            <a:pPr marL="609600" indent="-609600">
              <a:spcBef>
                <a:spcPct val="20000"/>
              </a:spcBef>
              <a:buFontTx/>
              <a:buChar char="•"/>
            </a:pPr>
            <a:r>
              <a:rPr lang="en-US" sz="2800" dirty="0" smtClean="0">
                <a:solidFill>
                  <a:schemeClr val="accent2"/>
                </a:solidFill>
                <a:latin typeface="Arial Narrow" pitchFamily="-84" charset="0"/>
              </a:rPr>
              <a:t>Wave–Particle Duality</a:t>
            </a:r>
          </a:p>
          <a:p>
            <a:pPr marL="609600" indent="-609600">
              <a:spcBef>
                <a:spcPct val="20000"/>
              </a:spcBef>
              <a:buFontTx/>
              <a:buChar char="•"/>
            </a:pPr>
            <a:r>
              <a:rPr lang="en-US" sz="2800" dirty="0" smtClean="0">
                <a:solidFill>
                  <a:schemeClr val="accent2"/>
                </a:solidFill>
                <a:latin typeface="Arial Narrow" pitchFamily="-84" charset="0"/>
              </a:rPr>
              <a:t>Uncertainty Principle</a:t>
            </a:r>
          </a:p>
          <a:p>
            <a:pPr marL="609600" indent="-609600">
              <a:spcBef>
                <a:spcPct val="20000"/>
              </a:spcBef>
              <a:buFontTx/>
              <a:buChar char="•"/>
            </a:pPr>
            <a:r>
              <a:rPr lang="en-US" sz="2800" dirty="0" smtClean="0">
                <a:solidFill>
                  <a:schemeClr val="accent2"/>
                </a:solidFill>
                <a:latin typeface="Arial Narrow" pitchFamily="-84" charset="0"/>
              </a:rPr>
              <a:t> Schrodinger Equation</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Wednesday, Oct. 3,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348165" name="Object 2"/>
          <p:cNvGraphicFramePr>
            <a:graphicFrameLocks noChangeAspect="1"/>
          </p:cNvGraphicFramePr>
          <p:nvPr/>
        </p:nvGraphicFramePr>
        <p:xfrm>
          <a:off x="5334000" y="1143000"/>
          <a:ext cx="1676400" cy="936196"/>
        </p:xfrm>
        <a:graphic>
          <a:graphicData uri="http://schemas.openxmlformats.org/presentationml/2006/ole">
            <p:oleObj spid="_x0000_s348186" name="Equation" r:id="rId3" imgW="723900" imgH="393700" progId="Equation.DSMT4">
              <p:embed/>
            </p:oleObj>
          </a:graphicData>
        </a:graphic>
      </p:graphicFrame>
      <p:graphicFrame>
        <p:nvGraphicFramePr>
          <p:cNvPr id="348166" name="Object 2"/>
          <p:cNvGraphicFramePr>
            <a:graphicFrameLocks noChangeAspect="1"/>
          </p:cNvGraphicFramePr>
          <p:nvPr/>
        </p:nvGraphicFramePr>
        <p:xfrm>
          <a:off x="2362200" y="3124200"/>
          <a:ext cx="1676400" cy="423863"/>
        </p:xfrm>
        <a:graphic>
          <a:graphicData uri="http://schemas.openxmlformats.org/presentationml/2006/ole">
            <p:oleObj spid="_x0000_s348187" name="Equation" r:id="rId4" imgW="723900" imgH="177800" progId="Equation.DSMT4">
              <p:embed/>
            </p:oleObj>
          </a:graphicData>
        </a:graphic>
      </p:graphicFrame>
      <p:graphicFrame>
        <p:nvGraphicFramePr>
          <p:cNvPr id="348167" name="Object 2"/>
          <p:cNvGraphicFramePr>
            <a:graphicFrameLocks noChangeAspect="1"/>
          </p:cNvGraphicFramePr>
          <p:nvPr/>
        </p:nvGraphicFramePr>
        <p:xfrm>
          <a:off x="4800600" y="3124200"/>
          <a:ext cx="1676400" cy="423863"/>
        </p:xfrm>
        <a:graphic>
          <a:graphicData uri="http://schemas.openxmlformats.org/presentationml/2006/ole">
            <p:oleObj spid="_x0000_s348188" name="Equation" r:id="rId5" imgW="723900" imgH="177800" progId="Equation.DSMT4">
              <p:embed/>
            </p:oleObj>
          </a:graphicData>
        </a:graphic>
      </p:graphicFrame>
      <p:graphicFrame>
        <p:nvGraphicFramePr>
          <p:cNvPr id="348168" name="Object 2"/>
          <p:cNvGraphicFramePr>
            <a:graphicFrameLocks noChangeAspect="1"/>
          </p:cNvGraphicFramePr>
          <p:nvPr/>
        </p:nvGraphicFramePr>
        <p:xfrm>
          <a:off x="2438400" y="4114800"/>
          <a:ext cx="1498600" cy="936625"/>
        </p:xfrm>
        <a:graphic>
          <a:graphicData uri="http://schemas.openxmlformats.org/presentationml/2006/ole">
            <p:oleObj spid="_x0000_s348189" name="Equation" r:id="rId6" imgW="647700" imgH="393700" progId="Equation.DSMT4">
              <p:embed/>
            </p:oleObj>
          </a:graphicData>
        </a:graphic>
      </p:graphicFrame>
      <p:graphicFrame>
        <p:nvGraphicFramePr>
          <p:cNvPr id="348169" name="Object 2"/>
          <p:cNvGraphicFramePr>
            <a:graphicFrameLocks noChangeAspect="1"/>
          </p:cNvGraphicFramePr>
          <p:nvPr/>
        </p:nvGraphicFramePr>
        <p:xfrm>
          <a:off x="4724400" y="4114800"/>
          <a:ext cx="1500187" cy="936625"/>
        </p:xfrm>
        <a:graphic>
          <a:graphicData uri="http://schemas.openxmlformats.org/presentationml/2006/ole">
            <p:oleObj spid="_x0000_s348190" name="Equation" r:id="rId7" imgW="6477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65"/>
                                        </p:tgtEl>
                                        <p:attrNameLst>
                                          <p:attrName>style.visibility</p:attrName>
                                        </p:attrNameLst>
                                      </p:cBhvr>
                                      <p:to>
                                        <p:strVal val="visible"/>
                                      </p:to>
                                    </p:set>
                                    <p:animEffect transition="in" filter="wipe(left)">
                                      <p:cBhvr>
                                        <p:cTn id="12" dur="500"/>
                                        <p:tgtEl>
                                          <p:spTgt spid="348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2">
                                            <p:txEl>
                                              <p:pRg st="3" end="3"/>
                                            </p:txEl>
                                          </p:spTgt>
                                        </p:tgtEl>
                                        <p:attrNameLst>
                                          <p:attrName>style.visibility</p:attrName>
                                        </p:attrNameLst>
                                      </p:cBhvr>
                                      <p:to>
                                        <p:strVal val="visible"/>
                                      </p:to>
                                    </p:set>
                                    <p:animEffect transition="in" filter="wipe(left)">
                                      <p:cBhvr>
                                        <p:cTn id="17" dur="500"/>
                                        <p:tgtEl>
                                          <p:spTgt spid="27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166"/>
                                        </p:tgtEl>
                                        <p:attrNameLst>
                                          <p:attrName>style.visibility</p:attrName>
                                        </p:attrNameLst>
                                      </p:cBhvr>
                                      <p:to>
                                        <p:strVal val="visible"/>
                                      </p:to>
                                    </p:set>
                                    <p:animEffect transition="in" filter="wipe(left)">
                                      <p:cBhvr>
                                        <p:cTn id="22" dur="500"/>
                                        <p:tgtEl>
                                          <p:spTgt spid="3481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167"/>
                                        </p:tgtEl>
                                        <p:attrNameLst>
                                          <p:attrName>style.visibility</p:attrName>
                                        </p:attrNameLst>
                                      </p:cBhvr>
                                      <p:to>
                                        <p:strVal val="visible"/>
                                      </p:to>
                                    </p:set>
                                    <p:animEffect transition="in" filter="wipe(left)">
                                      <p:cBhvr>
                                        <p:cTn id="27" dur="500"/>
                                        <p:tgtEl>
                                          <p:spTgt spid="348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2">
                                            <p:txEl>
                                              <p:pRg st="6" end="6"/>
                                            </p:txEl>
                                          </p:spTgt>
                                        </p:tgtEl>
                                        <p:attrNameLst>
                                          <p:attrName>style.visibility</p:attrName>
                                        </p:attrNameLst>
                                      </p:cBhvr>
                                      <p:to>
                                        <p:strVal val="visible"/>
                                      </p:to>
                                    </p:set>
                                    <p:animEffect transition="in" filter="wipe(left)">
                                      <p:cBhvr>
                                        <p:cTn id="32" dur="500"/>
                                        <p:tgtEl>
                                          <p:spTgt spid="276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8168"/>
                                        </p:tgtEl>
                                        <p:attrNameLst>
                                          <p:attrName>style.visibility</p:attrName>
                                        </p:attrNameLst>
                                      </p:cBhvr>
                                      <p:to>
                                        <p:strVal val="visible"/>
                                      </p:to>
                                    </p:set>
                                    <p:animEffect transition="in" filter="wipe(left)">
                                      <p:cBhvr>
                                        <p:cTn id="37" dur="500"/>
                                        <p:tgtEl>
                                          <p:spTgt spid="3481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8169"/>
                                        </p:tgtEl>
                                        <p:attrNameLst>
                                          <p:attrName>style.visibility</p:attrName>
                                        </p:attrNameLst>
                                      </p:cBhvr>
                                      <p:to>
                                        <p:strVal val="visible"/>
                                      </p:to>
                                    </p:set>
                                    <p:animEffect transition="in" filter="wipe(left)">
                                      <p:cBhvr>
                                        <p:cTn id="42" dur="500"/>
                                        <p:tgtEl>
                                          <p:spTgt spid="3481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2">
                                            <p:txEl>
                                              <p:pRg st="9" end="9"/>
                                            </p:txEl>
                                          </p:spTgt>
                                        </p:tgtEl>
                                        <p:attrNameLst>
                                          <p:attrName>style.visibility</p:attrName>
                                        </p:attrNameLst>
                                      </p:cBhvr>
                                      <p:to>
                                        <p:strVal val="visible"/>
                                      </p:to>
                                    </p:set>
                                    <p:animEffect transition="in" filter="wipe(left)">
                                      <p:cBhvr>
                                        <p:cTn id="47" dur="500"/>
                                        <p:tgtEl>
                                          <p:spTgt spid="276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uiExpand="1"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Wednesday, Oct. 3, 2012</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21507" name="Object 3"/>
          <p:cNvGraphicFramePr>
            <a:graphicFrameLocks noChangeAspect="1"/>
          </p:cNvGraphicFramePr>
          <p:nvPr/>
        </p:nvGraphicFramePr>
        <p:xfrm>
          <a:off x="2057400" y="1066800"/>
          <a:ext cx="5181600" cy="636588"/>
        </p:xfrm>
        <a:graphic>
          <a:graphicData uri="http://schemas.openxmlformats.org/presentationml/2006/ole">
            <p:oleObj spid="_x0000_s21517" name="Equation" r:id="rId4" imgW="2171700" imgH="266700" progId="Equation.DSMT4">
              <p:embed/>
            </p:oleObj>
          </a:graphicData>
        </a:graphic>
      </p:graphicFrame>
      <p:graphicFrame>
        <p:nvGraphicFramePr>
          <p:cNvPr id="21509" name="Object 2"/>
          <p:cNvGraphicFramePr>
            <a:graphicFrameLocks noChangeAspect="1"/>
          </p:cNvGraphicFramePr>
          <p:nvPr/>
        </p:nvGraphicFramePr>
        <p:xfrm>
          <a:off x="3671887" y="5486400"/>
          <a:ext cx="1128713" cy="781050"/>
        </p:xfrm>
        <a:graphic>
          <a:graphicData uri="http://schemas.openxmlformats.org/presentationml/2006/ole">
            <p:oleObj spid="_x0000_s21518" name="Equation" r:id="rId5" imgW="5842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401"/>
                                        </p:tgtEl>
                                        <p:attrNameLst>
                                          <p:attrName>style.visibility</p:attrName>
                                        </p:attrNameLst>
                                      </p:cBhvr>
                                      <p:to>
                                        <p:strVal val="visible"/>
                                      </p:to>
                                    </p:set>
                                    <p:animEffect transition="in" filter="wipe(left)">
                                      <p:cBhvr>
                                        <p:cTn id="7" dur="500"/>
                                        <p:tgtEl>
                                          <p:spTgt spid="594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left)">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8677">
                                            <p:txEl>
                                              <p:pRg st="0" end="0"/>
                                            </p:txEl>
                                          </p:spTgt>
                                        </p:tgtEl>
                                        <p:attrNameLst>
                                          <p:attrName>style.visibility</p:attrName>
                                        </p:attrNameLst>
                                      </p:cBhvr>
                                      <p:to>
                                        <p:strVal val="visible"/>
                                      </p:to>
                                    </p:set>
                                    <p:anim calcmode="lin" valueType="num">
                                      <p:cBhvr>
                                        <p:cTn id="17" dur="500" fill="hold"/>
                                        <p:tgtEl>
                                          <p:spTgt spid="2867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67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28677"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712787"/>
          </a:xfrm>
        </p:spPr>
        <p:txBody>
          <a:bodyPr/>
          <a:lstStyle/>
          <a:p>
            <a:pPr eaLnBrk="1" hangingPunct="1">
              <a:defRPr/>
            </a:pPr>
            <a:r>
              <a:rPr lang="en-US" sz="3400" dirty="0" smtClean="0">
                <a:cs typeface="+mj-cs"/>
              </a:rPr>
              <a:t>Dispersion</a:t>
            </a:r>
          </a:p>
        </p:txBody>
      </p:sp>
      <p:sp>
        <p:nvSpPr>
          <p:cNvPr id="60419" name="Rectangle 3"/>
          <p:cNvSpPr>
            <a:spLocks noGrp="1" noChangeArrowheads="1"/>
          </p:cNvSpPr>
          <p:nvPr>
            <p:ph type="body" sz="half" idx="1"/>
          </p:nvPr>
        </p:nvSpPr>
        <p:spPr>
          <a:xfrm>
            <a:off x="457200" y="685800"/>
            <a:ext cx="8307388" cy="4649788"/>
          </a:xfrm>
        </p:spPr>
        <p:txBody>
          <a:bodyPr/>
          <a:lstStyle/>
          <a:p>
            <a:pPr eaLnBrk="1" hangingPunct="1">
              <a:buFont typeface="Wingdings" charset="0"/>
              <a:buChar char="n"/>
              <a:defRPr/>
            </a:pPr>
            <a:r>
              <a:rPr lang="en-US" sz="2800" dirty="0" smtClean="0">
                <a:cs typeface="+mn-cs"/>
              </a:rPr>
              <a:t>Considering the group velocity of a de Broglie wave packet yields:</a:t>
            </a:r>
          </a:p>
          <a:p>
            <a:pPr eaLnBrk="1" hangingPunct="1">
              <a:buFont typeface="Wingdings" charset="0"/>
              <a:buChar char="n"/>
              <a:defRPr/>
            </a:pPr>
            <a:endParaRPr lang="en-US" sz="2800" dirty="0" smtClean="0">
              <a:cs typeface="+mn-cs"/>
            </a:endParaRPr>
          </a:p>
          <a:p>
            <a:pPr eaLnBrk="1" hangingPunct="1">
              <a:buFont typeface="Wingdings" charset="0"/>
              <a:buNone/>
              <a:defRPr/>
            </a:pPr>
            <a:r>
              <a:rPr lang="en-US" sz="2800" dirty="0" smtClean="0">
                <a:cs typeface="+mn-cs"/>
              </a:rPr>
              <a:t>							</a:t>
            </a:r>
          </a:p>
          <a:p>
            <a:pPr eaLnBrk="1" hangingPunct="1">
              <a:buFont typeface="Wingdings" charset="0"/>
              <a:buChar char="n"/>
              <a:defRPr/>
            </a:pPr>
            <a:r>
              <a:rPr lang="en-US" sz="2800" dirty="0" smtClean="0">
                <a:cs typeface="+mn-cs"/>
              </a:rPr>
              <a:t>The relationship between the phase velocity and the group velocity is    </a:t>
            </a:r>
          </a:p>
          <a:p>
            <a:pPr eaLnBrk="1" hangingPunct="1">
              <a:buFont typeface="Wingdings" charset="0"/>
              <a:buNone/>
              <a:defRPr/>
            </a:pPr>
            <a:endParaRPr lang="en-US" sz="2800" dirty="0" smtClean="0">
              <a:cs typeface="+mn-cs"/>
            </a:endParaRPr>
          </a:p>
          <a:p>
            <a:pPr eaLnBrk="1" hangingPunct="1">
              <a:buFont typeface="Wingdings" charset="0"/>
              <a:buChar char="n"/>
              <a:defRPr/>
            </a:pPr>
            <a:r>
              <a:rPr lang="en-US" sz="2800" dirty="0" smtClean="0">
                <a:cs typeface="+mn-cs"/>
              </a:rPr>
              <a:t>Hence the group velocity may be greater or less than the phase velocity. A medium is called </a:t>
            </a:r>
            <a:r>
              <a:rPr lang="en-US" sz="2800" b="1" dirty="0" err="1" smtClean="0">
                <a:cs typeface="+mn-cs"/>
              </a:rPr>
              <a:t>nondispersive</a:t>
            </a:r>
            <a:r>
              <a:rPr lang="en-US" sz="2800" dirty="0" smtClean="0">
                <a:cs typeface="+mn-cs"/>
              </a:rPr>
              <a:t> when the phase velocity is the same for all frequencies and equal to the group velocity.							</a:t>
            </a:r>
          </a:p>
        </p:txBody>
      </p:sp>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0322" name="Object 2"/>
          <p:cNvGraphicFramePr>
            <a:graphicFrameLocks noChangeAspect="1"/>
          </p:cNvGraphicFramePr>
          <p:nvPr/>
        </p:nvGraphicFramePr>
        <p:xfrm>
          <a:off x="2667000" y="3255963"/>
          <a:ext cx="1511300" cy="858837"/>
        </p:xfrm>
        <a:graphic>
          <a:graphicData uri="http://schemas.openxmlformats.org/presentationml/2006/ole">
            <p:oleObj spid="_x0000_s440342" name="Equation" r:id="rId3" imgW="698500" imgH="393700" progId="Equation.DSMT4">
              <p:embed/>
            </p:oleObj>
          </a:graphicData>
        </a:graphic>
      </p:graphicFrame>
      <p:graphicFrame>
        <p:nvGraphicFramePr>
          <p:cNvPr id="440324" name="Object 2"/>
          <p:cNvGraphicFramePr>
            <a:graphicFrameLocks noChangeAspect="1"/>
          </p:cNvGraphicFramePr>
          <p:nvPr/>
        </p:nvGraphicFramePr>
        <p:xfrm>
          <a:off x="3581400" y="1468438"/>
          <a:ext cx="2078038" cy="969962"/>
        </p:xfrm>
        <a:graphic>
          <a:graphicData uri="http://schemas.openxmlformats.org/presentationml/2006/ole">
            <p:oleObj spid="_x0000_s440343" name="Equation" r:id="rId4" imgW="977900" imgH="444500" progId="Equation.DSMT4">
              <p:embed/>
            </p:oleObj>
          </a:graphicData>
        </a:graphic>
      </p:graphicFrame>
      <p:graphicFrame>
        <p:nvGraphicFramePr>
          <p:cNvPr id="440327" name="Object 2"/>
          <p:cNvGraphicFramePr>
            <a:graphicFrameLocks noChangeAspect="1"/>
          </p:cNvGraphicFramePr>
          <p:nvPr/>
        </p:nvGraphicFramePr>
        <p:xfrm>
          <a:off x="4176712" y="3276600"/>
          <a:ext cx="1538288" cy="858837"/>
        </p:xfrm>
        <a:graphic>
          <a:graphicData uri="http://schemas.openxmlformats.org/presentationml/2006/ole">
            <p:oleObj spid="_x0000_s440344" name="Equation" r:id="rId5" imgW="723900" imgH="393700" progId="Equation.DSMT4">
              <p:embed/>
            </p:oleObj>
          </a:graphicData>
        </a:graphic>
      </p:graphicFrame>
      <p:graphicFrame>
        <p:nvGraphicFramePr>
          <p:cNvPr id="440328" name="Object 2"/>
          <p:cNvGraphicFramePr>
            <a:graphicFrameLocks noChangeAspect="1"/>
          </p:cNvGraphicFramePr>
          <p:nvPr/>
        </p:nvGraphicFramePr>
        <p:xfrm>
          <a:off x="5648325" y="3200400"/>
          <a:ext cx="1590675" cy="914400"/>
        </p:xfrm>
        <a:graphic>
          <a:graphicData uri="http://schemas.openxmlformats.org/presentationml/2006/ole">
            <p:oleObj spid="_x0000_s440345" name="Equation" r:id="rId6" imgW="749300" imgH="419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0324"/>
                                        </p:tgtEl>
                                        <p:attrNameLst>
                                          <p:attrName>style.visibility</p:attrName>
                                        </p:attrNameLst>
                                      </p:cBhvr>
                                      <p:to>
                                        <p:strVal val="visible"/>
                                      </p:to>
                                    </p:set>
                                    <p:animEffect transition="in" filter="wipe(left)">
                                      <p:cBhvr>
                                        <p:cTn id="12" dur="500"/>
                                        <p:tgtEl>
                                          <p:spTgt spid="4403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wipe(left)">
                                      <p:cBhvr>
                                        <p:cTn id="17" dur="5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0322"/>
                                        </p:tgtEl>
                                        <p:attrNameLst>
                                          <p:attrName>style.visibility</p:attrName>
                                        </p:attrNameLst>
                                      </p:cBhvr>
                                      <p:to>
                                        <p:strVal val="visible"/>
                                      </p:to>
                                    </p:set>
                                    <p:animEffect transition="in" filter="wipe(left)">
                                      <p:cBhvr>
                                        <p:cTn id="22" dur="500"/>
                                        <p:tgtEl>
                                          <p:spTgt spid="4403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0327"/>
                                        </p:tgtEl>
                                        <p:attrNameLst>
                                          <p:attrName>style.visibility</p:attrName>
                                        </p:attrNameLst>
                                      </p:cBhvr>
                                      <p:to>
                                        <p:strVal val="visible"/>
                                      </p:to>
                                    </p:set>
                                    <p:animEffect transition="in" filter="wipe(left)">
                                      <p:cBhvr>
                                        <p:cTn id="27" dur="500"/>
                                        <p:tgtEl>
                                          <p:spTgt spid="4403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0328"/>
                                        </p:tgtEl>
                                        <p:attrNameLst>
                                          <p:attrName>style.visibility</p:attrName>
                                        </p:attrNameLst>
                                      </p:cBhvr>
                                      <p:to>
                                        <p:strVal val="visible"/>
                                      </p:to>
                                    </p:set>
                                    <p:animEffect transition="in" filter="wipe(left)">
                                      <p:cBhvr>
                                        <p:cTn id="32" dur="500"/>
                                        <p:tgtEl>
                                          <p:spTgt spid="4403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60419">
                                            <p:txEl>
                                              <p:pRg st="5" end="5"/>
                                            </p:txEl>
                                          </p:spTgt>
                                        </p:tgtEl>
                                        <p:attrNameLst>
                                          <p:attrName>style.visibility</p:attrName>
                                        </p:attrNameLst>
                                      </p:cBhvr>
                                      <p:to>
                                        <p:strVal val="visible"/>
                                      </p:to>
                                    </p:set>
                                    <p:animEffect transition="in" filter="wipe(left)">
                                      <p:cBhvr>
                                        <p:cTn id="37"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0"/>
            <a:ext cx="6705600" cy="838200"/>
          </a:xfrm>
        </p:spPr>
        <p:txBody>
          <a:bodyPr/>
          <a:lstStyle/>
          <a:p>
            <a:pPr eaLnBrk="1" hangingPunct="1">
              <a:defRPr/>
            </a:pPr>
            <a:r>
              <a:rPr lang="en-US" sz="3400" dirty="0" smtClean="0">
                <a:cs typeface="+mj-cs"/>
              </a:rPr>
              <a:t>Waves or Particles?</a:t>
            </a:r>
          </a:p>
        </p:txBody>
      </p:sp>
      <p:sp>
        <p:nvSpPr>
          <p:cNvPr id="61444" name="Rectangle 4"/>
          <p:cNvSpPr>
            <a:spLocks noGrp="1" noChangeArrowheads="1"/>
          </p:cNvSpPr>
          <p:nvPr>
            <p:ph type="body" sz="half" idx="1"/>
          </p:nvPr>
        </p:nvSpPr>
        <p:spPr>
          <a:xfrm>
            <a:off x="457200" y="685800"/>
            <a:ext cx="5257800" cy="4878387"/>
          </a:xfrm>
        </p:spPr>
        <p:txBody>
          <a:bodyPr/>
          <a:lstStyle/>
          <a:p>
            <a:pPr eaLnBrk="1" hangingPunct="1">
              <a:buFont typeface="Wingdings" charset="0"/>
              <a:buChar char="n"/>
              <a:defRPr/>
            </a:pPr>
            <a:r>
              <a:rPr lang="en-US" sz="2800" dirty="0" smtClean="0">
                <a:cs typeface="+mn-cs"/>
              </a:rPr>
              <a:t>Young’s double-slit diffraction experiment demonstrates the wave property of light.</a:t>
            </a:r>
          </a:p>
          <a:p>
            <a:pPr eaLnBrk="1" hangingPunct="1">
              <a:buFont typeface="Wingdings" charset="0"/>
              <a:buChar char="n"/>
              <a:defRPr/>
            </a:pPr>
            <a:r>
              <a:rPr lang="en-US" sz="2800" dirty="0" smtClean="0">
                <a:cs typeface="+mn-cs"/>
              </a:rPr>
              <a:t>However, dimming the light results in single flashes on the screen representative of particles.</a:t>
            </a:r>
          </a:p>
        </p:txBody>
      </p:sp>
      <p:pic>
        <p:nvPicPr>
          <p:cNvPr id="30730" name="Picture 1"/>
          <p:cNvPicPr>
            <a:picLocks/>
          </p:cNvPicPr>
          <p:nvPr/>
        </p:nvPicPr>
        <p:blipFill>
          <a:blip r:embed="rId2"/>
          <a:srcRect/>
          <a:stretch>
            <a:fillRect/>
          </a:stretch>
        </p:blipFill>
        <p:spPr bwMode="auto">
          <a:xfrm>
            <a:off x="457200" y="3352800"/>
            <a:ext cx="5257800" cy="3276600"/>
          </a:xfrm>
          <a:prstGeom prst="rect">
            <a:avLst/>
          </a:prstGeom>
          <a:noFill/>
          <a:ln w="9525">
            <a:noFill/>
            <a:miter lim="800000"/>
            <a:headEnd/>
            <a:tailEnd/>
          </a:ln>
        </p:spPr>
      </p:pic>
      <p:pic>
        <p:nvPicPr>
          <p:cNvPr id="30731" name="Picture 1"/>
          <p:cNvPicPr>
            <a:picLocks/>
          </p:cNvPicPr>
          <p:nvPr/>
        </p:nvPicPr>
        <p:blipFill>
          <a:blip r:embed="rId3"/>
          <a:srcRect/>
          <a:stretch>
            <a:fillRect/>
          </a:stretch>
        </p:blipFill>
        <p:spPr bwMode="auto">
          <a:xfrm>
            <a:off x="5943600" y="381000"/>
            <a:ext cx="2895600" cy="1447800"/>
          </a:xfrm>
          <a:prstGeom prst="rect">
            <a:avLst/>
          </a:prstGeom>
          <a:noFill/>
          <a:ln w="9525">
            <a:noFill/>
            <a:miter lim="800000"/>
            <a:headEnd/>
            <a:tailEnd/>
          </a:ln>
        </p:spPr>
      </p:pic>
      <p:pic>
        <p:nvPicPr>
          <p:cNvPr id="30732" name="Picture 1"/>
          <p:cNvPicPr>
            <a:picLocks/>
          </p:cNvPicPr>
          <p:nvPr/>
        </p:nvPicPr>
        <p:blipFill>
          <a:blip r:embed="rId4"/>
          <a:srcRect/>
          <a:stretch>
            <a:fillRect/>
          </a:stretch>
        </p:blipFill>
        <p:spPr bwMode="auto">
          <a:xfrm>
            <a:off x="5943600" y="1905000"/>
            <a:ext cx="2895600" cy="1524000"/>
          </a:xfrm>
          <a:prstGeom prst="rect">
            <a:avLst/>
          </a:prstGeom>
          <a:noFill/>
          <a:ln w="9525">
            <a:noFill/>
            <a:miter lim="800000"/>
            <a:headEnd/>
            <a:tailEnd/>
          </a:ln>
        </p:spPr>
      </p:pic>
      <p:pic>
        <p:nvPicPr>
          <p:cNvPr id="30733" name="Picture 1"/>
          <p:cNvPicPr>
            <a:picLocks/>
          </p:cNvPicPr>
          <p:nvPr/>
        </p:nvPicPr>
        <p:blipFill>
          <a:blip r:embed="rId5"/>
          <a:srcRect/>
          <a:stretch>
            <a:fillRect/>
          </a:stretch>
        </p:blipFill>
        <p:spPr bwMode="auto">
          <a:xfrm>
            <a:off x="5943600" y="3467100"/>
            <a:ext cx="2971800" cy="1600200"/>
          </a:xfrm>
          <a:prstGeom prst="rect">
            <a:avLst/>
          </a:prstGeom>
          <a:noFill/>
          <a:ln w="9525">
            <a:noFill/>
            <a:miter lim="800000"/>
            <a:headEnd/>
            <a:tailEnd/>
          </a:ln>
        </p:spPr>
      </p:pic>
      <p:pic>
        <p:nvPicPr>
          <p:cNvPr id="30734" name="Picture 1"/>
          <p:cNvPicPr>
            <a:picLocks/>
          </p:cNvPicPr>
          <p:nvPr/>
        </p:nvPicPr>
        <p:blipFill>
          <a:blip r:embed="rId6"/>
          <a:srcRect/>
          <a:stretch>
            <a:fillRect/>
          </a:stretch>
        </p:blipFill>
        <p:spPr bwMode="auto">
          <a:xfrm>
            <a:off x="5943600" y="5086350"/>
            <a:ext cx="2971800" cy="1447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Wednesday, Oct. 3,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wipe(left)">
                                      <p:cBhvr>
                                        <p:cTn id="7" dur="500"/>
                                        <p:tgtEl>
                                          <p:spTgt spid="61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4">
                                            <p:txEl>
                                              <p:pRg st="1" end="1"/>
                                            </p:txEl>
                                          </p:spTgt>
                                        </p:tgtEl>
                                        <p:attrNameLst>
                                          <p:attrName>style.visibility</p:attrName>
                                        </p:attrNameLst>
                                      </p:cBhvr>
                                      <p:to>
                                        <p:strVal val="visible"/>
                                      </p:to>
                                    </p:set>
                                    <p:animEffect transition="in" filter="wipe(left)">
                                      <p:cBhvr>
                                        <p:cTn id="12" dur="500"/>
                                        <p:tgtEl>
                                          <p:spTgt spid="614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30"/>
                                        </p:tgtEl>
                                        <p:attrNameLst>
                                          <p:attrName>style.visibility</p:attrName>
                                        </p:attrNameLst>
                                      </p:cBhvr>
                                      <p:to>
                                        <p:strVal val="visible"/>
                                      </p:to>
                                    </p:set>
                                    <p:animEffect transition="in" filter="wipe(left)">
                                      <p:cBhvr>
                                        <p:cTn id="17" dur="500"/>
                                        <p:tgtEl>
                                          <p:spTgt spid="307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731"/>
                                        </p:tgtEl>
                                        <p:attrNameLst>
                                          <p:attrName>style.visibility</p:attrName>
                                        </p:attrNameLst>
                                      </p:cBhvr>
                                      <p:to>
                                        <p:strVal val="visible"/>
                                      </p:to>
                                    </p:set>
                                    <p:anim calcmode="lin" valueType="num">
                                      <p:cBhvr>
                                        <p:cTn id="22" dur="500" fill="hold"/>
                                        <p:tgtEl>
                                          <p:spTgt spid="30731"/>
                                        </p:tgtEl>
                                        <p:attrNameLst>
                                          <p:attrName>ppt_w</p:attrName>
                                        </p:attrNameLst>
                                      </p:cBhvr>
                                      <p:tavLst>
                                        <p:tav tm="0">
                                          <p:val>
                                            <p:fltVal val="0"/>
                                          </p:val>
                                        </p:tav>
                                        <p:tav tm="100000">
                                          <p:val>
                                            <p:strVal val="#ppt_w"/>
                                          </p:val>
                                        </p:tav>
                                      </p:tavLst>
                                    </p:anim>
                                    <p:anim calcmode="lin" valueType="num">
                                      <p:cBhvr>
                                        <p:cTn id="23" dur="500" fill="hold"/>
                                        <p:tgtEl>
                                          <p:spTgt spid="30731"/>
                                        </p:tgtEl>
                                        <p:attrNameLst>
                                          <p:attrName>ppt_h</p:attrName>
                                        </p:attrNameLst>
                                      </p:cBhvr>
                                      <p:tavLst>
                                        <p:tav tm="0">
                                          <p:val>
                                            <p:fltVal val="0"/>
                                          </p:val>
                                        </p:tav>
                                        <p:tav tm="100000">
                                          <p:val>
                                            <p:strVal val="#ppt_h"/>
                                          </p:val>
                                        </p:tav>
                                      </p:tavLst>
                                    </p:anim>
                                    <p:animEffect transition="in" filter="fade">
                                      <p:cBhvr>
                                        <p:cTn id="24" dur="500"/>
                                        <p:tgtEl>
                                          <p:spTgt spid="307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32"/>
                                        </p:tgtEl>
                                        <p:attrNameLst>
                                          <p:attrName>style.visibility</p:attrName>
                                        </p:attrNameLst>
                                      </p:cBhvr>
                                      <p:to>
                                        <p:strVal val="visible"/>
                                      </p:to>
                                    </p:set>
                                    <p:anim calcmode="lin" valueType="num">
                                      <p:cBhvr>
                                        <p:cTn id="29" dur="500" fill="hold"/>
                                        <p:tgtEl>
                                          <p:spTgt spid="30732"/>
                                        </p:tgtEl>
                                        <p:attrNameLst>
                                          <p:attrName>ppt_w</p:attrName>
                                        </p:attrNameLst>
                                      </p:cBhvr>
                                      <p:tavLst>
                                        <p:tav tm="0">
                                          <p:val>
                                            <p:fltVal val="0"/>
                                          </p:val>
                                        </p:tav>
                                        <p:tav tm="100000">
                                          <p:val>
                                            <p:strVal val="#ppt_w"/>
                                          </p:val>
                                        </p:tav>
                                      </p:tavLst>
                                    </p:anim>
                                    <p:anim calcmode="lin" valueType="num">
                                      <p:cBhvr>
                                        <p:cTn id="30" dur="500" fill="hold"/>
                                        <p:tgtEl>
                                          <p:spTgt spid="30732"/>
                                        </p:tgtEl>
                                        <p:attrNameLst>
                                          <p:attrName>ppt_h</p:attrName>
                                        </p:attrNameLst>
                                      </p:cBhvr>
                                      <p:tavLst>
                                        <p:tav tm="0">
                                          <p:val>
                                            <p:fltVal val="0"/>
                                          </p:val>
                                        </p:tav>
                                        <p:tav tm="100000">
                                          <p:val>
                                            <p:strVal val="#ppt_h"/>
                                          </p:val>
                                        </p:tav>
                                      </p:tavLst>
                                    </p:anim>
                                    <p:animEffect transition="in" filter="fade">
                                      <p:cBhvr>
                                        <p:cTn id="31" dur="500"/>
                                        <p:tgtEl>
                                          <p:spTgt spid="3073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0733"/>
                                        </p:tgtEl>
                                        <p:attrNameLst>
                                          <p:attrName>style.visibility</p:attrName>
                                        </p:attrNameLst>
                                      </p:cBhvr>
                                      <p:to>
                                        <p:strVal val="visible"/>
                                      </p:to>
                                    </p:set>
                                    <p:anim calcmode="lin" valueType="num">
                                      <p:cBhvr>
                                        <p:cTn id="36" dur="500" fill="hold"/>
                                        <p:tgtEl>
                                          <p:spTgt spid="30733"/>
                                        </p:tgtEl>
                                        <p:attrNameLst>
                                          <p:attrName>ppt_w</p:attrName>
                                        </p:attrNameLst>
                                      </p:cBhvr>
                                      <p:tavLst>
                                        <p:tav tm="0">
                                          <p:val>
                                            <p:fltVal val="0"/>
                                          </p:val>
                                        </p:tav>
                                        <p:tav tm="100000">
                                          <p:val>
                                            <p:strVal val="#ppt_w"/>
                                          </p:val>
                                        </p:tav>
                                      </p:tavLst>
                                    </p:anim>
                                    <p:anim calcmode="lin" valueType="num">
                                      <p:cBhvr>
                                        <p:cTn id="37" dur="500" fill="hold"/>
                                        <p:tgtEl>
                                          <p:spTgt spid="30733"/>
                                        </p:tgtEl>
                                        <p:attrNameLst>
                                          <p:attrName>ppt_h</p:attrName>
                                        </p:attrNameLst>
                                      </p:cBhvr>
                                      <p:tavLst>
                                        <p:tav tm="0">
                                          <p:val>
                                            <p:fltVal val="0"/>
                                          </p:val>
                                        </p:tav>
                                        <p:tav tm="100000">
                                          <p:val>
                                            <p:strVal val="#ppt_h"/>
                                          </p:val>
                                        </p:tav>
                                      </p:tavLst>
                                    </p:anim>
                                    <p:animEffect transition="in" filter="fade">
                                      <p:cBhvr>
                                        <p:cTn id="38" dur="500"/>
                                        <p:tgtEl>
                                          <p:spTgt spid="3073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0734"/>
                                        </p:tgtEl>
                                        <p:attrNameLst>
                                          <p:attrName>style.visibility</p:attrName>
                                        </p:attrNameLst>
                                      </p:cBhvr>
                                      <p:to>
                                        <p:strVal val="visible"/>
                                      </p:to>
                                    </p:set>
                                    <p:anim calcmode="lin" valueType="num">
                                      <p:cBhvr>
                                        <p:cTn id="43" dur="500" fill="hold"/>
                                        <p:tgtEl>
                                          <p:spTgt spid="30734"/>
                                        </p:tgtEl>
                                        <p:attrNameLst>
                                          <p:attrName>ppt_w</p:attrName>
                                        </p:attrNameLst>
                                      </p:cBhvr>
                                      <p:tavLst>
                                        <p:tav tm="0">
                                          <p:val>
                                            <p:fltVal val="0"/>
                                          </p:val>
                                        </p:tav>
                                        <p:tav tm="100000">
                                          <p:val>
                                            <p:strVal val="#ppt_w"/>
                                          </p:val>
                                        </p:tav>
                                      </p:tavLst>
                                    </p:anim>
                                    <p:anim calcmode="lin" valueType="num">
                                      <p:cBhvr>
                                        <p:cTn id="44" dur="500" fill="hold"/>
                                        <p:tgtEl>
                                          <p:spTgt spid="30734"/>
                                        </p:tgtEl>
                                        <p:attrNameLst>
                                          <p:attrName>ppt_h</p:attrName>
                                        </p:attrNameLst>
                                      </p:cBhvr>
                                      <p:tavLst>
                                        <p:tav tm="0">
                                          <p:val>
                                            <p:fltVal val="0"/>
                                          </p:val>
                                        </p:tav>
                                        <p:tav tm="100000">
                                          <p:val>
                                            <p:strVal val="#ppt_h"/>
                                          </p:val>
                                        </p:tav>
                                      </p:tavLst>
                                    </p:anim>
                                    <p:animEffect transition="in" filter="fade">
                                      <p:cBhvr>
                                        <p:cTn id="45"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0"/>
            <a:ext cx="7772400" cy="914400"/>
          </a:xfrm>
        </p:spPr>
        <p:txBody>
          <a:bodyPr/>
          <a:lstStyle/>
          <a:p>
            <a:pPr eaLnBrk="1" hangingPunct="1">
              <a:defRPr/>
            </a:pPr>
            <a:r>
              <a:rPr lang="en-US" sz="3400" dirty="0" smtClean="0">
                <a:cs typeface="+mj-cs"/>
              </a:rPr>
              <a:t>Electron Double-Slit Experiment</a:t>
            </a:r>
          </a:p>
        </p:txBody>
      </p:sp>
      <p:sp>
        <p:nvSpPr>
          <p:cNvPr id="62469" name="Rectangle 5"/>
          <p:cNvSpPr>
            <a:spLocks noGrp="1" noChangeArrowheads="1"/>
          </p:cNvSpPr>
          <p:nvPr>
            <p:ph type="body" sz="half" idx="1"/>
          </p:nvPr>
        </p:nvSpPr>
        <p:spPr>
          <a:xfrm>
            <a:off x="457200" y="836613"/>
            <a:ext cx="3963988" cy="4878387"/>
          </a:xfrm>
        </p:spPr>
        <p:txBody>
          <a:bodyPr/>
          <a:lstStyle/>
          <a:p>
            <a:pPr eaLnBrk="1" hangingPunct="1">
              <a:buFont typeface="Wingdings" charset="0"/>
              <a:buChar char="n"/>
              <a:defRPr/>
            </a:pPr>
            <a:r>
              <a:rPr lang="en-US" sz="2400" dirty="0" smtClean="0">
                <a:cs typeface="+mn-cs"/>
              </a:rPr>
              <a:t>C. </a:t>
            </a:r>
            <a:r>
              <a:rPr lang="en-US" sz="2400" dirty="0" err="1" smtClean="0">
                <a:cs typeface="+mn-cs"/>
              </a:rPr>
              <a:t>Jönsson</a:t>
            </a:r>
            <a:r>
              <a:rPr lang="en-US" sz="2400" dirty="0" smtClean="0">
                <a:cs typeface="+mn-cs"/>
              </a:rPr>
              <a:t> of </a:t>
            </a:r>
            <a:r>
              <a:rPr lang="en-US" sz="2400" dirty="0" err="1" smtClean="0">
                <a:cs typeface="+mn-cs"/>
              </a:rPr>
              <a:t>Tübingen</a:t>
            </a:r>
            <a:r>
              <a:rPr lang="en-US" sz="2400" dirty="0" smtClean="0">
                <a:cs typeface="+mn-cs"/>
              </a:rPr>
              <a:t>, Germany, succeeded in 1961 in showing double-slit interference effects for electrons by constructing very narrow slits and using relatively large distances between the slits and the observation screen.</a:t>
            </a:r>
          </a:p>
          <a:p>
            <a:pPr eaLnBrk="1" hangingPunct="1">
              <a:buFont typeface="Wingdings" charset="0"/>
              <a:buChar char="n"/>
              <a:defRPr/>
            </a:pPr>
            <a:r>
              <a:rPr lang="en-US" sz="2400" dirty="0" smtClean="0">
                <a:cs typeface="+mn-cs"/>
              </a:rPr>
              <a:t>This experiment demonstrated that precisely the same behavior occurs for both light (waves) and electrons (particles).</a:t>
            </a:r>
          </a:p>
        </p:txBody>
      </p:sp>
      <p:pic>
        <p:nvPicPr>
          <p:cNvPr id="31749" name="Picture 1"/>
          <p:cNvPicPr>
            <a:picLocks/>
          </p:cNvPicPr>
          <p:nvPr/>
        </p:nvPicPr>
        <p:blipFill>
          <a:blip r:embed="rId2"/>
          <a:srcRect/>
          <a:stretch>
            <a:fillRect/>
          </a:stretch>
        </p:blipFill>
        <p:spPr bwMode="auto">
          <a:xfrm>
            <a:off x="4953000" y="1066800"/>
            <a:ext cx="3886200" cy="487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Wednesday, Oct. 3,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wipe(left)">
                                      <p:cBhvr>
                                        <p:cTn id="7" dur="500"/>
                                        <p:tgtEl>
                                          <p:spTgt spid="624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2469">
                                            <p:txEl>
                                              <p:pRg st="1" end="1"/>
                                            </p:txEl>
                                          </p:spTgt>
                                        </p:tgtEl>
                                        <p:attrNameLst>
                                          <p:attrName>style.visibility</p:attrName>
                                        </p:attrNameLst>
                                      </p:cBhvr>
                                      <p:to>
                                        <p:strVal val="visible"/>
                                      </p:to>
                                    </p:set>
                                    <p:animEffect transition="in" filter="wipe(left)">
                                      <p:cBhvr>
                                        <p:cTn id="12" dur="500"/>
                                        <p:tgtEl>
                                          <p:spTgt spid="62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 calcmode="lin" valueType="num">
                                      <p:cBhvr>
                                        <p:cTn id="17" dur="500" fill="hold"/>
                                        <p:tgtEl>
                                          <p:spTgt spid="31749"/>
                                        </p:tgtEl>
                                        <p:attrNameLst>
                                          <p:attrName>ppt_w</p:attrName>
                                        </p:attrNameLst>
                                      </p:cBhvr>
                                      <p:tavLst>
                                        <p:tav tm="0">
                                          <p:val>
                                            <p:fltVal val="0"/>
                                          </p:val>
                                        </p:tav>
                                        <p:tav tm="100000">
                                          <p:val>
                                            <p:strVal val="#ppt_w"/>
                                          </p:val>
                                        </p:tav>
                                      </p:tavLst>
                                    </p:anim>
                                    <p:anim calcmode="lin" valueType="num">
                                      <p:cBhvr>
                                        <p:cTn id="18" dur="500" fill="hold"/>
                                        <p:tgtEl>
                                          <p:spTgt spid="31749"/>
                                        </p:tgtEl>
                                        <p:attrNameLst>
                                          <p:attrName>ppt_h</p:attrName>
                                        </p:attrNameLst>
                                      </p:cBhvr>
                                      <p:tavLst>
                                        <p:tav tm="0">
                                          <p:val>
                                            <p:fltVal val="0"/>
                                          </p:val>
                                        </p:tav>
                                        <p:tav tm="100000">
                                          <p:val>
                                            <p:strVal val="#ppt_h"/>
                                          </p:val>
                                        </p:tav>
                                      </p:tavLst>
                                    </p:anim>
                                    <p:animEffect transition="in" filter="fade">
                                      <p:cBhvr>
                                        <p:cTn id="19"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36587"/>
          </a:xfrm>
        </p:spPr>
        <p:txBody>
          <a:bodyPr/>
          <a:lstStyle/>
          <a:p>
            <a:pPr eaLnBrk="1" hangingPunct="1">
              <a:defRPr/>
            </a:pPr>
            <a:r>
              <a:rPr lang="en-US" sz="4000" dirty="0" smtClean="0">
                <a:cs typeface="+mj-cs"/>
              </a:rPr>
              <a:t>Which slit?</a:t>
            </a:r>
          </a:p>
        </p:txBody>
      </p:sp>
      <p:sp>
        <p:nvSpPr>
          <p:cNvPr id="57348" name="Rectangle 4"/>
          <p:cNvSpPr>
            <a:spLocks noGrp="1" noChangeArrowheads="1"/>
          </p:cNvSpPr>
          <p:nvPr>
            <p:ph type="body" sz="half" idx="1"/>
          </p:nvPr>
        </p:nvSpPr>
        <p:spPr>
          <a:xfrm>
            <a:off x="457200" y="533400"/>
            <a:ext cx="8231188" cy="5486400"/>
          </a:xfrm>
        </p:spPr>
        <p:txBody>
          <a:bodyPr/>
          <a:lstStyle/>
          <a:p>
            <a:pPr eaLnBrk="1" hangingPunct="1">
              <a:lnSpc>
                <a:spcPct val="90000"/>
              </a:lnSpc>
              <a:buFont typeface="Wingdings" charset="0"/>
              <a:buChar char="n"/>
              <a:defRPr/>
            </a:pPr>
            <a:r>
              <a:rPr lang="en-US" sz="2400" dirty="0" smtClean="0">
                <a:cs typeface="+mn-cs"/>
              </a:rPr>
              <a:t>To determine which slit the electron went through: We set up a light shining on the double slit and use a powerful microscope to look at the region. After the electron passes through one of the slits, light bounces off the electron; we observe the reflected light, so we know which slit the electron came through.</a:t>
            </a:r>
          </a:p>
          <a:p>
            <a:pPr eaLnBrk="1" hangingPunct="1">
              <a:lnSpc>
                <a:spcPct val="90000"/>
              </a:lnSpc>
              <a:buFont typeface="Wingdings" charset="0"/>
              <a:buChar char="n"/>
              <a:defRPr/>
            </a:pPr>
            <a:r>
              <a:rPr lang="en-US" sz="2400" dirty="0" smtClean="0">
                <a:cs typeface="+mn-cs"/>
              </a:rPr>
              <a:t>Use a subscript </a:t>
            </a:r>
            <a:r>
              <a:rPr lang="ja-JP" altLang="en-US" sz="2400" dirty="0" smtClean="0">
                <a:cs typeface="+mn-cs"/>
              </a:rPr>
              <a:t>“</a:t>
            </a:r>
            <a:r>
              <a:rPr lang="en-US" sz="2400" dirty="0" smtClean="0">
                <a:cs typeface="+mn-cs"/>
              </a:rPr>
              <a:t>ph</a:t>
            </a:r>
            <a:r>
              <a:rPr lang="ja-JP" altLang="en-US" sz="2400" dirty="0" smtClean="0">
                <a:cs typeface="+mn-cs"/>
              </a:rPr>
              <a:t>”</a:t>
            </a:r>
            <a:r>
              <a:rPr lang="en-US" sz="2400" dirty="0" smtClean="0">
                <a:cs typeface="+mn-cs"/>
              </a:rPr>
              <a:t> to denote variables for light (photon). Therefore the momentum of the photon is</a:t>
            </a:r>
          </a:p>
          <a:p>
            <a:pPr eaLnBrk="1" hangingPunct="1">
              <a:lnSpc>
                <a:spcPct val="90000"/>
              </a:lnSpc>
              <a:buFont typeface="Wingdings" charset="0"/>
              <a:buChar char="n"/>
              <a:defRPr/>
            </a:pPr>
            <a:endParaRPr lang="en-US" sz="2400" dirty="0" smtClean="0">
              <a:cs typeface="+mn-cs"/>
            </a:endParaRPr>
          </a:p>
          <a:p>
            <a:pPr eaLnBrk="1" hangingPunct="1">
              <a:lnSpc>
                <a:spcPct val="90000"/>
              </a:lnSpc>
              <a:buNone/>
              <a:defRPr/>
            </a:pPr>
            <a:endParaRPr lang="en-US" sz="2400" dirty="0" smtClean="0">
              <a:cs typeface="+mn-cs"/>
            </a:endParaRPr>
          </a:p>
          <a:p>
            <a:pPr eaLnBrk="1" hangingPunct="1">
              <a:lnSpc>
                <a:spcPct val="90000"/>
              </a:lnSpc>
              <a:buFont typeface="Wingdings" charset="0"/>
              <a:buChar char="n"/>
              <a:defRPr/>
            </a:pPr>
            <a:r>
              <a:rPr lang="en-US" sz="2400" dirty="0" smtClean="0">
                <a:cs typeface="+mn-cs"/>
              </a:rPr>
              <a:t>The momentum of the electrons will be on the order of		         .</a:t>
            </a:r>
          </a:p>
          <a:p>
            <a:pPr eaLnBrk="1" hangingPunct="1">
              <a:lnSpc>
                <a:spcPct val="90000"/>
              </a:lnSpc>
              <a:buFont typeface="Wingdings" charset="0"/>
              <a:buNone/>
              <a:defRPr/>
            </a:pPr>
            <a:endParaRPr lang="en-US" sz="2400" dirty="0" smtClean="0">
              <a:cs typeface="+mn-cs"/>
            </a:endParaRPr>
          </a:p>
          <a:p>
            <a:pPr eaLnBrk="1" hangingPunct="1">
              <a:lnSpc>
                <a:spcPct val="90000"/>
              </a:lnSpc>
              <a:buFont typeface="Wingdings" charset="0"/>
              <a:buChar char="n"/>
              <a:defRPr/>
            </a:pPr>
            <a:r>
              <a:rPr lang="en-US" sz="2400" dirty="0" smtClean="0">
                <a:cs typeface="+mn-cs"/>
              </a:rPr>
              <a:t>The difficulty is that the momentum of the photons used to determine which slit the electron went through is sufficiently great to strongly modify the momentum of the electron itself, thus changing the direction of the electron! The attempt to identify which slit the electron is passing through will in itself change the interference pattern.</a:t>
            </a:r>
          </a:p>
        </p:txBody>
      </p:sp>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4418" name="Object 2"/>
          <p:cNvGraphicFramePr>
            <a:graphicFrameLocks noChangeAspect="1"/>
          </p:cNvGraphicFramePr>
          <p:nvPr/>
        </p:nvGraphicFramePr>
        <p:xfrm>
          <a:off x="4876800" y="2743200"/>
          <a:ext cx="1982607" cy="990600"/>
        </p:xfrm>
        <a:graphic>
          <a:graphicData uri="http://schemas.openxmlformats.org/presentationml/2006/ole">
            <p:oleObj spid="_x0000_s444427" name="Equation" r:id="rId3" imgW="889000" imgH="444500" progId="Equation.DSMT4">
              <p:embed/>
            </p:oleObj>
          </a:graphicData>
        </a:graphic>
      </p:graphicFrame>
      <p:graphicFrame>
        <p:nvGraphicFramePr>
          <p:cNvPr id="444419" name="Object 3"/>
          <p:cNvGraphicFramePr>
            <a:graphicFrameLocks noChangeAspect="1"/>
          </p:cNvGraphicFramePr>
          <p:nvPr/>
        </p:nvGraphicFramePr>
        <p:xfrm>
          <a:off x="6858000" y="3581400"/>
          <a:ext cx="1698625" cy="962025"/>
        </p:xfrm>
        <a:graphic>
          <a:graphicData uri="http://schemas.openxmlformats.org/presentationml/2006/ole">
            <p:oleObj spid="_x0000_s444428" name="Equation" r:id="rId4" imgW="762000" imgH="4318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wipe(left)">
                                      <p:cBhvr>
                                        <p:cTn id="7" dur="5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348">
                                            <p:txEl>
                                              <p:pRg st="1" end="1"/>
                                            </p:txEl>
                                          </p:spTgt>
                                        </p:tgtEl>
                                        <p:attrNameLst>
                                          <p:attrName>style.visibility</p:attrName>
                                        </p:attrNameLst>
                                      </p:cBhvr>
                                      <p:to>
                                        <p:strVal val="visible"/>
                                      </p:to>
                                    </p:set>
                                    <p:animEffect transition="in" filter="wipe(left)">
                                      <p:cBhvr>
                                        <p:cTn id="12" dur="500"/>
                                        <p:tgtEl>
                                          <p:spTgt spid="57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4418"/>
                                        </p:tgtEl>
                                        <p:attrNameLst>
                                          <p:attrName>style.visibility</p:attrName>
                                        </p:attrNameLst>
                                      </p:cBhvr>
                                      <p:to>
                                        <p:strVal val="visible"/>
                                      </p:to>
                                    </p:set>
                                    <p:animEffect transition="in" filter="wipe(left)">
                                      <p:cBhvr>
                                        <p:cTn id="17" dur="500"/>
                                        <p:tgtEl>
                                          <p:spTgt spid="4444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7348">
                                            <p:txEl>
                                              <p:pRg st="4" end="4"/>
                                            </p:txEl>
                                          </p:spTgt>
                                        </p:tgtEl>
                                        <p:attrNameLst>
                                          <p:attrName>style.visibility</p:attrName>
                                        </p:attrNameLst>
                                      </p:cBhvr>
                                      <p:to>
                                        <p:strVal val="visible"/>
                                      </p:to>
                                    </p:set>
                                    <p:animEffect transition="in" filter="wipe(left)">
                                      <p:cBhvr>
                                        <p:cTn id="22" dur="500"/>
                                        <p:tgtEl>
                                          <p:spTgt spid="573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4419"/>
                                        </p:tgtEl>
                                        <p:attrNameLst>
                                          <p:attrName>style.visibility</p:attrName>
                                        </p:attrNameLst>
                                      </p:cBhvr>
                                      <p:to>
                                        <p:strVal val="visible"/>
                                      </p:to>
                                    </p:set>
                                    <p:animEffect transition="in" filter="wipe(left)">
                                      <p:cBhvr>
                                        <p:cTn id="27" dur="500"/>
                                        <p:tgtEl>
                                          <p:spTgt spid="4444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57348">
                                            <p:txEl>
                                              <p:pRg st="6" end="6"/>
                                            </p:txEl>
                                          </p:spTgt>
                                        </p:tgtEl>
                                        <p:attrNameLst>
                                          <p:attrName>style.visibility</p:attrName>
                                        </p:attrNameLst>
                                      </p:cBhvr>
                                      <p:to>
                                        <p:strVal val="visible"/>
                                      </p:to>
                                    </p:set>
                                    <p:animEffect transition="in" filter="wipe(left)">
                                      <p:cBhvr>
                                        <p:cTn id="32" dur="500"/>
                                        <p:tgtEl>
                                          <p:spTgt spid="573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smtClean="0">
                <a:cs typeface="ＭＳ Ｐゴシック" pitchFamily="-84" charset="-128"/>
              </a:rPr>
              <a:t>Bohr’</a:t>
            </a:r>
            <a:r>
              <a:rPr lang="en-US" altLang="ja-JP" b="1" dirty="0" smtClean="0">
                <a:cs typeface="ＭＳ Ｐゴシック" pitchFamily="-84" charset="-128"/>
              </a:rPr>
              <a:t>s </a:t>
            </a:r>
            <a:r>
              <a:rPr lang="en-US" altLang="ja-JP" b="1" dirty="0">
                <a:cs typeface="ＭＳ Ｐゴシック" pitchFamily="-84" charset="-128"/>
              </a:rPr>
              <a:t>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a:t>
            </a:r>
            <a:r>
              <a:rPr lang="en-US" dirty="0" smtClean="0">
                <a:cs typeface="ＭＳ Ｐゴシック" pitchFamily="-84" charset="-128"/>
              </a:rPr>
              <a:t>the </a:t>
            </a:r>
            <a:r>
              <a:rPr lang="en-US" dirty="0">
                <a:cs typeface="ＭＳ Ｐゴシック" pitchFamily="-84" charset="-128"/>
              </a:rPr>
              <a:t>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Oct. 3,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Uncertainty Principle</a:t>
            </a:r>
          </a:p>
        </p:txBody>
      </p:sp>
      <p:sp>
        <p:nvSpPr>
          <p:cNvPr id="34819" name="Rectangle 7"/>
          <p:cNvSpPr>
            <a:spLocks noGrp="1" noChangeArrowheads="1"/>
          </p:cNvSpPr>
          <p:nvPr>
            <p:ph type="body" sz="half" idx="1"/>
          </p:nvPr>
        </p:nvSpPr>
        <p:spPr>
          <a:xfrm>
            <a:off x="457200" y="838200"/>
            <a:ext cx="8383588" cy="4497388"/>
          </a:xfrm>
        </p:spPr>
        <p:txBody>
          <a:bodyPr/>
          <a:lstStyle/>
          <a:p>
            <a:pPr eaLnBrk="1" hangingPunct="1"/>
            <a:r>
              <a:rPr lang="en-US" sz="2800" dirty="0">
                <a:cs typeface="ＭＳ Ｐゴシック" pitchFamily="-84" charset="-128"/>
              </a:rPr>
              <a:t>It is impossible to measure simultaneously, with no uncertainty, the precise values of </a:t>
            </a:r>
            <a:r>
              <a:rPr lang="en-US" sz="2800" i="1" dirty="0" err="1">
                <a:cs typeface="ＭＳ Ｐゴシック" pitchFamily="-84" charset="-128"/>
              </a:rPr>
              <a:t>k</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for the same particle. The wave number </a:t>
            </a:r>
            <a:r>
              <a:rPr lang="en-US" sz="2800" i="1" dirty="0" err="1">
                <a:cs typeface="ＭＳ Ｐゴシック" pitchFamily="-84" charset="-128"/>
              </a:rPr>
              <a:t>k</a:t>
            </a:r>
            <a:r>
              <a:rPr lang="en-US" sz="2800" dirty="0">
                <a:cs typeface="ＭＳ Ｐゴシック" pitchFamily="-84" charset="-128"/>
              </a:rPr>
              <a:t> may be rewritten as</a:t>
            </a:r>
          </a:p>
          <a:p>
            <a:pPr eaLnBrk="1" hangingPunct="1"/>
            <a:endParaRPr lang="en-US" sz="2800" dirty="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For the case of a Gaussian wave packet we have</a:t>
            </a: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r>
              <a:rPr lang="en-US" sz="2800" dirty="0">
                <a:cs typeface="ＭＳ Ｐゴシック" pitchFamily="-84" charset="-128"/>
              </a:rPr>
              <a:t>	Thus for a single particle we have </a:t>
            </a:r>
            <a:r>
              <a:rPr lang="en-US" sz="2800" dirty="0" smtClean="0">
                <a:cs typeface="ＭＳ Ｐゴシック" pitchFamily="-84" charset="-128"/>
              </a:rPr>
              <a:t>Heisenberg’</a:t>
            </a:r>
            <a:r>
              <a:rPr lang="en-US" altLang="ja-JP" sz="2800" dirty="0" smtClean="0">
                <a:cs typeface="ＭＳ Ｐゴシック" pitchFamily="-84" charset="-128"/>
              </a:rPr>
              <a:t>s </a:t>
            </a:r>
            <a:r>
              <a:rPr lang="en-US" altLang="ja-JP" sz="2800" b="1" dirty="0">
                <a:cs typeface="ＭＳ Ｐゴシック" pitchFamily="-84" charset="-128"/>
              </a:rPr>
              <a:t>uncertainty principle</a:t>
            </a:r>
            <a:r>
              <a:rPr lang="en-US" altLang="ja-JP" sz="2800" dirty="0">
                <a:cs typeface="ＭＳ Ｐゴシック" pitchFamily="-84" charset="-128"/>
              </a:rPr>
              <a:t>:</a:t>
            </a:r>
          </a:p>
          <a:p>
            <a:pPr eaLnBrk="1" hangingPunct="1">
              <a:buFont typeface="Wingdings" pitchFamily="-84" charset="2"/>
              <a:buNone/>
            </a:pPr>
            <a:endParaRPr lang="en-US" sz="2800" dirty="0">
              <a:cs typeface="ＭＳ Ｐゴシック" pitchFamily="-84" charset="-128"/>
            </a:endParaRPr>
          </a:p>
        </p:txBody>
      </p:sp>
      <p:pic>
        <p:nvPicPr>
          <p:cNvPr id="34820" name="Picture 27"/>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Wednesday, Oct. 3,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6466" name="Object 2"/>
          <p:cNvGraphicFramePr>
            <a:graphicFrameLocks noChangeAspect="1"/>
          </p:cNvGraphicFramePr>
          <p:nvPr/>
        </p:nvGraphicFramePr>
        <p:xfrm>
          <a:off x="2362200" y="2286000"/>
          <a:ext cx="3683001" cy="962025"/>
        </p:xfrm>
        <a:graphic>
          <a:graphicData uri="http://schemas.openxmlformats.org/presentationml/2006/ole">
            <p:oleObj spid="_x0000_s446479" name="Equation" r:id="rId4" imgW="1651000" imgH="431800" progId="Equation.DSMT4">
              <p:embed/>
            </p:oleObj>
          </a:graphicData>
        </a:graphic>
      </p:graphicFrame>
      <p:graphicFrame>
        <p:nvGraphicFramePr>
          <p:cNvPr id="446467" name="Object 3"/>
          <p:cNvGraphicFramePr>
            <a:graphicFrameLocks noChangeAspect="1"/>
          </p:cNvGraphicFramePr>
          <p:nvPr/>
        </p:nvGraphicFramePr>
        <p:xfrm>
          <a:off x="2895600" y="3886200"/>
          <a:ext cx="2635250" cy="877888"/>
        </p:xfrm>
        <a:graphic>
          <a:graphicData uri="http://schemas.openxmlformats.org/presentationml/2006/ole">
            <p:oleObj spid="_x0000_s446480" name="Equation" r:id="rId5" imgW="1181100" imgH="393700" progId="Equation.DSMT4">
              <p:embed/>
            </p:oleObj>
          </a:graphicData>
        </a:graphic>
      </p:graphicFrame>
      <p:graphicFrame>
        <p:nvGraphicFramePr>
          <p:cNvPr id="446468" name="Object 4"/>
          <p:cNvGraphicFramePr>
            <a:graphicFrameLocks noChangeAspect="1"/>
          </p:cNvGraphicFramePr>
          <p:nvPr/>
        </p:nvGraphicFramePr>
        <p:xfrm>
          <a:off x="3581400" y="5334000"/>
          <a:ext cx="1557337" cy="877888"/>
        </p:xfrm>
        <a:graphic>
          <a:graphicData uri="http://schemas.openxmlformats.org/presentationml/2006/ole">
            <p:oleObj spid="_x0000_s446481" name="Equation" r:id="rId6" imgW="6985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6466"/>
                                        </p:tgtEl>
                                        <p:attrNameLst>
                                          <p:attrName>style.visibility</p:attrName>
                                        </p:attrNameLst>
                                      </p:cBhvr>
                                      <p:to>
                                        <p:strVal val="visible"/>
                                      </p:to>
                                    </p:set>
                                    <p:animEffect transition="in" filter="wipe(left)">
                                      <p:cBhvr>
                                        <p:cTn id="12" dur="500"/>
                                        <p:tgtEl>
                                          <p:spTgt spid="4464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wipe(left)">
                                      <p:cBhvr>
                                        <p:cTn id="17" dur="500"/>
                                        <p:tgtEl>
                                          <p:spTgt spid="34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6467"/>
                                        </p:tgtEl>
                                        <p:attrNameLst>
                                          <p:attrName>style.visibility</p:attrName>
                                        </p:attrNameLst>
                                      </p:cBhvr>
                                      <p:to>
                                        <p:strVal val="visible"/>
                                      </p:to>
                                    </p:set>
                                    <p:animEffect transition="in" filter="wipe(left)">
                                      <p:cBhvr>
                                        <p:cTn id="22" dur="500"/>
                                        <p:tgtEl>
                                          <p:spTgt spid="4464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9">
                                            <p:txEl>
                                              <p:pRg st="6" end="6"/>
                                            </p:txEl>
                                          </p:spTgt>
                                        </p:tgtEl>
                                        <p:attrNameLst>
                                          <p:attrName>style.visibility</p:attrName>
                                        </p:attrNameLst>
                                      </p:cBhvr>
                                      <p:to>
                                        <p:strVal val="visible"/>
                                      </p:to>
                                    </p:set>
                                    <p:animEffect transition="in" filter="wipe(left)">
                                      <p:cBhvr>
                                        <p:cTn id="27" dur="500"/>
                                        <p:tgtEl>
                                          <p:spTgt spid="348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6468"/>
                                        </p:tgtEl>
                                        <p:attrNameLst>
                                          <p:attrName>style.visibility</p:attrName>
                                        </p:attrNameLst>
                                      </p:cBhvr>
                                      <p:to>
                                        <p:strVal val="visible"/>
                                      </p:to>
                                    </p:set>
                                    <p:animEffect transition="in" filter="wipe(left)">
                                      <p:cBhvr>
                                        <p:cTn id="32" dur="500"/>
                                        <p:tgtEl>
                                          <p:spTgt spid="446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Energy Uncertainty</a:t>
            </a:r>
          </a:p>
        </p:txBody>
      </p:sp>
      <p:sp>
        <p:nvSpPr>
          <p:cNvPr id="35843" name="Rectangle 3"/>
          <p:cNvSpPr>
            <a:spLocks noGrp="1" noChangeArrowheads="1"/>
          </p:cNvSpPr>
          <p:nvPr>
            <p:ph type="body" sz="half" idx="1"/>
          </p:nvPr>
        </p:nvSpPr>
        <p:spPr>
          <a:xfrm>
            <a:off x="381000" y="762000"/>
            <a:ext cx="8383588" cy="4878388"/>
          </a:xfrm>
        </p:spPr>
        <p:txBody>
          <a:bodyPr/>
          <a:lstStyle/>
          <a:p>
            <a:pPr eaLnBrk="1" hangingPunct="1"/>
            <a:r>
              <a:rPr lang="en-US" sz="2800" dirty="0">
                <a:cs typeface="ＭＳ Ｐゴシック" pitchFamily="-84" charset="-128"/>
              </a:rPr>
              <a:t>If we are uncertain as to the exact position of a particle, for example an electron somewhere inside an atom, the particle </a:t>
            </a:r>
            <a:r>
              <a:rPr lang="en-US" sz="2800" dirty="0" smtClean="0">
                <a:cs typeface="ＭＳ Ｐゴシック" pitchFamily="-84" charset="-128"/>
              </a:rPr>
              <a:t>can’</a:t>
            </a:r>
            <a:r>
              <a:rPr lang="en-US" altLang="ja-JP" sz="2800" dirty="0" smtClean="0">
                <a:cs typeface="ＭＳ Ｐゴシック" pitchFamily="-84" charset="-128"/>
              </a:rPr>
              <a:t>t </a:t>
            </a:r>
            <a:r>
              <a:rPr lang="en-US" altLang="ja-JP" sz="2800" dirty="0">
                <a:cs typeface="ＭＳ Ｐゴシック" pitchFamily="-84" charset="-128"/>
              </a:rPr>
              <a:t>have zero kinetic energy</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The energy uncertainty of a Gaussian wave packet </a:t>
            </a:r>
            <a:r>
              <a:rPr lang="en-US" sz="2800" dirty="0" smtClean="0">
                <a:cs typeface="ＭＳ Ｐゴシック" pitchFamily="-84" charset="-128"/>
              </a:rPr>
              <a:t>is</a:t>
            </a:r>
          </a:p>
          <a:p>
            <a:pPr eaLnBrk="1" hangingPunct="1"/>
            <a:endParaRPr lang="en-US" sz="2800" dirty="0">
              <a:cs typeface="ＭＳ Ｐゴシック" pitchFamily="-84" charset="-128"/>
            </a:endParaRPr>
          </a:p>
          <a:p>
            <a:pPr eaLnBrk="1" hangingPunct="1">
              <a:buFont typeface="Wingdings" pitchFamily="-84" charset="2"/>
              <a:buNone/>
            </a:pPr>
            <a:r>
              <a:rPr lang="en-US" sz="2800" dirty="0">
                <a:cs typeface="ＭＳ Ｐゴシック" pitchFamily="-84" charset="-128"/>
              </a:rPr>
              <a:t>	combined with the angular frequency </a:t>
            </a:r>
            <a:r>
              <a:rPr lang="en-US" sz="2800" dirty="0" smtClean="0">
                <a:cs typeface="ＭＳ Ｐゴシック" pitchFamily="-84" charset="-128"/>
              </a:rPr>
              <a:t>relation</a:t>
            </a:r>
          </a:p>
          <a:p>
            <a:pPr eaLnBrk="1" hangingPunct="1">
              <a:buFont typeface="Wingdings" pitchFamily="-84" charset="2"/>
              <a:buNone/>
            </a:pPr>
            <a:endParaRPr lang="en-US" sz="2800" dirty="0" smtClean="0">
              <a:cs typeface="ＭＳ Ｐゴシック" pitchFamily="-84" charset="-128"/>
            </a:endParaRPr>
          </a:p>
          <a:p>
            <a:pPr eaLnBrk="1" hangingPunct="1"/>
            <a:r>
              <a:rPr lang="en-US" sz="2800" dirty="0">
                <a:cs typeface="ＭＳ Ｐゴシック" pitchFamily="-84" charset="-128"/>
              </a:rPr>
              <a:t>Energy-Time Uncertainty Principle:		  .</a:t>
            </a:r>
          </a:p>
          <a:p>
            <a:pPr eaLnBrk="1" hangingPunct="1"/>
            <a:endParaRPr lang="en-US" sz="2800" dirty="0">
              <a:cs typeface="ＭＳ Ｐゴシック" pitchFamily="-84" charset="-128"/>
            </a:endParaRPr>
          </a:p>
          <a:p>
            <a:pPr eaLnBrk="1" hangingPunct="1">
              <a:buFont typeface="Wingdings" pitchFamily="-84" charset="2"/>
              <a:buNone/>
            </a:pPr>
            <a:endParaRPr lang="en-US" sz="2800" dirty="0">
              <a:cs typeface="ＭＳ Ｐゴシック" pitchFamily="-84" charset="-128"/>
            </a:endParaRPr>
          </a:p>
        </p:txBody>
      </p:sp>
      <p:pic>
        <p:nvPicPr>
          <p:cNvPr id="35844" name="Picture 24"/>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Wednesday, Oct. 3,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7490" name="Object 2"/>
          <p:cNvGraphicFramePr>
            <a:graphicFrameLocks noChangeAspect="1"/>
          </p:cNvGraphicFramePr>
          <p:nvPr/>
        </p:nvGraphicFramePr>
        <p:xfrm>
          <a:off x="4876800" y="1676400"/>
          <a:ext cx="3910012" cy="990600"/>
        </p:xfrm>
        <a:graphic>
          <a:graphicData uri="http://schemas.openxmlformats.org/presentationml/2006/ole">
            <p:oleObj spid="_x0000_s447508" name="Equation" r:id="rId4" imgW="1752600" imgH="444500" progId="Equation.DSMT4">
              <p:embed/>
            </p:oleObj>
          </a:graphicData>
        </a:graphic>
      </p:graphicFrame>
      <p:graphicFrame>
        <p:nvGraphicFramePr>
          <p:cNvPr id="447492" name="Object 4"/>
          <p:cNvGraphicFramePr>
            <a:graphicFrameLocks noChangeAspect="1"/>
          </p:cNvGraphicFramePr>
          <p:nvPr/>
        </p:nvGraphicFramePr>
        <p:xfrm>
          <a:off x="4800600" y="3048000"/>
          <a:ext cx="3276600" cy="810705"/>
        </p:xfrm>
        <a:graphic>
          <a:graphicData uri="http://schemas.openxmlformats.org/presentationml/2006/ole">
            <p:oleObj spid="_x0000_s447509" name="Equation" r:id="rId5" imgW="1587500" imgH="393700" progId="Equation.DSMT4">
              <p:embed/>
            </p:oleObj>
          </a:graphicData>
        </a:graphic>
      </p:graphicFrame>
      <p:graphicFrame>
        <p:nvGraphicFramePr>
          <p:cNvPr id="447493" name="Object 5"/>
          <p:cNvGraphicFramePr>
            <a:graphicFrameLocks noChangeAspect="1"/>
          </p:cNvGraphicFramePr>
          <p:nvPr/>
        </p:nvGraphicFramePr>
        <p:xfrm>
          <a:off x="4876800" y="4065588"/>
          <a:ext cx="2463800" cy="811212"/>
        </p:xfrm>
        <a:graphic>
          <a:graphicData uri="http://schemas.openxmlformats.org/presentationml/2006/ole">
            <p:oleObj spid="_x0000_s447510" name="Equation" r:id="rId6" imgW="1193800" imgH="393700" progId="Equation.DSMT4">
              <p:embed/>
            </p:oleObj>
          </a:graphicData>
        </a:graphic>
      </p:graphicFrame>
      <p:graphicFrame>
        <p:nvGraphicFramePr>
          <p:cNvPr id="447494" name="Object 6"/>
          <p:cNvGraphicFramePr>
            <a:graphicFrameLocks noChangeAspect="1"/>
          </p:cNvGraphicFramePr>
          <p:nvPr/>
        </p:nvGraphicFramePr>
        <p:xfrm>
          <a:off x="5029200" y="5092277"/>
          <a:ext cx="1905000" cy="1156123"/>
        </p:xfrm>
        <a:graphic>
          <a:graphicData uri="http://schemas.openxmlformats.org/presentationml/2006/ole">
            <p:oleObj spid="_x0000_s447511" name="Equation" r:id="rId7" imgW="647700" imgH="3937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7490"/>
                                        </p:tgtEl>
                                        <p:attrNameLst>
                                          <p:attrName>style.visibility</p:attrName>
                                        </p:attrNameLst>
                                      </p:cBhvr>
                                      <p:to>
                                        <p:strVal val="visible"/>
                                      </p:to>
                                    </p:set>
                                    <p:animEffect transition="in" filter="wipe(left)">
                                      <p:cBhvr>
                                        <p:cTn id="12" dur="500"/>
                                        <p:tgtEl>
                                          <p:spTgt spid="4474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7492"/>
                                        </p:tgtEl>
                                        <p:attrNameLst>
                                          <p:attrName>style.visibility</p:attrName>
                                        </p:attrNameLst>
                                      </p:cBhvr>
                                      <p:to>
                                        <p:strVal val="visible"/>
                                      </p:to>
                                    </p:set>
                                    <p:animEffect transition="in" filter="wipe(left)">
                                      <p:cBhvr>
                                        <p:cTn id="22" dur="500"/>
                                        <p:tgtEl>
                                          <p:spTgt spid="4474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wipe(left)">
                                      <p:cBhvr>
                                        <p:cTn id="27" dur="50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7493"/>
                                        </p:tgtEl>
                                        <p:attrNameLst>
                                          <p:attrName>style.visibility</p:attrName>
                                        </p:attrNameLst>
                                      </p:cBhvr>
                                      <p:to>
                                        <p:strVal val="visible"/>
                                      </p:to>
                                    </p:set>
                                    <p:animEffect transition="in" filter="wipe(left)">
                                      <p:cBhvr>
                                        <p:cTn id="32" dur="500"/>
                                        <p:tgtEl>
                                          <p:spTgt spid="4474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wipe(left)">
                                      <p:cBhvr>
                                        <p:cTn id="37" dur="500"/>
                                        <p:tgtEl>
                                          <p:spTgt spid="35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47494"/>
                                        </p:tgtEl>
                                        <p:attrNameLst>
                                          <p:attrName>style.visibility</p:attrName>
                                        </p:attrNameLst>
                                      </p:cBhvr>
                                      <p:to>
                                        <p:strVal val="visible"/>
                                      </p:to>
                                    </p:set>
                                    <p:animEffect transition="in" filter="wipe(left)">
                                      <p:cBhvr>
                                        <p:cTn id="42" dur="500"/>
                                        <p:tgtEl>
                                          <p:spTgt spid="447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smtClean="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buFont typeface="Wingdings" charset="0"/>
              <a:buChar char="n"/>
              <a:defRPr/>
            </a:pPr>
            <a:r>
              <a:rPr lang="en-US" sz="2800" dirty="0" smtClean="0">
                <a:cs typeface="+mn-cs"/>
              </a:rPr>
              <a:t>The wave function determines the likelihood (or probability) of finding a particle at a particular position in space at a given time.</a:t>
            </a:r>
          </a:p>
          <a:p>
            <a:pPr eaLnBrk="1" hangingPunct="1">
              <a:buFont typeface="Wingdings" charset="0"/>
              <a:buChar char="n"/>
              <a:defRPr/>
            </a:pPr>
            <a:endParaRPr lang="en-US" sz="2800" dirty="0" smtClean="0">
              <a:cs typeface="+mn-cs"/>
            </a:endParaRPr>
          </a:p>
          <a:p>
            <a:pPr eaLnBrk="1" hangingPunct="1">
              <a:buFont typeface="Wingdings" charset="0"/>
              <a:buChar char="n"/>
              <a:defRPr/>
            </a:pPr>
            <a:endParaRPr lang="en-US" sz="2800" dirty="0" smtClean="0">
              <a:cs typeface="+mn-cs"/>
            </a:endParaRPr>
          </a:p>
          <a:p>
            <a:pPr eaLnBrk="1" hangingPunct="1">
              <a:buFont typeface="Wingdings" charset="0"/>
              <a:buChar char="n"/>
              <a:defRPr/>
            </a:pPr>
            <a:r>
              <a:rPr lang="en-US" sz="2800" dirty="0" smtClean="0">
                <a:cs typeface="+mn-cs"/>
              </a:rPr>
              <a:t>The total probability of finding the electron is 1. Forcing this condition on the wave function is called normalization. </a:t>
            </a:r>
          </a:p>
        </p:txBody>
      </p:sp>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9539" name="Object 3"/>
          <p:cNvGraphicFramePr>
            <a:graphicFrameLocks noChangeAspect="1"/>
          </p:cNvGraphicFramePr>
          <p:nvPr/>
        </p:nvGraphicFramePr>
        <p:xfrm>
          <a:off x="2743200" y="2362200"/>
          <a:ext cx="5158724" cy="1143000"/>
        </p:xfrm>
        <a:graphic>
          <a:graphicData uri="http://schemas.openxmlformats.org/presentationml/2006/ole">
            <p:oleObj spid="_x0000_s449548" name="Equation" r:id="rId3" imgW="1371600" imgH="304800" progId="Equation.DSMT4">
              <p:embed/>
            </p:oleObj>
          </a:graphicData>
        </a:graphic>
      </p:graphicFrame>
      <p:graphicFrame>
        <p:nvGraphicFramePr>
          <p:cNvPr id="449540" name="Object 4"/>
          <p:cNvGraphicFramePr>
            <a:graphicFrameLocks noChangeAspect="1"/>
          </p:cNvGraphicFramePr>
          <p:nvPr/>
        </p:nvGraphicFramePr>
        <p:xfrm>
          <a:off x="1143001" y="4724400"/>
          <a:ext cx="7162800" cy="1160570"/>
        </p:xfrm>
        <a:graphic>
          <a:graphicData uri="http://schemas.openxmlformats.org/presentationml/2006/ole">
            <p:oleObj spid="_x0000_s449549" name="Equation" r:id="rId4" imgW="2032000" imgH="3302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9539"/>
                                        </p:tgtEl>
                                        <p:attrNameLst>
                                          <p:attrName>style.visibility</p:attrName>
                                        </p:attrNameLst>
                                      </p:cBhvr>
                                      <p:to>
                                        <p:strVal val="visible"/>
                                      </p:to>
                                    </p:set>
                                    <p:animEffect transition="in" filter="wipe(left)">
                                      <p:cBhvr>
                                        <p:cTn id="12" dur="500"/>
                                        <p:tgtEl>
                                          <p:spTgt spid="4495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wipe(left)">
                                      <p:cBhvr>
                                        <p:cTn id="17" dur="500"/>
                                        <p:tgtEl>
                                          <p:spTgt spid="96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9540"/>
                                        </p:tgtEl>
                                        <p:attrNameLst>
                                          <p:attrName>style.visibility</p:attrName>
                                        </p:attrNameLst>
                                      </p:cBhvr>
                                      <p:to>
                                        <p:strVal val="visible"/>
                                      </p:to>
                                    </p:set>
                                    <p:animEffect transition="in" filter="wipe(left)">
                                      <p:cBhvr>
                                        <p:cTn id="22" dur="500"/>
                                        <p:tgtEl>
                                          <p:spTgt spid="449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Oct. 3,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257800"/>
          </a:xfrm>
        </p:spPr>
        <p:txBody>
          <a:bodyPr/>
          <a:lstStyle/>
          <a:p>
            <a:pPr eaLnBrk="1" hangingPunct="1"/>
            <a:r>
              <a:rPr lang="en-US" sz="2800" dirty="0" smtClean="0"/>
              <a:t>Mid-term exam</a:t>
            </a:r>
          </a:p>
          <a:p>
            <a:pPr lvl="1" eaLnBrk="1" hangingPunct="1"/>
            <a:r>
              <a:rPr lang="en-US" sz="2000" dirty="0" smtClean="0"/>
              <a:t>In class on Wednesday, Oct. 10, in PKH107</a:t>
            </a:r>
          </a:p>
          <a:p>
            <a:pPr lvl="1" eaLnBrk="1" hangingPunct="1"/>
            <a:r>
              <a:rPr lang="en-US" sz="2000" dirty="0" smtClean="0"/>
              <a:t>Covers: CH1.1 to what we finish this Wednesday, Oct. 3</a:t>
            </a:r>
          </a:p>
          <a:p>
            <a:pPr lvl="1" eaLnBrk="1" hangingPunct="1"/>
            <a:r>
              <a:rPr lang="en-US" sz="2000" dirty="0" smtClean="0"/>
              <a:t>Style: Mixture of multiple choices and free response problems which are more heavily weighted</a:t>
            </a:r>
          </a:p>
          <a:p>
            <a:pPr lvl="1" eaLnBrk="1" hangingPunct="1"/>
            <a:r>
              <a:rPr lang="en-US" sz="2000" dirty="0" smtClean="0"/>
              <a:t>Mid-term exam constitutes 20% of the total</a:t>
            </a:r>
          </a:p>
          <a:p>
            <a:pPr lvl="1" eaLnBrk="1" hangingPunct="1"/>
            <a:r>
              <a:rPr lang="en-US" sz="2000" b="1" u="sng" dirty="0" smtClean="0">
                <a:solidFill>
                  <a:srgbClr val="FF0000"/>
                </a:solidFill>
              </a:rPr>
              <a:t>Please do NOT miss the exam!  You will get an F if you miss it.</a:t>
            </a:r>
          </a:p>
          <a:p>
            <a:pPr eaLnBrk="1" hangingPunct="1"/>
            <a:r>
              <a:rPr lang="en-US" sz="2800" dirty="0" smtClean="0"/>
              <a:t>Homework #3</a:t>
            </a:r>
          </a:p>
          <a:p>
            <a:pPr lvl="1" eaLnBrk="1" hangingPunct="1"/>
            <a:r>
              <a:rPr lang="en-US" sz="2000" dirty="0" smtClean="0"/>
              <a:t>End of chapter problems on CH4: 5, 14, 17, 21, 23 and 45</a:t>
            </a:r>
          </a:p>
          <a:p>
            <a:pPr lvl="1" eaLnBrk="1" hangingPunct="1"/>
            <a:r>
              <a:rPr lang="en-US" sz="2000" dirty="0" smtClean="0"/>
              <a:t>Due: Monday, Oct. 8</a:t>
            </a:r>
          </a:p>
          <a:p>
            <a:pPr eaLnBrk="1" hangingPunct="1"/>
            <a:r>
              <a:rPr lang="en-US" sz="2800" dirty="0" smtClean="0"/>
              <a:t>Colloquium this week</a:t>
            </a:r>
          </a:p>
          <a:p>
            <a:pPr lvl="1" eaLnBrk="1" hangingPunct="1"/>
            <a:r>
              <a:rPr lang="en-US" sz="2000" dirty="0" smtClean="0"/>
              <a:t>4pm, Wednesday, Oct. 3, SH101</a:t>
            </a:r>
          </a:p>
          <a:p>
            <a:pPr lvl="1" eaLnBrk="1" hangingPunct="1"/>
            <a:r>
              <a:rPr lang="en-US" sz="2000" dirty="0" smtClean="0"/>
              <a:t>Dr. </a:t>
            </a:r>
            <a:r>
              <a:rPr lang="en-US" sz="2000" dirty="0" err="1" smtClean="0"/>
              <a:t>Hongxing</a:t>
            </a:r>
            <a:r>
              <a:rPr lang="en-US" sz="2000" dirty="0" smtClean="0"/>
              <a:t> Jiang of Texas Tech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dirty="0" smtClean="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marL="533400" indent="-533400" eaLnBrk="1" hangingPunct="1">
              <a:buFont typeface="Wingdings" charset="0"/>
              <a:buChar char="n"/>
              <a:defRPr/>
            </a:pPr>
            <a:r>
              <a:rPr lang="en-US" dirty="0" smtClean="0">
                <a:cs typeface="+mn-cs"/>
              </a:rPr>
              <a:t>Bohr’s interpretation of the wave function consisted of 3 principles:</a:t>
            </a:r>
          </a:p>
          <a:p>
            <a:pPr marL="1295400" lvl="2" indent="-623888" eaLnBrk="1" hangingPunct="1">
              <a:buClr>
                <a:schemeClr val="tx1"/>
              </a:buClr>
              <a:buSzPct val="90000"/>
              <a:buFont typeface="Wingdings" charset="0"/>
              <a:buAutoNum type="arabicParenR"/>
              <a:defRPr/>
            </a:pPr>
            <a:r>
              <a:rPr lang="en-US" dirty="0" smtClean="0"/>
              <a:t>The uncertainty principle of Heisenberg</a:t>
            </a:r>
          </a:p>
          <a:p>
            <a:pPr marL="1295400" lvl="2" indent="-623888" eaLnBrk="1" hangingPunct="1">
              <a:buClr>
                <a:schemeClr val="tx1"/>
              </a:buClr>
              <a:buSzPct val="90000"/>
              <a:buFont typeface="Wingdings" charset="0"/>
              <a:buAutoNum type="arabicParenR"/>
              <a:defRPr/>
            </a:pPr>
            <a:r>
              <a:rPr lang="en-US" dirty="0" smtClean="0"/>
              <a:t>The </a:t>
            </a:r>
            <a:r>
              <a:rPr lang="en-US" dirty="0" err="1" smtClean="0"/>
              <a:t>complementarity</a:t>
            </a:r>
            <a:r>
              <a:rPr lang="en-US" dirty="0" smtClean="0"/>
              <a:t> principle of Bohr</a:t>
            </a:r>
          </a:p>
          <a:p>
            <a:pPr marL="1295400" lvl="2" indent="-623888" eaLnBrk="1" hangingPunct="1">
              <a:buClr>
                <a:schemeClr val="tx1"/>
              </a:buClr>
              <a:buSzPct val="90000"/>
              <a:buFont typeface="Wingdings" charset="0"/>
              <a:buAutoNum type="arabicParenR"/>
              <a:defRPr/>
            </a:pPr>
            <a:r>
              <a:rPr lang="en-US" dirty="0" smtClean="0"/>
              <a:t>The statistical interpretation of Born, based on probabilities determined by the wave function</a:t>
            </a:r>
          </a:p>
          <a:p>
            <a:pPr marL="533400" indent="-533400" eaLnBrk="1" hangingPunct="1">
              <a:buFont typeface="Wingdings" charset="0"/>
              <a:buChar char="n"/>
              <a:defRPr/>
            </a:pPr>
            <a:r>
              <a:rPr lang="en-US" dirty="0" smtClean="0">
                <a:cs typeface="+mn-cs"/>
              </a:rPr>
              <a:t>Together these three concepts form a logical interpretation of the physical meaning of quantum theory.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smtClean="0"/>
              <a:t>Wednesday, Oct. 3,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ipe(left)">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wipe(left)">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wipe(left)">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wipe(left)">
                                      <p:cBhvr>
                                        <p:cTn id="27"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
            <a:ext cx="8229600" cy="636587"/>
          </a:xfrm>
        </p:spPr>
        <p:txBody>
          <a:bodyPr/>
          <a:lstStyle/>
          <a:p>
            <a:pPr eaLnBrk="1" hangingPunct="1">
              <a:defRPr/>
            </a:pPr>
            <a:r>
              <a:rPr lang="en-US" sz="3400" dirty="0" smtClean="0">
                <a:cs typeface="+mj-cs"/>
              </a:rPr>
              <a:t>Particle in a Box</a:t>
            </a:r>
          </a:p>
        </p:txBody>
      </p:sp>
      <p:sp>
        <p:nvSpPr>
          <p:cNvPr id="99331" name="Rectangle 3"/>
          <p:cNvSpPr>
            <a:spLocks noGrp="1" noChangeArrowheads="1"/>
          </p:cNvSpPr>
          <p:nvPr>
            <p:ph type="body" sz="half" idx="1"/>
          </p:nvPr>
        </p:nvSpPr>
        <p:spPr>
          <a:xfrm>
            <a:off x="457200" y="685800"/>
            <a:ext cx="8383588" cy="5029200"/>
          </a:xfrm>
        </p:spPr>
        <p:txBody>
          <a:bodyPr/>
          <a:lstStyle/>
          <a:p>
            <a:pPr marL="533400" indent="-533400" eaLnBrk="1" hangingPunct="1">
              <a:buFont typeface="Wingdings" charset="0"/>
              <a:buChar char="n"/>
              <a:defRPr/>
            </a:pPr>
            <a:r>
              <a:rPr lang="en-US" sz="1800" dirty="0" smtClean="0">
                <a:cs typeface="+mn-cs"/>
              </a:rPr>
              <a:t>A particle of mass </a:t>
            </a:r>
            <a:r>
              <a:rPr lang="en-US" sz="2400" i="1" dirty="0" smtClean="0">
                <a:latin typeface="Times"/>
                <a:cs typeface="Times"/>
              </a:rPr>
              <a:t>m</a:t>
            </a:r>
            <a:r>
              <a:rPr lang="en-US" sz="1800" dirty="0" smtClean="0">
                <a:cs typeface="+mn-cs"/>
              </a:rPr>
              <a:t> is trapped in a one-dimensional box of width</a:t>
            </a:r>
            <a:r>
              <a:rPr lang="en-US" sz="1800" dirty="0" smtClean="0">
                <a:latin typeface="SchoolHouse Cursive B"/>
                <a:cs typeface="SchoolHouse Cursive B"/>
              </a:rPr>
              <a:t> </a:t>
            </a:r>
            <a:r>
              <a:rPr lang="en-US" sz="2400" dirty="0" smtClean="0">
                <a:latin typeface="SchoolHouse Cursive B"/>
                <a:cs typeface="SchoolHouse Cursive B"/>
              </a:rPr>
              <a:t>l</a:t>
            </a:r>
            <a:r>
              <a:rPr lang="en-US" sz="1800" dirty="0" smtClean="0">
                <a:latin typeface="SchoolHouse Cursive B"/>
                <a:cs typeface="SchoolHouse Cursive B"/>
              </a:rPr>
              <a:t>.</a:t>
            </a:r>
          </a:p>
          <a:p>
            <a:pPr marL="533400" indent="-533400" eaLnBrk="1" hangingPunct="1">
              <a:buFont typeface="Wingdings" charset="0"/>
              <a:buChar char="n"/>
              <a:defRPr/>
            </a:pPr>
            <a:r>
              <a:rPr lang="en-US" sz="1800" dirty="0" smtClean="0">
                <a:cs typeface="+mn-cs"/>
              </a:rPr>
              <a:t>The particle is treated as a wave. </a:t>
            </a:r>
          </a:p>
          <a:p>
            <a:pPr marL="533400" indent="-533400" eaLnBrk="1" hangingPunct="1">
              <a:buFont typeface="Wingdings" charset="0"/>
              <a:buChar char="n"/>
              <a:defRPr/>
            </a:pPr>
            <a:r>
              <a:rPr lang="en-US" sz="1800" dirty="0" smtClean="0">
                <a:cs typeface="+mn-cs"/>
              </a:rPr>
              <a:t>The box puts boundary conditions on the wave. The wave function must be zero at the walls of the box and on the outside.</a:t>
            </a:r>
          </a:p>
          <a:p>
            <a:pPr marL="533400" indent="-533400" eaLnBrk="1" hangingPunct="1">
              <a:buFont typeface="Wingdings" charset="0"/>
              <a:buChar char="n"/>
              <a:defRPr/>
            </a:pPr>
            <a:r>
              <a:rPr lang="en-US" sz="1800" dirty="0" smtClean="0">
                <a:cs typeface="+mn-cs"/>
              </a:rPr>
              <a:t>In order for the probability to vanish at the walls, we must have an integral number of half wavelengths in the box.</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r>
              <a:rPr lang="en-US" sz="1800" dirty="0" smtClean="0">
                <a:cs typeface="+mn-cs"/>
              </a:rPr>
              <a:t>The energy of the particle is				 .</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r>
              <a:rPr lang="en-US" sz="1800" dirty="0" smtClean="0">
                <a:cs typeface="+mn-cs"/>
              </a:rPr>
              <a:t>The possible wavelengths are quantized which yields the energy:</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None/>
              <a:defRPr/>
            </a:pPr>
            <a:endParaRPr lang="en-US" sz="1800" dirty="0" smtClean="0">
              <a:cs typeface="+mn-cs"/>
            </a:endParaRPr>
          </a:p>
          <a:p>
            <a:pPr marL="533400" indent="-533400" eaLnBrk="1" hangingPunct="1">
              <a:buFont typeface="Wingdings" charset="0"/>
              <a:buChar char="n"/>
              <a:defRPr/>
            </a:pPr>
            <a:r>
              <a:rPr lang="en-US" sz="1800" dirty="0" smtClean="0">
                <a:cs typeface="+mn-cs"/>
              </a:rPr>
              <a:t>The possible energies of the particle are quantized.</a:t>
            </a:r>
          </a:p>
        </p:txBody>
      </p:sp>
      <p:pic>
        <p:nvPicPr>
          <p:cNvPr id="38916" name="Picture 19"/>
          <p:cNvPicPr preferRelativeResize="0">
            <a:picLocks noChangeAspect="1" noChangeArrowheads="1"/>
          </p:cNvPicPr>
          <p:nvPr/>
        </p:nvPicPr>
        <p:blipFill>
          <a:blip r:embed="rId2"/>
          <a:srcRect/>
          <a:stretch>
            <a:fillRect/>
          </a:stretch>
        </p:blipFill>
        <p:spPr bwMode="auto">
          <a:xfrm>
            <a:off x="2625725" y="2819400"/>
            <a:ext cx="3892550" cy="581025"/>
          </a:xfrm>
          <a:prstGeom prst="rect">
            <a:avLst/>
          </a:prstGeom>
          <a:noFill/>
          <a:ln w="9525">
            <a:noFill/>
            <a:miter lim="800000"/>
            <a:headEnd/>
            <a:tailEnd/>
          </a:ln>
        </p:spPr>
      </p:pic>
      <p:pic>
        <p:nvPicPr>
          <p:cNvPr id="38917" name="Picture 20"/>
          <p:cNvPicPr preferRelativeResize="0">
            <a:picLocks noChangeAspect="1" noChangeArrowheads="1"/>
          </p:cNvPicPr>
          <p:nvPr/>
        </p:nvPicPr>
        <p:blipFill>
          <a:blip r:embed="rId3"/>
          <a:srcRect/>
          <a:stretch>
            <a:fillRect/>
          </a:stretch>
        </p:blipFill>
        <p:spPr bwMode="auto">
          <a:xfrm>
            <a:off x="3810000" y="3505200"/>
            <a:ext cx="3187700" cy="647700"/>
          </a:xfrm>
          <a:prstGeom prst="rect">
            <a:avLst/>
          </a:prstGeom>
          <a:noFill/>
          <a:ln w="9525">
            <a:noFill/>
            <a:miter lim="800000"/>
            <a:headEnd/>
            <a:tailEnd/>
          </a:ln>
        </p:spPr>
      </p:pic>
      <p:pic>
        <p:nvPicPr>
          <p:cNvPr id="38918" name="Picture 21"/>
          <p:cNvPicPr preferRelativeResize="0">
            <a:picLocks noChangeAspect="1" noChangeArrowheads="1"/>
          </p:cNvPicPr>
          <p:nvPr/>
        </p:nvPicPr>
        <p:blipFill>
          <a:blip r:embed="rId4"/>
          <a:srcRect/>
          <a:stretch>
            <a:fillRect/>
          </a:stretch>
        </p:blipFill>
        <p:spPr bwMode="auto">
          <a:xfrm>
            <a:off x="2414588" y="4724400"/>
            <a:ext cx="4314825" cy="69215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Wednesday, Oct. 3,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wipe(left)">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wipe(left)">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916"/>
                                        </p:tgtEl>
                                        <p:attrNameLst>
                                          <p:attrName>style.visibility</p:attrName>
                                        </p:attrNameLst>
                                      </p:cBhvr>
                                      <p:to>
                                        <p:strVal val="visible"/>
                                      </p:to>
                                    </p:set>
                                    <p:animEffect transition="in" filter="wipe(left)">
                                      <p:cBhvr>
                                        <p:cTn id="27" dur="500"/>
                                        <p:tgtEl>
                                          <p:spTgt spid="389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9331">
                                            <p:txEl>
                                              <p:pRg st="7" end="7"/>
                                            </p:txEl>
                                          </p:spTgt>
                                        </p:tgtEl>
                                        <p:attrNameLst>
                                          <p:attrName>style.visibility</p:attrName>
                                        </p:attrNameLst>
                                      </p:cBhvr>
                                      <p:to>
                                        <p:strVal val="visible"/>
                                      </p:to>
                                    </p:set>
                                    <p:animEffect transition="in" filter="wipe(left)">
                                      <p:cBhvr>
                                        <p:cTn id="32" dur="500"/>
                                        <p:tgtEl>
                                          <p:spTgt spid="993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917"/>
                                        </p:tgtEl>
                                        <p:attrNameLst>
                                          <p:attrName>style.visibility</p:attrName>
                                        </p:attrNameLst>
                                      </p:cBhvr>
                                      <p:to>
                                        <p:strVal val="visible"/>
                                      </p:to>
                                    </p:set>
                                    <p:animEffect transition="in" filter="wipe(left)">
                                      <p:cBhvr>
                                        <p:cTn id="37" dur="500"/>
                                        <p:tgtEl>
                                          <p:spTgt spid="389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9331">
                                            <p:txEl>
                                              <p:pRg st="9" end="9"/>
                                            </p:txEl>
                                          </p:spTgt>
                                        </p:tgtEl>
                                        <p:attrNameLst>
                                          <p:attrName>style.visibility</p:attrName>
                                        </p:attrNameLst>
                                      </p:cBhvr>
                                      <p:to>
                                        <p:strVal val="visible"/>
                                      </p:to>
                                    </p:set>
                                    <p:animEffect transition="in" filter="wipe(left)">
                                      <p:cBhvr>
                                        <p:cTn id="42" dur="500"/>
                                        <p:tgtEl>
                                          <p:spTgt spid="9933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918"/>
                                        </p:tgtEl>
                                        <p:attrNameLst>
                                          <p:attrName>style.visibility</p:attrName>
                                        </p:attrNameLst>
                                      </p:cBhvr>
                                      <p:to>
                                        <p:strVal val="visible"/>
                                      </p:to>
                                    </p:set>
                                    <p:animEffect transition="in" filter="wipe(left)">
                                      <p:cBhvr>
                                        <p:cTn id="47" dur="500"/>
                                        <p:tgtEl>
                                          <p:spTgt spid="389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99331">
                                            <p:txEl>
                                              <p:pRg st="13" end="13"/>
                                            </p:txEl>
                                          </p:spTgt>
                                        </p:tgtEl>
                                        <p:attrNameLst>
                                          <p:attrName>style.visibility</p:attrName>
                                        </p:attrNameLst>
                                      </p:cBhvr>
                                      <p:to>
                                        <p:strVal val="visible"/>
                                      </p:to>
                                    </p:set>
                                    <p:animEffect transition="in" filter="wipe(left)">
                                      <p:cBhvr>
                                        <p:cTn id="52" dur="500"/>
                                        <p:tgtEl>
                                          <p:spTgt spid="9933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8" descr="0523"/>
          <p:cNvPicPr>
            <a:picLocks noChangeAspect="1" noChangeArrowheads="1"/>
          </p:cNvPicPr>
          <p:nvPr/>
        </p:nvPicPr>
        <p:blipFill>
          <a:blip r:embed="rId2"/>
          <a:srcRect b="2507"/>
          <a:stretch>
            <a:fillRect/>
          </a:stretch>
        </p:blipFill>
        <p:spPr bwMode="auto">
          <a:xfrm>
            <a:off x="4419600" y="1219200"/>
            <a:ext cx="4546600" cy="4876800"/>
          </a:xfrm>
          <a:prstGeom prst="rect">
            <a:avLst/>
          </a:prstGeom>
          <a:noFill/>
          <a:ln w="9525">
            <a:noFill/>
            <a:miter lim="800000"/>
            <a:headEnd/>
            <a:tailEnd/>
          </a:ln>
        </p:spPr>
      </p:pic>
      <p:sp>
        <p:nvSpPr>
          <p:cNvPr id="100354"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Probability of the Particle</a:t>
            </a:r>
          </a:p>
        </p:txBody>
      </p:sp>
      <p:sp>
        <p:nvSpPr>
          <p:cNvPr id="39940" name="Rectangle 3"/>
          <p:cNvSpPr>
            <a:spLocks noGrp="1" noChangeArrowheads="1"/>
          </p:cNvSpPr>
          <p:nvPr>
            <p:ph type="body" sz="half" idx="1"/>
          </p:nvPr>
        </p:nvSpPr>
        <p:spPr>
          <a:xfrm>
            <a:off x="457200" y="685800"/>
            <a:ext cx="3887788" cy="4800600"/>
          </a:xfrm>
        </p:spPr>
        <p:txBody>
          <a:bodyPr/>
          <a:lstStyle/>
          <a:p>
            <a:pPr marL="533400" indent="-533400" eaLnBrk="1" hangingPunct="1"/>
            <a:r>
              <a:rPr lang="en-US" sz="2800" dirty="0" smtClean="0">
                <a:cs typeface="ＭＳ Ｐゴシック" pitchFamily="-84" charset="-128"/>
              </a:rPr>
              <a:t>The </a:t>
            </a:r>
            <a:r>
              <a:rPr lang="en-US" sz="2800" dirty="0">
                <a:cs typeface="ＭＳ Ｐゴシック" pitchFamily="-84" charset="-128"/>
              </a:rPr>
              <a:t>probability of observing the particle between </a:t>
            </a:r>
            <a:r>
              <a:rPr lang="en-US" sz="2800" i="1" dirty="0" err="1">
                <a:cs typeface="ＭＳ Ｐゴシック" pitchFamily="-84" charset="-128"/>
              </a:rPr>
              <a:t>x</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 </a:t>
            </a:r>
            <a:r>
              <a:rPr lang="en-US" sz="2800" i="1" dirty="0" err="1">
                <a:cs typeface="ＭＳ Ｐゴシック" pitchFamily="-84" charset="-128"/>
              </a:rPr>
              <a:t>dx</a:t>
            </a:r>
            <a:r>
              <a:rPr lang="en-US" sz="2800" dirty="0">
                <a:cs typeface="ＭＳ Ｐゴシック" pitchFamily="-84" charset="-128"/>
              </a:rPr>
              <a:t> in each state </a:t>
            </a:r>
            <a:r>
              <a:rPr lang="en-US" sz="2800" dirty="0" smtClean="0">
                <a:cs typeface="ＭＳ Ｐゴシック" pitchFamily="-84" charset="-128"/>
              </a:rPr>
              <a:t>is</a:t>
            </a:r>
          </a:p>
          <a:p>
            <a:pPr marL="533400" indent="-533400" eaLnBrk="1" hangingPunct="1">
              <a:buNone/>
            </a:pPr>
            <a:endParaRPr lang="en-US" sz="2800" dirty="0" smtClean="0">
              <a:cs typeface="ＭＳ Ｐゴシック" pitchFamily="-84" charset="-128"/>
            </a:endParaRPr>
          </a:p>
          <a:p>
            <a:pPr marL="533400" indent="-533400" eaLnBrk="1" hangingPunct="1"/>
            <a:r>
              <a:rPr lang="en-US" sz="2800" dirty="0" smtClean="0">
                <a:cs typeface="ＭＳ Ｐゴシック" pitchFamily="-84" charset="-128"/>
              </a:rPr>
              <a:t>Note </a:t>
            </a:r>
            <a:r>
              <a:rPr lang="en-US" sz="2800" dirty="0">
                <a:cs typeface="ＭＳ Ｐゴシック" pitchFamily="-84" charset="-128"/>
              </a:rPr>
              <a:t>that </a:t>
            </a:r>
            <a:r>
              <a:rPr lang="en-US" sz="2800" i="1" dirty="0">
                <a:cs typeface="ＭＳ Ｐゴシック" pitchFamily="-84" charset="-128"/>
              </a:rPr>
              <a:t>E</a:t>
            </a:r>
            <a:r>
              <a:rPr lang="en-US" sz="2800" baseline="-25000" dirty="0">
                <a:cs typeface="ＭＳ Ｐゴシック" pitchFamily="-84" charset="-128"/>
              </a:rPr>
              <a:t>0</a:t>
            </a:r>
            <a:r>
              <a:rPr lang="en-US" sz="2800" dirty="0">
                <a:cs typeface="ＭＳ Ｐゴシック" pitchFamily="-84" charset="-128"/>
              </a:rPr>
              <a:t> = 0 is not a possible energy </a:t>
            </a:r>
            <a:r>
              <a:rPr lang="en-US" sz="2800" dirty="0" smtClean="0">
                <a:cs typeface="ＭＳ Ｐゴシック" pitchFamily="-84" charset="-128"/>
              </a:rPr>
              <a:t>level.</a:t>
            </a:r>
          </a:p>
          <a:p>
            <a:pPr marL="533400" indent="-533400" eaLnBrk="1" hangingPunct="1"/>
            <a:r>
              <a:rPr lang="en-US" sz="2800" dirty="0" smtClean="0">
                <a:cs typeface="ＭＳ Ｐゴシック" pitchFamily="-84" charset="-128"/>
              </a:rPr>
              <a:t>The </a:t>
            </a:r>
            <a:r>
              <a:rPr lang="en-US" sz="2800" dirty="0">
                <a:cs typeface="ＭＳ Ｐゴシック" pitchFamily="-84" charset="-128"/>
              </a:rPr>
              <a:t>concept of energy levels, as first discussed in the Bohr model, has surfaced in a natural way by using waves.</a:t>
            </a:r>
          </a:p>
        </p:txBody>
      </p:sp>
      <p:pic>
        <p:nvPicPr>
          <p:cNvPr id="39941" name="Picture 14"/>
          <p:cNvPicPr preferRelativeResize="0">
            <a:picLocks noChangeAspect="1" noChangeArrowheads="1"/>
          </p:cNvPicPr>
          <p:nvPr/>
        </p:nvPicPr>
        <p:blipFill>
          <a:blip r:embed="rId3"/>
          <a:srcRect/>
          <a:stretch>
            <a:fillRect/>
          </a:stretch>
        </p:blipFill>
        <p:spPr bwMode="auto">
          <a:xfrm>
            <a:off x="1222375" y="2514600"/>
            <a:ext cx="2435225" cy="4667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sp>
        <p:nvSpPr>
          <p:cNvPr id="9" name="Rectangle 8"/>
          <p:cNvSpPr/>
          <p:nvPr/>
        </p:nvSpPr>
        <p:spPr bwMode="auto">
          <a:xfrm>
            <a:off x="44196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7818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wipe(left)">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40">
                                            <p:txEl>
                                              <p:pRg st="2" end="2"/>
                                            </p:txEl>
                                          </p:spTgt>
                                        </p:tgtEl>
                                        <p:attrNameLst>
                                          <p:attrName>style.visibility</p:attrName>
                                        </p:attrNameLst>
                                      </p:cBhvr>
                                      <p:to>
                                        <p:strVal val="visible"/>
                                      </p:to>
                                    </p:set>
                                    <p:animEffect transition="in" filter="wipe(left)">
                                      <p:cBhvr>
                                        <p:cTn id="12" dur="500"/>
                                        <p:tgtEl>
                                          <p:spTgt spid="399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0"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9940">
                                            <p:txEl>
                                              <p:pRg st="3" end="3"/>
                                            </p:txEl>
                                          </p:spTgt>
                                        </p:tgtEl>
                                        <p:attrNameLst>
                                          <p:attrName>style.visibility</p:attrName>
                                        </p:attrNameLst>
                                      </p:cBhvr>
                                      <p:to>
                                        <p:strVal val="visible"/>
                                      </p:to>
                                    </p:set>
                                    <p:animEffect transition="in" filter="wipe(left)">
                                      <p:cBhvr>
                                        <p:cTn id="23" dur="500"/>
                                        <p:tgtEl>
                                          <p:spTgt spid="3994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9" grpId="0" animBg="1"/>
      <p:bldP spid="1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2-10-01 at 10.36.06 AM.png"/>
          <p:cNvPicPr>
            <a:picLocks noChangeAspect="1"/>
          </p:cNvPicPr>
          <p:nvPr/>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pPr>
              <a:defRPr/>
            </a:pPr>
            <a:r>
              <a:rPr lang="en-US" smtClean="0"/>
              <a:t>Wednesday, Oct. 3, 2012</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0"/>
            <a:ext cx="8226425" cy="788987"/>
          </a:xfrm>
        </p:spPr>
        <p:txBody>
          <a:bodyPr/>
          <a:lstStyle/>
          <a:p>
            <a:pPr algn="ctr" eaLnBrk="1" hangingPunct="1"/>
            <a:r>
              <a:rPr lang="en-US" dirty="0" smtClean="0">
                <a:solidFill>
                  <a:srgbClr val="800000"/>
                </a:solidFill>
              </a:rPr>
              <a:t>Reminder: Special Project #3</a:t>
            </a:r>
          </a:p>
        </p:txBody>
      </p:sp>
      <p:sp>
        <p:nvSpPr>
          <p:cNvPr id="19459" name="Rectangle 3"/>
          <p:cNvSpPr>
            <a:spLocks noGrp="1" noChangeArrowheads="1"/>
          </p:cNvSpPr>
          <p:nvPr>
            <p:ph type="subTitle" idx="1"/>
          </p:nvPr>
        </p:nvSpPr>
        <p:spPr>
          <a:xfrm>
            <a:off x="457200" y="762000"/>
            <a:ext cx="8382000" cy="5257800"/>
          </a:xfrm>
        </p:spPr>
        <p:txBody>
          <a:bodyPr/>
          <a:lstStyle/>
          <a:p>
            <a:pPr marL="571500" indent="-571500" algn="l" eaLnBrk="1" hangingPunct="1">
              <a:lnSpc>
                <a:spcPct val="90000"/>
              </a:lnSpc>
            </a:pPr>
            <a:r>
              <a:rPr lang="en-US" dirty="0" smtClean="0">
                <a:solidFill>
                  <a:srgbClr val="3333CC"/>
                </a:solidFill>
              </a:rPr>
              <a:t>A total of </a:t>
            </a:r>
            <a:r>
              <a:rPr lang="en-US" dirty="0" smtClean="0">
                <a:solidFill>
                  <a:srgbClr val="FF0000"/>
                </a:solidFill>
              </a:rPr>
              <a:t>N</a:t>
            </a:r>
            <a:r>
              <a:rPr lang="en-US" baseline="-25000" dirty="0" smtClean="0">
                <a:solidFill>
                  <a:srgbClr val="FF0000"/>
                </a:solidFill>
              </a:rPr>
              <a:t>i</a:t>
            </a:r>
            <a:r>
              <a:rPr lang="en-US" dirty="0" smtClean="0">
                <a:solidFill>
                  <a:srgbClr val="3333CC"/>
                </a:solidFill>
              </a:rPr>
              <a:t> incident projectile particles of atomic number </a:t>
            </a:r>
            <a:r>
              <a:rPr lang="en-US" dirty="0" smtClean="0">
                <a:solidFill>
                  <a:srgbClr val="FF0000"/>
                </a:solidFill>
              </a:rPr>
              <a:t>Z</a:t>
            </a:r>
            <a:r>
              <a:rPr lang="en-US" baseline="-25000" dirty="0" smtClean="0">
                <a:solidFill>
                  <a:srgbClr val="FF0000"/>
                </a:solidFill>
              </a:rPr>
              <a:t>1</a:t>
            </a:r>
            <a:r>
              <a:rPr lang="en-US" dirty="0" smtClean="0">
                <a:solidFill>
                  <a:srgbClr val="3333CC"/>
                </a:solidFill>
              </a:rPr>
              <a:t> kinetic energy </a:t>
            </a:r>
            <a:r>
              <a:rPr lang="en-US" dirty="0" smtClean="0">
                <a:solidFill>
                  <a:srgbClr val="FF0000"/>
                </a:solidFill>
              </a:rPr>
              <a:t>KE</a:t>
            </a:r>
            <a:r>
              <a:rPr lang="en-US" dirty="0" smtClean="0">
                <a:solidFill>
                  <a:srgbClr val="3333CC"/>
                </a:solidFill>
              </a:rPr>
              <a:t> scatter on a target of thickness </a:t>
            </a:r>
            <a:r>
              <a:rPr lang="en-US" dirty="0" err="1" smtClean="0">
                <a:solidFill>
                  <a:srgbClr val="FF0000"/>
                </a:solidFill>
              </a:rPr>
              <a:t>t</a:t>
            </a:r>
            <a:r>
              <a:rPr lang="en-US" dirty="0" smtClean="0">
                <a:solidFill>
                  <a:srgbClr val="FF0000"/>
                </a:solidFill>
              </a:rPr>
              <a:t>, </a:t>
            </a:r>
            <a:r>
              <a:rPr lang="en-US" dirty="0" smtClean="0">
                <a:solidFill>
                  <a:srgbClr val="3333CC"/>
                </a:solidFill>
              </a:rPr>
              <a:t>atomic number </a:t>
            </a:r>
            <a:r>
              <a:rPr lang="en-US" dirty="0" smtClean="0">
                <a:solidFill>
                  <a:srgbClr val="FF0000"/>
                </a:solidFill>
              </a:rPr>
              <a:t>Z</a:t>
            </a:r>
            <a:r>
              <a:rPr lang="en-US" baseline="-25000" dirty="0" smtClean="0">
                <a:solidFill>
                  <a:srgbClr val="FF0000"/>
                </a:solidFill>
              </a:rPr>
              <a:t>2</a:t>
            </a:r>
            <a:r>
              <a:rPr lang="en-US" sz="4000" dirty="0" smtClean="0">
                <a:solidFill>
                  <a:srgbClr val="3333CC"/>
                </a:solidFill>
              </a:rPr>
              <a:t> </a:t>
            </a:r>
            <a:r>
              <a:rPr lang="en-US" dirty="0" smtClean="0">
                <a:solidFill>
                  <a:srgbClr val="3333CC"/>
                </a:solidFill>
              </a:rPr>
              <a:t>and with </a:t>
            </a:r>
            <a:r>
              <a:rPr lang="en-US" dirty="0" err="1" smtClean="0">
                <a:solidFill>
                  <a:srgbClr val="FF0000"/>
                </a:solidFill>
              </a:rPr>
              <a:t>n</a:t>
            </a:r>
            <a:r>
              <a:rPr lang="en-US" dirty="0" smtClean="0">
                <a:solidFill>
                  <a:srgbClr val="3333CC"/>
                </a:solidFill>
              </a:rPr>
              <a:t> atoms per volume</a:t>
            </a:r>
            <a:r>
              <a:rPr lang="en-US" sz="4000" dirty="0" smtClean="0">
                <a:solidFill>
                  <a:srgbClr val="3333CC"/>
                </a:solidFill>
              </a:rPr>
              <a:t>. </a:t>
            </a:r>
            <a:r>
              <a:rPr lang="en-US" dirty="0" smtClean="0">
                <a:solidFill>
                  <a:srgbClr val="3333CC"/>
                </a:solidFill>
              </a:rPr>
              <a:t>What is the total number of scattered projectile particles at an angle </a:t>
            </a:r>
            <a:r>
              <a:rPr lang="en-US" dirty="0" err="1" smtClean="0">
                <a:solidFill>
                  <a:srgbClr val="3333CC"/>
                </a:solidFill>
                <a:latin typeface="Symbol" charset="2"/>
                <a:cs typeface="Symbol" charset="2"/>
              </a:rPr>
              <a:t>θ</a:t>
            </a:r>
            <a:r>
              <a:rPr lang="en-US" dirty="0" smtClean="0">
                <a:solidFill>
                  <a:srgbClr val="3333CC"/>
                </a:solidFill>
              </a:rPr>
              <a:t>? (20 points)</a:t>
            </a:r>
          </a:p>
          <a:p>
            <a:pPr marL="571500" indent="-571500" algn="l" eaLnBrk="1" hangingPunct="1">
              <a:lnSpc>
                <a:spcPct val="90000"/>
              </a:lnSpc>
            </a:pPr>
            <a:r>
              <a:rPr lang="en-US" dirty="0" smtClean="0">
                <a:solidFill>
                  <a:srgbClr val="3333CC"/>
                </a:solidFill>
              </a:rPr>
              <a:t>Please be sure to define all the variables used in your derivation! Points will be deducted for missing variable definitions.</a:t>
            </a:r>
          </a:p>
          <a:p>
            <a:pPr marL="571500" indent="-571500" algn="l" eaLnBrk="1" hangingPunct="1">
              <a:lnSpc>
                <a:spcPct val="90000"/>
              </a:lnSpc>
            </a:pPr>
            <a:r>
              <a:rPr lang="en-US" dirty="0" smtClean="0">
                <a:solidFill>
                  <a:srgbClr val="3333CC"/>
                </a:solidFill>
              </a:rPr>
              <a:t>This derivation must be done on your own.   Please do not copy the book or your friends’.</a:t>
            </a:r>
          </a:p>
          <a:p>
            <a:pPr marL="571500" indent="-571500" algn="l" eaLnBrk="1" hangingPunct="1">
              <a:lnSpc>
                <a:spcPct val="90000"/>
              </a:lnSpc>
            </a:pPr>
            <a:r>
              <a:rPr lang="en-US" dirty="0" smtClean="0">
                <a:solidFill>
                  <a:srgbClr val="3333CC"/>
                </a:solidFill>
              </a:rPr>
              <a:t>Due is Monday, Oct. 8.</a:t>
            </a:r>
            <a:endParaRPr lang="en-US" dirty="0">
              <a:solidFill>
                <a:srgbClr val="3333CC"/>
              </a:solidFill>
            </a:endParaRPr>
          </a:p>
        </p:txBody>
      </p:sp>
      <p:sp>
        <p:nvSpPr>
          <p:cNvPr id="4" name="Date Placeholder 3"/>
          <p:cNvSpPr>
            <a:spLocks noGrp="1"/>
          </p:cNvSpPr>
          <p:nvPr>
            <p:ph type="dt" sz="half" idx="10"/>
          </p:nvPr>
        </p:nvSpPr>
        <p:spPr/>
        <p:txBody>
          <a:bodyPr/>
          <a:lstStyle/>
          <a:p>
            <a:pPr>
              <a:defRPr/>
            </a:pPr>
            <a:r>
              <a:rPr lang="en-US" smtClean="0"/>
              <a:t>Wednesday, Oct. 3,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Wednesday, Oct. 3, 2012</a:t>
            </a:r>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5480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Wednesday, Oct. 3, 2012</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6</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34178" name="Object 2"/>
          <p:cNvGraphicFramePr>
            <a:graphicFrameLocks noChangeAspect="1"/>
          </p:cNvGraphicFramePr>
          <p:nvPr/>
        </p:nvGraphicFramePr>
        <p:xfrm>
          <a:off x="5181600" y="1399818"/>
          <a:ext cx="3597500" cy="886182"/>
        </p:xfrm>
        <a:graphic>
          <a:graphicData uri="http://schemas.openxmlformats.org/presentationml/2006/ole">
            <p:oleObj spid="_x0000_s434203" name="Equation" r:id="rId3" imgW="1752600" imgH="431800" progId="Equation.DSMT4">
              <p:embed/>
            </p:oleObj>
          </a:graphicData>
        </a:graphic>
      </p:graphicFrame>
      <p:graphicFrame>
        <p:nvGraphicFramePr>
          <p:cNvPr id="434179" name="Object 3"/>
          <p:cNvGraphicFramePr>
            <a:graphicFrameLocks noChangeAspect="1"/>
          </p:cNvGraphicFramePr>
          <p:nvPr/>
        </p:nvGraphicFramePr>
        <p:xfrm>
          <a:off x="4419600" y="2908300"/>
          <a:ext cx="1928812" cy="860425"/>
        </p:xfrm>
        <a:graphic>
          <a:graphicData uri="http://schemas.openxmlformats.org/presentationml/2006/ole">
            <p:oleObj spid="_x0000_s434204" name="Equation" r:id="rId4" imgW="927100" imgH="419100" progId="Equation.DSMT4">
              <p:embed/>
            </p:oleObj>
          </a:graphicData>
        </a:graphic>
      </p:graphicFrame>
      <p:graphicFrame>
        <p:nvGraphicFramePr>
          <p:cNvPr id="434180" name="Object 4"/>
          <p:cNvGraphicFramePr>
            <a:graphicFrameLocks noChangeAspect="1"/>
          </p:cNvGraphicFramePr>
          <p:nvPr/>
        </p:nvGraphicFramePr>
        <p:xfrm>
          <a:off x="3352800" y="4419600"/>
          <a:ext cx="1679575" cy="776288"/>
        </p:xfrm>
        <a:graphic>
          <a:graphicData uri="http://schemas.openxmlformats.org/presentationml/2006/ole">
            <p:oleObj spid="_x0000_s434205" name="Equation" r:id="rId5" imgW="850900" imgH="393700" progId="Equation.DSMT4">
              <p:embed/>
            </p:oleObj>
          </a:graphicData>
        </a:graphic>
      </p:graphicFrame>
      <p:graphicFrame>
        <p:nvGraphicFramePr>
          <p:cNvPr id="434181" name="Object 5"/>
          <p:cNvGraphicFramePr>
            <a:graphicFrameLocks noChangeAspect="1"/>
          </p:cNvGraphicFramePr>
          <p:nvPr/>
        </p:nvGraphicFramePr>
        <p:xfrm>
          <a:off x="4572000" y="5397500"/>
          <a:ext cx="3544116" cy="546100"/>
        </p:xfrm>
        <a:graphic>
          <a:graphicData uri="http://schemas.openxmlformats.org/presentationml/2006/ole">
            <p:oleObj spid="_x0000_s434206" name="Equation" r:id="rId6" imgW="1485900" imgH="228600" progId="Equation.DSMT4">
              <p:embed/>
            </p:oleObj>
          </a:graphicData>
        </a:graphic>
      </p:graphicFrame>
      <p:graphicFrame>
        <p:nvGraphicFramePr>
          <p:cNvPr id="434182" name="Object 6"/>
          <p:cNvGraphicFramePr>
            <a:graphicFrameLocks noChangeAspect="1"/>
          </p:cNvGraphicFramePr>
          <p:nvPr/>
        </p:nvGraphicFramePr>
        <p:xfrm>
          <a:off x="5068888" y="4419600"/>
          <a:ext cx="1027112" cy="776288"/>
        </p:xfrm>
        <a:graphic>
          <a:graphicData uri="http://schemas.openxmlformats.org/presentationml/2006/ole">
            <p:oleObj spid="_x0000_s434207" name="Equation" r:id="rId7" imgW="520700" imgH="393700" progId="Equation.DSMT4">
              <p:embed/>
            </p:oleObj>
          </a:graphicData>
        </a:graphic>
      </p:graphicFrame>
      <p:graphicFrame>
        <p:nvGraphicFramePr>
          <p:cNvPr id="434183" name="Object 7"/>
          <p:cNvGraphicFramePr>
            <a:graphicFrameLocks noChangeAspect="1"/>
          </p:cNvGraphicFramePr>
          <p:nvPr/>
        </p:nvGraphicFramePr>
        <p:xfrm>
          <a:off x="6616699" y="4572000"/>
          <a:ext cx="1208165" cy="457200"/>
        </p:xfrm>
        <a:graphic>
          <a:graphicData uri="http://schemas.openxmlformats.org/presentationml/2006/ole">
            <p:oleObj spid="_x0000_s434208" name="Equation" r:id="rId8" imgW="469900" imgH="1778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4178"/>
                                        </p:tgtEl>
                                        <p:attrNameLst>
                                          <p:attrName>style.visibility</p:attrName>
                                        </p:attrNameLst>
                                      </p:cBhvr>
                                      <p:to>
                                        <p:strVal val="visible"/>
                                      </p:to>
                                    </p:set>
                                    <p:animEffect transition="in" filter="wipe(left)">
                                      <p:cBhvr>
                                        <p:cTn id="12" dur="500"/>
                                        <p:tgtEl>
                                          <p:spTgt spid="434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4179"/>
                                        </p:tgtEl>
                                        <p:attrNameLst>
                                          <p:attrName>style.visibility</p:attrName>
                                        </p:attrNameLst>
                                      </p:cBhvr>
                                      <p:to>
                                        <p:strVal val="visible"/>
                                      </p:to>
                                    </p:set>
                                    <p:animEffect transition="in" filter="wipe(left)">
                                      <p:cBhvr>
                                        <p:cTn id="22" dur="500"/>
                                        <p:tgtEl>
                                          <p:spTgt spid="4341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4180"/>
                                        </p:tgtEl>
                                        <p:attrNameLst>
                                          <p:attrName>style.visibility</p:attrName>
                                        </p:attrNameLst>
                                      </p:cBhvr>
                                      <p:to>
                                        <p:strVal val="visible"/>
                                      </p:to>
                                    </p:set>
                                    <p:animEffect transition="in" filter="wipe(left)">
                                      <p:cBhvr>
                                        <p:cTn id="32" dur="500"/>
                                        <p:tgtEl>
                                          <p:spTgt spid="4341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4182"/>
                                        </p:tgtEl>
                                        <p:attrNameLst>
                                          <p:attrName>style.visibility</p:attrName>
                                        </p:attrNameLst>
                                      </p:cBhvr>
                                      <p:to>
                                        <p:strVal val="visible"/>
                                      </p:to>
                                    </p:set>
                                    <p:animEffect transition="in" filter="wipe(left)">
                                      <p:cBhvr>
                                        <p:cTn id="37" dur="500"/>
                                        <p:tgtEl>
                                          <p:spTgt spid="4341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4183"/>
                                        </p:tgtEl>
                                        <p:attrNameLst>
                                          <p:attrName>style.visibility</p:attrName>
                                        </p:attrNameLst>
                                      </p:cBhvr>
                                      <p:to>
                                        <p:strVal val="visible"/>
                                      </p:to>
                                    </p:set>
                                    <p:animEffect transition="in" filter="wipe(left)">
                                      <p:cBhvr>
                                        <p:cTn id="42" dur="500"/>
                                        <p:tgtEl>
                                          <p:spTgt spid="4341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wipe(left)">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4181"/>
                                        </p:tgtEl>
                                        <p:attrNameLst>
                                          <p:attrName>style.visibility</p:attrName>
                                        </p:attrNameLst>
                                      </p:cBhvr>
                                      <p:to>
                                        <p:strVal val="visible"/>
                                      </p:to>
                                    </p:set>
                                    <p:animEffect transition="in" filter="wipe(left)">
                                      <p:cBhvr>
                                        <p:cTn id="52" dur="500"/>
                                        <p:tgtEl>
                                          <p:spTgt spid="43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Lucida Grande" pitchFamily="-84" charset="0"/>
                <a:cs typeface="ＭＳ Ｐゴシック" pitchFamily="-84" charset="-128"/>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Wednesday, Oct. 3,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35202" name="Object 2"/>
          <p:cNvGraphicFramePr>
            <a:graphicFrameLocks noChangeAspect="1"/>
          </p:cNvGraphicFramePr>
          <p:nvPr/>
        </p:nvGraphicFramePr>
        <p:xfrm>
          <a:off x="3581400" y="1905000"/>
          <a:ext cx="1598613" cy="990600"/>
        </p:xfrm>
        <a:graphic>
          <a:graphicData uri="http://schemas.openxmlformats.org/presentationml/2006/ole">
            <p:oleObj spid="_x0000_s435229" name="Equation" r:id="rId4" imgW="635000" imgH="393700" progId="Equation.DSMT4">
              <p:embed/>
            </p:oleObj>
          </a:graphicData>
        </a:graphic>
      </p:graphicFrame>
      <p:graphicFrame>
        <p:nvGraphicFramePr>
          <p:cNvPr id="435203" name="Object 3"/>
          <p:cNvGraphicFramePr>
            <a:graphicFrameLocks noChangeAspect="1"/>
          </p:cNvGraphicFramePr>
          <p:nvPr/>
        </p:nvGraphicFramePr>
        <p:xfrm>
          <a:off x="5233987" y="1905000"/>
          <a:ext cx="1471613" cy="990600"/>
        </p:xfrm>
        <a:graphic>
          <a:graphicData uri="http://schemas.openxmlformats.org/presentationml/2006/ole">
            <p:oleObj spid="_x0000_s435230" name="Equation" r:id="rId5" imgW="584200" imgH="393700" progId="Equation.DSMT4">
              <p:embed/>
            </p:oleObj>
          </a:graphicData>
        </a:graphic>
      </p:graphicFrame>
      <p:graphicFrame>
        <p:nvGraphicFramePr>
          <p:cNvPr id="435204" name="Object 4"/>
          <p:cNvGraphicFramePr>
            <a:graphicFrameLocks noChangeAspect="1"/>
          </p:cNvGraphicFramePr>
          <p:nvPr/>
        </p:nvGraphicFramePr>
        <p:xfrm>
          <a:off x="6715125" y="1905000"/>
          <a:ext cx="447675" cy="990600"/>
        </p:xfrm>
        <a:graphic>
          <a:graphicData uri="http://schemas.openxmlformats.org/presentationml/2006/ole">
            <p:oleObj spid="_x0000_s435231" name="Equation" r:id="rId6" imgW="177800" imgH="393700" progId="Equation.DSMT4">
              <p:embed/>
            </p:oleObj>
          </a:graphicData>
        </a:graphic>
      </p:graphicFrame>
      <p:graphicFrame>
        <p:nvGraphicFramePr>
          <p:cNvPr id="435205" name="Object 5"/>
          <p:cNvGraphicFramePr>
            <a:graphicFrameLocks noChangeAspect="1"/>
          </p:cNvGraphicFramePr>
          <p:nvPr/>
        </p:nvGraphicFramePr>
        <p:xfrm>
          <a:off x="685800" y="3657600"/>
          <a:ext cx="1150937" cy="546100"/>
        </p:xfrm>
        <a:graphic>
          <a:graphicData uri="http://schemas.openxmlformats.org/presentationml/2006/ole">
            <p:oleObj spid="_x0000_s435232" name="Equation" r:id="rId7" imgW="469900" imgH="228600" progId="Equation.DSMT4">
              <p:embed/>
            </p:oleObj>
          </a:graphicData>
        </a:graphic>
      </p:graphicFrame>
      <p:graphicFrame>
        <p:nvGraphicFramePr>
          <p:cNvPr id="435208" name="Object 8"/>
          <p:cNvGraphicFramePr>
            <a:graphicFrameLocks noChangeAspect="1"/>
          </p:cNvGraphicFramePr>
          <p:nvPr/>
        </p:nvGraphicFramePr>
        <p:xfrm>
          <a:off x="1800225" y="3657600"/>
          <a:ext cx="3000375" cy="546100"/>
        </p:xfrm>
        <a:graphic>
          <a:graphicData uri="http://schemas.openxmlformats.org/presentationml/2006/ole">
            <p:oleObj spid="_x0000_s435233" name="Equation" r:id="rId8" imgW="1257300" imgH="228600" progId="Equation.DSMT4">
              <p:embed/>
            </p:oleObj>
          </a:graphicData>
        </a:graphic>
      </p:graphicFrame>
      <p:graphicFrame>
        <p:nvGraphicFramePr>
          <p:cNvPr id="435209" name="Object 9"/>
          <p:cNvGraphicFramePr>
            <a:graphicFrameLocks noChangeAspect="1"/>
          </p:cNvGraphicFramePr>
          <p:nvPr/>
        </p:nvGraphicFramePr>
        <p:xfrm>
          <a:off x="1828800" y="4254500"/>
          <a:ext cx="2514600" cy="546100"/>
        </p:xfrm>
        <a:graphic>
          <a:graphicData uri="http://schemas.openxmlformats.org/presentationml/2006/ole">
            <p:oleObj spid="_x0000_s435234" name="Equation" r:id="rId9" imgW="1054100" imgH="228600" progId="Equation.DSMT4">
              <p:embed/>
            </p:oleObj>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5202"/>
                                        </p:tgtEl>
                                        <p:attrNameLst>
                                          <p:attrName>style.visibility</p:attrName>
                                        </p:attrNameLst>
                                      </p:cBhvr>
                                      <p:to>
                                        <p:strVal val="visible"/>
                                      </p:to>
                                    </p:set>
                                    <p:animEffect transition="in" filter="wipe(left)">
                                      <p:cBhvr>
                                        <p:cTn id="12" dur="500"/>
                                        <p:tgtEl>
                                          <p:spTgt spid="4352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5203"/>
                                        </p:tgtEl>
                                        <p:attrNameLst>
                                          <p:attrName>style.visibility</p:attrName>
                                        </p:attrNameLst>
                                      </p:cBhvr>
                                      <p:to>
                                        <p:strVal val="visible"/>
                                      </p:to>
                                    </p:set>
                                    <p:animEffect transition="in" filter="wipe(left)">
                                      <p:cBhvr>
                                        <p:cTn id="17" dur="500"/>
                                        <p:tgtEl>
                                          <p:spTgt spid="4352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5204"/>
                                        </p:tgtEl>
                                        <p:attrNameLst>
                                          <p:attrName>style.visibility</p:attrName>
                                        </p:attrNameLst>
                                      </p:cBhvr>
                                      <p:to>
                                        <p:strVal val="visible"/>
                                      </p:to>
                                    </p:set>
                                    <p:animEffect transition="in" filter="wipe(left)">
                                      <p:cBhvr>
                                        <p:cTn id="22" dur="500"/>
                                        <p:tgtEl>
                                          <p:spTgt spid="4352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03">
                                            <p:txEl>
                                              <p:pRg st="2" end="2"/>
                                            </p:txEl>
                                          </p:spTgt>
                                        </p:tgtEl>
                                        <p:attrNameLst>
                                          <p:attrName>style.visibility</p:attrName>
                                        </p:attrNameLst>
                                      </p:cBhvr>
                                      <p:to>
                                        <p:strVal val="visible"/>
                                      </p:to>
                                    </p:set>
                                    <p:animEffect transition="in" filter="wipe(left)">
                                      <p:cBhvr>
                                        <p:cTn id="27" dur="500"/>
                                        <p:tgtEl>
                                          <p:spTgt spid="512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578"/>
                                        </p:tgtEl>
                                        <p:attrNameLst>
                                          <p:attrName>style.visibility</p:attrName>
                                        </p:attrNameLst>
                                      </p:cBhvr>
                                      <p:to>
                                        <p:strVal val="visible"/>
                                      </p:to>
                                    </p:set>
                                    <p:animEffect transition="in" filter="wipe(left)">
                                      <p:cBhvr>
                                        <p:cTn id="32" dur="500"/>
                                        <p:tgtEl>
                                          <p:spTgt spid="245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5205"/>
                                        </p:tgtEl>
                                        <p:attrNameLst>
                                          <p:attrName>style.visibility</p:attrName>
                                        </p:attrNameLst>
                                      </p:cBhvr>
                                      <p:to>
                                        <p:strVal val="visible"/>
                                      </p:to>
                                    </p:set>
                                    <p:animEffect transition="in" filter="wipe(left)">
                                      <p:cBhvr>
                                        <p:cTn id="37" dur="500"/>
                                        <p:tgtEl>
                                          <p:spTgt spid="435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5208"/>
                                        </p:tgtEl>
                                        <p:attrNameLst>
                                          <p:attrName>style.visibility</p:attrName>
                                        </p:attrNameLst>
                                      </p:cBhvr>
                                      <p:to>
                                        <p:strVal val="visible"/>
                                      </p:to>
                                    </p:set>
                                    <p:animEffect transition="in" filter="wipe(left)">
                                      <p:cBhvr>
                                        <p:cTn id="42" dur="500"/>
                                        <p:tgtEl>
                                          <p:spTgt spid="4352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5209"/>
                                        </p:tgtEl>
                                        <p:attrNameLst>
                                          <p:attrName>style.visibility</p:attrName>
                                        </p:attrNameLst>
                                      </p:cBhvr>
                                      <p:to>
                                        <p:strVal val="visible"/>
                                      </p:to>
                                    </p:set>
                                    <p:animEffect transition="in" filter="wipe(left)">
                                      <p:cBhvr>
                                        <p:cTn id="47" dur="500"/>
                                        <p:tgtEl>
                                          <p:spTgt spid="4352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P spid="1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nvGraphicFramePr>
        <p:xfrm>
          <a:off x="685800" y="2073275"/>
          <a:ext cx="1082675" cy="400050"/>
        </p:xfrm>
        <a:graphic>
          <a:graphicData uri="http://schemas.openxmlformats.org/presentationml/2006/ole">
            <p:oleObj spid="_x0000_s346133" name="Equation" r:id="rId4" imgW="596900" imgH="228600" progId="Equation.DSMT4">
              <p:embed/>
            </p:oleObj>
          </a:graphicData>
        </a:graphic>
      </p:graphicFrame>
      <p:graphicFrame>
        <p:nvGraphicFramePr>
          <p:cNvPr id="25603" name="Object 2"/>
          <p:cNvGraphicFramePr>
            <a:graphicFrameLocks noChangeAspect="1"/>
          </p:cNvGraphicFramePr>
          <p:nvPr/>
        </p:nvGraphicFramePr>
        <p:xfrm>
          <a:off x="1577975" y="4943475"/>
          <a:ext cx="1177925" cy="781050"/>
        </p:xfrm>
        <a:graphic>
          <a:graphicData uri="http://schemas.openxmlformats.org/presentationml/2006/ole">
            <p:oleObj spid="_x0000_s346134" name="Equation" r:id="rId5" imgW="609600" imgH="393700" progId="Equation.DSMT4">
              <p:embed/>
            </p:oleObj>
          </a:graphicData>
        </a:graphic>
      </p:graphicFrame>
      <p:sp>
        <p:nvSpPr>
          <p:cNvPr id="7" name="Date Placeholder 6"/>
          <p:cNvSpPr>
            <a:spLocks noGrp="1"/>
          </p:cNvSpPr>
          <p:nvPr>
            <p:ph type="dt" sz="half" idx="10"/>
          </p:nvPr>
        </p:nvSpPr>
        <p:spPr/>
        <p:txBody>
          <a:bodyPr/>
          <a:lstStyle/>
          <a:p>
            <a:pPr>
              <a:defRPr/>
            </a:pPr>
            <a:r>
              <a:rPr lang="en-US" smtClean="0"/>
              <a:t>Wednesday, Oct. 3,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346118" name="Object 1"/>
          <p:cNvGraphicFramePr>
            <a:graphicFrameLocks noChangeAspect="1"/>
          </p:cNvGraphicFramePr>
          <p:nvPr/>
        </p:nvGraphicFramePr>
        <p:xfrm>
          <a:off x="1752600" y="2057400"/>
          <a:ext cx="2351087" cy="400050"/>
        </p:xfrm>
        <a:graphic>
          <a:graphicData uri="http://schemas.openxmlformats.org/presentationml/2006/ole">
            <p:oleObj spid="_x0000_s346135" name="Equation" r:id="rId6" imgW="1295400" imgH="228600" progId="Equation.DSMT4">
              <p:embed/>
            </p:oleObj>
          </a:graphicData>
        </a:graphic>
      </p:graphicFrame>
      <p:graphicFrame>
        <p:nvGraphicFramePr>
          <p:cNvPr id="346119" name="Object 1"/>
          <p:cNvGraphicFramePr>
            <a:graphicFrameLocks noChangeAspect="1"/>
          </p:cNvGraphicFramePr>
          <p:nvPr/>
        </p:nvGraphicFramePr>
        <p:xfrm>
          <a:off x="4064000" y="1905000"/>
          <a:ext cx="4241800" cy="755650"/>
        </p:xfrm>
        <a:graphic>
          <a:graphicData uri="http://schemas.openxmlformats.org/presentationml/2006/ole">
            <p:oleObj spid="_x0000_s346136" name="Equation" r:id="rId7" imgW="2336800" imgH="4318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wipe(left)">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wipe(left)">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6118"/>
                                        </p:tgtEl>
                                        <p:attrNameLst>
                                          <p:attrName>style.visibility</p:attrName>
                                        </p:attrNameLst>
                                      </p:cBhvr>
                                      <p:to>
                                        <p:strVal val="visible"/>
                                      </p:to>
                                    </p:set>
                                    <p:animEffect transition="in" filter="wipe(left)">
                                      <p:cBhvr>
                                        <p:cTn id="22" dur="500"/>
                                        <p:tgtEl>
                                          <p:spTgt spid="346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6119"/>
                                        </p:tgtEl>
                                        <p:attrNameLst>
                                          <p:attrName>style.visibility</p:attrName>
                                        </p:attrNameLst>
                                      </p:cBhvr>
                                      <p:to>
                                        <p:strVal val="visible"/>
                                      </p:to>
                                    </p:set>
                                    <p:animEffect transition="in" filter="wipe(left)">
                                      <p:cBhvr>
                                        <p:cTn id="27" dur="500"/>
                                        <p:tgtEl>
                                          <p:spTgt spid="346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6">
                                            <p:txEl>
                                              <p:pRg st="4" end="4"/>
                                            </p:txEl>
                                          </p:spTgt>
                                        </p:tgtEl>
                                        <p:attrNameLst>
                                          <p:attrName>style.visibility</p:attrName>
                                        </p:attrNameLst>
                                      </p:cBhvr>
                                      <p:to>
                                        <p:strVal val="visible"/>
                                      </p:to>
                                    </p:set>
                                    <p:animEffect transition="in" filter="wipe(left)">
                                      <p:cBhvr>
                                        <p:cTn id="32" dur="500"/>
                                        <p:tgtEl>
                                          <p:spTgt spid="256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5606">
                                            <p:txEl>
                                              <p:pRg st="5" end="5"/>
                                            </p:txEl>
                                          </p:spTgt>
                                        </p:tgtEl>
                                        <p:attrNameLst>
                                          <p:attrName>style.visibility</p:attrName>
                                        </p:attrNameLst>
                                      </p:cBhvr>
                                      <p:to>
                                        <p:strVal val="visible"/>
                                      </p:to>
                                    </p:set>
                                    <p:animEffect transition="in" filter="wipe(left)">
                                      <p:cBhvr>
                                        <p:cTn id="37" dur="500"/>
                                        <p:tgtEl>
                                          <p:spTgt spid="256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5606">
                                            <p:txEl>
                                              <p:pRg st="8" end="8"/>
                                            </p:txEl>
                                          </p:spTgt>
                                        </p:tgtEl>
                                        <p:attrNameLst>
                                          <p:attrName>style.visibility</p:attrName>
                                        </p:attrNameLst>
                                      </p:cBhvr>
                                      <p:to>
                                        <p:strVal val="visible"/>
                                      </p:to>
                                    </p:set>
                                    <p:animEffect transition="in" filter="wipe(left)">
                                      <p:cBhvr>
                                        <p:cTn id="42" dur="500"/>
                                        <p:tgtEl>
                                          <p:spTgt spid="2560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 calcmode="lin" valueType="num">
                                      <p:cBhvr>
                                        <p:cTn id="47" dur="500" fill="hold"/>
                                        <p:tgtEl>
                                          <p:spTgt spid="25604"/>
                                        </p:tgtEl>
                                        <p:attrNameLst>
                                          <p:attrName>ppt_w</p:attrName>
                                        </p:attrNameLst>
                                      </p:cBhvr>
                                      <p:tavLst>
                                        <p:tav tm="0">
                                          <p:val>
                                            <p:fltVal val="0"/>
                                          </p:val>
                                        </p:tav>
                                        <p:tav tm="100000">
                                          <p:val>
                                            <p:strVal val="#ppt_w"/>
                                          </p:val>
                                        </p:tav>
                                      </p:tavLst>
                                    </p:anim>
                                    <p:anim calcmode="lin" valueType="num">
                                      <p:cBhvr>
                                        <p:cTn id="48" dur="500" fill="hold"/>
                                        <p:tgtEl>
                                          <p:spTgt spid="25604"/>
                                        </p:tgtEl>
                                        <p:attrNameLst>
                                          <p:attrName>ppt_h</p:attrName>
                                        </p:attrNameLst>
                                      </p:cBhvr>
                                      <p:tavLst>
                                        <p:tav tm="0">
                                          <p:val>
                                            <p:fltVal val="0"/>
                                          </p:val>
                                        </p:tav>
                                        <p:tav tm="100000">
                                          <p:val>
                                            <p:strVal val="#ppt_h"/>
                                          </p:val>
                                        </p:tav>
                                      </p:tavLst>
                                    </p:anim>
                                    <p:animEffect transition="in" filter="fade">
                                      <p:cBhvr>
                                        <p:cTn id="4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smtClean="0">
                <a:cs typeface="ＭＳ Ｐゴシック" pitchFamily="-84" charset="-128"/>
              </a:rPr>
              <a:t>Adding 2 waves isn’t localized in space… but adding lots of waves can be.</a:t>
            </a:r>
          </a:p>
          <a:p>
            <a:pPr eaLnBrk="1" hangingPunct="1">
              <a:lnSpc>
                <a:spcPct val="90000"/>
              </a:lnSpc>
            </a:pPr>
            <a:r>
              <a:rPr lang="en-US" dirty="0" smtClean="0">
                <a:cs typeface="ＭＳ Ｐゴシック" pitchFamily="-84" charset="-128"/>
              </a:rPr>
              <a:t>The </a:t>
            </a:r>
            <a:r>
              <a:rPr lang="en-US" dirty="0">
                <a:cs typeface="ＭＳ Ｐゴシック" pitchFamily="-84" charset="-128"/>
              </a:rPr>
              <a:t>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37250"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55946492"/>
              </p:ext>
            </p:extLst>
          </p:nvPr>
        </p:nvGraphicFramePr>
        <p:xfrm>
          <a:off x="2133599" y="2895600"/>
          <a:ext cx="4568585" cy="914400"/>
        </p:xfrm>
        <a:graphic>
          <a:graphicData uri="http://schemas.openxmlformats.org/presentationml/2006/ole">
            <p:oleObj spid="_x0000_s437261" name="Equation" r:id="rId3" imgW="1778000" imgH="355600" progId="Equation.DSMT4">
              <p:embed/>
            </p:oleObj>
          </a:graphicData>
        </a:graphic>
      </p:graphicFrame>
      <p:graphicFrame>
        <p:nvGraphicFramePr>
          <p:cNvPr id="437251"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24629462"/>
              </p:ext>
            </p:extLst>
          </p:nvPr>
        </p:nvGraphicFramePr>
        <p:xfrm>
          <a:off x="1371600" y="4953000"/>
          <a:ext cx="6105645" cy="914400"/>
        </p:xfrm>
        <a:graphic>
          <a:graphicData uri="http://schemas.openxmlformats.org/presentationml/2006/ole">
            <p:oleObj spid="_x0000_s437262" name="Equation" r:id="rId4" imgW="1955800" imgH="292100" progId="Equation.DSMT4">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7250"/>
                                        </p:tgtEl>
                                        <p:attrNameLst>
                                          <p:attrName>style.visibility</p:attrName>
                                        </p:attrNameLst>
                                      </p:cBhvr>
                                      <p:to>
                                        <p:strVal val="visible"/>
                                      </p:to>
                                    </p:set>
                                    <p:animEffect transition="in" filter="wipe(left)">
                                      <p:cBhvr>
                                        <p:cTn id="17" dur="500"/>
                                        <p:tgtEl>
                                          <p:spTgt spid="4372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7251"/>
                                        </p:tgtEl>
                                        <p:attrNameLst>
                                          <p:attrName>style.visibility</p:attrName>
                                        </p:attrNameLst>
                                      </p:cBhvr>
                                      <p:to>
                                        <p:strVal val="visible"/>
                                      </p:to>
                                    </p:set>
                                    <p:animEffect transition="in" filter="wipe(left)">
                                      <p:cBhvr>
                                        <p:cTn id="27"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30794</TotalTime>
  <Words>1919</Words>
  <Application>Microsoft Macintosh PowerPoint</Application>
  <PresentationFormat>On-screen Show (4:3)</PresentationFormat>
  <Paragraphs>230</Paragraphs>
  <Slides>22</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phys1443-spring02</vt:lpstr>
      <vt:lpstr>Equation</vt:lpstr>
      <vt:lpstr>PHYS 3313 – Section 001 Lecture #11</vt:lpstr>
      <vt:lpstr>Announcements</vt:lpstr>
      <vt:lpstr>Slide 3</vt:lpstr>
      <vt:lpstr>Reminder: Special Project #3</vt:lpstr>
      <vt:lpstr>Slide 5</vt:lpstr>
      <vt:lpstr>Wave Motion</vt:lpstr>
      <vt:lpstr>Wave Properties</vt:lpstr>
      <vt:lpstr>Principle of Superposition</vt:lpstr>
      <vt:lpstr>Fourier Series</vt:lpstr>
      <vt:lpstr>Wave Packet Envelope</vt:lpstr>
      <vt:lpstr>Gaussian Function</vt:lpstr>
      <vt:lpstr>Dispersion</vt:lpstr>
      <vt:lpstr>Waves or Particles?</vt:lpstr>
      <vt:lpstr>Electron Double-Slit Experiment</vt:lpstr>
      <vt:lpstr>Which slit?</vt:lpstr>
      <vt:lpstr>Wave particle duality solution</vt:lpstr>
      <vt:lpstr>Uncertainty Principle</vt:lpstr>
      <vt:lpstr>Energy Uncertainty</vt:lpstr>
      <vt:lpstr>Probability, Wave Functions, and the Copenhagen Interpretation</vt:lpstr>
      <vt:lpstr>The Copenhagen Interpretation</vt:lpstr>
      <vt:lpstr>Particle in a Box</vt:lpstr>
      <vt:lpstr>Probability of the Particle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1689</cp:revision>
  <dcterms:created xsi:type="dcterms:W3CDTF">2012-10-03T23:19:48Z</dcterms:created>
  <dcterms:modified xsi:type="dcterms:W3CDTF">2012-10-03T23:21:44Z</dcterms:modified>
</cp:coreProperties>
</file>