
<file path=[Content_Types].xml><?xml version="1.0" encoding="utf-8"?>
<Types xmlns="http://schemas.openxmlformats.org/package/2006/content-types">
  <Override PartName="/ppt/slides/slide30.xml" ContentType="application/vnd.openxmlformats-officedocument.presentationml.slide+xml"/>
  <Override PartName="/ppt/slides/slide88.xml" ContentType="application/vnd.openxmlformats-officedocument.presentationml.slide+xml"/>
  <Override PartName="/ppt/embeddings/oleObject28.bin" ContentType="application/vnd.openxmlformats-officedocument.oleObject"/>
  <Override PartName="/ppt/slides/slide24.xml" ContentType="application/vnd.openxmlformats-officedocument.presentationml.slide+xml"/>
  <Override PartName="/ppt/slides/slide72.xml" ContentType="application/vnd.openxmlformats-officedocument.presentationml.slide+xml"/>
  <Override PartName="/ppt/slides/slide66.xml" ContentType="application/vnd.openxmlformats-officedocument.presentationml.slide+xml"/>
  <Override PartName="/ppt/embeddings/oleObject139.bin" ContentType="application/vnd.openxmlformats-officedocument.oleObject"/>
  <Override PartName="/ppt/slides/slide50.xml" ContentType="application/vnd.openxmlformats-officedocument.presentationml.slide+xml"/>
  <Override PartName="/ppt/slideLayouts/slideLayout13.xml" ContentType="application/vnd.openxmlformats-officedocument.presentationml.slideLayout+xml"/>
  <Override PartName="/ppt/embeddings/oleObject48.bin" ContentType="application/vnd.openxmlformats-officedocument.oleObject"/>
  <Override PartName="/ppt/slides/slide44.xml" ContentType="application/vnd.openxmlformats-officedocument.presentationml.slide+xml"/>
  <Override PartName="/ppt/embeddings/oleObject117.bin" ContentType="application/vnd.openxmlformats-officedocument.oleObject"/>
  <Override PartName="/ppt/slides/slide86.xml" ContentType="application/vnd.openxmlformats-officedocument.presentationml.slide+xml"/>
  <Override PartName="/ppt/embeddings/oleObject26.bin" ContentType="application/vnd.openxmlformats-officedocument.oleObject"/>
  <Override PartName="/ppt/slides/slide22.xml" ContentType="application/vnd.openxmlformats-officedocument.presentationml.slide+xml"/>
  <Override PartName="/ppt/embeddings/oleObject159.bin" ContentType="application/vnd.openxmlformats-officedocument.oleObject"/>
  <Override PartName="/ppt/embeddings/oleObject68.bin" ContentType="application/vnd.openxmlformats-officedocument.oleObject"/>
  <Override PartName="/ppt/slides/slide64.xml" ContentType="application/vnd.openxmlformats-officedocument.presentationml.slide+xml"/>
  <Override PartName="/ppt/embeddings/oleObject8.bin" ContentType="application/vnd.openxmlformats-officedocument.oleObject"/>
  <Override PartName="/ppt/embeddings/oleObject137.bin" ContentType="application/vnd.openxmlformats-officedocument.oleObject"/>
  <Override PartName="/ppt/embeddings/oleObject150.bin" ContentType="application/vnd.openxmlformats-officedocument.oleObject"/>
  <Default Extension="xml" ContentType="application/xml"/>
  <Override PartName="/ppt/slideLayouts/slideLayout11.xml" ContentType="application/vnd.openxmlformats-officedocument.presentationml.slideLayout+xml"/>
  <Override PartName="/ppt/embeddings/oleObject46.bin" ContentType="application/vnd.openxmlformats-officedocument.oleObject"/>
  <Override PartName="/ppt/slides/slide42.xml" ContentType="application/vnd.openxmlformats-officedocument.presentationml.slide+xml"/>
  <Override PartName="/ppt/embeddings/oleObject115.bin" ContentType="application/vnd.openxmlformats-officedocument.oleObject"/>
  <Override PartName="/ppt/embeddings/oleObject88.bin" ContentType="application/vnd.openxmlformats-officedocument.oleObject"/>
  <Override PartName="/ppt/slides/slide84.xml" ContentType="application/vnd.openxmlformats-officedocument.presentationml.slide+xml"/>
  <Override PartName="/ppt/embeddings/oleObject109.bin" ContentType="application/vnd.openxmlformats-officedocument.oleObject"/>
  <Override PartName="/ppt/embeddings/oleObject24.bin" ContentType="application/vnd.openxmlformats-officedocument.oleObject"/>
  <Override PartName="/ppt/slides/slide20.xml" ContentType="application/vnd.openxmlformats-officedocument.presentationml.slide+xml"/>
  <Override PartName="/ppt/embeddings/oleObject157.bin" ContentType="application/vnd.openxmlformats-officedocument.oleObject"/>
  <Override PartName="/ppt/embeddings/oleObject66.bin" ContentType="application/vnd.openxmlformats-officedocument.oleObject"/>
  <Override PartName="/ppt/slides/slide62.xml" ContentType="application/vnd.openxmlformats-officedocument.presentationml.slide+xml"/>
  <Override PartName="/ppt/embeddings/oleObject6.bin" ContentType="application/vnd.openxmlformats-officedocument.oleObject"/>
  <Override PartName="/ppt/embeddings/oleObject135.bin" ContentType="application/vnd.openxmlformats-officedocument.oleObject"/>
  <Override PartName="/ppt/embeddings/oleObject129.bin" ContentType="application/vnd.openxmlformats-officedocument.oleObject"/>
  <Override PartName="/ppt/embeddings/oleObject44.bin" ContentType="application/vnd.openxmlformats-officedocument.oleObject"/>
  <Override PartName="/ppt/slides/slide40.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embeddings/oleObject113.bin" ContentType="application/vnd.openxmlformats-officedocument.oleObject"/>
  <Default Extension="jpeg" ContentType="image/jpeg"/>
  <Override PartName="/ppt/embeddings/oleObject86.bin" ContentType="application/vnd.openxmlformats-officedocument.oleObject"/>
  <Override PartName="/ppt/slides/slide82.xml" ContentType="application/vnd.openxmlformats-officedocument.presentationml.slide+xml"/>
  <Override PartName="/ppt/embeddings/oleObject107.bin" ContentType="application/vnd.openxmlformats-officedocument.oleObject"/>
  <Override PartName="/ppt/embeddings/oleObject22.bin" ContentType="application/vnd.openxmlformats-officedocument.oleObject"/>
  <Override PartName="/ppt/embeddings/oleObject155.bin" ContentType="application/vnd.openxmlformats-officedocument.oleObject"/>
  <Override PartName="/ppt/embeddings/oleObject149.bin" ContentType="application/vnd.openxmlformats-officedocument.oleObject"/>
  <Override PartName="/docProps/app.xml" ContentType="application/vnd.openxmlformats-officedocument.extended-properties+xml"/>
  <Override PartName="/ppt/embeddings/oleObject64.bin" ContentType="application/vnd.openxmlformats-officedocument.oleObject"/>
  <Override PartName="/ppt/slides/slide60.xml" ContentType="application/vnd.openxmlformats-officedocument.presentationml.slide+xml"/>
  <Override PartName="/ppt/embeddings/oleObject4.bin" ContentType="application/vnd.openxmlformats-officedocument.oleObject"/>
  <Override PartName="/ppt/embeddings/oleObject133.bin" ContentType="application/vnd.openxmlformats-officedocument.oleObject"/>
  <Override PartName="/ppt/embeddings/oleObject58.bin" ContentType="application/vnd.openxmlformats-officedocument.oleObject"/>
  <Override PartName="/ppt/slideLayouts/slideLayout8.xml" ContentType="application/vnd.openxmlformats-officedocument.presentationml.slideLayout+xml"/>
  <Override PartName="/ppt/embeddings/oleObject127.bin" ContentType="application/vnd.openxmlformats-officedocument.oleObject"/>
  <Override PartName="/ppt/embeddings/oleObject42.bin" ContentType="application/vnd.openxmlformats-officedocument.oleObject"/>
  <Override PartName="/ppt/notesSlides/notesSlide5.xml" ContentType="application/vnd.openxmlformats-officedocument.presentationml.notesSlide+xml"/>
  <Override PartName="/ppt/slides/slide7.xml" ContentType="application/vnd.openxmlformats-officedocument.presentationml.slide+xml"/>
  <Override PartName="/ppt/slides/slide19.xml" ContentType="application/vnd.openxmlformats-officedocument.presentationml.slide+xml"/>
  <Override PartName="/ppt/embeddings/oleObject36.bin" ContentType="application/vnd.openxmlformats-officedocument.oleObject"/>
  <Override PartName="/ppt/embeddings/oleObject111.bin" ContentType="application/vnd.openxmlformats-officedocument.oleObject"/>
  <Override PartName="/ppt/embeddings/oleObject84.bin" ContentType="application/vnd.openxmlformats-officedocument.oleObject"/>
  <Override PartName="/ppt/slides/slide80.xml" ContentType="application/vnd.openxmlformats-officedocument.presentationml.slide+xml"/>
  <Override PartName="/ppt/embeddings/oleObject105.bin" ContentType="application/vnd.openxmlformats-officedocument.oleObject"/>
  <Override PartName="/ppt/embeddings/oleObject20.bin" ContentType="application/vnd.openxmlformats-officedocument.oleObject"/>
  <Override PartName="/ppt/embeddings/oleObject78.bin" ContentType="application/vnd.openxmlformats-officedocument.oleObject"/>
  <Override PartName="/ppt/embeddings/oleObject153.bin" ContentType="application/vnd.openxmlformats-officedocument.oleObject"/>
  <Override PartName="/ppt/embeddings/oleObject147.bin" ContentType="application/vnd.openxmlformats-officedocument.oleObject"/>
  <Override PartName="/ppt/embeddings/oleObject62.bin" ContentType="application/vnd.openxmlformats-officedocument.oleObject"/>
  <Override PartName="/ppt/slideMasters/slideMaster1.xml" ContentType="application/vnd.openxmlformats-officedocument.presentationml.slideMaster+xml"/>
  <Override PartName="/ppt/embeddings/oleObject2.bin" ContentType="application/vnd.openxmlformats-officedocument.oleObject"/>
  <Override PartName="/ppt/embeddings/oleObject131.bin" ContentType="application/vnd.openxmlformats-officedocument.oleObject"/>
  <Override PartName="/ppt/slideLayouts/slideLayout6.xml" ContentType="application/vnd.openxmlformats-officedocument.presentationml.slideLayout+xml"/>
  <Override PartName="/ppt/slides/slide39.xml" ContentType="application/vnd.openxmlformats-officedocument.presentationml.slide+xml"/>
  <Override PartName="/ppt/handoutMasters/handoutMaster1.xml" ContentType="application/vnd.openxmlformats-officedocument.presentationml.handoutMaster+xml"/>
  <Override PartName="/ppt/embeddings/oleObject56.bin" ContentType="application/vnd.openxmlformats-officedocument.oleObject"/>
  <Override PartName="/ppt/embeddings/oleObject125.bin" ContentType="application/vnd.openxmlformats-officedocument.oleObject"/>
  <Override PartName="/ppt/embeddings/oleObject40.bin" ContentType="application/vnd.openxmlformats-officedocument.oleObject"/>
  <Override PartName="/ppt/notesSlides/notesSlide3.xml" ContentType="application/vnd.openxmlformats-officedocument.presentationml.notesSlide+xml"/>
  <Override PartName="/ppt/embeddings/oleObject98.bin" ContentType="application/vnd.openxmlformats-officedocument.oleObject"/>
  <Override PartName="/ppt/slides/slide5.xml" ContentType="application/vnd.openxmlformats-officedocument.presentationml.slide+xml"/>
  <Override PartName="/ppt/embeddings/oleObject34.bin" ContentType="application/vnd.openxmlformats-officedocument.oleObject"/>
  <Override PartName="/ppt/slides/slide17.xml" ContentType="application/vnd.openxmlformats-officedocument.presentationml.slide+xml"/>
  <Override PartName="/ppt/embeddings/oleObject82.bin" ContentType="application/vnd.openxmlformats-officedocument.oleObject"/>
  <Override PartName="/ppt/embeddings/oleObject103.bin" ContentType="application/vnd.openxmlformats-officedocument.oleObject"/>
  <Override PartName="/ppt/embeddings/oleObject76.bin" ContentType="application/vnd.openxmlformats-officedocument.oleObject"/>
  <Override PartName="/ppt/slides/slide59.xml" ContentType="application/vnd.openxmlformats-officedocument.presentationml.slide+xml"/>
  <Override PartName="/ppt/embeddings/oleObject12.bin" ContentType="application/vnd.openxmlformats-officedocument.oleObject"/>
  <Override PartName="/ppt/embeddings/oleObject145.bin" ContentType="application/vnd.openxmlformats-officedocument.oleObject"/>
  <Override PartName="/ppt/embeddings/oleObject60.bin" ContentType="application/vnd.openxmlformats-officedocument.oleObject"/>
  <Override PartName="/ppt/notesSlides/notesSlide18.xml" ContentType="application/vnd.openxmlformats-officedocument.presentationml.notesSlide+xml"/>
  <Override PartName="/ppt/slides/slide37.xml" ContentType="application/vnd.openxmlformats-officedocument.presentationml.slide+xml"/>
  <Override PartName="/ppt/embeddings/oleObject54.bin" ContentType="application/vnd.openxmlformats-officedocument.oleObject"/>
  <Override PartName="/ppt/slideLayouts/slideLayout4.xml" ContentType="application/vnd.openxmlformats-officedocument.presentationml.slideLayout+xml"/>
  <Override PartName="/ppt/embeddings/oleObject123.bin" ContentType="application/vnd.openxmlformats-officedocument.oleObject"/>
  <Override PartName="/ppt/embeddings/oleObject96.bin" ContentType="application/vnd.openxmlformats-officedocument.oleObject"/>
  <Override PartName="/ppt/slides/slide79.xml" ContentType="application/vnd.openxmlformats-officedocument.presentationml.slide+xml"/>
  <Override PartName="/ppt/notesSlides/notesSlide1.xml" ContentType="application/vnd.openxmlformats-officedocument.presentationml.notesSlide+xml"/>
  <Override PartName="/ppt/embeddings/oleObject19.bin" ContentType="application/vnd.openxmlformats-officedocument.oleObject"/>
  <Override PartName="/ppt/slides/slide15.xml" ContentType="application/vnd.openxmlformats-officedocument.presentationml.slide+xml"/>
  <Override PartName="/ppt/embeddings/oleObject32.bin" ContentType="application/vnd.openxmlformats-officedocument.oleObject"/>
  <Override PartName="/ppt/slides/slide3.xml" ContentType="application/vnd.openxmlformats-officedocument.presentationml.slide+xml"/>
  <Override PartName="/ppt/embeddings/oleObject80.bin" ContentType="application/vnd.openxmlformats-officedocument.oleObject"/>
  <Override PartName="/ppt/embeddings/oleObject101.bin" ContentType="application/vnd.openxmlformats-officedocument.oleObject"/>
  <Override PartName="/ppt/slides/slide57.xml" ContentType="application/vnd.openxmlformats-officedocument.presentationml.slide+xml"/>
  <Override PartName="/ppt/slides/slide70.xml" ContentType="application/vnd.openxmlformats-officedocument.presentationml.slide+xml"/>
  <Override PartName="/ppt/embeddings/oleObject74.bin" ContentType="application/vnd.openxmlformats-officedocument.oleObject"/>
  <Override PartName="/ppt/embeddings/oleObject10.bin" ContentType="application/vnd.openxmlformats-officedocument.oleObject"/>
  <Override PartName="/ppt/embeddings/oleObject143.bin" ContentType="application/vnd.openxmlformats-officedocument.oleObject"/>
  <Override PartName="/ppt/notesSlides/notesSlide8.xml" ContentType="application/vnd.openxmlformats-officedocument.presentationml.notesSlide+xml"/>
  <Override PartName="/ppt/notesSlides/notesSlide16.xml" ContentType="application/vnd.openxmlformats-officedocument.presentationml.notesSlide+xml"/>
  <Override PartName="/ppt/embeddings/oleObject52.bin" ContentType="application/vnd.openxmlformats-officedocument.oleObject"/>
  <Override PartName="/ppt/embeddings/oleObject39.bin" ContentType="application/vnd.openxmlformats-officedocument.oleObject"/>
  <Override PartName="/ppt/slideLayouts/slideLayout2.xml" ContentType="application/vnd.openxmlformats-officedocument.presentationml.slideLayout+xml"/>
  <Override PartName="/ppt/slides/slide35.xml" ContentType="application/vnd.openxmlformats-officedocument.presentationml.slide+xml"/>
  <Override PartName="/ppt/embeddings/oleObject121.bin" ContentType="application/vnd.openxmlformats-officedocument.oleObject"/>
  <Override PartName="/ppt/slides/slide29.xml" ContentType="application/vnd.openxmlformats-officedocument.presentationml.slide+xml"/>
  <Override PartName="/ppt/slides/slide77.xml" ContentType="application/vnd.openxmlformats-officedocument.presentationml.slide+xml"/>
  <Override PartName="/ppt/slides/slide90.xml" ContentType="application/vnd.openxmlformats-officedocument.presentationml.slide+xml"/>
  <Override PartName="/ppt/embeddings/oleObject94.bin" ContentType="application/vnd.openxmlformats-officedocument.oleObject"/>
  <Override PartName="/ppt/slides/slide1.xml" ContentType="application/vnd.openxmlformats-officedocument.presentationml.slide+xml"/>
  <Override PartName="/ppt/slides/slide13.xml" ContentType="application/vnd.openxmlformats-officedocument.presentationml.slide+xml"/>
  <Override PartName="/ppt/embeddings/oleObject30.bin" ContentType="application/vnd.openxmlformats-officedocument.oleObject"/>
  <Override PartName="/ppt/embeddings/oleObject17.bin" ContentType="application/vnd.openxmlformats-officedocument.oleObject"/>
  <Override PartName="/ppt/embeddings/oleObject72.bin" ContentType="application/vnd.openxmlformats-officedocument.oleObject"/>
  <Override PartName="/ppt/slides/slide55.xml" ContentType="application/vnd.openxmlformats-officedocument.presentationml.slide+xml"/>
  <Override PartName="/ppt/embeddings/oleObject141.bin" ContentType="application/vnd.openxmlformats-officedocument.oleObject"/>
  <Override PartName="/ppt/slides/slide49.xml" ContentType="application/vnd.openxmlformats-officedocument.presentationml.slide+xml"/>
  <Override PartName="/ppt/theme/theme3.xml" ContentType="application/vnd.openxmlformats-officedocument.theme+xml"/>
  <Override PartName="/ppt/notesSlides/notesSlide14.xml" ContentType="application/vnd.openxmlformats-officedocument.presentationml.notesSlide+xml"/>
  <Override PartName="/ppt/slides/slide33.xml" ContentType="application/vnd.openxmlformats-officedocument.presentationml.slide+xml"/>
  <Override PartName="/ppt/viewProps.xml" ContentType="application/vnd.openxmlformats-officedocument.presentationml.viewProps+xml"/>
  <Override PartName="/ppt/embeddings/oleObject50.bin" ContentType="application/vnd.openxmlformats-officedocument.oleObject"/>
  <Override PartName="/ppt/slides/slide27.xml" ContentType="application/vnd.openxmlformats-officedocument.presentationml.slide+xml"/>
  <Override PartName="/ppt/slides/slide75.xml" ContentType="application/vnd.openxmlformats-officedocument.presentationml.slide+xml"/>
  <Override PartName="/ppt/embeddings/oleObject92.bin" ContentType="application/vnd.openxmlformats-officedocument.oleObject"/>
  <Override PartName="/docProps/core.xml" ContentType="application/vnd.openxmlformats-package.core-properties+xml"/>
  <Override PartName="/ppt/embeddings/oleObject15.bin" ContentType="application/vnd.openxmlformats-officedocument.oleObject"/>
  <Override PartName="/ppt/slides/slide11.xml" ContentType="application/vnd.openxmlformats-officedocument.presentationml.slide+xml"/>
  <Override PartName="/ppt/slides/slide69.xml" ContentType="application/vnd.openxmlformats-officedocument.presentationml.slide+xml"/>
  <Override PartName="/ppt/embeddings/oleObject161.bin" ContentType="application/vnd.openxmlformats-officedocument.oleObject"/>
  <Override PartName="/ppt/embeddings/oleObject70.bin" ContentType="application/vnd.openxmlformats-officedocument.oleObject"/>
  <Override PartName="/ppt/slides/slide53.xml" ContentType="application/vnd.openxmlformats-officedocument.presentationml.slide+xml"/>
  <Override PartName="/ppt/slides/slide47.xml" ContentType="application/vnd.openxmlformats-officedocument.presentationml.slide+xml"/>
  <Override PartName="/ppt/theme/theme1.xml" ContentType="application/vnd.openxmlformats-officedocument.theme+xml"/>
  <Override PartName="/ppt/notesSlides/notesSlide12.xml" ContentType="application/vnd.openxmlformats-officedocument.presentationml.notesSlide+xml"/>
  <Override PartName="/ppt/slides/slide31.xml" ContentType="application/vnd.openxmlformats-officedocument.presentationml.slide+xml"/>
  <Override PartName="/ppt/slides/slide89.xml" ContentType="application/vnd.openxmlformats-officedocument.presentationml.slide+xml"/>
  <Override PartName="/ppt/embeddings/oleObject29.bin" ContentType="application/vnd.openxmlformats-officedocument.oleObject"/>
  <Override PartName="/ppt/slides/slide25.xml" ContentType="application/vnd.openxmlformats-officedocument.presentationml.slide+xml"/>
  <Override PartName="/ppt/embeddings/oleObject90.bin" ContentType="application/vnd.openxmlformats-officedocument.oleObject"/>
  <Override PartName="/ppt/slides/slide73.xml" ContentType="application/vnd.openxmlformats-officedocument.presentationml.slide+xml"/>
  <Override PartName="/ppt/embeddings/oleObject13.bin" ContentType="application/vnd.openxmlformats-officedocument.oleObject"/>
  <Override PartName="/ppt/slides/slide67.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embeddings/oleObject49.bin" ContentType="application/vnd.openxmlformats-officedocument.oleObject"/>
  <Override PartName="/ppt/slides/slide45.xml" ContentType="application/vnd.openxmlformats-officedocument.presentationml.slide+xml"/>
  <Override PartName="/ppt/embeddings/oleObject118.bin" ContentType="application/vnd.openxmlformats-officedocument.oleObject"/>
  <Override PartName="/ppt/slides/slide87.xml" ContentType="application/vnd.openxmlformats-officedocument.presentationml.slide+xml"/>
  <Override PartName="/ppt/embeddings/oleObject27.bin" ContentType="application/vnd.openxmlformats-officedocument.oleObject"/>
  <Override PartName="/ppt/slides/slide23.xml" ContentType="application/vnd.openxmlformats-officedocument.presentationml.slide+xml"/>
  <Default Extension="pict" ContentType="image/pict"/>
  <Override PartName="/ppt/embeddings/oleObject69.bin" ContentType="application/vnd.openxmlformats-officedocument.oleObject"/>
  <Override PartName="/ppt/slides/slide65.xml" ContentType="application/vnd.openxmlformats-officedocument.presentationml.slide+xml"/>
  <Override PartName="/ppt/embeddings/oleObject9.bin" ContentType="application/vnd.openxmlformats-officedocument.oleObject"/>
  <Override PartName="/ppt/embeddings/oleObject138.bin" ContentType="application/vnd.openxmlformats-officedocument.oleObject"/>
  <Override PartName="/ppt/embeddings/oleObject151.bin" ContentType="application/vnd.openxmlformats-officedocument.oleObject"/>
  <Override PartName="/ppt/slideLayouts/slideLayout12.xml" ContentType="application/vnd.openxmlformats-officedocument.presentationml.slideLayout+xml"/>
  <Override PartName="/ppt/embeddings/oleObject47.bin" ContentType="application/vnd.openxmlformats-officedocument.oleObject"/>
  <Override PartName="/ppt/slides/slide43.xml" ContentType="application/vnd.openxmlformats-officedocument.presentationml.slide+xml"/>
  <Override PartName="/ppt/embeddings/oleObject116.bin" ContentType="application/vnd.openxmlformats-officedocument.oleObject"/>
  <Override PartName="/ppt/embeddings/oleObject89.bin" ContentType="application/vnd.openxmlformats-officedocument.oleObject"/>
  <Override PartName="/ppt/slides/slide85.xml" ContentType="application/vnd.openxmlformats-officedocument.presentationml.slide+xml"/>
  <Override PartName="/ppt/embeddings/oleObject25.bin" ContentType="application/vnd.openxmlformats-officedocument.oleObject"/>
  <Override PartName="/ppt/slides/slide21.xml" ContentType="application/vnd.openxmlformats-officedocument.presentationml.slide+xml"/>
  <Override PartName="/ppt/embeddings/oleObject158.bin" ContentType="application/vnd.openxmlformats-officedocument.oleObject"/>
  <Override PartName="/ppt/notesMasters/notesMaster1.xml" ContentType="application/vnd.openxmlformats-officedocument.presentationml.notesMaster+xml"/>
  <Override PartName="/ppt/embeddings/oleObject67.bin" ContentType="application/vnd.openxmlformats-officedocument.oleObject"/>
  <Override PartName="/ppt/slides/slide63.xml" ContentType="application/vnd.openxmlformats-officedocument.presentationml.slide+xml"/>
  <Override PartName="/ppt/embeddings/oleObject7.bin" ContentType="application/vnd.openxmlformats-officedocument.oleObject"/>
  <Override PartName="/ppt/embeddings/oleObject136.bin" ContentType="application/vnd.openxmlformats-officedocument.oleObject"/>
  <Override PartName="/ppt/slideLayouts/slideLayout10.xml" ContentType="application/vnd.openxmlformats-officedocument.presentationml.slideLayout+xml"/>
  <Override PartName="/ppt/embeddings/oleObject45.bin" ContentType="application/vnd.openxmlformats-officedocument.oleObject"/>
  <Override PartName="/ppt/slides/slide41.xml" ContentType="application/vnd.openxmlformats-officedocument.presentationml.slide+xml"/>
  <Override PartName="/ppt/presentation.xml" ContentType="application/vnd.openxmlformats-officedocument.presentationml.presentation.main+xml"/>
  <Override PartName="/ppt/embeddings/oleObject114.bin" ContentType="application/vnd.openxmlformats-officedocument.oleObject"/>
  <Override PartName="/ppt/embeddings/oleObject87.bin" ContentType="application/vnd.openxmlformats-officedocument.oleObject"/>
  <Override PartName="/ppt/slides/slide83.xml" ContentType="application/vnd.openxmlformats-officedocument.presentationml.slide+xml"/>
  <Override PartName="/ppt/embeddings/oleObject108.bin" ContentType="application/vnd.openxmlformats-officedocument.oleObject"/>
  <Override PartName="/ppt/embeddings/oleObject23.bin" ContentType="application/vnd.openxmlformats-officedocument.oleObject"/>
  <Override PartName="/ppt/embeddings/oleObject156.bin" ContentType="application/vnd.openxmlformats-officedocument.oleObject"/>
  <Override PartName="/ppt/embeddings/oleObject65.bin" ContentType="application/vnd.openxmlformats-officedocument.oleObject"/>
  <Override PartName="/ppt/slides/slide61.xml" ContentType="application/vnd.openxmlformats-officedocument.presentationml.slide+xml"/>
  <Override PartName="/ppt/embeddings/oleObject5.bin" ContentType="application/vnd.openxmlformats-officedocument.oleObject"/>
  <Override PartName="/ppt/embeddings/oleObject134.bin" ContentType="application/vnd.openxmlformats-officedocument.oleObject"/>
  <Override PartName="/ppt/embeddings/oleObject59.bin" ContentType="application/vnd.openxmlformats-officedocument.oleObject"/>
  <Override PartName="/ppt/slideLayouts/slideLayout9.xml" ContentType="application/vnd.openxmlformats-officedocument.presentationml.slideLayout+xml"/>
  <Override PartName="/ppt/embeddings/oleObject128.bin" ContentType="application/vnd.openxmlformats-officedocument.oleObject"/>
  <Override PartName="/ppt/embeddings/oleObject43.bin" ContentType="application/vnd.openxmlformats-officedocument.oleObject"/>
  <Override PartName="/ppt/notesSlides/notesSlide6.xml" ContentType="application/vnd.openxmlformats-officedocument.presentationml.notesSlide+xml"/>
  <Override PartName="/ppt/slides/slide8.xml" ContentType="application/vnd.openxmlformats-officedocument.presentationml.slide+xml"/>
  <Override PartName="/ppt/embeddings/oleObject37.bin" ContentType="application/vnd.openxmlformats-officedocument.oleObject"/>
  <Override PartName="/ppt/embeddings/oleObject112.bin" ContentType="application/vnd.openxmlformats-officedocument.oleObject"/>
  <Override PartName="/ppt/embeddings/oleObject85.bin" ContentType="application/vnd.openxmlformats-officedocument.oleObject"/>
  <Override PartName="/ppt/slides/slide81.xml" ContentType="application/vnd.openxmlformats-officedocument.presentationml.slide+xml"/>
  <Override PartName="/ppt/embeddings/oleObject106.bin" ContentType="application/vnd.openxmlformats-officedocument.oleObject"/>
  <Override PartName="/ppt/embeddings/oleObject21.bin" ContentType="application/vnd.openxmlformats-officedocument.oleObject"/>
  <Override PartName="/ppt/embeddings/oleObject79.bin" ContentType="application/vnd.openxmlformats-officedocument.oleObject"/>
  <Override PartName="/ppt/embeddings/oleObject154.bin" ContentType="application/vnd.openxmlformats-officedocument.oleObject"/>
  <Override PartName="/ppt/embeddings/oleObject148.bin" ContentType="application/vnd.openxmlformats-officedocument.oleObject"/>
  <Override PartName="/ppt/embeddings/oleObject63.bin" ContentType="application/vnd.openxmlformats-officedocument.oleObject"/>
  <Override PartName="/ppt/embeddings/oleObject3.bin" ContentType="application/vnd.openxmlformats-officedocument.oleObject"/>
  <Override PartName="/ppt/embeddings/oleObject132.bin" ContentType="application/vnd.openxmlformats-officedocument.oleObject"/>
  <Override PartName="/ppt/embeddings/oleObject57.bin" ContentType="application/vnd.openxmlformats-officedocument.oleObject"/>
  <Override PartName="/ppt/slideLayouts/slideLayout7.xml" ContentType="application/vnd.openxmlformats-officedocument.presentationml.slideLayout+xml"/>
  <Override PartName="/ppt/embeddings/oleObject126.bin" ContentType="application/vnd.openxmlformats-officedocument.oleObject"/>
  <Override PartName="/ppt/embeddings/oleObject41.bin" ContentType="application/vnd.openxmlformats-officedocument.oleObject"/>
  <Override PartName="/ppt/notesSlides/notesSlide4.xml" ContentType="application/vnd.openxmlformats-officedocument.presentationml.notesSlide+xml"/>
  <Override PartName="/ppt/embeddings/oleObject99.bin" ContentType="application/vnd.openxmlformats-officedocument.oleObject"/>
  <Override PartName="/ppt/slides/slide6.xml" ContentType="application/vnd.openxmlformats-officedocument.presentationml.slide+xml"/>
  <Override PartName="/ppt/slides/slide18.xml" ContentType="application/vnd.openxmlformats-officedocument.presentationml.slide+xml"/>
  <Override PartName="/ppt/embeddings/oleObject35.bin" ContentType="application/vnd.openxmlformats-officedocument.oleObject"/>
  <Override PartName="/ppt/embeddings/oleObject110.bin" ContentType="application/vnd.openxmlformats-officedocument.oleObject"/>
  <Override PartName="/ppt/embeddings/oleObject83.bin" ContentType="application/vnd.openxmlformats-officedocument.oleObject"/>
  <Override PartName="/ppt/embeddings/oleObject104.bin" ContentType="application/vnd.openxmlformats-officedocument.oleObject"/>
  <Default Extension="vml" ContentType="application/vnd.openxmlformats-officedocument.vmlDrawing"/>
  <Override PartName="/ppt/embeddings/oleObject77.bin" ContentType="application/vnd.openxmlformats-officedocument.oleObject"/>
  <Override PartName="/ppt/embeddings/oleObject152.bin" ContentType="application/vnd.openxmlformats-officedocument.oleObject"/>
  <Override PartName="/ppt/embeddings/oleObject146.bin" ContentType="application/vnd.openxmlformats-officedocument.oleObject"/>
  <Override PartName="/ppt/embeddings/oleObject61.bin" ContentType="application/vnd.openxmlformats-officedocument.oleObject"/>
  <Override PartName="/ppt/tableStyles.xml" ContentType="application/vnd.openxmlformats-officedocument.presentationml.tableStyles+xml"/>
  <Override PartName="/ppt/embeddings/oleObject1.bin" ContentType="application/vnd.openxmlformats-officedocument.oleObject"/>
  <Override PartName="/ppt/embeddings/oleObject130.bin" ContentType="application/vnd.openxmlformats-officedocument.oleObject"/>
  <Override PartName="/ppt/slideLayouts/slideLayout5.xml" ContentType="application/vnd.openxmlformats-officedocument.presentationml.slideLayout+xml"/>
  <Override PartName="/ppt/slides/slide38.xml" ContentType="application/vnd.openxmlformats-officedocument.presentationml.slide+xml"/>
  <Override PartName="/ppt/embeddings/oleObject55.bin" ContentType="application/vnd.openxmlformats-officedocument.oleObject"/>
  <Override PartName="/ppt/embeddings/oleObject124.bin" ContentType="application/vnd.openxmlformats-officedocument.oleObject"/>
  <Default Extension="bin" ContentType="application/vnd.openxmlformats-officedocument.presentationml.printerSettings"/>
  <Override PartName="/ppt/notesSlides/notesSlide2.xml" ContentType="application/vnd.openxmlformats-officedocument.presentationml.notesSlide+xml"/>
  <Override PartName="/ppt/embeddings/oleObject97.bin" ContentType="application/vnd.openxmlformats-officedocument.oleObject"/>
  <Override PartName="/ppt/slides/slide4.xml" ContentType="application/vnd.openxmlformats-officedocument.presentationml.slide+xml"/>
  <Override PartName="/ppt/embeddings/oleObject33.bin" ContentType="application/vnd.openxmlformats-officedocument.oleObject"/>
  <Override PartName="/ppt/slides/slide16.xml" ContentType="application/vnd.openxmlformats-officedocument.presentationml.slide+xml"/>
  <Override PartName="/ppt/notesSlides/notesSlide10.xml" ContentType="application/vnd.openxmlformats-officedocument.presentationml.notesSlide+xml"/>
  <Override PartName="/ppt/embeddings/oleObject81.bin" ContentType="application/vnd.openxmlformats-officedocument.oleObject"/>
  <Override PartName="/ppt/embeddings/oleObject102.bin" ContentType="application/vnd.openxmlformats-officedocument.oleObject"/>
  <Override PartName="/ppt/slides/slide58.xml" ContentType="application/vnd.openxmlformats-officedocument.presentationml.slide+xml"/>
  <Override PartName="/ppt/slides/slide71.xml" ContentType="application/vnd.openxmlformats-officedocument.presentationml.slide+xml"/>
  <Override PartName="/ppt/embeddings/oleObject75.bin" ContentType="application/vnd.openxmlformats-officedocument.oleObject"/>
  <Override PartName="/ppt/embeddings/oleObject11.bin" ContentType="application/vnd.openxmlformats-officedocument.oleObject"/>
  <Override PartName="/ppt/embeddings/oleObject144.bin" ContentType="application/vnd.openxmlformats-officedocument.oleObject"/>
  <Override PartName="/ppt/notesSlides/notesSlide9.xml" ContentType="application/vnd.openxmlformats-officedocument.presentationml.notesSlide+xml"/>
  <Override PartName="/ppt/notesSlides/notesSlide17.xml" ContentType="application/vnd.openxmlformats-officedocument.presentationml.notesSlide+xml"/>
  <Override PartName="/ppt/embeddings/oleObject53.bin" ContentType="application/vnd.openxmlformats-officedocument.oleObject"/>
  <Override PartName="/ppt/slideLayouts/slideLayout3.xml" ContentType="application/vnd.openxmlformats-officedocument.presentationml.slideLayout+xml"/>
  <Override PartName="/ppt/slides/slide36.xml" ContentType="application/vnd.openxmlformats-officedocument.presentationml.slide+xml"/>
  <Override PartName="/ppt/embeddings/oleObject122.bin" ContentType="application/vnd.openxmlformats-officedocument.oleObject"/>
  <Override PartName="/ppt/embeddings/oleObject95.bin" ContentType="application/vnd.openxmlformats-officedocument.oleObject"/>
  <Override PartName="/ppt/slides/slide78.xml" ContentType="application/vnd.openxmlformats-officedocument.presentationml.slide+xml"/>
  <Override PartName="/ppt/slides/slide2.xml" ContentType="application/vnd.openxmlformats-officedocument.presentationml.slide+xml"/>
  <Override PartName="/ppt/slides/slide14.xml" ContentType="application/vnd.openxmlformats-officedocument.presentationml.slide+xml"/>
  <Override PartName="/ppt/embeddings/oleObject31.bin" ContentType="application/vnd.openxmlformats-officedocument.oleObject"/>
  <Override PartName="/ppt/embeddings/oleObject18.bin" ContentType="application/vnd.openxmlformats-officedocument.oleObject"/>
  <Override PartName="/ppt/embeddings/oleObject100.bin" ContentType="application/vnd.openxmlformats-officedocument.oleObject"/>
  <Override PartName="/ppt/slides/slide56.xml" ContentType="application/vnd.openxmlformats-officedocument.presentationml.slide+xml"/>
  <Override PartName="/ppt/embeddings/oleObject73.bin" ContentType="application/vnd.openxmlformats-officedocument.oleObject"/>
  <Override PartName="/ppt/embeddings/oleObject142.bin" ContentType="application/vnd.openxmlformats-officedocument.oleObject"/>
  <Override PartName="/ppt/embeddings/oleObject38.bin" ContentType="application/vnd.openxmlformats-officedocument.oleObject"/>
  <Override PartName="/ppt/slideLayouts/slideLayout1.xml" ContentType="application/vnd.openxmlformats-officedocument.presentationml.slideLayout+xml"/>
  <Override PartName="/ppt/slides/slide34.xml" ContentType="application/vnd.openxmlformats-officedocument.presentationml.slide+xml"/>
  <Override PartName="/ppt/notesSlides/notesSlide15.xml" ContentType="application/vnd.openxmlformats-officedocument.presentationml.notesSlide+xml"/>
  <Override PartName="/ppt/embeddings/oleObject51.bin" ContentType="application/vnd.openxmlformats-officedocument.oleObject"/>
  <Override PartName="/ppt/embeddings/oleObject120.bin" ContentType="application/vnd.openxmlformats-officedocument.oleObject"/>
  <Override PartName="/ppt/slides/slide28.xml" ContentType="application/vnd.openxmlformats-officedocument.presentationml.slide+xml"/>
  <Override PartName="/ppt/slides/slide76.xml" ContentType="application/vnd.openxmlformats-officedocument.presentationml.slide+xml"/>
  <Override PartName="/ppt/embeddings/oleObject93.bin" ContentType="application/vnd.openxmlformats-officedocument.oleObject"/>
  <Override PartName="/ppt/embeddings/oleObject16.bin" ContentType="application/vnd.openxmlformats-officedocument.oleObject"/>
  <Default Extension="png" ContentType="image/png"/>
  <Override PartName="/ppt/slides/slide12.xml" ContentType="application/vnd.openxmlformats-officedocument.presentationml.slide+xml"/>
  <Default Extension="wmf" ContentType="image/x-wmf"/>
  <Override PartName="/ppt/embeddings/oleObject162.bin" ContentType="application/vnd.openxmlformats-officedocument.oleObject"/>
  <Default Extension="emf" ContentType="image/x-emf"/>
  <Override PartName="/ppt/embeddings/oleObject71.bin" ContentType="application/vnd.openxmlformats-officedocument.oleObject"/>
  <Override PartName="/ppt/slides/slide54.xml" ContentType="application/vnd.openxmlformats-officedocument.presentationml.slide+xml"/>
  <Default Extension="rels" ContentType="application/vnd.openxmlformats-package.relationships+xml"/>
  <Override PartName="/ppt/embeddings/oleObject140.bin" ContentType="application/vnd.openxmlformats-officedocument.oleObject"/>
  <Override PartName="/ppt/slides/slide48.xml" ContentType="application/vnd.openxmlformats-officedocument.presentationml.slide+xml"/>
  <Override PartName="/ppt/theme/theme2.xml" ContentType="application/vnd.openxmlformats-officedocument.theme+xml"/>
  <Override PartName="/ppt/notesSlides/notesSlide13.xml" ContentType="application/vnd.openxmlformats-officedocument.presentationml.notesSlide+xml"/>
  <Override PartName="/ppt/slides/slide32.xml" ContentType="application/vnd.openxmlformats-officedocument.presentationml.slide+xml"/>
  <Override PartName="/ppt/slides/slide26.xml" ContentType="application/vnd.openxmlformats-officedocument.presentationml.slide+xml"/>
  <Override PartName="/ppt/embeddings/oleObject91.bin" ContentType="application/vnd.openxmlformats-officedocument.oleObject"/>
  <Override PartName="/ppt/slides/slide74.xml" ContentType="application/vnd.openxmlformats-officedocument.presentationml.slide+xml"/>
  <Override PartName="/ppt/embeddings/oleObject14.bin" ContentType="application/vnd.openxmlformats-officedocument.oleObject"/>
  <Override PartName="/ppt/slides/slide10.xml" ContentType="application/vnd.openxmlformats-officedocument.presentationml.slide+xml"/>
  <Override PartName="/ppt/slides/slide68.xml" ContentType="application/vnd.openxmlformats-officedocument.presentationml.slide+xml"/>
  <Override PartName="/ppt/embeddings/oleObject160.bin" ContentType="application/vnd.openxmlformats-officedocument.oleObject"/>
  <Override PartName="/ppt/slides/slide52.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embeddings/oleObject119.bin" ContentType="application/vnd.openxmlformats-officedocument.oleObject"/>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92"/>
  </p:notesMasterIdLst>
  <p:handoutMasterIdLst>
    <p:handoutMasterId r:id="rId93"/>
  </p:handoutMasterIdLst>
  <p:sldIdLst>
    <p:sldId id="256" r:id="rId2"/>
    <p:sldId id="477" r:id="rId3"/>
    <p:sldId id="478" r:id="rId4"/>
    <p:sldId id="439" r:id="rId5"/>
    <p:sldId id="441" r:id="rId6"/>
    <p:sldId id="450" r:id="rId7"/>
    <p:sldId id="446" r:id="rId8"/>
    <p:sldId id="449" r:id="rId9"/>
    <p:sldId id="452" r:id="rId10"/>
    <p:sldId id="453" r:id="rId11"/>
    <p:sldId id="457" r:id="rId12"/>
    <p:sldId id="460" r:id="rId13"/>
    <p:sldId id="472" r:id="rId14"/>
    <p:sldId id="464" r:id="rId15"/>
    <p:sldId id="467" r:id="rId16"/>
    <p:sldId id="469" r:id="rId17"/>
    <p:sldId id="470" r:id="rId18"/>
    <p:sldId id="485" r:id="rId19"/>
    <p:sldId id="488" r:id="rId20"/>
    <p:sldId id="489" r:id="rId21"/>
    <p:sldId id="492" r:id="rId22"/>
    <p:sldId id="498" r:id="rId23"/>
    <p:sldId id="500" r:id="rId24"/>
    <p:sldId id="507" r:id="rId25"/>
    <p:sldId id="508" r:id="rId26"/>
    <p:sldId id="513" r:id="rId27"/>
    <p:sldId id="514" r:id="rId28"/>
    <p:sldId id="519" r:id="rId29"/>
    <p:sldId id="523" r:id="rId30"/>
    <p:sldId id="524" r:id="rId31"/>
    <p:sldId id="525" r:id="rId32"/>
    <p:sldId id="531" r:id="rId33"/>
    <p:sldId id="532" r:id="rId34"/>
    <p:sldId id="533" r:id="rId35"/>
    <p:sldId id="534" r:id="rId36"/>
    <p:sldId id="536" r:id="rId37"/>
    <p:sldId id="538" r:id="rId38"/>
    <p:sldId id="544" r:id="rId39"/>
    <p:sldId id="552" r:id="rId40"/>
    <p:sldId id="554" r:id="rId41"/>
    <p:sldId id="556" r:id="rId42"/>
    <p:sldId id="563" r:id="rId43"/>
    <p:sldId id="567" r:id="rId44"/>
    <p:sldId id="568" r:id="rId45"/>
    <p:sldId id="569" r:id="rId46"/>
    <p:sldId id="571" r:id="rId47"/>
    <p:sldId id="572" r:id="rId48"/>
    <p:sldId id="574" r:id="rId49"/>
    <p:sldId id="577" r:id="rId50"/>
    <p:sldId id="578" r:id="rId51"/>
    <p:sldId id="579" r:id="rId52"/>
    <p:sldId id="581" r:id="rId53"/>
    <p:sldId id="583" r:id="rId54"/>
    <p:sldId id="589" r:id="rId55"/>
    <p:sldId id="593" r:id="rId56"/>
    <p:sldId id="596" r:id="rId57"/>
    <p:sldId id="597" r:id="rId58"/>
    <p:sldId id="598" r:id="rId59"/>
    <p:sldId id="600" r:id="rId60"/>
    <p:sldId id="606" r:id="rId61"/>
    <p:sldId id="612" r:id="rId62"/>
    <p:sldId id="614" r:id="rId63"/>
    <p:sldId id="616" r:id="rId64"/>
    <p:sldId id="617" r:id="rId65"/>
    <p:sldId id="622" r:id="rId66"/>
    <p:sldId id="623" r:id="rId67"/>
    <p:sldId id="624" r:id="rId68"/>
    <p:sldId id="625" r:id="rId69"/>
    <p:sldId id="630" r:id="rId70"/>
    <p:sldId id="651" r:id="rId71"/>
    <p:sldId id="636" r:id="rId72"/>
    <p:sldId id="653" r:id="rId73"/>
    <p:sldId id="654" r:id="rId74"/>
    <p:sldId id="655" r:id="rId75"/>
    <p:sldId id="657" r:id="rId76"/>
    <p:sldId id="658" r:id="rId77"/>
    <p:sldId id="659" r:id="rId78"/>
    <p:sldId id="660" r:id="rId79"/>
    <p:sldId id="661" r:id="rId80"/>
    <p:sldId id="666" r:id="rId81"/>
    <p:sldId id="667" r:id="rId82"/>
    <p:sldId id="668" r:id="rId83"/>
    <p:sldId id="669" r:id="rId84"/>
    <p:sldId id="671" r:id="rId85"/>
    <p:sldId id="672" r:id="rId86"/>
    <p:sldId id="677" r:id="rId87"/>
    <p:sldId id="678" r:id="rId88"/>
    <p:sldId id="680" r:id="rId89"/>
    <p:sldId id="681" r:id="rId90"/>
    <p:sldId id="683" r:id="rId91"/>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rgbClr val="003300"/>
    </p:penClr>
  </p:showPr>
  <p:clrMru>
    <a:srgbClr val="99FFCC"/>
    <a:srgbClr val="FFFFCC"/>
    <a:srgbClr val="CC6600"/>
    <a:srgbClr val="FF0066"/>
    <a:srgbClr val="CC00CC"/>
    <a:srgbClr val="003300"/>
    <a:srgbClr val="660066"/>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620"/>
    <p:restoredTop sz="94660"/>
  </p:normalViewPr>
  <p:slideViewPr>
    <p:cSldViewPr>
      <p:cViewPr varScale="1">
        <p:scale>
          <a:sx n="79" d="100"/>
          <a:sy n="79" d="100"/>
        </p:scale>
        <p:origin x="-96" y="-3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notesMaster" Target="notesMasters/notesMaster1.xml"/><Relationship Id="rId93" Type="http://schemas.openxmlformats.org/officeDocument/2006/relationships/handoutMaster" Target="handoutMasters/handoutMaster1.xml"/><Relationship Id="rId94" Type="http://schemas.openxmlformats.org/officeDocument/2006/relationships/printerSettings" Target="printerSettings/printerSettings1.bin"/><Relationship Id="rId95" Type="http://schemas.openxmlformats.org/officeDocument/2006/relationships/presProps" Target="presProps.xml"/><Relationship Id="rId96" Type="http://schemas.openxmlformats.org/officeDocument/2006/relationships/viewProps" Target="viewProps.xml"/><Relationship Id="rId97" Type="http://schemas.openxmlformats.org/officeDocument/2006/relationships/theme" Target="theme/theme1.xml"/><Relationship Id="rId9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4" Type="http://schemas.openxmlformats.org/officeDocument/2006/relationships/image" Target="../media/image8.wmf"/><Relationship Id="rId5" Type="http://schemas.openxmlformats.org/officeDocument/2006/relationships/image" Target="../media/image9.wmf"/><Relationship Id="rId1" Type="http://schemas.openxmlformats.org/officeDocument/2006/relationships/image" Target="../media/image5.wmf"/><Relationship Id="rId2"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6.pict"/><Relationship Id="rId2" Type="http://schemas.openxmlformats.org/officeDocument/2006/relationships/image" Target="../media/image107.pict"/></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11.pict"/><Relationship Id="rId4" Type="http://schemas.openxmlformats.org/officeDocument/2006/relationships/image" Target="../media/image112.pict"/><Relationship Id="rId5" Type="http://schemas.openxmlformats.org/officeDocument/2006/relationships/image" Target="../media/image113.pict"/><Relationship Id="rId1" Type="http://schemas.openxmlformats.org/officeDocument/2006/relationships/image" Target="../media/image109.pict"/><Relationship Id="rId2" Type="http://schemas.openxmlformats.org/officeDocument/2006/relationships/image" Target="../media/image110.pict"/></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16.pict"/><Relationship Id="rId4" Type="http://schemas.openxmlformats.org/officeDocument/2006/relationships/image" Target="../media/image117.pict"/><Relationship Id="rId5" Type="http://schemas.openxmlformats.org/officeDocument/2006/relationships/image" Target="../media/image118.pict"/><Relationship Id="rId6" Type="http://schemas.openxmlformats.org/officeDocument/2006/relationships/image" Target="../media/image119.pict"/><Relationship Id="rId7" Type="http://schemas.openxmlformats.org/officeDocument/2006/relationships/image" Target="../media/image120.pict"/><Relationship Id="rId8" Type="http://schemas.openxmlformats.org/officeDocument/2006/relationships/image" Target="../media/image121.pict"/><Relationship Id="rId9" Type="http://schemas.openxmlformats.org/officeDocument/2006/relationships/image" Target="../media/image122.pict"/><Relationship Id="rId1" Type="http://schemas.openxmlformats.org/officeDocument/2006/relationships/image" Target="../media/image115.pict"/><Relationship Id="rId2" Type="http://schemas.openxmlformats.org/officeDocument/2006/relationships/image" Target="../media/image110.pict"/></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26.pict"/><Relationship Id="rId2" Type="http://schemas.openxmlformats.org/officeDocument/2006/relationships/image" Target="../media/image127.pict"/><Relationship Id="rId3" Type="http://schemas.openxmlformats.org/officeDocument/2006/relationships/image" Target="../media/image128.pict"/></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38.pict"/><Relationship Id="rId4" Type="http://schemas.openxmlformats.org/officeDocument/2006/relationships/image" Target="../media/image139.pict"/><Relationship Id="rId5" Type="http://schemas.openxmlformats.org/officeDocument/2006/relationships/image" Target="../media/image140.pict"/><Relationship Id="rId6" Type="http://schemas.openxmlformats.org/officeDocument/2006/relationships/image" Target="../media/image141.pict"/><Relationship Id="rId7" Type="http://schemas.openxmlformats.org/officeDocument/2006/relationships/image" Target="../media/image142.pict"/><Relationship Id="rId8" Type="http://schemas.openxmlformats.org/officeDocument/2006/relationships/image" Target="../media/image143.pict"/><Relationship Id="rId1" Type="http://schemas.openxmlformats.org/officeDocument/2006/relationships/image" Target="../media/image136.pict"/><Relationship Id="rId2" Type="http://schemas.openxmlformats.org/officeDocument/2006/relationships/image" Target="../media/image137.pict"/></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54.pict"/><Relationship Id="rId4" Type="http://schemas.openxmlformats.org/officeDocument/2006/relationships/image" Target="../media/image155.pict"/><Relationship Id="rId5" Type="http://schemas.openxmlformats.org/officeDocument/2006/relationships/image" Target="../media/image156.pict"/><Relationship Id="rId6" Type="http://schemas.openxmlformats.org/officeDocument/2006/relationships/image" Target="../media/image157.pict"/><Relationship Id="rId1" Type="http://schemas.openxmlformats.org/officeDocument/2006/relationships/image" Target="../media/image152.pict"/><Relationship Id="rId2" Type="http://schemas.openxmlformats.org/officeDocument/2006/relationships/image" Target="../media/image153.pict"/></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60.pict"/><Relationship Id="rId4" Type="http://schemas.openxmlformats.org/officeDocument/2006/relationships/image" Target="../media/image161.pict"/><Relationship Id="rId5" Type="http://schemas.openxmlformats.org/officeDocument/2006/relationships/image" Target="../media/image162.pict"/><Relationship Id="rId6" Type="http://schemas.openxmlformats.org/officeDocument/2006/relationships/image" Target="../media/image163.pict"/><Relationship Id="rId7" Type="http://schemas.openxmlformats.org/officeDocument/2006/relationships/image" Target="../media/image164.pict"/><Relationship Id="rId8" Type="http://schemas.openxmlformats.org/officeDocument/2006/relationships/image" Target="../media/image165.pict"/><Relationship Id="rId9" Type="http://schemas.openxmlformats.org/officeDocument/2006/relationships/image" Target="../media/image166.pict"/><Relationship Id="rId1" Type="http://schemas.openxmlformats.org/officeDocument/2006/relationships/image" Target="../media/image158.pict"/><Relationship Id="rId2" Type="http://schemas.openxmlformats.org/officeDocument/2006/relationships/image" Target="../media/image159.pict"/></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67.pict"/></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75.pict"/><Relationship Id="rId4" Type="http://schemas.openxmlformats.org/officeDocument/2006/relationships/image" Target="../media/image176.pict"/><Relationship Id="rId5" Type="http://schemas.openxmlformats.org/officeDocument/2006/relationships/image" Target="../media/image177.pict"/><Relationship Id="rId6" Type="http://schemas.openxmlformats.org/officeDocument/2006/relationships/image" Target="../media/image178.pict"/><Relationship Id="rId7" Type="http://schemas.openxmlformats.org/officeDocument/2006/relationships/image" Target="../media/image179.pict"/><Relationship Id="rId8" Type="http://schemas.openxmlformats.org/officeDocument/2006/relationships/image" Target="../media/image180.pict"/><Relationship Id="rId9" Type="http://schemas.openxmlformats.org/officeDocument/2006/relationships/image" Target="../media/image181.pict"/><Relationship Id="rId1" Type="http://schemas.openxmlformats.org/officeDocument/2006/relationships/image" Target="../media/image173.pict"/><Relationship Id="rId2" Type="http://schemas.openxmlformats.org/officeDocument/2006/relationships/image" Target="../media/image174.pict"/></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16.pict"/><Relationship Id="rId4" Type="http://schemas.openxmlformats.org/officeDocument/2006/relationships/image" Target="../media/image183.pict"/><Relationship Id="rId5" Type="http://schemas.openxmlformats.org/officeDocument/2006/relationships/image" Target="../media/image184.pict"/><Relationship Id="rId6" Type="http://schemas.openxmlformats.org/officeDocument/2006/relationships/image" Target="../media/image185.pict"/><Relationship Id="rId1" Type="http://schemas.openxmlformats.org/officeDocument/2006/relationships/image" Target="../media/image182.pict"/><Relationship Id="rId2" Type="http://schemas.openxmlformats.org/officeDocument/2006/relationships/image" Target="../media/image115.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ict"/><Relationship Id="rId2" Type="http://schemas.openxmlformats.org/officeDocument/2006/relationships/image" Target="../media/image22.pict"/></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88.pict"/><Relationship Id="rId4" Type="http://schemas.openxmlformats.org/officeDocument/2006/relationships/image" Target="../media/image189.pict"/><Relationship Id="rId5" Type="http://schemas.openxmlformats.org/officeDocument/2006/relationships/image" Target="../media/image190.pict"/><Relationship Id="rId6" Type="http://schemas.openxmlformats.org/officeDocument/2006/relationships/image" Target="../media/image191.pict"/><Relationship Id="rId7" Type="http://schemas.openxmlformats.org/officeDocument/2006/relationships/image" Target="../media/image192.pict"/><Relationship Id="rId8" Type="http://schemas.openxmlformats.org/officeDocument/2006/relationships/image" Target="../media/image193.pict"/><Relationship Id="rId1" Type="http://schemas.openxmlformats.org/officeDocument/2006/relationships/image" Target="../media/image186.pict"/><Relationship Id="rId2" Type="http://schemas.openxmlformats.org/officeDocument/2006/relationships/image" Target="../media/image187.pict"/></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97.pict"/><Relationship Id="rId4" Type="http://schemas.openxmlformats.org/officeDocument/2006/relationships/image" Target="../media/image198.pict"/><Relationship Id="rId5" Type="http://schemas.openxmlformats.org/officeDocument/2006/relationships/image" Target="../media/image199.pict"/><Relationship Id="rId6" Type="http://schemas.openxmlformats.org/officeDocument/2006/relationships/image" Target="../media/image200.pict"/><Relationship Id="rId1" Type="http://schemas.openxmlformats.org/officeDocument/2006/relationships/image" Target="../media/image195.pict"/><Relationship Id="rId2" Type="http://schemas.openxmlformats.org/officeDocument/2006/relationships/image" Target="../media/image196.pict"/></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01.pict"/></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208.emf"/><Relationship Id="rId4" Type="http://schemas.openxmlformats.org/officeDocument/2006/relationships/image" Target="../media/image209.emf"/><Relationship Id="rId5" Type="http://schemas.openxmlformats.org/officeDocument/2006/relationships/image" Target="../media/image210.emf"/><Relationship Id="rId6" Type="http://schemas.openxmlformats.org/officeDocument/2006/relationships/image" Target="../media/image211.emf"/><Relationship Id="rId1" Type="http://schemas.openxmlformats.org/officeDocument/2006/relationships/image" Target="../media/image206.emf"/><Relationship Id="rId2" Type="http://schemas.openxmlformats.org/officeDocument/2006/relationships/image" Target="../media/image207.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214.emf"/><Relationship Id="rId4" Type="http://schemas.openxmlformats.org/officeDocument/2006/relationships/image" Target="../media/image215.emf"/><Relationship Id="rId5" Type="http://schemas.openxmlformats.org/officeDocument/2006/relationships/image" Target="../media/image216.emf"/><Relationship Id="rId6" Type="http://schemas.openxmlformats.org/officeDocument/2006/relationships/image" Target="../media/image217.emf"/><Relationship Id="rId1" Type="http://schemas.openxmlformats.org/officeDocument/2006/relationships/image" Target="../media/image212.emf"/><Relationship Id="rId2" Type="http://schemas.openxmlformats.org/officeDocument/2006/relationships/image" Target="../media/image213.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221.emf"/><Relationship Id="rId4" Type="http://schemas.openxmlformats.org/officeDocument/2006/relationships/image" Target="../media/image222.emf"/><Relationship Id="rId1" Type="http://schemas.openxmlformats.org/officeDocument/2006/relationships/image" Target="../media/image219.emf"/><Relationship Id="rId2" Type="http://schemas.openxmlformats.org/officeDocument/2006/relationships/image" Target="../media/image220.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226.emf"/><Relationship Id="rId4" Type="http://schemas.openxmlformats.org/officeDocument/2006/relationships/image" Target="../media/image227.emf"/><Relationship Id="rId5" Type="http://schemas.openxmlformats.org/officeDocument/2006/relationships/image" Target="../media/image228.emf"/><Relationship Id="rId1" Type="http://schemas.openxmlformats.org/officeDocument/2006/relationships/image" Target="../media/image224.emf"/><Relationship Id="rId2" Type="http://schemas.openxmlformats.org/officeDocument/2006/relationships/image" Target="../media/image225.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29.emf"/><Relationship Id="rId2" Type="http://schemas.openxmlformats.org/officeDocument/2006/relationships/image" Target="../media/image23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32.emf"/><Relationship Id="rId2" Type="http://schemas.openxmlformats.org/officeDocument/2006/relationships/image" Target="../media/image23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35.emf"/><Relationship Id="rId2" Type="http://schemas.openxmlformats.org/officeDocument/2006/relationships/image" Target="../media/image23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wmf"/><Relationship Id="rId2"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6.wmf"/><Relationship Id="rId4" Type="http://schemas.openxmlformats.org/officeDocument/2006/relationships/image" Target="../media/image37.wmf"/><Relationship Id="rId5" Type="http://schemas.openxmlformats.org/officeDocument/2006/relationships/image" Target="../media/image38.wmf"/><Relationship Id="rId6" Type="http://schemas.openxmlformats.org/officeDocument/2006/relationships/image" Target="../media/image39.pict"/><Relationship Id="rId7" Type="http://schemas.openxmlformats.org/officeDocument/2006/relationships/image" Target="../media/image40.wmf"/><Relationship Id="rId8" Type="http://schemas.openxmlformats.org/officeDocument/2006/relationships/image" Target="../media/image41.pict"/><Relationship Id="rId1" Type="http://schemas.openxmlformats.org/officeDocument/2006/relationships/image" Target="../media/image34.wmf"/><Relationship Id="rId2" Type="http://schemas.openxmlformats.org/officeDocument/2006/relationships/image" Target="../media/image3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8.wmf"/><Relationship Id="rId4" Type="http://schemas.openxmlformats.org/officeDocument/2006/relationships/image" Target="../media/image49.wmf"/><Relationship Id="rId5" Type="http://schemas.openxmlformats.org/officeDocument/2006/relationships/image" Target="../media/image50.wmf"/><Relationship Id="rId6" Type="http://schemas.openxmlformats.org/officeDocument/2006/relationships/image" Target="../media/image51.pict"/><Relationship Id="rId7" Type="http://schemas.openxmlformats.org/officeDocument/2006/relationships/image" Target="../media/image52.pict"/><Relationship Id="rId8" Type="http://schemas.openxmlformats.org/officeDocument/2006/relationships/image" Target="../media/image53.pict"/><Relationship Id="rId9" Type="http://schemas.openxmlformats.org/officeDocument/2006/relationships/image" Target="../media/image54.wmf"/><Relationship Id="rId10" Type="http://schemas.openxmlformats.org/officeDocument/2006/relationships/image" Target="../media/image55.pict"/><Relationship Id="rId11" Type="http://schemas.openxmlformats.org/officeDocument/2006/relationships/image" Target="../media/image56.wmf"/><Relationship Id="rId1" Type="http://schemas.openxmlformats.org/officeDocument/2006/relationships/image" Target="../media/image46.wmf"/><Relationship Id="rId2" Type="http://schemas.openxmlformats.org/officeDocument/2006/relationships/image" Target="../media/image4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7.wmf"/><Relationship Id="rId2" Type="http://schemas.openxmlformats.org/officeDocument/2006/relationships/image" Target="../media/image5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6.pict"/><Relationship Id="rId4" Type="http://schemas.openxmlformats.org/officeDocument/2006/relationships/image" Target="../media/image67.pict"/><Relationship Id="rId5" Type="http://schemas.openxmlformats.org/officeDocument/2006/relationships/image" Target="../media/image68.pict"/><Relationship Id="rId6" Type="http://schemas.openxmlformats.org/officeDocument/2006/relationships/image" Target="../media/image69.pict"/><Relationship Id="rId7" Type="http://schemas.openxmlformats.org/officeDocument/2006/relationships/image" Target="../media/image70.pict"/><Relationship Id="rId8" Type="http://schemas.openxmlformats.org/officeDocument/2006/relationships/image" Target="../media/image71.pict"/><Relationship Id="rId9" Type="http://schemas.openxmlformats.org/officeDocument/2006/relationships/image" Target="../media/image72.pict"/><Relationship Id="rId1" Type="http://schemas.openxmlformats.org/officeDocument/2006/relationships/image" Target="../media/image64.pict"/><Relationship Id="rId2" Type="http://schemas.openxmlformats.org/officeDocument/2006/relationships/image" Target="../media/image65.pict"/></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7.pict"/><Relationship Id="rId4" Type="http://schemas.openxmlformats.org/officeDocument/2006/relationships/image" Target="../media/image78.pict"/><Relationship Id="rId5" Type="http://schemas.openxmlformats.org/officeDocument/2006/relationships/image" Target="../media/image79.pict"/><Relationship Id="rId6" Type="http://schemas.openxmlformats.org/officeDocument/2006/relationships/image" Target="../media/image80.pict"/><Relationship Id="rId7" Type="http://schemas.openxmlformats.org/officeDocument/2006/relationships/image" Target="../media/image81.pict"/><Relationship Id="rId8" Type="http://schemas.openxmlformats.org/officeDocument/2006/relationships/image" Target="../media/image82.pict"/><Relationship Id="rId9" Type="http://schemas.openxmlformats.org/officeDocument/2006/relationships/image" Target="../media/image83.pict"/><Relationship Id="rId10" Type="http://schemas.openxmlformats.org/officeDocument/2006/relationships/image" Target="../media/image84.pict"/><Relationship Id="rId11" Type="http://schemas.openxmlformats.org/officeDocument/2006/relationships/image" Target="../media/image85.pict"/><Relationship Id="rId1" Type="http://schemas.openxmlformats.org/officeDocument/2006/relationships/image" Target="../media/image75.pict"/><Relationship Id="rId2" Type="http://schemas.openxmlformats.org/officeDocument/2006/relationships/image" Target="../media/image76.pict"/></Relationships>
</file>

<file path=ppt/drawings/_rels/vmlDrawing9.vml.rels><?xml version="1.0" encoding="UTF-8" standalone="yes"?>
<Relationships xmlns="http://schemas.openxmlformats.org/package/2006/relationships"><Relationship Id="rId3" Type="http://schemas.openxmlformats.org/officeDocument/2006/relationships/image" Target="../media/image93.pict"/><Relationship Id="rId4" Type="http://schemas.openxmlformats.org/officeDocument/2006/relationships/image" Target="../media/image94.pict"/><Relationship Id="rId5" Type="http://schemas.openxmlformats.org/officeDocument/2006/relationships/image" Target="../media/image95.pict"/><Relationship Id="rId6" Type="http://schemas.openxmlformats.org/officeDocument/2006/relationships/image" Target="../media/image96.pict"/><Relationship Id="rId7" Type="http://schemas.openxmlformats.org/officeDocument/2006/relationships/image" Target="../media/image97.pict"/><Relationship Id="rId1" Type="http://schemas.openxmlformats.org/officeDocument/2006/relationships/image" Target="../media/image91.pict"/><Relationship Id="rId2" Type="http://schemas.openxmlformats.org/officeDocument/2006/relationships/image" Target="../media/image92.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1444" name="Slide Number Placeholder 3"/>
          <p:cNvSpPr>
            <a:spLocks noGrp="1"/>
          </p:cNvSpPr>
          <p:nvPr>
            <p:ph type="sldNum" sz="quarter" idx="5"/>
          </p:nvPr>
        </p:nvSpPr>
        <p:spPr bwMode="auto">
          <a:noFill/>
          <a:ln>
            <a:miter lim="800000"/>
            <a:headEnd/>
            <a:tailEnd/>
          </a:ln>
        </p:spPr>
        <p:txBody>
          <a:bodyPr/>
          <a:lstStyle/>
          <a:p>
            <a:fld id="{D5DC3376-2EDA-884B-BE6A-9AD6F83B055B}" type="slidenum">
              <a:rPr lang="en-US"/>
              <a:pPr/>
              <a:t>9</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3FCA8-7013-4340-A464-7D069A846242}" type="slidenum">
              <a:rPr lang="en-US" smtClean="0"/>
              <a:pPr/>
              <a:t>28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3FCA8-7013-4340-A464-7D069A846242}" type="slidenum">
              <a:rPr lang="en-US" smtClean="0"/>
              <a:pPr/>
              <a:t>30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3FCA8-7013-4340-A464-7D069A846242}" type="slidenum">
              <a:rPr lang="en-US" smtClean="0"/>
              <a:pPr/>
              <a:t>31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the paragraph for Figure 2.21</a:t>
            </a:r>
          </a:p>
        </p:txBody>
      </p:sp>
      <p:sp>
        <p:nvSpPr>
          <p:cNvPr id="90115" name="Slide Number Placeholder 3"/>
          <p:cNvSpPr>
            <a:spLocks noGrp="1"/>
          </p:cNvSpPr>
          <p:nvPr>
            <p:ph type="sldNum" sz="quarter" idx="5"/>
          </p:nvPr>
        </p:nvSpPr>
        <p:spPr bwMode="auto">
          <a:noFill/>
          <a:ln>
            <a:miter lim="800000"/>
            <a:headEnd/>
            <a:tailEnd/>
          </a:ln>
        </p:spPr>
        <p:txBody>
          <a:bodyPr/>
          <a:lstStyle/>
          <a:p>
            <a:fld id="{5A6C2B66-A1BE-A948-A043-9720A026FD88}" type="slidenum">
              <a:rPr lang="en-US"/>
              <a:pPr/>
              <a:t>33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the paragraph from Fig. 2.22</a:t>
            </a:r>
          </a:p>
        </p:txBody>
      </p:sp>
      <p:sp>
        <p:nvSpPr>
          <p:cNvPr id="92163" name="Slide Number Placeholder 3"/>
          <p:cNvSpPr>
            <a:spLocks noGrp="1"/>
          </p:cNvSpPr>
          <p:nvPr>
            <p:ph type="sldNum" sz="quarter" idx="5"/>
          </p:nvPr>
        </p:nvSpPr>
        <p:spPr bwMode="auto">
          <a:noFill/>
          <a:ln>
            <a:miter lim="800000"/>
            <a:headEnd/>
            <a:tailEnd/>
          </a:ln>
        </p:spPr>
        <p:txBody>
          <a:bodyPr/>
          <a:lstStyle/>
          <a:p>
            <a:fld id="{3FECEE69-3979-D640-AFEA-10C7846AF67E}" type="slidenum">
              <a:rPr lang="en-US"/>
              <a:pPr/>
              <a:t>34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paragraph from figure 2.23 </a:t>
            </a:r>
          </a:p>
        </p:txBody>
      </p:sp>
      <p:sp>
        <p:nvSpPr>
          <p:cNvPr id="94211" name="Slide Number Placeholder 3"/>
          <p:cNvSpPr>
            <a:spLocks noGrp="1"/>
          </p:cNvSpPr>
          <p:nvPr>
            <p:ph type="sldNum" sz="quarter" idx="5"/>
          </p:nvPr>
        </p:nvSpPr>
        <p:spPr bwMode="auto">
          <a:noFill/>
          <a:ln>
            <a:miter lim="800000"/>
            <a:headEnd/>
            <a:tailEnd/>
          </a:ln>
        </p:spPr>
        <p:txBody>
          <a:bodyPr/>
          <a:lstStyle/>
          <a:p>
            <a:fld id="{FFF7312F-4BCD-FB44-964E-E08E01E7E9E5}" type="slidenum">
              <a:rPr lang="en-US"/>
              <a:pPr/>
              <a:t>35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paragraph from Figure 2.25</a:t>
            </a:r>
          </a:p>
        </p:txBody>
      </p:sp>
      <p:sp>
        <p:nvSpPr>
          <p:cNvPr id="98307" name="Slide Number Placeholder 3"/>
          <p:cNvSpPr>
            <a:spLocks noGrp="1"/>
          </p:cNvSpPr>
          <p:nvPr>
            <p:ph type="sldNum" sz="quarter" idx="5"/>
          </p:nvPr>
        </p:nvSpPr>
        <p:spPr bwMode="auto">
          <a:noFill/>
          <a:ln>
            <a:miter lim="800000"/>
            <a:headEnd/>
            <a:tailEnd/>
          </a:ln>
        </p:spPr>
        <p:txBody>
          <a:bodyPr/>
          <a:lstStyle/>
          <a:p>
            <a:fld id="{12D6868D-0A61-4142-9B12-12915BA4565B}" type="slidenum">
              <a:rPr lang="en-US"/>
              <a:pPr/>
              <a:t>36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169" name="Slide Image Placeholder 1"/>
          <p:cNvSpPr>
            <a:spLocks noGrp="1" noRot="1" noChangeAspect="1"/>
          </p:cNvSpPr>
          <p:nvPr>
            <p:ph type="sldImg"/>
          </p:nvPr>
        </p:nvSpPr>
        <p:spPr bwMode="auto">
          <a:noFill/>
          <a:ln>
            <a:solidFill>
              <a:srgbClr val="000000"/>
            </a:solidFill>
            <a:miter lim="800000"/>
            <a:headEnd/>
            <a:tailEnd/>
          </a:ln>
        </p:spPr>
      </p:sp>
      <p:sp>
        <p:nvSpPr>
          <p:cNvPr id="1351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84" charset="-128"/>
              <a:cs typeface="ＭＳ Ｐゴシック" pitchFamily="-84" charset="-128"/>
            </a:endParaRPr>
          </a:p>
        </p:txBody>
      </p:sp>
      <p:sp>
        <p:nvSpPr>
          <p:cNvPr id="135171" name="Slide Number Placeholder 3"/>
          <p:cNvSpPr>
            <a:spLocks noGrp="1"/>
          </p:cNvSpPr>
          <p:nvPr>
            <p:ph type="sldNum" sz="quarter" idx="5"/>
          </p:nvPr>
        </p:nvSpPr>
        <p:spPr bwMode="auto">
          <a:noFill/>
          <a:ln>
            <a:miter lim="800000"/>
            <a:headEnd/>
            <a:tailEnd/>
          </a:ln>
        </p:spPr>
        <p:txBody>
          <a:bodyPr/>
          <a:lstStyle/>
          <a:p>
            <a:fld id="{06FCAD5E-833D-C64B-9F68-67D28F23EC62}" type="slidenum">
              <a:rPr lang="en-US"/>
              <a:pPr/>
              <a:t>39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313" name="Slide Image Placeholder 1"/>
          <p:cNvSpPr>
            <a:spLocks noGrp="1" noRot="1" noChangeAspect="1"/>
          </p:cNvSpPr>
          <p:nvPr>
            <p:ph type="sldImg"/>
          </p:nvPr>
        </p:nvSpPr>
        <p:spPr bwMode="auto">
          <a:noFill/>
          <a:ln>
            <a:solidFill>
              <a:srgbClr val="000000"/>
            </a:solidFill>
            <a:miter lim="800000"/>
            <a:headEnd/>
            <a:tailEnd/>
          </a:ln>
        </p:spPr>
      </p:sp>
      <p:sp>
        <p:nvSpPr>
          <p:cNvPr id="1413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Title rewritten</a:t>
            </a:r>
          </a:p>
        </p:txBody>
      </p:sp>
      <p:sp>
        <p:nvSpPr>
          <p:cNvPr id="141315" name="Slide Number Placeholder 3"/>
          <p:cNvSpPr>
            <a:spLocks noGrp="1"/>
          </p:cNvSpPr>
          <p:nvPr>
            <p:ph type="sldNum" sz="quarter" idx="5"/>
          </p:nvPr>
        </p:nvSpPr>
        <p:spPr bwMode="auto">
          <a:noFill/>
          <a:ln>
            <a:miter lim="800000"/>
            <a:headEnd/>
            <a:tailEnd/>
          </a:ln>
        </p:spPr>
        <p:txBody>
          <a:bodyPr/>
          <a:lstStyle/>
          <a:p>
            <a:fld id="{7588722E-C59B-4449-BCEB-97263DE2B92F}" type="slidenum">
              <a:rPr lang="en-US"/>
              <a:pPr/>
              <a:t>40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2468" name="Slide Number Placeholder 3"/>
          <p:cNvSpPr>
            <a:spLocks noGrp="1"/>
          </p:cNvSpPr>
          <p:nvPr>
            <p:ph type="sldNum" sz="quarter" idx="5"/>
          </p:nvPr>
        </p:nvSpPr>
        <p:spPr bwMode="auto">
          <a:noFill/>
          <a:ln>
            <a:miter lim="800000"/>
            <a:headEnd/>
            <a:tailEnd/>
          </a:ln>
        </p:spPr>
        <p:txBody>
          <a:bodyPr/>
          <a:lstStyle/>
          <a:p>
            <a:fld id="{2AE713CC-FDDE-4648-9763-781A48A9474B}" type="slidenum">
              <a:rPr lang="en-US"/>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6564" name="Slide Number Placeholder 3"/>
          <p:cNvSpPr>
            <a:spLocks noGrp="1"/>
          </p:cNvSpPr>
          <p:nvPr>
            <p:ph type="sldNum" sz="quarter" idx="5"/>
          </p:nvPr>
        </p:nvSpPr>
        <p:spPr bwMode="auto">
          <a:noFill/>
          <a:ln>
            <a:miter lim="800000"/>
            <a:headEnd/>
            <a:tailEnd/>
          </a:ln>
        </p:spPr>
        <p:txBody>
          <a:bodyPr/>
          <a:lstStyle/>
          <a:p>
            <a:fld id="{8E14DEF0-2CA8-7942-9BBC-C2096326015C}" type="slidenum">
              <a:rPr lang="en-US"/>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9636" name="Slide Number Placeholder 3"/>
          <p:cNvSpPr>
            <a:spLocks noGrp="1"/>
          </p:cNvSpPr>
          <p:nvPr>
            <p:ph type="sldNum" sz="quarter" idx="5"/>
          </p:nvPr>
        </p:nvSpPr>
        <p:spPr bwMode="auto">
          <a:noFill/>
          <a:ln>
            <a:miter lim="800000"/>
            <a:headEnd/>
            <a:tailEnd/>
          </a:ln>
        </p:spPr>
        <p:txBody>
          <a:bodyPr/>
          <a:lstStyle/>
          <a:p>
            <a:fld id="{0F49966C-AE7E-F348-9575-17FC5443B31E}" type="slidenum">
              <a:rPr lang="en-US"/>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3732" name="Slide Number Placeholder 3"/>
          <p:cNvSpPr>
            <a:spLocks noGrp="1"/>
          </p:cNvSpPr>
          <p:nvPr>
            <p:ph type="sldNum" sz="quarter" idx="5"/>
          </p:nvPr>
        </p:nvSpPr>
        <p:spPr bwMode="auto">
          <a:noFill/>
          <a:ln>
            <a:miter lim="800000"/>
            <a:headEnd/>
            <a:tailEnd/>
          </a:ln>
        </p:spPr>
        <p:txBody>
          <a:bodyPr/>
          <a:lstStyle/>
          <a:p>
            <a:fld id="{A82E5E0D-40BD-3744-9EB7-073711CD9811}" type="slidenum">
              <a:rPr lang="en-US"/>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6804" name="Slide Number Placeholder 3"/>
          <p:cNvSpPr>
            <a:spLocks noGrp="1"/>
          </p:cNvSpPr>
          <p:nvPr>
            <p:ph type="sldNum" sz="quarter" idx="5"/>
          </p:nvPr>
        </p:nvSpPr>
        <p:spPr bwMode="auto">
          <a:noFill/>
          <a:ln>
            <a:miter lim="800000"/>
            <a:headEnd/>
            <a:tailEnd/>
          </a:ln>
        </p:spPr>
        <p:txBody>
          <a:bodyPr/>
          <a:lstStyle/>
          <a:p>
            <a:fld id="{0C34C533-6A43-8C4D-BC9E-082257718CD7}" type="slidenum">
              <a:rPr lang="en-US"/>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8852" name="Slide Number Placeholder 3"/>
          <p:cNvSpPr>
            <a:spLocks noGrp="1"/>
          </p:cNvSpPr>
          <p:nvPr>
            <p:ph type="sldNum" sz="quarter" idx="5"/>
          </p:nvPr>
        </p:nvSpPr>
        <p:spPr bwMode="auto">
          <a:noFill/>
          <a:ln>
            <a:miter lim="800000"/>
            <a:headEnd/>
            <a:tailEnd/>
          </a:ln>
        </p:spPr>
        <p:txBody>
          <a:bodyPr/>
          <a:lstStyle/>
          <a:p>
            <a:fld id="{6CB8DCE6-1D2C-2845-9EF2-0152D931A4C9}" type="slidenum">
              <a:rPr lang="en-US"/>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9876" name="Slide Number Placeholder 3"/>
          <p:cNvSpPr>
            <a:spLocks noGrp="1"/>
          </p:cNvSpPr>
          <p:nvPr>
            <p:ph type="sldNum" sz="quarter" idx="5"/>
          </p:nvPr>
        </p:nvSpPr>
        <p:spPr bwMode="auto">
          <a:noFill/>
          <a:ln>
            <a:miter lim="800000"/>
            <a:headEnd/>
            <a:tailEnd/>
          </a:ln>
        </p:spPr>
        <p:txBody>
          <a:bodyPr/>
          <a:lstStyle/>
          <a:p>
            <a:fld id="{4F632A59-6E35-1F4D-A52D-97AB57094B93}" type="slidenum">
              <a:rPr lang="en-US"/>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3FCA8-7013-4340-A464-7D069A846242}"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Monday, Oct. 8, 2012</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Oct. 8,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Oct. 8,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Oct. 8, 2012</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Monday, Oct. 8, 2012</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fld id="{ADB2E083-8E3A-1B42-A68A-F85B4CD88EAD}" type="slidenum">
              <a:rPr lang="en-US"/>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Oct. 8,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fld id="{B0A584D5-84B3-7C44-9FA7-F640A0B6EDEF}"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Oct. 8,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Oct. 8,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Oct. 8,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Oct. 8, 2012</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Monday, Oct. 8, 2012</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Monday, Oct. 8, 2012</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Oct. 8,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Oct. 8,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Monday, Oct. 8, 2012</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en-US" smtClean="0"/>
              <a:t>PHYS 3313-001, Fall 2012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6"/>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1" r:id="rId13"/>
    <p:sldLayoutId id="2147483722" r:id="rId14"/>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13.xml"/><Relationship Id="rId2"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1" Type="http://schemas.openxmlformats.org/officeDocument/2006/relationships/oleObject" Target="../embeddings/oleObject9.bin"/><Relationship Id="rId12" Type="http://schemas.openxmlformats.org/officeDocument/2006/relationships/oleObject" Target="../embeddings/oleObject10.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26.jpeg"/><Relationship Id="rId7" Type="http://schemas.openxmlformats.org/officeDocument/2006/relationships/image" Target="../media/image27.jpeg"/><Relationship Id="rId8" Type="http://schemas.openxmlformats.org/officeDocument/2006/relationships/image" Target="../media/image28.jpeg"/><Relationship Id="rId9" Type="http://schemas.openxmlformats.org/officeDocument/2006/relationships/image" Target="../media/image29.jpeg"/><Relationship Id="rId10" Type="http://schemas.openxmlformats.org/officeDocument/2006/relationships/image" Target="../media/image3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1.bin"/><Relationship Id="rId5" Type="http://schemas.openxmlformats.org/officeDocument/2006/relationships/oleObject" Target="../embeddings/oleObject12.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1" Type="http://schemas.openxmlformats.org/officeDocument/2006/relationships/oleObject" Target="../embeddings/oleObject19.bin"/><Relationship Id="rId12" Type="http://schemas.openxmlformats.org/officeDocument/2006/relationships/oleObject" Target="../embeddings/oleObject20.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notesSlide" Target="../notesSlides/notesSlide10.xml"/><Relationship Id="rId4" Type="http://schemas.openxmlformats.org/officeDocument/2006/relationships/oleObject" Target="../embeddings/oleObject13.bin"/><Relationship Id="rId5" Type="http://schemas.openxmlformats.org/officeDocument/2006/relationships/oleObject" Target="../embeddings/oleObject14.bin"/><Relationship Id="rId6" Type="http://schemas.openxmlformats.org/officeDocument/2006/relationships/image" Target="../media/image42.png"/><Relationship Id="rId7" Type="http://schemas.openxmlformats.org/officeDocument/2006/relationships/oleObject" Target="../embeddings/oleObject15.bin"/><Relationship Id="rId8" Type="http://schemas.openxmlformats.org/officeDocument/2006/relationships/oleObject" Target="../embeddings/oleObject16.bin"/><Relationship Id="rId9" Type="http://schemas.openxmlformats.org/officeDocument/2006/relationships/oleObject" Target="../embeddings/oleObject17.bin"/><Relationship Id="rId10" Type="http://schemas.openxmlformats.org/officeDocument/2006/relationships/oleObject" Target="../embeddings/oleObject18.bin"/></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13.xml"/><Relationship Id="rId2" Type="http://schemas.openxmlformats.org/officeDocument/2006/relationships/image" Target="../media/image4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1" Type="http://schemas.openxmlformats.org/officeDocument/2006/relationships/oleObject" Target="../embeddings/oleObject28.bin"/><Relationship Id="rId12" Type="http://schemas.openxmlformats.org/officeDocument/2006/relationships/oleObject" Target="../embeddings/oleObject29.bin"/><Relationship Id="rId13" Type="http://schemas.openxmlformats.org/officeDocument/2006/relationships/oleObject" Target="../embeddings/oleObject30.bin"/><Relationship Id="rId14" Type="http://schemas.openxmlformats.org/officeDocument/2006/relationships/oleObject" Target="../embeddings/oleObject31.bin"/><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notesSlide" Target="../notesSlides/notesSlide11.xml"/><Relationship Id="rId4" Type="http://schemas.openxmlformats.org/officeDocument/2006/relationships/oleObject" Target="../embeddings/oleObject21.bin"/><Relationship Id="rId5" Type="http://schemas.openxmlformats.org/officeDocument/2006/relationships/oleObject" Target="../embeddings/oleObject22.bin"/><Relationship Id="rId6" Type="http://schemas.openxmlformats.org/officeDocument/2006/relationships/oleObject" Target="../embeddings/oleObject23.bin"/><Relationship Id="rId7" Type="http://schemas.openxmlformats.org/officeDocument/2006/relationships/oleObject" Target="../embeddings/oleObject24.bin"/><Relationship Id="rId8" Type="http://schemas.openxmlformats.org/officeDocument/2006/relationships/oleObject" Target="../embeddings/oleObject25.bin"/><Relationship Id="rId9" Type="http://schemas.openxmlformats.org/officeDocument/2006/relationships/oleObject" Target="../embeddings/oleObject26.bin"/><Relationship Id="rId10" Type="http://schemas.openxmlformats.org/officeDocument/2006/relationships/oleObject" Target="../embeddings/oleObject27.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32.bin"/><Relationship Id="rId5" Type="http://schemas.openxmlformats.org/officeDocument/2006/relationships/oleObject" Target="../embeddings/oleObject33.bin"/><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jpeg"/><Relationship Id="rId3" Type="http://schemas.openxmlformats.org/officeDocument/2006/relationships/image" Target="../media/image63.jpeg"/></Relationships>
</file>

<file path=ppt/slides/_rels/slide39.xml.rels><?xml version="1.0" encoding="UTF-8" standalone="yes"?>
<Relationships xmlns="http://schemas.openxmlformats.org/package/2006/relationships"><Relationship Id="rId11" Type="http://schemas.openxmlformats.org/officeDocument/2006/relationships/oleObject" Target="../embeddings/oleObject39.bin"/><Relationship Id="rId12" Type="http://schemas.openxmlformats.org/officeDocument/2006/relationships/oleObject" Target="../embeddings/oleObject40.bin"/><Relationship Id="rId13" Type="http://schemas.openxmlformats.org/officeDocument/2006/relationships/oleObject" Target="../embeddings/oleObject41.bin"/><Relationship Id="rId14" Type="http://schemas.openxmlformats.org/officeDocument/2006/relationships/oleObject" Target="../embeddings/oleObject42.bin"/><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notesSlide" Target="../notesSlides/notesSlide17.xml"/><Relationship Id="rId4" Type="http://schemas.openxmlformats.org/officeDocument/2006/relationships/image" Target="../media/image73.jpeg"/><Relationship Id="rId5" Type="http://schemas.openxmlformats.org/officeDocument/2006/relationships/image" Target="../media/image74.jpeg"/><Relationship Id="rId6" Type="http://schemas.openxmlformats.org/officeDocument/2006/relationships/oleObject" Target="../embeddings/oleObject34.bin"/><Relationship Id="rId7" Type="http://schemas.openxmlformats.org/officeDocument/2006/relationships/oleObject" Target="../embeddings/oleObject35.bin"/><Relationship Id="rId8" Type="http://schemas.openxmlformats.org/officeDocument/2006/relationships/oleObject" Target="../embeddings/oleObject36.bin"/><Relationship Id="rId9" Type="http://schemas.openxmlformats.org/officeDocument/2006/relationships/oleObject" Target="../embeddings/oleObject37.bin"/><Relationship Id="rId10" Type="http://schemas.openxmlformats.org/officeDocument/2006/relationships/oleObject" Target="../embeddings/oleObject38.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1" Type="http://schemas.openxmlformats.org/officeDocument/2006/relationships/oleObject" Target="../embeddings/oleObject49.bin"/><Relationship Id="rId12" Type="http://schemas.openxmlformats.org/officeDocument/2006/relationships/oleObject" Target="../embeddings/oleObject50.bin"/><Relationship Id="rId13" Type="http://schemas.openxmlformats.org/officeDocument/2006/relationships/oleObject" Target="../embeddings/oleObject51.bin"/><Relationship Id="rId14" Type="http://schemas.openxmlformats.org/officeDocument/2006/relationships/oleObject" Target="../embeddings/oleObject52.bin"/><Relationship Id="rId15" Type="http://schemas.openxmlformats.org/officeDocument/2006/relationships/oleObject" Target="../embeddings/oleObject53.bin"/><Relationship Id="rId16" Type="http://schemas.openxmlformats.org/officeDocument/2006/relationships/oleObject" Target="../embeddings/oleObject54.bin"/><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notesSlide" Target="../notesSlides/notesSlide18.xml"/><Relationship Id="rId4" Type="http://schemas.openxmlformats.org/officeDocument/2006/relationships/image" Target="../media/image86.jpeg"/><Relationship Id="rId5" Type="http://schemas.openxmlformats.org/officeDocument/2006/relationships/oleObject" Target="../embeddings/oleObject43.bin"/><Relationship Id="rId6" Type="http://schemas.openxmlformats.org/officeDocument/2006/relationships/oleObject" Target="../embeddings/oleObject44.bin"/><Relationship Id="rId7" Type="http://schemas.openxmlformats.org/officeDocument/2006/relationships/oleObject" Target="../embeddings/oleObject45.bin"/><Relationship Id="rId8" Type="http://schemas.openxmlformats.org/officeDocument/2006/relationships/oleObject" Target="../embeddings/oleObject46.bin"/><Relationship Id="rId9" Type="http://schemas.openxmlformats.org/officeDocument/2006/relationships/oleObject" Target="../embeddings/oleObject47.bin"/><Relationship Id="rId10" Type="http://schemas.openxmlformats.org/officeDocument/2006/relationships/oleObject" Target="../embeddings/oleObject48.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87.jpeg"/><Relationship Id="rId3" Type="http://schemas.openxmlformats.org/officeDocument/2006/relationships/image" Target="../media/image8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89.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0.jpeg"/></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5.bin"/><Relationship Id="rId4" Type="http://schemas.openxmlformats.org/officeDocument/2006/relationships/oleObject" Target="../embeddings/oleObject56.bin"/><Relationship Id="rId5" Type="http://schemas.openxmlformats.org/officeDocument/2006/relationships/oleObject" Target="../embeddings/oleObject57.bin"/><Relationship Id="rId6" Type="http://schemas.openxmlformats.org/officeDocument/2006/relationships/oleObject" Target="../embeddings/oleObject58.bin"/><Relationship Id="rId7" Type="http://schemas.openxmlformats.org/officeDocument/2006/relationships/oleObject" Target="../embeddings/oleObject59.bin"/><Relationship Id="rId8" Type="http://schemas.openxmlformats.org/officeDocument/2006/relationships/oleObject" Target="../embeddings/oleObject60.bin"/><Relationship Id="rId9" Type="http://schemas.openxmlformats.org/officeDocument/2006/relationships/oleObject" Target="../embeddings/oleObject61.bin"/><Relationship Id="rId1" Type="http://schemas.openxmlformats.org/officeDocument/2006/relationships/vmlDrawing" Target="../drawings/vmlDrawing9.vml"/><Relationship Id="rId2"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8.jpeg"/><Relationship Id="rId3" Type="http://schemas.openxmlformats.org/officeDocument/2006/relationships/image" Target="../media/image99.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0.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1.jpeg"/><Relationship Id="rId3" Type="http://schemas.openxmlformats.org/officeDocument/2006/relationships/image" Target="../media/image10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 Id="rId3"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3.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4.jpeg"/><Relationship Id="rId3" Type="http://schemas.openxmlformats.org/officeDocument/2006/relationships/image" Target="../media/image105.png"/></Relationships>
</file>

<file path=ppt/slides/_rels/slide53.xml.rels><?xml version="1.0" encoding="UTF-8" standalone="yes"?>
<Relationships xmlns="http://schemas.openxmlformats.org/package/2006/relationships"><Relationship Id="rId3" Type="http://schemas.openxmlformats.org/officeDocument/2006/relationships/image" Target="../media/image108.jpeg"/><Relationship Id="rId4" Type="http://schemas.openxmlformats.org/officeDocument/2006/relationships/image" Target="../media/image105.png"/><Relationship Id="rId5" Type="http://schemas.openxmlformats.org/officeDocument/2006/relationships/oleObject" Target="../embeddings/oleObject62.bin"/><Relationship Id="rId6" Type="http://schemas.openxmlformats.org/officeDocument/2006/relationships/oleObject" Target="../embeddings/oleObject63.bin"/><Relationship Id="rId1" Type="http://schemas.openxmlformats.org/officeDocument/2006/relationships/vmlDrawing" Target="../drawings/vmlDrawing10.vml"/><Relationship Id="rId2"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64.bin"/><Relationship Id="rId4" Type="http://schemas.openxmlformats.org/officeDocument/2006/relationships/oleObject" Target="../embeddings/oleObject65.bin"/><Relationship Id="rId5" Type="http://schemas.openxmlformats.org/officeDocument/2006/relationships/oleObject" Target="../embeddings/oleObject66.bin"/><Relationship Id="rId6" Type="http://schemas.openxmlformats.org/officeDocument/2006/relationships/oleObject" Target="../embeddings/oleObject67.bin"/><Relationship Id="rId7" Type="http://schemas.openxmlformats.org/officeDocument/2006/relationships/image" Target="../media/image114.jpeg"/><Relationship Id="rId8" Type="http://schemas.openxmlformats.org/officeDocument/2006/relationships/oleObject" Target="../embeddings/oleObject68.bin"/><Relationship Id="rId1" Type="http://schemas.openxmlformats.org/officeDocument/2006/relationships/vmlDrawing" Target="../drawings/vmlDrawing11.vml"/><Relationship Id="rId2"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69.bin"/><Relationship Id="rId4" Type="http://schemas.openxmlformats.org/officeDocument/2006/relationships/oleObject" Target="../embeddings/oleObject70.bin"/><Relationship Id="rId5" Type="http://schemas.openxmlformats.org/officeDocument/2006/relationships/oleObject" Target="../embeddings/oleObject71.bin"/><Relationship Id="rId6" Type="http://schemas.openxmlformats.org/officeDocument/2006/relationships/oleObject" Target="../embeddings/oleObject72.bin"/><Relationship Id="rId7" Type="http://schemas.openxmlformats.org/officeDocument/2006/relationships/oleObject" Target="../embeddings/oleObject73.bin"/><Relationship Id="rId8" Type="http://schemas.openxmlformats.org/officeDocument/2006/relationships/oleObject" Target="../embeddings/oleObject74.bin"/><Relationship Id="rId9" Type="http://schemas.openxmlformats.org/officeDocument/2006/relationships/oleObject" Target="../embeddings/oleObject75.bin"/><Relationship Id="rId10" Type="http://schemas.openxmlformats.org/officeDocument/2006/relationships/oleObject" Target="../embeddings/oleObject76.bin"/><Relationship Id="rId11" Type="http://schemas.openxmlformats.org/officeDocument/2006/relationships/oleObject" Target="../embeddings/oleObject77.bin"/><Relationship Id="rId1" Type="http://schemas.openxmlformats.org/officeDocument/2006/relationships/vmlDrawing" Target="../drawings/vmlDrawing12.vml"/><Relationship Id="rId2"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124.jpeg"/><Relationship Id="rId4" Type="http://schemas.openxmlformats.org/officeDocument/2006/relationships/image" Target="../media/image125.jpeg"/><Relationship Id="rId1" Type="http://schemas.openxmlformats.org/officeDocument/2006/relationships/slideLayout" Target="../slideLayouts/slideLayout13.xml"/><Relationship Id="rId2" Type="http://schemas.openxmlformats.org/officeDocument/2006/relationships/image" Target="../media/image123.jpeg"/></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78.bin"/><Relationship Id="rId4" Type="http://schemas.openxmlformats.org/officeDocument/2006/relationships/oleObject" Target="../embeddings/oleObject79.bin"/><Relationship Id="rId5" Type="http://schemas.openxmlformats.org/officeDocument/2006/relationships/oleObject" Target="../embeddings/oleObject80.bin"/><Relationship Id="rId6" Type="http://schemas.openxmlformats.org/officeDocument/2006/relationships/image" Target="../media/image129.jpeg"/><Relationship Id="rId1" Type="http://schemas.openxmlformats.org/officeDocument/2006/relationships/vmlDrawing" Target="../drawings/vmlDrawing13.vml"/><Relationship Id="rId2"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oleObject2.bin"/><Relationship Id="rId5" Type="http://schemas.openxmlformats.org/officeDocument/2006/relationships/oleObject" Target="../embeddings/oleObject3.bin"/><Relationship Id="rId6" Type="http://schemas.openxmlformats.org/officeDocument/2006/relationships/oleObject" Target="../embeddings/oleObject4.bin"/><Relationship Id="rId7" Type="http://schemas.openxmlformats.org/officeDocument/2006/relationships/oleObject" Target="../embeddings/oleObject5.bin"/><Relationship Id="rId8" Type="http://schemas.openxmlformats.org/officeDocument/2006/relationships/oleObject" Target="../embeddings/oleObject6.bin"/><Relationship Id="rId9" Type="http://schemas.openxmlformats.org/officeDocument/2006/relationships/oleObject" Target="../embeddings/oleObject7.bin"/><Relationship Id="rId10" Type="http://schemas.openxmlformats.org/officeDocument/2006/relationships/oleObject" Target="../embeddings/oleObject8.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1.jpeg"/><Relationship Id="rId4" Type="http://schemas.openxmlformats.org/officeDocument/2006/relationships/image" Target="../media/image132.jpeg"/><Relationship Id="rId5" Type="http://schemas.openxmlformats.org/officeDocument/2006/relationships/image" Target="../media/image133.jpeg"/><Relationship Id="rId6" Type="http://schemas.openxmlformats.org/officeDocument/2006/relationships/image" Target="../media/image134.jpeg"/><Relationship Id="rId1" Type="http://schemas.openxmlformats.org/officeDocument/2006/relationships/slideLayout" Target="../slideLayouts/slideLayout14.xml"/><Relationship Id="rId2" Type="http://schemas.openxmlformats.org/officeDocument/2006/relationships/image" Target="../media/image130.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5.jpeg"/></Relationships>
</file>

<file path=ppt/slides/_rels/slide62.xml.rels><?xml version="1.0" encoding="UTF-8" standalone="yes"?>
<Relationships xmlns="http://schemas.openxmlformats.org/package/2006/relationships"><Relationship Id="rId11" Type="http://schemas.openxmlformats.org/officeDocument/2006/relationships/oleObject" Target="../embeddings/oleObject87.bin"/><Relationship Id="rId12" Type="http://schemas.openxmlformats.org/officeDocument/2006/relationships/oleObject" Target="../embeddings/oleObject88.bin"/><Relationship Id="rId1" Type="http://schemas.openxmlformats.org/officeDocument/2006/relationships/vmlDrawing" Target="../drawings/vmlDrawing14.vml"/><Relationship Id="rId2" Type="http://schemas.openxmlformats.org/officeDocument/2006/relationships/slideLayout" Target="../slideLayouts/slideLayout13.xml"/><Relationship Id="rId3" Type="http://schemas.openxmlformats.org/officeDocument/2006/relationships/oleObject" Target="../embeddings/oleObject81.bin"/><Relationship Id="rId4" Type="http://schemas.openxmlformats.org/officeDocument/2006/relationships/image" Target="../media/image144.jpeg"/><Relationship Id="rId5" Type="http://schemas.openxmlformats.org/officeDocument/2006/relationships/oleObject" Target="../embeddings/oleObject82.bin"/><Relationship Id="rId6" Type="http://schemas.openxmlformats.org/officeDocument/2006/relationships/oleObject" Target="../embeddings/oleObject83.bin"/><Relationship Id="rId7" Type="http://schemas.openxmlformats.org/officeDocument/2006/relationships/image" Target="../media/image145.jpeg"/><Relationship Id="rId8" Type="http://schemas.openxmlformats.org/officeDocument/2006/relationships/oleObject" Target="../embeddings/oleObject84.bin"/><Relationship Id="rId9" Type="http://schemas.openxmlformats.org/officeDocument/2006/relationships/oleObject" Target="../embeddings/oleObject85.bin"/><Relationship Id="rId10" Type="http://schemas.openxmlformats.org/officeDocument/2006/relationships/oleObject" Target="../embeddings/oleObject86.bin"/></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6.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7.jpeg"/><Relationship Id="rId3" Type="http://schemas.openxmlformats.org/officeDocument/2006/relationships/image" Target="../media/image148.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9.jpeg"/><Relationship Id="rId3" Type="http://schemas.openxmlformats.org/officeDocument/2006/relationships/image" Target="../media/image150.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1.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89.bin"/><Relationship Id="rId4" Type="http://schemas.openxmlformats.org/officeDocument/2006/relationships/oleObject" Target="../embeddings/oleObject90.bin"/><Relationship Id="rId5" Type="http://schemas.openxmlformats.org/officeDocument/2006/relationships/oleObject" Target="../embeddings/oleObject91.bin"/><Relationship Id="rId6" Type="http://schemas.openxmlformats.org/officeDocument/2006/relationships/oleObject" Target="../embeddings/oleObject92.bin"/><Relationship Id="rId7" Type="http://schemas.openxmlformats.org/officeDocument/2006/relationships/oleObject" Target="../embeddings/oleObject93.bin"/><Relationship Id="rId8" Type="http://schemas.openxmlformats.org/officeDocument/2006/relationships/oleObject" Target="../embeddings/oleObject94.bin"/><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95.bin"/><Relationship Id="rId4" Type="http://schemas.openxmlformats.org/officeDocument/2006/relationships/oleObject" Target="../embeddings/oleObject96.bin"/><Relationship Id="rId5" Type="http://schemas.openxmlformats.org/officeDocument/2006/relationships/oleObject" Target="../embeddings/oleObject97.bin"/><Relationship Id="rId6" Type="http://schemas.openxmlformats.org/officeDocument/2006/relationships/oleObject" Target="../embeddings/oleObject98.bin"/><Relationship Id="rId7" Type="http://schemas.openxmlformats.org/officeDocument/2006/relationships/oleObject" Target="../embeddings/oleObject99.bin"/><Relationship Id="rId8" Type="http://schemas.openxmlformats.org/officeDocument/2006/relationships/oleObject" Target="../embeddings/oleObject100.bin"/><Relationship Id="rId9" Type="http://schemas.openxmlformats.org/officeDocument/2006/relationships/oleObject" Target="../embeddings/oleObject101.bin"/><Relationship Id="rId10" Type="http://schemas.openxmlformats.org/officeDocument/2006/relationships/oleObject" Target="../embeddings/oleObject102.bin"/><Relationship Id="rId11" Type="http://schemas.openxmlformats.org/officeDocument/2006/relationships/oleObject" Target="../embeddings/oleObject103.bin"/><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vmlDrawing" Target="../drawings/vmlDrawing17.vml"/><Relationship Id="rId2" Type="http://schemas.openxmlformats.org/officeDocument/2006/relationships/slideLayout" Target="../slideLayouts/slideLayout2.xml"/><Relationship Id="rId3" Type="http://schemas.openxmlformats.org/officeDocument/2006/relationships/oleObject" Target="../embeddings/oleObject104.bin"/></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8.jpeg"/><Relationship Id="rId3" Type="http://schemas.openxmlformats.org/officeDocument/2006/relationships/image" Target="../media/image169.jpeg"/></Relationships>
</file>

<file path=ppt/slides/_rels/slide74.xml.rels><?xml version="1.0" encoding="UTF-8" standalone="yes"?>
<Relationships xmlns="http://schemas.openxmlformats.org/package/2006/relationships"><Relationship Id="rId3" Type="http://schemas.openxmlformats.org/officeDocument/2006/relationships/image" Target="../media/image171.jpeg"/><Relationship Id="rId4" Type="http://schemas.openxmlformats.org/officeDocument/2006/relationships/image" Target="../media/image172.jpeg"/><Relationship Id="rId1" Type="http://schemas.openxmlformats.org/officeDocument/2006/relationships/slideLayout" Target="../slideLayouts/slideLayout1.xml"/><Relationship Id="rId2" Type="http://schemas.openxmlformats.org/officeDocument/2006/relationships/image" Target="../media/image170.jpeg"/></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05.bin"/><Relationship Id="rId4" Type="http://schemas.openxmlformats.org/officeDocument/2006/relationships/oleObject" Target="../embeddings/oleObject106.bin"/><Relationship Id="rId5" Type="http://schemas.openxmlformats.org/officeDocument/2006/relationships/oleObject" Target="../embeddings/oleObject107.bin"/><Relationship Id="rId6" Type="http://schemas.openxmlformats.org/officeDocument/2006/relationships/oleObject" Target="../embeddings/oleObject108.bin"/><Relationship Id="rId7" Type="http://schemas.openxmlformats.org/officeDocument/2006/relationships/oleObject" Target="../embeddings/oleObject109.bin"/><Relationship Id="rId8" Type="http://schemas.openxmlformats.org/officeDocument/2006/relationships/oleObject" Target="../embeddings/oleObject110.bin"/><Relationship Id="rId9" Type="http://schemas.openxmlformats.org/officeDocument/2006/relationships/oleObject" Target="../embeddings/oleObject111.bin"/><Relationship Id="rId10" Type="http://schemas.openxmlformats.org/officeDocument/2006/relationships/oleObject" Target="../embeddings/oleObject112.bin"/><Relationship Id="rId11" Type="http://schemas.openxmlformats.org/officeDocument/2006/relationships/oleObject" Target="../embeddings/oleObject113.bin"/><Relationship Id="rId1" Type="http://schemas.openxmlformats.org/officeDocument/2006/relationships/vmlDrawing" Target="../drawings/vmlDrawing18.vml"/><Relationship Id="rId2"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14.bin"/><Relationship Id="rId4" Type="http://schemas.openxmlformats.org/officeDocument/2006/relationships/oleObject" Target="../embeddings/oleObject115.bin"/><Relationship Id="rId5" Type="http://schemas.openxmlformats.org/officeDocument/2006/relationships/oleObject" Target="../embeddings/oleObject116.bin"/><Relationship Id="rId6" Type="http://schemas.openxmlformats.org/officeDocument/2006/relationships/oleObject" Target="../embeddings/oleObject117.bin"/><Relationship Id="rId7" Type="http://schemas.openxmlformats.org/officeDocument/2006/relationships/oleObject" Target="../embeddings/oleObject118.bin"/><Relationship Id="rId8" Type="http://schemas.openxmlformats.org/officeDocument/2006/relationships/oleObject" Target="../embeddings/oleObject119.bin"/><Relationship Id="rId1" Type="http://schemas.openxmlformats.org/officeDocument/2006/relationships/vmlDrawing" Target="../drawings/vmlDrawing19.vml"/><Relationship Id="rId2"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194.jpeg"/><Relationship Id="rId4" Type="http://schemas.openxmlformats.org/officeDocument/2006/relationships/oleObject" Target="../embeddings/oleObject120.bin"/><Relationship Id="rId5" Type="http://schemas.openxmlformats.org/officeDocument/2006/relationships/oleObject" Target="../embeddings/oleObject121.bin"/><Relationship Id="rId6" Type="http://schemas.openxmlformats.org/officeDocument/2006/relationships/oleObject" Target="../embeddings/oleObject122.bin"/><Relationship Id="rId7" Type="http://schemas.openxmlformats.org/officeDocument/2006/relationships/oleObject" Target="../embeddings/oleObject123.bin"/><Relationship Id="rId8" Type="http://schemas.openxmlformats.org/officeDocument/2006/relationships/oleObject" Target="../embeddings/oleObject124.bin"/><Relationship Id="rId9" Type="http://schemas.openxmlformats.org/officeDocument/2006/relationships/oleObject" Target="../embeddings/oleObject125.bin"/><Relationship Id="rId10" Type="http://schemas.openxmlformats.org/officeDocument/2006/relationships/oleObject" Target="../embeddings/oleObject126.bin"/><Relationship Id="rId11" Type="http://schemas.openxmlformats.org/officeDocument/2006/relationships/oleObject" Target="../embeddings/oleObject127.bin"/><Relationship Id="rId1" Type="http://schemas.openxmlformats.org/officeDocument/2006/relationships/vmlDrawing" Target="../drawings/vmlDrawing20.vml"/><Relationship Id="rId2"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28.bin"/><Relationship Id="rId4" Type="http://schemas.openxmlformats.org/officeDocument/2006/relationships/oleObject" Target="../embeddings/oleObject129.bin"/><Relationship Id="rId5" Type="http://schemas.openxmlformats.org/officeDocument/2006/relationships/oleObject" Target="../embeddings/oleObject130.bin"/><Relationship Id="rId6" Type="http://schemas.openxmlformats.org/officeDocument/2006/relationships/oleObject" Target="../embeddings/oleObject131.bin"/><Relationship Id="rId7" Type="http://schemas.openxmlformats.org/officeDocument/2006/relationships/oleObject" Target="../embeddings/oleObject132.bin"/><Relationship Id="rId8" Type="http://schemas.openxmlformats.org/officeDocument/2006/relationships/oleObject" Target="../embeddings/oleObject133.bin"/><Relationship Id="rId9" Type="http://schemas.openxmlformats.org/officeDocument/2006/relationships/oleObject" Target="../embeddings/oleObject134.bin"/><Relationship Id="rId1" Type="http://schemas.openxmlformats.org/officeDocument/2006/relationships/vmlDrawing" Target="../drawings/vmlDrawing21.vml"/><Relationship Id="rId2"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202.jpeg"/><Relationship Id="rId4" Type="http://schemas.openxmlformats.org/officeDocument/2006/relationships/image" Target="../media/image203.jpeg"/><Relationship Id="rId5" Type="http://schemas.openxmlformats.org/officeDocument/2006/relationships/image" Target="../media/image204.jpeg"/><Relationship Id="rId6" Type="http://schemas.openxmlformats.org/officeDocument/2006/relationships/image" Target="../media/image205.jpeg"/><Relationship Id="rId7" Type="http://schemas.openxmlformats.org/officeDocument/2006/relationships/oleObject" Target="../embeddings/oleObject135.bin"/><Relationship Id="rId1" Type="http://schemas.openxmlformats.org/officeDocument/2006/relationships/vmlDrawing" Target="../drawings/vmlDrawing22.vml"/><Relationship Id="rId2"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36.bin"/><Relationship Id="rId4" Type="http://schemas.openxmlformats.org/officeDocument/2006/relationships/oleObject" Target="../embeddings/oleObject137.bin"/><Relationship Id="rId5" Type="http://schemas.openxmlformats.org/officeDocument/2006/relationships/oleObject" Target="../embeddings/oleObject138.bin"/><Relationship Id="rId6" Type="http://schemas.openxmlformats.org/officeDocument/2006/relationships/oleObject" Target="../embeddings/oleObject139.bin"/><Relationship Id="rId7" Type="http://schemas.openxmlformats.org/officeDocument/2006/relationships/oleObject" Target="../embeddings/oleObject140.bin"/><Relationship Id="rId8" Type="http://schemas.openxmlformats.org/officeDocument/2006/relationships/oleObject" Target="../embeddings/oleObject141.bin"/><Relationship Id="rId1" Type="http://schemas.openxmlformats.org/officeDocument/2006/relationships/vmlDrawing" Target="../drawings/vmlDrawing23.vml"/><Relationship Id="rId2"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218.jpeg"/><Relationship Id="rId4" Type="http://schemas.openxmlformats.org/officeDocument/2006/relationships/oleObject" Target="../embeddings/oleObject142.bin"/><Relationship Id="rId5" Type="http://schemas.openxmlformats.org/officeDocument/2006/relationships/oleObject" Target="../embeddings/oleObject143.bin"/><Relationship Id="rId6" Type="http://schemas.openxmlformats.org/officeDocument/2006/relationships/oleObject" Target="../embeddings/oleObject144.bin"/><Relationship Id="rId7" Type="http://schemas.openxmlformats.org/officeDocument/2006/relationships/oleObject" Target="../embeddings/oleObject145.bin"/><Relationship Id="rId8" Type="http://schemas.openxmlformats.org/officeDocument/2006/relationships/oleObject" Target="../embeddings/oleObject146.bin"/><Relationship Id="rId9" Type="http://schemas.openxmlformats.org/officeDocument/2006/relationships/oleObject" Target="../embeddings/oleObject147.bin"/><Relationship Id="rId1" Type="http://schemas.openxmlformats.org/officeDocument/2006/relationships/vmlDrawing" Target="../drawings/vmlDrawing24.vml"/><Relationship Id="rId2"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223.jpeg"/><Relationship Id="rId4" Type="http://schemas.openxmlformats.org/officeDocument/2006/relationships/oleObject" Target="../embeddings/oleObject148.bin"/><Relationship Id="rId5" Type="http://schemas.openxmlformats.org/officeDocument/2006/relationships/oleObject" Target="../embeddings/oleObject149.bin"/><Relationship Id="rId6" Type="http://schemas.openxmlformats.org/officeDocument/2006/relationships/oleObject" Target="../embeddings/oleObject150.bin"/><Relationship Id="rId7" Type="http://schemas.openxmlformats.org/officeDocument/2006/relationships/oleObject" Target="../embeddings/oleObject151.bin"/><Relationship Id="rId1" Type="http://schemas.openxmlformats.org/officeDocument/2006/relationships/vmlDrawing" Target="../drawings/vmlDrawing25.vml"/><Relationship Id="rId2"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152.bin"/><Relationship Id="rId4" Type="http://schemas.openxmlformats.org/officeDocument/2006/relationships/oleObject" Target="../embeddings/oleObject153.bin"/><Relationship Id="rId5" Type="http://schemas.openxmlformats.org/officeDocument/2006/relationships/oleObject" Target="../embeddings/oleObject154.bin"/><Relationship Id="rId6" Type="http://schemas.openxmlformats.org/officeDocument/2006/relationships/oleObject" Target="../embeddings/oleObject155.bin"/><Relationship Id="rId7" Type="http://schemas.openxmlformats.org/officeDocument/2006/relationships/oleObject" Target="../embeddings/oleObject156.bin"/><Relationship Id="rId1" Type="http://schemas.openxmlformats.org/officeDocument/2006/relationships/vmlDrawing" Target="../drawings/vmlDrawing26.vml"/><Relationship Id="rId2"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231.jpeg"/><Relationship Id="rId4" Type="http://schemas.openxmlformats.org/officeDocument/2006/relationships/oleObject" Target="../embeddings/oleObject157.bin"/><Relationship Id="rId5" Type="http://schemas.openxmlformats.org/officeDocument/2006/relationships/oleObject" Target="../embeddings/oleObject158.bin"/><Relationship Id="rId1" Type="http://schemas.openxmlformats.org/officeDocument/2006/relationships/vmlDrawing" Target="../drawings/vmlDrawing27.vml"/><Relationship Id="rId2"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234.jpeg"/><Relationship Id="rId4" Type="http://schemas.openxmlformats.org/officeDocument/2006/relationships/oleObject" Target="../embeddings/oleObject159.bin"/><Relationship Id="rId5" Type="http://schemas.openxmlformats.org/officeDocument/2006/relationships/oleObject" Target="../embeddings/oleObject160.bin"/><Relationship Id="rId1" Type="http://schemas.openxmlformats.org/officeDocument/2006/relationships/vmlDrawing" Target="../drawings/vmlDrawing28.vml"/><Relationship Id="rId2"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161.bin"/><Relationship Id="rId4" Type="http://schemas.openxmlformats.org/officeDocument/2006/relationships/oleObject" Target="../embeddings/oleObject162.bin"/><Relationship Id="rId1" Type="http://schemas.openxmlformats.org/officeDocument/2006/relationships/vmlDrawing" Target="../drawings/vmlDrawing29.vml"/><Relationship Id="rId2"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7.jpeg"/><Relationship Id="rId3" Type="http://schemas.openxmlformats.org/officeDocument/2006/relationships/image" Target="../media/image23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Oct. 8, 2012</a:t>
            </a:r>
            <a:endParaRPr lang="en-US"/>
          </a:p>
        </p:txBody>
      </p:sp>
      <p:sp>
        <p:nvSpPr>
          <p:cNvPr id="7" name="Rectangle 5"/>
          <p:cNvSpPr>
            <a:spLocks noGrp="1" noChangeArrowheads="1"/>
          </p:cNvSpPr>
          <p:nvPr>
            <p:ph type="ftr" sz="quarter" idx="11"/>
          </p:nvPr>
        </p:nvSpPr>
        <p:spPr/>
        <p:txBody>
          <a:bodyPr/>
          <a:lstStyle/>
          <a:p>
            <a:pPr>
              <a:defRPr/>
            </a:pPr>
            <a:r>
              <a:rPr lang="en-US" smtClean="0"/>
              <a:t>PHYS 3313-001, Fall 2012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09600" y="457200"/>
            <a:ext cx="7772400" cy="838200"/>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3313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#11</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91274" y="1607403"/>
            <a:ext cx="2653475"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a:t>
            </a:r>
            <a:r>
              <a:rPr lang="en-US" dirty="0" smtClean="0">
                <a:solidFill>
                  <a:schemeClr val="accent2"/>
                </a:solidFill>
                <a:latin typeface="Monotype Corsiva" pitchFamily="-84" charset="0"/>
              </a:rPr>
              <a:t>day</a:t>
            </a:r>
            <a:r>
              <a:rPr lang="en-US" dirty="0">
                <a:solidFill>
                  <a:schemeClr val="accent2"/>
                </a:solidFill>
                <a:latin typeface="Monotype Corsiva" pitchFamily="-84" charset="0"/>
              </a:rPr>
              <a:t>,</a:t>
            </a:r>
            <a:r>
              <a:rPr lang="en-US" dirty="0" smtClean="0">
                <a:solidFill>
                  <a:schemeClr val="accent2"/>
                </a:solidFill>
                <a:latin typeface="Monotype Corsiva" pitchFamily="-84" charset="0"/>
              </a:rPr>
              <a:t> </a:t>
            </a:r>
            <a:r>
              <a:rPr lang="en-US" dirty="0" smtClean="0">
                <a:solidFill>
                  <a:schemeClr val="accent2"/>
                </a:solidFill>
                <a:latin typeface="Monotype Corsiva" pitchFamily="-84" charset="0"/>
              </a:rPr>
              <a:t>Oct</a:t>
            </a:r>
            <a:r>
              <a:rPr lang="en-US" dirty="0" smtClean="0">
                <a:solidFill>
                  <a:schemeClr val="accent2"/>
                </a:solidFill>
                <a:latin typeface="Monotype Corsiva" pitchFamily="-84" charset="0"/>
              </a:rPr>
              <a:t>. </a:t>
            </a:r>
            <a:r>
              <a:rPr lang="en-US" dirty="0" smtClean="0">
                <a:solidFill>
                  <a:schemeClr val="accent2"/>
                </a:solidFill>
                <a:latin typeface="Monotype Corsiva" pitchFamily="-84" charset="0"/>
              </a:rPr>
              <a:t>8</a:t>
            </a:r>
            <a:r>
              <a:rPr lang="en-US" dirty="0" smtClean="0">
                <a:solidFill>
                  <a:schemeClr val="accent2"/>
                </a:solidFill>
                <a:latin typeface="Monotype Corsiva" pitchFamily="-84" charset="0"/>
              </a:rPr>
              <a:t>, </a:t>
            </a:r>
            <a:r>
              <a:rPr lang="en-US" dirty="0">
                <a:solidFill>
                  <a:schemeClr val="accent2"/>
                </a:solidFill>
                <a:latin typeface="Monotype Corsiva" pitchFamily="-84" charset="0"/>
              </a:rPr>
              <a:t>2012</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990600" y="2438400"/>
            <a:ext cx="6858000" cy="30480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2800" dirty="0" smtClean="0">
                <a:solidFill>
                  <a:schemeClr val="accent2"/>
                </a:solidFill>
                <a:latin typeface="Arial Narrow" pitchFamily="-84" charset="0"/>
              </a:rPr>
              <a:t>Midterm Exam Review</a:t>
            </a:r>
          </a:p>
          <a:p>
            <a:pPr marL="609600" indent="-609600">
              <a:spcBef>
                <a:spcPct val="20000"/>
              </a:spcBef>
              <a:buFontTx/>
              <a:buChar char="•"/>
            </a:pPr>
            <a:endParaRPr lang="en-US" sz="2800" dirty="0">
              <a:solidFill>
                <a:schemeClr val="accent2"/>
              </a:solidFill>
              <a:latin typeface="Arial Narrow" pitchFamily="-8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76200"/>
            <a:ext cx="7772400" cy="762000"/>
          </a:xfrm>
        </p:spPr>
        <p:txBody>
          <a:bodyPr/>
          <a:lstStyle/>
          <a:p>
            <a:pPr eaLnBrk="1" hangingPunct="1"/>
            <a:r>
              <a:rPr lang="en-US" dirty="0"/>
              <a:t>The Nature of Light</a:t>
            </a:r>
          </a:p>
        </p:txBody>
      </p:sp>
      <p:sp>
        <p:nvSpPr>
          <p:cNvPr id="22531" name="Rectangle 3"/>
          <p:cNvSpPr>
            <a:spLocks noGrp="1" noChangeArrowheads="1"/>
          </p:cNvSpPr>
          <p:nvPr>
            <p:ph type="body" idx="1"/>
          </p:nvPr>
        </p:nvSpPr>
        <p:spPr>
          <a:xfrm>
            <a:off x="381000" y="533400"/>
            <a:ext cx="8534400" cy="5562600"/>
          </a:xfrm>
        </p:spPr>
        <p:txBody>
          <a:bodyPr/>
          <a:lstStyle/>
          <a:p>
            <a:pPr eaLnBrk="1" hangingPunct="1"/>
            <a:r>
              <a:rPr lang="en-US" sz="2400" dirty="0" smtClean="0"/>
              <a:t>Isaac </a:t>
            </a:r>
            <a:r>
              <a:rPr lang="en-US" sz="2400" dirty="0"/>
              <a:t>Newton</a:t>
            </a:r>
            <a:r>
              <a:rPr lang="en-US" sz="2400" dirty="0" smtClean="0"/>
              <a:t> promoted the corpuscular (particle) theory</a:t>
            </a:r>
            <a:endParaRPr lang="en-US" sz="2000" dirty="0" smtClean="0"/>
          </a:p>
          <a:p>
            <a:pPr lvl="1" eaLnBrk="1" hangingPunct="1"/>
            <a:r>
              <a:rPr lang="en-US" sz="2000" dirty="0" smtClean="0"/>
              <a:t>Published a book “</a:t>
            </a:r>
            <a:r>
              <a:rPr lang="en-US" sz="2000" dirty="0" err="1" smtClean="0"/>
              <a:t>Optiks</a:t>
            </a:r>
            <a:r>
              <a:rPr lang="en-US" sz="2000" dirty="0" smtClean="0"/>
              <a:t>” in 1704</a:t>
            </a:r>
          </a:p>
          <a:p>
            <a:pPr lvl="1" eaLnBrk="1" hangingPunct="1"/>
            <a:r>
              <a:rPr lang="en-US" sz="2000" dirty="0" smtClean="0"/>
              <a:t>Particles of light travel in straight lines or rays</a:t>
            </a:r>
          </a:p>
          <a:p>
            <a:pPr lvl="1" eaLnBrk="1" hangingPunct="1"/>
            <a:r>
              <a:rPr lang="en-US" sz="2000" dirty="0" smtClean="0"/>
              <a:t>Explained sharp shadows</a:t>
            </a:r>
          </a:p>
          <a:p>
            <a:pPr lvl="1" eaLnBrk="1" hangingPunct="1"/>
            <a:r>
              <a:rPr lang="en-US" sz="2000" dirty="0" smtClean="0"/>
              <a:t>Explained reflection and refraction</a:t>
            </a:r>
            <a:endParaRPr lang="en-US" dirty="0" smtClean="0"/>
          </a:p>
          <a:p>
            <a:pPr eaLnBrk="1" hangingPunct="1"/>
            <a:r>
              <a:rPr lang="en-US" sz="2400" dirty="0"/>
              <a:t>Christian Huygens (1629 -1695</a:t>
            </a:r>
            <a:r>
              <a:rPr lang="en-US" sz="2400" dirty="0" smtClean="0"/>
              <a:t>) promoted the wave theory</a:t>
            </a:r>
            <a:endParaRPr lang="en-US" sz="2000" dirty="0" smtClean="0"/>
          </a:p>
          <a:p>
            <a:pPr lvl="1" eaLnBrk="1" hangingPunct="1"/>
            <a:r>
              <a:rPr lang="en-US" sz="2000" dirty="0" smtClean="0"/>
              <a:t>Presented theory in 1678</a:t>
            </a:r>
          </a:p>
          <a:p>
            <a:pPr lvl="1" eaLnBrk="1" hangingPunct="1"/>
            <a:r>
              <a:rPr lang="en-US" sz="2000" dirty="0" smtClean="0"/>
              <a:t>Light propagates as a wave of concentric circles from the point of origin</a:t>
            </a:r>
          </a:p>
          <a:p>
            <a:pPr lvl="1" eaLnBrk="1" hangingPunct="1"/>
            <a:r>
              <a:rPr lang="en-US" sz="2000" dirty="0" smtClean="0"/>
              <a:t>Explained reflection and refraction</a:t>
            </a:r>
          </a:p>
          <a:p>
            <a:pPr lvl="1" eaLnBrk="1" hangingPunct="1"/>
            <a:r>
              <a:rPr lang="en-US" sz="2000" dirty="0" smtClean="0"/>
              <a:t>Did not explain sharp shadows</a:t>
            </a:r>
            <a:endParaRPr lang="en-US" sz="3200" dirty="0" smtClean="0"/>
          </a:p>
          <a:p>
            <a:pPr eaLnBrk="1" hangingPunct="1"/>
            <a:r>
              <a:rPr lang="en-US" sz="2400" dirty="0"/>
              <a:t>Thomas Young (1773 -1829</a:t>
            </a:r>
            <a:r>
              <a:rPr lang="en-US" sz="2400" dirty="0" smtClean="0"/>
              <a:t>) &amp; </a:t>
            </a:r>
            <a:r>
              <a:rPr lang="en-US" sz="2400" dirty="0" err="1" smtClean="0"/>
              <a:t>Augustin</a:t>
            </a:r>
            <a:r>
              <a:rPr lang="en-US" sz="2400" dirty="0" smtClean="0"/>
              <a:t> </a:t>
            </a:r>
            <a:r>
              <a:rPr lang="en-US" sz="2400" dirty="0"/>
              <a:t>Fresnel (1788 – 1829</a:t>
            </a:r>
            <a:r>
              <a:rPr lang="en-US" sz="2400" dirty="0" smtClean="0"/>
              <a:t>) </a:t>
            </a:r>
            <a:r>
              <a:rPr lang="en-US" sz="2400" dirty="0" err="1" smtClean="0">
                <a:sym typeface="Wingdings"/>
              </a:rPr>
              <a:t></a:t>
            </a:r>
            <a:r>
              <a:rPr lang="en-US" sz="2400" dirty="0" smtClean="0">
                <a:sym typeface="Wingdings"/>
              </a:rPr>
              <a:t> Showed in 1802 and afterward that light clearly behaves as wave through two slit interference and other experiments </a:t>
            </a:r>
          </a:p>
          <a:p>
            <a:pPr eaLnBrk="1" hangingPunct="1"/>
            <a:r>
              <a:rPr lang="en-US" sz="2400" dirty="0" smtClean="0">
                <a:sym typeface="Wingdings"/>
              </a:rPr>
              <a:t>In 1850 Foucault showed that light travel slowly in medium, the final blow to the corpuscular theory in explaining refraction</a:t>
            </a:r>
            <a:endParaRPr lang="en-US" sz="2400" dirty="0"/>
          </a:p>
        </p:txBody>
      </p:sp>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10</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0"/>
            <a:ext cx="8229600" cy="990600"/>
          </a:xfrm>
        </p:spPr>
        <p:txBody>
          <a:bodyPr/>
          <a:lstStyle/>
          <a:p>
            <a:pPr eaLnBrk="1" hangingPunct="1"/>
            <a:r>
              <a:rPr lang="en-US" dirty="0"/>
              <a:t>The Electromagnetic Spectrum</a:t>
            </a:r>
          </a:p>
        </p:txBody>
      </p:sp>
      <p:sp>
        <p:nvSpPr>
          <p:cNvPr id="26627" name="Rectangle 3"/>
          <p:cNvSpPr>
            <a:spLocks noGrp="1" noChangeArrowheads="1"/>
          </p:cNvSpPr>
          <p:nvPr>
            <p:ph type="body" sz="half" idx="1"/>
          </p:nvPr>
        </p:nvSpPr>
        <p:spPr>
          <a:xfrm>
            <a:off x="457200" y="914400"/>
            <a:ext cx="8383587" cy="5029200"/>
          </a:xfrm>
        </p:spPr>
        <p:txBody>
          <a:bodyPr/>
          <a:lstStyle/>
          <a:p>
            <a:pPr eaLnBrk="1" hangingPunct="1"/>
            <a:r>
              <a:rPr lang="en-US" sz="3600" dirty="0"/>
              <a:t>Visible light covers only a small range of the total electromagnetic spectrum</a:t>
            </a:r>
          </a:p>
          <a:p>
            <a:pPr eaLnBrk="1" hangingPunct="1"/>
            <a:r>
              <a:rPr lang="en-US" sz="3600" dirty="0"/>
              <a:t>All electromagnetic waves travel </a:t>
            </a:r>
            <a:r>
              <a:rPr lang="en-US" sz="3600" dirty="0" smtClean="0"/>
              <a:t>in </a:t>
            </a:r>
            <a:r>
              <a:rPr lang="en-US" sz="3600" dirty="0"/>
              <a:t>vacuum with a speed </a:t>
            </a:r>
            <a:r>
              <a:rPr lang="en-US" sz="3600" i="1" dirty="0" err="1"/>
              <a:t>c</a:t>
            </a:r>
            <a:r>
              <a:rPr lang="en-US" sz="3600" dirty="0"/>
              <a:t> given by</a:t>
            </a:r>
            <a:r>
              <a:rPr lang="en-US" sz="3600" dirty="0" smtClean="0"/>
              <a:t>:</a:t>
            </a:r>
          </a:p>
          <a:p>
            <a:pPr eaLnBrk="1" hangingPunct="1"/>
            <a:endParaRPr lang="en-US" sz="3600" dirty="0"/>
          </a:p>
          <a:p>
            <a:pPr eaLnBrk="1" hangingPunct="1">
              <a:buFont typeface="Wingdings" pitchFamily="-84" charset="2"/>
              <a:buNone/>
            </a:pPr>
            <a:endParaRPr lang="en-US" sz="3600" dirty="0"/>
          </a:p>
          <a:p>
            <a:pPr algn="ctr" eaLnBrk="1" hangingPunct="1">
              <a:buFont typeface="Wingdings" pitchFamily="-84" charset="2"/>
              <a:buNone/>
            </a:pPr>
            <a:r>
              <a:rPr lang="en-US" sz="3600" dirty="0"/>
              <a:t>(where </a:t>
            </a:r>
            <a:r>
              <a:rPr lang="el-GR" sz="3600" i="1" dirty="0">
                <a:ea typeface="Arial" pitchFamily="-84" charset="0"/>
                <a:cs typeface="Arial" pitchFamily="-84" charset="0"/>
              </a:rPr>
              <a:t>μ</a:t>
            </a:r>
            <a:r>
              <a:rPr lang="en-US" sz="3600" baseline="-25000" dirty="0">
                <a:ea typeface="Times New Roman" pitchFamily="-84" charset="0"/>
                <a:cs typeface="Times New Roman" pitchFamily="-84" charset="0"/>
              </a:rPr>
              <a:t>0</a:t>
            </a:r>
            <a:r>
              <a:rPr lang="en-US" sz="3600" dirty="0"/>
              <a:t> and </a:t>
            </a:r>
            <a:r>
              <a:rPr lang="el-GR" sz="3600" i="1" dirty="0">
                <a:ea typeface="Arial" pitchFamily="-84" charset="0"/>
                <a:cs typeface="Arial" pitchFamily="-84" charset="0"/>
              </a:rPr>
              <a:t>ε</a:t>
            </a:r>
            <a:r>
              <a:rPr lang="en-US" sz="3600" baseline="-25000" dirty="0">
                <a:ea typeface="Times New Roman" pitchFamily="-84" charset="0"/>
                <a:cs typeface="Times New Roman" pitchFamily="-84" charset="0"/>
              </a:rPr>
              <a:t>0</a:t>
            </a:r>
            <a:r>
              <a:rPr lang="en-US" sz="3600" dirty="0"/>
              <a:t> are the respective permeability  and permittivity of “free” space) </a:t>
            </a:r>
          </a:p>
          <a:p>
            <a:pPr eaLnBrk="1" hangingPunct="1">
              <a:buFont typeface="Wingdings" pitchFamily="-84" charset="2"/>
              <a:buNone/>
            </a:pPr>
            <a:endParaRPr lang="en-US" sz="3600" dirty="0"/>
          </a:p>
        </p:txBody>
      </p:sp>
      <p:pic>
        <p:nvPicPr>
          <p:cNvPr id="26628" name="Picture 14"/>
          <p:cNvPicPr preferRelativeResize="0">
            <a:picLocks noChangeAspect="1" noChangeArrowheads="1"/>
          </p:cNvPicPr>
          <p:nvPr/>
        </p:nvPicPr>
        <p:blipFill>
          <a:blip r:embed="rId3"/>
          <a:srcRect/>
          <a:stretch>
            <a:fillRect/>
          </a:stretch>
        </p:blipFill>
        <p:spPr bwMode="auto">
          <a:xfrm>
            <a:off x="3276600" y="3352800"/>
            <a:ext cx="2835766" cy="1152525"/>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r>
              <a:rPr lang="en-US" smtClean="0"/>
              <a:t>Monday, Oct. 8, 2012</a:t>
            </a:r>
            <a:endParaRPr lang="en-US"/>
          </a:p>
        </p:txBody>
      </p:sp>
      <p:sp>
        <p:nvSpPr>
          <p:cNvPr id="6" name="Slide Number Placeholder 5"/>
          <p:cNvSpPr>
            <a:spLocks noGrp="1"/>
          </p:cNvSpPr>
          <p:nvPr>
            <p:ph type="sldNum" sz="quarter" idx="12"/>
          </p:nvPr>
        </p:nvSpPr>
        <p:spPr/>
        <p:txBody>
          <a:bodyPr/>
          <a:lstStyle/>
          <a:p>
            <a:fld id="{ADB2E083-8E3A-1B42-A68A-F85B4CD88EAD}" type="slidenum">
              <a:rPr lang="en-US" smtClean="0"/>
              <a:pPr/>
              <a:t>11</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00" name="Rectangle 3"/>
          <p:cNvSpPr>
            <a:spLocks noGrp="1" noChangeArrowheads="1"/>
          </p:cNvSpPr>
          <p:nvPr>
            <p:ph type="body" sz="half" idx="1"/>
          </p:nvPr>
        </p:nvSpPr>
        <p:spPr>
          <a:xfrm>
            <a:off x="304800" y="685800"/>
            <a:ext cx="8229600" cy="5715000"/>
          </a:xfrm>
        </p:spPr>
        <p:txBody>
          <a:bodyPr/>
          <a:lstStyle/>
          <a:p>
            <a:pPr eaLnBrk="1" hangingPunct="1"/>
            <a:r>
              <a:rPr lang="en-US" sz="2800" dirty="0"/>
              <a:t>The three fundamental forces are </a:t>
            </a:r>
            <a:r>
              <a:rPr lang="en-US" sz="2800" dirty="0" smtClean="0"/>
              <a:t>introduced</a:t>
            </a:r>
          </a:p>
          <a:p>
            <a:pPr lvl="1" eaLnBrk="1" hangingPunct="1"/>
            <a:r>
              <a:rPr lang="en-US" sz="2400" b="1" dirty="0"/>
              <a:t>Gravitational</a:t>
            </a:r>
            <a:r>
              <a:rPr lang="en-US" sz="2400" dirty="0"/>
              <a:t>: </a:t>
            </a:r>
            <a:endParaRPr lang="en-US" sz="2400" dirty="0" smtClean="0"/>
          </a:p>
          <a:p>
            <a:pPr lvl="1" eaLnBrk="1" hangingPunct="1"/>
            <a:endParaRPr lang="en-US" sz="2400" dirty="0" smtClean="0"/>
          </a:p>
          <a:p>
            <a:pPr lvl="2" eaLnBrk="1" hangingPunct="1"/>
            <a:r>
              <a:rPr lang="en-US" sz="2000" dirty="0" smtClean="0"/>
              <a:t>Responsible for planetary motions, holding things on the ground, etc</a:t>
            </a:r>
          </a:p>
          <a:p>
            <a:pPr lvl="1" eaLnBrk="1" hangingPunct="1"/>
            <a:r>
              <a:rPr lang="en-US" sz="2400" b="1" dirty="0"/>
              <a:t>Electroweak</a:t>
            </a:r>
          </a:p>
          <a:p>
            <a:pPr lvl="2" eaLnBrk="1" hangingPunct="1"/>
            <a:r>
              <a:rPr lang="en-US" b="1" dirty="0"/>
              <a:t>Weak</a:t>
            </a:r>
            <a:r>
              <a:rPr lang="en-US" dirty="0"/>
              <a:t>: Responsible for nuclear beta decay and effective only over distances of ~10</a:t>
            </a:r>
            <a:r>
              <a:rPr lang="en-US" baseline="30000" dirty="0">
                <a:ea typeface="Arial" pitchFamily="-84" charset="0"/>
                <a:cs typeface="Arial" pitchFamily="-84" charset="0"/>
              </a:rPr>
              <a:t>−</a:t>
            </a:r>
            <a:r>
              <a:rPr lang="en-US" baseline="30000" dirty="0"/>
              <a:t>15</a:t>
            </a:r>
            <a:r>
              <a:rPr lang="en-US" dirty="0"/>
              <a:t> </a:t>
            </a:r>
            <a:r>
              <a:rPr lang="en-US" dirty="0" err="1"/>
              <a:t>m</a:t>
            </a:r>
            <a:endParaRPr lang="en-US" dirty="0"/>
          </a:p>
          <a:p>
            <a:pPr lvl="2" eaLnBrk="1" hangingPunct="1"/>
            <a:r>
              <a:rPr lang="en-US" b="1" dirty="0"/>
              <a:t>Electromagnetic</a:t>
            </a:r>
            <a:r>
              <a:rPr lang="en-US" dirty="0" smtClean="0"/>
              <a:t>: Responsible for all non-gravitational interactions, such as all chemical reactions, friction, tension….</a:t>
            </a:r>
          </a:p>
          <a:p>
            <a:pPr lvl="2" eaLnBrk="1" hangingPunct="1"/>
            <a:endParaRPr lang="en-US" dirty="0" smtClean="0"/>
          </a:p>
          <a:p>
            <a:pPr lvl="2" eaLnBrk="1" hangingPunct="1"/>
            <a:r>
              <a:rPr lang="en-US" dirty="0" smtClean="0"/>
              <a:t>	</a:t>
            </a:r>
            <a:r>
              <a:rPr lang="en-US" dirty="0"/>
              <a:t> 	         </a:t>
            </a:r>
            <a:r>
              <a:rPr lang="en-US" dirty="0" smtClean="0"/>
              <a:t> 	(</a:t>
            </a:r>
            <a:r>
              <a:rPr lang="en-US" dirty="0"/>
              <a:t>Coulomb force</a:t>
            </a:r>
            <a:r>
              <a:rPr lang="en-US" dirty="0" smtClean="0"/>
              <a:t>)</a:t>
            </a:r>
          </a:p>
          <a:p>
            <a:pPr lvl="1" eaLnBrk="1" hangingPunct="1"/>
            <a:r>
              <a:rPr lang="en-US" sz="2800" b="1" dirty="0" smtClean="0"/>
              <a:t>Strong</a:t>
            </a:r>
            <a:r>
              <a:rPr lang="en-US" sz="2800" dirty="0"/>
              <a:t>: Responsible for “holding” the nucleus together and effective less than ~10</a:t>
            </a:r>
            <a:r>
              <a:rPr lang="en-US" sz="2800" baseline="30000" dirty="0">
                <a:ea typeface="Arial" pitchFamily="-84" charset="0"/>
                <a:cs typeface="Arial" pitchFamily="-84" charset="0"/>
              </a:rPr>
              <a:t>−</a:t>
            </a:r>
            <a:r>
              <a:rPr lang="en-US" sz="2800" baseline="30000" dirty="0"/>
              <a:t>15</a:t>
            </a:r>
            <a:r>
              <a:rPr lang="en-US" sz="2800" baseline="-25000" dirty="0"/>
              <a:t> </a:t>
            </a:r>
            <a:r>
              <a:rPr lang="en-US" sz="2800" dirty="0" err="1"/>
              <a:t>m</a:t>
            </a:r>
            <a:endParaRPr lang="en-US" sz="2800" dirty="0"/>
          </a:p>
        </p:txBody>
      </p:sp>
      <p:pic>
        <p:nvPicPr>
          <p:cNvPr id="29698" name="Picture 23"/>
          <p:cNvPicPr preferRelativeResize="0">
            <a:picLocks noChangeAspect="1" noChangeArrowheads="1"/>
          </p:cNvPicPr>
          <p:nvPr/>
        </p:nvPicPr>
        <p:blipFill>
          <a:blip r:embed="rId3"/>
          <a:srcRect/>
          <a:stretch>
            <a:fillRect/>
          </a:stretch>
        </p:blipFill>
        <p:spPr bwMode="auto">
          <a:xfrm>
            <a:off x="1838325" y="4572000"/>
            <a:ext cx="2047875" cy="777875"/>
          </a:xfrm>
          <a:prstGeom prst="rect">
            <a:avLst/>
          </a:prstGeom>
          <a:noFill/>
          <a:ln w="9525">
            <a:noFill/>
            <a:miter lim="800000"/>
            <a:headEnd/>
            <a:tailEnd/>
          </a:ln>
        </p:spPr>
      </p:pic>
      <p:sp>
        <p:nvSpPr>
          <p:cNvPr id="29699" name="Rectangle 2"/>
          <p:cNvSpPr>
            <a:spLocks noGrp="1" noChangeArrowheads="1"/>
          </p:cNvSpPr>
          <p:nvPr>
            <p:ph type="title"/>
          </p:nvPr>
        </p:nvSpPr>
        <p:spPr>
          <a:xfrm>
            <a:off x="457200" y="1"/>
            <a:ext cx="8229600" cy="838200"/>
          </a:xfrm>
        </p:spPr>
        <p:txBody>
          <a:bodyPr/>
          <a:lstStyle/>
          <a:p>
            <a:pPr eaLnBrk="1" hangingPunct="1"/>
            <a:r>
              <a:rPr lang="en-US" dirty="0"/>
              <a:t>Also in the Modern Context…</a:t>
            </a:r>
          </a:p>
        </p:txBody>
      </p:sp>
      <p:pic>
        <p:nvPicPr>
          <p:cNvPr id="29701" name="Picture 21"/>
          <p:cNvPicPr preferRelativeResize="0">
            <a:picLocks noChangeAspect="1" noChangeArrowheads="1"/>
          </p:cNvPicPr>
          <p:nvPr/>
        </p:nvPicPr>
        <p:blipFill>
          <a:blip r:embed="rId4"/>
          <a:srcRect/>
          <a:stretch>
            <a:fillRect/>
          </a:stretch>
        </p:blipFill>
        <p:spPr bwMode="auto">
          <a:xfrm>
            <a:off x="2971800" y="1143000"/>
            <a:ext cx="1990725" cy="7239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Monday, Oct. 8, 2012</a:t>
            </a:r>
            <a:endParaRPr lang="en-US"/>
          </a:p>
        </p:txBody>
      </p:sp>
      <p:sp>
        <p:nvSpPr>
          <p:cNvPr id="7" name="Slide Number Placeholder 6"/>
          <p:cNvSpPr>
            <a:spLocks noGrp="1"/>
          </p:cNvSpPr>
          <p:nvPr>
            <p:ph type="sldNum" sz="quarter" idx="12"/>
          </p:nvPr>
        </p:nvSpPr>
        <p:spPr/>
        <p:txBody>
          <a:bodyPr/>
          <a:lstStyle/>
          <a:p>
            <a:fld id="{ADB2E083-8E3A-1B42-A68A-F85B4CD88EAD}" type="slidenum">
              <a:rPr lang="en-US" smtClean="0"/>
              <a:pPr/>
              <a:t>12</a:t>
            </a:fld>
            <a:endParaRPr lang="en-US"/>
          </a:p>
        </p:txBody>
      </p:sp>
      <p:sp>
        <p:nvSpPr>
          <p:cNvPr id="8" name="Footer Placeholder 7"/>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381000" y="77788"/>
            <a:ext cx="8382000" cy="684212"/>
          </a:xfrm>
        </p:spPr>
        <p:txBody>
          <a:bodyPr/>
          <a:lstStyle/>
          <a:p>
            <a:pPr eaLnBrk="1" hangingPunct="1">
              <a:defRPr/>
            </a:pPr>
            <a:r>
              <a:rPr lang="en-US" sz="4800" dirty="0" smtClean="0">
                <a:cs typeface="+mj-cs"/>
              </a:rPr>
              <a:t>Relevance of Gas Concept to Atoms</a:t>
            </a:r>
          </a:p>
        </p:txBody>
      </p:sp>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13</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
        <p:nvSpPr>
          <p:cNvPr id="7" name="Content Placeholder 6"/>
          <p:cNvSpPr>
            <a:spLocks noGrp="1"/>
          </p:cNvSpPr>
          <p:nvPr>
            <p:ph idx="1"/>
          </p:nvPr>
        </p:nvSpPr>
        <p:spPr>
          <a:xfrm>
            <a:off x="304800" y="990600"/>
            <a:ext cx="4267200" cy="5181600"/>
          </a:xfrm>
        </p:spPr>
        <p:txBody>
          <a:bodyPr/>
          <a:lstStyle/>
          <a:p>
            <a:r>
              <a:rPr lang="en-US" sz="2800" dirty="0" smtClean="0"/>
              <a:t>The idea of gas (17</a:t>
            </a:r>
            <a:r>
              <a:rPr lang="en-US" sz="2800" baseline="30000" dirty="0" smtClean="0"/>
              <a:t>th</a:t>
            </a:r>
            <a:r>
              <a:rPr lang="en-US" sz="2800" dirty="0" smtClean="0"/>
              <a:t> century) as a collection of small particles bouncing around with kinetic energy enabled concept of small, unseen objects</a:t>
            </a:r>
          </a:p>
          <a:p>
            <a:r>
              <a:rPr lang="en-US" sz="2800" dirty="0" smtClean="0"/>
              <a:t>This concept formed the bases of existence something small that make up matter </a:t>
            </a:r>
            <a:endParaRPr lang="en-US" sz="2800" dirty="0"/>
          </a:p>
        </p:txBody>
      </p:sp>
      <p:pic>
        <p:nvPicPr>
          <p:cNvPr id="8" name="Picture 1"/>
          <p:cNvPicPr>
            <a:picLocks/>
          </p:cNvPicPr>
          <p:nvPr/>
        </p:nvPicPr>
        <p:blipFill>
          <a:blip r:embed="rId2"/>
          <a:srcRect/>
          <a:stretch>
            <a:fillRect/>
          </a:stretch>
        </p:blipFill>
        <p:spPr bwMode="auto">
          <a:xfrm>
            <a:off x="4800600" y="1320800"/>
            <a:ext cx="4025900" cy="4470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76200"/>
            <a:ext cx="8226425" cy="533400"/>
          </a:xfrm>
        </p:spPr>
        <p:txBody>
          <a:bodyPr/>
          <a:lstStyle/>
          <a:p>
            <a:pPr eaLnBrk="1" hangingPunct="1"/>
            <a:r>
              <a:rPr lang="en-US" dirty="0" smtClean="0"/>
              <a:t>The </a:t>
            </a:r>
            <a:r>
              <a:rPr lang="en-US" dirty="0"/>
              <a:t>Atomic Theory of Matter</a:t>
            </a:r>
          </a:p>
        </p:txBody>
      </p:sp>
      <p:sp>
        <p:nvSpPr>
          <p:cNvPr id="33795" name="Rectangle 3"/>
          <p:cNvSpPr>
            <a:spLocks noGrp="1" noChangeArrowheads="1"/>
          </p:cNvSpPr>
          <p:nvPr>
            <p:ph type="body" idx="1"/>
          </p:nvPr>
        </p:nvSpPr>
        <p:spPr>
          <a:xfrm>
            <a:off x="0" y="533400"/>
            <a:ext cx="9144000" cy="5562600"/>
          </a:xfrm>
        </p:spPr>
        <p:txBody>
          <a:bodyPr/>
          <a:lstStyle/>
          <a:p>
            <a:pPr eaLnBrk="1" hangingPunct="1">
              <a:spcBef>
                <a:spcPct val="0"/>
              </a:spcBef>
            </a:pPr>
            <a:r>
              <a:rPr lang="en-US" sz="2400" dirty="0" smtClean="0"/>
              <a:t>Concept </a:t>
            </a:r>
            <a:r>
              <a:rPr lang="en-US" sz="2400" dirty="0" smtClean="0"/>
              <a:t>initiated </a:t>
            </a:r>
            <a:r>
              <a:rPr lang="en-US" sz="2400" dirty="0"/>
              <a:t>by Democritus and Leucippus (~450 B.C.)</a:t>
            </a:r>
          </a:p>
          <a:p>
            <a:pPr eaLnBrk="1" hangingPunct="1">
              <a:spcBef>
                <a:spcPct val="0"/>
              </a:spcBef>
              <a:buFont typeface="Wingdings" pitchFamily="-84" charset="2"/>
              <a:buNone/>
            </a:pPr>
            <a:r>
              <a:rPr lang="en-US" sz="2400" dirty="0"/>
              <a:t>    (first to us the Greek </a:t>
            </a:r>
            <a:r>
              <a:rPr lang="en-US" sz="2400" i="1" dirty="0" err="1"/>
              <a:t>atomos</a:t>
            </a:r>
            <a:r>
              <a:rPr lang="en-US" sz="2400" dirty="0"/>
              <a:t>,</a:t>
            </a:r>
            <a:r>
              <a:rPr lang="en-US" sz="2400" dirty="0">
                <a:solidFill>
                  <a:srgbClr val="FFFF66"/>
                </a:solidFill>
              </a:rPr>
              <a:t> </a:t>
            </a:r>
            <a:r>
              <a:rPr lang="en-US" sz="2400" dirty="0"/>
              <a:t>meaning “indivisible”</a:t>
            </a:r>
            <a:r>
              <a:rPr lang="en-US" sz="2400" i="1" dirty="0"/>
              <a:t>)</a:t>
            </a:r>
          </a:p>
          <a:p>
            <a:pPr eaLnBrk="1" hangingPunct="1">
              <a:spcBef>
                <a:spcPct val="0"/>
              </a:spcBef>
            </a:pPr>
            <a:r>
              <a:rPr lang="en-US" sz="2400" dirty="0"/>
              <a:t>In addition to fundamental contributions by Boyle, Charles, and Gay-Lussac, Proust (1754 – 1826) proposes the </a:t>
            </a:r>
            <a:r>
              <a:rPr lang="en-US" sz="2400" b="1" dirty="0"/>
              <a:t>law of definite proportions</a:t>
            </a:r>
          </a:p>
          <a:p>
            <a:pPr eaLnBrk="1" hangingPunct="1">
              <a:spcBef>
                <a:spcPct val="0"/>
              </a:spcBef>
            </a:pPr>
            <a:r>
              <a:rPr lang="en-US" sz="2400" dirty="0"/>
              <a:t>Dalton advances the </a:t>
            </a:r>
            <a:r>
              <a:rPr lang="en-US" sz="2400" b="1" dirty="0"/>
              <a:t>atomic theory of matter</a:t>
            </a:r>
            <a:r>
              <a:rPr lang="en-US" sz="2400" dirty="0"/>
              <a:t> to explain the law of definite proportions</a:t>
            </a:r>
          </a:p>
          <a:p>
            <a:pPr eaLnBrk="1" hangingPunct="1">
              <a:spcBef>
                <a:spcPct val="0"/>
              </a:spcBef>
            </a:pPr>
            <a:r>
              <a:rPr lang="en-US" sz="2400" dirty="0"/>
              <a:t>Avogadro proposes that all gases at the same temperature, pressure, and volume contain the </a:t>
            </a:r>
            <a:r>
              <a:rPr lang="en-US" sz="2400" b="1" i="1" dirty="0"/>
              <a:t>same number of molecules (atoms)</a:t>
            </a:r>
            <a:r>
              <a:rPr lang="en-US" sz="2400" dirty="0"/>
              <a:t>; viz. 6.02 </a:t>
            </a:r>
            <a:r>
              <a:rPr lang="en-US" sz="2400" dirty="0">
                <a:ea typeface="Arial" pitchFamily="-84" charset="0"/>
                <a:cs typeface="Arial" pitchFamily="-84" charset="0"/>
              </a:rPr>
              <a:t>×</a:t>
            </a:r>
            <a:r>
              <a:rPr lang="en-US" sz="2400" dirty="0"/>
              <a:t> 10</a:t>
            </a:r>
            <a:r>
              <a:rPr lang="en-US" sz="2400" baseline="30000" dirty="0"/>
              <a:t>23 </a:t>
            </a:r>
            <a:r>
              <a:rPr lang="en-US" sz="2400" dirty="0"/>
              <a:t>atoms</a:t>
            </a:r>
            <a:endParaRPr lang="en-US" sz="2400" dirty="0">
              <a:solidFill>
                <a:srgbClr val="FFFF66"/>
              </a:solidFill>
            </a:endParaRPr>
          </a:p>
          <a:p>
            <a:pPr eaLnBrk="1" hangingPunct="1">
              <a:spcBef>
                <a:spcPct val="0"/>
              </a:spcBef>
            </a:pPr>
            <a:r>
              <a:rPr lang="en-US" sz="2400" dirty="0" err="1"/>
              <a:t>Cannizzaro</a:t>
            </a:r>
            <a:r>
              <a:rPr lang="en-US" sz="2400" dirty="0"/>
              <a:t> (1826 – 1910) makes the distinction between atoms and molecules advancing the ideas of Avogadro</a:t>
            </a:r>
            <a:r>
              <a:rPr lang="en-US" sz="1200" dirty="0" smtClean="0"/>
              <a:t>.</a:t>
            </a:r>
          </a:p>
          <a:p>
            <a:pPr eaLnBrk="1" hangingPunct="1"/>
            <a:r>
              <a:rPr lang="en-US" sz="2400" dirty="0" smtClean="0"/>
              <a:t>Maxwell derives the speed distribution of atoms in a gas</a:t>
            </a:r>
            <a:endParaRPr lang="en-US" sz="1400" dirty="0" smtClean="0"/>
          </a:p>
          <a:p>
            <a:pPr eaLnBrk="1" hangingPunct="1"/>
            <a:r>
              <a:rPr lang="en-US" sz="2400" dirty="0" smtClean="0"/>
              <a:t>Robert Brown (1753 – 1858) observes microscopic “random” motion of suspended grains of pollen in water</a:t>
            </a:r>
            <a:endParaRPr lang="en-US" sz="1400" dirty="0" smtClean="0"/>
          </a:p>
          <a:p>
            <a:pPr eaLnBrk="1" hangingPunct="1"/>
            <a:r>
              <a:rPr lang="en-US" sz="2400" dirty="0" smtClean="0"/>
              <a:t>Einstein in the 20</a:t>
            </a:r>
            <a:r>
              <a:rPr lang="en-US" sz="2400" baseline="30000" dirty="0" smtClean="0"/>
              <a:t>th</a:t>
            </a:r>
            <a:r>
              <a:rPr lang="en-US" sz="2400" dirty="0" smtClean="0"/>
              <a:t> century explains this random motion using atomic </a:t>
            </a:r>
            <a:r>
              <a:rPr lang="en-US" sz="2400" dirty="0" smtClean="0"/>
              <a:t>theory</a:t>
            </a:r>
            <a:endParaRPr lang="en-US" sz="2400" dirty="0" smtClean="0"/>
          </a:p>
          <a:p>
            <a:pPr eaLnBrk="1" hangingPunct="1">
              <a:spcBef>
                <a:spcPct val="0"/>
              </a:spcBef>
            </a:pPr>
            <a:endParaRPr lang="en-US" sz="1200" i="1" dirty="0"/>
          </a:p>
        </p:txBody>
      </p:sp>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14</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152400"/>
            <a:ext cx="9144000" cy="715962"/>
          </a:xfrm>
        </p:spPr>
        <p:txBody>
          <a:bodyPr/>
          <a:lstStyle/>
          <a:p>
            <a:pPr eaLnBrk="1" hangingPunct="1"/>
            <a:r>
              <a:rPr lang="en-US" sz="4000" dirty="0"/>
              <a:t>Overwhelming Evidence for Existence of Atoms</a:t>
            </a:r>
          </a:p>
        </p:txBody>
      </p:sp>
      <p:sp>
        <p:nvSpPr>
          <p:cNvPr id="36867" name="Rectangle 3"/>
          <p:cNvSpPr>
            <a:spLocks noGrp="1" noChangeArrowheads="1"/>
          </p:cNvSpPr>
          <p:nvPr>
            <p:ph type="body" idx="1"/>
          </p:nvPr>
        </p:nvSpPr>
        <p:spPr>
          <a:xfrm>
            <a:off x="457200" y="990600"/>
            <a:ext cx="8305800" cy="4800600"/>
          </a:xfrm>
        </p:spPr>
        <p:txBody>
          <a:bodyPr/>
          <a:lstStyle/>
          <a:p>
            <a:pPr eaLnBrk="1" hangingPunct="1">
              <a:lnSpc>
                <a:spcPct val="80000"/>
              </a:lnSpc>
            </a:pPr>
            <a:r>
              <a:rPr lang="en-US" sz="3600" dirty="0"/>
              <a:t>Max Planck (1858 – 1947) advances the concept to explain blackbody radiation by use of submicroscopic “quanta”</a:t>
            </a:r>
          </a:p>
          <a:p>
            <a:pPr eaLnBrk="1" hangingPunct="1">
              <a:lnSpc>
                <a:spcPct val="80000"/>
              </a:lnSpc>
            </a:pPr>
            <a:r>
              <a:rPr lang="en-US" sz="3600" dirty="0"/>
              <a:t>Boltzmann requires existence of atoms for his advances in statistical mechanics</a:t>
            </a:r>
          </a:p>
          <a:p>
            <a:pPr eaLnBrk="1" hangingPunct="1">
              <a:lnSpc>
                <a:spcPct val="80000"/>
              </a:lnSpc>
            </a:pPr>
            <a:r>
              <a:rPr lang="en-US" sz="3600" dirty="0"/>
              <a:t>Albert Einstein (1879 – 1955) uses molecules to explain Brownian motion and determines the approximate value of their size and mass</a:t>
            </a:r>
          </a:p>
          <a:p>
            <a:pPr eaLnBrk="1" hangingPunct="1">
              <a:lnSpc>
                <a:spcPct val="80000"/>
              </a:lnSpc>
            </a:pPr>
            <a:r>
              <a:rPr lang="en-US" sz="3600" dirty="0"/>
              <a:t>Jean Perrin (1870 – 1942) experimentally verifies Einstein’s predictions </a:t>
            </a:r>
          </a:p>
        </p:txBody>
      </p:sp>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15</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76200"/>
            <a:ext cx="8229600" cy="792162"/>
          </a:xfrm>
        </p:spPr>
        <p:txBody>
          <a:bodyPr/>
          <a:lstStyle/>
          <a:p>
            <a:pPr eaLnBrk="1" hangingPunct="1"/>
            <a:r>
              <a:rPr lang="en-US" sz="4800" dirty="0"/>
              <a:t>Further Complications</a:t>
            </a:r>
          </a:p>
        </p:txBody>
      </p:sp>
      <p:sp>
        <p:nvSpPr>
          <p:cNvPr id="38915" name="Rectangle 3"/>
          <p:cNvSpPr>
            <a:spLocks noGrp="1" noChangeArrowheads="1"/>
          </p:cNvSpPr>
          <p:nvPr>
            <p:ph type="body" idx="1"/>
          </p:nvPr>
        </p:nvSpPr>
        <p:spPr>
          <a:xfrm>
            <a:off x="304800" y="838200"/>
            <a:ext cx="8305799" cy="2514600"/>
          </a:xfrm>
        </p:spPr>
        <p:txBody>
          <a:bodyPr/>
          <a:lstStyle/>
          <a:p>
            <a:pPr eaLnBrk="1" hangingPunct="1">
              <a:buFont typeface="Wingdings" pitchFamily="-84" charset="2"/>
              <a:buNone/>
            </a:pPr>
            <a:r>
              <a:rPr lang="en-US" sz="2800" dirty="0"/>
              <a:t>Three fundamental problems</a:t>
            </a:r>
            <a:r>
              <a:rPr lang="en-US" sz="2800" dirty="0" smtClean="0"/>
              <a:t>:</a:t>
            </a:r>
            <a:endParaRPr lang="en-US" sz="1050" dirty="0" smtClean="0"/>
          </a:p>
          <a:p>
            <a:pPr eaLnBrk="1" hangingPunct="1"/>
            <a:r>
              <a:rPr lang="en-US" sz="2800" dirty="0" smtClean="0">
                <a:solidFill>
                  <a:srgbClr val="800000"/>
                </a:solidFill>
              </a:rPr>
              <a:t>The (non) existence </a:t>
            </a:r>
            <a:r>
              <a:rPr lang="en-US" sz="2800" dirty="0">
                <a:solidFill>
                  <a:srgbClr val="800000"/>
                </a:solidFill>
              </a:rPr>
              <a:t>of </a:t>
            </a:r>
            <a:r>
              <a:rPr lang="en-US" sz="2800" dirty="0" smtClean="0">
                <a:solidFill>
                  <a:srgbClr val="800000"/>
                </a:solidFill>
              </a:rPr>
              <a:t>an EM </a:t>
            </a:r>
            <a:r>
              <a:rPr lang="en-US" sz="2800" dirty="0">
                <a:solidFill>
                  <a:srgbClr val="800000"/>
                </a:solidFill>
              </a:rPr>
              <a:t>medium</a:t>
            </a:r>
            <a:r>
              <a:rPr lang="en-US" sz="2800" dirty="0" smtClean="0">
                <a:solidFill>
                  <a:srgbClr val="800000"/>
                </a:solidFill>
              </a:rPr>
              <a:t> </a:t>
            </a:r>
            <a:r>
              <a:rPr lang="en-US" sz="2800" dirty="0" smtClean="0"/>
              <a:t>that transmits light from the sun</a:t>
            </a:r>
          </a:p>
          <a:p>
            <a:pPr eaLnBrk="1" hangingPunct="1"/>
            <a:r>
              <a:rPr lang="en-US" sz="2800" dirty="0"/>
              <a:t>The</a:t>
            </a:r>
            <a:r>
              <a:rPr lang="en-US" sz="2800" dirty="0" smtClean="0"/>
              <a:t> observed </a:t>
            </a:r>
            <a:r>
              <a:rPr lang="en-US" sz="2800" dirty="0">
                <a:solidFill>
                  <a:srgbClr val="800000"/>
                </a:solidFill>
              </a:rPr>
              <a:t>differences in the electric and magnetic field between stationary and moving reference </a:t>
            </a:r>
            <a:r>
              <a:rPr lang="en-US" sz="2800" dirty="0"/>
              <a:t>systems</a:t>
            </a:r>
            <a:r>
              <a:rPr lang="en-US" sz="2800" dirty="0" smtClean="0"/>
              <a:t> </a:t>
            </a:r>
            <a:endParaRPr lang="en-US" sz="2800" dirty="0"/>
          </a:p>
        </p:txBody>
      </p:sp>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16</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
        <p:nvSpPr>
          <p:cNvPr id="7" name="Rectangle 3"/>
          <p:cNvSpPr txBox="1">
            <a:spLocks noChangeArrowheads="1"/>
          </p:cNvSpPr>
          <p:nvPr/>
        </p:nvSpPr>
        <p:spPr bwMode="auto">
          <a:xfrm>
            <a:off x="304800" y="3276600"/>
            <a:ext cx="5486400"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The </a:t>
            </a:r>
            <a:r>
              <a:rPr kumimoji="0" lang="en-US" sz="2800" b="0" i="0" u="none" strike="noStrike" kern="0" cap="none" spc="0" normalizeH="0" baseline="0" noProof="0" dirty="0" smtClean="0">
                <a:ln>
                  <a:noFill/>
                </a:ln>
                <a:solidFill>
                  <a:srgbClr val="800000"/>
                </a:solidFill>
                <a:effectLst/>
                <a:uLnTx/>
                <a:uFillTx/>
                <a:latin typeface="+mn-lt"/>
                <a:ea typeface="ＭＳ Ｐゴシック" pitchFamily="-1" charset="-128"/>
                <a:cs typeface="ＭＳ Ｐゴシック" pitchFamily="-1" charset="-128"/>
              </a:rPr>
              <a:t>failure of classical physics to explain blackbody radiation </a:t>
            </a:r>
            <a:r>
              <a:rPr kumimoji="0" lang="en-US" sz="2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in which characteristic spectra of radiation that cover the entire EM wavelengths were observed depending on temperature not on the body itself</a:t>
            </a:r>
            <a:endParaRPr kumimoji="0" lang="en-US" sz="2800" b="0" i="0" u="none" strike="noStrike" kern="0" cap="none" spc="0" normalizeH="0" baseline="0" noProof="0" dirty="0">
              <a:ln>
                <a:noFill/>
              </a:ln>
              <a:solidFill>
                <a:srgbClr val="FFFF66"/>
              </a:solidFill>
              <a:effectLst/>
              <a:uLnTx/>
              <a:uFillTx/>
              <a:latin typeface="+mn-lt"/>
              <a:ea typeface="ＭＳ Ｐゴシック" pitchFamily="-1" charset="-128"/>
              <a:cs typeface="ＭＳ Ｐゴシック" pitchFamily="-1" charset="-128"/>
            </a:endParaRPr>
          </a:p>
        </p:txBody>
      </p:sp>
      <p:pic>
        <p:nvPicPr>
          <p:cNvPr id="9" name="Picture 1"/>
          <p:cNvPicPr>
            <a:picLocks/>
          </p:cNvPicPr>
          <p:nvPr/>
        </p:nvPicPr>
        <p:blipFill>
          <a:blip r:embed="rId3"/>
          <a:srcRect/>
          <a:stretch>
            <a:fillRect/>
          </a:stretch>
        </p:blipFill>
        <p:spPr bwMode="auto">
          <a:xfrm>
            <a:off x="5715000" y="3352800"/>
            <a:ext cx="3276600" cy="3352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304800"/>
            <a:ext cx="7772400" cy="1143000"/>
          </a:xfrm>
        </p:spPr>
        <p:txBody>
          <a:bodyPr/>
          <a:lstStyle/>
          <a:p>
            <a:pPr eaLnBrk="1" hangingPunct="1"/>
            <a:r>
              <a:rPr lang="en-US" dirty="0"/>
              <a:t>Additional Discoveries Contribute to the Complications</a:t>
            </a:r>
          </a:p>
        </p:txBody>
      </p:sp>
      <p:sp>
        <p:nvSpPr>
          <p:cNvPr id="39939" name="Rectangle 3"/>
          <p:cNvSpPr>
            <a:spLocks noGrp="1" noChangeArrowheads="1"/>
          </p:cNvSpPr>
          <p:nvPr>
            <p:ph type="body" idx="1"/>
          </p:nvPr>
        </p:nvSpPr>
        <p:spPr>
          <a:xfrm>
            <a:off x="457200" y="1717675"/>
            <a:ext cx="8229600" cy="4225925"/>
          </a:xfrm>
        </p:spPr>
        <p:txBody>
          <a:bodyPr/>
          <a:lstStyle/>
          <a:p>
            <a:pPr eaLnBrk="1" hangingPunct="1"/>
            <a:r>
              <a:rPr lang="en-US" sz="3600" dirty="0"/>
              <a:t>Discovery of x-</a:t>
            </a:r>
            <a:r>
              <a:rPr lang="en-US" sz="3600" dirty="0" smtClean="0"/>
              <a:t>rays (1895, Rontgen)</a:t>
            </a:r>
          </a:p>
          <a:p>
            <a:pPr eaLnBrk="1" hangingPunct="1"/>
            <a:r>
              <a:rPr lang="en-US" sz="3600" dirty="0"/>
              <a:t>Discovery of </a:t>
            </a:r>
            <a:r>
              <a:rPr lang="en-US" sz="3600" dirty="0" smtClean="0"/>
              <a:t>radioactivity (1896, Becquerel)</a:t>
            </a:r>
          </a:p>
          <a:p>
            <a:pPr eaLnBrk="1" hangingPunct="1"/>
            <a:r>
              <a:rPr lang="en-US" sz="3600" dirty="0"/>
              <a:t>Discovery of the </a:t>
            </a:r>
            <a:r>
              <a:rPr lang="en-US" sz="3600" dirty="0" smtClean="0"/>
              <a:t>electron (1897, Thompson)</a:t>
            </a:r>
          </a:p>
          <a:p>
            <a:pPr eaLnBrk="1" hangingPunct="1"/>
            <a:r>
              <a:rPr lang="en-US" sz="3600" dirty="0"/>
              <a:t>Discovery of the Zeeman </a:t>
            </a:r>
            <a:r>
              <a:rPr lang="en-US" sz="3600" dirty="0" smtClean="0"/>
              <a:t>effect (1896, Zeeman) dependence of spectral frequency on magnetic field</a:t>
            </a:r>
          </a:p>
          <a:p>
            <a:pPr algn="ctr" eaLnBrk="1" hangingPunct="1">
              <a:buFont typeface="Wingdings" pitchFamily="-84" charset="2"/>
              <a:buNone/>
            </a:pPr>
            <a:endParaRPr lang="en-US" sz="3600" dirty="0"/>
          </a:p>
          <a:p>
            <a:pPr eaLnBrk="1" hangingPunct="1"/>
            <a:endParaRPr lang="en-US" sz="3600" dirty="0">
              <a:solidFill>
                <a:srgbClr val="FFFF66"/>
              </a:solidFill>
            </a:endParaRPr>
          </a:p>
        </p:txBody>
      </p:sp>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17</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a:xfrm>
            <a:off x="457200" y="-152400"/>
            <a:ext cx="8226425" cy="1017587"/>
          </a:xfrm>
        </p:spPr>
        <p:txBody>
          <a:bodyPr/>
          <a:lstStyle/>
          <a:p>
            <a:pPr eaLnBrk="1" hangingPunct="1"/>
            <a:r>
              <a:rPr lang="en-US" dirty="0">
                <a:ea typeface="ＭＳ Ｐゴシック" pitchFamily="-84" charset="-128"/>
                <a:cs typeface="ＭＳ Ｐゴシック" pitchFamily="-84" charset="-128"/>
              </a:rPr>
              <a:t>Newtonian (Classical) Relativity</a:t>
            </a:r>
          </a:p>
        </p:txBody>
      </p:sp>
      <p:sp>
        <p:nvSpPr>
          <p:cNvPr id="17410" name="Rectangle 3"/>
          <p:cNvSpPr>
            <a:spLocks noGrp="1" noChangeArrowheads="1"/>
          </p:cNvSpPr>
          <p:nvPr>
            <p:ph type="subTitle" idx="1"/>
          </p:nvPr>
        </p:nvSpPr>
        <p:spPr>
          <a:xfrm>
            <a:off x="228600" y="914400"/>
            <a:ext cx="8534400" cy="5181600"/>
          </a:xfrm>
        </p:spPr>
        <p:txBody>
          <a:bodyPr/>
          <a:lstStyle/>
          <a:p>
            <a:pPr marL="347663" indent="-347663" algn="just" eaLnBrk="1" hangingPunct="1"/>
            <a:r>
              <a:rPr lang="en-US" sz="2800" dirty="0" smtClean="0">
                <a:ea typeface="ＭＳ Ｐゴシック" pitchFamily="-84" charset="-128"/>
                <a:cs typeface="ＭＳ Ｐゴシック" pitchFamily="-84" charset="-128"/>
              </a:rPr>
              <a:t>It </a:t>
            </a:r>
            <a:r>
              <a:rPr lang="en-US" sz="2800" dirty="0">
                <a:ea typeface="ＭＳ Ｐゴシック" pitchFamily="-84" charset="-128"/>
                <a:cs typeface="ＭＳ Ｐゴシック" pitchFamily="-84" charset="-128"/>
              </a:rPr>
              <a:t>is assumed that </a:t>
            </a:r>
            <a:r>
              <a:rPr lang="en-US" sz="2800" dirty="0" smtClean="0">
                <a:ea typeface="ＭＳ Ｐゴシック" pitchFamily="-84" charset="-128"/>
                <a:cs typeface="ＭＳ Ｐゴシック" pitchFamily="-84" charset="-128"/>
              </a:rPr>
              <a:t>Newton’</a:t>
            </a:r>
            <a:r>
              <a:rPr lang="en-US" altLang="ja-JP" sz="2800" dirty="0" smtClean="0">
                <a:ea typeface="ＭＳ Ｐゴシック" pitchFamily="-84" charset="-128"/>
                <a:cs typeface="ＭＳ Ｐゴシック" pitchFamily="-84" charset="-128"/>
              </a:rPr>
              <a:t>s </a:t>
            </a:r>
            <a:r>
              <a:rPr lang="en-US" altLang="ja-JP" sz="2800" dirty="0">
                <a:ea typeface="ＭＳ Ｐゴシック" pitchFamily="-84" charset="-128"/>
                <a:cs typeface="ＭＳ Ｐゴシック" pitchFamily="-84" charset="-128"/>
              </a:rPr>
              <a:t>laws of motion must be measured with respect to (relative to) some reference </a:t>
            </a:r>
            <a:r>
              <a:rPr lang="en-US" altLang="ja-JP" sz="2800" dirty="0" smtClean="0">
                <a:ea typeface="ＭＳ Ｐゴシック" pitchFamily="-84" charset="-128"/>
                <a:cs typeface="ＭＳ Ｐゴシック" pitchFamily="-84" charset="-128"/>
              </a:rPr>
              <a:t>frame.</a:t>
            </a:r>
          </a:p>
          <a:p>
            <a:pPr marL="347663" indent="-347663" algn="just" eaLnBrk="1" hangingPunct="1"/>
            <a:r>
              <a:rPr lang="en-US" sz="2800" dirty="0" smtClean="0">
                <a:ea typeface="ＭＳ Ｐゴシック" pitchFamily="-84" charset="-128"/>
                <a:cs typeface="ＭＳ Ｐゴシック" pitchFamily="-84" charset="-128"/>
              </a:rPr>
              <a:t>A reference frame is called an </a:t>
            </a:r>
            <a:r>
              <a:rPr lang="en-US" sz="2800" b="1" dirty="0" smtClean="0">
                <a:ea typeface="ＭＳ Ｐゴシック" pitchFamily="-84" charset="-128"/>
                <a:cs typeface="ＭＳ Ｐゴシック" pitchFamily="-84" charset="-128"/>
              </a:rPr>
              <a:t>inertial frame</a:t>
            </a:r>
            <a:r>
              <a:rPr lang="en-US" sz="2800" dirty="0" smtClean="0">
                <a:ea typeface="ＭＳ Ｐゴシック" pitchFamily="-84" charset="-128"/>
                <a:cs typeface="ＭＳ Ｐゴシック" pitchFamily="-84" charset="-128"/>
              </a:rPr>
              <a:t> if Newton laws are valid in that frame.</a:t>
            </a:r>
          </a:p>
          <a:p>
            <a:pPr marL="347663" indent="-347663" algn="just" eaLnBrk="1" hangingPunct="1"/>
            <a:r>
              <a:rPr lang="en-US" sz="2800" dirty="0" smtClean="0">
                <a:ea typeface="ＭＳ Ｐゴシック" pitchFamily="-84" charset="-128"/>
                <a:cs typeface="ＭＳ Ｐゴシック" pitchFamily="-84" charset="-128"/>
              </a:rPr>
              <a:t>Such a frame is established when a body, not subjected to net external forces, is observed to move in rectilinear motion at constant velocity</a:t>
            </a:r>
          </a:p>
          <a:p>
            <a:pPr marL="347663" indent="-347663" algn="just" eaLnBrk="1" hangingPunct="1"/>
            <a:r>
              <a:rPr lang="en-US" sz="2800" dirty="0" err="1" smtClean="0">
                <a:ea typeface="ＭＳ Ｐゴシック" pitchFamily="-84" charset="-128"/>
                <a:cs typeface="ＭＳ Ｐゴシック" pitchFamily="-84" charset="-128"/>
                <a:sym typeface="Wingdings"/>
              </a:rPr>
              <a:t></a:t>
            </a:r>
            <a:r>
              <a:rPr lang="en-US" sz="2800" dirty="0" smtClean="0">
                <a:ea typeface="ＭＳ Ｐゴシック" pitchFamily="-84" charset="-128"/>
                <a:cs typeface="ＭＳ Ｐゴシック" pitchFamily="-84" charset="-128"/>
                <a:sym typeface="Wingdings"/>
              </a:rPr>
              <a:t> </a:t>
            </a:r>
            <a:r>
              <a:rPr lang="en-US" sz="2800" dirty="0" smtClean="0">
                <a:solidFill>
                  <a:srgbClr val="FF0000"/>
                </a:solidFill>
                <a:ea typeface="ＭＳ Ｐゴシック" pitchFamily="-84" charset="-128"/>
                <a:cs typeface="ＭＳ Ｐゴシック" pitchFamily="-84" charset="-128"/>
                <a:sym typeface="Wingdings"/>
              </a:rPr>
              <a:t>Newtonian Principle of Relativity (Galilean Invariance)</a:t>
            </a:r>
            <a:r>
              <a:rPr lang="en-US" sz="2800" dirty="0" smtClean="0">
                <a:ea typeface="ＭＳ Ｐゴシック" pitchFamily="-84" charset="-128"/>
                <a:cs typeface="ＭＳ Ｐゴシック" pitchFamily="-84" charset="-128"/>
                <a:sym typeface="Wingdings"/>
              </a:rPr>
              <a:t>: </a:t>
            </a:r>
            <a:r>
              <a:rPr lang="en-US" sz="2800" dirty="0" smtClean="0">
                <a:ea typeface="ＭＳ Ｐゴシック" pitchFamily="-84" charset="-128"/>
                <a:cs typeface="ＭＳ Ｐゴシック" pitchFamily="-84" charset="-128"/>
              </a:rPr>
              <a:t>If Newton’</a:t>
            </a:r>
            <a:r>
              <a:rPr lang="en-US" altLang="ja-JP" sz="2800" dirty="0" smtClean="0">
                <a:ea typeface="ＭＳ Ｐゴシック" pitchFamily="-84" charset="-128"/>
                <a:cs typeface="ＭＳ Ｐゴシック" pitchFamily="-84" charset="-128"/>
              </a:rPr>
              <a:t>s laws are valid in one reference frame, then they are also valid in another reference frame moving at a uniform velocity relative to the first system.</a:t>
            </a:r>
            <a:endParaRPr lang="en-US" sz="2800" dirty="0" smtClean="0">
              <a:ea typeface="ＭＳ Ｐゴシック" pitchFamily="-84" charset="-128"/>
              <a:cs typeface="ＭＳ Ｐゴシック" pitchFamily="-84" charset="-128"/>
            </a:endParaRPr>
          </a:p>
          <a:p>
            <a:pPr marL="347663" indent="-347663" algn="just" eaLnBrk="1" hangingPunct="1">
              <a:buNone/>
            </a:pPr>
            <a:endParaRPr lang="en-US" sz="2800" dirty="0" smtClean="0">
              <a:ea typeface="ＭＳ Ｐゴシック" pitchFamily="-84" charset="-128"/>
              <a:cs typeface="ＭＳ Ｐゴシック" pitchFamily="-84" charset="-128"/>
            </a:endParaRPr>
          </a:p>
          <a:p>
            <a:pPr marL="347663" indent="-347663" algn="just" eaLnBrk="1" hangingPunct="1"/>
            <a:endParaRPr lang="en-US" dirty="0" smtClean="0">
              <a:ea typeface="ＭＳ Ｐゴシック" pitchFamily="-84" charset="-128"/>
              <a:cs typeface="ＭＳ Ｐゴシック" pitchFamily="-84" charset="-128"/>
            </a:endParaRPr>
          </a:p>
          <a:p>
            <a:pPr marL="347663" indent="-347663" algn="just" eaLnBrk="1" hangingPunct="1">
              <a:buFont typeface="Wingdings" pitchFamily="-84" charset="2"/>
              <a:buChar char="n"/>
            </a:pPr>
            <a:endParaRPr lang="en-US" altLang="ja-JP" sz="2800" dirty="0" smtClean="0">
              <a:ea typeface="ＭＳ Ｐゴシック" pitchFamily="-84" charset="-128"/>
              <a:cs typeface="ＭＳ Ｐゴシック" pitchFamily="-84" charset="-128"/>
            </a:endParaRPr>
          </a:p>
          <a:p>
            <a:pPr marL="347663" indent="-347663" algn="just" eaLnBrk="1" hangingPunct="1"/>
            <a:endParaRPr lang="en-US" sz="28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3DD774B2-BEFC-0F4C-8EFB-A9A3D81A594A}" type="slidenum">
              <a:rPr lang="en-US" smtClean="0"/>
              <a:pPr>
                <a:defRPr/>
              </a:pPr>
              <a:t>18</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57200" y="0"/>
            <a:ext cx="8229600" cy="788987"/>
          </a:xfrm>
        </p:spPr>
        <p:txBody>
          <a:bodyPr/>
          <a:lstStyle/>
          <a:p>
            <a:pPr eaLnBrk="1" hangingPunct="1"/>
            <a:r>
              <a:rPr lang="en-US" sz="3600" dirty="0">
                <a:ea typeface="ＭＳ Ｐゴシック" pitchFamily="-84" charset="-128"/>
                <a:cs typeface="ＭＳ Ｐゴシック" pitchFamily="-84" charset="-128"/>
              </a:rPr>
              <a:t>Conditions of the Galilean Transformation</a:t>
            </a:r>
          </a:p>
        </p:txBody>
      </p:sp>
      <p:sp>
        <p:nvSpPr>
          <p:cNvPr id="22530" name="Rectangle 3"/>
          <p:cNvSpPr>
            <a:spLocks noGrp="1" noChangeArrowheads="1"/>
          </p:cNvSpPr>
          <p:nvPr>
            <p:ph type="body" sz="half" idx="1"/>
          </p:nvPr>
        </p:nvSpPr>
        <p:spPr>
          <a:xfrm>
            <a:off x="457200" y="838200"/>
            <a:ext cx="8307387" cy="4497387"/>
          </a:xfrm>
        </p:spPr>
        <p:txBody>
          <a:bodyPr/>
          <a:lstStyle/>
          <a:p>
            <a:pPr eaLnBrk="1" hangingPunct="1"/>
            <a:r>
              <a:rPr lang="en-US" sz="2800" dirty="0">
                <a:ea typeface="ＭＳ Ｐゴシック" pitchFamily="-84" charset="-128"/>
                <a:cs typeface="ＭＳ Ｐゴシック" pitchFamily="-84" charset="-128"/>
              </a:rPr>
              <a:t>Parallel </a:t>
            </a:r>
            <a:r>
              <a:rPr lang="en-US" sz="2800" dirty="0" smtClean="0">
                <a:ea typeface="ＭＳ Ｐゴシック" pitchFamily="-84" charset="-128"/>
                <a:cs typeface="ＭＳ Ｐゴシック" pitchFamily="-84" charset="-128"/>
              </a:rPr>
              <a:t>axes between the two inertial reference frames</a:t>
            </a:r>
          </a:p>
          <a:p>
            <a:pPr eaLnBrk="1" hangingPunct="1"/>
            <a:r>
              <a:rPr lang="en-US" sz="2800" dirty="0">
                <a:ea typeface="ＭＳ Ｐゴシック" pitchFamily="-84" charset="-128"/>
                <a:cs typeface="ＭＳ Ｐゴシック" pitchFamily="-84" charset="-128"/>
              </a:rPr>
              <a:t>K</a:t>
            </a:r>
            <a:r>
              <a:rPr lang="ja-JP" altLang="en-US" sz="2800" dirty="0">
                <a:ea typeface="ＭＳ Ｐゴシック" pitchFamily="-84" charset="-128"/>
                <a:cs typeface="ＭＳ Ｐゴシック" pitchFamily="-84" charset="-128"/>
              </a:rPr>
              <a:t>’</a:t>
            </a:r>
            <a:r>
              <a:rPr lang="en-US" altLang="ja-JP" sz="2800" dirty="0">
                <a:ea typeface="ＭＳ Ｐゴシック" pitchFamily="-84" charset="-128"/>
                <a:cs typeface="ＭＳ Ｐゴシック" pitchFamily="-84" charset="-128"/>
              </a:rPr>
              <a:t> has a constant relative velocity in the </a:t>
            </a:r>
            <a:r>
              <a:rPr lang="en-US" altLang="ja-JP" sz="2800" i="1" dirty="0" err="1">
                <a:ea typeface="ＭＳ Ｐゴシック" pitchFamily="-84" charset="-128"/>
                <a:cs typeface="ＭＳ Ｐゴシック" pitchFamily="-84" charset="-128"/>
              </a:rPr>
              <a:t>x</a:t>
            </a:r>
            <a:r>
              <a:rPr lang="en-US" altLang="ja-JP" sz="2800" dirty="0">
                <a:ea typeface="ＭＳ Ｐゴシック" pitchFamily="-84" charset="-128"/>
                <a:cs typeface="ＭＳ Ｐゴシック" pitchFamily="-84" charset="-128"/>
              </a:rPr>
              <a:t>-direction with respect to K</a:t>
            </a:r>
          </a:p>
          <a:p>
            <a:pPr eaLnBrk="1" hangingPunct="1">
              <a:buFont typeface="Wingdings" pitchFamily="-84" charset="2"/>
              <a:buNone/>
            </a:pPr>
            <a:endParaRPr lang="en-US" sz="28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eaLnBrk="1" hangingPunct="1"/>
            <a:r>
              <a:rPr lang="en-US" sz="2800" b="1" dirty="0">
                <a:ea typeface="ＭＳ Ｐゴシック" pitchFamily="-84" charset="-128"/>
                <a:cs typeface="ＭＳ Ｐゴシック" pitchFamily="-84" charset="-128"/>
              </a:rPr>
              <a:t>Time</a:t>
            </a:r>
            <a:r>
              <a:rPr lang="en-US" sz="2800" dirty="0">
                <a:ea typeface="ＭＳ Ｐゴシック" pitchFamily="-84" charset="-128"/>
                <a:cs typeface="ＭＳ Ｐゴシック" pitchFamily="-84" charset="-128"/>
              </a:rPr>
              <a:t> (</a:t>
            </a:r>
            <a:r>
              <a:rPr lang="en-US" sz="2800" i="1" dirty="0" err="1">
                <a:ea typeface="ＭＳ Ｐゴシック" pitchFamily="-84" charset="-128"/>
                <a:cs typeface="ＭＳ Ｐゴシック" pitchFamily="-84" charset="-128"/>
              </a:rPr>
              <a:t>t</a:t>
            </a:r>
            <a:r>
              <a:rPr lang="en-US" sz="2800" dirty="0">
                <a:ea typeface="ＭＳ Ｐゴシック" pitchFamily="-84" charset="-128"/>
                <a:cs typeface="ＭＳ Ｐゴシック" pitchFamily="-84" charset="-128"/>
              </a:rPr>
              <a:t>) for all observers is a </a:t>
            </a:r>
            <a:r>
              <a:rPr lang="en-US" sz="2800" i="1" dirty="0">
                <a:ea typeface="ＭＳ Ｐゴシック" pitchFamily="-84" charset="-128"/>
                <a:cs typeface="ＭＳ Ｐゴシック" pitchFamily="-84" charset="-128"/>
              </a:rPr>
              <a:t>Fundamental invariant</a:t>
            </a:r>
            <a:r>
              <a:rPr lang="en-US" sz="2800" dirty="0">
                <a:ea typeface="ＭＳ Ｐゴシック" pitchFamily="-84" charset="-128"/>
                <a:cs typeface="ＭＳ Ｐゴシック" pitchFamily="-84" charset="-128"/>
              </a:rPr>
              <a:t>, i.e., the same for all inertial </a:t>
            </a:r>
            <a:r>
              <a:rPr lang="en-US" sz="2800" dirty="0" smtClean="0">
                <a:ea typeface="ＭＳ Ｐゴシック" pitchFamily="-84" charset="-128"/>
                <a:cs typeface="ＭＳ Ｐゴシック" pitchFamily="-84" charset="-128"/>
              </a:rPr>
              <a:t>observers</a:t>
            </a:r>
          </a:p>
          <a:p>
            <a:pPr lvl="1" eaLnBrk="1" hangingPunct="1"/>
            <a:r>
              <a:rPr lang="en-US" sz="2400" dirty="0" smtClean="0">
                <a:ea typeface="ＭＳ Ｐゴシック" pitchFamily="-84" charset="-128"/>
                <a:cs typeface="ＭＳ Ｐゴシック" pitchFamily="-84" charset="-128"/>
              </a:rPr>
              <a:t>Space and time are separate!!</a:t>
            </a:r>
            <a:endParaRPr lang="en-US" sz="2400" dirty="0">
              <a:ea typeface="ＭＳ Ｐゴシック" pitchFamily="-84" charset="-128"/>
              <a:cs typeface="ＭＳ Ｐゴシック" pitchFamily="-84" charset="-128"/>
            </a:endParaRPr>
          </a:p>
        </p:txBody>
      </p:sp>
      <p:pic>
        <p:nvPicPr>
          <p:cNvPr id="22531" name="Picture 15"/>
          <p:cNvPicPr preferRelativeResize="0">
            <a:picLocks noChangeAspect="1" noChangeArrowheads="1"/>
          </p:cNvPicPr>
          <p:nvPr/>
        </p:nvPicPr>
        <p:blipFill>
          <a:blip r:embed="rId2"/>
          <a:srcRect/>
          <a:stretch>
            <a:fillRect/>
          </a:stretch>
        </p:blipFill>
        <p:spPr bwMode="auto">
          <a:xfrm>
            <a:off x="3797300" y="2057400"/>
            <a:ext cx="1917700" cy="2554314"/>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r>
              <a:rPr lang="en-US" smtClean="0"/>
              <a:t>Monday, Oct. 8, 2012</a:t>
            </a:r>
            <a:endParaRPr lang="en-US"/>
          </a:p>
        </p:txBody>
      </p:sp>
      <p:sp>
        <p:nvSpPr>
          <p:cNvPr id="6" name="Slide Number Placeholder 5"/>
          <p:cNvSpPr>
            <a:spLocks noGrp="1"/>
          </p:cNvSpPr>
          <p:nvPr>
            <p:ph type="sldNum" sz="quarter" idx="12"/>
          </p:nvPr>
        </p:nvSpPr>
        <p:spPr/>
        <p:txBody>
          <a:bodyPr/>
          <a:lstStyle/>
          <a:p>
            <a:fld id="{D2E2D3D9-226A-124B-9637-7AA1A3A82A15}" type="slidenum">
              <a:rPr lang="en-US" smtClean="0"/>
              <a:pPr/>
              <a:t>19</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Monday, Oct. 8, 2012</a:t>
            </a:r>
            <a:endParaRPr lang="en-US"/>
          </a:p>
        </p:txBody>
      </p:sp>
      <p:sp>
        <p:nvSpPr>
          <p:cNvPr id="5" name="Footer Placeholder 4"/>
          <p:cNvSpPr>
            <a:spLocks noGrp="1"/>
          </p:cNvSpPr>
          <p:nvPr>
            <p:ph type="ftr" sz="quarter" idx="11"/>
          </p:nvPr>
        </p:nvSpPr>
        <p:spPr/>
        <p:txBody>
          <a:bodyPr/>
          <a:lstStyle/>
          <a:p>
            <a:pPr>
              <a:defRPr/>
            </a:pPr>
            <a:r>
              <a:rPr lang="en-US" smtClean="0"/>
              <a:t>PHYS 3313-001, Fall 2012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914400" y="0"/>
            <a:ext cx="7772400" cy="8382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685800"/>
            <a:ext cx="8305800" cy="5257800"/>
          </a:xfrm>
        </p:spPr>
        <p:txBody>
          <a:bodyPr/>
          <a:lstStyle/>
          <a:p>
            <a:pPr eaLnBrk="1" hangingPunct="1"/>
            <a:r>
              <a:rPr lang="en-US" sz="2000" dirty="0" smtClean="0"/>
              <a:t>Quiz results</a:t>
            </a:r>
          </a:p>
          <a:p>
            <a:pPr lvl="1" eaLnBrk="1" hangingPunct="1"/>
            <a:r>
              <a:rPr lang="en-US" sz="1600" dirty="0" smtClean="0"/>
              <a:t>Class average: 40.4/60</a:t>
            </a:r>
          </a:p>
          <a:p>
            <a:pPr lvl="2" eaLnBrk="1" hangingPunct="1"/>
            <a:r>
              <a:rPr lang="en-US" sz="1400" dirty="0" smtClean="0"/>
              <a:t>Equivalent to: 67.3/100</a:t>
            </a:r>
          </a:p>
          <a:p>
            <a:pPr lvl="1" eaLnBrk="1" hangingPunct="1"/>
            <a:r>
              <a:rPr lang="en-US" sz="1600" dirty="0" smtClean="0"/>
              <a:t>How did you do last time?: 27.4/100</a:t>
            </a:r>
          </a:p>
          <a:p>
            <a:pPr lvl="1" eaLnBrk="1" hangingPunct="1"/>
            <a:r>
              <a:rPr lang="en-US" sz="1600" dirty="0" smtClean="0"/>
              <a:t>Top score: 60/60</a:t>
            </a:r>
          </a:p>
          <a:p>
            <a:pPr eaLnBrk="1" hangingPunct="1"/>
            <a:r>
              <a:rPr lang="en-US" sz="2000" dirty="0" smtClean="0"/>
              <a:t>Mid-term exam</a:t>
            </a:r>
          </a:p>
          <a:p>
            <a:pPr lvl="1" eaLnBrk="1" hangingPunct="1"/>
            <a:r>
              <a:rPr lang="en-US" sz="1600" dirty="0" smtClean="0"/>
              <a:t>In class on Wednesday, Oct. 10, in PKH107</a:t>
            </a:r>
          </a:p>
          <a:p>
            <a:pPr lvl="1" eaLnBrk="1" hangingPunct="1"/>
            <a:r>
              <a:rPr lang="en-US" sz="1600" dirty="0" smtClean="0"/>
              <a:t>Covers: CH1.1 to CH5.8</a:t>
            </a:r>
          </a:p>
          <a:p>
            <a:pPr lvl="1" eaLnBrk="1" hangingPunct="1"/>
            <a:r>
              <a:rPr lang="en-US" sz="1600" dirty="0" smtClean="0"/>
              <a:t>Style: Mixture of multiple choices and free response problems which are more heavily weighted</a:t>
            </a:r>
          </a:p>
          <a:p>
            <a:pPr lvl="1" eaLnBrk="1" hangingPunct="1"/>
            <a:r>
              <a:rPr lang="en-US" sz="1600" dirty="0" smtClean="0"/>
              <a:t>Mid-term exam constitutes 20% of the total</a:t>
            </a:r>
          </a:p>
          <a:p>
            <a:pPr lvl="1" eaLnBrk="1" hangingPunct="1"/>
            <a:r>
              <a:rPr lang="en-US" sz="1600" b="1" u="sng" dirty="0" smtClean="0">
                <a:solidFill>
                  <a:srgbClr val="FF0000"/>
                </a:solidFill>
              </a:rPr>
              <a:t>Please do NOT miss the exam!  You will get an F if you miss it.</a:t>
            </a:r>
          </a:p>
          <a:p>
            <a:pPr eaLnBrk="1" hangingPunct="1"/>
            <a:r>
              <a:rPr lang="en-US" sz="2000" dirty="0" smtClean="0"/>
              <a:t>Homework #4</a:t>
            </a:r>
          </a:p>
          <a:p>
            <a:pPr lvl="1" eaLnBrk="1" hangingPunct="1"/>
            <a:r>
              <a:rPr lang="en-US" sz="1600" dirty="0" smtClean="0"/>
              <a:t>End of chapter problems on CH5: 8, 10, 16, 24, 26, 36 and 47</a:t>
            </a:r>
          </a:p>
          <a:p>
            <a:pPr lvl="1" eaLnBrk="1" hangingPunct="1"/>
            <a:r>
              <a:rPr lang="en-US" sz="1600" dirty="0" smtClean="0"/>
              <a:t>Due: Wednesday, Oct. 17</a:t>
            </a:r>
          </a:p>
          <a:p>
            <a:pPr eaLnBrk="1" hangingPunct="1"/>
            <a:r>
              <a:rPr lang="en-US" sz="2000" dirty="0" smtClean="0"/>
              <a:t>Colloquium this week</a:t>
            </a:r>
          </a:p>
          <a:p>
            <a:pPr lvl="1" eaLnBrk="1" hangingPunct="1"/>
            <a:r>
              <a:rPr lang="en-US" sz="1600" dirty="0" smtClean="0"/>
              <a:t>4pm, Wednesday, Oct. </a:t>
            </a:r>
            <a:r>
              <a:rPr lang="en-US" sz="1600" smtClean="0"/>
              <a:t>10, </a:t>
            </a:r>
            <a:r>
              <a:rPr lang="en-US" sz="1600" dirty="0" smtClean="0"/>
              <a:t>SH101</a:t>
            </a:r>
          </a:p>
          <a:p>
            <a:pPr lvl="1" eaLnBrk="1" hangingPunct="1"/>
            <a:r>
              <a:rPr lang="en-US" sz="1600" dirty="0" smtClean="0"/>
              <a:t>Dr. Marco </a:t>
            </a:r>
            <a:r>
              <a:rPr lang="en-US" sz="1600" dirty="0" err="1" smtClean="0"/>
              <a:t>Nadeli</a:t>
            </a:r>
            <a:r>
              <a:rPr lang="en-US" sz="1600" dirty="0" smtClean="0"/>
              <a:t> of UNT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left)">
                                      <p:cBhvr>
                                        <p:cTn id="57" dur="500"/>
                                        <p:tgtEl>
                                          <p:spTgt spid="11161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11619">
                                            <p:txEl>
                                              <p:pRg st="11" end="11"/>
                                            </p:txEl>
                                          </p:spTgt>
                                        </p:tgtEl>
                                        <p:attrNameLst>
                                          <p:attrName>style.visibility</p:attrName>
                                        </p:attrNameLst>
                                      </p:cBhvr>
                                      <p:to>
                                        <p:strVal val="visible"/>
                                      </p:to>
                                    </p:set>
                                    <p:animEffect transition="in" filter="wipe(left)">
                                      <p:cBhvr>
                                        <p:cTn id="62" dur="500"/>
                                        <p:tgtEl>
                                          <p:spTgt spid="11161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11619">
                                            <p:txEl>
                                              <p:pRg st="12" end="12"/>
                                            </p:txEl>
                                          </p:spTgt>
                                        </p:tgtEl>
                                        <p:attrNameLst>
                                          <p:attrName>style.visibility</p:attrName>
                                        </p:attrNameLst>
                                      </p:cBhvr>
                                      <p:to>
                                        <p:strVal val="visible"/>
                                      </p:to>
                                    </p:set>
                                    <p:animEffect transition="in" filter="wipe(left)">
                                      <p:cBhvr>
                                        <p:cTn id="67" dur="500"/>
                                        <p:tgtEl>
                                          <p:spTgt spid="111619">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11619">
                                            <p:txEl>
                                              <p:pRg st="13" end="13"/>
                                            </p:txEl>
                                          </p:spTgt>
                                        </p:tgtEl>
                                        <p:attrNameLst>
                                          <p:attrName>style.visibility</p:attrName>
                                        </p:attrNameLst>
                                      </p:cBhvr>
                                      <p:to>
                                        <p:strVal val="visible"/>
                                      </p:to>
                                    </p:set>
                                    <p:animEffect transition="in" filter="wipe(left)">
                                      <p:cBhvr>
                                        <p:cTn id="72" dur="500"/>
                                        <p:tgtEl>
                                          <p:spTgt spid="111619">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11619">
                                            <p:txEl>
                                              <p:pRg st="14" end="14"/>
                                            </p:txEl>
                                          </p:spTgt>
                                        </p:tgtEl>
                                        <p:attrNameLst>
                                          <p:attrName>style.visibility</p:attrName>
                                        </p:attrNameLst>
                                      </p:cBhvr>
                                      <p:to>
                                        <p:strVal val="visible"/>
                                      </p:to>
                                    </p:set>
                                    <p:animEffect transition="in" filter="wipe(left)">
                                      <p:cBhvr>
                                        <p:cTn id="77" dur="500"/>
                                        <p:tgtEl>
                                          <p:spTgt spid="111619">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11619">
                                            <p:txEl>
                                              <p:pRg st="15" end="15"/>
                                            </p:txEl>
                                          </p:spTgt>
                                        </p:tgtEl>
                                        <p:attrNameLst>
                                          <p:attrName>style.visibility</p:attrName>
                                        </p:attrNameLst>
                                      </p:cBhvr>
                                      <p:to>
                                        <p:strVal val="visible"/>
                                      </p:to>
                                    </p:set>
                                    <p:animEffect transition="in" filter="wipe(left)">
                                      <p:cBhvr>
                                        <p:cTn id="82" dur="500"/>
                                        <p:tgtEl>
                                          <p:spTgt spid="111619">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11619">
                                            <p:txEl>
                                              <p:pRg st="16" end="16"/>
                                            </p:txEl>
                                          </p:spTgt>
                                        </p:tgtEl>
                                        <p:attrNameLst>
                                          <p:attrName>style.visibility</p:attrName>
                                        </p:attrNameLst>
                                      </p:cBhvr>
                                      <p:to>
                                        <p:strVal val="visible"/>
                                      </p:to>
                                    </p:set>
                                    <p:animEffect transition="in" filter="wipe(left)">
                                      <p:cBhvr>
                                        <p:cTn id="87" dur="500"/>
                                        <p:tgtEl>
                                          <p:spTgt spid="111619">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457200" y="49213"/>
            <a:ext cx="8229600" cy="788987"/>
          </a:xfrm>
        </p:spPr>
        <p:txBody>
          <a:bodyPr/>
          <a:lstStyle/>
          <a:p>
            <a:pPr eaLnBrk="1" hangingPunct="1"/>
            <a:r>
              <a:rPr lang="en-US" sz="4800" dirty="0">
                <a:ea typeface="ＭＳ Ｐゴシック" pitchFamily="-84" charset="-128"/>
                <a:cs typeface="ＭＳ Ｐゴシック" pitchFamily="-84" charset="-128"/>
              </a:rPr>
              <a:t>The Inverse Relations</a:t>
            </a:r>
          </a:p>
        </p:txBody>
      </p:sp>
      <p:sp>
        <p:nvSpPr>
          <p:cNvPr id="23554" name="Rectangle 3"/>
          <p:cNvSpPr>
            <a:spLocks noGrp="1" noChangeArrowheads="1"/>
          </p:cNvSpPr>
          <p:nvPr>
            <p:ph type="body" sz="half" idx="1"/>
          </p:nvPr>
        </p:nvSpPr>
        <p:spPr>
          <a:xfrm>
            <a:off x="457200" y="990600"/>
            <a:ext cx="8383587" cy="4497387"/>
          </a:xfrm>
        </p:spPr>
        <p:txBody>
          <a:bodyPr/>
          <a:lstStyle/>
          <a:p>
            <a:pPr eaLnBrk="1" hangingPunct="1">
              <a:buFont typeface="Wingdings" pitchFamily="-84" charset="2"/>
              <a:buNone/>
            </a:pPr>
            <a:r>
              <a:rPr lang="en-US" dirty="0">
                <a:ea typeface="ＭＳ Ｐゴシック" pitchFamily="-84" charset="-128"/>
                <a:cs typeface="ＭＳ Ｐゴシック" pitchFamily="-84" charset="-128"/>
              </a:rPr>
              <a:t> </a:t>
            </a:r>
            <a:r>
              <a:rPr lang="en-US" b="1" dirty="0">
                <a:solidFill>
                  <a:srgbClr val="000000"/>
                </a:solidFill>
                <a:ea typeface="ＭＳ Ｐゴシック" pitchFamily="-84" charset="-128"/>
                <a:cs typeface="ＭＳ Ｐゴシック" pitchFamily="-84" charset="-128"/>
              </a:rPr>
              <a:t>Step 1. </a:t>
            </a:r>
            <a:r>
              <a:rPr lang="en-US" dirty="0">
                <a:ea typeface="ＭＳ Ｐゴシック" pitchFamily="-84" charset="-128"/>
                <a:cs typeface="ＭＳ Ｐゴシック" pitchFamily="-84" charset="-128"/>
              </a:rPr>
              <a:t>Replace      with</a:t>
            </a:r>
          </a:p>
          <a:p>
            <a:pPr eaLnBrk="1" hangingPunct="1">
              <a:buFont typeface="Wingdings" pitchFamily="-84" charset="2"/>
              <a:buNone/>
            </a:pPr>
            <a:r>
              <a:rPr lang="en-US" dirty="0">
                <a:ea typeface="ＭＳ Ｐゴシック" pitchFamily="-84" charset="-128"/>
                <a:cs typeface="ＭＳ Ｐゴシック" pitchFamily="-84" charset="-128"/>
              </a:rPr>
              <a:t> </a:t>
            </a:r>
            <a:r>
              <a:rPr lang="en-US" b="1" dirty="0">
                <a:solidFill>
                  <a:srgbClr val="000000"/>
                </a:solidFill>
                <a:ea typeface="ＭＳ Ｐゴシック" pitchFamily="-84" charset="-128"/>
                <a:cs typeface="ＭＳ Ｐゴシック" pitchFamily="-84" charset="-128"/>
              </a:rPr>
              <a:t>Step 2. </a:t>
            </a:r>
            <a:r>
              <a:rPr lang="en-US" dirty="0">
                <a:ea typeface="ＭＳ Ｐゴシック" pitchFamily="-84" charset="-128"/>
                <a:cs typeface="ＭＳ Ｐゴシック" pitchFamily="-84" charset="-128"/>
              </a:rPr>
              <a:t>Replace </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primed</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 quantities with   </a:t>
            </a:r>
          </a:p>
          <a:p>
            <a:pPr eaLnBrk="1" hangingPunct="1">
              <a:buFont typeface="Wingdings" pitchFamily="-84" charset="2"/>
              <a:buNone/>
            </a:pPr>
            <a:r>
              <a:rPr lang="en-US" dirty="0">
                <a:ea typeface="ＭＳ Ｐゴシック" pitchFamily="-84" charset="-128"/>
                <a:cs typeface="ＭＳ Ｐゴシック" pitchFamily="-84" charset="-128"/>
              </a:rPr>
              <a:t>              </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unprimed</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 and </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unprimed</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 with </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primed</a:t>
            </a:r>
            <a:r>
              <a:rPr lang="ja-JP" altLang="en-US" dirty="0">
                <a:ea typeface="ＭＳ Ｐゴシック" pitchFamily="-84" charset="-128"/>
                <a:cs typeface="ＭＳ Ｐゴシック" pitchFamily="-84" charset="-128"/>
              </a:rPr>
              <a:t>”</a:t>
            </a:r>
            <a:endParaRPr lang="en-US" dirty="0">
              <a:ea typeface="ＭＳ Ｐゴシック" pitchFamily="-84" charset="-128"/>
              <a:cs typeface="ＭＳ Ｐゴシック" pitchFamily="-84" charset="-128"/>
            </a:endParaRPr>
          </a:p>
        </p:txBody>
      </p:sp>
      <p:pic>
        <p:nvPicPr>
          <p:cNvPr id="23555" name="Picture 27"/>
          <p:cNvPicPr preferRelativeResize="0">
            <a:picLocks noChangeAspect="1" noChangeArrowheads="1"/>
          </p:cNvPicPr>
          <p:nvPr/>
        </p:nvPicPr>
        <p:blipFill>
          <a:blip r:embed="rId2"/>
          <a:srcRect/>
          <a:stretch>
            <a:fillRect/>
          </a:stretch>
        </p:blipFill>
        <p:spPr bwMode="auto">
          <a:xfrm>
            <a:off x="3184525" y="1143000"/>
            <a:ext cx="231775" cy="298450"/>
          </a:xfrm>
          <a:prstGeom prst="rect">
            <a:avLst/>
          </a:prstGeom>
          <a:noFill/>
          <a:ln w="9525">
            <a:noFill/>
            <a:miter lim="800000"/>
            <a:headEnd/>
            <a:tailEnd/>
          </a:ln>
        </p:spPr>
      </p:pic>
      <p:pic>
        <p:nvPicPr>
          <p:cNvPr id="23556" name="Picture 28"/>
          <p:cNvPicPr>
            <a:picLocks noChangeAspect="1" noChangeArrowheads="1"/>
          </p:cNvPicPr>
          <p:nvPr/>
        </p:nvPicPr>
        <p:blipFill>
          <a:blip r:embed="rId3"/>
          <a:srcRect/>
          <a:stretch>
            <a:fillRect/>
          </a:stretch>
        </p:blipFill>
        <p:spPr bwMode="auto">
          <a:xfrm>
            <a:off x="3505201" y="3031426"/>
            <a:ext cx="1900238" cy="2616899"/>
          </a:xfrm>
          <a:prstGeom prst="rect">
            <a:avLst/>
          </a:prstGeom>
          <a:noFill/>
          <a:ln w="9525">
            <a:noFill/>
            <a:miter lim="800000"/>
            <a:headEnd/>
            <a:tailEnd/>
          </a:ln>
        </p:spPr>
      </p:pic>
      <p:pic>
        <p:nvPicPr>
          <p:cNvPr id="23557" name="Picture 29"/>
          <p:cNvPicPr preferRelativeResize="0">
            <a:picLocks noChangeAspect="1" noChangeArrowheads="1"/>
          </p:cNvPicPr>
          <p:nvPr/>
        </p:nvPicPr>
        <p:blipFill>
          <a:blip r:embed="rId4"/>
          <a:srcRect/>
          <a:stretch>
            <a:fillRect/>
          </a:stretch>
        </p:blipFill>
        <p:spPr bwMode="auto">
          <a:xfrm>
            <a:off x="4292600" y="1143000"/>
            <a:ext cx="444500" cy="29845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Monday, Oct. 8, 2012</a:t>
            </a:r>
            <a:endParaRPr lang="en-US"/>
          </a:p>
        </p:txBody>
      </p:sp>
      <p:sp>
        <p:nvSpPr>
          <p:cNvPr id="8" name="Slide Number Placeholder 7"/>
          <p:cNvSpPr>
            <a:spLocks noGrp="1"/>
          </p:cNvSpPr>
          <p:nvPr>
            <p:ph type="sldNum" sz="quarter" idx="12"/>
          </p:nvPr>
        </p:nvSpPr>
        <p:spPr/>
        <p:txBody>
          <a:bodyPr/>
          <a:lstStyle/>
          <a:p>
            <a:fld id="{D2E2D3D9-226A-124B-9637-7AA1A3A82A15}" type="slidenum">
              <a:rPr lang="en-US" smtClean="0"/>
              <a:pPr/>
              <a:t>20</a:t>
            </a:fld>
            <a:endParaRPr lang="en-US"/>
          </a:p>
        </p:txBody>
      </p:sp>
      <p:sp>
        <p:nvSpPr>
          <p:cNvPr id="9" name="Footer Placeholder 8"/>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76200"/>
            <a:ext cx="8458200" cy="685800"/>
          </a:xfrm>
        </p:spPr>
        <p:txBody>
          <a:bodyPr/>
          <a:lstStyle/>
          <a:p>
            <a:pPr algn="ctr" eaLnBrk="1" hangingPunct="1"/>
            <a:r>
              <a:rPr lang="en-US" dirty="0" smtClean="0">
                <a:ea typeface="ＭＳ Ｐゴシック" pitchFamily="-84" charset="-128"/>
                <a:cs typeface="ＭＳ Ｐゴシック" pitchFamily="-84" charset="-128"/>
              </a:rPr>
              <a:t>Ether as the </a:t>
            </a:r>
            <a:r>
              <a:rPr lang="en-US" dirty="0">
                <a:ea typeface="ＭＳ Ｐゴシック" pitchFamily="-84" charset="-128"/>
                <a:cs typeface="ＭＳ Ｐゴシック" pitchFamily="-84" charset="-128"/>
              </a:rPr>
              <a:t>Absolute Reference System </a:t>
            </a:r>
          </a:p>
        </p:txBody>
      </p:sp>
      <p:sp>
        <p:nvSpPr>
          <p:cNvPr id="27650" name="Rectangle 3"/>
          <p:cNvSpPr>
            <a:spLocks noGrp="1" noChangeArrowheads="1"/>
          </p:cNvSpPr>
          <p:nvPr>
            <p:ph type="body" idx="1"/>
          </p:nvPr>
        </p:nvSpPr>
        <p:spPr>
          <a:xfrm>
            <a:off x="609600" y="838200"/>
            <a:ext cx="8001000" cy="5181600"/>
          </a:xfrm>
        </p:spPr>
        <p:txBody>
          <a:bodyPr/>
          <a:lstStyle/>
          <a:p>
            <a:pPr eaLnBrk="1" hangingPunct="1"/>
            <a:r>
              <a:rPr lang="en-US" dirty="0" smtClean="0">
                <a:ea typeface="ＭＳ Ｐゴシック" pitchFamily="-84" charset="-128"/>
                <a:cs typeface="ＭＳ Ｐゴシック" pitchFamily="-84" charset="-128"/>
              </a:rPr>
              <a:t>In Maxwell’s</a:t>
            </a:r>
            <a:r>
              <a:rPr lang="en-US" altLang="ja-JP" dirty="0" smtClean="0">
                <a:ea typeface="ＭＳ Ｐゴシック" pitchFamily="-84" charset="-128"/>
                <a:cs typeface="ＭＳ Ｐゴシック" pitchFamily="-84" charset="-128"/>
              </a:rPr>
              <a:t> theory, the speed of light is given by</a:t>
            </a:r>
            <a:endParaRPr lang="en-US" dirty="0" smtClean="0">
              <a:ea typeface="ＭＳ Ｐゴシック" pitchFamily="-84" charset="-128"/>
              <a:cs typeface="ＭＳ Ｐゴシック" pitchFamily="-84" charset="-128"/>
            </a:endParaRPr>
          </a:p>
          <a:p>
            <a:pPr eaLnBrk="1" hangingPunct="1">
              <a:buFont typeface="Wingdings" pitchFamily="-84" charset="2"/>
              <a:buNone/>
            </a:pPr>
            <a:endParaRPr lang="en-US" dirty="0" smtClean="0">
              <a:ea typeface="ＭＳ Ｐゴシック" pitchFamily="-84" charset="-128"/>
              <a:cs typeface="ＭＳ Ｐゴシック" pitchFamily="-84" charset="-128"/>
            </a:endParaRPr>
          </a:p>
          <a:p>
            <a:pPr lvl="1" eaLnBrk="1" hangingPunct="1"/>
            <a:r>
              <a:rPr lang="en-US" dirty="0" smtClean="0">
                <a:ea typeface="ＭＳ Ｐゴシック" pitchFamily="-84" charset="-128"/>
                <a:cs typeface="ＭＳ Ｐゴシック" pitchFamily="-84" charset="-128"/>
              </a:rPr>
              <a:t>The velocity of light between moving systems must be a constant.</a:t>
            </a:r>
          </a:p>
          <a:p>
            <a:pPr lvl="1" eaLnBrk="1" hangingPunct="1"/>
            <a:r>
              <a:rPr lang="en-US" dirty="0" smtClean="0">
                <a:ea typeface="ＭＳ Ｐゴシック" pitchFamily="-84" charset="-128"/>
                <a:cs typeface="ＭＳ Ｐゴシック" pitchFamily="-84" charset="-128"/>
              </a:rPr>
              <a:t>Needed a system of medium that keeps this constant!</a:t>
            </a:r>
          </a:p>
          <a:p>
            <a:pPr eaLnBrk="1" hangingPunct="1"/>
            <a:r>
              <a:rPr lang="en-US" dirty="0" smtClean="0">
                <a:ea typeface="ＭＳ Ｐゴシック" pitchFamily="-84" charset="-128"/>
                <a:cs typeface="ＭＳ Ｐゴシック" pitchFamily="-84" charset="-128"/>
              </a:rPr>
              <a:t>Ether proposed as the </a:t>
            </a:r>
            <a:r>
              <a:rPr lang="en-US" dirty="0">
                <a:ea typeface="ＭＳ Ｐゴシック" pitchFamily="-84" charset="-128"/>
                <a:cs typeface="ＭＳ Ｐゴシック" pitchFamily="-84" charset="-128"/>
              </a:rPr>
              <a:t>absolute reference system in which the speed of light</a:t>
            </a:r>
            <a:r>
              <a:rPr lang="en-US" dirty="0" smtClean="0">
                <a:ea typeface="ＭＳ Ｐゴシック" pitchFamily="-84" charset="-128"/>
                <a:cs typeface="ＭＳ Ｐゴシック" pitchFamily="-84" charset="-128"/>
              </a:rPr>
              <a:t> is constant </a:t>
            </a:r>
            <a:r>
              <a:rPr lang="en-US" dirty="0">
                <a:ea typeface="ＭＳ Ｐゴシック" pitchFamily="-84" charset="-128"/>
                <a:cs typeface="ＭＳ Ｐゴシック" pitchFamily="-84" charset="-128"/>
              </a:rPr>
              <a:t>and from which other measurements could be made.</a:t>
            </a:r>
          </a:p>
          <a:p>
            <a:pPr eaLnBrk="1" hangingPunct="1"/>
            <a:r>
              <a:rPr lang="en-US" dirty="0">
                <a:ea typeface="ＭＳ Ｐゴシック" pitchFamily="-84" charset="-128"/>
                <a:cs typeface="ＭＳ Ｐゴシック" pitchFamily="-84" charset="-128"/>
              </a:rPr>
              <a:t>The Michelson-Morley experiment was an attempt to show the existence of ether. </a:t>
            </a:r>
          </a:p>
        </p:txBody>
      </p:sp>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21</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pic>
        <p:nvPicPr>
          <p:cNvPr id="7" name="Picture 7"/>
          <p:cNvPicPr preferRelativeResize="0">
            <a:picLocks noChangeAspect="1" noChangeArrowheads="1"/>
          </p:cNvPicPr>
          <p:nvPr/>
        </p:nvPicPr>
        <p:blipFill>
          <a:blip r:embed="rId2"/>
          <a:srcRect/>
          <a:stretch>
            <a:fillRect/>
          </a:stretch>
        </p:blipFill>
        <p:spPr bwMode="auto">
          <a:xfrm>
            <a:off x="2895600" y="1447800"/>
            <a:ext cx="2406650" cy="539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Rectangle 3"/>
          <p:cNvSpPr>
            <a:spLocks noGrp="1" noChangeArrowheads="1"/>
          </p:cNvSpPr>
          <p:nvPr>
            <p:ph type="body" idx="1"/>
          </p:nvPr>
        </p:nvSpPr>
        <p:spPr>
          <a:xfrm>
            <a:off x="455613" y="838200"/>
            <a:ext cx="8226425" cy="5105400"/>
          </a:xfrm>
        </p:spPr>
        <p:txBody>
          <a:bodyPr/>
          <a:lstStyle/>
          <a:p>
            <a:pPr eaLnBrk="1" hangingPunct="1"/>
            <a:r>
              <a:rPr lang="en-US" sz="2800" dirty="0">
                <a:solidFill>
                  <a:srgbClr val="000090"/>
                </a:solidFill>
                <a:ea typeface="ＭＳ Ｐゴシック" pitchFamily="-84" charset="-128"/>
                <a:cs typeface="ＭＳ Ｐゴシック" pitchFamily="-84" charset="-128"/>
              </a:rPr>
              <a:t>Michelson noted that he should be able to detect a phase shift of light due to the time difference between path lengths but found none. </a:t>
            </a:r>
          </a:p>
          <a:p>
            <a:pPr eaLnBrk="1" hangingPunct="1"/>
            <a:r>
              <a:rPr lang="en-US" sz="2800" dirty="0">
                <a:solidFill>
                  <a:srgbClr val="000090"/>
                </a:solidFill>
                <a:ea typeface="ＭＳ Ｐゴシック" pitchFamily="-84" charset="-128"/>
                <a:cs typeface="ＭＳ Ｐゴシック" pitchFamily="-84" charset="-128"/>
              </a:rPr>
              <a:t>He thus concluded that the hypothesis of the stationary ether must be incorrect.</a:t>
            </a:r>
          </a:p>
          <a:p>
            <a:pPr eaLnBrk="1" hangingPunct="1"/>
            <a:r>
              <a:rPr lang="en-US" sz="2800" dirty="0">
                <a:solidFill>
                  <a:srgbClr val="000090"/>
                </a:solidFill>
                <a:ea typeface="ＭＳ Ｐゴシック" pitchFamily="-84" charset="-128"/>
                <a:cs typeface="ＭＳ Ｐゴシック" pitchFamily="-84" charset="-128"/>
              </a:rPr>
              <a:t>After several repeats and refinements with assistance from Edward Morley (1893-1923), again </a:t>
            </a:r>
            <a:r>
              <a:rPr lang="en-US" sz="2800" i="1" dirty="0">
                <a:solidFill>
                  <a:srgbClr val="000090"/>
                </a:solidFill>
                <a:ea typeface="ＭＳ Ｐゴシック" pitchFamily="-84" charset="-128"/>
                <a:cs typeface="ＭＳ Ｐゴシック" pitchFamily="-84" charset="-128"/>
              </a:rPr>
              <a:t>a null result.</a:t>
            </a:r>
            <a:r>
              <a:rPr lang="en-US" sz="2800" b="1" i="1" dirty="0" smtClean="0">
                <a:solidFill>
                  <a:srgbClr val="000090"/>
                </a:solidFill>
                <a:ea typeface="ＭＳ Ｐゴシック" pitchFamily="-84" charset="-128"/>
                <a:cs typeface="ＭＳ Ｐゴシック" pitchFamily="-84" charset="-128"/>
              </a:rPr>
              <a:t> </a:t>
            </a:r>
          </a:p>
          <a:p>
            <a:pPr eaLnBrk="1" hangingPunct="1"/>
            <a:r>
              <a:rPr lang="en-US" sz="2800" b="1" i="1" dirty="0" smtClean="0">
                <a:solidFill>
                  <a:srgbClr val="000090"/>
                </a:solidFill>
                <a:ea typeface="ＭＳ Ｐゴシック" pitchFamily="-84" charset="-128"/>
                <a:cs typeface="ＭＳ Ｐゴシック" pitchFamily="-84" charset="-128"/>
              </a:rPr>
              <a:t>Thus</a:t>
            </a:r>
            <a:r>
              <a:rPr lang="en-US" sz="2800" b="1" i="1" dirty="0">
                <a:solidFill>
                  <a:srgbClr val="000090"/>
                </a:solidFill>
                <a:ea typeface="ＭＳ Ｐゴシック" pitchFamily="-84" charset="-128"/>
                <a:cs typeface="ＭＳ Ｐゴシック" pitchFamily="-84" charset="-128"/>
              </a:rPr>
              <a:t>, ether does not seem to exist</a:t>
            </a:r>
            <a:r>
              <a:rPr lang="en-US" sz="2800" b="1" i="1" dirty="0" smtClean="0">
                <a:solidFill>
                  <a:srgbClr val="000090"/>
                </a:solidFill>
                <a:ea typeface="ＭＳ Ｐゴシック" pitchFamily="-84" charset="-128"/>
                <a:cs typeface="ＭＳ Ｐゴシック" pitchFamily="-84" charset="-128"/>
              </a:rPr>
              <a:t>!</a:t>
            </a:r>
          </a:p>
          <a:p>
            <a:pPr eaLnBrk="1" hangingPunct="1"/>
            <a:r>
              <a:rPr lang="en-US" sz="2800" dirty="0" smtClean="0">
                <a:solidFill>
                  <a:srgbClr val="000090"/>
                </a:solidFill>
                <a:ea typeface="ＭＳ Ｐゴシック" pitchFamily="-84" charset="-128"/>
                <a:cs typeface="ＭＳ Ｐゴシック" pitchFamily="-84" charset="-128"/>
              </a:rPr>
              <a:t>Many explanations ensued afterward but none worked out!</a:t>
            </a:r>
          </a:p>
          <a:p>
            <a:pPr eaLnBrk="1" hangingPunct="1"/>
            <a:r>
              <a:rPr lang="en-US" sz="2800" dirty="0" smtClean="0">
                <a:solidFill>
                  <a:srgbClr val="800000"/>
                </a:solidFill>
                <a:ea typeface="ＭＳ Ｐゴシック" pitchFamily="-84" charset="-128"/>
                <a:cs typeface="ＭＳ Ｐゴシック" pitchFamily="-84" charset="-128"/>
              </a:rPr>
              <a:t>This experiment shattered the popular belief of light being waves</a:t>
            </a:r>
            <a:endParaRPr lang="en-US" sz="2800" dirty="0">
              <a:solidFill>
                <a:srgbClr val="800000"/>
              </a:solidFill>
              <a:ea typeface="ＭＳ Ｐゴシック" pitchFamily="-84" charset="-128"/>
              <a:cs typeface="ＭＳ Ｐゴシック" pitchFamily="-84" charset="-128"/>
            </a:endParaRPr>
          </a:p>
        </p:txBody>
      </p:sp>
      <p:sp>
        <p:nvSpPr>
          <p:cNvPr id="36866" name="Rectangle 5"/>
          <p:cNvSpPr>
            <a:spLocks noGrp="1" noChangeArrowheads="1"/>
          </p:cNvSpPr>
          <p:nvPr>
            <p:ph type="title"/>
          </p:nvPr>
        </p:nvSpPr>
        <p:spPr>
          <a:xfrm>
            <a:off x="76200" y="76200"/>
            <a:ext cx="8915400" cy="762000"/>
          </a:xfrm>
          <a:noFill/>
        </p:spPr>
        <p:txBody>
          <a:bodyPr/>
          <a:lstStyle/>
          <a:p>
            <a:pPr eaLnBrk="1" hangingPunct="1"/>
            <a:r>
              <a:rPr lang="en-US" altLang="ja-JP" sz="4000" dirty="0" smtClean="0">
                <a:ea typeface="ＭＳ Ｐゴシック" pitchFamily="-84" charset="-128"/>
                <a:cs typeface="ＭＳ Ｐゴシック" pitchFamily="-84" charset="-128"/>
              </a:rPr>
              <a:t>Conclusions of Michelson Experiment</a:t>
            </a:r>
            <a:endParaRPr lang="en-US" sz="40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22</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685800"/>
          </a:xfrm>
        </p:spPr>
        <p:txBody>
          <a:bodyPr/>
          <a:lstStyle/>
          <a:p>
            <a:r>
              <a:rPr lang="en-US" dirty="0" smtClean="0">
                <a:ea typeface="ＭＳ Ｐゴシック" pitchFamily="-84" charset="-128"/>
                <a:cs typeface="ＭＳ Ｐゴシック" pitchFamily="-84" charset="-128"/>
              </a:rPr>
              <a:t>Einstein’s</a:t>
            </a:r>
            <a:r>
              <a:rPr lang="en-US" altLang="ja-JP" dirty="0" smtClean="0">
                <a:ea typeface="ＭＳ Ｐゴシック" pitchFamily="-84" charset="-128"/>
                <a:cs typeface="ＭＳ Ｐゴシック" pitchFamily="-84" charset="-128"/>
              </a:rPr>
              <a:t> Postulates</a:t>
            </a:r>
            <a:endParaRPr lang="en-US" dirty="0"/>
          </a:p>
        </p:txBody>
      </p:sp>
      <p:sp>
        <p:nvSpPr>
          <p:cNvPr id="3" name="Content Placeholder 2"/>
          <p:cNvSpPr>
            <a:spLocks noGrp="1"/>
          </p:cNvSpPr>
          <p:nvPr>
            <p:ph idx="1"/>
          </p:nvPr>
        </p:nvSpPr>
        <p:spPr>
          <a:xfrm>
            <a:off x="533400" y="762000"/>
            <a:ext cx="8077200" cy="5105400"/>
          </a:xfrm>
        </p:spPr>
        <p:txBody>
          <a:bodyPr/>
          <a:lstStyle/>
          <a:p>
            <a:pPr>
              <a:spcBef>
                <a:spcPts val="0"/>
              </a:spcBef>
            </a:pPr>
            <a:r>
              <a:rPr lang="en-US" dirty="0" smtClean="0"/>
              <a:t>Fundamental assumption: Maxwell’s equations must be valid in all inertial frames</a:t>
            </a:r>
          </a:p>
          <a:p>
            <a:pPr marL="571500" indent="-571500" algn="just" eaLnBrk="1" hangingPunct="1">
              <a:spcBef>
                <a:spcPts val="0"/>
              </a:spcBef>
              <a:buClr>
                <a:schemeClr val="tx1"/>
              </a:buClr>
              <a:buSzPct val="90000"/>
              <a:tabLst>
                <a:tab pos="566738" algn="l"/>
              </a:tabLst>
            </a:pPr>
            <a:r>
              <a:rPr lang="en-US" b="1" dirty="0" smtClean="0">
                <a:solidFill>
                  <a:srgbClr val="000000"/>
                </a:solidFill>
                <a:ea typeface="ＭＳ Ｐゴシック" pitchFamily="-84" charset="-128"/>
                <a:cs typeface="ＭＳ Ｐゴシック" pitchFamily="-84" charset="-128"/>
              </a:rPr>
              <a:t>The principle of relativity</a:t>
            </a:r>
            <a:r>
              <a:rPr lang="en-US" dirty="0" smtClean="0">
                <a:ea typeface="ＭＳ Ｐゴシック" pitchFamily="-84" charset="-128"/>
                <a:cs typeface="ＭＳ Ｐゴシック" pitchFamily="-84" charset="-128"/>
              </a:rPr>
              <a:t>: The laws of physics are the same in all inertial systems. There is no way to detect absolute motion, and no preferred inertial system exists</a:t>
            </a:r>
          </a:p>
          <a:p>
            <a:pPr marL="971550" lvl="1" indent="-571500" algn="just" eaLnBrk="1" hangingPunct="1">
              <a:spcBef>
                <a:spcPts val="0"/>
              </a:spcBef>
              <a:buClr>
                <a:schemeClr val="tx1"/>
              </a:buClr>
              <a:buSzPct val="90000"/>
              <a:tabLst>
                <a:tab pos="566738" algn="l"/>
              </a:tabLst>
            </a:pPr>
            <a:r>
              <a:rPr lang="en-US" dirty="0" smtClean="0">
                <a:ea typeface="ＭＳ Ｐゴシック" pitchFamily="-84" charset="-128"/>
                <a:cs typeface="ＭＳ Ｐゴシック" pitchFamily="-84" charset="-128"/>
              </a:rPr>
              <a:t>Published a paper in 1905 at the age 26</a:t>
            </a:r>
          </a:p>
          <a:p>
            <a:pPr marL="971550" lvl="1" indent="-571500" algn="just" eaLnBrk="1" hangingPunct="1">
              <a:spcBef>
                <a:spcPts val="0"/>
              </a:spcBef>
              <a:buClr>
                <a:schemeClr val="tx1"/>
              </a:buClr>
              <a:buSzPct val="90000"/>
              <a:tabLst>
                <a:tab pos="566738" algn="l"/>
              </a:tabLst>
            </a:pPr>
            <a:r>
              <a:rPr lang="en-US" dirty="0" smtClean="0">
                <a:ea typeface="ＭＳ Ｐゴシック" pitchFamily="-84" charset="-128"/>
                <a:cs typeface="ＭＳ Ｐゴシック" pitchFamily="-84" charset="-128"/>
              </a:rPr>
              <a:t>Believed to be fundamental</a:t>
            </a:r>
          </a:p>
          <a:p>
            <a:pPr marL="571500" indent="-571500" algn="just" eaLnBrk="1" hangingPunct="1">
              <a:spcBef>
                <a:spcPts val="0"/>
              </a:spcBef>
              <a:buClr>
                <a:schemeClr val="tx1"/>
              </a:buClr>
              <a:buSzPct val="90000"/>
              <a:tabLst>
                <a:tab pos="566738" algn="l"/>
              </a:tabLst>
            </a:pPr>
            <a:r>
              <a:rPr lang="en-US" b="1" dirty="0" smtClean="0">
                <a:solidFill>
                  <a:srgbClr val="000000"/>
                </a:solidFill>
                <a:ea typeface="ＭＳ Ｐゴシック" pitchFamily="-84" charset="-128"/>
                <a:cs typeface="ＭＳ Ｐゴシック" pitchFamily="-84" charset="-128"/>
              </a:rPr>
              <a:t>The constancy of the speed of light</a:t>
            </a:r>
            <a:r>
              <a:rPr lang="en-US" dirty="0" smtClean="0">
                <a:ea typeface="ＭＳ Ｐゴシック" pitchFamily="-84" charset="-128"/>
                <a:cs typeface="ＭＳ Ｐゴシック" pitchFamily="-84" charset="-128"/>
              </a:rPr>
              <a:t>: Observers in all inertial systems measure the same value for the speed of light in a vacuum.</a:t>
            </a:r>
          </a:p>
          <a:p>
            <a:pPr>
              <a:spcBef>
                <a:spcPts val="0"/>
              </a:spcBef>
            </a:pPr>
            <a:endParaRPr lang="en-US" dirty="0"/>
          </a:p>
        </p:txBody>
      </p:sp>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Footer Placeholder 4"/>
          <p:cNvSpPr>
            <a:spLocks noGrp="1"/>
          </p:cNvSpPr>
          <p:nvPr>
            <p:ph type="ftr" sz="quarter" idx="11"/>
          </p:nvPr>
        </p:nvSpPr>
        <p:spPr/>
        <p:txBody>
          <a:bodyPr/>
          <a:lstStyle/>
          <a:p>
            <a:pPr>
              <a:defRPr/>
            </a:pPr>
            <a:r>
              <a:rPr lang="en-US" smtClean="0"/>
              <a:t>PHYS 3313-001, Fall 2012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381000" y="0"/>
            <a:ext cx="8534400" cy="838200"/>
          </a:xfrm>
        </p:spPr>
        <p:txBody>
          <a:bodyPr/>
          <a:lstStyle/>
          <a:p>
            <a:pPr algn="ctr" eaLnBrk="1" hangingPunct="1"/>
            <a:r>
              <a:rPr lang="en-US" sz="4000" dirty="0">
                <a:ea typeface="ＭＳ Ｐゴシック" pitchFamily="-84" charset="-128"/>
                <a:cs typeface="ＭＳ Ｐゴシック" pitchFamily="-84" charset="-128"/>
              </a:rPr>
              <a:t>The complete Lorentz </a:t>
            </a:r>
            <a:r>
              <a:rPr lang="en-US" sz="4000" dirty="0" smtClean="0">
                <a:ea typeface="ＭＳ Ｐゴシック" pitchFamily="-84" charset="-128"/>
                <a:cs typeface="ＭＳ Ｐゴシック" pitchFamily="-84" charset="-128"/>
              </a:rPr>
              <a:t>Transformations</a:t>
            </a:r>
            <a:endParaRPr lang="en-US" sz="4000" dirty="0">
              <a:ea typeface="ＭＳ Ｐゴシック" pitchFamily="-84" charset="-128"/>
              <a:cs typeface="ＭＳ Ｐゴシック" pitchFamily="-84" charset="-128"/>
            </a:endParaRPr>
          </a:p>
        </p:txBody>
      </p:sp>
      <p:pic>
        <p:nvPicPr>
          <p:cNvPr id="64514" name="Picture 16"/>
          <p:cNvPicPr>
            <a:picLocks noChangeAspect="1" noChangeArrowheads="1"/>
          </p:cNvPicPr>
          <p:nvPr/>
        </p:nvPicPr>
        <p:blipFill>
          <a:blip r:embed="rId3"/>
          <a:srcRect/>
          <a:stretch>
            <a:fillRect/>
          </a:stretch>
        </p:blipFill>
        <p:spPr bwMode="auto">
          <a:xfrm>
            <a:off x="1371600" y="762000"/>
            <a:ext cx="1439134" cy="815938"/>
          </a:xfrm>
          <a:prstGeom prst="rect">
            <a:avLst/>
          </a:prstGeom>
          <a:noFill/>
          <a:ln w="9525">
            <a:noFill/>
            <a:miter lim="800000"/>
            <a:headEnd/>
            <a:tailEnd/>
          </a:ln>
        </p:spPr>
      </p:pic>
      <p:pic>
        <p:nvPicPr>
          <p:cNvPr id="64515" name="Picture 17"/>
          <p:cNvPicPr>
            <a:picLocks noChangeAspect="1" noChangeArrowheads="1"/>
          </p:cNvPicPr>
          <p:nvPr/>
        </p:nvPicPr>
        <p:blipFill>
          <a:blip r:embed="rId4"/>
          <a:srcRect/>
          <a:stretch>
            <a:fillRect/>
          </a:stretch>
        </p:blipFill>
        <p:spPr bwMode="auto">
          <a:xfrm>
            <a:off x="1422400" y="2362200"/>
            <a:ext cx="661745" cy="237714"/>
          </a:xfrm>
          <a:prstGeom prst="rect">
            <a:avLst/>
          </a:prstGeom>
          <a:noFill/>
          <a:ln w="9525">
            <a:noFill/>
            <a:miter lim="800000"/>
            <a:headEnd/>
            <a:tailEnd/>
          </a:ln>
        </p:spPr>
      </p:pic>
      <p:pic>
        <p:nvPicPr>
          <p:cNvPr id="64516" name="Picture 18"/>
          <p:cNvPicPr>
            <a:picLocks noChangeAspect="1" noChangeArrowheads="1"/>
          </p:cNvPicPr>
          <p:nvPr/>
        </p:nvPicPr>
        <p:blipFill>
          <a:blip r:embed="rId5"/>
          <a:srcRect/>
          <a:stretch>
            <a:fillRect/>
          </a:stretch>
        </p:blipFill>
        <p:spPr bwMode="auto">
          <a:xfrm>
            <a:off x="4953000" y="762000"/>
            <a:ext cx="1368462" cy="809513"/>
          </a:xfrm>
          <a:prstGeom prst="rect">
            <a:avLst/>
          </a:prstGeom>
          <a:noFill/>
          <a:ln w="9525">
            <a:noFill/>
            <a:miter lim="800000"/>
            <a:headEnd/>
            <a:tailEnd/>
          </a:ln>
        </p:spPr>
      </p:pic>
      <p:pic>
        <p:nvPicPr>
          <p:cNvPr id="64517" name="Picture 19"/>
          <p:cNvPicPr>
            <a:picLocks noChangeAspect="1" noChangeArrowheads="1"/>
          </p:cNvPicPr>
          <p:nvPr/>
        </p:nvPicPr>
        <p:blipFill>
          <a:blip r:embed="rId6"/>
          <a:srcRect/>
          <a:stretch>
            <a:fillRect/>
          </a:stretch>
        </p:blipFill>
        <p:spPr bwMode="auto">
          <a:xfrm>
            <a:off x="5029200" y="2286000"/>
            <a:ext cx="661745" cy="237714"/>
          </a:xfrm>
          <a:prstGeom prst="rect">
            <a:avLst/>
          </a:prstGeom>
          <a:noFill/>
          <a:ln w="9525">
            <a:noFill/>
            <a:miter lim="800000"/>
            <a:headEnd/>
            <a:tailEnd/>
          </a:ln>
        </p:spPr>
      </p:pic>
      <p:pic>
        <p:nvPicPr>
          <p:cNvPr id="64518" name="Picture 20"/>
          <p:cNvPicPr>
            <a:picLocks noChangeAspect="1" noChangeArrowheads="1"/>
          </p:cNvPicPr>
          <p:nvPr/>
        </p:nvPicPr>
        <p:blipFill>
          <a:blip r:embed="rId7"/>
          <a:srcRect/>
          <a:stretch>
            <a:fillRect/>
          </a:stretch>
        </p:blipFill>
        <p:spPr bwMode="auto">
          <a:xfrm>
            <a:off x="1422399" y="1828800"/>
            <a:ext cx="719567" cy="308386"/>
          </a:xfrm>
          <a:prstGeom prst="rect">
            <a:avLst/>
          </a:prstGeom>
          <a:noFill/>
          <a:ln w="9525">
            <a:noFill/>
            <a:miter lim="800000"/>
            <a:headEnd/>
            <a:tailEnd/>
          </a:ln>
        </p:spPr>
      </p:pic>
      <p:pic>
        <p:nvPicPr>
          <p:cNvPr id="64519" name="Picture 21"/>
          <p:cNvPicPr>
            <a:picLocks noChangeAspect="1" noChangeArrowheads="1"/>
          </p:cNvPicPr>
          <p:nvPr/>
        </p:nvPicPr>
        <p:blipFill>
          <a:blip r:embed="rId8"/>
          <a:srcRect/>
          <a:stretch>
            <a:fillRect/>
          </a:stretch>
        </p:blipFill>
        <p:spPr bwMode="auto">
          <a:xfrm>
            <a:off x="5029199" y="1752600"/>
            <a:ext cx="719567" cy="308386"/>
          </a:xfrm>
          <a:prstGeom prst="rect">
            <a:avLst/>
          </a:prstGeom>
          <a:noFill/>
          <a:ln w="9525">
            <a:noFill/>
            <a:miter lim="800000"/>
            <a:headEnd/>
            <a:tailEnd/>
          </a:ln>
        </p:spPr>
      </p:pic>
      <p:pic>
        <p:nvPicPr>
          <p:cNvPr id="64520" name="Picture 23"/>
          <p:cNvPicPr>
            <a:picLocks noChangeAspect="1" noChangeArrowheads="1"/>
          </p:cNvPicPr>
          <p:nvPr/>
        </p:nvPicPr>
        <p:blipFill>
          <a:blip r:embed="rId9"/>
          <a:srcRect/>
          <a:stretch>
            <a:fillRect/>
          </a:stretch>
        </p:blipFill>
        <p:spPr bwMode="auto">
          <a:xfrm>
            <a:off x="1359946" y="2852570"/>
            <a:ext cx="1439134" cy="732416"/>
          </a:xfrm>
          <a:prstGeom prst="rect">
            <a:avLst/>
          </a:prstGeom>
          <a:noFill/>
          <a:ln w="9525">
            <a:noFill/>
            <a:miter lim="800000"/>
            <a:headEnd/>
            <a:tailEnd/>
          </a:ln>
        </p:spPr>
      </p:pic>
      <p:pic>
        <p:nvPicPr>
          <p:cNvPr id="64521" name="Picture 24"/>
          <p:cNvPicPr>
            <a:picLocks noChangeAspect="1" noChangeArrowheads="1"/>
          </p:cNvPicPr>
          <p:nvPr/>
        </p:nvPicPr>
        <p:blipFill>
          <a:blip r:embed="rId10"/>
          <a:srcRect/>
          <a:stretch>
            <a:fillRect/>
          </a:stretch>
        </p:blipFill>
        <p:spPr bwMode="auto">
          <a:xfrm>
            <a:off x="5003800" y="2514600"/>
            <a:ext cx="1092200" cy="963706"/>
          </a:xfrm>
          <a:prstGeom prst="rect">
            <a:avLst/>
          </a:prstGeom>
          <a:noFill/>
          <a:ln w="9525">
            <a:noFill/>
            <a:miter lim="800000"/>
            <a:headEnd/>
            <a:tailEnd/>
          </a:ln>
        </p:spPr>
      </p:pic>
      <p:sp>
        <p:nvSpPr>
          <p:cNvPr id="11" name="Date Placeholder 10"/>
          <p:cNvSpPr>
            <a:spLocks noGrp="1"/>
          </p:cNvSpPr>
          <p:nvPr>
            <p:ph type="dt" sz="half" idx="10"/>
          </p:nvPr>
        </p:nvSpPr>
        <p:spPr/>
        <p:txBody>
          <a:bodyPr/>
          <a:lstStyle/>
          <a:p>
            <a:pPr>
              <a:defRPr/>
            </a:pPr>
            <a:r>
              <a:rPr lang="en-US" smtClean="0"/>
              <a:t>Monday, Oct. 8, 2012</a:t>
            </a:r>
            <a:endParaRPr lang="en-US"/>
          </a:p>
        </p:txBody>
      </p:sp>
      <p:sp>
        <p:nvSpPr>
          <p:cNvPr id="12" name="Slide Number Placeholder 11"/>
          <p:cNvSpPr>
            <a:spLocks noGrp="1"/>
          </p:cNvSpPr>
          <p:nvPr>
            <p:ph type="sldNum" sz="quarter" idx="12"/>
          </p:nvPr>
        </p:nvSpPr>
        <p:spPr/>
        <p:txBody>
          <a:bodyPr/>
          <a:lstStyle/>
          <a:p>
            <a:pPr>
              <a:defRPr/>
            </a:pPr>
            <a:fld id="{623D45CD-16A2-224C-B70A-0D1B04896262}" type="slidenum">
              <a:rPr lang="en-US" smtClean="0"/>
              <a:pPr>
                <a:defRPr/>
              </a:pPr>
              <a:t>24</a:t>
            </a:fld>
            <a:endParaRPr lang="en-US"/>
          </a:p>
        </p:txBody>
      </p:sp>
      <p:sp>
        <p:nvSpPr>
          <p:cNvPr id="13" name="Footer Placeholder 12"/>
          <p:cNvSpPr>
            <a:spLocks noGrp="1"/>
          </p:cNvSpPr>
          <p:nvPr>
            <p:ph type="ftr" sz="quarter" idx="11"/>
          </p:nvPr>
        </p:nvSpPr>
        <p:spPr/>
        <p:txBody>
          <a:bodyPr/>
          <a:lstStyle/>
          <a:p>
            <a:pPr>
              <a:defRPr/>
            </a:pPr>
            <a:r>
              <a:rPr lang="en-US" smtClean="0"/>
              <a:t>PHYS 3313-001, Fall 2012                      Dr. Jaehoon Yu</a:t>
            </a:r>
            <a:endParaRPr lang="en-US"/>
          </a:p>
        </p:txBody>
      </p:sp>
      <p:sp>
        <p:nvSpPr>
          <p:cNvPr id="14" name="Content Placeholder 2"/>
          <p:cNvSpPr>
            <a:spLocks noGrp="1"/>
          </p:cNvSpPr>
          <p:nvPr>
            <p:ph idx="1"/>
          </p:nvPr>
        </p:nvSpPr>
        <p:spPr>
          <a:xfrm>
            <a:off x="685800" y="3581400"/>
            <a:ext cx="7772400" cy="3124200"/>
          </a:xfrm>
        </p:spPr>
        <p:txBody>
          <a:bodyPr/>
          <a:lstStyle/>
          <a:p>
            <a:pPr>
              <a:spcBef>
                <a:spcPts val="0"/>
              </a:spcBef>
            </a:pPr>
            <a:r>
              <a:rPr lang="en-US" sz="2800" dirty="0" smtClean="0"/>
              <a:t>Where               and</a:t>
            </a:r>
          </a:p>
          <a:p>
            <a:pPr>
              <a:spcBef>
                <a:spcPts val="0"/>
              </a:spcBef>
            </a:pPr>
            <a:r>
              <a:rPr lang="en-US" sz="2800" dirty="0" smtClean="0"/>
              <a:t>Some </a:t>
            </a:r>
            <a:r>
              <a:rPr lang="en-US" sz="2800" dirty="0" smtClean="0"/>
              <a:t>things to note</a:t>
            </a:r>
          </a:p>
          <a:p>
            <a:pPr lvl="1">
              <a:spcBef>
                <a:spcPts val="0"/>
              </a:spcBef>
            </a:pPr>
            <a:r>
              <a:rPr lang="en-US" sz="2400" dirty="0" smtClean="0"/>
              <a:t>What happens when β~0 (or v~0)?</a:t>
            </a:r>
          </a:p>
          <a:p>
            <a:pPr lvl="2">
              <a:spcBef>
                <a:spcPts val="0"/>
              </a:spcBef>
            </a:pPr>
            <a:r>
              <a:rPr lang="en-US" sz="2000" dirty="0" smtClean="0"/>
              <a:t>The Lorentz </a:t>
            </a:r>
            <a:r>
              <a:rPr lang="en-US" sz="2000" dirty="0" err="1" smtClean="0"/>
              <a:t>x</a:t>
            </a:r>
            <a:r>
              <a:rPr lang="en-US" sz="2000" dirty="0" smtClean="0"/>
              <a:t>-formation becomes Galilean </a:t>
            </a:r>
            <a:r>
              <a:rPr lang="en-US" sz="2000" dirty="0" err="1" smtClean="0"/>
              <a:t>x</a:t>
            </a:r>
            <a:r>
              <a:rPr lang="en-US" sz="2000" dirty="0" smtClean="0"/>
              <a:t>-formation</a:t>
            </a:r>
          </a:p>
          <a:p>
            <a:pPr lvl="1">
              <a:spcBef>
                <a:spcPts val="0"/>
              </a:spcBef>
            </a:pPr>
            <a:r>
              <a:rPr lang="en-US" sz="2400" dirty="0" smtClean="0"/>
              <a:t>Space–time are </a:t>
            </a:r>
            <a:r>
              <a:rPr lang="en-US" sz="2400" dirty="0" smtClean="0"/>
              <a:t>not separated</a:t>
            </a:r>
          </a:p>
          <a:p>
            <a:pPr lvl="1">
              <a:spcBef>
                <a:spcPts val="0"/>
              </a:spcBef>
            </a:pPr>
            <a:r>
              <a:rPr lang="en-US" sz="2400" dirty="0" smtClean="0"/>
              <a:t>For non-imaginary </a:t>
            </a:r>
            <a:r>
              <a:rPr lang="en-US" sz="2400" dirty="0" err="1" smtClean="0"/>
              <a:t>x</a:t>
            </a:r>
            <a:r>
              <a:rPr lang="en-US" sz="2400" dirty="0" smtClean="0"/>
              <a:t>-formations, the frame speed cannot exceed </a:t>
            </a:r>
            <a:r>
              <a:rPr lang="en-US" sz="2400" dirty="0" err="1" smtClean="0"/>
              <a:t>c</a:t>
            </a:r>
            <a:r>
              <a:rPr lang="en-US" sz="2400" dirty="0" smtClean="0"/>
              <a:t>!</a:t>
            </a:r>
          </a:p>
        </p:txBody>
      </p:sp>
      <p:graphicFrame>
        <p:nvGraphicFramePr>
          <p:cNvPr id="161794" name="Object 2"/>
          <p:cNvGraphicFramePr>
            <a:graphicFrameLocks noChangeAspect="1"/>
          </p:cNvGraphicFramePr>
          <p:nvPr/>
        </p:nvGraphicFramePr>
        <p:xfrm>
          <a:off x="2153084" y="3686175"/>
          <a:ext cx="894916" cy="367145"/>
        </p:xfrm>
        <a:graphic>
          <a:graphicData uri="http://schemas.openxmlformats.org/presentationml/2006/ole">
            <p:oleObj spid="_x0000_s161794" name="Equation" r:id="rId11" imgW="495300" imgH="203200" progId="Equation.DSMT4">
              <p:embed/>
            </p:oleObj>
          </a:graphicData>
        </a:graphic>
      </p:graphicFrame>
      <p:graphicFrame>
        <p:nvGraphicFramePr>
          <p:cNvPr id="161795" name="Object 3"/>
          <p:cNvGraphicFramePr>
            <a:graphicFrameLocks noChangeAspect="1"/>
          </p:cNvGraphicFramePr>
          <p:nvPr/>
        </p:nvGraphicFramePr>
        <p:xfrm>
          <a:off x="3780996" y="3609976"/>
          <a:ext cx="1629204" cy="504824"/>
        </p:xfrm>
        <a:graphic>
          <a:graphicData uri="http://schemas.openxmlformats.org/presentationml/2006/ole">
            <p:oleObj spid="_x0000_s161795" name="Equation" r:id="rId12" imgW="901700" imgH="279400" progId="Equation.DSMT4">
              <p:embed/>
            </p:oleObj>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457200" y="0"/>
            <a:ext cx="8458200" cy="1139825"/>
          </a:xfrm>
        </p:spPr>
        <p:txBody>
          <a:bodyPr/>
          <a:lstStyle/>
          <a:p>
            <a:pPr eaLnBrk="1" hangingPunct="1"/>
            <a:r>
              <a:rPr lang="en-US" dirty="0" smtClean="0">
                <a:ea typeface="ＭＳ Ｐゴシック" pitchFamily="-84" charset="-128"/>
                <a:cs typeface="ＭＳ Ｐゴシック" pitchFamily="-84" charset="-128"/>
              </a:rPr>
              <a:t>Time </a:t>
            </a:r>
            <a:r>
              <a:rPr lang="en-US" dirty="0">
                <a:ea typeface="ＭＳ Ｐゴシック" pitchFamily="-84" charset="-128"/>
                <a:cs typeface="ＭＳ Ｐゴシック" pitchFamily="-84" charset="-128"/>
              </a:rPr>
              <a:t>Dilation and Length Contraction</a:t>
            </a:r>
          </a:p>
        </p:txBody>
      </p:sp>
      <p:sp>
        <p:nvSpPr>
          <p:cNvPr id="67586" name="Rectangle 3"/>
          <p:cNvSpPr>
            <a:spLocks noGrp="1" noChangeArrowheads="1"/>
          </p:cNvSpPr>
          <p:nvPr>
            <p:ph type="body" idx="1"/>
          </p:nvPr>
        </p:nvSpPr>
        <p:spPr>
          <a:xfrm>
            <a:off x="457200" y="1447800"/>
            <a:ext cx="8229600" cy="4073525"/>
          </a:xfrm>
        </p:spPr>
        <p:txBody>
          <a:bodyPr/>
          <a:lstStyle/>
          <a:p>
            <a:pPr eaLnBrk="1" hangingPunct="1"/>
            <a:r>
              <a:rPr lang="en-US" b="1" dirty="0">
                <a:solidFill>
                  <a:srgbClr val="000090"/>
                </a:solidFill>
                <a:ea typeface="ＭＳ Ｐゴシック" pitchFamily="-84" charset="-128"/>
                <a:cs typeface="ＭＳ Ｐゴシック" pitchFamily="-84" charset="-128"/>
              </a:rPr>
              <a:t>Time Dilation</a:t>
            </a:r>
            <a:r>
              <a:rPr lang="en-US" dirty="0">
                <a:solidFill>
                  <a:srgbClr val="000090"/>
                </a:solidFill>
                <a:ea typeface="ＭＳ Ｐゴシック" pitchFamily="-84" charset="-128"/>
                <a:cs typeface="ＭＳ Ｐゴシック" pitchFamily="-84" charset="-128"/>
              </a:rPr>
              <a:t>:</a:t>
            </a:r>
          </a:p>
          <a:p>
            <a:pPr eaLnBrk="1" hangingPunct="1">
              <a:buFont typeface="Wingdings" pitchFamily="-84" charset="2"/>
              <a:buNone/>
            </a:pPr>
            <a:r>
              <a:rPr lang="en-US" dirty="0">
                <a:solidFill>
                  <a:srgbClr val="000090"/>
                </a:solidFill>
                <a:ea typeface="ＭＳ Ｐゴシック" pitchFamily="-84" charset="-128"/>
                <a:cs typeface="ＭＳ Ｐゴシック" pitchFamily="-84" charset="-128"/>
              </a:rPr>
              <a:t>	Clocks in</a:t>
            </a:r>
            <a:r>
              <a:rPr lang="en-US" dirty="0" smtClean="0">
                <a:solidFill>
                  <a:srgbClr val="000090"/>
                </a:solidFill>
                <a:ea typeface="ＭＳ Ｐゴシック" pitchFamily="-84" charset="-128"/>
                <a:cs typeface="ＭＳ Ｐゴシック" pitchFamily="-84" charset="-128"/>
              </a:rPr>
              <a:t> a moving inertial reference frame K’ </a:t>
            </a:r>
            <a:r>
              <a:rPr lang="en-US" altLang="ja-JP" dirty="0" smtClean="0">
                <a:solidFill>
                  <a:srgbClr val="000090"/>
                </a:solidFill>
                <a:ea typeface="ＭＳ Ｐゴシック" pitchFamily="-84" charset="-128"/>
                <a:cs typeface="ＭＳ Ｐゴシック" pitchFamily="-84" charset="-128"/>
              </a:rPr>
              <a:t>run slower </a:t>
            </a:r>
            <a:r>
              <a:rPr lang="en-US" altLang="ja-JP" dirty="0">
                <a:solidFill>
                  <a:srgbClr val="000090"/>
                </a:solidFill>
                <a:ea typeface="ＭＳ Ｐゴシック" pitchFamily="-84" charset="-128"/>
                <a:cs typeface="ＭＳ Ｐゴシック" pitchFamily="-84" charset="-128"/>
              </a:rPr>
              <a:t>with respect to stationary clocks in K</a:t>
            </a:r>
            <a:r>
              <a:rPr lang="en-US" altLang="ja-JP" dirty="0" smtClean="0">
                <a:solidFill>
                  <a:srgbClr val="000090"/>
                </a:solidFill>
                <a:ea typeface="ＭＳ Ｐゴシック" pitchFamily="-84" charset="-128"/>
                <a:cs typeface="ＭＳ Ｐゴシック" pitchFamily="-84" charset="-128"/>
              </a:rPr>
              <a:t>.</a:t>
            </a:r>
            <a:endParaRPr lang="en-US" dirty="0" smtClean="0">
              <a:solidFill>
                <a:srgbClr val="000090"/>
              </a:solidFill>
              <a:ea typeface="ＭＳ Ｐゴシック" pitchFamily="-84" charset="-128"/>
              <a:cs typeface="ＭＳ Ｐゴシック" pitchFamily="-84" charset="-128"/>
            </a:endParaRPr>
          </a:p>
          <a:p>
            <a:pPr eaLnBrk="1" hangingPunct="1"/>
            <a:r>
              <a:rPr lang="en-US" b="1" dirty="0">
                <a:solidFill>
                  <a:srgbClr val="000090"/>
                </a:solidFill>
                <a:ea typeface="ＭＳ Ｐゴシック" pitchFamily="-84" charset="-128"/>
                <a:cs typeface="ＭＳ Ｐゴシック" pitchFamily="-84" charset="-128"/>
              </a:rPr>
              <a:t>Length Contraction</a:t>
            </a:r>
            <a:r>
              <a:rPr lang="en-US" dirty="0">
                <a:solidFill>
                  <a:srgbClr val="000090"/>
                </a:solidFill>
                <a:ea typeface="ＭＳ Ｐゴシック" pitchFamily="-84" charset="-128"/>
                <a:cs typeface="ＭＳ Ｐゴシック" pitchFamily="-84" charset="-128"/>
              </a:rPr>
              <a:t>:</a:t>
            </a:r>
          </a:p>
          <a:p>
            <a:pPr eaLnBrk="1" hangingPunct="1">
              <a:buFont typeface="Wingdings" pitchFamily="-84" charset="2"/>
              <a:buNone/>
            </a:pPr>
            <a:r>
              <a:rPr lang="en-US" dirty="0">
                <a:solidFill>
                  <a:srgbClr val="000090"/>
                </a:solidFill>
                <a:ea typeface="ＭＳ Ｐゴシック" pitchFamily="-84" charset="-128"/>
                <a:cs typeface="ＭＳ Ｐゴシック" pitchFamily="-84" charset="-128"/>
              </a:rPr>
              <a:t>	Lengths</a:t>
            </a:r>
            <a:r>
              <a:rPr lang="en-US" dirty="0" smtClean="0">
                <a:solidFill>
                  <a:srgbClr val="000090"/>
                </a:solidFill>
                <a:ea typeface="ＭＳ Ｐゴシック" pitchFamily="-84" charset="-128"/>
                <a:cs typeface="ＭＳ Ｐゴシック" pitchFamily="-84" charset="-128"/>
              </a:rPr>
              <a:t> measured in a moving inertial reference frame K’ </a:t>
            </a:r>
            <a:r>
              <a:rPr lang="en-US" altLang="ja-JP" dirty="0" smtClean="0">
                <a:solidFill>
                  <a:srgbClr val="000090"/>
                </a:solidFill>
                <a:ea typeface="ＭＳ Ｐゴシック" pitchFamily="-84" charset="-128"/>
                <a:cs typeface="ＭＳ Ｐゴシック" pitchFamily="-84" charset="-128"/>
              </a:rPr>
              <a:t>are shorter </a:t>
            </a:r>
            <a:r>
              <a:rPr lang="en-US" altLang="ja-JP" dirty="0">
                <a:solidFill>
                  <a:srgbClr val="000090"/>
                </a:solidFill>
                <a:ea typeface="ＭＳ Ｐゴシック" pitchFamily="-84" charset="-128"/>
                <a:cs typeface="ＭＳ Ｐゴシック" pitchFamily="-84" charset="-128"/>
              </a:rPr>
              <a:t>with respect to the same lengths stationary in K.</a:t>
            </a:r>
            <a:endParaRPr lang="en-US" dirty="0">
              <a:solidFill>
                <a:srgbClr val="000090"/>
              </a:solidFill>
              <a:ea typeface="ＭＳ Ｐゴシック" pitchFamily="-84" charset="-128"/>
              <a:cs typeface="ＭＳ Ｐゴシック" pitchFamily="-84" charset="-128"/>
            </a:endParaRPr>
          </a:p>
        </p:txBody>
      </p:sp>
      <p:sp>
        <p:nvSpPr>
          <p:cNvPr id="67587" name="Rectangle 4"/>
          <p:cNvSpPr>
            <a:spLocks noChangeArrowheads="1"/>
          </p:cNvSpPr>
          <p:nvPr/>
        </p:nvSpPr>
        <p:spPr bwMode="auto">
          <a:xfrm>
            <a:off x="457200" y="838200"/>
            <a:ext cx="8229600" cy="584776"/>
          </a:xfrm>
          <a:prstGeom prst="rect">
            <a:avLst/>
          </a:prstGeom>
          <a:noFill/>
          <a:ln w="9525">
            <a:noFill/>
            <a:miter lim="800000"/>
            <a:headEnd/>
            <a:tailEnd/>
          </a:ln>
        </p:spPr>
        <p:txBody>
          <a:bodyPr>
            <a:prstTxWarp prst="textNoShape">
              <a:avLst/>
            </a:prstTxWarp>
            <a:spAutoFit/>
          </a:bodyPr>
          <a:lstStyle/>
          <a:p>
            <a:pPr algn="l"/>
            <a:r>
              <a:rPr lang="en-US" sz="3200" dirty="0" smtClean="0">
                <a:solidFill>
                  <a:srgbClr val="000090"/>
                </a:solidFill>
                <a:latin typeface="+mn-lt"/>
              </a:rPr>
              <a:t>Direct consequences </a:t>
            </a:r>
            <a:r>
              <a:rPr lang="en-US" sz="3200" dirty="0">
                <a:solidFill>
                  <a:srgbClr val="000090"/>
                </a:solidFill>
                <a:latin typeface="+mn-lt"/>
              </a:rPr>
              <a:t>of the Lorentz Transformation:</a:t>
            </a:r>
          </a:p>
        </p:txBody>
      </p:sp>
      <p:sp>
        <p:nvSpPr>
          <p:cNvPr id="5" name="Date Placeholder 4"/>
          <p:cNvSpPr>
            <a:spLocks noGrp="1"/>
          </p:cNvSpPr>
          <p:nvPr>
            <p:ph type="dt" sz="half" idx="10"/>
          </p:nvPr>
        </p:nvSpPr>
        <p:spPr/>
        <p:txBody>
          <a:bodyPr/>
          <a:lstStyle/>
          <a:p>
            <a:pPr>
              <a:defRPr/>
            </a:pPr>
            <a:r>
              <a:rPr lang="en-US" smtClean="0"/>
              <a:t>Monday, Oct. 8, 2012</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25</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Rectangle 3"/>
          <p:cNvSpPr>
            <a:spLocks noGrp="1" noChangeArrowheads="1"/>
          </p:cNvSpPr>
          <p:nvPr>
            <p:ph type="body" idx="1"/>
          </p:nvPr>
        </p:nvSpPr>
        <p:spPr>
          <a:xfrm>
            <a:off x="457200" y="2362200"/>
            <a:ext cx="8229600" cy="4191000"/>
          </a:xfrm>
        </p:spPr>
        <p:txBody>
          <a:bodyPr/>
          <a:lstStyle/>
          <a:p>
            <a:pPr marL="571500" indent="-571500" eaLnBrk="1" hangingPunct="1">
              <a:buFont typeface="Wingdings" pitchFamily="-84" charset="2"/>
              <a:buNone/>
            </a:pPr>
            <a:r>
              <a:rPr lang="en-US" sz="2800" dirty="0">
                <a:ea typeface="Arial" pitchFamily="-84" charset="0"/>
                <a:cs typeface="Arial" pitchFamily="-84" charset="0"/>
              </a:rPr>
              <a:t>1) </a:t>
            </a:r>
            <a:r>
              <a:rPr lang="en-US" sz="2800" i="1" dirty="0">
                <a:ea typeface="ＭＳ Ｐゴシック" pitchFamily="-84" charset="-128"/>
                <a:cs typeface="ＭＳ Ｐゴシック" pitchFamily="-84" charset="-128"/>
              </a:rPr>
              <a:t>T</a:t>
            </a:r>
            <a:r>
              <a:rPr lang="en-US" sz="2800" i="1" baseline="30000" dirty="0" smtClean="0">
                <a:ea typeface="ＭＳ Ｐゴシック" pitchFamily="-84" charset="-128"/>
                <a:cs typeface="ＭＳ Ｐゴシック" pitchFamily="-84" charset="-128"/>
              </a:rPr>
              <a:t> </a:t>
            </a:r>
            <a:r>
              <a:rPr lang="en-US" sz="2800" dirty="0" smtClean="0">
                <a:ea typeface="ＭＳ Ｐゴシック" pitchFamily="-84" charset="-128"/>
                <a:cs typeface="ＭＳ Ｐゴシック" pitchFamily="-84" charset="-128"/>
              </a:rPr>
              <a:t>‘</a:t>
            </a:r>
            <a:r>
              <a:rPr lang="en-US" altLang="ja-JP" sz="2800" dirty="0" smtClean="0">
                <a:ea typeface="ＭＳ Ｐゴシック" pitchFamily="-84" charset="-128"/>
                <a:cs typeface="ＭＳ Ｐゴシック" pitchFamily="-84" charset="-128"/>
              </a:rPr>
              <a:t>&gt; </a:t>
            </a:r>
            <a:r>
              <a:rPr lang="en-US" altLang="ja-JP" sz="2800" i="1" dirty="0">
                <a:ea typeface="ＭＳ Ｐゴシック" pitchFamily="-84" charset="-128"/>
                <a:cs typeface="ＭＳ Ｐゴシック" pitchFamily="-84" charset="-128"/>
              </a:rPr>
              <a:t>T</a:t>
            </a:r>
            <a:r>
              <a:rPr lang="en-US" altLang="ja-JP" sz="2800" baseline="-25000" dirty="0">
                <a:ea typeface="ＭＳ Ｐゴシック" pitchFamily="-84" charset="-128"/>
                <a:cs typeface="ＭＳ Ｐゴシック" pitchFamily="-84" charset="-128"/>
              </a:rPr>
              <a:t>0  </a:t>
            </a:r>
            <a:r>
              <a:rPr lang="en-US" altLang="ja-JP" sz="2800" dirty="0">
                <a:ea typeface="ＭＳ Ｐゴシック" pitchFamily="-84" charset="-128"/>
                <a:cs typeface="ＭＳ Ｐゴシック" pitchFamily="-84" charset="-128"/>
              </a:rPr>
              <a:t>or the time measured between two events at </a:t>
            </a:r>
            <a:r>
              <a:rPr lang="en-US" altLang="ja-JP" sz="2800" i="1" dirty="0">
                <a:ea typeface="ＭＳ Ｐゴシック" pitchFamily="-84" charset="-128"/>
                <a:cs typeface="ＭＳ Ｐゴシック" pitchFamily="-84" charset="-128"/>
              </a:rPr>
              <a:t>different positions</a:t>
            </a:r>
            <a:r>
              <a:rPr lang="en-US" altLang="ja-JP" sz="2800" dirty="0">
                <a:ea typeface="ＭＳ Ｐゴシック" pitchFamily="-84" charset="-128"/>
                <a:cs typeface="ＭＳ Ｐゴシック" pitchFamily="-84" charset="-128"/>
              </a:rPr>
              <a:t> is greater than the time between the same events at </a:t>
            </a:r>
            <a:r>
              <a:rPr lang="en-US" altLang="ja-JP" sz="2800" i="1" dirty="0">
                <a:ea typeface="ＭＳ Ｐゴシック" pitchFamily="-84" charset="-128"/>
                <a:cs typeface="ＭＳ Ｐゴシック" pitchFamily="-84" charset="-128"/>
              </a:rPr>
              <a:t>one position: </a:t>
            </a:r>
            <a:r>
              <a:rPr lang="en-US" altLang="ja-JP" sz="2800" b="1" i="1" dirty="0">
                <a:solidFill>
                  <a:srgbClr val="000000"/>
                </a:solidFill>
                <a:ea typeface="ＭＳ Ｐゴシック" pitchFamily="-84" charset="-128"/>
                <a:cs typeface="ＭＳ Ｐゴシック" pitchFamily="-84" charset="-128"/>
              </a:rPr>
              <a:t>time dilation</a:t>
            </a:r>
            <a:r>
              <a:rPr lang="en-US" altLang="ja-JP" sz="2800" b="1" i="1" dirty="0" smtClean="0">
                <a:solidFill>
                  <a:srgbClr val="000000"/>
                </a:solidFill>
                <a:ea typeface="ＭＳ Ｐゴシック" pitchFamily="-84" charset="-128"/>
                <a:cs typeface="ＭＳ Ｐゴシック" pitchFamily="-84" charset="-128"/>
              </a:rPr>
              <a:t>.</a:t>
            </a:r>
          </a:p>
          <a:p>
            <a:pPr marL="571500" indent="-571500" eaLnBrk="1" hangingPunct="1">
              <a:buFont typeface="Wingdings" pitchFamily="-84" charset="2"/>
              <a:buNone/>
            </a:pPr>
            <a:r>
              <a:rPr lang="en-US" altLang="ja-JP" sz="2800" b="1" i="1" dirty="0" smtClean="0">
                <a:solidFill>
                  <a:srgbClr val="000000"/>
                </a:solidFill>
                <a:ea typeface="ＭＳ Ｐゴシック" pitchFamily="-84" charset="-128"/>
                <a:cs typeface="ＭＳ Ｐゴシック" pitchFamily="-84" charset="-128"/>
              </a:rPr>
              <a:t>	The proper time is always the shortest time!!</a:t>
            </a:r>
          </a:p>
          <a:p>
            <a:pPr marL="571500" indent="-571500" eaLnBrk="1" hangingPunct="1">
              <a:buFont typeface="Wingdings" pitchFamily="-84" charset="2"/>
              <a:buNone/>
            </a:pPr>
            <a:r>
              <a:rPr lang="en-US" sz="2800" dirty="0">
                <a:solidFill>
                  <a:srgbClr val="000000"/>
                </a:solidFill>
                <a:ea typeface="ＭＳ Ｐゴシック" pitchFamily="-84" charset="-128"/>
                <a:cs typeface="ＭＳ Ｐゴシック" pitchFamily="-84" charset="-128"/>
              </a:rPr>
              <a:t>2) </a:t>
            </a:r>
            <a:r>
              <a:rPr lang="en-US" sz="2800" dirty="0">
                <a:ea typeface="ＭＳ Ｐゴシック" pitchFamily="-84" charset="-128"/>
                <a:cs typeface="ＭＳ Ｐゴシック" pitchFamily="-84" charset="-128"/>
              </a:rPr>
              <a:t>The events do not occur at the same space and time coordinates in the two system</a:t>
            </a:r>
          </a:p>
          <a:p>
            <a:pPr marL="571500" indent="-571500" eaLnBrk="1" hangingPunct="1">
              <a:buFont typeface="Wingdings" pitchFamily="-84" charset="2"/>
              <a:buNone/>
            </a:pPr>
            <a:r>
              <a:rPr lang="en-US" sz="2800" dirty="0">
                <a:ea typeface="ＭＳ Ｐゴシック" pitchFamily="-84" charset="-128"/>
                <a:cs typeface="ＭＳ Ｐゴシック" pitchFamily="-84" charset="-128"/>
              </a:rPr>
              <a:t>3) System K requires 1 clock and K</a:t>
            </a:r>
            <a:r>
              <a:rPr lang="ja-JP" altLang="en-US" sz="2800" dirty="0">
                <a:ea typeface="ＭＳ Ｐゴシック" pitchFamily="-84" charset="-128"/>
                <a:cs typeface="ＭＳ Ｐゴシック" pitchFamily="-84" charset="-128"/>
              </a:rPr>
              <a:t>’</a:t>
            </a:r>
            <a:r>
              <a:rPr lang="en-US" altLang="ja-JP" sz="2800" baseline="30000" dirty="0">
                <a:ea typeface="ＭＳ Ｐゴシック" pitchFamily="-84" charset="-128"/>
                <a:cs typeface="ＭＳ Ｐゴシック" pitchFamily="-84" charset="-128"/>
              </a:rPr>
              <a:t> </a:t>
            </a:r>
            <a:r>
              <a:rPr lang="en-US" altLang="ja-JP" sz="2800" dirty="0">
                <a:ea typeface="ＭＳ Ｐゴシック" pitchFamily="-84" charset="-128"/>
                <a:cs typeface="ＭＳ Ｐゴシック" pitchFamily="-84" charset="-128"/>
              </a:rPr>
              <a:t>requires 2 clocks.</a:t>
            </a:r>
            <a:endParaRPr lang="en-US" sz="2800" dirty="0">
              <a:ea typeface="ＭＳ Ｐゴシック" pitchFamily="-84" charset="-128"/>
              <a:cs typeface="ＭＳ Ｐゴシック" pitchFamily="-84" charset="-128"/>
            </a:endParaRPr>
          </a:p>
        </p:txBody>
      </p:sp>
      <p:sp>
        <p:nvSpPr>
          <p:cNvPr id="73730" name="Rectangle 9"/>
          <p:cNvSpPr>
            <a:spLocks noGrp="1" noChangeArrowheads="1"/>
          </p:cNvSpPr>
          <p:nvPr>
            <p:ph type="title"/>
          </p:nvPr>
        </p:nvSpPr>
        <p:spPr>
          <a:xfrm>
            <a:off x="685800" y="76200"/>
            <a:ext cx="7772400" cy="1143000"/>
          </a:xfrm>
        </p:spPr>
        <p:txBody>
          <a:bodyPr/>
          <a:lstStyle/>
          <a:p>
            <a:pPr algn="ctr" eaLnBrk="1" hangingPunct="1"/>
            <a:r>
              <a:rPr lang="en-US" sz="4000" dirty="0">
                <a:ea typeface="ＭＳ Ｐゴシック" pitchFamily="-84" charset="-128"/>
                <a:cs typeface="ＭＳ Ｐゴシック" pitchFamily="-84" charset="-128"/>
              </a:rPr>
              <a:t>Time </a:t>
            </a:r>
            <a:r>
              <a:rPr lang="en-US" sz="4000" dirty="0" smtClean="0">
                <a:ea typeface="ＭＳ Ｐゴシック" pitchFamily="-84" charset="-128"/>
                <a:cs typeface="ＭＳ Ｐゴシック" pitchFamily="-84" charset="-128"/>
              </a:rPr>
              <a:t>Dilation: </a:t>
            </a:r>
            <a:r>
              <a:rPr lang="en-US" sz="4000" dirty="0" smtClean="0">
                <a:solidFill>
                  <a:srgbClr val="FF0000"/>
                </a:solidFill>
                <a:ea typeface="ＭＳ Ｐゴシック" pitchFamily="-84" charset="-128"/>
                <a:cs typeface="ＭＳ Ｐゴシック" pitchFamily="-84" charset="-128"/>
              </a:rPr>
              <a:t>Moving </a:t>
            </a:r>
            <a:r>
              <a:rPr lang="en-US" sz="4000" dirty="0">
                <a:solidFill>
                  <a:srgbClr val="FF0000"/>
                </a:solidFill>
                <a:ea typeface="ＭＳ Ｐゴシック" pitchFamily="-84" charset="-128"/>
                <a:cs typeface="ＭＳ Ｐゴシック" pitchFamily="-84" charset="-128"/>
              </a:rPr>
              <a:t>Clocks Run Slow</a:t>
            </a:r>
          </a:p>
        </p:txBody>
      </p:sp>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26</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pic>
        <p:nvPicPr>
          <p:cNvPr id="7" name="Picture 11"/>
          <p:cNvPicPr preferRelativeResize="0">
            <a:picLocks noChangeAspect="1" noChangeArrowheads="1"/>
          </p:cNvPicPr>
          <p:nvPr/>
        </p:nvPicPr>
        <p:blipFill>
          <a:blip r:embed="rId2"/>
          <a:srcRect/>
          <a:stretch>
            <a:fillRect/>
          </a:stretch>
        </p:blipFill>
        <p:spPr bwMode="auto">
          <a:xfrm>
            <a:off x="2819400" y="1219200"/>
            <a:ext cx="2962275" cy="908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772400" cy="685800"/>
          </a:xfrm>
        </p:spPr>
        <p:txBody>
          <a:bodyPr>
            <a:noAutofit/>
          </a:bodyPr>
          <a:lstStyle/>
          <a:p>
            <a:r>
              <a:rPr lang="en-US" dirty="0" smtClean="0"/>
              <a:t>Time Dilation Example: </a:t>
            </a:r>
            <a:r>
              <a:rPr lang="en-US" dirty="0" err="1" smtClean="0"/>
              <a:t>muon</a:t>
            </a:r>
            <a:r>
              <a:rPr lang="en-US" dirty="0" smtClean="0"/>
              <a:t> lifetime</a:t>
            </a:r>
            <a:endParaRPr lang="en-US" dirty="0"/>
          </a:p>
        </p:txBody>
      </p:sp>
      <p:sp>
        <p:nvSpPr>
          <p:cNvPr id="3" name="Content Placeholder 2"/>
          <p:cNvSpPr>
            <a:spLocks noGrp="1"/>
          </p:cNvSpPr>
          <p:nvPr>
            <p:ph idx="1"/>
          </p:nvPr>
        </p:nvSpPr>
        <p:spPr>
          <a:xfrm>
            <a:off x="533400" y="990600"/>
            <a:ext cx="7772400" cy="5257800"/>
          </a:xfrm>
        </p:spPr>
        <p:txBody>
          <a:bodyPr/>
          <a:lstStyle/>
          <a:p>
            <a:r>
              <a:rPr lang="en-US" sz="2400" dirty="0" err="1" smtClean="0"/>
              <a:t>Muons</a:t>
            </a:r>
            <a:r>
              <a:rPr lang="en-US" sz="2400" dirty="0" smtClean="0"/>
              <a:t> are essentially heavy electrons (~200 times heavier)</a:t>
            </a:r>
          </a:p>
          <a:p>
            <a:r>
              <a:rPr lang="en-US" sz="2400" dirty="0" err="1" smtClean="0"/>
              <a:t>Muons</a:t>
            </a:r>
            <a:r>
              <a:rPr lang="en-US" sz="2400" dirty="0"/>
              <a:t> </a:t>
            </a:r>
            <a:r>
              <a:rPr lang="en-US" sz="2400" dirty="0" smtClean="0"/>
              <a:t>are typically generated in collisions of cosmic rays in upper atmosphere and, unlike electrons, decay (             </a:t>
            </a:r>
            <a:r>
              <a:rPr lang="en-US" sz="2400" dirty="0" err="1" smtClean="0"/>
              <a:t>μ</a:t>
            </a:r>
            <a:r>
              <a:rPr lang="en-US" sz="2400" dirty="0" err="1" smtClean="0">
                <a:sym typeface="Symbol"/>
              </a:rPr>
              <a:t>sec</a:t>
            </a:r>
            <a:r>
              <a:rPr lang="en-US" sz="2400" dirty="0" smtClean="0">
                <a:sym typeface="Symbol"/>
              </a:rPr>
              <a:t>)</a:t>
            </a:r>
          </a:p>
          <a:p>
            <a:r>
              <a:rPr lang="en-US" sz="2400" dirty="0" smtClean="0">
                <a:sym typeface="Symbol"/>
              </a:rPr>
              <a:t>For a </a:t>
            </a:r>
            <a:r>
              <a:rPr lang="en-US" sz="2400" dirty="0" err="1" smtClean="0">
                <a:sym typeface="Symbol"/>
              </a:rPr>
              <a:t>muon</a:t>
            </a:r>
            <a:r>
              <a:rPr lang="en-US" sz="2400" dirty="0" smtClean="0">
                <a:sym typeface="Symbol"/>
              </a:rPr>
              <a:t> incident on Earth with v=0.998c, an observer on Earth would see what lifetime of the </a:t>
            </a:r>
            <a:r>
              <a:rPr lang="en-US" sz="2400" dirty="0" err="1" smtClean="0">
                <a:sym typeface="Symbol"/>
              </a:rPr>
              <a:t>muon</a:t>
            </a:r>
            <a:r>
              <a:rPr lang="en-US" sz="2400" dirty="0" smtClean="0">
                <a:sym typeface="Symbol"/>
              </a:rPr>
              <a:t>?</a:t>
            </a:r>
          </a:p>
          <a:p>
            <a:r>
              <a:rPr lang="en-US" sz="2400" dirty="0" smtClean="0">
                <a:sym typeface="Symbol"/>
              </a:rPr>
              <a:t>2.2 </a:t>
            </a:r>
            <a:r>
              <a:rPr lang="en-US" sz="2400" dirty="0" err="1" smtClean="0"/>
              <a:t>μ</a:t>
            </a:r>
            <a:r>
              <a:rPr lang="en-US" sz="2400" dirty="0" err="1" smtClean="0">
                <a:sym typeface="Symbol"/>
              </a:rPr>
              <a:t>sec</a:t>
            </a:r>
            <a:r>
              <a:rPr lang="en-US" sz="2400" dirty="0" smtClean="0">
                <a:sym typeface="Symbol"/>
              </a:rPr>
              <a:t>?</a:t>
            </a:r>
          </a:p>
          <a:p>
            <a:endParaRPr lang="en-US" sz="2400" dirty="0" smtClean="0">
              <a:sym typeface="Symbol"/>
            </a:endParaRPr>
          </a:p>
          <a:p>
            <a:endParaRPr lang="en-US" sz="2400" dirty="0" smtClean="0">
              <a:sym typeface="Symbol"/>
            </a:endParaRPr>
          </a:p>
          <a:p>
            <a:endParaRPr lang="en-US" sz="2400" dirty="0" smtClean="0">
              <a:sym typeface="Symbol"/>
            </a:endParaRPr>
          </a:p>
          <a:p>
            <a:r>
              <a:rPr lang="en-US" sz="2400" dirty="0" smtClean="0">
                <a:sym typeface="Symbol"/>
              </a:rPr>
              <a:t>t=35 </a:t>
            </a:r>
            <a:r>
              <a:rPr lang="en-US" sz="2400" dirty="0" err="1" smtClean="0"/>
              <a:t>μ</a:t>
            </a:r>
            <a:r>
              <a:rPr lang="en-US" sz="2400" dirty="0" err="1" smtClean="0">
                <a:sym typeface="Symbol"/>
              </a:rPr>
              <a:t>sec</a:t>
            </a:r>
            <a:r>
              <a:rPr lang="en-US" sz="2400" dirty="0" smtClean="0">
                <a:sym typeface="Symbol"/>
              </a:rPr>
              <a:t>  </a:t>
            </a:r>
          </a:p>
          <a:p>
            <a:r>
              <a:rPr lang="en-US" sz="2400" dirty="0" smtClean="0">
                <a:sym typeface="Symbol"/>
              </a:rPr>
              <a:t>Moving clocks run slow so when an outside observer measures,  they see a longer time than the </a:t>
            </a:r>
            <a:r>
              <a:rPr lang="en-US" sz="2400" dirty="0" err="1" smtClean="0">
                <a:sym typeface="Symbol"/>
              </a:rPr>
              <a:t>muon</a:t>
            </a:r>
            <a:r>
              <a:rPr lang="en-US" sz="2400" dirty="0" smtClean="0">
                <a:sym typeface="Symbol"/>
              </a:rPr>
              <a:t> itself sees. </a:t>
            </a:r>
          </a:p>
          <a:p>
            <a:endParaRPr lang="en-US" sz="2400" dirty="0" smtClean="0">
              <a:sym typeface="Symbol"/>
            </a:endParaRPr>
          </a:p>
          <a:p>
            <a:pPr>
              <a:buNone/>
            </a:pPr>
            <a:endParaRPr lang="en-US" sz="2400" dirty="0"/>
          </a:p>
        </p:txBody>
      </p:sp>
      <p:sp>
        <p:nvSpPr>
          <p:cNvPr id="4" name="Date Placeholder 3"/>
          <p:cNvSpPr>
            <a:spLocks noGrp="1"/>
          </p:cNvSpPr>
          <p:nvPr>
            <p:ph type="dt" sz="half" idx="10"/>
          </p:nvPr>
        </p:nvSpPr>
        <p:spPr/>
        <p:txBody>
          <a:bodyPr/>
          <a:lstStyle/>
          <a:p>
            <a:r>
              <a:rPr lang="en-US" smtClean="0"/>
              <a:t>Monday, Oct. 8, 2012</a:t>
            </a:r>
            <a:endParaRPr lang="en-US"/>
          </a:p>
        </p:txBody>
      </p:sp>
      <p:sp>
        <p:nvSpPr>
          <p:cNvPr id="5" name="Footer Placeholder 4"/>
          <p:cNvSpPr>
            <a:spLocks noGrp="1"/>
          </p:cNvSpPr>
          <p:nvPr>
            <p:ph type="ftr" sz="quarter" idx="11"/>
          </p:nvPr>
        </p:nvSpPr>
        <p:spPr/>
        <p:txBody>
          <a:bodyPr/>
          <a:lstStyle/>
          <a:p>
            <a:r>
              <a:rPr lang="en-US" smtClean="0"/>
              <a:t>PHYS 3313-001, Fall 2012                      Dr. Jaehoon Yu</a:t>
            </a:r>
            <a:endParaRPr lang="en-US"/>
          </a:p>
        </p:txBody>
      </p:sp>
      <p:sp>
        <p:nvSpPr>
          <p:cNvPr id="6" name="Slide Number Placeholder 5"/>
          <p:cNvSpPr>
            <a:spLocks noGrp="1"/>
          </p:cNvSpPr>
          <p:nvPr>
            <p:ph type="sldNum" sz="quarter" idx="12"/>
          </p:nvPr>
        </p:nvSpPr>
        <p:spPr/>
        <p:txBody>
          <a:bodyPr/>
          <a:lstStyle/>
          <a:p>
            <a:fld id="{A70890A1-DA85-483F-ABF9-6C30248A1FC2}" type="slidenum">
              <a:rPr lang="en-US" smtClean="0"/>
              <a:pPr/>
              <a:t>27</a:t>
            </a:fld>
            <a:endParaRPr lang="en-US"/>
          </a:p>
        </p:txBody>
      </p:sp>
      <p:graphicFrame>
        <p:nvGraphicFramePr>
          <p:cNvPr id="9219" name="Object 3"/>
          <p:cNvGraphicFramePr>
            <a:graphicFrameLocks noChangeAspect="1"/>
          </p:cNvGraphicFramePr>
          <p:nvPr/>
        </p:nvGraphicFramePr>
        <p:xfrm>
          <a:off x="6324600" y="1905000"/>
          <a:ext cx="838200" cy="419100"/>
        </p:xfrm>
        <a:graphic>
          <a:graphicData uri="http://schemas.openxmlformats.org/presentationml/2006/ole">
            <p:oleObj spid="_x0000_s169986" name="Equation" r:id="rId4" imgW="495000" imgH="228600" progId="Equation.DSMT4">
              <p:embed/>
            </p:oleObj>
          </a:graphicData>
        </a:graphic>
      </p:graphicFrame>
      <p:graphicFrame>
        <p:nvGraphicFramePr>
          <p:cNvPr id="9220" name="Object 4"/>
          <p:cNvGraphicFramePr>
            <a:graphicFrameLocks noChangeAspect="1"/>
          </p:cNvGraphicFramePr>
          <p:nvPr/>
        </p:nvGraphicFramePr>
        <p:xfrm>
          <a:off x="1192212" y="3657600"/>
          <a:ext cx="1855788" cy="914400"/>
        </p:xfrm>
        <a:graphic>
          <a:graphicData uri="http://schemas.openxmlformats.org/presentationml/2006/ole">
            <p:oleObj spid="_x0000_s169987" name="Equation" r:id="rId5" imgW="1054080" imgH="647640" progId="Equation.DSMT4">
              <p:embed/>
            </p:oleObj>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914400"/>
          </a:xfrm>
        </p:spPr>
        <p:txBody>
          <a:bodyPr/>
          <a:lstStyle/>
          <a:p>
            <a:r>
              <a:rPr lang="en-US" dirty="0" smtClean="0"/>
              <a:t>Length </a:t>
            </a:r>
            <a:r>
              <a:rPr lang="en-US" dirty="0" smtClean="0"/>
              <a:t>Contraction</a:t>
            </a:r>
            <a:endParaRPr lang="en-US" dirty="0"/>
          </a:p>
        </p:txBody>
      </p:sp>
      <p:sp>
        <p:nvSpPr>
          <p:cNvPr id="3" name="Content Placeholder 2"/>
          <p:cNvSpPr>
            <a:spLocks noGrp="1"/>
          </p:cNvSpPr>
          <p:nvPr>
            <p:ph idx="1"/>
          </p:nvPr>
        </p:nvSpPr>
        <p:spPr>
          <a:xfrm>
            <a:off x="5105400" y="1066801"/>
            <a:ext cx="4038600" cy="3124200"/>
          </a:xfrm>
        </p:spPr>
        <p:txBody>
          <a:bodyPr/>
          <a:lstStyle/>
          <a:p>
            <a:r>
              <a:rPr lang="en-US" sz="2800" dirty="0" smtClean="0"/>
              <a:t>Proper length (length of</a:t>
            </a:r>
            <a:r>
              <a:rPr lang="en-US" sz="2800" dirty="0" smtClean="0"/>
              <a:t> an object </a:t>
            </a:r>
            <a:r>
              <a:rPr lang="en-US" sz="2800" dirty="0" smtClean="0"/>
              <a:t>in its own frame:</a:t>
            </a:r>
          </a:p>
          <a:p>
            <a:pPr>
              <a:buNone/>
            </a:pPr>
            <a:endParaRPr lang="en-US" sz="2800" dirty="0" smtClean="0"/>
          </a:p>
          <a:p>
            <a:r>
              <a:rPr lang="en-US" sz="2800" dirty="0" smtClean="0"/>
              <a:t>Length of</a:t>
            </a:r>
            <a:r>
              <a:rPr lang="en-US" sz="2800" dirty="0" smtClean="0"/>
              <a:t> an object </a:t>
            </a:r>
            <a:r>
              <a:rPr lang="en-US" sz="2800" dirty="0" smtClean="0"/>
              <a:t>in observer’s frame:</a:t>
            </a:r>
          </a:p>
          <a:p>
            <a:endParaRPr lang="en-US" sz="2800" dirty="0"/>
          </a:p>
        </p:txBody>
      </p:sp>
      <p:sp>
        <p:nvSpPr>
          <p:cNvPr id="4" name="Date Placeholder 3"/>
          <p:cNvSpPr>
            <a:spLocks noGrp="1"/>
          </p:cNvSpPr>
          <p:nvPr>
            <p:ph type="dt" sz="half" idx="10"/>
          </p:nvPr>
        </p:nvSpPr>
        <p:spPr/>
        <p:txBody>
          <a:bodyPr/>
          <a:lstStyle/>
          <a:p>
            <a:r>
              <a:rPr lang="en-US" smtClean="0"/>
              <a:t>Monday, Oct. 8, 2012</a:t>
            </a:r>
            <a:endParaRPr lang="en-US" dirty="0"/>
          </a:p>
        </p:txBody>
      </p:sp>
      <p:sp>
        <p:nvSpPr>
          <p:cNvPr id="5" name="Footer Placeholder 4"/>
          <p:cNvSpPr>
            <a:spLocks noGrp="1"/>
          </p:cNvSpPr>
          <p:nvPr>
            <p:ph type="ftr" sz="quarter" idx="11"/>
          </p:nvPr>
        </p:nvSpPr>
        <p:spPr/>
        <p:txBody>
          <a:bodyPr/>
          <a:lstStyle/>
          <a:p>
            <a:r>
              <a:rPr lang="en-US" smtClean="0"/>
              <a:t>PHYS 3313-001, Fall 2012                      Dr. Jaehoon Yu</a:t>
            </a:r>
            <a:endParaRPr lang="en-US"/>
          </a:p>
        </p:txBody>
      </p:sp>
      <p:sp>
        <p:nvSpPr>
          <p:cNvPr id="6" name="Slide Number Placeholder 5"/>
          <p:cNvSpPr>
            <a:spLocks noGrp="1"/>
          </p:cNvSpPr>
          <p:nvPr>
            <p:ph type="sldNum" sz="quarter" idx="12"/>
          </p:nvPr>
        </p:nvSpPr>
        <p:spPr/>
        <p:txBody>
          <a:bodyPr/>
          <a:lstStyle/>
          <a:p>
            <a:fld id="{A70890A1-DA85-483F-ABF9-6C30248A1FC2}" type="slidenum">
              <a:rPr lang="en-US" smtClean="0"/>
              <a:pPr/>
              <a:t>28</a:t>
            </a:fld>
            <a:endParaRPr lang="en-US"/>
          </a:p>
        </p:txBody>
      </p:sp>
      <p:graphicFrame>
        <p:nvGraphicFramePr>
          <p:cNvPr id="36867" name="Object 3"/>
          <p:cNvGraphicFramePr>
            <a:graphicFrameLocks noChangeAspect="1"/>
          </p:cNvGraphicFramePr>
          <p:nvPr/>
        </p:nvGraphicFramePr>
        <p:xfrm>
          <a:off x="5562600" y="3505200"/>
          <a:ext cx="1295400" cy="533400"/>
        </p:xfrm>
        <a:graphic>
          <a:graphicData uri="http://schemas.openxmlformats.org/presentationml/2006/ole">
            <p:oleObj spid="_x0000_s177154" name="Equation" r:id="rId4" imgW="660240" imgH="228600" progId="Equation.DSMT4">
              <p:embed/>
            </p:oleObj>
          </a:graphicData>
        </a:graphic>
      </p:graphicFrame>
      <p:graphicFrame>
        <p:nvGraphicFramePr>
          <p:cNvPr id="36868" name="Object 4"/>
          <p:cNvGraphicFramePr>
            <a:graphicFrameLocks noChangeAspect="1"/>
          </p:cNvGraphicFramePr>
          <p:nvPr/>
        </p:nvGraphicFramePr>
        <p:xfrm>
          <a:off x="2511425" y="4524375"/>
          <a:ext cx="5641975" cy="733425"/>
        </p:xfrm>
        <a:graphic>
          <a:graphicData uri="http://schemas.openxmlformats.org/presentationml/2006/ole">
            <p:oleObj spid="_x0000_s177155" name="Equation" r:id="rId5" imgW="2171520" imgH="330120" progId="Equation.DSMT4">
              <p:embed/>
            </p:oleObj>
          </a:graphicData>
        </a:graphic>
      </p:graphicFrame>
      <p:pic>
        <p:nvPicPr>
          <p:cNvPr id="10" name="Picture 3"/>
          <p:cNvPicPr>
            <a:picLocks noChangeAspect="1" noChangeArrowheads="1"/>
          </p:cNvPicPr>
          <p:nvPr/>
        </p:nvPicPr>
        <p:blipFill>
          <a:blip r:embed="rId6" cstate="print"/>
          <a:srcRect/>
          <a:stretch>
            <a:fillRect/>
          </a:stretch>
        </p:blipFill>
        <p:spPr bwMode="auto">
          <a:xfrm>
            <a:off x="-4635" y="863202"/>
            <a:ext cx="5186235" cy="3403998"/>
          </a:xfrm>
          <a:prstGeom prst="rect">
            <a:avLst/>
          </a:prstGeom>
          <a:noFill/>
          <a:ln w="9525">
            <a:noFill/>
            <a:miter lim="800000"/>
            <a:headEnd/>
            <a:tailEnd/>
          </a:ln>
          <a:effectLst/>
        </p:spPr>
      </p:pic>
      <p:sp>
        <p:nvSpPr>
          <p:cNvPr id="11" name="Rectangle 10"/>
          <p:cNvSpPr/>
          <p:nvPr/>
        </p:nvSpPr>
        <p:spPr>
          <a:xfrm>
            <a:off x="3478214" y="3048000"/>
            <a:ext cx="533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6869" name="Object 5"/>
          <p:cNvGraphicFramePr>
            <a:graphicFrameLocks noChangeAspect="1"/>
          </p:cNvGraphicFramePr>
          <p:nvPr/>
        </p:nvGraphicFramePr>
        <p:xfrm>
          <a:off x="5394325" y="1981200"/>
          <a:ext cx="1479550" cy="533400"/>
        </p:xfrm>
        <a:graphic>
          <a:graphicData uri="http://schemas.openxmlformats.org/presentationml/2006/ole">
            <p:oleObj spid="_x0000_s177156" name="Equation" r:id="rId7" imgW="711000" imgH="241200" progId="Equation.DSMT4">
              <p:embed/>
            </p:oleObj>
          </a:graphicData>
        </a:graphic>
      </p:graphicFrame>
      <p:grpSp>
        <p:nvGrpSpPr>
          <p:cNvPr id="7" name="Group 19"/>
          <p:cNvGrpSpPr/>
          <p:nvPr/>
        </p:nvGrpSpPr>
        <p:grpSpPr>
          <a:xfrm>
            <a:off x="3352800" y="2209800"/>
            <a:ext cx="277813" cy="822960"/>
            <a:chOff x="3455986" y="2362200"/>
            <a:chExt cx="277813" cy="822960"/>
          </a:xfrm>
        </p:grpSpPr>
        <p:graphicFrame>
          <p:nvGraphicFramePr>
            <p:cNvPr id="36871" name="Object 7"/>
            <p:cNvGraphicFramePr>
              <a:graphicFrameLocks noChangeAspect="1"/>
            </p:cNvGraphicFramePr>
            <p:nvPr/>
          </p:nvGraphicFramePr>
          <p:xfrm>
            <a:off x="3455986" y="2362200"/>
            <a:ext cx="277813" cy="533400"/>
          </p:xfrm>
          <a:graphic>
            <a:graphicData uri="http://schemas.openxmlformats.org/presentationml/2006/ole">
              <p:oleObj spid="_x0000_s177158" name="Equation" r:id="rId8" imgW="152280" imgH="241200" progId="Equation.DSMT4">
                <p:embed/>
              </p:oleObj>
            </a:graphicData>
          </a:graphic>
        </p:graphicFrame>
        <p:cxnSp>
          <p:nvCxnSpPr>
            <p:cNvPr id="17" name="Straight Arrow Connector 16"/>
            <p:cNvCxnSpPr/>
            <p:nvPr/>
          </p:nvCxnSpPr>
          <p:spPr>
            <a:xfrm rot="5400000">
              <a:off x="3399314" y="3001486"/>
              <a:ext cx="365760" cy="158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grpSp>
      <p:grpSp>
        <p:nvGrpSpPr>
          <p:cNvPr id="8" name="Group 20"/>
          <p:cNvGrpSpPr/>
          <p:nvPr/>
        </p:nvGrpSpPr>
        <p:grpSpPr>
          <a:xfrm>
            <a:off x="3895727" y="2209800"/>
            <a:ext cx="344487" cy="822960"/>
            <a:chOff x="3998913" y="2362200"/>
            <a:chExt cx="344487" cy="822960"/>
          </a:xfrm>
        </p:grpSpPr>
        <p:graphicFrame>
          <p:nvGraphicFramePr>
            <p:cNvPr id="36870" name="Object 6"/>
            <p:cNvGraphicFramePr>
              <a:graphicFrameLocks noChangeAspect="1"/>
            </p:cNvGraphicFramePr>
            <p:nvPr/>
          </p:nvGraphicFramePr>
          <p:xfrm>
            <a:off x="3998913" y="2362200"/>
            <a:ext cx="344487" cy="533400"/>
          </p:xfrm>
          <a:graphic>
            <a:graphicData uri="http://schemas.openxmlformats.org/presentationml/2006/ole">
              <p:oleObj spid="_x0000_s177157" name="Equation" r:id="rId9" imgW="164880" imgH="241200" progId="Equation.DSMT4">
                <p:embed/>
              </p:oleObj>
            </a:graphicData>
          </a:graphic>
        </p:graphicFrame>
        <p:cxnSp>
          <p:nvCxnSpPr>
            <p:cNvPr id="18" name="Straight Arrow Connector 17"/>
            <p:cNvCxnSpPr/>
            <p:nvPr/>
          </p:nvCxnSpPr>
          <p:spPr>
            <a:xfrm rot="5400000">
              <a:off x="3931125" y="3001486"/>
              <a:ext cx="365760" cy="158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grpSp>
      <p:graphicFrame>
        <p:nvGraphicFramePr>
          <p:cNvPr id="36872" name="Object 8"/>
          <p:cNvGraphicFramePr>
            <a:graphicFrameLocks noChangeAspect="1"/>
          </p:cNvGraphicFramePr>
          <p:nvPr/>
        </p:nvGraphicFramePr>
        <p:xfrm>
          <a:off x="347662" y="4467225"/>
          <a:ext cx="2166938" cy="561975"/>
        </p:xfrm>
        <a:graphic>
          <a:graphicData uri="http://schemas.openxmlformats.org/presentationml/2006/ole">
            <p:oleObj spid="_x0000_s177159" name="Equation" r:id="rId10" imgW="1041400" imgH="254000" progId="Equation.DSMT4">
              <p:embed/>
            </p:oleObj>
          </a:graphicData>
        </a:graphic>
      </p:graphicFrame>
      <p:graphicFrame>
        <p:nvGraphicFramePr>
          <p:cNvPr id="36873" name="Object 9"/>
          <p:cNvGraphicFramePr>
            <a:graphicFrameLocks noChangeAspect="1"/>
          </p:cNvGraphicFramePr>
          <p:nvPr/>
        </p:nvGraphicFramePr>
        <p:xfrm>
          <a:off x="228600" y="5105400"/>
          <a:ext cx="993775" cy="635000"/>
        </p:xfrm>
        <a:graphic>
          <a:graphicData uri="http://schemas.openxmlformats.org/presentationml/2006/ole">
            <p:oleObj spid="_x0000_s177160" name="Equation" r:id="rId11" imgW="520560" imgH="330120" progId="Equation.DSMT4">
              <p:embed/>
            </p:oleObj>
          </a:graphicData>
        </a:graphic>
      </p:graphicFrame>
      <p:graphicFrame>
        <p:nvGraphicFramePr>
          <p:cNvPr id="36874" name="Object 10"/>
          <p:cNvGraphicFramePr>
            <a:graphicFrameLocks noChangeAspect="1"/>
          </p:cNvGraphicFramePr>
          <p:nvPr/>
        </p:nvGraphicFramePr>
        <p:xfrm>
          <a:off x="1447800" y="5105400"/>
          <a:ext cx="1533525" cy="574675"/>
        </p:xfrm>
        <a:graphic>
          <a:graphicData uri="http://schemas.openxmlformats.org/presentationml/2006/ole">
            <p:oleObj spid="_x0000_s177161" name="Equation" r:id="rId12" imgW="647700" imgH="241300" progId="Equation.DSMT4">
              <p:embed/>
            </p:oleObj>
          </a:graphicData>
        </a:graphic>
      </p:graphicFrame>
      <p:sp>
        <p:nvSpPr>
          <p:cNvPr id="22" name="TextBox 21"/>
          <p:cNvSpPr txBox="1"/>
          <p:nvPr/>
        </p:nvSpPr>
        <p:spPr>
          <a:xfrm>
            <a:off x="3048000" y="5269468"/>
            <a:ext cx="5706761" cy="707886"/>
          </a:xfrm>
          <a:prstGeom prst="rect">
            <a:avLst/>
          </a:prstGeom>
          <a:noFill/>
        </p:spPr>
        <p:txBody>
          <a:bodyPr wrap="none" rtlCol="0">
            <a:spAutoFit/>
          </a:bodyPr>
          <a:lstStyle/>
          <a:p>
            <a:r>
              <a:rPr lang="en-US" sz="2000" dirty="0" err="1" smtClean="0">
                <a:latin typeface="Times New Roman" pitchFamily="18" charset="0"/>
                <a:cs typeface="Times New Roman" pitchFamily="18" charset="0"/>
                <a:sym typeface="Symbol"/>
              </a:rPr>
              <a:t>γ</a:t>
            </a:r>
            <a:r>
              <a:rPr lang="en-US" sz="2000" dirty="0" smtClean="0">
                <a:latin typeface="Times New Roman" pitchFamily="18" charset="0"/>
                <a:cs typeface="Times New Roman" pitchFamily="18" charset="0"/>
              </a:rPr>
              <a:t>&gt;1  so the length is shorter in the direction of motion</a:t>
            </a:r>
          </a:p>
          <a:p>
            <a:r>
              <a:rPr lang="en-US" sz="2000" dirty="0" smtClean="0">
                <a:latin typeface="Times New Roman" pitchFamily="18" charset="0"/>
                <a:cs typeface="Times New Roman" pitchFamily="18" charset="0"/>
              </a:rPr>
              <a:t>(length contraction!)</a:t>
            </a:r>
            <a:endParaRPr lang="en-US" sz="20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457200" y="277813"/>
            <a:ext cx="8229600" cy="788987"/>
          </a:xfrm>
        </p:spPr>
        <p:txBody>
          <a:bodyPr/>
          <a:lstStyle/>
          <a:p>
            <a:pPr eaLnBrk="1" hangingPunct="1"/>
            <a:r>
              <a:rPr lang="en-US" dirty="0">
                <a:ea typeface="ＭＳ Ｐゴシック" pitchFamily="-84" charset="-128"/>
                <a:cs typeface="ＭＳ Ｐゴシック" pitchFamily="-84" charset="-128"/>
              </a:rPr>
              <a:t>The Lorentz Velocity Transformations</a:t>
            </a:r>
          </a:p>
        </p:txBody>
      </p:sp>
      <p:sp>
        <p:nvSpPr>
          <p:cNvPr id="82946" name="Rectangle 3"/>
          <p:cNvSpPr>
            <a:spLocks noGrp="1" noChangeArrowheads="1"/>
          </p:cNvSpPr>
          <p:nvPr>
            <p:ph type="body" sz="half" idx="1"/>
          </p:nvPr>
        </p:nvSpPr>
        <p:spPr>
          <a:xfrm>
            <a:off x="457200" y="1066800"/>
            <a:ext cx="8077200" cy="4759325"/>
          </a:xfrm>
        </p:spPr>
        <p:txBody>
          <a:bodyPr/>
          <a:lstStyle/>
          <a:p>
            <a:pPr marL="0" indent="0" eaLnBrk="1" hangingPunct="1">
              <a:buFont typeface="Wingdings" pitchFamily="-84" charset="2"/>
              <a:buNone/>
            </a:pPr>
            <a:r>
              <a:rPr lang="en-US" dirty="0">
                <a:ea typeface="ＭＳ Ｐゴシック" pitchFamily="-84" charset="-128"/>
                <a:cs typeface="ＭＳ Ｐゴシック" pitchFamily="-84" charset="-128"/>
              </a:rPr>
              <a:t>In addition to the previous relations, the </a:t>
            </a:r>
            <a:r>
              <a:rPr lang="en-US" b="1" dirty="0">
                <a:solidFill>
                  <a:srgbClr val="000000"/>
                </a:solidFill>
                <a:ea typeface="ＭＳ Ｐゴシック" pitchFamily="-84" charset="-128"/>
                <a:cs typeface="ＭＳ Ｐゴシック" pitchFamily="-84" charset="-128"/>
              </a:rPr>
              <a:t>Lorentz velocity</a:t>
            </a:r>
            <a:r>
              <a:rPr lang="en-US" dirty="0">
                <a:ea typeface="ＭＳ Ｐゴシック" pitchFamily="-84" charset="-128"/>
                <a:cs typeface="ＭＳ Ｐゴシック" pitchFamily="-84" charset="-128"/>
              </a:rPr>
              <a:t> </a:t>
            </a:r>
            <a:r>
              <a:rPr lang="en-US" b="1" dirty="0">
                <a:ea typeface="ＭＳ Ｐゴシック" pitchFamily="-84" charset="-128"/>
                <a:cs typeface="ＭＳ Ｐゴシック" pitchFamily="-84" charset="-128"/>
              </a:rPr>
              <a:t>transformations</a:t>
            </a:r>
            <a:r>
              <a:rPr lang="en-US" dirty="0">
                <a:ea typeface="ＭＳ Ｐゴシック" pitchFamily="-84" charset="-128"/>
                <a:cs typeface="ＭＳ Ｐゴシック" pitchFamily="-84" charset="-128"/>
              </a:rPr>
              <a:t> for </a:t>
            </a:r>
            <a:r>
              <a:rPr lang="en-US" i="1" dirty="0" err="1" smtClean="0">
                <a:ea typeface="ＭＳ Ｐゴシック" pitchFamily="-84" charset="-128"/>
                <a:cs typeface="ＭＳ Ｐゴシック" pitchFamily="-84" charset="-128"/>
              </a:rPr>
              <a:t>u</a:t>
            </a:r>
            <a:r>
              <a:rPr lang="en-US" dirty="0" err="1" smtClean="0">
                <a:ea typeface="ＭＳ Ｐゴシック" pitchFamily="-84" charset="-128"/>
                <a:cs typeface="ＭＳ Ｐゴシック" pitchFamily="-84" charset="-128"/>
              </a:rPr>
              <a:t>’</a:t>
            </a:r>
            <a:r>
              <a:rPr lang="en-US" altLang="ja-JP" i="1" baseline="-25000" dirty="0" err="1" smtClean="0">
                <a:ea typeface="ＭＳ Ｐゴシック" pitchFamily="-84" charset="-128"/>
                <a:cs typeface="ＭＳ Ｐゴシック" pitchFamily="-84" charset="-128"/>
              </a:rPr>
              <a:t>x</a:t>
            </a:r>
            <a:r>
              <a:rPr lang="en-US" altLang="ja-JP" dirty="0">
                <a:ea typeface="ＭＳ Ｐゴシック" pitchFamily="-84" charset="-128"/>
                <a:cs typeface="ＭＳ Ｐゴシック" pitchFamily="-84" charset="-128"/>
              </a:rPr>
              <a:t>, </a:t>
            </a:r>
            <a:r>
              <a:rPr lang="en-US" altLang="ja-JP" i="1" dirty="0" err="1" smtClean="0">
                <a:ea typeface="ＭＳ Ｐゴシック" pitchFamily="-84" charset="-128"/>
                <a:cs typeface="ＭＳ Ｐゴシック" pitchFamily="-84" charset="-128"/>
              </a:rPr>
              <a:t>u</a:t>
            </a:r>
            <a:r>
              <a:rPr lang="en-US" altLang="ja-JP" dirty="0" err="1" smtClean="0">
                <a:ea typeface="ＭＳ Ｐゴシック" pitchFamily="-84" charset="-128"/>
                <a:cs typeface="ＭＳ Ｐゴシック" pitchFamily="-84" charset="-128"/>
              </a:rPr>
              <a:t>’</a:t>
            </a:r>
            <a:r>
              <a:rPr lang="en-US" altLang="ja-JP" i="1" baseline="-25000" dirty="0" err="1" smtClean="0">
                <a:ea typeface="ＭＳ Ｐゴシック" pitchFamily="-84" charset="-128"/>
                <a:cs typeface="ＭＳ Ｐゴシック" pitchFamily="-84" charset="-128"/>
              </a:rPr>
              <a:t>y</a:t>
            </a:r>
            <a:r>
              <a:rPr lang="en-US" altLang="ja-JP" baseline="-25000" dirty="0" smtClean="0">
                <a:ea typeface="ＭＳ Ｐゴシック" pitchFamily="-84" charset="-128"/>
                <a:cs typeface="ＭＳ Ｐゴシック" pitchFamily="-84" charset="-128"/>
              </a:rPr>
              <a:t> </a:t>
            </a:r>
            <a:r>
              <a:rPr lang="en-US" altLang="ja-JP" dirty="0">
                <a:ea typeface="ＭＳ Ｐゴシック" pitchFamily="-84" charset="-128"/>
                <a:cs typeface="ＭＳ Ｐゴシック" pitchFamily="-84" charset="-128"/>
              </a:rPr>
              <a:t>, and</a:t>
            </a:r>
            <a:r>
              <a:rPr lang="en-US" altLang="ja-JP" dirty="0" smtClean="0">
                <a:ea typeface="ＭＳ Ｐゴシック" pitchFamily="-84" charset="-128"/>
                <a:cs typeface="ＭＳ Ｐゴシック" pitchFamily="-84" charset="-128"/>
              </a:rPr>
              <a:t> </a:t>
            </a:r>
            <a:r>
              <a:rPr lang="en-US" altLang="ja-JP" i="1" dirty="0" err="1" smtClean="0">
                <a:ea typeface="ＭＳ Ｐゴシック" pitchFamily="-84" charset="-128"/>
                <a:cs typeface="ＭＳ Ｐゴシック" pitchFamily="-84" charset="-128"/>
              </a:rPr>
              <a:t>u</a:t>
            </a:r>
            <a:r>
              <a:rPr lang="en-US" altLang="ja-JP" dirty="0" err="1" smtClean="0">
                <a:ea typeface="ＭＳ Ｐゴシック" pitchFamily="-84" charset="-128"/>
                <a:cs typeface="ＭＳ Ｐゴシック" pitchFamily="-84" charset="-128"/>
              </a:rPr>
              <a:t>’</a:t>
            </a:r>
            <a:r>
              <a:rPr lang="en-US" altLang="ja-JP" i="1" baseline="-25000" dirty="0" err="1" smtClean="0">
                <a:ea typeface="ＭＳ Ｐゴシック" pitchFamily="-84" charset="-128"/>
                <a:cs typeface="ＭＳ Ｐゴシック" pitchFamily="-84" charset="-128"/>
              </a:rPr>
              <a:t>z</a:t>
            </a:r>
            <a:r>
              <a:rPr lang="en-US" altLang="ja-JP" baseline="-25000" dirty="0" smtClean="0">
                <a:ea typeface="ＭＳ Ｐゴシック" pitchFamily="-84" charset="-128"/>
                <a:cs typeface="ＭＳ Ｐゴシック" pitchFamily="-84" charset="-128"/>
              </a:rPr>
              <a:t> </a:t>
            </a:r>
            <a:r>
              <a:rPr lang="en-US" altLang="ja-JP" dirty="0">
                <a:ea typeface="ＭＳ Ｐゴシック" pitchFamily="-84" charset="-128"/>
                <a:cs typeface="ＭＳ Ｐゴシック" pitchFamily="-84" charset="-128"/>
              </a:rPr>
              <a:t>can be obtained by switching primed and unprimed and changing </a:t>
            </a:r>
            <a:r>
              <a:rPr lang="en-US" altLang="ja-JP" i="1" dirty="0" err="1">
                <a:ea typeface="ＭＳ Ｐゴシック" pitchFamily="-84" charset="-128"/>
                <a:cs typeface="ＭＳ Ｐゴシック" pitchFamily="-84" charset="-128"/>
              </a:rPr>
              <a:t>v</a:t>
            </a:r>
            <a:r>
              <a:rPr lang="en-US" altLang="ja-JP" dirty="0">
                <a:ea typeface="ＭＳ Ｐゴシック" pitchFamily="-84" charset="-128"/>
                <a:cs typeface="ＭＳ Ｐゴシック" pitchFamily="-84" charset="-128"/>
              </a:rPr>
              <a:t> to –</a:t>
            </a:r>
            <a:r>
              <a:rPr lang="en-US" altLang="ja-JP" i="1" dirty="0" err="1">
                <a:ea typeface="ＭＳ Ｐゴシック" pitchFamily="-84" charset="-128"/>
                <a:cs typeface="ＭＳ Ｐゴシック" pitchFamily="-84" charset="-128"/>
              </a:rPr>
              <a:t>v</a:t>
            </a:r>
            <a:r>
              <a:rPr lang="en-US" altLang="ja-JP" dirty="0">
                <a:ea typeface="ＭＳ Ｐゴシック" pitchFamily="-84" charset="-128"/>
                <a:cs typeface="ＭＳ Ｐゴシック" pitchFamily="-84" charset="-128"/>
              </a:rPr>
              <a:t>:</a:t>
            </a:r>
            <a:endParaRPr lang="en-US" dirty="0">
              <a:ea typeface="ＭＳ Ｐゴシック" pitchFamily="-84" charset="-128"/>
              <a:cs typeface="ＭＳ Ｐゴシック" pitchFamily="-84" charset="-128"/>
            </a:endParaRPr>
          </a:p>
        </p:txBody>
      </p:sp>
      <p:pic>
        <p:nvPicPr>
          <p:cNvPr id="82947" name="Picture 12"/>
          <p:cNvPicPr preferRelativeResize="0">
            <a:picLocks noChangeAspect="1" noChangeArrowheads="1"/>
          </p:cNvPicPr>
          <p:nvPr/>
        </p:nvPicPr>
        <p:blipFill>
          <a:blip r:embed="rId2"/>
          <a:srcRect/>
          <a:stretch>
            <a:fillRect/>
          </a:stretch>
        </p:blipFill>
        <p:spPr bwMode="auto">
          <a:xfrm>
            <a:off x="3505200" y="2895600"/>
            <a:ext cx="2473325" cy="917575"/>
          </a:xfrm>
          <a:prstGeom prst="rect">
            <a:avLst/>
          </a:prstGeom>
          <a:noFill/>
          <a:ln w="9525">
            <a:noFill/>
            <a:miter lim="800000"/>
            <a:headEnd/>
            <a:tailEnd/>
          </a:ln>
        </p:spPr>
      </p:pic>
      <p:pic>
        <p:nvPicPr>
          <p:cNvPr id="82948" name="Picture 20" descr="image01"/>
          <p:cNvPicPr>
            <a:picLocks noChangeAspect="1" noChangeArrowheads="1"/>
          </p:cNvPicPr>
          <p:nvPr/>
        </p:nvPicPr>
        <p:blipFill>
          <a:blip r:embed="rId3"/>
          <a:srcRect/>
          <a:stretch>
            <a:fillRect/>
          </a:stretch>
        </p:blipFill>
        <p:spPr bwMode="auto">
          <a:xfrm>
            <a:off x="3276600" y="3886200"/>
            <a:ext cx="2743200" cy="957263"/>
          </a:xfrm>
          <a:prstGeom prst="rect">
            <a:avLst/>
          </a:prstGeom>
          <a:noFill/>
          <a:ln w="9525">
            <a:noFill/>
            <a:miter lim="800000"/>
            <a:headEnd/>
            <a:tailEnd/>
          </a:ln>
        </p:spPr>
      </p:pic>
      <p:pic>
        <p:nvPicPr>
          <p:cNvPr id="82949" name="Picture 21" descr="image02"/>
          <p:cNvPicPr>
            <a:picLocks noChangeAspect="1" noChangeArrowheads="1"/>
          </p:cNvPicPr>
          <p:nvPr/>
        </p:nvPicPr>
        <p:blipFill>
          <a:blip r:embed="rId4"/>
          <a:srcRect/>
          <a:stretch>
            <a:fillRect/>
          </a:stretch>
        </p:blipFill>
        <p:spPr bwMode="auto">
          <a:xfrm>
            <a:off x="3200400" y="5029200"/>
            <a:ext cx="2816225" cy="969963"/>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Monday, Oct. 8, 2012</a:t>
            </a:r>
            <a:endParaRPr lang="en-US"/>
          </a:p>
        </p:txBody>
      </p:sp>
      <p:sp>
        <p:nvSpPr>
          <p:cNvPr id="8" name="Slide Number Placeholder 7"/>
          <p:cNvSpPr>
            <a:spLocks noGrp="1"/>
          </p:cNvSpPr>
          <p:nvPr>
            <p:ph type="sldNum" sz="quarter" idx="12"/>
          </p:nvPr>
        </p:nvSpPr>
        <p:spPr/>
        <p:txBody>
          <a:bodyPr/>
          <a:lstStyle/>
          <a:p>
            <a:fld id="{D2E2D3D9-226A-124B-9637-7AA1A3A82A15}" type="slidenum">
              <a:rPr lang="en-US" smtClean="0"/>
              <a:pPr/>
              <a:t>29</a:t>
            </a:fld>
            <a:endParaRPr lang="en-US"/>
          </a:p>
        </p:txBody>
      </p:sp>
      <p:sp>
        <p:nvSpPr>
          <p:cNvPr id="9" name="Footer Placeholder 8"/>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smtClean="0"/>
              <a:t>Monday, Oct. 8, 2012</a:t>
            </a:r>
            <a:endParaRPr lang="en-US"/>
          </a:p>
        </p:txBody>
      </p:sp>
      <p:sp>
        <p:nvSpPr>
          <p:cNvPr id="4" name="Slide Number Placeholder 3"/>
          <p:cNvSpPr>
            <a:spLocks noGrp="1"/>
          </p:cNvSpPr>
          <p:nvPr>
            <p:ph type="sldNum" sz="quarter" idx="12"/>
          </p:nvPr>
        </p:nvSpPr>
        <p:spPr/>
        <p:txBody>
          <a:bodyPr/>
          <a:lstStyle/>
          <a:p>
            <a:pPr>
              <a:defRPr/>
            </a:pPr>
            <a:fld id="{623D45CD-16A2-224C-B70A-0D1B04896262}" type="slidenum">
              <a:rPr lang="en-US" smtClean="0"/>
              <a:pPr>
                <a:defRPr/>
              </a:pPr>
              <a:t>3</a:t>
            </a:fld>
            <a:endParaRPr lang="en-US"/>
          </a:p>
        </p:txBody>
      </p:sp>
      <p:sp>
        <p:nvSpPr>
          <p:cNvPr id="5" name="Footer Placeholder 4"/>
          <p:cNvSpPr>
            <a:spLocks noGrp="1"/>
          </p:cNvSpPr>
          <p:nvPr>
            <p:ph type="ftr" sz="quarter" idx="11"/>
          </p:nvPr>
        </p:nvSpPr>
        <p:spPr/>
        <p:txBody>
          <a:bodyPr/>
          <a:lstStyle/>
          <a:p>
            <a:pPr>
              <a:defRPr/>
            </a:pPr>
            <a:r>
              <a:rPr lang="en-US" smtClean="0"/>
              <a:t>PHYS 3313-001, Fall 2012                      Dr. Jaehoon Yu</a:t>
            </a:r>
            <a:endParaRPr lang="en-US"/>
          </a:p>
        </p:txBody>
      </p:sp>
      <p:pic>
        <p:nvPicPr>
          <p:cNvPr id="6" name="Picture 5" descr="Screen Shot 2012-10-07 at 10.39.11 PM.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914400"/>
          </a:xfrm>
        </p:spPr>
        <p:txBody>
          <a:bodyPr/>
          <a:lstStyle/>
          <a:p>
            <a:r>
              <a:rPr lang="en-US" dirty="0" smtClean="0"/>
              <a:t>Velocity Addition Summary</a:t>
            </a:r>
            <a:endParaRPr lang="en-US" dirty="0"/>
          </a:p>
        </p:txBody>
      </p:sp>
      <p:sp>
        <p:nvSpPr>
          <p:cNvPr id="3" name="Content Placeholder 2"/>
          <p:cNvSpPr>
            <a:spLocks noGrp="1"/>
          </p:cNvSpPr>
          <p:nvPr>
            <p:ph idx="1"/>
          </p:nvPr>
        </p:nvSpPr>
        <p:spPr>
          <a:xfrm>
            <a:off x="228600" y="990600"/>
            <a:ext cx="8915400" cy="4525963"/>
          </a:xfrm>
        </p:spPr>
        <p:txBody>
          <a:bodyPr>
            <a:noAutofit/>
          </a:bodyPr>
          <a:lstStyle/>
          <a:p>
            <a:r>
              <a:rPr lang="en-US" sz="2800" dirty="0" smtClean="0"/>
              <a:t>Galilean Velocity addition                        where           and </a:t>
            </a:r>
          </a:p>
          <a:p>
            <a:r>
              <a:rPr lang="en-US" sz="2800" dirty="0" smtClean="0"/>
              <a:t>From inverse Lorentz transform                      and</a:t>
            </a:r>
          </a:p>
          <a:p>
            <a:r>
              <a:rPr lang="en-US" sz="2800" dirty="0" smtClean="0"/>
              <a:t>So</a:t>
            </a:r>
          </a:p>
          <a:p>
            <a:pPr>
              <a:buNone/>
            </a:pPr>
            <a:endParaRPr lang="en-US" sz="2800" dirty="0" smtClean="0"/>
          </a:p>
          <a:p>
            <a:r>
              <a:rPr lang="en-US" sz="2800" dirty="0" smtClean="0"/>
              <a:t>Thus                     </a:t>
            </a:r>
          </a:p>
          <a:p>
            <a:endParaRPr lang="en-US" sz="2800" dirty="0" smtClean="0"/>
          </a:p>
          <a:p>
            <a:r>
              <a:rPr lang="en-US" sz="2800" dirty="0" smtClean="0"/>
              <a:t>What would be the measured speed of light in S frame? </a:t>
            </a:r>
          </a:p>
          <a:p>
            <a:pPr lvl="1"/>
            <a:endParaRPr lang="en-US" sz="2400" dirty="0" smtClean="0"/>
          </a:p>
          <a:p>
            <a:pPr lvl="1"/>
            <a:r>
              <a:rPr lang="en-US" sz="2400" dirty="0" smtClean="0"/>
              <a:t>Since              we get  </a:t>
            </a:r>
            <a:endParaRPr lang="en-US" sz="2800" dirty="0" smtClean="0"/>
          </a:p>
          <a:p>
            <a:pPr>
              <a:buNone/>
            </a:pPr>
            <a:r>
              <a:rPr lang="en-US" sz="2800" dirty="0" smtClean="0"/>
              <a:t>Observer in S frame measures c too!  Strange but true!</a:t>
            </a:r>
          </a:p>
          <a:p>
            <a:pPr>
              <a:buNone/>
            </a:pPr>
            <a:r>
              <a:rPr lang="en-US" sz="2800" dirty="0" smtClean="0"/>
              <a:t>                                                            </a:t>
            </a:r>
          </a:p>
          <a:p>
            <a:pPr>
              <a:buNone/>
            </a:pPr>
            <a:r>
              <a:rPr lang="en-US" sz="2800" dirty="0" smtClean="0"/>
              <a:t>                    </a:t>
            </a:r>
          </a:p>
          <a:p>
            <a:pPr>
              <a:buNone/>
            </a:pPr>
            <a:endParaRPr lang="en-US" sz="2800" dirty="0" smtClean="0"/>
          </a:p>
          <a:p>
            <a:endParaRPr lang="en-US" sz="2800" dirty="0" smtClean="0"/>
          </a:p>
        </p:txBody>
      </p:sp>
      <p:sp>
        <p:nvSpPr>
          <p:cNvPr id="5" name="Footer Placeholder 4"/>
          <p:cNvSpPr>
            <a:spLocks noGrp="1"/>
          </p:cNvSpPr>
          <p:nvPr>
            <p:ph type="ftr" sz="quarter" idx="11"/>
          </p:nvPr>
        </p:nvSpPr>
        <p:spPr/>
        <p:txBody>
          <a:bodyPr/>
          <a:lstStyle/>
          <a:p>
            <a:r>
              <a:rPr lang="en-US" smtClean="0"/>
              <a:t>PHYS 3313-001, Fall 2012                      Dr. Jaehoon Yu</a:t>
            </a:r>
            <a:endParaRPr lang="en-US" dirty="0"/>
          </a:p>
        </p:txBody>
      </p:sp>
      <p:sp>
        <p:nvSpPr>
          <p:cNvPr id="6" name="Slide Number Placeholder 5"/>
          <p:cNvSpPr>
            <a:spLocks noGrp="1"/>
          </p:cNvSpPr>
          <p:nvPr>
            <p:ph type="sldNum" sz="quarter" idx="12"/>
          </p:nvPr>
        </p:nvSpPr>
        <p:spPr/>
        <p:txBody>
          <a:bodyPr/>
          <a:lstStyle/>
          <a:p>
            <a:fld id="{A70890A1-DA85-483F-ABF9-6C30248A1FC2}" type="slidenum">
              <a:rPr lang="en-US" smtClean="0"/>
              <a:pPr/>
              <a:t>30</a:t>
            </a:fld>
            <a:endParaRPr lang="en-US"/>
          </a:p>
        </p:txBody>
      </p:sp>
      <p:graphicFrame>
        <p:nvGraphicFramePr>
          <p:cNvPr id="39938" name="Object 5"/>
          <p:cNvGraphicFramePr>
            <a:graphicFrameLocks noChangeAspect="1"/>
          </p:cNvGraphicFramePr>
          <p:nvPr/>
        </p:nvGraphicFramePr>
        <p:xfrm>
          <a:off x="3962400" y="1066800"/>
          <a:ext cx="1828800" cy="457200"/>
        </p:xfrm>
        <a:graphic>
          <a:graphicData uri="http://schemas.openxmlformats.org/presentationml/2006/ole">
            <p:oleObj spid="_x0000_s184322" name="Equation" r:id="rId4" imgW="660240" imgH="241200" progId="Equation.DSMT4">
              <p:embed/>
            </p:oleObj>
          </a:graphicData>
        </a:graphic>
      </p:graphicFrame>
      <p:graphicFrame>
        <p:nvGraphicFramePr>
          <p:cNvPr id="39939" name="Object 3"/>
          <p:cNvGraphicFramePr>
            <a:graphicFrameLocks noChangeAspect="1"/>
          </p:cNvGraphicFramePr>
          <p:nvPr/>
        </p:nvGraphicFramePr>
        <p:xfrm>
          <a:off x="6781800" y="1066800"/>
          <a:ext cx="685800" cy="533400"/>
        </p:xfrm>
        <a:graphic>
          <a:graphicData uri="http://schemas.openxmlformats.org/presentationml/2006/ole">
            <p:oleObj spid="_x0000_s184323" name="Equation" r:id="rId5" imgW="495000" imgH="393480" progId="Equation.DSMT4">
              <p:embed/>
            </p:oleObj>
          </a:graphicData>
        </a:graphic>
      </p:graphicFrame>
      <p:graphicFrame>
        <p:nvGraphicFramePr>
          <p:cNvPr id="39940" name="Object 4"/>
          <p:cNvGraphicFramePr>
            <a:graphicFrameLocks noChangeAspect="1"/>
          </p:cNvGraphicFramePr>
          <p:nvPr/>
        </p:nvGraphicFramePr>
        <p:xfrm>
          <a:off x="8153400" y="990600"/>
          <a:ext cx="685800" cy="571500"/>
        </p:xfrm>
        <a:graphic>
          <a:graphicData uri="http://schemas.openxmlformats.org/presentationml/2006/ole">
            <p:oleObj spid="_x0000_s184324" name="Equation" r:id="rId6" imgW="533160" imgH="419040" progId="Equation.DSMT4">
              <p:embed/>
            </p:oleObj>
          </a:graphicData>
        </a:graphic>
      </p:graphicFrame>
      <p:graphicFrame>
        <p:nvGraphicFramePr>
          <p:cNvPr id="39941" name="Object 5"/>
          <p:cNvGraphicFramePr>
            <a:graphicFrameLocks noChangeAspect="1"/>
          </p:cNvGraphicFramePr>
          <p:nvPr/>
        </p:nvGraphicFramePr>
        <p:xfrm>
          <a:off x="4800600" y="1676400"/>
          <a:ext cx="1600200" cy="304800"/>
        </p:xfrm>
        <a:graphic>
          <a:graphicData uri="http://schemas.openxmlformats.org/presentationml/2006/ole">
            <p:oleObj spid="_x0000_s184325" name="Equation" r:id="rId7" imgW="1079280" imgH="228600" progId="Equation.DSMT4">
              <p:embed/>
            </p:oleObj>
          </a:graphicData>
        </a:graphic>
      </p:graphicFrame>
      <p:graphicFrame>
        <p:nvGraphicFramePr>
          <p:cNvPr id="39942" name="Object 6"/>
          <p:cNvGraphicFramePr>
            <a:graphicFrameLocks noChangeAspect="1"/>
          </p:cNvGraphicFramePr>
          <p:nvPr/>
        </p:nvGraphicFramePr>
        <p:xfrm>
          <a:off x="7086600" y="1524000"/>
          <a:ext cx="1371600" cy="546100"/>
        </p:xfrm>
        <a:graphic>
          <a:graphicData uri="http://schemas.openxmlformats.org/presentationml/2006/ole">
            <p:oleObj spid="_x0000_s184326" name="Equation" r:id="rId8" imgW="1168200" imgH="393480" progId="Equation.DSMT4">
              <p:embed/>
            </p:oleObj>
          </a:graphicData>
        </a:graphic>
      </p:graphicFrame>
      <p:graphicFrame>
        <p:nvGraphicFramePr>
          <p:cNvPr id="39943" name="Object 7"/>
          <p:cNvGraphicFramePr>
            <a:graphicFrameLocks noChangeAspect="1"/>
          </p:cNvGraphicFramePr>
          <p:nvPr/>
        </p:nvGraphicFramePr>
        <p:xfrm>
          <a:off x="1295400" y="2143125"/>
          <a:ext cx="2933700" cy="752475"/>
        </p:xfrm>
        <a:graphic>
          <a:graphicData uri="http://schemas.openxmlformats.org/presentationml/2006/ole">
            <p:oleObj spid="_x0000_s184327" name="Equation" r:id="rId9" imgW="2019300" imgH="647700" progId="Equation.DSMT4">
              <p:embed/>
            </p:oleObj>
          </a:graphicData>
        </a:graphic>
      </p:graphicFrame>
      <p:graphicFrame>
        <p:nvGraphicFramePr>
          <p:cNvPr id="39945" name="Object 9"/>
          <p:cNvGraphicFramePr>
            <a:graphicFrameLocks noChangeAspect="1"/>
          </p:cNvGraphicFramePr>
          <p:nvPr/>
        </p:nvGraphicFramePr>
        <p:xfrm>
          <a:off x="3614738" y="4706938"/>
          <a:ext cx="2228850" cy="873125"/>
        </p:xfrm>
        <a:graphic>
          <a:graphicData uri="http://schemas.openxmlformats.org/presentationml/2006/ole">
            <p:oleObj spid="_x0000_s184328" name="Equation" r:id="rId10" imgW="1663700" imgH="647700" progId="Equation.DSMT4">
              <p:embed/>
            </p:oleObj>
          </a:graphicData>
        </a:graphic>
      </p:graphicFrame>
      <p:graphicFrame>
        <p:nvGraphicFramePr>
          <p:cNvPr id="39953" name="Object 17"/>
          <p:cNvGraphicFramePr>
            <a:graphicFrameLocks noChangeAspect="1"/>
          </p:cNvGraphicFramePr>
          <p:nvPr/>
        </p:nvGraphicFramePr>
        <p:xfrm>
          <a:off x="4343400" y="1905000"/>
          <a:ext cx="1125538" cy="973138"/>
        </p:xfrm>
        <a:graphic>
          <a:graphicData uri="http://schemas.openxmlformats.org/presentationml/2006/ole">
            <p:oleObj spid="_x0000_s184329" name="Equation" r:id="rId11" imgW="774700" imgH="838200" progId="Equation.DSMT4">
              <p:embed/>
            </p:oleObj>
          </a:graphicData>
        </a:graphic>
      </p:graphicFrame>
      <p:graphicFrame>
        <p:nvGraphicFramePr>
          <p:cNvPr id="39954" name="Object 18"/>
          <p:cNvGraphicFramePr>
            <a:graphicFrameLocks noChangeAspect="1"/>
          </p:cNvGraphicFramePr>
          <p:nvPr/>
        </p:nvGraphicFramePr>
        <p:xfrm>
          <a:off x="1524000" y="3048000"/>
          <a:ext cx="1295400" cy="876189"/>
        </p:xfrm>
        <a:graphic>
          <a:graphicData uri="http://schemas.openxmlformats.org/presentationml/2006/ole">
            <p:oleObj spid="_x0000_s184330" name="Equation" r:id="rId12" imgW="749160" imgH="634680" progId="Equation.DSMT4">
              <p:embed/>
            </p:oleObj>
          </a:graphicData>
        </a:graphic>
      </p:graphicFrame>
      <p:sp>
        <p:nvSpPr>
          <p:cNvPr id="16" name="Date Placeholder 15"/>
          <p:cNvSpPr>
            <a:spLocks noGrp="1"/>
          </p:cNvSpPr>
          <p:nvPr>
            <p:ph type="dt" sz="half" idx="10"/>
          </p:nvPr>
        </p:nvSpPr>
        <p:spPr/>
        <p:txBody>
          <a:bodyPr/>
          <a:lstStyle/>
          <a:p>
            <a:pPr>
              <a:defRPr/>
            </a:pPr>
            <a:r>
              <a:rPr lang="en-US" smtClean="0"/>
              <a:t>Monday, Oct. 8, 2012</a:t>
            </a:r>
            <a:endParaRPr lang="en-US"/>
          </a:p>
        </p:txBody>
      </p:sp>
      <p:graphicFrame>
        <p:nvGraphicFramePr>
          <p:cNvPr id="302094" name="Object 14"/>
          <p:cNvGraphicFramePr>
            <a:graphicFrameLocks noChangeAspect="1"/>
          </p:cNvGraphicFramePr>
          <p:nvPr/>
        </p:nvGraphicFramePr>
        <p:xfrm>
          <a:off x="5546725" y="2057400"/>
          <a:ext cx="701675" cy="781050"/>
        </p:xfrm>
        <a:graphic>
          <a:graphicData uri="http://schemas.openxmlformats.org/presentationml/2006/ole">
            <p:oleObj spid="_x0000_s184331" name="Equation" r:id="rId13" imgW="482600" imgH="673100" progId="Equation.DSMT4">
              <p:embed/>
            </p:oleObj>
          </a:graphicData>
        </a:graphic>
      </p:graphicFrame>
      <p:graphicFrame>
        <p:nvGraphicFramePr>
          <p:cNvPr id="302095" name="Object 15"/>
          <p:cNvGraphicFramePr>
            <a:graphicFrameLocks noChangeAspect="1"/>
          </p:cNvGraphicFramePr>
          <p:nvPr/>
        </p:nvGraphicFramePr>
        <p:xfrm>
          <a:off x="1752600" y="5105400"/>
          <a:ext cx="838200" cy="304800"/>
        </p:xfrm>
        <a:graphic>
          <a:graphicData uri="http://schemas.openxmlformats.org/presentationml/2006/ole">
            <p:oleObj spid="_x0000_s184332" name="Equation" r:id="rId14" imgW="393480" imgH="241200" progId="Equation.DSMT4">
              <p:embed/>
            </p:oleObj>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1143000"/>
          </a:xfrm>
        </p:spPr>
        <p:txBody>
          <a:bodyPr/>
          <a:lstStyle/>
          <a:p>
            <a:r>
              <a:rPr lang="en-US" dirty="0" smtClean="0"/>
              <a:t>Velocity Addition Example</a:t>
            </a:r>
            <a:endParaRPr lang="en-US" dirty="0"/>
          </a:p>
        </p:txBody>
      </p:sp>
      <p:sp>
        <p:nvSpPr>
          <p:cNvPr id="3" name="Content Placeholder 2"/>
          <p:cNvSpPr>
            <a:spLocks noGrp="1"/>
          </p:cNvSpPr>
          <p:nvPr>
            <p:ph idx="1"/>
          </p:nvPr>
        </p:nvSpPr>
        <p:spPr>
          <a:xfrm>
            <a:off x="609600" y="1143000"/>
            <a:ext cx="7772400" cy="4572000"/>
          </a:xfrm>
        </p:spPr>
        <p:txBody>
          <a:bodyPr>
            <a:noAutofit/>
          </a:bodyPr>
          <a:lstStyle/>
          <a:p>
            <a:r>
              <a:rPr lang="en-US" sz="2800" dirty="0" smtClean="0"/>
              <a:t>Lance is riding his bike at 0.8c relative to observer.  He throws a ball at 0.7c in the direction of his motion.  What speed does the observer see?</a:t>
            </a:r>
          </a:p>
          <a:p>
            <a:endParaRPr lang="en-US" sz="2800" dirty="0" smtClean="0"/>
          </a:p>
          <a:p>
            <a:endParaRPr lang="en-US" sz="2800" dirty="0" smtClean="0"/>
          </a:p>
          <a:p>
            <a:endParaRPr lang="en-US" sz="2800" dirty="0" smtClean="0"/>
          </a:p>
          <a:p>
            <a:r>
              <a:rPr lang="en-US" sz="2800" dirty="0" smtClean="0"/>
              <a:t>What if he threw it just a bit harder?  </a:t>
            </a:r>
          </a:p>
          <a:p>
            <a:r>
              <a:rPr lang="en-US" sz="2800" dirty="0" smtClean="0"/>
              <a:t>Doesn’t help—asymptotically approach c, can’t exceed (it’s not just a postulate it’s the law)</a:t>
            </a:r>
          </a:p>
          <a:p>
            <a:pPr>
              <a:buNone/>
            </a:pPr>
            <a:r>
              <a:rPr lang="en-US" sz="2800" dirty="0" smtClean="0"/>
              <a:t>                                                            </a:t>
            </a:r>
          </a:p>
          <a:p>
            <a:pPr>
              <a:buNone/>
            </a:pPr>
            <a:r>
              <a:rPr lang="en-US" sz="2800" dirty="0" smtClean="0"/>
              <a:t>                    </a:t>
            </a:r>
          </a:p>
          <a:p>
            <a:pPr>
              <a:buNone/>
            </a:pPr>
            <a:endParaRPr lang="en-US" sz="2800" dirty="0" smtClean="0"/>
          </a:p>
          <a:p>
            <a:endParaRPr lang="en-US" sz="2800" dirty="0" smtClean="0"/>
          </a:p>
        </p:txBody>
      </p:sp>
      <p:graphicFrame>
        <p:nvGraphicFramePr>
          <p:cNvPr id="40974" name="Object 14"/>
          <p:cNvGraphicFramePr>
            <a:graphicFrameLocks noChangeAspect="1"/>
          </p:cNvGraphicFramePr>
          <p:nvPr/>
        </p:nvGraphicFramePr>
        <p:xfrm>
          <a:off x="3733800" y="2743200"/>
          <a:ext cx="3200400" cy="1032387"/>
        </p:xfrm>
        <a:graphic>
          <a:graphicData uri="http://schemas.openxmlformats.org/presentationml/2006/ole">
            <p:oleObj spid="_x0000_s186370" name="Equation" r:id="rId4" imgW="1587240" imgH="596880" progId="Equation.DSMT4">
              <p:embed/>
            </p:oleObj>
          </a:graphicData>
        </a:graphic>
      </p:graphicFrame>
      <p:sp>
        <p:nvSpPr>
          <p:cNvPr id="6" name="Date Placeholder 5"/>
          <p:cNvSpPr>
            <a:spLocks noGrp="1"/>
          </p:cNvSpPr>
          <p:nvPr>
            <p:ph type="dt" sz="half" idx="10"/>
          </p:nvPr>
        </p:nvSpPr>
        <p:spPr/>
        <p:txBody>
          <a:bodyPr/>
          <a:lstStyle/>
          <a:p>
            <a:r>
              <a:rPr lang="en-US" smtClean="0"/>
              <a:t>Monday, Oct. 8, 2012</a:t>
            </a:r>
            <a:endParaRPr lang="en-US"/>
          </a:p>
        </p:txBody>
      </p:sp>
      <p:sp>
        <p:nvSpPr>
          <p:cNvPr id="7" name="Slide Number Placeholder 6"/>
          <p:cNvSpPr>
            <a:spLocks noGrp="1"/>
          </p:cNvSpPr>
          <p:nvPr>
            <p:ph type="sldNum" sz="quarter" idx="12"/>
          </p:nvPr>
        </p:nvSpPr>
        <p:spPr/>
        <p:txBody>
          <a:bodyPr/>
          <a:lstStyle/>
          <a:p>
            <a:fld id="{A70890A1-DA85-483F-ABF9-6C30248A1FC2}" type="slidenum">
              <a:rPr lang="en-US" smtClean="0"/>
              <a:pPr/>
              <a:t>31</a:t>
            </a:fld>
            <a:endParaRPr lang="en-US"/>
          </a:p>
        </p:txBody>
      </p:sp>
      <p:sp>
        <p:nvSpPr>
          <p:cNvPr id="8" name="Footer Placeholder 7"/>
          <p:cNvSpPr>
            <a:spLocks noGrp="1"/>
          </p:cNvSpPr>
          <p:nvPr>
            <p:ph type="ftr" sz="quarter" idx="11"/>
          </p:nvPr>
        </p:nvSpPr>
        <p:spPr/>
        <p:txBody>
          <a:bodyPr/>
          <a:lstStyle/>
          <a:p>
            <a:r>
              <a:rPr lang="en-US" smtClean="0"/>
              <a:t>PHYS 3313-001, Fall 2012                      Dr. Jaehoon Yu</a:t>
            </a:r>
            <a:endParaRPr lang="en-US"/>
          </a:p>
        </p:txBody>
      </p:sp>
      <p:graphicFrame>
        <p:nvGraphicFramePr>
          <p:cNvPr id="40975" name="Object 15"/>
          <p:cNvGraphicFramePr>
            <a:graphicFrameLocks noChangeAspect="1"/>
          </p:cNvGraphicFramePr>
          <p:nvPr/>
        </p:nvGraphicFramePr>
        <p:xfrm>
          <a:off x="1044575" y="2743199"/>
          <a:ext cx="1546225" cy="1045843"/>
        </p:xfrm>
        <a:graphic>
          <a:graphicData uri="http://schemas.openxmlformats.org/presentationml/2006/ole">
            <p:oleObj spid="_x0000_s186371" name="Equation" r:id="rId5" imgW="749160" imgH="634680" progId="Equation.DSMT4">
              <p:embed/>
            </p:oleObj>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a:xfrm>
            <a:off x="457200" y="277813"/>
            <a:ext cx="8229600" cy="608012"/>
          </a:xfrm>
        </p:spPr>
        <p:txBody>
          <a:bodyPr/>
          <a:lstStyle/>
          <a:p>
            <a:pPr algn="ctr" eaLnBrk="1" hangingPunct="1"/>
            <a:r>
              <a:rPr lang="en-US" sz="4800" dirty="0" err="1" smtClean="0">
                <a:ea typeface="ＭＳ Ｐゴシック" pitchFamily="-84" charset="-128"/>
                <a:cs typeface="ＭＳ Ｐゴシック" pitchFamily="-84" charset="-128"/>
              </a:rPr>
              <a:t>Spacetime</a:t>
            </a:r>
            <a:endParaRPr lang="en-US" sz="4800" dirty="0">
              <a:ea typeface="ＭＳ Ｐゴシック" pitchFamily="-84" charset="-128"/>
              <a:cs typeface="ＭＳ Ｐゴシック" pitchFamily="-84" charset="-128"/>
            </a:endParaRPr>
          </a:p>
        </p:txBody>
      </p:sp>
      <p:sp>
        <p:nvSpPr>
          <p:cNvPr id="88066" name="Rectangle 3"/>
          <p:cNvSpPr>
            <a:spLocks noGrp="1" noChangeArrowheads="1"/>
          </p:cNvSpPr>
          <p:nvPr>
            <p:ph type="body" idx="1"/>
          </p:nvPr>
        </p:nvSpPr>
        <p:spPr>
          <a:xfrm>
            <a:off x="304800" y="1219200"/>
            <a:ext cx="8382000" cy="4497388"/>
          </a:xfrm>
        </p:spPr>
        <p:txBody>
          <a:bodyPr/>
          <a:lstStyle/>
          <a:p>
            <a:pPr eaLnBrk="1" hangingPunct="1">
              <a:lnSpc>
                <a:spcPct val="90000"/>
              </a:lnSpc>
            </a:pPr>
            <a:r>
              <a:rPr lang="en-US" dirty="0">
                <a:ea typeface="ＭＳ Ｐゴシック" pitchFamily="-84" charset="-128"/>
                <a:cs typeface="ＭＳ Ｐゴシック" pitchFamily="-84" charset="-128"/>
              </a:rPr>
              <a:t>When describing events in relativity, it is convenient to represent events on a </a:t>
            </a:r>
            <a:r>
              <a:rPr lang="en-US" b="1" dirty="0" err="1">
                <a:solidFill>
                  <a:srgbClr val="000000"/>
                </a:solidFill>
                <a:ea typeface="ＭＳ Ｐゴシック" pitchFamily="-84" charset="-128"/>
                <a:cs typeface="ＭＳ Ｐゴシック" pitchFamily="-84" charset="-128"/>
              </a:rPr>
              <a:t>spacetime</a:t>
            </a:r>
            <a:r>
              <a:rPr lang="en-US" b="1" dirty="0">
                <a:solidFill>
                  <a:srgbClr val="000000"/>
                </a:solidFill>
                <a:ea typeface="ＭＳ Ｐゴシック" pitchFamily="-84" charset="-128"/>
                <a:cs typeface="ＭＳ Ｐゴシック" pitchFamily="-84" charset="-128"/>
              </a:rPr>
              <a:t> </a:t>
            </a:r>
            <a:r>
              <a:rPr lang="en-US" dirty="0">
                <a:solidFill>
                  <a:srgbClr val="000000"/>
                </a:solidFill>
                <a:ea typeface="ＭＳ Ｐゴシック" pitchFamily="-84" charset="-128"/>
                <a:cs typeface="ＭＳ Ｐゴシック" pitchFamily="-84" charset="-128"/>
              </a:rPr>
              <a:t>diagram</a:t>
            </a:r>
            <a:r>
              <a:rPr lang="en-US" dirty="0">
                <a:ea typeface="ＭＳ Ｐゴシック" pitchFamily="-84" charset="-128"/>
                <a:cs typeface="ＭＳ Ｐゴシック" pitchFamily="-84" charset="-128"/>
              </a:rPr>
              <a:t>.</a:t>
            </a:r>
            <a:r>
              <a:rPr lang="en-US" dirty="0" smtClean="0">
                <a:ea typeface="ＭＳ Ｐゴシック" pitchFamily="-84" charset="-128"/>
                <a:cs typeface="ＭＳ Ｐゴシック" pitchFamily="-84" charset="-128"/>
              </a:rPr>
              <a:t> </a:t>
            </a:r>
          </a:p>
          <a:p>
            <a:pPr eaLnBrk="1" hangingPunct="1">
              <a:lnSpc>
                <a:spcPct val="90000"/>
              </a:lnSpc>
            </a:pPr>
            <a:r>
              <a:rPr lang="en-US" dirty="0">
                <a:ea typeface="ＭＳ Ｐゴシック" pitchFamily="-84" charset="-128"/>
                <a:cs typeface="ＭＳ Ｐゴシック" pitchFamily="-84" charset="-128"/>
              </a:rPr>
              <a:t>In this diagram one spatial coordinate </a:t>
            </a:r>
            <a:r>
              <a:rPr lang="en-US" i="1" dirty="0" err="1" smtClean="0">
                <a:ea typeface="ＭＳ Ｐゴシック" pitchFamily="-84" charset="-128"/>
                <a:cs typeface="ＭＳ Ｐゴシック" pitchFamily="-84" charset="-128"/>
              </a:rPr>
              <a:t>x</a:t>
            </a:r>
            <a:r>
              <a:rPr lang="en-US" i="1" dirty="0" smtClean="0">
                <a:ea typeface="ＭＳ Ｐゴシック" pitchFamily="-84" charset="-128"/>
                <a:cs typeface="ＭＳ Ｐゴシック" pitchFamily="-84" charset="-128"/>
              </a:rPr>
              <a:t> </a:t>
            </a:r>
            <a:r>
              <a:rPr lang="en-US" dirty="0" smtClean="0">
                <a:ea typeface="ＭＳ Ｐゴシック" pitchFamily="-84" charset="-128"/>
                <a:cs typeface="ＭＳ Ｐゴシック" pitchFamily="-84" charset="-128"/>
              </a:rPr>
              <a:t> specifies  position and </a:t>
            </a:r>
            <a:r>
              <a:rPr lang="en-US" dirty="0">
                <a:ea typeface="ＭＳ Ｐゴシック" pitchFamily="-84" charset="-128"/>
                <a:cs typeface="ＭＳ Ｐゴシック" pitchFamily="-84" charset="-128"/>
              </a:rPr>
              <a:t>instead of time </a:t>
            </a:r>
            <a:r>
              <a:rPr lang="en-US" i="1" dirty="0" err="1">
                <a:ea typeface="ＭＳ Ｐゴシック" pitchFamily="-84" charset="-128"/>
                <a:cs typeface="ＭＳ Ｐゴシック" pitchFamily="-84" charset="-128"/>
              </a:rPr>
              <a:t>t</a:t>
            </a:r>
            <a:r>
              <a:rPr lang="en-US" dirty="0">
                <a:ea typeface="ＭＳ Ｐゴシック" pitchFamily="-84" charset="-128"/>
                <a:cs typeface="ＭＳ Ｐゴシック" pitchFamily="-84" charset="-128"/>
              </a:rPr>
              <a:t>, </a:t>
            </a:r>
            <a:r>
              <a:rPr lang="en-US" i="1" dirty="0">
                <a:ea typeface="ＭＳ Ｐゴシック" pitchFamily="-84" charset="-128"/>
                <a:cs typeface="ＭＳ Ｐゴシック" pitchFamily="-84" charset="-128"/>
              </a:rPr>
              <a:t>ct</a:t>
            </a:r>
            <a:r>
              <a:rPr lang="en-US" dirty="0">
                <a:ea typeface="ＭＳ Ｐゴシック" pitchFamily="-84" charset="-128"/>
                <a:cs typeface="ＭＳ Ｐゴシック" pitchFamily="-84" charset="-128"/>
              </a:rPr>
              <a:t> is used as the  other coordinate so that both coordinates will have dimensions of length</a:t>
            </a:r>
            <a:r>
              <a:rPr lang="en-US" dirty="0" smtClean="0">
                <a:ea typeface="ＭＳ Ｐゴシック" pitchFamily="-84" charset="-128"/>
                <a:cs typeface="ＭＳ Ｐゴシック" pitchFamily="-84" charset="-128"/>
              </a:rPr>
              <a:t>.</a:t>
            </a:r>
          </a:p>
          <a:p>
            <a:pPr eaLnBrk="1" hangingPunct="1">
              <a:lnSpc>
                <a:spcPct val="90000"/>
              </a:lnSpc>
            </a:pPr>
            <a:r>
              <a:rPr lang="en-US" dirty="0" err="1">
                <a:ea typeface="ＭＳ Ｐゴシック" pitchFamily="-84" charset="-128"/>
                <a:cs typeface="ＭＳ Ｐゴシック" pitchFamily="-84" charset="-128"/>
              </a:rPr>
              <a:t>Spacetime</a:t>
            </a:r>
            <a:r>
              <a:rPr lang="en-US" dirty="0">
                <a:ea typeface="ＭＳ Ｐゴシック" pitchFamily="-84" charset="-128"/>
                <a:cs typeface="ＭＳ Ｐゴシック" pitchFamily="-84" charset="-128"/>
              </a:rPr>
              <a:t> diagrams were first used by H. </a:t>
            </a:r>
            <a:r>
              <a:rPr lang="en-US" dirty="0" err="1">
                <a:ea typeface="ＭＳ Ｐゴシック" pitchFamily="-84" charset="-128"/>
                <a:cs typeface="ＭＳ Ｐゴシック" pitchFamily="-84" charset="-128"/>
              </a:rPr>
              <a:t>Minkowski</a:t>
            </a:r>
            <a:r>
              <a:rPr lang="en-US" dirty="0">
                <a:ea typeface="ＭＳ Ｐゴシック" pitchFamily="-84" charset="-128"/>
                <a:cs typeface="ＭＳ Ｐゴシック" pitchFamily="-84" charset="-128"/>
              </a:rPr>
              <a:t> in 1908 and are often called </a:t>
            </a:r>
            <a:r>
              <a:rPr lang="en-US" b="1" dirty="0" err="1">
                <a:ea typeface="ＭＳ Ｐゴシック" pitchFamily="-84" charset="-128"/>
                <a:cs typeface="ＭＳ Ｐゴシック" pitchFamily="-84" charset="-128"/>
              </a:rPr>
              <a:t>Minkowski</a:t>
            </a:r>
            <a:r>
              <a:rPr lang="en-US" b="1" dirty="0">
                <a:ea typeface="ＭＳ Ｐゴシック" pitchFamily="-84" charset="-128"/>
                <a:cs typeface="ＭＳ Ｐゴシック" pitchFamily="-84" charset="-128"/>
              </a:rPr>
              <a:t> diagrams</a:t>
            </a:r>
            <a:r>
              <a:rPr lang="en-US" dirty="0">
                <a:ea typeface="ＭＳ Ｐゴシック" pitchFamily="-84" charset="-128"/>
                <a:cs typeface="ＭＳ Ｐゴシック" pitchFamily="-84" charset="-128"/>
              </a:rPr>
              <a:t>. Paths in </a:t>
            </a:r>
            <a:r>
              <a:rPr lang="en-US" dirty="0" err="1">
                <a:ea typeface="ＭＳ Ｐゴシック" pitchFamily="-84" charset="-128"/>
                <a:cs typeface="ＭＳ Ｐゴシック" pitchFamily="-84" charset="-128"/>
              </a:rPr>
              <a:t>Minkowski</a:t>
            </a:r>
            <a:r>
              <a:rPr lang="en-US" dirty="0">
                <a:ea typeface="ＭＳ Ｐゴシック" pitchFamily="-84" charset="-128"/>
                <a:cs typeface="ＭＳ Ｐゴシック" pitchFamily="-84" charset="-128"/>
              </a:rPr>
              <a:t> </a:t>
            </a:r>
            <a:r>
              <a:rPr lang="en-US" dirty="0" err="1">
                <a:ea typeface="ＭＳ Ｐゴシック" pitchFamily="-84" charset="-128"/>
                <a:cs typeface="ＭＳ Ｐゴシック" pitchFamily="-84" charset="-128"/>
              </a:rPr>
              <a:t>spacetime</a:t>
            </a:r>
            <a:r>
              <a:rPr lang="en-US" dirty="0">
                <a:ea typeface="ＭＳ Ｐゴシック" pitchFamily="-84" charset="-128"/>
                <a:cs typeface="ＭＳ Ｐゴシック" pitchFamily="-84" charset="-128"/>
              </a:rPr>
              <a:t> are called </a:t>
            </a:r>
            <a:r>
              <a:rPr lang="en-US" b="1" dirty="0" err="1">
                <a:solidFill>
                  <a:srgbClr val="000000"/>
                </a:solidFill>
                <a:ea typeface="ＭＳ Ｐゴシック" pitchFamily="-84" charset="-128"/>
                <a:cs typeface="ＭＳ Ｐゴシック" pitchFamily="-84" charset="-128"/>
              </a:rPr>
              <a:t>worldlines</a:t>
            </a:r>
            <a:r>
              <a:rPr lang="en-US" dirty="0">
                <a:ea typeface="ＭＳ Ｐゴシック" pitchFamily="-84" charset="-128"/>
                <a:cs typeface="ＭＳ Ｐゴシック" pitchFamily="-84" charset="-128"/>
              </a:rPr>
              <a:t>.</a:t>
            </a:r>
          </a:p>
          <a:p>
            <a:pPr eaLnBrk="1" hangingPunct="1">
              <a:lnSpc>
                <a:spcPct val="90000"/>
              </a:lnSpc>
              <a:buFont typeface="Wingdings" pitchFamily="-84" charset="2"/>
              <a:buNone/>
            </a:pPr>
            <a:endParaRPr lang="en-US"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32</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457200" y="76200"/>
            <a:ext cx="8229600" cy="636588"/>
          </a:xfrm>
        </p:spPr>
        <p:txBody>
          <a:bodyPr/>
          <a:lstStyle/>
          <a:p>
            <a:pPr algn="ctr" eaLnBrk="1" hangingPunct="1"/>
            <a:r>
              <a:rPr lang="en-US" sz="4000" dirty="0" err="1">
                <a:ea typeface="ＭＳ Ｐゴシック" pitchFamily="-84" charset="-128"/>
                <a:cs typeface="ＭＳ Ｐゴシック" pitchFamily="-84" charset="-128"/>
              </a:rPr>
              <a:t>Spacetime</a:t>
            </a:r>
            <a:r>
              <a:rPr lang="en-US" sz="4000" dirty="0">
                <a:ea typeface="ＭＳ Ｐゴシック" pitchFamily="-84" charset="-128"/>
                <a:cs typeface="ＭＳ Ｐゴシック" pitchFamily="-84" charset="-128"/>
              </a:rPr>
              <a:t> Diagram</a:t>
            </a:r>
          </a:p>
        </p:txBody>
      </p:sp>
      <p:pic>
        <p:nvPicPr>
          <p:cNvPr id="89090" name="Picture 1"/>
          <p:cNvPicPr>
            <a:picLocks/>
          </p:cNvPicPr>
          <p:nvPr/>
        </p:nvPicPr>
        <p:blipFill>
          <a:blip r:embed="rId3"/>
          <a:srcRect/>
          <a:stretch>
            <a:fillRect/>
          </a:stretch>
        </p:blipFill>
        <p:spPr bwMode="auto">
          <a:xfrm>
            <a:off x="1066800" y="914400"/>
            <a:ext cx="7010400" cy="50292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33</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457200" y="0"/>
            <a:ext cx="8229600" cy="792162"/>
          </a:xfrm>
        </p:spPr>
        <p:txBody>
          <a:bodyPr/>
          <a:lstStyle/>
          <a:p>
            <a:pPr eaLnBrk="1" hangingPunct="1"/>
            <a:r>
              <a:rPr lang="en-US" sz="4000" dirty="0">
                <a:ea typeface="ＭＳ Ｐゴシック" pitchFamily="-84" charset="-128"/>
                <a:cs typeface="ＭＳ Ｐゴシック" pitchFamily="-84" charset="-128"/>
              </a:rPr>
              <a:t>Particular </a:t>
            </a:r>
            <a:r>
              <a:rPr lang="en-US" sz="4000" dirty="0" err="1">
                <a:ea typeface="ＭＳ Ｐゴシック" pitchFamily="-84" charset="-128"/>
                <a:cs typeface="ＭＳ Ｐゴシック" pitchFamily="-84" charset="-128"/>
              </a:rPr>
              <a:t>Worldlines</a:t>
            </a:r>
            <a:endParaRPr lang="en-US" sz="4000" dirty="0">
              <a:ea typeface="ＭＳ Ｐゴシック" pitchFamily="-84" charset="-128"/>
              <a:cs typeface="ＭＳ Ｐゴシック" pitchFamily="-84" charset="-128"/>
            </a:endParaRPr>
          </a:p>
        </p:txBody>
      </p:sp>
      <p:pic>
        <p:nvPicPr>
          <p:cNvPr id="91138" name="Picture 1"/>
          <p:cNvPicPr>
            <a:picLocks/>
          </p:cNvPicPr>
          <p:nvPr/>
        </p:nvPicPr>
        <p:blipFill>
          <a:blip r:embed="rId3"/>
          <a:srcRect/>
          <a:stretch>
            <a:fillRect/>
          </a:stretch>
        </p:blipFill>
        <p:spPr bwMode="auto">
          <a:xfrm>
            <a:off x="2133600" y="1905000"/>
            <a:ext cx="5791200" cy="43434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34</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
        <p:nvSpPr>
          <p:cNvPr id="8" name="Content Placeholder 2"/>
          <p:cNvSpPr>
            <a:spLocks noGrp="1"/>
          </p:cNvSpPr>
          <p:nvPr>
            <p:ph idx="1"/>
          </p:nvPr>
        </p:nvSpPr>
        <p:spPr>
          <a:xfrm>
            <a:off x="304800" y="685800"/>
            <a:ext cx="8686800" cy="1066800"/>
          </a:xfrm>
        </p:spPr>
        <p:txBody>
          <a:bodyPr/>
          <a:lstStyle/>
          <a:p>
            <a:r>
              <a:rPr lang="en-US" sz="2400" dirty="0" smtClean="0">
                <a:solidFill>
                  <a:srgbClr val="000090"/>
                </a:solidFill>
              </a:rPr>
              <a:t>How does the </a:t>
            </a:r>
            <a:r>
              <a:rPr lang="en-US" sz="2400" dirty="0" err="1" smtClean="0">
                <a:solidFill>
                  <a:srgbClr val="000090"/>
                </a:solidFill>
              </a:rPr>
              <a:t>worldline</a:t>
            </a:r>
            <a:r>
              <a:rPr lang="en-US" sz="2400" dirty="0" smtClean="0">
                <a:solidFill>
                  <a:srgbClr val="000090"/>
                </a:solidFill>
              </a:rPr>
              <a:t> for a spaceship running at the velocity </a:t>
            </a:r>
            <a:r>
              <a:rPr lang="en-US" sz="2400" dirty="0" err="1" smtClean="0">
                <a:solidFill>
                  <a:srgbClr val="000090"/>
                </a:solidFill>
              </a:rPr>
              <a:t>v</a:t>
            </a:r>
            <a:r>
              <a:rPr lang="en-US" sz="2400" dirty="0" smtClean="0">
                <a:solidFill>
                  <a:srgbClr val="000090"/>
                </a:solidFill>
              </a:rPr>
              <a:t>(&lt;</a:t>
            </a:r>
            <a:r>
              <a:rPr lang="en-US" sz="2400" dirty="0" err="1" smtClean="0">
                <a:solidFill>
                  <a:srgbClr val="000090"/>
                </a:solidFill>
              </a:rPr>
              <a:t>c</a:t>
            </a:r>
            <a:r>
              <a:rPr lang="en-US" sz="2400" dirty="0" smtClean="0">
                <a:solidFill>
                  <a:srgbClr val="000090"/>
                </a:solidFill>
              </a:rPr>
              <a:t>) look?</a:t>
            </a:r>
          </a:p>
          <a:p>
            <a:r>
              <a:rPr lang="en-US" sz="2400" dirty="0" smtClean="0">
                <a:solidFill>
                  <a:srgbClr val="000090"/>
                </a:solidFill>
              </a:rPr>
              <a:t>How does the </a:t>
            </a:r>
            <a:r>
              <a:rPr lang="en-US" sz="2400" dirty="0" err="1" smtClean="0">
                <a:solidFill>
                  <a:srgbClr val="000090"/>
                </a:solidFill>
              </a:rPr>
              <a:t>worldline</a:t>
            </a:r>
            <a:r>
              <a:rPr lang="en-US" sz="2400" dirty="0" smtClean="0">
                <a:solidFill>
                  <a:srgbClr val="000090"/>
                </a:solidFill>
              </a:rPr>
              <a:t> for light signal look?</a:t>
            </a:r>
          </a:p>
        </p:txBody>
      </p:sp>
      <p:sp>
        <p:nvSpPr>
          <p:cNvPr id="9" name="Isosceles Triangle 8"/>
          <p:cNvSpPr/>
          <p:nvPr/>
        </p:nvSpPr>
        <p:spPr bwMode="auto">
          <a:xfrm rot="10800000">
            <a:off x="4038600" y="2209798"/>
            <a:ext cx="1828799" cy="3657599"/>
          </a:xfrm>
          <a:prstGeom prst="triangle">
            <a:avLst>
              <a:gd name="adj" fmla="val 100000"/>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7391400" y="3962400"/>
            <a:ext cx="685800" cy="6096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 name="Rectangle 13"/>
          <p:cNvSpPr/>
          <p:nvPr/>
        </p:nvSpPr>
        <p:spPr bwMode="auto">
          <a:xfrm>
            <a:off x="4038600" y="5181600"/>
            <a:ext cx="685800" cy="6096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3186" name="Picture 1"/>
          <p:cNvPicPr>
            <a:picLocks/>
          </p:cNvPicPr>
          <p:nvPr/>
        </p:nvPicPr>
        <p:blipFill>
          <a:blip r:embed="rId3"/>
          <a:srcRect/>
          <a:stretch>
            <a:fillRect/>
          </a:stretch>
        </p:blipFill>
        <p:spPr bwMode="auto">
          <a:xfrm>
            <a:off x="838200" y="914400"/>
            <a:ext cx="7543800" cy="5308600"/>
          </a:xfrm>
          <a:prstGeom prst="rect">
            <a:avLst/>
          </a:prstGeom>
          <a:noFill/>
          <a:ln w="9525">
            <a:noFill/>
            <a:miter lim="800000"/>
            <a:headEnd/>
            <a:tailEnd/>
          </a:ln>
        </p:spPr>
      </p:pic>
      <p:sp>
        <p:nvSpPr>
          <p:cNvPr id="93185" name="Rectangle 2"/>
          <p:cNvSpPr>
            <a:spLocks noGrp="1" noChangeArrowheads="1"/>
          </p:cNvSpPr>
          <p:nvPr>
            <p:ph type="title"/>
          </p:nvPr>
        </p:nvSpPr>
        <p:spPr>
          <a:xfrm>
            <a:off x="1066800" y="0"/>
            <a:ext cx="7086600" cy="1447800"/>
          </a:xfrm>
        </p:spPr>
        <p:txBody>
          <a:bodyPr/>
          <a:lstStyle/>
          <a:p>
            <a:pPr eaLnBrk="1" hangingPunct="1"/>
            <a:r>
              <a:rPr lang="en-US" sz="4000" dirty="0" smtClean="0">
                <a:ea typeface="ＭＳ Ｐゴシック" pitchFamily="-84" charset="-128"/>
                <a:cs typeface="ＭＳ Ｐゴシック" pitchFamily="-84" charset="-128"/>
              </a:rPr>
              <a:t>How about time measured by two  stationary clocks? </a:t>
            </a:r>
            <a:endParaRPr lang="en-US" sz="40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35</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609600" y="0"/>
            <a:ext cx="7772400" cy="1143000"/>
          </a:xfrm>
        </p:spPr>
        <p:txBody>
          <a:bodyPr/>
          <a:lstStyle/>
          <a:p>
            <a:pPr eaLnBrk="1" hangingPunct="1"/>
            <a:r>
              <a:rPr lang="en-US" sz="4800" dirty="0">
                <a:ea typeface="ＭＳ Ｐゴシック" pitchFamily="-84" charset="-128"/>
                <a:cs typeface="ＭＳ Ｐゴシック" pitchFamily="-84" charset="-128"/>
              </a:rPr>
              <a:t>The Light Cone</a:t>
            </a:r>
          </a:p>
        </p:txBody>
      </p:sp>
      <p:pic>
        <p:nvPicPr>
          <p:cNvPr id="97282" name="Picture 1"/>
          <p:cNvPicPr>
            <a:picLocks/>
          </p:cNvPicPr>
          <p:nvPr/>
        </p:nvPicPr>
        <p:blipFill>
          <a:blip r:embed="rId3"/>
          <a:srcRect/>
          <a:stretch>
            <a:fillRect/>
          </a:stretch>
        </p:blipFill>
        <p:spPr bwMode="auto">
          <a:xfrm>
            <a:off x="254000" y="1193800"/>
            <a:ext cx="8636000" cy="44704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36</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457200" y="277813"/>
            <a:ext cx="8226425" cy="533400"/>
          </a:xfrm>
        </p:spPr>
        <p:txBody>
          <a:bodyPr/>
          <a:lstStyle/>
          <a:p>
            <a:pPr algn="ctr" eaLnBrk="1" hangingPunct="1"/>
            <a:r>
              <a:rPr lang="en-US" sz="4000" dirty="0" err="1">
                <a:ea typeface="ＭＳ Ｐゴシック" pitchFamily="-84" charset="-128"/>
                <a:cs typeface="ＭＳ Ｐゴシック" pitchFamily="-84" charset="-128"/>
              </a:rPr>
              <a:t>Spacetime</a:t>
            </a:r>
            <a:r>
              <a:rPr lang="en-US" sz="4000" dirty="0">
                <a:ea typeface="ＭＳ Ｐゴシック" pitchFamily="-84" charset="-128"/>
                <a:cs typeface="ＭＳ Ｐゴシック" pitchFamily="-84" charset="-128"/>
              </a:rPr>
              <a:t> Invariants</a:t>
            </a:r>
          </a:p>
        </p:txBody>
      </p:sp>
      <p:sp>
        <p:nvSpPr>
          <p:cNvPr id="101378" name="Rectangle 3"/>
          <p:cNvSpPr>
            <a:spLocks noGrp="1" noChangeArrowheads="1"/>
          </p:cNvSpPr>
          <p:nvPr>
            <p:ph type="body" idx="1"/>
          </p:nvPr>
        </p:nvSpPr>
        <p:spPr>
          <a:xfrm>
            <a:off x="455613" y="914401"/>
            <a:ext cx="8307387" cy="5105400"/>
          </a:xfrm>
        </p:spPr>
        <p:txBody>
          <a:bodyPr/>
          <a:lstStyle/>
          <a:p>
            <a:pPr marL="400050" indent="-400050" eaLnBrk="1" hangingPunct="1">
              <a:buFont typeface="Wingdings" pitchFamily="-84" charset="2"/>
              <a:buNone/>
            </a:pPr>
            <a:r>
              <a:rPr lang="en-US" sz="2800" dirty="0">
                <a:solidFill>
                  <a:srgbClr val="000090"/>
                </a:solidFill>
                <a:ea typeface="ＭＳ Ｐゴシック" pitchFamily="-84" charset="-128"/>
                <a:cs typeface="ＭＳ Ｐゴシック" pitchFamily="-84" charset="-128"/>
              </a:rPr>
              <a:t>There are three possibilities for the invariant quantity </a:t>
            </a:r>
            <a:r>
              <a:rPr lang="el-GR" sz="2800" dirty="0" smtClean="0">
                <a:solidFill>
                  <a:srgbClr val="000090"/>
                </a:solidFill>
                <a:latin typeface="Lucida Grande" pitchFamily="-84" charset="0"/>
              </a:rPr>
              <a:t>Δ</a:t>
            </a:r>
            <a:r>
              <a:rPr lang="en-US" sz="2800" i="1" dirty="0" smtClean="0">
                <a:solidFill>
                  <a:srgbClr val="000090"/>
                </a:solidFill>
                <a:ea typeface="ＭＳ Ｐゴシック" pitchFamily="-84" charset="-128"/>
                <a:cs typeface="ＭＳ Ｐゴシック" pitchFamily="-84" charset="-128"/>
              </a:rPr>
              <a:t>s</a:t>
            </a:r>
            <a:r>
              <a:rPr lang="en-US" sz="2800" baseline="30000" dirty="0" smtClean="0">
                <a:solidFill>
                  <a:srgbClr val="000090"/>
                </a:solidFill>
                <a:ea typeface="ＭＳ Ｐゴシック" pitchFamily="-84" charset="-128"/>
                <a:cs typeface="ＭＳ Ｐゴシック" pitchFamily="-84" charset="-128"/>
              </a:rPr>
              <a:t>2</a:t>
            </a:r>
            <a:r>
              <a:rPr lang="en-US" sz="2800" dirty="0" smtClean="0">
                <a:solidFill>
                  <a:srgbClr val="000090"/>
                </a:solidFill>
                <a:ea typeface="ＭＳ Ｐゴシック" pitchFamily="-84" charset="-128"/>
                <a:cs typeface="ＭＳ Ｐゴシック" pitchFamily="-84" charset="-128"/>
              </a:rPr>
              <a:t>:</a:t>
            </a:r>
          </a:p>
          <a:p>
            <a:pPr marL="400050" indent="-400050" eaLnBrk="1" hangingPunct="1">
              <a:buFont typeface="Wingdings" pitchFamily="-84" charset="2"/>
              <a:buNone/>
            </a:pPr>
            <a:r>
              <a:rPr lang="en-US" sz="2800" dirty="0" smtClean="0">
                <a:solidFill>
                  <a:srgbClr val="000090"/>
                </a:solidFill>
                <a:ea typeface="ＭＳ Ｐゴシック" pitchFamily="-84" charset="-128"/>
                <a:cs typeface="ＭＳ Ｐゴシック" pitchFamily="-84" charset="-128"/>
              </a:rPr>
              <a:t>			</a:t>
            </a:r>
            <a:r>
              <a:rPr lang="el-GR" sz="2800" dirty="0" smtClean="0">
                <a:solidFill>
                  <a:srgbClr val="800000"/>
                </a:solidFill>
                <a:latin typeface="Lucida Grande" pitchFamily="-84" charset="0"/>
              </a:rPr>
              <a:t>Δ</a:t>
            </a:r>
            <a:r>
              <a:rPr lang="en-US" sz="2800" i="1" dirty="0" smtClean="0">
                <a:solidFill>
                  <a:srgbClr val="800000"/>
                </a:solidFill>
                <a:ea typeface="ＭＳ Ｐゴシック" pitchFamily="-84" charset="-128"/>
                <a:cs typeface="ＭＳ Ｐゴシック" pitchFamily="-84" charset="-128"/>
              </a:rPr>
              <a:t>s</a:t>
            </a:r>
            <a:r>
              <a:rPr lang="en-US" sz="2800" baseline="30000" dirty="0" smtClean="0">
                <a:solidFill>
                  <a:srgbClr val="800000"/>
                </a:solidFill>
                <a:ea typeface="ＭＳ Ｐゴシック" pitchFamily="-84" charset="-128"/>
                <a:cs typeface="ＭＳ Ｐゴシック" pitchFamily="-84" charset="-128"/>
              </a:rPr>
              <a:t>2</a:t>
            </a:r>
            <a:r>
              <a:rPr lang="en-US" sz="2800" dirty="0" smtClean="0">
                <a:solidFill>
                  <a:srgbClr val="800000"/>
                </a:solidFill>
                <a:ea typeface="ＭＳ Ｐゴシック" pitchFamily="-84" charset="-128"/>
                <a:cs typeface="ＭＳ Ｐゴシック" pitchFamily="-84" charset="-128"/>
              </a:rPr>
              <a:t>=</a:t>
            </a:r>
            <a:r>
              <a:rPr lang="en-US" sz="2800" dirty="0" smtClean="0">
                <a:solidFill>
                  <a:srgbClr val="800000"/>
                </a:solidFill>
                <a:latin typeface="Symbol" charset="2"/>
                <a:ea typeface="ＭＳ Ｐゴシック" pitchFamily="-84" charset="-128"/>
                <a:cs typeface="Symbol" charset="2"/>
              </a:rPr>
              <a:t>Δ</a:t>
            </a:r>
            <a:r>
              <a:rPr lang="en-US" sz="2800" dirty="0" smtClean="0">
                <a:solidFill>
                  <a:srgbClr val="800000"/>
                </a:solidFill>
                <a:ea typeface="ＭＳ Ｐゴシック" pitchFamily="-84" charset="-128"/>
                <a:cs typeface="ＭＳ Ｐゴシック" pitchFamily="-84" charset="-128"/>
              </a:rPr>
              <a:t>x</a:t>
            </a:r>
            <a:r>
              <a:rPr lang="en-US" sz="2800" baseline="30000" dirty="0" smtClean="0">
                <a:solidFill>
                  <a:srgbClr val="800000"/>
                </a:solidFill>
                <a:ea typeface="ＭＳ Ｐゴシック" pitchFamily="-84" charset="-128"/>
                <a:cs typeface="ＭＳ Ｐゴシック" pitchFamily="-84" charset="-128"/>
              </a:rPr>
              <a:t>2</a:t>
            </a:r>
            <a:r>
              <a:rPr lang="en-US" sz="2800" dirty="0" smtClean="0">
                <a:solidFill>
                  <a:srgbClr val="800000"/>
                </a:solidFill>
                <a:ea typeface="ＭＳ Ｐゴシック" pitchFamily="-84" charset="-128"/>
                <a:cs typeface="ＭＳ Ｐゴシック" pitchFamily="-84" charset="-128"/>
              </a:rPr>
              <a:t>-</a:t>
            </a:r>
            <a:r>
              <a:rPr lang="en-US" sz="2800" dirty="0" smtClean="0">
                <a:solidFill>
                  <a:srgbClr val="800000"/>
                </a:solidFill>
                <a:latin typeface="Symbol" charset="2"/>
                <a:ea typeface="ＭＳ Ｐゴシック" pitchFamily="-84" charset="-128"/>
                <a:cs typeface="Symbol" charset="2"/>
              </a:rPr>
              <a:t>Δ</a:t>
            </a:r>
            <a:r>
              <a:rPr lang="en-US" sz="2800" dirty="0" smtClean="0">
                <a:solidFill>
                  <a:srgbClr val="800000"/>
                </a:solidFill>
                <a:ea typeface="ＭＳ Ｐゴシック" pitchFamily="-84" charset="-128"/>
                <a:cs typeface="ＭＳ Ｐゴシック" pitchFamily="-84" charset="-128"/>
              </a:rPr>
              <a:t>(ct)</a:t>
            </a:r>
            <a:r>
              <a:rPr lang="en-US" sz="2800" baseline="30000" dirty="0" smtClean="0">
                <a:solidFill>
                  <a:srgbClr val="800000"/>
                </a:solidFill>
                <a:ea typeface="ＭＳ Ｐゴシック" pitchFamily="-84" charset="-128"/>
                <a:cs typeface="ＭＳ Ｐゴシック" pitchFamily="-84" charset="-128"/>
              </a:rPr>
              <a:t>2</a:t>
            </a:r>
            <a:r>
              <a:rPr lang="en-US" sz="2800" dirty="0" smtClean="0">
                <a:solidFill>
                  <a:srgbClr val="800000"/>
                </a:solidFill>
                <a:ea typeface="ＭＳ Ｐゴシック" pitchFamily="-84" charset="-128"/>
                <a:cs typeface="ＭＳ Ｐゴシック" pitchFamily="-84" charset="-128"/>
              </a:rPr>
              <a:t> </a:t>
            </a:r>
          </a:p>
          <a:p>
            <a:pPr marL="400050" indent="-400050" eaLnBrk="1" hangingPunct="1">
              <a:buClr>
                <a:schemeClr val="tx1"/>
              </a:buClr>
              <a:buSzPct val="90000"/>
              <a:buFont typeface="Wingdings" pitchFamily="-84" charset="2"/>
              <a:buAutoNum type="arabicParenR"/>
            </a:pPr>
            <a:r>
              <a:rPr lang="el-GR" sz="2800" dirty="0" smtClean="0">
                <a:solidFill>
                  <a:srgbClr val="000090"/>
                </a:solidFill>
                <a:latin typeface="Lucida Grande" pitchFamily="-84" charset="0"/>
              </a:rPr>
              <a:t>Δ</a:t>
            </a:r>
            <a:r>
              <a:rPr lang="en-US" sz="2800" dirty="0" smtClean="0">
                <a:solidFill>
                  <a:srgbClr val="000090"/>
                </a:solidFill>
                <a:ea typeface="ＭＳ Ｐゴシック" pitchFamily="-84" charset="-128"/>
                <a:cs typeface="ＭＳ Ｐゴシック" pitchFamily="-84" charset="-128"/>
              </a:rPr>
              <a:t>s</a:t>
            </a:r>
            <a:r>
              <a:rPr lang="en-US" sz="2800" baseline="30000" dirty="0" smtClean="0">
                <a:solidFill>
                  <a:srgbClr val="000090"/>
                </a:solidFill>
                <a:ea typeface="ＭＳ Ｐゴシック" pitchFamily="-84" charset="-128"/>
                <a:cs typeface="ＭＳ Ｐゴシック" pitchFamily="-84" charset="-128"/>
              </a:rPr>
              <a:t>2</a:t>
            </a:r>
            <a:r>
              <a:rPr lang="en-US" sz="2800" dirty="0" smtClean="0">
                <a:solidFill>
                  <a:srgbClr val="000090"/>
                </a:solidFill>
                <a:ea typeface="ＭＳ Ｐゴシック" pitchFamily="-84" charset="-128"/>
                <a:cs typeface="ＭＳ Ｐゴシック" pitchFamily="-84" charset="-128"/>
              </a:rPr>
              <a:t> </a:t>
            </a:r>
            <a:r>
              <a:rPr lang="en-US" sz="2800" dirty="0">
                <a:solidFill>
                  <a:srgbClr val="000090"/>
                </a:solidFill>
                <a:ea typeface="ＭＳ Ｐゴシック" pitchFamily="-84" charset="-128"/>
                <a:cs typeface="ＭＳ Ｐゴシック" pitchFamily="-84" charset="-128"/>
              </a:rPr>
              <a:t>=  0: </a:t>
            </a:r>
            <a:r>
              <a:rPr lang="el-GR" sz="2800" dirty="0">
                <a:solidFill>
                  <a:srgbClr val="000090"/>
                </a:solidFill>
                <a:latin typeface="Lucida Grande" pitchFamily="-84" charset="0"/>
              </a:rPr>
              <a:t>Δ</a:t>
            </a:r>
            <a:r>
              <a:rPr lang="en-US" sz="2800" i="1" dirty="0">
                <a:solidFill>
                  <a:srgbClr val="000090"/>
                </a:solidFill>
                <a:ea typeface="ＭＳ Ｐゴシック" pitchFamily="-84" charset="-128"/>
                <a:cs typeface="ＭＳ Ｐゴシック" pitchFamily="-84" charset="-128"/>
              </a:rPr>
              <a:t>x</a:t>
            </a:r>
            <a:r>
              <a:rPr lang="en-US" sz="2800" baseline="30000" dirty="0">
                <a:solidFill>
                  <a:srgbClr val="000090"/>
                </a:solidFill>
                <a:ea typeface="ＭＳ Ｐゴシック" pitchFamily="-84" charset="-128"/>
                <a:cs typeface="ＭＳ Ｐゴシック" pitchFamily="-84" charset="-128"/>
              </a:rPr>
              <a:t>2</a:t>
            </a:r>
            <a:r>
              <a:rPr lang="en-US" sz="2800" dirty="0">
                <a:solidFill>
                  <a:srgbClr val="000090"/>
                </a:solidFill>
                <a:ea typeface="ＭＳ Ｐゴシック" pitchFamily="-84" charset="-128"/>
                <a:cs typeface="ＭＳ Ｐゴシック" pitchFamily="-84" charset="-128"/>
              </a:rPr>
              <a:t> = </a:t>
            </a:r>
            <a:r>
              <a:rPr lang="en-US" sz="2800" i="1" dirty="0">
                <a:solidFill>
                  <a:srgbClr val="000090"/>
                </a:solidFill>
                <a:ea typeface="ＭＳ Ｐゴシック" pitchFamily="-84" charset="-128"/>
                <a:cs typeface="ＭＳ Ｐゴシック" pitchFamily="-84" charset="-128"/>
              </a:rPr>
              <a:t>c</a:t>
            </a:r>
            <a:r>
              <a:rPr lang="en-US" sz="2800" i="1" baseline="30000" dirty="0">
                <a:solidFill>
                  <a:srgbClr val="000090"/>
                </a:solidFill>
                <a:ea typeface="ＭＳ Ｐゴシック" pitchFamily="-84" charset="-128"/>
                <a:cs typeface="ＭＳ Ｐゴシック" pitchFamily="-84" charset="-128"/>
              </a:rPr>
              <a:t>2 </a:t>
            </a:r>
            <a:r>
              <a:rPr lang="el-GR" sz="2800" dirty="0" smtClean="0">
                <a:solidFill>
                  <a:srgbClr val="000090"/>
                </a:solidFill>
                <a:latin typeface="Lucida Grande" pitchFamily="-84" charset="0"/>
              </a:rPr>
              <a:t>Δ</a:t>
            </a:r>
            <a:r>
              <a:rPr lang="en-US" sz="2800" i="1" dirty="0" smtClean="0">
                <a:solidFill>
                  <a:srgbClr val="000090"/>
                </a:solidFill>
                <a:ea typeface="ＭＳ Ｐゴシック" pitchFamily="-84" charset="-128"/>
                <a:cs typeface="ＭＳ Ｐゴシック" pitchFamily="-84" charset="-128"/>
              </a:rPr>
              <a:t>t</a:t>
            </a:r>
            <a:r>
              <a:rPr lang="en-US" sz="2800" i="1" baseline="30000" dirty="0" smtClean="0">
                <a:solidFill>
                  <a:srgbClr val="000090"/>
                </a:solidFill>
                <a:ea typeface="ＭＳ Ｐゴシック" pitchFamily="-84" charset="-128"/>
                <a:cs typeface="ＭＳ Ｐゴシック" pitchFamily="-84" charset="-128"/>
              </a:rPr>
              <a:t>2</a:t>
            </a:r>
            <a:r>
              <a:rPr lang="en-US" sz="2800" b="1" dirty="0" smtClean="0">
                <a:solidFill>
                  <a:srgbClr val="000090"/>
                </a:solidFill>
                <a:ea typeface="ＭＳ Ｐゴシック" pitchFamily="-84" charset="-128"/>
                <a:cs typeface="ＭＳ Ｐゴシック" pitchFamily="-84" charset="-128"/>
              </a:rPr>
              <a:t>: </a:t>
            </a:r>
            <a:r>
              <a:rPr lang="en-US" sz="2800" b="1" dirty="0" err="1" smtClean="0">
                <a:solidFill>
                  <a:srgbClr val="000090"/>
                </a:solidFill>
                <a:ea typeface="ＭＳ Ｐゴシック" pitchFamily="-84" charset="-128"/>
                <a:cs typeface="ＭＳ Ｐゴシック" pitchFamily="-84" charset="-128"/>
              </a:rPr>
              <a:t>lightlike</a:t>
            </a:r>
            <a:r>
              <a:rPr lang="en-US" sz="2800" i="1" dirty="0" smtClean="0">
                <a:solidFill>
                  <a:srgbClr val="000090"/>
                </a:solidFill>
                <a:ea typeface="ＭＳ Ｐゴシック" pitchFamily="-84" charset="-128"/>
                <a:cs typeface="ＭＳ Ｐゴシック" pitchFamily="-84" charset="-128"/>
              </a:rPr>
              <a:t> </a:t>
            </a:r>
            <a:r>
              <a:rPr lang="en-US" sz="2800" dirty="0" smtClean="0">
                <a:solidFill>
                  <a:srgbClr val="000090"/>
                </a:solidFill>
                <a:ea typeface="ＭＳ Ｐゴシック" pitchFamily="-84" charset="-128"/>
                <a:cs typeface="ＭＳ Ｐゴシック" pitchFamily="-84" charset="-128"/>
              </a:rPr>
              <a:t>separation</a:t>
            </a:r>
          </a:p>
          <a:p>
            <a:pPr marL="800100" lvl="1" indent="-400050" eaLnBrk="1" hangingPunct="1">
              <a:buClr>
                <a:schemeClr val="tx1"/>
              </a:buClr>
              <a:buSzPct val="90000"/>
            </a:pPr>
            <a:r>
              <a:rPr lang="en-US" sz="2400" dirty="0" smtClean="0">
                <a:ea typeface="ＭＳ Ｐゴシック" pitchFamily="-84" charset="-128"/>
                <a:cs typeface="ＭＳ Ｐゴシック" pitchFamily="-84" charset="-128"/>
              </a:rPr>
              <a:t>Two </a:t>
            </a:r>
            <a:r>
              <a:rPr lang="en-US" sz="2400" dirty="0">
                <a:ea typeface="ＭＳ Ｐゴシック" pitchFamily="-84" charset="-128"/>
                <a:cs typeface="ＭＳ Ｐゴシック" pitchFamily="-84" charset="-128"/>
              </a:rPr>
              <a:t>events can be connected only by a light signal</a:t>
            </a:r>
            <a:r>
              <a:rPr lang="en-US" sz="2400" dirty="0" smtClean="0">
                <a:ea typeface="ＭＳ Ｐゴシック" pitchFamily="-84" charset="-128"/>
                <a:cs typeface="ＭＳ Ｐゴシック" pitchFamily="-84" charset="-128"/>
              </a:rPr>
              <a:t>.</a:t>
            </a:r>
          </a:p>
          <a:p>
            <a:pPr marL="400050" indent="-400050" eaLnBrk="1" hangingPunct="1">
              <a:buClr>
                <a:schemeClr val="tx1"/>
              </a:buClr>
              <a:buSzPct val="90000"/>
              <a:buFont typeface="Wingdings" pitchFamily="-84" charset="2"/>
              <a:buAutoNum type="arabicParenR"/>
            </a:pPr>
            <a:r>
              <a:rPr lang="el-GR" sz="2800" dirty="0">
                <a:solidFill>
                  <a:srgbClr val="000090"/>
                </a:solidFill>
                <a:latin typeface="Lucida Grande" pitchFamily="-84" charset="0"/>
              </a:rPr>
              <a:t>Δ</a:t>
            </a:r>
            <a:r>
              <a:rPr lang="en-US" sz="2800" dirty="0">
                <a:solidFill>
                  <a:srgbClr val="000090"/>
                </a:solidFill>
                <a:ea typeface="ＭＳ Ｐゴシック" pitchFamily="-84" charset="-128"/>
                <a:cs typeface="ＭＳ Ｐゴシック" pitchFamily="-84" charset="-128"/>
              </a:rPr>
              <a:t>s</a:t>
            </a:r>
            <a:r>
              <a:rPr lang="en-US" sz="2800" i="1" baseline="30000" dirty="0">
                <a:solidFill>
                  <a:srgbClr val="000090"/>
                </a:solidFill>
                <a:ea typeface="ＭＳ Ｐゴシック" pitchFamily="-84" charset="-128"/>
                <a:cs typeface="ＭＳ Ｐゴシック" pitchFamily="-84" charset="-128"/>
              </a:rPr>
              <a:t>2</a:t>
            </a:r>
            <a:r>
              <a:rPr lang="en-US" sz="2800" dirty="0">
                <a:solidFill>
                  <a:srgbClr val="000090"/>
                </a:solidFill>
                <a:ea typeface="ＭＳ Ｐゴシック" pitchFamily="-84" charset="-128"/>
                <a:cs typeface="ＭＳ Ｐゴシック" pitchFamily="-84" charset="-128"/>
              </a:rPr>
              <a:t> &gt; 0: </a:t>
            </a:r>
            <a:r>
              <a:rPr lang="el-GR" sz="2800" dirty="0">
                <a:solidFill>
                  <a:srgbClr val="000090"/>
                </a:solidFill>
                <a:latin typeface="Lucida Grande" pitchFamily="-84" charset="0"/>
              </a:rPr>
              <a:t>Δ</a:t>
            </a:r>
            <a:r>
              <a:rPr lang="en-US" sz="2800" i="1" dirty="0">
                <a:solidFill>
                  <a:srgbClr val="000090"/>
                </a:solidFill>
                <a:ea typeface="ＭＳ Ｐゴシック" pitchFamily="-84" charset="-128"/>
                <a:cs typeface="ＭＳ Ｐゴシック" pitchFamily="-84" charset="-128"/>
              </a:rPr>
              <a:t>x</a:t>
            </a:r>
            <a:r>
              <a:rPr lang="en-US" sz="2800" baseline="30000" dirty="0">
                <a:solidFill>
                  <a:srgbClr val="000090"/>
                </a:solidFill>
                <a:ea typeface="ＭＳ Ｐゴシック" pitchFamily="-84" charset="-128"/>
                <a:cs typeface="ＭＳ Ｐゴシック" pitchFamily="-84" charset="-128"/>
              </a:rPr>
              <a:t>2 </a:t>
            </a:r>
            <a:r>
              <a:rPr lang="en-US" sz="2800" dirty="0">
                <a:solidFill>
                  <a:srgbClr val="000090"/>
                </a:solidFill>
                <a:ea typeface="ＭＳ Ｐゴシック" pitchFamily="-84" charset="-128"/>
                <a:cs typeface="ＭＳ Ｐゴシック" pitchFamily="-84" charset="-128"/>
              </a:rPr>
              <a:t>&gt; </a:t>
            </a:r>
            <a:r>
              <a:rPr lang="en-US" sz="2800" i="1" dirty="0">
                <a:solidFill>
                  <a:srgbClr val="000090"/>
                </a:solidFill>
                <a:ea typeface="ＭＳ Ｐゴシック" pitchFamily="-84" charset="-128"/>
                <a:cs typeface="ＭＳ Ｐゴシック" pitchFamily="-84" charset="-128"/>
              </a:rPr>
              <a:t>c</a:t>
            </a:r>
            <a:r>
              <a:rPr lang="en-US" sz="2800" baseline="30000" dirty="0">
                <a:solidFill>
                  <a:srgbClr val="000090"/>
                </a:solidFill>
                <a:ea typeface="ＭＳ Ｐゴシック" pitchFamily="-84" charset="-128"/>
                <a:cs typeface="ＭＳ Ｐゴシック" pitchFamily="-84" charset="-128"/>
              </a:rPr>
              <a:t>2 </a:t>
            </a:r>
            <a:r>
              <a:rPr lang="el-GR" sz="2800" dirty="0" smtClean="0">
                <a:solidFill>
                  <a:srgbClr val="000090"/>
                </a:solidFill>
                <a:latin typeface="Lucida Grande" pitchFamily="-84" charset="0"/>
              </a:rPr>
              <a:t>Δ</a:t>
            </a:r>
            <a:r>
              <a:rPr lang="en-US" sz="2800" i="1" dirty="0" smtClean="0">
                <a:solidFill>
                  <a:srgbClr val="000090"/>
                </a:solidFill>
                <a:ea typeface="ＭＳ Ｐゴシック" pitchFamily="-84" charset="-128"/>
                <a:cs typeface="ＭＳ Ｐゴシック" pitchFamily="-84" charset="-128"/>
              </a:rPr>
              <a:t>t</a:t>
            </a:r>
            <a:r>
              <a:rPr lang="en-US" sz="2800" baseline="30000" dirty="0" smtClean="0">
                <a:solidFill>
                  <a:srgbClr val="000090"/>
                </a:solidFill>
                <a:ea typeface="ＭＳ Ｐゴシック" pitchFamily="-84" charset="-128"/>
                <a:cs typeface="ＭＳ Ｐゴシック" pitchFamily="-84" charset="-128"/>
              </a:rPr>
              <a:t>2</a:t>
            </a:r>
            <a:r>
              <a:rPr lang="en-US" sz="2800" dirty="0" smtClean="0">
                <a:solidFill>
                  <a:srgbClr val="000090"/>
                </a:solidFill>
                <a:ea typeface="ＭＳ Ｐゴシック" pitchFamily="-84" charset="-128"/>
                <a:cs typeface="ＭＳ Ｐゴシック" pitchFamily="-84" charset="-128"/>
              </a:rPr>
              <a:t>: </a:t>
            </a:r>
            <a:r>
              <a:rPr lang="en-US" sz="2800" b="1" dirty="0" err="1" smtClean="0">
                <a:solidFill>
                  <a:srgbClr val="000090"/>
                </a:solidFill>
                <a:ea typeface="ＭＳ Ｐゴシック" pitchFamily="-84" charset="-128"/>
                <a:cs typeface="ＭＳ Ｐゴシック" pitchFamily="-84" charset="-128"/>
              </a:rPr>
              <a:t>spacelike</a:t>
            </a:r>
            <a:r>
              <a:rPr lang="en-US" sz="2800" dirty="0" smtClean="0">
                <a:solidFill>
                  <a:srgbClr val="000090"/>
                </a:solidFill>
                <a:ea typeface="ＭＳ Ｐゴシック" pitchFamily="-84" charset="-128"/>
                <a:cs typeface="ＭＳ Ｐゴシック" pitchFamily="-84" charset="-128"/>
              </a:rPr>
              <a:t> separation </a:t>
            </a:r>
          </a:p>
          <a:p>
            <a:pPr marL="800100" lvl="1" indent="-400050" eaLnBrk="1" hangingPunct="1">
              <a:buClr>
                <a:schemeClr val="tx1"/>
              </a:buClr>
              <a:buSzPct val="90000"/>
            </a:pPr>
            <a:r>
              <a:rPr lang="en-US" sz="2400" dirty="0" smtClean="0">
                <a:ea typeface="ＭＳ Ｐゴシック" pitchFamily="-84" charset="-128"/>
                <a:cs typeface="ＭＳ Ｐゴシック" pitchFamily="-84" charset="-128"/>
              </a:rPr>
              <a:t>No </a:t>
            </a:r>
            <a:r>
              <a:rPr lang="en-US" sz="2400" dirty="0">
                <a:ea typeface="ＭＳ Ｐゴシック" pitchFamily="-84" charset="-128"/>
                <a:cs typeface="ＭＳ Ｐゴシック" pitchFamily="-84" charset="-128"/>
              </a:rPr>
              <a:t>signal can travel fast enough to connect the two events. The events are not causally </a:t>
            </a:r>
            <a:r>
              <a:rPr lang="en-US" sz="2400" dirty="0" smtClean="0">
                <a:ea typeface="ＭＳ Ｐゴシック" pitchFamily="-84" charset="-128"/>
                <a:cs typeface="ＭＳ Ｐゴシック" pitchFamily="-84" charset="-128"/>
              </a:rPr>
              <a:t>connected!!</a:t>
            </a:r>
          </a:p>
          <a:p>
            <a:pPr marL="400050" indent="-400050" eaLnBrk="1" hangingPunct="1">
              <a:buClr>
                <a:schemeClr val="tx1"/>
              </a:buClr>
              <a:buSzPct val="90000"/>
              <a:buFont typeface="Wingdings" pitchFamily="-84" charset="2"/>
              <a:buAutoNum type="arabicParenR"/>
            </a:pPr>
            <a:r>
              <a:rPr lang="el-GR" sz="2800" dirty="0">
                <a:solidFill>
                  <a:srgbClr val="000090"/>
                </a:solidFill>
                <a:latin typeface="Lucida Grande" pitchFamily="-84" charset="0"/>
              </a:rPr>
              <a:t>Δ</a:t>
            </a:r>
            <a:r>
              <a:rPr lang="en-US" sz="2800" dirty="0">
                <a:solidFill>
                  <a:srgbClr val="000090"/>
                </a:solidFill>
                <a:ea typeface="ＭＳ Ｐゴシック" pitchFamily="-84" charset="-128"/>
                <a:cs typeface="ＭＳ Ｐゴシック" pitchFamily="-84" charset="-128"/>
              </a:rPr>
              <a:t>s</a:t>
            </a:r>
            <a:r>
              <a:rPr lang="en-US" sz="2800" i="1" baseline="30000" dirty="0">
                <a:solidFill>
                  <a:srgbClr val="000090"/>
                </a:solidFill>
                <a:ea typeface="ＭＳ Ｐゴシック" pitchFamily="-84" charset="-128"/>
                <a:cs typeface="ＭＳ Ｐゴシック" pitchFamily="-84" charset="-128"/>
              </a:rPr>
              <a:t>2</a:t>
            </a:r>
            <a:r>
              <a:rPr lang="en-US" sz="2800" i="1" dirty="0">
                <a:solidFill>
                  <a:srgbClr val="000090"/>
                </a:solidFill>
                <a:ea typeface="ＭＳ Ｐゴシック" pitchFamily="-84" charset="-128"/>
                <a:cs typeface="ＭＳ Ｐゴシック" pitchFamily="-84" charset="-128"/>
              </a:rPr>
              <a:t> &lt; 0</a:t>
            </a:r>
            <a:r>
              <a:rPr lang="en-US" sz="2800" dirty="0">
                <a:solidFill>
                  <a:srgbClr val="000090"/>
                </a:solidFill>
                <a:ea typeface="ＭＳ Ｐゴシック" pitchFamily="-84" charset="-128"/>
                <a:cs typeface="ＭＳ Ｐゴシック" pitchFamily="-84" charset="-128"/>
              </a:rPr>
              <a:t>: </a:t>
            </a:r>
            <a:r>
              <a:rPr lang="el-GR" sz="2800" dirty="0">
                <a:solidFill>
                  <a:srgbClr val="000090"/>
                </a:solidFill>
                <a:latin typeface="Lucida Grande" pitchFamily="-84" charset="0"/>
              </a:rPr>
              <a:t>Δ</a:t>
            </a:r>
            <a:r>
              <a:rPr lang="en-US" sz="2800" i="1" dirty="0">
                <a:solidFill>
                  <a:srgbClr val="000090"/>
                </a:solidFill>
                <a:ea typeface="ＭＳ Ｐゴシック" pitchFamily="-84" charset="-128"/>
                <a:cs typeface="ＭＳ Ｐゴシック" pitchFamily="-84" charset="-128"/>
              </a:rPr>
              <a:t>x</a:t>
            </a:r>
            <a:r>
              <a:rPr lang="en-US" sz="2800" baseline="30000" dirty="0">
                <a:solidFill>
                  <a:srgbClr val="000090"/>
                </a:solidFill>
                <a:ea typeface="ＭＳ Ｐゴシック" pitchFamily="-84" charset="-128"/>
                <a:cs typeface="ＭＳ Ｐゴシック" pitchFamily="-84" charset="-128"/>
              </a:rPr>
              <a:t>2 </a:t>
            </a:r>
            <a:r>
              <a:rPr lang="en-US" sz="2800" dirty="0">
                <a:solidFill>
                  <a:srgbClr val="000090"/>
                </a:solidFill>
                <a:ea typeface="ＭＳ Ｐゴシック" pitchFamily="-84" charset="-128"/>
                <a:cs typeface="ＭＳ Ｐゴシック" pitchFamily="-84" charset="-128"/>
              </a:rPr>
              <a:t>&lt; </a:t>
            </a:r>
            <a:r>
              <a:rPr lang="en-US" sz="2800" i="1" dirty="0">
                <a:solidFill>
                  <a:srgbClr val="000090"/>
                </a:solidFill>
                <a:ea typeface="ＭＳ Ｐゴシック" pitchFamily="-84" charset="-128"/>
                <a:cs typeface="ＭＳ Ｐゴシック" pitchFamily="-84" charset="-128"/>
              </a:rPr>
              <a:t>c</a:t>
            </a:r>
            <a:r>
              <a:rPr lang="en-US" sz="2800" i="1" baseline="30000" dirty="0">
                <a:solidFill>
                  <a:srgbClr val="000090"/>
                </a:solidFill>
                <a:ea typeface="ＭＳ Ｐゴシック" pitchFamily="-84" charset="-128"/>
                <a:cs typeface="ＭＳ Ｐゴシック" pitchFamily="-84" charset="-128"/>
              </a:rPr>
              <a:t>2 </a:t>
            </a:r>
            <a:r>
              <a:rPr lang="el-GR" sz="2800" dirty="0" smtClean="0">
                <a:solidFill>
                  <a:srgbClr val="000090"/>
                </a:solidFill>
                <a:latin typeface="Lucida Grande" pitchFamily="-84" charset="0"/>
              </a:rPr>
              <a:t>Δ</a:t>
            </a:r>
            <a:r>
              <a:rPr lang="en-US" sz="2800" i="1" dirty="0" smtClean="0">
                <a:solidFill>
                  <a:srgbClr val="000090"/>
                </a:solidFill>
                <a:ea typeface="ＭＳ Ｐゴシック" pitchFamily="-84" charset="-128"/>
                <a:cs typeface="ＭＳ Ｐゴシック" pitchFamily="-84" charset="-128"/>
              </a:rPr>
              <a:t>t</a:t>
            </a:r>
            <a:r>
              <a:rPr lang="en-US" sz="2800" i="1" baseline="30000" dirty="0" smtClean="0">
                <a:solidFill>
                  <a:srgbClr val="000090"/>
                </a:solidFill>
                <a:ea typeface="ＭＳ Ｐゴシック" pitchFamily="-84" charset="-128"/>
                <a:cs typeface="ＭＳ Ｐゴシック" pitchFamily="-84" charset="-128"/>
              </a:rPr>
              <a:t>2</a:t>
            </a:r>
            <a:r>
              <a:rPr lang="en-US" sz="2800" dirty="0" smtClean="0">
                <a:solidFill>
                  <a:srgbClr val="000090"/>
                </a:solidFill>
                <a:ea typeface="ＭＳ Ｐゴシック" pitchFamily="-84" charset="-128"/>
                <a:cs typeface="ＭＳ Ｐゴシック" pitchFamily="-84" charset="-128"/>
              </a:rPr>
              <a:t>: </a:t>
            </a:r>
            <a:r>
              <a:rPr lang="en-US" sz="2800" b="1" dirty="0" err="1" smtClean="0">
                <a:solidFill>
                  <a:srgbClr val="000090"/>
                </a:solidFill>
                <a:ea typeface="ＭＳ Ｐゴシック" pitchFamily="-84" charset="-128"/>
                <a:cs typeface="ＭＳ Ｐゴシック" pitchFamily="-84" charset="-128"/>
              </a:rPr>
              <a:t>timelike</a:t>
            </a:r>
            <a:r>
              <a:rPr lang="en-US" sz="2800" b="1" dirty="0" smtClean="0">
                <a:solidFill>
                  <a:srgbClr val="000090"/>
                </a:solidFill>
                <a:ea typeface="ＭＳ Ｐゴシック" pitchFamily="-84" charset="-128"/>
                <a:cs typeface="ＭＳ Ｐゴシック" pitchFamily="-84" charset="-128"/>
              </a:rPr>
              <a:t> </a:t>
            </a:r>
            <a:r>
              <a:rPr lang="en-US" sz="2800" dirty="0" smtClean="0">
                <a:solidFill>
                  <a:srgbClr val="000090"/>
                </a:solidFill>
                <a:ea typeface="ＭＳ Ｐゴシック" pitchFamily="-84" charset="-128"/>
                <a:cs typeface="ＭＳ Ｐゴシック" pitchFamily="-84" charset="-128"/>
              </a:rPr>
              <a:t>separation</a:t>
            </a:r>
            <a:r>
              <a:rPr lang="en-US" sz="2800" b="1" dirty="0" smtClean="0">
                <a:solidFill>
                  <a:srgbClr val="000090"/>
                </a:solidFill>
                <a:ea typeface="ＭＳ Ｐゴシック" pitchFamily="-84" charset="-128"/>
                <a:cs typeface="ＭＳ Ｐゴシック" pitchFamily="-84" charset="-128"/>
              </a:rPr>
              <a:t> </a:t>
            </a:r>
            <a:endParaRPr lang="en-US" sz="2800" dirty="0" smtClean="0">
              <a:solidFill>
                <a:srgbClr val="000090"/>
              </a:solidFill>
              <a:ea typeface="ＭＳ Ｐゴシック" pitchFamily="-84" charset="-128"/>
              <a:cs typeface="ＭＳ Ｐゴシック" pitchFamily="-84" charset="-128"/>
            </a:endParaRPr>
          </a:p>
          <a:p>
            <a:pPr marL="800100" lvl="1" indent="-400050" eaLnBrk="1" hangingPunct="1">
              <a:buClr>
                <a:schemeClr val="tx1"/>
              </a:buClr>
              <a:buSzPct val="90000"/>
            </a:pPr>
            <a:r>
              <a:rPr lang="en-US" sz="2400" dirty="0" smtClean="0">
                <a:ea typeface="ＭＳ Ｐゴシック" pitchFamily="-84" charset="-128"/>
                <a:cs typeface="ＭＳ Ｐゴシック" pitchFamily="-84" charset="-128"/>
              </a:rPr>
              <a:t>Two </a:t>
            </a:r>
            <a:r>
              <a:rPr lang="en-US" sz="2400" dirty="0">
                <a:ea typeface="ＭＳ Ｐゴシック" pitchFamily="-84" charset="-128"/>
                <a:cs typeface="ＭＳ Ｐゴシック" pitchFamily="-84" charset="-128"/>
              </a:rPr>
              <a:t>events can be causally connected.</a:t>
            </a:r>
            <a:r>
              <a:rPr lang="en-US" sz="2400" dirty="0" smtClean="0">
                <a:ea typeface="ＭＳ Ｐゴシック" pitchFamily="-84" charset="-128"/>
                <a:cs typeface="ＭＳ Ｐゴシック" pitchFamily="-84" charset="-128"/>
              </a:rPr>
              <a:t> </a:t>
            </a:r>
          </a:p>
          <a:p>
            <a:pPr marL="800100" lvl="1" indent="-400050" eaLnBrk="1" hangingPunct="1">
              <a:buClr>
                <a:schemeClr val="tx1"/>
              </a:buClr>
              <a:buSzPct val="90000"/>
            </a:pPr>
            <a:r>
              <a:rPr lang="en-US" sz="2400" dirty="0" smtClean="0">
                <a:ea typeface="ＭＳ Ｐゴシック" pitchFamily="-84" charset="-128"/>
                <a:cs typeface="ＭＳ Ｐゴシック" pitchFamily="-84" charset="-128"/>
              </a:rPr>
              <a:t>These two events cannot occur simultaneously!</a:t>
            </a:r>
            <a:endParaRPr lang="en-US" sz="24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37</a:t>
            </a:fld>
            <a:endParaRPr lang="en-US" dirty="0"/>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304800" y="0"/>
            <a:ext cx="8534400" cy="990600"/>
          </a:xfrm>
        </p:spPr>
        <p:txBody>
          <a:bodyPr/>
          <a:lstStyle/>
          <a:p>
            <a:pPr algn="ctr" eaLnBrk="1" hangingPunct="1"/>
            <a:r>
              <a:rPr lang="en-US" sz="4800" dirty="0" smtClean="0">
                <a:ea typeface="ＭＳ Ｐゴシック" pitchFamily="-84" charset="-128"/>
                <a:cs typeface="ＭＳ Ｐゴシック" pitchFamily="-84" charset="-128"/>
              </a:rPr>
              <a:t>Relativistic </a:t>
            </a:r>
            <a:r>
              <a:rPr lang="en-US" sz="4800" dirty="0" smtClean="0">
                <a:ea typeface="ＭＳ Ｐゴシック" pitchFamily="-84" charset="-128"/>
                <a:cs typeface="ＭＳ Ｐゴシック" pitchFamily="-84" charset="-128"/>
              </a:rPr>
              <a:t>Doppler Effect</a:t>
            </a:r>
            <a:endParaRPr lang="en-US" sz="4800" dirty="0">
              <a:ea typeface="ＭＳ Ｐゴシック" pitchFamily="-84" charset="-128"/>
              <a:cs typeface="ＭＳ Ｐゴシック" pitchFamily="-84" charset="-128"/>
            </a:endParaRPr>
          </a:p>
        </p:txBody>
      </p:sp>
      <p:sp>
        <p:nvSpPr>
          <p:cNvPr id="109570" name="Rectangle 3"/>
          <p:cNvSpPr>
            <a:spLocks noGrp="1" noChangeArrowheads="1"/>
          </p:cNvSpPr>
          <p:nvPr>
            <p:ph type="body" idx="1"/>
          </p:nvPr>
        </p:nvSpPr>
        <p:spPr>
          <a:xfrm>
            <a:off x="381000" y="838200"/>
            <a:ext cx="6629400" cy="1177925"/>
          </a:xfrm>
        </p:spPr>
        <p:txBody>
          <a:bodyPr/>
          <a:lstStyle/>
          <a:p>
            <a:pPr marL="0" indent="0" eaLnBrk="1" hangingPunct="1">
              <a:buFont typeface="Wingdings" pitchFamily="-84" charset="2"/>
              <a:buNone/>
            </a:pPr>
            <a:r>
              <a:rPr lang="en-US" dirty="0" smtClean="0">
                <a:ea typeface="ＭＳ Ｐゴシック" pitchFamily="-84" charset="-128"/>
                <a:cs typeface="ＭＳ Ｐゴシック" pitchFamily="-84" charset="-128"/>
              </a:rPr>
              <a:t>When source/receiver is approaching with </a:t>
            </a:r>
            <a:r>
              <a:rPr lang="el-GR" i="1" dirty="0">
                <a:latin typeface="Lucida Grande" pitchFamily="-84" charset="0"/>
                <a:ea typeface="Arial" pitchFamily="-84" charset="0"/>
                <a:cs typeface="Arial" pitchFamily="-84" charset="0"/>
              </a:rPr>
              <a:t>β</a:t>
            </a:r>
            <a:r>
              <a:rPr lang="en-US" dirty="0">
                <a:ea typeface="Arial" pitchFamily="-84" charset="0"/>
                <a:cs typeface="Arial" pitchFamily="-84" charset="0"/>
              </a:rPr>
              <a:t> = </a:t>
            </a:r>
            <a:r>
              <a:rPr lang="en-US" i="1" dirty="0" err="1" smtClean="0">
                <a:ea typeface="Arial" pitchFamily="-84" charset="0"/>
                <a:cs typeface="Arial" pitchFamily="-84" charset="0"/>
              </a:rPr>
              <a:t>v</a:t>
            </a:r>
            <a:r>
              <a:rPr lang="en-US" dirty="0" err="1" smtClean="0">
                <a:ea typeface="Arial" pitchFamily="-84" charset="0"/>
                <a:cs typeface="Arial" pitchFamily="-84" charset="0"/>
              </a:rPr>
              <a:t>/</a:t>
            </a:r>
            <a:r>
              <a:rPr lang="en-US" i="1" dirty="0" err="1" smtClean="0">
                <a:ea typeface="Arial" pitchFamily="-84" charset="0"/>
                <a:cs typeface="Arial" pitchFamily="-84" charset="0"/>
              </a:rPr>
              <a:t>c</a:t>
            </a:r>
            <a:r>
              <a:rPr lang="en-US" dirty="0" smtClean="0">
                <a:ea typeface="ＭＳ Ｐゴシック" pitchFamily="-84" charset="-128"/>
                <a:cs typeface="ＭＳ Ｐゴシック" pitchFamily="-84" charset="-128"/>
              </a:rPr>
              <a:t> </a:t>
            </a:r>
            <a:r>
              <a:rPr lang="en-US" dirty="0">
                <a:ea typeface="ＭＳ Ｐゴシック" pitchFamily="-84" charset="-128"/>
                <a:cs typeface="ＭＳ Ｐゴシック" pitchFamily="-84" charset="-128"/>
              </a:rPr>
              <a:t>the resulting frequency </a:t>
            </a:r>
            <a:r>
              <a:rPr lang="en-US" dirty="0" smtClean="0">
                <a:ea typeface="ＭＳ Ｐゴシック" pitchFamily="-84" charset="-128"/>
                <a:cs typeface="ＭＳ Ｐゴシック" pitchFamily="-84" charset="-128"/>
              </a:rPr>
              <a:t>is</a:t>
            </a:r>
          </a:p>
        </p:txBody>
      </p:sp>
      <p:pic>
        <p:nvPicPr>
          <p:cNvPr id="109572" name="Picture 12"/>
          <p:cNvPicPr preferRelativeResize="0">
            <a:picLocks noChangeAspect="1" noChangeArrowheads="1"/>
          </p:cNvPicPr>
          <p:nvPr/>
        </p:nvPicPr>
        <p:blipFill>
          <a:blip r:embed="rId2"/>
          <a:srcRect/>
          <a:stretch>
            <a:fillRect/>
          </a:stretch>
        </p:blipFill>
        <p:spPr bwMode="auto">
          <a:xfrm>
            <a:off x="6746875" y="914400"/>
            <a:ext cx="2092325" cy="1095375"/>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Monday, Oct. 8, 2012</a:t>
            </a:r>
            <a:endParaRPr lang="en-US"/>
          </a:p>
        </p:txBody>
      </p:sp>
      <p:sp>
        <p:nvSpPr>
          <p:cNvPr id="7" name="Slide Number Placeholder 6"/>
          <p:cNvSpPr>
            <a:spLocks noGrp="1"/>
          </p:cNvSpPr>
          <p:nvPr>
            <p:ph type="sldNum" sz="quarter" idx="12"/>
          </p:nvPr>
        </p:nvSpPr>
        <p:spPr/>
        <p:txBody>
          <a:bodyPr/>
          <a:lstStyle/>
          <a:p>
            <a:pPr>
              <a:defRPr/>
            </a:pPr>
            <a:fld id="{623D45CD-16A2-224C-B70A-0D1B04896262}" type="slidenum">
              <a:rPr lang="en-US" smtClean="0"/>
              <a:pPr>
                <a:defRPr/>
              </a:pPr>
              <a:t>38</a:t>
            </a:fld>
            <a:endParaRPr lang="en-US"/>
          </a:p>
        </p:txBody>
      </p:sp>
      <p:sp>
        <p:nvSpPr>
          <p:cNvPr id="8" name="Footer Placeholder 7"/>
          <p:cNvSpPr>
            <a:spLocks noGrp="1"/>
          </p:cNvSpPr>
          <p:nvPr>
            <p:ph type="ftr" sz="quarter" idx="11"/>
          </p:nvPr>
        </p:nvSpPr>
        <p:spPr/>
        <p:txBody>
          <a:bodyPr/>
          <a:lstStyle/>
          <a:p>
            <a:pPr>
              <a:defRPr/>
            </a:pPr>
            <a:r>
              <a:rPr lang="en-US" smtClean="0"/>
              <a:t>PHYS 3313-001, Fall 2012                      Dr. Jaehoon Yu</a:t>
            </a:r>
            <a:endParaRPr lang="en-US"/>
          </a:p>
        </p:txBody>
      </p:sp>
      <p:sp>
        <p:nvSpPr>
          <p:cNvPr id="9" name="Rectangle 3"/>
          <p:cNvSpPr txBox="1">
            <a:spLocks noChangeArrowheads="1"/>
          </p:cNvSpPr>
          <p:nvPr/>
        </p:nvSpPr>
        <p:spPr bwMode="auto">
          <a:xfrm>
            <a:off x="381000" y="2438400"/>
            <a:ext cx="5943600" cy="1330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r>
              <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rPr>
              <a:t>When source/receiver is </a:t>
            </a:r>
            <a:r>
              <a:rPr lang="en-US" sz="3200" kern="0" dirty="0" err="1" smtClean="0">
                <a:solidFill>
                  <a:schemeClr val="accent2"/>
                </a:solidFill>
                <a:latin typeface="+mn-lt"/>
                <a:ea typeface="ＭＳ Ｐゴシック" pitchFamily="-84" charset="-128"/>
                <a:cs typeface="ＭＳ Ｐゴシック" pitchFamily="-84" charset="-128"/>
              </a:rPr>
              <a:t>reced</a:t>
            </a:r>
            <a:r>
              <a:rPr kumimoji="0" lang="en-US" sz="3200" b="0" i="0" u="none" strike="noStrike" kern="0" cap="none" spc="0" normalizeH="0" baseline="0" noProof="0" dirty="0" err="1" smtClean="0">
                <a:ln>
                  <a:noFill/>
                </a:ln>
                <a:solidFill>
                  <a:schemeClr val="accent2"/>
                </a:solidFill>
                <a:effectLst/>
                <a:uLnTx/>
                <a:uFillTx/>
                <a:latin typeface="+mn-lt"/>
                <a:ea typeface="ＭＳ Ｐゴシック" pitchFamily="-84" charset="-128"/>
                <a:cs typeface="ＭＳ Ｐゴシック" pitchFamily="-84" charset="-128"/>
              </a:rPr>
              <a:t>ing</a:t>
            </a:r>
            <a:r>
              <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rPr>
              <a:t> with </a:t>
            </a:r>
            <a:r>
              <a:rPr kumimoji="0" lang="el-GR" sz="3200" b="0" i="1" u="none" strike="noStrike" kern="0" cap="none" spc="0" normalizeH="0" baseline="0" noProof="0" dirty="0" smtClean="0">
                <a:ln>
                  <a:noFill/>
                </a:ln>
                <a:solidFill>
                  <a:schemeClr val="accent2"/>
                </a:solidFill>
                <a:effectLst/>
                <a:uLnTx/>
                <a:uFillTx/>
                <a:latin typeface="Lucida Grande" pitchFamily="-84" charset="0"/>
                <a:ea typeface="Arial" pitchFamily="-84" charset="0"/>
                <a:cs typeface="Arial" pitchFamily="-84" charset="0"/>
              </a:rPr>
              <a:t>β</a:t>
            </a:r>
            <a:r>
              <a:rPr kumimoji="0" lang="en-US" sz="32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 = </a:t>
            </a:r>
            <a:r>
              <a:rPr kumimoji="0" lang="en-US" sz="3200" b="0" i="1" u="none" strike="noStrike" kern="0" cap="none" spc="0" normalizeH="0" baseline="0" noProof="0" dirty="0" err="1" smtClean="0">
                <a:ln>
                  <a:noFill/>
                </a:ln>
                <a:solidFill>
                  <a:schemeClr val="accent2"/>
                </a:solidFill>
                <a:effectLst/>
                <a:uLnTx/>
                <a:uFillTx/>
                <a:latin typeface="+mn-lt"/>
                <a:ea typeface="Arial" pitchFamily="-84" charset="0"/>
                <a:cs typeface="Arial" pitchFamily="-84" charset="0"/>
              </a:rPr>
              <a:t>v</a:t>
            </a:r>
            <a:r>
              <a:rPr kumimoji="0" lang="en-US" sz="3200" b="0" i="0" u="none" strike="noStrike" kern="0" cap="none" spc="0" normalizeH="0" baseline="0" noProof="0" dirty="0" err="1" smtClean="0">
                <a:ln>
                  <a:noFill/>
                </a:ln>
                <a:solidFill>
                  <a:schemeClr val="accent2"/>
                </a:solidFill>
                <a:effectLst/>
                <a:uLnTx/>
                <a:uFillTx/>
                <a:latin typeface="+mn-lt"/>
                <a:ea typeface="Arial" pitchFamily="-84" charset="0"/>
                <a:cs typeface="Arial" pitchFamily="-84" charset="0"/>
              </a:rPr>
              <a:t>/</a:t>
            </a:r>
            <a:r>
              <a:rPr kumimoji="0" lang="en-US" sz="3200" b="0" i="1" u="none" strike="noStrike" kern="0" cap="none" spc="0" normalizeH="0" baseline="0" noProof="0" dirty="0" err="1" smtClean="0">
                <a:ln>
                  <a:noFill/>
                </a:ln>
                <a:solidFill>
                  <a:schemeClr val="accent2"/>
                </a:solidFill>
                <a:effectLst/>
                <a:uLnTx/>
                <a:uFillTx/>
                <a:latin typeface="+mn-lt"/>
                <a:ea typeface="Arial" pitchFamily="-84" charset="0"/>
                <a:cs typeface="Arial" pitchFamily="-84" charset="0"/>
              </a:rPr>
              <a:t>c</a:t>
            </a:r>
            <a:r>
              <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rPr>
              <a:t> the resulting frequency</a:t>
            </a:r>
            <a:r>
              <a:rPr kumimoji="0" lang="en-US" sz="3200" b="0" i="0" u="none" strike="noStrike" kern="0" cap="none" spc="0" normalizeH="0" noProof="0" dirty="0" smtClean="0">
                <a:ln>
                  <a:noFill/>
                </a:ln>
                <a:solidFill>
                  <a:schemeClr val="accent2"/>
                </a:solidFill>
                <a:effectLst/>
                <a:uLnTx/>
                <a:uFillTx/>
                <a:latin typeface="+mn-lt"/>
                <a:ea typeface="ＭＳ Ｐゴシック" pitchFamily="-84" charset="-128"/>
                <a:cs typeface="ＭＳ Ｐゴシック" pitchFamily="-84" charset="-128"/>
              </a:rPr>
              <a:t> is</a:t>
            </a:r>
            <a:endPar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endPar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endPar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endParaRPr kumimoji="0" lang="en-US" sz="3200" b="0" i="0" u="none" strike="noStrike" kern="0" cap="none" spc="0" normalizeH="0" baseline="0" noProof="0" dirty="0">
              <a:ln>
                <a:noFill/>
              </a:ln>
              <a:solidFill>
                <a:schemeClr val="accent2"/>
              </a:solidFill>
              <a:effectLst/>
              <a:uLnTx/>
              <a:uFillTx/>
              <a:latin typeface="+mn-lt"/>
              <a:ea typeface="ＭＳ Ｐゴシック" pitchFamily="-84" charset="-128"/>
              <a:cs typeface="ＭＳ Ｐゴシック" pitchFamily="-84" charset="-128"/>
            </a:endParaRPr>
          </a:p>
        </p:txBody>
      </p:sp>
      <p:pic>
        <p:nvPicPr>
          <p:cNvPr id="10" name="Picture 9"/>
          <p:cNvPicPr preferRelativeResize="0">
            <a:picLocks noChangeAspect="1" noChangeArrowheads="1"/>
          </p:cNvPicPr>
          <p:nvPr/>
        </p:nvPicPr>
        <p:blipFill>
          <a:blip r:embed="rId3"/>
          <a:srcRect/>
          <a:stretch>
            <a:fillRect/>
          </a:stretch>
        </p:blipFill>
        <p:spPr bwMode="auto">
          <a:xfrm>
            <a:off x="6629400" y="2514600"/>
            <a:ext cx="2092325" cy="1095375"/>
          </a:xfrm>
          <a:prstGeom prst="rect">
            <a:avLst/>
          </a:prstGeom>
          <a:noFill/>
          <a:ln w="9525">
            <a:noFill/>
            <a:miter lim="800000"/>
            <a:headEnd/>
            <a:tailEnd/>
          </a:ln>
        </p:spPr>
      </p:pic>
      <p:sp>
        <p:nvSpPr>
          <p:cNvPr id="11" name="Rectangle 3"/>
          <p:cNvSpPr txBox="1">
            <a:spLocks noChangeArrowheads="1"/>
          </p:cNvSpPr>
          <p:nvPr/>
        </p:nvSpPr>
        <p:spPr bwMode="auto">
          <a:xfrm>
            <a:off x="381000" y="4114800"/>
            <a:ext cx="5943600" cy="220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ct val="20000"/>
              </a:spcBef>
            </a:pPr>
            <a:r>
              <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rPr>
              <a:t>If we use </a:t>
            </a:r>
            <a:r>
              <a:rPr lang="en-US" sz="3200" kern="0" dirty="0" smtClean="0">
                <a:solidFill>
                  <a:schemeClr val="accent2"/>
                </a:solidFill>
                <a:ea typeface="ＭＳ Ｐゴシック" pitchFamily="-84" charset="-128"/>
                <a:cs typeface="ＭＳ Ｐゴシック" pitchFamily="-84" charset="-128"/>
              </a:rPr>
              <a:t>+</a:t>
            </a:r>
            <a:r>
              <a:rPr lang="el-GR" sz="3200" i="1" kern="0" dirty="0" smtClean="0">
                <a:solidFill>
                  <a:schemeClr val="accent2"/>
                </a:solidFill>
                <a:latin typeface="Lucida Grande" pitchFamily="-84" charset="0"/>
                <a:ea typeface="Arial" pitchFamily="-84" charset="0"/>
                <a:cs typeface="Arial" pitchFamily="-84" charset="0"/>
              </a:rPr>
              <a:t>β</a:t>
            </a:r>
            <a:r>
              <a:rPr lang="en-US" sz="3200" i="1" kern="0" dirty="0" smtClean="0">
                <a:solidFill>
                  <a:schemeClr val="accent2"/>
                </a:solidFill>
                <a:latin typeface="Lucida Grande" pitchFamily="-84" charset="0"/>
                <a:ea typeface="Arial" pitchFamily="-84" charset="0"/>
                <a:cs typeface="Arial" pitchFamily="-84" charset="0"/>
              </a:rPr>
              <a:t> </a:t>
            </a:r>
            <a:r>
              <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rPr>
              <a:t>for approaching source/receiver and </a:t>
            </a:r>
            <a:r>
              <a:rPr lang="en-US" sz="3200" kern="0" noProof="0" dirty="0" smtClean="0">
                <a:solidFill>
                  <a:schemeClr val="accent2"/>
                </a:solidFill>
                <a:ea typeface="ＭＳ Ｐゴシック" pitchFamily="-84" charset="-128"/>
                <a:cs typeface="ＭＳ Ｐゴシック" pitchFamily="-84" charset="-128"/>
              </a:rPr>
              <a:t>-</a:t>
            </a:r>
            <a:r>
              <a:rPr lang="el-GR" sz="3200" i="1" kern="0" dirty="0" smtClean="0">
                <a:solidFill>
                  <a:schemeClr val="accent2"/>
                </a:solidFill>
                <a:latin typeface="Lucida Grande" pitchFamily="-84" charset="0"/>
                <a:ea typeface="Arial" pitchFamily="-84" charset="0"/>
                <a:cs typeface="Arial" pitchFamily="-84" charset="0"/>
              </a:rPr>
              <a:t>β</a:t>
            </a:r>
            <a:r>
              <a:rPr lang="en-US" sz="3200" i="1" kern="0" dirty="0" smtClean="0">
                <a:solidFill>
                  <a:schemeClr val="accent2"/>
                </a:solidFill>
                <a:latin typeface="Lucida Grande" pitchFamily="-84" charset="0"/>
                <a:ea typeface="Arial" pitchFamily="-84" charset="0"/>
                <a:cs typeface="Arial" pitchFamily="-84" charset="0"/>
              </a:rPr>
              <a:t> </a:t>
            </a:r>
            <a:r>
              <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rPr>
              <a:t>for</a:t>
            </a:r>
            <a:r>
              <a:rPr kumimoji="0" lang="en-US" sz="3200" b="0" i="0" u="none" strike="noStrike" kern="0" cap="none" spc="0" normalizeH="0" noProof="0" dirty="0" smtClean="0">
                <a:ln>
                  <a:noFill/>
                </a:ln>
                <a:solidFill>
                  <a:schemeClr val="accent2"/>
                </a:solidFill>
                <a:effectLst/>
                <a:uLnTx/>
                <a:uFillTx/>
                <a:latin typeface="+mn-lt"/>
                <a:ea typeface="ＭＳ Ｐゴシック" pitchFamily="-84" charset="-128"/>
                <a:cs typeface="ＭＳ Ｐゴシック" pitchFamily="-84" charset="-128"/>
              </a:rPr>
              <a:t> receding source/receiver, relativistic Doppler Effect can be expressed</a:t>
            </a:r>
            <a:endPar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endPar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endPar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endParaRPr kumimoji="0" lang="en-US" sz="3200" b="0" i="0" u="none" strike="noStrike" kern="0" cap="none" spc="0" normalizeH="0" baseline="0" noProof="0" dirty="0">
              <a:ln>
                <a:noFill/>
              </a:ln>
              <a:solidFill>
                <a:schemeClr val="accent2"/>
              </a:solidFill>
              <a:effectLst/>
              <a:uLnTx/>
              <a:uFillTx/>
              <a:latin typeface="+mn-lt"/>
              <a:ea typeface="ＭＳ Ｐゴシック" pitchFamily="-84" charset="-128"/>
              <a:cs typeface="ＭＳ Ｐゴシック" pitchFamily="-84" charset="-128"/>
            </a:endParaRPr>
          </a:p>
        </p:txBody>
      </p:sp>
      <p:pic>
        <p:nvPicPr>
          <p:cNvPr id="12" name="Picture 12"/>
          <p:cNvPicPr preferRelativeResize="0">
            <a:picLocks noChangeAspect="1" noChangeArrowheads="1"/>
          </p:cNvPicPr>
          <p:nvPr/>
        </p:nvPicPr>
        <p:blipFill>
          <a:blip r:embed="rId2"/>
          <a:srcRect/>
          <a:stretch>
            <a:fillRect/>
          </a:stretch>
        </p:blipFill>
        <p:spPr bwMode="auto">
          <a:xfrm>
            <a:off x="6317063" y="4467225"/>
            <a:ext cx="2674537" cy="1400175"/>
          </a:xfrm>
          <a:prstGeom prst="rect">
            <a:avLst/>
          </a:prstGeom>
          <a:solidFill>
            <a:srgbClr val="FFFFCC"/>
          </a:solidFill>
          <a:ln w="38100" cmpd="sng">
            <a:solidFill>
              <a:srgbClr val="FF0000"/>
            </a:solidFill>
            <a:miter lim="800000"/>
            <a:headEnd/>
            <a:tailEnd/>
          </a:ln>
        </p:spPr>
      </p:pic>
      <p:sp>
        <p:nvSpPr>
          <p:cNvPr id="13" name="Rectangle 3"/>
          <p:cNvSpPr txBox="1">
            <a:spLocks noChangeArrowheads="1"/>
          </p:cNvSpPr>
          <p:nvPr/>
        </p:nvSpPr>
        <p:spPr bwMode="auto">
          <a:xfrm>
            <a:off x="381000" y="1981200"/>
            <a:ext cx="6629400" cy="457200"/>
          </a:xfrm>
          <a:prstGeom prst="rect">
            <a:avLst/>
          </a:prstGeom>
          <a:solidFill>
            <a:srgbClr val="FFFFCC"/>
          </a:solidFill>
          <a:ln w="38100" cap="flat" cmpd="sng" algn="ctr">
            <a:solidFill>
              <a:srgbClr val="800000"/>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r>
              <a:rPr kumimoji="0" lang="en-US" b="1" i="0" u="none" strike="noStrike" kern="0" cap="none" spc="0" normalizeH="0" baseline="0" noProof="0" dirty="0" smtClean="0">
                <a:ln>
                  <a:noFill/>
                </a:ln>
                <a:solidFill>
                  <a:srgbClr val="660066"/>
                </a:solidFill>
                <a:effectLst/>
                <a:uLnTx/>
                <a:uFillTx/>
                <a:latin typeface="+mn-lt"/>
                <a:ea typeface="ＭＳ Ｐゴシック" pitchFamily="-84" charset="-128"/>
                <a:cs typeface="ＭＳ Ｐゴシック" pitchFamily="-84" charset="-128"/>
              </a:rPr>
              <a:t>Higher</a:t>
            </a:r>
            <a:r>
              <a:rPr kumimoji="0" lang="en-US" b="1" i="0" u="none" strike="noStrike" kern="0" cap="none" spc="0" normalizeH="0" noProof="0" dirty="0" smtClean="0">
                <a:ln>
                  <a:noFill/>
                </a:ln>
                <a:solidFill>
                  <a:srgbClr val="660066"/>
                </a:solidFill>
                <a:effectLst/>
                <a:uLnTx/>
                <a:uFillTx/>
                <a:latin typeface="+mn-lt"/>
                <a:ea typeface="ＭＳ Ｐゴシック" pitchFamily="-84" charset="-128"/>
                <a:cs typeface="ＭＳ Ｐゴシック" pitchFamily="-84" charset="-128"/>
              </a:rPr>
              <a:t> than the actual source’s frequency, blue shift!!</a:t>
            </a:r>
            <a:endParaRPr kumimoji="0" lang="en-US" b="1" i="0" u="none" strike="noStrike" kern="0" cap="none" spc="0" normalizeH="0" baseline="0" noProof="0" dirty="0" smtClean="0">
              <a:ln>
                <a:noFill/>
              </a:ln>
              <a:solidFill>
                <a:srgbClr val="660066"/>
              </a:solidFill>
              <a:effectLst/>
              <a:uLnTx/>
              <a:uFillTx/>
              <a:latin typeface="+mn-lt"/>
              <a:ea typeface="ＭＳ Ｐゴシック" pitchFamily="-84" charset="-128"/>
              <a:cs typeface="ＭＳ Ｐゴシック" pitchFamily="-84" charset="-128"/>
            </a:endParaRPr>
          </a:p>
        </p:txBody>
      </p:sp>
      <p:sp>
        <p:nvSpPr>
          <p:cNvPr id="14" name="Rectangle 3"/>
          <p:cNvSpPr txBox="1">
            <a:spLocks noChangeArrowheads="1"/>
          </p:cNvSpPr>
          <p:nvPr/>
        </p:nvSpPr>
        <p:spPr bwMode="auto">
          <a:xfrm>
            <a:off x="304800" y="3581400"/>
            <a:ext cx="6477000" cy="457200"/>
          </a:xfrm>
          <a:prstGeom prst="rect">
            <a:avLst/>
          </a:prstGeom>
          <a:solidFill>
            <a:srgbClr val="FFFFCC"/>
          </a:solidFill>
          <a:ln w="38100" cap="flat" cmpd="sng" algn="ctr">
            <a:solidFill>
              <a:srgbClr val="800000"/>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r>
              <a:rPr lang="en-US" b="1" kern="0" noProof="0" dirty="0" smtClean="0">
                <a:solidFill>
                  <a:srgbClr val="660066"/>
                </a:solidFill>
                <a:latin typeface="+mn-lt"/>
                <a:ea typeface="ＭＳ Ｐゴシック" pitchFamily="-84" charset="-128"/>
                <a:cs typeface="ＭＳ Ｐゴシック" pitchFamily="-84" charset="-128"/>
              </a:rPr>
              <a:t>Low</a:t>
            </a:r>
            <a:r>
              <a:rPr kumimoji="0" lang="en-US" b="1" i="0" u="none" strike="noStrike" kern="0" cap="none" spc="0" normalizeH="0" baseline="0" noProof="0" dirty="0" smtClean="0">
                <a:ln>
                  <a:noFill/>
                </a:ln>
                <a:solidFill>
                  <a:srgbClr val="660066"/>
                </a:solidFill>
                <a:effectLst/>
                <a:uLnTx/>
                <a:uFillTx/>
                <a:latin typeface="+mn-lt"/>
                <a:ea typeface="ＭＳ Ｐゴシック" pitchFamily="-84" charset="-128"/>
                <a:cs typeface="ＭＳ Ｐゴシック" pitchFamily="-84" charset="-128"/>
              </a:rPr>
              <a:t>er</a:t>
            </a:r>
            <a:r>
              <a:rPr kumimoji="0" lang="en-US" b="1" i="0" u="none" strike="noStrike" kern="0" cap="none" spc="0" normalizeH="0" noProof="0" dirty="0" smtClean="0">
                <a:ln>
                  <a:noFill/>
                </a:ln>
                <a:solidFill>
                  <a:srgbClr val="660066"/>
                </a:solidFill>
                <a:effectLst/>
                <a:uLnTx/>
                <a:uFillTx/>
                <a:latin typeface="+mn-lt"/>
                <a:ea typeface="ＭＳ Ｐゴシック" pitchFamily="-84" charset="-128"/>
                <a:cs typeface="ＭＳ Ｐゴシック" pitchFamily="-84" charset="-128"/>
              </a:rPr>
              <a:t> than the actual source’s frequency, </a:t>
            </a:r>
            <a:r>
              <a:rPr lang="en-US" b="1" kern="0" dirty="0" smtClean="0">
                <a:solidFill>
                  <a:srgbClr val="660066"/>
                </a:solidFill>
                <a:latin typeface="+mn-lt"/>
                <a:ea typeface="ＭＳ Ｐゴシック" pitchFamily="-84" charset="-128"/>
                <a:cs typeface="ＭＳ Ｐゴシック" pitchFamily="-84" charset="-128"/>
              </a:rPr>
              <a:t>red</a:t>
            </a:r>
            <a:r>
              <a:rPr kumimoji="0" lang="en-US" b="1" i="0" u="none" strike="noStrike" kern="0" cap="none" spc="0" normalizeH="0" noProof="0" dirty="0" smtClean="0">
                <a:ln>
                  <a:noFill/>
                </a:ln>
                <a:solidFill>
                  <a:srgbClr val="660066"/>
                </a:solidFill>
                <a:effectLst/>
                <a:uLnTx/>
                <a:uFillTx/>
                <a:latin typeface="+mn-lt"/>
                <a:ea typeface="ＭＳ Ｐゴシック" pitchFamily="-84" charset="-128"/>
                <a:cs typeface="ＭＳ Ｐゴシック" pitchFamily="-84" charset="-128"/>
              </a:rPr>
              <a:t> shift!!</a:t>
            </a:r>
            <a:endParaRPr kumimoji="0" lang="en-US" b="1" i="0" u="none" strike="noStrike" kern="0" cap="none" spc="0" normalizeH="0" baseline="0" noProof="0" dirty="0" smtClean="0">
              <a:ln>
                <a:noFill/>
              </a:ln>
              <a:solidFill>
                <a:srgbClr val="660066"/>
              </a:solidFill>
              <a:effectLst/>
              <a:uLnTx/>
              <a:uFillTx/>
              <a:latin typeface="+mn-lt"/>
              <a:ea typeface="ＭＳ Ｐゴシック" pitchFamily="-84" charset="-128"/>
              <a:cs typeface="ＭＳ Ｐゴシック" pitchFamily="-84" charset="-128"/>
            </a:endParaRPr>
          </a:p>
        </p:txBody>
      </p:sp>
      <p:sp>
        <p:nvSpPr>
          <p:cNvPr id="15" name="Rectangle 3"/>
          <p:cNvSpPr txBox="1">
            <a:spLocks noChangeArrowheads="1"/>
          </p:cNvSpPr>
          <p:nvPr/>
        </p:nvSpPr>
        <p:spPr bwMode="auto">
          <a:xfrm>
            <a:off x="2971800" y="5943600"/>
            <a:ext cx="3505200" cy="457200"/>
          </a:xfrm>
          <a:prstGeom prst="rect">
            <a:avLst/>
          </a:prstGeom>
          <a:solidFill>
            <a:srgbClr val="FFFFCC"/>
          </a:solidFill>
          <a:ln w="38100" cap="flat" cmpd="sng" algn="ctr">
            <a:solidFill>
              <a:srgbClr val="800000"/>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r>
              <a:rPr lang="en-US" b="1" kern="0" noProof="0" dirty="0" smtClean="0">
                <a:solidFill>
                  <a:srgbClr val="660066"/>
                </a:solidFill>
                <a:latin typeface="+mn-lt"/>
                <a:ea typeface="ＭＳ Ｐゴシック" pitchFamily="-84" charset="-128"/>
                <a:cs typeface="ＭＳ Ｐゴシック" pitchFamily="-84" charset="-128"/>
              </a:rPr>
              <a:t>What can we use this </a:t>
            </a:r>
            <a:r>
              <a:rPr lang="en-US" b="1" kern="0" dirty="0" smtClean="0">
                <a:solidFill>
                  <a:srgbClr val="660066"/>
                </a:solidFill>
                <a:latin typeface="+mn-lt"/>
                <a:ea typeface="ＭＳ Ｐゴシック" pitchFamily="-84" charset="-128"/>
                <a:cs typeface="ＭＳ Ｐゴシック" pitchFamily="-84" charset="-128"/>
              </a:rPr>
              <a:t>for?</a:t>
            </a:r>
            <a:endParaRPr kumimoji="0" lang="en-US" b="1" i="0" u="none" strike="noStrike" kern="0" cap="none" spc="0" normalizeH="0" baseline="0" noProof="0" dirty="0" smtClean="0">
              <a:ln>
                <a:noFill/>
              </a:ln>
              <a:solidFill>
                <a:srgbClr val="660066"/>
              </a:solidFill>
              <a:effectLst/>
              <a:uLnTx/>
              <a:uFillTx/>
              <a:latin typeface="+mn-lt"/>
              <a:ea typeface="ＭＳ Ｐゴシック" pitchFamily="-84" charset="-128"/>
              <a:cs typeface="ＭＳ Ｐゴシック" pitchFamily="-84" charset="-128"/>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145" name="Rectangle 2"/>
          <p:cNvSpPr>
            <a:spLocks noGrp="1" noChangeArrowheads="1"/>
          </p:cNvSpPr>
          <p:nvPr>
            <p:ph type="title"/>
          </p:nvPr>
        </p:nvSpPr>
        <p:spPr>
          <a:xfrm>
            <a:off x="457200" y="152400"/>
            <a:ext cx="8458200" cy="577850"/>
          </a:xfrm>
        </p:spPr>
        <p:txBody>
          <a:bodyPr/>
          <a:lstStyle/>
          <a:p>
            <a:pPr algn="ctr" eaLnBrk="1" hangingPunct="1"/>
            <a:r>
              <a:rPr lang="en-US" sz="3200" dirty="0" smtClean="0">
                <a:ea typeface="ＭＳ Ｐゴシック" pitchFamily="-84" charset="-128"/>
                <a:cs typeface="ＭＳ Ｐゴシック" pitchFamily="-84" charset="-128"/>
              </a:rPr>
              <a:t>Relativistic Momentum, total </a:t>
            </a:r>
            <a:r>
              <a:rPr lang="en-US" sz="3200" dirty="0">
                <a:ea typeface="ＭＳ Ｐゴシック" pitchFamily="-84" charset="-128"/>
                <a:cs typeface="ＭＳ Ｐゴシック" pitchFamily="-84" charset="-128"/>
              </a:rPr>
              <a:t>Energy and Rest Energy</a:t>
            </a:r>
          </a:p>
        </p:txBody>
      </p:sp>
      <p:sp>
        <p:nvSpPr>
          <p:cNvPr id="134146" name="Rectangle 5"/>
          <p:cNvSpPr>
            <a:spLocks noGrp="1" noChangeArrowheads="1"/>
          </p:cNvSpPr>
          <p:nvPr>
            <p:ph type="body" idx="1"/>
          </p:nvPr>
        </p:nvSpPr>
        <p:spPr>
          <a:xfrm>
            <a:off x="457200" y="685800"/>
            <a:ext cx="8229600" cy="4530725"/>
          </a:xfrm>
        </p:spPr>
        <p:txBody>
          <a:bodyPr/>
          <a:lstStyle/>
          <a:p>
            <a:pPr marL="0" indent="0" eaLnBrk="1" hangingPunct="1">
              <a:lnSpc>
                <a:spcPct val="90000"/>
              </a:lnSpc>
              <a:buNone/>
            </a:pPr>
            <a:r>
              <a:rPr lang="en-US" sz="2800" dirty="0" smtClean="0">
                <a:ea typeface="ＭＳ Ｐゴシック" pitchFamily="-84" charset="-128"/>
                <a:cs typeface="ＭＳ Ｐゴシック" pitchFamily="-84" charset="-128"/>
              </a:rPr>
              <a:t>relativistic definition of the momentum: </a:t>
            </a:r>
          </a:p>
          <a:p>
            <a:pPr marL="0" indent="0" eaLnBrk="1" hangingPunct="1">
              <a:lnSpc>
                <a:spcPct val="90000"/>
              </a:lnSpc>
              <a:buFont typeface="Wingdings" pitchFamily="-84" charset="2"/>
              <a:buNone/>
            </a:pPr>
            <a:endParaRPr lang="en-US" sz="2800" dirty="0" smtClean="0">
              <a:ea typeface="ＭＳ Ｐゴシック" pitchFamily="-84" charset="-128"/>
              <a:cs typeface="ＭＳ Ｐゴシック" pitchFamily="-84" charset="-128"/>
            </a:endParaRPr>
          </a:p>
          <a:p>
            <a:pPr marL="0" indent="0" eaLnBrk="1" hangingPunct="1">
              <a:lnSpc>
                <a:spcPct val="90000"/>
              </a:lnSpc>
              <a:buFont typeface="Wingdings" pitchFamily="-84" charset="2"/>
              <a:buNone/>
            </a:pPr>
            <a:r>
              <a:rPr lang="en-US" sz="2800" dirty="0" smtClean="0">
                <a:ea typeface="ＭＳ Ｐゴシック" pitchFamily="-84" charset="-128"/>
                <a:cs typeface="ＭＳ Ｐゴシック" pitchFamily="-84" charset="-128"/>
              </a:rPr>
              <a:t>Rewriting </a:t>
            </a:r>
            <a:r>
              <a:rPr lang="en-US" sz="2800" dirty="0" smtClean="0">
                <a:ea typeface="ＭＳ Ｐゴシック" pitchFamily="-84" charset="-128"/>
                <a:cs typeface="ＭＳ Ｐゴシック" pitchFamily="-84" charset="-128"/>
              </a:rPr>
              <a:t>the relativistic kinetic energy</a:t>
            </a:r>
            <a:r>
              <a:rPr lang="en-US" sz="2800" dirty="0" smtClean="0">
                <a:ea typeface="ＭＳ Ｐゴシック" pitchFamily="-84" charset="-128"/>
                <a:cs typeface="ＭＳ Ｐゴシック" pitchFamily="-84" charset="-128"/>
              </a:rPr>
              <a:t>:</a:t>
            </a:r>
          </a:p>
          <a:p>
            <a:pPr marL="0" indent="0" eaLnBrk="1" hangingPunct="1">
              <a:lnSpc>
                <a:spcPct val="90000"/>
              </a:lnSpc>
              <a:buFont typeface="Wingdings" pitchFamily="-84" charset="2"/>
              <a:buNone/>
            </a:pPr>
            <a:r>
              <a:rPr lang="en-US" sz="2800" dirty="0">
                <a:ea typeface="ＭＳ Ｐゴシック" pitchFamily="-84" charset="-128"/>
                <a:cs typeface="ＭＳ Ｐゴシック" pitchFamily="-84" charset="-128"/>
              </a:rPr>
              <a:t>The term </a:t>
            </a:r>
            <a:r>
              <a:rPr lang="en-US" sz="2800" i="1" dirty="0">
                <a:ea typeface="ＭＳ Ｐゴシック" pitchFamily="-84" charset="-128"/>
                <a:cs typeface="ＭＳ Ｐゴシック" pitchFamily="-84" charset="-128"/>
              </a:rPr>
              <a:t>mc</a:t>
            </a:r>
            <a:r>
              <a:rPr lang="en-US" sz="2800" baseline="30000" dirty="0">
                <a:ea typeface="ＭＳ Ｐゴシック" pitchFamily="-84" charset="-128"/>
                <a:cs typeface="ＭＳ Ｐゴシック" pitchFamily="-84" charset="-128"/>
              </a:rPr>
              <a:t>2</a:t>
            </a:r>
            <a:r>
              <a:rPr lang="en-US" sz="2800" dirty="0">
                <a:ea typeface="ＭＳ Ｐゴシック" pitchFamily="-84" charset="-128"/>
                <a:cs typeface="ＭＳ Ｐゴシック" pitchFamily="-84" charset="-128"/>
              </a:rPr>
              <a:t> is called the rest energy and is denoted by </a:t>
            </a:r>
            <a:r>
              <a:rPr lang="en-US" sz="2800" i="1" dirty="0">
                <a:ea typeface="ＭＳ Ｐゴシック" pitchFamily="-84" charset="-128"/>
                <a:cs typeface="ＭＳ Ｐゴシック" pitchFamily="-84" charset="-128"/>
              </a:rPr>
              <a:t>E</a:t>
            </a:r>
            <a:r>
              <a:rPr lang="en-US" sz="2800" baseline="-25000" dirty="0">
                <a:ea typeface="ＭＳ Ｐゴシック" pitchFamily="-84" charset="-128"/>
                <a:cs typeface="ＭＳ Ｐゴシック" pitchFamily="-84" charset="-128"/>
              </a:rPr>
              <a:t>0</a:t>
            </a:r>
            <a:r>
              <a:rPr lang="en-US" sz="2800" dirty="0">
                <a:ea typeface="ＭＳ Ｐゴシック" pitchFamily="-84" charset="-128"/>
                <a:cs typeface="ＭＳ Ｐゴシック" pitchFamily="-84" charset="-128"/>
              </a:rPr>
              <a:t>.</a:t>
            </a:r>
            <a:endParaRPr lang="en-US" sz="2800" dirty="0" smtClean="0">
              <a:ea typeface="ＭＳ Ｐゴシック" pitchFamily="-84" charset="-128"/>
              <a:cs typeface="ＭＳ Ｐゴシック" pitchFamily="-84" charset="-128"/>
            </a:endParaRPr>
          </a:p>
          <a:p>
            <a:pPr marL="0" indent="0" eaLnBrk="1" hangingPunct="1">
              <a:lnSpc>
                <a:spcPct val="90000"/>
              </a:lnSpc>
              <a:buFont typeface="Wingdings" pitchFamily="-84" charset="2"/>
              <a:buNone/>
            </a:pPr>
            <a:endParaRPr lang="en-US" sz="2800" dirty="0" smtClean="0">
              <a:ea typeface="ＭＳ Ｐゴシック" pitchFamily="-84" charset="-128"/>
              <a:cs typeface="ＭＳ Ｐゴシック" pitchFamily="-84" charset="-128"/>
            </a:endParaRPr>
          </a:p>
          <a:p>
            <a:pPr marL="0" indent="0" eaLnBrk="1" hangingPunct="1">
              <a:lnSpc>
                <a:spcPct val="90000"/>
              </a:lnSpc>
              <a:buFont typeface="Wingdings" pitchFamily="-84" charset="2"/>
              <a:buNone/>
            </a:pPr>
            <a:r>
              <a:rPr lang="en-US" sz="2800" dirty="0" smtClean="0">
                <a:ea typeface="ＭＳ Ｐゴシック" pitchFamily="-84" charset="-128"/>
                <a:cs typeface="ＭＳ Ｐゴシック" pitchFamily="-84" charset="-128"/>
              </a:rPr>
              <a:t>The sum </a:t>
            </a:r>
            <a:r>
              <a:rPr lang="en-US" sz="2800" dirty="0">
                <a:ea typeface="ＭＳ Ｐゴシック" pitchFamily="-84" charset="-128"/>
                <a:cs typeface="ＭＳ Ｐゴシック" pitchFamily="-84" charset="-128"/>
              </a:rPr>
              <a:t>of the kinetic energy and rest energy</a:t>
            </a:r>
            <a:r>
              <a:rPr lang="en-US" sz="2800" dirty="0" smtClean="0">
                <a:ea typeface="ＭＳ Ｐゴシック" pitchFamily="-84" charset="-128"/>
                <a:cs typeface="ＭＳ Ｐゴシック" pitchFamily="-84" charset="-128"/>
              </a:rPr>
              <a:t> is interpreted </a:t>
            </a:r>
            <a:r>
              <a:rPr lang="en-US" sz="2800" dirty="0">
                <a:ea typeface="ＭＳ Ｐゴシック" pitchFamily="-84" charset="-128"/>
                <a:cs typeface="ＭＳ Ｐゴシック" pitchFamily="-84" charset="-128"/>
              </a:rPr>
              <a:t>as the total energy of the particle.</a:t>
            </a:r>
            <a:r>
              <a:rPr lang="en-US" sz="2800" dirty="0" smtClean="0">
                <a:ea typeface="ＭＳ Ｐゴシック" pitchFamily="-84" charset="-128"/>
                <a:cs typeface="ＭＳ Ｐゴシック" pitchFamily="-84" charset="-128"/>
              </a:rPr>
              <a:t> </a:t>
            </a:r>
          </a:p>
          <a:p>
            <a:pPr marL="0" indent="0"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marL="0" indent="0"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p:txBody>
      </p:sp>
      <p:pic>
        <p:nvPicPr>
          <p:cNvPr id="134150" name="Picture 19"/>
          <p:cNvPicPr preferRelativeResize="0">
            <a:picLocks noChangeAspect="1" noChangeArrowheads="1"/>
          </p:cNvPicPr>
          <p:nvPr/>
        </p:nvPicPr>
        <p:blipFill>
          <a:blip r:embed="rId4"/>
          <a:srcRect/>
          <a:stretch>
            <a:fillRect/>
          </a:stretch>
        </p:blipFill>
        <p:spPr bwMode="auto">
          <a:xfrm>
            <a:off x="5715000" y="1406525"/>
            <a:ext cx="3099912" cy="727075"/>
          </a:xfrm>
          <a:prstGeom prst="rect">
            <a:avLst/>
          </a:prstGeom>
          <a:noFill/>
          <a:ln w="9525">
            <a:noFill/>
            <a:miter lim="800000"/>
            <a:headEnd/>
            <a:tailEnd/>
          </a:ln>
        </p:spPr>
      </p:pic>
      <p:pic>
        <p:nvPicPr>
          <p:cNvPr id="134152" name="Picture 21"/>
          <p:cNvPicPr preferRelativeResize="0">
            <a:picLocks noChangeAspect="1" noChangeArrowheads="1"/>
          </p:cNvPicPr>
          <p:nvPr/>
        </p:nvPicPr>
        <p:blipFill>
          <a:blip r:embed="rId5"/>
          <a:srcRect/>
          <a:stretch>
            <a:fillRect/>
          </a:stretch>
        </p:blipFill>
        <p:spPr bwMode="auto">
          <a:xfrm>
            <a:off x="3581400" y="2438400"/>
            <a:ext cx="1827455" cy="685800"/>
          </a:xfrm>
          <a:prstGeom prst="rect">
            <a:avLst/>
          </a:prstGeom>
          <a:noFill/>
          <a:ln w="9525">
            <a:noFill/>
            <a:miter lim="800000"/>
            <a:headEnd/>
            <a:tailEnd/>
          </a:ln>
        </p:spPr>
      </p:pic>
      <p:sp>
        <p:nvSpPr>
          <p:cNvPr id="10" name="Date Placeholder 9"/>
          <p:cNvSpPr>
            <a:spLocks noGrp="1"/>
          </p:cNvSpPr>
          <p:nvPr>
            <p:ph type="dt" sz="half" idx="10"/>
          </p:nvPr>
        </p:nvSpPr>
        <p:spPr/>
        <p:txBody>
          <a:bodyPr/>
          <a:lstStyle/>
          <a:p>
            <a:pPr>
              <a:defRPr/>
            </a:pPr>
            <a:r>
              <a:rPr lang="en-US" smtClean="0"/>
              <a:t>Monday, Oct. 8, 2012</a:t>
            </a:r>
            <a:endParaRPr lang="en-US"/>
          </a:p>
        </p:txBody>
      </p:sp>
      <p:sp>
        <p:nvSpPr>
          <p:cNvPr id="11" name="Slide Number Placeholder 10"/>
          <p:cNvSpPr>
            <a:spLocks noGrp="1"/>
          </p:cNvSpPr>
          <p:nvPr>
            <p:ph type="sldNum" sz="quarter" idx="12"/>
          </p:nvPr>
        </p:nvSpPr>
        <p:spPr/>
        <p:txBody>
          <a:bodyPr/>
          <a:lstStyle/>
          <a:p>
            <a:pPr>
              <a:defRPr/>
            </a:pPr>
            <a:fld id="{623D45CD-16A2-224C-B70A-0D1B04896262}" type="slidenum">
              <a:rPr lang="en-US" smtClean="0"/>
              <a:pPr>
                <a:defRPr/>
              </a:pPr>
              <a:t>39</a:t>
            </a:fld>
            <a:endParaRPr lang="en-US"/>
          </a:p>
        </p:txBody>
      </p:sp>
      <p:sp>
        <p:nvSpPr>
          <p:cNvPr id="12" name="Footer Placeholder 11"/>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66562" name="Object 2"/>
          <p:cNvGraphicFramePr>
            <a:graphicFrameLocks noChangeAspect="1"/>
          </p:cNvGraphicFramePr>
          <p:nvPr/>
        </p:nvGraphicFramePr>
        <p:xfrm>
          <a:off x="644525" y="4187825"/>
          <a:ext cx="1946275" cy="587375"/>
        </p:xfrm>
        <a:graphic>
          <a:graphicData uri="http://schemas.openxmlformats.org/presentationml/2006/ole">
            <p:oleObj spid="_x0000_s226306" name="Equation" r:id="rId6" imgW="762000" imgH="228600" progId="Equation.DSMT4">
              <p:embed/>
            </p:oleObj>
          </a:graphicData>
        </a:graphic>
      </p:graphicFrame>
      <p:graphicFrame>
        <p:nvGraphicFramePr>
          <p:cNvPr id="66563" name="Object 3"/>
          <p:cNvGraphicFramePr>
            <a:graphicFrameLocks noChangeAspect="1"/>
          </p:cNvGraphicFramePr>
          <p:nvPr/>
        </p:nvGraphicFramePr>
        <p:xfrm>
          <a:off x="2514600" y="3962400"/>
          <a:ext cx="2173287" cy="1270000"/>
        </p:xfrm>
        <a:graphic>
          <a:graphicData uri="http://schemas.openxmlformats.org/presentationml/2006/ole">
            <p:oleObj spid="_x0000_s226307" name="Equation" r:id="rId7" imgW="850900" imgH="495300" progId="Equation.DSMT4">
              <p:embed/>
            </p:oleObj>
          </a:graphicData>
        </a:graphic>
      </p:graphicFrame>
      <p:graphicFrame>
        <p:nvGraphicFramePr>
          <p:cNvPr id="66564" name="Object 4"/>
          <p:cNvGraphicFramePr>
            <a:graphicFrameLocks noChangeAspect="1"/>
          </p:cNvGraphicFramePr>
          <p:nvPr/>
        </p:nvGraphicFramePr>
        <p:xfrm>
          <a:off x="4683125" y="4027487"/>
          <a:ext cx="2174875" cy="1204913"/>
        </p:xfrm>
        <a:graphic>
          <a:graphicData uri="http://schemas.openxmlformats.org/presentationml/2006/ole">
            <p:oleObj spid="_x0000_s226308" name="Equation" r:id="rId8" imgW="850900" imgH="469900" progId="Equation.DSMT4">
              <p:embed/>
            </p:oleObj>
          </a:graphicData>
        </a:graphic>
      </p:graphicFrame>
      <p:graphicFrame>
        <p:nvGraphicFramePr>
          <p:cNvPr id="66565" name="Object 5"/>
          <p:cNvGraphicFramePr>
            <a:graphicFrameLocks noChangeAspect="1"/>
          </p:cNvGraphicFramePr>
          <p:nvPr/>
        </p:nvGraphicFramePr>
        <p:xfrm>
          <a:off x="6832600" y="4330700"/>
          <a:ext cx="1168400" cy="520700"/>
        </p:xfrm>
        <a:graphic>
          <a:graphicData uri="http://schemas.openxmlformats.org/presentationml/2006/ole">
            <p:oleObj spid="_x0000_s226309" name="Equation" r:id="rId9" imgW="457200" imgH="203200" progId="Equation.DSMT4">
              <p:embed/>
            </p:oleObj>
          </a:graphicData>
        </a:graphic>
      </p:graphicFrame>
      <p:graphicFrame>
        <p:nvGraphicFramePr>
          <p:cNvPr id="226310" name="Object 6"/>
          <p:cNvGraphicFramePr>
            <a:graphicFrameLocks noChangeAspect="1"/>
          </p:cNvGraphicFramePr>
          <p:nvPr/>
        </p:nvGraphicFramePr>
        <p:xfrm>
          <a:off x="2365375" y="5284788"/>
          <a:ext cx="3959225" cy="619125"/>
        </p:xfrm>
        <a:graphic>
          <a:graphicData uri="http://schemas.openxmlformats.org/presentationml/2006/ole">
            <p:oleObj spid="_x0000_s226310" name="Equation" r:id="rId10" imgW="1549400" imgH="241300" progId="Equation.DSMT4">
              <p:embed/>
            </p:oleObj>
          </a:graphicData>
        </a:graphic>
      </p:graphicFrame>
      <p:graphicFrame>
        <p:nvGraphicFramePr>
          <p:cNvPr id="226311" name="Object 7"/>
          <p:cNvGraphicFramePr>
            <a:graphicFrameLocks noChangeAspect="1"/>
          </p:cNvGraphicFramePr>
          <p:nvPr/>
        </p:nvGraphicFramePr>
        <p:xfrm>
          <a:off x="1143000" y="1057275"/>
          <a:ext cx="1072560" cy="629979"/>
        </p:xfrm>
        <a:graphic>
          <a:graphicData uri="http://schemas.openxmlformats.org/presentationml/2006/ole">
            <p:oleObj spid="_x0000_s226311" name="Equation" r:id="rId11" imgW="736600" imgH="431800" progId="Equation.DSMT4">
              <p:embed/>
            </p:oleObj>
          </a:graphicData>
        </a:graphic>
      </p:graphicFrame>
      <p:graphicFrame>
        <p:nvGraphicFramePr>
          <p:cNvPr id="226312" name="Object 8"/>
          <p:cNvGraphicFramePr>
            <a:graphicFrameLocks noChangeAspect="1"/>
          </p:cNvGraphicFramePr>
          <p:nvPr/>
        </p:nvGraphicFramePr>
        <p:xfrm>
          <a:off x="2286000" y="1057275"/>
          <a:ext cx="999461" cy="629979"/>
        </p:xfrm>
        <a:graphic>
          <a:graphicData uri="http://schemas.openxmlformats.org/presentationml/2006/ole">
            <p:oleObj spid="_x0000_s226312" name="Equation" r:id="rId12" imgW="685800" imgH="431800" progId="Equation.DSMT4">
              <p:embed/>
            </p:oleObj>
          </a:graphicData>
        </a:graphic>
      </p:graphicFrame>
      <p:graphicFrame>
        <p:nvGraphicFramePr>
          <p:cNvPr id="226313" name="Object 9"/>
          <p:cNvGraphicFramePr>
            <a:graphicFrameLocks noChangeAspect="1"/>
          </p:cNvGraphicFramePr>
          <p:nvPr/>
        </p:nvGraphicFramePr>
        <p:xfrm>
          <a:off x="3352800" y="1200150"/>
          <a:ext cx="648587" cy="352205"/>
        </p:xfrm>
        <a:graphic>
          <a:graphicData uri="http://schemas.openxmlformats.org/presentationml/2006/ole">
            <p:oleObj spid="_x0000_s226313" name="Equation" r:id="rId13" imgW="444500" imgH="241300" progId="Equation.DSMT4">
              <p:embed/>
            </p:oleObj>
          </a:graphicData>
        </a:graphic>
      </p:graphicFrame>
      <p:graphicFrame>
        <p:nvGraphicFramePr>
          <p:cNvPr id="226314" name="Object 10"/>
          <p:cNvGraphicFramePr>
            <a:graphicFrameLocks noChangeAspect="1"/>
          </p:cNvGraphicFramePr>
          <p:nvPr/>
        </p:nvGraphicFramePr>
        <p:xfrm>
          <a:off x="4117458" y="1066800"/>
          <a:ext cx="1368942" cy="685800"/>
        </p:xfrm>
        <a:graphic>
          <a:graphicData uri="http://schemas.openxmlformats.org/presentationml/2006/ole">
            <p:oleObj spid="_x0000_s226314" name="Equation" r:id="rId14" imgW="939800" imgH="469900" progId="Equation.DSMT4">
              <p:embed/>
            </p:oleObj>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04800" y="0"/>
            <a:ext cx="8610600" cy="1403350"/>
          </a:xfrm>
        </p:spPr>
        <p:txBody>
          <a:bodyPr/>
          <a:lstStyle/>
          <a:p>
            <a:pPr eaLnBrk="1" hangingPunct="1">
              <a:defRPr/>
            </a:pPr>
            <a:r>
              <a:rPr lang="en-US" sz="4000" dirty="0" smtClean="0">
                <a:cs typeface="+mj-cs"/>
              </a:rPr>
              <a:t>Triumph of Classical Physics: </a:t>
            </a:r>
            <a:br>
              <a:rPr lang="en-US" sz="4000" dirty="0" smtClean="0">
                <a:cs typeface="+mj-cs"/>
              </a:rPr>
            </a:br>
            <a:r>
              <a:rPr lang="en-US" sz="4000" dirty="0" smtClean="0">
                <a:cs typeface="+mj-cs"/>
              </a:rPr>
              <a:t>The Conservation Laws</a:t>
            </a:r>
          </a:p>
        </p:txBody>
      </p:sp>
      <p:sp>
        <p:nvSpPr>
          <p:cNvPr id="72707" name="Rectangle 3"/>
          <p:cNvSpPr>
            <a:spLocks noGrp="1" noChangeArrowheads="1"/>
          </p:cNvSpPr>
          <p:nvPr>
            <p:ph type="body" idx="1"/>
          </p:nvPr>
        </p:nvSpPr>
        <p:spPr>
          <a:xfrm>
            <a:off x="381000" y="1524000"/>
            <a:ext cx="8382000" cy="4648200"/>
          </a:xfrm>
        </p:spPr>
        <p:txBody>
          <a:bodyPr/>
          <a:lstStyle/>
          <a:p>
            <a:pPr eaLnBrk="1" hangingPunct="1">
              <a:lnSpc>
                <a:spcPct val="80000"/>
              </a:lnSpc>
              <a:buFont typeface="Wingdings" charset="0"/>
              <a:buChar char="n"/>
              <a:defRPr/>
            </a:pPr>
            <a:r>
              <a:rPr lang="en-US" b="1" dirty="0" smtClean="0">
                <a:cs typeface="+mn-cs"/>
              </a:rPr>
              <a:t>Conservation of energy</a:t>
            </a:r>
            <a:r>
              <a:rPr lang="en-US" dirty="0" smtClean="0">
                <a:cs typeface="+mn-cs"/>
              </a:rPr>
              <a:t>: The total sum of energy (in all its forms) is conserved in all interactions. </a:t>
            </a:r>
          </a:p>
          <a:p>
            <a:pPr eaLnBrk="1" hangingPunct="1">
              <a:lnSpc>
                <a:spcPct val="80000"/>
              </a:lnSpc>
              <a:buFont typeface="Wingdings" charset="0"/>
              <a:buChar char="n"/>
              <a:defRPr/>
            </a:pPr>
            <a:r>
              <a:rPr lang="en-US" b="1" dirty="0" smtClean="0">
                <a:cs typeface="+mn-cs"/>
              </a:rPr>
              <a:t>Conservation of linear momentum</a:t>
            </a:r>
            <a:r>
              <a:rPr lang="en-US" dirty="0" smtClean="0">
                <a:cs typeface="+mn-cs"/>
              </a:rPr>
              <a:t>: In the absence of external forces, linear momentum is conserved in all interactions.</a:t>
            </a:r>
          </a:p>
          <a:p>
            <a:pPr eaLnBrk="1" hangingPunct="1">
              <a:lnSpc>
                <a:spcPct val="80000"/>
              </a:lnSpc>
              <a:buFont typeface="Wingdings" charset="0"/>
              <a:buChar char="n"/>
              <a:defRPr/>
            </a:pPr>
            <a:r>
              <a:rPr lang="en-US" b="1" dirty="0" smtClean="0">
                <a:cs typeface="+mn-cs"/>
              </a:rPr>
              <a:t>Conservation of angular momentum</a:t>
            </a:r>
            <a:r>
              <a:rPr lang="en-US" dirty="0" smtClean="0">
                <a:cs typeface="+mn-cs"/>
              </a:rPr>
              <a:t>: In the absence of external torque, angular momentum is conserved in all interactions.</a:t>
            </a:r>
          </a:p>
          <a:p>
            <a:pPr eaLnBrk="1" hangingPunct="1">
              <a:lnSpc>
                <a:spcPct val="80000"/>
              </a:lnSpc>
              <a:buFont typeface="Wingdings" charset="0"/>
              <a:buChar char="n"/>
              <a:defRPr/>
            </a:pPr>
            <a:r>
              <a:rPr lang="en-US" b="1" dirty="0" smtClean="0">
                <a:cs typeface="+mn-cs"/>
              </a:rPr>
              <a:t>Conservation of charge</a:t>
            </a:r>
            <a:r>
              <a:rPr lang="en-US" dirty="0" smtClean="0">
                <a:cs typeface="+mn-cs"/>
              </a:rPr>
              <a:t>: Electric charge is conserved in all interactions.</a:t>
            </a:r>
          </a:p>
        </p:txBody>
      </p:sp>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4</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89" name="Rectangle 6"/>
          <p:cNvSpPr>
            <a:spLocks noGrp="1" noChangeArrowheads="1"/>
          </p:cNvSpPr>
          <p:nvPr>
            <p:ph type="body" idx="1"/>
          </p:nvPr>
        </p:nvSpPr>
        <p:spPr>
          <a:xfrm>
            <a:off x="533400" y="1905000"/>
            <a:ext cx="8229600" cy="4038600"/>
          </a:xfrm>
        </p:spPr>
        <p:txBody>
          <a:bodyPr/>
          <a:lstStyle/>
          <a:p>
            <a:pPr marL="0" indent="0">
              <a:spcBef>
                <a:spcPct val="0"/>
              </a:spcBef>
              <a:buClrTx/>
              <a:buSzTx/>
              <a:buFontTx/>
              <a:buNone/>
            </a:pPr>
            <a:r>
              <a:rPr lang="en-US" sz="2800" dirty="0">
                <a:solidFill>
                  <a:srgbClr val="000090"/>
                </a:solidFill>
                <a:ea typeface="ＭＳ Ｐゴシック" pitchFamily="-84" charset="-128"/>
                <a:cs typeface="ＭＳ Ｐゴシック" pitchFamily="-84" charset="-128"/>
              </a:rPr>
              <a:t>We square this result, multiply by </a:t>
            </a:r>
            <a:r>
              <a:rPr lang="en-US" sz="2800" i="1" dirty="0">
                <a:solidFill>
                  <a:srgbClr val="000090"/>
                </a:solidFill>
                <a:ea typeface="ＭＳ Ｐゴシック" pitchFamily="-84" charset="-128"/>
                <a:cs typeface="ＭＳ Ｐゴシック" pitchFamily="-84" charset="-128"/>
              </a:rPr>
              <a:t>c</a:t>
            </a:r>
            <a:r>
              <a:rPr lang="en-US" sz="2800" baseline="30000" dirty="0">
                <a:solidFill>
                  <a:srgbClr val="000090"/>
                </a:solidFill>
                <a:ea typeface="ＭＳ Ｐゴシック" pitchFamily="-84" charset="-128"/>
                <a:cs typeface="ＭＳ Ｐゴシック" pitchFamily="-84" charset="-128"/>
              </a:rPr>
              <a:t>2</a:t>
            </a:r>
            <a:r>
              <a:rPr lang="en-US" sz="2800" dirty="0">
                <a:solidFill>
                  <a:srgbClr val="000090"/>
                </a:solidFill>
                <a:ea typeface="ＭＳ Ｐゴシック" pitchFamily="-84" charset="-128"/>
                <a:cs typeface="ＭＳ Ｐゴシック" pitchFamily="-84" charset="-128"/>
              </a:rPr>
              <a:t>, and rearrange the result.</a:t>
            </a:r>
          </a:p>
          <a:p>
            <a:pPr marL="0" indent="0">
              <a:spcBef>
                <a:spcPct val="0"/>
              </a:spcBef>
              <a:buClrTx/>
              <a:buSzTx/>
              <a:buFontTx/>
              <a:buNone/>
            </a:pPr>
            <a:endParaRPr lang="en-US" sz="2800" dirty="0">
              <a:solidFill>
                <a:srgbClr val="000090"/>
              </a:solidFill>
              <a:ea typeface="ＭＳ Ｐゴシック" pitchFamily="-84" charset="-128"/>
              <a:cs typeface="ＭＳ Ｐゴシック" pitchFamily="-84" charset="-128"/>
            </a:endParaRPr>
          </a:p>
          <a:p>
            <a:pPr marL="0" indent="0">
              <a:spcBef>
                <a:spcPct val="0"/>
              </a:spcBef>
              <a:buClrTx/>
              <a:buSzTx/>
              <a:buFontTx/>
              <a:buNone/>
            </a:pPr>
            <a:endParaRPr lang="en-US" sz="2800" dirty="0" smtClean="0">
              <a:solidFill>
                <a:srgbClr val="000090"/>
              </a:solidFill>
              <a:ea typeface="ＭＳ Ｐゴシック" pitchFamily="-84" charset="-128"/>
              <a:cs typeface="ＭＳ Ｐゴシック" pitchFamily="-84" charset="-128"/>
            </a:endParaRPr>
          </a:p>
          <a:p>
            <a:pPr marL="0" indent="0">
              <a:spcBef>
                <a:spcPct val="0"/>
              </a:spcBef>
              <a:buClrTx/>
              <a:buSzTx/>
              <a:buFontTx/>
              <a:buNone/>
            </a:pPr>
            <a:endParaRPr lang="en-US" sz="2800" dirty="0" smtClean="0">
              <a:solidFill>
                <a:srgbClr val="000090"/>
              </a:solidFill>
              <a:ea typeface="ＭＳ Ｐゴシック" pitchFamily="-84" charset="-128"/>
              <a:cs typeface="ＭＳ Ｐゴシック" pitchFamily="-84" charset="-128"/>
            </a:endParaRPr>
          </a:p>
        </p:txBody>
      </p:sp>
      <p:pic>
        <p:nvPicPr>
          <p:cNvPr id="140293" name="Picture 30"/>
          <p:cNvPicPr preferRelativeResize="0">
            <a:picLocks noChangeAspect="1" noChangeArrowheads="1"/>
          </p:cNvPicPr>
          <p:nvPr/>
        </p:nvPicPr>
        <p:blipFill>
          <a:blip r:embed="rId4"/>
          <a:srcRect/>
          <a:stretch>
            <a:fillRect/>
          </a:stretch>
        </p:blipFill>
        <p:spPr bwMode="auto">
          <a:xfrm>
            <a:off x="2671439" y="838200"/>
            <a:ext cx="3438247" cy="990600"/>
          </a:xfrm>
          <a:prstGeom prst="rect">
            <a:avLst/>
          </a:prstGeom>
          <a:noFill/>
          <a:ln w="9525">
            <a:noFill/>
            <a:miter lim="800000"/>
            <a:headEnd/>
            <a:tailEnd/>
          </a:ln>
        </p:spPr>
      </p:pic>
      <p:sp>
        <p:nvSpPr>
          <p:cNvPr id="140294" name="Rectangle 2"/>
          <p:cNvSpPr>
            <a:spLocks noGrp="1" noChangeArrowheads="1"/>
          </p:cNvSpPr>
          <p:nvPr>
            <p:ph type="title"/>
          </p:nvPr>
        </p:nvSpPr>
        <p:spPr>
          <a:xfrm>
            <a:off x="457200" y="152400"/>
            <a:ext cx="8226425" cy="533400"/>
          </a:xfrm>
        </p:spPr>
        <p:txBody>
          <a:bodyPr/>
          <a:lstStyle/>
          <a:p>
            <a:pPr algn="ctr" eaLnBrk="1" hangingPunct="1"/>
            <a:r>
              <a:rPr lang="en-US" sz="4000" dirty="0">
                <a:solidFill>
                  <a:srgbClr val="FF0000"/>
                </a:solidFill>
                <a:ea typeface="ＭＳ Ｐゴシック" pitchFamily="-84" charset="-128"/>
                <a:cs typeface="ＭＳ Ｐゴシック" pitchFamily="-84" charset="-128"/>
              </a:rPr>
              <a:t>Relationship of Energy and Momentum</a:t>
            </a:r>
          </a:p>
        </p:txBody>
      </p:sp>
      <p:sp>
        <p:nvSpPr>
          <p:cNvPr id="9" name="Date Placeholder 8"/>
          <p:cNvSpPr>
            <a:spLocks noGrp="1"/>
          </p:cNvSpPr>
          <p:nvPr>
            <p:ph type="dt" sz="half" idx="10"/>
          </p:nvPr>
        </p:nvSpPr>
        <p:spPr/>
        <p:txBody>
          <a:bodyPr/>
          <a:lstStyle/>
          <a:p>
            <a:pPr>
              <a:defRPr/>
            </a:pPr>
            <a:r>
              <a:rPr lang="en-US" smtClean="0"/>
              <a:t>Monday, Oct. 8, 2012</a:t>
            </a:r>
            <a:endParaRPr lang="en-US"/>
          </a:p>
        </p:txBody>
      </p:sp>
      <p:sp>
        <p:nvSpPr>
          <p:cNvPr id="10" name="Slide Number Placeholder 9"/>
          <p:cNvSpPr>
            <a:spLocks noGrp="1"/>
          </p:cNvSpPr>
          <p:nvPr>
            <p:ph type="sldNum" sz="quarter" idx="12"/>
          </p:nvPr>
        </p:nvSpPr>
        <p:spPr/>
        <p:txBody>
          <a:bodyPr/>
          <a:lstStyle/>
          <a:p>
            <a:pPr>
              <a:defRPr/>
            </a:pPr>
            <a:fld id="{623D45CD-16A2-224C-B70A-0D1B04896262}" type="slidenum">
              <a:rPr lang="en-US" smtClean="0"/>
              <a:pPr>
                <a:defRPr/>
              </a:pPr>
              <a:t>40</a:t>
            </a:fld>
            <a:endParaRPr lang="en-US"/>
          </a:p>
        </p:txBody>
      </p:sp>
      <p:sp>
        <p:nvSpPr>
          <p:cNvPr id="11" name="Footer Placeholder 10"/>
          <p:cNvSpPr>
            <a:spLocks noGrp="1"/>
          </p:cNvSpPr>
          <p:nvPr>
            <p:ph type="ftr" sz="quarter" idx="11"/>
          </p:nvPr>
        </p:nvSpPr>
        <p:spPr/>
        <p:txBody>
          <a:bodyPr/>
          <a:lstStyle/>
          <a:p>
            <a:pPr>
              <a:defRPr/>
            </a:pPr>
            <a:r>
              <a:rPr lang="en-US" smtClean="0"/>
              <a:t>PHYS 3313-001, Fall 2012                      Dr. Jaehoon Yu</a:t>
            </a:r>
            <a:endParaRPr lang="en-US"/>
          </a:p>
        </p:txBody>
      </p:sp>
      <p:sp>
        <p:nvSpPr>
          <p:cNvPr id="13" name="Oval 12"/>
          <p:cNvSpPr/>
          <p:nvPr/>
        </p:nvSpPr>
        <p:spPr bwMode="auto">
          <a:xfrm>
            <a:off x="6629400" y="3581400"/>
            <a:ext cx="1066800" cy="685800"/>
          </a:xfrm>
          <a:prstGeom prst="ellipse">
            <a:avLst/>
          </a:prstGeom>
          <a:noFill/>
          <a:ln w="38100"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 name="Oval 13"/>
          <p:cNvSpPr/>
          <p:nvPr/>
        </p:nvSpPr>
        <p:spPr bwMode="auto">
          <a:xfrm>
            <a:off x="7848600" y="3581400"/>
            <a:ext cx="914400" cy="685800"/>
          </a:xfrm>
          <a:prstGeom prst="ellipse">
            <a:avLst/>
          </a:prstGeom>
          <a:noFill/>
          <a:ln w="38100"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aphicFrame>
        <p:nvGraphicFramePr>
          <p:cNvPr id="72706" name="Object 2"/>
          <p:cNvGraphicFramePr>
            <a:graphicFrameLocks noChangeAspect="1"/>
          </p:cNvGraphicFramePr>
          <p:nvPr/>
        </p:nvGraphicFramePr>
        <p:xfrm>
          <a:off x="2895600" y="5446713"/>
          <a:ext cx="1062037" cy="590550"/>
        </p:xfrm>
        <a:graphic>
          <a:graphicData uri="http://schemas.openxmlformats.org/presentationml/2006/ole">
            <p:oleObj spid="_x0000_s230402" name="Equation" r:id="rId5" imgW="342900" imgH="190500" progId="Equation.DSMT4">
              <p:embed/>
            </p:oleObj>
          </a:graphicData>
        </a:graphic>
      </p:graphicFrame>
      <p:sp>
        <p:nvSpPr>
          <p:cNvPr id="17" name="Right Arrow 16"/>
          <p:cNvSpPr/>
          <p:nvPr/>
        </p:nvSpPr>
        <p:spPr bwMode="auto">
          <a:xfrm>
            <a:off x="1371600" y="4495800"/>
            <a:ext cx="1261177" cy="917079"/>
          </a:xfrm>
          <a:prstGeom prst="rightArrow">
            <a:avLst/>
          </a:prstGeom>
          <a:solidFill>
            <a:srgbClr val="FFFFCC"/>
          </a:solidFill>
          <a:ln w="38100" cap="flat" cmpd="sng" algn="ctr">
            <a:solidFill>
              <a:srgbClr val="8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660066"/>
                </a:solidFill>
                <a:effectLst/>
                <a:latin typeface="+mj-lt"/>
              </a:rPr>
              <a:t>Rewrite</a:t>
            </a:r>
          </a:p>
        </p:txBody>
      </p:sp>
      <p:sp>
        <p:nvSpPr>
          <p:cNvPr id="18" name="Right Arrow 17"/>
          <p:cNvSpPr/>
          <p:nvPr/>
        </p:nvSpPr>
        <p:spPr bwMode="auto">
          <a:xfrm>
            <a:off x="1371600" y="5407521"/>
            <a:ext cx="1261177" cy="917079"/>
          </a:xfrm>
          <a:prstGeom prst="rightArrow">
            <a:avLst/>
          </a:prstGeom>
          <a:solidFill>
            <a:srgbClr val="FFFFCC"/>
          </a:solidFill>
          <a:ln w="38100" cap="flat" cmpd="sng" algn="ctr">
            <a:solidFill>
              <a:srgbClr val="8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660066"/>
                </a:solidFill>
                <a:effectLst/>
                <a:latin typeface="+mj-lt"/>
              </a:rPr>
              <a:t>Rewrite</a:t>
            </a:r>
          </a:p>
        </p:txBody>
      </p:sp>
      <p:graphicFrame>
        <p:nvGraphicFramePr>
          <p:cNvPr id="72707" name="Object 3"/>
          <p:cNvGraphicFramePr>
            <a:graphicFrameLocks noChangeAspect="1"/>
          </p:cNvGraphicFramePr>
          <p:nvPr/>
        </p:nvGraphicFramePr>
        <p:xfrm>
          <a:off x="2971800" y="4572000"/>
          <a:ext cx="2992437" cy="708025"/>
        </p:xfrm>
        <a:graphic>
          <a:graphicData uri="http://schemas.openxmlformats.org/presentationml/2006/ole">
            <p:oleObj spid="_x0000_s230403" name="Equation" r:id="rId6" imgW="965200" imgH="228600" progId="Equation.DSMT4">
              <p:embed/>
            </p:oleObj>
          </a:graphicData>
        </a:graphic>
      </p:graphicFrame>
      <p:graphicFrame>
        <p:nvGraphicFramePr>
          <p:cNvPr id="72708" name="Object 4"/>
          <p:cNvGraphicFramePr>
            <a:graphicFrameLocks noChangeAspect="1"/>
          </p:cNvGraphicFramePr>
          <p:nvPr/>
        </p:nvGraphicFramePr>
        <p:xfrm>
          <a:off x="3922713" y="5410200"/>
          <a:ext cx="2401887" cy="708025"/>
        </p:xfrm>
        <a:graphic>
          <a:graphicData uri="http://schemas.openxmlformats.org/presentationml/2006/ole">
            <p:oleObj spid="_x0000_s230404" name="Equation" r:id="rId7" imgW="774700" imgH="228600" progId="Equation.DSMT4">
              <p:embed/>
            </p:oleObj>
          </a:graphicData>
        </a:graphic>
      </p:graphicFrame>
      <p:graphicFrame>
        <p:nvGraphicFramePr>
          <p:cNvPr id="72709" name="Object 5"/>
          <p:cNvGraphicFramePr>
            <a:graphicFrameLocks noChangeAspect="1"/>
          </p:cNvGraphicFramePr>
          <p:nvPr/>
        </p:nvGraphicFramePr>
        <p:xfrm>
          <a:off x="6248400" y="5410200"/>
          <a:ext cx="2400300" cy="708025"/>
        </p:xfrm>
        <a:graphic>
          <a:graphicData uri="http://schemas.openxmlformats.org/presentationml/2006/ole">
            <p:oleObj spid="_x0000_s230405" name="Equation" r:id="rId8" imgW="774700" imgH="228600" progId="Equation.DSMT4">
              <p:embed/>
            </p:oleObj>
          </a:graphicData>
        </a:graphic>
      </p:graphicFrame>
      <p:graphicFrame>
        <p:nvGraphicFramePr>
          <p:cNvPr id="72710" name="Object 6"/>
          <p:cNvGraphicFramePr>
            <a:graphicFrameLocks noChangeAspect="1"/>
          </p:cNvGraphicFramePr>
          <p:nvPr/>
        </p:nvGraphicFramePr>
        <p:xfrm>
          <a:off x="966787" y="2590800"/>
          <a:ext cx="1014413" cy="511175"/>
        </p:xfrm>
        <a:graphic>
          <a:graphicData uri="http://schemas.openxmlformats.org/presentationml/2006/ole">
            <p:oleObj spid="_x0000_s230406" name="Equation" r:id="rId9" imgW="457200" imgH="228600" progId="Equation.DSMT4">
              <p:embed/>
            </p:oleObj>
          </a:graphicData>
        </a:graphic>
      </p:graphicFrame>
      <p:graphicFrame>
        <p:nvGraphicFramePr>
          <p:cNvPr id="72711" name="Object 7"/>
          <p:cNvGraphicFramePr>
            <a:graphicFrameLocks noChangeAspect="1"/>
          </p:cNvGraphicFramePr>
          <p:nvPr/>
        </p:nvGraphicFramePr>
        <p:xfrm>
          <a:off x="914400" y="3502025"/>
          <a:ext cx="2057400" cy="936625"/>
        </p:xfrm>
        <a:graphic>
          <a:graphicData uri="http://schemas.openxmlformats.org/presentationml/2006/ole">
            <p:oleObj spid="_x0000_s230407" name="Equation" r:id="rId10" imgW="927100" imgH="419100" progId="Equation.DSMT4">
              <p:embed/>
            </p:oleObj>
          </a:graphicData>
        </a:graphic>
      </p:graphicFrame>
      <p:graphicFrame>
        <p:nvGraphicFramePr>
          <p:cNvPr id="72712" name="Object 8"/>
          <p:cNvGraphicFramePr>
            <a:graphicFrameLocks noChangeAspect="1"/>
          </p:cNvGraphicFramePr>
          <p:nvPr/>
        </p:nvGraphicFramePr>
        <p:xfrm>
          <a:off x="1981200" y="2611438"/>
          <a:ext cx="1692275" cy="512762"/>
        </p:xfrm>
        <a:graphic>
          <a:graphicData uri="http://schemas.openxmlformats.org/presentationml/2006/ole">
            <p:oleObj spid="_x0000_s230408" name="Equation" r:id="rId11" imgW="762000" imgH="228600" progId="Equation.DSMT4">
              <p:embed/>
            </p:oleObj>
          </a:graphicData>
        </a:graphic>
      </p:graphicFrame>
      <p:graphicFrame>
        <p:nvGraphicFramePr>
          <p:cNvPr id="72713" name="Object 9"/>
          <p:cNvGraphicFramePr>
            <a:graphicFrameLocks noChangeAspect="1"/>
          </p:cNvGraphicFramePr>
          <p:nvPr/>
        </p:nvGraphicFramePr>
        <p:xfrm>
          <a:off x="3648075" y="2362200"/>
          <a:ext cx="2143125" cy="1050925"/>
        </p:xfrm>
        <a:graphic>
          <a:graphicData uri="http://schemas.openxmlformats.org/presentationml/2006/ole">
            <p:oleObj spid="_x0000_s230409" name="Equation" r:id="rId12" imgW="965200" imgH="469900" progId="Equation.DSMT4">
              <p:embed/>
            </p:oleObj>
          </a:graphicData>
        </a:graphic>
      </p:graphicFrame>
      <p:graphicFrame>
        <p:nvGraphicFramePr>
          <p:cNvPr id="72714" name="Object 10"/>
          <p:cNvGraphicFramePr>
            <a:graphicFrameLocks noChangeAspect="1"/>
          </p:cNvGraphicFramePr>
          <p:nvPr/>
        </p:nvGraphicFramePr>
        <p:xfrm>
          <a:off x="5800725" y="2613025"/>
          <a:ext cx="1438275" cy="511175"/>
        </p:xfrm>
        <a:graphic>
          <a:graphicData uri="http://schemas.openxmlformats.org/presentationml/2006/ole">
            <p:oleObj spid="_x0000_s230410" name="Equation" r:id="rId13" imgW="647700" imgH="228600" progId="Equation.DSMT4">
              <p:embed/>
            </p:oleObj>
          </a:graphicData>
        </a:graphic>
      </p:graphicFrame>
      <p:graphicFrame>
        <p:nvGraphicFramePr>
          <p:cNvPr id="72715" name="Object 11"/>
          <p:cNvGraphicFramePr>
            <a:graphicFrameLocks noChangeAspect="1"/>
          </p:cNvGraphicFramePr>
          <p:nvPr/>
        </p:nvGraphicFramePr>
        <p:xfrm>
          <a:off x="2971800" y="3698875"/>
          <a:ext cx="1014412" cy="509588"/>
        </p:xfrm>
        <a:graphic>
          <a:graphicData uri="http://schemas.openxmlformats.org/presentationml/2006/ole">
            <p:oleObj spid="_x0000_s230411" name="Equation" r:id="rId14" imgW="457200" imgH="228600" progId="Equation.DSMT4">
              <p:embed/>
            </p:oleObj>
          </a:graphicData>
        </a:graphic>
      </p:graphicFrame>
      <p:graphicFrame>
        <p:nvGraphicFramePr>
          <p:cNvPr id="72716" name="Object 12"/>
          <p:cNvGraphicFramePr>
            <a:graphicFrameLocks noChangeAspect="1"/>
          </p:cNvGraphicFramePr>
          <p:nvPr/>
        </p:nvGraphicFramePr>
        <p:xfrm>
          <a:off x="4006850" y="3429000"/>
          <a:ext cx="2622550" cy="1049338"/>
        </p:xfrm>
        <a:graphic>
          <a:graphicData uri="http://schemas.openxmlformats.org/presentationml/2006/ole">
            <p:oleObj spid="_x0000_s230412" name="Equation" r:id="rId15" imgW="1181100" imgH="469900" progId="Equation.DSMT4">
              <p:embed/>
            </p:oleObj>
          </a:graphicData>
        </a:graphic>
      </p:graphicFrame>
      <p:graphicFrame>
        <p:nvGraphicFramePr>
          <p:cNvPr id="72717" name="Object 13"/>
          <p:cNvGraphicFramePr>
            <a:graphicFrameLocks noChangeAspect="1"/>
          </p:cNvGraphicFramePr>
          <p:nvPr/>
        </p:nvGraphicFramePr>
        <p:xfrm>
          <a:off x="6629400" y="3657600"/>
          <a:ext cx="2114550" cy="511175"/>
        </p:xfrm>
        <a:graphic>
          <a:graphicData uri="http://schemas.openxmlformats.org/presentationml/2006/ole">
            <p:oleObj spid="_x0000_s230413" name="Equation" r:id="rId16" imgW="952500" imgH="228600" progId="Equation.DSMT4">
              <p:embed/>
            </p:oleObj>
          </a:graphicData>
        </a:graphic>
      </p:graphicFrame>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457" name="Rectangle 2"/>
          <p:cNvSpPr>
            <a:spLocks noGrp="1" noChangeArrowheads="1"/>
          </p:cNvSpPr>
          <p:nvPr>
            <p:ph type="title"/>
          </p:nvPr>
        </p:nvSpPr>
        <p:spPr>
          <a:xfrm>
            <a:off x="457200" y="277813"/>
            <a:ext cx="8229600" cy="487362"/>
          </a:xfrm>
        </p:spPr>
        <p:txBody>
          <a:bodyPr/>
          <a:lstStyle/>
          <a:p>
            <a:pPr eaLnBrk="1" hangingPunct="1"/>
            <a:r>
              <a:rPr lang="en-US" sz="4000" dirty="0">
                <a:ea typeface="ＭＳ Ｐゴシック" pitchFamily="-84" charset="-128"/>
                <a:cs typeface="ＭＳ Ｐゴシック" pitchFamily="-84" charset="-128"/>
              </a:rPr>
              <a:t>Units of </a:t>
            </a:r>
            <a:r>
              <a:rPr lang="en-US" sz="4000" dirty="0" smtClean="0">
                <a:ea typeface="ＭＳ Ｐゴシック" pitchFamily="-84" charset="-128"/>
                <a:cs typeface="ＭＳ Ｐゴシック" pitchFamily="-84" charset="-128"/>
              </a:rPr>
              <a:t>Work, Energy and Mass</a:t>
            </a:r>
            <a:endParaRPr lang="en-US" sz="4000" dirty="0">
              <a:ea typeface="ＭＳ Ｐゴシック" pitchFamily="-84" charset="-128"/>
              <a:cs typeface="ＭＳ Ｐゴシック" pitchFamily="-84" charset="-128"/>
            </a:endParaRPr>
          </a:p>
        </p:txBody>
      </p:sp>
      <p:sp>
        <p:nvSpPr>
          <p:cNvPr id="147458" name="Rectangle 3"/>
          <p:cNvSpPr>
            <a:spLocks noGrp="1" noChangeArrowheads="1"/>
          </p:cNvSpPr>
          <p:nvPr>
            <p:ph type="body" idx="1"/>
          </p:nvPr>
        </p:nvSpPr>
        <p:spPr>
          <a:xfrm>
            <a:off x="457200" y="990600"/>
            <a:ext cx="8226425" cy="4497387"/>
          </a:xfrm>
        </p:spPr>
        <p:txBody>
          <a:bodyPr/>
          <a:lstStyle/>
          <a:p>
            <a:pPr eaLnBrk="1" hangingPunct="1"/>
            <a:r>
              <a:rPr lang="en-US" dirty="0" smtClean="0">
                <a:ea typeface="ＭＳ Ｐゴシック" pitchFamily="-84" charset="-128"/>
                <a:cs typeface="ＭＳ Ｐゴシック" pitchFamily="-84" charset="-128"/>
              </a:rPr>
              <a:t>The work </a:t>
            </a:r>
            <a:r>
              <a:rPr lang="en-US" dirty="0">
                <a:ea typeface="ＭＳ Ｐゴシック" pitchFamily="-84" charset="-128"/>
                <a:cs typeface="ＭＳ Ｐゴシック" pitchFamily="-84" charset="-128"/>
              </a:rPr>
              <a:t>done in accelerating a charge through a potential difference </a:t>
            </a:r>
            <a:r>
              <a:rPr lang="en-US" dirty="0" smtClean="0">
                <a:ea typeface="ＭＳ Ｐゴシック" pitchFamily="-84" charset="-128"/>
                <a:cs typeface="ＭＳ Ｐゴシック" pitchFamily="-84" charset="-128"/>
              </a:rPr>
              <a:t>is </a:t>
            </a:r>
            <a:r>
              <a:rPr lang="en-US" i="1" dirty="0">
                <a:ea typeface="ＭＳ Ｐゴシック" pitchFamily="-84" charset="-128"/>
                <a:cs typeface="ＭＳ Ｐゴシック" pitchFamily="-84" charset="-128"/>
              </a:rPr>
              <a:t>W =</a:t>
            </a:r>
            <a:r>
              <a:rPr lang="en-US" dirty="0">
                <a:ea typeface="ＭＳ Ｐゴシック" pitchFamily="-84" charset="-128"/>
                <a:cs typeface="ＭＳ Ｐゴシック" pitchFamily="-84" charset="-128"/>
              </a:rPr>
              <a:t> </a:t>
            </a:r>
            <a:r>
              <a:rPr lang="en-US" i="1" dirty="0" err="1">
                <a:ea typeface="ＭＳ Ｐゴシック" pitchFamily="-84" charset="-128"/>
                <a:cs typeface="ＭＳ Ｐゴシック" pitchFamily="-84" charset="-128"/>
              </a:rPr>
              <a:t>qV</a:t>
            </a:r>
            <a:r>
              <a:rPr lang="en-US" dirty="0">
                <a:ea typeface="ＭＳ Ｐゴシック" pitchFamily="-84" charset="-128"/>
                <a:cs typeface="ＭＳ Ｐゴシック" pitchFamily="-84" charset="-128"/>
              </a:rPr>
              <a:t>. </a:t>
            </a:r>
          </a:p>
          <a:p>
            <a:pPr lvl="1" eaLnBrk="1" hangingPunct="1"/>
            <a:r>
              <a:rPr lang="en-US" dirty="0">
                <a:ea typeface="ＭＳ Ｐゴシック" pitchFamily="-84" charset="-128"/>
                <a:cs typeface="ＭＳ Ｐゴシック" pitchFamily="-84" charset="-128"/>
              </a:rPr>
              <a:t>For a proton, with the charge </a:t>
            </a:r>
            <a:r>
              <a:rPr lang="en-US" i="1" dirty="0" err="1">
                <a:ea typeface="ＭＳ Ｐゴシック" pitchFamily="-84" charset="-128"/>
                <a:cs typeface="ＭＳ Ｐゴシック" pitchFamily="-84" charset="-128"/>
              </a:rPr>
              <a:t>e</a:t>
            </a:r>
            <a:r>
              <a:rPr lang="en-US" i="1" dirty="0">
                <a:ea typeface="ＭＳ Ｐゴシック" pitchFamily="-84" charset="-128"/>
                <a:cs typeface="ＭＳ Ｐゴシック" pitchFamily="-84" charset="-128"/>
              </a:rPr>
              <a:t> =</a:t>
            </a:r>
            <a:r>
              <a:rPr lang="en-US" dirty="0">
                <a:ea typeface="ＭＳ Ｐゴシック" pitchFamily="-84" charset="-128"/>
                <a:cs typeface="ＭＳ Ｐゴシック" pitchFamily="-84" charset="-128"/>
              </a:rPr>
              <a:t> 1.602 × 10</a:t>
            </a:r>
            <a:r>
              <a:rPr lang="en-US" baseline="30000" dirty="0">
                <a:ea typeface="Lucida Grande" pitchFamily="-84" charset="0"/>
                <a:cs typeface="Lucida Grande" pitchFamily="-84" charset="0"/>
              </a:rPr>
              <a:t>−</a:t>
            </a:r>
            <a:r>
              <a:rPr lang="en-US" baseline="30000" dirty="0">
                <a:ea typeface="ＭＳ Ｐゴシック" pitchFamily="-84" charset="-128"/>
                <a:cs typeface="ＭＳ Ｐゴシック" pitchFamily="-84" charset="-128"/>
              </a:rPr>
              <a:t>19</a:t>
            </a:r>
            <a:r>
              <a:rPr lang="en-US" dirty="0">
                <a:ea typeface="ＭＳ Ｐゴシック" pitchFamily="-84" charset="-128"/>
                <a:cs typeface="ＭＳ Ｐゴシック" pitchFamily="-84" charset="-128"/>
              </a:rPr>
              <a:t> C being accelerated across a potential difference of 1 V, the work done </a:t>
            </a:r>
            <a:r>
              <a:rPr lang="en-US" dirty="0" smtClean="0">
                <a:ea typeface="ＭＳ Ｐゴシック" pitchFamily="-84" charset="-128"/>
                <a:cs typeface="ＭＳ Ｐゴシック" pitchFamily="-84" charset="-128"/>
              </a:rPr>
              <a:t>is</a:t>
            </a:r>
          </a:p>
          <a:p>
            <a:pPr lvl="1" eaLnBrk="1" hangingPunct="1">
              <a:buNone/>
            </a:pPr>
            <a:r>
              <a:rPr lang="en-US" dirty="0" smtClean="0">
                <a:ea typeface="ＭＳ Ｐゴシック" pitchFamily="-84" charset="-128"/>
                <a:cs typeface="ＭＳ Ｐゴシック" pitchFamily="-84" charset="-128"/>
              </a:rPr>
              <a:t>		1 </a:t>
            </a:r>
            <a:r>
              <a:rPr lang="en-US" dirty="0" err="1" smtClean="0">
                <a:ea typeface="ＭＳ Ｐゴシック" pitchFamily="-84" charset="-128"/>
                <a:cs typeface="ＭＳ Ｐゴシック" pitchFamily="-84" charset="-128"/>
              </a:rPr>
              <a:t>eV</a:t>
            </a:r>
            <a:r>
              <a:rPr lang="en-US" dirty="0" smtClean="0">
                <a:ea typeface="ＭＳ Ｐゴシック" pitchFamily="-84" charset="-128"/>
                <a:cs typeface="ＭＳ Ｐゴシック" pitchFamily="-84" charset="-128"/>
              </a:rPr>
              <a:t> = 1.602 </a:t>
            </a:r>
            <a:r>
              <a:rPr lang="en-US" dirty="0" smtClean="0">
                <a:ea typeface="Arial" pitchFamily="-84" charset="0"/>
                <a:cs typeface="Arial" pitchFamily="-84" charset="0"/>
              </a:rPr>
              <a:t>×</a:t>
            </a:r>
            <a:r>
              <a:rPr lang="en-US" dirty="0" smtClean="0">
                <a:ea typeface="ＭＳ Ｐゴシック" pitchFamily="-84" charset="-128"/>
                <a:cs typeface="ＭＳ Ｐゴシック" pitchFamily="-84" charset="-128"/>
              </a:rPr>
              <a:t> 10</a:t>
            </a:r>
            <a:r>
              <a:rPr lang="en-US" baseline="30000" dirty="0" smtClean="0">
                <a:ea typeface="Lucida Grande" pitchFamily="-84" charset="0"/>
                <a:cs typeface="Lucida Grande" pitchFamily="-84" charset="0"/>
              </a:rPr>
              <a:t>−</a:t>
            </a:r>
            <a:r>
              <a:rPr lang="en-US" baseline="30000" dirty="0" smtClean="0">
                <a:ea typeface="Arial" pitchFamily="-84" charset="0"/>
                <a:cs typeface="Arial" pitchFamily="-84" charset="0"/>
              </a:rPr>
              <a:t>19</a:t>
            </a:r>
            <a:r>
              <a:rPr lang="en-US" dirty="0" smtClean="0">
                <a:ea typeface="Arial" pitchFamily="-84" charset="0"/>
                <a:cs typeface="Arial" pitchFamily="-84" charset="0"/>
              </a:rPr>
              <a:t> J</a:t>
            </a:r>
          </a:p>
          <a:p>
            <a:pPr lvl="1" eaLnBrk="1" hangingPunct="1">
              <a:buNone/>
            </a:pPr>
            <a:r>
              <a:rPr lang="en-US" i="1" dirty="0" smtClean="0">
                <a:ea typeface="ＭＳ Ｐゴシック" pitchFamily="-84" charset="-128"/>
                <a:cs typeface="ＭＳ Ｐゴシック" pitchFamily="-84" charset="-128"/>
              </a:rPr>
              <a:t>		W</a:t>
            </a:r>
            <a:r>
              <a:rPr lang="en-US" dirty="0" smtClean="0">
                <a:ea typeface="ＭＳ Ｐゴシック" pitchFamily="-84" charset="-128"/>
                <a:cs typeface="ＭＳ Ｐゴシック" pitchFamily="-84" charset="-128"/>
              </a:rPr>
              <a:t> = (1.602 × 10</a:t>
            </a:r>
            <a:r>
              <a:rPr lang="en-US" baseline="30000" dirty="0" smtClean="0">
                <a:ea typeface="Lucida Grande" pitchFamily="-84" charset="0"/>
                <a:cs typeface="Lucida Grande" pitchFamily="-84" charset="0"/>
              </a:rPr>
              <a:t>−</a:t>
            </a:r>
            <a:r>
              <a:rPr lang="en-US" baseline="30000" dirty="0" smtClean="0">
                <a:ea typeface="Arial" pitchFamily="-84" charset="0"/>
                <a:cs typeface="Arial" pitchFamily="-84" charset="0"/>
              </a:rPr>
              <a:t>19</a:t>
            </a:r>
            <a:r>
              <a:rPr lang="en-US" dirty="0" smtClean="0">
                <a:ea typeface="ＭＳ Ｐゴシック" pitchFamily="-84" charset="-128"/>
                <a:cs typeface="ＭＳ Ｐゴシック" pitchFamily="-84" charset="-128"/>
              </a:rPr>
              <a:t>)(1 V) = 1.602 × 10</a:t>
            </a:r>
            <a:r>
              <a:rPr lang="en-US" baseline="30000" dirty="0" smtClean="0">
                <a:ea typeface="Lucida Grande" pitchFamily="-84" charset="0"/>
                <a:cs typeface="Lucida Grande" pitchFamily="-84" charset="0"/>
              </a:rPr>
              <a:t>−</a:t>
            </a:r>
            <a:r>
              <a:rPr lang="en-US" baseline="30000" dirty="0" smtClean="0">
                <a:ea typeface="Arial" pitchFamily="-84" charset="0"/>
                <a:cs typeface="Arial" pitchFamily="-84" charset="0"/>
              </a:rPr>
              <a:t>19</a:t>
            </a:r>
            <a:r>
              <a:rPr lang="en-US" dirty="0" smtClean="0">
                <a:ea typeface="ＭＳ Ｐゴシック" pitchFamily="-84" charset="-128"/>
                <a:cs typeface="ＭＳ Ｐゴシック" pitchFamily="-84" charset="-128"/>
              </a:rPr>
              <a:t> J</a:t>
            </a:r>
          </a:p>
          <a:p>
            <a:pPr marL="0" indent="0" eaLnBrk="1" hangingPunct="1">
              <a:lnSpc>
                <a:spcPct val="90000"/>
              </a:lnSpc>
            </a:pPr>
            <a:r>
              <a:rPr lang="en-US" dirty="0" err="1" smtClean="0">
                <a:ea typeface="ＭＳ Ｐゴシック" pitchFamily="-84" charset="-128"/>
                <a:cs typeface="ＭＳ Ｐゴシック" pitchFamily="-84" charset="-128"/>
              </a:rPr>
              <a:t>eV</a:t>
            </a:r>
            <a:r>
              <a:rPr lang="en-US" dirty="0" smtClean="0">
                <a:ea typeface="ＭＳ Ｐゴシック" pitchFamily="-84" charset="-128"/>
                <a:cs typeface="ＭＳ Ｐゴシック" pitchFamily="-84" charset="-128"/>
              </a:rPr>
              <a:t> </a:t>
            </a:r>
            <a:r>
              <a:rPr lang="en-US" altLang="ja-JP" dirty="0" smtClean="0">
                <a:ea typeface="ＭＳ Ｐゴシック" pitchFamily="-84" charset="-128"/>
                <a:cs typeface="ＭＳ Ｐゴシック" pitchFamily="-84" charset="-128"/>
              </a:rPr>
              <a:t>is also used as a unit of energy. </a:t>
            </a:r>
            <a:endParaRPr lang="en-US" dirty="0" smtClean="0">
              <a:ea typeface="ＭＳ Ｐゴシック" pitchFamily="-84" charset="-128"/>
              <a:cs typeface="ＭＳ Ｐゴシック" pitchFamily="-84" charset="-128"/>
            </a:endParaRPr>
          </a:p>
          <a:p>
            <a:pPr eaLnBrk="1" hangingPunct="1">
              <a:buFont typeface="Wingdings" pitchFamily="-84" charset="2"/>
              <a:buNone/>
            </a:pPr>
            <a:r>
              <a:rPr lang="en-US" i="1" dirty="0" smtClean="0">
                <a:ea typeface="ＭＳ Ｐゴシック" pitchFamily="-84" charset="-128"/>
                <a:cs typeface="ＭＳ Ｐゴシック" pitchFamily="-84" charset="-128"/>
              </a:rPr>
              <a:t>		</a:t>
            </a:r>
            <a:endParaRPr lang="en-US"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41</a:t>
            </a:fld>
            <a:endParaRPr lang="en-US" dirty="0"/>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457200" y="277813"/>
            <a:ext cx="8226425" cy="788987"/>
          </a:xfrm>
        </p:spPr>
        <p:txBody>
          <a:bodyPr/>
          <a:lstStyle/>
          <a:p>
            <a:pPr eaLnBrk="1" hangingPunct="1">
              <a:defRPr/>
            </a:pPr>
            <a:r>
              <a:rPr lang="en-US" sz="4000" dirty="0" smtClean="0">
                <a:cs typeface="+mj-cs"/>
              </a:rPr>
              <a:t>What does the word “Quantize” mean?</a:t>
            </a:r>
          </a:p>
        </p:txBody>
      </p:sp>
      <p:sp>
        <p:nvSpPr>
          <p:cNvPr id="17411" name="Rectangle 3"/>
          <p:cNvSpPr>
            <a:spLocks noGrp="1" noChangeArrowheads="1"/>
          </p:cNvSpPr>
          <p:nvPr>
            <p:ph type="subTitle" idx="1"/>
          </p:nvPr>
        </p:nvSpPr>
        <p:spPr>
          <a:xfrm>
            <a:off x="482600" y="1219200"/>
            <a:ext cx="7975600" cy="4483100"/>
          </a:xfrm>
        </p:spPr>
        <p:txBody>
          <a:bodyPr/>
          <a:lstStyle/>
          <a:p>
            <a:pPr marL="342900" indent="-342900" algn="l" eaLnBrk="1" hangingPunct="1">
              <a:lnSpc>
                <a:spcPct val="90000"/>
              </a:lnSpc>
              <a:buFont typeface="Wingdings" pitchFamily="-84" charset="2"/>
              <a:buChar char="n"/>
            </a:pPr>
            <a:r>
              <a:rPr lang="en-US" sz="2800" dirty="0" smtClean="0">
                <a:solidFill>
                  <a:srgbClr val="3333CC"/>
                </a:solidFill>
                <a:cs typeface="ＭＳ Ｐゴシック" pitchFamily="-84" charset="-128"/>
              </a:rPr>
              <a:t>Dictionary: To restrict to discrete values</a:t>
            </a:r>
          </a:p>
          <a:p>
            <a:pPr marL="342900" indent="-342900" algn="l" eaLnBrk="1" hangingPunct="1">
              <a:lnSpc>
                <a:spcPct val="90000"/>
              </a:lnSpc>
              <a:buFont typeface="Wingdings" pitchFamily="-84" charset="2"/>
              <a:buChar char="n"/>
            </a:pPr>
            <a:r>
              <a:rPr lang="en-US" sz="2800" dirty="0" smtClean="0">
                <a:solidFill>
                  <a:srgbClr val="3333CC"/>
                </a:solidFill>
                <a:cs typeface="ＭＳ Ｐゴシック" pitchFamily="-84" charset="-128"/>
              </a:rPr>
              <a:t>To consist of indivisible discrete quantities instead of continuous quantities</a:t>
            </a:r>
          </a:p>
          <a:p>
            <a:pPr marL="1085850" lvl="1" indent="-342900" eaLnBrk="1" hangingPunct="1">
              <a:lnSpc>
                <a:spcPct val="90000"/>
              </a:lnSpc>
              <a:buFont typeface="Wingdings" pitchFamily="-84" charset="2"/>
              <a:buChar char="n"/>
            </a:pPr>
            <a:r>
              <a:rPr lang="en-US" sz="2400" dirty="0" smtClean="0">
                <a:solidFill>
                  <a:srgbClr val="800000"/>
                </a:solidFill>
                <a:cs typeface="ＭＳ Ｐゴシック" pitchFamily="-84" charset="-128"/>
              </a:rPr>
              <a:t>Integer is a quantized set with respect to real numbers</a:t>
            </a:r>
          </a:p>
          <a:p>
            <a:pPr marL="342900" indent="-342900" algn="l" eaLnBrk="1" hangingPunct="1">
              <a:lnSpc>
                <a:spcPct val="90000"/>
              </a:lnSpc>
              <a:buFont typeface="Wingdings" pitchFamily="-84" charset="2"/>
              <a:buChar char="n"/>
            </a:pPr>
            <a:r>
              <a:rPr lang="en-US" sz="2800" dirty="0" smtClean="0">
                <a:solidFill>
                  <a:srgbClr val="3333CC"/>
                </a:solidFill>
                <a:cs typeface="ＭＳ Ｐゴシック" pitchFamily="-84" charset="-128"/>
              </a:rPr>
              <a:t>Some examples of quantization?</a:t>
            </a:r>
          </a:p>
          <a:p>
            <a:pPr marL="1085850" lvl="1" indent="-342900" eaLnBrk="1" hangingPunct="1">
              <a:lnSpc>
                <a:spcPct val="90000"/>
              </a:lnSpc>
              <a:buFont typeface="Wingdings" pitchFamily="-84" charset="2"/>
              <a:buChar char="n"/>
            </a:pPr>
            <a:r>
              <a:rPr lang="en-US" sz="2400" dirty="0" smtClean="0">
                <a:solidFill>
                  <a:srgbClr val="3333CC"/>
                </a:solidFill>
                <a:cs typeface="ＭＳ Ｐゴシック" pitchFamily="-84" charset="-128"/>
              </a:rPr>
              <a:t>Digital photos</a:t>
            </a:r>
          </a:p>
          <a:p>
            <a:pPr marL="1085850" lvl="1" indent="-342900" eaLnBrk="1" hangingPunct="1">
              <a:lnSpc>
                <a:spcPct val="90000"/>
              </a:lnSpc>
              <a:buFont typeface="Wingdings" pitchFamily="-84" charset="2"/>
              <a:buChar char="n"/>
            </a:pPr>
            <a:r>
              <a:rPr lang="en-US" sz="2400" dirty="0" smtClean="0">
                <a:solidFill>
                  <a:srgbClr val="3333CC"/>
                </a:solidFill>
                <a:cs typeface="ＭＳ Ｐゴシック" pitchFamily="-84" charset="-128"/>
              </a:rPr>
              <a:t>Lego blocks</a:t>
            </a:r>
          </a:p>
          <a:p>
            <a:pPr marL="1085850" lvl="1" indent="-342900" eaLnBrk="1" hangingPunct="1">
              <a:lnSpc>
                <a:spcPct val="90000"/>
              </a:lnSpc>
              <a:buFont typeface="Wingdings" pitchFamily="-84" charset="2"/>
              <a:buChar char="n"/>
            </a:pPr>
            <a:r>
              <a:rPr lang="en-US" sz="2400" dirty="0" smtClean="0">
                <a:solidFill>
                  <a:srgbClr val="3333CC"/>
                </a:solidFill>
                <a:cs typeface="ＭＳ Ｐゴシック" pitchFamily="-84" charset="-128"/>
              </a:rPr>
              <a:t>Electric charge</a:t>
            </a:r>
          </a:p>
          <a:p>
            <a:pPr marL="1085850" lvl="1" indent="-342900" eaLnBrk="1" hangingPunct="1">
              <a:lnSpc>
                <a:spcPct val="90000"/>
              </a:lnSpc>
              <a:buFont typeface="Wingdings" pitchFamily="-84" charset="2"/>
              <a:buChar char="n"/>
            </a:pPr>
            <a:r>
              <a:rPr lang="en-US" sz="2400" dirty="0" smtClean="0">
                <a:solidFill>
                  <a:srgbClr val="3333CC"/>
                </a:solidFill>
                <a:cs typeface="ＭＳ Ｐゴシック" pitchFamily="-84" charset="-128"/>
              </a:rPr>
              <a:t>Photon (a quanta of light) energy</a:t>
            </a:r>
          </a:p>
          <a:p>
            <a:pPr marL="1085850" lvl="1" indent="-342900" eaLnBrk="1" hangingPunct="1">
              <a:lnSpc>
                <a:spcPct val="90000"/>
              </a:lnSpc>
              <a:buFont typeface="Wingdings" pitchFamily="-84" charset="2"/>
              <a:buChar char="n"/>
            </a:pPr>
            <a:r>
              <a:rPr lang="en-US" sz="2400" dirty="0" smtClean="0">
                <a:solidFill>
                  <a:srgbClr val="3333CC"/>
                </a:solidFill>
                <a:cs typeface="ＭＳ Ｐゴシック" pitchFamily="-84" charset="-128"/>
              </a:rPr>
              <a:t>Angular momentum</a:t>
            </a:r>
          </a:p>
          <a:p>
            <a:pPr marL="1085850" lvl="1" indent="-342900" eaLnBrk="1" hangingPunct="1">
              <a:lnSpc>
                <a:spcPct val="90000"/>
              </a:lnSpc>
              <a:buFont typeface="Wingdings" pitchFamily="-84" charset="2"/>
              <a:buChar char="n"/>
            </a:pPr>
            <a:r>
              <a:rPr lang="en-US" sz="2400" dirty="0" smtClean="0">
                <a:solidFill>
                  <a:srgbClr val="3333CC"/>
                </a:solidFill>
                <a:cs typeface="ＭＳ Ｐゴシック" pitchFamily="-84" charset="-128"/>
              </a:rPr>
              <a:t>Etc…</a:t>
            </a:r>
          </a:p>
          <a:p>
            <a:pPr marL="1085850" lvl="1" indent="-342900" eaLnBrk="1" hangingPunct="1">
              <a:lnSpc>
                <a:spcPct val="90000"/>
              </a:lnSpc>
              <a:buFont typeface="Wingdings" pitchFamily="-84" charset="2"/>
              <a:buChar char="n"/>
            </a:pPr>
            <a:endParaRPr lang="en-US" sz="2400" dirty="0">
              <a:solidFill>
                <a:srgbClr val="3333CC"/>
              </a:solidFill>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3DD774B2-BEFC-0F4C-8EFB-A9A3D81A594A}" type="slidenum">
              <a:rPr lang="en-US" smtClean="0"/>
              <a:pPr>
                <a:defRPr/>
              </a:pPr>
              <a:t>42</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457200" y="0"/>
            <a:ext cx="8229600" cy="865187"/>
          </a:xfrm>
        </p:spPr>
        <p:txBody>
          <a:bodyPr/>
          <a:lstStyle/>
          <a:p>
            <a:pPr eaLnBrk="1" hangingPunct="1"/>
            <a:r>
              <a:rPr lang="en-US" dirty="0" err="1" smtClean="0">
                <a:cs typeface="ＭＳ Ｐゴシック" pitchFamily="-84" charset="-128"/>
              </a:rPr>
              <a:t>Röntgen’</a:t>
            </a:r>
            <a:r>
              <a:rPr lang="en-US" altLang="ja-JP" dirty="0" err="1" smtClean="0">
                <a:cs typeface="ＭＳ Ｐゴシック" pitchFamily="-84" charset="-128"/>
              </a:rPr>
              <a:t>s</a:t>
            </a:r>
            <a:r>
              <a:rPr lang="en-US" altLang="ja-JP" dirty="0" smtClean="0">
                <a:cs typeface="ＭＳ Ｐゴシック" pitchFamily="-84" charset="-128"/>
              </a:rPr>
              <a:t> </a:t>
            </a:r>
            <a:r>
              <a:rPr lang="en-US" altLang="ja-JP" dirty="0">
                <a:cs typeface="ＭＳ Ｐゴシック" pitchFamily="-84" charset="-128"/>
              </a:rPr>
              <a:t>X Ray Tube</a:t>
            </a:r>
            <a:endParaRPr lang="en-US" dirty="0">
              <a:cs typeface="ＭＳ Ｐゴシック" pitchFamily="-84" charset="-128"/>
            </a:endParaRPr>
          </a:p>
        </p:txBody>
      </p:sp>
      <p:sp>
        <p:nvSpPr>
          <p:cNvPr id="20484" name="Rectangle 3"/>
          <p:cNvSpPr>
            <a:spLocks noGrp="1" noChangeArrowheads="1"/>
          </p:cNvSpPr>
          <p:nvPr>
            <p:ph type="body" sz="half" idx="1"/>
          </p:nvPr>
        </p:nvSpPr>
        <p:spPr>
          <a:xfrm>
            <a:off x="228600" y="762000"/>
            <a:ext cx="8686800" cy="1752600"/>
          </a:xfrm>
        </p:spPr>
        <p:txBody>
          <a:bodyPr/>
          <a:lstStyle/>
          <a:p>
            <a:pPr eaLnBrk="1" hangingPunct="1"/>
            <a:r>
              <a:rPr lang="en-US" sz="2800" dirty="0" err="1">
                <a:cs typeface="ＭＳ Ｐゴシック" pitchFamily="-84" charset="-128"/>
              </a:rPr>
              <a:t>Röntgen</a:t>
            </a:r>
            <a:r>
              <a:rPr lang="en-US" sz="2800" dirty="0" smtClean="0">
                <a:cs typeface="ＭＳ Ｐゴシック" pitchFamily="-84" charset="-128"/>
              </a:rPr>
              <a:t> produced </a:t>
            </a:r>
            <a:r>
              <a:rPr lang="en-US" sz="2800" dirty="0">
                <a:cs typeface="ＭＳ Ｐゴシック" pitchFamily="-84" charset="-128"/>
              </a:rPr>
              <a:t>x-ray</a:t>
            </a:r>
            <a:r>
              <a:rPr lang="en-US" sz="2800" dirty="0" smtClean="0">
                <a:cs typeface="ＭＳ Ｐゴシック" pitchFamily="-84" charset="-128"/>
              </a:rPr>
              <a:t> by </a:t>
            </a:r>
            <a:r>
              <a:rPr lang="en-US" sz="2800" dirty="0">
                <a:cs typeface="ＭＳ Ｐゴシック" pitchFamily="-84" charset="-128"/>
              </a:rPr>
              <a:t>allowing cathode rays to impact the glass wall of the </a:t>
            </a:r>
            <a:r>
              <a:rPr lang="en-US" sz="2800" dirty="0" smtClean="0">
                <a:cs typeface="ＭＳ Ｐゴシック" pitchFamily="-84" charset="-128"/>
              </a:rPr>
              <a:t>tube.  </a:t>
            </a:r>
          </a:p>
          <a:p>
            <a:pPr eaLnBrk="1" hangingPunct="1"/>
            <a:r>
              <a:rPr lang="en-US" sz="2800" dirty="0" smtClean="0">
                <a:cs typeface="ＭＳ Ｐゴシック" pitchFamily="-84" charset="-128"/>
              </a:rPr>
              <a:t>Took image </a:t>
            </a:r>
            <a:r>
              <a:rPr lang="en-US" sz="2800" dirty="0">
                <a:cs typeface="ＭＳ Ｐゴシック" pitchFamily="-84" charset="-128"/>
              </a:rPr>
              <a:t>the bones of a hand on a phosphorescent screen. </a:t>
            </a:r>
          </a:p>
          <a:p>
            <a:pPr algn="ctr" eaLnBrk="1" hangingPunct="1"/>
            <a:endParaRPr lang="en-US" sz="2800" dirty="0">
              <a:cs typeface="ＭＳ Ｐゴシック" pitchFamily="-84" charset="-128"/>
            </a:endParaRPr>
          </a:p>
          <a:p>
            <a:pPr algn="ctr" eaLnBrk="1" hangingPunct="1"/>
            <a:endParaRPr lang="en-US" dirty="0">
              <a:cs typeface="ＭＳ Ｐゴシック" pitchFamily="-84" charset="-128"/>
            </a:endParaRPr>
          </a:p>
        </p:txBody>
      </p:sp>
      <p:pic>
        <p:nvPicPr>
          <p:cNvPr id="20485" name="Picture 1"/>
          <p:cNvPicPr>
            <a:picLocks/>
          </p:cNvPicPr>
          <p:nvPr/>
        </p:nvPicPr>
        <p:blipFill>
          <a:blip r:embed="rId2"/>
          <a:srcRect/>
          <a:stretch>
            <a:fillRect/>
          </a:stretch>
        </p:blipFill>
        <p:spPr bwMode="auto">
          <a:xfrm>
            <a:off x="457200" y="2362200"/>
            <a:ext cx="5410200" cy="35814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Monday, Oct. 8, 2012</a:t>
            </a:r>
            <a:endParaRPr lang="en-US"/>
          </a:p>
        </p:txBody>
      </p:sp>
      <p:sp>
        <p:nvSpPr>
          <p:cNvPr id="8" name="Slide Number Placeholder 7"/>
          <p:cNvSpPr>
            <a:spLocks noGrp="1"/>
          </p:cNvSpPr>
          <p:nvPr>
            <p:ph type="sldNum" sz="quarter" idx="12"/>
          </p:nvPr>
        </p:nvSpPr>
        <p:spPr/>
        <p:txBody>
          <a:bodyPr/>
          <a:lstStyle/>
          <a:p>
            <a:fld id="{FDDAF44D-5BDC-464D-BFC2-357404B9B058}" type="slidenum">
              <a:rPr lang="en-US" smtClean="0"/>
              <a:pPr/>
              <a:t>43</a:t>
            </a:fld>
            <a:endParaRPr lang="en-US"/>
          </a:p>
        </p:txBody>
      </p:sp>
      <p:sp>
        <p:nvSpPr>
          <p:cNvPr id="9" name="Footer Placeholder 8"/>
          <p:cNvSpPr>
            <a:spLocks noGrp="1"/>
          </p:cNvSpPr>
          <p:nvPr>
            <p:ph type="ftr" sz="quarter" idx="11"/>
          </p:nvPr>
        </p:nvSpPr>
        <p:spPr/>
        <p:txBody>
          <a:bodyPr/>
          <a:lstStyle/>
          <a:p>
            <a:pPr>
              <a:defRPr/>
            </a:pPr>
            <a:r>
              <a:rPr lang="en-US" smtClean="0"/>
              <a:t>PHYS 3313-001, Fall 2012                      Dr. Jaehoon Yu</a:t>
            </a:r>
            <a:endParaRPr lang="en-US"/>
          </a:p>
        </p:txBody>
      </p:sp>
      <p:pic>
        <p:nvPicPr>
          <p:cNvPr id="10" name="Picture 1"/>
          <p:cNvPicPr>
            <a:picLocks/>
          </p:cNvPicPr>
          <p:nvPr/>
        </p:nvPicPr>
        <p:blipFill>
          <a:blip r:embed="rId3"/>
          <a:srcRect/>
          <a:stretch>
            <a:fillRect/>
          </a:stretch>
        </p:blipFill>
        <p:spPr bwMode="auto">
          <a:xfrm>
            <a:off x="6629400" y="2362200"/>
            <a:ext cx="2133600" cy="3657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76201"/>
            <a:ext cx="8229600" cy="838200"/>
          </a:xfrm>
        </p:spPr>
        <p:txBody>
          <a:bodyPr/>
          <a:lstStyle/>
          <a:p>
            <a:pPr eaLnBrk="1" hangingPunct="1"/>
            <a:r>
              <a:rPr lang="en-US" sz="4000" dirty="0" smtClean="0">
                <a:cs typeface="ＭＳ Ｐゴシック" pitchFamily="-84" charset="-128"/>
              </a:rPr>
              <a:t>J.J. Thomson’</a:t>
            </a:r>
            <a:r>
              <a:rPr lang="en-US" altLang="ja-JP" sz="4000" dirty="0" smtClean="0">
                <a:cs typeface="ＭＳ Ｐゴシック" pitchFamily="-84" charset="-128"/>
              </a:rPr>
              <a:t>s </a:t>
            </a:r>
            <a:r>
              <a:rPr lang="en-US" altLang="ja-JP" sz="4000" dirty="0">
                <a:cs typeface="ＭＳ Ｐゴシック" pitchFamily="-84" charset="-128"/>
              </a:rPr>
              <a:t>Cathode-Ray Experiment</a:t>
            </a:r>
            <a:endParaRPr lang="en-US" sz="4000" dirty="0">
              <a:cs typeface="ＭＳ Ｐゴシック" pitchFamily="-84" charset="-128"/>
            </a:endParaRPr>
          </a:p>
        </p:txBody>
      </p:sp>
      <p:sp>
        <p:nvSpPr>
          <p:cNvPr id="21507" name="Rectangle 3"/>
          <p:cNvSpPr>
            <a:spLocks noGrp="1" noChangeArrowheads="1"/>
          </p:cNvSpPr>
          <p:nvPr>
            <p:ph type="body" sz="half" idx="1"/>
          </p:nvPr>
        </p:nvSpPr>
        <p:spPr>
          <a:xfrm>
            <a:off x="381000" y="838200"/>
            <a:ext cx="8383588" cy="1525587"/>
          </a:xfrm>
        </p:spPr>
        <p:txBody>
          <a:bodyPr/>
          <a:lstStyle/>
          <a:p>
            <a:pPr eaLnBrk="1" hangingPunct="1"/>
            <a:r>
              <a:rPr lang="en-US" sz="2800" dirty="0">
                <a:cs typeface="ＭＳ Ｐゴシック" pitchFamily="-84" charset="-128"/>
              </a:rPr>
              <a:t>Thomson</a:t>
            </a:r>
            <a:r>
              <a:rPr lang="en-US" sz="2800" dirty="0" smtClean="0">
                <a:cs typeface="ＭＳ Ｐゴシック" pitchFamily="-84" charset="-128"/>
              </a:rPr>
              <a:t> showed </a:t>
            </a:r>
            <a:r>
              <a:rPr lang="en-US" sz="2800" dirty="0">
                <a:cs typeface="ＭＳ Ｐゴシック" pitchFamily="-84" charset="-128"/>
              </a:rPr>
              <a:t>that the cathode rays were negatively charged particles (electrons</a:t>
            </a:r>
            <a:r>
              <a:rPr lang="en-US" sz="2800" dirty="0" smtClean="0">
                <a:cs typeface="ＭＳ Ｐゴシック" pitchFamily="-84" charset="-128"/>
              </a:rPr>
              <a:t>)!  How?</a:t>
            </a:r>
          </a:p>
          <a:p>
            <a:pPr lvl="1" eaLnBrk="1" hangingPunct="1"/>
            <a:r>
              <a:rPr lang="en-US" sz="2400" dirty="0" smtClean="0">
                <a:cs typeface="ＭＳ Ｐゴシック" pitchFamily="-84" charset="-128"/>
              </a:rPr>
              <a:t>By </a:t>
            </a:r>
            <a:r>
              <a:rPr lang="en-US" sz="2400" dirty="0">
                <a:cs typeface="ＭＳ Ｐゴシック" pitchFamily="-84" charset="-128"/>
              </a:rPr>
              <a:t>deflecting them in electric and magnetic fields.</a:t>
            </a:r>
            <a:endParaRPr lang="en-US" sz="2400" dirty="0">
              <a:solidFill>
                <a:srgbClr val="FFFF00"/>
              </a:solidFill>
              <a:cs typeface="ＭＳ Ｐゴシック" pitchFamily="-84" charset="-128"/>
            </a:endParaRPr>
          </a:p>
        </p:txBody>
      </p:sp>
      <p:pic>
        <p:nvPicPr>
          <p:cNvPr id="21509" name="Picture 1"/>
          <p:cNvPicPr>
            <a:picLocks/>
          </p:cNvPicPr>
          <p:nvPr/>
        </p:nvPicPr>
        <p:blipFill>
          <a:blip r:embed="rId2"/>
          <a:srcRect/>
          <a:stretch>
            <a:fillRect/>
          </a:stretch>
        </p:blipFill>
        <p:spPr bwMode="auto">
          <a:xfrm>
            <a:off x="1143000" y="2590800"/>
            <a:ext cx="6781800" cy="34290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r>
              <a:rPr lang="en-US" smtClean="0"/>
              <a:t>Monday, Oct. 8, 2012</a:t>
            </a:r>
            <a:endParaRPr lang="en-US"/>
          </a:p>
        </p:txBody>
      </p:sp>
      <p:sp>
        <p:nvSpPr>
          <p:cNvPr id="6" name="Slide Number Placeholder 5"/>
          <p:cNvSpPr>
            <a:spLocks noGrp="1"/>
          </p:cNvSpPr>
          <p:nvPr>
            <p:ph type="sldNum" sz="quarter" idx="12"/>
          </p:nvPr>
        </p:nvSpPr>
        <p:spPr/>
        <p:txBody>
          <a:bodyPr/>
          <a:lstStyle/>
          <a:p>
            <a:fld id="{FDDAF44D-5BDC-464D-BFC2-357404B9B058}" type="slidenum">
              <a:rPr lang="en-US" smtClean="0"/>
              <a:pPr/>
              <a:t>44</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457200" y="762000"/>
            <a:ext cx="8382000" cy="1447800"/>
          </a:xfrm>
        </p:spPr>
        <p:txBody>
          <a:bodyPr/>
          <a:lstStyle/>
          <a:p>
            <a:pPr eaLnBrk="1" hangingPunct="1"/>
            <a:r>
              <a:rPr lang="en-US" sz="2800" dirty="0" smtClean="0">
                <a:cs typeface="ＭＳ Ｐゴシック" pitchFamily="-84" charset="-128"/>
              </a:rPr>
              <a:t>Thomson </a:t>
            </a:r>
            <a:r>
              <a:rPr lang="en-US" altLang="ja-JP" sz="2800" dirty="0" smtClean="0">
                <a:cs typeface="ＭＳ Ｐゴシック" pitchFamily="-84" charset="-128"/>
              </a:rPr>
              <a:t>measured </a:t>
            </a:r>
            <a:r>
              <a:rPr lang="en-US" altLang="ja-JP" sz="2800" dirty="0">
                <a:cs typeface="ＭＳ Ｐゴシック" pitchFamily="-84" charset="-128"/>
              </a:rPr>
              <a:t>the ratio of the </a:t>
            </a:r>
            <a:r>
              <a:rPr lang="en-US" altLang="ja-JP" sz="2800" dirty="0" smtClean="0">
                <a:cs typeface="ＭＳ Ｐゴシック" pitchFamily="-84" charset="-128"/>
              </a:rPr>
              <a:t>electron’s </a:t>
            </a:r>
            <a:r>
              <a:rPr lang="en-US" altLang="ja-JP" sz="2800" dirty="0">
                <a:cs typeface="ＭＳ Ｐゴシック" pitchFamily="-84" charset="-128"/>
              </a:rPr>
              <a:t>charge to mass</a:t>
            </a:r>
            <a:r>
              <a:rPr lang="en-US" altLang="ja-JP" sz="2800" dirty="0" smtClean="0">
                <a:cs typeface="ＭＳ Ｐゴシック" pitchFamily="-84" charset="-128"/>
              </a:rPr>
              <a:t> by sending electrons </a:t>
            </a:r>
            <a:r>
              <a:rPr lang="en-US" altLang="ja-JP" sz="2800" dirty="0">
                <a:cs typeface="ＭＳ Ｐゴシック" pitchFamily="-84" charset="-128"/>
              </a:rPr>
              <a:t>through a region containing a magnetic field perpendicular to an electric field.</a:t>
            </a:r>
            <a:endParaRPr lang="en-US" sz="2800" dirty="0">
              <a:cs typeface="ＭＳ Ｐゴシック" pitchFamily="-84" charset="-128"/>
            </a:endParaRPr>
          </a:p>
        </p:txBody>
      </p:sp>
      <p:sp>
        <p:nvSpPr>
          <p:cNvPr id="22531" name="Rectangle 9"/>
          <p:cNvSpPr>
            <a:spLocks noGrp="1" noChangeArrowheads="1"/>
          </p:cNvSpPr>
          <p:nvPr>
            <p:ph type="title"/>
          </p:nvPr>
        </p:nvSpPr>
        <p:spPr>
          <a:xfrm>
            <a:off x="457200" y="0"/>
            <a:ext cx="8229600" cy="941387"/>
          </a:xfrm>
        </p:spPr>
        <p:txBody>
          <a:bodyPr/>
          <a:lstStyle/>
          <a:p>
            <a:pPr eaLnBrk="1" hangingPunct="1"/>
            <a:r>
              <a:rPr lang="en-US" dirty="0" smtClean="0">
                <a:cs typeface="ＭＳ Ｐゴシック" pitchFamily="-84" charset="-128"/>
              </a:rPr>
              <a:t>Thomson’</a:t>
            </a:r>
            <a:r>
              <a:rPr lang="en-US" altLang="ja-JP" dirty="0" smtClean="0">
                <a:cs typeface="ＭＳ Ｐゴシック" pitchFamily="-84" charset="-128"/>
              </a:rPr>
              <a:t>s </a:t>
            </a:r>
            <a:r>
              <a:rPr lang="en-US" altLang="ja-JP" dirty="0">
                <a:cs typeface="ＭＳ Ｐゴシック" pitchFamily="-84" charset="-128"/>
              </a:rPr>
              <a:t>Experiment</a:t>
            </a:r>
            <a:endParaRPr lang="en-US" dirty="0">
              <a:cs typeface="ＭＳ Ｐゴシック" pitchFamily="-84" charset="-128"/>
            </a:endParaRPr>
          </a:p>
        </p:txBody>
      </p:sp>
      <p:pic>
        <p:nvPicPr>
          <p:cNvPr id="22533" name="Picture 1"/>
          <p:cNvPicPr>
            <a:picLocks/>
          </p:cNvPicPr>
          <p:nvPr/>
        </p:nvPicPr>
        <p:blipFill>
          <a:blip r:embed="rId2"/>
          <a:srcRect/>
          <a:stretch>
            <a:fillRect/>
          </a:stretch>
        </p:blipFill>
        <p:spPr bwMode="auto">
          <a:xfrm>
            <a:off x="228600" y="2362200"/>
            <a:ext cx="4724400" cy="35052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r>
              <a:rPr lang="en-US" smtClean="0"/>
              <a:t>Monday, Oct. 8, 2012</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45</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sp>
        <p:nvSpPr>
          <p:cNvPr id="8" name="Rectangle 35"/>
          <p:cNvSpPr txBox="1">
            <a:spLocks noChangeArrowheads="1"/>
          </p:cNvSpPr>
          <p:nvPr/>
        </p:nvSpPr>
        <p:spPr bwMode="auto">
          <a:xfrm>
            <a:off x="5334000" y="2362200"/>
            <a:ext cx="3505200"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Measure the </a:t>
            </a:r>
            <a:r>
              <a:rPr lang="en-US" sz="2800" kern="0" dirty="0" smtClean="0">
                <a:solidFill>
                  <a:schemeClr val="accent2"/>
                </a:solidFill>
                <a:latin typeface="+mn-lt"/>
                <a:ea typeface="ＭＳ Ｐゴシック" pitchFamily="-1" charset="-128"/>
                <a:cs typeface="ＭＳ Ｐゴシック" pitchFamily="-84" charset="-128"/>
              </a:rPr>
              <a:t>deflection angle with only 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Turn on and adjust </a:t>
            </a:r>
            <a:r>
              <a:rPr kumimoji="0" lang="en-US" sz="2800" b="0" i="0" u="none" strike="noStrike" kern="0" cap="none" spc="0" normalizeH="0" baseline="0" noProof="0" smtClean="0">
                <a:ln>
                  <a:noFill/>
                </a:ln>
                <a:solidFill>
                  <a:schemeClr val="accent2"/>
                </a:solidFill>
                <a:effectLst/>
                <a:uLnTx/>
                <a:uFillTx/>
                <a:latin typeface="+mn-lt"/>
                <a:ea typeface="ＭＳ Ｐゴシック" pitchFamily="-1" charset="-128"/>
                <a:cs typeface="ＭＳ Ｐゴシック" pitchFamily="-84" charset="-128"/>
              </a:rPr>
              <a:t>B field </a:t>
            </a:r>
            <a:r>
              <a:rPr kumimoji="0" lang="en-US" sz="2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till </a:t>
            </a:r>
            <a:r>
              <a:rPr lang="en-US" sz="2800" kern="0" dirty="0" smtClean="0">
                <a:solidFill>
                  <a:schemeClr val="accent2"/>
                </a:solidFill>
                <a:latin typeface="+mn-lt"/>
                <a:ea typeface="ＭＳ Ｐゴシック" pitchFamily="-1" charset="-128"/>
                <a:cs typeface="ＭＳ Ｐゴシック" pitchFamily="-84" charset="-128"/>
              </a:rPr>
              <a:t>no deflection!</a:t>
            </a:r>
            <a:endPar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ＭＳ Ｐゴシック" pitchFamily="-84" charset="-128"/>
            </a:endParaRPr>
          </a:p>
        </p:txBody>
      </p:sp>
      <p:sp>
        <p:nvSpPr>
          <p:cNvPr id="9" name="Rectangle 35"/>
          <p:cNvSpPr txBox="1">
            <a:spLocks noChangeArrowheads="1"/>
          </p:cNvSpPr>
          <p:nvPr/>
        </p:nvSpPr>
        <p:spPr bwMode="auto">
          <a:xfrm>
            <a:off x="5410200" y="4419600"/>
            <a:ext cx="3505200"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800" kern="0" dirty="0" smtClean="0">
                <a:solidFill>
                  <a:schemeClr val="accent2"/>
                </a:solidFill>
                <a:latin typeface="+mn-lt"/>
                <a:ea typeface="ＭＳ Ｐゴシック" pitchFamily="-1" charset="-128"/>
                <a:cs typeface="ＭＳ Ｐゴシック" pitchFamily="-84" charset="-128"/>
              </a:rPr>
              <a:t>What do we know?</a:t>
            </a:r>
          </a:p>
          <a:p>
            <a:pPr marL="800100" lvl="1" indent="-342900">
              <a:spcBef>
                <a:spcPct val="20000"/>
              </a:spcBef>
              <a:buFontTx/>
              <a:buChar char="•"/>
            </a:pPr>
            <a:r>
              <a:rPr lang="en-US" kern="0" dirty="0" smtClean="0">
                <a:solidFill>
                  <a:srgbClr val="660066"/>
                </a:solidFill>
                <a:latin typeface="Lucida Calligraphy"/>
                <a:ea typeface="ＭＳ Ｐゴシック" pitchFamily="-1" charset="-128"/>
                <a:cs typeface="Lucida Calligraphy"/>
              </a:rPr>
              <a:t>l</a:t>
            </a:r>
            <a:r>
              <a:rPr kumimoji="0" lang="en-US" b="0" i="0" u="none" strike="noStrike" kern="0" cap="none" spc="0" normalizeH="0" baseline="0" noProof="0" dirty="0" smtClean="0">
                <a:ln>
                  <a:noFill/>
                </a:ln>
                <a:solidFill>
                  <a:srgbClr val="660066"/>
                </a:solidFill>
                <a:effectLst/>
                <a:uLnTx/>
                <a:uFillTx/>
                <a:latin typeface="+mn-lt"/>
                <a:ea typeface="ＭＳ Ｐゴシック" pitchFamily="-1" charset="-128"/>
                <a:cs typeface="ＭＳ Ｐゴシック" pitchFamily="-84" charset="-128"/>
              </a:rPr>
              <a:t>, </a:t>
            </a:r>
            <a:r>
              <a:rPr lang="en-US" kern="0" dirty="0" smtClean="0">
                <a:solidFill>
                  <a:srgbClr val="660066"/>
                </a:solidFill>
                <a:latin typeface="+mn-lt"/>
                <a:ea typeface="ＭＳ Ｐゴシック" pitchFamily="-1" charset="-128"/>
                <a:cs typeface="ＭＳ Ｐゴシック" pitchFamily="-84" charset="-128"/>
              </a:rPr>
              <a:t>B, E and </a:t>
            </a:r>
            <a:r>
              <a:rPr lang="en-US" kern="0" dirty="0" err="1" smtClean="0">
                <a:solidFill>
                  <a:srgbClr val="660066"/>
                </a:solidFill>
                <a:latin typeface="Symbol" charset="2"/>
                <a:ea typeface="ＭＳ Ｐゴシック" pitchFamily="-1" charset="-128"/>
                <a:cs typeface="Symbol" charset="2"/>
              </a:rPr>
              <a:t>θ</a:t>
            </a:r>
            <a:endParaRPr lang="en-US" kern="0" dirty="0" smtClean="0">
              <a:solidFill>
                <a:srgbClr val="660066"/>
              </a:solidFill>
              <a:latin typeface="Symbol" charset="2"/>
              <a:ea typeface="ＭＳ Ｐゴシック" pitchFamily="-1" charset="-128"/>
              <a:cs typeface="Symbol" charset="2"/>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accent2"/>
                </a:solidFill>
                <a:effectLst/>
                <a:uLnTx/>
                <a:uFillTx/>
                <a:latin typeface="+mj-lt"/>
                <a:ea typeface="ＭＳ Ｐゴシック" pitchFamily="-1" charset="-128"/>
                <a:cs typeface="Symbol" charset="2"/>
              </a:rPr>
              <a:t>What do we not know?</a:t>
            </a:r>
          </a:p>
          <a:p>
            <a:pPr marL="800100" lvl="1" indent="-342900">
              <a:spcBef>
                <a:spcPct val="20000"/>
              </a:spcBef>
              <a:buFontTx/>
              <a:buChar char="•"/>
            </a:pPr>
            <a:r>
              <a:rPr lang="en-US" kern="0" dirty="0" smtClean="0">
                <a:solidFill>
                  <a:srgbClr val="660066"/>
                </a:solidFill>
                <a:latin typeface="Lucida Calligraphy"/>
                <a:ea typeface="ＭＳ Ｐゴシック" pitchFamily="-1" charset="-128"/>
                <a:cs typeface="Lucida Calligraphy"/>
              </a:rPr>
              <a:t>v</a:t>
            </a:r>
            <a:r>
              <a:rPr lang="en-US" kern="0" baseline="-25000" dirty="0" smtClean="0">
                <a:solidFill>
                  <a:srgbClr val="660066"/>
                </a:solidFill>
                <a:latin typeface="+mj-lt"/>
                <a:ea typeface="ＭＳ Ｐゴシック" pitchFamily="-1" charset="-128"/>
                <a:cs typeface="Symbol" charset="2"/>
              </a:rPr>
              <a:t>0</a:t>
            </a:r>
            <a:r>
              <a:rPr lang="en-US" kern="0" dirty="0" smtClean="0">
                <a:solidFill>
                  <a:srgbClr val="660066"/>
                </a:solidFill>
                <a:latin typeface="+mj-lt"/>
                <a:ea typeface="ＭＳ Ｐゴシック" pitchFamily="-1" charset="-128"/>
                <a:cs typeface="Symbol" charset="2"/>
              </a:rPr>
              <a:t>, </a:t>
            </a:r>
            <a:r>
              <a:rPr lang="en-US" kern="0" dirty="0" err="1" smtClean="0">
                <a:solidFill>
                  <a:srgbClr val="660066"/>
                </a:solidFill>
                <a:latin typeface="+mj-lt"/>
                <a:ea typeface="ＭＳ Ｐゴシック" pitchFamily="-1" charset="-128"/>
                <a:cs typeface="Symbol" charset="2"/>
              </a:rPr>
              <a:t>q</a:t>
            </a:r>
            <a:r>
              <a:rPr lang="en-US" kern="0" dirty="0" smtClean="0">
                <a:solidFill>
                  <a:srgbClr val="660066"/>
                </a:solidFill>
                <a:latin typeface="+mj-lt"/>
                <a:ea typeface="ＭＳ Ｐゴシック" pitchFamily="-1" charset="-128"/>
                <a:cs typeface="Symbol" charset="2"/>
              </a:rPr>
              <a:t> and </a:t>
            </a:r>
            <a:r>
              <a:rPr lang="en-US" kern="0" dirty="0" err="1" smtClean="0">
                <a:solidFill>
                  <a:srgbClr val="660066"/>
                </a:solidFill>
                <a:latin typeface="+mj-lt"/>
                <a:ea typeface="ＭＳ Ｐゴシック" pitchFamily="-1" charset="-128"/>
                <a:cs typeface="Symbol" charset="2"/>
              </a:rPr>
              <a:t>m</a:t>
            </a:r>
            <a:endParaRPr kumimoji="0" lang="en-US" b="0" i="0" u="none" strike="noStrike" kern="0" cap="none" spc="0" normalizeH="0" baseline="0" noProof="0" dirty="0">
              <a:ln>
                <a:noFill/>
              </a:ln>
              <a:solidFill>
                <a:srgbClr val="660066"/>
              </a:solidFill>
              <a:effectLst/>
              <a:uLnTx/>
              <a:uFillTx/>
              <a:latin typeface="+mj-lt"/>
              <a:ea typeface="ＭＳ Ｐゴシック" pitchFamily="-1" charset="-128"/>
              <a:cs typeface="Symbol" charset="2"/>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457200" y="685800"/>
            <a:ext cx="8382000" cy="1447800"/>
          </a:xfrm>
        </p:spPr>
        <p:txBody>
          <a:bodyPr/>
          <a:lstStyle/>
          <a:p>
            <a:pPr eaLnBrk="1" hangingPunct="1"/>
            <a:r>
              <a:rPr lang="en-US" sz="2000" dirty="0" smtClean="0">
                <a:cs typeface="ＭＳ Ｐゴシック" pitchFamily="-84" charset="-128"/>
              </a:rPr>
              <a:t>In an experiment similar to Thomson’s, we use deflecting plates 5.0cm in length with an electric field of 1.2x10</a:t>
            </a:r>
            <a:r>
              <a:rPr lang="en-US" sz="2000" baseline="30000" dirty="0" smtClean="0">
                <a:cs typeface="ＭＳ Ｐゴシック" pitchFamily="-84" charset="-128"/>
              </a:rPr>
              <a:t>4</a:t>
            </a:r>
            <a:r>
              <a:rPr lang="en-US" sz="2000" dirty="0" smtClean="0">
                <a:cs typeface="ＭＳ Ｐゴシック" pitchFamily="-84" charset="-128"/>
              </a:rPr>
              <a:t>V/m.  Without the magnetic field, we find an angular deflection of 30</a:t>
            </a:r>
            <a:r>
              <a:rPr lang="en-US" sz="2000" baseline="30000" dirty="0" smtClean="0">
                <a:cs typeface="ＭＳ Ｐゴシック" pitchFamily="-84" charset="-128"/>
              </a:rPr>
              <a:t>o</a:t>
            </a:r>
            <a:r>
              <a:rPr lang="en-US" sz="2000" dirty="0" smtClean="0">
                <a:cs typeface="ＭＳ Ｐゴシック" pitchFamily="-84" charset="-128"/>
              </a:rPr>
              <a:t>, and with a magnetic field of 8.8x10</a:t>
            </a:r>
            <a:r>
              <a:rPr lang="en-US" sz="2000" baseline="30000" dirty="0" smtClean="0">
                <a:cs typeface="ＭＳ Ｐゴシック" pitchFamily="-84" charset="-128"/>
              </a:rPr>
              <a:t>-4</a:t>
            </a:r>
            <a:r>
              <a:rPr lang="en-US" sz="2000" dirty="0" smtClean="0">
                <a:cs typeface="ＭＳ Ｐゴシック" pitchFamily="-84" charset="-128"/>
              </a:rPr>
              <a:t>T we find no deflection.  What is the initial velocity of the electron and its </a:t>
            </a:r>
            <a:r>
              <a:rPr lang="en-US" sz="2000" dirty="0" err="1" smtClean="0">
                <a:cs typeface="ＭＳ Ｐゴシック" pitchFamily="-84" charset="-128"/>
              </a:rPr>
              <a:t>q/m</a:t>
            </a:r>
            <a:r>
              <a:rPr lang="en-US" sz="2000" dirty="0" smtClean="0">
                <a:cs typeface="ＭＳ Ｐゴシック" pitchFamily="-84" charset="-128"/>
              </a:rPr>
              <a:t>?</a:t>
            </a:r>
            <a:endParaRPr lang="en-US" sz="2000" dirty="0">
              <a:cs typeface="ＭＳ Ｐゴシック" pitchFamily="-84" charset="-128"/>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dirty="0" smtClean="0">
                <a:cs typeface="ＭＳ Ｐゴシック" pitchFamily="-84" charset="-128"/>
              </a:rPr>
              <a:t>Ex 3.1: Thomson’s experiment</a:t>
            </a:r>
            <a:endParaRPr lang="en-US"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Oct. 8, 2012</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46</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sp>
        <p:nvSpPr>
          <p:cNvPr id="9" name="Rectangle 35"/>
          <p:cNvSpPr txBox="1">
            <a:spLocks noChangeArrowheads="1"/>
          </p:cNvSpPr>
          <p:nvPr/>
        </p:nvSpPr>
        <p:spPr bwMode="auto">
          <a:xfrm>
            <a:off x="381000" y="2057400"/>
            <a:ext cx="85344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First v</a:t>
            </a:r>
            <a:r>
              <a:rPr kumimoji="0" lang="en-US" sz="2000" b="0" i="0" u="none" strike="noStrike" kern="0" cap="none" spc="0" normalizeH="0" baseline="-25000" noProof="0" dirty="0" smtClean="0">
                <a:ln>
                  <a:noFill/>
                </a:ln>
                <a:solidFill>
                  <a:schemeClr val="accent2"/>
                </a:solidFill>
                <a:effectLst/>
                <a:uLnTx/>
                <a:uFillTx/>
                <a:latin typeface="+mn-lt"/>
                <a:ea typeface="ＭＳ Ｐゴシック" pitchFamily="-1" charset="-128"/>
                <a:cs typeface="ＭＳ Ｐゴシック" pitchFamily="-84" charset="-128"/>
              </a:rPr>
              <a:t>0</a:t>
            </a:r>
            <a:r>
              <a:rPr kumimoji="0" lang="en-US" sz="20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 using E and B, we obtain: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sz="2000" kern="0" baseline="0" dirty="0" smtClean="0">
              <a:solidFill>
                <a:schemeClr val="accent2"/>
              </a:solidFill>
              <a:latin typeface="+mn-lt"/>
              <a:ea typeface="ＭＳ Ｐゴシック" pitchFamily="-1" charset="-128"/>
              <a:cs typeface="ＭＳ Ｐゴシック" pitchFamily="-84"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sz="2000" kern="0" baseline="0" dirty="0" smtClean="0">
              <a:solidFill>
                <a:schemeClr val="accent2"/>
              </a:solidFill>
              <a:latin typeface="+mn-lt"/>
              <a:ea typeface="ＭＳ Ｐゴシック" pitchFamily="-1" charset="-128"/>
              <a:cs typeface="ＭＳ Ｐゴシック" pitchFamily="-84"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noProof="0" dirty="0" err="1" smtClean="0">
                <a:ln>
                  <a:noFill/>
                </a:ln>
                <a:solidFill>
                  <a:schemeClr val="accent2"/>
                </a:solidFill>
                <a:effectLst/>
                <a:uLnTx/>
                <a:uFillTx/>
                <a:latin typeface="+mn-lt"/>
                <a:ea typeface="ＭＳ Ｐゴシック" pitchFamily="-1" charset="-128"/>
                <a:cs typeface="ＭＳ Ｐゴシック" pitchFamily="-84" charset="-128"/>
              </a:rPr>
              <a:t>q/m</a:t>
            </a:r>
            <a:r>
              <a:rPr kumimoji="0" lang="en-US" sz="20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 is then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sz="2000" kern="0" baseline="0" dirty="0" smtClean="0">
              <a:solidFill>
                <a:schemeClr val="accent2"/>
              </a:solidFill>
              <a:latin typeface="+mn-lt"/>
              <a:ea typeface="ＭＳ Ｐゴシック" pitchFamily="-1" charset="-128"/>
              <a:cs typeface="ＭＳ Ｐゴシック" pitchFamily="-84"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sz="2000" kern="0" baseline="0" dirty="0" smtClean="0">
              <a:solidFill>
                <a:schemeClr val="accent2"/>
              </a:solidFill>
              <a:latin typeface="+mn-lt"/>
              <a:ea typeface="ＭＳ Ｐゴシック" pitchFamily="-1" charset="-128"/>
              <a:cs typeface="ＭＳ Ｐゴシック" pitchFamily="-84"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000" kern="0" noProof="0" dirty="0" smtClean="0">
                <a:solidFill>
                  <a:schemeClr val="accent2"/>
                </a:solidFill>
                <a:latin typeface="+mn-lt"/>
                <a:ea typeface="ＭＳ Ｐゴシック" pitchFamily="-1" charset="-128"/>
                <a:cs typeface="ＭＳ Ｐゴシック" pitchFamily="-84" charset="-128"/>
              </a:rPr>
              <a:t>What is the actual value of </a:t>
            </a:r>
            <a:r>
              <a:rPr lang="en-US" sz="2000" kern="0" noProof="0" dirty="0" err="1" smtClean="0">
                <a:solidFill>
                  <a:schemeClr val="accent2"/>
                </a:solidFill>
                <a:latin typeface="+mn-lt"/>
                <a:ea typeface="ＭＳ Ｐゴシック" pitchFamily="-1" charset="-128"/>
                <a:cs typeface="ＭＳ Ｐゴシック" pitchFamily="-84" charset="-128"/>
              </a:rPr>
              <a:t>q/m</a:t>
            </a:r>
            <a:r>
              <a:rPr lang="en-US" sz="2000" kern="0" noProof="0" dirty="0" smtClean="0">
                <a:solidFill>
                  <a:schemeClr val="accent2"/>
                </a:solidFill>
                <a:latin typeface="+mn-lt"/>
                <a:ea typeface="ＭＳ Ｐゴシック" pitchFamily="-1" charset="-128"/>
                <a:cs typeface="ＭＳ Ｐゴシック" pitchFamily="-84" charset="-128"/>
              </a:rPr>
              <a:t> using the known quantities?</a:t>
            </a:r>
            <a:endParaRPr kumimoji="0" lang="en-US" sz="20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endParaRPr>
          </a:p>
        </p:txBody>
      </p:sp>
      <p:graphicFrame>
        <p:nvGraphicFramePr>
          <p:cNvPr id="333826" name="Object 2"/>
          <p:cNvGraphicFramePr>
            <a:graphicFrameLocks noChangeAspect="1"/>
          </p:cNvGraphicFramePr>
          <p:nvPr/>
        </p:nvGraphicFramePr>
        <p:xfrm>
          <a:off x="1371600" y="2590800"/>
          <a:ext cx="2035175" cy="914400"/>
        </p:xfrm>
        <a:graphic>
          <a:graphicData uri="http://schemas.openxmlformats.org/presentationml/2006/ole">
            <p:oleObj spid="_x0000_s249858" name="Equation" r:id="rId3" imgW="876300" imgH="393700" progId="Equation.DSMT4">
              <p:embed/>
            </p:oleObj>
          </a:graphicData>
        </a:graphic>
      </p:graphicFrame>
      <p:graphicFrame>
        <p:nvGraphicFramePr>
          <p:cNvPr id="333827" name="Object 3"/>
          <p:cNvGraphicFramePr>
            <a:graphicFrameLocks noChangeAspect="1"/>
          </p:cNvGraphicFramePr>
          <p:nvPr/>
        </p:nvGraphicFramePr>
        <p:xfrm>
          <a:off x="914400" y="3886200"/>
          <a:ext cx="2093912" cy="914400"/>
        </p:xfrm>
        <a:graphic>
          <a:graphicData uri="http://schemas.openxmlformats.org/presentationml/2006/ole">
            <p:oleObj spid="_x0000_s249859" name="Equation" r:id="rId4" imgW="901700" imgH="393700" progId="Equation.DSMT4">
              <p:embed/>
            </p:oleObj>
          </a:graphicData>
        </a:graphic>
      </p:graphicFrame>
      <p:graphicFrame>
        <p:nvGraphicFramePr>
          <p:cNvPr id="333828" name="Object 4"/>
          <p:cNvGraphicFramePr>
            <a:graphicFrameLocks noChangeAspect="1"/>
          </p:cNvGraphicFramePr>
          <p:nvPr/>
        </p:nvGraphicFramePr>
        <p:xfrm>
          <a:off x="3429000" y="2514600"/>
          <a:ext cx="1828800" cy="973138"/>
        </p:xfrm>
        <a:graphic>
          <a:graphicData uri="http://schemas.openxmlformats.org/presentationml/2006/ole">
            <p:oleObj spid="_x0000_s249860" name="Equation" r:id="rId5" imgW="787400" imgH="419100" progId="Equation.DSMT4">
              <p:embed/>
            </p:oleObj>
          </a:graphicData>
        </a:graphic>
      </p:graphicFrame>
      <p:graphicFrame>
        <p:nvGraphicFramePr>
          <p:cNvPr id="333829" name="Object 5"/>
          <p:cNvGraphicFramePr>
            <a:graphicFrameLocks noChangeAspect="1"/>
          </p:cNvGraphicFramePr>
          <p:nvPr/>
        </p:nvGraphicFramePr>
        <p:xfrm>
          <a:off x="5262562" y="2743200"/>
          <a:ext cx="1976438" cy="530225"/>
        </p:xfrm>
        <a:graphic>
          <a:graphicData uri="http://schemas.openxmlformats.org/presentationml/2006/ole">
            <p:oleObj spid="_x0000_s249861" name="Equation" r:id="rId6" imgW="850900" imgH="228600" progId="Equation.DSMT4">
              <p:embed/>
            </p:oleObj>
          </a:graphicData>
        </a:graphic>
      </p:graphicFrame>
      <p:graphicFrame>
        <p:nvGraphicFramePr>
          <p:cNvPr id="333830" name="Object 6"/>
          <p:cNvGraphicFramePr>
            <a:graphicFrameLocks noChangeAspect="1"/>
          </p:cNvGraphicFramePr>
          <p:nvPr/>
        </p:nvGraphicFramePr>
        <p:xfrm>
          <a:off x="3048000" y="3886200"/>
          <a:ext cx="2890838" cy="1179513"/>
        </p:xfrm>
        <a:graphic>
          <a:graphicData uri="http://schemas.openxmlformats.org/presentationml/2006/ole">
            <p:oleObj spid="_x0000_s249862" name="Equation" r:id="rId7" imgW="1244600" imgH="508000" progId="Equation.DSMT4">
              <p:embed/>
            </p:oleObj>
          </a:graphicData>
        </a:graphic>
      </p:graphicFrame>
      <p:graphicFrame>
        <p:nvGraphicFramePr>
          <p:cNvPr id="333831" name="Object 7"/>
          <p:cNvGraphicFramePr>
            <a:graphicFrameLocks noChangeAspect="1"/>
          </p:cNvGraphicFramePr>
          <p:nvPr/>
        </p:nvGraphicFramePr>
        <p:xfrm>
          <a:off x="5894388" y="4114800"/>
          <a:ext cx="2182812" cy="530225"/>
        </p:xfrm>
        <a:graphic>
          <a:graphicData uri="http://schemas.openxmlformats.org/presentationml/2006/ole">
            <p:oleObj spid="_x0000_s249863" name="Equation" r:id="rId8" imgW="939800" imgH="228600" progId="Equation.DSMT4">
              <p:embed/>
            </p:oleObj>
          </a:graphicData>
        </a:graphic>
      </p:graphicFrame>
      <p:graphicFrame>
        <p:nvGraphicFramePr>
          <p:cNvPr id="333832" name="Object 8"/>
          <p:cNvGraphicFramePr>
            <a:graphicFrameLocks noChangeAspect="1"/>
          </p:cNvGraphicFramePr>
          <p:nvPr/>
        </p:nvGraphicFramePr>
        <p:xfrm>
          <a:off x="1787525" y="5429250"/>
          <a:ext cx="4884738" cy="819150"/>
        </p:xfrm>
        <a:graphic>
          <a:graphicData uri="http://schemas.openxmlformats.org/presentationml/2006/ole">
            <p:oleObj spid="_x0000_s249864" name="Equation" r:id="rId9" imgW="2501900" imgH="419100" progId="Equation.DSMT4">
              <p:embed/>
            </p:oleObj>
          </a:graphicData>
        </a:graphic>
      </p:graphicFrame>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3" name="AutoShape 3"/>
          <p:cNvSpPr>
            <a:spLocks noGrp="1" noChangeAspect="1" noChangeArrowheads="1"/>
          </p:cNvSpPr>
          <p:nvPr>
            <p:ph type="body" sz="half" idx="1"/>
          </p:nvPr>
        </p:nvSpPr>
        <p:spPr>
          <a:xfrm>
            <a:off x="457200" y="914400"/>
            <a:ext cx="8383587" cy="1447800"/>
          </a:xfrm>
          <a:extLst>
            <a:ext uri="{91240B29-F687-4f45-9708-019B960494DF}"/>
          </a:extLst>
        </p:spPr>
        <p:txBody>
          <a:bodyPr/>
          <a:lstStyle/>
          <a:p>
            <a:r>
              <a:rPr lang="en-US" sz="2800" dirty="0" smtClean="0">
                <a:ea typeface="Times New Roman" pitchFamily="-84" charset="0"/>
                <a:cs typeface="Times New Roman" pitchFamily="-84" charset="0"/>
              </a:rPr>
              <a:t>Millikan (and Fletcher) in 1909 measured charge of electron, showed that free electric charge is in multiples of the basic charge of an electron</a:t>
            </a:r>
            <a:endParaRPr lang="en-US" sz="2800" dirty="0">
              <a:ea typeface="Times New Roman" pitchFamily="-84" charset="0"/>
              <a:cs typeface="Times New Roman" pitchFamily="-84" charset="0"/>
            </a:endParaRPr>
          </a:p>
        </p:txBody>
      </p:sp>
      <p:sp>
        <p:nvSpPr>
          <p:cNvPr id="51202" name="Rectangle 2"/>
          <p:cNvSpPr>
            <a:spLocks noGrp="1" noChangeArrowheads="1"/>
          </p:cNvSpPr>
          <p:nvPr>
            <p:ph type="title"/>
          </p:nvPr>
        </p:nvSpPr>
        <p:spPr>
          <a:xfrm>
            <a:off x="457200" y="76200"/>
            <a:ext cx="8229600" cy="865187"/>
          </a:xfrm>
        </p:spPr>
        <p:txBody>
          <a:bodyPr/>
          <a:lstStyle/>
          <a:p>
            <a:pPr eaLnBrk="1" hangingPunct="1">
              <a:defRPr/>
            </a:pPr>
            <a:r>
              <a:rPr lang="en-US" dirty="0" smtClean="0">
                <a:cs typeface="+mj-cs"/>
              </a:rPr>
              <a:t>Determination of Electron Charge</a:t>
            </a:r>
          </a:p>
        </p:txBody>
      </p:sp>
      <p:pic>
        <p:nvPicPr>
          <p:cNvPr id="24581" name="Picture 17" descr="0304b"/>
          <p:cNvPicPr>
            <a:picLocks noChangeAspect="1" noChangeArrowheads="1"/>
          </p:cNvPicPr>
          <p:nvPr/>
        </p:nvPicPr>
        <p:blipFill>
          <a:blip r:embed="rId2"/>
          <a:srcRect b="7475"/>
          <a:stretch>
            <a:fillRect/>
          </a:stretch>
        </p:blipFill>
        <p:spPr bwMode="auto">
          <a:xfrm>
            <a:off x="4876800" y="2362200"/>
            <a:ext cx="4252913" cy="3124200"/>
          </a:xfrm>
          <a:prstGeom prst="rect">
            <a:avLst/>
          </a:prstGeom>
          <a:noFill/>
          <a:ln w="9525">
            <a:noFill/>
            <a:miter lim="800000"/>
            <a:headEnd/>
            <a:tailEnd/>
          </a:ln>
        </p:spPr>
      </p:pic>
      <p:pic>
        <p:nvPicPr>
          <p:cNvPr id="24582" name="Picture 1"/>
          <p:cNvPicPr>
            <a:picLocks/>
          </p:cNvPicPr>
          <p:nvPr/>
        </p:nvPicPr>
        <p:blipFill>
          <a:blip r:embed="rId3"/>
          <a:srcRect/>
          <a:stretch>
            <a:fillRect/>
          </a:stretch>
        </p:blipFill>
        <p:spPr bwMode="auto">
          <a:xfrm>
            <a:off x="38100" y="2362200"/>
            <a:ext cx="4800600" cy="31242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Monday, Oct. 8, 2012</a:t>
            </a:r>
            <a:endParaRPr lang="en-US"/>
          </a:p>
        </p:txBody>
      </p:sp>
      <p:sp>
        <p:nvSpPr>
          <p:cNvPr id="7" name="Slide Number Placeholder 6"/>
          <p:cNvSpPr>
            <a:spLocks noGrp="1"/>
          </p:cNvSpPr>
          <p:nvPr>
            <p:ph type="sldNum" sz="quarter" idx="12"/>
          </p:nvPr>
        </p:nvSpPr>
        <p:spPr/>
        <p:txBody>
          <a:bodyPr/>
          <a:lstStyle/>
          <a:p>
            <a:fld id="{FDDAF44D-5BDC-464D-BFC2-357404B9B058}" type="slidenum">
              <a:rPr lang="en-US" smtClean="0"/>
              <a:pPr/>
              <a:t>47</a:t>
            </a:fld>
            <a:endParaRPr lang="en-US"/>
          </a:p>
        </p:txBody>
      </p:sp>
      <p:sp>
        <p:nvSpPr>
          <p:cNvPr id="8" name="Footer Placeholder 7"/>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76200"/>
            <a:ext cx="8229600" cy="636587"/>
          </a:xfrm>
        </p:spPr>
        <p:txBody>
          <a:bodyPr/>
          <a:lstStyle/>
          <a:p>
            <a:pPr eaLnBrk="1" hangingPunct="1">
              <a:defRPr/>
            </a:pPr>
            <a:r>
              <a:rPr lang="en-US" sz="4800" dirty="0" smtClean="0">
                <a:cs typeface="+mj-cs"/>
              </a:rPr>
              <a:t>Line Spectra</a:t>
            </a:r>
          </a:p>
        </p:txBody>
      </p:sp>
      <p:sp>
        <p:nvSpPr>
          <p:cNvPr id="58371" name="Rectangle 3"/>
          <p:cNvSpPr>
            <a:spLocks noGrp="1" noChangeArrowheads="1"/>
          </p:cNvSpPr>
          <p:nvPr>
            <p:ph type="body" sz="half" idx="1"/>
          </p:nvPr>
        </p:nvSpPr>
        <p:spPr>
          <a:xfrm>
            <a:off x="457201" y="650875"/>
            <a:ext cx="8229600" cy="5292725"/>
          </a:xfrm>
        </p:spPr>
        <p:txBody>
          <a:bodyPr/>
          <a:lstStyle/>
          <a:p>
            <a:pPr eaLnBrk="1" hangingPunct="1">
              <a:lnSpc>
                <a:spcPct val="90000"/>
              </a:lnSpc>
            </a:pPr>
            <a:r>
              <a:rPr lang="en-US" dirty="0" smtClean="0">
                <a:cs typeface="ＭＳ Ｐゴシック" pitchFamily="-84" charset="-128"/>
              </a:rPr>
              <a:t>Chemical elements produce unique wavelengths of light when burned or excited in an electrical discharge.</a:t>
            </a:r>
          </a:p>
          <a:p>
            <a:pPr eaLnBrk="1" hangingPunct="1">
              <a:lnSpc>
                <a:spcPct val="90000"/>
              </a:lnSpc>
            </a:pPr>
            <a:r>
              <a:rPr lang="en-US" dirty="0" smtClean="0">
                <a:cs typeface="ＭＳ Ｐゴシック" pitchFamily="-84" charset="-128"/>
              </a:rPr>
              <a:t>Collimated light is passed through a diffraction grating with thousands of ruling lines per centimeter.</a:t>
            </a:r>
          </a:p>
          <a:p>
            <a:pPr lvl="1" eaLnBrk="1" hangingPunct="1">
              <a:lnSpc>
                <a:spcPct val="90000"/>
              </a:lnSpc>
            </a:pPr>
            <a:r>
              <a:rPr lang="en-US" sz="3200" dirty="0" smtClean="0"/>
              <a:t>The diffracted light is separated at an angle </a:t>
            </a:r>
            <a:r>
              <a:rPr lang="en-US" sz="3200" dirty="0" err="1" smtClean="0">
                <a:latin typeface="Symbol" pitchFamily="-84" charset="2"/>
                <a:ea typeface="Symbol" pitchFamily="-84" charset="2"/>
                <a:cs typeface="Symbol" pitchFamily="-84" charset="2"/>
              </a:rPr>
              <a:t>θ</a:t>
            </a:r>
            <a:r>
              <a:rPr lang="en-US" sz="3200" dirty="0" smtClean="0"/>
              <a:t> according to its wavelength </a:t>
            </a:r>
            <a:r>
              <a:rPr lang="en-US" sz="3200" dirty="0" err="1" smtClean="0">
                <a:latin typeface="Lucida Grande" pitchFamily="-84" charset="0"/>
              </a:rPr>
              <a:t>λ</a:t>
            </a:r>
            <a:r>
              <a:rPr lang="en-US" sz="3200" dirty="0" smtClean="0"/>
              <a:t> by the equation:</a:t>
            </a:r>
          </a:p>
          <a:p>
            <a:pPr eaLnBrk="1" hangingPunct="1">
              <a:lnSpc>
                <a:spcPct val="90000"/>
              </a:lnSpc>
              <a:buFont typeface="Wingdings" pitchFamily="-84" charset="2"/>
              <a:buNone/>
            </a:pPr>
            <a:endParaRPr lang="en-US" dirty="0" smtClean="0">
              <a:cs typeface="ＭＳ Ｐゴシック" pitchFamily="-84" charset="-128"/>
            </a:endParaRPr>
          </a:p>
          <a:p>
            <a:pPr eaLnBrk="1" hangingPunct="1">
              <a:lnSpc>
                <a:spcPct val="90000"/>
              </a:lnSpc>
            </a:pPr>
            <a:endParaRPr lang="en-US" dirty="0" smtClean="0">
              <a:cs typeface="ＭＳ Ｐゴシック" pitchFamily="-84" charset="-128"/>
            </a:endParaRPr>
          </a:p>
          <a:p>
            <a:pPr eaLnBrk="1" hangingPunct="1">
              <a:lnSpc>
                <a:spcPct val="90000"/>
              </a:lnSpc>
              <a:buFont typeface="Wingdings" pitchFamily="-84" charset="2"/>
              <a:buNone/>
            </a:pPr>
            <a:r>
              <a:rPr lang="en-US" dirty="0" smtClean="0">
                <a:cs typeface="ＭＳ Ｐゴシック" pitchFamily="-84" charset="-128"/>
              </a:rPr>
              <a:t>	where </a:t>
            </a:r>
            <a:r>
              <a:rPr lang="en-US" i="1" dirty="0" err="1" smtClean="0">
                <a:cs typeface="ＭＳ Ｐゴシック" pitchFamily="-84" charset="-128"/>
              </a:rPr>
              <a:t>d</a:t>
            </a:r>
            <a:r>
              <a:rPr lang="en-US" dirty="0" smtClean="0">
                <a:cs typeface="ＭＳ Ｐゴシック" pitchFamily="-84" charset="-128"/>
              </a:rPr>
              <a:t> is the distance between rulings and </a:t>
            </a:r>
            <a:r>
              <a:rPr lang="en-US" i="1" dirty="0" err="1" smtClean="0">
                <a:cs typeface="ＭＳ Ｐゴシック" pitchFamily="-84" charset="-128"/>
              </a:rPr>
              <a:t>n</a:t>
            </a:r>
            <a:r>
              <a:rPr lang="en-US" dirty="0" smtClean="0">
                <a:cs typeface="ＭＳ Ｐゴシック" pitchFamily="-84" charset="-128"/>
              </a:rPr>
              <a:t> is an integer called the order number</a:t>
            </a:r>
            <a:endParaRPr lang="en-US" sz="2800" dirty="0" smtClean="0">
              <a:cs typeface="ＭＳ Ｐゴシック" pitchFamily="-84" charset="-128"/>
            </a:endParaRPr>
          </a:p>
        </p:txBody>
      </p:sp>
      <p:pic>
        <p:nvPicPr>
          <p:cNvPr id="26628" name="Picture 10"/>
          <p:cNvPicPr preferRelativeResize="0">
            <a:picLocks noChangeAspect="1" noChangeArrowheads="1"/>
          </p:cNvPicPr>
          <p:nvPr/>
        </p:nvPicPr>
        <p:blipFill>
          <a:blip r:embed="rId2"/>
          <a:srcRect/>
          <a:stretch>
            <a:fillRect/>
          </a:stretch>
        </p:blipFill>
        <p:spPr bwMode="auto">
          <a:xfrm>
            <a:off x="3352800" y="4343400"/>
            <a:ext cx="2946400" cy="5334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r>
              <a:rPr lang="en-US" smtClean="0"/>
              <a:t>Monday, Oct. 8, 2012</a:t>
            </a:r>
            <a:endParaRPr lang="en-US"/>
          </a:p>
        </p:txBody>
      </p:sp>
      <p:sp>
        <p:nvSpPr>
          <p:cNvPr id="6" name="Slide Number Placeholder 5"/>
          <p:cNvSpPr>
            <a:spLocks noGrp="1"/>
          </p:cNvSpPr>
          <p:nvPr>
            <p:ph type="sldNum" sz="quarter" idx="12"/>
          </p:nvPr>
        </p:nvSpPr>
        <p:spPr/>
        <p:txBody>
          <a:bodyPr/>
          <a:lstStyle/>
          <a:p>
            <a:fld id="{FDDAF44D-5BDC-464D-BFC2-357404B9B058}" type="slidenum">
              <a:rPr lang="en-US" smtClean="0"/>
              <a:pPr/>
              <a:t>48</a:t>
            </a:fld>
            <a:endParaRPr lang="en-US" dirty="0"/>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0"/>
            <a:ext cx="8229600" cy="788987"/>
          </a:xfrm>
        </p:spPr>
        <p:txBody>
          <a:bodyPr/>
          <a:lstStyle/>
          <a:p>
            <a:pPr eaLnBrk="1" hangingPunct="1">
              <a:defRPr/>
            </a:pPr>
            <a:r>
              <a:rPr lang="en-US" dirty="0" err="1" smtClean="0">
                <a:cs typeface="+mj-cs"/>
              </a:rPr>
              <a:t>Rydberg</a:t>
            </a:r>
            <a:r>
              <a:rPr lang="en-US" dirty="0" smtClean="0">
                <a:cs typeface="+mj-cs"/>
              </a:rPr>
              <a:t> Equation</a:t>
            </a:r>
          </a:p>
        </p:txBody>
      </p:sp>
      <p:sp>
        <p:nvSpPr>
          <p:cNvPr id="61444" name="Rectangle 4"/>
          <p:cNvSpPr>
            <a:spLocks noGrp="1" noChangeArrowheads="1"/>
          </p:cNvSpPr>
          <p:nvPr>
            <p:ph type="body" sz="half" idx="1"/>
          </p:nvPr>
        </p:nvSpPr>
        <p:spPr>
          <a:xfrm>
            <a:off x="379413" y="685800"/>
            <a:ext cx="8459787" cy="4878388"/>
          </a:xfrm>
        </p:spPr>
        <p:txBody>
          <a:bodyPr/>
          <a:lstStyle/>
          <a:p>
            <a:pPr eaLnBrk="1" hangingPunct="1">
              <a:buFont typeface="Wingdings" charset="0"/>
              <a:buChar char="n"/>
              <a:defRPr/>
            </a:pPr>
            <a:r>
              <a:rPr lang="en-US" sz="2800" dirty="0" smtClean="0">
                <a:cs typeface="+mn-cs"/>
              </a:rPr>
              <a:t>Several more series of emission lines at infrared and ultraviolet wavelengths were </a:t>
            </a:r>
            <a:r>
              <a:rPr lang="en-US" sz="2800" dirty="0" err="1" smtClean="0">
                <a:cs typeface="+mn-cs"/>
              </a:rPr>
              <a:t>discoverd</a:t>
            </a:r>
            <a:r>
              <a:rPr lang="en-US" sz="2800" dirty="0" smtClean="0">
                <a:cs typeface="+mn-cs"/>
              </a:rPr>
              <a:t>, the </a:t>
            </a:r>
            <a:r>
              <a:rPr lang="en-US" sz="2800" dirty="0" err="1" smtClean="0">
                <a:cs typeface="+mn-cs"/>
              </a:rPr>
              <a:t>Balmer</a:t>
            </a:r>
            <a:r>
              <a:rPr lang="en-US" sz="2800" dirty="0" smtClean="0">
                <a:cs typeface="+mn-cs"/>
              </a:rPr>
              <a:t> series equation was extended to the Rydberg equation:</a:t>
            </a:r>
          </a:p>
        </p:txBody>
      </p:sp>
      <p:pic>
        <p:nvPicPr>
          <p:cNvPr id="29701" name="Picture 14"/>
          <p:cNvPicPr preferRelativeResize="0">
            <a:picLocks noChangeAspect="1" noChangeArrowheads="1"/>
          </p:cNvPicPr>
          <p:nvPr/>
        </p:nvPicPr>
        <p:blipFill>
          <a:blip r:embed="rId2"/>
          <a:srcRect/>
          <a:stretch>
            <a:fillRect/>
          </a:stretch>
        </p:blipFill>
        <p:spPr bwMode="auto">
          <a:xfrm>
            <a:off x="1828800" y="2057400"/>
            <a:ext cx="5510213" cy="739775"/>
          </a:xfrm>
          <a:prstGeom prst="rect">
            <a:avLst/>
          </a:prstGeom>
          <a:noFill/>
          <a:ln w="9525">
            <a:noFill/>
            <a:miter lim="800000"/>
            <a:headEnd/>
            <a:tailEnd/>
          </a:ln>
        </p:spPr>
      </p:pic>
      <p:sp>
        <p:nvSpPr>
          <p:cNvPr id="29702" name="TextBox 2"/>
          <p:cNvSpPr txBox="1">
            <a:spLocks noChangeArrowheads="1"/>
          </p:cNvSpPr>
          <p:nvPr/>
        </p:nvSpPr>
        <p:spPr bwMode="auto">
          <a:xfrm>
            <a:off x="7391400" y="2133600"/>
            <a:ext cx="1143000" cy="366713"/>
          </a:xfrm>
          <a:prstGeom prst="rect">
            <a:avLst/>
          </a:prstGeom>
          <a:noFill/>
          <a:ln w="9525">
            <a:noFill/>
            <a:miter lim="800000"/>
            <a:headEnd/>
            <a:tailEnd/>
          </a:ln>
        </p:spPr>
        <p:txBody>
          <a:bodyPr>
            <a:prstTxWarp prst="textNoShape">
              <a:avLst/>
            </a:prstTxWarp>
            <a:spAutoFit/>
          </a:bodyPr>
          <a:lstStyle/>
          <a:p>
            <a:r>
              <a:rPr lang="en-US" dirty="0">
                <a:solidFill>
                  <a:srgbClr val="FF0000"/>
                </a:solidFill>
              </a:rPr>
              <a:t>(</a:t>
            </a:r>
            <a:r>
              <a:rPr lang="en-US" dirty="0" err="1">
                <a:solidFill>
                  <a:srgbClr val="FF0000"/>
                </a:solidFill>
              </a:rPr>
              <a:t>n</a:t>
            </a:r>
            <a:r>
              <a:rPr lang="en-US" dirty="0">
                <a:solidFill>
                  <a:srgbClr val="FF0000"/>
                </a:solidFill>
              </a:rPr>
              <a:t> = 2)</a:t>
            </a:r>
          </a:p>
        </p:txBody>
      </p:sp>
      <p:pic>
        <p:nvPicPr>
          <p:cNvPr id="29703" name="Picture 1"/>
          <p:cNvPicPr>
            <a:picLocks/>
          </p:cNvPicPr>
          <p:nvPr/>
        </p:nvPicPr>
        <p:blipFill>
          <a:blip r:embed="rId3"/>
          <a:srcRect/>
          <a:stretch>
            <a:fillRect/>
          </a:stretch>
        </p:blipFill>
        <p:spPr bwMode="auto">
          <a:xfrm>
            <a:off x="254000" y="3048000"/>
            <a:ext cx="8636000" cy="31496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Monday, Oct. 8, 2012</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49</a:t>
            </a:fld>
            <a:endParaRPr lang="en-US"/>
          </a:p>
        </p:txBody>
      </p:sp>
      <p:sp>
        <p:nvSpPr>
          <p:cNvPr id="9" name="Footer Placeholder 8"/>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Rectangle 3"/>
          <p:cNvSpPr>
            <a:spLocks noGrp="1" noChangeArrowheads="1"/>
          </p:cNvSpPr>
          <p:nvPr>
            <p:ph type="body" sz="half" idx="1"/>
          </p:nvPr>
        </p:nvSpPr>
        <p:spPr>
          <a:xfrm>
            <a:off x="457200" y="914400"/>
            <a:ext cx="8686800" cy="4876800"/>
          </a:xfrm>
        </p:spPr>
        <p:txBody>
          <a:bodyPr/>
          <a:lstStyle/>
          <a:p>
            <a:pPr eaLnBrk="1" hangingPunct="1">
              <a:lnSpc>
                <a:spcPct val="80000"/>
              </a:lnSpc>
              <a:buFont typeface="Wingdings" pitchFamily="-84" charset="2"/>
              <a:buNone/>
            </a:pPr>
            <a:r>
              <a:rPr lang="en-US" sz="2800" dirty="0">
                <a:cs typeface="ＭＳ Ｐゴシック" pitchFamily="-84" charset="-128"/>
              </a:rPr>
              <a:t>Three laws describing the relationship between mass and acceleration</a:t>
            </a:r>
            <a:r>
              <a:rPr lang="en-US" sz="2800" dirty="0" smtClean="0">
                <a:cs typeface="ＭＳ Ｐゴシック" pitchFamily="-84" charset="-128"/>
              </a:rPr>
              <a:t>.</a:t>
            </a:r>
          </a:p>
          <a:p>
            <a:pPr eaLnBrk="1" hangingPunct="1">
              <a:lnSpc>
                <a:spcPct val="90000"/>
              </a:lnSpc>
              <a:buSzTx/>
              <a:buFont typeface="Wingdings" pitchFamily="-84" charset="2"/>
              <a:buChar char="§"/>
            </a:pPr>
            <a:r>
              <a:rPr lang="en-US" sz="2800" b="1" dirty="0" smtClean="0">
                <a:cs typeface="ＭＳ Ｐゴシック" pitchFamily="-84" charset="-128"/>
              </a:rPr>
              <a:t>Newton’</a:t>
            </a:r>
            <a:r>
              <a:rPr lang="en-US" altLang="ja-JP" sz="2800" b="1" dirty="0" smtClean="0">
                <a:cs typeface="ＭＳ Ｐゴシック" pitchFamily="-84" charset="-128"/>
              </a:rPr>
              <a:t>s </a:t>
            </a:r>
            <a:r>
              <a:rPr lang="en-US" altLang="ja-JP" sz="2800" b="1" dirty="0">
                <a:cs typeface="ＭＳ Ｐゴシック" pitchFamily="-84" charset="-128"/>
              </a:rPr>
              <a:t>first law</a:t>
            </a:r>
            <a:r>
              <a:rPr lang="en-US" altLang="ja-JP" sz="2800" dirty="0">
                <a:cs typeface="ＭＳ Ｐゴシック" pitchFamily="-84" charset="-128"/>
              </a:rPr>
              <a:t> (</a:t>
            </a:r>
            <a:r>
              <a:rPr lang="en-US" altLang="ja-JP" sz="2800" i="1" dirty="0">
                <a:cs typeface="ＭＳ Ｐゴシック" pitchFamily="-84" charset="-128"/>
              </a:rPr>
              <a:t>law of inertia</a:t>
            </a:r>
            <a:r>
              <a:rPr lang="en-US" altLang="ja-JP" sz="2800" dirty="0">
                <a:cs typeface="ＭＳ Ｐゴシック" pitchFamily="-84" charset="-128"/>
              </a:rPr>
              <a:t>): An object in motion with a constant velocity will continue in motion unless acted upon by some net external force</a:t>
            </a:r>
            <a:r>
              <a:rPr lang="en-US" altLang="ja-JP" sz="2800" dirty="0" smtClean="0">
                <a:cs typeface="ＭＳ Ｐゴシック" pitchFamily="-84" charset="-128"/>
              </a:rPr>
              <a:t>.</a:t>
            </a:r>
            <a:endParaRPr lang="en-US" sz="2800" dirty="0" smtClean="0">
              <a:cs typeface="ＭＳ Ｐゴシック" pitchFamily="-84" charset="-128"/>
            </a:endParaRPr>
          </a:p>
          <a:p>
            <a:pPr eaLnBrk="1" hangingPunct="1">
              <a:lnSpc>
                <a:spcPct val="90000"/>
              </a:lnSpc>
              <a:buSzTx/>
              <a:buFont typeface="Wingdings" pitchFamily="-84" charset="2"/>
              <a:buChar char="§"/>
            </a:pPr>
            <a:r>
              <a:rPr lang="en-US" sz="2800" b="1" dirty="0" smtClean="0">
                <a:cs typeface="ＭＳ Ｐゴシック" pitchFamily="-84" charset="-128"/>
              </a:rPr>
              <a:t>Newton’</a:t>
            </a:r>
            <a:r>
              <a:rPr lang="en-US" altLang="ja-JP" sz="2800" b="1" dirty="0" smtClean="0">
                <a:cs typeface="ＭＳ Ｐゴシック" pitchFamily="-84" charset="-128"/>
              </a:rPr>
              <a:t>s </a:t>
            </a:r>
            <a:r>
              <a:rPr lang="en-US" altLang="ja-JP" sz="2800" b="1" dirty="0">
                <a:cs typeface="ＭＳ Ｐゴシック" pitchFamily="-84" charset="-128"/>
              </a:rPr>
              <a:t>second law</a:t>
            </a:r>
            <a:r>
              <a:rPr lang="en-US" altLang="ja-JP" sz="2800" dirty="0">
                <a:cs typeface="ＭＳ Ｐゴシック" pitchFamily="-84" charset="-128"/>
              </a:rPr>
              <a:t>: Introduces force (F) as responsible for the  the change in linear momentum (</a:t>
            </a:r>
            <a:r>
              <a:rPr lang="en-US" altLang="ja-JP" sz="2800" dirty="0" err="1">
                <a:cs typeface="ＭＳ Ｐゴシック" pitchFamily="-84" charset="-128"/>
              </a:rPr>
              <a:t>p</a:t>
            </a:r>
            <a:r>
              <a:rPr lang="en-US" altLang="ja-JP" sz="2800" dirty="0">
                <a:cs typeface="ＭＳ Ｐゴシック" pitchFamily="-84" charset="-128"/>
              </a:rPr>
              <a:t>): </a:t>
            </a:r>
            <a:endParaRPr lang="en-US" altLang="ja-JP" sz="2800" dirty="0" smtClean="0">
              <a:cs typeface="ＭＳ Ｐゴシック" pitchFamily="-84" charset="-128"/>
            </a:endParaRPr>
          </a:p>
          <a:p>
            <a:pPr algn="ctr" eaLnBrk="1" hangingPunct="1">
              <a:lnSpc>
                <a:spcPct val="90000"/>
              </a:lnSpc>
              <a:buSzTx/>
              <a:buNone/>
            </a:pPr>
            <a:endParaRPr lang="en-US" sz="2800" b="1" dirty="0" smtClean="0">
              <a:cs typeface="ＭＳ Ｐゴシック" pitchFamily="-84" charset="-128"/>
            </a:endParaRPr>
          </a:p>
          <a:p>
            <a:pPr eaLnBrk="1" hangingPunct="1">
              <a:lnSpc>
                <a:spcPct val="90000"/>
              </a:lnSpc>
              <a:buSzTx/>
              <a:buFont typeface="Wingdings" pitchFamily="-84" charset="2"/>
              <a:buChar char="§"/>
            </a:pPr>
            <a:r>
              <a:rPr lang="en-US" sz="2800" b="1" dirty="0" smtClean="0">
                <a:cs typeface="ＭＳ Ｐゴシック" pitchFamily="-84" charset="-128"/>
                <a:sym typeface="Wingdings" pitchFamily="-84" charset="2"/>
              </a:rPr>
              <a:t>Newton’</a:t>
            </a:r>
            <a:r>
              <a:rPr lang="en-US" altLang="ja-JP" sz="2800" b="1" dirty="0" smtClean="0">
                <a:cs typeface="ＭＳ Ｐゴシック" pitchFamily="-84" charset="-128"/>
                <a:sym typeface="Wingdings" pitchFamily="-84" charset="2"/>
              </a:rPr>
              <a:t>s </a:t>
            </a:r>
            <a:r>
              <a:rPr lang="en-US" altLang="ja-JP" sz="2800" b="1" dirty="0">
                <a:cs typeface="ＭＳ Ｐゴシック" pitchFamily="-84" charset="-128"/>
                <a:sym typeface="Wingdings" pitchFamily="-84" charset="2"/>
              </a:rPr>
              <a:t>third law</a:t>
            </a:r>
            <a:r>
              <a:rPr lang="en-US" altLang="ja-JP" sz="2800" dirty="0">
                <a:cs typeface="ＭＳ Ｐゴシック" pitchFamily="-84" charset="-128"/>
                <a:sym typeface="Wingdings" pitchFamily="-84" charset="2"/>
              </a:rPr>
              <a:t> (</a:t>
            </a:r>
            <a:r>
              <a:rPr lang="en-US" altLang="ja-JP" sz="2800" i="1" dirty="0">
                <a:cs typeface="ＭＳ Ｐゴシック" pitchFamily="-84" charset="-128"/>
                <a:sym typeface="Wingdings" pitchFamily="-84" charset="2"/>
              </a:rPr>
              <a:t>law of action and reaction</a:t>
            </a:r>
            <a:r>
              <a:rPr lang="en-US" altLang="ja-JP" sz="2800" dirty="0">
                <a:cs typeface="ＭＳ Ｐゴシック" pitchFamily="-84" charset="-128"/>
                <a:sym typeface="Wingdings" pitchFamily="-84" charset="2"/>
              </a:rPr>
              <a:t>):</a:t>
            </a:r>
            <a:r>
              <a:rPr lang="en-US" altLang="ja-JP" sz="2800" b="1" dirty="0">
                <a:cs typeface="ＭＳ Ｐゴシック" pitchFamily="-84" charset="-128"/>
              </a:rPr>
              <a:t> </a:t>
            </a:r>
            <a:r>
              <a:rPr lang="en-US" altLang="ja-JP" sz="2800" dirty="0">
                <a:cs typeface="ＭＳ Ｐゴシック" pitchFamily="-84" charset="-128"/>
              </a:rPr>
              <a:t>The force exerted by body 1 on body 2 is equal in magnitude and opposite in direction to the force that body 2 exerts on body 1.</a:t>
            </a:r>
            <a:r>
              <a:rPr lang="en-US" altLang="ja-JP" sz="2400" dirty="0">
                <a:cs typeface="ＭＳ Ｐゴシック" pitchFamily="-84" charset="-128"/>
              </a:rPr>
              <a:t> </a:t>
            </a:r>
            <a:endParaRPr lang="en-US" sz="2400" dirty="0">
              <a:cs typeface="ＭＳ Ｐゴシック" pitchFamily="-84" charset="-128"/>
            </a:endParaRPr>
          </a:p>
        </p:txBody>
      </p:sp>
      <p:sp>
        <p:nvSpPr>
          <p:cNvPr id="101378" name="Rectangle 2"/>
          <p:cNvSpPr>
            <a:spLocks noGrp="1" noChangeArrowheads="1"/>
          </p:cNvSpPr>
          <p:nvPr>
            <p:ph type="title"/>
          </p:nvPr>
        </p:nvSpPr>
        <p:spPr>
          <a:xfrm>
            <a:off x="457200" y="-76200"/>
            <a:ext cx="8229600" cy="1139825"/>
          </a:xfrm>
        </p:spPr>
        <p:txBody>
          <a:bodyPr/>
          <a:lstStyle/>
          <a:p>
            <a:pPr eaLnBrk="1" hangingPunct="1">
              <a:defRPr/>
            </a:pPr>
            <a:r>
              <a:rPr lang="en-US" sz="4000" dirty="0" smtClean="0">
                <a:cs typeface="+mj-cs"/>
              </a:rPr>
              <a:t>Isaac Newton (1642-1727)</a:t>
            </a:r>
          </a:p>
        </p:txBody>
      </p:sp>
      <p:pic>
        <p:nvPicPr>
          <p:cNvPr id="22531" name="Picture 20"/>
          <p:cNvPicPr preferRelativeResize="0">
            <a:picLocks noChangeAspect="1" noChangeArrowheads="1"/>
          </p:cNvPicPr>
          <p:nvPr/>
        </p:nvPicPr>
        <p:blipFill>
          <a:blip r:embed="rId2"/>
          <a:srcRect/>
          <a:stretch>
            <a:fillRect/>
          </a:stretch>
        </p:blipFill>
        <p:spPr bwMode="auto">
          <a:xfrm>
            <a:off x="3924300" y="5556250"/>
            <a:ext cx="1295400" cy="387350"/>
          </a:xfrm>
          <a:prstGeom prst="rect">
            <a:avLst/>
          </a:prstGeom>
          <a:noFill/>
          <a:ln w="9525">
            <a:noFill/>
            <a:miter lim="800000"/>
            <a:headEnd/>
            <a:tailEnd/>
          </a:ln>
        </p:spPr>
      </p:pic>
      <p:pic>
        <p:nvPicPr>
          <p:cNvPr id="22532" name="Picture 21"/>
          <p:cNvPicPr preferRelativeResize="0">
            <a:picLocks noChangeAspect="1" noChangeArrowheads="1"/>
          </p:cNvPicPr>
          <p:nvPr/>
        </p:nvPicPr>
        <p:blipFill>
          <a:blip r:embed="rId3"/>
          <a:srcRect/>
          <a:stretch>
            <a:fillRect/>
          </a:stretch>
        </p:blipFill>
        <p:spPr bwMode="auto">
          <a:xfrm>
            <a:off x="3398838" y="3733800"/>
            <a:ext cx="2346325" cy="6477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Monday, Oct. 8, 2012</a:t>
            </a:r>
            <a:endParaRPr lang="en-US"/>
          </a:p>
        </p:txBody>
      </p:sp>
      <p:sp>
        <p:nvSpPr>
          <p:cNvPr id="7" name="Slide Number Placeholder 6"/>
          <p:cNvSpPr>
            <a:spLocks noGrp="1"/>
          </p:cNvSpPr>
          <p:nvPr>
            <p:ph type="sldNum" sz="quarter" idx="12"/>
          </p:nvPr>
        </p:nvSpPr>
        <p:spPr/>
        <p:txBody>
          <a:bodyPr/>
          <a:lstStyle/>
          <a:p>
            <a:fld id="{ADB2E083-8E3A-1B42-A68A-F85B4CD88EAD}" type="slidenum">
              <a:rPr lang="en-US" smtClean="0"/>
              <a:pPr/>
              <a:t>5</a:t>
            </a:fld>
            <a:endParaRPr lang="en-US"/>
          </a:p>
        </p:txBody>
      </p:sp>
      <p:sp>
        <p:nvSpPr>
          <p:cNvPr id="8" name="Footer Placeholder 7"/>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0"/>
            <a:ext cx="7772400" cy="990600"/>
          </a:xfrm>
        </p:spPr>
        <p:txBody>
          <a:bodyPr/>
          <a:lstStyle/>
          <a:p>
            <a:pPr eaLnBrk="1" hangingPunct="1">
              <a:defRPr/>
            </a:pPr>
            <a:r>
              <a:rPr lang="en-US" sz="5400" dirty="0" smtClean="0">
                <a:cs typeface="+mj-cs"/>
              </a:rPr>
              <a:t>Quantization</a:t>
            </a:r>
          </a:p>
        </p:txBody>
      </p:sp>
      <p:sp>
        <p:nvSpPr>
          <p:cNvPr id="62469" name="Rectangle 5"/>
          <p:cNvSpPr>
            <a:spLocks noGrp="1" noChangeArrowheads="1"/>
          </p:cNvSpPr>
          <p:nvPr>
            <p:ph type="body" sz="half" idx="1"/>
          </p:nvPr>
        </p:nvSpPr>
        <p:spPr>
          <a:xfrm>
            <a:off x="381000" y="1066800"/>
            <a:ext cx="8459788" cy="4878388"/>
          </a:xfrm>
        </p:spPr>
        <p:txBody>
          <a:bodyPr/>
          <a:lstStyle/>
          <a:p>
            <a:pPr eaLnBrk="1" hangingPunct="1">
              <a:buFont typeface="Wingdings" charset="0"/>
              <a:buChar char="n"/>
              <a:defRPr/>
            </a:pPr>
            <a:r>
              <a:rPr lang="en-US" dirty="0" smtClean="0">
                <a:cs typeface="+mn-cs"/>
              </a:rPr>
              <a:t>Current theories predict that charges are quantized in units (</a:t>
            </a:r>
            <a:r>
              <a:rPr lang="en-US" b="1" dirty="0" smtClean="0">
                <a:cs typeface="+mn-cs"/>
              </a:rPr>
              <a:t>quarks</a:t>
            </a:r>
            <a:r>
              <a:rPr lang="en-US" dirty="0" smtClean="0">
                <a:cs typeface="+mn-cs"/>
              </a:rPr>
              <a:t>) of </a:t>
            </a:r>
            <a:r>
              <a:rPr lang="en-US" dirty="0" smtClean="0">
                <a:solidFill>
                  <a:srgbClr val="FF0000"/>
                </a:solidFill>
                <a:cs typeface="+mn-cs"/>
              </a:rPr>
              <a:t>±</a:t>
            </a:r>
            <a:r>
              <a:rPr lang="en-US" i="1" dirty="0" smtClean="0">
                <a:cs typeface="+mn-cs"/>
              </a:rPr>
              <a:t>e</a:t>
            </a:r>
            <a:r>
              <a:rPr lang="en-US" dirty="0" smtClean="0">
                <a:cs typeface="+mn-cs"/>
              </a:rPr>
              <a:t>/3 and </a:t>
            </a:r>
            <a:r>
              <a:rPr lang="en-US" dirty="0" smtClean="0">
                <a:solidFill>
                  <a:srgbClr val="FF0000"/>
                </a:solidFill>
                <a:cs typeface="+mn-cs"/>
              </a:rPr>
              <a:t>±</a:t>
            </a:r>
            <a:r>
              <a:rPr lang="en-US" dirty="0" smtClean="0">
                <a:cs typeface="+mn-cs"/>
              </a:rPr>
              <a:t>2</a:t>
            </a:r>
            <a:r>
              <a:rPr lang="en-US" i="1" dirty="0" smtClean="0">
                <a:cs typeface="+mn-cs"/>
              </a:rPr>
              <a:t>e</a:t>
            </a:r>
            <a:r>
              <a:rPr lang="en-US" dirty="0" smtClean="0">
                <a:cs typeface="+mn-cs"/>
              </a:rPr>
              <a:t>/3, but quarks are not directly observed experimentally. </a:t>
            </a:r>
          </a:p>
          <a:p>
            <a:pPr eaLnBrk="1" hangingPunct="1">
              <a:buFont typeface="Wingdings" charset="0"/>
              <a:buChar char="n"/>
              <a:defRPr/>
            </a:pPr>
            <a:r>
              <a:rPr lang="en-US" dirty="0" smtClean="0">
                <a:cs typeface="+mn-cs"/>
              </a:rPr>
              <a:t>The charges of particles that have been directly observed are always quantized in units of </a:t>
            </a:r>
            <a:r>
              <a:rPr lang="en-US" dirty="0" smtClean="0">
                <a:solidFill>
                  <a:srgbClr val="FF0000"/>
                </a:solidFill>
                <a:cs typeface="+mn-cs"/>
              </a:rPr>
              <a:t>±</a:t>
            </a:r>
            <a:r>
              <a:rPr lang="en-US" i="1" dirty="0" smtClean="0">
                <a:cs typeface="+mn-cs"/>
              </a:rPr>
              <a:t>e</a:t>
            </a:r>
            <a:r>
              <a:rPr lang="en-US" dirty="0" smtClean="0">
                <a:cs typeface="+mn-cs"/>
              </a:rPr>
              <a:t>.</a:t>
            </a:r>
          </a:p>
          <a:p>
            <a:pPr eaLnBrk="1" hangingPunct="1">
              <a:buFont typeface="Wingdings" charset="0"/>
              <a:buChar char="n"/>
              <a:defRPr/>
            </a:pPr>
            <a:r>
              <a:rPr lang="en-US" dirty="0" smtClean="0">
                <a:cs typeface="+mn-cs"/>
              </a:rPr>
              <a:t>The measured atomic weights are not continuous—they have only discrete values, which are close to integral multiples of a unit mass.</a:t>
            </a:r>
            <a:r>
              <a:rPr lang="en-US" sz="2400" dirty="0" smtClean="0">
                <a:cs typeface="+mn-cs"/>
              </a:rPr>
              <a:t> </a:t>
            </a:r>
          </a:p>
        </p:txBody>
      </p:sp>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50</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0"/>
            <a:ext cx="8229600" cy="712787"/>
          </a:xfrm>
        </p:spPr>
        <p:txBody>
          <a:bodyPr/>
          <a:lstStyle/>
          <a:p>
            <a:pPr eaLnBrk="1" hangingPunct="1">
              <a:defRPr/>
            </a:pPr>
            <a:r>
              <a:rPr lang="en-US" dirty="0" smtClean="0">
                <a:cs typeface="+mj-cs"/>
              </a:rPr>
              <a:t>Blackbody Radiation</a:t>
            </a:r>
          </a:p>
        </p:txBody>
      </p:sp>
      <p:sp>
        <p:nvSpPr>
          <p:cNvPr id="57348" name="Rectangle 4"/>
          <p:cNvSpPr>
            <a:spLocks noGrp="1" noChangeArrowheads="1"/>
          </p:cNvSpPr>
          <p:nvPr>
            <p:ph type="body" sz="half" idx="1"/>
          </p:nvPr>
        </p:nvSpPr>
        <p:spPr>
          <a:xfrm>
            <a:off x="457200" y="838200"/>
            <a:ext cx="4495800" cy="3657600"/>
          </a:xfrm>
        </p:spPr>
        <p:txBody>
          <a:bodyPr/>
          <a:lstStyle/>
          <a:p>
            <a:pPr eaLnBrk="1" hangingPunct="1">
              <a:lnSpc>
                <a:spcPct val="90000"/>
              </a:lnSpc>
              <a:buFont typeface="Wingdings" charset="0"/>
              <a:buChar char="n"/>
              <a:defRPr/>
            </a:pPr>
            <a:r>
              <a:rPr lang="en-US" sz="2400" dirty="0" smtClean="0">
                <a:cs typeface="+mn-cs"/>
              </a:rPr>
              <a:t>When matter is heated, it emits radiation.</a:t>
            </a:r>
          </a:p>
          <a:p>
            <a:pPr eaLnBrk="1" hangingPunct="1">
              <a:lnSpc>
                <a:spcPct val="90000"/>
              </a:lnSpc>
              <a:buFont typeface="Wingdings" charset="0"/>
              <a:buChar char="n"/>
              <a:defRPr/>
            </a:pPr>
            <a:r>
              <a:rPr lang="en-US" sz="2400" dirty="0" smtClean="0">
                <a:cs typeface="+mn-cs"/>
              </a:rPr>
              <a:t>A blackbody is an ideal object that has 100% absorption and 100% emission without a loss of energy</a:t>
            </a:r>
          </a:p>
          <a:p>
            <a:pPr eaLnBrk="1" hangingPunct="1">
              <a:lnSpc>
                <a:spcPct val="90000"/>
              </a:lnSpc>
              <a:buFont typeface="Wingdings" charset="0"/>
              <a:buChar char="n"/>
              <a:defRPr/>
            </a:pPr>
            <a:r>
              <a:rPr lang="en-US" sz="2400" dirty="0" smtClean="0">
                <a:cs typeface="+mn-cs"/>
              </a:rPr>
              <a:t>A cavity in a material that only emits thermal radiation can be considered as a black-body. Incoming radiation is fully absorbed in the cavity.</a:t>
            </a:r>
          </a:p>
        </p:txBody>
      </p:sp>
      <p:sp>
        <p:nvSpPr>
          <p:cNvPr id="57353" name="Rectangle 9"/>
          <p:cNvSpPr>
            <a:spLocks noChangeArrowheads="1"/>
          </p:cNvSpPr>
          <p:nvPr/>
        </p:nvSpPr>
        <p:spPr bwMode="auto">
          <a:xfrm>
            <a:off x="533400" y="4419600"/>
            <a:ext cx="8382000" cy="1077218"/>
          </a:xfrm>
          <a:prstGeom prst="rect">
            <a:avLst/>
          </a:prstGeom>
          <a:noFill/>
          <a:ln>
            <a:noFill/>
          </a:ln>
          <a:effectLst/>
          <a:extLst>
            <a:ext uri="{909E8E84-426E-40dd-AFC4-6F175D3DCCD1}"/>
            <a:ext uri="{91240B29-F687-4f45-9708-019B960494DF}"/>
            <a:ext uri="{AF507438-7753-43e0-B8FC-AC1667EBCBE1}"/>
          </a:extLst>
        </p:spPr>
        <p:txBody>
          <a:bodyPr wrap="square">
            <a:spAutoFit/>
          </a:bodyPr>
          <a:lstStyle/>
          <a:p>
            <a:pPr>
              <a:buClr>
                <a:srgbClr val="0000FF"/>
              </a:buClr>
              <a:buFont typeface="Wingdings" charset="0"/>
              <a:buChar char="§"/>
              <a:defRPr/>
            </a:pPr>
            <a:r>
              <a:rPr lang="en-US" sz="2400" dirty="0">
                <a:solidFill>
                  <a:srgbClr val="3333CC"/>
                </a:solidFill>
                <a:latin typeface="+mn-lt"/>
                <a:ea typeface="ＭＳ Ｐゴシック" charset="0"/>
                <a:cs typeface="+mn-cs"/>
              </a:rPr>
              <a:t> Blackbody radiation is theoretically interesting</a:t>
            </a:r>
            <a:r>
              <a:rPr lang="en-US" sz="2400" dirty="0" smtClean="0">
                <a:solidFill>
                  <a:srgbClr val="3333CC"/>
                </a:solidFill>
                <a:latin typeface="+mn-lt"/>
                <a:ea typeface="ＭＳ Ｐゴシック" charset="0"/>
                <a:cs typeface="+mn-cs"/>
              </a:rPr>
              <a:t> because </a:t>
            </a:r>
            <a:endParaRPr lang="en-US" dirty="0" smtClean="0">
              <a:solidFill>
                <a:srgbClr val="3333CC"/>
              </a:solidFill>
              <a:latin typeface="+mn-lt"/>
              <a:ea typeface="ＭＳ Ｐゴシック" charset="0"/>
            </a:endParaRPr>
          </a:p>
          <a:p>
            <a:pPr lvl="1">
              <a:buClr>
                <a:srgbClr val="0000FF"/>
              </a:buClr>
              <a:buFont typeface="Wingdings" charset="0"/>
              <a:buChar char="§"/>
              <a:defRPr/>
            </a:pPr>
            <a:r>
              <a:rPr lang="en-US" sz="2000" dirty="0" smtClean="0">
                <a:solidFill>
                  <a:srgbClr val="660066"/>
                </a:solidFill>
                <a:latin typeface="+mn-lt"/>
                <a:ea typeface="ＭＳ Ｐゴシック" charset="0"/>
              </a:rPr>
              <a:t>R</a:t>
            </a:r>
            <a:r>
              <a:rPr lang="en-US" sz="2000" dirty="0" smtClean="0">
                <a:solidFill>
                  <a:srgbClr val="660066"/>
                </a:solidFill>
                <a:latin typeface="+mn-lt"/>
                <a:ea typeface="ＭＳ Ｐゴシック" charset="0"/>
                <a:cs typeface="+mn-cs"/>
              </a:rPr>
              <a:t>adiation </a:t>
            </a:r>
            <a:r>
              <a:rPr lang="en-US" sz="2000" dirty="0">
                <a:solidFill>
                  <a:srgbClr val="660066"/>
                </a:solidFill>
                <a:latin typeface="+mn-lt"/>
                <a:ea typeface="ＭＳ Ｐゴシック" charset="0"/>
                <a:cs typeface="+mn-cs"/>
              </a:rPr>
              <a:t>properties</a:t>
            </a:r>
            <a:r>
              <a:rPr lang="en-US" sz="2000" dirty="0" smtClean="0">
                <a:solidFill>
                  <a:srgbClr val="660066"/>
                </a:solidFill>
                <a:latin typeface="+mn-lt"/>
                <a:ea typeface="ＭＳ Ｐゴシック" charset="0"/>
                <a:cs typeface="+mn-cs"/>
              </a:rPr>
              <a:t> are </a:t>
            </a:r>
            <a:r>
              <a:rPr lang="en-US" sz="2000" dirty="0">
                <a:solidFill>
                  <a:srgbClr val="660066"/>
                </a:solidFill>
                <a:latin typeface="+mn-lt"/>
                <a:ea typeface="ＭＳ Ｐゴシック" charset="0"/>
                <a:cs typeface="+mn-cs"/>
              </a:rPr>
              <a:t>independent of the particular material.</a:t>
            </a:r>
            <a:r>
              <a:rPr lang="en-US" sz="2000" dirty="0" smtClean="0">
                <a:solidFill>
                  <a:srgbClr val="660066"/>
                </a:solidFill>
                <a:latin typeface="+mn-lt"/>
                <a:ea typeface="ＭＳ Ｐゴシック" charset="0"/>
                <a:cs typeface="+mn-cs"/>
              </a:rPr>
              <a:t> </a:t>
            </a:r>
          </a:p>
          <a:p>
            <a:pPr lvl="1">
              <a:buClr>
                <a:srgbClr val="0000FF"/>
              </a:buClr>
              <a:buFont typeface="Wingdings" charset="0"/>
              <a:buChar char="§"/>
              <a:defRPr/>
            </a:pPr>
            <a:r>
              <a:rPr lang="en-US" sz="2000" dirty="0" smtClean="0">
                <a:solidFill>
                  <a:srgbClr val="660066"/>
                </a:solidFill>
                <a:latin typeface="+mn-lt"/>
                <a:ea typeface="ＭＳ Ｐゴシック" charset="0"/>
              </a:rPr>
              <a:t>P</a:t>
            </a:r>
            <a:r>
              <a:rPr lang="en-US" sz="2000" dirty="0" smtClean="0">
                <a:solidFill>
                  <a:srgbClr val="660066"/>
                </a:solidFill>
                <a:latin typeface="+mn-lt"/>
                <a:ea typeface="ＭＳ Ｐゴシック" charset="0"/>
                <a:cs typeface="+mn-cs"/>
              </a:rPr>
              <a:t>roperties </a:t>
            </a:r>
            <a:r>
              <a:rPr lang="en-US" sz="2000" dirty="0">
                <a:solidFill>
                  <a:srgbClr val="660066"/>
                </a:solidFill>
                <a:latin typeface="+mn-lt"/>
                <a:ea typeface="ＭＳ Ｐゴシック" charset="0"/>
                <a:cs typeface="+mn-cs"/>
              </a:rPr>
              <a:t>of intensity versus wavelength at fixed </a:t>
            </a:r>
            <a:r>
              <a:rPr lang="en-US" sz="2000" dirty="0" smtClean="0">
                <a:solidFill>
                  <a:srgbClr val="660066"/>
                </a:solidFill>
                <a:latin typeface="+mn-lt"/>
                <a:ea typeface="ＭＳ Ｐゴシック" charset="0"/>
                <a:cs typeface="+mn-cs"/>
              </a:rPr>
              <a:t>temperatures can be studied</a:t>
            </a:r>
            <a:endParaRPr lang="en-US" sz="2000" dirty="0">
              <a:solidFill>
                <a:srgbClr val="660066"/>
              </a:solidFill>
              <a:latin typeface="+mn-lt"/>
              <a:ea typeface="ＭＳ Ｐゴシック" charset="0"/>
              <a:cs typeface="+mn-cs"/>
            </a:endParaRPr>
          </a:p>
        </p:txBody>
      </p:sp>
      <p:pic>
        <p:nvPicPr>
          <p:cNvPr id="31750" name="Picture 1"/>
          <p:cNvPicPr>
            <a:picLocks/>
          </p:cNvPicPr>
          <p:nvPr/>
        </p:nvPicPr>
        <p:blipFill>
          <a:blip r:embed="rId2"/>
          <a:srcRect/>
          <a:stretch>
            <a:fillRect/>
          </a:stretch>
        </p:blipFill>
        <p:spPr bwMode="auto">
          <a:xfrm>
            <a:off x="4800600" y="990600"/>
            <a:ext cx="4038600" cy="28194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Monday, Oct. 8, 2012</a:t>
            </a:r>
            <a:endParaRPr lang="en-US"/>
          </a:p>
        </p:txBody>
      </p:sp>
      <p:sp>
        <p:nvSpPr>
          <p:cNvPr id="7" name="Slide Number Placeholder 6"/>
          <p:cNvSpPr>
            <a:spLocks noGrp="1"/>
          </p:cNvSpPr>
          <p:nvPr>
            <p:ph type="sldNum" sz="quarter" idx="12"/>
          </p:nvPr>
        </p:nvSpPr>
        <p:spPr/>
        <p:txBody>
          <a:bodyPr/>
          <a:lstStyle/>
          <a:p>
            <a:fld id="{FDDAF44D-5BDC-464D-BFC2-357404B9B058}" type="slidenum">
              <a:rPr lang="en-US" smtClean="0"/>
              <a:pPr/>
              <a:t>51</a:t>
            </a:fld>
            <a:endParaRPr lang="en-US" dirty="0"/>
          </a:p>
        </p:txBody>
      </p:sp>
      <p:sp>
        <p:nvSpPr>
          <p:cNvPr id="8" name="Footer Placeholder 7"/>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152400"/>
            <a:ext cx="8229600" cy="636587"/>
          </a:xfrm>
        </p:spPr>
        <p:txBody>
          <a:bodyPr/>
          <a:lstStyle/>
          <a:p>
            <a:pPr eaLnBrk="1" hangingPunct="1">
              <a:defRPr/>
            </a:pPr>
            <a:r>
              <a:rPr lang="en-US" sz="4000" dirty="0" smtClean="0">
                <a:cs typeface="+mj-cs"/>
              </a:rPr>
              <a:t>Stefan-Boltzmann Law</a:t>
            </a:r>
          </a:p>
        </p:txBody>
      </p:sp>
      <p:sp>
        <p:nvSpPr>
          <p:cNvPr id="33795" name="Rectangle 7"/>
          <p:cNvSpPr>
            <a:spLocks noGrp="1" noChangeArrowheads="1"/>
          </p:cNvSpPr>
          <p:nvPr>
            <p:ph type="body" sz="half" idx="1"/>
          </p:nvPr>
        </p:nvSpPr>
        <p:spPr>
          <a:xfrm>
            <a:off x="304800" y="838200"/>
            <a:ext cx="8534400" cy="5029200"/>
          </a:xfrm>
        </p:spPr>
        <p:txBody>
          <a:bodyPr/>
          <a:lstStyle/>
          <a:p>
            <a:pPr eaLnBrk="1" hangingPunct="1"/>
            <a:r>
              <a:rPr lang="en-US" dirty="0">
                <a:cs typeface="ＭＳ Ｐゴシック" pitchFamily="-84" charset="-128"/>
              </a:rPr>
              <a:t>The total power radiated increases with the temperature:</a:t>
            </a:r>
            <a:endParaRPr lang="en-US" dirty="0" smtClean="0">
              <a:cs typeface="ＭＳ Ｐゴシック" pitchFamily="-84" charset="-128"/>
            </a:endParaRPr>
          </a:p>
          <a:p>
            <a:pPr eaLnBrk="1" hangingPunct="1">
              <a:buNone/>
            </a:pPr>
            <a:endParaRPr lang="en-US" dirty="0" smtClean="0">
              <a:cs typeface="ＭＳ Ｐゴシック" pitchFamily="-84" charset="-128"/>
            </a:endParaRPr>
          </a:p>
          <a:p>
            <a:pPr eaLnBrk="1" hangingPunct="1"/>
            <a:r>
              <a:rPr lang="en-US" dirty="0">
                <a:cs typeface="ＭＳ Ｐゴシック" pitchFamily="-84" charset="-128"/>
              </a:rPr>
              <a:t>This is known as the </a:t>
            </a:r>
            <a:r>
              <a:rPr lang="en-US" b="1" dirty="0">
                <a:cs typeface="ＭＳ Ｐゴシック" pitchFamily="-84" charset="-128"/>
              </a:rPr>
              <a:t>Stefan-Boltzmann law</a:t>
            </a:r>
            <a:r>
              <a:rPr lang="en-US" dirty="0">
                <a:cs typeface="ＭＳ Ｐゴシック" pitchFamily="-84" charset="-128"/>
              </a:rPr>
              <a:t>, with the constant</a:t>
            </a:r>
            <a:r>
              <a:rPr lang="en-US" dirty="0" smtClean="0">
                <a:cs typeface="ＭＳ Ｐゴシック" pitchFamily="-84" charset="-128"/>
              </a:rPr>
              <a:t> </a:t>
            </a:r>
            <a:r>
              <a:rPr lang="en-US" i="1" dirty="0" err="1" smtClean="0">
                <a:latin typeface="Symbol" charset="2"/>
                <a:cs typeface="Symbol" charset="2"/>
              </a:rPr>
              <a:t>σ</a:t>
            </a:r>
            <a:r>
              <a:rPr lang="en-US" dirty="0" smtClean="0">
                <a:cs typeface="ＭＳ Ｐゴシック" pitchFamily="-84" charset="-128"/>
              </a:rPr>
              <a:t> </a:t>
            </a:r>
            <a:r>
              <a:rPr lang="en-US" dirty="0">
                <a:cs typeface="ＭＳ Ｐゴシック" pitchFamily="-84" charset="-128"/>
              </a:rPr>
              <a:t>experimentally measured to be </a:t>
            </a:r>
            <a:r>
              <a:rPr lang="en-US" dirty="0" smtClean="0">
                <a:cs typeface="ＭＳ Ｐゴシック" pitchFamily="-84" charset="-128"/>
              </a:rPr>
              <a:t>5.6705</a:t>
            </a:r>
            <a:r>
              <a:rPr lang="en-US" dirty="0" smtClean="0">
                <a:ea typeface="Arial" pitchFamily="-84" charset="0"/>
                <a:cs typeface="Arial" pitchFamily="-84" charset="0"/>
              </a:rPr>
              <a:t>×10</a:t>
            </a:r>
            <a:r>
              <a:rPr lang="en-US" baseline="30000" dirty="0">
                <a:ea typeface="Lucida Grande" pitchFamily="-84" charset="0"/>
                <a:cs typeface="Lucida Grande" pitchFamily="-84" charset="0"/>
              </a:rPr>
              <a:t>−</a:t>
            </a:r>
            <a:r>
              <a:rPr lang="en-US" baseline="30000" dirty="0">
                <a:ea typeface="Arial" pitchFamily="-84" charset="0"/>
                <a:cs typeface="Arial" pitchFamily="-84" charset="0"/>
              </a:rPr>
              <a:t>8</a:t>
            </a:r>
            <a:r>
              <a:rPr lang="en-US" dirty="0">
                <a:ea typeface="Arial" pitchFamily="-84" charset="0"/>
                <a:cs typeface="Arial" pitchFamily="-84" charset="0"/>
              </a:rPr>
              <a:t> W / (m</a:t>
            </a:r>
            <a:r>
              <a:rPr lang="en-US" baseline="30000" dirty="0">
                <a:ea typeface="Arial" pitchFamily="-84" charset="0"/>
                <a:cs typeface="Arial" pitchFamily="-84" charset="0"/>
              </a:rPr>
              <a:t>2</a:t>
            </a:r>
            <a:r>
              <a:rPr lang="en-US" dirty="0">
                <a:ea typeface="Arial" pitchFamily="-84" charset="0"/>
                <a:cs typeface="Arial" pitchFamily="-84" charset="0"/>
              </a:rPr>
              <a:t> </a:t>
            </a:r>
            <a:r>
              <a:rPr lang="en-US" dirty="0">
                <a:latin typeface="Lucida Grande" pitchFamily="-84" charset="0"/>
                <a:ea typeface="Arial" pitchFamily="-84" charset="0"/>
                <a:cs typeface="Arial" pitchFamily="-84" charset="0"/>
              </a:rPr>
              <a:t>·</a:t>
            </a:r>
            <a:r>
              <a:rPr lang="en-US" dirty="0">
                <a:ea typeface="Arial" pitchFamily="-84" charset="0"/>
                <a:cs typeface="Arial" pitchFamily="-84" charset="0"/>
              </a:rPr>
              <a:t> K</a:t>
            </a:r>
            <a:r>
              <a:rPr lang="en-US" baseline="30000" dirty="0">
                <a:ea typeface="Arial" pitchFamily="-84" charset="0"/>
                <a:cs typeface="Arial" pitchFamily="-84" charset="0"/>
              </a:rPr>
              <a:t>4</a:t>
            </a:r>
            <a:r>
              <a:rPr lang="en-US" dirty="0">
                <a:ea typeface="Arial" pitchFamily="-84" charset="0"/>
                <a:cs typeface="Arial" pitchFamily="-84" charset="0"/>
              </a:rPr>
              <a:t>)</a:t>
            </a:r>
            <a:r>
              <a:rPr lang="en-US" dirty="0" smtClean="0">
                <a:ea typeface="Arial" pitchFamily="-84" charset="0"/>
                <a:cs typeface="Arial" pitchFamily="-84" charset="0"/>
              </a:rPr>
              <a:t>.</a:t>
            </a:r>
            <a:endParaRPr lang="en-US" dirty="0" smtClean="0">
              <a:cs typeface="ＭＳ Ｐゴシック" pitchFamily="-84" charset="-128"/>
            </a:endParaRPr>
          </a:p>
          <a:p>
            <a:pPr eaLnBrk="1" hangingPunct="1"/>
            <a:r>
              <a:rPr lang="en-US" dirty="0">
                <a:cs typeface="ＭＳ Ｐゴシック" pitchFamily="-84" charset="-128"/>
              </a:rPr>
              <a:t>The </a:t>
            </a:r>
            <a:r>
              <a:rPr lang="en-US" b="1" dirty="0">
                <a:cs typeface="ＭＳ Ｐゴシック" pitchFamily="-84" charset="-128"/>
              </a:rPr>
              <a:t>emissivity</a:t>
            </a:r>
            <a:r>
              <a:rPr lang="en-US" dirty="0" smtClean="0">
                <a:cs typeface="ＭＳ Ｐゴシック" pitchFamily="-84" charset="-128"/>
              </a:rPr>
              <a:t> </a:t>
            </a:r>
            <a:r>
              <a:rPr lang="en-US" dirty="0" err="1" smtClean="0">
                <a:latin typeface="Lucida Grande" pitchFamily="-84" charset="0"/>
                <a:cs typeface="ＭＳ Ｐゴシック" pitchFamily="-84" charset="-128"/>
              </a:rPr>
              <a:t>ε</a:t>
            </a:r>
            <a:r>
              <a:rPr lang="en-US" dirty="0" smtClean="0">
                <a:cs typeface="ＭＳ Ｐゴシック" pitchFamily="-84" charset="-128"/>
              </a:rPr>
              <a:t> (</a:t>
            </a:r>
            <a:r>
              <a:rPr lang="en-US" dirty="0" err="1" smtClean="0">
                <a:latin typeface="Lucida Grande" pitchFamily="-84" charset="0"/>
                <a:cs typeface="ＭＳ Ｐゴシック" pitchFamily="-84" charset="-128"/>
              </a:rPr>
              <a:t>ε</a:t>
            </a:r>
            <a:r>
              <a:rPr lang="en-US" dirty="0" smtClean="0">
                <a:cs typeface="ＭＳ Ｐゴシック" pitchFamily="-84" charset="-128"/>
              </a:rPr>
              <a:t> </a:t>
            </a:r>
            <a:r>
              <a:rPr lang="en-US" dirty="0">
                <a:cs typeface="ＭＳ Ｐゴシック" pitchFamily="-84" charset="-128"/>
              </a:rPr>
              <a:t>= 1 for an idealized blackbody) is</a:t>
            </a:r>
            <a:r>
              <a:rPr lang="en-US" dirty="0" smtClean="0">
                <a:cs typeface="ＭＳ Ｐゴシック" pitchFamily="-84" charset="-128"/>
              </a:rPr>
              <a:t> the </a:t>
            </a:r>
            <a:r>
              <a:rPr lang="en-US" dirty="0">
                <a:cs typeface="ＭＳ Ｐゴシック" pitchFamily="-84" charset="-128"/>
              </a:rPr>
              <a:t>ratio of the emissive power of an object to that of an ideal blackbody</a:t>
            </a:r>
            <a:r>
              <a:rPr lang="en-US" dirty="0" smtClean="0">
                <a:cs typeface="ＭＳ Ｐゴシック" pitchFamily="-84" charset="-128"/>
              </a:rPr>
              <a:t> and </a:t>
            </a:r>
            <a:r>
              <a:rPr lang="en-US" dirty="0">
                <a:cs typeface="ＭＳ Ｐゴシック" pitchFamily="-84" charset="-128"/>
              </a:rPr>
              <a:t>is always less than 1. </a:t>
            </a:r>
          </a:p>
        </p:txBody>
      </p:sp>
      <p:grpSp>
        <p:nvGrpSpPr>
          <p:cNvPr id="2" name="Group 23"/>
          <p:cNvGrpSpPr>
            <a:grpSpLocks/>
          </p:cNvGrpSpPr>
          <p:nvPr/>
        </p:nvGrpSpPr>
        <p:grpSpPr bwMode="auto">
          <a:xfrm>
            <a:off x="2947988" y="1447800"/>
            <a:ext cx="4291012" cy="919163"/>
            <a:chOff x="1320" y="1104"/>
            <a:chExt cx="3120" cy="534"/>
          </a:xfrm>
        </p:grpSpPr>
        <p:pic>
          <p:nvPicPr>
            <p:cNvPr id="33797" name="Picture 20"/>
            <p:cNvPicPr>
              <a:picLocks noChangeAspect="1" noChangeArrowheads="1"/>
            </p:cNvPicPr>
            <p:nvPr/>
          </p:nvPicPr>
          <p:blipFill>
            <a:blip r:embed="rId2"/>
            <a:srcRect/>
            <a:stretch>
              <a:fillRect/>
            </a:stretch>
          </p:blipFill>
          <p:spPr bwMode="auto">
            <a:xfrm>
              <a:off x="1320" y="1104"/>
              <a:ext cx="3120" cy="534"/>
            </a:xfrm>
            <a:prstGeom prst="rect">
              <a:avLst/>
            </a:prstGeom>
            <a:noFill/>
            <a:ln w="9525">
              <a:noFill/>
              <a:miter lim="800000"/>
              <a:headEnd/>
              <a:tailEnd/>
            </a:ln>
          </p:spPr>
        </p:pic>
        <p:pic>
          <p:nvPicPr>
            <p:cNvPr id="33798" name="Picture 22"/>
            <p:cNvPicPr preferRelativeResize="0">
              <a:picLocks noChangeAspect="1" noChangeArrowheads="1"/>
            </p:cNvPicPr>
            <p:nvPr/>
          </p:nvPicPr>
          <p:blipFill>
            <a:blip r:embed="rId3"/>
            <a:srcRect/>
            <a:stretch>
              <a:fillRect/>
            </a:stretch>
          </p:blipFill>
          <p:spPr bwMode="auto">
            <a:xfrm>
              <a:off x="2391" y="1272"/>
              <a:ext cx="220" cy="216"/>
            </a:xfrm>
            <a:prstGeom prst="rect">
              <a:avLst/>
            </a:prstGeom>
            <a:noFill/>
            <a:ln w="9525">
              <a:noFill/>
              <a:miter lim="800000"/>
              <a:headEnd/>
              <a:tailEnd/>
            </a:ln>
          </p:spPr>
        </p:pic>
      </p:grpSp>
      <p:sp>
        <p:nvSpPr>
          <p:cNvPr id="7" name="Date Placeholder 6"/>
          <p:cNvSpPr>
            <a:spLocks noGrp="1"/>
          </p:cNvSpPr>
          <p:nvPr>
            <p:ph type="dt" sz="half" idx="10"/>
          </p:nvPr>
        </p:nvSpPr>
        <p:spPr/>
        <p:txBody>
          <a:bodyPr/>
          <a:lstStyle/>
          <a:p>
            <a:pPr>
              <a:defRPr/>
            </a:pPr>
            <a:r>
              <a:rPr lang="en-US" smtClean="0"/>
              <a:t>Monday, Oct. 8, 2012</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52</a:t>
            </a:fld>
            <a:endParaRPr lang="en-US"/>
          </a:p>
        </p:txBody>
      </p:sp>
      <p:sp>
        <p:nvSpPr>
          <p:cNvPr id="9" name="Footer Placeholder 8"/>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3"/>
          <p:cNvSpPr>
            <a:spLocks noGrp="1" noChangeArrowheads="1"/>
          </p:cNvSpPr>
          <p:nvPr>
            <p:ph type="body" sz="half" idx="1"/>
          </p:nvPr>
        </p:nvSpPr>
        <p:spPr>
          <a:xfrm>
            <a:off x="457200" y="914400"/>
            <a:ext cx="7924800" cy="5029200"/>
          </a:xfrm>
        </p:spPr>
        <p:txBody>
          <a:bodyPr/>
          <a:lstStyle/>
          <a:p>
            <a:pPr marL="533400" indent="-533400" eaLnBrk="1" hangingPunct="1"/>
            <a:r>
              <a:rPr lang="en-US" sz="2400" dirty="0">
                <a:cs typeface="ＭＳ Ｐゴシック" pitchFamily="-84" charset="-128"/>
              </a:rPr>
              <a:t>Planck assumed that the radiation in the cavity was emitted (and absorbed) by some sort of </a:t>
            </a:r>
            <a:r>
              <a:rPr lang="ja-JP" altLang="en-US" sz="2400" dirty="0">
                <a:cs typeface="ＭＳ Ｐゴシック" pitchFamily="-84" charset="-128"/>
              </a:rPr>
              <a:t>“</a:t>
            </a:r>
            <a:r>
              <a:rPr lang="en-US" altLang="ja-JP" sz="2400" dirty="0">
                <a:cs typeface="ＭＳ Ｐゴシック" pitchFamily="-84" charset="-128"/>
              </a:rPr>
              <a:t>oscillators</a:t>
            </a:r>
            <a:r>
              <a:rPr lang="ja-JP" altLang="en-US" sz="2400" dirty="0">
                <a:cs typeface="ＭＳ Ｐゴシック" pitchFamily="-84" charset="-128"/>
              </a:rPr>
              <a:t>”</a:t>
            </a:r>
            <a:r>
              <a:rPr lang="en-US" altLang="ja-JP" sz="2400" dirty="0">
                <a:cs typeface="ＭＳ Ｐゴシック" pitchFamily="-84" charset="-128"/>
              </a:rPr>
              <a:t> that were contained in the walls. He used </a:t>
            </a:r>
            <a:r>
              <a:rPr lang="en-US" altLang="ja-JP" sz="2400" dirty="0" err="1" smtClean="0">
                <a:cs typeface="ＭＳ Ｐゴシック" pitchFamily="-84" charset="-128"/>
              </a:rPr>
              <a:t>Boltzman’s</a:t>
            </a:r>
            <a:r>
              <a:rPr lang="en-US" altLang="ja-JP" sz="2400" dirty="0" smtClean="0">
                <a:cs typeface="ＭＳ Ｐゴシック" pitchFamily="-84" charset="-128"/>
              </a:rPr>
              <a:t> </a:t>
            </a:r>
            <a:r>
              <a:rPr lang="en-US" altLang="ja-JP" sz="2400" dirty="0">
                <a:cs typeface="ＭＳ Ｐゴシック" pitchFamily="-84" charset="-128"/>
              </a:rPr>
              <a:t>statistical methods to arrive at the following formula that fit the blackbody radiation data.</a:t>
            </a:r>
          </a:p>
          <a:p>
            <a:pPr marL="533400" indent="-533400" eaLnBrk="1" hangingPunct="1"/>
            <a:endParaRPr lang="en-US" sz="2400" dirty="0">
              <a:cs typeface="ＭＳ Ｐゴシック" pitchFamily="-84" charset="-128"/>
            </a:endParaRPr>
          </a:p>
          <a:p>
            <a:pPr marL="533400" indent="-533400" eaLnBrk="1" hangingPunct="1"/>
            <a:endParaRPr lang="en-US" sz="1800" dirty="0">
              <a:cs typeface="ＭＳ Ｐゴシック" pitchFamily="-84" charset="-128"/>
            </a:endParaRPr>
          </a:p>
          <a:p>
            <a:pPr marL="533400" indent="-533400" eaLnBrk="1" hangingPunct="1"/>
            <a:endParaRPr lang="en-US" sz="1800" dirty="0">
              <a:cs typeface="ＭＳ Ｐゴシック" pitchFamily="-84" charset="-128"/>
            </a:endParaRPr>
          </a:p>
          <a:p>
            <a:pPr marL="533400" indent="-533400" eaLnBrk="1" hangingPunct="1"/>
            <a:r>
              <a:rPr lang="en-US" sz="2400" dirty="0">
                <a:cs typeface="ＭＳ Ｐゴシック" pitchFamily="-84" charset="-128"/>
              </a:rPr>
              <a:t>Planck made two modifications to the classical theory:</a:t>
            </a:r>
          </a:p>
          <a:p>
            <a:pPr marL="1024128" lvl="2" indent="-256032" eaLnBrk="1" hangingPunct="1">
              <a:spcBef>
                <a:spcPts val="0"/>
              </a:spcBef>
              <a:buClr>
                <a:schemeClr val="tx1"/>
              </a:buClr>
              <a:buSzPct val="90000"/>
              <a:buFont typeface="Wingdings" pitchFamily="-84" charset="2"/>
              <a:buAutoNum type="arabicParenR"/>
            </a:pPr>
            <a:r>
              <a:rPr lang="en-US" sz="1800" dirty="0"/>
              <a:t>The oscillators (of electromagnetic origin) can only have certain discrete energies determined by </a:t>
            </a:r>
            <a:r>
              <a:rPr lang="en-US" sz="1800" i="1" dirty="0"/>
              <a:t>E</a:t>
            </a:r>
            <a:r>
              <a:rPr lang="en-US" sz="1800" i="1" baseline="-25000" dirty="0"/>
              <a:t>n</a:t>
            </a:r>
            <a:r>
              <a:rPr lang="en-US" sz="1800" dirty="0"/>
              <a:t> = </a:t>
            </a:r>
            <a:r>
              <a:rPr lang="en-US" sz="1800" i="1" dirty="0" err="1"/>
              <a:t>nhf</a:t>
            </a:r>
            <a:r>
              <a:rPr lang="en-US" sz="1800" dirty="0"/>
              <a:t>, where </a:t>
            </a:r>
            <a:r>
              <a:rPr lang="en-US" sz="1800" i="1" dirty="0" err="1"/>
              <a:t>n</a:t>
            </a:r>
            <a:r>
              <a:rPr lang="en-US" sz="1800" dirty="0"/>
              <a:t> is an integer, </a:t>
            </a:r>
            <a:r>
              <a:rPr lang="en-US" sz="1800" i="1" dirty="0" err="1"/>
              <a:t>f</a:t>
            </a:r>
            <a:r>
              <a:rPr lang="en-US" sz="1800" dirty="0"/>
              <a:t> is the frequency, and </a:t>
            </a:r>
            <a:r>
              <a:rPr lang="en-US" sz="1800" i="1" dirty="0" err="1"/>
              <a:t>h</a:t>
            </a:r>
            <a:r>
              <a:rPr lang="en-US" sz="1800" dirty="0"/>
              <a:t> is called </a:t>
            </a:r>
            <a:r>
              <a:rPr lang="en-US" sz="1800" dirty="0" smtClean="0"/>
              <a:t>Planck</a:t>
            </a:r>
            <a:r>
              <a:rPr lang="en-US" sz="1800" dirty="0" smtClean="0">
                <a:cs typeface="ＭＳ Ｐゴシック" pitchFamily="-84" charset="-128"/>
              </a:rPr>
              <a:t>’</a:t>
            </a:r>
            <a:r>
              <a:rPr lang="en-US" altLang="ja-JP" sz="1800" dirty="0" smtClean="0"/>
              <a:t>s </a:t>
            </a:r>
            <a:r>
              <a:rPr lang="en-US" altLang="ja-JP" sz="1800" dirty="0"/>
              <a:t>constant.</a:t>
            </a:r>
            <a:r>
              <a:rPr lang="en-US" altLang="ja-JP" sz="1800" dirty="0" smtClean="0"/>
              <a:t> </a:t>
            </a:r>
            <a:r>
              <a:rPr lang="en-US" altLang="ja-JP" sz="1800" i="1" dirty="0" err="1" smtClean="0"/>
              <a:t>h</a:t>
            </a:r>
            <a:r>
              <a:rPr lang="en-US" altLang="ja-JP" sz="1800" dirty="0" smtClean="0"/>
              <a:t> </a:t>
            </a:r>
            <a:r>
              <a:rPr lang="en-US" altLang="ja-JP" sz="1800" dirty="0"/>
              <a:t>= 6.6261 </a:t>
            </a:r>
            <a:r>
              <a:rPr lang="en-US" altLang="ja-JP" sz="1800" dirty="0">
                <a:ea typeface="Arial" pitchFamily="-84" charset="0"/>
                <a:cs typeface="Arial" pitchFamily="-84" charset="0"/>
              </a:rPr>
              <a:t>× 10</a:t>
            </a:r>
            <a:r>
              <a:rPr lang="en-US" altLang="ja-JP" sz="1800" baseline="30000" dirty="0">
                <a:ea typeface="Lucida Grande" pitchFamily="-84" charset="0"/>
                <a:cs typeface="Lucida Grande" pitchFamily="-84" charset="0"/>
              </a:rPr>
              <a:t>−</a:t>
            </a:r>
            <a:r>
              <a:rPr lang="en-US" altLang="ja-JP" sz="1800" baseline="30000" dirty="0">
                <a:ea typeface="Arial" pitchFamily="-84" charset="0"/>
                <a:cs typeface="Arial" pitchFamily="-84" charset="0"/>
              </a:rPr>
              <a:t>34</a:t>
            </a:r>
            <a:r>
              <a:rPr lang="en-US" altLang="ja-JP" sz="1800" dirty="0">
                <a:ea typeface="Arial" pitchFamily="-84" charset="0"/>
                <a:cs typeface="Arial" pitchFamily="-84" charset="0"/>
              </a:rPr>
              <a:t> </a:t>
            </a:r>
            <a:r>
              <a:rPr lang="en-US" altLang="ja-JP" sz="1800" dirty="0" err="1">
                <a:ea typeface="Arial" pitchFamily="-84" charset="0"/>
                <a:cs typeface="Arial" pitchFamily="-84" charset="0"/>
              </a:rPr>
              <a:t>J</a:t>
            </a:r>
            <a:r>
              <a:rPr lang="en-US" altLang="ja-JP" sz="1800" dirty="0" err="1">
                <a:latin typeface="Lucida Grande" pitchFamily="-84" charset="0"/>
                <a:ea typeface="Arial" pitchFamily="-84" charset="0"/>
                <a:cs typeface="Arial" pitchFamily="-84" charset="0"/>
              </a:rPr>
              <a:t>·</a:t>
            </a:r>
            <a:r>
              <a:rPr lang="en-US" altLang="ja-JP" sz="1800" dirty="0" err="1">
                <a:ea typeface="Arial" pitchFamily="-84" charset="0"/>
                <a:cs typeface="Arial" pitchFamily="-84" charset="0"/>
              </a:rPr>
              <a:t>s</a:t>
            </a:r>
            <a:r>
              <a:rPr lang="en-US" altLang="ja-JP" sz="1800" dirty="0"/>
              <a:t>. </a:t>
            </a:r>
          </a:p>
          <a:p>
            <a:pPr marL="1024128" lvl="2" indent="-256032" eaLnBrk="1" hangingPunct="1">
              <a:spcBef>
                <a:spcPts val="0"/>
              </a:spcBef>
              <a:buClr>
                <a:schemeClr val="tx1"/>
              </a:buClr>
              <a:buSzPct val="90000"/>
              <a:buFont typeface="Wingdings" pitchFamily="-84" charset="2"/>
              <a:buAutoNum type="arabicParenR"/>
            </a:pPr>
            <a:r>
              <a:rPr lang="en-US" sz="1800" b="1" u="sng" dirty="0">
                <a:solidFill>
                  <a:srgbClr val="800000"/>
                </a:solidFill>
              </a:rPr>
              <a:t>The oscillators can absorb or emit energy</a:t>
            </a:r>
            <a:r>
              <a:rPr lang="en-US" sz="1800" b="1" u="sng" dirty="0" smtClean="0">
                <a:solidFill>
                  <a:srgbClr val="800000"/>
                </a:solidFill>
              </a:rPr>
              <a:t> ONLY in </a:t>
            </a:r>
            <a:r>
              <a:rPr lang="en-US" sz="1800" b="1" u="sng" dirty="0">
                <a:solidFill>
                  <a:srgbClr val="800000"/>
                </a:solidFill>
              </a:rPr>
              <a:t>discrete multiples of the fundamental quantum of energy</a:t>
            </a:r>
            <a:r>
              <a:rPr lang="en-US" sz="1800" dirty="0"/>
              <a:t> given by</a:t>
            </a:r>
            <a:endParaRPr lang="en-US" sz="1600" dirty="0"/>
          </a:p>
        </p:txBody>
      </p:sp>
      <p:sp>
        <p:nvSpPr>
          <p:cNvPr id="35843" name="Rectangle 2"/>
          <p:cNvSpPr>
            <a:spLocks noGrp="1" noChangeArrowheads="1"/>
          </p:cNvSpPr>
          <p:nvPr>
            <p:ph type="title"/>
          </p:nvPr>
        </p:nvSpPr>
        <p:spPr>
          <a:xfrm>
            <a:off x="457200" y="1"/>
            <a:ext cx="8229600" cy="990600"/>
          </a:xfrm>
        </p:spPr>
        <p:txBody>
          <a:bodyPr/>
          <a:lstStyle/>
          <a:p>
            <a:pPr eaLnBrk="1" hangingPunct="1"/>
            <a:r>
              <a:rPr lang="en-US" dirty="0" smtClean="0">
                <a:cs typeface="ＭＳ Ｐゴシック" pitchFamily="-84" charset="-128"/>
              </a:rPr>
              <a:t>Planck’</a:t>
            </a:r>
            <a:r>
              <a:rPr lang="en-US" altLang="ja-JP" dirty="0" smtClean="0">
                <a:cs typeface="ＭＳ Ｐゴシック" pitchFamily="-84" charset="-128"/>
              </a:rPr>
              <a:t>s </a:t>
            </a:r>
            <a:r>
              <a:rPr lang="en-US" altLang="ja-JP" dirty="0">
                <a:cs typeface="ＭＳ Ｐゴシック" pitchFamily="-84" charset="-128"/>
              </a:rPr>
              <a:t>Radiation Law</a:t>
            </a:r>
            <a:endParaRPr lang="en-US" dirty="0">
              <a:cs typeface="ＭＳ Ｐゴシック" pitchFamily="-84" charset="-128"/>
            </a:endParaRPr>
          </a:p>
        </p:txBody>
      </p:sp>
      <p:grpSp>
        <p:nvGrpSpPr>
          <p:cNvPr id="2" name="Group 26"/>
          <p:cNvGrpSpPr>
            <a:grpSpLocks/>
          </p:cNvGrpSpPr>
          <p:nvPr/>
        </p:nvGrpSpPr>
        <p:grpSpPr bwMode="auto">
          <a:xfrm>
            <a:off x="1524000" y="2667000"/>
            <a:ext cx="3355975" cy="803275"/>
            <a:chOff x="1435" y="1584"/>
            <a:chExt cx="2903" cy="696"/>
          </a:xfrm>
        </p:grpSpPr>
        <p:pic>
          <p:nvPicPr>
            <p:cNvPr id="35848" name="Picture 22"/>
            <p:cNvPicPr>
              <a:picLocks noChangeAspect="1" noChangeArrowheads="1"/>
            </p:cNvPicPr>
            <p:nvPr/>
          </p:nvPicPr>
          <p:blipFill>
            <a:blip r:embed="rId3"/>
            <a:srcRect/>
            <a:stretch>
              <a:fillRect/>
            </a:stretch>
          </p:blipFill>
          <p:spPr bwMode="auto">
            <a:xfrm>
              <a:off x="1489" y="1584"/>
              <a:ext cx="2849" cy="696"/>
            </a:xfrm>
            <a:prstGeom prst="rect">
              <a:avLst/>
            </a:prstGeom>
            <a:noFill/>
            <a:ln w="9525">
              <a:noFill/>
              <a:miter lim="800000"/>
              <a:headEnd/>
              <a:tailEnd/>
            </a:ln>
          </p:spPr>
        </p:pic>
        <p:pic>
          <p:nvPicPr>
            <p:cNvPr id="35849" name="Picture 25"/>
            <p:cNvPicPr preferRelativeResize="0">
              <a:picLocks noChangeArrowheads="1"/>
            </p:cNvPicPr>
            <p:nvPr/>
          </p:nvPicPr>
          <p:blipFill>
            <a:blip r:embed="rId4"/>
            <a:srcRect/>
            <a:stretch>
              <a:fillRect/>
            </a:stretch>
          </p:blipFill>
          <p:spPr bwMode="auto">
            <a:xfrm>
              <a:off x="1435" y="1836"/>
              <a:ext cx="198" cy="219"/>
            </a:xfrm>
            <a:prstGeom prst="rect">
              <a:avLst/>
            </a:prstGeom>
            <a:noFill/>
            <a:ln w="9525">
              <a:noFill/>
              <a:miter lim="800000"/>
              <a:headEnd/>
              <a:tailEnd/>
            </a:ln>
          </p:spPr>
        </p:pic>
      </p:grpSp>
      <p:sp>
        <p:nvSpPr>
          <p:cNvPr id="97307" name="Text Box 27"/>
          <p:cNvSpPr txBox="1">
            <a:spLocks noChangeArrowheads="1"/>
          </p:cNvSpPr>
          <p:nvPr/>
        </p:nvSpPr>
        <p:spPr bwMode="auto">
          <a:xfrm>
            <a:off x="5334000" y="2895600"/>
            <a:ext cx="184150" cy="366713"/>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endParaRPr lang="en-US">
              <a:latin typeface="Arial" charset="0"/>
              <a:ea typeface="ＭＳ Ｐゴシック" charset="0"/>
              <a:cs typeface="+mn-cs"/>
            </a:endParaRPr>
          </a:p>
        </p:txBody>
      </p:sp>
      <p:sp>
        <p:nvSpPr>
          <p:cNvPr id="35847" name="Text Box 28"/>
          <p:cNvSpPr txBox="1">
            <a:spLocks noChangeArrowheads="1"/>
          </p:cNvSpPr>
          <p:nvPr/>
        </p:nvSpPr>
        <p:spPr bwMode="auto">
          <a:xfrm>
            <a:off x="5181600" y="2895600"/>
            <a:ext cx="2895600" cy="461665"/>
          </a:xfrm>
          <a:prstGeom prst="rect">
            <a:avLst/>
          </a:prstGeom>
          <a:noFill/>
          <a:ln w="9525">
            <a:noFill/>
            <a:miter lim="800000"/>
            <a:headEnd/>
            <a:tailEnd/>
          </a:ln>
        </p:spPr>
        <p:txBody>
          <a:bodyPr>
            <a:prstTxWarp prst="textNoShape">
              <a:avLst/>
            </a:prstTxWarp>
            <a:spAutoFit/>
          </a:bodyPr>
          <a:lstStyle/>
          <a:p>
            <a:pPr>
              <a:spcBef>
                <a:spcPct val="50000"/>
              </a:spcBef>
            </a:pPr>
            <a:r>
              <a:rPr lang="en-US" dirty="0" smtClean="0">
                <a:solidFill>
                  <a:srgbClr val="3333CC"/>
                </a:solidFill>
                <a:latin typeface="+mn-lt"/>
              </a:rPr>
              <a:t>Planck’</a:t>
            </a:r>
            <a:r>
              <a:rPr lang="en-US" altLang="ja-JP" dirty="0" smtClean="0">
                <a:solidFill>
                  <a:srgbClr val="3333CC"/>
                </a:solidFill>
                <a:latin typeface="+mn-lt"/>
              </a:rPr>
              <a:t>s </a:t>
            </a:r>
            <a:r>
              <a:rPr lang="en-US" altLang="ja-JP" dirty="0">
                <a:solidFill>
                  <a:srgbClr val="3333CC"/>
                </a:solidFill>
                <a:latin typeface="+mn-lt"/>
              </a:rPr>
              <a:t>radiation law</a:t>
            </a:r>
            <a:endParaRPr lang="en-US" dirty="0">
              <a:solidFill>
                <a:srgbClr val="3333CC"/>
              </a:solidFill>
              <a:latin typeface="+mn-lt"/>
            </a:endParaRPr>
          </a:p>
        </p:txBody>
      </p:sp>
      <p:sp>
        <p:nvSpPr>
          <p:cNvPr id="10" name="Date Placeholder 9"/>
          <p:cNvSpPr>
            <a:spLocks noGrp="1"/>
          </p:cNvSpPr>
          <p:nvPr>
            <p:ph type="dt" sz="half" idx="10"/>
          </p:nvPr>
        </p:nvSpPr>
        <p:spPr/>
        <p:txBody>
          <a:bodyPr/>
          <a:lstStyle/>
          <a:p>
            <a:pPr>
              <a:defRPr/>
            </a:pPr>
            <a:r>
              <a:rPr lang="en-US" smtClean="0"/>
              <a:t>Monday, Oct. 8, 2012</a:t>
            </a:r>
            <a:endParaRPr lang="en-US"/>
          </a:p>
        </p:txBody>
      </p:sp>
      <p:sp>
        <p:nvSpPr>
          <p:cNvPr id="11" name="Slide Number Placeholder 10"/>
          <p:cNvSpPr>
            <a:spLocks noGrp="1"/>
          </p:cNvSpPr>
          <p:nvPr>
            <p:ph type="sldNum" sz="quarter" idx="12"/>
          </p:nvPr>
        </p:nvSpPr>
        <p:spPr/>
        <p:txBody>
          <a:bodyPr/>
          <a:lstStyle/>
          <a:p>
            <a:pPr>
              <a:defRPr/>
            </a:pPr>
            <a:fld id="{6E4BFBEB-12DC-8949-B61D-A8F2554F50A6}" type="slidenum">
              <a:rPr lang="en-US" smtClean="0"/>
              <a:pPr>
                <a:defRPr/>
              </a:pPr>
              <a:t>53</a:t>
            </a:fld>
            <a:endParaRPr lang="en-US"/>
          </a:p>
        </p:txBody>
      </p:sp>
      <p:sp>
        <p:nvSpPr>
          <p:cNvPr id="12" name="Footer Placeholder 11"/>
          <p:cNvSpPr>
            <a:spLocks noGrp="1"/>
          </p:cNvSpPr>
          <p:nvPr>
            <p:ph type="ftr" sz="quarter" idx="11"/>
          </p:nvPr>
        </p:nvSpPr>
        <p:spPr>
          <a:xfrm>
            <a:off x="2743200" y="5943600"/>
            <a:ext cx="2895600" cy="457200"/>
          </a:xfrm>
        </p:spPr>
        <p:txBody>
          <a:bodyPr/>
          <a:lstStyle/>
          <a:p>
            <a:pPr>
              <a:defRPr/>
            </a:pPr>
            <a:r>
              <a:rPr lang="en-US" smtClean="0"/>
              <a:t>PHYS 3313-001, Fall 2012                      Dr. Jaehoon Yu</a:t>
            </a:r>
            <a:endParaRPr lang="en-US"/>
          </a:p>
        </p:txBody>
      </p:sp>
      <p:graphicFrame>
        <p:nvGraphicFramePr>
          <p:cNvPr id="311298" name="Object 2"/>
          <p:cNvGraphicFramePr>
            <a:graphicFrameLocks noChangeAspect="1"/>
          </p:cNvGraphicFramePr>
          <p:nvPr/>
        </p:nvGraphicFramePr>
        <p:xfrm>
          <a:off x="3581400" y="5410200"/>
          <a:ext cx="1268412" cy="471487"/>
        </p:xfrm>
        <a:graphic>
          <a:graphicData uri="http://schemas.openxmlformats.org/presentationml/2006/ole">
            <p:oleObj spid="_x0000_s262146" name="Equation" r:id="rId5" imgW="546100" imgH="203200" progId="Equation.DSMT4">
              <p:embed/>
            </p:oleObj>
          </a:graphicData>
        </a:graphic>
      </p:graphicFrame>
      <p:graphicFrame>
        <p:nvGraphicFramePr>
          <p:cNvPr id="311299" name="Object 3"/>
          <p:cNvGraphicFramePr>
            <a:graphicFrameLocks noChangeAspect="1"/>
          </p:cNvGraphicFramePr>
          <p:nvPr/>
        </p:nvGraphicFramePr>
        <p:xfrm>
          <a:off x="4876800" y="5181600"/>
          <a:ext cx="796925" cy="912812"/>
        </p:xfrm>
        <a:graphic>
          <a:graphicData uri="http://schemas.openxmlformats.org/presentationml/2006/ole">
            <p:oleObj spid="_x0000_s262147" name="Equation" r:id="rId6" imgW="342900" imgH="393700" progId="Equation.DSMT4">
              <p:embed/>
            </p:oleObj>
          </a:graphicData>
        </a:graphic>
      </p:graphicFrame>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0"/>
            <a:ext cx="8229600" cy="788987"/>
          </a:xfrm>
        </p:spPr>
        <p:txBody>
          <a:bodyPr/>
          <a:lstStyle/>
          <a:p>
            <a:pPr eaLnBrk="1" hangingPunct="1">
              <a:defRPr/>
            </a:pPr>
            <a:r>
              <a:rPr lang="en-US" sz="4000" dirty="0" smtClean="0">
                <a:cs typeface="+mj-cs"/>
              </a:rPr>
              <a:t>Photoelectric Effect</a:t>
            </a:r>
          </a:p>
        </p:txBody>
      </p:sp>
      <p:sp>
        <p:nvSpPr>
          <p:cNvPr id="36867" name="Rectangle 3"/>
          <p:cNvSpPr>
            <a:spLocks noGrp="1" noChangeArrowheads="1"/>
          </p:cNvSpPr>
          <p:nvPr>
            <p:ph type="body" sz="half" idx="1"/>
          </p:nvPr>
        </p:nvSpPr>
        <p:spPr>
          <a:xfrm>
            <a:off x="381000" y="838200"/>
            <a:ext cx="8382000" cy="5181600"/>
          </a:xfrm>
        </p:spPr>
        <p:txBody>
          <a:bodyPr/>
          <a:lstStyle/>
          <a:p>
            <a:pPr marL="533400" indent="-533400" eaLnBrk="1" hangingPunct="1">
              <a:spcBef>
                <a:spcPts val="0"/>
              </a:spcBef>
              <a:buClr>
                <a:schemeClr val="tx1"/>
              </a:buClr>
              <a:buNone/>
            </a:pPr>
            <a:r>
              <a:rPr lang="en-US" sz="2800" dirty="0" smtClean="0">
                <a:solidFill>
                  <a:srgbClr val="800000"/>
                </a:solidFill>
                <a:cs typeface="ＭＳ Ｐゴシック" pitchFamily="-84" charset="-128"/>
              </a:rPr>
              <a:t>Definition: Incident electromagnetic radiation shining on the material transfers energy to the electrons, allowing them to escape the surface of the metal.  Ejected electrons are called photoelectrons</a:t>
            </a:r>
          </a:p>
          <a:p>
            <a:pPr marL="533400" indent="-533400" eaLnBrk="1" hangingPunct="1">
              <a:spcBef>
                <a:spcPts val="0"/>
              </a:spcBef>
              <a:buClr>
                <a:schemeClr val="tx1"/>
              </a:buClr>
              <a:buSzTx/>
              <a:buFont typeface="Wingdings" pitchFamily="-84" charset="2"/>
              <a:buNone/>
            </a:pPr>
            <a:r>
              <a:rPr lang="en-US" sz="2800" dirty="0" smtClean="0">
                <a:cs typeface="ＭＳ Ｐゴシック" pitchFamily="-84" charset="-128"/>
              </a:rPr>
              <a:t>Other methods </a:t>
            </a:r>
            <a:r>
              <a:rPr lang="en-US" sz="2800" dirty="0">
                <a:cs typeface="ＭＳ Ｐゴシック" pitchFamily="-84" charset="-128"/>
              </a:rPr>
              <a:t>of electron emission:</a:t>
            </a:r>
          </a:p>
          <a:p>
            <a:pPr marL="533400" indent="-533400" eaLnBrk="1" hangingPunct="1">
              <a:spcBef>
                <a:spcPts val="0"/>
              </a:spcBef>
              <a:buClr>
                <a:schemeClr val="tx1"/>
              </a:buClr>
              <a:buSzTx/>
            </a:pPr>
            <a:r>
              <a:rPr lang="en-US" sz="2800" dirty="0">
                <a:cs typeface="ＭＳ Ｐゴシック" pitchFamily="-84" charset="-128"/>
              </a:rPr>
              <a:t>Thermionic emission: Application of heat allows electrons to gain enough energy to escape.</a:t>
            </a:r>
          </a:p>
          <a:p>
            <a:pPr marL="533400" indent="-533400" eaLnBrk="1" hangingPunct="1">
              <a:spcBef>
                <a:spcPts val="0"/>
              </a:spcBef>
              <a:buClr>
                <a:schemeClr val="tx1"/>
              </a:buClr>
              <a:buSzTx/>
            </a:pPr>
            <a:r>
              <a:rPr lang="en-US" sz="2800" dirty="0">
                <a:cs typeface="ＭＳ Ｐゴシック" pitchFamily="-84" charset="-128"/>
              </a:rPr>
              <a:t>Secondary emission: The electron gains enough energy by transfer from another high-speed particle that strikes the material from outside.</a:t>
            </a:r>
          </a:p>
          <a:p>
            <a:pPr marL="533400" indent="-533400" eaLnBrk="1" hangingPunct="1">
              <a:spcBef>
                <a:spcPts val="0"/>
              </a:spcBef>
              <a:buClr>
                <a:schemeClr val="tx1"/>
              </a:buClr>
              <a:buSzTx/>
            </a:pPr>
            <a:r>
              <a:rPr lang="en-US" sz="2800" dirty="0">
                <a:cs typeface="ＭＳ Ｐゴシック" pitchFamily="-84" charset="-128"/>
              </a:rPr>
              <a:t>Field emission: A strong external electric field pulls the electron out of the material</a:t>
            </a:r>
            <a:r>
              <a:rPr lang="en-US" sz="2800" dirty="0" smtClean="0">
                <a:cs typeface="ＭＳ Ｐゴシック" pitchFamily="-84" charset="-128"/>
              </a:rPr>
              <a:t>.</a:t>
            </a:r>
            <a:endParaRPr lang="en-US" sz="2800"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Oct. 8, 2012</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54</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152400"/>
            <a:ext cx="8229600" cy="685800"/>
          </a:xfrm>
        </p:spPr>
        <p:txBody>
          <a:bodyPr/>
          <a:lstStyle/>
          <a:p>
            <a:pPr eaLnBrk="1" hangingPunct="1">
              <a:defRPr/>
            </a:pPr>
            <a:r>
              <a:rPr lang="en-US" sz="4000" dirty="0" smtClean="0">
                <a:cs typeface="+mj-cs"/>
              </a:rPr>
              <a:t>Summary of Experimental Observations</a:t>
            </a:r>
          </a:p>
        </p:txBody>
      </p:sp>
      <p:sp>
        <p:nvSpPr>
          <p:cNvPr id="98307" name="Rectangle 3"/>
          <p:cNvSpPr>
            <a:spLocks noGrp="1" noChangeArrowheads="1"/>
          </p:cNvSpPr>
          <p:nvPr>
            <p:ph type="body" sz="half" idx="1"/>
          </p:nvPr>
        </p:nvSpPr>
        <p:spPr>
          <a:xfrm>
            <a:off x="457201" y="990600"/>
            <a:ext cx="8382000" cy="5486400"/>
          </a:xfrm>
        </p:spPr>
        <p:txBody>
          <a:bodyPr/>
          <a:lstStyle/>
          <a:p>
            <a:pPr marL="533400" indent="-533400" eaLnBrk="1" hangingPunct="1">
              <a:spcBef>
                <a:spcPts val="0"/>
              </a:spcBef>
              <a:buClr>
                <a:schemeClr val="tx1"/>
              </a:buClr>
              <a:buSzPct val="90000"/>
            </a:pPr>
            <a:r>
              <a:rPr lang="en-US" sz="2800" dirty="0" smtClean="0">
                <a:solidFill>
                  <a:srgbClr val="3333CC"/>
                </a:solidFill>
                <a:cs typeface="ＭＳ Ｐゴシック" pitchFamily="-84" charset="-128"/>
              </a:rPr>
              <a:t>Light intensity does not affect the KE of the photoelectrons</a:t>
            </a:r>
          </a:p>
          <a:p>
            <a:pPr marL="533400" indent="-533400" eaLnBrk="1" hangingPunct="1">
              <a:spcBef>
                <a:spcPts val="0"/>
              </a:spcBef>
              <a:buClr>
                <a:schemeClr val="tx1"/>
              </a:buClr>
              <a:buSzPct val="90000"/>
            </a:pPr>
            <a:r>
              <a:rPr lang="en-US" sz="2800" dirty="0" smtClean="0">
                <a:solidFill>
                  <a:srgbClr val="3333CC"/>
                </a:solidFill>
                <a:cs typeface="ＭＳ Ｐゴシック" pitchFamily="-84" charset="-128"/>
              </a:rPr>
              <a:t>The max KE of the photoelectrons, for a given emitting material, depends only on the frequency of the light </a:t>
            </a:r>
          </a:p>
          <a:p>
            <a:pPr marL="533400" indent="-533400" eaLnBrk="1" hangingPunct="1">
              <a:spcBef>
                <a:spcPts val="0"/>
              </a:spcBef>
              <a:buClr>
                <a:schemeClr val="tx1"/>
              </a:buClr>
              <a:buSzPct val="90000"/>
            </a:pPr>
            <a:r>
              <a:rPr lang="en-US" sz="2800" dirty="0" smtClean="0">
                <a:solidFill>
                  <a:srgbClr val="3333CC"/>
                </a:solidFill>
                <a:cs typeface="ＭＳ Ｐゴシック" pitchFamily="-84" charset="-128"/>
              </a:rPr>
              <a:t>The smaller the work function </a:t>
            </a:r>
            <a:r>
              <a:rPr lang="el-GR" sz="2800" i="1" dirty="0" smtClean="0">
                <a:solidFill>
                  <a:srgbClr val="3333CC"/>
                </a:solidFill>
                <a:latin typeface="Symbol" charset="2"/>
                <a:ea typeface="Arial Unicode MS" pitchFamily="-84" charset="0"/>
                <a:cs typeface="Symbol" charset="2"/>
              </a:rPr>
              <a:t>φ</a:t>
            </a:r>
            <a:r>
              <a:rPr lang="en-US" sz="2800" dirty="0" smtClean="0">
                <a:solidFill>
                  <a:srgbClr val="3333CC"/>
                </a:solidFill>
                <a:cs typeface="ＭＳ Ｐゴシック" pitchFamily="-84" charset="-128"/>
              </a:rPr>
              <a:t> of the emitter material, the smaller is the threshold frequency of the light that can eject photoelectrons. </a:t>
            </a:r>
          </a:p>
          <a:p>
            <a:pPr marL="533400" indent="-533400" eaLnBrk="1" hangingPunct="1">
              <a:spcBef>
                <a:spcPts val="0"/>
              </a:spcBef>
              <a:buClr>
                <a:schemeClr val="tx1"/>
              </a:buClr>
              <a:buSzPct val="90000"/>
            </a:pPr>
            <a:r>
              <a:rPr lang="en-US" sz="2800" dirty="0" smtClean="0">
                <a:solidFill>
                  <a:srgbClr val="3333CC"/>
                </a:solidFill>
                <a:cs typeface="ＭＳ Ｐゴシック" pitchFamily="-84" charset="-128"/>
              </a:rPr>
              <a:t>When the photoelectrons are produced, their number is proportional to the intensity of light. </a:t>
            </a:r>
          </a:p>
          <a:p>
            <a:pPr marL="533400" indent="-533400" eaLnBrk="1" hangingPunct="1">
              <a:spcBef>
                <a:spcPts val="0"/>
              </a:spcBef>
              <a:buClr>
                <a:schemeClr val="tx1"/>
              </a:buClr>
              <a:buSzPct val="90000"/>
            </a:pPr>
            <a:r>
              <a:rPr lang="en-US" sz="2800" dirty="0" smtClean="0">
                <a:solidFill>
                  <a:srgbClr val="3333CC"/>
                </a:solidFill>
                <a:cs typeface="ＭＳ Ｐゴシック" pitchFamily="-84" charset="-128"/>
              </a:rPr>
              <a:t>The photoelectrons are emitted almost instantly following illumination of the photocathode, independent of the intensity of the light. </a:t>
            </a:r>
            <a:r>
              <a:rPr lang="en-US" sz="2800" dirty="0" err="1" smtClean="0">
                <a:solidFill>
                  <a:srgbClr val="3333CC"/>
                </a:solidFill>
                <a:cs typeface="ＭＳ Ｐゴシック" pitchFamily="-84" charset="-128"/>
                <a:sym typeface="Wingdings"/>
              </a:rPr>
              <a:t></a:t>
            </a:r>
            <a:r>
              <a:rPr lang="en-US" sz="2800" dirty="0" smtClean="0">
                <a:solidFill>
                  <a:srgbClr val="3333CC"/>
                </a:solidFill>
                <a:cs typeface="ＭＳ Ｐゴシック" pitchFamily="-84" charset="-128"/>
                <a:sym typeface="Wingdings"/>
              </a:rPr>
              <a:t> Totally unexplained by classical physics</a:t>
            </a:r>
            <a:endParaRPr lang="en-US" sz="2800" dirty="0" smtClean="0">
              <a:solidFill>
                <a:srgbClr val="3333CC"/>
              </a:solidFill>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6E4BFBEB-12DC-8949-B61D-A8F2554F50A6}" type="slidenum">
              <a:rPr lang="en-US" smtClean="0"/>
              <a:pPr>
                <a:defRPr/>
              </a:pPr>
              <a:t>55</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0"/>
            <a:ext cx="8229600" cy="712787"/>
          </a:xfrm>
        </p:spPr>
        <p:txBody>
          <a:bodyPr/>
          <a:lstStyle/>
          <a:p>
            <a:pPr eaLnBrk="1" hangingPunct="1">
              <a:defRPr/>
            </a:pPr>
            <a:r>
              <a:rPr lang="en-US" sz="3600" dirty="0" smtClean="0">
                <a:cs typeface="+mj-cs"/>
              </a:rPr>
              <a:t>Quantum </a:t>
            </a:r>
            <a:r>
              <a:rPr lang="en-US" sz="3600" dirty="0" smtClean="0">
                <a:cs typeface="+mj-cs"/>
              </a:rPr>
              <a:t>Interpretation – Photoelectric Effect</a:t>
            </a:r>
            <a:endParaRPr lang="en-US" sz="3600" dirty="0" smtClean="0">
              <a:cs typeface="+mj-cs"/>
            </a:endParaRPr>
          </a:p>
        </p:txBody>
      </p:sp>
      <p:sp>
        <p:nvSpPr>
          <p:cNvPr id="44035" name="Rectangle 3"/>
          <p:cNvSpPr>
            <a:spLocks noGrp="1" noChangeArrowheads="1"/>
          </p:cNvSpPr>
          <p:nvPr>
            <p:ph type="body" sz="half" idx="1"/>
          </p:nvPr>
        </p:nvSpPr>
        <p:spPr>
          <a:xfrm>
            <a:off x="457200" y="762000"/>
            <a:ext cx="8383588" cy="5562600"/>
          </a:xfrm>
        </p:spPr>
        <p:txBody>
          <a:bodyPr/>
          <a:lstStyle/>
          <a:p>
            <a:pPr marL="533400" indent="-533400" eaLnBrk="1" hangingPunct="1"/>
            <a:r>
              <a:rPr lang="en-US" sz="2400" dirty="0" smtClean="0">
                <a:cs typeface="ＭＳ Ｐゴシック" pitchFamily="-84" charset="-128"/>
              </a:rPr>
              <a:t>KE </a:t>
            </a:r>
            <a:r>
              <a:rPr lang="en-US" sz="2400" dirty="0">
                <a:cs typeface="ＭＳ Ｐゴシック" pitchFamily="-84" charset="-128"/>
              </a:rPr>
              <a:t>of the electron</a:t>
            </a:r>
            <a:r>
              <a:rPr lang="en-US" sz="2400" dirty="0" smtClean="0">
                <a:cs typeface="ＭＳ Ｐゴシック" pitchFamily="-84" charset="-128"/>
              </a:rPr>
              <a:t> depend only on the light frequency and the work function </a:t>
            </a:r>
            <a:r>
              <a:rPr lang="en-US" sz="2400" dirty="0" err="1" smtClean="0">
                <a:latin typeface="Symbol" charset="2"/>
                <a:cs typeface="Symbol" charset="2"/>
              </a:rPr>
              <a:t>φ</a:t>
            </a:r>
            <a:r>
              <a:rPr lang="en-US" sz="2400" dirty="0" smtClean="0">
                <a:cs typeface="ＭＳ Ｐゴシック" pitchFamily="-84" charset="-128"/>
              </a:rPr>
              <a:t> of the material not the </a:t>
            </a:r>
            <a:r>
              <a:rPr lang="en-US" sz="2400" dirty="0">
                <a:cs typeface="ＭＳ Ｐゴシック" pitchFamily="-84" charset="-128"/>
              </a:rPr>
              <a:t>light intensity at </a:t>
            </a:r>
            <a:r>
              <a:rPr lang="en-US" sz="2400" dirty="0" smtClean="0">
                <a:cs typeface="ＭＳ Ｐゴシック" pitchFamily="-84" charset="-128"/>
              </a:rPr>
              <a:t>all</a:t>
            </a:r>
          </a:p>
          <a:p>
            <a:pPr marL="533400" indent="-533400" eaLnBrk="1" hangingPunct="1">
              <a:buFont typeface="Wingdings" pitchFamily="-84" charset="2"/>
              <a:buNone/>
            </a:pPr>
            <a:endParaRPr lang="en-US" sz="2400" dirty="0">
              <a:cs typeface="ＭＳ Ｐゴシック" pitchFamily="-84" charset="-128"/>
            </a:endParaRPr>
          </a:p>
          <a:p>
            <a:pPr marL="533400" indent="-533400" eaLnBrk="1" hangingPunct="1">
              <a:buFont typeface="Wingdings" pitchFamily="-84" charset="2"/>
              <a:buNone/>
            </a:pPr>
            <a:endParaRPr lang="en-US" sz="2400" dirty="0">
              <a:cs typeface="ＭＳ Ｐゴシック" pitchFamily="-84" charset="-128"/>
            </a:endParaRPr>
          </a:p>
          <a:p>
            <a:pPr marL="533400" indent="-533400" eaLnBrk="1" hangingPunct="1"/>
            <a:r>
              <a:rPr lang="en-US" sz="2400" dirty="0">
                <a:cs typeface="ＭＳ Ｐゴシック" pitchFamily="-84" charset="-128"/>
              </a:rPr>
              <a:t>Einstein in 1905 predicted that the stopping potential was linearly proportional to the light frequency, with a slope </a:t>
            </a:r>
            <a:r>
              <a:rPr lang="en-US" sz="2400" i="1" dirty="0" err="1">
                <a:cs typeface="ＭＳ Ｐゴシック" pitchFamily="-84" charset="-128"/>
              </a:rPr>
              <a:t>h</a:t>
            </a:r>
            <a:r>
              <a:rPr lang="en-US" sz="2400" dirty="0">
                <a:cs typeface="ＭＳ Ｐゴシック" pitchFamily="-84" charset="-128"/>
              </a:rPr>
              <a:t>, the same constant found by Planck.</a:t>
            </a:r>
            <a:endParaRPr lang="en-US" sz="2400" dirty="0" smtClean="0">
              <a:cs typeface="ＭＳ Ｐゴシック" pitchFamily="-84" charset="-128"/>
            </a:endParaRPr>
          </a:p>
          <a:p>
            <a:pPr marL="533400" indent="-533400" eaLnBrk="1" hangingPunct="1">
              <a:buNone/>
            </a:pPr>
            <a:endParaRPr lang="en-US" sz="2400" dirty="0" smtClean="0">
              <a:cs typeface="ＭＳ Ｐゴシック" pitchFamily="-84" charset="-128"/>
            </a:endParaRPr>
          </a:p>
          <a:p>
            <a:pPr marL="533400" indent="-533400" eaLnBrk="1" hangingPunct="1"/>
            <a:r>
              <a:rPr lang="en-US" sz="2400" dirty="0">
                <a:cs typeface="ＭＳ Ｐゴシック" pitchFamily="-84" charset="-128"/>
              </a:rPr>
              <a:t>From this, Einstein concluded that light is a particle with energy:</a:t>
            </a:r>
          </a:p>
          <a:p>
            <a:pPr marL="533400" indent="-533400" eaLnBrk="1" hangingPunct="1"/>
            <a:endParaRPr lang="en-US" sz="2400" dirty="0">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smtClean="0"/>
              <a:t>Monday, Oct. 8, 2012</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56</a:t>
            </a:fld>
            <a:endParaRPr lang="en-US"/>
          </a:p>
        </p:txBody>
      </p:sp>
      <p:sp>
        <p:nvSpPr>
          <p:cNvPr id="9" name="Footer Placeholder 8"/>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319490" name="Object 2"/>
          <p:cNvGraphicFramePr>
            <a:graphicFrameLocks noChangeAspect="1"/>
          </p:cNvGraphicFramePr>
          <p:nvPr/>
        </p:nvGraphicFramePr>
        <p:xfrm>
          <a:off x="2819400" y="1555750"/>
          <a:ext cx="1544638" cy="958850"/>
        </p:xfrm>
        <a:graphic>
          <a:graphicData uri="http://schemas.openxmlformats.org/presentationml/2006/ole">
            <p:oleObj spid="_x0000_s275458" name="Equation" r:id="rId3" imgW="635000" imgH="393700" progId="Equation.DSMT4">
              <p:embed/>
            </p:oleObj>
          </a:graphicData>
        </a:graphic>
      </p:graphicFrame>
      <p:graphicFrame>
        <p:nvGraphicFramePr>
          <p:cNvPr id="319491" name="Object 3"/>
          <p:cNvGraphicFramePr>
            <a:graphicFrameLocks noChangeAspect="1"/>
          </p:cNvGraphicFramePr>
          <p:nvPr/>
        </p:nvGraphicFramePr>
        <p:xfrm>
          <a:off x="4406900" y="1790700"/>
          <a:ext cx="927100" cy="495300"/>
        </p:xfrm>
        <a:graphic>
          <a:graphicData uri="http://schemas.openxmlformats.org/presentationml/2006/ole">
            <p:oleObj spid="_x0000_s275459" name="Equation" r:id="rId4" imgW="381000" imgH="203200" progId="Equation.DSMT4">
              <p:embed/>
            </p:oleObj>
          </a:graphicData>
        </a:graphic>
      </p:graphicFrame>
      <p:graphicFrame>
        <p:nvGraphicFramePr>
          <p:cNvPr id="319492" name="Object 4"/>
          <p:cNvGraphicFramePr>
            <a:graphicFrameLocks noChangeAspect="1"/>
          </p:cNvGraphicFramePr>
          <p:nvPr/>
        </p:nvGraphicFramePr>
        <p:xfrm>
          <a:off x="5334000" y="1790700"/>
          <a:ext cx="1020762" cy="495300"/>
        </p:xfrm>
        <a:graphic>
          <a:graphicData uri="http://schemas.openxmlformats.org/presentationml/2006/ole">
            <p:oleObj spid="_x0000_s275460" name="Equation" r:id="rId5" imgW="419100" imgH="203200" progId="Equation.DSMT4">
              <p:embed/>
            </p:oleObj>
          </a:graphicData>
        </a:graphic>
      </p:graphicFrame>
      <p:graphicFrame>
        <p:nvGraphicFramePr>
          <p:cNvPr id="319493" name="Object 5"/>
          <p:cNvGraphicFramePr>
            <a:graphicFrameLocks noChangeAspect="1"/>
          </p:cNvGraphicFramePr>
          <p:nvPr/>
        </p:nvGraphicFramePr>
        <p:xfrm>
          <a:off x="3060699" y="3200400"/>
          <a:ext cx="5473701" cy="958850"/>
        </p:xfrm>
        <a:graphic>
          <a:graphicData uri="http://schemas.openxmlformats.org/presentationml/2006/ole">
            <p:oleObj spid="_x0000_s275461" name="Equation" r:id="rId6" imgW="2247900" imgH="393700" progId="Equation.DSMT4">
              <p:embed/>
            </p:oleObj>
          </a:graphicData>
        </a:graphic>
      </p:graphicFrame>
      <p:pic>
        <p:nvPicPr>
          <p:cNvPr id="14" name="Picture 12" descr="0314"/>
          <p:cNvPicPr>
            <a:picLocks noChangeAspect="1" noChangeArrowheads="1"/>
          </p:cNvPicPr>
          <p:nvPr/>
        </p:nvPicPr>
        <p:blipFill>
          <a:blip r:embed="rId7"/>
          <a:srcRect b="4202"/>
          <a:stretch>
            <a:fillRect/>
          </a:stretch>
        </p:blipFill>
        <p:spPr bwMode="auto">
          <a:xfrm>
            <a:off x="5638800" y="4487990"/>
            <a:ext cx="2971800" cy="2370010"/>
          </a:xfrm>
          <a:prstGeom prst="rect">
            <a:avLst/>
          </a:prstGeom>
          <a:noFill/>
          <a:ln w="9525">
            <a:noFill/>
            <a:miter lim="800000"/>
            <a:headEnd/>
            <a:tailEnd/>
          </a:ln>
        </p:spPr>
      </p:pic>
      <p:graphicFrame>
        <p:nvGraphicFramePr>
          <p:cNvPr id="319494" name="Object 6"/>
          <p:cNvGraphicFramePr>
            <a:graphicFrameLocks noChangeAspect="1"/>
          </p:cNvGraphicFramePr>
          <p:nvPr/>
        </p:nvGraphicFramePr>
        <p:xfrm>
          <a:off x="2697163" y="4648200"/>
          <a:ext cx="1916112" cy="958850"/>
        </p:xfrm>
        <a:graphic>
          <a:graphicData uri="http://schemas.openxmlformats.org/presentationml/2006/ole">
            <p:oleObj spid="_x0000_s275462" name="Equation" r:id="rId8" imgW="787400" imgH="393700" progId="Equation.DSMT4">
              <p:embed/>
            </p:oleObj>
          </a:graphicData>
        </a:graphic>
      </p:graphicFrame>
      <p:sp>
        <p:nvSpPr>
          <p:cNvPr id="17" name="TextBox 16"/>
          <p:cNvSpPr txBox="1"/>
          <p:nvPr/>
        </p:nvSpPr>
        <p:spPr>
          <a:xfrm>
            <a:off x="838200" y="5715000"/>
            <a:ext cx="5076079" cy="400110"/>
          </a:xfrm>
          <a:prstGeom prst="rect">
            <a:avLst/>
          </a:prstGeom>
          <a:solidFill>
            <a:srgbClr val="FFFFCC"/>
          </a:solidFill>
          <a:ln w="28575" cap="flat" cmpd="sng" algn="ctr">
            <a:solidFill>
              <a:srgbClr val="800000"/>
            </a:solidFill>
            <a:prstDash val="solid"/>
            <a:round/>
            <a:headEnd type="none" w="med" len="med"/>
            <a:tailEnd type="none" w="med" len="med"/>
          </a:ln>
        </p:spPr>
        <p:txBody>
          <a:bodyPr wrap="none" rtlCol="0">
            <a:spAutoFit/>
          </a:bodyPr>
          <a:lstStyle/>
          <a:p>
            <a:r>
              <a:rPr lang="en-US" sz="2000" dirty="0" smtClean="0">
                <a:solidFill>
                  <a:srgbClr val="800000"/>
                </a:solidFill>
                <a:latin typeface="+mn-lt"/>
              </a:rPr>
              <a:t>Was he already thinking about particle/wave duality?</a:t>
            </a:r>
            <a:endParaRPr lang="en-US" sz="2000" dirty="0">
              <a:solidFill>
                <a:srgbClr val="800000"/>
              </a:solidFill>
              <a:latin typeface="+mn-lt"/>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457200" y="609600"/>
            <a:ext cx="8382000" cy="838200"/>
          </a:xfrm>
        </p:spPr>
        <p:txBody>
          <a:bodyPr/>
          <a:lstStyle/>
          <a:p>
            <a:pPr eaLnBrk="1" hangingPunct="1"/>
            <a:r>
              <a:rPr lang="en-US" sz="2400" dirty="0" smtClean="0">
                <a:cs typeface="ＭＳ Ｐゴシック" pitchFamily="-84" charset="-128"/>
              </a:rPr>
              <a:t>Light of wavelength 400nm is incident upon lithium (=2.93eV). Calculate (a) the photon energy and (</a:t>
            </a:r>
            <a:r>
              <a:rPr lang="en-US" sz="2400" dirty="0" err="1" smtClean="0">
                <a:cs typeface="ＭＳ Ｐゴシック" pitchFamily="-84" charset="-128"/>
              </a:rPr>
              <a:t>b</a:t>
            </a:r>
            <a:r>
              <a:rPr lang="en-US" sz="2400" dirty="0" smtClean="0">
                <a:cs typeface="ＭＳ Ｐゴシック" pitchFamily="-84" charset="-128"/>
              </a:rPr>
              <a:t>) the stopping potential V</a:t>
            </a:r>
            <a:r>
              <a:rPr lang="en-US" sz="2400" baseline="-25000" dirty="0" smtClean="0">
                <a:cs typeface="ＭＳ Ｐゴシック" pitchFamily="-84" charset="-128"/>
              </a:rPr>
              <a:t>0</a:t>
            </a:r>
            <a:r>
              <a:rPr lang="en-US" sz="2400" dirty="0" smtClean="0">
                <a:cs typeface="ＭＳ Ｐゴシック" pitchFamily="-84" charset="-128"/>
              </a:rPr>
              <a:t>.</a:t>
            </a:r>
            <a:endParaRPr lang="en-US" sz="2400" dirty="0">
              <a:cs typeface="ＭＳ Ｐゴシック" pitchFamily="-84" charset="-128"/>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dirty="0" smtClean="0">
                <a:cs typeface="ＭＳ Ｐゴシック" pitchFamily="-84" charset="-128"/>
              </a:rPr>
              <a:t>Ex 3.11: Photoelectric Effect</a:t>
            </a:r>
            <a:endParaRPr lang="en-US"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Oct. 8, 2012</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57</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sp>
        <p:nvSpPr>
          <p:cNvPr id="9" name="Rectangle 35"/>
          <p:cNvSpPr txBox="1">
            <a:spLocks noChangeArrowheads="1"/>
          </p:cNvSpPr>
          <p:nvPr/>
        </p:nvSpPr>
        <p:spPr bwMode="auto">
          <a:xfrm>
            <a:off x="381000" y="1524000"/>
            <a:ext cx="85344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Since the wavelength is known, we use plank’s formula:</a:t>
            </a:r>
            <a:endPar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kern="0" baseline="0" dirty="0" smtClean="0">
              <a:solidFill>
                <a:schemeClr val="accent2"/>
              </a:solidFill>
              <a:latin typeface="+mn-lt"/>
              <a:ea typeface="ＭＳ Ｐゴシック" pitchFamily="-1" charset="-128"/>
              <a:cs typeface="ＭＳ Ｐゴシック" pitchFamily="-84"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kern="0" baseline="0" dirty="0" smtClean="0">
              <a:solidFill>
                <a:schemeClr val="accent2"/>
              </a:solidFill>
              <a:latin typeface="+mn-lt"/>
              <a:ea typeface="ＭＳ Ｐゴシック" pitchFamily="-1" charset="-128"/>
              <a:cs typeface="ＭＳ Ｐゴシック" pitchFamily="-84"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The </a:t>
            </a:r>
            <a:r>
              <a:rPr lang="en-US" kern="0" dirty="0" smtClean="0">
                <a:solidFill>
                  <a:schemeClr val="accent2"/>
                </a:solidFill>
                <a:latin typeface="+mn-lt"/>
                <a:ea typeface="ＭＳ Ｐゴシック" pitchFamily="-1" charset="-128"/>
                <a:cs typeface="ＭＳ Ｐゴシック" pitchFamily="-84" charset="-128"/>
              </a:rPr>
              <a:t>stopping potential can be obtained using Einstein’s formula for photoelectron energy</a:t>
            </a:r>
            <a:endPar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kern="0" baseline="0" dirty="0" smtClean="0">
              <a:solidFill>
                <a:schemeClr val="accent2"/>
              </a:solidFill>
              <a:latin typeface="+mn-lt"/>
              <a:ea typeface="ＭＳ Ｐゴシック" pitchFamily="-1" charset="-128"/>
              <a:cs typeface="ＭＳ Ｐゴシック" pitchFamily="-84"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kern="0" baseline="0" dirty="0" smtClean="0">
              <a:solidFill>
                <a:schemeClr val="accent2"/>
              </a:solidFill>
              <a:latin typeface="+mn-lt"/>
              <a:ea typeface="ＭＳ Ｐゴシック" pitchFamily="-1" charset="-128"/>
              <a:cs typeface="ＭＳ Ｐゴシック" pitchFamily="-84" charset="-128"/>
            </a:endParaRPr>
          </a:p>
        </p:txBody>
      </p:sp>
      <p:graphicFrame>
        <p:nvGraphicFramePr>
          <p:cNvPr id="333826" name="Object 2"/>
          <p:cNvGraphicFramePr>
            <a:graphicFrameLocks noChangeAspect="1"/>
          </p:cNvGraphicFramePr>
          <p:nvPr/>
        </p:nvGraphicFramePr>
        <p:xfrm>
          <a:off x="646112" y="2541587"/>
          <a:ext cx="649288" cy="354013"/>
        </p:xfrm>
        <a:graphic>
          <a:graphicData uri="http://schemas.openxmlformats.org/presentationml/2006/ole">
            <p:oleObj spid="_x0000_s276482" name="Equation" r:id="rId3" imgW="279400" imgH="152400" progId="Equation.DSMT4">
              <p:embed/>
            </p:oleObj>
          </a:graphicData>
        </a:graphic>
      </p:graphicFrame>
      <p:graphicFrame>
        <p:nvGraphicFramePr>
          <p:cNvPr id="334857" name="Object 9"/>
          <p:cNvGraphicFramePr>
            <a:graphicFrameLocks noChangeAspect="1"/>
          </p:cNvGraphicFramePr>
          <p:nvPr/>
        </p:nvGraphicFramePr>
        <p:xfrm>
          <a:off x="1933575" y="4191000"/>
          <a:ext cx="885825" cy="471488"/>
        </p:xfrm>
        <a:graphic>
          <a:graphicData uri="http://schemas.openxmlformats.org/presentationml/2006/ole">
            <p:oleObj spid="_x0000_s276483" name="Equation" r:id="rId4" imgW="381000" imgH="203200" progId="Equation.DSMT4">
              <p:embed/>
            </p:oleObj>
          </a:graphicData>
        </a:graphic>
      </p:graphicFrame>
      <p:graphicFrame>
        <p:nvGraphicFramePr>
          <p:cNvPr id="334858" name="Object 10"/>
          <p:cNvGraphicFramePr>
            <a:graphicFrameLocks noChangeAspect="1"/>
          </p:cNvGraphicFramePr>
          <p:nvPr/>
        </p:nvGraphicFramePr>
        <p:xfrm>
          <a:off x="1295400" y="2438400"/>
          <a:ext cx="736600" cy="473075"/>
        </p:xfrm>
        <a:graphic>
          <a:graphicData uri="http://schemas.openxmlformats.org/presentationml/2006/ole">
            <p:oleObj spid="_x0000_s276484" name="Equation" r:id="rId5" imgW="317500" imgH="203200" progId="Equation.DSMT4">
              <p:embed/>
            </p:oleObj>
          </a:graphicData>
        </a:graphic>
      </p:graphicFrame>
      <p:graphicFrame>
        <p:nvGraphicFramePr>
          <p:cNvPr id="334859" name="Object 11"/>
          <p:cNvGraphicFramePr>
            <a:graphicFrameLocks noChangeAspect="1"/>
          </p:cNvGraphicFramePr>
          <p:nvPr/>
        </p:nvGraphicFramePr>
        <p:xfrm>
          <a:off x="1981200" y="2209800"/>
          <a:ext cx="796925" cy="914400"/>
        </p:xfrm>
        <a:graphic>
          <a:graphicData uri="http://schemas.openxmlformats.org/presentationml/2006/ole">
            <p:oleObj spid="_x0000_s276485" name="Equation" r:id="rId6" imgW="342900" imgH="393700" progId="Equation.DSMT4">
              <p:embed/>
            </p:oleObj>
          </a:graphicData>
        </a:graphic>
      </p:graphicFrame>
      <p:graphicFrame>
        <p:nvGraphicFramePr>
          <p:cNvPr id="334860" name="Object 12"/>
          <p:cNvGraphicFramePr>
            <a:graphicFrameLocks noChangeAspect="1"/>
          </p:cNvGraphicFramePr>
          <p:nvPr/>
        </p:nvGraphicFramePr>
        <p:xfrm>
          <a:off x="2763837" y="2057400"/>
          <a:ext cx="6075363" cy="1062037"/>
        </p:xfrm>
        <a:graphic>
          <a:graphicData uri="http://schemas.openxmlformats.org/presentationml/2006/ole">
            <p:oleObj spid="_x0000_s276486" name="Equation" r:id="rId7" imgW="2616200" imgH="457200" progId="Equation.DSMT4">
              <p:embed/>
            </p:oleObj>
          </a:graphicData>
        </a:graphic>
      </p:graphicFrame>
      <p:graphicFrame>
        <p:nvGraphicFramePr>
          <p:cNvPr id="334861" name="Object 13"/>
          <p:cNvGraphicFramePr>
            <a:graphicFrameLocks noChangeAspect="1"/>
          </p:cNvGraphicFramePr>
          <p:nvPr/>
        </p:nvGraphicFramePr>
        <p:xfrm>
          <a:off x="1905000" y="4953000"/>
          <a:ext cx="1917700" cy="914400"/>
        </p:xfrm>
        <a:graphic>
          <a:graphicData uri="http://schemas.openxmlformats.org/presentationml/2006/ole">
            <p:oleObj spid="_x0000_s276487" name="Equation" r:id="rId8" imgW="825500" imgH="393700" progId="Equation.DSMT4">
              <p:embed/>
            </p:oleObj>
          </a:graphicData>
        </a:graphic>
      </p:graphicFrame>
      <p:graphicFrame>
        <p:nvGraphicFramePr>
          <p:cNvPr id="334862" name="Object 14"/>
          <p:cNvGraphicFramePr>
            <a:graphicFrameLocks noChangeAspect="1"/>
          </p:cNvGraphicFramePr>
          <p:nvPr/>
        </p:nvGraphicFramePr>
        <p:xfrm>
          <a:off x="3810000" y="4922837"/>
          <a:ext cx="3686175" cy="944563"/>
        </p:xfrm>
        <a:graphic>
          <a:graphicData uri="http://schemas.openxmlformats.org/presentationml/2006/ole">
            <p:oleObj spid="_x0000_s276488" name="Equation" r:id="rId9" imgW="1587500" imgH="406400" progId="Equation.DSMT4">
              <p:embed/>
            </p:oleObj>
          </a:graphicData>
        </a:graphic>
      </p:graphicFrame>
      <p:graphicFrame>
        <p:nvGraphicFramePr>
          <p:cNvPr id="334863" name="Object 15"/>
          <p:cNvGraphicFramePr>
            <a:graphicFrameLocks noChangeAspect="1"/>
          </p:cNvGraphicFramePr>
          <p:nvPr/>
        </p:nvGraphicFramePr>
        <p:xfrm>
          <a:off x="2819400" y="4191000"/>
          <a:ext cx="1268413" cy="471488"/>
        </p:xfrm>
        <a:graphic>
          <a:graphicData uri="http://schemas.openxmlformats.org/presentationml/2006/ole">
            <p:oleObj spid="_x0000_s276489" name="Equation" r:id="rId10" imgW="546100" imgH="203200" progId="Equation.DSMT4">
              <p:embed/>
            </p:oleObj>
          </a:graphicData>
        </a:graphic>
      </p:graphicFrame>
      <p:graphicFrame>
        <p:nvGraphicFramePr>
          <p:cNvPr id="334864" name="Object 16"/>
          <p:cNvGraphicFramePr>
            <a:graphicFrameLocks noChangeAspect="1"/>
          </p:cNvGraphicFramePr>
          <p:nvPr/>
        </p:nvGraphicFramePr>
        <p:xfrm>
          <a:off x="4067175" y="4206875"/>
          <a:ext cx="885825" cy="441325"/>
        </p:xfrm>
        <a:graphic>
          <a:graphicData uri="http://schemas.openxmlformats.org/presentationml/2006/ole">
            <p:oleObj spid="_x0000_s276490" name="Equation" r:id="rId11" imgW="381000" imgH="190500" progId="Equation.DSMT4">
              <p:embed/>
            </p:oleObj>
          </a:graphicData>
        </a:graphic>
      </p:graphicFrame>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57200" y="1"/>
            <a:ext cx="8229600" cy="762000"/>
          </a:xfrm>
        </p:spPr>
        <p:txBody>
          <a:bodyPr/>
          <a:lstStyle/>
          <a:p>
            <a:pPr eaLnBrk="1" hangingPunct="1">
              <a:defRPr/>
            </a:pPr>
            <a:r>
              <a:rPr lang="en-US" sz="3600" dirty="0" smtClean="0">
                <a:cs typeface="+mj-cs"/>
              </a:rPr>
              <a:t>X-Ray Production</a:t>
            </a:r>
          </a:p>
        </p:txBody>
      </p:sp>
      <p:sp>
        <p:nvSpPr>
          <p:cNvPr id="45061" name="Rectangle 3"/>
          <p:cNvSpPr>
            <a:spLocks noGrp="1" noChangeArrowheads="1"/>
          </p:cNvSpPr>
          <p:nvPr>
            <p:ph type="body" sz="half" idx="1"/>
          </p:nvPr>
        </p:nvSpPr>
        <p:spPr>
          <a:xfrm>
            <a:off x="457200" y="609600"/>
            <a:ext cx="8839200" cy="3352800"/>
          </a:xfrm>
        </p:spPr>
        <p:txBody>
          <a:bodyPr/>
          <a:lstStyle/>
          <a:p>
            <a:pPr marL="533400" indent="-533400" eaLnBrk="1" hangingPunct="1">
              <a:lnSpc>
                <a:spcPct val="90000"/>
              </a:lnSpc>
            </a:pPr>
            <a:r>
              <a:rPr lang="en-US" sz="2000" b="1" dirty="0" err="1" smtClean="0">
                <a:cs typeface="ＭＳ Ｐゴシック" pitchFamily="-84" charset="-128"/>
              </a:rPr>
              <a:t>Bremsstrahlung</a:t>
            </a:r>
            <a:r>
              <a:rPr lang="en-US" sz="2000" b="1" dirty="0" smtClean="0">
                <a:cs typeface="ＭＳ Ｐゴシック" pitchFamily="-84" charset="-128"/>
              </a:rPr>
              <a:t> </a:t>
            </a:r>
            <a:r>
              <a:rPr lang="en-US" sz="2000" dirty="0" smtClean="0">
                <a:cs typeface="ＭＳ Ｐゴシック" pitchFamily="-84" charset="-128"/>
              </a:rPr>
              <a:t>(German word for </a:t>
            </a:r>
            <a:r>
              <a:rPr lang="en-US" altLang="ja-JP" sz="2000" dirty="0" smtClean="0">
                <a:cs typeface="ＭＳ Ｐゴシック" pitchFamily="-84" charset="-128"/>
              </a:rPr>
              <a:t>braking radiation):</a:t>
            </a:r>
            <a:r>
              <a:rPr lang="en-US" sz="2000" dirty="0" smtClean="0">
                <a:cs typeface="ＭＳ Ｐゴシック" pitchFamily="-84" charset="-128"/>
              </a:rPr>
              <a:t> Radiation of a photon from an </a:t>
            </a:r>
            <a:r>
              <a:rPr lang="en-US" sz="2000" dirty="0">
                <a:cs typeface="ＭＳ Ｐゴシック" pitchFamily="-84" charset="-128"/>
              </a:rPr>
              <a:t>energetic electron passing through matter</a:t>
            </a:r>
            <a:r>
              <a:rPr lang="en-US" sz="2000" dirty="0" smtClean="0">
                <a:cs typeface="ＭＳ Ｐゴシック" pitchFamily="-84" charset="-128"/>
              </a:rPr>
              <a:t> due to an acceleration</a:t>
            </a:r>
          </a:p>
          <a:p>
            <a:pPr marL="533400" indent="-533400" eaLnBrk="1" hangingPunct="1">
              <a:lnSpc>
                <a:spcPct val="90000"/>
              </a:lnSpc>
            </a:pPr>
            <a:r>
              <a:rPr lang="en-US" altLang="ja-JP" sz="2000" dirty="0" smtClean="0">
                <a:cs typeface="ＭＳ Ｐゴシック" pitchFamily="-84" charset="-128"/>
              </a:rPr>
              <a:t>Since </a:t>
            </a:r>
            <a:r>
              <a:rPr lang="en-US" altLang="ja-JP" sz="2000" dirty="0">
                <a:cs typeface="ＭＳ Ｐゴシック" pitchFamily="-84" charset="-128"/>
              </a:rPr>
              <a:t>linear momentum must be conserved, the nucleus absorbs very little energy, and it is ignored. The final energy of the electron is determined from the conservation of energy to be</a:t>
            </a:r>
            <a:endParaRPr lang="en-US" altLang="ja-JP" sz="2000" dirty="0" smtClean="0">
              <a:cs typeface="ＭＳ Ｐゴシック" pitchFamily="-84" charset="-128"/>
            </a:endParaRPr>
          </a:p>
          <a:p>
            <a:pPr marL="533400" indent="-533400" eaLnBrk="1" hangingPunct="1">
              <a:lnSpc>
                <a:spcPct val="90000"/>
              </a:lnSpc>
              <a:buNone/>
            </a:pPr>
            <a:endParaRPr lang="en-US" sz="2000" dirty="0" smtClean="0">
              <a:cs typeface="ＭＳ Ｐゴシック" pitchFamily="-84" charset="-128"/>
            </a:endParaRPr>
          </a:p>
          <a:p>
            <a:pPr marL="533400" indent="-533400" eaLnBrk="1" hangingPunct="1">
              <a:lnSpc>
                <a:spcPct val="90000"/>
              </a:lnSpc>
            </a:pPr>
            <a:r>
              <a:rPr lang="en-US" sz="2000" dirty="0" smtClean="0">
                <a:cs typeface="ＭＳ Ｐゴシック" pitchFamily="-84" charset="-128"/>
              </a:rPr>
              <a:t>An </a:t>
            </a:r>
            <a:r>
              <a:rPr lang="en-US" sz="2000" dirty="0">
                <a:cs typeface="ＭＳ Ｐゴシック" pitchFamily="-84" charset="-128"/>
              </a:rPr>
              <a:t>electron that loses a large amount of energy will produce an X-ray photon</a:t>
            </a:r>
            <a:r>
              <a:rPr lang="en-US" sz="2000" dirty="0" smtClean="0">
                <a:cs typeface="ＭＳ Ｐゴシック" pitchFamily="-84" charset="-128"/>
              </a:rPr>
              <a:t>.</a:t>
            </a:r>
          </a:p>
          <a:p>
            <a:pPr marL="933450" lvl="1" indent="-533400" eaLnBrk="1" hangingPunct="1">
              <a:lnSpc>
                <a:spcPct val="90000"/>
              </a:lnSpc>
            </a:pPr>
            <a:r>
              <a:rPr lang="en-US" sz="1600" dirty="0" smtClean="0">
                <a:cs typeface="ＭＳ Ｐゴシック" pitchFamily="-84" charset="-128"/>
              </a:rPr>
              <a:t>Current </a:t>
            </a:r>
            <a:r>
              <a:rPr lang="en-US" sz="1600" dirty="0">
                <a:cs typeface="ＭＳ Ｐゴシック" pitchFamily="-84" charset="-128"/>
              </a:rPr>
              <a:t>passing through a filament produces copious numbers of electrons by thermionic emission.</a:t>
            </a:r>
            <a:r>
              <a:rPr lang="en-US" sz="1600" dirty="0" smtClean="0">
                <a:cs typeface="ＭＳ Ｐゴシック" pitchFamily="-84" charset="-128"/>
              </a:rPr>
              <a:t> </a:t>
            </a:r>
          </a:p>
          <a:p>
            <a:pPr marL="933450" lvl="1" indent="-533400" eaLnBrk="1" hangingPunct="1">
              <a:lnSpc>
                <a:spcPct val="90000"/>
              </a:lnSpc>
            </a:pPr>
            <a:r>
              <a:rPr lang="en-US" sz="1600" dirty="0" smtClean="0">
                <a:cs typeface="ＭＳ Ｐゴシック" pitchFamily="-84" charset="-128"/>
              </a:rPr>
              <a:t>These </a:t>
            </a:r>
            <a:r>
              <a:rPr lang="en-US" sz="1600" dirty="0">
                <a:cs typeface="ＭＳ Ｐゴシック" pitchFamily="-84" charset="-128"/>
              </a:rPr>
              <a:t>electrons are focused by the cathode structure into a beam and are accelerated by potential differences of thousands of volts until they impinge on a metal anode surface, producing </a:t>
            </a:r>
            <a:r>
              <a:rPr lang="en-US" sz="1600" dirty="0" err="1">
                <a:cs typeface="ＭＳ Ｐゴシック" pitchFamily="-84" charset="-128"/>
              </a:rPr>
              <a:t>x</a:t>
            </a:r>
            <a:r>
              <a:rPr lang="en-US" sz="1600" dirty="0">
                <a:cs typeface="ＭＳ Ｐゴシック" pitchFamily="-84" charset="-128"/>
              </a:rPr>
              <a:t> rays by </a:t>
            </a:r>
            <a:r>
              <a:rPr lang="en-US" sz="1600" dirty="0" err="1">
                <a:cs typeface="ＭＳ Ｐゴシック" pitchFamily="-84" charset="-128"/>
              </a:rPr>
              <a:t>bremsstrahlung</a:t>
            </a:r>
            <a:r>
              <a:rPr lang="en-US" sz="1600" dirty="0">
                <a:cs typeface="ＭＳ Ｐゴシック" pitchFamily="-84" charset="-128"/>
              </a:rPr>
              <a:t> as they stop in the anode </a:t>
            </a:r>
            <a:r>
              <a:rPr lang="en-US" sz="1600" dirty="0" smtClean="0">
                <a:cs typeface="ＭＳ Ｐゴシック" pitchFamily="-84" charset="-128"/>
              </a:rPr>
              <a:t>material</a:t>
            </a:r>
          </a:p>
          <a:p>
            <a:pPr marL="533400" indent="-533400" eaLnBrk="1" hangingPunct="1">
              <a:lnSpc>
                <a:spcPct val="90000"/>
              </a:lnSpc>
              <a:buFont typeface="Wingdings" pitchFamily="-84" charset="2"/>
              <a:buNone/>
            </a:pPr>
            <a:endParaRPr lang="en-US" sz="2000" dirty="0">
              <a:cs typeface="ＭＳ Ｐゴシック" pitchFamily="-84" charset="-128"/>
            </a:endParaRPr>
          </a:p>
        </p:txBody>
      </p:sp>
      <p:pic>
        <p:nvPicPr>
          <p:cNvPr id="45062" name="Picture 18"/>
          <p:cNvPicPr preferRelativeResize="0">
            <a:picLocks noChangeAspect="1" noChangeArrowheads="1"/>
          </p:cNvPicPr>
          <p:nvPr/>
        </p:nvPicPr>
        <p:blipFill>
          <a:blip r:embed="rId2"/>
          <a:srcRect/>
          <a:stretch>
            <a:fillRect/>
          </a:stretch>
        </p:blipFill>
        <p:spPr bwMode="auto">
          <a:xfrm>
            <a:off x="4114800" y="1981200"/>
            <a:ext cx="1759789" cy="457200"/>
          </a:xfrm>
          <a:prstGeom prst="rect">
            <a:avLst/>
          </a:prstGeom>
          <a:noFill/>
          <a:ln w="9525">
            <a:noFill/>
            <a:miter lim="800000"/>
            <a:headEnd/>
            <a:tailEnd/>
          </a:ln>
        </p:spPr>
      </p:pic>
      <p:pic>
        <p:nvPicPr>
          <p:cNvPr id="45063" name="Picture 1"/>
          <p:cNvPicPr>
            <a:picLocks/>
          </p:cNvPicPr>
          <p:nvPr/>
        </p:nvPicPr>
        <p:blipFill>
          <a:blip r:embed="rId3"/>
          <a:srcRect/>
          <a:stretch>
            <a:fillRect/>
          </a:stretch>
        </p:blipFill>
        <p:spPr bwMode="auto">
          <a:xfrm>
            <a:off x="838200" y="3886200"/>
            <a:ext cx="3276600" cy="2209800"/>
          </a:xfrm>
          <a:prstGeom prst="rect">
            <a:avLst/>
          </a:prstGeom>
          <a:noFill/>
          <a:ln w="9525">
            <a:noFill/>
            <a:miter lim="800000"/>
            <a:headEnd/>
            <a:tailEnd/>
          </a:ln>
        </p:spPr>
      </p:pic>
      <p:pic>
        <p:nvPicPr>
          <p:cNvPr id="45064" name="Picture 1"/>
          <p:cNvPicPr>
            <a:picLocks/>
          </p:cNvPicPr>
          <p:nvPr/>
        </p:nvPicPr>
        <p:blipFill>
          <a:blip r:embed="rId4"/>
          <a:srcRect/>
          <a:stretch>
            <a:fillRect/>
          </a:stretch>
        </p:blipFill>
        <p:spPr bwMode="auto">
          <a:xfrm>
            <a:off x="4495800" y="3886200"/>
            <a:ext cx="3962400" cy="24384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Monday, Oct. 8, 2012</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58</a:t>
            </a:fld>
            <a:endParaRPr lang="en-US"/>
          </a:p>
        </p:txBody>
      </p:sp>
      <p:sp>
        <p:nvSpPr>
          <p:cNvPr id="9" name="Footer Placeholder 8"/>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0"/>
            <a:ext cx="8229600" cy="712787"/>
          </a:xfrm>
        </p:spPr>
        <p:txBody>
          <a:bodyPr/>
          <a:lstStyle/>
          <a:p>
            <a:pPr eaLnBrk="1" hangingPunct="1">
              <a:defRPr/>
            </a:pPr>
            <a:r>
              <a:rPr lang="en-US" sz="4000" dirty="0" smtClean="0">
                <a:cs typeface="+mj-cs"/>
              </a:rPr>
              <a:t>Compton Effect</a:t>
            </a:r>
          </a:p>
        </p:txBody>
      </p:sp>
      <p:sp>
        <p:nvSpPr>
          <p:cNvPr id="106499" name="Rectangle 3"/>
          <p:cNvSpPr>
            <a:spLocks noGrp="1" noChangeArrowheads="1"/>
          </p:cNvSpPr>
          <p:nvPr>
            <p:ph type="body" sz="half" idx="1"/>
          </p:nvPr>
        </p:nvSpPr>
        <p:spPr>
          <a:xfrm>
            <a:off x="381000" y="685800"/>
            <a:ext cx="8383587" cy="5029200"/>
          </a:xfrm>
        </p:spPr>
        <p:txBody>
          <a:bodyPr/>
          <a:lstStyle/>
          <a:p>
            <a:pPr marL="533400" indent="-533400" eaLnBrk="1" hangingPunct="1">
              <a:buFont typeface="Wingdings" charset="0"/>
              <a:buChar char="n"/>
              <a:defRPr/>
            </a:pPr>
            <a:r>
              <a:rPr lang="en-US" sz="2000" dirty="0" smtClean="0">
                <a:cs typeface="+mn-cs"/>
              </a:rPr>
              <a:t>When a photon enters matter, it is likely to interact with one of the atomic electrons. </a:t>
            </a:r>
          </a:p>
          <a:p>
            <a:pPr marL="533400" indent="-533400" eaLnBrk="1" hangingPunct="1">
              <a:buFont typeface="Wingdings" charset="0"/>
              <a:buChar char="n"/>
              <a:defRPr/>
            </a:pPr>
            <a:r>
              <a:rPr lang="en-US" sz="2000" dirty="0" smtClean="0">
                <a:cs typeface="+mn-cs"/>
              </a:rPr>
              <a:t>The photon is scattered from only one electron</a:t>
            </a:r>
          </a:p>
          <a:p>
            <a:pPr marL="533400" indent="-533400" eaLnBrk="1" hangingPunct="1">
              <a:buFont typeface="Wingdings" charset="0"/>
              <a:buChar char="n"/>
              <a:defRPr/>
            </a:pPr>
            <a:r>
              <a:rPr lang="en-US" sz="2000" dirty="0" smtClean="0">
                <a:cs typeface="+mn-cs"/>
              </a:rPr>
              <a:t>The laws of conservation of energy and momentum apply as in any elastic collision between two particles. The momentum of a particle moving at the speed of light is</a:t>
            </a:r>
          </a:p>
          <a:p>
            <a:pPr marL="533400" indent="-533400" eaLnBrk="1" hangingPunct="1">
              <a:buFont typeface="Wingdings" charset="0"/>
              <a:buChar char="n"/>
              <a:defRPr/>
            </a:pPr>
            <a:endParaRPr lang="en-US" sz="2000" dirty="0" smtClean="0">
              <a:cs typeface="+mn-cs"/>
            </a:endParaRPr>
          </a:p>
          <a:p>
            <a:pPr marL="533400" indent="-533400" eaLnBrk="1" hangingPunct="1">
              <a:buFont typeface="Wingdings" charset="0"/>
              <a:buChar char="n"/>
              <a:defRPr/>
            </a:pPr>
            <a:endParaRPr lang="en-US" sz="2000" dirty="0" smtClean="0">
              <a:cs typeface="+mn-cs"/>
            </a:endParaRPr>
          </a:p>
          <a:p>
            <a:pPr marL="533400" indent="-533400" eaLnBrk="1" hangingPunct="1">
              <a:buFont typeface="Wingdings" charset="0"/>
              <a:buChar char="n"/>
              <a:defRPr/>
            </a:pPr>
            <a:endParaRPr lang="en-US" sz="2000" dirty="0" smtClean="0">
              <a:cs typeface="+mn-cs"/>
            </a:endParaRPr>
          </a:p>
          <a:p>
            <a:pPr marL="533400" indent="-533400" eaLnBrk="1" hangingPunct="1">
              <a:buFont typeface="Wingdings" charset="0"/>
              <a:buChar char="n"/>
              <a:defRPr/>
            </a:pPr>
            <a:r>
              <a:rPr lang="en-US" sz="2000" dirty="0" smtClean="0">
                <a:cs typeface="+mn-cs"/>
              </a:rPr>
              <a:t>The electron energy can be written as</a:t>
            </a:r>
          </a:p>
          <a:p>
            <a:pPr marL="533400" indent="-533400" eaLnBrk="1" hangingPunct="1">
              <a:buFont typeface="Wingdings" charset="0"/>
              <a:buNone/>
              <a:defRPr/>
            </a:pPr>
            <a:endParaRPr lang="en-US" sz="2000" dirty="0" smtClean="0">
              <a:cs typeface="+mn-cs"/>
            </a:endParaRPr>
          </a:p>
          <a:p>
            <a:pPr marL="533400" indent="-533400" eaLnBrk="1" hangingPunct="1">
              <a:buFont typeface="Wingdings" charset="0"/>
              <a:buChar char="n"/>
              <a:defRPr/>
            </a:pPr>
            <a:endParaRPr lang="en-US" sz="2000" dirty="0" smtClean="0">
              <a:cs typeface="+mn-cs"/>
            </a:endParaRPr>
          </a:p>
          <a:p>
            <a:pPr marL="533400" indent="-533400" eaLnBrk="1" hangingPunct="1">
              <a:buFont typeface="Wingdings" charset="0"/>
              <a:buChar char="n"/>
              <a:defRPr/>
            </a:pPr>
            <a:endParaRPr lang="en-US" sz="2000" dirty="0" smtClean="0">
              <a:cs typeface="+mn-cs"/>
            </a:endParaRPr>
          </a:p>
          <a:p>
            <a:pPr marL="533400" indent="-533400" eaLnBrk="1" hangingPunct="1">
              <a:buFont typeface="Wingdings" charset="0"/>
              <a:buChar char="n"/>
              <a:defRPr/>
            </a:pPr>
            <a:r>
              <a:rPr lang="en-US" sz="2000" dirty="0" smtClean="0">
                <a:cs typeface="+mn-cs"/>
              </a:rPr>
              <a:t>Change of the scattered photon wavelength is known as the </a:t>
            </a:r>
            <a:r>
              <a:rPr lang="en-US" sz="2000" b="1" dirty="0" smtClean="0">
                <a:cs typeface="+mn-cs"/>
              </a:rPr>
              <a:t>Compton effect</a:t>
            </a:r>
            <a:r>
              <a:rPr lang="en-US" sz="2000" dirty="0" smtClean="0">
                <a:cs typeface="+mn-cs"/>
              </a:rPr>
              <a:t>:</a:t>
            </a:r>
          </a:p>
        </p:txBody>
      </p:sp>
      <p:sp>
        <p:nvSpPr>
          <p:cNvPr id="7" name="Date Placeholder 6"/>
          <p:cNvSpPr>
            <a:spLocks noGrp="1"/>
          </p:cNvSpPr>
          <p:nvPr>
            <p:ph type="dt" sz="half" idx="10"/>
          </p:nvPr>
        </p:nvSpPr>
        <p:spPr/>
        <p:txBody>
          <a:bodyPr/>
          <a:lstStyle/>
          <a:p>
            <a:pPr>
              <a:defRPr/>
            </a:pPr>
            <a:r>
              <a:rPr lang="en-US" smtClean="0"/>
              <a:t>Monday, Oct. 8, 2012</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59</a:t>
            </a:fld>
            <a:endParaRPr lang="en-US"/>
          </a:p>
        </p:txBody>
      </p:sp>
      <p:sp>
        <p:nvSpPr>
          <p:cNvPr id="9" name="Footer Placeholder 8"/>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322563" name="Object 3"/>
          <p:cNvGraphicFramePr>
            <a:graphicFrameLocks noChangeAspect="1"/>
          </p:cNvGraphicFramePr>
          <p:nvPr/>
        </p:nvGraphicFramePr>
        <p:xfrm>
          <a:off x="2667000" y="2209800"/>
          <a:ext cx="2209800" cy="840032"/>
        </p:xfrm>
        <a:graphic>
          <a:graphicData uri="http://schemas.openxmlformats.org/presentationml/2006/ole">
            <p:oleObj spid="_x0000_s279554" name="Equation" r:id="rId3" imgW="1028700" imgH="393700" progId="Equation.DSMT4">
              <p:embed/>
            </p:oleObj>
          </a:graphicData>
        </a:graphic>
      </p:graphicFrame>
      <p:graphicFrame>
        <p:nvGraphicFramePr>
          <p:cNvPr id="322564" name="Object 4"/>
          <p:cNvGraphicFramePr>
            <a:graphicFrameLocks noChangeAspect="1"/>
          </p:cNvGraphicFramePr>
          <p:nvPr/>
        </p:nvGraphicFramePr>
        <p:xfrm>
          <a:off x="2438400" y="3873500"/>
          <a:ext cx="2592388" cy="622300"/>
        </p:xfrm>
        <a:graphic>
          <a:graphicData uri="http://schemas.openxmlformats.org/presentationml/2006/ole">
            <p:oleObj spid="_x0000_s279555" name="Equation" r:id="rId4" imgW="1206500" imgH="292100" progId="Equation.DSMT4">
              <p:embed/>
            </p:oleObj>
          </a:graphicData>
        </a:graphic>
      </p:graphicFrame>
      <p:graphicFrame>
        <p:nvGraphicFramePr>
          <p:cNvPr id="322565" name="Object 5"/>
          <p:cNvGraphicFramePr>
            <a:graphicFrameLocks noChangeAspect="1"/>
          </p:cNvGraphicFramePr>
          <p:nvPr/>
        </p:nvGraphicFramePr>
        <p:xfrm>
          <a:off x="2362200" y="4953000"/>
          <a:ext cx="3736975" cy="838200"/>
        </p:xfrm>
        <a:graphic>
          <a:graphicData uri="http://schemas.openxmlformats.org/presentationml/2006/ole">
            <p:oleObj spid="_x0000_s279556" name="Equation" r:id="rId5" imgW="1739900" imgH="393700" progId="Equation.DSMT4">
              <p:embed/>
            </p:oleObj>
          </a:graphicData>
        </a:graphic>
      </p:graphicFrame>
      <p:pic>
        <p:nvPicPr>
          <p:cNvPr id="14" name="Picture 1"/>
          <p:cNvPicPr>
            <a:picLocks/>
          </p:cNvPicPr>
          <p:nvPr/>
        </p:nvPicPr>
        <p:blipFill>
          <a:blip r:embed="rId6"/>
          <a:srcRect/>
          <a:stretch>
            <a:fillRect/>
          </a:stretch>
        </p:blipFill>
        <p:spPr bwMode="auto">
          <a:xfrm>
            <a:off x="5638800" y="2209800"/>
            <a:ext cx="3352800" cy="2362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r>
              <a:rPr lang="en-US" smtClean="0"/>
              <a:t>Monday, Oct. 8, 2012</a:t>
            </a:r>
            <a:endParaRPr lang="en-US"/>
          </a:p>
        </p:txBody>
      </p:sp>
      <p:sp>
        <p:nvSpPr>
          <p:cNvPr id="21" name="Footer Placeholder 4"/>
          <p:cNvSpPr>
            <a:spLocks noGrp="1"/>
          </p:cNvSpPr>
          <p:nvPr>
            <p:ph type="ftr" sz="quarter" idx="11"/>
          </p:nvPr>
        </p:nvSpPr>
        <p:spPr/>
        <p:txBody>
          <a:bodyPr/>
          <a:lstStyle/>
          <a:p>
            <a:r>
              <a:rPr lang="en-US" smtClean="0"/>
              <a:t>PHYS 3313-001, Fall 2012                      Dr. Jaehoon Yu</a:t>
            </a:r>
            <a:endParaRPr lang="en-US"/>
          </a:p>
        </p:txBody>
      </p:sp>
      <p:sp>
        <p:nvSpPr>
          <p:cNvPr id="22" name="Slide Number Placeholder 5"/>
          <p:cNvSpPr>
            <a:spLocks noGrp="1"/>
          </p:cNvSpPr>
          <p:nvPr>
            <p:ph type="sldNum" sz="quarter" idx="12"/>
          </p:nvPr>
        </p:nvSpPr>
        <p:spPr/>
        <p:txBody>
          <a:bodyPr/>
          <a:lstStyle/>
          <a:p>
            <a:fld id="{2D5D1C87-4041-1F41-9CF1-7EA0DD0FA307}" type="slidenum">
              <a:rPr lang="en-US"/>
              <a:pPr/>
              <a:t>6</a:t>
            </a:fld>
            <a:endParaRPr lang="en-US"/>
          </a:p>
        </p:txBody>
      </p:sp>
      <p:sp>
        <p:nvSpPr>
          <p:cNvPr id="353285" name="Rectangle 5"/>
          <p:cNvSpPr>
            <a:spLocks noGrp="1" noChangeArrowheads="1"/>
          </p:cNvSpPr>
          <p:nvPr>
            <p:ph type="title"/>
          </p:nvPr>
        </p:nvSpPr>
        <p:spPr>
          <a:xfrm>
            <a:off x="381000" y="76200"/>
            <a:ext cx="8534400" cy="609600"/>
          </a:xfrm>
        </p:spPr>
        <p:txBody>
          <a:bodyPr/>
          <a:lstStyle/>
          <a:p>
            <a:r>
              <a:rPr lang="en-US" dirty="0" smtClean="0"/>
              <a:t>Maxwell’s Equations for EM Radiation</a:t>
            </a:r>
            <a:endParaRPr lang="en-US" dirty="0"/>
          </a:p>
        </p:txBody>
      </p:sp>
      <p:graphicFrame>
        <p:nvGraphicFramePr>
          <p:cNvPr id="353286" name="Object 6"/>
          <p:cNvGraphicFramePr>
            <a:graphicFrameLocks noChangeAspect="1"/>
          </p:cNvGraphicFramePr>
          <p:nvPr/>
        </p:nvGraphicFramePr>
        <p:xfrm>
          <a:off x="-76200" y="0"/>
          <a:ext cx="914400" cy="190500"/>
        </p:xfrm>
        <a:graphic>
          <a:graphicData uri="http://schemas.openxmlformats.org/presentationml/2006/ole">
            <p:oleObj spid="_x0000_s84994" name="Equation" r:id="rId3" imgW="914400" imgH="190080" progId="Equation.DSMT4">
              <p:embed/>
            </p:oleObj>
          </a:graphicData>
        </a:graphic>
      </p:graphicFrame>
      <p:graphicFrame>
        <p:nvGraphicFramePr>
          <p:cNvPr id="353287" name="Object 7"/>
          <p:cNvGraphicFramePr>
            <a:graphicFrameLocks noChangeAspect="1"/>
          </p:cNvGraphicFramePr>
          <p:nvPr/>
        </p:nvGraphicFramePr>
        <p:xfrm>
          <a:off x="400050" y="12700"/>
          <a:ext cx="114300" cy="165100"/>
        </p:xfrm>
        <a:graphic>
          <a:graphicData uri="http://schemas.openxmlformats.org/presentationml/2006/ole">
            <p:oleObj spid="_x0000_s84995" name="Equation" r:id="rId4" imgW="914400" imgH="190080" progId="Equation.DSMT4">
              <p:embed/>
            </p:oleObj>
          </a:graphicData>
        </a:graphic>
      </p:graphicFrame>
      <p:graphicFrame>
        <p:nvGraphicFramePr>
          <p:cNvPr id="353288" name="Object 8"/>
          <p:cNvGraphicFramePr>
            <a:graphicFrameLocks noChangeAspect="1"/>
          </p:cNvGraphicFramePr>
          <p:nvPr/>
        </p:nvGraphicFramePr>
        <p:xfrm>
          <a:off x="0" y="0"/>
          <a:ext cx="914400" cy="190500"/>
        </p:xfrm>
        <a:graphic>
          <a:graphicData uri="http://schemas.openxmlformats.org/presentationml/2006/ole">
            <p:oleObj spid="_x0000_s84996" name="Equation" r:id="rId5" imgW="914400" imgH="190080" progId="Equation.DSMT4">
              <p:embed/>
            </p:oleObj>
          </a:graphicData>
        </a:graphic>
      </p:graphicFrame>
      <p:sp>
        <p:nvSpPr>
          <p:cNvPr id="353289" name="Rectangle 9"/>
          <p:cNvSpPr>
            <a:spLocks noGrp="1" noChangeArrowheads="1"/>
          </p:cNvSpPr>
          <p:nvPr>
            <p:ph type="body" idx="1"/>
          </p:nvPr>
        </p:nvSpPr>
        <p:spPr>
          <a:xfrm>
            <a:off x="381000" y="609600"/>
            <a:ext cx="8763000" cy="5486400"/>
          </a:xfrm>
        </p:spPr>
        <p:txBody>
          <a:bodyPr/>
          <a:lstStyle/>
          <a:p>
            <a:r>
              <a:rPr lang="en-US" dirty="0"/>
              <a:t>In the absence of dielectric or magnetic materials, the four equations developed by Maxwell are:</a:t>
            </a:r>
          </a:p>
        </p:txBody>
      </p:sp>
      <p:graphicFrame>
        <p:nvGraphicFramePr>
          <p:cNvPr id="353290" name="Object 10"/>
          <p:cNvGraphicFramePr>
            <a:graphicFrameLocks noChangeAspect="1"/>
          </p:cNvGraphicFramePr>
          <p:nvPr/>
        </p:nvGraphicFramePr>
        <p:xfrm>
          <a:off x="0" y="0"/>
          <a:ext cx="914400" cy="190500"/>
        </p:xfrm>
        <a:graphic>
          <a:graphicData uri="http://schemas.openxmlformats.org/presentationml/2006/ole">
            <p:oleObj spid="_x0000_s84997" name="Equation" r:id="rId6" imgW="914400" imgH="190080" progId="Equation.DSMT4">
              <p:embed/>
            </p:oleObj>
          </a:graphicData>
        </a:graphic>
      </p:graphicFrame>
      <p:graphicFrame>
        <p:nvGraphicFramePr>
          <p:cNvPr id="353302" name="Object 22"/>
          <p:cNvGraphicFramePr>
            <a:graphicFrameLocks noChangeAspect="1"/>
          </p:cNvGraphicFramePr>
          <p:nvPr/>
        </p:nvGraphicFramePr>
        <p:xfrm>
          <a:off x="685800" y="1676400"/>
          <a:ext cx="2649538" cy="1173163"/>
        </p:xfrm>
        <a:graphic>
          <a:graphicData uri="http://schemas.openxmlformats.org/presentationml/2006/ole">
            <p:oleObj spid="_x0000_s84998" name="Equation" r:id="rId7" imgW="927000" imgH="406080" progId="Equation.DSMT4">
              <p:embed/>
            </p:oleObj>
          </a:graphicData>
        </a:graphic>
      </p:graphicFrame>
      <p:graphicFrame>
        <p:nvGraphicFramePr>
          <p:cNvPr id="353307" name="Object 27"/>
          <p:cNvGraphicFramePr>
            <a:graphicFrameLocks noChangeAspect="1"/>
          </p:cNvGraphicFramePr>
          <p:nvPr/>
        </p:nvGraphicFramePr>
        <p:xfrm>
          <a:off x="685800" y="3017838"/>
          <a:ext cx="1997075" cy="842962"/>
        </p:xfrm>
        <a:graphic>
          <a:graphicData uri="http://schemas.openxmlformats.org/presentationml/2006/ole">
            <p:oleObj spid="_x0000_s84999" name="Equation" r:id="rId8" imgW="698400" imgH="291960" progId="Equation.DSMT4">
              <p:embed/>
            </p:oleObj>
          </a:graphicData>
        </a:graphic>
      </p:graphicFrame>
      <p:graphicFrame>
        <p:nvGraphicFramePr>
          <p:cNvPr id="353308" name="Object 28"/>
          <p:cNvGraphicFramePr>
            <a:graphicFrameLocks noChangeAspect="1"/>
          </p:cNvGraphicFramePr>
          <p:nvPr/>
        </p:nvGraphicFramePr>
        <p:xfrm>
          <a:off x="685800" y="4029075"/>
          <a:ext cx="2941638" cy="1063625"/>
        </p:xfrm>
        <a:graphic>
          <a:graphicData uri="http://schemas.openxmlformats.org/presentationml/2006/ole">
            <p:oleObj spid="_x0000_s85000" name="Equation" r:id="rId9" imgW="1028520" imgH="368280" progId="Equation.DSMT4">
              <p:embed/>
            </p:oleObj>
          </a:graphicData>
        </a:graphic>
      </p:graphicFrame>
      <p:graphicFrame>
        <p:nvGraphicFramePr>
          <p:cNvPr id="353309" name="Object 29"/>
          <p:cNvGraphicFramePr>
            <a:graphicFrameLocks noChangeAspect="1"/>
          </p:cNvGraphicFramePr>
          <p:nvPr/>
        </p:nvGraphicFramePr>
        <p:xfrm>
          <a:off x="685800" y="5260975"/>
          <a:ext cx="4973638" cy="1063625"/>
        </p:xfrm>
        <a:graphic>
          <a:graphicData uri="http://schemas.openxmlformats.org/presentationml/2006/ole">
            <p:oleObj spid="_x0000_s85001" name="Equation" r:id="rId10" imgW="1739880" imgH="368280" progId="Equation.DSMT4">
              <p:embed/>
            </p:oleObj>
          </a:graphicData>
        </a:graphic>
      </p:graphicFrame>
      <p:sp>
        <p:nvSpPr>
          <p:cNvPr id="353310" name="Text Box 30"/>
          <p:cNvSpPr txBox="1">
            <a:spLocks noChangeArrowheads="1"/>
          </p:cNvSpPr>
          <p:nvPr/>
        </p:nvSpPr>
        <p:spPr bwMode="auto">
          <a:xfrm>
            <a:off x="5105400" y="1676400"/>
            <a:ext cx="3429000" cy="485775"/>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b="1">
                <a:solidFill>
                  <a:srgbClr val="CC0000"/>
                </a:solidFill>
                <a:latin typeface="Arial Narrow" charset="0"/>
              </a:rPr>
              <a:t>Gauss’ Law for electricity</a:t>
            </a:r>
          </a:p>
        </p:txBody>
      </p:sp>
      <p:sp>
        <p:nvSpPr>
          <p:cNvPr id="353311" name="Text Box 31"/>
          <p:cNvSpPr txBox="1">
            <a:spLocks noChangeArrowheads="1"/>
          </p:cNvSpPr>
          <p:nvPr/>
        </p:nvSpPr>
        <p:spPr bwMode="auto">
          <a:xfrm>
            <a:off x="5029200" y="2819400"/>
            <a:ext cx="3505200" cy="485775"/>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b="1">
                <a:solidFill>
                  <a:srgbClr val="CC0000"/>
                </a:solidFill>
                <a:latin typeface="Arial Narrow" charset="0"/>
              </a:rPr>
              <a:t>Gauss’ Law for magnetism</a:t>
            </a:r>
          </a:p>
        </p:txBody>
      </p:sp>
      <p:sp>
        <p:nvSpPr>
          <p:cNvPr id="353312" name="Text Box 32"/>
          <p:cNvSpPr txBox="1">
            <a:spLocks noChangeArrowheads="1"/>
          </p:cNvSpPr>
          <p:nvPr/>
        </p:nvSpPr>
        <p:spPr bwMode="auto">
          <a:xfrm>
            <a:off x="6477000" y="4038600"/>
            <a:ext cx="2057400" cy="485775"/>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b="1">
                <a:solidFill>
                  <a:srgbClr val="CC0000"/>
                </a:solidFill>
                <a:latin typeface="Arial Narrow" charset="0"/>
              </a:rPr>
              <a:t>Faraday’s Law</a:t>
            </a:r>
          </a:p>
        </p:txBody>
      </p:sp>
      <p:sp>
        <p:nvSpPr>
          <p:cNvPr id="353313" name="Text Box 33"/>
          <p:cNvSpPr txBox="1">
            <a:spLocks noChangeArrowheads="1"/>
          </p:cNvSpPr>
          <p:nvPr/>
        </p:nvSpPr>
        <p:spPr bwMode="auto">
          <a:xfrm>
            <a:off x="5791200" y="5105400"/>
            <a:ext cx="3352800" cy="461665"/>
          </a:xfrm>
          <a:prstGeom prst="rect">
            <a:avLst/>
          </a:prstGeom>
          <a:solidFill>
            <a:srgbClr val="FFFF66"/>
          </a:solidFill>
          <a:ln w="28575">
            <a:solidFill>
              <a:srgbClr val="CC0000"/>
            </a:solidFill>
            <a:miter lim="800000"/>
            <a:headEnd/>
            <a:tailEnd/>
          </a:ln>
          <a:effectLst/>
        </p:spPr>
        <p:txBody>
          <a:bodyPr wrap="square">
            <a:prstTxWarp prst="textNoShape">
              <a:avLst/>
            </a:prstTxWarp>
            <a:spAutoFit/>
          </a:bodyPr>
          <a:lstStyle/>
          <a:p>
            <a:r>
              <a:rPr lang="en-US" b="1" dirty="0" smtClean="0">
                <a:solidFill>
                  <a:srgbClr val="CC0000"/>
                </a:solidFill>
                <a:latin typeface="Arial Narrow" charset="0"/>
              </a:rPr>
              <a:t>Generalized </a:t>
            </a:r>
            <a:r>
              <a:rPr lang="en-US" b="1" dirty="0" err="1" smtClean="0">
                <a:solidFill>
                  <a:srgbClr val="CC0000"/>
                </a:solidFill>
                <a:latin typeface="Arial Narrow" charset="0"/>
              </a:rPr>
              <a:t>Ampére’s</a:t>
            </a:r>
            <a:r>
              <a:rPr lang="en-US" b="1" dirty="0" smtClean="0">
                <a:solidFill>
                  <a:srgbClr val="CC0000"/>
                </a:solidFill>
                <a:latin typeface="Arial Narrow" charset="0"/>
              </a:rPr>
              <a:t> </a:t>
            </a:r>
            <a:r>
              <a:rPr lang="en-US" b="1" dirty="0">
                <a:solidFill>
                  <a:srgbClr val="CC0000"/>
                </a:solidFill>
                <a:latin typeface="Arial Narrow" charset="0"/>
              </a:rPr>
              <a:t>Law</a:t>
            </a:r>
          </a:p>
        </p:txBody>
      </p:sp>
      <p:sp>
        <p:nvSpPr>
          <p:cNvPr id="353314" name="Text Box 34"/>
          <p:cNvSpPr txBox="1">
            <a:spLocks noChangeArrowheads="1"/>
          </p:cNvSpPr>
          <p:nvPr/>
        </p:nvSpPr>
        <p:spPr bwMode="auto">
          <a:xfrm>
            <a:off x="5029200" y="2209800"/>
            <a:ext cx="3581400" cy="581025"/>
          </a:xfrm>
          <a:prstGeom prst="rect">
            <a:avLst/>
          </a:prstGeom>
          <a:noFill/>
          <a:ln w="28575">
            <a:noFill/>
            <a:miter lim="800000"/>
            <a:headEnd/>
            <a:tailEnd/>
          </a:ln>
          <a:effectLst/>
        </p:spPr>
        <p:txBody>
          <a:bodyPr>
            <a:prstTxWarp prst="textNoShape">
              <a:avLst/>
            </a:prstTxWarp>
            <a:spAutoFit/>
          </a:bodyPr>
          <a:lstStyle/>
          <a:p>
            <a:r>
              <a:rPr lang="en-US" sz="1600">
                <a:solidFill>
                  <a:schemeClr val="accent2"/>
                </a:solidFill>
                <a:latin typeface="Arial Narrow" charset="0"/>
              </a:rPr>
              <a:t>A generalized form of Coulomb’s law relating electric field to its sources, the electric charge</a:t>
            </a:r>
          </a:p>
        </p:txBody>
      </p:sp>
      <p:sp>
        <p:nvSpPr>
          <p:cNvPr id="353315" name="Text Box 35"/>
          <p:cNvSpPr txBox="1">
            <a:spLocks noChangeArrowheads="1"/>
          </p:cNvSpPr>
          <p:nvPr/>
        </p:nvSpPr>
        <p:spPr bwMode="auto">
          <a:xfrm>
            <a:off x="4267200" y="3381375"/>
            <a:ext cx="4876800" cy="581025"/>
          </a:xfrm>
          <a:prstGeom prst="rect">
            <a:avLst/>
          </a:prstGeom>
          <a:noFill/>
          <a:ln w="28575">
            <a:noFill/>
            <a:miter lim="800000"/>
            <a:headEnd/>
            <a:tailEnd/>
          </a:ln>
          <a:effectLst/>
        </p:spPr>
        <p:txBody>
          <a:bodyPr>
            <a:prstTxWarp prst="textNoShape">
              <a:avLst/>
            </a:prstTxWarp>
            <a:spAutoFit/>
          </a:bodyPr>
          <a:lstStyle/>
          <a:p>
            <a:r>
              <a:rPr lang="en-US" sz="1600" dirty="0">
                <a:solidFill>
                  <a:schemeClr val="accent2"/>
                </a:solidFill>
                <a:latin typeface="Arial Narrow" charset="0"/>
              </a:rPr>
              <a:t>A magnetic equivalent</a:t>
            </a:r>
            <a:r>
              <a:rPr lang="en-US" sz="1600" dirty="0" smtClean="0">
                <a:solidFill>
                  <a:schemeClr val="accent2"/>
                </a:solidFill>
                <a:latin typeface="Arial Narrow" charset="0"/>
              </a:rPr>
              <a:t> of </a:t>
            </a:r>
            <a:r>
              <a:rPr lang="en-US" sz="1600" dirty="0">
                <a:solidFill>
                  <a:schemeClr val="accent2"/>
                </a:solidFill>
                <a:latin typeface="Arial Narrow" charset="0"/>
              </a:rPr>
              <a:t>Coulomb’s law relating magnetic field to its sources. This says there are no magnetic monopoles.</a:t>
            </a:r>
          </a:p>
        </p:txBody>
      </p:sp>
      <p:sp>
        <p:nvSpPr>
          <p:cNvPr id="353316" name="Text Box 36"/>
          <p:cNvSpPr txBox="1">
            <a:spLocks noChangeArrowheads="1"/>
          </p:cNvSpPr>
          <p:nvPr/>
        </p:nvSpPr>
        <p:spPr bwMode="auto">
          <a:xfrm>
            <a:off x="4419600" y="4572000"/>
            <a:ext cx="4419600" cy="336550"/>
          </a:xfrm>
          <a:prstGeom prst="rect">
            <a:avLst/>
          </a:prstGeom>
          <a:noFill/>
          <a:ln w="28575">
            <a:noFill/>
            <a:miter lim="800000"/>
            <a:headEnd/>
            <a:tailEnd/>
          </a:ln>
          <a:effectLst/>
        </p:spPr>
        <p:txBody>
          <a:bodyPr>
            <a:prstTxWarp prst="textNoShape">
              <a:avLst/>
            </a:prstTxWarp>
            <a:spAutoFit/>
          </a:bodyPr>
          <a:lstStyle/>
          <a:p>
            <a:r>
              <a:rPr lang="en-US" sz="1600">
                <a:solidFill>
                  <a:schemeClr val="accent2"/>
                </a:solidFill>
                <a:latin typeface="Arial Narrow" charset="0"/>
              </a:rPr>
              <a:t>An electric field is produced by a changing magnetic field</a:t>
            </a:r>
          </a:p>
        </p:txBody>
      </p:sp>
      <p:sp>
        <p:nvSpPr>
          <p:cNvPr id="353317" name="Text Box 37"/>
          <p:cNvSpPr txBox="1">
            <a:spLocks noChangeArrowheads="1"/>
          </p:cNvSpPr>
          <p:nvPr/>
        </p:nvSpPr>
        <p:spPr bwMode="auto">
          <a:xfrm>
            <a:off x="6096000" y="5638800"/>
            <a:ext cx="2743200" cy="825500"/>
          </a:xfrm>
          <a:prstGeom prst="rect">
            <a:avLst/>
          </a:prstGeom>
          <a:noFill/>
          <a:ln w="28575">
            <a:noFill/>
            <a:miter lim="800000"/>
            <a:headEnd/>
            <a:tailEnd/>
          </a:ln>
          <a:effectLst/>
        </p:spPr>
        <p:txBody>
          <a:bodyPr>
            <a:prstTxWarp prst="textNoShape">
              <a:avLst/>
            </a:prstTxWarp>
            <a:spAutoFit/>
          </a:bodyPr>
          <a:lstStyle/>
          <a:p>
            <a:r>
              <a:rPr lang="en-US" sz="1600">
                <a:solidFill>
                  <a:schemeClr val="accent2"/>
                </a:solidFill>
                <a:latin typeface="Arial Narrow" charset="0"/>
              </a:rPr>
              <a:t>A magnetic field is produced by an electric current or by a  changing electric field</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125413"/>
            <a:ext cx="8229600" cy="788987"/>
          </a:xfrm>
        </p:spPr>
        <p:txBody>
          <a:bodyPr/>
          <a:lstStyle/>
          <a:p>
            <a:pPr eaLnBrk="1" hangingPunct="1">
              <a:defRPr/>
            </a:pPr>
            <a:r>
              <a:rPr lang="en-US" sz="4000" dirty="0" smtClean="0">
                <a:cs typeface="+mj-cs"/>
              </a:rPr>
              <a:t>Pair Production in Matter</a:t>
            </a:r>
          </a:p>
        </p:txBody>
      </p:sp>
      <p:sp>
        <p:nvSpPr>
          <p:cNvPr id="112643" name="Rectangle 3"/>
          <p:cNvSpPr>
            <a:spLocks noGrp="1" noChangeArrowheads="1"/>
          </p:cNvSpPr>
          <p:nvPr>
            <p:ph type="body" sz="half" idx="1"/>
          </p:nvPr>
        </p:nvSpPr>
        <p:spPr>
          <a:xfrm>
            <a:off x="455613" y="914400"/>
            <a:ext cx="4725987" cy="4954587"/>
          </a:xfrm>
        </p:spPr>
        <p:txBody>
          <a:bodyPr/>
          <a:lstStyle/>
          <a:p>
            <a:pPr eaLnBrk="1" hangingPunct="1">
              <a:buFont typeface="Wingdings" charset="0"/>
              <a:buChar char="n"/>
              <a:defRPr/>
            </a:pPr>
            <a:r>
              <a:rPr lang="en-US" sz="2400" dirty="0" smtClean="0">
                <a:cs typeface="+mn-cs"/>
              </a:rPr>
              <a:t>Since the relations                                    and 		           contradict each other, a photon can not produce an electron and a positron in empty space.  </a:t>
            </a:r>
          </a:p>
          <a:p>
            <a:pPr eaLnBrk="1" hangingPunct="1">
              <a:buFont typeface="Wingdings" charset="0"/>
              <a:buChar char="n"/>
              <a:defRPr/>
            </a:pPr>
            <a:r>
              <a:rPr lang="en-US" sz="2400" dirty="0" smtClean="0">
                <a:cs typeface="+mn-cs"/>
              </a:rPr>
              <a:t>In the presence of matter, the nucleus absorbs some energy and momentum.</a:t>
            </a:r>
          </a:p>
          <a:p>
            <a:pPr eaLnBrk="1" hangingPunct="1">
              <a:buNone/>
              <a:defRPr/>
            </a:pPr>
            <a:endParaRPr lang="en-US" sz="2400" dirty="0" smtClean="0">
              <a:cs typeface="+mn-cs"/>
            </a:endParaRPr>
          </a:p>
          <a:p>
            <a:pPr eaLnBrk="1" hangingPunct="1">
              <a:buFont typeface="Wingdings" charset="0"/>
              <a:buChar char="n"/>
              <a:defRPr/>
            </a:pPr>
            <a:r>
              <a:rPr lang="en-US" sz="2400" dirty="0" smtClean="0">
                <a:cs typeface="+mn-cs"/>
              </a:rPr>
              <a:t>The photon energy required for pair production in the presence of matter is</a:t>
            </a:r>
          </a:p>
        </p:txBody>
      </p:sp>
      <p:pic>
        <p:nvPicPr>
          <p:cNvPr id="50181" name="Picture 30"/>
          <p:cNvPicPr preferRelativeResize="0">
            <a:picLocks noChangeAspect="1" noChangeArrowheads="1"/>
          </p:cNvPicPr>
          <p:nvPr/>
        </p:nvPicPr>
        <p:blipFill>
          <a:blip r:embed="rId2"/>
          <a:srcRect/>
          <a:stretch>
            <a:fillRect/>
          </a:stretch>
        </p:blipFill>
        <p:spPr bwMode="auto">
          <a:xfrm>
            <a:off x="1371600" y="1373187"/>
            <a:ext cx="1692275" cy="327025"/>
          </a:xfrm>
          <a:prstGeom prst="rect">
            <a:avLst/>
          </a:prstGeom>
          <a:noFill/>
          <a:ln w="9525">
            <a:noFill/>
            <a:miter lim="800000"/>
            <a:headEnd/>
            <a:tailEnd/>
          </a:ln>
        </p:spPr>
      </p:pic>
      <p:pic>
        <p:nvPicPr>
          <p:cNvPr id="50182" name="Picture 31"/>
          <p:cNvPicPr preferRelativeResize="0">
            <a:picLocks noChangeAspect="1" noChangeArrowheads="1"/>
          </p:cNvPicPr>
          <p:nvPr/>
        </p:nvPicPr>
        <p:blipFill>
          <a:blip r:embed="rId3"/>
          <a:srcRect/>
          <a:stretch>
            <a:fillRect/>
          </a:stretch>
        </p:blipFill>
        <p:spPr bwMode="auto">
          <a:xfrm>
            <a:off x="3048000" y="982662"/>
            <a:ext cx="1997075" cy="339725"/>
          </a:xfrm>
          <a:prstGeom prst="rect">
            <a:avLst/>
          </a:prstGeom>
          <a:noFill/>
          <a:ln w="9525">
            <a:noFill/>
            <a:miter lim="800000"/>
            <a:headEnd/>
            <a:tailEnd/>
          </a:ln>
        </p:spPr>
      </p:pic>
      <p:pic>
        <p:nvPicPr>
          <p:cNvPr id="50183" name="Picture 32"/>
          <p:cNvPicPr preferRelativeResize="0">
            <a:picLocks noChangeAspect="1" noChangeArrowheads="1"/>
          </p:cNvPicPr>
          <p:nvPr/>
        </p:nvPicPr>
        <p:blipFill>
          <a:blip r:embed="rId4"/>
          <a:srcRect/>
          <a:stretch>
            <a:fillRect/>
          </a:stretch>
        </p:blipFill>
        <p:spPr bwMode="auto">
          <a:xfrm>
            <a:off x="1266825" y="4098925"/>
            <a:ext cx="3305175" cy="320675"/>
          </a:xfrm>
          <a:prstGeom prst="rect">
            <a:avLst/>
          </a:prstGeom>
          <a:noFill/>
          <a:ln w="9525">
            <a:noFill/>
            <a:miter lim="800000"/>
            <a:headEnd/>
            <a:tailEnd/>
          </a:ln>
        </p:spPr>
      </p:pic>
      <p:pic>
        <p:nvPicPr>
          <p:cNvPr id="50184" name="Picture 33"/>
          <p:cNvPicPr preferRelativeResize="0">
            <a:picLocks noChangeAspect="1" noChangeArrowheads="1"/>
          </p:cNvPicPr>
          <p:nvPr/>
        </p:nvPicPr>
        <p:blipFill>
          <a:blip r:embed="rId5"/>
          <a:srcRect/>
          <a:stretch>
            <a:fillRect/>
          </a:stretch>
        </p:blipFill>
        <p:spPr bwMode="auto">
          <a:xfrm>
            <a:off x="1371600" y="5259387"/>
            <a:ext cx="2822575" cy="390525"/>
          </a:xfrm>
          <a:prstGeom prst="rect">
            <a:avLst/>
          </a:prstGeom>
          <a:noFill/>
          <a:ln w="9525">
            <a:noFill/>
            <a:miter lim="800000"/>
            <a:headEnd/>
            <a:tailEnd/>
          </a:ln>
        </p:spPr>
      </p:pic>
      <p:pic>
        <p:nvPicPr>
          <p:cNvPr id="50185" name="Picture 1"/>
          <p:cNvPicPr>
            <a:picLocks/>
          </p:cNvPicPr>
          <p:nvPr/>
        </p:nvPicPr>
        <p:blipFill>
          <a:blip r:embed="rId6"/>
          <a:srcRect/>
          <a:stretch>
            <a:fillRect/>
          </a:stretch>
        </p:blipFill>
        <p:spPr bwMode="auto">
          <a:xfrm>
            <a:off x="5486400" y="952500"/>
            <a:ext cx="3505200" cy="4953000"/>
          </a:xfrm>
          <a:prstGeom prst="rect">
            <a:avLst/>
          </a:prstGeom>
          <a:noFill/>
          <a:ln w="9525">
            <a:noFill/>
            <a:miter lim="800000"/>
            <a:headEnd/>
            <a:tailEnd/>
          </a:ln>
        </p:spPr>
      </p:pic>
      <p:sp>
        <p:nvSpPr>
          <p:cNvPr id="9" name="Date Placeholder 8"/>
          <p:cNvSpPr>
            <a:spLocks noGrp="1"/>
          </p:cNvSpPr>
          <p:nvPr>
            <p:ph type="dt" sz="half" idx="10"/>
          </p:nvPr>
        </p:nvSpPr>
        <p:spPr/>
        <p:txBody>
          <a:bodyPr/>
          <a:lstStyle/>
          <a:p>
            <a:pPr>
              <a:defRPr/>
            </a:pPr>
            <a:r>
              <a:rPr lang="en-US" smtClean="0"/>
              <a:t>Monday, Oct. 8, 2012</a:t>
            </a:r>
            <a:endParaRPr lang="en-US"/>
          </a:p>
        </p:txBody>
      </p:sp>
      <p:sp>
        <p:nvSpPr>
          <p:cNvPr id="10" name="Slide Number Placeholder 9"/>
          <p:cNvSpPr>
            <a:spLocks noGrp="1"/>
          </p:cNvSpPr>
          <p:nvPr>
            <p:ph type="sldNum" sz="quarter" idx="12"/>
          </p:nvPr>
        </p:nvSpPr>
        <p:spPr/>
        <p:txBody>
          <a:bodyPr/>
          <a:lstStyle/>
          <a:p>
            <a:fld id="{FDDAF44D-5BDC-464D-BFC2-357404B9B058}" type="slidenum">
              <a:rPr lang="en-US" smtClean="0"/>
              <a:pPr/>
              <a:t>60</a:t>
            </a:fld>
            <a:endParaRPr lang="en-US"/>
          </a:p>
        </p:txBody>
      </p:sp>
      <p:sp>
        <p:nvSpPr>
          <p:cNvPr id="11" name="Footer Placeholder 10"/>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3"/>
          <p:cNvSpPr>
            <a:spLocks noGrp="1" noChangeArrowheads="1"/>
          </p:cNvSpPr>
          <p:nvPr>
            <p:ph type="subTitle" idx="1"/>
          </p:nvPr>
        </p:nvSpPr>
        <p:spPr>
          <a:xfrm>
            <a:off x="457200" y="533400"/>
            <a:ext cx="8229600" cy="6019800"/>
          </a:xfrm>
        </p:spPr>
        <p:txBody>
          <a:bodyPr/>
          <a:lstStyle/>
          <a:p>
            <a:pPr marL="342900" indent="-342900" algn="l" eaLnBrk="1" hangingPunct="1">
              <a:lnSpc>
                <a:spcPct val="90000"/>
              </a:lnSpc>
              <a:buFont typeface="Wingdings" pitchFamily="-84" charset="2"/>
              <a:buChar char="n"/>
            </a:pPr>
            <a:r>
              <a:rPr lang="en-US" sz="2800" dirty="0">
                <a:solidFill>
                  <a:srgbClr val="3333CC"/>
                </a:solidFill>
              </a:rPr>
              <a:t>Thomson’s “plum-pudding” model</a:t>
            </a:r>
            <a:r>
              <a:rPr lang="en-US" sz="2800" dirty="0" smtClean="0">
                <a:solidFill>
                  <a:srgbClr val="3333CC"/>
                </a:solidFill>
              </a:rPr>
              <a:t> </a:t>
            </a:r>
            <a:endParaRPr lang="en-US" sz="2800" dirty="0" smtClean="0">
              <a:solidFill>
                <a:srgbClr val="3333CC"/>
              </a:solidFill>
              <a:sym typeface="Wingdings"/>
            </a:endParaRPr>
          </a:p>
          <a:p>
            <a:pPr marL="1085850" lvl="1" indent="-342900" eaLnBrk="1" hangingPunct="1">
              <a:lnSpc>
                <a:spcPct val="90000"/>
              </a:lnSpc>
              <a:buFont typeface="Wingdings" pitchFamily="-84" charset="2"/>
              <a:buChar char="n"/>
            </a:pPr>
            <a:r>
              <a:rPr lang="en-US" sz="2400" dirty="0" smtClean="0">
                <a:sym typeface="Wingdings"/>
              </a:rPr>
              <a:t>Atoms are electrically neutral and have electrons in them</a:t>
            </a:r>
          </a:p>
          <a:p>
            <a:pPr marL="1085850" lvl="1" indent="-342900" eaLnBrk="1" hangingPunct="1">
              <a:lnSpc>
                <a:spcPct val="90000"/>
              </a:lnSpc>
              <a:buFont typeface="Wingdings" pitchFamily="-84" charset="2"/>
              <a:buChar char="n"/>
            </a:pPr>
            <a:r>
              <a:rPr lang="en-US" sz="2400" dirty="0" smtClean="0">
                <a:sym typeface="Wingdings"/>
              </a:rPr>
              <a:t>Atoms must have equal amount of positive charges in it to balance electron negative charges</a:t>
            </a:r>
          </a:p>
          <a:p>
            <a:pPr marL="1085850" lvl="1" indent="-342900" eaLnBrk="1" hangingPunct="1">
              <a:lnSpc>
                <a:spcPct val="90000"/>
              </a:lnSpc>
              <a:buFont typeface="Wingdings" pitchFamily="-84" charset="2"/>
              <a:buChar char="n"/>
            </a:pPr>
            <a:r>
              <a:rPr lang="en-US" sz="2400" dirty="0" smtClean="0">
                <a:sym typeface="Wingdings"/>
              </a:rPr>
              <a:t>So how about </a:t>
            </a:r>
            <a:r>
              <a:rPr lang="en-US" sz="2400" dirty="0" smtClean="0"/>
              <a:t>positive </a:t>
            </a:r>
            <a:r>
              <a:rPr lang="en-US" sz="2400" dirty="0"/>
              <a:t>charges spread uniformly throughout a sphere the size of the atom with, the newly discovered “negative” electrons embedded in the uniform background.</a:t>
            </a:r>
          </a:p>
          <a:p>
            <a:pPr marL="342900" indent="-342900" algn="l" eaLnBrk="1" hangingPunct="1">
              <a:lnSpc>
                <a:spcPct val="90000"/>
              </a:lnSpc>
              <a:buFont typeface="Wingdings" pitchFamily="-84" charset="2"/>
              <a:buChar char="n"/>
            </a:pPr>
            <a:endParaRPr lang="en-US" sz="2800" dirty="0">
              <a:solidFill>
                <a:srgbClr val="3333CC"/>
              </a:solidFill>
            </a:endParaRPr>
          </a:p>
          <a:p>
            <a:pPr marL="342900" indent="-342900" algn="l" eaLnBrk="1" hangingPunct="1">
              <a:lnSpc>
                <a:spcPct val="90000"/>
              </a:lnSpc>
              <a:buFont typeface="Wingdings" pitchFamily="-84" charset="2"/>
              <a:buChar char="n"/>
            </a:pPr>
            <a:endParaRPr lang="en-US" sz="2800" dirty="0" smtClean="0">
              <a:solidFill>
                <a:srgbClr val="3333CC"/>
              </a:solidFill>
            </a:endParaRPr>
          </a:p>
          <a:p>
            <a:pPr marL="342900" indent="-342900" algn="l" eaLnBrk="1" hangingPunct="1">
              <a:lnSpc>
                <a:spcPct val="90000"/>
              </a:lnSpc>
              <a:buNone/>
            </a:pPr>
            <a:endParaRPr lang="en-US" sz="2800" dirty="0" smtClean="0">
              <a:solidFill>
                <a:srgbClr val="3333CC"/>
              </a:solidFill>
            </a:endParaRPr>
          </a:p>
          <a:p>
            <a:pPr marL="342900" indent="-342900" algn="l" eaLnBrk="1" hangingPunct="1">
              <a:lnSpc>
                <a:spcPct val="90000"/>
              </a:lnSpc>
              <a:buNone/>
            </a:pPr>
            <a:endParaRPr lang="en-US" sz="2800" dirty="0" smtClean="0">
              <a:solidFill>
                <a:srgbClr val="3333CC"/>
              </a:solidFill>
            </a:endParaRPr>
          </a:p>
          <a:p>
            <a:pPr marL="342900" indent="-342900" algn="l" eaLnBrk="1" hangingPunct="1">
              <a:lnSpc>
                <a:spcPct val="90000"/>
              </a:lnSpc>
              <a:buFont typeface="Wingdings" pitchFamily="-84" charset="2"/>
              <a:buChar char="n"/>
            </a:pPr>
            <a:r>
              <a:rPr lang="en-US" sz="2800" dirty="0" smtClean="0">
                <a:solidFill>
                  <a:srgbClr val="3333CC"/>
                </a:solidFill>
              </a:rPr>
              <a:t>Thomson’s thought </a:t>
            </a:r>
            <a:r>
              <a:rPr lang="en-US" sz="2800" dirty="0">
                <a:solidFill>
                  <a:srgbClr val="3333CC"/>
                </a:solidFill>
              </a:rPr>
              <a:t>when the atom was </a:t>
            </a:r>
            <a:r>
              <a:rPr lang="en-US" sz="2800" dirty="0" smtClean="0">
                <a:solidFill>
                  <a:srgbClr val="3333CC"/>
                </a:solidFill>
              </a:rPr>
              <a:t>heated </a:t>
            </a:r>
            <a:r>
              <a:rPr lang="en-US" sz="2800" dirty="0">
                <a:solidFill>
                  <a:srgbClr val="3333CC"/>
                </a:solidFill>
              </a:rPr>
              <a:t>the electrons could vibrate about their equilibrium positions, thus producing electromagnetic radiation.</a:t>
            </a:r>
          </a:p>
        </p:txBody>
      </p:sp>
      <p:sp>
        <p:nvSpPr>
          <p:cNvPr id="20484" name="Rectangle 2"/>
          <p:cNvSpPr>
            <a:spLocks noGrp="1" noChangeArrowheads="1"/>
          </p:cNvSpPr>
          <p:nvPr>
            <p:ph type="ctrTitle"/>
          </p:nvPr>
        </p:nvSpPr>
        <p:spPr>
          <a:xfrm>
            <a:off x="457200" y="0"/>
            <a:ext cx="8534400" cy="636587"/>
          </a:xfrm>
        </p:spPr>
        <p:txBody>
          <a:bodyPr/>
          <a:lstStyle/>
          <a:p>
            <a:pPr algn="ctr" eaLnBrk="1" hangingPunct="1"/>
            <a:r>
              <a:rPr lang="en-US" sz="3600" dirty="0"/>
              <a:t>Thomson’s Atomic Model</a:t>
            </a:r>
          </a:p>
        </p:txBody>
      </p:sp>
      <p:pic>
        <p:nvPicPr>
          <p:cNvPr id="20485" name="Picture 1"/>
          <p:cNvPicPr>
            <a:picLocks/>
          </p:cNvPicPr>
          <p:nvPr/>
        </p:nvPicPr>
        <p:blipFill>
          <a:blip r:embed="rId2"/>
          <a:srcRect/>
          <a:stretch>
            <a:fillRect/>
          </a:stretch>
        </p:blipFill>
        <p:spPr bwMode="auto">
          <a:xfrm>
            <a:off x="2743200" y="3276600"/>
            <a:ext cx="1981200" cy="18288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r>
              <a:rPr lang="en-US" smtClean="0"/>
              <a:t>Monday, Oct. 8, 2012</a:t>
            </a:r>
            <a:endParaRPr lang="en-US"/>
          </a:p>
        </p:txBody>
      </p:sp>
      <p:sp>
        <p:nvSpPr>
          <p:cNvPr id="6" name="Slide Number Placeholder 5"/>
          <p:cNvSpPr>
            <a:spLocks noGrp="1"/>
          </p:cNvSpPr>
          <p:nvPr>
            <p:ph type="sldNum" sz="quarter" idx="12"/>
          </p:nvPr>
        </p:nvSpPr>
        <p:spPr/>
        <p:txBody>
          <a:bodyPr/>
          <a:lstStyle/>
          <a:p>
            <a:pPr>
              <a:defRPr/>
            </a:pPr>
            <a:fld id="{3DD774B2-BEFC-0F4C-8EFB-A9A3D81A594A}" type="slidenum">
              <a:rPr lang="en-US" smtClean="0"/>
              <a:pPr>
                <a:defRPr/>
              </a:pPr>
              <a:t>61</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Rectangle 3"/>
          <p:cNvSpPr txBox="1">
            <a:spLocks noChangeArrowheads="1"/>
          </p:cNvSpPr>
          <p:nvPr/>
        </p:nvSpPr>
        <p:spPr bwMode="auto">
          <a:xfrm>
            <a:off x="228600" y="3122612"/>
            <a:ext cx="8154988" cy="381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rPr>
              <a:t>The maximum scattering angle corresponding to the maximum momentum change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000" kern="0" dirty="0" smtClean="0">
                <a:solidFill>
                  <a:srgbClr val="3333CC"/>
                </a:solidFill>
                <a:latin typeface="+mn-lt"/>
                <a:ea typeface="ＭＳ Ｐゴシック" pitchFamily="-1" charset="-128"/>
                <a:cs typeface="ＭＳ Ｐゴシック" pitchFamily="-1" charset="-128"/>
              </a:rPr>
              <a:t>Using the momentum conservation and the KE conservation for an elastic collision, the maximum</a:t>
            </a:r>
            <a:r>
              <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rPr>
              <a:t> momentum change of the </a:t>
            </a:r>
            <a:r>
              <a:rPr kumimoji="0" lang="el-GR" sz="2000" b="0" i="0" u="none" strike="noStrike" kern="0" cap="none" spc="0" normalizeH="0" baseline="0" noProof="0" dirty="0" smtClean="0">
                <a:ln>
                  <a:noFill/>
                </a:ln>
                <a:solidFill>
                  <a:srgbClr val="3333CC"/>
                </a:solidFill>
                <a:effectLst/>
                <a:uLnTx/>
                <a:uFillTx/>
                <a:latin typeface="Lucida Grande" pitchFamily="-84" charset="0"/>
                <a:ea typeface="Arial" pitchFamily="-84" charset="0"/>
                <a:cs typeface="Arial" pitchFamily="-84" charset="0"/>
              </a:rPr>
              <a:t>α</a:t>
            </a:r>
            <a:r>
              <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rPr>
              <a:t> particle is</a:t>
            </a:r>
          </a:p>
          <a:p>
            <a:pPr marL="342900" marR="0" lvl="0" indent="-342900" algn="l" defTabSz="914400" rtl="0" eaLnBrk="1" fontAlgn="base" latinLnBrk="0" hangingPunct="1">
              <a:lnSpc>
                <a:spcPct val="100000"/>
              </a:lnSpc>
              <a:spcBef>
                <a:spcPct val="20000"/>
              </a:spcBef>
              <a:spcAft>
                <a:spcPct val="0"/>
              </a:spcAft>
              <a:buClrTx/>
              <a:buSzTx/>
              <a:buFont typeface="Wingdings" pitchFamily="-84" charset="2"/>
              <a:buNone/>
              <a:tabLst/>
              <a:defRPr/>
            </a:pPr>
            <a:r>
              <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rPr>
              <a:t>				</a:t>
            </a:r>
          </a:p>
          <a:p>
            <a:pPr marL="342900" marR="0" lvl="0" indent="-342900" algn="l" defTabSz="914400" rtl="0" eaLnBrk="1" fontAlgn="base" latinLnBrk="0" hangingPunct="1">
              <a:lnSpc>
                <a:spcPct val="100000"/>
              </a:lnSpc>
              <a:spcBef>
                <a:spcPct val="20000"/>
              </a:spcBef>
              <a:spcAft>
                <a:spcPct val="0"/>
              </a:spcAft>
              <a:buClrTx/>
              <a:buSzTx/>
              <a:buFont typeface="Wingdings" pitchFamily="-84" charset="2"/>
              <a:buNone/>
              <a:tabLst/>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rPr>
              <a:t>Determine </a:t>
            </a:r>
            <a:r>
              <a:rPr kumimoji="0" lang="el-GR" sz="2000" b="0" i="1" u="none" strike="noStrike" kern="0" cap="none" spc="0" normalizeH="0" baseline="0" noProof="0" dirty="0" smtClean="0">
                <a:ln>
                  <a:noFill/>
                </a:ln>
                <a:solidFill>
                  <a:srgbClr val="3333CC"/>
                </a:solidFill>
                <a:effectLst/>
                <a:uLnTx/>
                <a:uFillTx/>
                <a:latin typeface="Lucida Grande" pitchFamily="-84" charset="0"/>
                <a:ea typeface="Arial" pitchFamily="-84" charset="0"/>
                <a:cs typeface="Arial" pitchFamily="-84" charset="0"/>
              </a:rPr>
              <a:t>θ</a:t>
            </a:r>
            <a:r>
              <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rPr>
              <a:t> by letting </a:t>
            </a:r>
            <a:r>
              <a:rPr kumimoji="0" lang="el-GR" sz="2000" b="0" i="0" u="none" strike="noStrike" kern="0" cap="none" spc="0" normalizeH="0" baseline="0" noProof="0" dirty="0" smtClean="0">
                <a:ln>
                  <a:noFill/>
                </a:ln>
                <a:solidFill>
                  <a:srgbClr val="3333CC"/>
                </a:solidFill>
                <a:effectLst/>
                <a:uLnTx/>
                <a:uFillTx/>
                <a:latin typeface="Lucida Grande" pitchFamily="-84" charset="0"/>
                <a:ea typeface="Arial" pitchFamily="-84" charset="0"/>
                <a:cs typeface="Arial" pitchFamily="-84" charset="0"/>
              </a:rPr>
              <a:t>Δ</a:t>
            </a:r>
            <a:r>
              <a:rPr kumimoji="0" lang="en-US" sz="2000" b="0" i="1" u="none" strike="noStrike" kern="0" cap="none" spc="0" normalizeH="0" baseline="0" noProof="0" dirty="0" err="1" smtClean="0">
                <a:ln>
                  <a:noFill/>
                </a:ln>
                <a:solidFill>
                  <a:srgbClr val="3333CC"/>
                </a:solidFill>
                <a:effectLst/>
                <a:uLnTx/>
                <a:uFillTx/>
                <a:latin typeface="+mn-lt"/>
                <a:ea typeface="Arial" pitchFamily="-84" charset="0"/>
                <a:cs typeface="Arial" pitchFamily="-84" charset="0"/>
              </a:rPr>
              <a:t>p</a:t>
            </a:r>
            <a:r>
              <a:rPr kumimoji="0" lang="en-US" sz="2000" b="0" i="0" u="none" strike="noStrike" kern="0" cap="none" spc="0" normalizeH="0" baseline="-25000" noProof="0" dirty="0" err="1" smtClean="0">
                <a:ln>
                  <a:noFill/>
                </a:ln>
                <a:solidFill>
                  <a:srgbClr val="3333CC"/>
                </a:solidFill>
                <a:effectLst/>
                <a:uLnTx/>
                <a:uFillTx/>
                <a:latin typeface="+mn-lt"/>
                <a:ea typeface="Arial" pitchFamily="-84" charset="0"/>
                <a:cs typeface="Arial" pitchFamily="-84" charset="0"/>
              </a:rPr>
              <a:t>max</a:t>
            </a:r>
            <a:r>
              <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rPr>
              <a:t> be perpendicular to the direction of motion.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marR="0" lvl="0" indent="-342900" algn="ctr"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rgbClr val="3333CC"/>
              </a:solidFill>
              <a:effectLst/>
              <a:uLnTx/>
              <a:uFillTx/>
              <a:latin typeface="+mn-lt"/>
              <a:ea typeface="ＭＳ Ｐゴシック" pitchFamily="-1" charset="-128"/>
              <a:cs typeface="ＭＳ Ｐゴシック" pitchFamily="-1" charset="-128"/>
            </a:endParaRPr>
          </a:p>
        </p:txBody>
      </p:sp>
      <p:sp>
        <p:nvSpPr>
          <p:cNvPr id="22530" name="Rectangle 35"/>
          <p:cNvSpPr>
            <a:spLocks noGrp="1" noChangeArrowheads="1"/>
          </p:cNvSpPr>
          <p:nvPr>
            <p:ph type="body" sz="half" idx="1"/>
          </p:nvPr>
        </p:nvSpPr>
        <p:spPr>
          <a:xfrm>
            <a:off x="76200" y="685800"/>
            <a:ext cx="8991600" cy="1143000"/>
          </a:xfrm>
        </p:spPr>
        <p:txBody>
          <a:bodyPr/>
          <a:lstStyle/>
          <a:p>
            <a:pPr marL="0" indent="0" eaLnBrk="1" hangingPunct="1">
              <a:spcBef>
                <a:spcPts val="0"/>
              </a:spcBef>
              <a:buNone/>
            </a:pPr>
            <a:r>
              <a:rPr lang="en-US" sz="2000" dirty="0" smtClean="0">
                <a:cs typeface="ＭＳ Ｐゴシック" pitchFamily="-84" charset="-128"/>
              </a:rPr>
              <a:t>Geiger and Marsden (1909) observed backward-scattered (</a:t>
            </a:r>
            <a:r>
              <a:rPr lang="en-US" sz="2000" dirty="0" err="1" smtClean="0">
                <a:latin typeface="Symbol" charset="2"/>
                <a:cs typeface="Symbol" charset="2"/>
              </a:rPr>
              <a:t>θ</a:t>
            </a:r>
            <a:r>
              <a:rPr lang="en-US" sz="2000" dirty="0" smtClean="0">
                <a:cs typeface="ＭＳ Ｐゴシック" pitchFamily="-84" charset="-128"/>
              </a:rPr>
              <a:t>&gt;=90</a:t>
            </a:r>
            <a:r>
              <a:rPr lang="en-US" sz="2000" baseline="30000" dirty="0" smtClean="0">
                <a:cs typeface="ＭＳ Ｐゴシック" pitchFamily="-84" charset="-128"/>
              </a:rPr>
              <a:t>o</a:t>
            </a:r>
            <a:r>
              <a:rPr lang="en-US" sz="2000" dirty="0" smtClean="0">
                <a:cs typeface="ＭＳ Ｐゴシック" pitchFamily="-84" charset="-128"/>
              </a:rPr>
              <a:t>) </a:t>
            </a:r>
            <a:r>
              <a:rPr lang="en-US" sz="2000" dirty="0" err="1" smtClean="0">
                <a:latin typeface="Symbol" charset="2"/>
                <a:cs typeface="Symbol" charset="2"/>
              </a:rPr>
              <a:t>α</a:t>
            </a:r>
            <a:r>
              <a:rPr lang="en-US" sz="2000" dirty="0" smtClean="0">
                <a:cs typeface="ＭＳ Ｐゴシック" pitchFamily="-84" charset="-128"/>
              </a:rPr>
              <a:t> particles when a beam of energetic </a:t>
            </a:r>
            <a:r>
              <a:rPr lang="en-US" sz="2000" dirty="0" err="1" smtClean="0">
                <a:latin typeface="Symbol" charset="2"/>
                <a:cs typeface="Symbol" charset="2"/>
              </a:rPr>
              <a:t>α</a:t>
            </a:r>
            <a:r>
              <a:rPr lang="en-US" sz="2000" dirty="0" smtClean="0">
                <a:cs typeface="ＭＳ Ｐゴシック" pitchFamily="-84" charset="-128"/>
              </a:rPr>
              <a:t> particles was directed at a piece of gold foil as thin as 6.0x10</a:t>
            </a:r>
            <a:r>
              <a:rPr lang="en-US" sz="2000" baseline="30000" dirty="0" smtClean="0">
                <a:cs typeface="ＭＳ Ｐゴシック" pitchFamily="-84" charset="-128"/>
              </a:rPr>
              <a:t>-7</a:t>
            </a:r>
            <a:r>
              <a:rPr lang="en-US" sz="2000" dirty="0" smtClean="0">
                <a:cs typeface="ＭＳ Ｐゴシック" pitchFamily="-84" charset="-128"/>
              </a:rPr>
              <a:t>m.  Assuming an </a:t>
            </a:r>
            <a:r>
              <a:rPr lang="en-US" sz="2000" dirty="0" err="1" smtClean="0">
                <a:latin typeface="Symbol" charset="2"/>
                <a:cs typeface="Symbol" charset="2"/>
              </a:rPr>
              <a:t>α</a:t>
            </a:r>
            <a:r>
              <a:rPr lang="en-US" sz="2000" dirty="0" smtClean="0">
                <a:cs typeface="ＭＳ Ｐゴシック" pitchFamily="-84" charset="-128"/>
              </a:rPr>
              <a:t> particle scatters from an electron in the foil, what is the maximum scattering angle? </a:t>
            </a:r>
            <a:endParaRPr lang="en-US" sz="2000" dirty="0">
              <a:cs typeface="ＭＳ Ｐゴシック" pitchFamily="-84" charset="-128"/>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dirty="0" smtClean="0">
                <a:cs typeface="ＭＳ Ｐゴシック" pitchFamily="-84" charset="-128"/>
              </a:rPr>
              <a:t>Ex 4.1: Maximum Scattering Angle</a:t>
            </a:r>
            <a:endParaRPr lang="en-US"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Oct. 8, 2012</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62</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333829" name="Object 5"/>
          <p:cNvGraphicFramePr>
            <a:graphicFrameLocks noChangeAspect="1"/>
          </p:cNvGraphicFramePr>
          <p:nvPr/>
        </p:nvGraphicFramePr>
        <p:xfrm>
          <a:off x="3648075" y="4267200"/>
          <a:ext cx="3057525" cy="469900"/>
        </p:xfrm>
        <a:graphic>
          <a:graphicData uri="http://schemas.openxmlformats.org/presentationml/2006/ole">
            <p:oleObj spid="_x0000_s294914" name="Equation" r:id="rId3" imgW="1816100" imgH="279400" progId="Equation.DSMT4">
              <p:embed/>
            </p:oleObj>
          </a:graphicData>
        </a:graphic>
      </p:graphicFrame>
      <p:pic>
        <p:nvPicPr>
          <p:cNvPr id="15" name="Picture 35" descr="0403"/>
          <p:cNvPicPr>
            <a:picLocks noChangeAspect="1" noChangeArrowheads="1"/>
          </p:cNvPicPr>
          <p:nvPr/>
        </p:nvPicPr>
        <p:blipFill>
          <a:blip r:embed="rId4"/>
          <a:srcRect b="10010"/>
          <a:stretch>
            <a:fillRect/>
          </a:stretch>
        </p:blipFill>
        <p:spPr bwMode="auto">
          <a:xfrm>
            <a:off x="1143000" y="1828800"/>
            <a:ext cx="6858000" cy="1370013"/>
          </a:xfrm>
          <a:prstGeom prst="rect">
            <a:avLst/>
          </a:prstGeom>
          <a:noFill/>
          <a:ln w="9525">
            <a:noFill/>
            <a:miter lim="800000"/>
            <a:headEnd/>
            <a:tailEnd/>
          </a:ln>
        </p:spPr>
      </p:pic>
      <p:graphicFrame>
        <p:nvGraphicFramePr>
          <p:cNvPr id="416777" name="Object 9"/>
          <p:cNvGraphicFramePr>
            <a:graphicFrameLocks noChangeAspect="1"/>
          </p:cNvGraphicFramePr>
          <p:nvPr/>
        </p:nvGraphicFramePr>
        <p:xfrm>
          <a:off x="690563" y="4114800"/>
          <a:ext cx="1884362" cy="379412"/>
        </p:xfrm>
        <a:graphic>
          <a:graphicData uri="http://schemas.openxmlformats.org/presentationml/2006/ole">
            <p:oleObj spid="_x0000_s294915" name="Equation" r:id="rId5" imgW="1384300" imgH="279400" progId="Equation.DSMT4">
              <p:embed/>
            </p:oleObj>
          </a:graphicData>
        </a:graphic>
      </p:graphicFrame>
      <p:graphicFrame>
        <p:nvGraphicFramePr>
          <p:cNvPr id="416778" name="Object 10"/>
          <p:cNvGraphicFramePr>
            <a:graphicFrameLocks noChangeAspect="1"/>
          </p:cNvGraphicFramePr>
          <p:nvPr/>
        </p:nvGraphicFramePr>
        <p:xfrm>
          <a:off x="609600" y="5353050"/>
          <a:ext cx="2001837" cy="819150"/>
        </p:xfrm>
        <a:graphic>
          <a:graphicData uri="http://schemas.openxmlformats.org/presentationml/2006/ole">
            <p:oleObj spid="_x0000_s294916" name="Equation" r:id="rId6" imgW="1054100" imgH="431800" progId="Equation.DSMT4">
              <p:embed/>
            </p:oleObj>
          </a:graphicData>
        </a:graphic>
      </p:graphicFrame>
      <p:pic>
        <p:nvPicPr>
          <p:cNvPr id="21" name="Picture 34" descr="0404"/>
          <p:cNvPicPr>
            <a:picLocks noChangeAspect="1" noChangeArrowheads="1"/>
          </p:cNvPicPr>
          <p:nvPr/>
        </p:nvPicPr>
        <p:blipFill>
          <a:blip r:embed="rId7"/>
          <a:srcRect b="9004"/>
          <a:stretch>
            <a:fillRect/>
          </a:stretch>
        </p:blipFill>
        <p:spPr bwMode="auto">
          <a:xfrm>
            <a:off x="7422356" y="4800600"/>
            <a:ext cx="1721644" cy="790803"/>
          </a:xfrm>
          <a:prstGeom prst="rect">
            <a:avLst/>
          </a:prstGeom>
          <a:noFill/>
          <a:ln w="9525">
            <a:noFill/>
            <a:miter lim="800000"/>
            <a:headEnd/>
            <a:tailEnd/>
          </a:ln>
        </p:spPr>
      </p:pic>
      <p:sp>
        <p:nvSpPr>
          <p:cNvPr id="22" name="Right Arrow 21"/>
          <p:cNvSpPr/>
          <p:nvPr/>
        </p:nvSpPr>
        <p:spPr bwMode="auto">
          <a:xfrm>
            <a:off x="2971800" y="4343400"/>
            <a:ext cx="609600" cy="381000"/>
          </a:xfrm>
          <a:prstGeom prst="rightArrow">
            <a:avLst/>
          </a:prstGeom>
          <a:solidFill>
            <a:srgbClr val="FFFF00"/>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aphicFrame>
        <p:nvGraphicFramePr>
          <p:cNvPr id="416779" name="Object 11"/>
          <p:cNvGraphicFramePr>
            <a:graphicFrameLocks noChangeAspect="1"/>
          </p:cNvGraphicFramePr>
          <p:nvPr/>
        </p:nvGraphicFramePr>
        <p:xfrm>
          <a:off x="609600" y="4448175"/>
          <a:ext cx="2351088" cy="534988"/>
        </p:xfrm>
        <a:graphic>
          <a:graphicData uri="http://schemas.openxmlformats.org/presentationml/2006/ole">
            <p:oleObj spid="_x0000_s294917" name="Equation" r:id="rId8" imgW="1727200" imgH="393700" progId="Equation.DSMT4">
              <p:embed/>
            </p:oleObj>
          </a:graphicData>
        </a:graphic>
      </p:graphicFrame>
      <p:graphicFrame>
        <p:nvGraphicFramePr>
          <p:cNvPr id="416780" name="Object 12"/>
          <p:cNvGraphicFramePr>
            <a:graphicFrameLocks noChangeAspect="1"/>
          </p:cNvGraphicFramePr>
          <p:nvPr/>
        </p:nvGraphicFramePr>
        <p:xfrm>
          <a:off x="6705600" y="4360863"/>
          <a:ext cx="2052638" cy="363537"/>
        </p:xfrm>
        <a:graphic>
          <a:graphicData uri="http://schemas.openxmlformats.org/presentationml/2006/ole">
            <p:oleObj spid="_x0000_s294918" name="Equation" r:id="rId9" imgW="1219200" imgH="215900" progId="Equation.DSMT4">
              <p:embed/>
            </p:oleObj>
          </a:graphicData>
        </a:graphic>
      </p:graphicFrame>
      <p:graphicFrame>
        <p:nvGraphicFramePr>
          <p:cNvPr id="416781" name="Object 13"/>
          <p:cNvGraphicFramePr>
            <a:graphicFrameLocks noChangeAspect="1"/>
          </p:cNvGraphicFramePr>
          <p:nvPr/>
        </p:nvGraphicFramePr>
        <p:xfrm>
          <a:off x="2590800" y="5353050"/>
          <a:ext cx="1084263" cy="819150"/>
        </p:xfrm>
        <a:graphic>
          <a:graphicData uri="http://schemas.openxmlformats.org/presentationml/2006/ole">
            <p:oleObj spid="_x0000_s294919" name="Equation" r:id="rId10" imgW="571500" imgH="431800" progId="Equation.DSMT4">
              <p:embed/>
            </p:oleObj>
          </a:graphicData>
        </a:graphic>
      </p:graphicFrame>
      <p:graphicFrame>
        <p:nvGraphicFramePr>
          <p:cNvPr id="416782" name="Object 14"/>
          <p:cNvGraphicFramePr>
            <a:graphicFrameLocks noChangeAspect="1"/>
          </p:cNvGraphicFramePr>
          <p:nvPr/>
        </p:nvGraphicFramePr>
        <p:xfrm>
          <a:off x="3810000" y="5334000"/>
          <a:ext cx="842963" cy="819150"/>
        </p:xfrm>
        <a:graphic>
          <a:graphicData uri="http://schemas.openxmlformats.org/presentationml/2006/ole">
            <p:oleObj spid="_x0000_s294920" name="Equation" r:id="rId11" imgW="444500" imgH="431800" progId="Equation.DSMT4">
              <p:embed/>
            </p:oleObj>
          </a:graphicData>
        </a:graphic>
      </p:graphicFrame>
      <p:graphicFrame>
        <p:nvGraphicFramePr>
          <p:cNvPr id="416783" name="Object 15"/>
          <p:cNvGraphicFramePr>
            <a:graphicFrameLocks noChangeAspect="1"/>
          </p:cNvGraphicFramePr>
          <p:nvPr/>
        </p:nvGraphicFramePr>
        <p:xfrm>
          <a:off x="4637087" y="5486400"/>
          <a:ext cx="2678113" cy="360363"/>
        </p:xfrm>
        <a:graphic>
          <a:graphicData uri="http://schemas.openxmlformats.org/presentationml/2006/ole">
            <p:oleObj spid="_x0000_s294921" name="Equation" r:id="rId12" imgW="1409700" imgH="190500" progId="Equation.DSMT4">
              <p:embed/>
            </p:oleObj>
          </a:graphicData>
        </a:graphic>
      </p:graphicFrame>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8987"/>
          </a:xfrm>
        </p:spPr>
        <p:txBody>
          <a:bodyPr/>
          <a:lstStyle/>
          <a:p>
            <a:r>
              <a:rPr lang="en-US" dirty="0" smtClean="0"/>
              <a:t>Rutherford’s Atomic Model</a:t>
            </a:r>
            <a:endParaRPr lang="en-US" dirty="0"/>
          </a:p>
        </p:txBody>
      </p:sp>
      <p:sp>
        <p:nvSpPr>
          <p:cNvPr id="3" name="Text Placeholder 2"/>
          <p:cNvSpPr>
            <a:spLocks noGrp="1"/>
          </p:cNvSpPr>
          <p:nvPr>
            <p:ph type="body" sz="half" idx="1"/>
          </p:nvPr>
        </p:nvSpPr>
        <p:spPr>
          <a:xfrm>
            <a:off x="457200" y="838200"/>
            <a:ext cx="8458200" cy="4530725"/>
          </a:xfrm>
        </p:spPr>
        <p:txBody>
          <a:bodyPr/>
          <a:lstStyle/>
          <a:p>
            <a:pPr eaLnBrk="1" hangingPunct="1">
              <a:buClr>
                <a:srgbClr val="3333CC"/>
              </a:buClr>
              <a:buSzPct val="65000"/>
              <a:buFont typeface="Wingdings" pitchFamily="-84" charset="2"/>
              <a:buChar char="n"/>
            </a:pPr>
            <a:r>
              <a:rPr lang="en-US" dirty="0" smtClean="0"/>
              <a:t>&lt;</a:t>
            </a:r>
            <a:r>
              <a:rPr lang="en-US" dirty="0" err="1" smtClean="0">
                <a:latin typeface="Symbol" charset="2"/>
                <a:cs typeface="Symbol" charset="2"/>
              </a:rPr>
              <a:t>θ</a:t>
            </a:r>
            <a:r>
              <a:rPr lang="en-US" dirty="0" smtClean="0"/>
              <a:t>&gt;</a:t>
            </a:r>
            <a:r>
              <a:rPr lang="en-US" baseline="-25000" dirty="0" smtClean="0"/>
              <a:t>total</a:t>
            </a:r>
            <a:r>
              <a:rPr lang="en-US" dirty="0" smtClean="0"/>
              <a:t>~0.8</a:t>
            </a:r>
            <a:r>
              <a:rPr lang="en-US" baseline="30000" dirty="0" smtClean="0"/>
              <a:t>o</a:t>
            </a:r>
            <a:r>
              <a:rPr lang="en-US" dirty="0" smtClean="0"/>
              <a:t> even if the </a:t>
            </a:r>
            <a:r>
              <a:rPr lang="el-GR" dirty="0" smtClean="0">
                <a:latin typeface="Lucida Grande" pitchFamily="-84" charset="0"/>
                <a:ea typeface="Arial" pitchFamily="-84" charset="0"/>
                <a:cs typeface="Arial" pitchFamily="-84" charset="0"/>
              </a:rPr>
              <a:t>α</a:t>
            </a:r>
            <a:r>
              <a:rPr lang="en-US" dirty="0" smtClean="0"/>
              <a:t> particle scattered from all 79 electrons in each atom of gold</a:t>
            </a:r>
          </a:p>
          <a:p>
            <a:pPr eaLnBrk="1" hangingPunct="1">
              <a:buClr>
                <a:srgbClr val="3333CC"/>
              </a:buClr>
              <a:buSzPct val="65000"/>
              <a:buFont typeface="Wingdings" pitchFamily="-84" charset="2"/>
              <a:buChar char="n"/>
            </a:pPr>
            <a:endParaRPr lang="en-US" dirty="0" smtClean="0"/>
          </a:p>
          <a:p>
            <a:pPr eaLnBrk="1" hangingPunct="1">
              <a:buClr>
                <a:srgbClr val="3333CC"/>
              </a:buClr>
              <a:buSzPct val="65000"/>
              <a:buFont typeface="Wingdings" pitchFamily="-84" charset="2"/>
              <a:buChar char="n"/>
            </a:pPr>
            <a:endParaRPr lang="en-US" dirty="0" smtClean="0"/>
          </a:p>
          <a:p>
            <a:pPr eaLnBrk="1" hangingPunct="1">
              <a:buClr>
                <a:srgbClr val="3333CC"/>
              </a:buClr>
              <a:buSzPct val="65000"/>
              <a:buNone/>
            </a:pPr>
            <a:r>
              <a:rPr lang="en-US" dirty="0" smtClean="0"/>
              <a:t>	The experimental results were inconsistent with Thomson’s atomic model.</a:t>
            </a:r>
          </a:p>
          <a:p>
            <a:pPr eaLnBrk="1" hangingPunct="1">
              <a:buClr>
                <a:srgbClr val="3333CC"/>
              </a:buClr>
              <a:buSzPct val="65000"/>
              <a:buFont typeface="Wingdings" pitchFamily="-84" charset="2"/>
              <a:buChar char="n"/>
            </a:pPr>
            <a:r>
              <a:rPr lang="en-US" dirty="0" smtClean="0"/>
              <a:t>Rutherford proposed that an atom has a positively charged core (nucleus) surrounded by the negative electrons.</a:t>
            </a:r>
            <a:endParaRPr lang="en-US" dirty="0"/>
          </a:p>
        </p:txBody>
      </p:sp>
      <p:sp>
        <p:nvSpPr>
          <p:cNvPr id="6" name="Date Placeholder 5"/>
          <p:cNvSpPr>
            <a:spLocks noGrp="1"/>
          </p:cNvSpPr>
          <p:nvPr>
            <p:ph type="dt" sz="half" idx="10"/>
          </p:nvPr>
        </p:nvSpPr>
        <p:spPr/>
        <p:txBody>
          <a:bodyPr/>
          <a:lstStyle/>
          <a:p>
            <a:pPr>
              <a:defRPr/>
            </a:pPr>
            <a:r>
              <a:rPr lang="en-US" smtClean="0"/>
              <a:t>Monday, Oct. 8, 2012</a:t>
            </a:r>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63</a:t>
            </a:fld>
            <a:endParaRPr lang="en-US"/>
          </a:p>
        </p:txBody>
      </p:sp>
      <p:sp>
        <p:nvSpPr>
          <p:cNvPr id="10" name="AutoShape 35"/>
          <p:cNvSpPr>
            <a:spLocks noChangeArrowheads="1"/>
          </p:cNvSpPr>
          <p:nvPr/>
        </p:nvSpPr>
        <p:spPr bwMode="auto">
          <a:xfrm>
            <a:off x="3962400" y="2057400"/>
            <a:ext cx="647700" cy="838200"/>
          </a:xfrm>
          <a:prstGeom prst="downArrow">
            <a:avLst>
              <a:gd name="adj1" fmla="val 49222"/>
              <a:gd name="adj2" fmla="val 64706"/>
            </a:avLst>
          </a:prstGeom>
          <a:solidFill>
            <a:srgbClr val="FFFF00"/>
          </a:solidFill>
          <a:ln w="57150" cap="flat" cmpd="sng" algn="ctr">
            <a:solidFill>
              <a:srgbClr val="FF0000"/>
            </a:solidFill>
            <a:prstDash val="solid"/>
            <a:miter lim="800000"/>
            <a:headEnd type="none" w="med" len="med"/>
            <a:tailEnd type="none" w="med" len="med"/>
          </a:ln>
        </p:spPr>
        <p:txBody>
          <a:bodyPr wrap="none" anchor="ctr">
            <a:prstTxWarp prst="textNoShape">
              <a:avLst/>
            </a:prstTxWarp>
          </a:bodyPr>
          <a:lstStyle/>
          <a:p>
            <a:endParaRPr lang="en-US"/>
          </a:p>
        </p:txBody>
      </p:sp>
      <p:pic>
        <p:nvPicPr>
          <p:cNvPr id="11" name="Picture 1"/>
          <p:cNvPicPr>
            <a:picLocks/>
          </p:cNvPicPr>
          <p:nvPr/>
        </p:nvPicPr>
        <p:blipFill>
          <a:blip r:embed="rId2"/>
          <a:srcRect/>
          <a:stretch>
            <a:fillRect/>
          </a:stretch>
        </p:blipFill>
        <p:spPr bwMode="auto">
          <a:xfrm>
            <a:off x="5562600" y="5257800"/>
            <a:ext cx="16764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3" name="Title 1"/>
          <p:cNvSpPr>
            <a:spLocks noGrp="1"/>
          </p:cNvSpPr>
          <p:nvPr>
            <p:ph type="ctrTitle"/>
          </p:nvPr>
        </p:nvSpPr>
        <p:spPr>
          <a:xfrm>
            <a:off x="533400" y="228600"/>
            <a:ext cx="8077200" cy="762000"/>
          </a:xfrm>
        </p:spPr>
        <p:txBody>
          <a:bodyPr/>
          <a:lstStyle/>
          <a:p>
            <a:pPr algn="ctr" eaLnBrk="1" hangingPunct="1"/>
            <a:r>
              <a:rPr lang="en-US" dirty="0" smtClean="0"/>
              <a:t>Assumptions of Rutherford Scattering </a:t>
            </a:r>
            <a:endParaRPr lang="en-US" sz="2800" dirty="0" smtClean="0"/>
          </a:p>
        </p:txBody>
      </p:sp>
      <p:sp>
        <p:nvSpPr>
          <p:cNvPr id="25604" name="Subtitle 10"/>
          <p:cNvSpPr>
            <a:spLocks noGrp="1"/>
          </p:cNvSpPr>
          <p:nvPr>
            <p:ph type="subTitle" idx="1"/>
          </p:nvPr>
        </p:nvSpPr>
        <p:spPr>
          <a:xfrm>
            <a:off x="457200" y="1066800"/>
            <a:ext cx="8153400" cy="5257800"/>
          </a:xfrm>
        </p:spPr>
        <p:txBody>
          <a:bodyPr/>
          <a:lstStyle/>
          <a:p>
            <a:pPr marL="514350" indent="-514350" algn="l" eaLnBrk="1" hangingPunct="1">
              <a:buFont typeface="Wingdings" pitchFamily="-84" charset="2"/>
              <a:buAutoNum type="arabicPeriod"/>
            </a:pPr>
            <a:r>
              <a:rPr lang="en-US" dirty="0" smtClean="0"/>
              <a:t>The </a:t>
            </a:r>
            <a:r>
              <a:rPr lang="en-US" dirty="0" err="1" smtClean="0"/>
              <a:t>scatterer</a:t>
            </a:r>
            <a:r>
              <a:rPr lang="en-US" dirty="0" smtClean="0"/>
              <a:t> is so massive that it does not recoil significantly; therefore the initial and final KE of the </a:t>
            </a:r>
            <a:r>
              <a:rPr lang="en-US" dirty="0" err="1" smtClean="0">
                <a:latin typeface="Symbol" charset="2"/>
                <a:cs typeface="Symbol" charset="2"/>
              </a:rPr>
              <a:t>α</a:t>
            </a:r>
            <a:r>
              <a:rPr lang="en-US" dirty="0" smtClean="0"/>
              <a:t> particle are practically equal.</a:t>
            </a:r>
          </a:p>
          <a:p>
            <a:pPr marL="514350" indent="-514350" algn="l" eaLnBrk="1" hangingPunct="1">
              <a:buFont typeface="Wingdings" pitchFamily="-84" charset="2"/>
              <a:buAutoNum type="arabicPeriod"/>
            </a:pPr>
            <a:r>
              <a:rPr lang="en-US" dirty="0" smtClean="0"/>
              <a:t>The target is so thin that only a single scattering occurs.</a:t>
            </a:r>
          </a:p>
          <a:p>
            <a:pPr marL="514350" indent="-514350" algn="l" eaLnBrk="1" hangingPunct="1">
              <a:buFont typeface="Wingdings" pitchFamily="-84" charset="2"/>
              <a:buAutoNum type="arabicPeriod"/>
            </a:pPr>
            <a:r>
              <a:rPr lang="en-US" dirty="0" smtClean="0"/>
              <a:t>The bombarding particle and target </a:t>
            </a:r>
            <a:r>
              <a:rPr lang="en-US" dirty="0" err="1" smtClean="0"/>
              <a:t>scatterer</a:t>
            </a:r>
            <a:r>
              <a:rPr lang="en-US" dirty="0" smtClean="0"/>
              <a:t> are so small that they may be treated as point masses and charges.</a:t>
            </a:r>
          </a:p>
          <a:p>
            <a:pPr marL="514350" indent="-514350" algn="l" eaLnBrk="1" hangingPunct="1">
              <a:buFont typeface="Wingdings" pitchFamily="-84" charset="2"/>
              <a:buAutoNum type="arabicPeriod"/>
            </a:pPr>
            <a:r>
              <a:rPr lang="en-US" dirty="0" smtClean="0"/>
              <a:t>Only the Coulomb force is effective.</a:t>
            </a:r>
          </a:p>
          <a:p>
            <a:pPr marL="514350" indent="-514350" algn="l" eaLnBrk="1" hangingPunct="1">
              <a:buFont typeface="Wingdings" pitchFamily="-84" charset="2"/>
              <a:buAutoNum type="arabicPeriod"/>
            </a:pPr>
            <a:endParaRPr lang="en-US" dirty="0" smtClean="0"/>
          </a:p>
          <a:p>
            <a:pPr marL="514350" indent="-514350" algn="l" eaLnBrk="1" hangingPunct="1">
              <a:buFont typeface="Wingdings" pitchFamily="-84" charset="2"/>
              <a:buAutoNum type="arabicPeriod"/>
            </a:pPr>
            <a:endParaRPr lang="en-US" dirty="0" smtClean="0"/>
          </a:p>
        </p:txBody>
      </p:sp>
      <p:sp>
        <p:nvSpPr>
          <p:cNvPr id="5" name="Date Placeholder 4"/>
          <p:cNvSpPr>
            <a:spLocks noGrp="1"/>
          </p:cNvSpPr>
          <p:nvPr>
            <p:ph type="dt" sz="half" idx="10"/>
          </p:nvPr>
        </p:nvSpPr>
        <p:spPr/>
        <p:txBody>
          <a:bodyPr/>
          <a:lstStyle/>
          <a:p>
            <a:pPr>
              <a:defRPr/>
            </a:pPr>
            <a:r>
              <a:rPr lang="en-US" smtClean="0"/>
              <a:t>Monday, Oct. 8, 2012</a:t>
            </a:r>
            <a:endParaRPr lang="en-US"/>
          </a:p>
        </p:txBody>
      </p:sp>
      <p:sp>
        <p:nvSpPr>
          <p:cNvPr id="6" name="Slide Number Placeholder 5"/>
          <p:cNvSpPr>
            <a:spLocks noGrp="1"/>
          </p:cNvSpPr>
          <p:nvPr>
            <p:ph type="sldNum" sz="quarter" idx="12"/>
          </p:nvPr>
        </p:nvSpPr>
        <p:spPr/>
        <p:txBody>
          <a:bodyPr/>
          <a:lstStyle/>
          <a:p>
            <a:pPr>
              <a:defRPr/>
            </a:pPr>
            <a:fld id="{3DD774B2-BEFC-0F4C-8EFB-A9A3D81A594A}" type="slidenum">
              <a:rPr lang="en-US" smtClean="0"/>
              <a:pPr>
                <a:defRPr/>
              </a:pPr>
              <a:t>64</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idx="1"/>
          </p:nvPr>
        </p:nvSpPr>
        <p:spPr>
          <a:xfrm>
            <a:off x="228600" y="609600"/>
            <a:ext cx="8688388" cy="4725988"/>
          </a:xfrm>
        </p:spPr>
        <p:txBody>
          <a:bodyPr/>
          <a:lstStyle/>
          <a:p>
            <a:pPr eaLnBrk="1" hangingPunct="1"/>
            <a:r>
              <a:rPr lang="en-US" sz="2800" dirty="0"/>
              <a:t>In actual experiment a detector is positioned from </a:t>
            </a:r>
            <a:r>
              <a:rPr lang="el-GR" sz="2800" i="1" dirty="0">
                <a:latin typeface="Lucida Grande" pitchFamily="-84" charset="0"/>
                <a:ea typeface="Arial" pitchFamily="-84" charset="0"/>
                <a:cs typeface="Arial" pitchFamily="-84" charset="0"/>
              </a:rPr>
              <a:t>θ</a:t>
            </a:r>
            <a:r>
              <a:rPr lang="en-US" sz="2800" dirty="0">
                <a:latin typeface="Symbol" pitchFamily="-84" charset="2"/>
              </a:rPr>
              <a:t> </a:t>
            </a:r>
            <a:r>
              <a:rPr lang="en-US" sz="2800" dirty="0"/>
              <a:t>to </a:t>
            </a:r>
            <a:r>
              <a:rPr lang="el-GR" sz="2800" i="1" dirty="0">
                <a:latin typeface="Lucida Grande" pitchFamily="-84" charset="0"/>
                <a:ea typeface="Arial" pitchFamily="-84" charset="0"/>
                <a:cs typeface="Arial" pitchFamily="-84" charset="0"/>
              </a:rPr>
              <a:t>θ</a:t>
            </a:r>
            <a:r>
              <a:rPr lang="en-US" sz="2800" i="1" dirty="0">
                <a:latin typeface="Symbol" pitchFamily="-84" charset="2"/>
              </a:rPr>
              <a:t> </a:t>
            </a:r>
            <a:r>
              <a:rPr lang="en-US" sz="2800" dirty="0"/>
              <a:t>+ </a:t>
            </a:r>
            <a:r>
              <a:rPr lang="en-US" sz="2800" i="1" dirty="0" err="1"/>
              <a:t>d</a:t>
            </a:r>
            <a:r>
              <a:rPr lang="el-GR" sz="2800" i="1" dirty="0">
                <a:latin typeface="Lucida Grande" pitchFamily="-84" charset="0"/>
                <a:ea typeface="Arial" pitchFamily="-84" charset="0"/>
                <a:cs typeface="Arial" pitchFamily="-84" charset="0"/>
              </a:rPr>
              <a:t>θ</a:t>
            </a:r>
            <a:r>
              <a:rPr lang="en-US" sz="2800" dirty="0"/>
              <a:t> that corresponds to incident particles between </a:t>
            </a:r>
            <a:r>
              <a:rPr lang="en-US" sz="2800" i="1" dirty="0" err="1"/>
              <a:t>b</a:t>
            </a:r>
            <a:r>
              <a:rPr lang="en-US" sz="2800" dirty="0"/>
              <a:t> and </a:t>
            </a:r>
            <a:r>
              <a:rPr lang="en-US" sz="2800" i="1" dirty="0" err="1"/>
              <a:t>b</a:t>
            </a:r>
            <a:r>
              <a:rPr lang="en-US" sz="2800" dirty="0"/>
              <a:t> + </a:t>
            </a:r>
            <a:r>
              <a:rPr lang="en-US" sz="2800" i="1" dirty="0"/>
              <a:t>db</a:t>
            </a:r>
            <a:r>
              <a:rPr lang="en-US" sz="2800" dirty="0"/>
              <a:t>.</a:t>
            </a:r>
          </a:p>
          <a:p>
            <a:pPr eaLnBrk="1" hangingPunct="1"/>
            <a:endParaRPr lang="en-US" sz="2800" dirty="0"/>
          </a:p>
          <a:p>
            <a:pPr eaLnBrk="1" hangingPunct="1"/>
            <a:endParaRPr lang="en-US" sz="2800" dirty="0"/>
          </a:p>
          <a:p>
            <a:pPr eaLnBrk="1" hangingPunct="1"/>
            <a:endParaRPr lang="en-US" sz="2800" dirty="0"/>
          </a:p>
          <a:p>
            <a:pPr eaLnBrk="1" hangingPunct="1"/>
            <a:endParaRPr lang="en-US" sz="2800" dirty="0"/>
          </a:p>
          <a:p>
            <a:pPr eaLnBrk="1" hangingPunct="1"/>
            <a:endParaRPr lang="en-US" sz="2800" dirty="0"/>
          </a:p>
          <a:p>
            <a:pPr eaLnBrk="1" hangingPunct="1"/>
            <a:endParaRPr lang="en-US" sz="2800" dirty="0" smtClean="0"/>
          </a:p>
          <a:p>
            <a:pPr eaLnBrk="1" hangingPunct="1"/>
            <a:r>
              <a:rPr lang="en-US" sz="2800" dirty="0" smtClean="0"/>
              <a:t>The </a:t>
            </a:r>
            <a:r>
              <a:rPr lang="en-US" sz="2800" dirty="0"/>
              <a:t>number of particles scattered</a:t>
            </a:r>
            <a:r>
              <a:rPr lang="en-US" sz="2800" dirty="0" smtClean="0"/>
              <a:t> into the the angular coverage per </a:t>
            </a:r>
            <a:r>
              <a:rPr lang="en-US" sz="2800" dirty="0"/>
              <a:t>unit area is</a:t>
            </a:r>
          </a:p>
          <a:p>
            <a:pPr eaLnBrk="1" hangingPunct="1"/>
            <a:endParaRPr lang="en-US" sz="4000" dirty="0"/>
          </a:p>
        </p:txBody>
      </p:sp>
      <p:sp>
        <p:nvSpPr>
          <p:cNvPr id="29700" name="Rectangle 3"/>
          <p:cNvSpPr>
            <a:spLocks noGrp="1" noChangeArrowheads="1"/>
          </p:cNvSpPr>
          <p:nvPr>
            <p:ph type="title"/>
          </p:nvPr>
        </p:nvSpPr>
        <p:spPr>
          <a:xfrm>
            <a:off x="685800" y="0"/>
            <a:ext cx="7772400" cy="685800"/>
          </a:xfrm>
        </p:spPr>
        <p:txBody>
          <a:bodyPr/>
          <a:lstStyle/>
          <a:p>
            <a:pPr algn="ctr" eaLnBrk="1" hangingPunct="1"/>
            <a:r>
              <a:rPr lang="en-US" sz="3400" dirty="0"/>
              <a:t>Rutherford Scattering Equation</a:t>
            </a:r>
          </a:p>
        </p:txBody>
      </p:sp>
      <p:pic>
        <p:nvPicPr>
          <p:cNvPr id="29701" name="Picture 11"/>
          <p:cNvPicPr preferRelativeResize="0">
            <a:picLocks noChangeAspect="1" noChangeArrowheads="1"/>
          </p:cNvPicPr>
          <p:nvPr/>
        </p:nvPicPr>
        <p:blipFill>
          <a:blip r:embed="rId2"/>
          <a:srcRect/>
          <a:stretch>
            <a:fillRect/>
          </a:stretch>
        </p:blipFill>
        <p:spPr bwMode="auto">
          <a:xfrm>
            <a:off x="4114800" y="5181600"/>
            <a:ext cx="4238625" cy="879475"/>
          </a:xfrm>
          <a:prstGeom prst="rect">
            <a:avLst/>
          </a:prstGeom>
          <a:noFill/>
          <a:ln w="9525">
            <a:noFill/>
            <a:miter lim="800000"/>
            <a:headEnd/>
            <a:tailEnd/>
          </a:ln>
        </p:spPr>
      </p:pic>
      <p:pic>
        <p:nvPicPr>
          <p:cNvPr id="29702" name="Picture 1"/>
          <p:cNvPicPr>
            <a:picLocks/>
          </p:cNvPicPr>
          <p:nvPr/>
        </p:nvPicPr>
        <p:blipFill>
          <a:blip r:embed="rId3"/>
          <a:srcRect/>
          <a:stretch>
            <a:fillRect/>
          </a:stretch>
        </p:blipFill>
        <p:spPr bwMode="auto">
          <a:xfrm>
            <a:off x="2781300" y="1905000"/>
            <a:ext cx="3581400" cy="27686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Monday, Oct. 8, 2012</a:t>
            </a:r>
            <a:endParaRPr lang="en-US"/>
          </a:p>
        </p:txBody>
      </p:sp>
      <p:sp>
        <p:nvSpPr>
          <p:cNvPr id="7" name="Slide Number Placeholder 6"/>
          <p:cNvSpPr>
            <a:spLocks noGrp="1"/>
          </p:cNvSpPr>
          <p:nvPr>
            <p:ph type="sldNum" sz="quarter" idx="12"/>
          </p:nvPr>
        </p:nvSpPr>
        <p:spPr/>
        <p:txBody>
          <a:bodyPr/>
          <a:lstStyle/>
          <a:p>
            <a:pPr>
              <a:defRPr/>
            </a:pPr>
            <a:fld id="{623D45CD-16A2-224C-B70A-0D1B04896262}" type="slidenum">
              <a:rPr lang="en-US" smtClean="0"/>
              <a:pPr>
                <a:defRPr/>
              </a:pPr>
              <a:t>65</a:t>
            </a:fld>
            <a:endParaRPr lang="en-US" dirty="0"/>
          </a:p>
        </p:txBody>
      </p:sp>
      <p:sp>
        <p:nvSpPr>
          <p:cNvPr id="8" name="Footer Placeholder 7"/>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4" name="Title 3"/>
          <p:cNvSpPr>
            <a:spLocks noGrp="1"/>
          </p:cNvSpPr>
          <p:nvPr>
            <p:ph type="ctrTitle"/>
          </p:nvPr>
        </p:nvSpPr>
        <p:spPr>
          <a:xfrm>
            <a:off x="685800" y="76200"/>
            <a:ext cx="7772400" cy="685800"/>
          </a:xfrm>
        </p:spPr>
        <p:txBody>
          <a:bodyPr/>
          <a:lstStyle/>
          <a:p>
            <a:pPr algn="ctr" eaLnBrk="1" hangingPunct="1"/>
            <a:r>
              <a:rPr lang="en-US" dirty="0" smtClean="0"/>
              <a:t>The Important Points </a:t>
            </a:r>
          </a:p>
        </p:txBody>
      </p:sp>
      <p:sp>
        <p:nvSpPr>
          <p:cNvPr id="30725" name="Subtitle 4"/>
          <p:cNvSpPr>
            <a:spLocks noGrp="1"/>
          </p:cNvSpPr>
          <p:nvPr>
            <p:ph type="subTitle" idx="1"/>
          </p:nvPr>
        </p:nvSpPr>
        <p:spPr>
          <a:xfrm>
            <a:off x="533400" y="685800"/>
            <a:ext cx="8305800" cy="5029200"/>
          </a:xfrm>
        </p:spPr>
        <p:txBody>
          <a:bodyPr/>
          <a:lstStyle/>
          <a:p>
            <a:pPr marL="514350" indent="-514350" algn="l" eaLnBrk="1" hangingPunct="1">
              <a:buFont typeface="Wingdings" pitchFamily="-84" charset="2"/>
              <a:buAutoNum type="arabicPeriod"/>
            </a:pPr>
            <a:r>
              <a:rPr lang="en-US" dirty="0" smtClean="0"/>
              <a:t>The scattering is proportional to the square of the atomic number of </a:t>
            </a:r>
            <a:r>
              <a:rPr lang="en-US" i="1" dirty="0" smtClean="0"/>
              <a:t>both</a:t>
            </a:r>
            <a:r>
              <a:rPr lang="en-US" dirty="0" smtClean="0"/>
              <a:t> the incident particle (Z</a:t>
            </a:r>
            <a:r>
              <a:rPr lang="en-US" baseline="-25000" dirty="0" smtClean="0"/>
              <a:t>1</a:t>
            </a:r>
            <a:r>
              <a:rPr lang="en-US" dirty="0" smtClean="0"/>
              <a:t>) and the target </a:t>
            </a:r>
            <a:r>
              <a:rPr lang="en-US" dirty="0" err="1" smtClean="0"/>
              <a:t>scatterer</a:t>
            </a:r>
            <a:r>
              <a:rPr lang="en-US" dirty="0" smtClean="0"/>
              <a:t> (Z</a:t>
            </a:r>
            <a:r>
              <a:rPr lang="en-US" baseline="-25000" dirty="0" smtClean="0"/>
              <a:t>2</a:t>
            </a:r>
            <a:r>
              <a:rPr lang="en-US" dirty="0" smtClean="0"/>
              <a:t>).</a:t>
            </a:r>
          </a:p>
          <a:p>
            <a:pPr marL="514350" indent="-514350" algn="l" eaLnBrk="1" hangingPunct="1">
              <a:buFont typeface="Wingdings" pitchFamily="-84" charset="2"/>
              <a:buAutoNum type="arabicPeriod"/>
            </a:pPr>
            <a:r>
              <a:rPr lang="en-US" dirty="0" smtClean="0"/>
              <a:t>The number of scattered particles is inversely proportional to the square of the kinetic energy of the incident particle.</a:t>
            </a:r>
          </a:p>
          <a:p>
            <a:pPr marL="514350" indent="-514350" algn="l" eaLnBrk="1" hangingPunct="1">
              <a:buFont typeface="Wingdings" pitchFamily="-84" charset="2"/>
              <a:buAutoNum type="arabicPeriod"/>
            </a:pPr>
            <a:r>
              <a:rPr lang="en-US" dirty="0" smtClean="0"/>
              <a:t>For the scattering angle </a:t>
            </a:r>
            <a:r>
              <a:rPr lang="en-US" dirty="0" err="1" smtClean="0">
                <a:latin typeface="Symbol" charset="2"/>
                <a:cs typeface="Symbol" charset="2"/>
              </a:rPr>
              <a:t>θ</a:t>
            </a:r>
            <a:r>
              <a:rPr lang="en-US" dirty="0" smtClean="0"/>
              <a:t>, the scattering is proportional to 4</a:t>
            </a:r>
            <a:r>
              <a:rPr lang="en-US" baseline="30000" dirty="0" smtClean="0"/>
              <a:t>th</a:t>
            </a:r>
            <a:r>
              <a:rPr lang="en-US" dirty="0" smtClean="0"/>
              <a:t> power of sin(</a:t>
            </a:r>
            <a:r>
              <a:rPr lang="en-US" dirty="0" smtClean="0">
                <a:latin typeface="Symbol" charset="2"/>
                <a:cs typeface="Symbol" charset="2"/>
              </a:rPr>
              <a:t>θ</a:t>
            </a:r>
            <a:r>
              <a:rPr lang="en-US" dirty="0" smtClean="0"/>
              <a:t>/2).</a:t>
            </a:r>
          </a:p>
          <a:p>
            <a:pPr marL="514350" indent="-514350" algn="l" eaLnBrk="1" hangingPunct="1">
              <a:buFont typeface="Wingdings" pitchFamily="-84" charset="2"/>
              <a:buAutoNum type="arabicPeriod"/>
            </a:pPr>
            <a:r>
              <a:rPr lang="en-US" dirty="0" smtClean="0"/>
              <a:t>The Scattering is proportional to the target thickness for thin targets.</a:t>
            </a:r>
          </a:p>
          <a:p>
            <a:pPr marL="514350" indent="-514350" algn="l" eaLnBrk="1" hangingPunct="1">
              <a:buFont typeface="Wingdings" pitchFamily="-84" charset="2"/>
              <a:buAutoNum type="arabicPeriod"/>
            </a:pPr>
            <a:endParaRPr lang="en-US" sz="3600" dirty="0" smtClean="0"/>
          </a:p>
        </p:txBody>
      </p:sp>
      <p:sp>
        <p:nvSpPr>
          <p:cNvPr id="6" name="Date Placeholder 5"/>
          <p:cNvSpPr>
            <a:spLocks noGrp="1"/>
          </p:cNvSpPr>
          <p:nvPr>
            <p:ph type="dt" sz="half" idx="10"/>
          </p:nvPr>
        </p:nvSpPr>
        <p:spPr/>
        <p:txBody>
          <a:bodyPr/>
          <a:lstStyle/>
          <a:p>
            <a:pPr>
              <a:defRPr/>
            </a:pPr>
            <a:r>
              <a:rPr lang="en-US" smtClean="0"/>
              <a:t>Monday, Oct. 8, 2012</a:t>
            </a:r>
            <a:endParaRPr lang="en-US"/>
          </a:p>
        </p:txBody>
      </p:sp>
      <p:sp>
        <p:nvSpPr>
          <p:cNvPr id="7" name="Slide Number Placeholder 6"/>
          <p:cNvSpPr>
            <a:spLocks noGrp="1"/>
          </p:cNvSpPr>
          <p:nvPr>
            <p:ph type="sldNum" sz="quarter" idx="12"/>
          </p:nvPr>
        </p:nvSpPr>
        <p:spPr/>
        <p:txBody>
          <a:bodyPr/>
          <a:lstStyle/>
          <a:p>
            <a:pPr>
              <a:defRPr/>
            </a:pPr>
            <a:fld id="{3DD774B2-BEFC-0F4C-8EFB-A9A3D81A594A}" type="slidenum">
              <a:rPr lang="en-US" smtClean="0"/>
              <a:pPr>
                <a:defRPr/>
              </a:pPr>
              <a:t>66</a:t>
            </a:fld>
            <a:endParaRPr lang="en-US"/>
          </a:p>
        </p:txBody>
      </p:sp>
      <p:sp>
        <p:nvSpPr>
          <p:cNvPr id="8" name="Footer Placeholder 7"/>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76200"/>
            <a:ext cx="8226425" cy="788987"/>
          </a:xfrm>
        </p:spPr>
        <p:txBody>
          <a:bodyPr/>
          <a:lstStyle/>
          <a:p>
            <a:pPr eaLnBrk="1" hangingPunct="1"/>
            <a:r>
              <a:rPr lang="en-US" sz="3400" dirty="0" smtClean="0"/>
              <a:t>The </a:t>
            </a:r>
            <a:r>
              <a:rPr lang="en-US" sz="3400" dirty="0"/>
              <a:t>Classical Atomic Model</a:t>
            </a:r>
          </a:p>
        </p:txBody>
      </p:sp>
      <p:sp>
        <p:nvSpPr>
          <p:cNvPr id="31747" name="Rectangle 3"/>
          <p:cNvSpPr>
            <a:spLocks noGrp="1" noChangeArrowheads="1"/>
          </p:cNvSpPr>
          <p:nvPr>
            <p:ph idx="1"/>
          </p:nvPr>
        </p:nvSpPr>
        <p:spPr>
          <a:xfrm>
            <a:off x="457200" y="533400"/>
            <a:ext cx="8458200" cy="5181600"/>
          </a:xfrm>
        </p:spPr>
        <p:txBody>
          <a:bodyPr/>
          <a:lstStyle/>
          <a:p>
            <a:pPr eaLnBrk="1" hangingPunct="1">
              <a:buFont typeface="Wingdings" pitchFamily="-84" charset="2"/>
              <a:buNone/>
            </a:pPr>
            <a:r>
              <a:rPr lang="en-US" sz="2800" dirty="0" smtClean="0">
                <a:solidFill>
                  <a:srgbClr val="3333CC"/>
                </a:solidFill>
              </a:rPr>
              <a:t>     As suggested by the Rutherford Model the atom consisted of a small, massive, positively charged nucleus surrounded by moving electrons. This then suggested consideration of a planetary model of the atom.</a:t>
            </a:r>
          </a:p>
          <a:p>
            <a:pPr eaLnBrk="1" hangingPunct="1">
              <a:buFont typeface="Wingdings" pitchFamily="-84" charset="2"/>
              <a:buNone/>
            </a:pPr>
            <a:r>
              <a:rPr lang="en-US" sz="2800" dirty="0" smtClean="0">
                <a:solidFill>
                  <a:srgbClr val="3333CC"/>
                </a:solidFill>
              </a:rPr>
              <a:t>Let’s consider atoms as a planetary model.</a:t>
            </a:r>
          </a:p>
          <a:p>
            <a:pPr eaLnBrk="1" hangingPunct="1"/>
            <a:r>
              <a:rPr lang="en-US" sz="2800" dirty="0" smtClean="0">
                <a:solidFill>
                  <a:srgbClr val="3333CC"/>
                </a:solidFill>
              </a:rPr>
              <a:t>The force of attraction on the electron by the nucleus and Newton’s 2nd law give </a:t>
            </a:r>
          </a:p>
          <a:p>
            <a:pPr eaLnBrk="1" hangingPunct="1">
              <a:buFont typeface="Wingdings" pitchFamily="-84" charset="2"/>
              <a:buNone/>
            </a:pPr>
            <a:r>
              <a:rPr lang="en-US" sz="2800" dirty="0" smtClean="0">
                <a:solidFill>
                  <a:srgbClr val="3333CC"/>
                </a:solidFill>
              </a:rPr>
              <a:t>                                         </a:t>
            </a:r>
          </a:p>
          <a:p>
            <a:pPr eaLnBrk="1" hangingPunct="1">
              <a:buFont typeface="Wingdings" pitchFamily="-84" charset="2"/>
              <a:buNone/>
            </a:pPr>
            <a:r>
              <a:rPr lang="en-US" sz="2800" dirty="0" smtClean="0">
                <a:solidFill>
                  <a:srgbClr val="3333CC"/>
                </a:solidFill>
              </a:rPr>
              <a:t>     where </a:t>
            </a:r>
            <a:r>
              <a:rPr lang="en-US" sz="2800" i="1" dirty="0" err="1" smtClean="0">
                <a:solidFill>
                  <a:srgbClr val="3333CC"/>
                </a:solidFill>
              </a:rPr>
              <a:t>v</a:t>
            </a:r>
            <a:r>
              <a:rPr lang="en-US" sz="2800" dirty="0" smtClean="0">
                <a:solidFill>
                  <a:srgbClr val="3333CC"/>
                </a:solidFill>
              </a:rPr>
              <a:t> is the tangential velocity of the electron.</a:t>
            </a:r>
          </a:p>
          <a:p>
            <a:pPr eaLnBrk="1" hangingPunct="1">
              <a:buFont typeface="Wingdings" pitchFamily="-84" charset="2"/>
              <a:buNone/>
            </a:pPr>
            <a:endParaRPr lang="en-US" sz="2800" dirty="0" smtClean="0">
              <a:solidFill>
                <a:srgbClr val="3333CC"/>
              </a:solidFill>
            </a:endParaRPr>
          </a:p>
          <a:p>
            <a:pPr eaLnBrk="1" hangingPunct="1"/>
            <a:r>
              <a:rPr lang="en-US" sz="2800" dirty="0" smtClean="0">
                <a:solidFill>
                  <a:srgbClr val="3333CC"/>
                </a:solidFill>
              </a:rPr>
              <a:t>The total energy is</a:t>
            </a:r>
          </a:p>
        </p:txBody>
      </p:sp>
      <p:pic>
        <p:nvPicPr>
          <p:cNvPr id="31748" name="Picture 15"/>
          <p:cNvPicPr preferRelativeResize="0">
            <a:picLocks noChangeAspect="1" noChangeArrowheads="1"/>
          </p:cNvPicPr>
          <p:nvPr/>
        </p:nvPicPr>
        <p:blipFill>
          <a:blip r:embed="rId2"/>
          <a:srcRect/>
          <a:stretch>
            <a:fillRect/>
          </a:stretch>
        </p:blipFill>
        <p:spPr bwMode="auto">
          <a:xfrm>
            <a:off x="3962400" y="3381375"/>
            <a:ext cx="3044825" cy="962025"/>
          </a:xfrm>
          <a:prstGeom prst="rect">
            <a:avLst/>
          </a:prstGeom>
          <a:noFill/>
          <a:ln w="9525">
            <a:noFill/>
            <a:miter lim="800000"/>
            <a:headEnd/>
            <a:tailEnd/>
          </a:ln>
        </p:spPr>
      </p:pic>
      <p:pic>
        <p:nvPicPr>
          <p:cNvPr id="31749" name="Picture 16"/>
          <p:cNvPicPr preferRelativeResize="0">
            <a:picLocks noChangeAspect="1" noChangeArrowheads="1"/>
          </p:cNvPicPr>
          <p:nvPr/>
        </p:nvPicPr>
        <p:blipFill>
          <a:blip r:embed="rId3"/>
          <a:srcRect/>
          <a:stretch>
            <a:fillRect/>
          </a:stretch>
        </p:blipFill>
        <p:spPr bwMode="auto">
          <a:xfrm>
            <a:off x="3476625" y="5029200"/>
            <a:ext cx="4905375" cy="962025"/>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Monday, Oct. 8, 2012</a:t>
            </a:r>
            <a:endParaRPr lang="en-US"/>
          </a:p>
        </p:txBody>
      </p:sp>
      <p:sp>
        <p:nvSpPr>
          <p:cNvPr id="7" name="Slide Number Placeholder 6"/>
          <p:cNvSpPr>
            <a:spLocks noGrp="1"/>
          </p:cNvSpPr>
          <p:nvPr>
            <p:ph type="sldNum" sz="quarter" idx="12"/>
          </p:nvPr>
        </p:nvSpPr>
        <p:spPr/>
        <p:txBody>
          <a:bodyPr/>
          <a:lstStyle/>
          <a:p>
            <a:pPr>
              <a:defRPr/>
            </a:pPr>
            <a:fld id="{623D45CD-16A2-224C-B70A-0D1B04896262}" type="slidenum">
              <a:rPr lang="en-US" smtClean="0"/>
              <a:pPr>
                <a:defRPr/>
              </a:pPr>
              <a:t>67</a:t>
            </a:fld>
            <a:endParaRPr lang="en-US"/>
          </a:p>
        </p:txBody>
      </p:sp>
      <p:sp>
        <p:nvSpPr>
          <p:cNvPr id="8" name="Footer Placeholder 7"/>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13"/>
          <p:cNvSpPr>
            <a:spLocks noGrp="1" noChangeArrowheads="1"/>
          </p:cNvSpPr>
          <p:nvPr>
            <p:ph type="title"/>
          </p:nvPr>
        </p:nvSpPr>
        <p:spPr>
          <a:xfrm>
            <a:off x="685800" y="-152400"/>
            <a:ext cx="7772400" cy="1143000"/>
          </a:xfrm>
        </p:spPr>
        <p:txBody>
          <a:bodyPr/>
          <a:lstStyle/>
          <a:p>
            <a:pPr eaLnBrk="1" hangingPunct="1"/>
            <a:r>
              <a:rPr lang="en-US" sz="3400"/>
              <a:t>The Planetary Model is Doomed </a:t>
            </a:r>
          </a:p>
        </p:txBody>
      </p:sp>
      <p:sp>
        <p:nvSpPr>
          <p:cNvPr id="32771" name="Rectangle 2"/>
          <p:cNvSpPr>
            <a:spLocks noGrp="1" noChangeArrowheads="1"/>
          </p:cNvSpPr>
          <p:nvPr>
            <p:ph idx="1"/>
          </p:nvPr>
        </p:nvSpPr>
        <p:spPr>
          <a:xfrm>
            <a:off x="457200" y="609600"/>
            <a:ext cx="8229600" cy="5638800"/>
          </a:xfrm>
        </p:spPr>
        <p:txBody>
          <a:bodyPr/>
          <a:lstStyle/>
          <a:p>
            <a:pPr eaLnBrk="1" hangingPunct="1"/>
            <a:r>
              <a:rPr lang="en-US" sz="2400" dirty="0">
                <a:solidFill>
                  <a:srgbClr val="3333CC"/>
                </a:solidFill>
              </a:rPr>
              <a:t>From classical E&amp;M theory, an accelerated electric charge radiates energy (electromagnetic radiation) which means total energy must decrease.           </a:t>
            </a:r>
            <a:r>
              <a:rPr lang="en-US" sz="2400" i="1" dirty="0">
                <a:solidFill>
                  <a:srgbClr val="3333CC"/>
                </a:solidFill>
              </a:rPr>
              <a:t>Radius </a:t>
            </a:r>
            <a:r>
              <a:rPr lang="en-US" sz="2400" i="1" dirty="0" err="1">
                <a:solidFill>
                  <a:srgbClr val="3333CC"/>
                </a:solidFill>
              </a:rPr>
              <a:t>r</a:t>
            </a:r>
            <a:r>
              <a:rPr lang="en-US" sz="2400" i="1" dirty="0">
                <a:solidFill>
                  <a:srgbClr val="3333CC"/>
                </a:solidFill>
              </a:rPr>
              <a:t> must decrease!!</a:t>
            </a:r>
          </a:p>
          <a:p>
            <a:pPr>
              <a:spcBef>
                <a:spcPct val="0"/>
              </a:spcBef>
            </a:pPr>
            <a:endParaRPr lang="en-US" sz="2400" i="1" dirty="0">
              <a:solidFill>
                <a:srgbClr val="3333CC"/>
              </a:solidFill>
            </a:endParaRPr>
          </a:p>
          <a:p>
            <a:pPr>
              <a:spcBef>
                <a:spcPct val="0"/>
              </a:spcBef>
            </a:pPr>
            <a:endParaRPr lang="en-US" sz="2400" dirty="0">
              <a:solidFill>
                <a:srgbClr val="3333CC"/>
              </a:solidFill>
            </a:endParaRPr>
          </a:p>
          <a:p>
            <a:pPr>
              <a:spcBef>
                <a:spcPct val="0"/>
              </a:spcBef>
            </a:pPr>
            <a:endParaRPr lang="en-US" sz="2400" dirty="0">
              <a:solidFill>
                <a:srgbClr val="3333CC"/>
              </a:solidFill>
            </a:endParaRPr>
          </a:p>
          <a:p>
            <a:pPr>
              <a:spcBef>
                <a:spcPct val="0"/>
              </a:spcBef>
            </a:pPr>
            <a:endParaRPr lang="en-US" sz="2400" dirty="0">
              <a:solidFill>
                <a:srgbClr val="3333CC"/>
              </a:solidFill>
            </a:endParaRPr>
          </a:p>
          <a:p>
            <a:pPr>
              <a:spcBef>
                <a:spcPct val="0"/>
              </a:spcBef>
            </a:pPr>
            <a:endParaRPr lang="en-US" sz="2400" dirty="0">
              <a:solidFill>
                <a:srgbClr val="3333CC"/>
              </a:solidFill>
            </a:endParaRPr>
          </a:p>
          <a:p>
            <a:pPr>
              <a:spcBef>
                <a:spcPct val="0"/>
              </a:spcBef>
            </a:pPr>
            <a:endParaRPr lang="en-US" sz="2400" dirty="0">
              <a:solidFill>
                <a:srgbClr val="3333CC"/>
              </a:solidFill>
            </a:endParaRPr>
          </a:p>
          <a:p>
            <a:pPr>
              <a:spcBef>
                <a:spcPct val="0"/>
              </a:spcBef>
            </a:pPr>
            <a:endParaRPr lang="en-US" sz="2400" dirty="0">
              <a:solidFill>
                <a:srgbClr val="3333CC"/>
              </a:solidFill>
            </a:endParaRPr>
          </a:p>
          <a:p>
            <a:pPr>
              <a:spcBef>
                <a:spcPct val="0"/>
              </a:spcBef>
            </a:pPr>
            <a:endParaRPr lang="en-US" sz="2400" dirty="0">
              <a:solidFill>
                <a:srgbClr val="3333CC"/>
              </a:solidFill>
            </a:endParaRPr>
          </a:p>
          <a:p>
            <a:pPr algn="ctr">
              <a:spcBef>
                <a:spcPct val="0"/>
              </a:spcBef>
              <a:buFont typeface="Wingdings" pitchFamily="-84" charset="2"/>
              <a:buNone/>
            </a:pPr>
            <a:r>
              <a:rPr lang="en-US" sz="2400" b="1" i="1" dirty="0">
                <a:solidFill>
                  <a:srgbClr val="3333CC"/>
                </a:solidFill>
              </a:rPr>
              <a:t>Electron crashes into the nucleus!?</a:t>
            </a:r>
            <a:endParaRPr lang="en-US" sz="2400" b="1" i="1" dirty="0" smtClean="0">
              <a:solidFill>
                <a:srgbClr val="3333CC"/>
              </a:solidFill>
            </a:endParaRPr>
          </a:p>
          <a:p>
            <a:pPr>
              <a:spcBef>
                <a:spcPct val="0"/>
              </a:spcBef>
              <a:buNone/>
            </a:pPr>
            <a:endParaRPr lang="en-US" sz="2400" dirty="0" smtClean="0">
              <a:solidFill>
                <a:srgbClr val="3333CC"/>
              </a:solidFill>
            </a:endParaRPr>
          </a:p>
          <a:p>
            <a:pPr>
              <a:spcBef>
                <a:spcPct val="0"/>
              </a:spcBef>
            </a:pPr>
            <a:r>
              <a:rPr lang="en-US" sz="2400" dirty="0">
                <a:solidFill>
                  <a:srgbClr val="3333CC"/>
                </a:solidFill>
              </a:rPr>
              <a:t>Physics had reached a turning point in 1900 with Planck’s hypothesis of the quantum behavior of radiation.</a:t>
            </a:r>
            <a:endParaRPr lang="en-US" sz="3600" dirty="0">
              <a:solidFill>
                <a:srgbClr val="3333CC"/>
              </a:solidFill>
            </a:endParaRPr>
          </a:p>
        </p:txBody>
      </p:sp>
      <p:sp>
        <p:nvSpPr>
          <p:cNvPr id="32772" name="Line 4"/>
          <p:cNvSpPr>
            <a:spLocks noChangeShapeType="1"/>
          </p:cNvSpPr>
          <p:nvPr/>
        </p:nvSpPr>
        <p:spPr bwMode="auto">
          <a:xfrm>
            <a:off x="2057400" y="1600200"/>
            <a:ext cx="6858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32773" name="AutoShape 5"/>
          <p:cNvSpPr>
            <a:spLocks noChangeArrowheads="1"/>
          </p:cNvSpPr>
          <p:nvPr/>
        </p:nvSpPr>
        <p:spPr bwMode="auto">
          <a:xfrm>
            <a:off x="4191000" y="5105400"/>
            <a:ext cx="533400" cy="457200"/>
          </a:xfrm>
          <a:prstGeom prst="downArrow">
            <a:avLst>
              <a:gd name="adj1" fmla="val 50880"/>
              <a:gd name="adj2" fmla="val 44444"/>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pic>
        <p:nvPicPr>
          <p:cNvPr id="32775" name="Picture 1"/>
          <p:cNvPicPr>
            <a:picLocks/>
          </p:cNvPicPr>
          <p:nvPr/>
        </p:nvPicPr>
        <p:blipFill>
          <a:blip r:embed="rId2"/>
          <a:srcRect/>
          <a:stretch>
            <a:fillRect/>
          </a:stretch>
        </p:blipFill>
        <p:spPr bwMode="auto">
          <a:xfrm>
            <a:off x="3276600" y="2057400"/>
            <a:ext cx="2590800" cy="2362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Monday, Oct. 8, 2012</a:t>
            </a:r>
            <a:endParaRPr lang="en-US"/>
          </a:p>
        </p:txBody>
      </p:sp>
      <p:sp>
        <p:nvSpPr>
          <p:cNvPr id="8" name="Slide Number Placeholder 7"/>
          <p:cNvSpPr>
            <a:spLocks noGrp="1"/>
          </p:cNvSpPr>
          <p:nvPr>
            <p:ph type="sldNum" sz="quarter" idx="12"/>
          </p:nvPr>
        </p:nvSpPr>
        <p:spPr/>
        <p:txBody>
          <a:bodyPr/>
          <a:lstStyle/>
          <a:p>
            <a:pPr>
              <a:defRPr/>
            </a:pPr>
            <a:fld id="{623D45CD-16A2-224C-B70A-0D1B04896262}" type="slidenum">
              <a:rPr lang="en-US" smtClean="0"/>
              <a:pPr>
                <a:defRPr/>
              </a:pPr>
              <a:t>68</a:t>
            </a:fld>
            <a:endParaRPr lang="en-US"/>
          </a:p>
        </p:txBody>
      </p:sp>
      <p:sp>
        <p:nvSpPr>
          <p:cNvPr id="9" name="Footer Placeholder 8"/>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457200" y="0"/>
            <a:ext cx="8229600" cy="762000"/>
          </a:xfrm>
        </p:spPr>
        <p:txBody>
          <a:bodyPr/>
          <a:lstStyle/>
          <a:p>
            <a:pPr eaLnBrk="1" hangingPunct="1"/>
            <a:r>
              <a:rPr lang="en-US" sz="2800" dirty="0" smtClean="0"/>
              <a:t>The </a:t>
            </a:r>
            <a:r>
              <a:rPr lang="en-US" sz="2800" dirty="0"/>
              <a:t>Bohr Model of the Hydrogen </a:t>
            </a:r>
            <a:r>
              <a:rPr lang="en-US" sz="2800" dirty="0" smtClean="0"/>
              <a:t>Atom – The assumptions</a:t>
            </a:r>
            <a:endParaRPr lang="en-US" sz="2800" dirty="0"/>
          </a:p>
        </p:txBody>
      </p:sp>
      <p:sp>
        <p:nvSpPr>
          <p:cNvPr id="33796" name="Rectangle 3"/>
          <p:cNvSpPr>
            <a:spLocks noGrp="1" noChangeArrowheads="1"/>
          </p:cNvSpPr>
          <p:nvPr>
            <p:ph idx="1"/>
          </p:nvPr>
        </p:nvSpPr>
        <p:spPr>
          <a:xfrm>
            <a:off x="228600" y="685800"/>
            <a:ext cx="8763000" cy="5638800"/>
          </a:xfrm>
        </p:spPr>
        <p:txBody>
          <a:bodyPr/>
          <a:lstStyle/>
          <a:p>
            <a:pPr marL="246888" indent="-246888" eaLnBrk="1" hangingPunct="1">
              <a:spcBef>
                <a:spcPts val="0"/>
              </a:spcBef>
              <a:buClr>
                <a:schemeClr val="tx1"/>
              </a:buClr>
              <a:buSzPct val="90000"/>
            </a:pPr>
            <a:r>
              <a:rPr lang="en-US" sz="2400" dirty="0" smtClean="0"/>
              <a:t>“Stationary” states or orbits must exist </a:t>
            </a:r>
            <a:r>
              <a:rPr lang="en-US" sz="2400" dirty="0"/>
              <a:t>in </a:t>
            </a:r>
            <a:r>
              <a:rPr lang="en-US" sz="2400" dirty="0" smtClean="0"/>
              <a:t>atoms, i.e., orbiting electrons </a:t>
            </a:r>
            <a:r>
              <a:rPr lang="en-US" sz="2400" i="1" dirty="0" smtClean="0"/>
              <a:t>do not radiate</a:t>
            </a:r>
            <a:r>
              <a:rPr lang="en-US" sz="2400" dirty="0" smtClean="0"/>
              <a:t> energy in these orbits. These orbits or stationary states are of a fixed definite energy E.</a:t>
            </a:r>
          </a:p>
          <a:p>
            <a:pPr marL="246888" indent="-246888" eaLnBrk="1" hangingPunct="1">
              <a:spcBef>
                <a:spcPts val="0"/>
              </a:spcBef>
              <a:buClr>
                <a:schemeClr val="tx1"/>
              </a:buClr>
              <a:buSzPct val="90000"/>
            </a:pPr>
            <a:r>
              <a:rPr lang="en-US" sz="2400" i="1" dirty="0" smtClean="0"/>
              <a:t> </a:t>
            </a:r>
            <a:r>
              <a:rPr lang="en-US" sz="2400" dirty="0" smtClean="0"/>
              <a:t>The emission or absorption of electromagnetic radiation can occur only in conjunction with a transition between two stationary states. The frequency, </a:t>
            </a:r>
            <a:r>
              <a:rPr lang="en-US" sz="2400" dirty="0" err="1" smtClean="0"/>
              <a:t>f</a:t>
            </a:r>
            <a:r>
              <a:rPr lang="en-US" sz="2400" dirty="0" smtClean="0"/>
              <a:t>, of this radiation is proportional to the </a:t>
            </a:r>
            <a:r>
              <a:rPr lang="en-US" sz="2400" i="1" dirty="0" smtClean="0"/>
              <a:t>difference </a:t>
            </a:r>
            <a:r>
              <a:rPr lang="en-US" sz="2400" dirty="0" smtClean="0"/>
              <a:t>in energy of the two stationary states:</a:t>
            </a:r>
          </a:p>
          <a:p>
            <a:pPr marL="246888" indent="-246888" eaLnBrk="1" hangingPunct="1">
              <a:spcBef>
                <a:spcPts val="0"/>
              </a:spcBef>
              <a:buClr>
                <a:schemeClr val="tx1"/>
              </a:buClr>
              <a:buSzPct val="90000"/>
            </a:pPr>
            <a:r>
              <a:rPr lang="en-US" sz="2400" dirty="0" smtClean="0"/>
              <a:t>                                     </a:t>
            </a:r>
            <a:r>
              <a:rPr lang="en-US" sz="2400" i="1" dirty="0" smtClean="0">
                <a:solidFill>
                  <a:srgbClr val="FF0000"/>
                </a:solidFill>
              </a:rPr>
              <a:t>E</a:t>
            </a:r>
            <a:r>
              <a:rPr lang="en-US" sz="2400" dirty="0" smtClean="0">
                <a:solidFill>
                  <a:srgbClr val="FF0000"/>
                </a:solidFill>
              </a:rPr>
              <a:t> </a:t>
            </a:r>
            <a:r>
              <a:rPr lang="en-US" sz="2400" dirty="0">
                <a:solidFill>
                  <a:srgbClr val="FF0000"/>
                </a:solidFill>
              </a:rPr>
              <a:t>= </a:t>
            </a:r>
            <a:r>
              <a:rPr lang="en-US" sz="2400" i="1" dirty="0">
                <a:solidFill>
                  <a:srgbClr val="FF0000"/>
                </a:solidFill>
              </a:rPr>
              <a:t>E</a:t>
            </a:r>
            <a:r>
              <a:rPr lang="en-US" sz="2400" baseline="-25000" dirty="0">
                <a:solidFill>
                  <a:srgbClr val="FF0000"/>
                </a:solidFill>
              </a:rPr>
              <a:t>1</a:t>
            </a:r>
            <a:r>
              <a:rPr lang="en-US" sz="2400" dirty="0">
                <a:solidFill>
                  <a:srgbClr val="FF0000"/>
                </a:solidFill>
              </a:rPr>
              <a:t> </a:t>
            </a:r>
            <a:r>
              <a:rPr lang="en-US" sz="2400" dirty="0">
                <a:solidFill>
                  <a:srgbClr val="FF0000"/>
                </a:solidFill>
                <a:ea typeface="Lucida Grande" pitchFamily="-84" charset="0"/>
                <a:cs typeface="Lucida Grande" pitchFamily="-84" charset="0"/>
              </a:rPr>
              <a:t>−</a:t>
            </a:r>
            <a:r>
              <a:rPr lang="en-US" sz="2400" dirty="0">
                <a:solidFill>
                  <a:srgbClr val="FF0000"/>
                </a:solidFill>
                <a:ea typeface="Arial" pitchFamily="-84" charset="0"/>
                <a:cs typeface="Arial" pitchFamily="-84" charset="0"/>
              </a:rPr>
              <a:t> </a:t>
            </a:r>
            <a:r>
              <a:rPr lang="en-US" sz="2400" i="1" dirty="0">
                <a:solidFill>
                  <a:srgbClr val="FF0000"/>
                </a:solidFill>
                <a:ea typeface="Arial" pitchFamily="-84" charset="0"/>
                <a:cs typeface="Arial" pitchFamily="-84" charset="0"/>
              </a:rPr>
              <a:t>E</a:t>
            </a:r>
            <a:r>
              <a:rPr lang="en-US" sz="2400" baseline="-25000" dirty="0">
                <a:solidFill>
                  <a:srgbClr val="FF0000"/>
                </a:solidFill>
                <a:ea typeface="Arial" pitchFamily="-84" charset="0"/>
                <a:cs typeface="Arial" pitchFamily="-84" charset="0"/>
              </a:rPr>
              <a:t>2</a:t>
            </a:r>
            <a:r>
              <a:rPr lang="en-US" sz="2400" dirty="0">
                <a:solidFill>
                  <a:srgbClr val="FF0000"/>
                </a:solidFill>
                <a:ea typeface="Arial" pitchFamily="-84" charset="0"/>
                <a:cs typeface="Arial" pitchFamily="-84" charset="0"/>
              </a:rPr>
              <a:t> = </a:t>
            </a:r>
            <a:r>
              <a:rPr lang="en-US" sz="2400" i="1" dirty="0" err="1" smtClean="0">
                <a:solidFill>
                  <a:srgbClr val="FF0000"/>
                </a:solidFill>
                <a:ea typeface="Arial" pitchFamily="-84" charset="0"/>
                <a:cs typeface="Arial" pitchFamily="-84" charset="0"/>
              </a:rPr>
              <a:t>hf</a:t>
            </a:r>
            <a:endParaRPr lang="en-US" sz="2400" i="1" dirty="0" smtClean="0">
              <a:solidFill>
                <a:srgbClr val="FF0000"/>
              </a:solidFill>
              <a:ea typeface="Arial" pitchFamily="-84" charset="0"/>
              <a:cs typeface="Arial" pitchFamily="-84" charset="0"/>
            </a:endParaRPr>
          </a:p>
          <a:p>
            <a:pPr marL="246888" indent="-246888" eaLnBrk="1" hangingPunct="1">
              <a:spcBef>
                <a:spcPts val="0"/>
              </a:spcBef>
              <a:buClr>
                <a:schemeClr val="tx1"/>
              </a:buClr>
              <a:buSzPct val="90000"/>
            </a:pPr>
            <a:r>
              <a:rPr lang="en-US" sz="2400" i="1" dirty="0" smtClean="0">
                <a:ea typeface="Arial" pitchFamily="-84" charset="0"/>
                <a:cs typeface="Arial" pitchFamily="-84" charset="0"/>
              </a:rPr>
              <a:t> where </a:t>
            </a:r>
            <a:r>
              <a:rPr lang="en-US" sz="2400" i="1" dirty="0" err="1" smtClean="0">
                <a:ea typeface="Arial" pitchFamily="-84" charset="0"/>
                <a:cs typeface="Arial" pitchFamily="-84" charset="0"/>
              </a:rPr>
              <a:t>h</a:t>
            </a:r>
            <a:r>
              <a:rPr lang="en-US" sz="2400" i="1" dirty="0" smtClean="0">
                <a:ea typeface="Arial" pitchFamily="-84" charset="0"/>
                <a:cs typeface="Arial" pitchFamily="-84" charset="0"/>
              </a:rPr>
              <a:t> is Planck’s Constant </a:t>
            </a:r>
          </a:p>
          <a:p>
            <a:pPr marL="646938" lvl="1" indent="-246888" eaLnBrk="1" hangingPunct="1">
              <a:spcBef>
                <a:spcPts val="0"/>
              </a:spcBef>
              <a:buClr>
                <a:schemeClr val="tx1"/>
              </a:buClr>
              <a:buSzPct val="90000"/>
            </a:pPr>
            <a:r>
              <a:rPr lang="en-US" sz="2000" i="1" dirty="0" smtClean="0">
                <a:ea typeface="Arial" pitchFamily="-84" charset="0"/>
                <a:cs typeface="Arial" pitchFamily="-84" charset="0"/>
              </a:rPr>
              <a:t>Bohr thought this has to do with fundamental length of order ~10</a:t>
            </a:r>
            <a:r>
              <a:rPr lang="en-US" sz="2000" i="1" baseline="30000" dirty="0" smtClean="0">
                <a:ea typeface="Arial" pitchFamily="-84" charset="0"/>
                <a:cs typeface="Arial" pitchFamily="-84" charset="0"/>
              </a:rPr>
              <a:t>-10</a:t>
            </a:r>
            <a:r>
              <a:rPr lang="en-US" sz="2000" i="1" dirty="0" smtClean="0">
                <a:ea typeface="Arial" pitchFamily="-84" charset="0"/>
                <a:cs typeface="Arial" pitchFamily="-84" charset="0"/>
              </a:rPr>
              <a:t>m</a:t>
            </a:r>
          </a:p>
          <a:p>
            <a:pPr marL="246888" indent="-246888" eaLnBrk="1" hangingPunct="1">
              <a:spcBef>
                <a:spcPts val="0"/>
              </a:spcBef>
              <a:buClr>
                <a:schemeClr val="tx1"/>
              </a:buClr>
              <a:buSzPct val="90000"/>
            </a:pPr>
            <a:r>
              <a:rPr lang="en-US" sz="2400" dirty="0" smtClean="0"/>
              <a:t>Classical </a:t>
            </a:r>
            <a:r>
              <a:rPr lang="en-US" sz="2400" dirty="0"/>
              <a:t>laws of physics do not apply to transitions between stationary states.</a:t>
            </a:r>
          </a:p>
          <a:p>
            <a:pPr marL="246888" indent="-246888" eaLnBrk="1" hangingPunct="1">
              <a:spcBef>
                <a:spcPts val="0"/>
              </a:spcBef>
              <a:buClr>
                <a:schemeClr val="tx1"/>
              </a:buClr>
              <a:buSzPct val="90000"/>
            </a:pPr>
            <a:r>
              <a:rPr lang="en-US" sz="2400" dirty="0"/>
              <a:t>The mean kinetic energy of the electron-nucleus system is</a:t>
            </a:r>
            <a:r>
              <a:rPr lang="en-US" sz="2400" dirty="0" smtClean="0"/>
              <a:t> quantized as</a:t>
            </a:r>
            <a:br>
              <a:rPr lang="en-US" sz="2400" dirty="0" smtClean="0"/>
            </a:br>
            <a:r>
              <a:rPr lang="en-US" sz="2400" i="1" dirty="0"/>
              <a:t>K</a:t>
            </a:r>
            <a:r>
              <a:rPr lang="en-US" sz="2400" dirty="0"/>
              <a:t> = </a:t>
            </a:r>
            <a:r>
              <a:rPr lang="en-US" sz="2400" i="1" dirty="0"/>
              <a:t>nhf</a:t>
            </a:r>
            <a:r>
              <a:rPr lang="en-US" sz="2400" baseline="-25000" dirty="0"/>
              <a:t>orb</a:t>
            </a:r>
            <a:r>
              <a:rPr lang="en-US" sz="2400" dirty="0"/>
              <a:t>/2, where </a:t>
            </a:r>
            <a:r>
              <a:rPr lang="en-US" sz="2400" i="1" dirty="0" err="1"/>
              <a:t>f</a:t>
            </a:r>
            <a:r>
              <a:rPr lang="en-US" sz="2400" baseline="-25000" dirty="0" err="1"/>
              <a:t>orb</a:t>
            </a:r>
            <a:r>
              <a:rPr lang="en-US" sz="2400" dirty="0"/>
              <a:t> is the frequency of rotation</a:t>
            </a:r>
            <a:r>
              <a:rPr lang="en-US" sz="2400" dirty="0" smtClean="0"/>
              <a:t>. This is equivalent to the angular momentum of a stationary state to be an integral multiple of h/2</a:t>
            </a:r>
            <a:r>
              <a:rPr lang="en-US" sz="2400" dirty="0" smtClean="0">
                <a:latin typeface="Symbol" charset="2"/>
                <a:cs typeface="Symbol" charset="2"/>
              </a:rPr>
              <a:t>π</a:t>
            </a:r>
            <a:endParaRPr lang="en-US" sz="2400" dirty="0">
              <a:latin typeface="Symbol" charset="2"/>
              <a:cs typeface="Symbol" charset="2"/>
            </a:endParaRPr>
          </a:p>
        </p:txBody>
      </p:sp>
      <p:sp>
        <p:nvSpPr>
          <p:cNvPr id="5" name="Date Placeholder 4"/>
          <p:cNvSpPr>
            <a:spLocks noGrp="1"/>
          </p:cNvSpPr>
          <p:nvPr>
            <p:ph type="dt" sz="half" idx="10"/>
          </p:nvPr>
        </p:nvSpPr>
        <p:spPr/>
        <p:txBody>
          <a:bodyPr/>
          <a:lstStyle/>
          <a:p>
            <a:pPr>
              <a:defRPr/>
            </a:pPr>
            <a:r>
              <a:rPr lang="en-US" smtClean="0"/>
              <a:t>Monday, Oct. 8, 2012</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69</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381000"/>
            <a:ext cx="8153400" cy="762000"/>
          </a:xfrm>
        </p:spPr>
        <p:txBody>
          <a:bodyPr/>
          <a:lstStyle/>
          <a:p>
            <a:pPr eaLnBrk="1" hangingPunct="1">
              <a:lnSpc>
                <a:spcPct val="75000"/>
              </a:lnSpc>
              <a:defRPr/>
            </a:pPr>
            <a:r>
              <a:rPr lang="en-US" sz="4800" dirty="0" smtClean="0">
                <a:cs typeface="+mj-cs"/>
              </a:rPr>
              <a:t>The Laws of Thermodynamics</a:t>
            </a:r>
          </a:p>
        </p:txBody>
      </p:sp>
      <p:sp>
        <p:nvSpPr>
          <p:cNvPr id="27650" name="Rectangle 3"/>
          <p:cNvSpPr>
            <a:spLocks noGrp="1" noChangeArrowheads="1"/>
          </p:cNvSpPr>
          <p:nvPr>
            <p:ph type="body" idx="1"/>
          </p:nvPr>
        </p:nvSpPr>
        <p:spPr>
          <a:xfrm>
            <a:off x="457200" y="990600"/>
            <a:ext cx="8226425" cy="5029200"/>
          </a:xfrm>
        </p:spPr>
        <p:txBody>
          <a:bodyPr/>
          <a:lstStyle/>
          <a:p>
            <a:pPr eaLnBrk="1" hangingPunct="1">
              <a:lnSpc>
                <a:spcPct val="80000"/>
              </a:lnSpc>
              <a:buFont typeface="Wingdings" pitchFamily="-84" charset="2"/>
              <a:buNone/>
            </a:pPr>
            <a:endParaRPr lang="en-US" sz="2400" dirty="0">
              <a:cs typeface="ＭＳ Ｐゴシック" pitchFamily="-84" charset="-128"/>
            </a:endParaRPr>
          </a:p>
          <a:p>
            <a:pPr eaLnBrk="1" hangingPunct="1">
              <a:lnSpc>
                <a:spcPct val="80000"/>
              </a:lnSpc>
            </a:pPr>
            <a:r>
              <a:rPr lang="en-US" sz="2800" b="1" dirty="0">
                <a:cs typeface="ＭＳ Ｐゴシック" pitchFamily="-84" charset="-128"/>
              </a:rPr>
              <a:t>First law</a:t>
            </a:r>
            <a:r>
              <a:rPr lang="en-US" sz="2800" dirty="0">
                <a:cs typeface="ＭＳ Ｐゴシック" pitchFamily="-84" charset="-128"/>
              </a:rPr>
              <a:t>: The change in the internal energy </a:t>
            </a:r>
            <a:r>
              <a:rPr lang="el-GR" sz="2800" dirty="0">
                <a:latin typeface="Lucida Grande" pitchFamily="-84" charset="0"/>
                <a:ea typeface="Arial" pitchFamily="-84" charset="0"/>
                <a:cs typeface="Arial" pitchFamily="-84" charset="0"/>
              </a:rPr>
              <a:t>Δ</a:t>
            </a:r>
            <a:r>
              <a:rPr lang="en-US" sz="2800" i="1" dirty="0">
                <a:ea typeface="Arial" pitchFamily="-84" charset="0"/>
                <a:cs typeface="Arial" pitchFamily="-84" charset="0"/>
              </a:rPr>
              <a:t>U</a:t>
            </a:r>
            <a:r>
              <a:rPr lang="en-US" sz="2800" dirty="0">
                <a:ea typeface="Arial" pitchFamily="-84" charset="0"/>
                <a:cs typeface="Arial" pitchFamily="-84" charset="0"/>
              </a:rPr>
              <a:t> of a system</a:t>
            </a:r>
            <a:r>
              <a:rPr lang="en-US" sz="2800" dirty="0">
                <a:cs typeface="ＭＳ Ｐゴシック" pitchFamily="-84" charset="-128"/>
              </a:rPr>
              <a:t> is equal to the heat </a:t>
            </a:r>
            <a:r>
              <a:rPr lang="en-US" sz="2800" i="1" dirty="0">
                <a:cs typeface="ＭＳ Ｐゴシック" pitchFamily="-84" charset="-128"/>
              </a:rPr>
              <a:t>Q</a:t>
            </a:r>
            <a:r>
              <a:rPr lang="en-US" sz="2800" dirty="0">
                <a:cs typeface="ＭＳ Ｐゴシック" pitchFamily="-84" charset="-128"/>
              </a:rPr>
              <a:t> added to a system plus the work </a:t>
            </a:r>
            <a:r>
              <a:rPr lang="en-US" sz="2800" i="1" dirty="0">
                <a:cs typeface="ＭＳ Ｐゴシック" pitchFamily="-84" charset="-128"/>
              </a:rPr>
              <a:t>W</a:t>
            </a:r>
            <a:r>
              <a:rPr lang="en-US" sz="2800" dirty="0">
                <a:cs typeface="ＭＳ Ｐゴシック" pitchFamily="-84" charset="-128"/>
              </a:rPr>
              <a:t> done by the </a:t>
            </a:r>
            <a:r>
              <a:rPr lang="en-US" sz="2800" dirty="0" smtClean="0">
                <a:cs typeface="ＭＳ Ｐゴシック" pitchFamily="-84" charset="-128"/>
              </a:rPr>
              <a:t>system </a:t>
            </a:r>
            <a:r>
              <a:rPr lang="en-US" sz="2800" dirty="0" err="1" smtClean="0">
                <a:cs typeface="ＭＳ Ｐゴシック" pitchFamily="-84" charset="-128"/>
                <a:sym typeface="Wingdings"/>
              </a:rPr>
              <a:t></a:t>
            </a:r>
            <a:r>
              <a:rPr lang="en-US" sz="2800" dirty="0" smtClean="0">
                <a:cs typeface="ＭＳ Ｐゴシック" pitchFamily="-84" charset="-128"/>
                <a:sym typeface="Wingdings"/>
              </a:rPr>
              <a:t> Generalization of conservation of energy including heat</a:t>
            </a:r>
            <a:endParaRPr lang="en-US" sz="2800" dirty="0" smtClean="0">
              <a:ea typeface="Arial" pitchFamily="-84" charset="0"/>
              <a:cs typeface="Arial" pitchFamily="-84" charset="0"/>
              <a:sym typeface="Wingdings"/>
            </a:endParaRPr>
          </a:p>
          <a:p>
            <a:pPr eaLnBrk="1" hangingPunct="1">
              <a:lnSpc>
                <a:spcPct val="80000"/>
              </a:lnSpc>
              <a:buNone/>
            </a:pPr>
            <a:r>
              <a:rPr lang="en-US" dirty="0" smtClean="0">
                <a:latin typeface="Lucida Grande" pitchFamily="-84" charset="0"/>
                <a:ea typeface="Arial" pitchFamily="-84" charset="0"/>
                <a:cs typeface="Arial" pitchFamily="-84" charset="0"/>
              </a:rPr>
              <a:t>                        </a:t>
            </a:r>
            <a:r>
              <a:rPr lang="el-GR" dirty="0" smtClean="0">
                <a:latin typeface="Lucida Grande" pitchFamily="-84" charset="0"/>
                <a:ea typeface="Arial" pitchFamily="-84" charset="0"/>
                <a:cs typeface="Arial" pitchFamily="-84" charset="0"/>
              </a:rPr>
              <a:t>Δ</a:t>
            </a:r>
            <a:r>
              <a:rPr lang="en-US" i="1" dirty="0" smtClean="0">
                <a:ea typeface="Arial" pitchFamily="-84" charset="0"/>
                <a:cs typeface="Arial" pitchFamily="-84" charset="0"/>
              </a:rPr>
              <a:t>U</a:t>
            </a:r>
            <a:r>
              <a:rPr lang="en-US" dirty="0" smtClean="0">
                <a:ea typeface="Arial" pitchFamily="-84" charset="0"/>
                <a:cs typeface="Arial" pitchFamily="-84" charset="0"/>
              </a:rPr>
              <a:t> </a:t>
            </a:r>
            <a:r>
              <a:rPr lang="en-US" dirty="0">
                <a:ea typeface="Arial" pitchFamily="-84" charset="0"/>
                <a:cs typeface="Arial" pitchFamily="-84" charset="0"/>
              </a:rPr>
              <a:t>= </a:t>
            </a:r>
            <a:r>
              <a:rPr lang="en-US" i="1" dirty="0">
                <a:ea typeface="Arial" pitchFamily="-84" charset="0"/>
                <a:cs typeface="Arial" pitchFamily="-84" charset="0"/>
              </a:rPr>
              <a:t>Q</a:t>
            </a:r>
            <a:r>
              <a:rPr lang="en-US" dirty="0">
                <a:ea typeface="Arial" pitchFamily="-84" charset="0"/>
                <a:cs typeface="Arial" pitchFamily="-84" charset="0"/>
              </a:rPr>
              <a:t> + </a:t>
            </a:r>
            <a:r>
              <a:rPr lang="en-US" i="1" dirty="0">
                <a:ea typeface="Arial" pitchFamily="-84" charset="0"/>
                <a:cs typeface="Arial" pitchFamily="-84" charset="0"/>
              </a:rPr>
              <a:t>W</a:t>
            </a:r>
            <a:r>
              <a:rPr lang="en-US" dirty="0" smtClean="0">
                <a:cs typeface="ＭＳ Ｐゴシック" pitchFamily="-84" charset="-128"/>
              </a:rPr>
              <a:t> </a:t>
            </a:r>
          </a:p>
          <a:p>
            <a:pPr eaLnBrk="1" hangingPunct="1">
              <a:lnSpc>
                <a:spcPct val="80000"/>
              </a:lnSpc>
              <a:spcBef>
                <a:spcPct val="25000"/>
              </a:spcBef>
            </a:pPr>
            <a:r>
              <a:rPr lang="en-US" sz="2800" b="1" dirty="0">
                <a:cs typeface="ＭＳ Ｐゴシック" pitchFamily="-84" charset="-128"/>
              </a:rPr>
              <a:t>Second</a:t>
            </a:r>
            <a:r>
              <a:rPr lang="en-US" sz="2800" b="1" baseline="30000" dirty="0">
                <a:cs typeface="ＭＳ Ｐゴシック" pitchFamily="-84" charset="-128"/>
              </a:rPr>
              <a:t> </a:t>
            </a:r>
            <a:r>
              <a:rPr lang="en-US" sz="2800" b="1" dirty="0">
                <a:cs typeface="ＭＳ Ｐゴシック" pitchFamily="-84" charset="-128"/>
              </a:rPr>
              <a:t>law</a:t>
            </a:r>
            <a:r>
              <a:rPr lang="en-US" sz="2800" dirty="0">
                <a:cs typeface="ＭＳ Ｐゴシック" pitchFamily="-84" charset="-128"/>
              </a:rPr>
              <a:t>: It is not possible to convert heat completely into work without some other change taking place.</a:t>
            </a:r>
            <a:r>
              <a:rPr lang="en-US" sz="2800" dirty="0" smtClean="0">
                <a:cs typeface="ＭＳ Ｐゴシック" pitchFamily="-84" charset="-128"/>
              </a:rPr>
              <a:t> </a:t>
            </a:r>
          </a:p>
          <a:p>
            <a:pPr eaLnBrk="1" hangingPunct="1">
              <a:lnSpc>
                <a:spcPct val="80000"/>
              </a:lnSpc>
              <a:spcBef>
                <a:spcPct val="25000"/>
              </a:spcBef>
            </a:pPr>
            <a:r>
              <a:rPr lang="en-US" sz="2800" b="1" dirty="0">
                <a:cs typeface="ＭＳ Ｐゴシック" pitchFamily="-84" charset="-128"/>
              </a:rPr>
              <a:t>The </a:t>
            </a:r>
            <a:r>
              <a:rPr lang="ja-JP" altLang="en-US" sz="2800" b="1" dirty="0">
                <a:cs typeface="ＭＳ Ｐゴシック" pitchFamily="-84" charset="-128"/>
              </a:rPr>
              <a:t>“</a:t>
            </a:r>
            <a:r>
              <a:rPr lang="en-US" altLang="ja-JP" sz="2800" b="1" dirty="0" err="1">
                <a:cs typeface="ＭＳ Ｐゴシック" pitchFamily="-84" charset="-128"/>
              </a:rPr>
              <a:t>zeroth</a:t>
            </a:r>
            <a:r>
              <a:rPr lang="ja-JP" altLang="en-US" sz="2800" b="1" dirty="0">
                <a:cs typeface="ＭＳ Ｐゴシック" pitchFamily="-84" charset="-128"/>
              </a:rPr>
              <a:t>”</a:t>
            </a:r>
            <a:r>
              <a:rPr lang="en-US" altLang="ja-JP" sz="2800" b="1" dirty="0">
                <a:cs typeface="ＭＳ Ｐゴシック" pitchFamily="-84" charset="-128"/>
              </a:rPr>
              <a:t> law</a:t>
            </a:r>
            <a:r>
              <a:rPr lang="en-US" altLang="ja-JP" sz="2800" dirty="0">
                <a:cs typeface="ＭＳ Ｐゴシック" pitchFamily="-84" charset="-128"/>
              </a:rPr>
              <a:t>: Two systems in thermal equilibrium with a third system are in thermal equilibrium with each other.</a:t>
            </a:r>
            <a:r>
              <a:rPr lang="en-US" altLang="ja-JP" sz="2800" dirty="0" smtClean="0">
                <a:cs typeface="ＭＳ Ｐゴシック" pitchFamily="-84" charset="-128"/>
              </a:rPr>
              <a:t> </a:t>
            </a:r>
          </a:p>
          <a:p>
            <a:pPr lvl="1" eaLnBrk="1" hangingPunct="1">
              <a:lnSpc>
                <a:spcPct val="80000"/>
              </a:lnSpc>
              <a:spcBef>
                <a:spcPct val="25000"/>
              </a:spcBef>
            </a:pPr>
            <a:r>
              <a:rPr lang="en-US" sz="2400" dirty="0" smtClean="0">
                <a:cs typeface="ＭＳ Ｐゴシック" pitchFamily="-84" charset="-128"/>
              </a:rPr>
              <a:t>Explicitly stated only in early 20</a:t>
            </a:r>
            <a:r>
              <a:rPr lang="en-US" sz="2400" baseline="30000" dirty="0" smtClean="0">
                <a:cs typeface="ＭＳ Ｐゴシック" pitchFamily="-84" charset="-128"/>
              </a:rPr>
              <a:t>th</a:t>
            </a:r>
            <a:r>
              <a:rPr lang="en-US" sz="2400" dirty="0" smtClean="0">
                <a:cs typeface="ＭＳ Ｐゴシック" pitchFamily="-84" charset="-128"/>
              </a:rPr>
              <a:t> century</a:t>
            </a:r>
          </a:p>
          <a:p>
            <a:pPr eaLnBrk="1" hangingPunct="1">
              <a:lnSpc>
                <a:spcPct val="80000"/>
              </a:lnSpc>
              <a:spcBef>
                <a:spcPct val="25000"/>
              </a:spcBef>
            </a:pPr>
            <a:r>
              <a:rPr lang="en-US" sz="2800" b="1" dirty="0">
                <a:cs typeface="ＭＳ Ｐゴシック" pitchFamily="-84" charset="-128"/>
              </a:rPr>
              <a:t>Third law</a:t>
            </a:r>
            <a:r>
              <a:rPr lang="en-US" sz="2800" dirty="0">
                <a:cs typeface="ＭＳ Ｐゴシック" pitchFamily="-84" charset="-128"/>
              </a:rPr>
              <a:t>: It is not possible to achieve an absolute zero temperature.         </a:t>
            </a:r>
          </a:p>
        </p:txBody>
      </p:sp>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7</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38200"/>
          </a:xfrm>
        </p:spPr>
        <p:txBody>
          <a:bodyPr/>
          <a:lstStyle/>
          <a:p>
            <a:r>
              <a:rPr lang="en-US" dirty="0" smtClean="0"/>
              <a:t>Importance of Bohr’s Model</a:t>
            </a:r>
            <a:endParaRPr lang="en-US" dirty="0"/>
          </a:p>
        </p:txBody>
      </p:sp>
      <p:sp>
        <p:nvSpPr>
          <p:cNvPr id="3" name="Content Placeholder 2"/>
          <p:cNvSpPr>
            <a:spLocks noGrp="1"/>
          </p:cNvSpPr>
          <p:nvPr>
            <p:ph idx="1"/>
          </p:nvPr>
        </p:nvSpPr>
        <p:spPr>
          <a:xfrm>
            <a:off x="381000" y="533400"/>
            <a:ext cx="8305800" cy="5257800"/>
          </a:xfrm>
        </p:spPr>
        <p:txBody>
          <a:bodyPr/>
          <a:lstStyle/>
          <a:p>
            <a:r>
              <a:rPr lang="en-US" dirty="0" smtClean="0"/>
              <a:t>Demonstrated the need for Plank’s constant in understanding atomic structure</a:t>
            </a:r>
          </a:p>
          <a:p>
            <a:r>
              <a:rPr lang="en-US" dirty="0" smtClean="0"/>
              <a:t>Assumption of quantized angular momentum which led to quantization of other quantities, </a:t>
            </a:r>
            <a:r>
              <a:rPr lang="en-US" dirty="0" err="1" smtClean="0"/>
              <a:t>r</a:t>
            </a:r>
            <a:r>
              <a:rPr lang="en-US" dirty="0" smtClean="0"/>
              <a:t>, </a:t>
            </a:r>
            <a:r>
              <a:rPr lang="en-US" dirty="0" err="1" smtClean="0"/>
              <a:t>v</a:t>
            </a:r>
            <a:r>
              <a:rPr lang="en-US" dirty="0" smtClean="0"/>
              <a:t> and E as follows</a:t>
            </a:r>
          </a:p>
          <a:p>
            <a:r>
              <a:rPr lang="en-US" dirty="0" smtClean="0"/>
              <a:t>Orbital Radius:</a:t>
            </a:r>
          </a:p>
          <a:p>
            <a:endParaRPr lang="en-US" dirty="0" smtClean="0"/>
          </a:p>
          <a:p>
            <a:r>
              <a:rPr lang="en-US" dirty="0" smtClean="0"/>
              <a:t>Orbital Speed:</a:t>
            </a:r>
          </a:p>
          <a:p>
            <a:endParaRPr lang="en-US" dirty="0" smtClean="0"/>
          </a:p>
          <a:p>
            <a:r>
              <a:rPr lang="en-US" dirty="0" smtClean="0"/>
              <a:t>Energy levels:</a:t>
            </a:r>
          </a:p>
        </p:txBody>
      </p:sp>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Footer Placeholder 4"/>
          <p:cNvSpPr>
            <a:spLocks noGrp="1"/>
          </p:cNvSpPr>
          <p:nvPr>
            <p:ph type="ftr" sz="quarter" idx="11"/>
          </p:nvPr>
        </p:nvSpPr>
        <p:spPr/>
        <p:txBody>
          <a:bodyPr/>
          <a:lstStyle/>
          <a:p>
            <a:pPr>
              <a:defRPr/>
            </a:pPr>
            <a:r>
              <a:rPr lang="en-US" smtClean="0"/>
              <a:t>PHYS 3313-001, Fall 2012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70</a:t>
            </a:fld>
            <a:endParaRPr lang="en-US"/>
          </a:p>
        </p:txBody>
      </p:sp>
      <p:graphicFrame>
        <p:nvGraphicFramePr>
          <p:cNvPr id="419842" name="Object 2"/>
          <p:cNvGraphicFramePr>
            <a:graphicFrameLocks noChangeAspect="1"/>
          </p:cNvGraphicFramePr>
          <p:nvPr/>
        </p:nvGraphicFramePr>
        <p:xfrm>
          <a:off x="5791200" y="3228975"/>
          <a:ext cx="685800" cy="514350"/>
        </p:xfrm>
        <a:graphic>
          <a:graphicData uri="http://schemas.openxmlformats.org/presentationml/2006/ole">
            <p:oleObj spid="_x0000_s332802" name="Equation" r:id="rId3" imgW="304800" imgH="228600" progId="Equation.DSMT4">
              <p:embed/>
            </p:oleObj>
          </a:graphicData>
        </a:graphic>
      </p:graphicFrame>
      <p:graphicFrame>
        <p:nvGraphicFramePr>
          <p:cNvPr id="419843" name="Object 3"/>
          <p:cNvGraphicFramePr>
            <a:graphicFrameLocks noChangeAspect="1"/>
          </p:cNvGraphicFramePr>
          <p:nvPr/>
        </p:nvGraphicFramePr>
        <p:xfrm>
          <a:off x="3505200" y="4216400"/>
          <a:ext cx="1506538" cy="965200"/>
        </p:xfrm>
        <a:graphic>
          <a:graphicData uri="http://schemas.openxmlformats.org/presentationml/2006/ole">
            <p:oleObj spid="_x0000_s332803" name="Equation" r:id="rId4" imgW="635000" imgH="431800" progId="Equation.DSMT4">
              <p:embed/>
            </p:oleObj>
          </a:graphicData>
        </a:graphic>
      </p:graphicFrame>
      <p:graphicFrame>
        <p:nvGraphicFramePr>
          <p:cNvPr id="419844" name="Object 4"/>
          <p:cNvGraphicFramePr>
            <a:graphicFrameLocks noChangeAspect="1"/>
          </p:cNvGraphicFramePr>
          <p:nvPr/>
        </p:nvGraphicFramePr>
        <p:xfrm>
          <a:off x="3457575" y="5181600"/>
          <a:ext cx="2486025" cy="1066800"/>
        </p:xfrm>
        <a:graphic>
          <a:graphicData uri="http://schemas.openxmlformats.org/presentationml/2006/ole">
            <p:oleObj spid="_x0000_s332804" name="Equation" r:id="rId5" imgW="1066800" imgH="457200" progId="Equation.DSMT4">
              <p:embed/>
            </p:oleObj>
          </a:graphicData>
        </a:graphic>
      </p:graphicFrame>
      <p:graphicFrame>
        <p:nvGraphicFramePr>
          <p:cNvPr id="419845" name="Object 5"/>
          <p:cNvGraphicFramePr>
            <a:graphicFrameLocks noChangeAspect="1"/>
          </p:cNvGraphicFramePr>
          <p:nvPr/>
        </p:nvGraphicFramePr>
        <p:xfrm>
          <a:off x="3429000" y="3048000"/>
          <a:ext cx="2371725" cy="1028700"/>
        </p:xfrm>
        <a:graphic>
          <a:graphicData uri="http://schemas.openxmlformats.org/presentationml/2006/ole">
            <p:oleObj spid="_x0000_s332805" name="Equation" r:id="rId6" imgW="1054100" imgH="457200" progId="Equation.DSMT4">
              <p:embed/>
            </p:oleObj>
          </a:graphicData>
        </a:graphic>
      </p:graphicFrame>
      <p:graphicFrame>
        <p:nvGraphicFramePr>
          <p:cNvPr id="419846" name="Object 6"/>
          <p:cNvGraphicFramePr>
            <a:graphicFrameLocks noChangeAspect="1"/>
          </p:cNvGraphicFramePr>
          <p:nvPr/>
        </p:nvGraphicFramePr>
        <p:xfrm>
          <a:off x="4964112" y="4267200"/>
          <a:ext cx="1055688" cy="965200"/>
        </p:xfrm>
        <a:graphic>
          <a:graphicData uri="http://schemas.openxmlformats.org/presentationml/2006/ole">
            <p:oleObj spid="_x0000_s332806" name="Equation" r:id="rId7" imgW="444500" imgH="431800" progId="Equation.DSMT4">
              <p:embed/>
            </p:oleObj>
          </a:graphicData>
        </a:graphic>
      </p:graphicFrame>
      <p:graphicFrame>
        <p:nvGraphicFramePr>
          <p:cNvPr id="419847" name="Object 7"/>
          <p:cNvGraphicFramePr>
            <a:graphicFrameLocks noChangeAspect="1"/>
          </p:cNvGraphicFramePr>
          <p:nvPr/>
        </p:nvGraphicFramePr>
        <p:xfrm>
          <a:off x="5943600" y="5253037"/>
          <a:ext cx="533400" cy="919163"/>
        </p:xfrm>
        <a:graphic>
          <a:graphicData uri="http://schemas.openxmlformats.org/presentationml/2006/ole">
            <p:oleObj spid="_x0000_s332807" name="Equation" r:id="rId8" imgW="228600" imgH="393700" progId="Equation.DSMT4">
              <p:embed/>
            </p:oleObj>
          </a:graphicData>
        </a:graphic>
      </p:graphicFrame>
      <p:sp>
        <p:nvSpPr>
          <p:cNvPr id="13" name="Oval 12"/>
          <p:cNvSpPr/>
          <p:nvPr/>
        </p:nvSpPr>
        <p:spPr bwMode="auto">
          <a:xfrm>
            <a:off x="6096000" y="3276600"/>
            <a:ext cx="457200" cy="457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 name="Oval 13"/>
          <p:cNvSpPr/>
          <p:nvPr/>
        </p:nvSpPr>
        <p:spPr bwMode="auto">
          <a:xfrm>
            <a:off x="5638800" y="4724400"/>
            <a:ext cx="457200" cy="457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5" name="Oval 14"/>
          <p:cNvSpPr/>
          <p:nvPr/>
        </p:nvSpPr>
        <p:spPr bwMode="auto">
          <a:xfrm>
            <a:off x="5943600" y="5715000"/>
            <a:ext cx="457200" cy="457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152400"/>
            <a:ext cx="7772400" cy="685800"/>
          </a:xfrm>
        </p:spPr>
        <p:txBody>
          <a:bodyPr/>
          <a:lstStyle/>
          <a:p>
            <a:pPr eaLnBrk="1" hangingPunct="1"/>
            <a:r>
              <a:rPr lang="en-US" dirty="0"/>
              <a:t>Fine Structure Constant</a:t>
            </a:r>
          </a:p>
        </p:txBody>
      </p:sp>
      <p:sp>
        <p:nvSpPr>
          <p:cNvPr id="37891" name="Rectangle 3"/>
          <p:cNvSpPr>
            <a:spLocks noGrp="1" noChangeArrowheads="1"/>
          </p:cNvSpPr>
          <p:nvPr>
            <p:ph idx="1"/>
          </p:nvPr>
        </p:nvSpPr>
        <p:spPr>
          <a:xfrm>
            <a:off x="457200" y="762000"/>
            <a:ext cx="8382000" cy="5181600"/>
          </a:xfrm>
        </p:spPr>
        <p:txBody>
          <a:bodyPr/>
          <a:lstStyle/>
          <a:p>
            <a:pPr eaLnBrk="1" hangingPunct="1"/>
            <a:r>
              <a:rPr lang="en-US" dirty="0"/>
              <a:t>The electron’s</a:t>
            </a:r>
            <a:r>
              <a:rPr lang="en-US" dirty="0" smtClean="0"/>
              <a:t> speed on an orbit </a:t>
            </a:r>
            <a:r>
              <a:rPr lang="en-US" dirty="0"/>
              <a:t>in the Bohr model:</a:t>
            </a:r>
          </a:p>
          <a:p>
            <a:pPr eaLnBrk="1" hangingPunct="1"/>
            <a:endParaRPr lang="en-US" dirty="0"/>
          </a:p>
          <a:p>
            <a:pPr eaLnBrk="1" hangingPunct="1"/>
            <a:endParaRPr lang="en-US" dirty="0"/>
          </a:p>
          <a:p>
            <a:pPr eaLnBrk="1" hangingPunct="1"/>
            <a:r>
              <a:rPr lang="en-US" dirty="0"/>
              <a:t>On the ground state</a:t>
            </a:r>
            <a:r>
              <a:rPr lang="en-US" dirty="0" smtClean="0"/>
              <a:t>, </a:t>
            </a:r>
            <a:r>
              <a:rPr lang="en-US" i="1" dirty="0" smtClean="0"/>
              <a:t>v</a:t>
            </a:r>
            <a:r>
              <a:rPr lang="en-US" baseline="-25000" dirty="0" smtClean="0"/>
              <a:t>1</a:t>
            </a:r>
            <a:r>
              <a:rPr lang="en-US" dirty="0" smtClean="0"/>
              <a:t> </a:t>
            </a:r>
            <a:r>
              <a:rPr lang="en-US" dirty="0"/>
              <a:t>= 2.2 </a:t>
            </a:r>
            <a:r>
              <a:rPr lang="en-US" dirty="0">
                <a:ea typeface="Arial" pitchFamily="-84" charset="0"/>
                <a:cs typeface="Arial" pitchFamily="-84" charset="0"/>
              </a:rPr>
              <a:t>× 10</a:t>
            </a:r>
            <a:r>
              <a:rPr lang="en-US" baseline="30000" dirty="0">
                <a:ea typeface="Arial" pitchFamily="-84" charset="0"/>
                <a:cs typeface="Arial" pitchFamily="-84" charset="0"/>
              </a:rPr>
              <a:t>6</a:t>
            </a:r>
            <a:r>
              <a:rPr lang="en-US" dirty="0">
                <a:ea typeface="Arial" pitchFamily="-84" charset="0"/>
                <a:cs typeface="Arial" pitchFamily="-84" charset="0"/>
              </a:rPr>
              <a:t> </a:t>
            </a:r>
            <a:r>
              <a:rPr lang="en-US" dirty="0" err="1">
                <a:ea typeface="Arial" pitchFamily="-84" charset="0"/>
                <a:cs typeface="Arial" pitchFamily="-84" charset="0"/>
              </a:rPr>
              <a:t>m/s</a:t>
            </a:r>
            <a:r>
              <a:rPr lang="en-US" dirty="0"/>
              <a:t> ~ less than 1% of the speed of </a:t>
            </a:r>
            <a:r>
              <a:rPr lang="en-US" dirty="0" smtClean="0"/>
              <a:t>light</a:t>
            </a:r>
          </a:p>
          <a:p>
            <a:pPr eaLnBrk="1" hangingPunct="1"/>
            <a:r>
              <a:rPr lang="en-US" dirty="0"/>
              <a:t>The ratio of </a:t>
            </a:r>
            <a:r>
              <a:rPr lang="en-US" i="1" dirty="0"/>
              <a:t>v</a:t>
            </a:r>
            <a:r>
              <a:rPr lang="en-US" baseline="-25000" dirty="0"/>
              <a:t>1</a:t>
            </a:r>
            <a:r>
              <a:rPr lang="en-US" dirty="0"/>
              <a:t> to </a:t>
            </a:r>
            <a:r>
              <a:rPr lang="en-US" i="1" dirty="0" err="1"/>
              <a:t>c</a:t>
            </a:r>
            <a:r>
              <a:rPr lang="en-US" dirty="0"/>
              <a:t> is the </a:t>
            </a:r>
            <a:r>
              <a:rPr lang="en-US" b="1" dirty="0">
                <a:solidFill>
                  <a:srgbClr val="000000"/>
                </a:solidFill>
              </a:rPr>
              <a:t>fine structure </a:t>
            </a:r>
            <a:r>
              <a:rPr lang="en-US" b="1" dirty="0" smtClean="0">
                <a:solidFill>
                  <a:srgbClr val="000000"/>
                </a:solidFill>
              </a:rPr>
              <a:t>constant, </a:t>
            </a:r>
            <a:r>
              <a:rPr lang="en-US" b="1" dirty="0" err="1" smtClean="0">
                <a:solidFill>
                  <a:srgbClr val="000000"/>
                </a:solidFill>
                <a:latin typeface="Symbol" charset="2"/>
                <a:cs typeface="Symbol" charset="2"/>
              </a:rPr>
              <a:t>α</a:t>
            </a:r>
            <a:r>
              <a:rPr lang="en-US" dirty="0" smtClean="0"/>
              <a:t>.</a:t>
            </a:r>
            <a:endParaRPr lang="en-US" dirty="0"/>
          </a:p>
          <a:p>
            <a:pPr eaLnBrk="1" hangingPunct="1"/>
            <a:endParaRPr lang="en-US" dirty="0"/>
          </a:p>
          <a:p>
            <a:pPr eaLnBrk="1" hangingPunct="1"/>
            <a:endParaRPr lang="en-US" sz="2800" dirty="0"/>
          </a:p>
          <a:p>
            <a:pPr eaLnBrk="1" hangingPunct="1"/>
            <a:endParaRPr lang="en-US" sz="2800" dirty="0"/>
          </a:p>
        </p:txBody>
      </p:sp>
      <p:sp>
        <p:nvSpPr>
          <p:cNvPr id="6" name="Date Placeholder 5"/>
          <p:cNvSpPr>
            <a:spLocks noGrp="1"/>
          </p:cNvSpPr>
          <p:nvPr>
            <p:ph type="dt" sz="half" idx="10"/>
          </p:nvPr>
        </p:nvSpPr>
        <p:spPr/>
        <p:txBody>
          <a:bodyPr/>
          <a:lstStyle/>
          <a:p>
            <a:pPr>
              <a:defRPr/>
            </a:pPr>
            <a:r>
              <a:rPr lang="en-US" smtClean="0"/>
              <a:t>Monday, Oct. 8, 2012</a:t>
            </a:r>
            <a:endParaRPr lang="en-US"/>
          </a:p>
        </p:txBody>
      </p:sp>
      <p:sp>
        <p:nvSpPr>
          <p:cNvPr id="7" name="Slide Number Placeholder 6"/>
          <p:cNvSpPr>
            <a:spLocks noGrp="1"/>
          </p:cNvSpPr>
          <p:nvPr>
            <p:ph type="sldNum" sz="quarter" idx="12"/>
          </p:nvPr>
        </p:nvSpPr>
        <p:spPr/>
        <p:txBody>
          <a:bodyPr/>
          <a:lstStyle/>
          <a:p>
            <a:pPr>
              <a:defRPr/>
            </a:pPr>
            <a:fld id="{623D45CD-16A2-224C-B70A-0D1B04896262}" type="slidenum">
              <a:rPr lang="en-US" smtClean="0"/>
              <a:pPr>
                <a:defRPr/>
              </a:pPr>
              <a:t>71</a:t>
            </a:fld>
            <a:endParaRPr lang="en-US"/>
          </a:p>
        </p:txBody>
      </p:sp>
      <p:sp>
        <p:nvSpPr>
          <p:cNvPr id="8" name="Footer Placeholder 7"/>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379906" name="Object 2"/>
          <p:cNvGraphicFramePr>
            <a:graphicFrameLocks noChangeAspect="1"/>
          </p:cNvGraphicFramePr>
          <p:nvPr/>
        </p:nvGraphicFramePr>
        <p:xfrm>
          <a:off x="1600200" y="1295400"/>
          <a:ext cx="1747837" cy="965200"/>
        </p:xfrm>
        <a:graphic>
          <a:graphicData uri="http://schemas.openxmlformats.org/presentationml/2006/ole">
            <p:oleObj spid="_x0000_s317442" name="Equation" r:id="rId3" imgW="736600" imgH="431800" progId="Equation.DSMT4">
              <p:embed/>
            </p:oleObj>
          </a:graphicData>
        </a:graphic>
      </p:graphicFrame>
      <p:graphicFrame>
        <p:nvGraphicFramePr>
          <p:cNvPr id="379907" name="Object 3"/>
          <p:cNvGraphicFramePr>
            <a:graphicFrameLocks noChangeAspect="1"/>
          </p:cNvGraphicFramePr>
          <p:nvPr/>
        </p:nvGraphicFramePr>
        <p:xfrm>
          <a:off x="3394075" y="1323975"/>
          <a:ext cx="2320925" cy="1419225"/>
        </p:xfrm>
        <a:graphic>
          <a:graphicData uri="http://schemas.openxmlformats.org/presentationml/2006/ole">
            <p:oleObj spid="_x0000_s317443" name="Equation" r:id="rId4" imgW="977900" imgH="635000" progId="Equation.DSMT4">
              <p:embed/>
            </p:oleObj>
          </a:graphicData>
        </a:graphic>
      </p:graphicFrame>
      <p:graphicFrame>
        <p:nvGraphicFramePr>
          <p:cNvPr id="379908" name="Object 4"/>
          <p:cNvGraphicFramePr>
            <a:graphicFrameLocks noChangeAspect="1"/>
          </p:cNvGraphicFramePr>
          <p:nvPr/>
        </p:nvGraphicFramePr>
        <p:xfrm>
          <a:off x="5684837" y="1295400"/>
          <a:ext cx="1325563" cy="1022350"/>
        </p:xfrm>
        <a:graphic>
          <a:graphicData uri="http://schemas.openxmlformats.org/presentationml/2006/ole">
            <p:oleObj spid="_x0000_s317444" name="Equation" r:id="rId5" imgW="558800" imgH="457200" progId="Equation.DSMT4">
              <p:embed/>
            </p:oleObj>
          </a:graphicData>
        </a:graphic>
      </p:graphicFrame>
      <p:graphicFrame>
        <p:nvGraphicFramePr>
          <p:cNvPr id="379909" name="Object 5"/>
          <p:cNvGraphicFramePr>
            <a:graphicFrameLocks noChangeAspect="1"/>
          </p:cNvGraphicFramePr>
          <p:nvPr/>
        </p:nvGraphicFramePr>
        <p:xfrm>
          <a:off x="1669636" y="4495800"/>
          <a:ext cx="768764" cy="379606"/>
        </p:xfrm>
        <a:graphic>
          <a:graphicData uri="http://schemas.openxmlformats.org/presentationml/2006/ole">
            <p:oleObj spid="_x0000_s317445" name="Equation" r:id="rId6" imgW="266700" imgH="139700" progId="Equation.DSMT4">
              <p:embed/>
            </p:oleObj>
          </a:graphicData>
        </a:graphic>
      </p:graphicFrame>
      <p:graphicFrame>
        <p:nvGraphicFramePr>
          <p:cNvPr id="379910" name="Object 6"/>
          <p:cNvGraphicFramePr>
            <a:graphicFrameLocks noChangeAspect="1"/>
          </p:cNvGraphicFramePr>
          <p:nvPr/>
        </p:nvGraphicFramePr>
        <p:xfrm>
          <a:off x="2626612" y="4114800"/>
          <a:ext cx="878588" cy="1069585"/>
        </p:xfrm>
        <a:graphic>
          <a:graphicData uri="http://schemas.openxmlformats.org/presentationml/2006/ole">
            <p:oleObj spid="_x0000_s317446" name="Equation" r:id="rId7" imgW="304800" imgH="393700" progId="Equation.DSMT4">
              <p:embed/>
            </p:oleObj>
          </a:graphicData>
        </a:graphic>
      </p:graphicFrame>
      <p:graphicFrame>
        <p:nvGraphicFramePr>
          <p:cNvPr id="379911" name="Object 7"/>
          <p:cNvGraphicFramePr>
            <a:graphicFrameLocks noChangeAspect="1"/>
          </p:cNvGraphicFramePr>
          <p:nvPr/>
        </p:nvGraphicFramePr>
        <p:xfrm>
          <a:off x="3565682" y="4114800"/>
          <a:ext cx="1463518" cy="1172246"/>
        </p:xfrm>
        <a:graphic>
          <a:graphicData uri="http://schemas.openxmlformats.org/presentationml/2006/ole">
            <p:oleObj spid="_x0000_s317447" name="Equation" r:id="rId8" imgW="508000" imgH="431800" progId="Equation.DSMT4">
              <p:embed/>
            </p:oleObj>
          </a:graphicData>
        </a:graphic>
      </p:graphicFrame>
      <p:graphicFrame>
        <p:nvGraphicFramePr>
          <p:cNvPr id="379912" name="Object 8"/>
          <p:cNvGraphicFramePr>
            <a:graphicFrameLocks noChangeAspect="1"/>
          </p:cNvGraphicFramePr>
          <p:nvPr/>
        </p:nvGraphicFramePr>
        <p:xfrm>
          <a:off x="5105400" y="4038600"/>
          <a:ext cx="1828800" cy="1241483"/>
        </p:xfrm>
        <a:graphic>
          <a:graphicData uri="http://schemas.openxmlformats.org/presentationml/2006/ole">
            <p:oleObj spid="_x0000_s317448" name="Equation" r:id="rId9" imgW="635000" imgH="457200" progId="Equation.DSMT4">
              <p:embed/>
            </p:oleObj>
          </a:graphicData>
        </a:graphic>
      </p:graphicFrame>
      <p:graphicFrame>
        <p:nvGraphicFramePr>
          <p:cNvPr id="379913" name="Object 9"/>
          <p:cNvGraphicFramePr>
            <a:graphicFrameLocks noChangeAspect="1"/>
          </p:cNvGraphicFramePr>
          <p:nvPr/>
        </p:nvGraphicFramePr>
        <p:xfrm>
          <a:off x="969963" y="5332413"/>
          <a:ext cx="6488112" cy="915987"/>
        </p:xfrm>
        <a:graphic>
          <a:graphicData uri="http://schemas.openxmlformats.org/presentationml/2006/ole">
            <p:oleObj spid="_x0000_s317449" name="Equation" r:id="rId10" imgW="3644900" imgH="546100" progId="Equation.DSMT4">
              <p:embed/>
            </p:oleObj>
          </a:graphicData>
        </a:graphic>
      </p:graphicFrame>
      <p:graphicFrame>
        <p:nvGraphicFramePr>
          <p:cNvPr id="379914" name="Object 10"/>
          <p:cNvGraphicFramePr>
            <a:graphicFrameLocks noChangeAspect="1"/>
          </p:cNvGraphicFramePr>
          <p:nvPr/>
        </p:nvGraphicFramePr>
        <p:xfrm>
          <a:off x="7745412" y="5461000"/>
          <a:ext cx="560388" cy="711200"/>
        </p:xfrm>
        <a:graphic>
          <a:graphicData uri="http://schemas.openxmlformats.org/presentationml/2006/ole">
            <p:oleObj spid="_x0000_s317450" name="Equation" r:id="rId11" imgW="292100" imgH="393700" progId="Equation.DSMT4">
              <p:embed/>
            </p:oleObj>
          </a:graphicData>
        </a:graphic>
      </p:graphicFrame>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0"/>
            <a:ext cx="7772400" cy="762000"/>
          </a:xfrm>
        </p:spPr>
        <p:txBody>
          <a:bodyPr/>
          <a:lstStyle/>
          <a:p>
            <a:pPr eaLnBrk="1" hangingPunct="1"/>
            <a:r>
              <a:rPr lang="en-US" sz="4000" dirty="0"/>
              <a:t>Limitations of the Bohr Model</a:t>
            </a:r>
          </a:p>
        </p:txBody>
      </p:sp>
      <p:sp>
        <p:nvSpPr>
          <p:cNvPr id="41987" name="Rectangle 3"/>
          <p:cNvSpPr>
            <a:spLocks noGrp="1" noChangeArrowheads="1"/>
          </p:cNvSpPr>
          <p:nvPr>
            <p:ph idx="1"/>
          </p:nvPr>
        </p:nvSpPr>
        <p:spPr>
          <a:xfrm>
            <a:off x="457200" y="533400"/>
            <a:ext cx="8229600" cy="5181600"/>
          </a:xfrm>
        </p:spPr>
        <p:txBody>
          <a:bodyPr/>
          <a:lstStyle/>
          <a:p>
            <a:pPr marL="609600" indent="-609600" eaLnBrk="1" hangingPunct="1">
              <a:spcBef>
                <a:spcPct val="0"/>
              </a:spcBef>
              <a:buFont typeface="Wingdings" pitchFamily="-84" charset="2"/>
              <a:buNone/>
            </a:pPr>
            <a:r>
              <a:rPr lang="en-US" dirty="0"/>
              <a:t>The Bohr model was a great step of the new quantum theory,</a:t>
            </a:r>
            <a:r>
              <a:rPr lang="en-US" dirty="0" smtClean="0"/>
              <a:t> but </a:t>
            </a:r>
            <a:r>
              <a:rPr lang="en-US" dirty="0"/>
              <a:t>it had its limitations</a:t>
            </a:r>
            <a:r>
              <a:rPr lang="en-US" dirty="0" smtClean="0"/>
              <a:t>.</a:t>
            </a:r>
          </a:p>
          <a:p>
            <a:pPr marL="609600" indent="-609600" eaLnBrk="1" hangingPunct="1">
              <a:buClr>
                <a:schemeClr val="tx1"/>
              </a:buClr>
              <a:buSzPct val="90000"/>
              <a:buFont typeface="Wingdings" pitchFamily="-84" charset="2"/>
              <a:buAutoNum type="arabicParenR"/>
            </a:pPr>
            <a:r>
              <a:rPr lang="en-US" dirty="0"/>
              <a:t>Works only to single-electron </a:t>
            </a:r>
            <a:r>
              <a:rPr lang="en-US" dirty="0" smtClean="0"/>
              <a:t>atoms</a:t>
            </a:r>
          </a:p>
          <a:p>
            <a:pPr marL="1009650" lvl="1" indent="-609600" eaLnBrk="1" hangingPunct="1">
              <a:buClr>
                <a:schemeClr val="tx1"/>
              </a:buClr>
              <a:buSzPct val="90000"/>
            </a:pPr>
            <a:r>
              <a:rPr lang="en-US" dirty="0" smtClean="0"/>
              <a:t>Even for ions </a:t>
            </a:r>
            <a:r>
              <a:rPr lang="en-US" dirty="0" err="1" smtClean="0">
                <a:sym typeface="Wingdings"/>
              </a:rPr>
              <a:t></a:t>
            </a:r>
            <a:r>
              <a:rPr lang="en-US" dirty="0" smtClean="0">
                <a:sym typeface="Wingdings"/>
              </a:rPr>
              <a:t> What would change?</a:t>
            </a:r>
          </a:p>
          <a:p>
            <a:pPr marL="1009650" lvl="1" indent="-609600" eaLnBrk="1" hangingPunct="1">
              <a:buClr>
                <a:schemeClr val="tx1"/>
              </a:buClr>
              <a:buSzPct val="90000"/>
            </a:pPr>
            <a:r>
              <a:rPr lang="en-US" dirty="0" smtClean="0">
                <a:sym typeface="Wingdings"/>
              </a:rPr>
              <a:t>The charge of the nucleus</a:t>
            </a:r>
            <a:endParaRPr lang="en-US" dirty="0" smtClean="0"/>
          </a:p>
          <a:p>
            <a:pPr marL="609600" indent="-609600" eaLnBrk="1" hangingPunct="1">
              <a:buClr>
                <a:schemeClr val="tx1"/>
              </a:buClr>
              <a:buSzPct val="90000"/>
              <a:buFont typeface="Wingdings" pitchFamily="-84" charset="2"/>
              <a:buAutoNum type="arabicParenR"/>
            </a:pPr>
            <a:r>
              <a:rPr lang="en-US" dirty="0"/>
              <a:t>Could not account for the intensities or the fine structure of the spectral </a:t>
            </a:r>
            <a:r>
              <a:rPr lang="en-US" dirty="0" smtClean="0"/>
              <a:t>lines</a:t>
            </a:r>
          </a:p>
          <a:p>
            <a:pPr marL="1009650" lvl="1" indent="-609600" eaLnBrk="1" hangingPunct="1">
              <a:buClr>
                <a:schemeClr val="tx1"/>
              </a:buClr>
              <a:buSzPct val="90000"/>
            </a:pPr>
            <a:r>
              <a:rPr lang="en-US" dirty="0" smtClean="0"/>
              <a:t>Fine structure is caused by the electron spin</a:t>
            </a:r>
          </a:p>
          <a:p>
            <a:pPr marL="1009650" lvl="1" indent="-609600" eaLnBrk="1" hangingPunct="1">
              <a:buClr>
                <a:schemeClr val="tx1"/>
              </a:buClr>
              <a:buSzPct val="90000"/>
            </a:pPr>
            <a:r>
              <a:rPr lang="en-US" dirty="0" smtClean="0"/>
              <a:t>When a magnetic field is applied, spectral lines split</a:t>
            </a:r>
          </a:p>
          <a:p>
            <a:pPr marL="609600" indent="-609600" eaLnBrk="1" hangingPunct="1">
              <a:buClr>
                <a:schemeClr val="tx1"/>
              </a:buClr>
              <a:buSzPct val="90000"/>
              <a:buFont typeface="Wingdings" pitchFamily="-84" charset="2"/>
              <a:buAutoNum type="arabicParenR"/>
            </a:pPr>
            <a:r>
              <a:rPr lang="en-US" dirty="0"/>
              <a:t>Could not explain the binding of atoms into </a:t>
            </a:r>
            <a:r>
              <a:rPr lang="en-US" dirty="0" smtClean="0"/>
              <a:t>molecules</a:t>
            </a:r>
          </a:p>
          <a:p>
            <a:pPr marL="609600" indent="-609600" eaLnBrk="1" hangingPunct="1">
              <a:buFont typeface="Wingdings" pitchFamily="-84" charset="2"/>
              <a:buNone/>
            </a:pPr>
            <a:endParaRPr lang="en-US" dirty="0"/>
          </a:p>
          <a:p>
            <a:pPr marL="609600" indent="-609600" eaLnBrk="1" hangingPunct="1">
              <a:buFont typeface="Wingdings" pitchFamily="-84" charset="2"/>
              <a:buNone/>
            </a:pPr>
            <a:endParaRPr lang="en-US" dirty="0"/>
          </a:p>
          <a:p>
            <a:pPr marL="609600" indent="-609600" eaLnBrk="1" hangingPunct="1">
              <a:buFont typeface="Wingdings" pitchFamily="-84" charset="2"/>
              <a:buNone/>
            </a:pPr>
            <a:endParaRPr lang="en-US" dirty="0"/>
          </a:p>
          <a:p>
            <a:pPr marL="609600" indent="-609600" eaLnBrk="1" hangingPunct="1">
              <a:buFont typeface="Wingdings" pitchFamily="-84" charset="2"/>
              <a:buNone/>
            </a:pPr>
            <a:endParaRPr lang="en-US" dirty="0"/>
          </a:p>
        </p:txBody>
      </p:sp>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72</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384002" name="Object 2"/>
          <p:cNvGraphicFramePr>
            <a:graphicFrameLocks noChangeAspect="1"/>
          </p:cNvGraphicFramePr>
          <p:nvPr/>
        </p:nvGraphicFramePr>
        <p:xfrm>
          <a:off x="5257800" y="2590800"/>
          <a:ext cx="1981200" cy="776063"/>
        </p:xfrm>
        <a:graphic>
          <a:graphicData uri="http://schemas.openxmlformats.org/presentationml/2006/ole">
            <p:oleObj spid="_x0000_s334850" name="Equation" r:id="rId3" imgW="1231900" imgH="482600" progId="Equation.DSMT4">
              <p:embed/>
            </p:oleObj>
          </a:graphicData>
        </a:graphic>
      </p:graphicFrame>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457200" y="76200"/>
            <a:ext cx="8226425" cy="636587"/>
          </a:xfrm>
        </p:spPr>
        <p:txBody>
          <a:bodyPr/>
          <a:lstStyle/>
          <a:p>
            <a:pPr eaLnBrk="1" hangingPunct="1">
              <a:defRPr/>
            </a:pPr>
            <a:r>
              <a:rPr lang="en-US" sz="3400" dirty="0" smtClean="0">
                <a:cs typeface="+mj-cs"/>
              </a:rPr>
              <a:t>X-Ray Scattering</a:t>
            </a:r>
          </a:p>
        </p:txBody>
      </p:sp>
      <p:sp>
        <p:nvSpPr>
          <p:cNvPr id="73731" name="Rectangle 3"/>
          <p:cNvSpPr>
            <a:spLocks noGrp="1" noChangeArrowheads="1"/>
          </p:cNvSpPr>
          <p:nvPr>
            <p:ph type="subTitle" idx="1"/>
          </p:nvPr>
        </p:nvSpPr>
        <p:spPr>
          <a:xfrm>
            <a:off x="457200" y="762000"/>
            <a:ext cx="8305800" cy="1524000"/>
          </a:xfrm>
        </p:spPr>
        <p:txBody>
          <a:bodyPr/>
          <a:lstStyle/>
          <a:p>
            <a:pPr marL="342900" indent="-342900" algn="l" eaLnBrk="1" hangingPunct="1">
              <a:lnSpc>
                <a:spcPct val="80000"/>
              </a:lnSpc>
              <a:buFont typeface="Wingdings" charset="0"/>
              <a:buChar char="n"/>
              <a:defRPr/>
            </a:pPr>
            <a:r>
              <a:rPr lang="en-US" sz="2800" dirty="0" smtClean="0">
                <a:cs typeface="+mn-cs"/>
              </a:rPr>
              <a:t>Max von Laue suggested that if </a:t>
            </a:r>
            <a:r>
              <a:rPr lang="en-US" sz="2800" dirty="0" err="1" smtClean="0">
                <a:cs typeface="+mn-cs"/>
              </a:rPr>
              <a:t>x</a:t>
            </a:r>
            <a:r>
              <a:rPr lang="en-US" sz="2800" dirty="0" smtClean="0">
                <a:cs typeface="+mn-cs"/>
              </a:rPr>
              <a:t> rays were a form of electromagnetic radiation, interference effects should be observed. (Wave property!!)</a:t>
            </a:r>
          </a:p>
          <a:p>
            <a:pPr marL="342900" indent="-342900" algn="l" eaLnBrk="1" hangingPunct="1">
              <a:lnSpc>
                <a:spcPct val="80000"/>
              </a:lnSpc>
              <a:buFont typeface="Wingdings" charset="0"/>
              <a:buChar char="n"/>
              <a:defRPr/>
            </a:pPr>
            <a:r>
              <a:rPr lang="en-US" sz="2800" dirty="0" smtClean="0">
                <a:cs typeface="+mn-cs"/>
              </a:rPr>
              <a:t>Crystals act as three-dimensional gratings, scattering the waves and producing observable interference effects.</a:t>
            </a:r>
          </a:p>
        </p:txBody>
      </p:sp>
      <p:pic>
        <p:nvPicPr>
          <p:cNvPr id="17414" name="Picture 1"/>
          <p:cNvPicPr>
            <a:picLocks/>
          </p:cNvPicPr>
          <p:nvPr/>
        </p:nvPicPr>
        <p:blipFill>
          <a:blip r:embed="rId2"/>
          <a:srcRect/>
          <a:stretch>
            <a:fillRect/>
          </a:stretch>
        </p:blipFill>
        <p:spPr bwMode="auto">
          <a:xfrm>
            <a:off x="533400" y="2819400"/>
            <a:ext cx="3886200" cy="3505200"/>
          </a:xfrm>
          <a:prstGeom prst="rect">
            <a:avLst/>
          </a:prstGeom>
          <a:noFill/>
          <a:ln w="9525">
            <a:noFill/>
            <a:miter lim="800000"/>
            <a:headEnd/>
            <a:tailEnd/>
          </a:ln>
        </p:spPr>
      </p:pic>
      <p:pic>
        <p:nvPicPr>
          <p:cNvPr id="17415" name="Picture 1"/>
          <p:cNvPicPr>
            <a:picLocks/>
          </p:cNvPicPr>
          <p:nvPr/>
        </p:nvPicPr>
        <p:blipFill>
          <a:blip r:embed="rId3"/>
          <a:srcRect/>
          <a:stretch>
            <a:fillRect/>
          </a:stretch>
        </p:blipFill>
        <p:spPr bwMode="auto">
          <a:xfrm>
            <a:off x="5257800" y="2743200"/>
            <a:ext cx="3429000" cy="35814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Monday, Oct. 8, 2012</a:t>
            </a:r>
            <a:endParaRPr lang="en-US"/>
          </a:p>
        </p:txBody>
      </p:sp>
      <p:sp>
        <p:nvSpPr>
          <p:cNvPr id="7" name="Slide Number Placeholder 6"/>
          <p:cNvSpPr>
            <a:spLocks noGrp="1"/>
          </p:cNvSpPr>
          <p:nvPr>
            <p:ph type="sldNum" sz="quarter" idx="12"/>
          </p:nvPr>
        </p:nvSpPr>
        <p:spPr/>
        <p:txBody>
          <a:bodyPr/>
          <a:lstStyle/>
          <a:p>
            <a:pPr>
              <a:defRPr/>
            </a:pPr>
            <a:fld id="{3DD774B2-BEFC-0F4C-8EFB-A9A3D81A594A}" type="slidenum">
              <a:rPr lang="en-US" smtClean="0"/>
              <a:pPr>
                <a:defRPr/>
              </a:pPr>
              <a:t>73</a:t>
            </a:fld>
            <a:endParaRPr lang="en-US"/>
          </a:p>
        </p:txBody>
      </p:sp>
      <p:sp>
        <p:nvSpPr>
          <p:cNvPr id="8" name="Footer Placeholder 7"/>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7" name="Rectangle 2"/>
          <p:cNvSpPr>
            <a:spLocks noGrp="1" noChangeArrowheads="1"/>
          </p:cNvSpPr>
          <p:nvPr>
            <p:ph type="ctrTitle"/>
          </p:nvPr>
        </p:nvSpPr>
        <p:spPr>
          <a:xfrm>
            <a:off x="457200" y="152400"/>
            <a:ext cx="8226425" cy="484187"/>
          </a:xfrm>
        </p:spPr>
        <p:txBody>
          <a:bodyPr/>
          <a:lstStyle/>
          <a:p>
            <a:pPr eaLnBrk="1" hangingPunct="1"/>
            <a:r>
              <a:rPr lang="en-US" sz="4000" dirty="0" smtClean="0">
                <a:cs typeface="ＭＳ Ｐゴシック" pitchFamily="-84" charset="-128"/>
              </a:rPr>
              <a:t>Bragg’</a:t>
            </a:r>
            <a:r>
              <a:rPr lang="en-US" altLang="ja-JP" sz="4000" dirty="0" smtClean="0">
                <a:cs typeface="ＭＳ Ｐゴシック" pitchFamily="-84" charset="-128"/>
              </a:rPr>
              <a:t>s </a:t>
            </a:r>
            <a:r>
              <a:rPr lang="en-US" altLang="ja-JP" sz="4000" dirty="0">
                <a:cs typeface="ＭＳ Ｐゴシック" pitchFamily="-84" charset="-128"/>
              </a:rPr>
              <a:t>Law</a:t>
            </a:r>
            <a:endParaRPr lang="en-US" sz="4000" dirty="0">
              <a:cs typeface="ＭＳ Ｐゴシック" pitchFamily="-84" charset="-128"/>
            </a:endParaRPr>
          </a:p>
        </p:txBody>
      </p:sp>
      <p:sp>
        <p:nvSpPr>
          <p:cNvPr id="75779" name="Rectangle 3"/>
          <p:cNvSpPr>
            <a:spLocks noGrp="1" noChangeArrowheads="1"/>
          </p:cNvSpPr>
          <p:nvPr>
            <p:ph type="subTitle" idx="1"/>
          </p:nvPr>
        </p:nvSpPr>
        <p:spPr>
          <a:xfrm>
            <a:off x="533400" y="762000"/>
            <a:ext cx="8153400" cy="2438400"/>
          </a:xfrm>
        </p:spPr>
        <p:txBody>
          <a:bodyPr/>
          <a:lstStyle/>
          <a:p>
            <a:pPr marL="342900" indent="-342900" algn="l" eaLnBrk="1" hangingPunct="1">
              <a:buFont typeface="Wingdings" charset="0"/>
              <a:buChar char="n"/>
              <a:defRPr/>
            </a:pPr>
            <a:r>
              <a:rPr lang="en-US" sz="2000" dirty="0" smtClean="0">
                <a:cs typeface="+mn-cs"/>
              </a:rPr>
              <a:t>William Lawrence Bragg interpreted the x-ray scattering as the reflection of the incident x-ray beam from a unique set of planes of atoms within the crystal.</a:t>
            </a:r>
          </a:p>
          <a:p>
            <a:pPr marL="342900" indent="-342900" algn="l" eaLnBrk="1" hangingPunct="1">
              <a:buFont typeface="Wingdings" charset="0"/>
              <a:buChar char="n"/>
              <a:defRPr/>
            </a:pPr>
            <a:r>
              <a:rPr lang="en-US" sz="2000" dirty="0" smtClean="0">
                <a:cs typeface="+mn-cs"/>
              </a:rPr>
              <a:t>There are two conditions for constructive interference of the scattered </a:t>
            </a:r>
            <a:r>
              <a:rPr lang="en-US" sz="2000" dirty="0" err="1" smtClean="0">
                <a:cs typeface="+mn-cs"/>
              </a:rPr>
              <a:t>x</a:t>
            </a:r>
            <a:r>
              <a:rPr lang="en-US" sz="2000" dirty="0" smtClean="0">
                <a:cs typeface="+mn-cs"/>
              </a:rPr>
              <a:t> rays: </a:t>
            </a:r>
          </a:p>
        </p:txBody>
      </p:sp>
      <p:pic>
        <p:nvPicPr>
          <p:cNvPr id="18440" name="Picture 1"/>
          <p:cNvPicPr>
            <a:picLocks/>
          </p:cNvPicPr>
          <p:nvPr/>
        </p:nvPicPr>
        <p:blipFill>
          <a:blip r:embed="rId2"/>
          <a:srcRect/>
          <a:stretch>
            <a:fillRect/>
          </a:stretch>
        </p:blipFill>
        <p:spPr bwMode="auto">
          <a:xfrm>
            <a:off x="3810000" y="1981200"/>
            <a:ext cx="4953000" cy="1828800"/>
          </a:xfrm>
          <a:prstGeom prst="rect">
            <a:avLst/>
          </a:prstGeom>
          <a:noFill/>
          <a:ln w="9525">
            <a:noFill/>
            <a:miter lim="800000"/>
            <a:headEnd/>
            <a:tailEnd/>
          </a:ln>
        </p:spPr>
      </p:pic>
      <p:pic>
        <p:nvPicPr>
          <p:cNvPr id="18441" name="Picture 1"/>
          <p:cNvPicPr>
            <a:picLocks/>
          </p:cNvPicPr>
          <p:nvPr/>
        </p:nvPicPr>
        <p:blipFill>
          <a:blip r:embed="rId3"/>
          <a:srcRect/>
          <a:stretch>
            <a:fillRect/>
          </a:stretch>
        </p:blipFill>
        <p:spPr bwMode="auto">
          <a:xfrm>
            <a:off x="2743200" y="4114800"/>
            <a:ext cx="2667000" cy="2057400"/>
          </a:xfrm>
          <a:prstGeom prst="rect">
            <a:avLst/>
          </a:prstGeom>
          <a:noFill/>
          <a:ln w="9525">
            <a:noFill/>
            <a:miter lim="800000"/>
            <a:headEnd/>
            <a:tailEnd/>
          </a:ln>
        </p:spPr>
      </p:pic>
      <p:pic>
        <p:nvPicPr>
          <p:cNvPr id="18442" name="Picture 1"/>
          <p:cNvPicPr>
            <a:picLocks/>
          </p:cNvPicPr>
          <p:nvPr/>
        </p:nvPicPr>
        <p:blipFill>
          <a:blip r:embed="rId4"/>
          <a:srcRect/>
          <a:stretch>
            <a:fillRect/>
          </a:stretch>
        </p:blipFill>
        <p:spPr bwMode="auto">
          <a:xfrm>
            <a:off x="5588000" y="4114800"/>
            <a:ext cx="3479800" cy="19812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Monday, Oct. 8, 2012</a:t>
            </a:r>
            <a:endParaRPr lang="en-US"/>
          </a:p>
        </p:txBody>
      </p:sp>
      <p:sp>
        <p:nvSpPr>
          <p:cNvPr id="9" name="Slide Number Placeholder 8"/>
          <p:cNvSpPr>
            <a:spLocks noGrp="1"/>
          </p:cNvSpPr>
          <p:nvPr>
            <p:ph type="sldNum" sz="quarter" idx="12"/>
          </p:nvPr>
        </p:nvSpPr>
        <p:spPr/>
        <p:txBody>
          <a:bodyPr/>
          <a:lstStyle/>
          <a:p>
            <a:pPr>
              <a:defRPr/>
            </a:pPr>
            <a:fld id="{3DD774B2-BEFC-0F4C-8EFB-A9A3D81A594A}" type="slidenum">
              <a:rPr lang="en-US" smtClean="0"/>
              <a:pPr>
                <a:defRPr/>
              </a:pPr>
              <a:t>74</a:t>
            </a:fld>
            <a:endParaRPr lang="en-US"/>
          </a:p>
        </p:txBody>
      </p:sp>
      <p:sp>
        <p:nvSpPr>
          <p:cNvPr id="10" name="Footer Placeholder 9"/>
          <p:cNvSpPr>
            <a:spLocks noGrp="1"/>
          </p:cNvSpPr>
          <p:nvPr>
            <p:ph type="ftr" sz="quarter" idx="11"/>
          </p:nvPr>
        </p:nvSpPr>
        <p:spPr/>
        <p:txBody>
          <a:bodyPr/>
          <a:lstStyle/>
          <a:p>
            <a:pPr>
              <a:defRPr/>
            </a:pPr>
            <a:r>
              <a:rPr lang="en-US" smtClean="0"/>
              <a:t>PHYS 3313-001, Fall 2012                      Dr. Jaehoon Yu</a:t>
            </a:r>
            <a:endParaRPr lang="en-US"/>
          </a:p>
        </p:txBody>
      </p:sp>
      <p:sp>
        <p:nvSpPr>
          <p:cNvPr id="11" name="Content Placeholder 2"/>
          <p:cNvSpPr txBox="1">
            <a:spLocks/>
          </p:cNvSpPr>
          <p:nvPr/>
        </p:nvSpPr>
        <p:spPr bwMode="auto">
          <a:xfrm>
            <a:off x="304800" y="1828800"/>
            <a:ext cx="3581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Pct val="90000"/>
              <a:buFontTx/>
              <a:buAutoNum type="arabicParenR"/>
              <a:tabLst/>
              <a:defRPr/>
            </a:pPr>
            <a:r>
              <a:rPr kumimoji="0" lang="en-US" sz="20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The angle of incidence must equal the angle of reflection of the outgoing wave. (total reflection)</a:t>
            </a:r>
          </a:p>
          <a:p>
            <a:pPr marL="342900" marR="0" lvl="0" indent="-342900" algn="l" defTabSz="914400" rtl="0" eaLnBrk="0" fontAlgn="base" latinLnBrk="0" hangingPunct="0">
              <a:lnSpc>
                <a:spcPct val="100000"/>
              </a:lnSpc>
              <a:spcBef>
                <a:spcPct val="20000"/>
              </a:spcBef>
              <a:spcAft>
                <a:spcPct val="0"/>
              </a:spcAft>
              <a:buClrTx/>
              <a:buSzPct val="90000"/>
              <a:buFontTx/>
              <a:buAutoNum type="arabicParenR"/>
              <a:tabLst/>
              <a:defRPr/>
            </a:pPr>
            <a:r>
              <a:rPr kumimoji="0" lang="en-US" sz="20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The difference in path lengths between two rays must be an integral number of wavelengths.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endParaRPr>
          </a:p>
          <a:p>
            <a:pPr marL="342900" marR="0" lvl="0" indent="-342900" algn="l" defTabSz="914400" rtl="0" eaLnBrk="0" fontAlgn="base" latinLnBrk="0" hangingPunct="0">
              <a:lnSpc>
                <a:spcPct val="100000"/>
              </a:lnSpc>
              <a:spcBef>
                <a:spcPct val="20000"/>
              </a:spcBef>
              <a:spcAft>
                <a:spcPct val="0"/>
              </a:spcAft>
              <a:buClr>
                <a:srgbClr val="0000FF"/>
              </a:buClr>
              <a:buSzTx/>
              <a:buFont typeface="Wingdings" pitchFamily="-84" charset="2"/>
              <a:buChar char="§"/>
              <a:tabLst/>
              <a:defRPr/>
            </a:pPr>
            <a:r>
              <a:rPr kumimoji="0" lang="en-US" sz="2000" b="1"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Bragg’</a:t>
            </a:r>
            <a:r>
              <a:rPr kumimoji="0" lang="en-US" altLang="ja-JP" sz="2000" b="1"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s Law: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1"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	</a:t>
            </a:r>
            <a:r>
              <a:rPr kumimoji="0" lang="en-US" sz="2000" b="0" i="1" u="none" strike="noStrike" kern="0" cap="none" spc="0" normalizeH="0" baseline="0" noProof="0" dirty="0" err="1" smtClean="0">
                <a:ln>
                  <a:noFill/>
                </a:ln>
                <a:solidFill>
                  <a:schemeClr val="accent2"/>
                </a:solidFill>
                <a:effectLst/>
                <a:uLnTx/>
                <a:uFillTx/>
                <a:latin typeface="+mn-lt"/>
                <a:ea typeface="ＭＳ Ｐゴシック" pitchFamily="-1" charset="-128"/>
                <a:cs typeface="ＭＳ Ｐゴシック" pitchFamily="-1" charset="-128"/>
              </a:rPr>
              <a:t>n</a:t>
            </a:r>
            <a:r>
              <a:rPr kumimoji="0" lang="el-GR" sz="20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λ</a:t>
            </a:r>
            <a:r>
              <a:rPr kumimoji="0" lang="en-US" sz="20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 = 2</a:t>
            </a:r>
            <a:r>
              <a:rPr kumimoji="0" lang="en-US" sz="2000" b="0" i="1"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d</a:t>
            </a:r>
            <a:r>
              <a:rPr kumimoji="0" lang="en-US" sz="20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 sin </a:t>
            </a:r>
            <a:r>
              <a:rPr kumimoji="0" lang="el-GR" sz="2000" b="0" i="1"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θ</a:t>
            </a:r>
            <a:r>
              <a:rPr kumimoji="0" lang="en-US" sz="2000" b="0" i="1"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1"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	</a:t>
            </a:r>
            <a:r>
              <a:rPr kumimoji="0" lang="en-US" sz="20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a:t>
            </a:r>
            <a:r>
              <a:rPr kumimoji="0" lang="en-US" sz="2000" b="0" i="1" u="none" strike="noStrike" kern="0" cap="none" spc="0" normalizeH="0" baseline="0" noProof="0" dirty="0" err="1" smtClean="0">
                <a:ln>
                  <a:noFill/>
                </a:ln>
                <a:solidFill>
                  <a:schemeClr val="accent2"/>
                </a:solidFill>
                <a:effectLst/>
                <a:uLnTx/>
                <a:uFillTx/>
                <a:latin typeface="+mn-lt"/>
                <a:ea typeface="Arial" pitchFamily="-84" charset="0"/>
                <a:cs typeface="Arial" pitchFamily="-84" charset="0"/>
              </a:rPr>
              <a:t>n</a:t>
            </a:r>
            <a:r>
              <a:rPr kumimoji="0" lang="en-US" sz="20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 = integer)</a:t>
            </a:r>
            <a:endParaRPr kumimoji="0" lang="el-GR" sz="20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endParaRP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Rectangle 3"/>
          <p:cNvSpPr txBox="1">
            <a:spLocks noChangeArrowheads="1"/>
          </p:cNvSpPr>
          <p:nvPr/>
        </p:nvSpPr>
        <p:spPr bwMode="auto">
          <a:xfrm>
            <a:off x="381000" y="1905000"/>
            <a:ext cx="8154988" cy="381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FontTx/>
              <a:buChar char="•"/>
              <a:defRPr/>
            </a:pPr>
            <a:r>
              <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rPr>
              <a:t>Bragg’s law: </a:t>
            </a:r>
            <a:r>
              <a:rPr lang="en-US" sz="2000" i="1" kern="0" dirty="0" err="1" smtClean="0">
                <a:solidFill>
                  <a:schemeClr val="accent2"/>
                </a:solidFill>
                <a:ea typeface="ＭＳ Ｐゴシック" pitchFamily="-1" charset="-128"/>
                <a:cs typeface="ＭＳ Ｐゴシック" pitchFamily="-1" charset="-128"/>
              </a:rPr>
              <a:t>n</a:t>
            </a:r>
            <a:r>
              <a:rPr lang="el-GR" sz="2000" kern="0" dirty="0" smtClean="0">
                <a:solidFill>
                  <a:schemeClr val="accent2"/>
                </a:solidFill>
                <a:ea typeface="Arial" pitchFamily="-84" charset="0"/>
                <a:cs typeface="Arial" pitchFamily="-84" charset="0"/>
              </a:rPr>
              <a:t>λ</a:t>
            </a:r>
            <a:r>
              <a:rPr lang="en-US" sz="2000" kern="0" dirty="0" smtClean="0">
                <a:solidFill>
                  <a:schemeClr val="accent2"/>
                </a:solidFill>
                <a:ea typeface="Arial" pitchFamily="-84" charset="0"/>
                <a:cs typeface="Arial" pitchFamily="-84" charset="0"/>
              </a:rPr>
              <a:t> = 2</a:t>
            </a:r>
            <a:r>
              <a:rPr lang="en-US" sz="2000" i="1" kern="0" dirty="0" smtClean="0">
                <a:solidFill>
                  <a:schemeClr val="accent2"/>
                </a:solidFill>
                <a:ea typeface="Arial" pitchFamily="-84" charset="0"/>
                <a:cs typeface="Arial" pitchFamily="-84" charset="0"/>
              </a:rPr>
              <a:t>d</a:t>
            </a:r>
            <a:r>
              <a:rPr lang="en-US" sz="2000" kern="0" dirty="0" smtClean="0">
                <a:solidFill>
                  <a:schemeClr val="accent2"/>
                </a:solidFill>
                <a:ea typeface="Arial" pitchFamily="-84" charset="0"/>
                <a:cs typeface="Arial" pitchFamily="-84" charset="0"/>
              </a:rPr>
              <a:t> sin </a:t>
            </a:r>
            <a:r>
              <a:rPr lang="el-GR" sz="2000" i="1" kern="0" dirty="0" smtClean="0">
                <a:solidFill>
                  <a:schemeClr val="accent2"/>
                </a:solidFill>
                <a:ea typeface="Arial" pitchFamily="-84" charset="0"/>
                <a:cs typeface="Arial" pitchFamily="-84" charset="0"/>
              </a:rPr>
              <a:t>θ</a:t>
            </a:r>
            <a:r>
              <a:rPr lang="en-US" sz="2000" i="1" kern="0" dirty="0" smtClean="0">
                <a:solidFill>
                  <a:schemeClr val="accent2"/>
                </a:solidFill>
                <a:ea typeface="Arial" pitchFamily="-84" charset="0"/>
                <a:cs typeface="Arial" pitchFamily="-84" charset="0"/>
              </a:rPr>
              <a:t> </a:t>
            </a:r>
          </a:p>
          <a:p>
            <a:pPr marL="342900" lvl="0" indent="-342900">
              <a:spcBef>
                <a:spcPct val="20000"/>
              </a:spcBef>
              <a:buFontTx/>
              <a:buChar char="•"/>
              <a:defRPr/>
            </a:pPr>
            <a:r>
              <a:rPr kumimoji="0" lang="en-US" sz="2000" b="0" i="1"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What</a:t>
            </a:r>
            <a:r>
              <a:rPr kumimoji="0" lang="en-US" sz="2000" b="0" i="1" u="none" strike="noStrike" kern="0" cap="none" spc="0" normalizeH="0" noProof="0" dirty="0" smtClean="0">
                <a:ln>
                  <a:noFill/>
                </a:ln>
                <a:solidFill>
                  <a:schemeClr val="accent2"/>
                </a:solidFill>
                <a:effectLst/>
                <a:uLnTx/>
                <a:uFillTx/>
                <a:latin typeface="+mn-lt"/>
                <a:ea typeface="Arial" pitchFamily="-84" charset="0"/>
                <a:cs typeface="Arial" pitchFamily="-84" charset="0"/>
              </a:rPr>
              <a:t> do we need to know to use this?  The lattice spacing </a:t>
            </a:r>
            <a:r>
              <a:rPr kumimoji="0" lang="en-US" sz="2000" b="0" i="1" u="none" strike="noStrike" kern="0" cap="none" spc="0" normalizeH="0" noProof="0" dirty="0" err="1" smtClean="0">
                <a:ln>
                  <a:noFill/>
                </a:ln>
                <a:solidFill>
                  <a:schemeClr val="accent2"/>
                </a:solidFill>
                <a:effectLst/>
                <a:uLnTx/>
                <a:uFillTx/>
                <a:latin typeface="+mn-lt"/>
                <a:ea typeface="Arial" pitchFamily="-84" charset="0"/>
                <a:cs typeface="Arial" pitchFamily="-84" charset="0"/>
              </a:rPr>
              <a:t>d</a:t>
            </a:r>
            <a:r>
              <a:rPr lang="en-US" sz="2000" i="1" kern="0" dirty="0" smtClean="0">
                <a:solidFill>
                  <a:schemeClr val="accent2"/>
                </a:solidFill>
                <a:latin typeface="+mn-lt"/>
                <a:ea typeface="Arial" pitchFamily="-84" charset="0"/>
                <a:cs typeface="Arial" pitchFamily="-84" charset="0"/>
              </a:rPr>
              <a:t>!</a:t>
            </a:r>
          </a:p>
          <a:p>
            <a:pPr marL="342900" lvl="0" indent="-342900">
              <a:spcBef>
                <a:spcPct val="20000"/>
              </a:spcBef>
              <a:buFontTx/>
              <a:buChar char="•"/>
              <a:defRPr/>
            </a:pPr>
            <a:r>
              <a:rPr kumimoji="0" lang="en-US" sz="2000" b="0" i="1"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We</a:t>
            </a:r>
            <a:r>
              <a:rPr kumimoji="0" lang="en-US" sz="2000" b="0" i="1" u="none" strike="noStrike" kern="0" cap="none" spc="0" normalizeH="0" noProof="0" dirty="0" smtClean="0">
                <a:ln>
                  <a:noFill/>
                </a:ln>
                <a:solidFill>
                  <a:schemeClr val="accent2"/>
                </a:solidFill>
                <a:effectLst/>
                <a:uLnTx/>
                <a:uFillTx/>
                <a:latin typeface="+mn-lt"/>
                <a:ea typeface="Arial" pitchFamily="-84" charset="0"/>
                <a:cs typeface="Arial" pitchFamily="-84" charset="0"/>
              </a:rPr>
              <a:t> know </a:t>
            </a:r>
            <a:r>
              <a:rPr kumimoji="0" lang="en-US" sz="2000" b="0" i="1" u="none" strike="noStrike" kern="0" cap="none" spc="0" normalizeH="0" noProof="0" dirty="0" err="1" smtClean="0">
                <a:ln>
                  <a:noFill/>
                </a:ln>
                <a:solidFill>
                  <a:schemeClr val="accent2"/>
                </a:solidFill>
                <a:effectLst/>
                <a:uLnTx/>
                <a:uFillTx/>
                <a:latin typeface="+mn-lt"/>
                <a:ea typeface="Arial" pitchFamily="-84" charset="0"/>
                <a:cs typeface="Arial" pitchFamily="-84" charset="0"/>
              </a:rPr>
              <a:t>n</a:t>
            </a:r>
            <a:r>
              <a:rPr kumimoji="0" lang="en-US" sz="2000" b="0" i="1" u="none" strike="noStrike" kern="0" cap="none" spc="0" normalizeH="0" noProof="0" dirty="0" smtClean="0">
                <a:ln>
                  <a:noFill/>
                </a:ln>
                <a:solidFill>
                  <a:schemeClr val="accent2"/>
                </a:solidFill>
                <a:effectLst/>
                <a:uLnTx/>
                <a:uFillTx/>
                <a:latin typeface="+mn-lt"/>
                <a:ea typeface="Arial" pitchFamily="-84" charset="0"/>
                <a:cs typeface="Arial" pitchFamily="-84" charset="0"/>
              </a:rPr>
              <a:t>=1 and 2</a:t>
            </a:r>
            <a:r>
              <a:rPr lang="el-GR" sz="2000" i="1" kern="0" dirty="0" smtClean="0">
                <a:solidFill>
                  <a:schemeClr val="accent2"/>
                </a:solidFill>
                <a:ea typeface="Arial" pitchFamily="-84" charset="0"/>
                <a:cs typeface="Arial" pitchFamily="-84" charset="0"/>
              </a:rPr>
              <a:t>θ</a:t>
            </a:r>
            <a:r>
              <a:rPr kumimoji="0" lang="en-US" sz="2000" b="0" i="1" u="none" strike="noStrike" kern="0" cap="none" spc="0" normalizeH="0" noProof="0" dirty="0" smtClean="0">
                <a:ln>
                  <a:noFill/>
                </a:ln>
                <a:solidFill>
                  <a:schemeClr val="accent2"/>
                </a:solidFill>
                <a:effectLst/>
                <a:uLnTx/>
                <a:uFillTx/>
                <a:latin typeface="+mn-lt"/>
                <a:ea typeface="Arial" pitchFamily="-84" charset="0"/>
                <a:cs typeface="Arial" pitchFamily="-84" charset="0"/>
              </a:rPr>
              <a:t>=20</a:t>
            </a:r>
            <a:r>
              <a:rPr kumimoji="0" lang="en-US" sz="2000" b="0" i="1" u="none" strike="noStrike" kern="0" cap="none" spc="0" normalizeH="0" baseline="30000" noProof="0" dirty="0" smtClean="0">
                <a:ln>
                  <a:noFill/>
                </a:ln>
                <a:solidFill>
                  <a:schemeClr val="accent2"/>
                </a:solidFill>
                <a:effectLst/>
                <a:uLnTx/>
                <a:uFillTx/>
                <a:latin typeface="+mn-lt"/>
                <a:ea typeface="Arial" pitchFamily="-84" charset="0"/>
                <a:cs typeface="Arial" pitchFamily="-84" charset="0"/>
              </a:rPr>
              <a:t>o</a:t>
            </a:r>
            <a:r>
              <a:rPr kumimoji="0" lang="en-US" sz="2000" b="0" i="1" u="none" strike="noStrike" kern="0" cap="none" spc="0" normalizeH="0" noProof="0" dirty="0" smtClean="0">
                <a:ln>
                  <a:noFill/>
                </a:ln>
                <a:solidFill>
                  <a:schemeClr val="accent2"/>
                </a:solidFill>
                <a:effectLst/>
                <a:uLnTx/>
                <a:uFillTx/>
                <a:latin typeface="+mn-lt"/>
                <a:ea typeface="Arial" pitchFamily="-84" charset="0"/>
                <a:cs typeface="Arial" pitchFamily="-84" charset="0"/>
              </a:rPr>
              <a:t>.</a:t>
            </a:r>
          </a:p>
          <a:p>
            <a:pPr marL="342900" lvl="0" indent="-342900">
              <a:spcBef>
                <a:spcPct val="20000"/>
              </a:spcBef>
              <a:buFontTx/>
              <a:buChar char="•"/>
              <a:defRPr/>
            </a:pPr>
            <a:r>
              <a:rPr lang="en-US" sz="2000" i="1" kern="0" baseline="0" dirty="0" smtClean="0">
                <a:solidFill>
                  <a:schemeClr val="accent2"/>
                </a:solidFill>
                <a:latin typeface="+mn-lt"/>
                <a:ea typeface="Arial" pitchFamily="-84" charset="0"/>
                <a:cs typeface="Arial" pitchFamily="-84" charset="0"/>
              </a:rPr>
              <a:t>We use the density of </a:t>
            </a:r>
            <a:r>
              <a:rPr lang="en-US" sz="2000" i="1" kern="0" baseline="0" dirty="0" err="1" smtClean="0">
                <a:solidFill>
                  <a:schemeClr val="accent2"/>
                </a:solidFill>
                <a:latin typeface="+mn-lt"/>
                <a:ea typeface="Arial" pitchFamily="-84" charset="0"/>
                <a:cs typeface="Arial" pitchFamily="-84" charset="0"/>
              </a:rPr>
              <a:t>NaCl</a:t>
            </a:r>
            <a:r>
              <a:rPr lang="en-US" sz="2000" i="1" kern="0" baseline="0" dirty="0" smtClean="0">
                <a:solidFill>
                  <a:schemeClr val="accent2"/>
                </a:solidFill>
                <a:latin typeface="+mn-lt"/>
                <a:ea typeface="Arial" pitchFamily="-84" charset="0"/>
                <a:cs typeface="Arial" pitchFamily="-84" charset="0"/>
              </a:rPr>
              <a:t> to</a:t>
            </a:r>
            <a:r>
              <a:rPr lang="en-US" sz="2000" i="1" kern="0" dirty="0" smtClean="0">
                <a:solidFill>
                  <a:schemeClr val="accent2"/>
                </a:solidFill>
                <a:latin typeface="+mn-lt"/>
                <a:ea typeface="Arial" pitchFamily="-84" charset="0"/>
                <a:cs typeface="Arial" pitchFamily="-84" charset="0"/>
              </a:rPr>
              <a:t> find out what </a:t>
            </a:r>
            <a:r>
              <a:rPr lang="en-US" sz="2000" i="1" kern="0" dirty="0" err="1" smtClean="0">
                <a:solidFill>
                  <a:schemeClr val="accent2"/>
                </a:solidFill>
                <a:latin typeface="+mn-lt"/>
                <a:ea typeface="Arial" pitchFamily="-84" charset="0"/>
                <a:cs typeface="Arial" pitchFamily="-84" charset="0"/>
              </a:rPr>
              <a:t>d</a:t>
            </a:r>
            <a:r>
              <a:rPr lang="en-US" sz="2000" i="1" kern="0" dirty="0" smtClean="0">
                <a:solidFill>
                  <a:schemeClr val="accent2"/>
                </a:solidFill>
                <a:latin typeface="+mn-lt"/>
                <a:ea typeface="Arial" pitchFamily="-84" charset="0"/>
                <a:cs typeface="Arial" pitchFamily="-84" charset="0"/>
              </a:rPr>
              <a:t> is.</a:t>
            </a: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marR="0" lvl="0" indent="-342900" algn="ctr"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rgbClr val="3333CC"/>
              </a:solidFill>
              <a:effectLst/>
              <a:uLnTx/>
              <a:uFillTx/>
              <a:latin typeface="+mn-lt"/>
              <a:ea typeface="ＭＳ Ｐゴシック" pitchFamily="-1" charset="-128"/>
              <a:cs typeface="ＭＳ Ｐゴシック" pitchFamily="-1" charset="-128"/>
            </a:endParaRPr>
          </a:p>
        </p:txBody>
      </p:sp>
      <p:sp>
        <p:nvSpPr>
          <p:cNvPr id="22530" name="Rectangle 35"/>
          <p:cNvSpPr>
            <a:spLocks noGrp="1" noChangeArrowheads="1"/>
          </p:cNvSpPr>
          <p:nvPr>
            <p:ph type="body" sz="half" idx="1"/>
          </p:nvPr>
        </p:nvSpPr>
        <p:spPr>
          <a:xfrm>
            <a:off x="304800" y="762000"/>
            <a:ext cx="8534400" cy="1143000"/>
          </a:xfrm>
        </p:spPr>
        <p:txBody>
          <a:bodyPr/>
          <a:lstStyle/>
          <a:p>
            <a:pPr marL="0" indent="0" eaLnBrk="1" hangingPunct="1">
              <a:spcBef>
                <a:spcPts val="0"/>
              </a:spcBef>
              <a:buNone/>
            </a:pPr>
            <a:r>
              <a:rPr lang="en-US" sz="2000" dirty="0" smtClean="0">
                <a:cs typeface="ＭＳ Ｐゴシック" pitchFamily="-84" charset="-128"/>
              </a:rPr>
              <a:t>X rays scattered from rock salt (</a:t>
            </a:r>
            <a:r>
              <a:rPr lang="en-US" sz="2000" dirty="0" err="1" smtClean="0">
                <a:cs typeface="ＭＳ Ｐゴシック" pitchFamily="-84" charset="-128"/>
              </a:rPr>
              <a:t>NaCl</a:t>
            </a:r>
            <a:r>
              <a:rPr lang="en-US" sz="2000" dirty="0" smtClean="0">
                <a:cs typeface="ＭＳ Ｐゴシック" pitchFamily="-84" charset="-128"/>
              </a:rPr>
              <a:t>) are observed to have an intense maximum at an angle of 20</a:t>
            </a:r>
            <a:r>
              <a:rPr lang="en-US" sz="2000" baseline="30000" dirty="0" smtClean="0">
                <a:cs typeface="ＭＳ Ｐゴシック" pitchFamily="-84" charset="-128"/>
              </a:rPr>
              <a:t>o</a:t>
            </a:r>
            <a:r>
              <a:rPr lang="en-US" sz="2000" dirty="0" smtClean="0">
                <a:cs typeface="ＭＳ Ｐゴシック" pitchFamily="-84" charset="-128"/>
              </a:rPr>
              <a:t> from the incident direction. Assuming </a:t>
            </a:r>
            <a:r>
              <a:rPr lang="en-US" sz="2000" dirty="0" err="1" smtClean="0">
                <a:cs typeface="ＭＳ Ｐゴシック" pitchFamily="-84" charset="-128"/>
              </a:rPr>
              <a:t>n</a:t>
            </a:r>
            <a:r>
              <a:rPr lang="en-US" sz="2000" dirty="0" smtClean="0">
                <a:cs typeface="ＭＳ Ｐゴシック" pitchFamily="-84" charset="-128"/>
              </a:rPr>
              <a:t>=1 (from the intensity), what must be the wavelength of the incident radiation? </a:t>
            </a:r>
            <a:endParaRPr lang="en-US" sz="2000" dirty="0">
              <a:cs typeface="ＭＳ Ｐゴシック" pitchFamily="-84" charset="-128"/>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dirty="0" smtClean="0">
                <a:cs typeface="ＭＳ Ｐゴシック" pitchFamily="-84" charset="-128"/>
              </a:rPr>
              <a:t>Ex 5.1: Bragg’s Law</a:t>
            </a:r>
            <a:endParaRPr lang="en-US"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Oct. 8, 2012</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75</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416777" name="Object 9"/>
          <p:cNvGraphicFramePr>
            <a:graphicFrameLocks noChangeAspect="1"/>
          </p:cNvGraphicFramePr>
          <p:nvPr/>
        </p:nvGraphicFramePr>
        <p:xfrm>
          <a:off x="741363" y="3505200"/>
          <a:ext cx="1147762" cy="669925"/>
        </p:xfrm>
        <a:graphic>
          <a:graphicData uri="http://schemas.openxmlformats.org/presentationml/2006/ole">
            <p:oleObj spid="_x0000_s338946" name="Equation" r:id="rId3" imgW="673100" imgH="393700" progId="Equation.DSMT4">
              <p:embed/>
            </p:oleObj>
          </a:graphicData>
        </a:graphic>
      </p:graphicFrame>
      <p:sp>
        <p:nvSpPr>
          <p:cNvPr id="22" name="Right Arrow 21"/>
          <p:cNvSpPr/>
          <p:nvPr/>
        </p:nvSpPr>
        <p:spPr bwMode="auto">
          <a:xfrm>
            <a:off x="3657600" y="5105400"/>
            <a:ext cx="609600" cy="381000"/>
          </a:xfrm>
          <a:prstGeom prst="rightArrow">
            <a:avLst/>
          </a:prstGeom>
          <a:solidFill>
            <a:srgbClr val="FFFF00"/>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aphicFrame>
        <p:nvGraphicFramePr>
          <p:cNvPr id="487434" name="Object 10"/>
          <p:cNvGraphicFramePr>
            <a:graphicFrameLocks noChangeAspect="1"/>
          </p:cNvGraphicFramePr>
          <p:nvPr/>
        </p:nvGraphicFramePr>
        <p:xfrm>
          <a:off x="990600" y="4970463"/>
          <a:ext cx="2468563" cy="668337"/>
        </p:xfrm>
        <a:graphic>
          <a:graphicData uri="http://schemas.openxmlformats.org/presentationml/2006/ole">
            <p:oleObj spid="_x0000_s338947" name="Equation" r:id="rId4" imgW="1447800" imgH="393700" progId="Equation.DSMT4">
              <p:embed/>
            </p:oleObj>
          </a:graphicData>
        </a:graphic>
      </p:graphicFrame>
      <p:graphicFrame>
        <p:nvGraphicFramePr>
          <p:cNvPr id="487435" name="Object 11"/>
          <p:cNvGraphicFramePr>
            <a:graphicFrameLocks noChangeAspect="1"/>
          </p:cNvGraphicFramePr>
          <p:nvPr/>
        </p:nvGraphicFramePr>
        <p:xfrm>
          <a:off x="842962" y="5675313"/>
          <a:ext cx="4414838" cy="344487"/>
        </p:xfrm>
        <a:graphic>
          <a:graphicData uri="http://schemas.openxmlformats.org/presentationml/2006/ole">
            <p:oleObj spid="_x0000_s338948" name="Equation" r:id="rId5" imgW="2590800" imgH="203200" progId="Equation.DSMT4">
              <p:embed/>
            </p:oleObj>
          </a:graphicData>
        </a:graphic>
      </p:graphicFrame>
      <p:graphicFrame>
        <p:nvGraphicFramePr>
          <p:cNvPr id="487436" name="Object 12"/>
          <p:cNvGraphicFramePr>
            <a:graphicFrameLocks noChangeAspect="1"/>
          </p:cNvGraphicFramePr>
          <p:nvPr/>
        </p:nvGraphicFramePr>
        <p:xfrm>
          <a:off x="4338638" y="4867275"/>
          <a:ext cx="3074987" cy="733425"/>
        </p:xfrm>
        <a:graphic>
          <a:graphicData uri="http://schemas.openxmlformats.org/presentationml/2006/ole">
            <p:oleObj spid="_x0000_s338949" name="Equation" r:id="rId6" imgW="1803400" imgH="431800" progId="Equation.DSMT4">
              <p:embed/>
            </p:oleObj>
          </a:graphicData>
        </a:graphic>
      </p:graphicFrame>
      <p:graphicFrame>
        <p:nvGraphicFramePr>
          <p:cNvPr id="487437" name="Object 13"/>
          <p:cNvGraphicFramePr>
            <a:graphicFrameLocks noChangeAspect="1"/>
          </p:cNvGraphicFramePr>
          <p:nvPr/>
        </p:nvGraphicFramePr>
        <p:xfrm>
          <a:off x="1905000" y="3521075"/>
          <a:ext cx="1147763" cy="669925"/>
        </p:xfrm>
        <a:graphic>
          <a:graphicData uri="http://schemas.openxmlformats.org/presentationml/2006/ole">
            <p:oleObj spid="_x0000_s338950" name="Equation" r:id="rId7" imgW="673100" imgH="393700" progId="Equation.DSMT4">
              <p:embed/>
            </p:oleObj>
          </a:graphicData>
        </a:graphic>
      </p:graphicFrame>
      <p:graphicFrame>
        <p:nvGraphicFramePr>
          <p:cNvPr id="487438" name="Object 14"/>
          <p:cNvGraphicFramePr>
            <a:graphicFrameLocks noChangeAspect="1"/>
          </p:cNvGraphicFramePr>
          <p:nvPr/>
        </p:nvGraphicFramePr>
        <p:xfrm>
          <a:off x="3076575" y="3429000"/>
          <a:ext cx="4695825" cy="841375"/>
        </p:xfrm>
        <a:graphic>
          <a:graphicData uri="http://schemas.openxmlformats.org/presentationml/2006/ole">
            <p:oleObj spid="_x0000_s338951" name="Equation" r:id="rId8" imgW="2755900" imgH="495300" progId="Equation.DSMT4">
              <p:embed/>
            </p:oleObj>
          </a:graphicData>
        </a:graphic>
      </p:graphicFrame>
      <p:graphicFrame>
        <p:nvGraphicFramePr>
          <p:cNvPr id="487439" name="Object 15"/>
          <p:cNvGraphicFramePr>
            <a:graphicFrameLocks noChangeAspect="1"/>
          </p:cNvGraphicFramePr>
          <p:nvPr/>
        </p:nvGraphicFramePr>
        <p:xfrm>
          <a:off x="762000" y="4283075"/>
          <a:ext cx="2747963" cy="669925"/>
        </p:xfrm>
        <a:graphic>
          <a:graphicData uri="http://schemas.openxmlformats.org/presentationml/2006/ole">
            <p:oleObj spid="_x0000_s338952" name="Equation" r:id="rId9" imgW="1612900" imgH="393700" progId="Equation.DSMT4">
              <p:embed/>
            </p:oleObj>
          </a:graphicData>
        </a:graphic>
      </p:graphicFrame>
      <p:graphicFrame>
        <p:nvGraphicFramePr>
          <p:cNvPr id="487440" name="Object 16"/>
          <p:cNvGraphicFramePr>
            <a:graphicFrameLocks noChangeAspect="1"/>
          </p:cNvGraphicFramePr>
          <p:nvPr/>
        </p:nvGraphicFramePr>
        <p:xfrm>
          <a:off x="3517900" y="4267200"/>
          <a:ext cx="2120900" cy="669925"/>
        </p:xfrm>
        <a:graphic>
          <a:graphicData uri="http://schemas.openxmlformats.org/presentationml/2006/ole">
            <p:oleObj spid="_x0000_s338953" name="Equation" r:id="rId10" imgW="1244600" imgH="393700" progId="Equation.DSMT4">
              <p:embed/>
            </p:oleObj>
          </a:graphicData>
        </a:graphic>
      </p:graphicFrame>
      <p:graphicFrame>
        <p:nvGraphicFramePr>
          <p:cNvPr id="487441" name="Object 17"/>
          <p:cNvGraphicFramePr>
            <a:graphicFrameLocks noChangeAspect="1"/>
          </p:cNvGraphicFramePr>
          <p:nvPr/>
        </p:nvGraphicFramePr>
        <p:xfrm>
          <a:off x="5640387" y="4267200"/>
          <a:ext cx="1903413" cy="669925"/>
        </p:xfrm>
        <a:graphic>
          <a:graphicData uri="http://schemas.openxmlformats.org/presentationml/2006/ole">
            <p:oleObj spid="_x0000_s338954" name="Equation" r:id="rId11" imgW="1117600" imgH="393700" progId="Equation.DSMT4">
              <p:embed/>
            </p:oleObj>
          </a:graphicData>
        </a:graphic>
      </p:graphicFrame>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76200"/>
            <a:ext cx="8229600" cy="484187"/>
          </a:xfrm>
        </p:spPr>
        <p:txBody>
          <a:bodyPr/>
          <a:lstStyle/>
          <a:p>
            <a:pPr eaLnBrk="1" hangingPunct="1">
              <a:defRPr/>
            </a:pPr>
            <a:r>
              <a:rPr lang="en-US" sz="4000" dirty="0" smtClean="0">
                <a:cs typeface="+mj-cs"/>
              </a:rPr>
              <a:t>De Broglie Waves</a:t>
            </a:r>
          </a:p>
        </p:txBody>
      </p:sp>
      <p:sp>
        <p:nvSpPr>
          <p:cNvPr id="20483" name="Rectangle 3"/>
          <p:cNvSpPr>
            <a:spLocks noGrp="1" noChangeArrowheads="1"/>
          </p:cNvSpPr>
          <p:nvPr>
            <p:ph type="body" sz="half" idx="1"/>
          </p:nvPr>
        </p:nvSpPr>
        <p:spPr>
          <a:xfrm>
            <a:off x="381000" y="914400"/>
            <a:ext cx="8459788" cy="4725988"/>
          </a:xfrm>
        </p:spPr>
        <p:txBody>
          <a:bodyPr/>
          <a:lstStyle/>
          <a:p>
            <a:pPr eaLnBrk="1" hangingPunct="1">
              <a:lnSpc>
                <a:spcPct val="90000"/>
              </a:lnSpc>
            </a:pPr>
            <a:r>
              <a:rPr lang="en-US" sz="2800" dirty="0">
                <a:cs typeface="ＭＳ Ｐゴシック" pitchFamily="-84" charset="-128"/>
              </a:rPr>
              <a:t>Prince Louis V. de Broglie suggested that mass particles should have wave properties similar to electromagnetic </a:t>
            </a:r>
            <a:r>
              <a:rPr lang="en-US" sz="2800" dirty="0" smtClean="0">
                <a:cs typeface="ＭＳ Ｐゴシック" pitchFamily="-84" charset="-128"/>
              </a:rPr>
              <a:t>radiation </a:t>
            </a:r>
            <a:r>
              <a:rPr lang="en-US" sz="2800" dirty="0" err="1" smtClean="0">
                <a:cs typeface="ＭＳ Ｐゴシック" pitchFamily="-84" charset="-128"/>
                <a:sym typeface="Wingdings"/>
              </a:rPr>
              <a:t></a:t>
            </a:r>
            <a:r>
              <a:rPr lang="en-US" sz="2800" dirty="0" smtClean="0">
                <a:cs typeface="ＭＳ Ｐゴシック" pitchFamily="-84" charset="-128"/>
                <a:sym typeface="Wingdings"/>
              </a:rPr>
              <a:t> many experiments supported this!</a:t>
            </a:r>
            <a:endParaRPr lang="en-US" sz="2800" dirty="0" smtClean="0">
              <a:cs typeface="ＭＳ Ｐゴシック" pitchFamily="-84" charset="-128"/>
            </a:endParaRPr>
          </a:p>
          <a:p>
            <a:pPr eaLnBrk="1" hangingPunct="1">
              <a:lnSpc>
                <a:spcPct val="90000"/>
              </a:lnSpc>
            </a:pPr>
            <a:r>
              <a:rPr lang="en-US" sz="2800" dirty="0">
                <a:cs typeface="ＭＳ Ｐゴシック" pitchFamily="-84" charset="-128"/>
              </a:rPr>
              <a:t>Thus the wavelength of a matter wave is called the de Broglie wavelength:</a:t>
            </a:r>
            <a:endParaRPr lang="en-US" sz="2800" dirty="0" smtClean="0">
              <a:cs typeface="ＭＳ Ｐゴシック" pitchFamily="-84" charset="-128"/>
            </a:endParaRPr>
          </a:p>
          <a:p>
            <a:pPr eaLnBrk="1" hangingPunct="1">
              <a:lnSpc>
                <a:spcPct val="90000"/>
              </a:lnSpc>
              <a:buNone/>
            </a:pPr>
            <a:endParaRPr lang="en-US" sz="2800" dirty="0" smtClean="0">
              <a:cs typeface="ＭＳ Ｐゴシック" pitchFamily="-84" charset="-128"/>
            </a:endParaRPr>
          </a:p>
          <a:p>
            <a:pPr eaLnBrk="1" hangingPunct="1">
              <a:lnSpc>
                <a:spcPct val="90000"/>
              </a:lnSpc>
              <a:buFont typeface="Wingdings" pitchFamily="-84" charset="2"/>
              <a:buNone/>
            </a:pPr>
            <a:endParaRPr lang="en-US" sz="2800" dirty="0">
              <a:cs typeface="ＭＳ Ｐゴシック" pitchFamily="-84" charset="-128"/>
            </a:endParaRPr>
          </a:p>
          <a:p>
            <a:pPr eaLnBrk="1" hangingPunct="1">
              <a:lnSpc>
                <a:spcPct val="90000"/>
              </a:lnSpc>
            </a:pPr>
            <a:r>
              <a:rPr lang="en-US" sz="2800" dirty="0">
                <a:solidFill>
                  <a:srgbClr val="3333CC"/>
                </a:solidFill>
                <a:cs typeface="ＭＳ Ｐゴシック" pitchFamily="-84" charset="-128"/>
              </a:rPr>
              <a:t>Since for a photon, </a:t>
            </a:r>
            <a:r>
              <a:rPr lang="en-US" sz="2800" i="1" dirty="0">
                <a:solidFill>
                  <a:srgbClr val="3333CC"/>
                </a:solidFill>
                <a:latin typeface="Times" pitchFamily="-84" charset="0"/>
                <a:ea typeface="Times" pitchFamily="-84" charset="0"/>
                <a:cs typeface="Times" pitchFamily="-84" charset="0"/>
              </a:rPr>
              <a:t>E = pc </a:t>
            </a:r>
            <a:r>
              <a:rPr lang="en-US" sz="2800" dirty="0">
                <a:solidFill>
                  <a:srgbClr val="3333CC"/>
                </a:solidFill>
                <a:cs typeface="ＭＳ Ｐゴシック" pitchFamily="-84" charset="-128"/>
              </a:rPr>
              <a:t>and </a:t>
            </a:r>
            <a:r>
              <a:rPr lang="en-US" sz="2800" i="1" dirty="0">
                <a:solidFill>
                  <a:srgbClr val="3333CC"/>
                </a:solidFill>
                <a:latin typeface="Times" pitchFamily="-84" charset="0"/>
                <a:ea typeface="Times" pitchFamily="-84" charset="0"/>
                <a:cs typeface="Times" pitchFamily="-84" charset="0"/>
              </a:rPr>
              <a:t>E = </a:t>
            </a:r>
            <a:r>
              <a:rPr lang="en-US" sz="2800" i="1" dirty="0" err="1">
                <a:solidFill>
                  <a:srgbClr val="3333CC"/>
                </a:solidFill>
                <a:latin typeface="Times" pitchFamily="-84" charset="0"/>
                <a:ea typeface="Times" pitchFamily="-84" charset="0"/>
                <a:cs typeface="Times" pitchFamily="-84" charset="0"/>
              </a:rPr>
              <a:t>hf</a:t>
            </a:r>
            <a:r>
              <a:rPr lang="en-US" sz="2800" dirty="0">
                <a:solidFill>
                  <a:srgbClr val="3333CC"/>
                </a:solidFill>
                <a:cs typeface="ＭＳ Ｐゴシック" pitchFamily="-84" charset="-128"/>
              </a:rPr>
              <a:t>, the </a:t>
            </a:r>
            <a:r>
              <a:rPr lang="en-US" sz="2800" dirty="0">
                <a:cs typeface="ＭＳ Ｐゴシック" pitchFamily="-84" charset="-128"/>
              </a:rPr>
              <a:t>energy can be written as		    </a:t>
            </a:r>
          </a:p>
          <a:p>
            <a:pPr eaLnBrk="1" hangingPunct="1">
              <a:lnSpc>
                <a:spcPct val="90000"/>
              </a:lnSpc>
            </a:pPr>
            <a:endParaRPr lang="en-US" sz="2800" dirty="0">
              <a:cs typeface="ＭＳ Ｐゴシック" pitchFamily="-84" charset="-128"/>
            </a:endParaRPr>
          </a:p>
          <a:p>
            <a:pPr eaLnBrk="1" hangingPunct="1">
              <a:lnSpc>
                <a:spcPct val="90000"/>
              </a:lnSpc>
              <a:buFont typeface="Wingdings" pitchFamily="-84" charset="2"/>
              <a:buNone/>
            </a:pPr>
            <a:endParaRPr lang="en-US" sz="2800" dirty="0">
              <a:cs typeface="ＭＳ Ｐゴシック" pitchFamily="-84" charset="-128"/>
            </a:endParaRPr>
          </a:p>
          <a:p>
            <a:pPr eaLnBrk="1" hangingPunct="1">
              <a:lnSpc>
                <a:spcPct val="90000"/>
              </a:lnSpc>
              <a:buFont typeface="Wingdings" pitchFamily="-84" charset="2"/>
              <a:buNone/>
            </a:pPr>
            <a:endParaRPr lang="en-US" sz="2800" dirty="0">
              <a:cs typeface="ＭＳ Ｐゴシック" pitchFamily="-84" charset="-128"/>
            </a:endParaRPr>
          </a:p>
          <a:p>
            <a:pPr eaLnBrk="1" hangingPunct="1">
              <a:lnSpc>
                <a:spcPct val="90000"/>
              </a:lnSpc>
            </a:pPr>
            <a:endParaRPr lang="en-US" sz="2800" dirty="0">
              <a:cs typeface="ＭＳ Ｐゴシック" pitchFamily="-84" charset="-128"/>
            </a:endParaRPr>
          </a:p>
          <a:p>
            <a:pPr eaLnBrk="1" hangingPunct="1">
              <a:lnSpc>
                <a:spcPct val="90000"/>
              </a:lnSpc>
              <a:buFont typeface="Wingdings" pitchFamily="-84" charset="2"/>
              <a:buNone/>
            </a:pPr>
            <a:endParaRPr lang="en-US" sz="2800" dirty="0">
              <a:cs typeface="ＭＳ Ｐゴシック" pitchFamily="-84" charset="-128"/>
            </a:endParaRPr>
          </a:p>
        </p:txBody>
      </p:sp>
      <p:sp>
        <p:nvSpPr>
          <p:cNvPr id="6" name="Date Placeholder 5"/>
          <p:cNvSpPr>
            <a:spLocks noGrp="1"/>
          </p:cNvSpPr>
          <p:nvPr>
            <p:ph type="dt" sz="half" idx="10"/>
          </p:nvPr>
        </p:nvSpPr>
        <p:spPr/>
        <p:txBody>
          <a:bodyPr/>
          <a:lstStyle/>
          <a:p>
            <a:pPr>
              <a:defRPr/>
            </a:pPr>
            <a:r>
              <a:rPr lang="en-US" smtClean="0"/>
              <a:t>Monday, Oct. 8, 2012</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76</a:t>
            </a:fld>
            <a:endParaRPr lang="en-US"/>
          </a:p>
        </p:txBody>
      </p:sp>
      <p:sp>
        <p:nvSpPr>
          <p:cNvPr id="8" name="Footer Placeholder 7"/>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431106" name="Object 2"/>
          <p:cNvGraphicFramePr>
            <a:graphicFrameLocks noChangeAspect="1"/>
          </p:cNvGraphicFramePr>
          <p:nvPr/>
        </p:nvGraphicFramePr>
        <p:xfrm>
          <a:off x="3733800" y="2895600"/>
          <a:ext cx="873125" cy="582613"/>
        </p:xfrm>
        <a:graphic>
          <a:graphicData uri="http://schemas.openxmlformats.org/presentationml/2006/ole">
            <p:oleObj spid="_x0000_s339970" name="Equation" r:id="rId3" imgW="266700" imgH="177800" progId="Equation.DSMT4">
              <p:embed/>
            </p:oleObj>
          </a:graphicData>
        </a:graphic>
      </p:graphicFrame>
      <p:graphicFrame>
        <p:nvGraphicFramePr>
          <p:cNvPr id="431107" name="Object 3"/>
          <p:cNvGraphicFramePr>
            <a:graphicFrameLocks noChangeAspect="1"/>
          </p:cNvGraphicFramePr>
          <p:nvPr/>
        </p:nvGraphicFramePr>
        <p:xfrm>
          <a:off x="2209800" y="4724400"/>
          <a:ext cx="1235075" cy="673100"/>
        </p:xfrm>
        <a:graphic>
          <a:graphicData uri="http://schemas.openxmlformats.org/presentationml/2006/ole">
            <p:oleObj spid="_x0000_s339971" name="Equation" r:id="rId4" imgW="279400" imgH="152400" progId="Equation.DSMT4">
              <p:embed/>
            </p:oleObj>
          </a:graphicData>
        </a:graphic>
      </p:graphicFrame>
      <p:graphicFrame>
        <p:nvGraphicFramePr>
          <p:cNvPr id="431108" name="Object 4"/>
          <p:cNvGraphicFramePr>
            <a:graphicFrameLocks noChangeAspect="1"/>
          </p:cNvGraphicFramePr>
          <p:nvPr/>
        </p:nvGraphicFramePr>
        <p:xfrm>
          <a:off x="3352800" y="4648200"/>
          <a:ext cx="1403350" cy="896938"/>
        </p:xfrm>
        <a:graphic>
          <a:graphicData uri="http://schemas.openxmlformats.org/presentationml/2006/ole">
            <p:oleObj spid="_x0000_s339972" name="Equation" r:id="rId5" imgW="317500" imgH="203200" progId="Equation.DSMT4">
              <p:embed/>
            </p:oleObj>
          </a:graphicData>
        </a:graphic>
      </p:graphicFrame>
      <p:graphicFrame>
        <p:nvGraphicFramePr>
          <p:cNvPr id="431109" name="Object 5"/>
          <p:cNvGraphicFramePr>
            <a:graphicFrameLocks noChangeAspect="1"/>
          </p:cNvGraphicFramePr>
          <p:nvPr/>
        </p:nvGraphicFramePr>
        <p:xfrm>
          <a:off x="4713287" y="4800600"/>
          <a:ext cx="1458913" cy="728662"/>
        </p:xfrm>
        <a:graphic>
          <a:graphicData uri="http://schemas.openxmlformats.org/presentationml/2006/ole">
            <p:oleObj spid="_x0000_s339973" name="Equation" r:id="rId6" imgW="330200" imgH="165100" progId="Equation.DSMT4">
              <p:embed/>
            </p:oleObj>
          </a:graphicData>
        </a:graphic>
      </p:graphicFrame>
      <p:graphicFrame>
        <p:nvGraphicFramePr>
          <p:cNvPr id="431110" name="Object 6"/>
          <p:cNvGraphicFramePr>
            <a:graphicFrameLocks noChangeAspect="1"/>
          </p:cNvGraphicFramePr>
          <p:nvPr/>
        </p:nvGraphicFramePr>
        <p:xfrm>
          <a:off x="6140450" y="4648200"/>
          <a:ext cx="1403350" cy="896938"/>
        </p:xfrm>
        <a:graphic>
          <a:graphicData uri="http://schemas.openxmlformats.org/presentationml/2006/ole">
            <p:oleObj spid="_x0000_s339974" name="Equation" r:id="rId7" imgW="317500" imgH="203200" progId="Equation.DSMT4">
              <p:embed/>
            </p:oleObj>
          </a:graphicData>
        </a:graphic>
      </p:graphicFrame>
      <p:graphicFrame>
        <p:nvGraphicFramePr>
          <p:cNvPr id="431113" name="Object 9"/>
          <p:cNvGraphicFramePr>
            <a:graphicFrameLocks noChangeAspect="1"/>
          </p:cNvGraphicFramePr>
          <p:nvPr/>
        </p:nvGraphicFramePr>
        <p:xfrm>
          <a:off x="4564063" y="2590800"/>
          <a:ext cx="541337" cy="1371600"/>
        </p:xfrm>
        <a:graphic>
          <a:graphicData uri="http://schemas.openxmlformats.org/presentationml/2006/ole">
            <p:oleObj spid="_x0000_s339975" name="Equation" r:id="rId8" imgW="165100" imgH="419100" progId="Equation.DSMT4">
              <p:embed/>
            </p:oleObj>
          </a:graphicData>
        </a:graphic>
      </p:graphicFrame>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6" name="Picture 14" descr="0508"/>
          <p:cNvPicPr>
            <a:picLocks noChangeAspect="1" noChangeArrowheads="1"/>
          </p:cNvPicPr>
          <p:nvPr/>
        </p:nvPicPr>
        <p:blipFill>
          <a:blip r:embed="rId3"/>
          <a:srcRect b="3606"/>
          <a:stretch>
            <a:fillRect/>
          </a:stretch>
        </p:blipFill>
        <p:spPr bwMode="auto">
          <a:xfrm>
            <a:off x="5338763" y="2971800"/>
            <a:ext cx="3500437" cy="3352800"/>
          </a:xfrm>
          <a:prstGeom prst="rect">
            <a:avLst/>
          </a:prstGeom>
          <a:noFill/>
          <a:ln w="9525">
            <a:noFill/>
            <a:miter lim="800000"/>
            <a:headEnd/>
            <a:tailEnd/>
          </a:ln>
        </p:spPr>
      </p:pic>
      <p:sp>
        <p:nvSpPr>
          <p:cNvPr id="21507" name="Rectangle 2"/>
          <p:cNvSpPr>
            <a:spLocks noGrp="1" noChangeArrowheads="1"/>
          </p:cNvSpPr>
          <p:nvPr>
            <p:ph type="title"/>
          </p:nvPr>
        </p:nvSpPr>
        <p:spPr>
          <a:xfrm>
            <a:off x="457200" y="0"/>
            <a:ext cx="8229600" cy="788987"/>
          </a:xfrm>
        </p:spPr>
        <p:txBody>
          <a:bodyPr/>
          <a:lstStyle/>
          <a:p>
            <a:pPr eaLnBrk="1" hangingPunct="1"/>
            <a:r>
              <a:rPr lang="en-US" sz="4000" dirty="0" smtClean="0">
                <a:cs typeface="ＭＳ Ｐゴシック" pitchFamily="-84" charset="-128"/>
              </a:rPr>
              <a:t>Bohr’</a:t>
            </a:r>
            <a:r>
              <a:rPr lang="en-US" altLang="ja-JP" sz="4000" dirty="0" smtClean="0">
                <a:cs typeface="ＭＳ Ｐゴシック" pitchFamily="-84" charset="-128"/>
              </a:rPr>
              <a:t>s </a:t>
            </a:r>
            <a:r>
              <a:rPr lang="en-US" altLang="ja-JP" sz="4000" dirty="0">
                <a:cs typeface="ＭＳ Ｐゴシック" pitchFamily="-84" charset="-128"/>
              </a:rPr>
              <a:t>Quantization Condition</a:t>
            </a:r>
            <a:endParaRPr lang="en-US" sz="4000" dirty="0">
              <a:cs typeface="ＭＳ Ｐゴシック" pitchFamily="-84" charset="-128"/>
            </a:endParaRPr>
          </a:p>
        </p:txBody>
      </p:sp>
      <p:sp>
        <p:nvSpPr>
          <p:cNvPr id="21508" name="Rectangle 3"/>
          <p:cNvSpPr>
            <a:spLocks noGrp="1" noChangeArrowheads="1"/>
          </p:cNvSpPr>
          <p:nvPr>
            <p:ph type="body" sz="half" idx="1"/>
          </p:nvPr>
        </p:nvSpPr>
        <p:spPr>
          <a:xfrm>
            <a:off x="228600" y="762000"/>
            <a:ext cx="8763000" cy="4497388"/>
          </a:xfrm>
        </p:spPr>
        <p:txBody>
          <a:bodyPr/>
          <a:lstStyle/>
          <a:p>
            <a:pPr eaLnBrk="1" hangingPunct="1">
              <a:lnSpc>
                <a:spcPct val="90000"/>
              </a:lnSpc>
            </a:pPr>
            <a:r>
              <a:rPr lang="en-US" sz="2800" dirty="0">
                <a:cs typeface="ＭＳ Ｐゴシック" pitchFamily="-84" charset="-128"/>
              </a:rPr>
              <a:t>One of </a:t>
            </a:r>
            <a:r>
              <a:rPr lang="en-US" sz="2800" dirty="0" smtClean="0">
                <a:cs typeface="ＭＳ Ｐゴシック" pitchFamily="-84" charset="-128"/>
              </a:rPr>
              <a:t>Bohr’</a:t>
            </a:r>
            <a:r>
              <a:rPr lang="en-US" altLang="ja-JP" sz="2800" dirty="0" smtClean="0">
                <a:cs typeface="ＭＳ Ｐゴシック" pitchFamily="-84" charset="-128"/>
              </a:rPr>
              <a:t>s </a:t>
            </a:r>
            <a:r>
              <a:rPr lang="en-US" altLang="ja-JP" sz="2800" dirty="0">
                <a:cs typeface="ＭＳ Ｐゴシック" pitchFamily="-84" charset="-128"/>
              </a:rPr>
              <a:t>assumptions concerning his hydrogen atom model was that the angular momentum of the electron-nucleus system in a stationary state is an integral multiple of </a:t>
            </a:r>
            <a:r>
              <a:rPr lang="en-US" altLang="ja-JP" sz="2800" i="1" dirty="0">
                <a:cs typeface="ＭＳ Ｐゴシック" pitchFamily="-84" charset="-128"/>
              </a:rPr>
              <a:t>h</a:t>
            </a:r>
            <a:r>
              <a:rPr lang="en-US" altLang="ja-JP" sz="2800" dirty="0">
                <a:cs typeface="ＭＳ Ｐゴシック" pitchFamily="-84" charset="-128"/>
              </a:rPr>
              <a:t>/2</a:t>
            </a:r>
            <a:r>
              <a:rPr lang="en-US" altLang="ja-JP" sz="2800" i="1" dirty="0">
                <a:cs typeface="ＭＳ Ｐゴシック" pitchFamily="-84" charset="-128"/>
              </a:rPr>
              <a:t>π</a:t>
            </a:r>
            <a:r>
              <a:rPr lang="en-US" altLang="ja-JP" sz="2800" dirty="0">
                <a:cs typeface="ＭＳ Ｐゴシック" pitchFamily="-84" charset="-128"/>
              </a:rPr>
              <a:t>.</a:t>
            </a:r>
          </a:p>
          <a:p>
            <a:pPr eaLnBrk="1" hangingPunct="1">
              <a:lnSpc>
                <a:spcPct val="90000"/>
              </a:lnSpc>
            </a:pPr>
            <a:r>
              <a:rPr lang="en-US" sz="2800" dirty="0">
                <a:cs typeface="ＭＳ Ｐゴシック" pitchFamily="-84" charset="-128"/>
              </a:rPr>
              <a:t>The electron is a standing wave in an orbit around the proton. This standing wave will have nodes and be an integral number of wavelengths. </a:t>
            </a:r>
          </a:p>
          <a:p>
            <a:pPr eaLnBrk="1" hangingPunct="1">
              <a:lnSpc>
                <a:spcPct val="90000"/>
              </a:lnSpc>
            </a:pPr>
            <a:endParaRPr lang="en-US" sz="2800" dirty="0" smtClean="0">
              <a:cs typeface="ＭＳ Ｐゴシック" pitchFamily="-84" charset="-128"/>
            </a:endParaRPr>
          </a:p>
          <a:p>
            <a:pPr eaLnBrk="1" hangingPunct="1">
              <a:lnSpc>
                <a:spcPct val="90000"/>
              </a:lnSpc>
              <a:buNone/>
            </a:pPr>
            <a:endParaRPr lang="en-US" sz="2800" dirty="0" smtClean="0">
              <a:cs typeface="ＭＳ Ｐゴシック" pitchFamily="-84" charset="-128"/>
            </a:endParaRPr>
          </a:p>
          <a:p>
            <a:pPr eaLnBrk="1" hangingPunct="1">
              <a:lnSpc>
                <a:spcPct val="90000"/>
              </a:lnSpc>
            </a:pPr>
            <a:r>
              <a:rPr lang="en-US" sz="2800" dirty="0">
                <a:cs typeface="ＭＳ Ｐゴシック" pitchFamily="-84" charset="-128"/>
              </a:rPr>
              <a:t>The angular momentum becomes:</a:t>
            </a:r>
          </a:p>
          <a:p>
            <a:pPr eaLnBrk="1" hangingPunct="1">
              <a:lnSpc>
                <a:spcPct val="90000"/>
              </a:lnSpc>
              <a:buFont typeface="Wingdings" pitchFamily="-84" charset="2"/>
              <a:buNone/>
            </a:pPr>
            <a:endParaRPr lang="en-US" sz="2800" dirty="0">
              <a:cs typeface="ＭＳ Ｐゴシック" pitchFamily="-84" charset="-128"/>
            </a:endParaRPr>
          </a:p>
          <a:p>
            <a:pPr eaLnBrk="1" hangingPunct="1">
              <a:lnSpc>
                <a:spcPct val="90000"/>
              </a:lnSpc>
            </a:pPr>
            <a:endParaRPr lang="en-US" sz="2800" dirty="0">
              <a:cs typeface="ＭＳ Ｐゴシック" pitchFamily="-84" charset="-128"/>
            </a:endParaRPr>
          </a:p>
          <a:p>
            <a:pPr eaLnBrk="1" hangingPunct="1">
              <a:lnSpc>
                <a:spcPct val="90000"/>
              </a:lnSpc>
            </a:pPr>
            <a:endParaRPr lang="en-US" sz="2800" dirty="0">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smtClean="0"/>
              <a:t>Monday, Oct. 8, 2012</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77</a:t>
            </a:fld>
            <a:endParaRPr lang="en-US"/>
          </a:p>
        </p:txBody>
      </p:sp>
      <p:sp>
        <p:nvSpPr>
          <p:cNvPr id="9" name="Footer Placeholder 8"/>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432130" name="Object 2"/>
          <p:cNvGraphicFramePr>
            <a:graphicFrameLocks noChangeAspect="1"/>
          </p:cNvGraphicFramePr>
          <p:nvPr/>
        </p:nvGraphicFramePr>
        <p:xfrm>
          <a:off x="2438400" y="3495675"/>
          <a:ext cx="1108075" cy="390525"/>
        </p:xfrm>
        <a:graphic>
          <a:graphicData uri="http://schemas.openxmlformats.org/presentationml/2006/ole">
            <p:oleObj spid="_x0000_s340994" name="Equation" r:id="rId4" imgW="406400" imgH="165100" progId="Equation.DSMT4">
              <p:embed/>
            </p:oleObj>
          </a:graphicData>
        </a:graphic>
      </p:graphicFrame>
      <p:graphicFrame>
        <p:nvGraphicFramePr>
          <p:cNvPr id="432131" name="Object 3"/>
          <p:cNvGraphicFramePr>
            <a:graphicFrameLocks noChangeAspect="1"/>
          </p:cNvGraphicFramePr>
          <p:nvPr/>
        </p:nvGraphicFramePr>
        <p:xfrm>
          <a:off x="490537" y="5126037"/>
          <a:ext cx="728663" cy="360363"/>
        </p:xfrm>
        <a:graphic>
          <a:graphicData uri="http://schemas.openxmlformats.org/presentationml/2006/ole">
            <p:oleObj spid="_x0000_s340995" name="Equation" r:id="rId5" imgW="266700" imgH="152400" progId="Equation.DSMT4">
              <p:embed/>
            </p:oleObj>
          </a:graphicData>
        </a:graphic>
      </p:graphicFrame>
      <p:graphicFrame>
        <p:nvGraphicFramePr>
          <p:cNvPr id="432132" name="Object 4"/>
          <p:cNvGraphicFramePr>
            <a:graphicFrameLocks noChangeAspect="1"/>
          </p:cNvGraphicFramePr>
          <p:nvPr/>
        </p:nvGraphicFramePr>
        <p:xfrm>
          <a:off x="3505200" y="3429000"/>
          <a:ext cx="935038" cy="420687"/>
        </p:xfrm>
        <a:graphic>
          <a:graphicData uri="http://schemas.openxmlformats.org/presentationml/2006/ole">
            <p:oleObj spid="_x0000_s340996" name="Equation" r:id="rId6" imgW="342900" imgH="177800" progId="Equation.DSMT4">
              <p:embed/>
            </p:oleObj>
          </a:graphicData>
        </a:graphic>
      </p:graphicFrame>
      <p:graphicFrame>
        <p:nvGraphicFramePr>
          <p:cNvPr id="432133" name="Object 5"/>
          <p:cNvGraphicFramePr>
            <a:graphicFrameLocks noChangeAspect="1"/>
          </p:cNvGraphicFramePr>
          <p:nvPr/>
        </p:nvGraphicFramePr>
        <p:xfrm>
          <a:off x="4419600" y="3200400"/>
          <a:ext cx="727075" cy="990600"/>
        </p:xfrm>
        <a:graphic>
          <a:graphicData uri="http://schemas.openxmlformats.org/presentationml/2006/ole">
            <p:oleObj spid="_x0000_s340997" name="Equation" r:id="rId7" imgW="266700" imgH="419100" progId="Equation.DSMT4">
              <p:embed/>
            </p:oleObj>
          </a:graphicData>
        </a:graphic>
      </p:graphicFrame>
      <p:graphicFrame>
        <p:nvGraphicFramePr>
          <p:cNvPr id="432134" name="Object 6"/>
          <p:cNvGraphicFramePr>
            <a:graphicFrameLocks noChangeAspect="1"/>
          </p:cNvGraphicFramePr>
          <p:nvPr/>
        </p:nvGraphicFramePr>
        <p:xfrm>
          <a:off x="1219200" y="5181600"/>
          <a:ext cx="831850" cy="390525"/>
        </p:xfrm>
        <a:graphic>
          <a:graphicData uri="http://schemas.openxmlformats.org/presentationml/2006/ole">
            <p:oleObj spid="_x0000_s340998" name="Equation" r:id="rId8" imgW="304800" imgH="165100" progId="Equation.DSMT4">
              <p:embed/>
            </p:oleObj>
          </a:graphicData>
        </a:graphic>
      </p:graphicFrame>
      <p:graphicFrame>
        <p:nvGraphicFramePr>
          <p:cNvPr id="432135" name="Object 7"/>
          <p:cNvGraphicFramePr>
            <a:graphicFrameLocks noChangeAspect="1"/>
          </p:cNvGraphicFramePr>
          <p:nvPr/>
        </p:nvGraphicFramePr>
        <p:xfrm>
          <a:off x="2022475" y="4876800"/>
          <a:ext cx="1558925" cy="990600"/>
        </p:xfrm>
        <a:graphic>
          <a:graphicData uri="http://schemas.openxmlformats.org/presentationml/2006/ole">
            <p:oleObj spid="_x0000_s340999" name="Equation" r:id="rId9" imgW="571500" imgH="419100" progId="Equation.DSMT4">
              <p:embed/>
            </p:oleObj>
          </a:graphicData>
        </a:graphic>
      </p:graphicFrame>
      <p:graphicFrame>
        <p:nvGraphicFramePr>
          <p:cNvPr id="432136" name="Object 8"/>
          <p:cNvGraphicFramePr>
            <a:graphicFrameLocks noChangeAspect="1"/>
          </p:cNvGraphicFramePr>
          <p:nvPr/>
        </p:nvGraphicFramePr>
        <p:xfrm>
          <a:off x="3581400" y="4876800"/>
          <a:ext cx="1281113" cy="931863"/>
        </p:xfrm>
        <a:graphic>
          <a:graphicData uri="http://schemas.openxmlformats.org/presentationml/2006/ole">
            <p:oleObj spid="_x0000_s341000" name="Equation" r:id="rId10" imgW="469900" imgH="393700" progId="Equation.DSMT4">
              <p:embed/>
            </p:oleObj>
          </a:graphicData>
        </a:graphic>
      </p:graphicFrame>
      <p:graphicFrame>
        <p:nvGraphicFramePr>
          <p:cNvPr id="432137" name="Object 9"/>
          <p:cNvGraphicFramePr>
            <a:graphicFrameLocks noChangeAspect="1"/>
          </p:cNvGraphicFramePr>
          <p:nvPr/>
        </p:nvGraphicFramePr>
        <p:xfrm>
          <a:off x="4800600" y="5105400"/>
          <a:ext cx="554037" cy="390525"/>
        </p:xfrm>
        <a:graphic>
          <a:graphicData uri="http://schemas.openxmlformats.org/presentationml/2006/ole">
            <p:oleObj spid="_x0000_s341001" name="Equation" r:id="rId11" imgW="203200" imgH="165100" progId="Equation.DSMT4">
              <p:embed/>
            </p:oleObj>
          </a:graphicData>
        </a:graphic>
      </p:graphicFrame>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Rectangle 3"/>
          <p:cNvSpPr txBox="1">
            <a:spLocks noChangeArrowheads="1"/>
          </p:cNvSpPr>
          <p:nvPr/>
        </p:nvSpPr>
        <p:spPr bwMode="auto">
          <a:xfrm>
            <a:off x="381000" y="1676400"/>
            <a:ext cx="8154988" cy="381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FontTx/>
              <a:buChar char="•"/>
              <a:defRPr/>
            </a:pPr>
            <a:r>
              <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rPr>
              <a:t>What is </a:t>
            </a:r>
            <a:r>
              <a:rPr lang="en-US" sz="2000" kern="0" dirty="0" smtClean="0">
                <a:solidFill>
                  <a:srgbClr val="3333CC"/>
                </a:solidFill>
                <a:latin typeface="+mn-lt"/>
                <a:ea typeface="ＭＳ Ｐゴシック" pitchFamily="-1" charset="-128"/>
                <a:cs typeface="ＭＳ Ｐゴシック" pitchFamily="-1" charset="-128"/>
              </a:rPr>
              <a:t>the formula for De Broglie Wavelength?</a:t>
            </a: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r>
              <a:rPr lang="en-US" sz="2000" kern="0" dirty="0" smtClean="0">
                <a:solidFill>
                  <a:srgbClr val="3333CC"/>
                </a:solidFill>
                <a:latin typeface="+mn-lt"/>
                <a:ea typeface="ＭＳ Ｐゴシック" pitchFamily="-1" charset="-128"/>
                <a:cs typeface="ＭＳ Ｐゴシック" pitchFamily="-1" charset="-128"/>
              </a:rPr>
              <a:t>(a) for a tennis ball, </a:t>
            </a:r>
            <a:r>
              <a:rPr lang="en-US" sz="2000" kern="0" dirty="0" err="1" smtClean="0">
                <a:solidFill>
                  <a:srgbClr val="3333CC"/>
                </a:solidFill>
                <a:latin typeface="+mn-lt"/>
                <a:ea typeface="ＭＳ Ｐゴシック" pitchFamily="-1" charset="-128"/>
                <a:cs typeface="ＭＳ Ｐゴシック" pitchFamily="-1" charset="-128"/>
              </a:rPr>
              <a:t>m</a:t>
            </a:r>
            <a:r>
              <a:rPr lang="en-US" sz="2000" kern="0" dirty="0" smtClean="0">
                <a:solidFill>
                  <a:srgbClr val="3333CC"/>
                </a:solidFill>
                <a:latin typeface="+mn-lt"/>
                <a:ea typeface="ＭＳ Ｐゴシック" pitchFamily="-1" charset="-128"/>
                <a:cs typeface="ＭＳ Ｐゴシック" pitchFamily="-1" charset="-128"/>
              </a:rPr>
              <a:t>=0.057kg.</a:t>
            </a:r>
          </a:p>
          <a:p>
            <a:pPr marL="342900" lvl="0" indent="-342900">
              <a:spcBef>
                <a:spcPct val="20000"/>
              </a:spcBef>
              <a:buFontTx/>
              <a:buChar char="•"/>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endParaRPr lang="en-US" sz="2000" kern="0" dirty="0" smtClean="0">
              <a:solidFill>
                <a:srgbClr val="3333CC"/>
              </a:solidFill>
              <a:latin typeface="+mn-lt"/>
              <a:ea typeface="ＭＳ Ｐゴシック" pitchFamily="-1" charset="-128"/>
              <a:cs typeface="ＭＳ Ｐゴシック" pitchFamily="-1" charset="-128"/>
            </a:endParaRPr>
          </a:p>
          <a:p>
            <a:pPr marL="342900" lvl="0" indent="-342900">
              <a:spcBef>
                <a:spcPct val="20000"/>
              </a:spcBef>
              <a:buFontTx/>
              <a:buChar char="•"/>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r>
              <a:rPr lang="en-US" sz="2000" kern="0" dirty="0" smtClean="0">
                <a:solidFill>
                  <a:srgbClr val="3333CC"/>
                </a:solidFill>
                <a:latin typeface="+mn-lt"/>
                <a:ea typeface="ＭＳ Ｐゴシック" pitchFamily="-1" charset="-128"/>
                <a:cs typeface="ＭＳ Ｐゴシック" pitchFamily="-1" charset="-128"/>
              </a:rPr>
              <a:t>(</a:t>
            </a:r>
            <a:r>
              <a:rPr lang="en-US" sz="2000" kern="0" dirty="0" err="1" smtClean="0">
                <a:solidFill>
                  <a:srgbClr val="3333CC"/>
                </a:solidFill>
                <a:latin typeface="+mn-lt"/>
                <a:ea typeface="ＭＳ Ｐゴシック" pitchFamily="-1" charset="-128"/>
                <a:cs typeface="ＭＳ Ｐゴシック" pitchFamily="-1" charset="-128"/>
              </a:rPr>
              <a:t>b</a:t>
            </a:r>
            <a:r>
              <a:rPr lang="en-US" sz="2000" kern="0" dirty="0" smtClean="0">
                <a:solidFill>
                  <a:srgbClr val="3333CC"/>
                </a:solidFill>
                <a:latin typeface="+mn-lt"/>
                <a:ea typeface="ＭＳ Ｐゴシック" pitchFamily="-1" charset="-128"/>
                <a:cs typeface="ＭＳ Ｐゴシック" pitchFamily="-1" charset="-128"/>
              </a:rPr>
              <a:t>) for electron with 50eV KE, since KE is small, we can use non-relativistic expression of electron momentum!</a:t>
            </a:r>
          </a:p>
          <a:p>
            <a:pPr marL="342900" lvl="0" indent="-342900">
              <a:spcBef>
                <a:spcPct val="20000"/>
              </a:spcBef>
              <a:buFontTx/>
              <a:buChar char="•"/>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endParaRPr lang="en-US" sz="2000" kern="0" dirty="0" smtClean="0">
              <a:solidFill>
                <a:srgbClr val="3333CC"/>
              </a:solidFill>
              <a:latin typeface="+mn-lt"/>
              <a:ea typeface="ＭＳ Ｐゴシック" pitchFamily="-1" charset="-128"/>
              <a:cs typeface="ＭＳ Ｐゴシック" pitchFamily="-1" charset="-128"/>
            </a:endParaRPr>
          </a:p>
          <a:p>
            <a:pPr marL="342900" lvl="0" indent="-342900">
              <a:spcBef>
                <a:spcPct val="20000"/>
              </a:spcBef>
              <a:buFontTx/>
              <a:buChar char="•"/>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r>
              <a:rPr lang="en-US" sz="2000" kern="0" dirty="0" smtClean="0">
                <a:solidFill>
                  <a:srgbClr val="3333CC"/>
                </a:solidFill>
                <a:latin typeface="+mn-lt"/>
                <a:ea typeface="ＭＳ Ｐゴシック" pitchFamily="-1" charset="-128"/>
                <a:cs typeface="ＭＳ Ｐゴシック" pitchFamily="-1" charset="-128"/>
              </a:rPr>
              <a:t>What are the wavelengths of you running at the speed of 2m/s?  What about your car of 2 metric tons at 100mph?  How about the proton with 14TeV kinetic energy?</a:t>
            </a:r>
          </a:p>
          <a:p>
            <a:pPr marL="342900" lvl="0" indent="-342900">
              <a:spcBef>
                <a:spcPct val="20000"/>
              </a:spcBef>
              <a:buFontTx/>
              <a:buChar char="•"/>
              <a:defRPr/>
            </a:pPr>
            <a:r>
              <a:rPr lang="en-US" sz="2000" kern="0" dirty="0" smtClean="0">
                <a:solidFill>
                  <a:srgbClr val="3333CC"/>
                </a:solidFill>
                <a:latin typeface="+mn-lt"/>
                <a:ea typeface="ＭＳ Ｐゴシック" pitchFamily="-1" charset="-128"/>
                <a:cs typeface="ＭＳ Ｐゴシック" pitchFamily="-1" charset="-128"/>
              </a:rPr>
              <a:t>What is the momentum of the photon from a green laser?  </a:t>
            </a: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marR="0" lvl="0" indent="-342900" algn="ctr"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rgbClr val="3333CC"/>
              </a:solidFill>
              <a:effectLst/>
              <a:uLnTx/>
              <a:uFillTx/>
              <a:latin typeface="+mn-lt"/>
              <a:ea typeface="ＭＳ Ｐゴシック" pitchFamily="-1" charset="-128"/>
              <a:cs typeface="ＭＳ Ｐゴシック" pitchFamily="-1" charset="-128"/>
            </a:endParaRPr>
          </a:p>
        </p:txBody>
      </p:sp>
      <p:sp>
        <p:nvSpPr>
          <p:cNvPr id="22530" name="Rectangle 35"/>
          <p:cNvSpPr>
            <a:spLocks noGrp="1" noChangeArrowheads="1"/>
          </p:cNvSpPr>
          <p:nvPr>
            <p:ph type="body" sz="half" idx="1"/>
          </p:nvPr>
        </p:nvSpPr>
        <p:spPr>
          <a:xfrm>
            <a:off x="304800" y="762000"/>
            <a:ext cx="8534400" cy="914400"/>
          </a:xfrm>
        </p:spPr>
        <p:txBody>
          <a:bodyPr/>
          <a:lstStyle/>
          <a:p>
            <a:pPr marL="0" indent="0" eaLnBrk="1" hangingPunct="1">
              <a:spcBef>
                <a:spcPts val="0"/>
              </a:spcBef>
              <a:buNone/>
            </a:pPr>
            <a:r>
              <a:rPr lang="en-US" sz="2000" dirty="0" smtClean="0">
                <a:cs typeface="ＭＳ Ｐゴシック" pitchFamily="-84" charset="-128"/>
              </a:rPr>
              <a:t>Calculate the De Broglie wavelength of (a) a tennis ball of mass 57g traveling 25m/s (about 56mph) and (</a:t>
            </a:r>
            <a:r>
              <a:rPr lang="en-US" sz="2000" dirty="0" err="1" smtClean="0">
                <a:cs typeface="ＭＳ Ｐゴシック" pitchFamily="-84" charset="-128"/>
              </a:rPr>
              <a:t>b</a:t>
            </a:r>
            <a:r>
              <a:rPr lang="en-US" sz="2000" dirty="0" smtClean="0">
                <a:cs typeface="ＭＳ Ｐゴシック" pitchFamily="-84" charset="-128"/>
              </a:rPr>
              <a:t>) an electron with kinetic energy 50eV.</a:t>
            </a:r>
            <a:endParaRPr lang="en-US" sz="2000" dirty="0">
              <a:cs typeface="ＭＳ Ｐゴシック" pitchFamily="-84" charset="-128"/>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dirty="0" smtClean="0">
                <a:cs typeface="ＭＳ Ｐゴシック" pitchFamily="-84" charset="-128"/>
              </a:rPr>
              <a:t>Ex 5.2: De Broglie Wavelength</a:t>
            </a:r>
            <a:endParaRPr lang="en-US"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Oct. 8, 2012</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78</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488459" name="Object 11"/>
          <p:cNvGraphicFramePr>
            <a:graphicFrameLocks noChangeAspect="1"/>
          </p:cNvGraphicFramePr>
          <p:nvPr/>
        </p:nvGraphicFramePr>
        <p:xfrm>
          <a:off x="5334000" y="1524000"/>
          <a:ext cx="920175" cy="920175"/>
        </p:xfrm>
        <a:graphic>
          <a:graphicData uri="http://schemas.openxmlformats.org/presentationml/2006/ole">
            <p:oleObj spid="_x0000_s342018" name="Equation" r:id="rId3" imgW="419100" imgH="419100" progId="Equation.DSMT4">
              <p:embed/>
            </p:oleObj>
          </a:graphicData>
        </a:graphic>
      </p:graphicFrame>
      <p:graphicFrame>
        <p:nvGraphicFramePr>
          <p:cNvPr id="488460" name="Object 12"/>
          <p:cNvGraphicFramePr>
            <a:graphicFrameLocks noChangeAspect="1"/>
          </p:cNvGraphicFramePr>
          <p:nvPr/>
        </p:nvGraphicFramePr>
        <p:xfrm>
          <a:off x="933450" y="2479675"/>
          <a:ext cx="1200150" cy="920750"/>
        </p:xfrm>
        <a:graphic>
          <a:graphicData uri="http://schemas.openxmlformats.org/presentationml/2006/ole">
            <p:oleObj spid="_x0000_s342019" name="Equation" r:id="rId4" imgW="546100" imgH="419100" progId="Equation.DSMT4">
              <p:embed/>
            </p:oleObj>
          </a:graphicData>
        </a:graphic>
      </p:graphicFrame>
      <p:graphicFrame>
        <p:nvGraphicFramePr>
          <p:cNvPr id="488461" name="Object 13"/>
          <p:cNvGraphicFramePr>
            <a:graphicFrameLocks noChangeAspect="1"/>
          </p:cNvGraphicFramePr>
          <p:nvPr/>
        </p:nvGraphicFramePr>
        <p:xfrm>
          <a:off x="609600" y="4343400"/>
          <a:ext cx="1085850" cy="833437"/>
        </p:xfrm>
        <a:graphic>
          <a:graphicData uri="http://schemas.openxmlformats.org/presentationml/2006/ole">
            <p:oleObj spid="_x0000_s342020" name="Equation" r:id="rId5" imgW="546100" imgH="419100" progId="Equation.DSMT4">
              <p:embed/>
            </p:oleObj>
          </a:graphicData>
        </a:graphic>
      </p:graphicFrame>
      <p:graphicFrame>
        <p:nvGraphicFramePr>
          <p:cNvPr id="488462" name="Object 14"/>
          <p:cNvGraphicFramePr>
            <a:graphicFrameLocks noChangeAspect="1"/>
          </p:cNvGraphicFramePr>
          <p:nvPr/>
        </p:nvGraphicFramePr>
        <p:xfrm>
          <a:off x="1633538" y="4343400"/>
          <a:ext cx="1338262" cy="884237"/>
        </p:xfrm>
        <a:graphic>
          <a:graphicData uri="http://schemas.openxmlformats.org/presentationml/2006/ole">
            <p:oleObj spid="_x0000_s342021" name="Equation" r:id="rId6" imgW="673100" imgH="444500" progId="Equation.DSMT4">
              <p:embed/>
            </p:oleObj>
          </a:graphicData>
        </a:graphic>
      </p:graphicFrame>
      <p:graphicFrame>
        <p:nvGraphicFramePr>
          <p:cNvPr id="488463" name="Object 15"/>
          <p:cNvGraphicFramePr>
            <a:graphicFrameLocks noChangeAspect="1"/>
          </p:cNvGraphicFramePr>
          <p:nvPr/>
        </p:nvGraphicFramePr>
        <p:xfrm>
          <a:off x="2979738" y="4322763"/>
          <a:ext cx="1592262" cy="935037"/>
        </p:xfrm>
        <a:graphic>
          <a:graphicData uri="http://schemas.openxmlformats.org/presentationml/2006/ole">
            <p:oleObj spid="_x0000_s342022" name="Equation" r:id="rId7" imgW="800100" imgH="469900" progId="Equation.DSMT4">
              <p:embed/>
            </p:oleObj>
          </a:graphicData>
        </a:graphic>
      </p:graphicFrame>
      <p:graphicFrame>
        <p:nvGraphicFramePr>
          <p:cNvPr id="488464" name="Object 16"/>
          <p:cNvGraphicFramePr>
            <a:graphicFrameLocks noChangeAspect="1"/>
          </p:cNvGraphicFramePr>
          <p:nvPr/>
        </p:nvGraphicFramePr>
        <p:xfrm>
          <a:off x="4494212" y="4343400"/>
          <a:ext cx="4040188" cy="808037"/>
        </p:xfrm>
        <a:graphic>
          <a:graphicData uri="http://schemas.openxmlformats.org/presentationml/2006/ole">
            <p:oleObj spid="_x0000_s342023" name="Equation" r:id="rId8" imgW="2032000" imgH="406400" progId="Equation.DSMT4">
              <p:embed/>
            </p:oleObj>
          </a:graphicData>
        </a:graphic>
      </p:graphicFrame>
      <p:graphicFrame>
        <p:nvGraphicFramePr>
          <p:cNvPr id="488465" name="Object 17"/>
          <p:cNvGraphicFramePr>
            <a:graphicFrameLocks noChangeAspect="1"/>
          </p:cNvGraphicFramePr>
          <p:nvPr/>
        </p:nvGraphicFramePr>
        <p:xfrm>
          <a:off x="2128837" y="2438400"/>
          <a:ext cx="3738563" cy="919162"/>
        </p:xfrm>
        <a:graphic>
          <a:graphicData uri="http://schemas.openxmlformats.org/presentationml/2006/ole">
            <p:oleObj spid="_x0000_s342024" name="Equation" r:id="rId9" imgW="1701800" imgH="419100" progId="Equation.DSMT4">
              <p:embed/>
            </p:oleObj>
          </a:graphicData>
        </a:graphic>
      </p:graphicFrame>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41" name="Picture 1"/>
          <p:cNvPicPr>
            <a:picLocks/>
          </p:cNvPicPr>
          <p:nvPr/>
        </p:nvPicPr>
        <p:blipFill>
          <a:blip r:embed="rId3"/>
          <a:srcRect/>
          <a:stretch>
            <a:fillRect/>
          </a:stretch>
        </p:blipFill>
        <p:spPr bwMode="auto">
          <a:xfrm>
            <a:off x="5800725" y="1695450"/>
            <a:ext cx="2844800" cy="2590800"/>
          </a:xfrm>
          <a:prstGeom prst="rect">
            <a:avLst/>
          </a:prstGeom>
          <a:noFill/>
          <a:ln w="9525">
            <a:noFill/>
            <a:miter lim="800000"/>
            <a:headEnd/>
            <a:tailEnd/>
          </a:ln>
        </p:spPr>
      </p:pic>
      <p:pic>
        <p:nvPicPr>
          <p:cNvPr id="22530" name="Picture 39" descr="0512b"/>
          <p:cNvPicPr preferRelativeResize="0">
            <a:picLocks noChangeAspect="1" noChangeArrowheads="1"/>
          </p:cNvPicPr>
          <p:nvPr/>
        </p:nvPicPr>
        <p:blipFill>
          <a:blip r:embed="rId4"/>
          <a:srcRect b="3253"/>
          <a:stretch>
            <a:fillRect/>
          </a:stretch>
        </p:blipFill>
        <p:spPr bwMode="auto">
          <a:xfrm>
            <a:off x="7315200" y="4445000"/>
            <a:ext cx="1408113" cy="1463675"/>
          </a:xfrm>
          <a:prstGeom prst="rect">
            <a:avLst/>
          </a:prstGeom>
          <a:noFill/>
          <a:ln w="9525">
            <a:noFill/>
            <a:miter lim="800000"/>
            <a:headEnd/>
            <a:tailEnd/>
          </a:ln>
        </p:spPr>
      </p:pic>
      <p:pic>
        <p:nvPicPr>
          <p:cNvPr id="22531" name="Picture 38" descr="0512a"/>
          <p:cNvPicPr preferRelativeResize="0">
            <a:picLocks noChangeAspect="1" noChangeArrowheads="1"/>
          </p:cNvPicPr>
          <p:nvPr/>
        </p:nvPicPr>
        <p:blipFill>
          <a:blip r:embed="rId5"/>
          <a:srcRect b="3250"/>
          <a:stretch>
            <a:fillRect/>
          </a:stretch>
        </p:blipFill>
        <p:spPr bwMode="auto">
          <a:xfrm>
            <a:off x="5867400" y="4441825"/>
            <a:ext cx="1397000" cy="1465263"/>
          </a:xfrm>
          <a:prstGeom prst="rect">
            <a:avLst/>
          </a:prstGeom>
          <a:noFill/>
          <a:ln w="9525">
            <a:noFill/>
            <a:miter lim="800000"/>
            <a:headEnd/>
            <a:tailEnd/>
          </a:ln>
        </p:spPr>
      </p:pic>
      <p:sp>
        <p:nvSpPr>
          <p:cNvPr id="36873" name="Rectangle 9"/>
          <p:cNvSpPr>
            <a:spLocks noGrp="1" noChangeArrowheads="1"/>
          </p:cNvSpPr>
          <p:nvPr>
            <p:ph type="title"/>
          </p:nvPr>
        </p:nvSpPr>
        <p:spPr>
          <a:xfrm>
            <a:off x="457200" y="1"/>
            <a:ext cx="8229600" cy="685800"/>
          </a:xfrm>
        </p:spPr>
        <p:txBody>
          <a:bodyPr/>
          <a:lstStyle/>
          <a:p>
            <a:pPr eaLnBrk="1" hangingPunct="1">
              <a:defRPr/>
            </a:pPr>
            <a:r>
              <a:rPr lang="en-US" dirty="0" smtClean="0">
                <a:cs typeface="+mj-cs"/>
              </a:rPr>
              <a:t>Electron Scattering</a:t>
            </a:r>
          </a:p>
        </p:txBody>
      </p:sp>
      <p:sp>
        <p:nvSpPr>
          <p:cNvPr id="36892" name="Text Box 28"/>
          <p:cNvSpPr txBox="1">
            <a:spLocks noChangeArrowheads="1"/>
          </p:cNvSpPr>
          <p:nvPr/>
        </p:nvSpPr>
        <p:spPr bwMode="auto">
          <a:xfrm>
            <a:off x="1447800" y="3352800"/>
            <a:ext cx="6781800" cy="366713"/>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endParaRPr lang="en-US" sz="1800">
              <a:latin typeface="Arial" charset="0"/>
              <a:ea typeface="ＭＳ Ｐゴシック" charset="0"/>
              <a:cs typeface="+mn-cs"/>
            </a:endParaRPr>
          </a:p>
        </p:txBody>
      </p:sp>
      <p:sp>
        <p:nvSpPr>
          <p:cNvPr id="36894" name="Rectangle 30"/>
          <p:cNvSpPr>
            <a:spLocks noChangeArrowheads="1"/>
          </p:cNvSpPr>
          <p:nvPr/>
        </p:nvSpPr>
        <p:spPr bwMode="auto">
          <a:xfrm>
            <a:off x="0" y="609600"/>
            <a:ext cx="9144000" cy="1066800"/>
          </a:xfrm>
          <a:prstGeom prst="rect">
            <a:avLst/>
          </a:prstGeom>
          <a:noFill/>
          <a:ln>
            <a:noFill/>
          </a:ln>
          <a:effectLst/>
          <a:extLst>
            <a:ext uri="{909E8E84-426E-40dd-AFC4-6F175D3DCCD1}"/>
            <a:ext uri="{91240B29-F687-4f45-9708-019B960494DF}"/>
            <a:ext uri="{AF507438-7753-43e0-B8FC-AC1667EBCBE1}"/>
          </a:extLst>
        </p:spPr>
        <p:txBody>
          <a:bodyPr/>
          <a:lstStyle/>
          <a:p>
            <a:pPr marL="342900" indent="-342900" eaLnBrk="1" hangingPunct="1">
              <a:spcBef>
                <a:spcPct val="20000"/>
              </a:spcBef>
              <a:buClr>
                <a:srgbClr val="3333CC"/>
              </a:buClr>
              <a:buSzPct val="65000"/>
              <a:buFont typeface="Wingdings" charset="0"/>
              <a:buChar char="n"/>
              <a:defRPr/>
            </a:pPr>
            <a:r>
              <a:rPr lang="en-US" dirty="0">
                <a:solidFill>
                  <a:srgbClr val="3333CC"/>
                </a:solidFill>
                <a:latin typeface="+mn-lt"/>
                <a:ea typeface="ＭＳ Ｐゴシック" charset="0"/>
                <a:cs typeface="+mn-cs"/>
              </a:rPr>
              <a:t>Davisson and </a:t>
            </a:r>
            <a:r>
              <a:rPr lang="en-US" dirty="0" err="1">
                <a:solidFill>
                  <a:srgbClr val="3333CC"/>
                </a:solidFill>
                <a:latin typeface="+mn-lt"/>
                <a:ea typeface="ＭＳ Ｐゴシック" charset="0"/>
                <a:cs typeface="+mn-cs"/>
              </a:rPr>
              <a:t>Germer</a:t>
            </a:r>
            <a:r>
              <a:rPr lang="en-US" dirty="0">
                <a:solidFill>
                  <a:srgbClr val="3333CC"/>
                </a:solidFill>
                <a:latin typeface="+mn-lt"/>
                <a:ea typeface="ＭＳ Ｐゴシック" charset="0"/>
                <a:cs typeface="+mn-cs"/>
              </a:rPr>
              <a:t> experimentally observed that electrons were diffracted much like </a:t>
            </a:r>
            <a:r>
              <a:rPr lang="en-US" dirty="0" err="1">
                <a:solidFill>
                  <a:srgbClr val="3333CC"/>
                </a:solidFill>
                <a:latin typeface="+mn-lt"/>
                <a:ea typeface="ＭＳ Ｐゴシック" charset="0"/>
                <a:cs typeface="+mn-cs"/>
              </a:rPr>
              <a:t>x</a:t>
            </a:r>
            <a:r>
              <a:rPr lang="en-US" dirty="0">
                <a:solidFill>
                  <a:srgbClr val="3333CC"/>
                </a:solidFill>
                <a:latin typeface="+mn-lt"/>
                <a:ea typeface="ＭＳ Ｐゴシック" charset="0"/>
                <a:cs typeface="+mn-cs"/>
              </a:rPr>
              <a:t> rays in nickel crystals</a:t>
            </a:r>
            <a:r>
              <a:rPr lang="en-US" dirty="0" smtClean="0">
                <a:solidFill>
                  <a:srgbClr val="3333CC"/>
                </a:solidFill>
                <a:latin typeface="+mn-lt"/>
                <a:ea typeface="ＭＳ Ｐゴシック" charset="0"/>
                <a:cs typeface="+mn-cs"/>
              </a:rPr>
              <a:t>. </a:t>
            </a:r>
            <a:r>
              <a:rPr lang="en-US" dirty="0" err="1" smtClean="0">
                <a:solidFill>
                  <a:srgbClr val="3333CC"/>
                </a:solidFill>
                <a:latin typeface="+mn-lt"/>
                <a:ea typeface="ＭＳ Ｐゴシック" charset="0"/>
                <a:cs typeface="+mn-cs"/>
                <a:sym typeface="Wingdings"/>
              </a:rPr>
              <a:t></a:t>
            </a:r>
            <a:r>
              <a:rPr lang="en-US" dirty="0" smtClean="0">
                <a:solidFill>
                  <a:srgbClr val="3333CC"/>
                </a:solidFill>
                <a:latin typeface="+mn-lt"/>
                <a:ea typeface="ＭＳ Ｐゴシック" charset="0"/>
                <a:cs typeface="+mn-cs"/>
                <a:sym typeface="Wingdings"/>
              </a:rPr>
              <a:t> direct proof of De Broglie wave!</a:t>
            </a:r>
            <a:endParaRPr lang="en-US" dirty="0">
              <a:solidFill>
                <a:srgbClr val="3333CC"/>
              </a:solidFill>
              <a:latin typeface="+mn-lt"/>
              <a:ea typeface="ＭＳ Ｐゴシック" charset="0"/>
              <a:cs typeface="+mn-cs"/>
            </a:endParaRPr>
          </a:p>
        </p:txBody>
      </p:sp>
      <p:sp>
        <p:nvSpPr>
          <p:cNvPr id="22539" name="Rectangle 40"/>
          <p:cNvSpPr>
            <a:spLocks noChangeArrowheads="1"/>
          </p:cNvSpPr>
          <p:nvPr/>
        </p:nvSpPr>
        <p:spPr bwMode="auto">
          <a:xfrm>
            <a:off x="457200" y="4268788"/>
            <a:ext cx="5334000" cy="1754327"/>
          </a:xfrm>
          <a:prstGeom prst="rect">
            <a:avLst/>
          </a:prstGeom>
          <a:noFill/>
          <a:ln w="9525">
            <a:noFill/>
            <a:miter lim="800000"/>
            <a:headEnd/>
            <a:tailEnd/>
          </a:ln>
        </p:spPr>
        <p:txBody>
          <a:bodyPr>
            <a:prstTxWarp prst="textNoShape">
              <a:avLst/>
            </a:prstTxWarp>
            <a:spAutoFit/>
          </a:bodyPr>
          <a:lstStyle/>
          <a:p>
            <a:pPr marL="342900" indent="-342900" eaLnBrk="1" hangingPunct="1">
              <a:spcBef>
                <a:spcPct val="50000"/>
              </a:spcBef>
              <a:buClr>
                <a:srgbClr val="3333CC"/>
              </a:buClr>
              <a:buSzPct val="65000"/>
              <a:buFont typeface="Wingdings" pitchFamily="-84" charset="2"/>
              <a:buChar char="n"/>
            </a:pPr>
            <a:r>
              <a:rPr lang="en-US" sz="1800" dirty="0">
                <a:solidFill>
                  <a:srgbClr val="3333CC"/>
                </a:solidFill>
                <a:latin typeface="+mn-lt"/>
              </a:rPr>
              <a:t>George P. Thomson (1892–1975), son of J. J. Thomson, reported seeing the effects of electron diffraction in transmission experiments. The first target was celluloid, and soon after that gold, aluminum, and platinum were used. The randomly oriented polycrystalline sample of SnO</a:t>
            </a:r>
            <a:r>
              <a:rPr lang="en-US" sz="1800" baseline="-25000" dirty="0">
                <a:solidFill>
                  <a:srgbClr val="3333CC"/>
                </a:solidFill>
                <a:latin typeface="+mn-lt"/>
              </a:rPr>
              <a:t>2</a:t>
            </a:r>
            <a:r>
              <a:rPr lang="en-US" sz="1800" dirty="0">
                <a:solidFill>
                  <a:srgbClr val="3333CC"/>
                </a:solidFill>
                <a:latin typeface="+mn-lt"/>
              </a:rPr>
              <a:t> produces rings as shown in the figure at right.</a:t>
            </a:r>
          </a:p>
        </p:txBody>
      </p:sp>
      <p:pic>
        <p:nvPicPr>
          <p:cNvPr id="22540" name="Picture 1"/>
          <p:cNvPicPr>
            <a:picLocks/>
          </p:cNvPicPr>
          <p:nvPr/>
        </p:nvPicPr>
        <p:blipFill>
          <a:blip r:embed="rId6"/>
          <a:srcRect/>
          <a:stretch>
            <a:fillRect/>
          </a:stretch>
        </p:blipFill>
        <p:spPr bwMode="auto">
          <a:xfrm>
            <a:off x="1066800" y="1524000"/>
            <a:ext cx="3200400" cy="2489200"/>
          </a:xfrm>
          <a:prstGeom prst="rect">
            <a:avLst/>
          </a:prstGeom>
          <a:noFill/>
          <a:ln w="9525">
            <a:noFill/>
            <a:miter lim="800000"/>
            <a:headEnd/>
            <a:tailEnd/>
          </a:ln>
        </p:spPr>
      </p:pic>
      <p:sp>
        <p:nvSpPr>
          <p:cNvPr id="11" name="Date Placeholder 10"/>
          <p:cNvSpPr>
            <a:spLocks noGrp="1"/>
          </p:cNvSpPr>
          <p:nvPr>
            <p:ph type="dt" sz="half" idx="10"/>
          </p:nvPr>
        </p:nvSpPr>
        <p:spPr/>
        <p:txBody>
          <a:bodyPr/>
          <a:lstStyle/>
          <a:p>
            <a:pPr>
              <a:defRPr/>
            </a:pPr>
            <a:r>
              <a:rPr lang="en-US" smtClean="0"/>
              <a:t>Monday, Oct. 8, 2012</a:t>
            </a:r>
            <a:endParaRPr lang="en-US"/>
          </a:p>
        </p:txBody>
      </p:sp>
      <p:sp>
        <p:nvSpPr>
          <p:cNvPr id="12" name="Slide Number Placeholder 11"/>
          <p:cNvSpPr>
            <a:spLocks noGrp="1"/>
          </p:cNvSpPr>
          <p:nvPr>
            <p:ph type="sldNum" sz="quarter" idx="12"/>
          </p:nvPr>
        </p:nvSpPr>
        <p:spPr/>
        <p:txBody>
          <a:bodyPr/>
          <a:lstStyle/>
          <a:p>
            <a:fld id="{FDDAF44D-5BDC-464D-BFC2-357404B9B058}" type="slidenum">
              <a:rPr lang="en-US" smtClean="0"/>
              <a:pPr/>
              <a:t>79</a:t>
            </a:fld>
            <a:endParaRPr lang="en-US"/>
          </a:p>
        </p:txBody>
      </p:sp>
      <p:sp>
        <p:nvSpPr>
          <p:cNvPr id="13" name="Footer Placeholder 12"/>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433154" name="Object 2"/>
          <p:cNvGraphicFramePr>
            <a:graphicFrameLocks noChangeAspect="1"/>
          </p:cNvGraphicFramePr>
          <p:nvPr/>
        </p:nvGraphicFramePr>
        <p:xfrm>
          <a:off x="4343401" y="1921026"/>
          <a:ext cx="1371600" cy="745974"/>
        </p:xfrm>
        <a:graphic>
          <a:graphicData uri="http://schemas.openxmlformats.org/presentationml/2006/ole">
            <p:oleObj spid="_x0000_s343042" name="Equation" r:id="rId7" imgW="723900" imgH="393700" progId="Equation.DSMT4">
              <p:embed/>
            </p:oleObj>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1"/>
            <a:ext cx="8229600" cy="838200"/>
          </a:xfrm>
        </p:spPr>
        <p:txBody>
          <a:bodyPr/>
          <a:lstStyle/>
          <a:p>
            <a:pPr eaLnBrk="1" hangingPunct="1">
              <a:defRPr/>
            </a:pPr>
            <a:r>
              <a:rPr lang="en-US" sz="4000" dirty="0" smtClean="0">
                <a:cs typeface="+mj-cs"/>
              </a:rPr>
              <a:t>Primary Results of Statistical Interpretation</a:t>
            </a:r>
          </a:p>
        </p:txBody>
      </p:sp>
      <p:sp>
        <p:nvSpPr>
          <p:cNvPr id="30722" name="Rectangle 3"/>
          <p:cNvSpPr>
            <a:spLocks noGrp="1" noChangeArrowheads="1"/>
          </p:cNvSpPr>
          <p:nvPr>
            <p:ph type="body" sz="half" idx="1"/>
          </p:nvPr>
        </p:nvSpPr>
        <p:spPr>
          <a:xfrm>
            <a:off x="304800" y="685800"/>
            <a:ext cx="8229600" cy="5181600"/>
          </a:xfrm>
        </p:spPr>
        <p:txBody>
          <a:bodyPr/>
          <a:lstStyle/>
          <a:p>
            <a:pPr eaLnBrk="1" hangingPunct="1">
              <a:lnSpc>
                <a:spcPct val="90000"/>
              </a:lnSpc>
            </a:pPr>
            <a:r>
              <a:rPr lang="en-US" sz="2400" dirty="0" smtClean="0">
                <a:cs typeface="ＭＳ Ｐゴシック" pitchFamily="-84" charset="-128"/>
              </a:rPr>
              <a:t>Culminates in the </a:t>
            </a:r>
            <a:r>
              <a:rPr lang="en-US" sz="2400" b="1" dirty="0" smtClean="0">
                <a:cs typeface="ＭＳ Ｐゴシック" pitchFamily="-84" charset="-128"/>
              </a:rPr>
              <a:t>ideal gas equation</a:t>
            </a:r>
            <a:r>
              <a:rPr lang="en-US" sz="2400" dirty="0" smtClean="0">
                <a:cs typeface="ＭＳ Ｐゴシック" pitchFamily="-84" charset="-128"/>
              </a:rPr>
              <a:t> for </a:t>
            </a:r>
            <a:r>
              <a:rPr lang="en-US" sz="2400" i="1" dirty="0" err="1" smtClean="0">
                <a:cs typeface="ＭＳ Ｐゴシック" pitchFamily="-84" charset="-128"/>
              </a:rPr>
              <a:t>n</a:t>
            </a:r>
            <a:r>
              <a:rPr lang="en-US" sz="2400" dirty="0" smtClean="0">
                <a:cs typeface="ＭＳ Ｐゴシック" pitchFamily="-84" charset="-128"/>
              </a:rPr>
              <a:t> moles of a </a:t>
            </a:r>
            <a:r>
              <a:rPr lang="ja-JP" altLang="en-US" sz="2400" dirty="0" smtClean="0">
                <a:cs typeface="ＭＳ Ｐゴシック" pitchFamily="-84" charset="-128"/>
              </a:rPr>
              <a:t>“</a:t>
            </a:r>
            <a:r>
              <a:rPr lang="en-US" altLang="ja-JP" sz="2400" dirty="0" smtClean="0">
                <a:cs typeface="ＭＳ Ｐゴシック" pitchFamily="-84" charset="-128"/>
              </a:rPr>
              <a:t>simple</a:t>
            </a:r>
            <a:r>
              <a:rPr lang="ja-JP" altLang="en-US" sz="2400" dirty="0" smtClean="0">
                <a:cs typeface="ＭＳ Ｐゴシック" pitchFamily="-84" charset="-128"/>
              </a:rPr>
              <a:t>”</a:t>
            </a:r>
            <a:r>
              <a:rPr lang="en-US" altLang="ja-JP" sz="2400" dirty="0" smtClean="0">
                <a:cs typeface="ＭＳ Ｐゴシック" pitchFamily="-84" charset="-128"/>
              </a:rPr>
              <a:t> gas:</a:t>
            </a:r>
          </a:p>
          <a:p>
            <a:pPr algn="ctr" eaLnBrk="1" hangingPunct="1">
              <a:buFont typeface="Wingdings" pitchFamily="-84" charset="2"/>
              <a:buNone/>
            </a:pPr>
            <a:r>
              <a:rPr lang="en-US" sz="2400" i="1" dirty="0" smtClean="0">
                <a:solidFill>
                  <a:srgbClr val="800000"/>
                </a:solidFill>
                <a:cs typeface="ＭＳ Ｐゴシック" pitchFamily="-84" charset="-128"/>
              </a:rPr>
              <a:t>PV</a:t>
            </a:r>
            <a:r>
              <a:rPr lang="en-US" sz="2400" dirty="0" smtClean="0">
                <a:solidFill>
                  <a:srgbClr val="800000"/>
                </a:solidFill>
                <a:cs typeface="ＭＳ Ｐゴシック" pitchFamily="-84" charset="-128"/>
              </a:rPr>
              <a:t> = </a:t>
            </a:r>
            <a:r>
              <a:rPr lang="en-US" sz="2400" i="1" dirty="0" err="1" smtClean="0">
                <a:solidFill>
                  <a:srgbClr val="800000"/>
                </a:solidFill>
                <a:cs typeface="ＭＳ Ｐゴシック" pitchFamily="-84" charset="-128"/>
              </a:rPr>
              <a:t>nRT</a:t>
            </a:r>
            <a:endParaRPr lang="en-US" sz="2400" i="1" dirty="0" smtClean="0">
              <a:solidFill>
                <a:srgbClr val="800000"/>
              </a:solidFill>
              <a:cs typeface="ＭＳ Ｐゴシック" pitchFamily="-84" charset="-128"/>
            </a:endParaRPr>
          </a:p>
          <a:p>
            <a:pPr algn="ctr" eaLnBrk="1" hangingPunct="1">
              <a:buFont typeface="Wingdings" pitchFamily="-84" charset="2"/>
              <a:buNone/>
            </a:pPr>
            <a:r>
              <a:rPr lang="en-US" sz="1800" dirty="0" smtClean="0">
                <a:cs typeface="ＭＳ Ｐゴシック" pitchFamily="-84" charset="-128"/>
              </a:rPr>
              <a:t>(where </a:t>
            </a:r>
            <a:r>
              <a:rPr lang="en-US" sz="1800" i="1" dirty="0" smtClean="0">
                <a:cs typeface="ＭＳ Ｐゴシック" pitchFamily="-84" charset="-128"/>
              </a:rPr>
              <a:t>R</a:t>
            </a:r>
            <a:r>
              <a:rPr lang="en-US" sz="1800" dirty="0" smtClean="0">
                <a:cs typeface="ＭＳ Ｐゴシック" pitchFamily="-84" charset="-128"/>
              </a:rPr>
              <a:t> is the ideal gas constant, 8.31 J/mol </a:t>
            </a:r>
            <a:r>
              <a:rPr lang="en-US" sz="1800" dirty="0" smtClean="0">
                <a:ea typeface="Arial" pitchFamily="-84" charset="0"/>
                <a:cs typeface="Arial" pitchFamily="-84" charset="0"/>
              </a:rPr>
              <a:t>· K</a:t>
            </a:r>
            <a:r>
              <a:rPr lang="en-US" sz="1800" dirty="0" smtClean="0">
                <a:cs typeface="ＭＳ Ｐゴシック" pitchFamily="-84" charset="-128"/>
              </a:rPr>
              <a:t>)</a:t>
            </a:r>
          </a:p>
          <a:p>
            <a:pPr eaLnBrk="1" hangingPunct="1"/>
            <a:r>
              <a:rPr lang="en-US" sz="2400" dirty="0" smtClean="0">
                <a:solidFill>
                  <a:srgbClr val="FF0000"/>
                </a:solidFill>
                <a:cs typeface="ＭＳ Ｐゴシック" pitchFamily="-84" charset="-128"/>
              </a:rPr>
              <a:t>Average </a:t>
            </a:r>
            <a:r>
              <a:rPr lang="en-US" sz="2400" dirty="0">
                <a:solidFill>
                  <a:srgbClr val="FF0000"/>
                </a:solidFill>
                <a:cs typeface="ＭＳ Ｐゴシック" pitchFamily="-84" charset="-128"/>
              </a:rPr>
              <a:t>molecular kinetic energy directly related to absolute temperature</a:t>
            </a:r>
          </a:p>
          <a:p>
            <a:pPr eaLnBrk="1" hangingPunct="1"/>
            <a:r>
              <a:rPr lang="en-US" sz="2400" b="1" dirty="0">
                <a:solidFill>
                  <a:srgbClr val="FF0000"/>
                </a:solidFill>
                <a:cs typeface="ＭＳ Ｐゴシック" pitchFamily="-84" charset="-128"/>
              </a:rPr>
              <a:t>Internal energy</a:t>
            </a:r>
            <a:r>
              <a:rPr lang="en-US" sz="2400" dirty="0">
                <a:solidFill>
                  <a:srgbClr val="FF0000"/>
                </a:solidFill>
                <a:cs typeface="ＭＳ Ｐゴシック" pitchFamily="-84" charset="-128"/>
              </a:rPr>
              <a:t> </a:t>
            </a:r>
            <a:r>
              <a:rPr lang="en-US" sz="2400" i="1" dirty="0">
                <a:solidFill>
                  <a:srgbClr val="FF0000"/>
                </a:solidFill>
                <a:cs typeface="ＭＳ Ｐゴシック" pitchFamily="-84" charset="-128"/>
              </a:rPr>
              <a:t>U</a:t>
            </a:r>
            <a:r>
              <a:rPr lang="en-US" sz="2400" dirty="0">
                <a:solidFill>
                  <a:srgbClr val="FF0000"/>
                </a:solidFill>
                <a:cs typeface="ＭＳ Ｐゴシック" pitchFamily="-84" charset="-128"/>
              </a:rPr>
              <a:t> directly related to the average molecular kinetic energy</a:t>
            </a:r>
          </a:p>
          <a:p>
            <a:pPr eaLnBrk="1" hangingPunct="1"/>
            <a:r>
              <a:rPr lang="en-US" sz="2400" dirty="0">
                <a:cs typeface="ＭＳ Ｐゴシック" pitchFamily="-84" charset="-128"/>
              </a:rPr>
              <a:t>Internal energy equally distributed among the number of degrees of freedom (</a:t>
            </a:r>
            <a:r>
              <a:rPr lang="en-US" sz="2400" i="1" dirty="0" err="1">
                <a:cs typeface="ＭＳ Ｐゴシック" pitchFamily="-84" charset="-128"/>
              </a:rPr>
              <a:t>f</a:t>
            </a:r>
            <a:r>
              <a:rPr lang="en-US" sz="2400" i="1" baseline="-25000" dirty="0">
                <a:cs typeface="ＭＳ Ｐゴシック" pitchFamily="-84" charset="-128"/>
              </a:rPr>
              <a:t> </a:t>
            </a:r>
            <a:r>
              <a:rPr lang="en-US" sz="2400" dirty="0">
                <a:cs typeface="ＭＳ Ｐゴシック" pitchFamily="-84" charset="-128"/>
              </a:rPr>
              <a:t>) of the system</a:t>
            </a:r>
            <a:endParaRPr lang="en-US" sz="2400" dirty="0" smtClean="0">
              <a:cs typeface="ＭＳ Ｐゴシック" pitchFamily="-84" charset="-128"/>
            </a:endParaRPr>
          </a:p>
          <a:p>
            <a:pPr algn="ctr" eaLnBrk="1" hangingPunct="1">
              <a:buFont typeface="Wingdings" pitchFamily="-84" charset="2"/>
              <a:buNone/>
            </a:pPr>
            <a:endParaRPr lang="en-US" sz="2400" dirty="0" smtClean="0">
              <a:cs typeface="ＭＳ Ｐゴシック" pitchFamily="-84" charset="-128"/>
            </a:endParaRPr>
          </a:p>
          <a:p>
            <a:pPr algn="ctr" eaLnBrk="1" hangingPunct="1">
              <a:buFont typeface="Wingdings" pitchFamily="-84" charset="2"/>
              <a:buNone/>
            </a:pPr>
            <a:r>
              <a:rPr lang="en-US" sz="2400" dirty="0">
                <a:cs typeface="ＭＳ Ｐゴシック" pitchFamily="-84" charset="-128"/>
              </a:rPr>
              <a:t>(</a:t>
            </a:r>
            <a:r>
              <a:rPr lang="en-US" sz="2400" i="1" dirty="0">
                <a:cs typeface="ＭＳ Ｐゴシック" pitchFamily="-84" charset="-128"/>
              </a:rPr>
              <a:t>N</a:t>
            </a:r>
            <a:r>
              <a:rPr lang="en-US" sz="2400" i="1" baseline="-25000" dirty="0">
                <a:cs typeface="ＭＳ Ｐゴシック" pitchFamily="-84" charset="-128"/>
              </a:rPr>
              <a:t>A</a:t>
            </a:r>
            <a:r>
              <a:rPr lang="en-US" sz="2400" dirty="0">
                <a:cs typeface="ＭＳ Ｐゴシック" pitchFamily="-84" charset="-128"/>
              </a:rPr>
              <a:t> = Avogadro</a:t>
            </a:r>
            <a:r>
              <a:rPr lang="ja-JP" altLang="en-US" sz="2400" dirty="0">
                <a:cs typeface="ＭＳ Ｐゴシック" pitchFamily="-84" charset="-128"/>
              </a:rPr>
              <a:t>’</a:t>
            </a:r>
            <a:r>
              <a:rPr lang="en-US" altLang="ja-JP" sz="2400" dirty="0" err="1">
                <a:cs typeface="ＭＳ Ｐゴシック" pitchFamily="-84" charset="-128"/>
              </a:rPr>
              <a:t>s</a:t>
            </a:r>
            <a:r>
              <a:rPr lang="en-US" altLang="ja-JP" sz="2400" dirty="0">
                <a:cs typeface="ＭＳ Ｐゴシック" pitchFamily="-84" charset="-128"/>
              </a:rPr>
              <a:t> Number</a:t>
            </a:r>
            <a:r>
              <a:rPr lang="en-US" altLang="ja-JP" sz="2400" dirty="0" smtClean="0">
                <a:cs typeface="ＭＳ Ｐゴシック" pitchFamily="-84" charset="-128"/>
              </a:rPr>
              <a:t>)</a:t>
            </a:r>
          </a:p>
          <a:p>
            <a:pPr eaLnBrk="1" hangingPunct="1"/>
            <a:r>
              <a:rPr lang="en-US" sz="2400" dirty="0" smtClean="0">
                <a:cs typeface="ＭＳ Ｐゴシック" pitchFamily="-84" charset="-128"/>
              </a:rPr>
              <a:t>And many others</a:t>
            </a:r>
            <a:endParaRPr lang="en-US" sz="2400" dirty="0">
              <a:cs typeface="ＭＳ Ｐゴシック" pitchFamily="-84" charset="-128"/>
            </a:endParaRPr>
          </a:p>
        </p:txBody>
      </p:sp>
      <p:pic>
        <p:nvPicPr>
          <p:cNvPr id="30723" name="Picture 12"/>
          <p:cNvPicPr preferRelativeResize="0">
            <a:picLocks noChangeAspect="1" noChangeArrowheads="1"/>
          </p:cNvPicPr>
          <p:nvPr/>
        </p:nvPicPr>
        <p:blipFill>
          <a:blip r:embed="rId2"/>
          <a:srcRect/>
          <a:stretch>
            <a:fillRect/>
          </a:stretch>
        </p:blipFill>
        <p:spPr bwMode="auto">
          <a:xfrm>
            <a:off x="3673475" y="3886200"/>
            <a:ext cx="3108325" cy="79375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r>
              <a:rPr lang="en-US" smtClean="0"/>
              <a:t>Monday, Oct. 8, 2012</a:t>
            </a:r>
            <a:endParaRPr lang="en-US"/>
          </a:p>
        </p:txBody>
      </p:sp>
      <p:sp>
        <p:nvSpPr>
          <p:cNvPr id="6" name="Slide Number Placeholder 5"/>
          <p:cNvSpPr>
            <a:spLocks noGrp="1"/>
          </p:cNvSpPr>
          <p:nvPr>
            <p:ph type="sldNum" sz="quarter" idx="12"/>
          </p:nvPr>
        </p:nvSpPr>
        <p:spPr/>
        <p:txBody>
          <a:bodyPr/>
          <a:lstStyle/>
          <a:p>
            <a:fld id="{B0A584D5-84B3-7C44-9FA7-F640A0B6EDEF}" type="slidenum">
              <a:rPr lang="en-US" smtClean="0"/>
              <a:pPr/>
              <a:t>8</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dirty="0"/>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533400"/>
            <a:ext cx="8229600" cy="5486400"/>
          </a:xfrm>
        </p:spPr>
        <p:txBody>
          <a:bodyPr/>
          <a:lstStyle/>
          <a:p>
            <a:r>
              <a:rPr lang="en-US" dirty="0"/>
              <a:t>Photons, which we thought were waves, act particle like (</a:t>
            </a:r>
            <a:r>
              <a:rPr lang="en-US" dirty="0" err="1"/>
              <a:t>eg</a:t>
            </a:r>
            <a:r>
              <a:rPr lang="en-US" dirty="0"/>
              <a:t> Photoelectric effect or Compton Scattering)</a:t>
            </a:r>
          </a:p>
          <a:p>
            <a:r>
              <a:rPr lang="en-US" dirty="0"/>
              <a:t>Electrons, which we thought were particles, act particle like (</a:t>
            </a:r>
            <a:r>
              <a:rPr lang="en-US" dirty="0" err="1"/>
              <a:t>eg</a:t>
            </a:r>
            <a:r>
              <a:rPr lang="en-US" dirty="0"/>
              <a:t> electron scattering) </a:t>
            </a:r>
            <a:endParaRPr lang="en-US" dirty="0" smtClean="0"/>
          </a:p>
          <a:p>
            <a:r>
              <a:rPr lang="en-US" dirty="0" smtClean="0"/>
              <a:t>De Broglie: All matter has intrinsic wavelength.</a:t>
            </a:r>
          </a:p>
          <a:p>
            <a:pPr lvl="1"/>
            <a:r>
              <a:rPr lang="en-US" dirty="0" smtClean="0"/>
              <a:t>Wave length inversely proportional to momentum</a:t>
            </a:r>
          </a:p>
          <a:p>
            <a:pPr lvl="1"/>
            <a:r>
              <a:rPr lang="en-US" dirty="0" smtClean="0"/>
              <a:t>The more massive… the smaller the wavelength… the harder to observe the wavelike properties</a:t>
            </a:r>
          </a:p>
          <a:p>
            <a:pPr lvl="1"/>
            <a:r>
              <a:rPr lang="en-US" dirty="0" smtClean="0"/>
              <a:t>So while photons appear mostly wavelike, electrons (next lightest particle!) appear mostly particle like.</a:t>
            </a:r>
          </a:p>
          <a:p>
            <a:r>
              <a:rPr lang="en-US" dirty="0" smtClean="0"/>
              <a:t>How can we reconcile the wave/particle views?</a:t>
            </a:r>
          </a:p>
          <a:p>
            <a:pPr lvl="1"/>
            <a:endParaRPr lang="en-US" dirty="0"/>
          </a:p>
        </p:txBody>
      </p:sp>
      <p:sp>
        <p:nvSpPr>
          <p:cNvPr id="7" name="Date Placeholder 6"/>
          <p:cNvSpPr>
            <a:spLocks noGrp="1"/>
          </p:cNvSpPr>
          <p:nvPr>
            <p:ph type="dt" sz="half" idx="10"/>
          </p:nvPr>
        </p:nvSpPr>
        <p:spPr/>
        <p:txBody>
          <a:bodyPr/>
          <a:lstStyle/>
          <a:p>
            <a:pPr>
              <a:defRPr/>
            </a:pPr>
            <a:r>
              <a:rPr lang="en-US" smtClean="0"/>
              <a:t>Monday, Oct. 8, 2012</a:t>
            </a:r>
            <a:endParaRPr lang="en-US"/>
          </a:p>
        </p:txBody>
      </p:sp>
      <p:sp>
        <p:nvSpPr>
          <p:cNvPr id="8" name="Footer Placeholder 7"/>
          <p:cNvSpPr>
            <a:spLocks noGrp="1"/>
          </p:cNvSpPr>
          <p:nvPr>
            <p:ph type="ftr" sz="quarter" idx="11"/>
          </p:nvPr>
        </p:nvSpPr>
        <p:spPr/>
        <p:txBody>
          <a:bodyPr/>
          <a:lstStyle/>
          <a:p>
            <a:pPr>
              <a:defRPr/>
            </a:pPr>
            <a:r>
              <a:rPr lang="en-US" smtClean="0"/>
              <a:t>PHYS 3313-001, Fall 2012                      Dr. Jaehoon Yu</a:t>
            </a:r>
            <a:endParaRPr lang="en-US"/>
          </a:p>
        </p:txBody>
      </p:sp>
      <p:sp>
        <p:nvSpPr>
          <p:cNvPr id="9" name="Slide Number Placeholder 8"/>
          <p:cNvSpPr>
            <a:spLocks noGrp="1"/>
          </p:cNvSpPr>
          <p:nvPr>
            <p:ph type="sldNum" sz="quarter" idx="12"/>
          </p:nvPr>
        </p:nvSpPr>
        <p:spPr/>
        <p:txBody>
          <a:bodyPr/>
          <a:lstStyle/>
          <a:p>
            <a:pPr>
              <a:defRPr/>
            </a:pPr>
            <a:fld id="{633D2C0A-C00C-6D49-85C5-A00CF6C3B057}" type="slidenum">
              <a:rPr lang="en-US" smtClean="0"/>
              <a:pPr>
                <a:defRPr/>
              </a:pPr>
              <a:t>80</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2548023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381000" y="838200"/>
            <a:ext cx="8153400" cy="5257800"/>
          </a:xfrm>
        </p:spPr>
        <p:txBody>
          <a:bodyPr/>
          <a:lstStyle/>
          <a:p>
            <a:pPr marL="609600" indent="-609600" eaLnBrk="1" hangingPunct="1">
              <a:buClr>
                <a:srgbClr val="3333CC"/>
              </a:buClr>
              <a:buSzPct val="65000"/>
              <a:buFont typeface="Wingdings" pitchFamily="-84" charset="2"/>
              <a:buChar char="n"/>
            </a:pPr>
            <a:r>
              <a:rPr lang="en-US" sz="2800" dirty="0" smtClean="0">
                <a:solidFill>
                  <a:srgbClr val="3333CC"/>
                </a:solidFill>
              </a:rPr>
              <a:t>De Broglie matter waves suggest a further description. The displacement of a wave is</a:t>
            </a:r>
          </a:p>
          <a:p>
            <a:pPr marL="609600" indent="-609600" eaLnBrk="1" hangingPunct="1">
              <a:buClr>
                <a:srgbClr val="3333CC"/>
              </a:buClr>
              <a:buSzPct val="65000"/>
              <a:buNone/>
            </a:pPr>
            <a:endParaRPr lang="en-US" sz="2800" dirty="0" smtClean="0">
              <a:solidFill>
                <a:srgbClr val="3333CC"/>
              </a:solidFill>
            </a:endParaRPr>
          </a:p>
          <a:p>
            <a:pPr marL="609600" indent="-609600" eaLnBrk="1" hangingPunct="1">
              <a:buClr>
                <a:srgbClr val="3333CC"/>
              </a:buClr>
              <a:buSzPct val="65000"/>
              <a:buFont typeface="Wingdings" pitchFamily="-84" charset="2"/>
              <a:buChar char="n"/>
            </a:pPr>
            <a:r>
              <a:rPr lang="en-US" sz="2800" dirty="0" smtClean="0">
                <a:solidFill>
                  <a:srgbClr val="3333CC"/>
                </a:solidFill>
              </a:rPr>
              <a:t>This is a solution to the wave equation</a:t>
            </a:r>
          </a:p>
          <a:p>
            <a:pPr marL="609600" indent="-609600" eaLnBrk="1" hangingPunct="1">
              <a:buClr>
                <a:srgbClr val="3333CC"/>
              </a:buClr>
              <a:buSzPct val="65000"/>
              <a:buFont typeface="Wingdings" pitchFamily="-84" charset="2"/>
              <a:buChar char="n"/>
            </a:pPr>
            <a:endParaRPr lang="en-US" sz="2800" dirty="0" smtClean="0">
              <a:solidFill>
                <a:srgbClr val="3333CC"/>
              </a:solidFill>
            </a:endParaRPr>
          </a:p>
          <a:p>
            <a:pPr marL="609600" indent="-609600" eaLnBrk="1" hangingPunct="1">
              <a:buClr>
                <a:srgbClr val="3333CC"/>
              </a:buClr>
              <a:buSzPct val="65000"/>
              <a:buFont typeface="Wingdings" pitchFamily="-84" charset="2"/>
              <a:buChar char="n"/>
            </a:pPr>
            <a:endParaRPr lang="en-US" sz="2800" dirty="0" smtClean="0">
              <a:solidFill>
                <a:srgbClr val="3333CC"/>
              </a:solidFill>
            </a:endParaRPr>
          </a:p>
          <a:p>
            <a:pPr marL="609600" indent="-609600" eaLnBrk="1" hangingPunct="1">
              <a:buClr>
                <a:srgbClr val="3333CC"/>
              </a:buClr>
              <a:buSzPct val="65000"/>
              <a:buFont typeface="Wingdings" pitchFamily="-84" charset="2"/>
              <a:buChar char="n"/>
            </a:pPr>
            <a:r>
              <a:rPr lang="en-US" sz="2800" dirty="0" smtClean="0">
                <a:solidFill>
                  <a:srgbClr val="3333CC"/>
                </a:solidFill>
              </a:rPr>
              <a:t>Define the wave number </a:t>
            </a:r>
            <a:r>
              <a:rPr lang="en-US" sz="2800" i="1" dirty="0" err="1" smtClean="0">
                <a:solidFill>
                  <a:srgbClr val="3333CC"/>
                </a:solidFill>
              </a:rPr>
              <a:t>k</a:t>
            </a:r>
            <a:r>
              <a:rPr lang="en-US" sz="2800" dirty="0" smtClean="0">
                <a:solidFill>
                  <a:srgbClr val="3333CC"/>
                </a:solidFill>
              </a:rPr>
              <a:t> and the angular frequency </a:t>
            </a:r>
            <a:r>
              <a:rPr lang="en-US" sz="2800" i="1" dirty="0" err="1" smtClean="0">
                <a:solidFill>
                  <a:srgbClr val="3333CC"/>
                </a:solidFill>
                <a:latin typeface="Symbol" charset="2"/>
                <a:cs typeface="Symbol" charset="2"/>
              </a:rPr>
              <a:t>ω</a:t>
            </a:r>
            <a:r>
              <a:rPr lang="en-US" sz="2800" dirty="0" smtClean="0">
                <a:solidFill>
                  <a:srgbClr val="3333CC"/>
                </a:solidFill>
              </a:rPr>
              <a:t> as:</a:t>
            </a:r>
          </a:p>
          <a:p>
            <a:pPr marL="609600" indent="-609600" eaLnBrk="1" hangingPunct="1">
              <a:buClr>
                <a:srgbClr val="3333CC"/>
              </a:buClr>
              <a:buSzPct val="65000"/>
            </a:pPr>
            <a:endParaRPr lang="en-US" sz="2800" dirty="0" smtClean="0">
              <a:solidFill>
                <a:srgbClr val="3333CC"/>
              </a:solidFill>
            </a:endParaRPr>
          </a:p>
          <a:p>
            <a:pPr marL="609600" indent="-609600" eaLnBrk="1" hangingPunct="1">
              <a:buClr>
                <a:srgbClr val="3333CC"/>
              </a:buClr>
              <a:buSzPct val="65000"/>
              <a:buFont typeface="Wingdings" pitchFamily="-84" charset="2"/>
              <a:buChar char="n"/>
            </a:pPr>
            <a:r>
              <a:rPr lang="en-US" sz="2800" dirty="0" smtClean="0">
                <a:solidFill>
                  <a:srgbClr val="3333CC"/>
                </a:solidFill>
              </a:rPr>
              <a:t>The wave function is now:</a:t>
            </a:r>
            <a:endParaRPr lang="el-GR" sz="2800" dirty="0">
              <a:solidFill>
                <a:srgbClr val="3333CC"/>
              </a:solidFill>
              <a:ea typeface="Arial" pitchFamily="-84" charset="0"/>
              <a:cs typeface="Arial" pitchFamily="-84" charset="0"/>
            </a:endParaRPr>
          </a:p>
        </p:txBody>
      </p:sp>
      <p:sp>
        <p:nvSpPr>
          <p:cNvPr id="48130" name="Rectangle 2"/>
          <p:cNvSpPr>
            <a:spLocks noGrp="1" noChangeArrowheads="1"/>
          </p:cNvSpPr>
          <p:nvPr>
            <p:ph type="title" sz="quarter"/>
          </p:nvPr>
        </p:nvSpPr>
        <p:spPr>
          <a:xfrm>
            <a:off x="609600" y="152400"/>
            <a:ext cx="7772400" cy="685800"/>
          </a:xfrm>
        </p:spPr>
        <p:txBody>
          <a:bodyPr/>
          <a:lstStyle/>
          <a:p>
            <a:pPr eaLnBrk="1" hangingPunct="1">
              <a:defRPr/>
            </a:pPr>
            <a:r>
              <a:rPr lang="en-US" sz="4800" dirty="0" smtClean="0">
                <a:cs typeface="+mj-cs"/>
              </a:rPr>
              <a:t>Wave Motion</a:t>
            </a:r>
          </a:p>
        </p:txBody>
      </p:sp>
      <p:sp>
        <p:nvSpPr>
          <p:cNvPr id="9" name="Date Placeholder 8"/>
          <p:cNvSpPr>
            <a:spLocks noGrp="1"/>
          </p:cNvSpPr>
          <p:nvPr>
            <p:ph type="dt" sz="half" idx="10"/>
          </p:nvPr>
        </p:nvSpPr>
        <p:spPr/>
        <p:txBody>
          <a:bodyPr/>
          <a:lstStyle/>
          <a:p>
            <a:pPr>
              <a:defRPr/>
            </a:pPr>
            <a:r>
              <a:rPr lang="en-US" smtClean="0"/>
              <a:t>Monday, Oct. 8, 2012</a:t>
            </a:r>
            <a:endParaRPr lang="en-US"/>
          </a:p>
        </p:txBody>
      </p:sp>
      <p:sp>
        <p:nvSpPr>
          <p:cNvPr id="10" name="Slide Number Placeholder 9"/>
          <p:cNvSpPr>
            <a:spLocks noGrp="1"/>
          </p:cNvSpPr>
          <p:nvPr>
            <p:ph type="sldNum" sz="quarter" idx="12"/>
          </p:nvPr>
        </p:nvSpPr>
        <p:spPr/>
        <p:txBody>
          <a:bodyPr/>
          <a:lstStyle/>
          <a:p>
            <a:pPr>
              <a:defRPr/>
            </a:pPr>
            <a:fld id="{633D2C0A-C00C-6D49-85C5-A00CF6C3B057}" type="slidenum">
              <a:rPr lang="en-US" smtClean="0"/>
              <a:pPr>
                <a:defRPr/>
              </a:pPr>
              <a:t>81</a:t>
            </a:fld>
            <a:endParaRPr lang="en-US"/>
          </a:p>
        </p:txBody>
      </p:sp>
      <p:sp>
        <p:nvSpPr>
          <p:cNvPr id="11" name="Footer Placeholder 10"/>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434178" name="Object 2"/>
          <p:cNvGraphicFramePr>
            <a:graphicFrameLocks noChangeAspect="1"/>
          </p:cNvGraphicFramePr>
          <p:nvPr/>
        </p:nvGraphicFramePr>
        <p:xfrm>
          <a:off x="5181600" y="1399818"/>
          <a:ext cx="3597500" cy="886182"/>
        </p:xfrm>
        <a:graphic>
          <a:graphicData uri="http://schemas.openxmlformats.org/presentationml/2006/ole">
            <p:oleObj spid="_x0000_s349186" name="Equation" r:id="rId3" imgW="1752600" imgH="431800" progId="Equation.DSMT4">
              <p:embed/>
            </p:oleObj>
          </a:graphicData>
        </a:graphic>
      </p:graphicFrame>
      <p:graphicFrame>
        <p:nvGraphicFramePr>
          <p:cNvPr id="434179" name="Object 3"/>
          <p:cNvGraphicFramePr>
            <a:graphicFrameLocks noChangeAspect="1"/>
          </p:cNvGraphicFramePr>
          <p:nvPr/>
        </p:nvGraphicFramePr>
        <p:xfrm>
          <a:off x="4419600" y="2908300"/>
          <a:ext cx="1928812" cy="860425"/>
        </p:xfrm>
        <a:graphic>
          <a:graphicData uri="http://schemas.openxmlformats.org/presentationml/2006/ole">
            <p:oleObj spid="_x0000_s349187" name="Equation" r:id="rId4" imgW="927100" imgH="419100" progId="Equation.DSMT4">
              <p:embed/>
            </p:oleObj>
          </a:graphicData>
        </a:graphic>
      </p:graphicFrame>
      <p:graphicFrame>
        <p:nvGraphicFramePr>
          <p:cNvPr id="434180" name="Object 4"/>
          <p:cNvGraphicFramePr>
            <a:graphicFrameLocks noChangeAspect="1"/>
          </p:cNvGraphicFramePr>
          <p:nvPr/>
        </p:nvGraphicFramePr>
        <p:xfrm>
          <a:off x="3352800" y="4419600"/>
          <a:ext cx="1679575" cy="776288"/>
        </p:xfrm>
        <a:graphic>
          <a:graphicData uri="http://schemas.openxmlformats.org/presentationml/2006/ole">
            <p:oleObj spid="_x0000_s349188" name="Equation" r:id="rId5" imgW="850900" imgH="393700" progId="Equation.DSMT4">
              <p:embed/>
            </p:oleObj>
          </a:graphicData>
        </a:graphic>
      </p:graphicFrame>
      <p:graphicFrame>
        <p:nvGraphicFramePr>
          <p:cNvPr id="434181" name="Object 5"/>
          <p:cNvGraphicFramePr>
            <a:graphicFrameLocks noChangeAspect="1"/>
          </p:cNvGraphicFramePr>
          <p:nvPr/>
        </p:nvGraphicFramePr>
        <p:xfrm>
          <a:off x="4572000" y="5397500"/>
          <a:ext cx="3544116" cy="546100"/>
        </p:xfrm>
        <a:graphic>
          <a:graphicData uri="http://schemas.openxmlformats.org/presentationml/2006/ole">
            <p:oleObj spid="_x0000_s349189" name="Equation" r:id="rId6" imgW="1485900" imgH="228600" progId="Equation.DSMT4">
              <p:embed/>
            </p:oleObj>
          </a:graphicData>
        </a:graphic>
      </p:graphicFrame>
      <p:graphicFrame>
        <p:nvGraphicFramePr>
          <p:cNvPr id="434182" name="Object 6"/>
          <p:cNvGraphicFramePr>
            <a:graphicFrameLocks noChangeAspect="1"/>
          </p:cNvGraphicFramePr>
          <p:nvPr/>
        </p:nvGraphicFramePr>
        <p:xfrm>
          <a:off x="5068888" y="4419600"/>
          <a:ext cx="1027112" cy="776288"/>
        </p:xfrm>
        <a:graphic>
          <a:graphicData uri="http://schemas.openxmlformats.org/presentationml/2006/ole">
            <p:oleObj spid="_x0000_s349190" name="Equation" r:id="rId7" imgW="520700" imgH="393700" progId="Equation.DSMT4">
              <p:embed/>
            </p:oleObj>
          </a:graphicData>
        </a:graphic>
      </p:graphicFrame>
      <p:graphicFrame>
        <p:nvGraphicFramePr>
          <p:cNvPr id="434183" name="Object 7"/>
          <p:cNvGraphicFramePr>
            <a:graphicFrameLocks noChangeAspect="1"/>
          </p:cNvGraphicFramePr>
          <p:nvPr/>
        </p:nvGraphicFramePr>
        <p:xfrm>
          <a:off x="6616699" y="4572000"/>
          <a:ext cx="1208165" cy="457200"/>
        </p:xfrm>
        <a:graphic>
          <a:graphicData uri="http://schemas.openxmlformats.org/presentationml/2006/ole">
            <p:oleObj spid="_x0000_s349191" name="Equation" r:id="rId8" imgW="469900" imgH="177800" progId="Equation.DSMT4">
              <p:embed/>
            </p:oleObj>
          </a:graphicData>
        </a:graphic>
      </p:graphicFrame>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78" name="Picture 22" descr="0513"/>
          <p:cNvPicPr>
            <a:picLocks noChangeAspect="1" noChangeArrowheads="1"/>
          </p:cNvPicPr>
          <p:nvPr/>
        </p:nvPicPr>
        <p:blipFill>
          <a:blip r:embed="rId3"/>
          <a:srcRect b="10869"/>
          <a:stretch>
            <a:fillRect/>
          </a:stretch>
        </p:blipFill>
        <p:spPr bwMode="auto">
          <a:xfrm>
            <a:off x="4419600" y="3581400"/>
            <a:ext cx="4419600" cy="2563813"/>
          </a:xfrm>
          <a:prstGeom prst="rect">
            <a:avLst/>
          </a:prstGeom>
          <a:noFill/>
          <a:ln w="9525">
            <a:noFill/>
            <a:miter lim="800000"/>
            <a:headEnd/>
            <a:tailEnd/>
          </a:ln>
        </p:spPr>
      </p:pic>
      <p:sp>
        <p:nvSpPr>
          <p:cNvPr id="51202" name="Rectangle 2"/>
          <p:cNvSpPr>
            <a:spLocks noGrp="1" noChangeArrowheads="1"/>
          </p:cNvSpPr>
          <p:nvPr>
            <p:ph type="title"/>
          </p:nvPr>
        </p:nvSpPr>
        <p:spPr>
          <a:xfrm>
            <a:off x="457200" y="125413"/>
            <a:ext cx="8229600" cy="636587"/>
          </a:xfrm>
        </p:spPr>
        <p:txBody>
          <a:bodyPr/>
          <a:lstStyle/>
          <a:p>
            <a:pPr eaLnBrk="1" hangingPunct="1">
              <a:defRPr/>
            </a:pPr>
            <a:r>
              <a:rPr lang="en-US" sz="3600" dirty="0" smtClean="0">
                <a:cs typeface="+mj-cs"/>
              </a:rPr>
              <a:t>Wave Properties</a:t>
            </a:r>
          </a:p>
        </p:txBody>
      </p:sp>
      <p:sp>
        <p:nvSpPr>
          <p:cNvPr id="51203" name="AutoShape 3"/>
          <p:cNvSpPr>
            <a:spLocks noGrp="1" noChangeAspect="1" noChangeArrowheads="1"/>
          </p:cNvSpPr>
          <p:nvPr>
            <p:ph type="body" sz="half" idx="1"/>
          </p:nvPr>
        </p:nvSpPr>
        <p:spPr>
          <a:xfrm>
            <a:off x="457200" y="762000"/>
            <a:ext cx="8382000" cy="4530725"/>
          </a:xfrm>
          <a:extLst/>
        </p:spPr>
        <p:txBody>
          <a:bodyPr/>
          <a:lstStyle/>
          <a:p>
            <a:pPr eaLnBrk="1" hangingPunct="1"/>
            <a:r>
              <a:rPr lang="en-US" dirty="0" smtClean="0">
                <a:cs typeface="ＭＳ Ｐゴシック" pitchFamily="-84" charset="-128"/>
              </a:rPr>
              <a:t>The phase velocity is the velocity of a point on the wave that has a given phase (for example, the crest) and is given by</a:t>
            </a:r>
          </a:p>
          <a:p>
            <a:pPr eaLnBrk="1" hangingPunct="1">
              <a:buNone/>
            </a:pPr>
            <a:endParaRPr lang="en-US" dirty="0" smtClean="0">
              <a:cs typeface="ＭＳ Ｐゴシック" pitchFamily="-84" charset="-128"/>
            </a:endParaRPr>
          </a:p>
          <a:p>
            <a:pPr eaLnBrk="1" hangingPunct="1"/>
            <a:r>
              <a:rPr lang="en-US" dirty="0" smtClean="0">
                <a:cs typeface="ＭＳ Ｐゴシック" pitchFamily="-84" charset="-128"/>
              </a:rPr>
              <a:t>A phase constant </a:t>
            </a:r>
            <a:r>
              <a:rPr lang="en-US" dirty="0" err="1" smtClean="0">
                <a:latin typeface="Lucida Grande" pitchFamily="-84" charset="0"/>
                <a:cs typeface="ＭＳ Ｐゴシック" pitchFamily="-84" charset="-128"/>
              </a:rPr>
              <a:t>Φ</a:t>
            </a:r>
            <a:r>
              <a:rPr lang="en-US" dirty="0" smtClean="0">
                <a:cs typeface="ＭＳ Ｐゴシック" pitchFamily="-84" charset="-128"/>
              </a:rPr>
              <a:t> shifts the wave:</a:t>
            </a:r>
          </a:p>
          <a:p>
            <a:pPr eaLnBrk="1" hangingPunct="1">
              <a:buFont typeface="Wingdings" pitchFamily="-84" charset="2"/>
              <a:buNone/>
            </a:pPr>
            <a:r>
              <a:rPr lang="en-US" dirty="0" smtClean="0">
                <a:cs typeface="ＭＳ Ｐゴシック" pitchFamily="-84" charset="-128"/>
              </a:rPr>
              <a:t>					   .</a:t>
            </a:r>
          </a:p>
        </p:txBody>
      </p:sp>
      <p:sp>
        <p:nvSpPr>
          <p:cNvPr id="7" name="Date Placeholder 6"/>
          <p:cNvSpPr>
            <a:spLocks noGrp="1"/>
          </p:cNvSpPr>
          <p:nvPr>
            <p:ph type="dt" sz="half" idx="10"/>
          </p:nvPr>
        </p:nvSpPr>
        <p:spPr/>
        <p:txBody>
          <a:bodyPr/>
          <a:lstStyle/>
          <a:p>
            <a:pPr>
              <a:defRPr/>
            </a:pPr>
            <a:r>
              <a:rPr lang="en-US" smtClean="0"/>
              <a:t>Monday, Oct. 8, 2012</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82</a:t>
            </a:fld>
            <a:endParaRPr lang="en-US"/>
          </a:p>
        </p:txBody>
      </p:sp>
      <p:sp>
        <p:nvSpPr>
          <p:cNvPr id="9" name="Footer Placeholder 8"/>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435202" name="Object 2"/>
          <p:cNvGraphicFramePr>
            <a:graphicFrameLocks noChangeAspect="1"/>
          </p:cNvGraphicFramePr>
          <p:nvPr/>
        </p:nvGraphicFramePr>
        <p:xfrm>
          <a:off x="3581400" y="1905000"/>
          <a:ext cx="1598613" cy="990600"/>
        </p:xfrm>
        <a:graphic>
          <a:graphicData uri="http://schemas.openxmlformats.org/presentationml/2006/ole">
            <p:oleObj spid="_x0000_s350210" name="Equation" r:id="rId4" imgW="635000" imgH="393700" progId="Equation.DSMT4">
              <p:embed/>
            </p:oleObj>
          </a:graphicData>
        </a:graphic>
      </p:graphicFrame>
      <p:graphicFrame>
        <p:nvGraphicFramePr>
          <p:cNvPr id="435203" name="Object 3"/>
          <p:cNvGraphicFramePr>
            <a:graphicFrameLocks noChangeAspect="1"/>
          </p:cNvGraphicFramePr>
          <p:nvPr/>
        </p:nvGraphicFramePr>
        <p:xfrm>
          <a:off x="5233987" y="1905000"/>
          <a:ext cx="1471613" cy="990600"/>
        </p:xfrm>
        <a:graphic>
          <a:graphicData uri="http://schemas.openxmlformats.org/presentationml/2006/ole">
            <p:oleObj spid="_x0000_s350211" name="Equation" r:id="rId5" imgW="584200" imgH="393700" progId="Equation.DSMT4">
              <p:embed/>
            </p:oleObj>
          </a:graphicData>
        </a:graphic>
      </p:graphicFrame>
      <p:graphicFrame>
        <p:nvGraphicFramePr>
          <p:cNvPr id="435204" name="Object 4"/>
          <p:cNvGraphicFramePr>
            <a:graphicFrameLocks noChangeAspect="1"/>
          </p:cNvGraphicFramePr>
          <p:nvPr/>
        </p:nvGraphicFramePr>
        <p:xfrm>
          <a:off x="6715125" y="1905000"/>
          <a:ext cx="447675" cy="990600"/>
        </p:xfrm>
        <a:graphic>
          <a:graphicData uri="http://schemas.openxmlformats.org/presentationml/2006/ole">
            <p:oleObj spid="_x0000_s350212" name="Equation" r:id="rId6" imgW="177800" imgH="393700" progId="Equation.DSMT4">
              <p:embed/>
            </p:oleObj>
          </a:graphicData>
        </a:graphic>
      </p:graphicFrame>
      <p:graphicFrame>
        <p:nvGraphicFramePr>
          <p:cNvPr id="435205" name="Object 5"/>
          <p:cNvGraphicFramePr>
            <a:graphicFrameLocks noChangeAspect="1"/>
          </p:cNvGraphicFramePr>
          <p:nvPr/>
        </p:nvGraphicFramePr>
        <p:xfrm>
          <a:off x="685800" y="3657600"/>
          <a:ext cx="1150937" cy="546100"/>
        </p:xfrm>
        <a:graphic>
          <a:graphicData uri="http://schemas.openxmlformats.org/presentationml/2006/ole">
            <p:oleObj spid="_x0000_s350213" name="Equation" r:id="rId7" imgW="469900" imgH="228600" progId="Equation.DSMT4">
              <p:embed/>
            </p:oleObj>
          </a:graphicData>
        </a:graphic>
      </p:graphicFrame>
      <p:graphicFrame>
        <p:nvGraphicFramePr>
          <p:cNvPr id="435208" name="Object 8"/>
          <p:cNvGraphicFramePr>
            <a:graphicFrameLocks noChangeAspect="1"/>
          </p:cNvGraphicFramePr>
          <p:nvPr/>
        </p:nvGraphicFramePr>
        <p:xfrm>
          <a:off x="1800225" y="3657600"/>
          <a:ext cx="3000375" cy="546100"/>
        </p:xfrm>
        <a:graphic>
          <a:graphicData uri="http://schemas.openxmlformats.org/presentationml/2006/ole">
            <p:oleObj spid="_x0000_s350214" name="Equation" r:id="rId8" imgW="1257300" imgH="228600" progId="Equation.DSMT4">
              <p:embed/>
            </p:oleObj>
          </a:graphicData>
        </a:graphic>
      </p:graphicFrame>
      <p:graphicFrame>
        <p:nvGraphicFramePr>
          <p:cNvPr id="435209" name="Object 9"/>
          <p:cNvGraphicFramePr>
            <a:graphicFrameLocks noChangeAspect="1"/>
          </p:cNvGraphicFramePr>
          <p:nvPr/>
        </p:nvGraphicFramePr>
        <p:xfrm>
          <a:off x="1828800" y="4254500"/>
          <a:ext cx="2514600" cy="546100"/>
        </p:xfrm>
        <a:graphic>
          <a:graphicData uri="http://schemas.openxmlformats.org/presentationml/2006/ole">
            <p:oleObj spid="_x0000_s350215" name="Equation" r:id="rId9" imgW="1054100" imgH="228600" progId="Equation.DSMT4">
              <p:embed/>
            </p:oleObj>
          </a:graphicData>
        </a:graphic>
      </p:graphicFrame>
      <p:sp>
        <p:nvSpPr>
          <p:cNvPr id="14" name="TextBox 13"/>
          <p:cNvSpPr txBox="1"/>
          <p:nvPr/>
        </p:nvSpPr>
        <p:spPr>
          <a:xfrm>
            <a:off x="2514600" y="4876800"/>
            <a:ext cx="1769385" cy="461665"/>
          </a:xfrm>
          <a:prstGeom prst="rect">
            <a:avLst/>
          </a:prstGeom>
          <a:noFill/>
        </p:spPr>
        <p:txBody>
          <a:bodyPr wrap="none" rtlCol="0">
            <a:spAutoFit/>
          </a:bodyPr>
          <a:lstStyle/>
          <a:p>
            <a:r>
              <a:rPr lang="en-US" dirty="0" smtClean="0">
                <a:solidFill>
                  <a:schemeClr val="accent2"/>
                </a:solidFill>
                <a:latin typeface="+mn-lt"/>
              </a:rPr>
              <a:t>(When </a:t>
            </a:r>
            <a:r>
              <a:rPr lang="en-US" dirty="0" err="1" smtClean="0">
                <a:solidFill>
                  <a:schemeClr val="accent2"/>
                </a:solidFill>
                <a:latin typeface="Symbol" charset="2"/>
                <a:cs typeface="Symbol" charset="2"/>
              </a:rPr>
              <a:t>φ</a:t>
            </a:r>
            <a:r>
              <a:rPr lang="en-US" dirty="0" smtClean="0">
                <a:solidFill>
                  <a:schemeClr val="accent2"/>
                </a:solidFill>
                <a:latin typeface="+mn-lt"/>
                <a:cs typeface="Symbol" charset="2"/>
              </a:rPr>
              <a:t>=</a:t>
            </a:r>
            <a:r>
              <a:rPr lang="en-US" dirty="0" smtClean="0">
                <a:solidFill>
                  <a:schemeClr val="accent2"/>
                </a:solidFill>
                <a:latin typeface="Symbol" charset="2"/>
                <a:cs typeface="Symbol" charset="2"/>
              </a:rPr>
              <a:t>π</a:t>
            </a:r>
            <a:r>
              <a:rPr lang="en-US" dirty="0" smtClean="0">
                <a:solidFill>
                  <a:schemeClr val="accent2"/>
                </a:solidFill>
                <a:latin typeface="+mn-lt"/>
              </a:rPr>
              <a:t>/2)</a:t>
            </a:r>
            <a:endParaRPr lang="en-US" dirty="0">
              <a:solidFill>
                <a:schemeClr val="accent2"/>
              </a:solidFill>
              <a:latin typeface="+mn-lt"/>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604" name="Picture 30" descr="0515"/>
          <p:cNvPicPr>
            <a:picLocks noChangeAspect="1" noChangeArrowheads="1"/>
          </p:cNvPicPr>
          <p:nvPr/>
        </p:nvPicPr>
        <p:blipFill>
          <a:blip r:embed="rId3"/>
          <a:srcRect b="10364"/>
          <a:stretch>
            <a:fillRect/>
          </a:stretch>
        </p:blipFill>
        <p:spPr bwMode="auto">
          <a:xfrm>
            <a:off x="3657600" y="4797425"/>
            <a:ext cx="5257800" cy="1831975"/>
          </a:xfrm>
          <a:prstGeom prst="rect">
            <a:avLst/>
          </a:prstGeom>
          <a:noFill/>
          <a:ln w="9525">
            <a:noFill/>
            <a:miter lim="800000"/>
            <a:headEnd/>
            <a:tailEnd/>
          </a:ln>
        </p:spPr>
      </p:pic>
      <p:sp>
        <p:nvSpPr>
          <p:cNvPr id="54287" name="Rectangle 15"/>
          <p:cNvSpPr>
            <a:spLocks noGrp="1" noChangeArrowheads="1"/>
          </p:cNvSpPr>
          <p:nvPr>
            <p:ph type="title"/>
          </p:nvPr>
        </p:nvSpPr>
        <p:spPr>
          <a:xfrm>
            <a:off x="457200" y="0"/>
            <a:ext cx="8229600" cy="788987"/>
          </a:xfrm>
        </p:spPr>
        <p:txBody>
          <a:bodyPr/>
          <a:lstStyle/>
          <a:p>
            <a:pPr eaLnBrk="1" hangingPunct="1">
              <a:defRPr/>
            </a:pPr>
            <a:r>
              <a:rPr lang="en-US" dirty="0" smtClean="0">
                <a:cs typeface="+mj-cs"/>
              </a:rPr>
              <a:t>Principle of Superposition</a:t>
            </a:r>
          </a:p>
        </p:txBody>
      </p:sp>
      <p:sp>
        <p:nvSpPr>
          <p:cNvPr id="25606" name="Rectangle 3"/>
          <p:cNvSpPr>
            <a:spLocks noGrp="1" noChangeArrowheads="1"/>
          </p:cNvSpPr>
          <p:nvPr>
            <p:ph type="body" sz="half" idx="1"/>
          </p:nvPr>
        </p:nvSpPr>
        <p:spPr>
          <a:xfrm>
            <a:off x="457200" y="762000"/>
            <a:ext cx="8305800" cy="4114800"/>
          </a:xfrm>
        </p:spPr>
        <p:txBody>
          <a:bodyPr/>
          <a:lstStyle/>
          <a:p>
            <a:pPr eaLnBrk="1" hangingPunct="1">
              <a:lnSpc>
                <a:spcPct val="80000"/>
              </a:lnSpc>
              <a:spcBef>
                <a:spcPct val="10000"/>
              </a:spcBef>
            </a:pPr>
            <a:r>
              <a:rPr lang="en-US" sz="2800" dirty="0">
                <a:cs typeface="ＭＳ Ｐゴシック" pitchFamily="-84" charset="-128"/>
              </a:rPr>
              <a:t>When two or more waves traverse the same region, they act independently of each other. </a:t>
            </a:r>
          </a:p>
          <a:p>
            <a:pPr eaLnBrk="1" hangingPunct="1">
              <a:lnSpc>
                <a:spcPct val="80000"/>
              </a:lnSpc>
              <a:spcBef>
                <a:spcPct val="10000"/>
              </a:spcBef>
            </a:pPr>
            <a:r>
              <a:rPr lang="en-US" sz="2800" dirty="0">
                <a:cs typeface="ＭＳ Ｐゴシック" pitchFamily="-84" charset="-128"/>
              </a:rPr>
              <a:t>Combining two waves yields:</a:t>
            </a:r>
          </a:p>
          <a:p>
            <a:pPr eaLnBrk="1" hangingPunct="1">
              <a:lnSpc>
                <a:spcPct val="80000"/>
              </a:lnSpc>
              <a:spcBef>
                <a:spcPct val="10000"/>
              </a:spcBef>
            </a:pPr>
            <a:endParaRPr lang="en-US" sz="2800" dirty="0" smtClean="0">
              <a:cs typeface="ＭＳ Ｐゴシック" pitchFamily="-84" charset="-128"/>
            </a:endParaRPr>
          </a:p>
          <a:p>
            <a:pPr eaLnBrk="1" hangingPunct="1">
              <a:lnSpc>
                <a:spcPct val="80000"/>
              </a:lnSpc>
              <a:spcBef>
                <a:spcPct val="10000"/>
              </a:spcBef>
              <a:buNone/>
            </a:pPr>
            <a:endParaRPr lang="en-US" sz="2800" dirty="0" smtClean="0">
              <a:cs typeface="ＭＳ Ｐゴシック" pitchFamily="-84" charset="-128"/>
            </a:endParaRPr>
          </a:p>
          <a:p>
            <a:pPr eaLnBrk="1" hangingPunct="1">
              <a:lnSpc>
                <a:spcPct val="80000"/>
              </a:lnSpc>
              <a:spcBef>
                <a:spcPct val="10000"/>
              </a:spcBef>
            </a:pPr>
            <a:r>
              <a:rPr lang="en-US" sz="2800" dirty="0">
                <a:cs typeface="ＭＳ Ｐゴシック" pitchFamily="-84" charset="-128"/>
              </a:rPr>
              <a:t>The combined wave oscillates within an envelope that denotes the maximum displacement of the combined waves.</a:t>
            </a:r>
          </a:p>
          <a:p>
            <a:pPr eaLnBrk="1" hangingPunct="1">
              <a:lnSpc>
                <a:spcPct val="80000"/>
              </a:lnSpc>
              <a:spcBef>
                <a:spcPct val="10000"/>
              </a:spcBef>
            </a:pPr>
            <a:r>
              <a:rPr lang="en-US" sz="2800" dirty="0">
                <a:cs typeface="ＭＳ Ｐゴシック" pitchFamily="-84" charset="-128"/>
              </a:rPr>
              <a:t>When combining many waves with different amplitudes and frequencies, a pulse, or </a:t>
            </a:r>
            <a:r>
              <a:rPr lang="en-US" sz="2800" b="1" dirty="0">
                <a:cs typeface="ＭＳ Ｐゴシック" pitchFamily="-84" charset="-128"/>
              </a:rPr>
              <a:t>wave packet</a:t>
            </a:r>
            <a:r>
              <a:rPr lang="en-US" sz="2800" dirty="0">
                <a:cs typeface="ＭＳ Ｐゴシック" pitchFamily="-84" charset="-128"/>
              </a:rPr>
              <a:t>,</a:t>
            </a:r>
            <a:r>
              <a:rPr lang="en-US" sz="2800" dirty="0" smtClean="0">
                <a:cs typeface="ＭＳ Ｐゴシック" pitchFamily="-84" charset="-128"/>
              </a:rPr>
              <a:t> can be formed, which can move </a:t>
            </a:r>
            <a:r>
              <a:rPr lang="en-US" sz="2800" dirty="0">
                <a:cs typeface="ＭＳ Ｐゴシック" pitchFamily="-84" charset="-128"/>
              </a:rPr>
              <a:t>at a </a:t>
            </a:r>
            <a:r>
              <a:rPr lang="en-US" sz="2800" b="1" dirty="0">
                <a:cs typeface="ＭＳ Ｐゴシック" pitchFamily="-84" charset="-128"/>
              </a:rPr>
              <a:t>group velocity</a:t>
            </a:r>
            <a:r>
              <a:rPr lang="en-US" sz="2800" dirty="0">
                <a:cs typeface="ＭＳ Ｐゴシック" pitchFamily="-84" charset="-128"/>
              </a:rPr>
              <a:t>:                </a:t>
            </a:r>
          </a:p>
          <a:p>
            <a:pPr eaLnBrk="1" hangingPunct="1">
              <a:lnSpc>
                <a:spcPct val="80000"/>
              </a:lnSpc>
              <a:spcBef>
                <a:spcPct val="10000"/>
              </a:spcBef>
            </a:pPr>
            <a:endParaRPr lang="en-US" sz="2800" i="1" dirty="0">
              <a:cs typeface="ＭＳ Ｐゴシック" pitchFamily="-84" charset="-128"/>
            </a:endParaRPr>
          </a:p>
          <a:p>
            <a:pPr eaLnBrk="1" hangingPunct="1">
              <a:lnSpc>
                <a:spcPct val="80000"/>
              </a:lnSpc>
              <a:spcBef>
                <a:spcPct val="10000"/>
              </a:spcBef>
            </a:pPr>
            <a:endParaRPr lang="en-US" sz="2800" i="1" dirty="0">
              <a:cs typeface="ＭＳ Ｐゴシック" pitchFamily="-84" charset="-128"/>
            </a:endParaRPr>
          </a:p>
          <a:p>
            <a:pPr eaLnBrk="1" hangingPunct="1">
              <a:lnSpc>
                <a:spcPct val="80000"/>
              </a:lnSpc>
              <a:spcBef>
                <a:spcPct val="10000"/>
              </a:spcBef>
              <a:buFont typeface="Wingdings" pitchFamily="-84" charset="2"/>
              <a:buNone/>
            </a:pPr>
            <a:r>
              <a:rPr lang="en-US" sz="2800" i="1" dirty="0">
                <a:cs typeface="ＭＳ Ｐゴシック" pitchFamily="-84" charset="-128"/>
              </a:rPr>
              <a:t>	</a:t>
            </a:r>
            <a:endParaRPr lang="el-GR" sz="2800" dirty="0">
              <a:ea typeface="Arial" pitchFamily="-84" charset="0"/>
              <a:cs typeface="Arial" pitchFamily="-84" charset="0"/>
            </a:endParaRPr>
          </a:p>
        </p:txBody>
      </p:sp>
      <p:graphicFrame>
        <p:nvGraphicFramePr>
          <p:cNvPr id="25602" name="Object 1"/>
          <p:cNvGraphicFramePr>
            <a:graphicFrameLocks noChangeAspect="1"/>
          </p:cNvGraphicFramePr>
          <p:nvPr/>
        </p:nvGraphicFramePr>
        <p:xfrm>
          <a:off x="685800" y="2073275"/>
          <a:ext cx="1082675" cy="400050"/>
        </p:xfrm>
        <a:graphic>
          <a:graphicData uri="http://schemas.openxmlformats.org/presentationml/2006/ole">
            <p:oleObj spid="_x0000_s351234" name="Equation" r:id="rId4" imgW="596900" imgH="228600" progId="Equation.DSMT4">
              <p:embed/>
            </p:oleObj>
          </a:graphicData>
        </a:graphic>
      </p:graphicFrame>
      <p:graphicFrame>
        <p:nvGraphicFramePr>
          <p:cNvPr id="25603" name="Object 2"/>
          <p:cNvGraphicFramePr>
            <a:graphicFrameLocks noChangeAspect="1"/>
          </p:cNvGraphicFramePr>
          <p:nvPr/>
        </p:nvGraphicFramePr>
        <p:xfrm>
          <a:off x="1577975" y="4943475"/>
          <a:ext cx="1177925" cy="781050"/>
        </p:xfrm>
        <a:graphic>
          <a:graphicData uri="http://schemas.openxmlformats.org/presentationml/2006/ole">
            <p:oleObj spid="_x0000_s351235" name="Equation" r:id="rId5" imgW="609600" imgH="393700" progId="Equation.DSMT4">
              <p:embed/>
            </p:oleObj>
          </a:graphicData>
        </a:graphic>
      </p:graphicFrame>
      <p:sp>
        <p:nvSpPr>
          <p:cNvPr id="7" name="Date Placeholder 6"/>
          <p:cNvSpPr>
            <a:spLocks noGrp="1"/>
          </p:cNvSpPr>
          <p:nvPr>
            <p:ph type="dt" sz="half" idx="10"/>
          </p:nvPr>
        </p:nvSpPr>
        <p:spPr/>
        <p:txBody>
          <a:bodyPr/>
          <a:lstStyle/>
          <a:p>
            <a:pPr>
              <a:defRPr/>
            </a:pPr>
            <a:r>
              <a:rPr lang="en-US" smtClean="0"/>
              <a:t>Monday, Oct. 8, 2012</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83</a:t>
            </a:fld>
            <a:endParaRPr lang="en-US"/>
          </a:p>
        </p:txBody>
      </p:sp>
      <p:sp>
        <p:nvSpPr>
          <p:cNvPr id="9" name="Footer Placeholder 8"/>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346118" name="Object 1"/>
          <p:cNvGraphicFramePr>
            <a:graphicFrameLocks noChangeAspect="1"/>
          </p:cNvGraphicFramePr>
          <p:nvPr/>
        </p:nvGraphicFramePr>
        <p:xfrm>
          <a:off x="1752600" y="2057400"/>
          <a:ext cx="2351087" cy="400050"/>
        </p:xfrm>
        <a:graphic>
          <a:graphicData uri="http://schemas.openxmlformats.org/presentationml/2006/ole">
            <p:oleObj spid="_x0000_s351236" name="Equation" r:id="rId6" imgW="1295400" imgH="228600" progId="Equation.DSMT4">
              <p:embed/>
            </p:oleObj>
          </a:graphicData>
        </a:graphic>
      </p:graphicFrame>
      <p:graphicFrame>
        <p:nvGraphicFramePr>
          <p:cNvPr id="346119" name="Object 1"/>
          <p:cNvGraphicFramePr>
            <a:graphicFrameLocks noChangeAspect="1"/>
          </p:cNvGraphicFramePr>
          <p:nvPr/>
        </p:nvGraphicFramePr>
        <p:xfrm>
          <a:off x="4064000" y="1905000"/>
          <a:ext cx="4241800" cy="755650"/>
        </p:xfrm>
        <a:graphic>
          <a:graphicData uri="http://schemas.openxmlformats.org/presentationml/2006/ole">
            <p:oleObj spid="_x0000_s351237" name="Equation" r:id="rId7" imgW="2336800" imgH="431800" progId="Equation.DSMT4">
              <p:embed/>
            </p:oleObj>
          </a:graphicData>
        </a:graphic>
      </p:graphicFrame>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1"/>
            <a:ext cx="8229600" cy="685800"/>
          </a:xfrm>
        </p:spPr>
        <p:txBody>
          <a:bodyPr/>
          <a:lstStyle/>
          <a:p>
            <a:pPr eaLnBrk="1" hangingPunct="1">
              <a:defRPr/>
            </a:pPr>
            <a:r>
              <a:rPr lang="en-US" sz="3400" dirty="0" smtClean="0">
                <a:cs typeface="+mj-cs"/>
              </a:rPr>
              <a:t>Wave Packet Envelope</a:t>
            </a:r>
          </a:p>
        </p:txBody>
      </p:sp>
      <p:sp>
        <p:nvSpPr>
          <p:cNvPr id="27652" name="Rectangle 3"/>
          <p:cNvSpPr>
            <a:spLocks noGrp="1" noChangeArrowheads="1"/>
          </p:cNvSpPr>
          <p:nvPr>
            <p:ph type="body" sz="half" idx="1"/>
          </p:nvPr>
        </p:nvSpPr>
        <p:spPr>
          <a:xfrm>
            <a:off x="381000" y="685800"/>
            <a:ext cx="8383588" cy="4878388"/>
          </a:xfrm>
        </p:spPr>
        <p:txBody>
          <a:bodyPr/>
          <a:lstStyle/>
          <a:p>
            <a:pPr eaLnBrk="1" hangingPunct="1">
              <a:lnSpc>
                <a:spcPct val="90000"/>
              </a:lnSpc>
            </a:pPr>
            <a:r>
              <a:rPr lang="en-US" sz="2400" dirty="0">
                <a:cs typeface="ＭＳ Ｐゴシック" pitchFamily="-84" charset="-128"/>
              </a:rPr>
              <a:t>The superposition of two waves yields a wave number and angular frequency of the wave packet envelope.</a:t>
            </a: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pPr>
            <a:r>
              <a:rPr lang="en-US" sz="2400" dirty="0">
                <a:cs typeface="ＭＳ Ｐゴシック" pitchFamily="-84" charset="-128"/>
              </a:rPr>
              <a:t>The range of wave numbers and angular frequencies that produce the wave packet have the following relations:</a:t>
            </a: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pPr>
            <a:r>
              <a:rPr lang="en-US" sz="2400" dirty="0">
                <a:cs typeface="ＭＳ Ｐゴシック" pitchFamily="-84" charset="-128"/>
              </a:rPr>
              <a:t>A </a:t>
            </a:r>
            <a:r>
              <a:rPr lang="en-US" sz="2400" b="1" dirty="0">
                <a:cs typeface="ＭＳ Ｐゴシック" pitchFamily="-84" charset="-128"/>
              </a:rPr>
              <a:t>Gaussian wave packet</a:t>
            </a:r>
            <a:r>
              <a:rPr lang="en-US" sz="2400" dirty="0">
                <a:cs typeface="ＭＳ Ｐゴシック" pitchFamily="-84" charset="-128"/>
              </a:rPr>
              <a:t> has similar relations:</a:t>
            </a:r>
          </a:p>
          <a:p>
            <a:pPr eaLnBrk="1" hangingPunct="1">
              <a:lnSpc>
                <a:spcPct val="90000"/>
              </a:lnSpc>
            </a:pPr>
            <a:endParaRPr lang="en-US" sz="2400" dirty="0">
              <a:cs typeface="ＭＳ Ｐゴシック" pitchFamily="-84" charset="-128"/>
            </a:endParaRP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pPr>
            <a:r>
              <a:rPr lang="en-US" sz="2400" dirty="0">
                <a:cs typeface="ＭＳ Ｐゴシック" pitchFamily="-84" charset="-128"/>
              </a:rPr>
              <a:t>The localization of the wave packet over a small region to describe a particle requires a large range of wave numbers. Conversely, a small range of wave numbers cannot produce a wave packet localized within a small distance. </a:t>
            </a:r>
            <a:endParaRPr lang="en-US" sz="2800" dirty="0">
              <a:cs typeface="ＭＳ Ｐゴシック" pitchFamily="-84" charset="-128"/>
            </a:endParaRPr>
          </a:p>
        </p:txBody>
      </p:sp>
      <p:sp>
        <p:nvSpPr>
          <p:cNvPr id="9" name="Date Placeholder 8"/>
          <p:cNvSpPr>
            <a:spLocks noGrp="1"/>
          </p:cNvSpPr>
          <p:nvPr>
            <p:ph type="dt" sz="half" idx="10"/>
          </p:nvPr>
        </p:nvSpPr>
        <p:spPr/>
        <p:txBody>
          <a:bodyPr/>
          <a:lstStyle/>
          <a:p>
            <a:pPr>
              <a:defRPr/>
            </a:pPr>
            <a:r>
              <a:rPr lang="en-US" smtClean="0"/>
              <a:t>Monday, Oct. 8, 2012</a:t>
            </a:r>
            <a:endParaRPr lang="en-US"/>
          </a:p>
        </p:txBody>
      </p:sp>
      <p:sp>
        <p:nvSpPr>
          <p:cNvPr id="10" name="Slide Number Placeholder 9"/>
          <p:cNvSpPr>
            <a:spLocks noGrp="1"/>
          </p:cNvSpPr>
          <p:nvPr>
            <p:ph type="sldNum" sz="quarter" idx="12"/>
          </p:nvPr>
        </p:nvSpPr>
        <p:spPr/>
        <p:txBody>
          <a:bodyPr/>
          <a:lstStyle/>
          <a:p>
            <a:pPr>
              <a:defRPr/>
            </a:pPr>
            <a:fld id="{6E4BFBEB-12DC-8949-B61D-A8F2554F50A6}" type="slidenum">
              <a:rPr lang="en-US" smtClean="0"/>
              <a:pPr>
                <a:defRPr/>
              </a:pPr>
              <a:t>84</a:t>
            </a:fld>
            <a:endParaRPr lang="en-US"/>
          </a:p>
        </p:txBody>
      </p:sp>
      <p:sp>
        <p:nvSpPr>
          <p:cNvPr id="11" name="Footer Placeholder 10"/>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348165" name="Object 2"/>
          <p:cNvGraphicFramePr>
            <a:graphicFrameLocks noChangeAspect="1"/>
          </p:cNvGraphicFramePr>
          <p:nvPr/>
        </p:nvGraphicFramePr>
        <p:xfrm>
          <a:off x="5334000" y="1143000"/>
          <a:ext cx="1676400" cy="936196"/>
        </p:xfrm>
        <a:graphic>
          <a:graphicData uri="http://schemas.openxmlformats.org/presentationml/2006/ole">
            <p:oleObj spid="_x0000_s353282" name="Equation" r:id="rId3" imgW="723900" imgH="393700" progId="Equation.DSMT4">
              <p:embed/>
            </p:oleObj>
          </a:graphicData>
        </a:graphic>
      </p:graphicFrame>
      <p:graphicFrame>
        <p:nvGraphicFramePr>
          <p:cNvPr id="348166" name="Object 2"/>
          <p:cNvGraphicFramePr>
            <a:graphicFrameLocks noChangeAspect="1"/>
          </p:cNvGraphicFramePr>
          <p:nvPr/>
        </p:nvGraphicFramePr>
        <p:xfrm>
          <a:off x="2362200" y="3124200"/>
          <a:ext cx="1676400" cy="423863"/>
        </p:xfrm>
        <a:graphic>
          <a:graphicData uri="http://schemas.openxmlformats.org/presentationml/2006/ole">
            <p:oleObj spid="_x0000_s353283" name="Equation" r:id="rId4" imgW="723900" imgH="177800" progId="Equation.DSMT4">
              <p:embed/>
            </p:oleObj>
          </a:graphicData>
        </a:graphic>
      </p:graphicFrame>
      <p:graphicFrame>
        <p:nvGraphicFramePr>
          <p:cNvPr id="348167" name="Object 2"/>
          <p:cNvGraphicFramePr>
            <a:graphicFrameLocks noChangeAspect="1"/>
          </p:cNvGraphicFramePr>
          <p:nvPr/>
        </p:nvGraphicFramePr>
        <p:xfrm>
          <a:off x="4800600" y="3124200"/>
          <a:ext cx="1676400" cy="423863"/>
        </p:xfrm>
        <a:graphic>
          <a:graphicData uri="http://schemas.openxmlformats.org/presentationml/2006/ole">
            <p:oleObj spid="_x0000_s353284" name="Equation" r:id="rId5" imgW="723900" imgH="177800" progId="Equation.DSMT4">
              <p:embed/>
            </p:oleObj>
          </a:graphicData>
        </a:graphic>
      </p:graphicFrame>
      <p:graphicFrame>
        <p:nvGraphicFramePr>
          <p:cNvPr id="348168" name="Object 2"/>
          <p:cNvGraphicFramePr>
            <a:graphicFrameLocks noChangeAspect="1"/>
          </p:cNvGraphicFramePr>
          <p:nvPr/>
        </p:nvGraphicFramePr>
        <p:xfrm>
          <a:off x="2438400" y="4114800"/>
          <a:ext cx="1498600" cy="936625"/>
        </p:xfrm>
        <a:graphic>
          <a:graphicData uri="http://schemas.openxmlformats.org/presentationml/2006/ole">
            <p:oleObj spid="_x0000_s353285" name="Equation" r:id="rId6" imgW="647700" imgH="393700" progId="Equation.DSMT4">
              <p:embed/>
            </p:oleObj>
          </a:graphicData>
        </a:graphic>
      </p:graphicFrame>
      <p:graphicFrame>
        <p:nvGraphicFramePr>
          <p:cNvPr id="348169" name="Object 2"/>
          <p:cNvGraphicFramePr>
            <a:graphicFrameLocks noChangeAspect="1"/>
          </p:cNvGraphicFramePr>
          <p:nvPr/>
        </p:nvGraphicFramePr>
        <p:xfrm>
          <a:off x="4724400" y="4114800"/>
          <a:ext cx="1500187" cy="936625"/>
        </p:xfrm>
        <a:graphic>
          <a:graphicData uri="http://schemas.openxmlformats.org/presentationml/2006/ole">
            <p:oleObj spid="_x0000_s353286" name="Equation" r:id="rId7" imgW="647700" imgH="393700" progId="Equation.DSMT4">
              <p:embed/>
            </p:oleObj>
          </a:graphicData>
        </a:graphic>
      </p:graphicFrame>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401" name="Rectangle 9"/>
          <p:cNvSpPr>
            <a:spLocks noChangeArrowheads="1"/>
          </p:cNvSpPr>
          <p:nvPr/>
        </p:nvSpPr>
        <p:spPr bwMode="auto">
          <a:xfrm>
            <a:off x="381000" y="609600"/>
            <a:ext cx="8231187" cy="5030788"/>
          </a:xfrm>
          <a:prstGeom prst="rect">
            <a:avLst/>
          </a:prstGeom>
          <a:noFill/>
          <a:ln>
            <a:noFill/>
          </a:ln>
          <a:effectLst/>
          <a:extLst/>
        </p:spPr>
        <p:txBody>
          <a:bodyPr>
            <a:prstTxWarp prst="textNoShape">
              <a:avLst/>
            </a:prstTxWarp>
          </a:bodyPr>
          <a:lstStyle/>
          <a:p>
            <a:pPr marL="342900" indent="-342900" eaLnBrk="1" hangingPunct="1">
              <a:spcBef>
                <a:spcPct val="20000"/>
              </a:spcBef>
              <a:buClr>
                <a:srgbClr val="3333CC"/>
              </a:buClr>
              <a:buSzPct val="65000"/>
              <a:buFont typeface="Wingdings" pitchFamily="-84" charset="2"/>
              <a:buChar char="n"/>
            </a:pPr>
            <a:r>
              <a:rPr lang="en-US" sz="2800" dirty="0">
                <a:solidFill>
                  <a:srgbClr val="3333CC"/>
                </a:solidFill>
                <a:latin typeface="+mn-lt"/>
              </a:rPr>
              <a:t>A Gaussian wave packet describes the envelope of a pulse wave</a:t>
            </a:r>
            <a:r>
              <a:rPr lang="en-US" sz="2800" dirty="0" smtClean="0">
                <a:solidFill>
                  <a:srgbClr val="3333CC"/>
                </a:solidFill>
                <a:latin typeface="+mn-lt"/>
              </a:rPr>
              <a:t>.</a:t>
            </a:r>
          </a:p>
          <a:p>
            <a:pPr marL="342900" indent="-342900" eaLnBrk="1" hangingPunct="1">
              <a:spcBef>
                <a:spcPct val="20000"/>
              </a:spcBef>
              <a:buClr>
                <a:srgbClr val="3333CC"/>
              </a:buClr>
              <a:buSzPct val="65000"/>
              <a:buFont typeface="Wingdings" pitchFamily="-84" charset="2"/>
              <a:buNone/>
            </a:pPr>
            <a:endParaRPr lang="en-US" sz="2800" dirty="0" smtClean="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smtClean="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smtClean="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Char char="n"/>
            </a:pPr>
            <a:r>
              <a:rPr lang="en-US" sz="2800" dirty="0">
                <a:solidFill>
                  <a:srgbClr val="3333CC"/>
                </a:solidFill>
                <a:latin typeface="+mn-lt"/>
              </a:rPr>
              <a:t>The group velocity is		</a:t>
            </a:r>
          </a:p>
        </p:txBody>
      </p:sp>
      <p:pic>
        <p:nvPicPr>
          <p:cNvPr id="28680" name="Picture 1"/>
          <p:cNvPicPr>
            <a:picLocks/>
          </p:cNvPicPr>
          <p:nvPr/>
        </p:nvPicPr>
        <p:blipFill>
          <a:blip r:embed="rId3"/>
          <a:srcRect/>
          <a:stretch>
            <a:fillRect/>
          </a:stretch>
        </p:blipFill>
        <p:spPr bwMode="auto">
          <a:xfrm>
            <a:off x="609600" y="1981200"/>
            <a:ext cx="7823200" cy="3429000"/>
          </a:xfrm>
          <a:prstGeom prst="rect">
            <a:avLst/>
          </a:prstGeom>
          <a:noFill/>
          <a:ln w="9525">
            <a:noFill/>
            <a:miter lim="800000"/>
            <a:headEnd/>
            <a:tailEnd/>
          </a:ln>
        </p:spPr>
      </p:pic>
      <p:sp>
        <p:nvSpPr>
          <p:cNvPr id="59394" name="Rectangle 2"/>
          <p:cNvSpPr>
            <a:spLocks noGrp="1" noChangeArrowheads="1"/>
          </p:cNvSpPr>
          <p:nvPr>
            <p:ph type="title"/>
          </p:nvPr>
        </p:nvSpPr>
        <p:spPr>
          <a:xfrm>
            <a:off x="457200" y="49213"/>
            <a:ext cx="8229600" cy="712787"/>
          </a:xfrm>
        </p:spPr>
        <p:txBody>
          <a:bodyPr/>
          <a:lstStyle/>
          <a:p>
            <a:pPr eaLnBrk="1" hangingPunct="1">
              <a:defRPr/>
            </a:pPr>
            <a:r>
              <a:rPr lang="en-US" sz="3600" dirty="0" smtClean="0">
                <a:cs typeface="+mj-cs"/>
              </a:rPr>
              <a:t>Gaussian Function</a:t>
            </a:r>
          </a:p>
        </p:txBody>
      </p:sp>
      <p:sp>
        <p:nvSpPr>
          <p:cNvPr id="28677" name="Rectangle 3"/>
          <p:cNvSpPr>
            <a:spLocks noGrp="1" noChangeArrowheads="1"/>
          </p:cNvSpPr>
          <p:nvPr>
            <p:ph type="body" sz="half" idx="1"/>
          </p:nvPr>
        </p:nvSpPr>
        <p:spPr>
          <a:xfrm>
            <a:off x="457200" y="1449388"/>
            <a:ext cx="3810000" cy="4037012"/>
          </a:xfrm>
        </p:spPr>
        <p:txBody>
          <a:bodyPr/>
          <a:lstStyle/>
          <a:p>
            <a:pPr algn="ctr" eaLnBrk="1" hangingPunct="1">
              <a:buFont typeface="Wingdings" pitchFamily="-84" charset="2"/>
              <a:buNone/>
            </a:pPr>
            <a:endParaRPr lang="en-US" sz="2600" dirty="0" smtClean="0">
              <a:cs typeface="ＭＳ Ｐゴシック" pitchFamily="-84" charset="-128"/>
            </a:endParaRPr>
          </a:p>
          <a:p>
            <a:pPr algn="ctr" eaLnBrk="1" hangingPunct="1">
              <a:buFont typeface="Wingdings" pitchFamily="-84" charset="2"/>
              <a:buNone/>
            </a:pPr>
            <a:endParaRPr lang="en-US" sz="2600" dirty="0" smtClean="0">
              <a:cs typeface="ＭＳ Ｐゴシック" pitchFamily="-84" charset="-128"/>
            </a:endParaRPr>
          </a:p>
          <a:p>
            <a:pPr algn="ctr" eaLnBrk="1" hangingPunct="1">
              <a:buFont typeface="Wingdings" pitchFamily="-84" charset="2"/>
              <a:buNone/>
            </a:pPr>
            <a:endParaRPr lang="en-US" sz="2600" dirty="0">
              <a:cs typeface="ＭＳ Ｐゴシック" pitchFamily="-84" charset="-128"/>
            </a:endParaRPr>
          </a:p>
        </p:txBody>
      </p:sp>
      <p:sp>
        <p:nvSpPr>
          <p:cNvPr id="8" name="Date Placeholder 7"/>
          <p:cNvSpPr>
            <a:spLocks noGrp="1"/>
          </p:cNvSpPr>
          <p:nvPr>
            <p:ph type="dt" sz="half" idx="10"/>
          </p:nvPr>
        </p:nvSpPr>
        <p:spPr/>
        <p:txBody>
          <a:bodyPr/>
          <a:lstStyle/>
          <a:p>
            <a:pPr>
              <a:defRPr/>
            </a:pPr>
            <a:r>
              <a:rPr lang="en-US" smtClean="0"/>
              <a:t>Monday, Oct. 8, 2012</a:t>
            </a:r>
            <a:endParaRPr lang="en-US" dirty="0"/>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85</a:t>
            </a:fld>
            <a:endParaRPr lang="en-US"/>
          </a:p>
        </p:txBody>
      </p:sp>
      <p:sp>
        <p:nvSpPr>
          <p:cNvPr id="10" name="Footer Placeholder 9"/>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21507" name="Object 3"/>
          <p:cNvGraphicFramePr>
            <a:graphicFrameLocks noChangeAspect="1"/>
          </p:cNvGraphicFramePr>
          <p:nvPr/>
        </p:nvGraphicFramePr>
        <p:xfrm>
          <a:off x="2057400" y="1066800"/>
          <a:ext cx="5181600" cy="636588"/>
        </p:xfrm>
        <a:graphic>
          <a:graphicData uri="http://schemas.openxmlformats.org/presentationml/2006/ole">
            <p:oleObj spid="_x0000_s354306" name="Equation" r:id="rId4" imgW="2171700" imgH="266700" progId="Equation.DSMT4">
              <p:embed/>
            </p:oleObj>
          </a:graphicData>
        </a:graphic>
      </p:graphicFrame>
      <p:graphicFrame>
        <p:nvGraphicFramePr>
          <p:cNvPr id="21509" name="Object 2"/>
          <p:cNvGraphicFramePr>
            <a:graphicFrameLocks noChangeAspect="1"/>
          </p:cNvGraphicFramePr>
          <p:nvPr/>
        </p:nvGraphicFramePr>
        <p:xfrm>
          <a:off x="3671887" y="5486400"/>
          <a:ext cx="1128713" cy="781050"/>
        </p:xfrm>
        <a:graphic>
          <a:graphicData uri="http://schemas.openxmlformats.org/presentationml/2006/ole">
            <p:oleObj spid="_x0000_s354307" name="Equation" r:id="rId5" imgW="584200" imgH="393700" progId="Equation.DSMT4">
              <p:embed/>
            </p:oleObj>
          </a:graphicData>
        </a:graphic>
      </p:graphicFrame>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5" name="Rectangle 7"/>
          <p:cNvSpPr>
            <a:spLocks noGrp="1" noChangeArrowheads="1"/>
          </p:cNvSpPr>
          <p:nvPr>
            <p:ph type="title"/>
          </p:nvPr>
        </p:nvSpPr>
        <p:spPr>
          <a:xfrm>
            <a:off x="457200" y="76200"/>
            <a:ext cx="8229600" cy="788987"/>
          </a:xfrm>
        </p:spPr>
        <p:txBody>
          <a:bodyPr/>
          <a:lstStyle/>
          <a:p>
            <a:pPr eaLnBrk="1" hangingPunct="1">
              <a:defRPr/>
            </a:pPr>
            <a:r>
              <a:rPr lang="en-US" dirty="0" smtClean="0">
                <a:cs typeface="+mj-cs"/>
              </a:rPr>
              <a:t>Wave particle duality solution</a:t>
            </a:r>
          </a:p>
        </p:txBody>
      </p:sp>
      <p:sp>
        <p:nvSpPr>
          <p:cNvPr id="33795" name="Rectangle 5"/>
          <p:cNvSpPr>
            <a:spLocks noGrp="1" noChangeArrowheads="1"/>
          </p:cNvSpPr>
          <p:nvPr>
            <p:ph type="body" sz="half" idx="1"/>
          </p:nvPr>
        </p:nvSpPr>
        <p:spPr>
          <a:xfrm>
            <a:off x="457200" y="914400"/>
            <a:ext cx="8305800" cy="5181600"/>
          </a:xfrm>
        </p:spPr>
        <p:txBody>
          <a:bodyPr/>
          <a:lstStyle/>
          <a:p>
            <a:pPr eaLnBrk="1" hangingPunct="1"/>
            <a:r>
              <a:rPr lang="en-US" dirty="0">
                <a:cs typeface="ＭＳ Ｐゴシック" pitchFamily="-84" charset="-128"/>
              </a:rPr>
              <a:t>The solution to the wave particle duality of an event is given by the following principle.</a:t>
            </a:r>
          </a:p>
          <a:p>
            <a:pPr eaLnBrk="1" hangingPunct="1"/>
            <a:r>
              <a:rPr lang="en-US" b="1" dirty="0" smtClean="0">
                <a:cs typeface="ＭＳ Ｐゴシック" pitchFamily="-84" charset="-128"/>
              </a:rPr>
              <a:t>Bohr’</a:t>
            </a:r>
            <a:r>
              <a:rPr lang="en-US" altLang="ja-JP" b="1" dirty="0" smtClean="0">
                <a:cs typeface="ＭＳ Ｐゴシック" pitchFamily="-84" charset="-128"/>
              </a:rPr>
              <a:t>s </a:t>
            </a:r>
            <a:r>
              <a:rPr lang="en-US" altLang="ja-JP" b="1" dirty="0">
                <a:cs typeface="ＭＳ Ｐゴシック" pitchFamily="-84" charset="-128"/>
              </a:rPr>
              <a:t>principle of </a:t>
            </a:r>
            <a:r>
              <a:rPr lang="en-US" altLang="ja-JP" b="1" dirty="0" err="1">
                <a:cs typeface="ＭＳ Ｐゴシック" pitchFamily="-84" charset="-128"/>
              </a:rPr>
              <a:t>complementarity</a:t>
            </a:r>
            <a:r>
              <a:rPr lang="en-US" altLang="ja-JP" dirty="0">
                <a:cs typeface="ＭＳ Ｐゴシック" pitchFamily="-84" charset="-128"/>
              </a:rPr>
              <a:t>: It is not possible to describe physical observables simultaneously in terms of both particles and waves.</a:t>
            </a:r>
          </a:p>
          <a:p>
            <a:pPr eaLnBrk="1" hangingPunct="1"/>
            <a:r>
              <a:rPr lang="en-US" b="1" dirty="0">
                <a:cs typeface="ＭＳ Ｐゴシック" pitchFamily="-84" charset="-128"/>
              </a:rPr>
              <a:t>Physical observables</a:t>
            </a:r>
            <a:r>
              <a:rPr lang="en-US" dirty="0">
                <a:cs typeface="ＭＳ Ｐゴシック" pitchFamily="-84" charset="-128"/>
              </a:rPr>
              <a:t> are </a:t>
            </a:r>
            <a:r>
              <a:rPr lang="en-US" dirty="0" smtClean="0">
                <a:cs typeface="ＭＳ Ｐゴシック" pitchFamily="-84" charset="-128"/>
              </a:rPr>
              <a:t>the </a:t>
            </a:r>
            <a:r>
              <a:rPr lang="en-US" dirty="0">
                <a:cs typeface="ＭＳ Ｐゴシック" pitchFamily="-84" charset="-128"/>
              </a:rPr>
              <a:t>quantities such as position, velocity, momentum, and energy that can be experimentally measured. In any given instance we must use either the particle description or the wave description.</a:t>
            </a:r>
          </a:p>
          <a:p>
            <a:pPr eaLnBrk="1" hangingPunct="1">
              <a:buFont typeface="Wingdings" pitchFamily="-84" charset="2"/>
              <a:buNone/>
            </a:pPr>
            <a:endParaRPr lang="en-US" dirty="0">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6E4BFBEB-12DC-8949-B61D-A8F2554F50A6}" type="slidenum">
              <a:rPr lang="en-US" smtClean="0"/>
              <a:pPr>
                <a:defRPr/>
              </a:pPr>
              <a:t>86</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0"/>
            <a:ext cx="8229600" cy="712787"/>
          </a:xfrm>
        </p:spPr>
        <p:txBody>
          <a:bodyPr/>
          <a:lstStyle/>
          <a:p>
            <a:pPr eaLnBrk="1" hangingPunct="1">
              <a:defRPr/>
            </a:pPr>
            <a:r>
              <a:rPr lang="en-US" sz="4800" dirty="0" smtClean="0">
                <a:cs typeface="+mj-cs"/>
              </a:rPr>
              <a:t>Heisenberg’s Uncertainty </a:t>
            </a:r>
            <a:r>
              <a:rPr lang="en-US" sz="4800" dirty="0" smtClean="0">
                <a:cs typeface="+mj-cs"/>
              </a:rPr>
              <a:t>Principle</a:t>
            </a:r>
          </a:p>
        </p:txBody>
      </p:sp>
      <p:sp>
        <p:nvSpPr>
          <p:cNvPr id="34819" name="Rectangle 7"/>
          <p:cNvSpPr>
            <a:spLocks noGrp="1" noChangeArrowheads="1"/>
          </p:cNvSpPr>
          <p:nvPr>
            <p:ph type="body" sz="half" idx="1"/>
          </p:nvPr>
        </p:nvSpPr>
        <p:spPr>
          <a:xfrm>
            <a:off x="457200" y="838200"/>
            <a:ext cx="8383588" cy="4497388"/>
          </a:xfrm>
        </p:spPr>
        <p:txBody>
          <a:bodyPr/>
          <a:lstStyle/>
          <a:p>
            <a:pPr eaLnBrk="1" hangingPunct="1"/>
            <a:r>
              <a:rPr lang="en-US" sz="2800" dirty="0" smtClean="0">
                <a:cs typeface="ＭＳ Ｐゴシック" pitchFamily="-84" charset="-128"/>
              </a:rPr>
              <a:t>Due to the wave-particle duality of matter, there are limiting factors in precise measurements of closely related physical quantities. </a:t>
            </a:r>
          </a:p>
          <a:p>
            <a:pPr eaLnBrk="1" hangingPunct="1"/>
            <a:r>
              <a:rPr lang="en-US" sz="2800" dirty="0" smtClean="0">
                <a:cs typeface="ＭＳ Ｐゴシック" pitchFamily="-84" charset="-128"/>
              </a:rPr>
              <a:t>Momentum – position uncertainty</a:t>
            </a:r>
            <a:endParaRPr lang="en-US" sz="2800" dirty="0" smtClean="0">
              <a:cs typeface="ＭＳ Ｐゴシック" pitchFamily="-84" charset="-128"/>
            </a:endParaRPr>
          </a:p>
          <a:p>
            <a:pPr eaLnBrk="1" hangingPunct="1"/>
            <a:endParaRPr lang="en-US" sz="2800" dirty="0" smtClean="0">
              <a:cs typeface="ＭＳ Ｐゴシック" pitchFamily="-84" charset="-128"/>
            </a:endParaRPr>
          </a:p>
          <a:p>
            <a:pPr eaLnBrk="1" hangingPunct="1">
              <a:buNone/>
            </a:pPr>
            <a:endParaRPr lang="en-US" sz="2800" dirty="0" smtClean="0">
              <a:cs typeface="ＭＳ Ｐゴシック" pitchFamily="-84" charset="-128"/>
            </a:endParaRPr>
          </a:p>
          <a:p>
            <a:pPr eaLnBrk="1" hangingPunct="1"/>
            <a:r>
              <a:rPr lang="en-US" sz="2800" dirty="0" smtClean="0">
                <a:cs typeface="ＭＳ Ｐゴシック" pitchFamily="-84" charset="-128"/>
              </a:rPr>
              <a:t>Energy – time uncertainty</a:t>
            </a:r>
            <a:endParaRPr lang="en-US" sz="2800" dirty="0">
              <a:cs typeface="ＭＳ Ｐゴシック" pitchFamily="-84" charset="-128"/>
            </a:endParaRPr>
          </a:p>
        </p:txBody>
      </p:sp>
      <p:pic>
        <p:nvPicPr>
          <p:cNvPr id="34820" name="Picture 27"/>
          <p:cNvPicPr>
            <a:picLocks noChangeAspect="1" noChangeArrowheads="1"/>
          </p:cNvPicPr>
          <p:nvPr/>
        </p:nvPicPr>
        <p:blipFill>
          <a:blip r:embed="rId3"/>
          <a:srcRect/>
          <a:stretch>
            <a:fillRect/>
          </a:stretch>
        </p:blipFill>
        <p:spPr bwMode="auto">
          <a:xfrm>
            <a:off x="6208713" y="2586038"/>
            <a:ext cx="914400" cy="20955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Monday, Oct. 8, 2012</a:t>
            </a:r>
            <a:endParaRPr lang="en-US"/>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87</a:t>
            </a:fld>
            <a:endParaRPr lang="en-US"/>
          </a:p>
        </p:txBody>
      </p:sp>
      <p:sp>
        <p:nvSpPr>
          <p:cNvPr id="10" name="Footer Placeholder 9"/>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446468" name="Object 4"/>
          <p:cNvGraphicFramePr>
            <a:graphicFrameLocks noChangeAspect="1"/>
          </p:cNvGraphicFramePr>
          <p:nvPr/>
        </p:nvGraphicFramePr>
        <p:xfrm>
          <a:off x="3048000" y="2667000"/>
          <a:ext cx="2057400" cy="1159779"/>
        </p:xfrm>
        <a:graphic>
          <a:graphicData uri="http://schemas.openxmlformats.org/presentationml/2006/ole">
            <p:oleObj spid="_x0000_s360452" name="Equation" r:id="rId4" imgW="698500" imgH="393700" progId="Equation.DSMT4">
              <p:embed/>
            </p:oleObj>
          </a:graphicData>
        </a:graphic>
      </p:graphicFrame>
      <p:graphicFrame>
        <p:nvGraphicFramePr>
          <p:cNvPr id="360453" name="Object 5"/>
          <p:cNvGraphicFramePr>
            <a:graphicFrameLocks noChangeAspect="1"/>
          </p:cNvGraphicFramePr>
          <p:nvPr/>
        </p:nvGraphicFramePr>
        <p:xfrm>
          <a:off x="3124200" y="4419600"/>
          <a:ext cx="1905000" cy="1155700"/>
        </p:xfrm>
        <a:graphic>
          <a:graphicData uri="http://schemas.openxmlformats.org/presentationml/2006/ole">
            <p:oleObj spid="_x0000_s360453" name="Equation" r:id="rId5" imgW="647700" imgH="393700" progId="Equation.DSMT4">
              <p:embed/>
            </p:oleObj>
          </a:graphicData>
        </a:graphic>
      </p:graphicFrame>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0"/>
            <a:ext cx="8226425" cy="1479550"/>
          </a:xfrm>
        </p:spPr>
        <p:txBody>
          <a:bodyPr/>
          <a:lstStyle/>
          <a:p>
            <a:pPr eaLnBrk="1" hangingPunct="1">
              <a:defRPr/>
            </a:pPr>
            <a:r>
              <a:rPr lang="en-US" sz="3400" dirty="0" smtClean="0">
                <a:cs typeface="+mj-cs"/>
              </a:rPr>
              <a:t>Probability, Wave Functions, and the Copenhagen Interpretation</a:t>
            </a:r>
          </a:p>
        </p:txBody>
      </p:sp>
      <p:sp>
        <p:nvSpPr>
          <p:cNvPr id="96259" name="Rectangle 3"/>
          <p:cNvSpPr>
            <a:spLocks noGrp="1" noChangeArrowheads="1"/>
          </p:cNvSpPr>
          <p:nvPr>
            <p:ph type="body" sz="half" idx="1"/>
          </p:nvPr>
        </p:nvSpPr>
        <p:spPr>
          <a:xfrm>
            <a:off x="457200" y="1295400"/>
            <a:ext cx="8383588" cy="4497387"/>
          </a:xfrm>
        </p:spPr>
        <p:txBody>
          <a:bodyPr/>
          <a:lstStyle/>
          <a:p>
            <a:pPr eaLnBrk="1" hangingPunct="1">
              <a:buFont typeface="Wingdings" charset="0"/>
              <a:buChar char="n"/>
              <a:defRPr/>
            </a:pPr>
            <a:r>
              <a:rPr lang="en-US" sz="2800" dirty="0" smtClean="0">
                <a:cs typeface="+mn-cs"/>
              </a:rPr>
              <a:t>The wave function determines the likelihood (or probability) of finding a particle at a particular position in space at a given time.</a:t>
            </a:r>
          </a:p>
          <a:p>
            <a:pPr eaLnBrk="1" hangingPunct="1">
              <a:buFont typeface="Wingdings" charset="0"/>
              <a:buChar char="n"/>
              <a:defRPr/>
            </a:pPr>
            <a:endParaRPr lang="en-US" sz="2800" dirty="0" smtClean="0">
              <a:cs typeface="+mn-cs"/>
            </a:endParaRPr>
          </a:p>
          <a:p>
            <a:pPr eaLnBrk="1" hangingPunct="1">
              <a:buFont typeface="Wingdings" charset="0"/>
              <a:buChar char="n"/>
              <a:defRPr/>
            </a:pPr>
            <a:endParaRPr lang="en-US" sz="2800" dirty="0" smtClean="0">
              <a:cs typeface="+mn-cs"/>
            </a:endParaRPr>
          </a:p>
          <a:p>
            <a:pPr eaLnBrk="1" hangingPunct="1">
              <a:buFont typeface="Wingdings" charset="0"/>
              <a:buChar char="n"/>
              <a:defRPr/>
            </a:pPr>
            <a:r>
              <a:rPr lang="en-US" sz="2800" dirty="0" smtClean="0">
                <a:cs typeface="+mn-cs"/>
              </a:rPr>
              <a:t>The total probability of finding the electron is 1. Forcing this condition on the wave function is called normalization. </a:t>
            </a:r>
          </a:p>
        </p:txBody>
      </p:sp>
      <p:sp>
        <p:nvSpPr>
          <p:cNvPr id="6" name="Date Placeholder 5"/>
          <p:cNvSpPr>
            <a:spLocks noGrp="1"/>
          </p:cNvSpPr>
          <p:nvPr>
            <p:ph type="dt" sz="half" idx="10"/>
          </p:nvPr>
        </p:nvSpPr>
        <p:spPr/>
        <p:txBody>
          <a:bodyPr/>
          <a:lstStyle/>
          <a:p>
            <a:pPr>
              <a:defRPr/>
            </a:pPr>
            <a:r>
              <a:rPr lang="en-US" smtClean="0"/>
              <a:t>Monday, Oct. 8, 2012</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88</a:t>
            </a:fld>
            <a:endParaRPr lang="en-US"/>
          </a:p>
        </p:txBody>
      </p:sp>
      <p:sp>
        <p:nvSpPr>
          <p:cNvPr id="8" name="Footer Placeholder 7"/>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449539" name="Object 3"/>
          <p:cNvGraphicFramePr>
            <a:graphicFrameLocks noChangeAspect="1"/>
          </p:cNvGraphicFramePr>
          <p:nvPr/>
        </p:nvGraphicFramePr>
        <p:xfrm>
          <a:off x="2743200" y="2362200"/>
          <a:ext cx="5158724" cy="1143000"/>
        </p:xfrm>
        <a:graphic>
          <a:graphicData uri="http://schemas.openxmlformats.org/presentationml/2006/ole">
            <p:oleObj spid="_x0000_s362498" name="Equation" r:id="rId3" imgW="1371600" imgH="304800" progId="Equation.DSMT4">
              <p:embed/>
            </p:oleObj>
          </a:graphicData>
        </a:graphic>
      </p:graphicFrame>
      <p:graphicFrame>
        <p:nvGraphicFramePr>
          <p:cNvPr id="449540" name="Object 4"/>
          <p:cNvGraphicFramePr>
            <a:graphicFrameLocks noChangeAspect="1"/>
          </p:cNvGraphicFramePr>
          <p:nvPr/>
        </p:nvGraphicFramePr>
        <p:xfrm>
          <a:off x="1143001" y="4724400"/>
          <a:ext cx="7162800" cy="1160570"/>
        </p:xfrm>
        <a:graphic>
          <a:graphicData uri="http://schemas.openxmlformats.org/presentationml/2006/ole">
            <p:oleObj spid="_x0000_s362499" name="Equation" r:id="rId4" imgW="2032000" imgH="330200" progId="Equation.DSMT4">
              <p:embed/>
            </p:oleObj>
          </a:graphicData>
        </a:graphic>
      </p:graphicFrame>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81000" y="1"/>
            <a:ext cx="8229600" cy="838200"/>
          </a:xfrm>
        </p:spPr>
        <p:txBody>
          <a:bodyPr/>
          <a:lstStyle/>
          <a:p>
            <a:pPr eaLnBrk="1" hangingPunct="1">
              <a:defRPr/>
            </a:pPr>
            <a:r>
              <a:rPr lang="en-US" sz="4000" dirty="0" smtClean="0">
                <a:cs typeface="+mj-cs"/>
              </a:rPr>
              <a:t>The Copenhagen Interpretation</a:t>
            </a:r>
          </a:p>
        </p:txBody>
      </p:sp>
      <p:sp>
        <p:nvSpPr>
          <p:cNvPr id="97283" name="Rectangle 3"/>
          <p:cNvSpPr>
            <a:spLocks noGrp="1" noChangeArrowheads="1"/>
          </p:cNvSpPr>
          <p:nvPr>
            <p:ph type="body" sz="half" idx="1"/>
          </p:nvPr>
        </p:nvSpPr>
        <p:spPr>
          <a:xfrm>
            <a:off x="381000" y="914400"/>
            <a:ext cx="8305800" cy="5029200"/>
          </a:xfrm>
        </p:spPr>
        <p:txBody>
          <a:bodyPr/>
          <a:lstStyle/>
          <a:p>
            <a:pPr marL="533400" indent="-533400" eaLnBrk="1" hangingPunct="1">
              <a:buFont typeface="Wingdings" charset="0"/>
              <a:buChar char="n"/>
              <a:defRPr/>
            </a:pPr>
            <a:r>
              <a:rPr lang="en-US" dirty="0" smtClean="0">
                <a:cs typeface="+mn-cs"/>
              </a:rPr>
              <a:t>Bohr’s interpretation of the wave function consisted of 3 principles:</a:t>
            </a:r>
          </a:p>
          <a:p>
            <a:pPr marL="1295400" lvl="2" indent="-623888" eaLnBrk="1" hangingPunct="1">
              <a:buClr>
                <a:schemeClr val="tx1"/>
              </a:buClr>
              <a:buSzPct val="90000"/>
              <a:buFont typeface="Wingdings" charset="0"/>
              <a:buAutoNum type="arabicParenR"/>
              <a:defRPr/>
            </a:pPr>
            <a:r>
              <a:rPr lang="en-US" dirty="0" smtClean="0"/>
              <a:t>The uncertainty principle of Heisenberg</a:t>
            </a:r>
          </a:p>
          <a:p>
            <a:pPr marL="1295400" lvl="2" indent="-623888" eaLnBrk="1" hangingPunct="1">
              <a:buClr>
                <a:schemeClr val="tx1"/>
              </a:buClr>
              <a:buSzPct val="90000"/>
              <a:buFont typeface="Wingdings" charset="0"/>
              <a:buAutoNum type="arabicParenR"/>
              <a:defRPr/>
            </a:pPr>
            <a:r>
              <a:rPr lang="en-US" dirty="0" smtClean="0"/>
              <a:t>The </a:t>
            </a:r>
            <a:r>
              <a:rPr lang="en-US" dirty="0" err="1" smtClean="0"/>
              <a:t>complementarity</a:t>
            </a:r>
            <a:r>
              <a:rPr lang="en-US" dirty="0" smtClean="0"/>
              <a:t> principle of Bohr</a:t>
            </a:r>
          </a:p>
          <a:p>
            <a:pPr marL="1295400" lvl="2" indent="-623888" eaLnBrk="1" hangingPunct="1">
              <a:buClr>
                <a:schemeClr val="tx1"/>
              </a:buClr>
              <a:buSzPct val="90000"/>
              <a:buFont typeface="Wingdings" charset="0"/>
              <a:buAutoNum type="arabicParenR"/>
              <a:defRPr/>
            </a:pPr>
            <a:r>
              <a:rPr lang="en-US" dirty="0" smtClean="0"/>
              <a:t>The statistical interpretation of Born, based on probabilities determined by the wave function</a:t>
            </a:r>
          </a:p>
          <a:p>
            <a:pPr marL="533400" indent="-533400" eaLnBrk="1" hangingPunct="1">
              <a:buFont typeface="Wingdings" charset="0"/>
              <a:buChar char="n"/>
              <a:defRPr/>
            </a:pPr>
            <a:r>
              <a:rPr lang="en-US" dirty="0" smtClean="0">
                <a:cs typeface="+mn-cs"/>
              </a:rPr>
              <a:t>Together these three concepts form a logical interpretation of the physical meaning of quantum theory. According to the Copenhagen interpretation, physics depends on the outcomes of measurement.</a:t>
            </a:r>
          </a:p>
        </p:txBody>
      </p:sp>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6E4BFBEB-12DC-8949-B61D-A8F2554F50A6}" type="slidenum">
              <a:rPr lang="en-US" smtClean="0"/>
              <a:pPr>
                <a:defRPr/>
              </a:pPr>
              <a:t>89</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0"/>
            <a:ext cx="7772400" cy="1143000"/>
          </a:xfrm>
        </p:spPr>
        <p:txBody>
          <a:bodyPr/>
          <a:lstStyle/>
          <a:p>
            <a:pPr eaLnBrk="1" hangingPunct="1"/>
            <a:r>
              <a:rPr lang="en-US" dirty="0"/>
              <a:t>Particles vs. Waves</a:t>
            </a:r>
          </a:p>
        </p:txBody>
      </p:sp>
      <p:sp>
        <p:nvSpPr>
          <p:cNvPr id="21507" name="Rectangle 3"/>
          <p:cNvSpPr>
            <a:spLocks noGrp="1" noChangeArrowheads="1"/>
          </p:cNvSpPr>
          <p:nvPr>
            <p:ph type="body" idx="1"/>
          </p:nvPr>
        </p:nvSpPr>
        <p:spPr>
          <a:xfrm>
            <a:off x="304800" y="990600"/>
            <a:ext cx="8458200" cy="5105400"/>
          </a:xfrm>
        </p:spPr>
        <p:txBody>
          <a:bodyPr/>
          <a:lstStyle/>
          <a:p>
            <a:pPr eaLnBrk="1" hangingPunct="1"/>
            <a:r>
              <a:rPr lang="en-US" dirty="0"/>
              <a:t>Two distinct phenomena describing physical interactions</a:t>
            </a:r>
          </a:p>
          <a:p>
            <a:pPr lvl="1" eaLnBrk="1" hangingPunct="1"/>
            <a:r>
              <a:rPr lang="en-US" dirty="0"/>
              <a:t>Both required Newtonian mass</a:t>
            </a:r>
          </a:p>
          <a:p>
            <a:pPr lvl="1" eaLnBrk="1" hangingPunct="1"/>
            <a:r>
              <a:rPr lang="en-US" dirty="0"/>
              <a:t>Particles in the form of point masses and waves in the form of perturbation in a mass distribution, i.e., a material medium</a:t>
            </a:r>
          </a:p>
          <a:p>
            <a:pPr lvl="1" eaLnBrk="1" hangingPunct="1"/>
            <a:r>
              <a:rPr lang="en-US" dirty="0"/>
              <a:t>The distinctions are observationally quite clear; however, not so for the case of visible light</a:t>
            </a:r>
          </a:p>
          <a:p>
            <a:pPr lvl="1" eaLnBrk="1" hangingPunct="1"/>
            <a:r>
              <a:rPr lang="en-US" dirty="0"/>
              <a:t>Thus by the 17</a:t>
            </a:r>
            <a:r>
              <a:rPr lang="en-US" baseline="30000" dirty="0"/>
              <a:t>th</a:t>
            </a:r>
            <a:r>
              <a:rPr lang="en-US" dirty="0"/>
              <a:t> century begins the major disagreement concerning the nature of light</a:t>
            </a:r>
            <a:endParaRPr lang="en-US" sz="3000" dirty="0"/>
          </a:p>
        </p:txBody>
      </p:sp>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9</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938" name="Picture 8" descr="0523"/>
          <p:cNvPicPr>
            <a:picLocks noChangeAspect="1" noChangeArrowheads="1"/>
          </p:cNvPicPr>
          <p:nvPr/>
        </p:nvPicPr>
        <p:blipFill>
          <a:blip r:embed="rId2"/>
          <a:srcRect b="2507"/>
          <a:stretch>
            <a:fillRect/>
          </a:stretch>
        </p:blipFill>
        <p:spPr bwMode="auto">
          <a:xfrm>
            <a:off x="4419600" y="1219200"/>
            <a:ext cx="4546600" cy="4876800"/>
          </a:xfrm>
          <a:prstGeom prst="rect">
            <a:avLst/>
          </a:prstGeom>
          <a:noFill/>
          <a:ln w="9525">
            <a:noFill/>
            <a:miter lim="800000"/>
            <a:headEnd/>
            <a:tailEnd/>
          </a:ln>
        </p:spPr>
      </p:pic>
      <p:sp>
        <p:nvSpPr>
          <p:cNvPr id="100354" name="Rectangle 2"/>
          <p:cNvSpPr>
            <a:spLocks noGrp="1" noChangeArrowheads="1"/>
          </p:cNvSpPr>
          <p:nvPr>
            <p:ph type="title"/>
          </p:nvPr>
        </p:nvSpPr>
        <p:spPr>
          <a:xfrm>
            <a:off x="457200" y="76200"/>
            <a:ext cx="8229600" cy="712787"/>
          </a:xfrm>
        </p:spPr>
        <p:txBody>
          <a:bodyPr/>
          <a:lstStyle/>
          <a:p>
            <a:pPr eaLnBrk="1" hangingPunct="1">
              <a:defRPr/>
            </a:pPr>
            <a:r>
              <a:rPr lang="en-US" sz="4000" dirty="0" smtClean="0">
                <a:cs typeface="+mj-cs"/>
              </a:rPr>
              <a:t>Probability of the Particle</a:t>
            </a:r>
          </a:p>
        </p:txBody>
      </p:sp>
      <p:sp>
        <p:nvSpPr>
          <p:cNvPr id="39940" name="Rectangle 3"/>
          <p:cNvSpPr>
            <a:spLocks noGrp="1" noChangeArrowheads="1"/>
          </p:cNvSpPr>
          <p:nvPr>
            <p:ph type="body" sz="half" idx="1"/>
          </p:nvPr>
        </p:nvSpPr>
        <p:spPr>
          <a:xfrm>
            <a:off x="457200" y="685800"/>
            <a:ext cx="3887788" cy="4800600"/>
          </a:xfrm>
        </p:spPr>
        <p:txBody>
          <a:bodyPr/>
          <a:lstStyle/>
          <a:p>
            <a:pPr marL="533400" indent="-533400" eaLnBrk="1" hangingPunct="1"/>
            <a:r>
              <a:rPr lang="en-US" sz="2800" dirty="0" smtClean="0">
                <a:cs typeface="ＭＳ Ｐゴシック" pitchFamily="-84" charset="-128"/>
              </a:rPr>
              <a:t>The </a:t>
            </a:r>
            <a:r>
              <a:rPr lang="en-US" sz="2800" dirty="0">
                <a:cs typeface="ＭＳ Ｐゴシック" pitchFamily="-84" charset="-128"/>
              </a:rPr>
              <a:t>probability of observing the particle between </a:t>
            </a:r>
            <a:r>
              <a:rPr lang="en-US" sz="2800" i="1" dirty="0" err="1">
                <a:cs typeface="ＭＳ Ｐゴシック" pitchFamily="-84" charset="-128"/>
              </a:rPr>
              <a:t>x</a:t>
            </a:r>
            <a:r>
              <a:rPr lang="en-US" sz="2800" dirty="0">
                <a:cs typeface="ＭＳ Ｐゴシック" pitchFamily="-84" charset="-128"/>
              </a:rPr>
              <a:t> and </a:t>
            </a:r>
            <a:r>
              <a:rPr lang="en-US" sz="2800" i="1" dirty="0" err="1">
                <a:cs typeface="ＭＳ Ｐゴシック" pitchFamily="-84" charset="-128"/>
              </a:rPr>
              <a:t>x</a:t>
            </a:r>
            <a:r>
              <a:rPr lang="en-US" sz="2800" dirty="0">
                <a:cs typeface="ＭＳ Ｐゴシック" pitchFamily="-84" charset="-128"/>
              </a:rPr>
              <a:t> + </a:t>
            </a:r>
            <a:r>
              <a:rPr lang="en-US" sz="2800" i="1" dirty="0" err="1">
                <a:cs typeface="ＭＳ Ｐゴシック" pitchFamily="-84" charset="-128"/>
              </a:rPr>
              <a:t>dx</a:t>
            </a:r>
            <a:r>
              <a:rPr lang="en-US" sz="2800" dirty="0">
                <a:cs typeface="ＭＳ Ｐゴシック" pitchFamily="-84" charset="-128"/>
              </a:rPr>
              <a:t> in each state </a:t>
            </a:r>
            <a:r>
              <a:rPr lang="en-US" sz="2800" dirty="0" smtClean="0">
                <a:cs typeface="ＭＳ Ｐゴシック" pitchFamily="-84" charset="-128"/>
              </a:rPr>
              <a:t>is</a:t>
            </a:r>
          </a:p>
          <a:p>
            <a:pPr marL="533400" indent="-533400" eaLnBrk="1" hangingPunct="1">
              <a:buNone/>
            </a:pPr>
            <a:endParaRPr lang="en-US" sz="2800" dirty="0" smtClean="0">
              <a:cs typeface="ＭＳ Ｐゴシック" pitchFamily="-84" charset="-128"/>
            </a:endParaRPr>
          </a:p>
          <a:p>
            <a:pPr marL="533400" indent="-533400" eaLnBrk="1" hangingPunct="1"/>
            <a:r>
              <a:rPr lang="en-US" sz="2800" dirty="0" smtClean="0">
                <a:cs typeface="ＭＳ Ｐゴシック" pitchFamily="-84" charset="-128"/>
              </a:rPr>
              <a:t>Note </a:t>
            </a:r>
            <a:r>
              <a:rPr lang="en-US" sz="2800" dirty="0">
                <a:cs typeface="ＭＳ Ｐゴシック" pitchFamily="-84" charset="-128"/>
              </a:rPr>
              <a:t>that </a:t>
            </a:r>
            <a:r>
              <a:rPr lang="en-US" sz="2800" i="1" dirty="0">
                <a:cs typeface="ＭＳ Ｐゴシック" pitchFamily="-84" charset="-128"/>
              </a:rPr>
              <a:t>E</a:t>
            </a:r>
            <a:r>
              <a:rPr lang="en-US" sz="2800" baseline="-25000" dirty="0">
                <a:cs typeface="ＭＳ Ｐゴシック" pitchFamily="-84" charset="-128"/>
              </a:rPr>
              <a:t>0</a:t>
            </a:r>
            <a:r>
              <a:rPr lang="en-US" sz="2800" dirty="0">
                <a:cs typeface="ＭＳ Ｐゴシック" pitchFamily="-84" charset="-128"/>
              </a:rPr>
              <a:t> = 0 is not a possible energy </a:t>
            </a:r>
            <a:r>
              <a:rPr lang="en-US" sz="2800" dirty="0" smtClean="0">
                <a:cs typeface="ＭＳ Ｐゴシック" pitchFamily="-84" charset="-128"/>
              </a:rPr>
              <a:t>level.</a:t>
            </a:r>
          </a:p>
          <a:p>
            <a:pPr marL="533400" indent="-533400" eaLnBrk="1" hangingPunct="1"/>
            <a:r>
              <a:rPr lang="en-US" sz="2800" dirty="0" smtClean="0">
                <a:cs typeface="ＭＳ Ｐゴシック" pitchFamily="-84" charset="-128"/>
              </a:rPr>
              <a:t>The </a:t>
            </a:r>
            <a:r>
              <a:rPr lang="en-US" sz="2800" dirty="0">
                <a:cs typeface="ＭＳ Ｐゴシック" pitchFamily="-84" charset="-128"/>
              </a:rPr>
              <a:t>concept of energy levels, as first discussed in the Bohr model, has surfaced in a natural way by using waves.</a:t>
            </a:r>
          </a:p>
        </p:txBody>
      </p:sp>
      <p:pic>
        <p:nvPicPr>
          <p:cNvPr id="39941" name="Picture 14"/>
          <p:cNvPicPr preferRelativeResize="0">
            <a:picLocks noChangeAspect="1" noChangeArrowheads="1"/>
          </p:cNvPicPr>
          <p:nvPr/>
        </p:nvPicPr>
        <p:blipFill>
          <a:blip r:embed="rId3"/>
          <a:srcRect/>
          <a:stretch>
            <a:fillRect/>
          </a:stretch>
        </p:blipFill>
        <p:spPr bwMode="auto">
          <a:xfrm>
            <a:off x="1222375" y="2514600"/>
            <a:ext cx="2435225" cy="466725"/>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Monday, Oct. 8, 2012</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90</a:t>
            </a:fld>
            <a:endParaRPr lang="en-US"/>
          </a:p>
        </p:txBody>
      </p:sp>
      <p:sp>
        <p:nvSpPr>
          <p:cNvPr id="8" name="Footer Placeholder 7"/>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10064</TotalTime>
  <Words>8146</Words>
  <Application>Microsoft Macintosh PowerPoint</Application>
  <PresentationFormat>On-screen Show (4:3)</PresentationFormat>
  <Paragraphs>922</Paragraphs>
  <Slides>90</Slides>
  <Notes>18</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90</vt:i4>
      </vt:variant>
    </vt:vector>
  </HeadingPairs>
  <TitlesOfParts>
    <vt:vector size="93" baseType="lpstr">
      <vt:lpstr>phys1443-spring02</vt:lpstr>
      <vt:lpstr>Equation</vt:lpstr>
      <vt:lpstr>MathType 6.0 Equation</vt:lpstr>
      <vt:lpstr>PHYS 3313 – Section 001 Lecture #11</vt:lpstr>
      <vt:lpstr>Announcements</vt:lpstr>
      <vt:lpstr>Slide 3</vt:lpstr>
      <vt:lpstr>Triumph of Classical Physics:  The Conservation Laws</vt:lpstr>
      <vt:lpstr>Isaac Newton (1642-1727)</vt:lpstr>
      <vt:lpstr>Maxwell’s Equations for EM Radiation</vt:lpstr>
      <vt:lpstr>The Laws of Thermodynamics</vt:lpstr>
      <vt:lpstr>Primary Results of Statistical Interpretation</vt:lpstr>
      <vt:lpstr>Particles vs. Waves</vt:lpstr>
      <vt:lpstr>The Nature of Light</vt:lpstr>
      <vt:lpstr>The Electromagnetic Spectrum</vt:lpstr>
      <vt:lpstr>Also in the Modern Context…</vt:lpstr>
      <vt:lpstr>Relevance of Gas Concept to Atoms</vt:lpstr>
      <vt:lpstr>The Atomic Theory of Matter</vt:lpstr>
      <vt:lpstr>Overwhelming Evidence for Existence of Atoms</vt:lpstr>
      <vt:lpstr>Further Complications</vt:lpstr>
      <vt:lpstr>Additional Discoveries Contribute to the Complications</vt:lpstr>
      <vt:lpstr>Newtonian (Classical) Relativity</vt:lpstr>
      <vt:lpstr>Conditions of the Galilean Transformation</vt:lpstr>
      <vt:lpstr>The Inverse Relations</vt:lpstr>
      <vt:lpstr>Ether as the Absolute Reference System </vt:lpstr>
      <vt:lpstr>Conclusions of Michelson Experiment</vt:lpstr>
      <vt:lpstr>Einstein’s Postulates</vt:lpstr>
      <vt:lpstr>The complete Lorentz Transformations</vt:lpstr>
      <vt:lpstr>Time Dilation and Length Contraction</vt:lpstr>
      <vt:lpstr>Time Dilation: Moving Clocks Run Slow</vt:lpstr>
      <vt:lpstr>Time Dilation Example: muon lifetime</vt:lpstr>
      <vt:lpstr>Length Contraction</vt:lpstr>
      <vt:lpstr>The Lorentz Velocity Transformations</vt:lpstr>
      <vt:lpstr>Velocity Addition Summary</vt:lpstr>
      <vt:lpstr>Velocity Addition Example</vt:lpstr>
      <vt:lpstr>Spacetime</vt:lpstr>
      <vt:lpstr>Spacetime Diagram</vt:lpstr>
      <vt:lpstr>Particular Worldlines</vt:lpstr>
      <vt:lpstr>How about time measured by two  stationary clocks? </vt:lpstr>
      <vt:lpstr>The Light Cone</vt:lpstr>
      <vt:lpstr>Spacetime Invariants</vt:lpstr>
      <vt:lpstr>Relativistic Doppler Effect</vt:lpstr>
      <vt:lpstr>Relativistic Momentum, total Energy and Rest Energy</vt:lpstr>
      <vt:lpstr>Relationship of Energy and Momentum</vt:lpstr>
      <vt:lpstr>Units of Work, Energy and Mass</vt:lpstr>
      <vt:lpstr>What does the word “Quantize” mean?</vt:lpstr>
      <vt:lpstr>Röntgen’s X Ray Tube</vt:lpstr>
      <vt:lpstr>J.J. Thomson’s Cathode-Ray Experiment</vt:lpstr>
      <vt:lpstr>Thomson’s Experiment</vt:lpstr>
      <vt:lpstr>Ex 3.1: Thomson’s experiment</vt:lpstr>
      <vt:lpstr>Determination of Electron Charge</vt:lpstr>
      <vt:lpstr>Line Spectra</vt:lpstr>
      <vt:lpstr>Rydberg Equation</vt:lpstr>
      <vt:lpstr>Quantization</vt:lpstr>
      <vt:lpstr>Blackbody Radiation</vt:lpstr>
      <vt:lpstr>Stefan-Boltzmann Law</vt:lpstr>
      <vt:lpstr>Planck’s Radiation Law</vt:lpstr>
      <vt:lpstr>Photoelectric Effect</vt:lpstr>
      <vt:lpstr>Summary of Experimental Observations</vt:lpstr>
      <vt:lpstr>Quantum Interpretation – Photoelectric Effect</vt:lpstr>
      <vt:lpstr>Ex 3.11: Photoelectric Effect</vt:lpstr>
      <vt:lpstr>X-Ray Production</vt:lpstr>
      <vt:lpstr>Compton Effect</vt:lpstr>
      <vt:lpstr>Pair Production in Matter</vt:lpstr>
      <vt:lpstr>Thomson’s Atomic Model</vt:lpstr>
      <vt:lpstr>Ex 4.1: Maximum Scattering Angle</vt:lpstr>
      <vt:lpstr>Rutherford’s Atomic Model</vt:lpstr>
      <vt:lpstr>Assumptions of Rutherford Scattering </vt:lpstr>
      <vt:lpstr>Rutherford Scattering Equation</vt:lpstr>
      <vt:lpstr>The Important Points </vt:lpstr>
      <vt:lpstr>The Classical Atomic Model</vt:lpstr>
      <vt:lpstr>The Planetary Model is Doomed </vt:lpstr>
      <vt:lpstr>The Bohr Model of the Hydrogen Atom – The assumptions</vt:lpstr>
      <vt:lpstr>Importance of Bohr’s Model</vt:lpstr>
      <vt:lpstr>Fine Structure Constant</vt:lpstr>
      <vt:lpstr>Limitations of the Bohr Model</vt:lpstr>
      <vt:lpstr>X-Ray Scattering</vt:lpstr>
      <vt:lpstr>Bragg’s Law</vt:lpstr>
      <vt:lpstr>Ex 5.1: Bragg’s Law</vt:lpstr>
      <vt:lpstr>De Broglie Waves</vt:lpstr>
      <vt:lpstr>Bohr’s Quantization Condition</vt:lpstr>
      <vt:lpstr>Ex 5.2: De Broglie Wavelength</vt:lpstr>
      <vt:lpstr>Electron Scattering</vt:lpstr>
      <vt:lpstr>Slide 80</vt:lpstr>
      <vt:lpstr>Wave Motion</vt:lpstr>
      <vt:lpstr>Wave Properties</vt:lpstr>
      <vt:lpstr>Principle of Superposition</vt:lpstr>
      <vt:lpstr>Wave Packet Envelope</vt:lpstr>
      <vt:lpstr>Gaussian Function</vt:lpstr>
      <vt:lpstr>Wave particle duality solution</vt:lpstr>
      <vt:lpstr>Heisenberg’s Uncertainty Principle</vt:lpstr>
      <vt:lpstr>Probability, Wave Functions, and the Copenhagen Interpretation</vt:lpstr>
      <vt:lpstr>The Copenhagen Interpretation</vt:lpstr>
      <vt:lpstr>Probability of the Particle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Jaehoon Yu</cp:lastModifiedBy>
  <cp:revision>589</cp:revision>
  <dcterms:created xsi:type="dcterms:W3CDTF">2012-10-08T14:50:29Z</dcterms:created>
  <dcterms:modified xsi:type="dcterms:W3CDTF">2012-10-08T22:17:40Z</dcterms:modified>
</cp:coreProperties>
</file>