
<file path=[Content_Types].xml><?xml version="1.0" encoding="utf-8"?>
<Types xmlns="http://schemas.openxmlformats.org/package/2006/content-types">
  <Override PartName="/ppt/slides/slide30.xml" ContentType="application/vnd.openxmlformats-officedocument.presentationml.slide+xml"/>
  <Override PartName="/ppt/slides/slide88.xml" ContentType="application/vnd.openxmlformats-officedocument.presentationml.slide+xml"/>
  <Override PartName="/ppt/embeddings/oleObject28.bin" ContentType="application/vnd.openxmlformats-officedocument.oleObject"/>
  <Override PartName="/ppt/slides/slide24.xml" ContentType="application/vnd.openxmlformats-officedocument.presentationml.slide+xml"/>
  <Override PartName="/ppt/slides/slide72.xml" ContentType="application/vnd.openxmlformats-officedocument.presentationml.slide+xml"/>
  <Override PartName="/ppt/slides/slide66.xml" ContentType="application/vnd.openxmlformats-officedocument.presentationml.slide+xml"/>
  <Override PartName="/ppt/embeddings/oleObject139.bin" ContentType="application/vnd.openxmlformats-officedocument.oleObject"/>
  <Override PartName="/ppt/slides/slide50.xml" ContentType="application/vnd.openxmlformats-officedocument.presentationml.slide+xml"/>
  <Override PartName="/ppt/slideLayouts/slideLayout13.xml" ContentType="application/vnd.openxmlformats-officedocument.presentationml.slideLayout+xml"/>
  <Override PartName="/ppt/embeddings/oleObject48.bin" ContentType="application/vnd.openxmlformats-officedocument.oleObject"/>
  <Override PartName="/ppt/slides/slide44.xml" ContentType="application/vnd.openxmlformats-officedocument.presentationml.slide+xml"/>
  <Override PartName="/ppt/embeddings/oleObject117.bin" ContentType="application/vnd.openxmlformats-officedocument.oleObject"/>
  <Override PartName="/ppt/slides/slide86.xml" ContentType="application/vnd.openxmlformats-officedocument.presentationml.slide+xml"/>
  <Override PartName="/ppt/embeddings/oleObject26.bin" ContentType="application/vnd.openxmlformats-officedocument.oleObject"/>
  <Override PartName="/ppt/slides/slide22.xml" ContentType="application/vnd.openxmlformats-officedocument.presentationml.slide+xml"/>
  <Override PartName="/ppt/embeddings/oleObject159.bin" ContentType="application/vnd.openxmlformats-officedocument.oleObject"/>
  <Override PartName="/ppt/embeddings/oleObject68.bin" ContentType="application/vnd.openxmlformats-officedocument.oleObject"/>
  <Override PartName="/ppt/slides/slide64.xml" ContentType="application/vnd.openxmlformats-officedocument.presentationml.slide+xml"/>
  <Override PartName="/ppt/embeddings/oleObject8.bin" ContentType="application/vnd.openxmlformats-officedocument.oleObject"/>
  <Override PartName="/ppt/embeddings/oleObject137.bin" ContentType="application/vnd.openxmlformats-officedocument.oleObject"/>
  <Override PartName="/ppt/embeddings/oleObject150.bin" ContentType="application/vnd.openxmlformats-officedocument.oleObject"/>
  <Default Extension="xml" ContentType="application/xml"/>
  <Override PartName="/ppt/slideLayouts/slideLayout11.xml" ContentType="application/vnd.openxmlformats-officedocument.presentationml.slideLayout+xml"/>
  <Override PartName="/ppt/embeddings/oleObject46.bin" ContentType="application/vnd.openxmlformats-officedocument.oleObject"/>
  <Override PartName="/ppt/slides/slide42.xml" ContentType="application/vnd.openxmlformats-officedocument.presentationml.slide+xml"/>
  <Override PartName="/ppt/embeddings/oleObject115.bin" ContentType="application/vnd.openxmlformats-officedocument.oleObject"/>
  <Override PartName="/ppt/embeddings/oleObject88.bin" ContentType="application/vnd.openxmlformats-officedocument.oleObject"/>
  <Override PartName="/ppt/slides/slide84.xml" ContentType="application/vnd.openxmlformats-officedocument.presentationml.slide+xml"/>
  <Override PartName="/ppt/embeddings/oleObject109.bin" ContentType="application/vnd.openxmlformats-officedocument.oleObject"/>
  <Override PartName="/ppt/embeddings/oleObject24.bin" ContentType="application/vnd.openxmlformats-officedocument.oleObject"/>
  <Override PartName="/ppt/slides/slide20.xml" ContentType="application/vnd.openxmlformats-officedocument.presentationml.slide+xml"/>
  <Override PartName="/ppt/embeddings/oleObject157.bin" ContentType="application/vnd.openxmlformats-officedocument.oleObject"/>
  <Override PartName="/ppt/embeddings/oleObject66.bin" ContentType="application/vnd.openxmlformats-officedocument.oleObject"/>
  <Override PartName="/ppt/slides/slide62.xml" ContentType="application/vnd.openxmlformats-officedocument.presentationml.slide+xml"/>
  <Override PartName="/ppt/embeddings/oleObject6.bin" ContentType="application/vnd.openxmlformats-officedocument.oleObject"/>
  <Override PartName="/ppt/embeddings/oleObject135.bin" ContentType="application/vnd.openxmlformats-officedocument.oleObject"/>
  <Override PartName="/ppt/embeddings/oleObject129.bin" ContentType="application/vnd.openxmlformats-officedocument.oleObject"/>
  <Override PartName="/ppt/embeddings/oleObject44.bin" ContentType="application/vnd.openxmlformats-officedocument.oleObject"/>
  <Override PartName="/ppt/slides/slide40.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embeddings/oleObject113.bin" ContentType="application/vnd.openxmlformats-officedocument.oleObject"/>
  <Default Extension="jpeg" ContentType="image/jpeg"/>
  <Override PartName="/ppt/embeddings/oleObject86.bin" ContentType="application/vnd.openxmlformats-officedocument.oleObject"/>
  <Override PartName="/ppt/slides/slide82.xml" ContentType="application/vnd.openxmlformats-officedocument.presentationml.slide+xml"/>
  <Override PartName="/ppt/embeddings/oleObject107.bin" ContentType="application/vnd.openxmlformats-officedocument.oleObject"/>
  <Override PartName="/ppt/embeddings/oleObject22.bin" ContentType="application/vnd.openxmlformats-officedocument.oleObject"/>
  <Override PartName="/ppt/embeddings/oleObject155.bin" ContentType="application/vnd.openxmlformats-officedocument.oleObject"/>
  <Override PartName="/ppt/embeddings/oleObject149.bin" ContentType="application/vnd.openxmlformats-officedocument.oleObject"/>
  <Override PartName="/docProps/app.xml" ContentType="application/vnd.openxmlformats-officedocument.extended-properties+xml"/>
  <Override PartName="/ppt/embeddings/oleObject64.bin" ContentType="application/vnd.openxmlformats-officedocument.oleObject"/>
  <Override PartName="/ppt/slides/slide60.xml" ContentType="application/vnd.openxmlformats-officedocument.presentationml.slide+xml"/>
  <Override PartName="/ppt/embeddings/oleObject4.bin" ContentType="application/vnd.openxmlformats-officedocument.oleObject"/>
  <Override PartName="/ppt/embeddings/oleObject133.bin" ContentType="application/vnd.openxmlformats-officedocument.oleObject"/>
  <Override PartName="/ppt/embeddings/oleObject58.bin" ContentType="application/vnd.openxmlformats-officedocument.oleObject"/>
  <Override PartName="/ppt/slideLayouts/slideLayout8.xml" ContentType="application/vnd.openxmlformats-officedocument.presentationml.slideLayout+xml"/>
  <Override PartName="/ppt/embeddings/oleObject127.bin" ContentType="application/vnd.openxmlformats-officedocument.oleObject"/>
  <Override PartName="/ppt/embeddings/oleObject42.bin" ContentType="application/vnd.openxmlformats-officedocument.oleObject"/>
  <Override PartName="/ppt/notesSlides/notesSlide5.xml" ContentType="application/vnd.openxmlformats-officedocument.presentationml.notesSlide+xml"/>
  <Override PartName="/ppt/slides/slide7.xml" ContentType="application/vnd.openxmlformats-officedocument.presentationml.slide+xml"/>
  <Override PartName="/ppt/slides/slide19.xml" ContentType="application/vnd.openxmlformats-officedocument.presentationml.slide+xml"/>
  <Override PartName="/ppt/embeddings/oleObject36.bin" ContentType="application/vnd.openxmlformats-officedocument.oleObject"/>
  <Override PartName="/ppt/embeddings/oleObject111.bin" ContentType="application/vnd.openxmlformats-officedocument.oleObject"/>
  <Override PartName="/ppt/embeddings/oleObject84.bin" ContentType="application/vnd.openxmlformats-officedocument.oleObject"/>
  <Override PartName="/ppt/slides/slide80.xml" ContentType="application/vnd.openxmlformats-officedocument.presentationml.slide+xml"/>
  <Override PartName="/ppt/embeddings/oleObject105.bin" ContentType="application/vnd.openxmlformats-officedocument.oleObject"/>
  <Override PartName="/ppt/embeddings/oleObject20.bin" ContentType="application/vnd.openxmlformats-officedocument.oleObject"/>
  <Override PartName="/ppt/embeddings/oleObject78.bin" ContentType="application/vnd.openxmlformats-officedocument.oleObject"/>
  <Override PartName="/ppt/embeddings/oleObject153.bin" ContentType="application/vnd.openxmlformats-officedocument.oleObject"/>
  <Override PartName="/ppt/embeddings/oleObject147.bin" ContentType="application/vnd.openxmlformats-officedocument.oleObject"/>
  <Override PartName="/ppt/embeddings/oleObject62.bin" ContentType="application/vnd.openxmlformats-officedocument.oleObject"/>
  <Override PartName="/ppt/slideMasters/slideMaster1.xml" ContentType="application/vnd.openxmlformats-officedocument.presentationml.slideMaster+xml"/>
  <Override PartName="/ppt/embeddings/oleObject2.bin" ContentType="application/vnd.openxmlformats-officedocument.oleObject"/>
  <Override PartName="/ppt/embeddings/oleObject131.bin" ContentType="application/vnd.openxmlformats-officedocument.oleObject"/>
  <Override PartName="/ppt/slideLayouts/slideLayout6.xml" ContentType="application/vnd.openxmlformats-officedocument.presentationml.slideLayout+xml"/>
  <Override PartName="/ppt/slides/slide39.xml" ContentType="application/vnd.openxmlformats-officedocument.presentationml.slide+xml"/>
  <Override PartName="/ppt/handoutMasters/handoutMaster1.xml" ContentType="application/vnd.openxmlformats-officedocument.presentationml.handoutMaster+xml"/>
  <Override PartName="/ppt/embeddings/oleObject56.bin" ContentType="application/vnd.openxmlformats-officedocument.oleObject"/>
  <Override PartName="/ppt/embeddings/oleObject125.bin" ContentType="application/vnd.openxmlformats-officedocument.oleObject"/>
  <Override PartName="/ppt/embeddings/oleObject40.bin" ContentType="application/vnd.openxmlformats-officedocument.oleObject"/>
  <Override PartName="/ppt/notesSlides/notesSlide3.xml" ContentType="application/vnd.openxmlformats-officedocument.presentationml.notesSlide+xml"/>
  <Override PartName="/ppt/embeddings/oleObject98.bin" ContentType="application/vnd.openxmlformats-officedocument.oleObject"/>
  <Override PartName="/ppt/slides/slide5.xml" ContentType="application/vnd.openxmlformats-officedocument.presentationml.slide+xml"/>
  <Override PartName="/ppt/embeddings/oleObject34.bin" ContentType="application/vnd.openxmlformats-officedocument.oleObject"/>
  <Override PartName="/ppt/slides/slide17.xml" ContentType="application/vnd.openxmlformats-officedocument.presentationml.slide+xml"/>
  <Override PartName="/ppt/embeddings/oleObject82.bin" ContentType="application/vnd.openxmlformats-officedocument.oleObject"/>
  <Override PartName="/ppt/embeddings/oleObject103.bin" ContentType="application/vnd.openxmlformats-officedocument.oleObject"/>
  <Override PartName="/ppt/embeddings/oleObject76.bin" ContentType="application/vnd.openxmlformats-officedocument.oleObject"/>
  <Override PartName="/ppt/slides/slide59.xml" ContentType="application/vnd.openxmlformats-officedocument.presentationml.slide+xml"/>
  <Override PartName="/ppt/embeddings/oleObject12.bin" ContentType="application/vnd.openxmlformats-officedocument.oleObject"/>
  <Override PartName="/ppt/embeddings/oleObject145.bin" ContentType="application/vnd.openxmlformats-officedocument.oleObject"/>
  <Override PartName="/ppt/embeddings/oleObject60.bin" ContentType="application/vnd.openxmlformats-officedocument.oleObject"/>
  <Override PartName="/ppt/notesSlides/notesSlide18.xml" ContentType="application/vnd.openxmlformats-officedocument.presentationml.notesSlide+xml"/>
  <Override PartName="/ppt/slides/slide37.xml" ContentType="application/vnd.openxmlformats-officedocument.presentationml.slide+xml"/>
  <Override PartName="/ppt/embeddings/oleObject54.bin" ContentType="application/vnd.openxmlformats-officedocument.oleObject"/>
  <Override PartName="/ppt/slideLayouts/slideLayout4.xml" ContentType="application/vnd.openxmlformats-officedocument.presentationml.slideLayout+xml"/>
  <Override PartName="/ppt/embeddings/oleObject123.bin" ContentType="application/vnd.openxmlformats-officedocument.oleObject"/>
  <Override PartName="/ppt/embeddings/oleObject96.bin" ContentType="application/vnd.openxmlformats-officedocument.oleObject"/>
  <Override PartName="/ppt/slides/slide79.xml" ContentType="application/vnd.openxmlformats-officedocument.presentationml.slide+xml"/>
  <Override PartName="/ppt/notesSlides/notesSlide1.xml" ContentType="application/vnd.openxmlformats-officedocument.presentationml.notesSlide+xml"/>
  <Override PartName="/ppt/embeddings/oleObject19.bin" ContentType="application/vnd.openxmlformats-officedocument.oleObject"/>
  <Override PartName="/ppt/slides/slide15.xml" ContentType="application/vnd.openxmlformats-officedocument.presentationml.slide+xml"/>
  <Override PartName="/ppt/embeddings/oleObject32.bin" ContentType="application/vnd.openxmlformats-officedocument.oleObject"/>
  <Override PartName="/ppt/slides/slide3.xml" ContentType="application/vnd.openxmlformats-officedocument.presentationml.slide+xml"/>
  <Override PartName="/ppt/embeddings/oleObject80.bin" ContentType="application/vnd.openxmlformats-officedocument.oleObject"/>
  <Override PartName="/ppt/embeddings/oleObject101.bin" ContentType="application/vnd.openxmlformats-officedocument.oleObject"/>
  <Override PartName="/ppt/slides/slide57.xml" ContentType="application/vnd.openxmlformats-officedocument.presentationml.slide+xml"/>
  <Override PartName="/ppt/slides/slide70.xml" ContentType="application/vnd.openxmlformats-officedocument.presentationml.slide+xml"/>
  <Override PartName="/ppt/embeddings/oleObject74.bin" ContentType="application/vnd.openxmlformats-officedocument.oleObject"/>
  <Override PartName="/ppt/embeddings/oleObject10.bin" ContentType="application/vnd.openxmlformats-officedocument.oleObject"/>
  <Override PartName="/ppt/embeddings/oleObject143.bin" ContentType="application/vnd.openxmlformats-officedocument.oleObject"/>
  <Override PartName="/ppt/notesSlides/notesSlide8.xml" ContentType="application/vnd.openxmlformats-officedocument.presentationml.notesSlide+xml"/>
  <Override PartName="/ppt/notesSlides/notesSlide16.xml" ContentType="application/vnd.openxmlformats-officedocument.presentationml.notesSlide+xml"/>
  <Override PartName="/ppt/embeddings/oleObject52.bin" ContentType="application/vnd.openxmlformats-officedocument.oleObject"/>
  <Override PartName="/ppt/embeddings/oleObject39.bin" ContentType="application/vnd.openxmlformats-officedocument.oleObject"/>
  <Override PartName="/ppt/slideLayouts/slideLayout2.xml" ContentType="application/vnd.openxmlformats-officedocument.presentationml.slideLayout+xml"/>
  <Override PartName="/ppt/slides/slide35.xml" ContentType="application/vnd.openxmlformats-officedocument.presentationml.slide+xml"/>
  <Override PartName="/ppt/embeddings/oleObject121.bin" ContentType="application/vnd.openxmlformats-officedocument.oleObject"/>
  <Override PartName="/ppt/slides/slide29.xml" ContentType="application/vnd.openxmlformats-officedocument.presentationml.slide+xml"/>
  <Override PartName="/ppt/slides/slide77.xml" ContentType="application/vnd.openxmlformats-officedocument.presentationml.slide+xml"/>
  <Override PartName="/ppt/slides/slide90.xml" ContentType="application/vnd.openxmlformats-officedocument.presentationml.slide+xml"/>
  <Override PartName="/ppt/embeddings/oleObject94.bin" ContentType="application/vnd.openxmlformats-officedocument.oleObject"/>
  <Override PartName="/ppt/slides/slide1.xml" ContentType="application/vnd.openxmlformats-officedocument.presentationml.slide+xml"/>
  <Override PartName="/ppt/slides/slide13.xml" ContentType="application/vnd.openxmlformats-officedocument.presentationml.slide+xml"/>
  <Override PartName="/ppt/embeddings/oleObject30.bin" ContentType="application/vnd.openxmlformats-officedocument.oleObject"/>
  <Override PartName="/ppt/embeddings/oleObject17.bin" ContentType="application/vnd.openxmlformats-officedocument.oleObject"/>
  <Override PartName="/ppt/embeddings/oleObject72.bin" ContentType="application/vnd.openxmlformats-officedocument.oleObject"/>
  <Override PartName="/ppt/slides/slide55.xml" ContentType="application/vnd.openxmlformats-officedocument.presentationml.slide+xml"/>
  <Override PartName="/ppt/embeddings/oleObject141.bin" ContentType="application/vnd.openxmlformats-officedocument.oleObject"/>
  <Override PartName="/ppt/slides/slide49.xml" ContentType="application/vnd.openxmlformats-officedocument.presentationml.slide+xml"/>
  <Override PartName="/ppt/theme/theme3.xml" ContentType="application/vnd.openxmlformats-officedocument.theme+xml"/>
  <Override PartName="/ppt/notesSlides/notesSlide14.xml" ContentType="application/vnd.openxmlformats-officedocument.presentationml.notesSlide+xml"/>
  <Override PartName="/ppt/slides/slide33.xml" ContentType="application/vnd.openxmlformats-officedocument.presentationml.slide+xml"/>
  <Override PartName="/ppt/viewProps.xml" ContentType="application/vnd.openxmlformats-officedocument.presentationml.viewProps+xml"/>
  <Override PartName="/ppt/embeddings/oleObject50.bin" ContentType="application/vnd.openxmlformats-officedocument.oleObject"/>
  <Override PartName="/ppt/slides/slide27.xml" ContentType="application/vnd.openxmlformats-officedocument.presentationml.slide+xml"/>
  <Override PartName="/ppt/slides/slide75.xml" ContentType="application/vnd.openxmlformats-officedocument.presentationml.slide+xml"/>
  <Override PartName="/ppt/embeddings/oleObject92.bin" ContentType="application/vnd.openxmlformats-officedocument.oleObject"/>
  <Override PartName="/docProps/core.xml" ContentType="application/vnd.openxmlformats-package.core-properties+xml"/>
  <Override PartName="/ppt/embeddings/oleObject15.bin" ContentType="application/vnd.openxmlformats-officedocument.oleObject"/>
  <Override PartName="/ppt/slides/slide11.xml" ContentType="application/vnd.openxmlformats-officedocument.presentationml.slide+xml"/>
  <Override PartName="/ppt/slides/slide69.xml" ContentType="application/vnd.openxmlformats-officedocument.presentationml.slide+xml"/>
  <Override PartName="/ppt/embeddings/oleObject161.bin" ContentType="application/vnd.openxmlformats-officedocument.oleObject"/>
  <Override PartName="/ppt/embeddings/oleObject70.bin" ContentType="application/vnd.openxmlformats-officedocument.oleObject"/>
  <Override PartName="/ppt/slides/slide53.xml" ContentType="application/vnd.openxmlformats-officedocument.presentationml.slide+xml"/>
  <Override PartName="/ppt/slides/slide47.xml" ContentType="application/vnd.openxmlformats-officedocument.presentationml.slide+xml"/>
  <Override PartName="/ppt/theme/theme1.xml" ContentType="application/vnd.openxmlformats-officedocument.theme+xml"/>
  <Override PartName="/ppt/notesSlides/notesSlide12.xml" ContentType="application/vnd.openxmlformats-officedocument.presentationml.notesSlide+xml"/>
  <Override PartName="/ppt/slides/slide31.xml" ContentType="application/vnd.openxmlformats-officedocument.presentationml.slide+xml"/>
  <Override PartName="/ppt/slides/slide89.xml" ContentType="application/vnd.openxmlformats-officedocument.presentationml.slide+xml"/>
  <Override PartName="/ppt/embeddings/oleObject29.bin" ContentType="application/vnd.openxmlformats-officedocument.oleObject"/>
  <Override PartName="/ppt/slides/slide25.xml" ContentType="application/vnd.openxmlformats-officedocument.presentationml.slide+xml"/>
  <Override PartName="/ppt/embeddings/oleObject90.bin" ContentType="application/vnd.openxmlformats-officedocument.oleObject"/>
  <Override PartName="/ppt/slides/slide73.xml" ContentType="application/vnd.openxmlformats-officedocument.presentationml.slide+xml"/>
  <Override PartName="/ppt/embeddings/oleObject13.bin" ContentType="application/vnd.openxmlformats-officedocument.oleObject"/>
  <Override PartName="/ppt/slides/slide67.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embeddings/oleObject49.bin" ContentType="application/vnd.openxmlformats-officedocument.oleObject"/>
  <Override PartName="/ppt/slides/slide45.xml" ContentType="application/vnd.openxmlformats-officedocument.presentationml.slide+xml"/>
  <Override PartName="/ppt/embeddings/oleObject118.bin" ContentType="application/vnd.openxmlformats-officedocument.oleObject"/>
  <Override PartName="/ppt/slides/slide87.xml" ContentType="application/vnd.openxmlformats-officedocument.presentationml.slide+xml"/>
  <Override PartName="/ppt/embeddings/oleObject27.bin" ContentType="application/vnd.openxmlformats-officedocument.oleObject"/>
  <Override PartName="/ppt/slides/slide23.xml" ContentType="application/vnd.openxmlformats-officedocument.presentationml.slide+xml"/>
  <Default Extension="pict" ContentType="image/pict"/>
  <Override PartName="/ppt/embeddings/oleObject69.bin" ContentType="application/vnd.openxmlformats-officedocument.oleObject"/>
  <Override PartName="/ppt/slides/slide65.xml" ContentType="application/vnd.openxmlformats-officedocument.presentationml.slide+xml"/>
  <Override PartName="/ppt/embeddings/oleObject9.bin" ContentType="application/vnd.openxmlformats-officedocument.oleObject"/>
  <Override PartName="/ppt/embeddings/oleObject138.bin" ContentType="application/vnd.openxmlformats-officedocument.oleObject"/>
  <Override PartName="/ppt/embeddings/oleObject151.bin" ContentType="application/vnd.openxmlformats-officedocument.oleObject"/>
  <Override PartName="/ppt/slideLayouts/slideLayout12.xml" ContentType="application/vnd.openxmlformats-officedocument.presentationml.slideLayout+xml"/>
  <Override PartName="/ppt/embeddings/oleObject47.bin" ContentType="application/vnd.openxmlformats-officedocument.oleObject"/>
  <Override PartName="/ppt/slides/slide43.xml" ContentType="application/vnd.openxmlformats-officedocument.presentationml.slide+xml"/>
  <Override PartName="/ppt/embeddings/oleObject116.bin" ContentType="application/vnd.openxmlformats-officedocument.oleObject"/>
  <Override PartName="/ppt/embeddings/oleObject89.bin" ContentType="application/vnd.openxmlformats-officedocument.oleObject"/>
  <Override PartName="/ppt/slides/slide85.xml" ContentType="application/vnd.openxmlformats-officedocument.presentationml.slide+xml"/>
  <Override PartName="/ppt/embeddings/oleObject25.bin" ContentType="application/vnd.openxmlformats-officedocument.oleObject"/>
  <Override PartName="/ppt/slides/slide21.xml" ContentType="application/vnd.openxmlformats-officedocument.presentationml.slide+xml"/>
  <Override PartName="/ppt/embeddings/oleObject158.bin" ContentType="application/vnd.openxmlformats-officedocument.oleObject"/>
  <Override PartName="/ppt/notesMasters/notesMaster1.xml" ContentType="application/vnd.openxmlformats-officedocument.presentationml.notesMaster+xml"/>
  <Override PartName="/ppt/embeddings/oleObject67.bin" ContentType="application/vnd.openxmlformats-officedocument.oleObject"/>
  <Override PartName="/ppt/slides/slide63.xml" ContentType="application/vnd.openxmlformats-officedocument.presentationml.slide+xml"/>
  <Override PartName="/ppt/embeddings/oleObject7.bin" ContentType="application/vnd.openxmlformats-officedocument.oleObject"/>
  <Override PartName="/ppt/embeddings/oleObject136.bin" ContentType="application/vnd.openxmlformats-officedocument.oleObject"/>
  <Override PartName="/ppt/slideLayouts/slideLayout10.xml" ContentType="application/vnd.openxmlformats-officedocument.presentationml.slideLayout+xml"/>
  <Override PartName="/ppt/embeddings/oleObject45.bin" ContentType="application/vnd.openxmlformats-officedocument.oleObject"/>
  <Override PartName="/ppt/slides/slide41.xml" ContentType="application/vnd.openxmlformats-officedocument.presentationml.slide+xml"/>
  <Override PartName="/ppt/presentation.xml" ContentType="application/vnd.openxmlformats-officedocument.presentationml.presentation.main+xml"/>
  <Override PartName="/ppt/embeddings/oleObject114.bin" ContentType="application/vnd.openxmlformats-officedocument.oleObject"/>
  <Override PartName="/ppt/embeddings/oleObject87.bin" ContentType="application/vnd.openxmlformats-officedocument.oleObject"/>
  <Override PartName="/ppt/slides/slide83.xml" ContentType="application/vnd.openxmlformats-officedocument.presentationml.slide+xml"/>
  <Override PartName="/ppt/embeddings/oleObject108.bin" ContentType="application/vnd.openxmlformats-officedocument.oleObject"/>
  <Override PartName="/ppt/embeddings/oleObject23.bin" ContentType="application/vnd.openxmlformats-officedocument.oleObject"/>
  <Override PartName="/ppt/embeddings/oleObject156.bin" ContentType="application/vnd.openxmlformats-officedocument.oleObject"/>
  <Override PartName="/ppt/embeddings/oleObject65.bin" ContentType="application/vnd.openxmlformats-officedocument.oleObject"/>
  <Override PartName="/ppt/slides/slide61.xml" ContentType="application/vnd.openxmlformats-officedocument.presentationml.slide+xml"/>
  <Override PartName="/ppt/embeddings/oleObject5.bin" ContentType="application/vnd.openxmlformats-officedocument.oleObject"/>
  <Override PartName="/ppt/embeddings/oleObject134.bin" ContentType="application/vnd.openxmlformats-officedocument.oleObject"/>
  <Override PartName="/ppt/embeddings/oleObject59.bin" ContentType="application/vnd.openxmlformats-officedocument.oleObject"/>
  <Override PartName="/ppt/slideLayouts/slideLayout9.xml" ContentType="application/vnd.openxmlformats-officedocument.presentationml.slideLayout+xml"/>
  <Override PartName="/ppt/embeddings/oleObject128.bin" ContentType="application/vnd.openxmlformats-officedocument.oleObject"/>
  <Override PartName="/ppt/embeddings/oleObject43.bin" ContentType="application/vnd.openxmlformats-officedocument.oleObject"/>
  <Override PartName="/ppt/notesSlides/notesSlide6.xml" ContentType="application/vnd.openxmlformats-officedocument.presentationml.notesSlide+xml"/>
  <Override PartName="/ppt/slides/slide8.xml" ContentType="application/vnd.openxmlformats-officedocument.presentationml.slide+xml"/>
  <Override PartName="/ppt/embeddings/oleObject37.bin" ContentType="application/vnd.openxmlformats-officedocument.oleObject"/>
  <Override PartName="/ppt/embeddings/oleObject112.bin" ContentType="application/vnd.openxmlformats-officedocument.oleObject"/>
  <Override PartName="/ppt/embeddings/oleObject85.bin" ContentType="application/vnd.openxmlformats-officedocument.oleObject"/>
  <Override PartName="/ppt/slides/slide81.xml" ContentType="application/vnd.openxmlformats-officedocument.presentationml.slide+xml"/>
  <Override PartName="/ppt/embeddings/oleObject106.bin" ContentType="application/vnd.openxmlformats-officedocument.oleObject"/>
  <Override PartName="/ppt/embeddings/oleObject21.bin" ContentType="application/vnd.openxmlformats-officedocument.oleObject"/>
  <Override PartName="/ppt/embeddings/oleObject79.bin" ContentType="application/vnd.openxmlformats-officedocument.oleObject"/>
  <Override PartName="/ppt/embeddings/oleObject154.bin" ContentType="application/vnd.openxmlformats-officedocument.oleObject"/>
  <Override PartName="/ppt/embeddings/oleObject148.bin" ContentType="application/vnd.openxmlformats-officedocument.oleObject"/>
  <Override PartName="/ppt/embeddings/oleObject63.bin" ContentType="application/vnd.openxmlformats-officedocument.oleObject"/>
  <Override PartName="/ppt/embeddings/oleObject3.bin" ContentType="application/vnd.openxmlformats-officedocument.oleObject"/>
  <Override PartName="/ppt/embeddings/oleObject132.bin" ContentType="application/vnd.openxmlformats-officedocument.oleObject"/>
  <Override PartName="/ppt/embeddings/oleObject57.bin" ContentType="application/vnd.openxmlformats-officedocument.oleObject"/>
  <Override PartName="/ppt/slideLayouts/slideLayout7.xml" ContentType="application/vnd.openxmlformats-officedocument.presentationml.slideLayout+xml"/>
  <Override PartName="/ppt/embeddings/oleObject126.bin" ContentType="application/vnd.openxmlformats-officedocument.oleObject"/>
  <Override PartName="/ppt/embeddings/oleObject41.bin" ContentType="application/vnd.openxmlformats-officedocument.oleObject"/>
  <Override PartName="/ppt/notesSlides/notesSlide4.xml" ContentType="application/vnd.openxmlformats-officedocument.presentationml.notesSlide+xml"/>
  <Override PartName="/ppt/embeddings/oleObject99.bin" ContentType="application/vnd.openxmlformats-officedocument.oleObject"/>
  <Override PartName="/ppt/slides/slide6.xml" ContentType="application/vnd.openxmlformats-officedocument.presentationml.slide+xml"/>
  <Override PartName="/ppt/slides/slide18.xml" ContentType="application/vnd.openxmlformats-officedocument.presentationml.slide+xml"/>
  <Override PartName="/ppt/embeddings/oleObject35.bin" ContentType="application/vnd.openxmlformats-officedocument.oleObject"/>
  <Override PartName="/ppt/embeddings/oleObject110.bin" ContentType="application/vnd.openxmlformats-officedocument.oleObject"/>
  <Override PartName="/ppt/embeddings/oleObject83.bin" ContentType="application/vnd.openxmlformats-officedocument.oleObject"/>
  <Override PartName="/ppt/embeddings/oleObject104.bin" ContentType="application/vnd.openxmlformats-officedocument.oleObject"/>
  <Default Extension="vml" ContentType="application/vnd.openxmlformats-officedocument.vmlDrawing"/>
  <Override PartName="/ppt/embeddings/oleObject77.bin" ContentType="application/vnd.openxmlformats-officedocument.oleObject"/>
  <Override PartName="/ppt/embeddings/oleObject152.bin" ContentType="application/vnd.openxmlformats-officedocument.oleObject"/>
  <Override PartName="/ppt/embeddings/oleObject146.bin" ContentType="application/vnd.openxmlformats-officedocument.oleObject"/>
  <Override PartName="/ppt/embeddings/oleObject61.bin" ContentType="application/vnd.openxmlformats-officedocument.oleObject"/>
  <Override PartName="/ppt/tableStyles.xml" ContentType="application/vnd.openxmlformats-officedocument.presentationml.tableStyles+xml"/>
  <Override PartName="/ppt/embeddings/oleObject1.bin" ContentType="application/vnd.openxmlformats-officedocument.oleObject"/>
  <Override PartName="/ppt/embeddings/oleObject130.bin" ContentType="application/vnd.openxmlformats-officedocument.oleObject"/>
  <Override PartName="/ppt/slideLayouts/slideLayout5.xml" ContentType="application/vnd.openxmlformats-officedocument.presentationml.slideLayout+xml"/>
  <Override PartName="/ppt/slides/slide38.xml" ContentType="application/vnd.openxmlformats-officedocument.presentationml.slide+xml"/>
  <Override PartName="/ppt/embeddings/oleObject55.bin" ContentType="application/vnd.openxmlformats-officedocument.oleObject"/>
  <Override PartName="/ppt/embeddings/oleObject124.bin" ContentType="application/vnd.openxmlformats-officedocument.oleObject"/>
  <Default Extension="bin" ContentType="application/vnd.openxmlformats-officedocument.presentationml.printerSettings"/>
  <Override PartName="/ppt/notesSlides/notesSlide2.xml" ContentType="application/vnd.openxmlformats-officedocument.presentationml.notesSlide+xml"/>
  <Override PartName="/ppt/embeddings/oleObject97.bin" ContentType="application/vnd.openxmlformats-officedocument.oleObject"/>
  <Override PartName="/ppt/slides/slide4.xml" ContentType="application/vnd.openxmlformats-officedocument.presentationml.slide+xml"/>
  <Override PartName="/ppt/embeddings/oleObject33.bin" ContentType="application/vnd.openxmlformats-officedocument.oleObject"/>
  <Override PartName="/ppt/slides/slide16.xml" ContentType="application/vnd.openxmlformats-officedocument.presentationml.slide+xml"/>
  <Override PartName="/ppt/notesSlides/notesSlide10.xml" ContentType="application/vnd.openxmlformats-officedocument.presentationml.notesSlide+xml"/>
  <Override PartName="/ppt/embeddings/oleObject81.bin" ContentType="application/vnd.openxmlformats-officedocument.oleObject"/>
  <Override PartName="/ppt/embeddings/oleObject102.bin" ContentType="application/vnd.openxmlformats-officedocument.oleObject"/>
  <Override PartName="/ppt/slides/slide58.xml" ContentType="application/vnd.openxmlformats-officedocument.presentationml.slide+xml"/>
  <Override PartName="/ppt/slides/slide71.xml" ContentType="application/vnd.openxmlformats-officedocument.presentationml.slide+xml"/>
  <Override PartName="/ppt/embeddings/oleObject75.bin" ContentType="application/vnd.openxmlformats-officedocument.oleObject"/>
  <Override PartName="/ppt/embeddings/oleObject11.bin" ContentType="application/vnd.openxmlformats-officedocument.oleObject"/>
  <Override PartName="/ppt/embeddings/oleObject144.bin" ContentType="application/vnd.openxmlformats-officedocument.oleObject"/>
  <Override PartName="/ppt/notesSlides/notesSlide9.xml" ContentType="application/vnd.openxmlformats-officedocument.presentationml.notesSlide+xml"/>
  <Override PartName="/ppt/notesSlides/notesSlide17.xml" ContentType="application/vnd.openxmlformats-officedocument.presentationml.notesSlide+xml"/>
  <Override PartName="/ppt/embeddings/oleObject53.bin" ContentType="application/vnd.openxmlformats-officedocument.oleObject"/>
  <Override PartName="/ppt/slideLayouts/slideLayout3.xml" ContentType="application/vnd.openxmlformats-officedocument.presentationml.slideLayout+xml"/>
  <Override PartName="/ppt/slides/slide36.xml" ContentType="application/vnd.openxmlformats-officedocument.presentationml.slide+xml"/>
  <Override PartName="/ppt/embeddings/oleObject122.bin" ContentType="application/vnd.openxmlformats-officedocument.oleObject"/>
  <Override PartName="/ppt/embeddings/oleObject95.bin" ContentType="application/vnd.openxmlformats-officedocument.oleObject"/>
  <Override PartName="/ppt/slides/slide78.xml" ContentType="application/vnd.openxmlformats-officedocument.presentationml.slide+xml"/>
  <Override PartName="/ppt/slides/slide2.xml" ContentType="application/vnd.openxmlformats-officedocument.presentationml.slide+xml"/>
  <Override PartName="/ppt/slides/slide14.xml" ContentType="application/vnd.openxmlformats-officedocument.presentationml.slide+xml"/>
  <Override PartName="/ppt/embeddings/oleObject31.bin" ContentType="application/vnd.openxmlformats-officedocument.oleObject"/>
  <Override PartName="/ppt/embeddings/oleObject18.bin" ContentType="application/vnd.openxmlformats-officedocument.oleObject"/>
  <Override PartName="/ppt/embeddings/oleObject100.bin" ContentType="application/vnd.openxmlformats-officedocument.oleObject"/>
  <Override PartName="/ppt/slides/slide56.xml" ContentType="application/vnd.openxmlformats-officedocument.presentationml.slide+xml"/>
  <Override PartName="/ppt/embeddings/oleObject73.bin" ContentType="application/vnd.openxmlformats-officedocument.oleObject"/>
  <Override PartName="/ppt/embeddings/oleObject142.bin" ContentType="application/vnd.openxmlformats-officedocument.oleObject"/>
  <Override PartName="/ppt/embeddings/oleObject38.bin" ContentType="application/vnd.openxmlformats-officedocument.oleObject"/>
  <Override PartName="/ppt/slideLayouts/slideLayout1.xml" ContentType="application/vnd.openxmlformats-officedocument.presentationml.slideLayout+xml"/>
  <Override PartName="/ppt/slides/slide34.xml" ContentType="application/vnd.openxmlformats-officedocument.presentationml.slide+xml"/>
  <Override PartName="/ppt/notesSlides/notesSlide15.xml" ContentType="application/vnd.openxmlformats-officedocument.presentationml.notesSlide+xml"/>
  <Override PartName="/ppt/embeddings/oleObject51.bin" ContentType="application/vnd.openxmlformats-officedocument.oleObject"/>
  <Override PartName="/ppt/embeddings/oleObject120.bin" ContentType="application/vnd.openxmlformats-officedocument.oleObject"/>
  <Override PartName="/ppt/slides/slide28.xml" ContentType="application/vnd.openxmlformats-officedocument.presentationml.slide+xml"/>
  <Override PartName="/ppt/slides/slide76.xml" ContentType="application/vnd.openxmlformats-officedocument.presentationml.slide+xml"/>
  <Override PartName="/ppt/embeddings/oleObject93.bin" ContentType="application/vnd.openxmlformats-officedocument.oleObject"/>
  <Override PartName="/ppt/embeddings/oleObject16.bin" ContentType="application/vnd.openxmlformats-officedocument.oleObject"/>
  <Default Extension="png" ContentType="image/png"/>
  <Override PartName="/ppt/slides/slide12.xml" ContentType="application/vnd.openxmlformats-officedocument.presentationml.slide+xml"/>
  <Default Extension="wmf" ContentType="image/x-wmf"/>
  <Override PartName="/ppt/embeddings/oleObject162.bin" ContentType="application/vnd.openxmlformats-officedocument.oleObject"/>
  <Default Extension="emf" ContentType="image/x-emf"/>
  <Override PartName="/ppt/embeddings/oleObject71.bin" ContentType="application/vnd.openxmlformats-officedocument.oleObject"/>
  <Override PartName="/ppt/slides/slide54.xml" ContentType="application/vnd.openxmlformats-officedocument.presentationml.slide+xml"/>
  <Default Extension="rels" ContentType="application/vnd.openxmlformats-package.relationships+xml"/>
  <Override PartName="/ppt/embeddings/oleObject140.bin" ContentType="application/vnd.openxmlformats-officedocument.oleObject"/>
  <Override PartName="/ppt/slides/slide48.xml" ContentType="application/vnd.openxmlformats-officedocument.presentationml.slide+xml"/>
  <Override PartName="/ppt/theme/theme2.xml" ContentType="application/vnd.openxmlformats-officedocument.theme+xml"/>
  <Override PartName="/ppt/notesSlides/notesSlide13.xml" ContentType="application/vnd.openxmlformats-officedocument.presentationml.notesSlide+xml"/>
  <Override PartName="/ppt/slides/slide32.xml" ContentType="application/vnd.openxmlformats-officedocument.presentationml.slide+xml"/>
  <Override PartName="/ppt/slides/slide26.xml" ContentType="application/vnd.openxmlformats-officedocument.presentationml.slide+xml"/>
  <Override PartName="/ppt/embeddings/oleObject91.bin" ContentType="application/vnd.openxmlformats-officedocument.oleObject"/>
  <Override PartName="/ppt/slides/slide74.xml" ContentType="application/vnd.openxmlformats-officedocument.presentationml.slide+xml"/>
  <Override PartName="/ppt/embeddings/oleObject14.bin" ContentType="application/vnd.openxmlformats-officedocument.oleObject"/>
  <Override PartName="/ppt/slides/slide10.xml" ContentType="application/vnd.openxmlformats-officedocument.presentationml.slide+xml"/>
  <Override PartName="/ppt/slides/slide68.xml" ContentType="application/vnd.openxmlformats-officedocument.presentationml.slide+xml"/>
  <Override PartName="/ppt/embeddings/oleObject160.bin" ContentType="application/vnd.openxmlformats-officedocument.oleObject"/>
  <Override PartName="/ppt/slides/slide52.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embeddings/oleObject119.bin" ContentType="application/vnd.openxmlformats-officedocument.oleObject"/>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92"/>
  </p:notesMasterIdLst>
  <p:handoutMasterIdLst>
    <p:handoutMasterId r:id="rId93"/>
  </p:handoutMasterIdLst>
  <p:sldIdLst>
    <p:sldId id="256" r:id="rId2"/>
    <p:sldId id="477" r:id="rId3"/>
    <p:sldId id="478" r:id="rId4"/>
    <p:sldId id="439" r:id="rId5"/>
    <p:sldId id="441" r:id="rId6"/>
    <p:sldId id="450" r:id="rId7"/>
    <p:sldId id="446" r:id="rId8"/>
    <p:sldId id="449" r:id="rId9"/>
    <p:sldId id="452" r:id="rId10"/>
    <p:sldId id="453" r:id="rId11"/>
    <p:sldId id="457" r:id="rId12"/>
    <p:sldId id="460" r:id="rId13"/>
    <p:sldId id="472" r:id="rId14"/>
    <p:sldId id="464" r:id="rId15"/>
    <p:sldId id="467" r:id="rId16"/>
    <p:sldId id="469" r:id="rId17"/>
    <p:sldId id="470" r:id="rId18"/>
    <p:sldId id="485" r:id="rId19"/>
    <p:sldId id="488" r:id="rId20"/>
    <p:sldId id="489" r:id="rId21"/>
    <p:sldId id="492" r:id="rId22"/>
    <p:sldId id="498" r:id="rId23"/>
    <p:sldId id="500" r:id="rId24"/>
    <p:sldId id="507" r:id="rId25"/>
    <p:sldId id="508" r:id="rId26"/>
    <p:sldId id="513" r:id="rId27"/>
    <p:sldId id="514" r:id="rId28"/>
    <p:sldId id="519" r:id="rId29"/>
    <p:sldId id="523" r:id="rId30"/>
    <p:sldId id="524" r:id="rId31"/>
    <p:sldId id="525" r:id="rId32"/>
    <p:sldId id="531" r:id="rId33"/>
    <p:sldId id="532" r:id="rId34"/>
    <p:sldId id="533" r:id="rId35"/>
    <p:sldId id="534" r:id="rId36"/>
    <p:sldId id="536" r:id="rId37"/>
    <p:sldId id="538" r:id="rId38"/>
    <p:sldId id="544" r:id="rId39"/>
    <p:sldId id="552" r:id="rId40"/>
    <p:sldId id="554" r:id="rId41"/>
    <p:sldId id="556" r:id="rId42"/>
    <p:sldId id="563" r:id="rId43"/>
    <p:sldId id="567" r:id="rId44"/>
    <p:sldId id="568" r:id="rId45"/>
    <p:sldId id="569" r:id="rId46"/>
    <p:sldId id="571" r:id="rId47"/>
    <p:sldId id="572" r:id="rId48"/>
    <p:sldId id="574" r:id="rId49"/>
    <p:sldId id="577" r:id="rId50"/>
    <p:sldId id="578" r:id="rId51"/>
    <p:sldId id="579" r:id="rId52"/>
    <p:sldId id="581" r:id="rId53"/>
    <p:sldId id="583" r:id="rId54"/>
    <p:sldId id="589" r:id="rId55"/>
    <p:sldId id="593" r:id="rId56"/>
    <p:sldId id="596" r:id="rId57"/>
    <p:sldId id="597" r:id="rId58"/>
    <p:sldId id="598" r:id="rId59"/>
    <p:sldId id="600" r:id="rId60"/>
    <p:sldId id="606" r:id="rId61"/>
    <p:sldId id="612" r:id="rId62"/>
    <p:sldId id="614" r:id="rId63"/>
    <p:sldId id="616" r:id="rId64"/>
    <p:sldId id="617" r:id="rId65"/>
    <p:sldId id="622" r:id="rId66"/>
    <p:sldId id="623" r:id="rId67"/>
    <p:sldId id="624" r:id="rId68"/>
    <p:sldId id="625" r:id="rId69"/>
    <p:sldId id="630" r:id="rId70"/>
    <p:sldId id="651" r:id="rId71"/>
    <p:sldId id="636" r:id="rId72"/>
    <p:sldId id="653" r:id="rId73"/>
    <p:sldId id="654" r:id="rId74"/>
    <p:sldId id="655" r:id="rId75"/>
    <p:sldId id="657" r:id="rId76"/>
    <p:sldId id="658" r:id="rId77"/>
    <p:sldId id="659" r:id="rId78"/>
    <p:sldId id="660" r:id="rId79"/>
    <p:sldId id="661" r:id="rId80"/>
    <p:sldId id="666" r:id="rId81"/>
    <p:sldId id="667" r:id="rId82"/>
    <p:sldId id="668" r:id="rId83"/>
    <p:sldId id="669" r:id="rId84"/>
    <p:sldId id="671" r:id="rId85"/>
    <p:sldId id="672" r:id="rId86"/>
    <p:sldId id="677" r:id="rId87"/>
    <p:sldId id="678" r:id="rId88"/>
    <p:sldId id="680" r:id="rId89"/>
    <p:sldId id="681" r:id="rId90"/>
    <p:sldId id="683" r:id="rId91"/>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rgbClr val="003300"/>
    </p:penClr>
  </p:showPr>
  <p:clrMru>
    <a:srgbClr val="99FFCC"/>
    <a:srgbClr val="FFFFCC"/>
    <a:srgbClr val="CC6600"/>
    <a:srgbClr val="FF0066"/>
    <a:srgbClr val="CC00CC"/>
    <a:srgbClr val="003300"/>
    <a:srgbClr val="660066"/>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620"/>
    <p:restoredTop sz="94660"/>
  </p:normalViewPr>
  <p:slideViewPr>
    <p:cSldViewPr>
      <p:cViewPr varScale="1">
        <p:scale>
          <a:sx n="98" d="100"/>
          <a:sy n="98" d="100"/>
        </p:scale>
        <p:origin x="-96" y="-2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notesMaster" Target="notesMasters/notesMaster1.xml"/><Relationship Id="rId93" Type="http://schemas.openxmlformats.org/officeDocument/2006/relationships/handoutMaster" Target="handoutMasters/handoutMaster1.xml"/><Relationship Id="rId94" Type="http://schemas.openxmlformats.org/officeDocument/2006/relationships/printerSettings" Target="printerSettings/printerSettings1.bin"/><Relationship Id="rId95" Type="http://schemas.openxmlformats.org/officeDocument/2006/relationships/presProps" Target="presProps.xml"/><Relationship Id="rId96" Type="http://schemas.openxmlformats.org/officeDocument/2006/relationships/viewProps" Target="viewProps.xml"/><Relationship Id="rId97" Type="http://schemas.openxmlformats.org/officeDocument/2006/relationships/theme" Target="theme/theme1.xml"/><Relationship Id="rId9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4" Type="http://schemas.openxmlformats.org/officeDocument/2006/relationships/image" Target="../media/image8.wmf"/><Relationship Id="rId5" Type="http://schemas.openxmlformats.org/officeDocument/2006/relationships/image" Target="../media/image9.wmf"/><Relationship Id="rId1" Type="http://schemas.openxmlformats.org/officeDocument/2006/relationships/image" Target="../media/image5.wmf"/><Relationship Id="rId2"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6.pict"/><Relationship Id="rId2" Type="http://schemas.openxmlformats.org/officeDocument/2006/relationships/image" Target="../media/image107.pict"/></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11.pict"/><Relationship Id="rId4" Type="http://schemas.openxmlformats.org/officeDocument/2006/relationships/image" Target="../media/image112.pict"/><Relationship Id="rId5" Type="http://schemas.openxmlformats.org/officeDocument/2006/relationships/image" Target="../media/image113.pict"/><Relationship Id="rId1" Type="http://schemas.openxmlformats.org/officeDocument/2006/relationships/image" Target="../media/image109.pict"/><Relationship Id="rId2" Type="http://schemas.openxmlformats.org/officeDocument/2006/relationships/image" Target="../media/image110.pict"/></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16.pict"/><Relationship Id="rId4" Type="http://schemas.openxmlformats.org/officeDocument/2006/relationships/image" Target="../media/image117.pict"/><Relationship Id="rId5" Type="http://schemas.openxmlformats.org/officeDocument/2006/relationships/image" Target="../media/image118.pict"/><Relationship Id="rId6" Type="http://schemas.openxmlformats.org/officeDocument/2006/relationships/image" Target="../media/image119.pict"/><Relationship Id="rId7" Type="http://schemas.openxmlformats.org/officeDocument/2006/relationships/image" Target="../media/image120.pict"/><Relationship Id="rId8" Type="http://schemas.openxmlformats.org/officeDocument/2006/relationships/image" Target="../media/image121.pict"/><Relationship Id="rId9" Type="http://schemas.openxmlformats.org/officeDocument/2006/relationships/image" Target="../media/image122.pict"/><Relationship Id="rId1" Type="http://schemas.openxmlformats.org/officeDocument/2006/relationships/image" Target="../media/image115.pict"/><Relationship Id="rId2" Type="http://schemas.openxmlformats.org/officeDocument/2006/relationships/image" Target="../media/image110.pict"/></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26.pict"/><Relationship Id="rId2" Type="http://schemas.openxmlformats.org/officeDocument/2006/relationships/image" Target="../media/image127.pict"/><Relationship Id="rId3" Type="http://schemas.openxmlformats.org/officeDocument/2006/relationships/image" Target="../media/image128.pict"/></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38.pict"/><Relationship Id="rId4" Type="http://schemas.openxmlformats.org/officeDocument/2006/relationships/image" Target="../media/image139.pict"/><Relationship Id="rId5" Type="http://schemas.openxmlformats.org/officeDocument/2006/relationships/image" Target="../media/image140.pict"/><Relationship Id="rId6" Type="http://schemas.openxmlformats.org/officeDocument/2006/relationships/image" Target="../media/image141.pict"/><Relationship Id="rId7" Type="http://schemas.openxmlformats.org/officeDocument/2006/relationships/image" Target="../media/image142.pict"/><Relationship Id="rId8" Type="http://schemas.openxmlformats.org/officeDocument/2006/relationships/image" Target="../media/image143.pict"/><Relationship Id="rId1" Type="http://schemas.openxmlformats.org/officeDocument/2006/relationships/image" Target="../media/image136.pict"/><Relationship Id="rId2" Type="http://schemas.openxmlformats.org/officeDocument/2006/relationships/image" Target="../media/image137.pict"/></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54.pict"/><Relationship Id="rId4" Type="http://schemas.openxmlformats.org/officeDocument/2006/relationships/image" Target="../media/image155.pict"/><Relationship Id="rId5" Type="http://schemas.openxmlformats.org/officeDocument/2006/relationships/image" Target="../media/image156.pict"/><Relationship Id="rId6" Type="http://schemas.openxmlformats.org/officeDocument/2006/relationships/image" Target="../media/image157.pict"/><Relationship Id="rId1" Type="http://schemas.openxmlformats.org/officeDocument/2006/relationships/image" Target="../media/image152.pict"/><Relationship Id="rId2" Type="http://schemas.openxmlformats.org/officeDocument/2006/relationships/image" Target="../media/image153.pict"/></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60.pict"/><Relationship Id="rId4" Type="http://schemas.openxmlformats.org/officeDocument/2006/relationships/image" Target="../media/image161.pict"/><Relationship Id="rId5" Type="http://schemas.openxmlformats.org/officeDocument/2006/relationships/image" Target="../media/image162.pict"/><Relationship Id="rId6" Type="http://schemas.openxmlformats.org/officeDocument/2006/relationships/image" Target="../media/image163.pict"/><Relationship Id="rId7" Type="http://schemas.openxmlformats.org/officeDocument/2006/relationships/image" Target="../media/image164.pict"/><Relationship Id="rId8" Type="http://schemas.openxmlformats.org/officeDocument/2006/relationships/image" Target="../media/image165.pict"/><Relationship Id="rId9" Type="http://schemas.openxmlformats.org/officeDocument/2006/relationships/image" Target="../media/image166.pict"/><Relationship Id="rId1" Type="http://schemas.openxmlformats.org/officeDocument/2006/relationships/image" Target="../media/image158.pict"/><Relationship Id="rId2" Type="http://schemas.openxmlformats.org/officeDocument/2006/relationships/image" Target="../media/image159.pict"/></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67.pict"/></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75.pict"/><Relationship Id="rId4" Type="http://schemas.openxmlformats.org/officeDocument/2006/relationships/image" Target="../media/image176.pict"/><Relationship Id="rId5" Type="http://schemas.openxmlformats.org/officeDocument/2006/relationships/image" Target="../media/image177.pict"/><Relationship Id="rId6" Type="http://schemas.openxmlformats.org/officeDocument/2006/relationships/image" Target="../media/image178.pict"/><Relationship Id="rId7" Type="http://schemas.openxmlformats.org/officeDocument/2006/relationships/image" Target="../media/image179.pict"/><Relationship Id="rId8" Type="http://schemas.openxmlformats.org/officeDocument/2006/relationships/image" Target="../media/image180.pict"/><Relationship Id="rId9" Type="http://schemas.openxmlformats.org/officeDocument/2006/relationships/image" Target="../media/image181.pict"/><Relationship Id="rId1" Type="http://schemas.openxmlformats.org/officeDocument/2006/relationships/image" Target="../media/image173.pict"/><Relationship Id="rId2" Type="http://schemas.openxmlformats.org/officeDocument/2006/relationships/image" Target="../media/image174.pict"/></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16.pict"/><Relationship Id="rId4" Type="http://schemas.openxmlformats.org/officeDocument/2006/relationships/image" Target="../media/image183.pict"/><Relationship Id="rId5" Type="http://schemas.openxmlformats.org/officeDocument/2006/relationships/image" Target="../media/image184.pict"/><Relationship Id="rId6" Type="http://schemas.openxmlformats.org/officeDocument/2006/relationships/image" Target="../media/image185.pict"/><Relationship Id="rId1" Type="http://schemas.openxmlformats.org/officeDocument/2006/relationships/image" Target="../media/image182.pict"/><Relationship Id="rId2" Type="http://schemas.openxmlformats.org/officeDocument/2006/relationships/image" Target="../media/image115.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ict"/><Relationship Id="rId2" Type="http://schemas.openxmlformats.org/officeDocument/2006/relationships/image" Target="../media/image22.pict"/></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88.pict"/><Relationship Id="rId4" Type="http://schemas.openxmlformats.org/officeDocument/2006/relationships/image" Target="../media/image189.pict"/><Relationship Id="rId5" Type="http://schemas.openxmlformats.org/officeDocument/2006/relationships/image" Target="../media/image190.pict"/><Relationship Id="rId6" Type="http://schemas.openxmlformats.org/officeDocument/2006/relationships/image" Target="../media/image191.pict"/><Relationship Id="rId7" Type="http://schemas.openxmlformats.org/officeDocument/2006/relationships/image" Target="../media/image192.pict"/><Relationship Id="rId8" Type="http://schemas.openxmlformats.org/officeDocument/2006/relationships/image" Target="../media/image193.pict"/><Relationship Id="rId1" Type="http://schemas.openxmlformats.org/officeDocument/2006/relationships/image" Target="../media/image186.pict"/><Relationship Id="rId2" Type="http://schemas.openxmlformats.org/officeDocument/2006/relationships/image" Target="../media/image187.pict"/></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97.pict"/><Relationship Id="rId4" Type="http://schemas.openxmlformats.org/officeDocument/2006/relationships/image" Target="../media/image198.pict"/><Relationship Id="rId5" Type="http://schemas.openxmlformats.org/officeDocument/2006/relationships/image" Target="../media/image199.pict"/><Relationship Id="rId6" Type="http://schemas.openxmlformats.org/officeDocument/2006/relationships/image" Target="../media/image200.pict"/><Relationship Id="rId1" Type="http://schemas.openxmlformats.org/officeDocument/2006/relationships/image" Target="../media/image195.pict"/><Relationship Id="rId2" Type="http://schemas.openxmlformats.org/officeDocument/2006/relationships/image" Target="../media/image196.pict"/></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01.pict"/></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208.emf"/><Relationship Id="rId4" Type="http://schemas.openxmlformats.org/officeDocument/2006/relationships/image" Target="../media/image209.emf"/><Relationship Id="rId5" Type="http://schemas.openxmlformats.org/officeDocument/2006/relationships/image" Target="../media/image210.emf"/><Relationship Id="rId6" Type="http://schemas.openxmlformats.org/officeDocument/2006/relationships/image" Target="../media/image211.emf"/><Relationship Id="rId1" Type="http://schemas.openxmlformats.org/officeDocument/2006/relationships/image" Target="../media/image206.emf"/><Relationship Id="rId2" Type="http://schemas.openxmlformats.org/officeDocument/2006/relationships/image" Target="../media/image207.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214.emf"/><Relationship Id="rId4" Type="http://schemas.openxmlformats.org/officeDocument/2006/relationships/image" Target="../media/image215.emf"/><Relationship Id="rId5" Type="http://schemas.openxmlformats.org/officeDocument/2006/relationships/image" Target="../media/image216.emf"/><Relationship Id="rId6" Type="http://schemas.openxmlformats.org/officeDocument/2006/relationships/image" Target="../media/image217.emf"/><Relationship Id="rId1" Type="http://schemas.openxmlformats.org/officeDocument/2006/relationships/image" Target="../media/image212.emf"/><Relationship Id="rId2" Type="http://schemas.openxmlformats.org/officeDocument/2006/relationships/image" Target="../media/image213.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221.emf"/><Relationship Id="rId4" Type="http://schemas.openxmlformats.org/officeDocument/2006/relationships/image" Target="../media/image222.emf"/><Relationship Id="rId1" Type="http://schemas.openxmlformats.org/officeDocument/2006/relationships/image" Target="../media/image219.emf"/><Relationship Id="rId2" Type="http://schemas.openxmlformats.org/officeDocument/2006/relationships/image" Target="../media/image220.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226.emf"/><Relationship Id="rId4" Type="http://schemas.openxmlformats.org/officeDocument/2006/relationships/image" Target="../media/image227.emf"/><Relationship Id="rId5" Type="http://schemas.openxmlformats.org/officeDocument/2006/relationships/image" Target="../media/image228.emf"/><Relationship Id="rId1" Type="http://schemas.openxmlformats.org/officeDocument/2006/relationships/image" Target="../media/image224.emf"/><Relationship Id="rId2" Type="http://schemas.openxmlformats.org/officeDocument/2006/relationships/image" Target="../media/image225.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29.emf"/><Relationship Id="rId2" Type="http://schemas.openxmlformats.org/officeDocument/2006/relationships/image" Target="../media/image230.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32.emf"/><Relationship Id="rId2" Type="http://schemas.openxmlformats.org/officeDocument/2006/relationships/image" Target="../media/image23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35.emf"/><Relationship Id="rId2" Type="http://schemas.openxmlformats.org/officeDocument/2006/relationships/image" Target="../media/image23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wmf"/><Relationship Id="rId2"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6.wmf"/><Relationship Id="rId4" Type="http://schemas.openxmlformats.org/officeDocument/2006/relationships/image" Target="../media/image37.wmf"/><Relationship Id="rId5" Type="http://schemas.openxmlformats.org/officeDocument/2006/relationships/image" Target="../media/image38.wmf"/><Relationship Id="rId6" Type="http://schemas.openxmlformats.org/officeDocument/2006/relationships/image" Target="../media/image39.pict"/><Relationship Id="rId7" Type="http://schemas.openxmlformats.org/officeDocument/2006/relationships/image" Target="../media/image40.wmf"/><Relationship Id="rId8" Type="http://schemas.openxmlformats.org/officeDocument/2006/relationships/image" Target="../media/image41.pict"/><Relationship Id="rId1" Type="http://schemas.openxmlformats.org/officeDocument/2006/relationships/image" Target="../media/image34.wmf"/><Relationship Id="rId2" Type="http://schemas.openxmlformats.org/officeDocument/2006/relationships/image" Target="../media/image3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8.wmf"/><Relationship Id="rId4" Type="http://schemas.openxmlformats.org/officeDocument/2006/relationships/image" Target="../media/image49.wmf"/><Relationship Id="rId5" Type="http://schemas.openxmlformats.org/officeDocument/2006/relationships/image" Target="../media/image50.wmf"/><Relationship Id="rId6" Type="http://schemas.openxmlformats.org/officeDocument/2006/relationships/image" Target="../media/image51.pict"/><Relationship Id="rId7" Type="http://schemas.openxmlformats.org/officeDocument/2006/relationships/image" Target="../media/image52.pict"/><Relationship Id="rId8" Type="http://schemas.openxmlformats.org/officeDocument/2006/relationships/image" Target="../media/image53.pict"/><Relationship Id="rId9" Type="http://schemas.openxmlformats.org/officeDocument/2006/relationships/image" Target="../media/image54.wmf"/><Relationship Id="rId10" Type="http://schemas.openxmlformats.org/officeDocument/2006/relationships/image" Target="../media/image55.pict"/><Relationship Id="rId11" Type="http://schemas.openxmlformats.org/officeDocument/2006/relationships/image" Target="../media/image56.wmf"/><Relationship Id="rId1" Type="http://schemas.openxmlformats.org/officeDocument/2006/relationships/image" Target="../media/image46.wmf"/><Relationship Id="rId2" Type="http://schemas.openxmlformats.org/officeDocument/2006/relationships/image" Target="../media/image4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7.wmf"/><Relationship Id="rId2" Type="http://schemas.openxmlformats.org/officeDocument/2006/relationships/image" Target="../media/image5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6.pict"/><Relationship Id="rId4" Type="http://schemas.openxmlformats.org/officeDocument/2006/relationships/image" Target="../media/image67.pict"/><Relationship Id="rId5" Type="http://schemas.openxmlformats.org/officeDocument/2006/relationships/image" Target="../media/image68.pict"/><Relationship Id="rId6" Type="http://schemas.openxmlformats.org/officeDocument/2006/relationships/image" Target="../media/image69.pict"/><Relationship Id="rId7" Type="http://schemas.openxmlformats.org/officeDocument/2006/relationships/image" Target="../media/image70.pict"/><Relationship Id="rId8" Type="http://schemas.openxmlformats.org/officeDocument/2006/relationships/image" Target="../media/image71.pict"/><Relationship Id="rId9" Type="http://schemas.openxmlformats.org/officeDocument/2006/relationships/image" Target="../media/image72.pict"/><Relationship Id="rId1" Type="http://schemas.openxmlformats.org/officeDocument/2006/relationships/image" Target="../media/image64.pict"/><Relationship Id="rId2" Type="http://schemas.openxmlformats.org/officeDocument/2006/relationships/image" Target="../media/image65.pict"/></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7.pict"/><Relationship Id="rId4" Type="http://schemas.openxmlformats.org/officeDocument/2006/relationships/image" Target="../media/image78.pict"/><Relationship Id="rId5" Type="http://schemas.openxmlformats.org/officeDocument/2006/relationships/image" Target="../media/image79.pict"/><Relationship Id="rId6" Type="http://schemas.openxmlformats.org/officeDocument/2006/relationships/image" Target="../media/image80.pict"/><Relationship Id="rId7" Type="http://schemas.openxmlformats.org/officeDocument/2006/relationships/image" Target="../media/image81.pict"/><Relationship Id="rId8" Type="http://schemas.openxmlformats.org/officeDocument/2006/relationships/image" Target="../media/image82.pict"/><Relationship Id="rId9" Type="http://schemas.openxmlformats.org/officeDocument/2006/relationships/image" Target="../media/image83.pict"/><Relationship Id="rId10" Type="http://schemas.openxmlformats.org/officeDocument/2006/relationships/image" Target="../media/image84.pict"/><Relationship Id="rId11" Type="http://schemas.openxmlformats.org/officeDocument/2006/relationships/image" Target="../media/image85.pict"/><Relationship Id="rId1" Type="http://schemas.openxmlformats.org/officeDocument/2006/relationships/image" Target="../media/image75.pict"/><Relationship Id="rId2" Type="http://schemas.openxmlformats.org/officeDocument/2006/relationships/image" Target="../media/image76.pict"/></Relationships>
</file>

<file path=ppt/drawings/_rels/vmlDrawing9.vml.rels><?xml version="1.0" encoding="UTF-8" standalone="yes"?>
<Relationships xmlns="http://schemas.openxmlformats.org/package/2006/relationships"><Relationship Id="rId3" Type="http://schemas.openxmlformats.org/officeDocument/2006/relationships/image" Target="../media/image93.pict"/><Relationship Id="rId4" Type="http://schemas.openxmlformats.org/officeDocument/2006/relationships/image" Target="../media/image94.pict"/><Relationship Id="rId5" Type="http://schemas.openxmlformats.org/officeDocument/2006/relationships/image" Target="../media/image95.pict"/><Relationship Id="rId6" Type="http://schemas.openxmlformats.org/officeDocument/2006/relationships/image" Target="../media/image96.pict"/><Relationship Id="rId7" Type="http://schemas.openxmlformats.org/officeDocument/2006/relationships/image" Target="../media/image97.pict"/><Relationship Id="rId1" Type="http://schemas.openxmlformats.org/officeDocument/2006/relationships/image" Target="../media/image91.pict"/><Relationship Id="rId2" Type="http://schemas.openxmlformats.org/officeDocument/2006/relationships/image" Target="../media/image92.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1444" name="Slide Number Placeholder 3"/>
          <p:cNvSpPr>
            <a:spLocks noGrp="1"/>
          </p:cNvSpPr>
          <p:nvPr>
            <p:ph type="sldNum" sz="quarter" idx="5"/>
          </p:nvPr>
        </p:nvSpPr>
        <p:spPr bwMode="auto">
          <a:noFill/>
          <a:ln>
            <a:miter lim="800000"/>
            <a:headEnd/>
            <a:tailEnd/>
          </a:ln>
        </p:spPr>
        <p:txBody>
          <a:bodyPr/>
          <a:lstStyle/>
          <a:p>
            <a:fld id="{D5DC3376-2EDA-884B-BE6A-9AD6F83B055B}" type="slidenum">
              <a:rPr lang="en-US"/>
              <a:pPr/>
              <a:t>9</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3FCA8-7013-4340-A464-7D069A846242}" type="slidenum">
              <a:rPr lang="en-US" smtClean="0"/>
              <a:pPr/>
              <a:t>28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3FCA8-7013-4340-A464-7D069A846242}" type="slidenum">
              <a:rPr lang="en-US" smtClean="0"/>
              <a:pPr/>
              <a:t>30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3FCA8-7013-4340-A464-7D069A846242}" type="slidenum">
              <a:rPr lang="en-US" smtClean="0"/>
              <a:pPr/>
              <a:t>31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the paragraph for Figure 2.21</a:t>
            </a:r>
          </a:p>
        </p:txBody>
      </p:sp>
      <p:sp>
        <p:nvSpPr>
          <p:cNvPr id="90115" name="Slide Number Placeholder 3"/>
          <p:cNvSpPr>
            <a:spLocks noGrp="1"/>
          </p:cNvSpPr>
          <p:nvPr>
            <p:ph type="sldNum" sz="quarter" idx="5"/>
          </p:nvPr>
        </p:nvSpPr>
        <p:spPr bwMode="auto">
          <a:noFill/>
          <a:ln>
            <a:miter lim="800000"/>
            <a:headEnd/>
            <a:tailEnd/>
          </a:ln>
        </p:spPr>
        <p:txBody>
          <a:bodyPr/>
          <a:lstStyle/>
          <a:p>
            <a:fld id="{5A6C2B66-A1BE-A948-A043-9720A026FD88}" type="slidenum">
              <a:rPr lang="en-US"/>
              <a:pPr/>
              <a:t>33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the paragraph from Fig. 2.22</a:t>
            </a:r>
          </a:p>
        </p:txBody>
      </p:sp>
      <p:sp>
        <p:nvSpPr>
          <p:cNvPr id="92163" name="Slide Number Placeholder 3"/>
          <p:cNvSpPr>
            <a:spLocks noGrp="1"/>
          </p:cNvSpPr>
          <p:nvPr>
            <p:ph type="sldNum" sz="quarter" idx="5"/>
          </p:nvPr>
        </p:nvSpPr>
        <p:spPr bwMode="auto">
          <a:noFill/>
          <a:ln>
            <a:miter lim="800000"/>
            <a:headEnd/>
            <a:tailEnd/>
          </a:ln>
        </p:spPr>
        <p:txBody>
          <a:bodyPr/>
          <a:lstStyle/>
          <a:p>
            <a:fld id="{3FECEE69-3979-D640-AFEA-10C7846AF67E}" type="slidenum">
              <a:rPr lang="en-US"/>
              <a:pPr/>
              <a:t>34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paragraph from figure 2.23 </a:t>
            </a:r>
          </a:p>
        </p:txBody>
      </p:sp>
      <p:sp>
        <p:nvSpPr>
          <p:cNvPr id="94211" name="Slide Number Placeholder 3"/>
          <p:cNvSpPr>
            <a:spLocks noGrp="1"/>
          </p:cNvSpPr>
          <p:nvPr>
            <p:ph type="sldNum" sz="quarter" idx="5"/>
          </p:nvPr>
        </p:nvSpPr>
        <p:spPr bwMode="auto">
          <a:noFill/>
          <a:ln>
            <a:miter lim="800000"/>
            <a:headEnd/>
            <a:tailEnd/>
          </a:ln>
        </p:spPr>
        <p:txBody>
          <a:bodyPr/>
          <a:lstStyle/>
          <a:p>
            <a:fld id="{FFF7312F-4BCD-FB44-964E-E08E01E7E9E5}" type="slidenum">
              <a:rPr lang="en-US"/>
              <a:pPr/>
              <a:t>35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paragraph from Figure 2.25</a:t>
            </a:r>
          </a:p>
        </p:txBody>
      </p:sp>
      <p:sp>
        <p:nvSpPr>
          <p:cNvPr id="98307" name="Slide Number Placeholder 3"/>
          <p:cNvSpPr>
            <a:spLocks noGrp="1"/>
          </p:cNvSpPr>
          <p:nvPr>
            <p:ph type="sldNum" sz="quarter" idx="5"/>
          </p:nvPr>
        </p:nvSpPr>
        <p:spPr bwMode="auto">
          <a:noFill/>
          <a:ln>
            <a:miter lim="800000"/>
            <a:headEnd/>
            <a:tailEnd/>
          </a:ln>
        </p:spPr>
        <p:txBody>
          <a:bodyPr/>
          <a:lstStyle/>
          <a:p>
            <a:fld id="{12D6868D-0A61-4142-9B12-12915BA4565B}" type="slidenum">
              <a:rPr lang="en-US"/>
              <a:pPr/>
              <a:t>36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169" name="Slide Image Placeholder 1"/>
          <p:cNvSpPr>
            <a:spLocks noGrp="1" noRot="1" noChangeAspect="1"/>
          </p:cNvSpPr>
          <p:nvPr>
            <p:ph type="sldImg"/>
          </p:nvPr>
        </p:nvSpPr>
        <p:spPr bwMode="auto">
          <a:noFill/>
          <a:ln>
            <a:solidFill>
              <a:srgbClr val="000000"/>
            </a:solidFill>
            <a:miter lim="800000"/>
            <a:headEnd/>
            <a:tailEnd/>
          </a:ln>
        </p:spPr>
      </p:sp>
      <p:sp>
        <p:nvSpPr>
          <p:cNvPr id="1351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84" charset="-128"/>
              <a:cs typeface="ＭＳ Ｐゴシック" pitchFamily="-84" charset="-128"/>
            </a:endParaRPr>
          </a:p>
        </p:txBody>
      </p:sp>
      <p:sp>
        <p:nvSpPr>
          <p:cNvPr id="135171" name="Slide Number Placeholder 3"/>
          <p:cNvSpPr>
            <a:spLocks noGrp="1"/>
          </p:cNvSpPr>
          <p:nvPr>
            <p:ph type="sldNum" sz="quarter" idx="5"/>
          </p:nvPr>
        </p:nvSpPr>
        <p:spPr bwMode="auto">
          <a:noFill/>
          <a:ln>
            <a:miter lim="800000"/>
            <a:headEnd/>
            <a:tailEnd/>
          </a:ln>
        </p:spPr>
        <p:txBody>
          <a:bodyPr/>
          <a:lstStyle/>
          <a:p>
            <a:fld id="{06FCAD5E-833D-C64B-9F68-67D28F23EC62}" type="slidenum">
              <a:rPr lang="en-US"/>
              <a:pPr/>
              <a:t>39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313" name="Slide Image Placeholder 1"/>
          <p:cNvSpPr>
            <a:spLocks noGrp="1" noRot="1" noChangeAspect="1"/>
          </p:cNvSpPr>
          <p:nvPr>
            <p:ph type="sldImg"/>
          </p:nvPr>
        </p:nvSpPr>
        <p:spPr bwMode="auto">
          <a:noFill/>
          <a:ln>
            <a:solidFill>
              <a:srgbClr val="000000"/>
            </a:solidFill>
            <a:miter lim="800000"/>
            <a:headEnd/>
            <a:tailEnd/>
          </a:ln>
        </p:spPr>
      </p:sp>
      <p:sp>
        <p:nvSpPr>
          <p:cNvPr id="1413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Title rewritten</a:t>
            </a:r>
          </a:p>
        </p:txBody>
      </p:sp>
      <p:sp>
        <p:nvSpPr>
          <p:cNvPr id="141315" name="Slide Number Placeholder 3"/>
          <p:cNvSpPr>
            <a:spLocks noGrp="1"/>
          </p:cNvSpPr>
          <p:nvPr>
            <p:ph type="sldNum" sz="quarter" idx="5"/>
          </p:nvPr>
        </p:nvSpPr>
        <p:spPr bwMode="auto">
          <a:noFill/>
          <a:ln>
            <a:miter lim="800000"/>
            <a:headEnd/>
            <a:tailEnd/>
          </a:ln>
        </p:spPr>
        <p:txBody>
          <a:bodyPr/>
          <a:lstStyle/>
          <a:p>
            <a:fld id="{7588722E-C59B-4449-BCEB-97263DE2B92F}" type="slidenum">
              <a:rPr lang="en-US"/>
              <a:pPr/>
              <a:t>40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2468" name="Slide Number Placeholder 3"/>
          <p:cNvSpPr>
            <a:spLocks noGrp="1"/>
          </p:cNvSpPr>
          <p:nvPr>
            <p:ph type="sldNum" sz="quarter" idx="5"/>
          </p:nvPr>
        </p:nvSpPr>
        <p:spPr bwMode="auto">
          <a:noFill/>
          <a:ln>
            <a:miter lim="800000"/>
            <a:headEnd/>
            <a:tailEnd/>
          </a:ln>
        </p:spPr>
        <p:txBody>
          <a:bodyPr/>
          <a:lstStyle/>
          <a:p>
            <a:fld id="{2AE713CC-FDDE-4648-9763-781A48A9474B}" type="slidenum">
              <a:rPr lang="en-US"/>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6564" name="Slide Number Placeholder 3"/>
          <p:cNvSpPr>
            <a:spLocks noGrp="1"/>
          </p:cNvSpPr>
          <p:nvPr>
            <p:ph type="sldNum" sz="quarter" idx="5"/>
          </p:nvPr>
        </p:nvSpPr>
        <p:spPr bwMode="auto">
          <a:noFill/>
          <a:ln>
            <a:miter lim="800000"/>
            <a:headEnd/>
            <a:tailEnd/>
          </a:ln>
        </p:spPr>
        <p:txBody>
          <a:bodyPr/>
          <a:lstStyle/>
          <a:p>
            <a:fld id="{8E14DEF0-2CA8-7942-9BBC-C2096326015C}" type="slidenum">
              <a:rPr lang="en-US"/>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9636" name="Slide Number Placeholder 3"/>
          <p:cNvSpPr>
            <a:spLocks noGrp="1"/>
          </p:cNvSpPr>
          <p:nvPr>
            <p:ph type="sldNum" sz="quarter" idx="5"/>
          </p:nvPr>
        </p:nvSpPr>
        <p:spPr bwMode="auto">
          <a:noFill/>
          <a:ln>
            <a:miter lim="800000"/>
            <a:headEnd/>
            <a:tailEnd/>
          </a:ln>
        </p:spPr>
        <p:txBody>
          <a:bodyPr/>
          <a:lstStyle/>
          <a:p>
            <a:fld id="{0F49966C-AE7E-F348-9575-17FC5443B31E}" type="slidenum">
              <a:rPr lang="en-US"/>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3732" name="Slide Number Placeholder 3"/>
          <p:cNvSpPr>
            <a:spLocks noGrp="1"/>
          </p:cNvSpPr>
          <p:nvPr>
            <p:ph type="sldNum" sz="quarter" idx="5"/>
          </p:nvPr>
        </p:nvSpPr>
        <p:spPr bwMode="auto">
          <a:noFill/>
          <a:ln>
            <a:miter lim="800000"/>
            <a:headEnd/>
            <a:tailEnd/>
          </a:ln>
        </p:spPr>
        <p:txBody>
          <a:bodyPr/>
          <a:lstStyle/>
          <a:p>
            <a:fld id="{A82E5E0D-40BD-3744-9EB7-073711CD9811}" type="slidenum">
              <a:rPr lang="en-US"/>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6804" name="Slide Number Placeholder 3"/>
          <p:cNvSpPr>
            <a:spLocks noGrp="1"/>
          </p:cNvSpPr>
          <p:nvPr>
            <p:ph type="sldNum" sz="quarter" idx="5"/>
          </p:nvPr>
        </p:nvSpPr>
        <p:spPr bwMode="auto">
          <a:noFill/>
          <a:ln>
            <a:miter lim="800000"/>
            <a:headEnd/>
            <a:tailEnd/>
          </a:ln>
        </p:spPr>
        <p:txBody>
          <a:bodyPr/>
          <a:lstStyle/>
          <a:p>
            <a:fld id="{0C34C533-6A43-8C4D-BC9E-082257718CD7}" type="slidenum">
              <a:rPr lang="en-US"/>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8852" name="Slide Number Placeholder 3"/>
          <p:cNvSpPr>
            <a:spLocks noGrp="1"/>
          </p:cNvSpPr>
          <p:nvPr>
            <p:ph type="sldNum" sz="quarter" idx="5"/>
          </p:nvPr>
        </p:nvSpPr>
        <p:spPr bwMode="auto">
          <a:noFill/>
          <a:ln>
            <a:miter lim="800000"/>
            <a:headEnd/>
            <a:tailEnd/>
          </a:ln>
        </p:spPr>
        <p:txBody>
          <a:bodyPr/>
          <a:lstStyle/>
          <a:p>
            <a:fld id="{6CB8DCE6-1D2C-2845-9EF2-0152D931A4C9}" type="slidenum">
              <a:rPr lang="en-US"/>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9876" name="Slide Number Placeholder 3"/>
          <p:cNvSpPr>
            <a:spLocks noGrp="1"/>
          </p:cNvSpPr>
          <p:nvPr>
            <p:ph type="sldNum" sz="quarter" idx="5"/>
          </p:nvPr>
        </p:nvSpPr>
        <p:spPr bwMode="auto">
          <a:noFill/>
          <a:ln>
            <a:miter lim="800000"/>
            <a:headEnd/>
            <a:tailEnd/>
          </a:ln>
        </p:spPr>
        <p:txBody>
          <a:bodyPr/>
          <a:lstStyle/>
          <a:p>
            <a:fld id="{4F632A59-6E35-1F4D-A52D-97AB57094B93}" type="slidenum">
              <a:rPr lang="en-US"/>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3FCA8-7013-4340-A464-7D069A846242}"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Monday, Oct. 8, 2012</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Oct. 8,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Oct. 8,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Oct. 8, 2012</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Monday, Oct. 8, 2012</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fld id="{ADB2E083-8E3A-1B42-A68A-F85B4CD88EAD}" type="slidenum">
              <a:rPr lang="en-US"/>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Oct. 8,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fld id="{B0A584D5-84B3-7C44-9FA7-F640A0B6EDEF}"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Oct. 8,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Oct. 8,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Oct. 8,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Oct. 8, 2012</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Monday, Oct. 8, 2012</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Monday, Oct. 8, 2012</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Oct. 8,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Oct. 8,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Monday, Oct. 8, 2012</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en-US" smtClean="0"/>
              <a:t>PHYS 3313-001, Fall 2012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6"/>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1" r:id="rId13"/>
    <p:sldLayoutId id="2147483722" r:id="rId14"/>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13.xml"/><Relationship Id="rId2"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1" Type="http://schemas.openxmlformats.org/officeDocument/2006/relationships/oleObject" Target="../embeddings/oleObject9.bin"/><Relationship Id="rId12" Type="http://schemas.openxmlformats.org/officeDocument/2006/relationships/oleObject" Target="../embeddings/oleObject10.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image" Target="../media/image26.jpeg"/><Relationship Id="rId7" Type="http://schemas.openxmlformats.org/officeDocument/2006/relationships/image" Target="../media/image27.jpeg"/><Relationship Id="rId8" Type="http://schemas.openxmlformats.org/officeDocument/2006/relationships/image" Target="../media/image28.jpeg"/><Relationship Id="rId9" Type="http://schemas.openxmlformats.org/officeDocument/2006/relationships/image" Target="../media/image29.jpeg"/><Relationship Id="rId10" Type="http://schemas.openxmlformats.org/officeDocument/2006/relationships/image" Target="../media/image3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1.bin"/><Relationship Id="rId5" Type="http://schemas.openxmlformats.org/officeDocument/2006/relationships/oleObject" Target="../embeddings/oleObject12.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1" Type="http://schemas.openxmlformats.org/officeDocument/2006/relationships/oleObject" Target="../embeddings/oleObject19.bin"/><Relationship Id="rId12" Type="http://schemas.openxmlformats.org/officeDocument/2006/relationships/oleObject" Target="../embeddings/oleObject20.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notesSlide" Target="../notesSlides/notesSlide10.xml"/><Relationship Id="rId4" Type="http://schemas.openxmlformats.org/officeDocument/2006/relationships/oleObject" Target="../embeddings/oleObject13.bin"/><Relationship Id="rId5" Type="http://schemas.openxmlformats.org/officeDocument/2006/relationships/oleObject" Target="../embeddings/oleObject14.bin"/><Relationship Id="rId6" Type="http://schemas.openxmlformats.org/officeDocument/2006/relationships/image" Target="../media/image42.png"/><Relationship Id="rId7" Type="http://schemas.openxmlformats.org/officeDocument/2006/relationships/oleObject" Target="../embeddings/oleObject15.bin"/><Relationship Id="rId8" Type="http://schemas.openxmlformats.org/officeDocument/2006/relationships/oleObject" Target="../embeddings/oleObject16.bin"/><Relationship Id="rId9" Type="http://schemas.openxmlformats.org/officeDocument/2006/relationships/oleObject" Target="../embeddings/oleObject17.bin"/><Relationship Id="rId10" Type="http://schemas.openxmlformats.org/officeDocument/2006/relationships/oleObject" Target="../embeddings/oleObject18.bin"/></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13.xml"/><Relationship Id="rId2" Type="http://schemas.openxmlformats.org/officeDocument/2006/relationships/image" Target="../media/image4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1" Type="http://schemas.openxmlformats.org/officeDocument/2006/relationships/oleObject" Target="../embeddings/oleObject28.bin"/><Relationship Id="rId12" Type="http://schemas.openxmlformats.org/officeDocument/2006/relationships/oleObject" Target="../embeddings/oleObject29.bin"/><Relationship Id="rId13" Type="http://schemas.openxmlformats.org/officeDocument/2006/relationships/oleObject" Target="../embeddings/oleObject30.bin"/><Relationship Id="rId14" Type="http://schemas.openxmlformats.org/officeDocument/2006/relationships/oleObject" Target="../embeddings/oleObject31.bin"/><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notesSlide" Target="../notesSlides/notesSlide11.xml"/><Relationship Id="rId4" Type="http://schemas.openxmlformats.org/officeDocument/2006/relationships/oleObject" Target="../embeddings/oleObject21.bin"/><Relationship Id="rId5" Type="http://schemas.openxmlformats.org/officeDocument/2006/relationships/oleObject" Target="../embeddings/oleObject22.bin"/><Relationship Id="rId6" Type="http://schemas.openxmlformats.org/officeDocument/2006/relationships/oleObject" Target="../embeddings/oleObject23.bin"/><Relationship Id="rId7" Type="http://schemas.openxmlformats.org/officeDocument/2006/relationships/oleObject" Target="../embeddings/oleObject24.bin"/><Relationship Id="rId8" Type="http://schemas.openxmlformats.org/officeDocument/2006/relationships/oleObject" Target="../embeddings/oleObject25.bin"/><Relationship Id="rId9" Type="http://schemas.openxmlformats.org/officeDocument/2006/relationships/oleObject" Target="../embeddings/oleObject26.bin"/><Relationship Id="rId10" Type="http://schemas.openxmlformats.org/officeDocument/2006/relationships/oleObject" Target="../embeddings/oleObject27.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32.bin"/><Relationship Id="rId5" Type="http://schemas.openxmlformats.org/officeDocument/2006/relationships/oleObject" Target="../embeddings/oleObject33.bin"/><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jpeg"/><Relationship Id="rId3" Type="http://schemas.openxmlformats.org/officeDocument/2006/relationships/image" Target="../media/image63.jpeg"/></Relationships>
</file>

<file path=ppt/slides/_rels/slide39.xml.rels><?xml version="1.0" encoding="UTF-8" standalone="yes"?>
<Relationships xmlns="http://schemas.openxmlformats.org/package/2006/relationships"><Relationship Id="rId11" Type="http://schemas.openxmlformats.org/officeDocument/2006/relationships/oleObject" Target="../embeddings/oleObject39.bin"/><Relationship Id="rId12" Type="http://schemas.openxmlformats.org/officeDocument/2006/relationships/oleObject" Target="../embeddings/oleObject40.bin"/><Relationship Id="rId13" Type="http://schemas.openxmlformats.org/officeDocument/2006/relationships/oleObject" Target="../embeddings/oleObject41.bin"/><Relationship Id="rId14" Type="http://schemas.openxmlformats.org/officeDocument/2006/relationships/oleObject" Target="../embeddings/oleObject42.bin"/><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notesSlide" Target="../notesSlides/notesSlide17.xml"/><Relationship Id="rId4" Type="http://schemas.openxmlformats.org/officeDocument/2006/relationships/image" Target="../media/image73.jpeg"/><Relationship Id="rId5" Type="http://schemas.openxmlformats.org/officeDocument/2006/relationships/image" Target="../media/image74.jpeg"/><Relationship Id="rId6" Type="http://schemas.openxmlformats.org/officeDocument/2006/relationships/oleObject" Target="../embeddings/oleObject34.bin"/><Relationship Id="rId7" Type="http://schemas.openxmlformats.org/officeDocument/2006/relationships/oleObject" Target="../embeddings/oleObject35.bin"/><Relationship Id="rId8" Type="http://schemas.openxmlformats.org/officeDocument/2006/relationships/oleObject" Target="../embeddings/oleObject36.bin"/><Relationship Id="rId9" Type="http://schemas.openxmlformats.org/officeDocument/2006/relationships/oleObject" Target="../embeddings/oleObject37.bin"/><Relationship Id="rId10" Type="http://schemas.openxmlformats.org/officeDocument/2006/relationships/oleObject" Target="../embeddings/oleObject38.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1" Type="http://schemas.openxmlformats.org/officeDocument/2006/relationships/oleObject" Target="../embeddings/oleObject49.bin"/><Relationship Id="rId12" Type="http://schemas.openxmlformats.org/officeDocument/2006/relationships/oleObject" Target="../embeddings/oleObject50.bin"/><Relationship Id="rId13" Type="http://schemas.openxmlformats.org/officeDocument/2006/relationships/oleObject" Target="../embeddings/oleObject51.bin"/><Relationship Id="rId14" Type="http://schemas.openxmlformats.org/officeDocument/2006/relationships/oleObject" Target="../embeddings/oleObject52.bin"/><Relationship Id="rId15" Type="http://schemas.openxmlformats.org/officeDocument/2006/relationships/oleObject" Target="../embeddings/oleObject53.bin"/><Relationship Id="rId16" Type="http://schemas.openxmlformats.org/officeDocument/2006/relationships/oleObject" Target="../embeddings/oleObject54.bin"/><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notesSlide" Target="../notesSlides/notesSlide18.xml"/><Relationship Id="rId4" Type="http://schemas.openxmlformats.org/officeDocument/2006/relationships/image" Target="../media/image86.jpeg"/><Relationship Id="rId5" Type="http://schemas.openxmlformats.org/officeDocument/2006/relationships/oleObject" Target="../embeddings/oleObject43.bin"/><Relationship Id="rId6" Type="http://schemas.openxmlformats.org/officeDocument/2006/relationships/oleObject" Target="../embeddings/oleObject44.bin"/><Relationship Id="rId7" Type="http://schemas.openxmlformats.org/officeDocument/2006/relationships/oleObject" Target="../embeddings/oleObject45.bin"/><Relationship Id="rId8" Type="http://schemas.openxmlformats.org/officeDocument/2006/relationships/oleObject" Target="../embeddings/oleObject46.bin"/><Relationship Id="rId9" Type="http://schemas.openxmlformats.org/officeDocument/2006/relationships/oleObject" Target="../embeddings/oleObject47.bin"/><Relationship Id="rId10" Type="http://schemas.openxmlformats.org/officeDocument/2006/relationships/oleObject" Target="../embeddings/oleObject48.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87.jpeg"/><Relationship Id="rId3" Type="http://schemas.openxmlformats.org/officeDocument/2006/relationships/image" Target="../media/image8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89.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0.jpeg"/></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5.bin"/><Relationship Id="rId4" Type="http://schemas.openxmlformats.org/officeDocument/2006/relationships/oleObject" Target="../embeddings/oleObject56.bin"/><Relationship Id="rId5" Type="http://schemas.openxmlformats.org/officeDocument/2006/relationships/oleObject" Target="../embeddings/oleObject57.bin"/><Relationship Id="rId6" Type="http://schemas.openxmlformats.org/officeDocument/2006/relationships/oleObject" Target="../embeddings/oleObject58.bin"/><Relationship Id="rId7" Type="http://schemas.openxmlformats.org/officeDocument/2006/relationships/oleObject" Target="../embeddings/oleObject59.bin"/><Relationship Id="rId8" Type="http://schemas.openxmlformats.org/officeDocument/2006/relationships/oleObject" Target="../embeddings/oleObject60.bin"/><Relationship Id="rId9" Type="http://schemas.openxmlformats.org/officeDocument/2006/relationships/oleObject" Target="../embeddings/oleObject61.bin"/><Relationship Id="rId1" Type="http://schemas.openxmlformats.org/officeDocument/2006/relationships/vmlDrawing" Target="../drawings/vmlDrawing9.vml"/><Relationship Id="rId2"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8.jpeg"/><Relationship Id="rId3" Type="http://schemas.openxmlformats.org/officeDocument/2006/relationships/image" Target="../media/image99.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0.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1.jpeg"/><Relationship Id="rId3" Type="http://schemas.openxmlformats.org/officeDocument/2006/relationships/image" Target="../media/image10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 Id="rId3"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3.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4.jpeg"/><Relationship Id="rId3" Type="http://schemas.openxmlformats.org/officeDocument/2006/relationships/image" Target="../media/image105.png"/></Relationships>
</file>

<file path=ppt/slides/_rels/slide53.xml.rels><?xml version="1.0" encoding="UTF-8" standalone="yes"?>
<Relationships xmlns="http://schemas.openxmlformats.org/package/2006/relationships"><Relationship Id="rId3" Type="http://schemas.openxmlformats.org/officeDocument/2006/relationships/image" Target="../media/image108.jpeg"/><Relationship Id="rId4" Type="http://schemas.openxmlformats.org/officeDocument/2006/relationships/image" Target="../media/image105.png"/><Relationship Id="rId5" Type="http://schemas.openxmlformats.org/officeDocument/2006/relationships/oleObject" Target="../embeddings/oleObject62.bin"/><Relationship Id="rId6" Type="http://schemas.openxmlformats.org/officeDocument/2006/relationships/oleObject" Target="../embeddings/oleObject63.bin"/><Relationship Id="rId1" Type="http://schemas.openxmlformats.org/officeDocument/2006/relationships/vmlDrawing" Target="../drawings/vmlDrawing10.vml"/><Relationship Id="rId2"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64.bin"/><Relationship Id="rId4" Type="http://schemas.openxmlformats.org/officeDocument/2006/relationships/oleObject" Target="../embeddings/oleObject65.bin"/><Relationship Id="rId5" Type="http://schemas.openxmlformats.org/officeDocument/2006/relationships/oleObject" Target="../embeddings/oleObject66.bin"/><Relationship Id="rId6" Type="http://schemas.openxmlformats.org/officeDocument/2006/relationships/oleObject" Target="../embeddings/oleObject67.bin"/><Relationship Id="rId7" Type="http://schemas.openxmlformats.org/officeDocument/2006/relationships/image" Target="../media/image114.jpeg"/><Relationship Id="rId8" Type="http://schemas.openxmlformats.org/officeDocument/2006/relationships/oleObject" Target="../embeddings/oleObject68.bin"/><Relationship Id="rId1" Type="http://schemas.openxmlformats.org/officeDocument/2006/relationships/vmlDrawing" Target="../drawings/vmlDrawing11.vml"/><Relationship Id="rId2"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69.bin"/><Relationship Id="rId4" Type="http://schemas.openxmlformats.org/officeDocument/2006/relationships/oleObject" Target="../embeddings/oleObject70.bin"/><Relationship Id="rId5" Type="http://schemas.openxmlformats.org/officeDocument/2006/relationships/oleObject" Target="../embeddings/oleObject71.bin"/><Relationship Id="rId6" Type="http://schemas.openxmlformats.org/officeDocument/2006/relationships/oleObject" Target="../embeddings/oleObject72.bin"/><Relationship Id="rId7" Type="http://schemas.openxmlformats.org/officeDocument/2006/relationships/oleObject" Target="../embeddings/oleObject73.bin"/><Relationship Id="rId8" Type="http://schemas.openxmlformats.org/officeDocument/2006/relationships/oleObject" Target="../embeddings/oleObject74.bin"/><Relationship Id="rId9" Type="http://schemas.openxmlformats.org/officeDocument/2006/relationships/oleObject" Target="../embeddings/oleObject75.bin"/><Relationship Id="rId10" Type="http://schemas.openxmlformats.org/officeDocument/2006/relationships/oleObject" Target="../embeddings/oleObject76.bin"/><Relationship Id="rId11" Type="http://schemas.openxmlformats.org/officeDocument/2006/relationships/oleObject" Target="../embeddings/oleObject77.bin"/><Relationship Id="rId1" Type="http://schemas.openxmlformats.org/officeDocument/2006/relationships/vmlDrawing" Target="../drawings/vmlDrawing12.vml"/><Relationship Id="rId2"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124.jpeg"/><Relationship Id="rId4" Type="http://schemas.openxmlformats.org/officeDocument/2006/relationships/image" Target="../media/image125.jpeg"/><Relationship Id="rId1" Type="http://schemas.openxmlformats.org/officeDocument/2006/relationships/slideLayout" Target="../slideLayouts/slideLayout13.xml"/><Relationship Id="rId2" Type="http://schemas.openxmlformats.org/officeDocument/2006/relationships/image" Target="../media/image123.jpeg"/></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78.bin"/><Relationship Id="rId4" Type="http://schemas.openxmlformats.org/officeDocument/2006/relationships/oleObject" Target="../embeddings/oleObject79.bin"/><Relationship Id="rId5" Type="http://schemas.openxmlformats.org/officeDocument/2006/relationships/oleObject" Target="../embeddings/oleObject80.bin"/><Relationship Id="rId6" Type="http://schemas.openxmlformats.org/officeDocument/2006/relationships/image" Target="../media/image129.jpeg"/><Relationship Id="rId1" Type="http://schemas.openxmlformats.org/officeDocument/2006/relationships/vmlDrawing" Target="../drawings/vmlDrawing13.vml"/><Relationship Id="rId2"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oleObject2.bin"/><Relationship Id="rId5" Type="http://schemas.openxmlformats.org/officeDocument/2006/relationships/oleObject" Target="../embeddings/oleObject3.bin"/><Relationship Id="rId6" Type="http://schemas.openxmlformats.org/officeDocument/2006/relationships/oleObject" Target="../embeddings/oleObject4.bin"/><Relationship Id="rId7" Type="http://schemas.openxmlformats.org/officeDocument/2006/relationships/oleObject" Target="../embeddings/oleObject5.bin"/><Relationship Id="rId8" Type="http://schemas.openxmlformats.org/officeDocument/2006/relationships/oleObject" Target="../embeddings/oleObject6.bin"/><Relationship Id="rId9" Type="http://schemas.openxmlformats.org/officeDocument/2006/relationships/oleObject" Target="../embeddings/oleObject7.bin"/><Relationship Id="rId10" Type="http://schemas.openxmlformats.org/officeDocument/2006/relationships/oleObject" Target="../embeddings/oleObject8.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1.jpeg"/><Relationship Id="rId4" Type="http://schemas.openxmlformats.org/officeDocument/2006/relationships/image" Target="../media/image132.jpeg"/><Relationship Id="rId5" Type="http://schemas.openxmlformats.org/officeDocument/2006/relationships/image" Target="../media/image133.jpeg"/><Relationship Id="rId6" Type="http://schemas.openxmlformats.org/officeDocument/2006/relationships/image" Target="../media/image134.jpeg"/><Relationship Id="rId1" Type="http://schemas.openxmlformats.org/officeDocument/2006/relationships/slideLayout" Target="../slideLayouts/slideLayout14.xml"/><Relationship Id="rId2" Type="http://schemas.openxmlformats.org/officeDocument/2006/relationships/image" Target="../media/image130.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5.jpeg"/></Relationships>
</file>

<file path=ppt/slides/_rels/slide62.xml.rels><?xml version="1.0" encoding="UTF-8" standalone="yes"?>
<Relationships xmlns="http://schemas.openxmlformats.org/package/2006/relationships"><Relationship Id="rId11" Type="http://schemas.openxmlformats.org/officeDocument/2006/relationships/oleObject" Target="../embeddings/oleObject87.bin"/><Relationship Id="rId12" Type="http://schemas.openxmlformats.org/officeDocument/2006/relationships/oleObject" Target="../embeddings/oleObject88.bin"/><Relationship Id="rId1" Type="http://schemas.openxmlformats.org/officeDocument/2006/relationships/vmlDrawing" Target="../drawings/vmlDrawing14.vml"/><Relationship Id="rId2" Type="http://schemas.openxmlformats.org/officeDocument/2006/relationships/slideLayout" Target="../slideLayouts/slideLayout13.xml"/><Relationship Id="rId3" Type="http://schemas.openxmlformats.org/officeDocument/2006/relationships/oleObject" Target="../embeddings/oleObject81.bin"/><Relationship Id="rId4" Type="http://schemas.openxmlformats.org/officeDocument/2006/relationships/image" Target="../media/image144.jpeg"/><Relationship Id="rId5" Type="http://schemas.openxmlformats.org/officeDocument/2006/relationships/oleObject" Target="../embeddings/oleObject82.bin"/><Relationship Id="rId6" Type="http://schemas.openxmlformats.org/officeDocument/2006/relationships/oleObject" Target="../embeddings/oleObject83.bin"/><Relationship Id="rId7" Type="http://schemas.openxmlformats.org/officeDocument/2006/relationships/image" Target="../media/image145.jpeg"/><Relationship Id="rId8" Type="http://schemas.openxmlformats.org/officeDocument/2006/relationships/oleObject" Target="../embeddings/oleObject84.bin"/><Relationship Id="rId9" Type="http://schemas.openxmlformats.org/officeDocument/2006/relationships/oleObject" Target="../embeddings/oleObject85.bin"/><Relationship Id="rId10" Type="http://schemas.openxmlformats.org/officeDocument/2006/relationships/oleObject" Target="../embeddings/oleObject86.bin"/></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6.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7.jpeg"/><Relationship Id="rId3" Type="http://schemas.openxmlformats.org/officeDocument/2006/relationships/image" Target="../media/image148.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9.jpeg"/><Relationship Id="rId3" Type="http://schemas.openxmlformats.org/officeDocument/2006/relationships/image" Target="../media/image150.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1.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89.bin"/><Relationship Id="rId4" Type="http://schemas.openxmlformats.org/officeDocument/2006/relationships/oleObject" Target="../embeddings/oleObject90.bin"/><Relationship Id="rId5" Type="http://schemas.openxmlformats.org/officeDocument/2006/relationships/oleObject" Target="../embeddings/oleObject91.bin"/><Relationship Id="rId6" Type="http://schemas.openxmlformats.org/officeDocument/2006/relationships/oleObject" Target="../embeddings/oleObject92.bin"/><Relationship Id="rId7" Type="http://schemas.openxmlformats.org/officeDocument/2006/relationships/oleObject" Target="../embeddings/oleObject93.bin"/><Relationship Id="rId8" Type="http://schemas.openxmlformats.org/officeDocument/2006/relationships/oleObject" Target="../embeddings/oleObject94.bin"/><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95.bin"/><Relationship Id="rId4" Type="http://schemas.openxmlformats.org/officeDocument/2006/relationships/oleObject" Target="../embeddings/oleObject96.bin"/><Relationship Id="rId5" Type="http://schemas.openxmlformats.org/officeDocument/2006/relationships/oleObject" Target="../embeddings/oleObject97.bin"/><Relationship Id="rId6" Type="http://schemas.openxmlformats.org/officeDocument/2006/relationships/oleObject" Target="../embeddings/oleObject98.bin"/><Relationship Id="rId7" Type="http://schemas.openxmlformats.org/officeDocument/2006/relationships/oleObject" Target="../embeddings/oleObject99.bin"/><Relationship Id="rId8" Type="http://schemas.openxmlformats.org/officeDocument/2006/relationships/oleObject" Target="../embeddings/oleObject100.bin"/><Relationship Id="rId9" Type="http://schemas.openxmlformats.org/officeDocument/2006/relationships/oleObject" Target="../embeddings/oleObject101.bin"/><Relationship Id="rId10" Type="http://schemas.openxmlformats.org/officeDocument/2006/relationships/oleObject" Target="../embeddings/oleObject102.bin"/><Relationship Id="rId11" Type="http://schemas.openxmlformats.org/officeDocument/2006/relationships/oleObject" Target="../embeddings/oleObject103.bin"/><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vmlDrawing" Target="../drawings/vmlDrawing17.vml"/><Relationship Id="rId2" Type="http://schemas.openxmlformats.org/officeDocument/2006/relationships/slideLayout" Target="../slideLayouts/slideLayout2.xml"/><Relationship Id="rId3" Type="http://schemas.openxmlformats.org/officeDocument/2006/relationships/oleObject" Target="../embeddings/oleObject104.bin"/></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8.jpeg"/><Relationship Id="rId3" Type="http://schemas.openxmlformats.org/officeDocument/2006/relationships/image" Target="../media/image169.jpeg"/></Relationships>
</file>

<file path=ppt/slides/_rels/slide74.xml.rels><?xml version="1.0" encoding="UTF-8" standalone="yes"?>
<Relationships xmlns="http://schemas.openxmlformats.org/package/2006/relationships"><Relationship Id="rId3" Type="http://schemas.openxmlformats.org/officeDocument/2006/relationships/image" Target="../media/image171.jpeg"/><Relationship Id="rId4" Type="http://schemas.openxmlformats.org/officeDocument/2006/relationships/image" Target="../media/image172.jpeg"/><Relationship Id="rId1" Type="http://schemas.openxmlformats.org/officeDocument/2006/relationships/slideLayout" Target="../slideLayouts/slideLayout1.xml"/><Relationship Id="rId2" Type="http://schemas.openxmlformats.org/officeDocument/2006/relationships/image" Target="../media/image170.jpeg"/></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05.bin"/><Relationship Id="rId4" Type="http://schemas.openxmlformats.org/officeDocument/2006/relationships/oleObject" Target="../embeddings/oleObject106.bin"/><Relationship Id="rId5" Type="http://schemas.openxmlformats.org/officeDocument/2006/relationships/oleObject" Target="../embeddings/oleObject107.bin"/><Relationship Id="rId6" Type="http://schemas.openxmlformats.org/officeDocument/2006/relationships/oleObject" Target="../embeddings/oleObject108.bin"/><Relationship Id="rId7" Type="http://schemas.openxmlformats.org/officeDocument/2006/relationships/oleObject" Target="../embeddings/oleObject109.bin"/><Relationship Id="rId8" Type="http://schemas.openxmlformats.org/officeDocument/2006/relationships/oleObject" Target="../embeddings/oleObject110.bin"/><Relationship Id="rId9" Type="http://schemas.openxmlformats.org/officeDocument/2006/relationships/oleObject" Target="../embeddings/oleObject111.bin"/><Relationship Id="rId10" Type="http://schemas.openxmlformats.org/officeDocument/2006/relationships/oleObject" Target="../embeddings/oleObject112.bin"/><Relationship Id="rId11" Type="http://schemas.openxmlformats.org/officeDocument/2006/relationships/oleObject" Target="../embeddings/oleObject113.bin"/><Relationship Id="rId1" Type="http://schemas.openxmlformats.org/officeDocument/2006/relationships/vmlDrawing" Target="../drawings/vmlDrawing18.vml"/><Relationship Id="rId2"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14.bin"/><Relationship Id="rId4" Type="http://schemas.openxmlformats.org/officeDocument/2006/relationships/oleObject" Target="../embeddings/oleObject115.bin"/><Relationship Id="rId5" Type="http://schemas.openxmlformats.org/officeDocument/2006/relationships/oleObject" Target="../embeddings/oleObject116.bin"/><Relationship Id="rId6" Type="http://schemas.openxmlformats.org/officeDocument/2006/relationships/oleObject" Target="../embeddings/oleObject117.bin"/><Relationship Id="rId7" Type="http://schemas.openxmlformats.org/officeDocument/2006/relationships/oleObject" Target="../embeddings/oleObject118.bin"/><Relationship Id="rId8" Type="http://schemas.openxmlformats.org/officeDocument/2006/relationships/oleObject" Target="../embeddings/oleObject119.bin"/><Relationship Id="rId1" Type="http://schemas.openxmlformats.org/officeDocument/2006/relationships/vmlDrawing" Target="../drawings/vmlDrawing19.vml"/><Relationship Id="rId2"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194.jpeg"/><Relationship Id="rId4" Type="http://schemas.openxmlformats.org/officeDocument/2006/relationships/oleObject" Target="../embeddings/oleObject120.bin"/><Relationship Id="rId5" Type="http://schemas.openxmlformats.org/officeDocument/2006/relationships/oleObject" Target="../embeddings/oleObject121.bin"/><Relationship Id="rId6" Type="http://schemas.openxmlformats.org/officeDocument/2006/relationships/oleObject" Target="../embeddings/oleObject122.bin"/><Relationship Id="rId7" Type="http://schemas.openxmlformats.org/officeDocument/2006/relationships/oleObject" Target="../embeddings/oleObject123.bin"/><Relationship Id="rId8" Type="http://schemas.openxmlformats.org/officeDocument/2006/relationships/oleObject" Target="../embeddings/oleObject124.bin"/><Relationship Id="rId9" Type="http://schemas.openxmlformats.org/officeDocument/2006/relationships/oleObject" Target="../embeddings/oleObject125.bin"/><Relationship Id="rId10" Type="http://schemas.openxmlformats.org/officeDocument/2006/relationships/oleObject" Target="../embeddings/oleObject126.bin"/><Relationship Id="rId11" Type="http://schemas.openxmlformats.org/officeDocument/2006/relationships/oleObject" Target="../embeddings/oleObject127.bin"/><Relationship Id="rId1" Type="http://schemas.openxmlformats.org/officeDocument/2006/relationships/vmlDrawing" Target="../drawings/vmlDrawing20.vml"/><Relationship Id="rId2"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128.bin"/><Relationship Id="rId4" Type="http://schemas.openxmlformats.org/officeDocument/2006/relationships/oleObject" Target="../embeddings/oleObject129.bin"/><Relationship Id="rId5" Type="http://schemas.openxmlformats.org/officeDocument/2006/relationships/oleObject" Target="../embeddings/oleObject130.bin"/><Relationship Id="rId6" Type="http://schemas.openxmlformats.org/officeDocument/2006/relationships/oleObject" Target="../embeddings/oleObject131.bin"/><Relationship Id="rId7" Type="http://schemas.openxmlformats.org/officeDocument/2006/relationships/oleObject" Target="../embeddings/oleObject132.bin"/><Relationship Id="rId8" Type="http://schemas.openxmlformats.org/officeDocument/2006/relationships/oleObject" Target="../embeddings/oleObject133.bin"/><Relationship Id="rId9" Type="http://schemas.openxmlformats.org/officeDocument/2006/relationships/oleObject" Target="../embeddings/oleObject134.bin"/><Relationship Id="rId1" Type="http://schemas.openxmlformats.org/officeDocument/2006/relationships/vmlDrawing" Target="../drawings/vmlDrawing21.vml"/><Relationship Id="rId2"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202.jpeg"/><Relationship Id="rId4" Type="http://schemas.openxmlformats.org/officeDocument/2006/relationships/image" Target="../media/image203.jpeg"/><Relationship Id="rId5" Type="http://schemas.openxmlformats.org/officeDocument/2006/relationships/image" Target="../media/image204.jpeg"/><Relationship Id="rId6" Type="http://schemas.openxmlformats.org/officeDocument/2006/relationships/image" Target="../media/image205.jpeg"/><Relationship Id="rId7" Type="http://schemas.openxmlformats.org/officeDocument/2006/relationships/oleObject" Target="../embeddings/oleObject135.bin"/><Relationship Id="rId1" Type="http://schemas.openxmlformats.org/officeDocument/2006/relationships/vmlDrawing" Target="../drawings/vmlDrawing22.vml"/><Relationship Id="rId2"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136.bin"/><Relationship Id="rId4" Type="http://schemas.openxmlformats.org/officeDocument/2006/relationships/oleObject" Target="../embeddings/oleObject137.bin"/><Relationship Id="rId5" Type="http://schemas.openxmlformats.org/officeDocument/2006/relationships/oleObject" Target="../embeddings/oleObject138.bin"/><Relationship Id="rId6" Type="http://schemas.openxmlformats.org/officeDocument/2006/relationships/oleObject" Target="../embeddings/oleObject139.bin"/><Relationship Id="rId7" Type="http://schemas.openxmlformats.org/officeDocument/2006/relationships/oleObject" Target="../embeddings/oleObject140.bin"/><Relationship Id="rId8" Type="http://schemas.openxmlformats.org/officeDocument/2006/relationships/oleObject" Target="../embeddings/oleObject141.bin"/><Relationship Id="rId1" Type="http://schemas.openxmlformats.org/officeDocument/2006/relationships/vmlDrawing" Target="../drawings/vmlDrawing23.vml"/><Relationship Id="rId2"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218.jpeg"/><Relationship Id="rId4" Type="http://schemas.openxmlformats.org/officeDocument/2006/relationships/oleObject" Target="../embeddings/oleObject142.bin"/><Relationship Id="rId5" Type="http://schemas.openxmlformats.org/officeDocument/2006/relationships/oleObject" Target="../embeddings/oleObject143.bin"/><Relationship Id="rId6" Type="http://schemas.openxmlformats.org/officeDocument/2006/relationships/oleObject" Target="../embeddings/oleObject144.bin"/><Relationship Id="rId7" Type="http://schemas.openxmlformats.org/officeDocument/2006/relationships/oleObject" Target="../embeddings/oleObject145.bin"/><Relationship Id="rId8" Type="http://schemas.openxmlformats.org/officeDocument/2006/relationships/oleObject" Target="../embeddings/oleObject146.bin"/><Relationship Id="rId9" Type="http://schemas.openxmlformats.org/officeDocument/2006/relationships/oleObject" Target="../embeddings/oleObject147.bin"/><Relationship Id="rId1" Type="http://schemas.openxmlformats.org/officeDocument/2006/relationships/vmlDrawing" Target="../drawings/vmlDrawing24.vml"/><Relationship Id="rId2"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223.jpeg"/><Relationship Id="rId4" Type="http://schemas.openxmlformats.org/officeDocument/2006/relationships/oleObject" Target="../embeddings/oleObject148.bin"/><Relationship Id="rId5" Type="http://schemas.openxmlformats.org/officeDocument/2006/relationships/oleObject" Target="../embeddings/oleObject149.bin"/><Relationship Id="rId6" Type="http://schemas.openxmlformats.org/officeDocument/2006/relationships/oleObject" Target="../embeddings/oleObject150.bin"/><Relationship Id="rId7" Type="http://schemas.openxmlformats.org/officeDocument/2006/relationships/oleObject" Target="../embeddings/oleObject151.bin"/><Relationship Id="rId1" Type="http://schemas.openxmlformats.org/officeDocument/2006/relationships/vmlDrawing" Target="../drawings/vmlDrawing25.vml"/><Relationship Id="rId2"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152.bin"/><Relationship Id="rId4" Type="http://schemas.openxmlformats.org/officeDocument/2006/relationships/oleObject" Target="../embeddings/oleObject153.bin"/><Relationship Id="rId5" Type="http://schemas.openxmlformats.org/officeDocument/2006/relationships/oleObject" Target="../embeddings/oleObject154.bin"/><Relationship Id="rId6" Type="http://schemas.openxmlformats.org/officeDocument/2006/relationships/oleObject" Target="../embeddings/oleObject155.bin"/><Relationship Id="rId7" Type="http://schemas.openxmlformats.org/officeDocument/2006/relationships/oleObject" Target="../embeddings/oleObject156.bin"/><Relationship Id="rId1" Type="http://schemas.openxmlformats.org/officeDocument/2006/relationships/vmlDrawing" Target="../drawings/vmlDrawing26.vml"/><Relationship Id="rId2"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231.jpeg"/><Relationship Id="rId4" Type="http://schemas.openxmlformats.org/officeDocument/2006/relationships/oleObject" Target="../embeddings/oleObject157.bin"/><Relationship Id="rId5" Type="http://schemas.openxmlformats.org/officeDocument/2006/relationships/oleObject" Target="../embeddings/oleObject158.bin"/><Relationship Id="rId1" Type="http://schemas.openxmlformats.org/officeDocument/2006/relationships/vmlDrawing" Target="../drawings/vmlDrawing27.vml"/><Relationship Id="rId2"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234.jpeg"/><Relationship Id="rId4" Type="http://schemas.openxmlformats.org/officeDocument/2006/relationships/oleObject" Target="../embeddings/oleObject159.bin"/><Relationship Id="rId5" Type="http://schemas.openxmlformats.org/officeDocument/2006/relationships/oleObject" Target="../embeddings/oleObject160.bin"/><Relationship Id="rId1" Type="http://schemas.openxmlformats.org/officeDocument/2006/relationships/vmlDrawing" Target="../drawings/vmlDrawing28.vml"/><Relationship Id="rId2"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161.bin"/><Relationship Id="rId4" Type="http://schemas.openxmlformats.org/officeDocument/2006/relationships/oleObject" Target="../embeddings/oleObject162.bin"/><Relationship Id="rId1" Type="http://schemas.openxmlformats.org/officeDocument/2006/relationships/vmlDrawing" Target="../drawings/vmlDrawing29.vml"/><Relationship Id="rId2"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7.jpeg"/><Relationship Id="rId3" Type="http://schemas.openxmlformats.org/officeDocument/2006/relationships/image" Target="../media/image238.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Oct. 8, 2012</a:t>
            </a:r>
            <a:endParaRPr lang="en-US"/>
          </a:p>
        </p:txBody>
      </p:sp>
      <p:sp>
        <p:nvSpPr>
          <p:cNvPr id="7" name="Rectangle 5"/>
          <p:cNvSpPr>
            <a:spLocks noGrp="1" noChangeArrowheads="1"/>
          </p:cNvSpPr>
          <p:nvPr>
            <p:ph type="ftr" sz="quarter" idx="11"/>
          </p:nvPr>
        </p:nvSpPr>
        <p:spPr/>
        <p:txBody>
          <a:bodyPr/>
          <a:lstStyle/>
          <a:p>
            <a:pPr>
              <a:defRPr/>
            </a:pPr>
            <a:r>
              <a:rPr lang="en-US" smtClean="0"/>
              <a:t>PHYS 3313-001, Fall 2012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09600" y="457200"/>
            <a:ext cx="7772400" cy="838200"/>
          </a:xfrm>
        </p:spPr>
        <p:txBody>
          <a:bodyPr/>
          <a:lstStyle/>
          <a:p>
            <a:pPr eaLnBrk="1" hangingPunct="1"/>
            <a:r>
              <a:rPr lang="en-US" dirty="0">
                <a:ea typeface="ＭＳ Ｐゴシック" pitchFamily="-84" charset="-128"/>
                <a:cs typeface="ＭＳ Ｐゴシック" pitchFamily="-84" charset="-128"/>
              </a:rPr>
              <a:t>PHYS</a:t>
            </a:r>
            <a:r>
              <a:rPr lang="en-US" dirty="0" smtClean="0">
                <a:ea typeface="ＭＳ Ｐゴシック" pitchFamily="-84" charset="-128"/>
                <a:cs typeface="ＭＳ Ｐゴシック" pitchFamily="-84" charset="-128"/>
              </a:rPr>
              <a:t> 3313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#11</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91274" y="1607403"/>
            <a:ext cx="2653475"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a:t>
            </a:r>
            <a:r>
              <a:rPr lang="en-US" dirty="0" smtClean="0">
                <a:solidFill>
                  <a:schemeClr val="accent2"/>
                </a:solidFill>
                <a:latin typeface="Monotype Corsiva" pitchFamily="-84" charset="0"/>
              </a:rPr>
              <a:t>day</a:t>
            </a:r>
            <a:r>
              <a:rPr lang="en-US" dirty="0">
                <a:solidFill>
                  <a:schemeClr val="accent2"/>
                </a:solidFill>
                <a:latin typeface="Monotype Corsiva" pitchFamily="-84" charset="0"/>
              </a:rPr>
              <a:t>,</a:t>
            </a:r>
            <a:r>
              <a:rPr lang="en-US" dirty="0" smtClean="0">
                <a:solidFill>
                  <a:schemeClr val="accent2"/>
                </a:solidFill>
                <a:latin typeface="Monotype Corsiva" pitchFamily="-84" charset="0"/>
              </a:rPr>
              <a:t> </a:t>
            </a:r>
            <a:r>
              <a:rPr lang="en-US" dirty="0" smtClean="0">
                <a:solidFill>
                  <a:schemeClr val="accent2"/>
                </a:solidFill>
                <a:latin typeface="Monotype Corsiva" pitchFamily="-84" charset="0"/>
              </a:rPr>
              <a:t>Oct</a:t>
            </a:r>
            <a:r>
              <a:rPr lang="en-US" dirty="0" smtClean="0">
                <a:solidFill>
                  <a:schemeClr val="accent2"/>
                </a:solidFill>
                <a:latin typeface="Monotype Corsiva" pitchFamily="-84" charset="0"/>
              </a:rPr>
              <a:t>. </a:t>
            </a:r>
            <a:r>
              <a:rPr lang="en-US" dirty="0" smtClean="0">
                <a:solidFill>
                  <a:schemeClr val="accent2"/>
                </a:solidFill>
                <a:latin typeface="Monotype Corsiva" pitchFamily="-84" charset="0"/>
              </a:rPr>
              <a:t>8</a:t>
            </a:r>
            <a:r>
              <a:rPr lang="en-US" dirty="0" smtClean="0">
                <a:solidFill>
                  <a:schemeClr val="accent2"/>
                </a:solidFill>
                <a:latin typeface="Monotype Corsiva" pitchFamily="-84" charset="0"/>
              </a:rPr>
              <a:t>, </a:t>
            </a:r>
            <a:r>
              <a:rPr lang="en-US" dirty="0">
                <a:solidFill>
                  <a:schemeClr val="accent2"/>
                </a:solidFill>
                <a:latin typeface="Monotype Corsiva" pitchFamily="-84" charset="0"/>
              </a:rPr>
              <a:t>2012</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990600" y="2438400"/>
            <a:ext cx="6858000" cy="30480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2800" dirty="0" smtClean="0">
                <a:solidFill>
                  <a:schemeClr val="accent2"/>
                </a:solidFill>
                <a:latin typeface="Arial Narrow" pitchFamily="-84" charset="0"/>
              </a:rPr>
              <a:t>Midterm Exam Review</a:t>
            </a:r>
          </a:p>
          <a:p>
            <a:pPr marL="609600" indent="-609600">
              <a:spcBef>
                <a:spcPct val="20000"/>
              </a:spcBef>
              <a:buFontTx/>
              <a:buChar char="•"/>
            </a:pPr>
            <a:endParaRPr lang="en-US" sz="2800" dirty="0">
              <a:solidFill>
                <a:schemeClr val="accent2"/>
              </a:solidFill>
              <a:latin typeface="Arial Narrow" pitchFamily="-8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p" autoUpdateAnimBg="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76200"/>
            <a:ext cx="7772400" cy="762000"/>
          </a:xfrm>
        </p:spPr>
        <p:txBody>
          <a:bodyPr/>
          <a:lstStyle/>
          <a:p>
            <a:pPr eaLnBrk="1" hangingPunct="1"/>
            <a:r>
              <a:rPr lang="en-US" dirty="0"/>
              <a:t>The Nature of Light</a:t>
            </a:r>
          </a:p>
        </p:txBody>
      </p:sp>
      <p:sp>
        <p:nvSpPr>
          <p:cNvPr id="22531" name="Rectangle 3"/>
          <p:cNvSpPr>
            <a:spLocks noGrp="1" noChangeArrowheads="1"/>
          </p:cNvSpPr>
          <p:nvPr>
            <p:ph type="body" idx="1"/>
          </p:nvPr>
        </p:nvSpPr>
        <p:spPr>
          <a:xfrm>
            <a:off x="381000" y="533400"/>
            <a:ext cx="8534400" cy="5562600"/>
          </a:xfrm>
        </p:spPr>
        <p:txBody>
          <a:bodyPr/>
          <a:lstStyle/>
          <a:p>
            <a:pPr eaLnBrk="1" hangingPunct="1"/>
            <a:r>
              <a:rPr lang="en-US" sz="2400" dirty="0" smtClean="0"/>
              <a:t>Isaac </a:t>
            </a:r>
            <a:r>
              <a:rPr lang="en-US" sz="2400" dirty="0"/>
              <a:t>Newton</a:t>
            </a:r>
            <a:r>
              <a:rPr lang="en-US" sz="2400" dirty="0" smtClean="0"/>
              <a:t> promoted the corpuscular (particle) theory</a:t>
            </a:r>
            <a:endParaRPr lang="en-US" sz="2000" dirty="0" smtClean="0"/>
          </a:p>
          <a:p>
            <a:pPr lvl="1" eaLnBrk="1" hangingPunct="1"/>
            <a:r>
              <a:rPr lang="en-US" sz="2000" dirty="0" smtClean="0"/>
              <a:t>Published a book “</a:t>
            </a:r>
            <a:r>
              <a:rPr lang="en-US" sz="2000" dirty="0" err="1" smtClean="0"/>
              <a:t>Optiks</a:t>
            </a:r>
            <a:r>
              <a:rPr lang="en-US" sz="2000" dirty="0" smtClean="0"/>
              <a:t>” in 1704</a:t>
            </a:r>
          </a:p>
          <a:p>
            <a:pPr lvl="1" eaLnBrk="1" hangingPunct="1"/>
            <a:r>
              <a:rPr lang="en-US" sz="2000" dirty="0" smtClean="0"/>
              <a:t>Particles of light travel in straight lines or rays</a:t>
            </a:r>
          </a:p>
          <a:p>
            <a:pPr lvl="1" eaLnBrk="1" hangingPunct="1"/>
            <a:r>
              <a:rPr lang="en-US" sz="2000" dirty="0" smtClean="0"/>
              <a:t>Explained sharp shadows</a:t>
            </a:r>
          </a:p>
          <a:p>
            <a:pPr lvl="1" eaLnBrk="1" hangingPunct="1"/>
            <a:r>
              <a:rPr lang="en-US" sz="2000" dirty="0" smtClean="0"/>
              <a:t>Explained reflection and refraction</a:t>
            </a:r>
            <a:endParaRPr lang="en-US" dirty="0" smtClean="0"/>
          </a:p>
          <a:p>
            <a:pPr eaLnBrk="1" hangingPunct="1"/>
            <a:r>
              <a:rPr lang="en-US" sz="2400" dirty="0"/>
              <a:t>Christian Huygens (1629 -1695</a:t>
            </a:r>
            <a:r>
              <a:rPr lang="en-US" sz="2400" dirty="0" smtClean="0"/>
              <a:t>) promoted the wave theory</a:t>
            </a:r>
            <a:endParaRPr lang="en-US" sz="2000" dirty="0" smtClean="0"/>
          </a:p>
          <a:p>
            <a:pPr lvl="1" eaLnBrk="1" hangingPunct="1"/>
            <a:r>
              <a:rPr lang="en-US" sz="2000" dirty="0" smtClean="0"/>
              <a:t>Presented theory in 1678</a:t>
            </a:r>
          </a:p>
          <a:p>
            <a:pPr lvl="1" eaLnBrk="1" hangingPunct="1"/>
            <a:r>
              <a:rPr lang="en-US" sz="2000" dirty="0" smtClean="0"/>
              <a:t>Light propagates as a wave of concentric circles from the point of origin</a:t>
            </a:r>
          </a:p>
          <a:p>
            <a:pPr lvl="1" eaLnBrk="1" hangingPunct="1"/>
            <a:r>
              <a:rPr lang="en-US" sz="2000" dirty="0" smtClean="0"/>
              <a:t>Explained reflection and refraction</a:t>
            </a:r>
          </a:p>
          <a:p>
            <a:pPr lvl="1" eaLnBrk="1" hangingPunct="1"/>
            <a:r>
              <a:rPr lang="en-US" sz="2000" dirty="0" smtClean="0"/>
              <a:t>Did not explain sharp shadows</a:t>
            </a:r>
            <a:endParaRPr lang="en-US" sz="3200" dirty="0" smtClean="0"/>
          </a:p>
          <a:p>
            <a:pPr eaLnBrk="1" hangingPunct="1"/>
            <a:r>
              <a:rPr lang="en-US" sz="2400" dirty="0"/>
              <a:t>Thomas Young (1773 -1829</a:t>
            </a:r>
            <a:r>
              <a:rPr lang="en-US" sz="2400" dirty="0" smtClean="0"/>
              <a:t>) &amp; </a:t>
            </a:r>
            <a:r>
              <a:rPr lang="en-US" sz="2400" dirty="0" err="1" smtClean="0"/>
              <a:t>Augustin</a:t>
            </a:r>
            <a:r>
              <a:rPr lang="en-US" sz="2400" dirty="0" smtClean="0"/>
              <a:t> </a:t>
            </a:r>
            <a:r>
              <a:rPr lang="en-US" sz="2400" dirty="0"/>
              <a:t>Fresnel (1788 – 1829</a:t>
            </a:r>
            <a:r>
              <a:rPr lang="en-US" sz="2400" dirty="0" smtClean="0"/>
              <a:t>) </a:t>
            </a:r>
            <a:r>
              <a:rPr lang="en-US" sz="2400" dirty="0" err="1" smtClean="0">
                <a:sym typeface="Wingdings"/>
              </a:rPr>
              <a:t></a:t>
            </a:r>
            <a:r>
              <a:rPr lang="en-US" sz="2400" dirty="0" smtClean="0">
                <a:sym typeface="Wingdings"/>
              </a:rPr>
              <a:t> Showed in 1802 and afterward that light clearly behaves as wave through two slit interference and other experiments </a:t>
            </a:r>
          </a:p>
          <a:p>
            <a:pPr eaLnBrk="1" hangingPunct="1"/>
            <a:r>
              <a:rPr lang="en-US" sz="2400" dirty="0" smtClean="0">
                <a:sym typeface="Wingdings"/>
              </a:rPr>
              <a:t>In 1850 Foucault showed that light travel slowly in medium, the final blow to the corpuscular theory in explaining refraction</a:t>
            </a:r>
            <a:endParaRPr lang="en-US" sz="2400" dirty="0"/>
          </a:p>
        </p:txBody>
      </p:sp>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10</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wipe(left)">
                                      <p:cBhvr>
                                        <p:cTn id="7" dur="500"/>
                                        <p:tgtEl>
                                          <p:spTgt spid="2253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2531">
                                            <p:txEl>
                                              <p:pRg st="1" end="1"/>
                                            </p:txEl>
                                          </p:spTgt>
                                        </p:tgtEl>
                                        <p:attrNameLst>
                                          <p:attrName>style.visibility</p:attrName>
                                        </p:attrNameLst>
                                      </p:cBhvr>
                                      <p:to>
                                        <p:strVal val="visible"/>
                                      </p:to>
                                    </p:set>
                                    <p:animEffect transition="in" filter="wipe(left)">
                                      <p:cBhvr>
                                        <p:cTn id="10" dur="500"/>
                                        <p:tgtEl>
                                          <p:spTgt spid="2253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animEffect transition="in" filter="wipe(left)">
                                      <p:cBhvr>
                                        <p:cTn id="15" dur="500"/>
                                        <p:tgtEl>
                                          <p:spTgt spid="2253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2531">
                                            <p:txEl>
                                              <p:pRg st="3" end="3"/>
                                            </p:txEl>
                                          </p:spTgt>
                                        </p:tgtEl>
                                        <p:attrNameLst>
                                          <p:attrName>style.visibility</p:attrName>
                                        </p:attrNameLst>
                                      </p:cBhvr>
                                      <p:to>
                                        <p:strVal val="visible"/>
                                      </p:to>
                                    </p:set>
                                    <p:animEffect transition="in" filter="wipe(left)">
                                      <p:cBhvr>
                                        <p:cTn id="20" dur="500"/>
                                        <p:tgtEl>
                                          <p:spTgt spid="2253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531">
                                            <p:txEl>
                                              <p:pRg st="4" end="4"/>
                                            </p:txEl>
                                          </p:spTgt>
                                        </p:tgtEl>
                                        <p:attrNameLst>
                                          <p:attrName>style.visibility</p:attrName>
                                        </p:attrNameLst>
                                      </p:cBhvr>
                                      <p:to>
                                        <p:strVal val="visible"/>
                                      </p:to>
                                    </p:set>
                                    <p:animEffect transition="in" filter="wipe(left)">
                                      <p:cBhvr>
                                        <p:cTn id="25" dur="500"/>
                                        <p:tgtEl>
                                          <p:spTgt spid="2253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2531">
                                            <p:txEl>
                                              <p:pRg st="5" end="5"/>
                                            </p:txEl>
                                          </p:spTgt>
                                        </p:tgtEl>
                                        <p:attrNameLst>
                                          <p:attrName>style.visibility</p:attrName>
                                        </p:attrNameLst>
                                      </p:cBhvr>
                                      <p:to>
                                        <p:strVal val="visible"/>
                                      </p:to>
                                    </p:set>
                                    <p:animEffect transition="in" filter="wipe(left)">
                                      <p:cBhvr>
                                        <p:cTn id="30" dur="500"/>
                                        <p:tgtEl>
                                          <p:spTgt spid="22531">
                                            <p:txEl>
                                              <p:pRg st="5" end="5"/>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2531">
                                            <p:txEl>
                                              <p:pRg st="6" end="6"/>
                                            </p:txEl>
                                          </p:spTgt>
                                        </p:tgtEl>
                                        <p:attrNameLst>
                                          <p:attrName>style.visibility</p:attrName>
                                        </p:attrNameLst>
                                      </p:cBhvr>
                                      <p:to>
                                        <p:strVal val="visible"/>
                                      </p:to>
                                    </p:set>
                                    <p:animEffect transition="in" filter="wipe(left)">
                                      <p:cBhvr>
                                        <p:cTn id="33" dur="500"/>
                                        <p:tgtEl>
                                          <p:spTgt spid="22531">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2531">
                                            <p:txEl>
                                              <p:pRg st="7" end="7"/>
                                            </p:txEl>
                                          </p:spTgt>
                                        </p:tgtEl>
                                        <p:attrNameLst>
                                          <p:attrName>style.visibility</p:attrName>
                                        </p:attrNameLst>
                                      </p:cBhvr>
                                      <p:to>
                                        <p:strVal val="visible"/>
                                      </p:to>
                                    </p:set>
                                    <p:animEffect transition="in" filter="wipe(left)">
                                      <p:cBhvr>
                                        <p:cTn id="38" dur="500"/>
                                        <p:tgtEl>
                                          <p:spTgt spid="22531">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2531">
                                            <p:txEl>
                                              <p:pRg st="8" end="8"/>
                                            </p:txEl>
                                          </p:spTgt>
                                        </p:tgtEl>
                                        <p:attrNameLst>
                                          <p:attrName>style.visibility</p:attrName>
                                        </p:attrNameLst>
                                      </p:cBhvr>
                                      <p:to>
                                        <p:strVal val="visible"/>
                                      </p:to>
                                    </p:set>
                                    <p:animEffect transition="in" filter="wipe(left)">
                                      <p:cBhvr>
                                        <p:cTn id="43" dur="500"/>
                                        <p:tgtEl>
                                          <p:spTgt spid="22531">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2531">
                                            <p:txEl>
                                              <p:pRg st="9" end="9"/>
                                            </p:txEl>
                                          </p:spTgt>
                                        </p:tgtEl>
                                        <p:attrNameLst>
                                          <p:attrName>style.visibility</p:attrName>
                                        </p:attrNameLst>
                                      </p:cBhvr>
                                      <p:to>
                                        <p:strVal val="visible"/>
                                      </p:to>
                                    </p:set>
                                    <p:animEffect transition="in" filter="wipe(left)">
                                      <p:cBhvr>
                                        <p:cTn id="48" dur="500"/>
                                        <p:tgtEl>
                                          <p:spTgt spid="22531">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2531">
                                            <p:txEl>
                                              <p:pRg st="10" end="10"/>
                                            </p:txEl>
                                          </p:spTgt>
                                        </p:tgtEl>
                                        <p:attrNameLst>
                                          <p:attrName>style.visibility</p:attrName>
                                        </p:attrNameLst>
                                      </p:cBhvr>
                                      <p:to>
                                        <p:strVal val="visible"/>
                                      </p:to>
                                    </p:set>
                                    <p:animEffect transition="in" filter="wipe(left)">
                                      <p:cBhvr>
                                        <p:cTn id="53" dur="500"/>
                                        <p:tgtEl>
                                          <p:spTgt spid="22531">
                                            <p:txEl>
                                              <p:pRg st="10" end="1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2531">
                                            <p:txEl>
                                              <p:pRg st="11" end="11"/>
                                            </p:txEl>
                                          </p:spTgt>
                                        </p:tgtEl>
                                        <p:attrNameLst>
                                          <p:attrName>style.visibility</p:attrName>
                                        </p:attrNameLst>
                                      </p:cBhvr>
                                      <p:to>
                                        <p:strVal val="visible"/>
                                      </p:to>
                                    </p:set>
                                    <p:animEffect transition="in" filter="wipe(left)">
                                      <p:cBhvr>
                                        <p:cTn id="58" dur="500"/>
                                        <p:tgtEl>
                                          <p:spTgt spid="2253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0"/>
            <a:ext cx="8229600" cy="990600"/>
          </a:xfrm>
        </p:spPr>
        <p:txBody>
          <a:bodyPr/>
          <a:lstStyle/>
          <a:p>
            <a:pPr eaLnBrk="1" hangingPunct="1"/>
            <a:r>
              <a:rPr lang="en-US" dirty="0"/>
              <a:t>The Electromagnetic Spectrum</a:t>
            </a:r>
          </a:p>
        </p:txBody>
      </p:sp>
      <p:sp>
        <p:nvSpPr>
          <p:cNvPr id="26627" name="Rectangle 3"/>
          <p:cNvSpPr>
            <a:spLocks noGrp="1" noChangeArrowheads="1"/>
          </p:cNvSpPr>
          <p:nvPr>
            <p:ph type="body" sz="half" idx="1"/>
          </p:nvPr>
        </p:nvSpPr>
        <p:spPr>
          <a:xfrm>
            <a:off x="457200" y="914400"/>
            <a:ext cx="8383587" cy="5029200"/>
          </a:xfrm>
        </p:spPr>
        <p:txBody>
          <a:bodyPr/>
          <a:lstStyle/>
          <a:p>
            <a:pPr eaLnBrk="1" hangingPunct="1"/>
            <a:r>
              <a:rPr lang="en-US" sz="3600" dirty="0"/>
              <a:t>Visible light covers only a small range of the total electromagnetic spectrum</a:t>
            </a:r>
          </a:p>
          <a:p>
            <a:pPr eaLnBrk="1" hangingPunct="1"/>
            <a:r>
              <a:rPr lang="en-US" sz="3600" dirty="0"/>
              <a:t>All electromagnetic waves travel </a:t>
            </a:r>
            <a:r>
              <a:rPr lang="en-US" sz="3600" dirty="0" smtClean="0"/>
              <a:t>in </a:t>
            </a:r>
            <a:r>
              <a:rPr lang="en-US" sz="3600" dirty="0"/>
              <a:t>vacuum with a speed </a:t>
            </a:r>
            <a:r>
              <a:rPr lang="en-US" sz="3600" i="1" dirty="0" err="1"/>
              <a:t>c</a:t>
            </a:r>
            <a:r>
              <a:rPr lang="en-US" sz="3600" dirty="0"/>
              <a:t> given by</a:t>
            </a:r>
            <a:r>
              <a:rPr lang="en-US" sz="3600" dirty="0" smtClean="0"/>
              <a:t>:</a:t>
            </a:r>
          </a:p>
          <a:p>
            <a:pPr eaLnBrk="1" hangingPunct="1"/>
            <a:endParaRPr lang="en-US" sz="3600" dirty="0"/>
          </a:p>
          <a:p>
            <a:pPr eaLnBrk="1" hangingPunct="1">
              <a:buFont typeface="Wingdings" pitchFamily="-84" charset="2"/>
              <a:buNone/>
            </a:pPr>
            <a:endParaRPr lang="en-US" sz="3600" dirty="0"/>
          </a:p>
          <a:p>
            <a:pPr algn="ctr" eaLnBrk="1" hangingPunct="1">
              <a:buFont typeface="Wingdings" pitchFamily="-84" charset="2"/>
              <a:buNone/>
            </a:pPr>
            <a:r>
              <a:rPr lang="en-US" sz="3600" dirty="0"/>
              <a:t>(where </a:t>
            </a:r>
            <a:r>
              <a:rPr lang="el-GR" sz="3600" i="1" dirty="0">
                <a:ea typeface="Arial" pitchFamily="-84" charset="0"/>
                <a:cs typeface="Arial" pitchFamily="-84" charset="0"/>
              </a:rPr>
              <a:t>μ</a:t>
            </a:r>
            <a:r>
              <a:rPr lang="en-US" sz="3600" baseline="-25000" dirty="0">
                <a:ea typeface="Times New Roman" pitchFamily="-84" charset="0"/>
                <a:cs typeface="Times New Roman" pitchFamily="-84" charset="0"/>
              </a:rPr>
              <a:t>0</a:t>
            </a:r>
            <a:r>
              <a:rPr lang="en-US" sz="3600" dirty="0"/>
              <a:t> and </a:t>
            </a:r>
            <a:r>
              <a:rPr lang="el-GR" sz="3600" i="1" dirty="0">
                <a:ea typeface="Arial" pitchFamily="-84" charset="0"/>
                <a:cs typeface="Arial" pitchFamily="-84" charset="0"/>
              </a:rPr>
              <a:t>ε</a:t>
            </a:r>
            <a:r>
              <a:rPr lang="en-US" sz="3600" baseline="-25000" dirty="0">
                <a:ea typeface="Times New Roman" pitchFamily="-84" charset="0"/>
                <a:cs typeface="Times New Roman" pitchFamily="-84" charset="0"/>
              </a:rPr>
              <a:t>0</a:t>
            </a:r>
            <a:r>
              <a:rPr lang="en-US" sz="3600" dirty="0"/>
              <a:t> are the respective permeability  and permittivity of “free” space) </a:t>
            </a:r>
          </a:p>
          <a:p>
            <a:pPr eaLnBrk="1" hangingPunct="1">
              <a:buFont typeface="Wingdings" pitchFamily="-84" charset="2"/>
              <a:buNone/>
            </a:pPr>
            <a:endParaRPr lang="en-US" sz="3600" dirty="0"/>
          </a:p>
        </p:txBody>
      </p:sp>
      <p:pic>
        <p:nvPicPr>
          <p:cNvPr id="26628" name="Picture 14"/>
          <p:cNvPicPr preferRelativeResize="0">
            <a:picLocks noChangeAspect="1" noChangeArrowheads="1"/>
          </p:cNvPicPr>
          <p:nvPr/>
        </p:nvPicPr>
        <p:blipFill>
          <a:blip r:embed="rId3"/>
          <a:srcRect/>
          <a:stretch>
            <a:fillRect/>
          </a:stretch>
        </p:blipFill>
        <p:spPr bwMode="auto">
          <a:xfrm>
            <a:off x="3276600" y="3352800"/>
            <a:ext cx="2835766" cy="1152525"/>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r>
              <a:rPr lang="en-US" smtClean="0"/>
              <a:t>Monday, Oct. 8, 2012</a:t>
            </a:r>
            <a:endParaRPr lang="en-US"/>
          </a:p>
        </p:txBody>
      </p:sp>
      <p:sp>
        <p:nvSpPr>
          <p:cNvPr id="6" name="Slide Number Placeholder 5"/>
          <p:cNvSpPr>
            <a:spLocks noGrp="1"/>
          </p:cNvSpPr>
          <p:nvPr>
            <p:ph type="sldNum" sz="quarter" idx="12"/>
          </p:nvPr>
        </p:nvSpPr>
        <p:spPr/>
        <p:txBody>
          <a:bodyPr/>
          <a:lstStyle/>
          <a:p>
            <a:fld id="{ADB2E083-8E3A-1B42-A68A-F85B4CD88EAD}" type="slidenum">
              <a:rPr lang="en-US" smtClean="0"/>
              <a:pPr/>
              <a:t>11</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wipe(left)">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wipe(left)">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628"/>
                                        </p:tgtEl>
                                        <p:attrNameLst>
                                          <p:attrName>style.visibility</p:attrName>
                                        </p:attrNameLst>
                                      </p:cBhvr>
                                      <p:to>
                                        <p:strVal val="visible"/>
                                      </p:to>
                                    </p:set>
                                    <p:animEffect transition="in" filter="wipe(left)">
                                      <p:cBhvr>
                                        <p:cTn id="17" dur="500"/>
                                        <p:tgtEl>
                                          <p:spTgt spid="266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6627">
                                            <p:txEl>
                                              <p:pRg st="4" end="4"/>
                                            </p:txEl>
                                          </p:spTgt>
                                        </p:tgtEl>
                                        <p:attrNameLst>
                                          <p:attrName>style.visibility</p:attrName>
                                        </p:attrNameLst>
                                      </p:cBhvr>
                                      <p:to>
                                        <p:strVal val="visible"/>
                                      </p:to>
                                    </p:set>
                                    <p:animEffect transition="in" filter="wipe(left)">
                                      <p:cBhvr>
                                        <p:cTn id="22" dur="5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00" name="Rectangle 3"/>
          <p:cNvSpPr>
            <a:spLocks noGrp="1" noChangeArrowheads="1"/>
          </p:cNvSpPr>
          <p:nvPr>
            <p:ph type="body" sz="half" idx="1"/>
          </p:nvPr>
        </p:nvSpPr>
        <p:spPr>
          <a:xfrm>
            <a:off x="304800" y="685800"/>
            <a:ext cx="8229600" cy="5715000"/>
          </a:xfrm>
        </p:spPr>
        <p:txBody>
          <a:bodyPr/>
          <a:lstStyle/>
          <a:p>
            <a:pPr eaLnBrk="1" hangingPunct="1"/>
            <a:r>
              <a:rPr lang="en-US" sz="2800" dirty="0"/>
              <a:t>The three fundamental forces are </a:t>
            </a:r>
            <a:r>
              <a:rPr lang="en-US" sz="2800" dirty="0" smtClean="0"/>
              <a:t>introduced</a:t>
            </a:r>
          </a:p>
          <a:p>
            <a:pPr lvl="1" eaLnBrk="1" hangingPunct="1"/>
            <a:r>
              <a:rPr lang="en-US" sz="2400" b="1" dirty="0"/>
              <a:t>Gravitational</a:t>
            </a:r>
            <a:r>
              <a:rPr lang="en-US" sz="2400" dirty="0"/>
              <a:t>: </a:t>
            </a:r>
            <a:endParaRPr lang="en-US" sz="2400" dirty="0" smtClean="0"/>
          </a:p>
          <a:p>
            <a:pPr lvl="1" eaLnBrk="1" hangingPunct="1"/>
            <a:endParaRPr lang="en-US" sz="2400" dirty="0" smtClean="0"/>
          </a:p>
          <a:p>
            <a:pPr lvl="2" eaLnBrk="1" hangingPunct="1"/>
            <a:r>
              <a:rPr lang="en-US" sz="2000" dirty="0" smtClean="0"/>
              <a:t>Responsible for planetary motions, holding things on the ground, etc</a:t>
            </a:r>
          </a:p>
          <a:p>
            <a:pPr lvl="1" eaLnBrk="1" hangingPunct="1"/>
            <a:r>
              <a:rPr lang="en-US" sz="2400" b="1" dirty="0"/>
              <a:t>Electroweak</a:t>
            </a:r>
          </a:p>
          <a:p>
            <a:pPr lvl="2" eaLnBrk="1" hangingPunct="1"/>
            <a:r>
              <a:rPr lang="en-US" b="1" dirty="0"/>
              <a:t>Weak</a:t>
            </a:r>
            <a:r>
              <a:rPr lang="en-US" dirty="0"/>
              <a:t>: Responsible for nuclear beta decay and effective only over distances of ~10</a:t>
            </a:r>
            <a:r>
              <a:rPr lang="en-US" baseline="30000" dirty="0">
                <a:ea typeface="Arial" pitchFamily="-84" charset="0"/>
                <a:cs typeface="Arial" pitchFamily="-84" charset="0"/>
              </a:rPr>
              <a:t>−</a:t>
            </a:r>
            <a:r>
              <a:rPr lang="en-US" baseline="30000" dirty="0"/>
              <a:t>15</a:t>
            </a:r>
            <a:r>
              <a:rPr lang="en-US" dirty="0"/>
              <a:t> </a:t>
            </a:r>
            <a:r>
              <a:rPr lang="en-US" dirty="0" err="1"/>
              <a:t>m</a:t>
            </a:r>
            <a:endParaRPr lang="en-US" dirty="0"/>
          </a:p>
          <a:p>
            <a:pPr lvl="2" eaLnBrk="1" hangingPunct="1"/>
            <a:r>
              <a:rPr lang="en-US" b="1" dirty="0"/>
              <a:t>Electromagnetic</a:t>
            </a:r>
            <a:r>
              <a:rPr lang="en-US" dirty="0" smtClean="0"/>
              <a:t>: Responsible for all non-gravitational interactions, such as all chemical reactions, friction, tension….</a:t>
            </a:r>
          </a:p>
          <a:p>
            <a:pPr lvl="2" eaLnBrk="1" hangingPunct="1"/>
            <a:endParaRPr lang="en-US" dirty="0" smtClean="0"/>
          </a:p>
          <a:p>
            <a:pPr lvl="2" eaLnBrk="1" hangingPunct="1"/>
            <a:r>
              <a:rPr lang="en-US" dirty="0" smtClean="0"/>
              <a:t>	</a:t>
            </a:r>
            <a:r>
              <a:rPr lang="en-US" dirty="0"/>
              <a:t> 	         </a:t>
            </a:r>
            <a:r>
              <a:rPr lang="en-US" dirty="0" smtClean="0"/>
              <a:t> 	(</a:t>
            </a:r>
            <a:r>
              <a:rPr lang="en-US" dirty="0"/>
              <a:t>Coulomb force</a:t>
            </a:r>
            <a:r>
              <a:rPr lang="en-US" dirty="0" smtClean="0"/>
              <a:t>)</a:t>
            </a:r>
          </a:p>
          <a:p>
            <a:pPr lvl="1" eaLnBrk="1" hangingPunct="1"/>
            <a:r>
              <a:rPr lang="en-US" sz="2800" b="1" dirty="0" smtClean="0"/>
              <a:t>Strong</a:t>
            </a:r>
            <a:r>
              <a:rPr lang="en-US" sz="2800" dirty="0"/>
              <a:t>: Responsible for “holding” the nucleus together and effective less than ~10</a:t>
            </a:r>
            <a:r>
              <a:rPr lang="en-US" sz="2800" baseline="30000" dirty="0">
                <a:ea typeface="Arial" pitchFamily="-84" charset="0"/>
                <a:cs typeface="Arial" pitchFamily="-84" charset="0"/>
              </a:rPr>
              <a:t>−</a:t>
            </a:r>
            <a:r>
              <a:rPr lang="en-US" sz="2800" baseline="30000" dirty="0"/>
              <a:t>15</a:t>
            </a:r>
            <a:r>
              <a:rPr lang="en-US" sz="2800" baseline="-25000" dirty="0"/>
              <a:t> </a:t>
            </a:r>
            <a:r>
              <a:rPr lang="en-US" sz="2800" dirty="0" err="1"/>
              <a:t>m</a:t>
            </a:r>
            <a:endParaRPr lang="en-US" sz="2800" dirty="0"/>
          </a:p>
        </p:txBody>
      </p:sp>
      <p:pic>
        <p:nvPicPr>
          <p:cNvPr id="29698" name="Picture 23"/>
          <p:cNvPicPr preferRelativeResize="0">
            <a:picLocks noChangeAspect="1" noChangeArrowheads="1"/>
          </p:cNvPicPr>
          <p:nvPr/>
        </p:nvPicPr>
        <p:blipFill>
          <a:blip r:embed="rId3"/>
          <a:srcRect/>
          <a:stretch>
            <a:fillRect/>
          </a:stretch>
        </p:blipFill>
        <p:spPr bwMode="auto">
          <a:xfrm>
            <a:off x="1838325" y="4572000"/>
            <a:ext cx="2047875" cy="777875"/>
          </a:xfrm>
          <a:prstGeom prst="rect">
            <a:avLst/>
          </a:prstGeom>
          <a:noFill/>
          <a:ln w="9525">
            <a:noFill/>
            <a:miter lim="800000"/>
            <a:headEnd/>
            <a:tailEnd/>
          </a:ln>
        </p:spPr>
      </p:pic>
      <p:sp>
        <p:nvSpPr>
          <p:cNvPr id="29699" name="Rectangle 2"/>
          <p:cNvSpPr>
            <a:spLocks noGrp="1" noChangeArrowheads="1"/>
          </p:cNvSpPr>
          <p:nvPr>
            <p:ph type="title"/>
          </p:nvPr>
        </p:nvSpPr>
        <p:spPr>
          <a:xfrm>
            <a:off x="457200" y="1"/>
            <a:ext cx="8229600" cy="838200"/>
          </a:xfrm>
        </p:spPr>
        <p:txBody>
          <a:bodyPr/>
          <a:lstStyle/>
          <a:p>
            <a:pPr eaLnBrk="1" hangingPunct="1"/>
            <a:r>
              <a:rPr lang="en-US" dirty="0"/>
              <a:t>Also in the Modern Context…</a:t>
            </a:r>
          </a:p>
        </p:txBody>
      </p:sp>
      <p:pic>
        <p:nvPicPr>
          <p:cNvPr id="29701" name="Picture 21"/>
          <p:cNvPicPr preferRelativeResize="0">
            <a:picLocks noChangeAspect="1" noChangeArrowheads="1"/>
          </p:cNvPicPr>
          <p:nvPr/>
        </p:nvPicPr>
        <p:blipFill>
          <a:blip r:embed="rId4"/>
          <a:srcRect/>
          <a:stretch>
            <a:fillRect/>
          </a:stretch>
        </p:blipFill>
        <p:spPr bwMode="auto">
          <a:xfrm>
            <a:off x="2971800" y="1143000"/>
            <a:ext cx="1990725" cy="7239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Monday, Oct. 8, 2012</a:t>
            </a:r>
            <a:endParaRPr lang="en-US"/>
          </a:p>
        </p:txBody>
      </p:sp>
      <p:sp>
        <p:nvSpPr>
          <p:cNvPr id="7" name="Slide Number Placeholder 6"/>
          <p:cNvSpPr>
            <a:spLocks noGrp="1"/>
          </p:cNvSpPr>
          <p:nvPr>
            <p:ph type="sldNum" sz="quarter" idx="12"/>
          </p:nvPr>
        </p:nvSpPr>
        <p:spPr/>
        <p:txBody>
          <a:bodyPr/>
          <a:lstStyle/>
          <a:p>
            <a:fld id="{ADB2E083-8E3A-1B42-A68A-F85B4CD88EAD}" type="slidenum">
              <a:rPr lang="en-US" smtClean="0"/>
              <a:pPr/>
              <a:t>12</a:t>
            </a:fld>
            <a:endParaRPr lang="en-US"/>
          </a:p>
        </p:txBody>
      </p:sp>
      <p:sp>
        <p:nvSpPr>
          <p:cNvPr id="8" name="Footer Placeholder 7"/>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animEffect transition="in" filter="wipe(left)">
                                      <p:cBhvr>
                                        <p:cTn id="7" dur="500"/>
                                        <p:tgtEl>
                                          <p:spTgt spid="297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700">
                                            <p:txEl>
                                              <p:pRg st="1" end="1"/>
                                            </p:txEl>
                                          </p:spTgt>
                                        </p:tgtEl>
                                        <p:attrNameLst>
                                          <p:attrName>style.visibility</p:attrName>
                                        </p:attrNameLst>
                                      </p:cBhvr>
                                      <p:to>
                                        <p:strVal val="visible"/>
                                      </p:to>
                                    </p:set>
                                    <p:animEffect transition="in" filter="wipe(left)">
                                      <p:cBhvr>
                                        <p:cTn id="12" dur="500"/>
                                        <p:tgtEl>
                                          <p:spTgt spid="29700">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9700">
                                            <p:txEl>
                                              <p:pRg st="3" end="3"/>
                                            </p:txEl>
                                          </p:spTgt>
                                        </p:tgtEl>
                                        <p:attrNameLst>
                                          <p:attrName>style.visibility</p:attrName>
                                        </p:attrNameLst>
                                      </p:cBhvr>
                                      <p:to>
                                        <p:strVal val="visible"/>
                                      </p:to>
                                    </p:set>
                                    <p:animEffect transition="in" filter="wipe(left)">
                                      <p:cBhvr>
                                        <p:cTn id="15" dur="500"/>
                                        <p:tgtEl>
                                          <p:spTgt spid="29700">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9701"/>
                                        </p:tgtEl>
                                        <p:attrNameLst>
                                          <p:attrName>style.visibility</p:attrName>
                                        </p:attrNameLst>
                                      </p:cBhvr>
                                      <p:to>
                                        <p:strVal val="visible"/>
                                      </p:to>
                                    </p:set>
                                    <p:animEffect transition="in" filter="wipe(left)">
                                      <p:cBhvr>
                                        <p:cTn id="20" dur="500"/>
                                        <p:tgtEl>
                                          <p:spTgt spid="29701"/>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9700">
                                            <p:txEl>
                                              <p:pRg st="4" end="4"/>
                                            </p:txEl>
                                          </p:spTgt>
                                        </p:tgtEl>
                                        <p:attrNameLst>
                                          <p:attrName>style.visibility</p:attrName>
                                        </p:attrNameLst>
                                      </p:cBhvr>
                                      <p:to>
                                        <p:strVal val="visible"/>
                                      </p:to>
                                    </p:set>
                                    <p:animEffect transition="in" filter="wipe(left)">
                                      <p:cBhvr>
                                        <p:cTn id="23" dur="500"/>
                                        <p:tgtEl>
                                          <p:spTgt spid="29700">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9700">
                                            <p:txEl>
                                              <p:pRg st="5" end="5"/>
                                            </p:txEl>
                                          </p:spTgt>
                                        </p:tgtEl>
                                        <p:attrNameLst>
                                          <p:attrName>style.visibility</p:attrName>
                                        </p:attrNameLst>
                                      </p:cBhvr>
                                      <p:to>
                                        <p:strVal val="visible"/>
                                      </p:to>
                                    </p:set>
                                    <p:animEffect transition="in" filter="wipe(left)">
                                      <p:cBhvr>
                                        <p:cTn id="28" dur="500"/>
                                        <p:tgtEl>
                                          <p:spTgt spid="29700">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9700">
                                            <p:txEl>
                                              <p:pRg st="6" end="6"/>
                                            </p:txEl>
                                          </p:spTgt>
                                        </p:tgtEl>
                                        <p:attrNameLst>
                                          <p:attrName>style.visibility</p:attrName>
                                        </p:attrNameLst>
                                      </p:cBhvr>
                                      <p:to>
                                        <p:strVal val="visible"/>
                                      </p:to>
                                    </p:set>
                                    <p:animEffect transition="in" filter="wipe(left)">
                                      <p:cBhvr>
                                        <p:cTn id="33" dur="500"/>
                                        <p:tgtEl>
                                          <p:spTgt spid="29700">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9700">
                                            <p:txEl>
                                              <p:pRg st="8" end="8"/>
                                            </p:txEl>
                                          </p:spTgt>
                                        </p:tgtEl>
                                        <p:attrNameLst>
                                          <p:attrName>style.visibility</p:attrName>
                                        </p:attrNameLst>
                                      </p:cBhvr>
                                      <p:to>
                                        <p:strVal val="visible"/>
                                      </p:to>
                                    </p:set>
                                    <p:animEffect transition="in" filter="wipe(left)">
                                      <p:cBhvr>
                                        <p:cTn id="38" dur="500"/>
                                        <p:tgtEl>
                                          <p:spTgt spid="29700">
                                            <p:txEl>
                                              <p:pRg st="8" end="8"/>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9700">
                                            <p:txEl>
                                              <p:pRg st="9" end="9"/>
                                            </p:txEl>
                                          </p:spTgt>
                                        </p:tgtEl>
                                        <p:attrNameLst>
                                          <p:attrName>style.visibility</p:attrName>
                                        </p:attrNameLst>
                                      </p:cBhvr>
                                      <p:to>
                                        <p:strVal val="visible"/>
                                      </p:to>
                                    </p:set>
                                    <p:animEffect transition="in" filter="wipe(left)">
                                      <p:cBhvr>
                                        <p:cTn id="41" dur="500"/>
                                        <p:tgtEl>
                                          <p:spTgt spid="29700">
                                            <p:txEl>
                                              <p:pRg st="9" end="9"/>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29698"/>
                                        </p:tgtEl>
                                        <p:attrNameLst>
                                          <p:attrName>style.visibility</p:attrName>
                                        </p:attrNameLst>
                                      </p:cBhvr>
                                      <p:to>
                                        <p:strVal val="visible"/>
                                      </p:to>
                                    </p:set>
                                    <p:animEffect transition="in" filter="wipe(down)">
                                      <p:cBhvr>
                                        <p:cTn id="46"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381000" y="77788"/>
            <a:ext cx="8382000" cy="684212"/>
          </a:xfrm>
        </p:spPr>
        <p:txBody>
          <a:bodyPr/>
          <a:lstStyle/>
          <a:p>
            <a:pPr eaLnBrk="1" hangingPunct="1">
              <a:defRPr/>
            </a:pPr>
            <a:r>
              <a:rPr lang="en-US" sz="4800" dirty="0" smtClean="0">
                <a:cs typeface="+mj-cs"/>
              </a:rPr>
              <a:t>Relevance of Gas Concept to Atoms</a:t>
            </a:r>
          </a:p>
        </p:txBody>
      </p:sp>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13</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
        <p:nvSpPr>
          <p:cNvPr id="7" name="Content Placeholder 6"/>
          <p:cNvSpPr>
            <a:spLocks noGrp="1"/>
          </p:cNvSpPr>
          <p:nvPr>
            <p:ph idx="1"/>
          </p:nvPr>
        </p:nvSpPr>
        <p:spPr>
          <a:xfrm>
            <a:off x="304800" y="990600"/>
            <a:ext cx="4267200" cy="5181600"/>
          </a:xfrm>
        </p:spPr>
        <p:txBody>
          <a:bodyPr/>
          <a:lstStyle/>
          <a:p>
            <a:r>
              <a:rPr lang="en-US" sz="2800" dirty="0" smtClean="0"/>
              <a:t>The idea of gas (17</a:t>
            </a:r>
            <a:r>
              <a:rPr lang="en-US" sz="2800" baseline="30000" dirty="0" smtClean="0"/>
              <a:t>th</a:t>
            </a:r>
            <a:r>
              <a:rPr lang="en-US" sz="2800" dirty="0" smtClean="0"/>
              <a:t> century) as a collection of small particles bouncing around with kinetic energy enabled concept of small, unseen objects</a:t>
            </a:r>
          </a:p>
          <a:p>
            <a:r>
              <a:rPr lang="en-US" sz="2800" dirty="0" smtClean="0"/>
              <a:t>This concept formed the bases of existence something small that make up matter </a:t>
            </a:r>
            <a:endParaRPr lang="en-US" sz="2800" dirty="0"/>
          </a:p>
        </p:txBody>
      </p:sp>
      <p:pic>
        <p:nvPicPr>
          <p:cNvPr id="8" name="Picture 1"/>
          <p:cNvPicPr>
            <a:picLocks/>
          </p:cNvPicPr>
          <p:nvPr/>
        </p:nvPicPr>
        <p:blipFill>
          <a:blip r:embed="rId2"/>
          <a:srcRect/>
          <a:stretch>
            <a:fillRect/>
          </a:stretch>
        </p:blipFill>
        <p:spPr bwMode="auto">
          <a:xfrm>
            <a:off x="4800600" y="1320800"/>
            <a:ext cx="4025900" cy="4470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left)">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7">
                                            <p:txEl>
                                              <p:pRg st="1" end="1"/>
                                            </p:txEl>
                                          </p:spTgt>
                                        </p:tgtEl>
                                        <p:attrNameLst>
                                          <p:attrName>style.visibility</p:attrName>
                                        </p:attrNameLst>
                                      </p:cBhvr>
                                      <p:to>
                                        <p:strVal val="visible"/>
                                      </p:to>
                                    </p:set>
                                    <p:animEffect transition="in" filter="wipe(left)">
                                      <p:cBhvr>
                                        <p:cTn id="19"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0" y="76200"/>
            <a:ext cx="8226425" cy="533400"/>
          </a:xfrm>
        </p:spPr>
        <p:txBody>
          <a:bodyPr/>
          <a:lstStyle/>
          <a:p>
            <a:pPr eaLnBrk="1" hangingPunct="1"/>
            <a:r>
              <a:rPr lang="en-US" dirty="0" smtClean="0"/>
              <a:t>The </a:t>
            </a:r>
            <a:r>
              <a:rPr lang="en-US" dirty="0"/>
              <a:t>Atomic Theory of Matter</a:t>
            </a:r>
          </a:p>
        </p:txBody>
      </p:sp>
      <p:sp>
        <p:nvSpPr>
          <p:cNvPr id="33795" name="Rectangle 3"/>
          <p:cNvSpPr>
            <a:spLocks noGrp="1" noChangeArrowheads="1"/>
          </p:cNvSpPr>
          <p:nvPr>
            <p:ph type="body" idx="1"/>
          </p:nvPr>
        </p:nvSpPr>
        <p:spPr>
          <a:xfrm>
            <a:off x="0" y="533400"/>
            <a:ext cx="9144000" cy="5562600"/>
          </a:xfrm>
        </p:spPr>
        <p:txBody>
          <a:bodyPr/>
          <a:lstStyle/>
          <a:p>
            <a:pPr eaLnBrk="1" hangingPunct="1">
              <a:spcBef>
                <a:spcPct val="0"/>
              </a:spcBef>
            </a:pPr>
            <a:r>
              <a:rPr lang="en-US" sz="2400" dirty="0" smtClean="0"/>
              <a:t>Concept </a:t>
            </a:r>
            <a:r>
              <a:rPr lang="en-US" sz="2400" dirty="0" smtClean="0"/>
              <a:t>initiated </a:t>
            </a:r>
            <a:r>
              <a:rPr lang="en-US" sz="2400" dirty="0"/>
              <a:t>by Democritus and Leucippus (~450 B.C.)</a:t>
            </a:r>
          </a:p>
          <a:p>
            <a:pPr eaLnBrk="1" hangingPunct="1">
              <a:spcBef>
                <a:spcPct val="0"/>
              </a:spcBef>
              <a:buFont typeface="Wingdings" pitchFamily="-84" charset="2"/>
              <a:buNone/>
            </a:pPr>
            <a:r>
              <a:rPr lang="en-US" sz="2400" dirty="0"/>
              <a:t>    (first to us the Greek </a:t>
            </a:r>
            <a:r>
              <a:rPr lang="en-US" sz="2400" i="1" dirty="0" err="1"/>
              <a:t>atomos</a:t>
            </a:r>
            <a:r>
              <a:rPr lang="en-US" sz="2400" dirty="0"/>
              <a:t>,</a:t>
            </a:r>
            <a:r>
              <a:rPr lang="en-US" sz="2400" dirty="0">
                <a:solidFill>
                  <a:srgbClr val="FFFF66"/>
                </a:solidFill>
              </a:rPr>
              <a:t> </a:t>
            </a:r>
            <a:r>
              <a:rPr lang="en-US" sz="2400" dirty="0"/>
              <a:t>meaning “indivisible”</a:t>
            </a:r>
            <a:r>
              <a:rPr lang="en-US" sz="2400" i="1" dirty="0"/>
              <a:t>)</a:t>
            </a:r>
          </a:p>
          <a:p>
            <a:pPr eaLnBrk="1" hangingPunct="1">
              <a:spcBef>
                <a:spcPct val="0"/>
              </a:spcBef>
            </a:pPr>
            <a:r>
              <a:rPr lang="en-US" sz="2400" dirty="0"/>
              <a:t>In addition to fundamental contributions by Boyle, Charles, and Gay-Lussac, Proust (1754 – 1826) proposes the </a:t>
            </a:r>
            <a:r>
              <a:rPr lang="en-US" sz="2400" b="1" dirty="0"/>
              <a:t>law of definite proportions</a:t>
            </a:r>
          </a:p>
          <a:p>
            <a:pPr eaLnBrk="1" hangingPunct="1">
              <a:spcBef>
                <a:spcPct val="0"/>
              </a:spcBef>
            </a:pPr>
            <a:r>
              <a:rPr lang="en-US" sz="2400" dirty="0"/>
              <a:t>Dalton advances the </a:t>
            </a:r>
            <a:r>
              <a:rPr lang="en-US" sz="2400" b="1" dirty="0"/>
              <a:t>atomic theory of matter</a:t>
            </a:r>
            <a:r>
              <a:rPr lang="en-US" sz="2400" dirty="0"/>
              <a:t> to explain the law of definite proportions</a:t>
            </a:r>
          </a:p>
          <a:p>
            <a:pPr eaLnBrk="1" hangingPunct="1">
              <a:spcBef>
                <a:spcPct val="0"/>
              </a:spcBef>
            </a:pPr>
            <a:r>
              <a:rPr lang="en-US" sz="2400" dirty="0"/>
              <a:t>Avogadro proposes that all gases at the same temperature, pressure, and volume contain the </a:t>
            </a:r>
            <a:r>
              <a:rPr lang="en-US" sz="2400" b="1" i="1" dirty="0"/>
              <a:t>same number of molecules (atoms)</a:t>
            </a:r>
            <a:r>
              <a:rPr lang="en-US" sz="2400" dirty="0"/>
              <a:t>; viz. 6.02 </a:t>
            </a:r>
            <a:r>
              <a:rPr lang="en-US" sz="2400" dirty="0">
                <a:ea typeface="Arial" pitchFamily="-84" charset="0"/>
                <a:cs typeface="Arial" pitchFamily="-84" charset="0"/>
              </a:rPr>
              <a:t>×</a:t>
            </a:r>
            <a:r>
              <a:rPr lang="en-US" sz="2400" dirty="0"/>
              <a:t> 10</a:t>
            </a:r>
            <a:r>
              <a:rPr lang="en-US" sz="2400" baseline="30000" dirty="0"/>
              <a:t>23 </a:t>
            </a:r>
            <a:r>
              <a:rPr lang="en-US" sz="2400" dirty="0"/>
              <a:t>atoms</a:t>
            </a:r>
            <a:endParaRPr lang="en-US" sz="2400" dirty="0">
              <a:solidFill>
                <a:srgbClr val="FFFF66"/>
              </a:solidFill>
            </a:endParaRPr>
          </a:p>
          <a:p>
            <a:pPr eaLnBrk="1" hangingPunct="1">
              <a:spcBef>
                <a:spcPct val="0"/>
              </a:spcBef>
            </a:pPr>
            <a:r>
              <a:rPr lang="en-US" sz="2400" dirty="0" err="1"/>
              <a:t>Cannizzaro</a:t>
            </a:r>
            <a:r>
              <a:rPr lang="en-US" sz="2400" dirty="0"/>
              <a:t> (1826 – 1910) makes the distinction between atoms and molecules advancing the ideas of Avogadro</a:t>
            </a:r>
            <a:r>
              <a:rPr lang="en-US" sz="1200" dirty="0" smtClean="0"/>
              <a:t>.</a:t>
            </a:r>
          </a:p>
          <a:p>
            <a:pPr eaLnBrk="1" hangingPunct="1"/>
            <a:r>
              <a:rPr lang="en-US" sz="2400" dirty="0" smtClean="0"/>
              <a:t>Maxwell derives the speed distribution of atoms in a gas</a:t>
            </a:r>
            <a:endParaRPr lang="en-US" sz="1400" dirty="0" smtClean="0"/>
          </a:p>
          <a:p>
            <a:pPr eaLnBrk="1" hangingPunct="1"/>
            <a:r>
              <a:rPr lang="en-US" sz="2400" dirty="0" smtClean="0"/>
              <a:t>Robert Brown (1753 – 1858) observes microscopic “random” motion of suspended grains of pollen in water</a:t>
            </a:r>
            <a:endParaRPr lang="en-US" sz="1400" dirty="0" smtClean="0"/>
          </a:p>
          <a:p>
            <a:pPr eaLnBrk="1" hangingPunct="1"/>
            <a:r>
              <a:rPr lang="en-US" sz="2400" dirty="0" smtClean="0"/>
              <a:t>Einstein in the 20</a:t>
            </a:r>
            <a:r>
              <a:rPr lang="en-US" sz="2400" baseline="30000" dirty="0" smtClean="0"/>
              <a:t>th</a:t>
            </a:r>
            <a:r>
              <a:rPr lang="en-US" sz="2400" dirty="0" smtClean="0"/>
              <a:t> century explains this random motion using atomic </a:t>
            </a:r>
            <a:r>
              <a:rPr lang="en-US" sz="2400" dirty="0" smtClean="0"/>
              <a:t>theory</a:t>
            </a:r>
            <a:endParaRPr lang="en-US" sz="2400" dirty="0" smtClean="0"/>
          </a:p>
          <a:p>
            <a:pPr eaLnBrk="1" hangingPunct="1">
              <a:spcBef>
                <a:spcPct val="0"/>
              </a:spcBef>
            </a:pPr>
            <a:endParaRPr lang="en-US" sz="1200" i="1" dirty="0"/>
          </a:p>
        </p:txBody>
      </p:sp>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14</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wipe(left)">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wipe(left)">
                                      <p:cBhvr>
                                        <p:cTn id="12" dur="500"/>
                                        <p:tgtEl>
                                          <p:spTgt spid="33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wipe(left)">
                                      <p:cBhvr>
                                        <p:cTn id="17" dur="500"/>
                                        <p:tgtEl>
                                          <p:spTgt spid="337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3795">
                                            <p:txEl>
                                              <p:pRg st="3" end="3"/>
                                            </p:txEl>
                                          </p:spTgt>
                                        </p:tgtEl>
                                        <p:attrNameLst>
                                          <p:attrName>style.visibility</p:attrName>
                                        </p:attrNameLst>
                                      </p:cBhvr>
                                      <p:to>
                                        <p:strVal val="visible"/>
                                      </p:to>
                                    </p:set>
                                    <p:animEffect transition="in" filter="wipe(left)">
                                      <p:cBhvr>
                                        <p:cTn id="22" dur="500"/>
                                        <p:tgtEl>
                                          <p:spTgt spid="337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3795">
                                            <p:txEl>
                                              <p:pRg st="4" end="4"/>
                                            </p:txEl>
                                          </p:spTgt>
                                        </p:tgtEl>
                                        <p:attrNameLst>
                                          <p:attrName>style.visibility</p:attrName>
                                        </p:attrNameLst>
                                      </p:cBhvr>
                                      <p:to>
                                        <p:strVal val="visible"/>
                                      </p:to>
                                    </p:set>
                                    <p:animEffect transition="in" filter="wipe(left)">
                                      <p:cBhvr>
                                        <p:cTn id="27" dur="500"/>
                                        <p:tgtEl>
                                          <p:spTgt spid="337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3795">
                                            <p:txEl>
                                              <p:pRg st="5" end="5"/>
                                            </p:txEl>
                                          </p:spTgt>
                                        </p:tgtEl>
                                        <p:attrNameLst>
                                          <p:attrName>style.visibility</p:attrName>
                                        </p:attrNameLst>
                                      </p:cBhvr>
                                      <p:to>
                                        <p:strVal val="visible"/>
                                      </p:to>
                                    </p:set>
                                    <p:animEffect transition="in" filter="wipe(left)">
                                      <p:cBhvr>
                                        <p:cTn id="32" dur="500"/>
                                        <p:tgtEl>
                                          <p:spTgt spid="337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3795">
                                            <p:txEl>
                                              <p:pRg st="6" end="6"/>
                                            </p:txEl>
                                          </p:spTgt>
                                        </p:tgtEl>
                                        <p:attrNameLst>
                                          <p:attrName>style.visibility</p:attrName>
                                        </p:attrNameLst>
                                      </p:cBhvr>
                                      <p:to>
                                        <p:strVal val="visible"/>
                                      </p:to>
                                    </p:set>
                                    <p:animEffect transition="in" filter="wipe(left)">
                                      <p:cBhvr>
                                        <p:cTn id="37" dur="500"/>
                                        <p:tgtEl>
                                          <p:spTgt spid="3379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3795">
                                            <p:txEl>
                                              <p:pRg st="7" end="7"/>
                                            </p:txEl>
                                          </p:spTgt>
                                        </p:tgtEl>
                                        <p:attrNameLst>
                                          <p:attrName>style.visibility</p:attrName>
                                        </p:attrNameLst>
                                      </p:cBhvr>
                                      <p:to>
                                        <p:strVal val="visible"/>
                                      </p:to>
                                    </p:set>
                                    <p:animEffect transition="in" filter="wipe(left)">
                                      <p:cBhvr>
                                        <p:cTn id="42" dur="500"/>
                                        <p:tgtEl>
                                          <p:spTgt spid="3379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3795">
                                            <p:txEl>
                                              <p:pRg st="8" end="8"/>
                                            </p:txEl>
                                          </p:spTgt>
                                        </p:tgtEl>
                                        <p:attrNameLst>
                                          <p:attrName>style.visibility</p:attrName>
                                        </p:attrNameLst>
                                      </p:cBhvr>
                                      <p:to>
                                        <p:strVal val="visible"/>
                                      </p:to>
                                    </p:set>
                                    <p:animEffect transition="in" filter="wipe(left)">
                                      <p:cBhvr>
                                        <p:cTn id="47" dur="500"/>
                                        <p:tgtEl>
                                          <p:spTgt spid="337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152400"/>
            <a:ext cx="9144000" cy="715962"/>
          </a:xfrm>
        </p:spPr>
        <p:txBody>
          <a:bodyPr/>
          <a:lstStyle/>
          <a:p>
            <a:pPr eaLnBrk="1" hangingPunct="1"/>
            <a:r>
              <a:rPr lang="en-US" sz="4000" dirty="0"/>
              <a:t>Overwhelming Evidence for Existence of Atoms</a:t>
            </a:r>
          </a:p>
        </p:txBody>
      </p:sp>
      <p:sp>
        <p:nvSpPr>
          <p:cNvPr id="36867" name="Rectangle 3"/>
          <p:cNvSpPr>
            <a:spLocks noGrp="1" noChangeArrowheads="1"/>
          </p:cNvSpPr>
          <p:nvPr>
            <p:ph type="body" idx="1"/>
          </p:nvPr>
        </p:nvSpPr>
        <p:spPr>
          <a:xfrm>
            <a:off x="457200" y="990600"/>
            <a:ext cx="8305800" cy="4800600"/>
          </a:xfrm>
        </p:spPr>
        <p:txBody>
          <a:bodyPr/>
          <a:lstStyle/>
          <a:p>
            <a:pPr eaLnBrk="1" hangingPunct="1">
              <a:lnSpc>
                <a:spcPct val="80000"/>
              </a:lnSpc>
            </a:pPr>
            <a:r>
              <a:rPr lang="en-US" sz="3600" dirty="0"/>
              <a:t>Max Planck (1858 – 1947) advances the concept to explain blackbody radiation by use of submicroscopic “quanta”</a:t>
            </a:r>
          </a:p>
          <a:p>
            <a:pPr eaLnBrk="1" hangingPunct="1">
              <a:lnSpc>
                <a:spcPct val="80000"/>
              </a:lnSpc>
            </a:pPr>
            <a:r>
              <a:rPr lang="en-US" sz="3600" dirty="0"/>
              <a:t>Boltzmann requires existence of atoms for his advances in statistical mechanics</a:t>
            </a:r>
          </a:p>
          <a:p>
            <a:pPr eaLnBrk="1" hangingPunct="1">
              <a:lnSpc>
                <a:spcPct val="80000"/>
              </a:lnSpc>
            </a:pPr>
            <a:r>
              <a:rPr lang="en-US" sz="3600" dirty="0"/>
              <a:t>Albert Einstein (1879 – 1955) uses molecules to explain Brownian motion and determines the approximate value of their size and mass</a:t>
            </a:r>
          </a:p>
          <a:p>
            <a:pPr eaLnBrk="1" hangingPunct="1">
              <a:lnSpc>
                <a:spcPct val="80000"/>
              </a:lnSpc>
            </a:pPr>
            <a:r>
              <a:rPr lang="en-US" sz="3600" dirty="0"/>
              <a:t>Jean Perrin (1870 – 1942) experimentally verifies Einstein’s predictions </a:t>
            </a:r>
          </a:p>
        </p:txBody>
      </p:sp>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15</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wipe(left)">
                                      <p:cBhvr>
                                        <p:cTn id="7" dur="5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wipe(left)">
                                      <p:cBhvr>
                                        <p:cTn id="12" dur="500"/>
                                        <p:tgtEl>
                                          <p:spTgt spid="36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wipe(left)">
                                      <p:cBhvr>
                                        <p:cTn id="17" dur="500"/>
                                        <p:tgtEl>
                                          <p:spTgt spid="36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6867">
                                            <p:txEl>
                                              <p:pRg st="3" end="3"/>
                                            </p:txEl>
                                          </p:spTgt>
                                        </p:tgtEl>
                                        <p:attrNameLst>
                                          <p:attrName>style.visibility</p:attrName>
                                        </p:attrNameLst>
                                      </p:cBhvr>
                                      <p:to>
                                        <p:strVal val="visible"/>
                                      </p:to>
                                    </p:set>
                                    <p:animEffect transition="in" filter="wipe(left)">
                                      <p:cBhvr>
                                        <p:cTn id="22" dur="500"/>
                                        <p:tgtEl>
                                          <p:spTgt spid="36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76200"/>
            <a:ext cx="8229600" cy="792162"/>
          </a:xfrm>
        </p:spPr>
        <p:txBody>
          <a:bodyPr/>
          <a:lstStyle/>
          <a:p>
            <a:pPr eaLnBrk="1" hangingPunct="1"/>
            <a:r>
              <a:rPr lang="en-US" sz="4800" dirty="0"/>
              <a:t>Further Complications</a:t>
            </a:r>
          </a:p>
        </p:txBody>
      </p:sp>
      <p:sp>
        <p:nvSpPr>
          <p:cNvPr id="38915" name="Rectangle 3"/>
          <p:cNvSpPr>
            <a:spLocks noGrp="1" noChangeArrowheads="1"/>
          </p:cNvSpPr>
          <p:nvPr>
            <p:ph type="body" idx="1"/>
          </p:nvPr>
        </p:nvSpPr>
        <p:spPr>
          <a:xfrm>
            <a:off x="304800" y="838200"/>
            <a:ext cx="8305799" cy="2514600"/>
          </a:xfrm>
        </p:spPr>
        <p:txBody>
          <a:bodyPr/>
          <a:lstStyle/>
          <a:p>
            <a:pPr eaLnBrk="1" hangingPunct="1">
              <a:buFont typeface="Wingdings" pitchFamily="-84" charset="2"/>
              <a:buNone/>
            </a:pPr>
            <a:r>
              <a:rPr lang="en-US" sz="2800" dirty="0"/>
              <a:t>Three fundamental problems</a:t>
            </a:r>
            <a:r>
              <a:rPr lang="en-US" sz="2800" dirty="0" smtClean="0"/>
              <a:t>:</a:t>
            </a:r>
            <a:endParaRPr lang="en-US" sz="1050" dirty="0" smtClean="0"/>
          </a:p>
          <a:p>
            <a:pPr eaLnBrk="1" hangingPunct="1"/>
            <a:r>
              <a:rPr lang="en-US" sz="2800" dirty="0" smtClean="0">
                <a:solidFill>
                  <a:srgbClr val="800000"/>
                </a:solidFill>
              </a:rPr>
              <a:t>The (non) existence </a:t>
            </a:r>
            <a:r>
              <a:rPr lang="en-US" sz="2800" dirty="0">
                <a:solidFill>
                  <a:srgbClr val="800000"/>
                </a:solidFill>
              </a:rPr>
              <a:t>of </a:t>
            </a:r>
            <a:r>
              <a:rPr lang="en-US" sz="2800" dirty="0" smtClean="0">
                <a:solidFill>
                  <a:srgbClr val="800000"/>
                </a:solidFill>
              </a:rPr>
              <a:t>an EM </a:t>
            </a:r>
            <a:r>
              <a:rPr lang="en-US" sz="2800" dirty="0">
                <a:solidFill>
                  <a:srgbClr val="800000"/>
                </a:solidFill>
              </a:rPr>
              <a:t>medium</a:t>
            </a:r>
            <a:r>
              <a:rPr lang="en-US" sz="2800" dirty="0" smtClean="0">
                <a:solidFill>
                  <a:srgbClr val="800000"/>
                </a:solidFill>
              </a:rPr>
              <a:t> </a:t>
            </a:r>
            <a:r>
              <a:rPr lang="en-US" sz="2800" dirty="0" smtClean="0"/>
              <a:t>that transmits light from the sun</a:t>
            </a:r>
          </a:p>
          <a:p>
            <a:pPr eaLnBrk="1" hangingPunct="1"/>
            <a:r>
              <a:rPr lang="en-US" sz="2800" dirty="0"/>
              <a:t>The</a:t>
            </a:r>
            <a:r>
              <a:rPr lang="en-US" sz="2800" dirty="0" smtClean="0"/>
              <a:t> observed </a:t>
            </a:r>
            <a:r>
              <a:rPr lang="en-US" sz="2800" dirty="0">
                <a:solidFill>
                  <a:srgbClr val="800000"/>
                </a:solidFill>
              </a:rPr>
              <a:t>differences in the electric and magnetic field between stationary and moving reference </a:t>
            </a:r>
            <a:r>
              <a:rPr lang="en-US" sz="2800" dirty="0"/>
              <a:t>systems</a:t>
            </a:r>
            <a:r>
              <a:rPr lang="en-US" sz="2800" dirty="0" smtClean="0"/>
              <a:t> </a:t>
            </a:r>
            <a:endParaRPr lang="en-US" sz="2800" dirty="0"/>
          </a:p>
        </p:txBody>
      </p:sp>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16</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
        <p:nvSpPr>
          <p:cNvPr id="7" name="Rectangle 3"/>
          <p:cNvSpPr txBox="1">
            <a:spLocks noChangeArrowheads="1"/>
          </p:cNvSpPr>
          <p:nvPr/>
        </p:nvSpPr>
        <p:spPr bwMode="auto">
          <a:xfrm>
            <a:off x="304800" y="3276600"/>
            <a:ext cx="5486400"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rPr>
              <a:t>The </a:t>
            </a:r>
            <a:r>
              <a:rPr kumimoji="0" lang="en-US" sz="2800" b="0" i="0" u="none" strike="noStrike" kern="0" cap="none" spc="0" normalizeH="0" baseline="0" noProof="0" dirty="0" smtClean="0">
                <a:ln>
                  <a:noFill/>
                </a:ln>
                <a:solidFill>
                  <a:srgbClr val="800000"/>
                </a:solidFill>
                <a:effectLst/>
                <a:uLnTx/>
                <a:uFillTx/>
                <a:latin typeface="+mn-lt"/>
                <a:ea typeface="ＭＳ Ｐゴシック" pitchFamily="-1" charset="-128"/>
                <a:cs typeface="ＭＳ Ｐゴシック" pitchFamily="-1" charset="-128"/>
              </a:rPr>
              <a:t>failure of classical physics to explain blackbody radiation </a:t>
            </a:r>
            <a:r>
              <a:rPr kumimoji="0" lang="en-US" sz="2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rPr>
              <a:t>in which characteristic spectra of radiation that cover the entire EM wavelengths were observed depending on temperature not on the body itself</a:t>
            </a:r>
            <a:endParaRPr kumimoji="0" lang="en-US" sz="2800" b="0" i="0" u="none" strike="noStrike" kern="0" cap="none" spc="0" normalizeH="0" baseline="0" noProof="0" dirty="0">
              <a:ln>
                <a:noFill/>
              </a:ln>
              <a:solidFill>
                <a:srgbClr val="FFFF66"/>
              </a:solidFill>
              <a:effectLst/>
              <a:uLnTx/>
              <a:uFillTx/>
              <a:latin typeface="+mn-lt"/>
              <a:ea typeface="ＭＳ Ｐゴシック" pitchFamily="-1" charset="-128"/>
              <a:cs typeface="ＭＳ Ｐゴシック" pitchFamily="-1" charset="-128"/>
            </a:endParaRPr>
          </a:p>
        </p:txBody>
      </p:sp>
      <p:pic>
        <p:nvPicPr>
          <p:cNvPr id="9" name="Picture 1"/>
          <p:cNvPicPr>
            <a:picLocks/>
          </p:cNvPicPr>
          <p:nvPr/>
        </p:nvPicPr>
        <p:blipFill>
          <a:blip r:embed="rId3"/>
          <a:srcRect/>
          <a:stretch>
            <a:fillRect/>
          </a:stretch>
        </p:blipFill>
        <p:spPr bwMode="auto">
          <a:xfrm>
            <a:off x="5715000" y="3352800"/>
            <a:ext cx="3276600" cy="3352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wipe(left)">
                                      <p:cBhvr>
                                        <p:cTn id="7" dur="500"/>
                                        <p:tgtEl>
                                          <p:spTgt spid="38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wipe(left)">
                                      <p:cBhvr>
                                        <p:cTn id="12" dur="500"/>
                                        <p:tgtEl>
                                          <p:spTgt spid="389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wipe(left)">
                                      <p:cBhvr>
                                        <p:cTn id="17" dur="500"/>
                                        <p:tgtEl>
                                          <p:spTgt spid="389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P spid="7"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304800"/>
            <a:ext cx="7772400" cy="1143000"/>
          </a:xfrm>
        </p:spPr>
        <p:txBody>
          <a:bodyPr/>
          <a:lstStyle/>
          <a:p>
            <a:pPr eaLnBrk="1" hangingPunct="1"/>
            <a:r>
              <a:rPr lang="en-US" dirty="0"/>
              <a:t>Additional Discoveries Contribute to the Complications</a:t>
            </a:r>
          </a:p>
        </p:txBody>
      </p:sp>
      <p:sp>
        <p:nvSpPr>
          <p:cNvPr id="39939" name="Rectangle 3"/>
          <p:cNvSpPr>
            <a:spLocks noGrp="1" noChangeArrowheads="1"/>
          </p:cNvSpPr>
          <p:nvPr>
            <p:ph type="body" idx="1"/>
          </p:nvPr>
        </p:nvSpPr>
        <p:spPr>
          <a:xfrm>
            <a:off x="457200" y="1717675"/>
            <a:ext cx="8229600" cy="4225925"/>
          </a:xfrm>
        </p:spPr>
        <p:txBody>
          <a:bodyPr/>
          <a:lstStyle/>
          <a:p>
            <a:pPr eaLnBrk="1" hangingPunct="1"/>
            <a:r>
              <a:rPr lang="en-US" sz="3600" dirty="0"/>
              <a:t>Discovery of x-</a:t>
            </a:r>
            <a:r>
              <a:rPr lang="en-US" sz="3600" dirty="0" smtClean="0"/>
              <a:t>rays (1895, Rontgen)</a:t>
            </a:r>
          </a:p>
          <a:p>
            <a:pPr eaLnBrk="1" hangingPunct="1"/>
            <a:r>
              <a:rPr lang="en-US" sz="3600" dirty="0"/>
              <a:t>Discovery of </a:t>
            </a:r>
            <a:r>
              <a:rPr lang="en-US" sz="3600" dirty="0" smtClean="0"/>
              <a:t>radioactivity (1896, Becquerel)</a:t>
            </a:r>
          </a:p>
          <a:p>
            <a:pPr eaLnBrk="1" hangingPunct="1"/>
            <a:r>
              <a:rPr lang="en-US" sz="3600" dirty="0"/>
              <a:t>Discovery of the </a:t>
            </a:r>
            <a:r>
              <a:rPr lang="en-US" sz="3600" dirty="0" smtClean="0"/>
              <a:t>electron (1897, Thompson)</a:t>
            </a:r>
          </a:p>
          <a:p>
            <a:pPr eaLnBrk="1" hangingPunct="1"/>
            <a:r>
              <a:rPr lang="en-US" sz="3600" dirty="0"/>
              <a:t>Discovery of the Zeeman </a:t>
            </a:r>
            <a:r>
              <a:rPr lang="en-US" sz="3600" dirty="0" smtClean="0"/>
              <a:t>effect (1896, Zeeman) dependence of spectral frequency on magnetic field</a:t>
            </a:r>
          </a:p>
          <a:p>
            <a:pPr algn="ctr" eaLnBrk="1" hangingPunct="1">
              <a:buFont typeface="Wingdings" pitchFamily="-84" charset="2"/>
              <a:buNone/>
            </a:pPr>
            <a:endParaRPr lang="en-US" sz="3600" dirty="0"/>
          </a:p>
          <a:p>
            <a:pPr eaLnBrk="1" hangingPunct="1"/>
            <a:endParaRPr lang="en-US" sz="3600" dirty="0">
              <a:solidFill>
                <a:srgbClr val="FFFF66"/>
              </a:solidFill>
            </a:endParaRPr>
          </a:p>
        </p:txBody>
      </p:sp>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17</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wipe(left)">
                                      <p:cBhvr>
                                        <p:cTn id="7" dur="500"/>
                                        <p:tgtEl>
                                          <p:spTgt spid="39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wipe(left)">
                                      <p:cBhvr>
                                        <p:cTn id="12" dur="500"/>
                                        <p:tgtEl>
                                          <p:spTgt spid="399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wipe(left)">
                                      <p:cBhvr>
                                        <p:cTn id="17" dur="500"/>
                                        <p:tgtEl>
                                          <p:spTgt spid="399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wipe(left)">
                                      <p:cBhvr>
                                        <p:cTn id="22" dur="500"/>
                                        <p:tgtEl>
                                          <p:spTgt spid="399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a:xfrm>
            <a:off x="457200" y="-152400"/>
            <a:ext cx="8226425" cy="1017587"/>
          </a:xfrm>
        </p:spPr>
        <p:txBody>
          <a:bodyPr/>
          <a:lstStyle/>
          <a:p>
            <a:pPr eaLnBrk="1" hangingPunct="1"/>
            <a:r>
              <a:rPr lang="en-US" dirty="0">
                <a:ea typeface="ＭＳ Ｐゴシック" pitchFamily="-84" charset="-128"/>
                <a:cs typeface="ＭＳ Ｐゴシック" pitchFamily="-84" charset="-128"/>
              </a:rPr>
              <a:t>Newtonian (Classical) Relativity</a:t>
            </a:r>
          </a:p>
        </p:txBody>
      </p:sp>
      <p:sp>
        <p:nvSpPr>
          <p:cNvPr id="17410" name="Rectangle 3"/>
          <p:cNvSpPr>
            <a:spLocks noGrp="1" noChangeArrowheads="1"/>
          </p:cNvSpPr>
          <p:nvPr>
            <p:ph type="subTitle" idx="1"/>
          </p:nvPr>
        </p:nvSpPr>
        <p:spPr>
          <a:xfrm>
            <a:off x="228600" y="914400"/>
            <a:ext cx="8534400" cy="5181600"/>
          </a:xfrm>
        </p:spPr>
        <p:txBody>
          <a:bodyPr/>
          <a:lstStyle/>
          <a:p>
            <a:pPr marL="347663" indent="-347663" algn="just" eaLnBrk="1" hangingPunct="1"/>
            <a:r>
              <a:rPr lang="en-US" sz="2800" dirty="0" smtClean="0">
                <a:ea typeface="ＭＳ Ｐゴシック" pitchFamily="-84" charset="-128"/>
                <a:cs typeface="ＭＳ Ｐゴシック" pitchFamily="-84" charset="-128"/>
              </a:rPr>
              <a:t>It </a:t>
            </a:r>
            <a:r>
              <a:rPr lang="en-US" sz="2800" dirty="0">
                <a:ea typeface="ＭＳ Ｐゴシック" pitchFamily="-84" charset="-128"/>
                <a:cs typeface="ＭＳ Ｐゴシック" pitchFamily="-84" charset="-128"/>
              </a:rPr>
              <a:t>is assumed that </a:t>
            </a:r>
            <a:r>
              <a:rPr lang="en-US" sz="2800" dirty="0" smtClean="0">
                <a:ea typeface="ＭＳ Ｐゴシック" pitchFamily="-84" charset="-128"/>
                <a:cs typeface="ＭＳ Ｐゴシック" pitchFamily="-84" charset="-128"/>
              </a:rPr>
              <a:t>Newton’</a:t>
            </a:r>
            <a:r>
              <a:rPr lang="en-US" altLang="ja-JP" sz="2800" dirty="0" smtClean="0">
                <a:ea typeface="ＭＳ Ｐゴシック" pitchFamily="-84" charset="-128"/>
                <a:cs typeface="ＭＳ Ｐゴシック" pitchFamily="-84" charset="-128"/>
              </a:rPr>
              <a:t>s </a:t>
            </a:r>
            <a:r>
              <a:rPr lang="en-US" altLang="ja-JP" sz="2800" dirty="0">
                <a:ea typeface="ＭＳ Ｐゴシック" pitchFamily="-84" charset="-128"/>
                <a:cs typeface="ＭＳ Ｐゴシック" pitchFamily="-84" charset="-128"/>
              </a:rPr>
              <a:t>laws of motion must be measured with respect to (relative to) some reference </a:t>
            </a:r>
            <a:r>
              <a:rPr lang="en-US" altLang="ja-JP" sz="2800" dirty="0" smtClean="0">
                <a:ea typeface="ＭＳ Ｐゴシック" pitchFamily="-84" charset="-128"/>
                <a:cs typeface="ＭＳ Ｐゴシック" pitchFamily="-84" charset="-128"/>
              </a:rPr>
              <a:t>frame.</a:t>
            </a:r>
          </a:p>
          <a:p>
            <a:pPr marL="347663" indent="-347663" algn="just" eaLnBrk="1" hangingPunct="1"/>
            <a:r>
              <a:rPr lang="en-US" sz="2800" dirty="0" smtClean="0">
                <a:ea typeface="ＭＳ Ｐゴシック" pitchFamily="-84" charset="-128"/>
                <a:cs typeface="ＭＳ Ｐゴシック" pitchFamily="-84" charset="-128"/>
              </a:rPr>
              <a:t>A reference frame is called an </a:t>
            </a:r>
            <a:r>
              <a:rPr lang="en-US" sz="2800" b="1" dirty="0" smtClean="0">
                <a:ea typeface="ＭＳ Ｐゴシック" pitchFamily="-84" charset="-128"/>
                <a:cs typeface="ＭＳ Ｐゴシック" pitchFamily="-84" charset="-128"/>
              </a:rPr>
              <a:t>inertial frame</a:t>
            </a:r>
            <a:r>
              <a:rPr lang="en-US" sz="2800" dirty="0" smtClean="0">
                <a:ea typeface="ＭＳ Ｐゴシック" pitchFamily="-84" charset="-128"/>
                <a:cs typeface="ＭＳ Ｐゴシック" pitchFamily="-84" charset="-128"/>
              </a:rPr>
              <a:t> if Newton laws are valid in that frame.</a:t>
            </a:r>
          </a:p>
          <a:p>
            <a:pPr marL="347663" indent="-347663" algn="just" eaLnBrk="1" hangingPunct="1"/>
            <a:r>
              <a:rPr lang="en-US" sz="2800" dirty="0" smtClean="0">
                <a:ea typeface="ＭＳ Ｐゴシック" pitchFamily="-84" charset="-128"/>
                <a:cs typeface="ＭＳ Ｐゴシック" pitchFamily="-84" charset="-128"/>
              </a:rPr>
              <a:t>Such a frame is established when a body, not subjected to net external forces, is observed to move in rectilinear motion at constant velocity</a:t>
            </a:r>
          </a:p>
          <a:p>
            <a:pPr marL="347663" indent="-347663" algn="just" eaLnBrk="1" hangingPunct="1"/>
            <a:r>
              <a:rPr lang="en-US" sz="2800" dirty="0" err="1" smtClean="0">
                <a:ea typeface="ＭＳ Ｐゴシック" pitchFamily="-84" charset="-128"/>
                <a:cs typeface="ＭＳ Ｐゴシック" pitchFamily="-84" charset="-128"/>
                <a:sym typeface="Wingdings"/>
              </a:rPr>
              <a:t></a:t>
            </a:r>
            <a:r>
              <a:rPr lang="en-US" sz="2800" dirty="0" smtClean="0">
                <a:ea typeface="ＭＳ Ｐゴシック" pitchFamily="-84" charset="-128"/>
                <a:cs typeface="ＭＳ Ｐゴシック" pitchFamily="-84" charset="-128"/>
                <a:sym typeface="Wingdings"/>
              </a:rPr>
              <a:t> </a:t>
            </a:r>
            <a:r>
              <a:rPr lang="en-US" sz="2800" dirty="0" smtClean="0">
                <a:solidFill>
                  <a:srgbClr val="FF0000"/>
                </a:solidFill>
                <a:ea typeface="ＭＳ Ｐゴシック" pitchFamily="-84" charset="-128"/>
                <a:cs typeface="ＭＳ Ｐゴシック" pitchFamily="-84" charset="-128"/>
                <a:sym typeface="Wingdings"/>
              </a:rPr>
              <a:t>Newtonian Principle of Relativity (Galilean Invariance)</a:t>
            </a:r>
            <a:r>
              <a:rPr lang="en-US" sz="2800" dirty="0" smtClean="0">
                <a:ea typeface="ＭＳ Ｐゴシック" pitchFamily="-84" charset="-128"/>
                <a:cs typeface="ＭＳ Ｐゴシック" pitchFamily="-84" charset="-128"/>
                <a:sym typeface="Wingdings"/>
              </a:rPr>
              <a:t>: </a:t>
            </a:r>
            <a:r>
              <a:rPr lang="en-US" sz="2800" dirty="0" smtClean="0">
                <a:ea typeface="ＭＳ Ｐゴシック" pitchFamily="-84" charset="-128"/>
                <a:cs typeface="ＭＳ Ｐゴシック" pitchFamily="-84" charset="-128"/>
              </a:rPr>
              <a:t>If Newton’</a:t>
            </a:r>
            <a:r>
              <a:rPr lang="en-US" altLang="ja-JP" sz="2800" dirty="0" smtClean="0">
                <a:ea typeface="ＭＳ Ｐゴシック" pitchFamily="-84" charset="-128"/>
                <a:cs typeface="ＭＳ Ｐゴシック" pitchFamily="-84" charset="-128"/>
              </a:rPr>
              <a:t>s laws are valid in one reference frame, then they are also valid in another reference frame moving at a uniform velocity relative to the first system.</a:t>
            </a:r>
            <a:endParaRPr lang="en-US" sz="2800" dirty="0" smtClean="0">
              <a:ea typeface="ＭＳ Ｐゴシック" pitchFamily="-84" charset="-128"/>
              <a:cs typeface="ＭＳ Ｐゴシック" pitchFamily="-84" charset="-128"/>
            </a:endParaRPr>
          </a:p>
          <a:p>
            <a:pPr marL="347663" indent="-347663" algn="just" eaLnBrk="1" hangingPunct="1">
              <a:buNone/>
            </a:pPr>
            <a:endParaRPr lang="en-US" sz="2800" dirty="0" smtClean="0">
              <a:ea typeface="ＭＳ Ｐゴシック" pitchFamily="-84" charset="-128"/>
              <a:cs typeface="ＭＳ Ｐゴシック" pitchFamily="-84" charset="-128"/>
            </a:endParaRPr>
          </a:p>
          <a:p>
            <a:pPr marL="347663" indent="-347663" algn="just" eaLnBrk="1" hangingPunct="1"/>
            <a:endParaRPr lang="en-US" dirty="0" smtClean="0">
              <a:ea typeface="ＭＳ Ｐゴシック" pitchFamily="-84" charset="-128"/>
              <a:cs typeface="ＭＳ Ｐゴシック" pitchFamily="-84" charset="-128"/>
            </a:endParaRPr>
          </a:p>
          <a:p>
            <a:pPr marL="347663" indent="-347663" algn="just" eaLnBrk="1" hangingPunct="1">
              <a:buFont typeface="Wingdings" pitchFamily="-84" charset="2"/>
              <a:buChar char="n"/>
            </a:pPr>
            <a:endParaRPr lang="en-US" altLang="ja-JP" sz="2800" dirty="0" smtClean="0">
              <a:ea typeface="ＭＳ Ｐゴシック" pitchFamily="-84" charset="-128"/>
              <a:cs typeface="ＭＳ Ｐゴシック" pitchFamily="-84" charset="-128"/>
            </a:endParaRPr>
          </a:p>
          <a:p>
            <a:pPr marL="347663" indent="-347663" algn="just" eaLnBrk="1" hangingPunct="1"/>
            <a:endParaRPr lang="en-US" sz="28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Slide Number Placeholder 4"/>
          <p:cNvSpPr>
            <a:spLocks noGrp="1"/>
          </p:cNvSpPr>
          <p:nvPr>
            <p:ph type="sldNum" sz="quarter" idx="12"/>
          </p:nvPr>
        </p:nvSpPr>
        <p:spPr/>
        <p:txBody>
          <a:bodyPr/>
          <a:lstStyle/>
          <a:p>
            <a:pPr>
              <a:defRPr/>
            </a:pPr>
            <a:fld id="{3DD774B2-BEFC-0F4C-8EFB-A9A3D81A594A}" type="slidenum">
              <a:rPr lang="en-US" smtClean="0"/>
              <a:pPr>
                <a:defRPr/>
              </a:pPr>
              <a:t>18</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wipe(left)">
                                      <p:cBhvr>
                                        <p:cTn id="7" dur="500"/>
                                        <p:tgtEl>
                                          <p:spTgt spid="174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7410">
                                            <p:txEl>
                                              <p:pRg st="1" end="1"/>
                                            </p:txEl>
                                          </p:spTgt>
                                        </p:tgtEl>
                                        <p:attrNameLst>
                                          <p:attrName>style.visibility</p:attrName>
                                        </p:attrNameLst>
                                      </p:cBhvr>
                                      <p:to>
                                        <p:strVal val="visible"/>
                                      </p:to>
                                    </p:set>
                                    <p:animEffect transition="in" filter="wipe(left)">
                                      <p:cBhvr>
                                        <p:cTn id="12" dur="500"/>
                                        <p:tgtEl>
                                          <p:spTgt spid="174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7410">
                                            <p:txEl>
                                              <p:pRg st="2" end="2"/>
                                            </p:txEl>
                                          </p:spTgt>
                                        </p:tgtEl>
                                        <p:attrNameLst>
                                          <p:attrName>style.visibility</p:attrName>
                                        </p:attrNameLst>
                                      </p:cBhvr>
                                      <p:to>
                                        <p:strVal val="visible"/>
                                      </p:to>
                                    </p:set>
                                    <p:animEffect transition="in" filter="wipe(left)">
                                      <p:cBhvr>
                                        <p:cTn id="17" dur="500"/>
                                        <p:tgtEl>
                                          <p:spTgt spid="174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7410">
                                            <p:txEl>
                                              <p:pRg st="3" end="3"/>
                                            </p:txEl>
                                          </p:spTgt>
                                        </p:tgtEl>
                                        <p:attrNameLst>
                                          <p:attrName>style.visibility</p:attrName>
                                        </p:attrNameLst>
                                      </p:cBhvr>
                                      <p:to>
                                        <p:strVal val="visible"/>
                                      </p:to>
                                    </p:set>
                                    <p:animEffect transition="in" filter="wipe(left)">
                                      <p:cBhvr>
                                        <p:cTn id="22" dur="500"/>
                                        <p:tgtEl>
                                          <p:spTgt spid="174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57200" y="0"/>
            <a:ext cx="8229600" cy="788987"/>
          </a:xfrm>
        </p:spPr>
        <p:txBody>
          <a:bodyPr/>
          <a:lstStyle/>
          <a:p>
            <a:pPr eaLnBrk="1" hangingPunct="1"/>
            <a:r>
              <a:rPr lang="en-US" sz="3600" dirty="0">
                <a:ea typeface="ＭＳ Ｐゴシック" pitchFamily="-84" charset="-128"/>
                <a:cs typeface="ＭＳ Ｐゴシック" pitchFamily="-84" charset="-128"/>
              </a:rPr>
              <a:t>Conditions of the Galilean Transformation</a:t>
            </a:r>
          </a:p>
        </p:txBody>
      </p:sp>
      <p:sp>
        <p:nvSpPr>
          <p:cNvPr id="22530" name="Rectangle 3"/>
          <p:cNvSpPr>
            <a:spLocks noGrp="1" noChangeArrowheads="1"/>
          </p:cNvSpPr>
          <p:nvPr>
            <p:ph type="body" sz="half" idx="1"/>
          </p:nvPr>
        </p:nvSpPr>
        <p:spPr>
          <a:xfrm>
            <a:off x="457200" y="838200"/>
            <a:ext cx="8307387" cy="4497387"/>
          </a:xfrm>
        </p:spPr>
        <p:txBody>
          <a:bodyPr/>
          <a:lstStyle/>
          <a:p>
            <a:pPr eaLnBrk="1" hangingPunct="1"/>
            <a:r>
              <a:rPr lang="en-US" sz="2800" dirty="0">
                <a:ea typeface="ＭＳ Ｐゴシック" pitchFamily="-84" charset="-128"/>
                <a:cs typeface="ＭＳ Ｐゴシック" pitchFamily="-84" charset="-128"/>
              </a:rPr>
              <a:t>Parallel </a:t>
            </a:r>
            <a:r>
              <a:rPr lang="en-US" sz="2800" dirty="0" smtClean="0">
                <a:ea typeface="ＭＳ Ｐゴシック" pitchFamily="-84" charset="-128"/>
                <a:cs typeface="ＭＳ Ｐゴシック" pitchFamily="-84" charset="-128"/>
              </a:rPr>
              <a:t>axes between the two inertial reference frames</a:t>
            </a:r>
          </a:p>
          <a:p>
            <a:pPr eaLnBrk="1" hangingPunct="1"/>
            <a:r>
              <a:rPr lang="en-US" sz="2800" dirty="0">
                <a:ea typeface="ＭＳ Ｐゴシック" pitchFamily="-84" charset="-128"/>
                <a:cs typeface="ＭＳ Ｐゴシック" pitchFamily="-84" charset="-128"/>
              </a:rPr>
              <a:t>K</a:t>
            </a:r>
            <a:r>
              <a:rPr lang="ja-JP" altLang="en-US" sz="2800" dirty="0">
                <a:ea typeface="ＭＳ Ｐゴシック" pitchFamily="-84" charset="-128"/>
                <a:cs typeface="ＭＳ Ｐゴシック" pitchFamily="-84" charset="-128"/>
              </a:rPr>
              <a:t>’</a:t>
            </a:r>
            <a:r>
              <a:rPr lang="en-US" altLang="ja-JP" sz="2800" dirty="0">
                <a:ea typeface="ＭＳ Ｐゴシック" pitchFamily="-84" charset="-128"/>
                <a:cs typeface="ＭＳ Ｐゴシック" pitchFamily="-84" charset="-128"/>
              </a:rPr>
              <a:t> has a constant relative velocity in the </a:t>
            </a:r>
            <a:r>
              <a:rPr lang="en-US" altLang="ja-JP" sz="2800" i="1" dirty="0" err="1">
                <a:ea typeface="ＭＳ Ｐゴシック" pitchFamily="-84" charset="-128"/>
                <a:cs typeface="ＭＳ Ｐゴシック" pitchFamily="-84" charset="-128"/>
              </a:rPr>
              <a:t>x</a:t>
            </a:r>
            <a:r>
              <a:rPr lang="en-US" altLang="ja-JP" sz="2800" dirty="0">
                <a:ea typeface="ＭＳ Ｐゴシック" pitchFamily="-84" charset="-128"/>
                <a:cs typeface="ＭＳ Ｐゴシック" pitchFamily="-84" charset="-128"/>
              </a:rPr>
              <a:t>-direction with respect to K</a:t>
            </a:r>
          </a:p>
          <a:p>
            <a:pPr eaLnBrk="1" hangingPunct="1">
              <a:buFont typeface="Wingdings" pitchFamily="-84" charset="2"/>
              <a:buNone/>
            </a:pPr>
            <a:endParaRPr lang="en-US" sz="28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eaLnBrk="1" hangingPunct="1"/>
            <a:r>
              <a:rPr lang="en-US" sz="2800" b="1" dirty="0">
                <a:ea typeface="ＭＳ Ｐゴシック" pitchFamily="-84" charset="-128"/>
                <a:cs typeface="ＭＳ Ｐゴシック" pitchFamily="-84" charset="-128"/>
              </a:rPr>
              <a:t>Time</a:t>
            </a:r>
            <a:r>
              <a:rPr lang="en-US" sz="2800" dirty="0">
                <a:ea typeface="ＭＳ Ｐゴシック" pitchFamily="-84" charset="-128"/>
                <a:cs typeface="ＭＳ Ｐゴシック" pitchFamily="-84" charset="-128"/>
              </a:rPr>
              <a:t> (</a:t>
            </a:r>
            <a:r>
              <a:rPr lang="en-US" sz="2800" i="1" dirty="0" err="1">
                <a:ea typeface="ＭＳ Ｐゴシック" pitchFamily="-84" charset="-128"/>
                <a:cs typeface="ＭＳ Ｐゴシック" pitchFamily="-84" charset="-128"/>
              </a:rPr>
              <a:t>t</a:t>
            </a:r>
            <a:r>
              <a:rPr lang="en-US" sz="2800" dirty="0">
                <a:ea typeface="ＭＳ Ｐゴシック" pitchFamily="-84" charset="-128"/>
                <a:cs typeface="ＭＳ Ｐゴシック" pitchFamily="-84" charset="-128"/>
              </a:rPr>
              <a:t>) for all observers is a </a:t>
            </a:r>
            <a:r>
              <a:rPr lang="en-US" sz="2800" i="1" dirty="0">
                <a:ea typeface="ＭＳ Ｐゴシック" pitchFamily="-84" charset="-128"/>
                <a:cs typeface="ＭＳ Ｐゴシック" pitchFamily="-84" charset="-128"/>
              </a:rPr>
              <a:t>Fundamental invariant</a:t>
            </a:r>
            <a:r>
              <a:rPr lang="en-US" sz="2800" dirty="0">
                <a:ea typeface="ＭＳ Ｐゴシック" pitchFamily="-84" charset="-128"/>
                <a:cs typeface="ＭＳ Ｐゴシック" pitchFamily="-84" charset="-128"/>
              </a:rPr>
              <a:t>, i.e., the same for all inertial </a:t>
            </a:r>
            <a:r>
              <a:rPr lang="en-US" sz="2800" dirty="0" smtClean="0">
                <a:ea typeface="ＭＳ Ｐゴシック" pitchFamily="-84" charset="-128"/>
                <a:cs typeface="ＭＳ Ｐゴシック" pitchFamily="-84" charset="-128"/>
              </a:rPr>
              <a:t>observers</a:t>
            </a:r>
          </a:p>
          <a:p>
            <a:pPr lvl="1" eaLnBrk="1" hangingPunct="1"/>
            <a:r>
              <a:rPr lang="en-US" sz="2400" dirty="0" smtClean="0">
                <a:ea typeface="ＭＳ Ｐゴシック" pitchFamily="-84" charset="-128"/>
                <a:cs typeface="ＭＳ Ｐゴシック" pitchFamily="-84" charset="-128"/>
              </a:rPr>
              <a:t>Space and time are separate!!</a:t>
            </a:r>
            <a:endParaRPr lang="en-US" sz="2400" dirty="0">
              <a:ea typeface="ＭＳ Ｐゴシック" pitchFamily="-84" charset="-128"/>
              <a:cs typeface="ＭＳ Ｐゴシック" pitchFamily="-84" charset="-128"/>
            </a:endParaRPr>
          </a:p>
        </p:txBody>
      </p:sp>
      <p:pic>
        <p:nvPicPr>
          <p:cNvPr id="22531" name="Picture 15"/>
          <p:cNvPicPr preferRelativeResize="0">
            <a:picLocks noChangeAspect="1" noChangeArrowheads="1"/>
          </p:cNvPicPr>
          <p:nvPr/>
        </p:nvPicPr>
        <p:blipFill>
          <a:blip r:embed="rId2"/>
          <a:srcRect/>
          <a:stretch>
            <a:fillRect/>
          </a:stretch>
        </p:blipFill>
        <p:spPr bwMode="auto">
          <a:xfrm>
            <a:off x="3797300" y="2057400"/>
            <a:ext cx="1917700" cy="2554314"/>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r>
              <a:rPr lang="en-US" smtClean="0"/>
              <a:t>Monday, Oct. 8, 2012</a:t>
            </a:r>
            <a:endParaRPr lang="en-US"/>
          </a:p>
        </p:txBody>
      </p:sp>
      <p:sp>
        <p:nvSpPr>
          <p:cNvPr id="6" name="Slide Number Placeholder 5"/>
          <p:cNvSpPr>
            <a:spLocks noGrp="1"/>
          </p:cNvSpPr>
          <p:nvPr>
            <p:ph type="sldNum" sz="quarter" idx="12"/>
          </p:nvPr>
        </p:nvSpPr>
        <p:spPr/>
        <p:txBody>
          <a:bodyPr/>
          <a:lstStyle/>
          <a:p>
            <a:fld id="{D2E2D3D9-226A-124B-9637-7AA1A3A82A15}" type="slidenum">
              <a:rPr lang="en-US" smtClean="0"/>
              <a:pPr/>
              <a:t>19</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0">
                                            <p:txEl>
                                              <p:pRg st="1" end="1"/>
                                            </p:txEl>
                                          </p:spTgt>
                                        </p:tgtEl>
                                        <p:attrNameLst>
                                          <p:attrName>style.visibility</p:attrName>
                                        </p:attrNameLst>
                                      </p:cBhvr>
                                      <p:to>
                                        <p:strVal val="visible"/>
                                      </p:to>
                                    </p:set>
                                    <p:animEffect transition="in" filter="wipe(left)">
                                      <p:cBhvr>
                                        <p:cTn id="12" dur="500"/>
                                        <p:tgtEl>
                                          <p:spTgt spid="225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2531"/>
                                        </p:tgtEl>
                                        <p:attrNameLst>
                                          <p:attrName>style.visibility</p:attrName>
                                        </p:attrNameLst>
                                      </p:cBhvr>
                                      <p:to>
                                        <p:strVal val="visible"/>
                                      </p:to>
                                    </p:set>
                                    <p:animEffect transition="in" filter="wipe(up)">
                                      <p:cBhvr>
                                        <p:cTn id="17" dur="500"/>
                                        <p:tgtEl>
                                          <p:spTgt spid="225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530">
                                            <p:txEl>
                                              <p:pRg st="11" end="11"/>
                                            </p:txEl>
                                          </p:spTgt>
                                        </p:tgtEl>
                                        <p:attrNameLst>
                                          <p:attrName>style.visibility</p:attrName>
                                        </p:attrNameLst>
                                      </p:cBhvr>
                                      <p:to>
                                        <p:strVal val="visible"/>
                                      </p:to>
                                    </p:set>
                                    <p:animEffect transition="in" filter="wipe(left)">
                                      <p:cBhvr>
                                        <p:cTn id="22" dur="500"/>
                                        <p:tgtEl>
                                          <p:spTgt spid="22530">
                                            <p:txEl>
                                              <p:pRg st="11" end="1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530">
                                            <p:txEl>
                                              <p:pRg st="12" end="12"/>
                                            </p:txEl>
                                          </p:spTgt>
                                        </p:tgtEl>
                                        <p:attrNameLst>
                                          <p:attrName>style.visibility</p:attrName>
                                        </p:attrNameLst>
                                      </p:cBhvr>
                                      <p:to>
                                        <p:strVal val="visible"/>
                                      </p:to>
                                    </p:set>
                                    <p:animEffect transition="in" filter="wipe(left)">
                                      <p:cBhvr>
                                        <p:cTn id="27" dur="500"/>
                                        <p:tgtEl>
                                          <p:spTgt spid="2253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Monday, Oct. 8, 2012</a:t>
            </a:r>
            <a:endParaRPr lang="en-US"/>
          </a:p>
        </p:txBody>
      </p:sp>
      <p:sp>
        <p:nvSpPr>
          <p:cNvPr id="5" name="Footer Placeholder 4"/>
          <p:cNvSpPr>
            <a:spLocks noGrp="1"/>
          </p:cNvSpPr>
          <p:nvPr>
            <p:ph type="ftr" sz="quarter" idx="11"/>
          </p:nvPr>
        </p:nvSpPr>
        <p:spPr/>
        <p:txBody>
          <a:bodyPr/>
          <a:lstStyle/>
          <a:p>
            <a:pPr>
              <a:defRPr/>
            </a:pPr>
            <a:r>
              <a:rPr lang="en-US" smtClean="0"/>
              <a:t>PHYS 3313-001, Fall 2012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914400" y="0"/>
            <a:ext cx="7772400" cy="8382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685800"/>
            <a:ext cx="8305800" cy="5257800"/>
          </a:xfrm>
        </p:spPr>
        <p:txBody>
          <a:bodyPr/>
          <a:lstStyle/>
          <a:p>
            <a:pPr eaLnBrk="1" hangingPunct="1"/>
            <a:r>
              <a:rPr lang="en-US" sz="2000" dirty="0" smtClean="0"/>
              <a:t>Quiz results</a:t>
            </a:r>
          </a:p>
          <a:p>
            <a:pPr lvl="1" eaLnBrk="1" hangingPunct="1"/>
            <a:r>
              <a:rPr lang="en-US" sz="1600" dirty="0" smtClean="0"/>
              <a:t>Class average: 40.4/60</a:t>
            </a:r>
          </a:p>
          <a:p>
            <a:pPr lvl="2" eaLnBrk="1" hangingPunct="1"/>
            <a:r>
              <a:rPr lang="en-US" sz="1400" dirty="0" smtClean="0"/>
              <a:t>Equivalent to: 67.3/100</a:t>
            </a:r>
          </a:p>
          <a:p>
            <a:pPr lvl="1" eaLnBrk="1" hangingPunct="1"/>
            <a:r>
              <a:rPr lang="en-US" sz="1600" dirty="0" smtClean="0"/>
              <a:t>How did you do last time?: 27.4/100</a:t>
            </a:r>
          </a:p>
          <a:p>
            <a:pPr lvl="1" eaLnBrk="1" hangingPunct="1"/>
            <a:r>
              <a:rPr lang="en-US" sz="1600" dirty="0" smtClean="0"/>
              <a:t>Top score: 60/60</a:t>
            </a:r>
          </a:p>
          <a:p>
            <a:pPr eaLnBrk="1" hangingPunct="1"/>
            <a:r>
              <a:rPr lang="en-US" sz="2000" dirty="0" smtClean="0"/>
              <a:t>Mid-term exam</a:t>
            </a:r>
          </a:p>
          <a:p>
            <a:pPr lvl="1" eaLnBrk="1" hangingPunct="1"/>
            <a:r>
              <a:rPr lang="en-US" sz="1600" dirty="0" smtClean="0"/>
              <a:t>In class on Wednesday, Oct. 10, in PKH107</a:t>
            </a:r>
          </a:p>
          <a:p>
            <a:pPr lvl="1" eaLnBrk="1" hangingPunct="1"/>
            <a:r>
              <a:rPr lang="en-US" sz="1600" dirty="0" smtClean="0"/>
              <a:t>Covers: CH1.1 to CH5.8</a:t>
            </a:r>
          </a:p>
          <a:p>
            <a:pPr lvl="1" eaLnBrk="1" hangingPunct="1"/>
            <a:r>
              <a:rPr lang="en-US" sz="1600" dirty="0" smtClean="0"/>
              <a:t>Style: Mixture of multiple choices and free response problems which are more heavily weighted</a:t>
            </a:r>
          </a:p>
          <a:p>
            <a:pPr lvl="1" eaLnBrk="1" hangingPunct="1"/>
            <a:r>
              <a:rPr lang="en-US" sz="1600" dirty="0" smtClean="0"/>
              <a:t>Mid-term exam constitutes 20% of the total</a:t>
            </a:r>
          </a:p>
          <a:p>
            <a:pPr lvl="1" eaLnBrk="1" hangingPunct="1"/>
            <a:r>
              <a:rPr lang="en-US" sz="1600" b="1" u="sng" dirty="0" smtClean="0">
                <a:solidFill>
                  <a:srgbClr val="FF0000"/>
                </a:solidFill>
              </a:rPr>
              <a:t>Please do NOT miss the exam!  You will get an F if you miss it.</a:t>
            </a:r>
          </a:p>
          <a:p>
            <a:pPr eaLnBrk="1" hangingPunct="1"/>
            <a:r>
              <a:rPr lang="en-US" sz="2000" dirty="0" smtClean="0"/>
              <a:t>Homework #4</a:t>
            </a:r>
          </a:p>
          <a:p>
            <a:pPr lvl="1" eaLnBrk="1" hangingPunct="1"/>
            <a:r>
              <a:rPr lang="en-US" sz="1600" dirty="0" smtClean="0"/>
              <a:t>End of chapter problems on CH5: 8, 10, 16, 24, 26, 36 and 47</a:t>
            </a:r>
          </a:p>
          <a:p>
            <a:pPr lvl="1" eaLnBrk="1" hangingPunct="1"/>
            <a:r>
              <a:rPr lang="en-US" sz="1600" dirty="0" smtClean="0"/>
              <a:t>Due: Wednesday, Oct. 17</a:t>
            </a:r>
          </a:p>
          <a:p>
            <a:pPr eaLnBrk="1" hangingPunct="1"/>
            <a:r>
              <a:rPr lang="en-US" sz="2000" dirty="0" smtClean="0"/>
              <a:t>Colloquium this week</a:t>
            </a:r>
          </a:p>
          <a:p>
            <a:pPr lvl="1" eaLnBrk="1" hangingPunct="1"/>
            <a:r>
              <a:rPr lang="en-US" sz="1600" dirty="0" smtClean="0"/>
              <a:t>4pm, Wednesday, Oct. </a:t>
            </a:r>
            <a:r>
              <a:rPr lang="en-US" sz="1600" smtClean="0"/>
              <a:t>10, </a:t>
            </a:r>
            <a:r>
              <a:rPr lang="en-US" sz="1600" dirty="0" smtClean="0"/>
              <a:t>SH101</a:t>
            </a:r>
          </a:p>
          <a:p>
            <a:pPr lvl="1" eaLnBrk="1" hangingPunct="1"/>
            <a:r>
              <a:rPr lang="en-US" sz="1600" dirty="0" smtClean="0"/>
              <a:t>Dr. Marco </a:t>
            </a:r>
            <a:r>
              <a:rPr lang="en-US" sz="1600" dirty="0" err="1" smtClean="0"/>
              <a:t>Nadeli</a:t>
            </a:r>
            <a:r>
              <a:rPr lang="en-US" sz="1600" dirty="0" smtClean="0"/>
              <a:t> of UNT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left)">
                                      <p:cBhvr>
                                        <p:cTn id="57" dur="500"/>
                                        <p:tgtEl>
                                          <p:spTgt spid="11161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11619">
                                            <p:txEl>
                                              <p:pRg st="11" end="11"/>
                                            </p:txEl>
                                          </p:spTgt>
                                        </p:tgtEl>
                                        <p:attrNameLst>
                                          <p:attrName>style.visibility</p:attrName>
                                        </p:attrNameLst>
                                      </p:cBhvr>
                                      <p:to>
                                        <p:strVal val="visible"/>
                                      </p:to>
                                    </p:set>
                                    <p:animEffect transition="in" filter="wipe(left)">
                                      <p:cBhvr>
                                        <p:cTn id="62" dur="500"/>
                                        <p:tgtEl>
                                          <p:spTgt spid="11161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11619">
                                            <p:txEl>
                                              <p:pRg st="12" end="12"/>
                                            </p:txEl>
                                          </p:spTgt>
                                        </p:tgtEl>
                                        <p:attrNameLst>
                                          <p:attrName>style.visibility</p:attrName>
                                        </p:attrNameLst>
                                      </p:cBhvr>
                                      <p:to>
                                        <p:strVal val="visible"/>
                                      </p:to>
                                    </p:set>
                                    <p:animEffect transition="in" filter="wipe(left)">
                                      <p:cBhvr>
                                        <p:cTn id="67" dur="500"/>
                                        <p:tgtEl>
                                          <p:spTgt spid="111619">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11619">
                                            <p:txEl>
                                              <p:pRg st="13" end="13"/>
                                            </p:txEl>
                                          </p:spTgt>
                                        </p:tgtEl>
                                        <p:attrNameLst>
                                          <p:attrName>style.visibility</p:attrName>
                                        </p:attrNameLst>
                                      </p:cBhvr>
                                      <p:to>
                                        <p:strVal val="visible"/>
                                      </p:to>
                                    </p:set>
                                    <p:animEffect transition="in" filter="wipe(left)">
                                      <p:cBhvr>
                                        <p:cTn id="72" dur="500"/>
                                        <p:tgtEl>
                                          <p:spTgt spid="111619">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11619">
                                            <p:txEl>
                                              <p:pRg st="14" end="14"/>
                                            </p:txEl>
                                          </p:spTgt>
                                        </p:tgtEl>
                                        <p:attrNameLst>
                                          <p:attrName>style.visibility</p:attrName>
                                        </p:attrNameLst>
                                      </p:cBhvr>
                                      <p:to>
                                        <p:strVal val="visible"/>
                                      </p:to>
                                    </p:set>
                                    <p:animEffect transition="in" filter="wipe(left)">
                                      <p:cBhvr>
                                        <p:cTn id="77" dur="500"/>
                                        <p:tgtEl>
                                          <p:spTgt spid="111619">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11619">
                                            <p:txEl>
                                              <p:pRg st="15" end="15"/>
                                            </p:txEl>
                                          </p:spTgt>
                                        </p:tgtEl>
                                        <p:attrNameLst>
                                          <p:attrName>style.visibility</p:attrName>
                                        </p:attrNameLst>
                                      </p:cBhvr>
                                      <p:to>
                                        <p:strVal val="visible"/>
                                      </p:to>
                                    </p:set>
                                    <p:animEffect transition="in" filter="wipe(left)">
                                      <p:cBhvr>
                                        <p:cTn id="82" dur="500"/>
                                        <p:tgtEl>
                                          <p:spTgt spid="111619">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11619">
                                            <p:txEl>
                                              <p:pRg st="16" end="16"/>
                                            </p:txEl>
                                          </p:spTgt>
                                        </p:tgtEl>
                                        <p:attrNameLst>
                                          <p:attrName>style.visibility</p:attrName>
                                        </p:attrNameLst>
                                      </p:cBhvr>
                                      <p:to>
                                        <p:strVal val="visible"/>
                                      </p:to>
                                    </p:set>
                                    <p:animEffect transition="in" filter="wipe(left)">
                                      <p:cBhvr>
                                        <p:cTn id="87" dur="500"/>
                                        <p:tgtEl>
                                          <p:spTgt spid="111619">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457200" y="49213"/>
            <a:ext cx="8229600" cy="788987"/>
          </a:xfrm>
        </p:spPr>
        <p:txBody>
          <a:bodyPr/>
          <a:lstStyle/>
          <a:p>
            <a:pPr eaLnBrk="1" hangingPunct="1"/>
            <a:r>
              <a:rPr lang="en-US" sz="4800" dirty="0">
                <a:ea typeface="ＭＳ Ｐゴシック" pitchFamily="-84" charset="-128"/>
                <a:cs typeface="ＭＳ Ｐゴシック" pitchFamily="-84" charset="-128"/>
              </a:rPr>
              <a:t>The Inverse Relations</a:t>
            </a:r>
          </a:p>
        </p:txBody>
      </p:sp>
      <p:sp>
        <p:nvSpPr>
          <p:cNvPr id="23554" name="Rectangle 3"/>
          <p:cNvSpPr>
            <a:spLocks noGrp="1" noChangeArrowheads="1"/>
          </p:cNvSpPr>
          <p:nvPr>
            <p:ph type="body" sz="half" idx="1"/>
          </p:nvPr>
        </p:nvSpPr>
        <p:spPr>
          <a:xfrm>
            <a:off x="457200" y="990600"/>
            <a:ext cx="8383587" cy="4497387"/>
          </a:xfrm>
        </p:spPr>
        <p:txBody>
          <a:bodyPr/>
          <a:lstStyle/>
          <a:p>
            <a:pPr eaLnBrk="1" hangingPunct="1">
              <a:buFont typeface="Wingdings" pitchFamily="-84" charset="2"/>
              <a:buNone/>
            </a:pPr>
            <a:r>
              <a:rPr lang="en-US" dirty="0">
                <a:ea typeface="ＭＳ Ｐゴシック" pitchFamily="-84" charset="-128"/>
                <a:cs typeface="ＭＳ Ｐゴシック" pitchFamily="-84" charset="-128"/>
              </a:rPr>
              <a:t> </a:t>
            </a:r>
            <a:r>
              <a:rPr lang="en-US" b="1" dirty="0">
                <a:solidFill>
                  <a:srgbClr val="000000"/>
                </a:solidFill>
                <a:ea typeface="ＭＳ Ｐゴシック" pitchFamily="-84" charset="-128"/>
                <a:cs typeface="ＭＳ Ｐゴシック" pitchFamily="-84" charset="-128"/>
              </a:rPr>
              <a:t>Step 1. </a:t>
            </a:r>
            <a:r>
              <a:rPr lang="en-US" dirty="0">
                <a:ea typeface="ＭＳ Ｐゴシック" pitchFamily="-84" charset="-128"/>
                <a:cs typeface="ＭＳ Ｐゴシック" pitchFamily="-84" charset="-128"/>
              </a:rPr>
              <a:t>Replace      with</a:t>
            </a:r>
          </a:p>
          <a:p>
            <a:pPr eaLnBrk="1" hangingPunct="1">
              <a:buFont typeface="Wingdings" pitchFamily="-84" charset="2"/>
              <a:buNone/>
            </a:pPr>
            <a:r>
              <a:rPr lang="en-US" dirty="0">
                <a:ea typeface="ＭＳ Ｐゴシック" pitchFamily="-84" charset="-128"/>
                <a:cs typeface="ＭＳ Ｐゴシック" pitchFamily="-84" charset="-128"/>
              </a:rPr>
              <a:t> </a:t>
            </a:r>
            <a:r>
              <a:rPr lang="en-US" b="1" dirty="0">
                <a:solidFill>
                  <a:srgbClr val="000000"/>
                </a:solidFill>
                <a:ea typeface="ＭＳ Ｐゴシック" pitchFamily="-84" charset="-128"/>
                <a:cs typeface="ＭＳ Ｐゴシック" pitchFamily="-84" charset="-128"/>
              </a:rPr>
              <a:t>Step 2. </a:t>
            </a:r>
            <a:r>
              <a:rPr lang="en-US" dirty="0">
                <a:ea typeface="ＭＳ Ｐゴシック" pitchFamily="-84" charset="-128"/>
                <a:cs typeface="ＭＳ Ｐゴシック" pitchFamily="-84" charset="-128"/>
              </a:rPr>
              <a:t>Replace </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primed</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 quantities with   </a:t>
            </a:r>
          </a:p>
          <a:p>
            <a:pPr eaLnBrk="1" hangingPunct="1">
              <a:buFont typeface="Wingdings" pitchFamily="-84" charset="2"/>
              <a:buNone/>
            </a:pPr>
            <a:r>
              <a:rPr lang="en-US" dirty="0">
                <a:ea typeface="ＭＳ Ｐゴシック" pitchFamily="-84" charset="-128"/>
                <a:cs typeface="ＭＳ Ｐゴシック" pitchFamily="-84" charset="-128"/>
              </a:rPr>
              <a:t>              </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unprimed</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 and </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unprimed</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 with </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primed</a:t>
            </a:r>
            <a:r>
              <a:rPr lang="ja-JP" altLang="en-US" dirty="0">
                <a:ea typeface="ＭＳ Ｐゴシック" pitchFamily="-84" charset="-128"/>
                <a:cs typeface="ＭＳ Ｐゴシック" pitchFamily="-84" charset="-128"/>
              </a:rPr>
              <a:t>”</a:t>
            </a:r>
            <a:endParaRPr lang="en-US" dirty="0">
              <a:ea typeface="ＭＳ Ｐゴシック" pitchFamily="-84" charset="-128"/>
              <a:cs typeface="ＭＳ Ｐゴシック" pitchFamily="-84" charset="-128"/>
            </a:endParaRPr>
          </a:p>
        </p:txBody>
      </p:sp>
      <p:pic>
        <p:nvPicPr>
          <p:cNvPr id="23555" name="Picture 27"/>
          <p:cNvPicPr preferRelativeResize="0">
            <a:picLocks noChangeAspect="1" noChangeArrowheads="1"/>
          </p:cNvPicPr>
          <p:nvPr/>
        </p:nvPicPr>
        <p:blipFill>
          <a:blip r:embed="rId2"/>
          <a:srcRect/>
          <a:stretch>
            <a:fillRect/>
          </a:stretch>
        </p:blipFill>
        <p:spPr bwMode="auto">
          <a:xfrm>
            <a:off x="3184525" y="1143000"/>
            <a:ext cx="231775" cy="298450"/>
          </a:xfrm>
          <a:prstGeom prst="rect">
            <a:avLst/>
          </a:prstGeom>
          <a:noFill/>
          <a:ln w="9525">
            <a:noFill/>
            <a:miter lim="800000"/>
            <a:headEnd/>
            <a:tailEnd/>
          </a:ln>
        </p:spPr>
      </p:pic>
      <p:pic>
        <p:nvPicPr>
          <p:cNvPr id="23556" name="Picture 28"/>
          <p:cNvPicPr>
            <a:picLocks noChangeAspect="1" noChangeArrowheads="1"/>
          </p:cNvPicPr>
          <p:nvPr/>
        </p:nvPicPr>
        <p:blipFill>
          <a:blip r:embed="rId3"/>
          <a:srcRect/>
          <a:stretch>
            <a:fillRect/>
          </a:stretch>
        </p:blipFill>
        <p:spPr bwMode="auto">
          <a:xfrm>
            <a:off x="3505201" y="3031426"/>
            <a:ext cx="1900238" cy="2616899"/>
          </a:xfrm>
          <a:prstGeom prst="rect">
            <a:avLst/>
          </a:prstGeom>
          <a:noFill/>
          <a:ln w="9525">
            <a:noFill/>
            <a:miter lim="800000"/>
            <a:headEnd/>
            <a:tailEnd/>
          </a:ln>
        </p:spPr>
      </p:pic>
      <p:pic>
        <p:nvPicPr>
          <p:cNvPr id="23557" name="Picture 29"/>
          <p:cNvPicPr preferRelativeResize="0">
            <a:picLocks noChangeAspect="1" noChangeArrowheads="1"/>
          </p:cNvPicPr>
          <p:nvPr/>
        </p:nvPicPr>
        <p:blipFill>
          <a:blip r:embed="rId4"/>
          <a:srcRect/>
          <a:stretch>
            <a:fillRect/>
          </a:stretch>
        </p:blipFill>
        <p:spPr bwMode="auto">
          <a:xfrm>
            <a:off x="4292600" y="1143000"/>
            <a:ext cx="444500" cy="29845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Monday, Oct. 8, 2012</a:t>
            </a:r>
            <a:endParaRPr lang="en-US"/>
          </a:p>
        </p:txBody>
      </p:sp>
      <p:sp>
        <p:nvSpPr>
          <p:cNvPr id="8" name="Slide Number Placeholder 7"/>
          <p:cNvSpPr>
            <a:spLocks noGrp="1"/>
          </p:cNvSpPr>
          <p:nvPr>
            <p:ph type="sldNum" sz="quarter" idx="12"/>
          </p:nvPr>
        </p:nvSpPr>
        <p:spPr/>
        <p:txBody>
          <a:bodyPr/>
          <a:lstStyle/>
          <a:p>
            <a:fld id="{D2E2D3D9-226A-124B-9637-7AA1A3A82A15}" type="slidenum">
              <a:rPr lang="en-US" smtClean="0"/>
              <a:pPr/>
              <a:t>20</a:t>
            </a:fld>
            <a:endParaRPr lang="en-US"/>
          </a:p>
        </p:txBody>
      </p:sp>
      <p:sp>
        <p:nvSpPr>
          <p:cNvPr id="9" name="Footer Placeholder 8"/>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wipe(left)">
                                      <p:cBhvr>
                                        <p:cTn id="7" dur="500"/>
                                        <p:tgtEl>
                                          <p:spTgt spid="2355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3555"/>
                                        </p:tgtEl>
                                        <p:attrNameLst>
                                          <p:attrName>style.visibility</p:attrName>
                                        </p:attrNameLst>
                                      </p:cBhvr>
                                      <p:to>
                                        <p:strVal val="visible"/>
                                      </p:to>
                                    </p:set>
                                    <p:animEffect transition="in" filter="wipe(left)">
                                      <p:cBhvr>
                                        <p:cTn id="11" dur="500"/>
                                        <p:tgtEl>
                                          <p:spTgt spid="2355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3557"/>
                                        </p:tgtEl>
                                        <p:attrNameLst>
                                          <p:attrName>style.visibility</p:attrName>
                                        </p:attrNameLst>
                                      </p:cBhvr>
                                      <p:to>
                                        <p:strVal val="visible"/>
                                      </p:to>
                                    </p:set>
                                    <p:animEffect transition="in" filter="wipe(left)">
                                      <p:cBhvr>
                                        <p:cTn id="15" dur="500"/>
                                        <p:tgtEl>
                                          <p:spTgt spid="2355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554">
                                            <p:txEl>
                                              <p:pRg st="1" end="1"/>
                                            </p:txEl>
                                          </p:spTgt>
                                        </p:tgtEl>
                                        <p:attrNameLst>
                                          <p:attrName>style.visibility</p:attrName>
                                        </p:attrNameLst>
                                      </p:cBhvr>
                                      <p:to>
                                        <p:strVal val="visible"/>
                                      </p:to>
                                    </p:set>
                                    <p:animEffect transition="in" filter="wipe(left)">
                                      <p:cBhvr>
                                        <p:cTn id="20" dur="500"/>
                                        <p:tgtEl>
                                          <p:spTgt spid="2355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3554">
                                            <p:txEl>
                                              <p:pRg st="2" end="2"/>
                                            </p:txEl>
                                          </p:spTgt>
                                        </p:tgtEl>
                                        <p:attrNameLst>
                                          <p:attrName>style.visibility</p:attrName>
                                        </p:attrNameLst>
                                      </p:cBhvr>
                                      <p:to>
                                        <p:strVal val="visible"/>
                                      </p:to>
                                    </p:set>
                                    <p:animEffect transition="in" filter="wipe(left)">
                                      <p:cBhvr>
                                        <p:cTn id="25" dur="500"/>
                                        <p:tgtEl>
                                          <p:spTgt spid="2355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23556"/>
                                        </p:tgtEl>
                                        <p:attrNameLst>
                                          <p:attrName>style.visibility</p:attrName>
                                        </p:attrNameLst>
                                      </p:cBhvr>
                                      <p:to>
                                        <p:strVal val="visible"/>
                                      </p:to>
                                    </p:set>
                                    <p:animEffect transition="in" filter="wipe(up)">
                                      <p:cBhvr>
                                        <p:cTn id="30"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76200"/>
            <a:ext cx="8458200" cy="685800"/>
          </a:xfrm>
        </p:spPr>
        <p:txBody>
          <a:bodyPr/>
          <a:lstStyle/>
          <a:p>
            <a:pPr algn="ctr" eaLnBrk="1" hangingPunct="1"/>
            <a:r>
              <a:rPr lang="en-US" dirty="0" smtClean="0">
                <a:ea typeface="ＭＳ Ｐゴシック" pitchFamily="-84" charset="-128"/>
                <a:cs typeface="ＭＳ Ｐゴシック" pitchFamily="-84" charset="-128"/>
              </a:rPr>
              <a:t>Ether as the </a:t>
            </a:r>
            <a:r>
              <a:rPr lang="en-US" dirty="0">
                <a:ea typeface="ＭＳ Ｐゴシック" pitchFamily="-84" charset="-128"/>
                <a:cs typeface="ＭＳ Ｐゴシック" pitchFamily="-84" charset="-128"/>
              </a:rPr>
              <a:t>Absolute Reference System </a:t>
            </a:r>
          </a:p>
        </p:txBody>
      </p:sp>
      <p:sp>
        <p:nvSpPr>
          <p:cNvPr id="27650" name="Rectangle 3"/>
          <p:cNvSpPr>
            <a:spLocks noGrp="1" noChangeArrowheads="1"/>
          </p:cNvSpPr>
          <p:nvPr>
            <p:ph type="body" idx="1"/>
          </p:nvPr>
        </p:nvSpPr>
        <p:spPr>
          <a:xfrm>
            <a:off x="609600" y="838200"/>
            <a:ext cx="8001000" cy="5181600"/>
          </a:xfrm>
        </p:spPr>
        <p:txBody>
          <a:bodyPr/>
          <a:lstStyle/>
          <a:p>
            <a:pPr eaLnBrk="1" hangingPunct="1"/>
            <a:r>
              <a:rPr lang="en-US" dirty="0" smtClean="0">
                <a:ea typeface="ＭＳ Ｐゴシック" pitchFamily="-84" charset="-128"/>
                <a:cs typeface="ＭＳ Ｐゴシック" pitchFamily="-84" charset="-128"/>
              </a:rPr>
              <a:t>In Maxwell’s</a:t>
            </a:r>
            <a:r>
              <a:rPr lang="en-US" altLang="ja-JP" dirty="0" smtClean="0">
                <a:ea typeface="ＭＳ Ｐゴシック" pitchFamily="-84" charset="-128"/>
                <a:cs typeface="ＭＳ Ｐゴシック" pitchFamily="-84" charset="-128"/>
              </a:rPr>
              <a:t> theory, the speed of light is given by</a:t>
            </a:r>
            <a:endParaRPr lang="en-US" dirty="0" smtClean="0">
              <a:ea typeface="ＭＳ Ｐゴシック" pitchFamily="-84" charset="-128"/>
              <a:cs typeface="ＭＳ Ｐゴシック" pitchFamily="-84" charset="-128"/>
            </a:endParaRPr>
          </a:p>
          <a:p>
            <a:pPr eaLnBrk="1" hangingPunct="1">
              <a:buFont typeface="Wingdings" pitchFamily="-84" charset="2"/>
              <a:buNone/>
            </a:pPr>
            <a:endParaRPr lang="en-US" dirty="0" smtClean="0">
              <a:ea typeface="ＭＳ Ｐゴシック" pitchFamily="-84" charset="-128"/>
              <a:cs typeface="ＭＳ Ｐゴシック" pitchFamily="-84" charset="-128"/>
            </a:endParaRPr>
          </a:p>
          <a:p>
            <a:pPr lvl="1" eaLnBrk="1" hangingPunct="1"/>
            <a:r>
              <a:rPr lang="en-US" dirty="0" smtClean="0">
                <a:ea typeface="ＭＳ Ｐゴシック" pitchFamily="-84" charset="-128"/>
                <a:cs typeface="ＭＳ Ｐゴシック" pitchFamily="-84" charset="-128"/>
              </a:rPr>
              <a:t>The velocity of light between moving systems must be a constant.</a:t>
            </a:r>
          </a:p>
          <a:p>
            <a:pPr lvl="1" eaLnBrk="1" hangingPunct="1"/>
            <a:r>
              <a:rPr lang="en-US" dirty="0" smtClean="0">
                <a:ea typeface="ＭＳ Ｐゴシック" pitchFamily="-84" charset="-128"/>
                <a:cs typeface="ＭＳ Ｐゴシック" pitchFamily="-84" charset="-128"/>
              </a:rPr>
              <a:t>Needed a system of medium that keeps this constant!</a:t>
            </a:r>
          </a:p>
          <a:p>
            <a:pPr eaLnBrk="1" hangingPunct="1"/>
            <a:r>
              <a:rPr lang="en-US" dirty="0" smtClean="0">
                <a:ea typeface="ＭＳ Ｐゴシック" pitchFamily="-84" charset="-128"/>
                <a:cs typeface="ＭＳ Ｐゴシック" pitchFamily="-84" charset="-128"/>
              </a:rPr>
              <a:t>Ether proposed as the </a:t>
            </a:r>
            <a:r>
              <a:rPr lang="en-US" dirty="0">
                <a:ea typeface="ＭＳ Ｐゴシック" pitchFamily="-84" charset="-128"/>
                <a:cs typeface="ＭＳ Ｐゴシック" pitchFamily="-84" charset="-128"/>
              </a:rPr>
              <a:t>absolute reference system in which the speed of light</a:t>
            </a:r>
            <a:r>
              <a:rPr lang="en-US" dirty="0" smtClean="0">
                <a:ea typeface="ＭＳ Ｐゴシック" pitchFamily="-84" charset="-128"/>
                <a:cs typeface="ＭＳ Ｐゴシック" pitchFamily="-84" charset="-128"/>
              </a:rPr>
              <a:t> is constant </a:t>
            </a:r>
            <a:r>
              <a:rPr lang="en-US" dirty="0">
                <a:ea typeface="ＭＳ Ｐゴシック" pitchFamily="-84" charset="-128"/>
                <a:cs typeface="ＭＳ Ｐゴシック" pitchFamily="-84" charset="-128"/>
              </a:rPr>
              <a:t>and from which other measurements could be made.</a:t>
            </a:r>
          </a:p>
          <a:p>
            <a:pPr eaLnBrk="1" hangingPunct="1"/>
            <a:r>
              <a:rPr lang="en-US" dirty="0">
                <a:ea typeface="ＭＳ Ｐゴシック" pitchFamily="-84" charset="-128"/>
                <a:cs typeface="ＭＳ Ｐゴシック" pitchFamily="-84" charset="-128"/>
              </a:rPr>
              <a:t>The Michelson-Morley experiment was an attempt to show the existence of ether. </a:t>
            </a:r>
          </a:p>
        </p:txBody>
      </p:sp>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21</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pic>
        <p:nvPicPr>
          <p:cNvPr id="7" name="Picture 7"/>
          <p:cNvPicPr preferRelativeResize="0">
            <a:picLocks noChangeAspect="1" noChangeArrowheads="1"/>
          </p:cNvPicPr>
          <p:nvPr/>
        </p:nvPicPr>
        <p:blipFill>
          <a:blip r:embed="rId2"/>
          <a:srcRect/>
          <a:stretch>
            <a:fillRect/>
          </a:stretch>
        </p:blipFill>
        <p:spPr bwMode="auto">
          <a:xfrm>
            <a:off x="2895600" y="1447800"/>
            <a:ext cx="2406650" cy="5397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wipe(left)">
                                      <p:cBhvr>
                                        <p:cTn id="7" dur="500"/>
                                        <p:tgtEl>
                                          <p:spTgt spid="276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7650">
                                            <p:txEl>
                                              <p:pRg st="2" end="2"/>
                                            </p:txEl>
                                          </p:spTgt>
                                        </p:tgtEl>
                                        <p:attrNameLst>
                                          <p:attrName>style.visibility</p:attrName>
                                        </p:attrNameLst>
                                      </p:cBhvr>
                                      <p:to>
                                        <p:strVal val="visible"/>
                                      </p:to>
                                    </p:set>
                                    <p:animEffect transition="in" filter="wipe(left)">
                                      <p:cBhvr>
                                        <p:cTn id="17" dur="500"/>
                                        <p:tgtEl>
                                          <p:spTgt spid="276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7650">
                                            <p:txEl>
                                              <p:pRg st="3" end="3"/>
                                            </p:txEl>
                                          </p:spTgt>
                                        </p:tgtEl>
                                        <p:attrNameLst>
                                          <p:attrName>style.visibility</p:attrName>
                                        </p:attrNameLst>
                                      </p:cBhvr>
                                      <p:to>
                                        <p:strVal val="visible"/>
                                      </p:to>
                                    </p:set>
                                    <p:animEffect transition="in" filter="wipe(left)">
                                      <p:cBhvr>
                                        <p:cTn id="22" dur="500"/>
                                        <p:tgtEl>
                                          <p:spTgt spid="2765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7650">
                                            <p:txEl>
                                              <p:pRg st="4" end="4"/>
                                            </p:txEl>
                                          </p:spTgt>
                                        </p:tgtEl>
                                        <p:attrNameLst>
                                          <p:attrName>style.visibility</p:attrName>
                                        </p:attrNameLst>
                                      </p:cBhvr>
                                      <p:to>
                                        <p:strVal val="visible"/>
                                      </p:to>
                                    </p:set>
                                    <p:animEffect transition="in" filter="wipe(left)">
                                      <p:cBhvr>
                                        <p:cTn id="27" dur="500"/>
                                        <p:tgtEl>
                                          <p:spTgt spid="2765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7650">
                                            <p:txEl>
                                              <p:pRg st="5" end="5"/>
                                            </p:txEl>
                                          </p:spTgt>
                                        </p:tgtEl>
                                        <p:attrNameLst>
                                          <p:attrName>style.visibility</p:attrName>
                                        </p:attrNameLst>
                                      </p:cBhvr>
                                      <p:to>
                                        <p:strVal val="visible"/>
                                      </p:to>
                                    </p:set>
                                    <p:animEffect transition="in" filter="wipe(left)">
                                      <p:cBhvr>
                                        <p:cTn id="32" dur="500"/>
                                        <p:tgtEl>
                                          <p:spTgt spid="2765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Rectangle 3"/>
          <p:cNvSpPr>
            <a:spLocks noGrp="1" noChangeArrowheads="1"/>
          </p:cNvSpPr>
          <p:nvPr>
            <p:ph type="body" idx="1"/>
          </p:nvPr>
        </p:nvSpPr>
        <p:spPr>
          <a:xfrm>
            <a:off x="455613" y="838200"/>
            <a:ext cx="8226425" cy="5105400"/>
          </a:xfrm>
        </p:spPr>
        <p:txBody>
          <a:bodyPr/>
          <a:lstStyle/>
          <a:p>
            <a:pPr eaLnBrk="1" hangingPunct="1"/>
            <a:r>
              <a:rPr lang="en-US" sz="2800" dirty="0">
                <a:solidFill>
                  <a:srgbClr val="000090"/>
                </a:solidFill>
                <a:ea typeface="ＭＳ Ｐゴシック" pitchFamily="-84" charset="-128"/>
                <a:cs typeface="ＭＳ Ｐゴシック" pitchFamily="-84" charset="-128"/>
              </a:rPr>
              <a:t>Michelson noted that he should be able to detect a phase shift of light due to the time difference between path lengths but found none. </a:t>
            </a:r>
          </a:p>
          <a:p>
            <a:pPr eaLnBrk="1" hangingPunct="1"/>
            <a:r>
              <a:rPr lang="en-US" sz="2800" dirty="0">
                <a:solidFill>
                  <a:srgbClr val="000090"/>
                </a:solidFill>
                <a:ea typeface="ＭＳ Ｐゴシック" pitchFamily="-84" charset="-128"/>
                <a:cs typeface="ＭＳ Ｐゴシック" pitchFamily="-84" charset="-128"/>
              </a:rPr>
              <a:t>He thus concluded that the hypothesis of the stationary ether must be incorrect.</a:t>
            </a:r>
          </a:p>
          <a:p>
            <a:pPr eaLnBrk="1" hangingPunct="1"/>
            <a:r>
              <a:rPr lang="en-US" sz="2800" dirty="0">
                <a:solidFill>
                  <a:srgbClr val="000090"/>
                </a:solidFill>
                <a:ea typeface="ＭＳ Ｐゴシック" pitchFamily="-84" charset="-128"/>
                <a:cs typeface="ＭＳ Ｐゴシック" pitchFamily="-84" charset="-128"/>
              </a:rPr>
              <a:t>After several repeats and refinements with assistance from Edward Morley (1893-1923), again </a:t>
            </a:r>
            <a:r>
              <a:rPr lang="en-US" sz="2800" i="1" dirty="0">
                <a:solidFill>
                  <a:srgbClr val="000090"/>
                </a:solidFill>
                <a:ea typeface="ＭＳ Ｐゴシック" pitchFamily="-84" charset="-128"/>
                <a:cs typeface="ＭＳ Ｐゴシック" pitchFamily="-84" charset="-128"/>
              </a:rPr>
              <a:t>a null result.</a:t>
            </a:r>
            <a:r>
              <a:rPr lang="en-US" sz="2800" b="1" i="1" dirty="0" smtClean="0">
                <a:solidFill>
                  <a:srgbClr val="000090"/>
                </a:solidFill>
                <a:ea typeface="ＭＳ Ｐゴシック" pitchFamily="-84" charset="-128"/>
                <a:cs typeface="ＭＳ Ｐゴシック" pitchFamily="-84" charset="-128"/>
              </a:rPr>
              <a:t> </a:t>
            </a:r>
          </a:p>
          <a:p>
            <a:pPr eaLnBrk="1" hangingPunct="1"/>
            <a:r>
              <a:rPr lang="en-US" sz="2800" b="1" i="1" dirty="0" smtClean="0">
                <a:solidFill>
                  <a:srgbClr val="000090"/>
                </a:solidFill>
                <a:ea typeface="ＭＳ Ｐゴシック" pitchFamily="-84" charset="-128"/>
                <a:cs typeface="ＭＳ Ｐゴシック" pitchFamily="-84" charset="-128"/>
              </a:rPr>
              <a:t>Thus</a:t>
            </a:r>
            <a:r>
              <a:rPr lang="en-US" sz="2800" b="1" i="1" dirty="0">
                <a:solidFill>
                  <a:srgbClr val="000090"/>
                </a:solidFill>
                <a:ea typeface="ＭＳ Ｐゴシック" pitchFamily="-84" charset="-128"/>
                <a:cs typeface="ＭＳ Ｐゴシック" pitchFamily="-84" charset="-128"/>
              </a:rPr>
              <a:t>, ether does not seem to exist</a:t>
            </a:r>
            <a:r>
              <a:rPr lang="en-US" sz="2800" b="1" i="1" dirty="0" smtClean="0">
                <a:solidFill>
                  <a:srgbClr val="000090"/>
                </a:solidFill>
                <a:ea typeface="ＭＳ Ｐゴシック" pitchFamily="-84" charset="-128"/>
                <a:cs typeface="ＭＳ Ｐゴシック" pitchFamily="-84" charset="-128"/>
              </a:rPr>
              <a:t>!</a:t>
            </a:r>
          </a:p>
          <a:p>
            <a:pPr eaLnBrk="1" hangingPunct="1"/>
            <a:r>
              <a:rPr lang="en-US" sz="2800" dirty="0" smtClean="0">
                <a:solidFill>
                  <a:srgbClr val="000090"/>
                </a:solidFill>
                <a:ea typeface="ＭＳ Ｐゴシック" pitchFamily="-84" charset="-128"/>
                <a:cs typeface="ＭＳ Ｐゴシック" pitchFamily="-84" charset="-128"/>
              </a:rPr>
              <a:t>Many explanations ensued afterward but none worked out!</a:t>
            </a:r>
          </a:p>
          <a:p>
            <a:pPr eaLnBrk="1" hangingPunct="1"/>
            <a:r>
              <a:rPr lang="en-US" sz="2800" dirty="0" smtClean="0">
                <a:solidFill>
                  <a:srgbClr val="800000"/>
                </a:solidFill>
                <a:ea typeface="ＭＳ Ｐゴシック" pitchFamily="-84" charset="-128"/>
                <a:cs typeface="ＭＳ Ｐゴシック" pitchFamily="-84" charset="-128"/>
              </a:rPr>
              <a:t>This experiment shattered the popular belief of light being waves</a:t>
            </a:r>
            <a:endParaRPr lang="en-US" sz="2800" dirty="0">
              <a:solidFill>
                <a:srgbClr val="800000"/>
              </a:solidFill>
              <a:ea typeface="ＭＳ Ｐゴシック" pitchFamily="-84" charset="-128"/>
              <a:cs typeface="ＭＳ Ｐゴシック" pitchFamily="-84" charset="-128"/>
            </a:endParaRPr>
          </a:p>
        </p:txBody>
      </p:sp>
      <p:sp>
        <p:nvSpPr>
          <p:cNvPr id="36866" name="Rectangle 5"/>
          <p:cNvSpPr>
            <a:spLocks noGrp="1" noChangeArrowheads="1"/>
          </p:cNvSpPr>
          <p:nvPr>
            <p:ph type="title"/>
          </p:nvPr>
        </p:nvSpPr>
        <p:spPr>
          <a:xfrm>
            <a:off x="76200" y="76200"/>
            <a:ext cx="8915400" cy="762000"/>
          </a:xfrm>
          <a:noFill/>
        </p:spPr>
        <p:txBody>
          <a:bodyPr/>
          <a:lstStyle/>
          <a:p>
            <a:pPr eaLnBrk="1" hangingPunct="1"/>
            <a:r>
              <a:rPr lang="en-US" altLang="ja-JP" sz="4000" dirty="0" smtClean="0">
                <a:ea typeface="ＭＳ Ｐゴシック" pitchFamily="-84" charset="-128"/>
                <a:cs typeface="ＭＳ Ｐゴシック" pitchFamily="-84" charset="-128"/>
              </a:rPr>
              <a:t>Conclusions of Michelson Experiment</a:t>
            </a:r>
            <a:endParaRPr lang="en-US" sz="40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22</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865">
                                            <p:txEl>
                                              <p:pRg st="0" end="0"/>
                                            </p:txEl>
                                          </p:spTgt>
                                        </p:tgtEl>
                                        <p:attrNameLst>
                                          <p:attrName>style.visibility</p:attrName>
                                        </p:attrNameLst>
                                      </p:cBhvr>
                                      <p:to>
                                        <p:strVal val="visible"/>
                                      </p:to>
                                    </p:set>
                                    <p:animEffect transition="in" filter="wipe(left)">
                                      <p:cBhvr>
                                        <p:cTn id="7" dur="500"/>
                                        <p:tgtEl>
                                          <p:spTgt spid="368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865">
                                            <p:txEl>
                                              <p:pRg st="1" end="1"/>
                                            </p:txEl>
                                          </p:spTgt>
                                        </p:tgtEl>
                                        <p:attrNameLst>
                                          <p:attrName>style.visibility</p:attrName>
                                        </p:attrNameLst>
                                      </p:cBhvr>
                                      <p:to>
                                        <p:strVal val="visible"/>
                                      </p:to>
                                    </p:set>
                                    <p:animEffect transition="in" filter="wipe(left)">
                                      <p:cBhvr>
                                        <p:cTn id="12" dur="500"/>
                                        <p:tgtEl>
                                          <p:spTgt spid="368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865">
                                            <p:txEl>
                                              <p:pRg st="2" end="2"/>
                                            </p:txEl>
                                          </p:spTgt>
                                        </p:tgtEl>
                                        <p:attrNameLst>
                                          <p:attrName>style.visibility</p:attrName>
                                        </p:attrNameLst>
                                      </p:cBhvr>
                                      <p:to>
                                        <p:strVal val="visible"/>
                                      </p:to>
                                    </p:set>
                                    <p:animEffect transition="in" filter="wipe(left)">
                                      <p:cBhvr>
                                        <p:cTn id="17" dur="500"/>
                                        <p:tgtEl>
                                          <p:spTgt spid="3686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6865">
                                            <p:txEl>
                                              <p:pRg st="3" end="3"/>
                                            </p:txEl>
                                          </p:spTgt>
                                        </p:tgtEl>
                                        <p:attrNameLst>
                                          <p:attrName>style.visibility</p:attrName>
                                        </p:attrNameLst>
                                      </p:cBhvr>
                                      <p:to>
                                        <p:strVal val="visible"/>
                                      </p:to>
                                    </p:set>
                                    <p:animEffect transition="in" filter="wipe(left)">
                                      <p:cBhvr>
                                        <p:cTn id="22" dur="500"/>
                                        <p:tgtEl>
                                          <p:spTgt spid="3686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6865">
                                            <p:txEl>
                                              <p:pRg st="4" end="4"/>
                                            </p:txEl>
                                          </p:spTgt>
                                        </p:tgtEl>
                                        <p:attrNameLst>
                                          <p:attrName>style.visibility</p:attrName>
                                        </p:attrNameLst>
                                      </p:cBhvr>
                                      <p:to>
                                        <p:strVal val="visible"/>
                                      </p:to>
                                    </p:set>
                                    <p:animEffect transition="in" filter="wipe(left)">
                                      <p:cBhvr>
                                        <p:cTn id="27" dur="500"/>
                                        <p:tgtEl>
                                          <p:spTgt spid="3686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6865">
                                            <p:txEl>
                                              <p:pRg st="5" end="5"/>
                                            </p:txEl>
                                          </p:spTgt>
                                        </p:tgtEl>
                                        <p:attrNameLst>
                                          <p:attrName>style.visibility</p:attrName>
                                        </p:attrNameLst>
                                      </p:cBhvr>
                                      <p:to>
                                        <p:strVal val="visible"/>
                                      </p:to>
                                    </p:set>
                                    <p:animEffect transition="in" filter="wipe(left)">
                                      <p:cBhvr>
                                        <p:cTn id="32" dur="500"/>
                                        <p:tgtEl>
                                          <p:spTgt spid="3686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685800"/>
          </a:xfrm>
        </p:spPr>
        <p:txBody>
          <a:bodyPr/>
          <a:lstStyle/>
          <a:p>
            <a:r>
              <a:rPr lang="en-US" dirty="0" smtClean="0">
                <a:ea typeface="ＭＳ Ｐゴシック" pitchFamily="-84" charset="-128"/>
                <a:cs typeface="ＭＳ Ｐゴシック" pitchFamily="-84" charset="-128"/>
              </a:rPr>
              <a:t>Einstein’s</a:t>
            </a:r>
            <a:r>
              <a:rPr lang="en-US" altLang="ja-JP" dirty="0" smtClean="0">
                <a:ea typeface="ＭＳ Ｐゴシック" pitchFamily="-84" charset="-128"/>
                <a:cs typeface="ＭＳ Ｐゴシック" pitchFamily="-84" charset="-128"/>
              </a:rPr>
              <a:t> Postulates</a:t>
            </a:r>
            <a:endParaRPr lang="en-US" dirty="0"/>
          </a:p>
        </p:txBody>
      </p:sp>
      <p:sp>
        <p:nvSpPr>
          <p:cNvPr id="3" name="Content Placeholder 2"/>
          <p:cNvSpPr>
            <a:spLocks noGrp="1"/>
          </p:cNvSpPr>
          <p:nvPr>
            <p:ph idx="1"/>
          </p:nvPr>
        </p:nvSpPr>
        <p:spPr>
          <a:xfrm>
            <a:off x="533400" y="762000"/>
            <a:ext cx="8077200" cy="5105400"/>
          </a:xfrm>
        </p:spPr>
        <p:txBody>
          <a:bodyPr/>
          <a:lstStyle/>
          <a:p>
            <a:pPr>
              <a:spcBef>
                <a:spcPts val="0"/>
              </a:spcBef>
            </a:pPr>
            <a:r>
              <a:rPr lang="en-US" dirty="0" smtClean="0"/>
              <a:t>Fundamental assumption: Maxwell’s equations must be valid in all inertial frames</a:t>
            </a:r>
          </a:p>
          <a:p>
            <a:pPr marL="571500" indent="-571500" algn="just" eaLnBrk="1" hangingPunct="1">
              <a:spcBef>
                <a:spcPts val="0"/>
              </a:spcBef>
              <a:buClr>
                <a:schemeClr val="tx1"/>
              </a:buClr>
              <a:buSzPct val="90000"/>
              <a:tabLst>
                <a:tab pos="566738" algn="l"/>
              </a:tabLst>
            </a:pPr>
            <a:r>
              <a:rPr lang="en-US" b="1" dirty="0" smtClean="0">
                <a:solidFill>
                  <a:srgbClr val="000000"/>
                </a:solidFill>
                <a:ea typeface="ＭＳ Ｐゴシック" pitchFamily="-84" charset="-128"/>
                <a:cs typeface="ＭＳ Ｐゴシック" pitchFamily="-84" charset="-128"/>
              </a:rPr>
              <a:t>The principle of relativity</a:t>
            </a:r>
            <a:r>
              <a:rPr lang="en-US" dirty="0" smtClean="0">
                <a:ea typeface="ＭＳ Ｐゴシック" pitchFamily="-84" charset="-128"/>
                <a:cs typeface="ＭＳ Ｐゴシック" pitchFamily="-84" charset="-128"/>
              </a:rPr>
              <a:t>: The laws of physics are the same in all inertial systems. There is no way to detect absolute motion, and no preferred inertial system exists</a:t>
            </a:r>
          </a:p>
          <a:p>
            <a:pPr marL="971550" lvl="1" indent="-571500" algn="just" eaLnBrk="1" hangingPunct="1">
              <a:spcBef>
                <a:spcPts val="0"/>
              </a:spcBef>
              <a:buClr>
                <a:schemeClr val="tx1"/>
              </a:buClr>
              <a:buSzPct val="90000"/>
              <a:tabLst>
                <a:tab pos="566738" algn="l"/>
              </a:tabLst>
            </a:pPr>
            <a:r>
              <a:rPr lang="en-US" dirty="0" smtClean="0">
                <a:ea typeface="ＭＳ Ｐゴシック" pitchFamily="-84" charset="-128"/>
                <a:cs typeface="ＭＳ Ｐゴシック" pitchFamily="-84" charset="-128"/>
              </a:rPr>
              <a:t>Published a paper in 1905 at the age 26</a:t>
            </a:r>
          </a:p>
          <a:p>
            <a:pPr marL="971550" lvl="1" indent="-571500" algn="just" eaLnBrk="1" hangingPunct="1">
              <a:spcBef>
                <a:spcPts val="0"/>
              </a:spcBef>
              <a:buClr>
                <a:schemeClr val="tx1"/>
              </a:buClr>
              <a:buSzPct val="90000"/>
              <a:tabLst>
                <a:tab pos="566738" algn="l"/>
              </a:tabLst>
            </a:pPr>
            <a:r>
              <a:rPr lang="en-US" dirty="0" smtClean="0">
                <a:ea typeface="ＭＳ Ｐゴシック" pitchFamily="-84" charset="-128"/>
                <a:cs typeface="ＭＳ Ｐゴシック" pitchFamily="-84" charset="-128"/>
              </a:rPr>
              <a:t>Believed to be fundamental</a:t>
            </a:r>
          </a:p>
          <a:p>
            <a:pPr marL="571500" indent="-571500" algn="just" eaLnBrk="1" hangingPunct="1">
              <a:spcBef>
                <a:spcPts val="0"/>
              </a:spcBef>
              <a:buClr>
                <a:schemeClr val="tx1"/>
              </a:buClr>
              <a:buSzPct val="90000"/>
              <a:tabLst>
                <a:tab pos="566738" algn="l"/>
              </a:tabLst>
            </a:pPr>
            <a:r>
              <a:rPr lang="en-US" b="1" dirty="0" smtClean="0">
                <a:solidFill>
                  <a:srgbClr val="000000"/>
                </a:solidFill>
                <a:ea typeface="ＭＳ Ｐゴシック" pitchFamily="-84" charset="-128"/>
                <a:cs typeface="ＭＳ Ｐゴシック" pitchFamily="-84" charset="-128"/>
              </a:rPr>
              <a:t>The constancy of the speed of light</a:t>
            </a:r>
            <a:r>
              <a:rPr lang="en-US" dirty="0" smtClean="0">
                <a:ea typeface="ＭＳ Ｐゴシック" pitchFamily="-84" charset="-128"/>
                <a:cs typeface="ＭＳ Ｐゴシック" pitchFamily="-84" charset="-128"/>
              </a:rPr>
              <a:t>: Observers in all inertial systems measure the same value for the speed of light in a vacuum.</a:t>
            </a:r>
          </a:p>
          <a:p>
            <a:pPr>
              <a:spcBef>
                <a:spcPts val="0"/>
              </a:spcBef>
            </a:pPr>
            <a:endParaRPr lang="en-US" dirty="0"/>
          </a:p>
        </p:txBody>
      </p:sp>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Footer Placeholder 4"/>
          <p:cNvSpPr>
            <a:spLocks noGrp="1"/>
          </p:cNvSpPr>
          <p:nvPr>
            <p:ph type="ftr" sz="quarter" idx="11"/>
          </p:nvPr>
        </p:nvSpPr>
        <p:spPr/>
        <p:txBody>
          <a:bodyPr/>
          <a:lstStyle/>
          <a:p>
            <a:pPr>
              <a:defRPr/>
            </a:pPr>
            <a:r>
              <a:rPr lang="en-US" smtClean="0"/>
              <a:t>PHYS 3313-001, Fall 2012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381000" y="0"/>
            <a:ext cx="8534400" cy="838200"/>
          </a:xfrm>
        </p:spPr>
        <p:txBody>
          <a:bodyPr/>
          <a:lstStyle/>
          <a:p>
            <a:pPr algn="ctr" eaLnBrk="1" hangingPunct="1"/>
            <a:r>
              <a:rPr lang="en-US" sz="4000" dirty="0">
                <a:ea typeface="ＭＳ Ｐゴシック" pitchFamily="-84" charset="-128"/>
                <a:cs typeface="ＭＳ Ｐゴシック" pitchFamily="-84" charset="-128"/>
              </a:rPr>
              <a:t>The complete Lorentz </a:t>
            </a:r>
            <a:r>
              <a:rPr lang="en-US" sz="4000" dirty="0" smtClean="0">
                <a:ea typeface="ＭＳ Ｐゴシック" pitchFamily="-84" charset="-128"/>
                <a:cs typeface="ＭＳ Ｐゴシック" pitchFamily="-84" charset="-128"/>
              </a:rPr>
              <a:t>Transformations</a:t>
            </a:r>
            <a:endParaRPr lang="en-US" sz="4000" dirty="0">
              <a:ea typeface="ＭＳ Ｐゴシック" pitchFamily="-84" charset="-128"/>
              <a:cs typeface="ＭＳ Ｐゴシック" pitchFamily="-84" charset="-128"/>
            </a:endParaRPr>
          </a:p>
        </p:txBody>
      </p:sp>
      <p:pic>
        <p:nvPicPr>
          <p:cNvPr id="64514" name="Picture 16"/>
          <p:cNvPicPr>
            <a:picLocks noChangeAspect="1" noChangeArrowheads="1"/>
          </p:cNvPicPr>
          <p:nvPr/>
        </p:nvPicPr>
        <p:blipFill>
          <a:blip r:embed="rId3"/>
          <a:srcRect/>
          <a:stretch>
            <a:fillRect/>
          </a:stretch>
        </p:blipFill>
        <p:spPr bwMode="auto">
          <a:xfrm>
            <a:off x="1371600" y="762000"/>
            <a:ext cx="1439134" cy="815938"/>
          </a:xfrm>
          <a:prstGeom prst="rect">
            <a:avLst/>
          </a:prstGeom>
          <a:noFill/>
          <a:ln w="9525">
            <a:noFill/>
            <a:miter lim="800000"/>
            <a:headEnd/>
            <a:tailEnd/>
          </a:ln>
        </p:spPr>
      </p:pic>
      <p:pic>
        <p:nvPicPr>
          <p:cNvPr id="64515" name="Picture 17"/>
          <p:cNvPicPr>
            <a:picLocks noChangeAspect="1" noChangeArrowheads="1"/>
          </p:cNvPicPr>
          <p:nvPr/>
        </p:nvPicPr>
        <p:blipFill>
          <a:blip r:embed="rId4"/>
          <a:srcRect/>
          <a:stretch>
            <a:fillRect/>
          </a:stretch>
        </p:blipFill>
        <p:spPr bwMode="auto">
          <a:xfrm>
            <a:off x="1422400" y="2362200"/>
            <a:ext cx="661745" cy="237714"/>
          </a:xfrm>
          <a:prstGeom prst="rect">
            <a:avLst/>
          </a:prstGeom>
          <a:noFill/>
          <a:ln w="9525">
            <a:noFill/>
            <a:miter lim="800000"/>
            <a:headEnd/>
            <a:tailEnd/>
          </a:ln>
        </p:spPr>
      </p:pic>
      <p:pic>
        <p:nvPicPr>
          <p:cNvPr id="64516" name="Picture 18"/>
          <p:cNvPicPr>
            <a:picLocks noChangeAspect="1" noChangeArrowheads="1"/>
          </p:cNvPicPr>
          <p:nvPr/>
        </p:nvPicPr>
        <p:blipFill>
          <a:blip r:embed="rId5"/>
          <a:srcRect/>
          <a:stretch>
            <a:fillRect/>
          </a:stretch>
        </p:blipFill>
        <p:spPr bwMode="auto">
          <a:xfrm>
            <a:off x="4953000" y="762000"/>
            <a:ext cx="1368462" cy="809513"/>
          </a:xfrm>
          <a:prstGeom prst="rect">
            <a:avLst/>
          </a:prstGeom>
          <a:noFill/>
          <a:ln w="9525">
            <a:noFill/>
            <a:miter lim="800000"/>
            <a:headEnd/>
            <a:tailEnd/>
          </a:ln>
        </p:spPr>
      </p:pic>
      <p:pic>
        <p:nvPicPr>
          <p:cNvPr id="64517" name="Picture 19"/>
          <p:cNvPicPr>
            <a:picLocks noChangeAspect="1" noChangeArrowheads="1"/>
          </p:cNvPicPr>
          <p:nvPr/>
        </p:nvPicPr>
        <p:blipFill>
          <a:blip r:embed="rId6"/>
          <a:srcRect/>
          <a:stretch>
            <a:fillRect/>
          </a:stretch>
        </p:blipFill>
        <p:spPr bwMode="auto">
          <a:xfrm>
            <a:off x="5029200" y="2286000"/>
            <a:ext cx="661745" cy="237714"/>
          </a:xfrm>
          <a:prstGeom prst="rect">
            <a:avLst/>
          </a:prstGeom>
          <a:noFill/>
          <a:ln w="9525">
            <a:noFill/>
            <a:miter lim="800000"/>
            <a:headEnd/>
            <a:tailEnd/>
          </a:ln>
        </p:spPr>
      </p:pic>
      <p:pic>
        <p:nvPicPr>
          <p:cNvPr id="64518" name="Picture 20"/>
          <p:cNvPicPr>
            <a:picLocks noChangeAspect="1" noChangeArrowheads="1"/>
          </p:cNvPicPr>
          <p:nvPr/>
        </p:nvPicPr>
        <p:blipFill>
          <a:blip r:embed="rId7"/>
          <a:srcRect/>
          <a:stretch>
            <a:fillRect/>
          </a:stretch>
        </p:blipFill>
        <p:spPr bwMode="auto">
          <a:xfrm>
            <a:off x="1422399" y="1828800"/>
            <a:ext cx="719567" cy="308386"/>
          </a:xfrm>
          <a:prstGeom prst="rect">
            <a:avLst/>
          </a:prstGeom>
          <a:noFill/>
          <a:ln w="9525">
            <a:noFill/>
            <a:miter lim="800000"/>
            <a:headEnd/>
            <a:tailEnd/>
          </a:ln>
        </p:spPr>
      </p:pic>
      <p:pic>
        <p:nvPicPr>
          <p:cNvPr id="64519" name="Picture 21"/>
          <p:cNvPicPr>
            <a:picLocks noChangeAspect="1" noChangeArrowheads="1"/>
          </p:cNvPicPr>
          <p:nvPr/>
        </p:nvPicPr>
        <p:blipFill>
          <a:blip r:embed="rId8"/>
          <a:srcRect/>
          <a:stretch>
            <a:fillRect/>
          </a:stretch>
        </p:blipFill>
        <p:spPr bwMode="auto">
          <a:xfrm>
            <a:off x="5029199" y="1752600"/>
            <a:ext cx="719567" cy="308386"/>
          </a:xfrm>
          <a:prstGeom prst="rect">
            <a:avLst/>
          </a:prstGeom>
          <a:noFill/>
          <a:ln w="9525">
            <a:noFill/>
            <a:miter lim="800000"/>
            <a:headEnd/>
            <a:tailEnd/>
          </a:ln>
        </p:spPr>
      </p:pic>
      <p:pic>
        <p:nvPicPr>
          <p:cNvPr id="64520" name="Picture 23"/>
          <p:cNvPicPr>
            <a:picLocks noChangeAspect="1" noChangeArrowheads="1"/>
          </p:cNvPicPr>
          <p:nvPr/>
        </p:nvPicPr>
        <p:blipFill>
          <a:blip r:embed="rId9"/>
          <a:srcRect/>
          <a:stretch>
            <a:fillRect/>
          </a:stretch>
        </p:blipFill>
        <p:spPr bwMode="auto">
          <a:xfrm>
            <a:off x="1359946" y="2852570"/>
            <a:ext cx="1439134" cy="732416"/>
          </a:xfrm>
          <a:prstGeom prst="rect">
            <a:avLst/>
          </a:prstGeom>
          <a:noFill/>
          <a:ln w="9525">
            <a:noFill/>
            <a:miter lim="800000"/>
            <a:headEnd/>
            <a:tailEnd/>
          </a:ln>
        </p:spPr>
      </p:pic>
      <p:pic>
        <p:nvPicPr>
          <p:cNvPr id="64521" name="Picture 24"/>
          <p:cNvPicPr>
            <a:picLocks noChangeAspect="1" noChangeArrowheads="1"/>
          </p:cNvPicPr>
          <p:nvPr/>
        </p:nvPicPr>
        <p:blipFill>
          <a:blip r:embed="rId10"/>
          <a:srcRect/>
          <a:stretch>
            <a:fillRect/>
          </a:stretch>
        </p:blipFill>
        <p:spPr bwMode="auto">
          <a:xfrm>
            <a:off x="5003800" y="2514600"/>
            <a:ext cx="1092200" cy="963706"/>
          </a:xfrm>
          <a:prstGeom prst="rect">
            <a:avLst/>
          </a:prstGeom>
          <a:noFill/>
          <a:ln w="9525">
            <a:noFill/>
            <a:miter lim="800000"/>
            <a:headEnd/>
            <a:tailEnd/>
          </a:ln>
        </p:spPr>
      </p:pic>
      <p:sp>
        <p:nvSpPr>
          <p:cNvPr id="11" name="Date Placeholder 10"/>
          <p:cNvSpPr>
            <a:spLocks noGrp="1"/>
          </p:cNvSpPr>
          <p:nvPr>
            <p:ph type="dt" sz="half" idx="10"/>
          </p:nvPr>
        </p:nvSpPr>
        <p:spPr/>
        <p:txBody>
          <a:bodyPr/>
          <a:lstStyle/>
          <a:p>
            <a:pPr>
              <a:defRPr/>
            </a:pPr>
            <a:r>
              <a:rPr lang="en-US" smtClean="0"/>
              <a:t>Monday, Oct. 8, 2012</a:t>
            </a:r>
            <a:endParaRPr lang="en-US"/>
          </a:p>
        </p:txBody>
      </p:sp>
      <p:sp>
        <p:nvSpPr>
          <p:cNvPr id="12" name="Slide Number Placeholder 11"/>
          <p:cNvSpPr>
            <a:spLocks noGrp="1"/>
          </p:cNvSpPr>
          <p:nvPr>
            <p:ph type="sldNum" sz="quarter" idx="12"/>
          </p:nvPr>
        </p:nvSpPr>
        <p:spPr/>
        <p:txBody>
          <a:bodyPr/>
          <a:lstStyle/>
          <a:p>
            <a:pPr>
              <a:defRPr/>
            </a:pPr>
            <a:fld id="{623D45CD-16A2-224C-B70A-0D1B04896262}" type="slidenum">
              <a:rPr lang="en-US" smtClean="0"/>
              <a:pPr>
                <a:defRPr/>
              </a:pPr>
              <a:t>24</a:t>
            </a:fld>
            <a:endParaRPr lang="en-US"/>
          </a:p>
        </p:txBody>
      </p:sp>
      <p:sp>
        <p:nvSpPr>
          <p:cNvPr id="13" name="Footer Placeholder 12"/>
          <p:cNvSpPr>
            <a:spLocks noGrp="1"/>
          </p:cNvSpPr>
          <p:nvPr>
            <p:ph type="ftr" sz="quarter" idx="11"/>
          </p:nvPr>
        </p:nvSpPr>
        <p:spPr/>
        <p:txBody>
          <a:bodyPr/>
          <a:lstStyle/>
          <a:p>
            <a:pPr>
              <a:defRPr/>
            </a:pPr>
            <a:r>
              <a:rPr lang="en-US" smtClean="0"/>
              <a:t>PHYS 3313-001, Fall 2012                      Dr. Jaehoon Yu</a:t>
            </a:r>
            <a:endParaRPr lang="en-US"/>
          </a:p>
        </p:txBody>
      </p:sp>
      <p:sp>
        <p:nvSpPr>
          <p:cNvPr id="14" name="Content Placeholder 2"/>
          <p:cNvSpPr>
            <a:spLocks noGrp="1"/>
          </p:cNvSpPr>
          <p:nvPr>
            <p:ph idx="1"/>
          </p:nvPr>
        </p:nvSpPr>
        <p:spPr>
          <a:xfrm>
            <a:off x="685800" y="3581400"/>
            <a:ext cx="7772400" cy="3124200"/>
          </a:xfrm>
        </p:spPr>
        <p:txBody>
          <a:bodyPr/>
          <a:lstStyle/>
          <a:p>
            <a:pPr>
              <a:spcBef>
                <a:spcPts val="0"/>
              </a:spcBef>
            </a:pPr>
            <a:r>
              <a:rPr lang="en-US" sz="2800" dirty="0" smtClean="0"/>
              <a:t>Where               and</a:t>
            </a:r>
          </a:p>
          <a:p>
            <a:pPr>
              <a:spcBef>
                <a:spcPts val="0"/>
              </a:spcBef>
            </a:pPr>
            <a:r>
              <a:rPr lang="en-US" sz="2800" dirty="0" smtClean="0"/>
              <a:t>Some </a:t>
            </a:r>
            <a:r>
              <a:rPr lang="en-US" sz="2800" dirty="0" smtClean="0"/>
              <a:t>things to note</a:t>
            </a:r>
          </a:p>
          <a:p>
            <a:pPr lvl="1">
              <a:spcBef>
                <a:spcPts val="0"/>
              </a:spcBef>
            </a:pPr>
            <a:r>
              <a:rPr lang="en-US" sz="2400" dirty="0" smtClean="0"/>
              <a:t>What happens when β~0 (or v~0)?</a:t>
            </a:r>
          </a:p>
          <a:p>
            <a:pPr lvl="2">
              <a:spcBef>
                <a:spcPts val="0"/>
              </a:spcBef>
            </a:pPr>
            <a:r>
              <a:rPr lang="en-US" sz="2000" dirty="0" smtClean="0"/>
              <a:t>The Lorentz </a:t>
            </a:r>
            <a:r>
              <a:rPr lang="en-US" sz="2000" dirty="0" err="1" smtClean="0"/>
              <a:t>x</a:t>
            </a:r>
            <a:r>
              <a:rPr lang="en-US" sz="2000" dirty="0" smtClean="0"/>
              <a:t>-formation becomes Galilean </a:t>
            </a:r>
            <a:r>
              <a:rPr lang="en-US" sz="2000" dirty="0" err="1" smtClean="0"/>
              <a:t>x</a:t>
            </a:r>
            <a:r>
              <a:rPr lang="en-US" sz="2000" dirty="0" smtClean="0"/>
              <a:t>-formation</a:t>
            </a:r>
          </a:p>
          <a:p>
            <a:pPr lvl="1">
              <a:spcBef>
                <a:spcPts val="0"/>
              </a:spcBef>
            </a:pPr>
            <a:r>
              <a:rPr lang="en-US" sz="2400" dirty="0" smtClean="0"/>
              <a:t>Space–time are </a:t>
            </a:r>
            <a:r>
              <a:rPr lang="en-US" sz="2400" dirty="0" smtClean="0"/>
              <a:t>not separated</a:t>
            </a:r>
          </a:p>
          <a:p>
            <a:pPr lvl="1">
              <a:spcBef>
                <a:spcPts val="0"/>
              </a:spcBef>
            </a:pPr>
            <a:r>
              <a:rPr lang="en-US" sz="2400" dirty="0" smtClean="0"/>
              <a:t>For non-imaginary </a:t>
            </a:r>
            <a:r>
              <a:rPr lang="en-US" sz="2400" dirty="0" err="1" smtClean="0"/>
              <a:t>x</a:t>
            </a:r>
            <a:r>
              <a:rPr lang="en-US" sz="2400" dirty="0" smtClean="0"/>
              <a:t>-formations, the frame speed cannot exceed </a:t>
            </a:r>
            <a:r>
              <a:rPr lang="en-US" sz="2400" dirty="0" err="1" smtClean="0"/>
              <a:t>c</a:t>
            </a:r>
            <a:r>
              <a:rPr lang="en-US" sz="2400" dirty="0" smtClean="0"/>
              <a:t>!</a:t>
            </a:r>
          </a:p>
        </p:txBody>
      </p:sp>
      <p:graphicFrame>
        <p:nvGraphicFramePr>
          <p:cNvPr id="161794" name="Object 2"/>
          <p:cNvGraphicFramePr>
            <a:graphicFrameLocks noChangeAspect="1"/>
          </p:cNvGraphicFramePr>
          <p:nvPr/>
        </p:nvGraphicFramePr>
        <p:xfrm>
          <a:off x="2153084" y="3686175"/>
          <a:ext cx="894916" cy="367145"/>
        </p:xfrm>
        <a:graphic>
          <a:graphicData uri="http://schemas.openxmlformats.org/presentationml/2006/ole">
            <p:oleObj spid="_x0000_s161794" name="Equation" r:id="rId11" imgW="495300" imgH="203200" progId="Equation.DSMT4">
              <p:embed/>
            </p:oleObj>
          </a:graphicData>
        </a:graphic>
      </p:graphicFrame>
      <p:graphicFrame>
        <p:nvGraphicFramePr>
          <p:cNvPr id="161795" name="Object 3"/>
          <p:cNvGraphicFramePr>
            <a:graphicFrameLocks noChangeAspect="1"/>
          </p:cNvGraphicFramePr>
          <p:nvPr/>
        </p:nvGraphicFramePr>
        <p:xfrm>
          <a:off x="3780996" y="3609976"/>
          <a:ext cx="1629204" cy="504824"/>
        </p:xfrm>
        <a:graphic>
          <a:graphicData uri="http://schemas.openxmlformats.org/presentationml/2006/ole">
            <p:oleObj spid="_x0000_s161795" name="Equation" r:id="rId12" imgW="901700" imgH="27940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wipe(left)">
                                      <p:cBhvr>
                                        <p:cTn id="7" dur="500"/>
                                        <p:tgtEl>
                                          <p:spTgt spid="645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4516"/>
                                        </p:tgtEl>
                                        <p:attrNameLst>
                                          <p:attrName>style.visibility</p:attrName>
                                        </p:attrNameLst>
                                      </p:cBhvr>
                                      <p:to>
                                        <p:strVal val="visible"/>
                                      </p:to>
                                    </p:set>
                                    <p:animEffect transition="in" filter="wipe(left)">
                                      <p:cBhvr>
                                        <p:cTn id="12" dur="500"/>
                                        <p:tgtEl>
                                          <p:spTgt spid="645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4518"/>
                                        </p:tgtEl>
                                        <p:attrNameLst>
                                          <p:attrName>style.visibility</p:attrName>
                                        </p:attrNameLst>
                                      </p:cBhvr>
                                      <p:to>
                                        <p:strVal val="visible"/>
                                      </p:to>
                                    </p:set>
                                    <p:animEffect transition="in" filter="wipe(left)">
                                      <p:cBhvr>
                                        <p:cTn id="17" dur="500"/>
                                        <p:tgtEl>
                                          <p:spTgt spid="64518"/>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64519"/>
                                        </p:tgtEl>
                                        <p:attrNameLst>
                                          <p:attrName>style.visibility</p:attrName>
                                        </p:attrNameLst>
                                      </p:cBhvr>
                                      <p:to>
                                        <p:strVal val="visible"/>
                                      </p:to>
                                    </p:set>
                                    <p:animEffect transition="in" filter="wipe(left)">
                                      <p:cBhvr>
                                        <p:cTn id="21" dur="500"/>
                                        <p:tgtEl>
                                          <p:spTgt spid="64519"/>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64515"/>
                                        </p:tgtEl>
                                        <p:attrNameLst>
                                          <p:attrName>style.visibility</p:attrName>
                                        </p:attrNameLst>
                                      </p:cBhvr>
                                      <p:to>
                                        <p:strVal val="visible"/>
                                      </p:to>
                                    </p:set>
                                    <p:animEffect transition="in" filter="wipe(left)">
                                      <p:cBhvr>
                                        <p:cTn id="25" dur="500"/>
                                        <p:tgtEl>
                                          <p:spTgt spid="64515"/>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64517"/>
                                        </p:tgtEl>
                                        <p:attrNameLst>
                                          <p:attrName>style.visibility</p:attrName>
                                        </p:attrNameLst>
                                      </p:cBhvr>
                                      <p:to>
                                        <p:strVal val="visible"/>
                                      </p:to>
                                    </p:set>
                                    <p:animEffect transition="in" filter="wipe(left)">
                                      <p:cBhvr>
                                        <p:cTn id="29" dur="500"/>
                                        <p:tgtEl>
                                          <p:spTgt spid="645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4520"/>
                                        </p:tgtEl>
                                        <p:attrNameLst>
                                          <p:attrName>style.visibility</p:attrName>
                                        </p:attrNameLst>
                                      </p:cBhvr>
                                      <p:to>
                                        <p:strVal val="visible"/>
                                      </p:to>
                                    </p:set>
                                    <p:animEffect transition="in" filter="wipe(left)">
                                      <p:cBhvr>
                                        <p:cTn id="34" dur="500"/>
                                        <p:tgtEl>
                                          <p:spTgt spid="645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64521"/>
                                        </p:tgtEl>
                                        <p:attrNameLst>
                                          <p:attrName>style.visibility</p:attrName>
                                        </p:attrNameLst>
                                      </p:cBhvr>
                                      <p:to>
                                        <p:strVal val="visible"/>
                                      </p:to>
                                    </p:set>
                                    <p:animEffect transition="in" filter="wipe(left)">
                                      <p:cBhvr>
                                        <p:cTn id="39" dur="500"/>
                                        <p:tgtEl>
                                          <p:spTgt spid="6452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4">
                                            <p:txEl>
                                              <p:pRg st="0" end="0"/>
                                            </p:txEl>
                                          </p:spTgt>
                                        </p:tgtEl>
                                        <p:attrNameLst>
                                          <p:attrName>style.visibility</p:attrName>
                                        </p:attrNameLst>
                                      </p:cBhvr>
                                      <p:to>
                                        <p:strVal val="visible"/>
                                      </p:to>
                                    </p:set>
                                    <p:animEffect transition="in" filter="wipe(left)">
                                      <p:cBhvr>
                                        <p:cTn id="44" dur="500"/>
                                        <p:tgtEl>
                                          <p:spTgt spid="14">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4">
                                            <p:txEl>
                                              <p:pRg st="1" end="1"/>
                                            </p:txEl>
                                          </p:spTgt>
                                        </p:tgtEl>
                                        <p:attrNameLst>
                                          <p:attrName>style.visibility</p:attrName>
                                        </p:attrNameLst>
                                      </p:cBhvr>
                                      <p:to>
                                        <p:strVal val="visible"/>
                                      </p:to>
                                    </p:set>
                                    <p:animEffect transition="in" filter="wipe(left)">
                                      <p:cBhvr>
                                        <p:cTn id="49" dur="500"/>
                                        <p:tgtEl>
                                          <p:spTgt spid="14">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4">
                                            <p:txEl>
                                              <p:pRg st="2" end="2"/>
                                            </p:txEl>
                                          </p:spTgt>
                                        </p:tgtEl>
                                        <p:attrNameLst>
                                          <p:attrName>style.visibility</p:attrName>
                                        </p:attrNameLst>
                                      </p:cBhvr>
                                      <p:to>
                                        <p:strVal val="visible"/>
                                      </p:to>
                                    </p:set>
                                    <p:animEffect transition="in" filter="wipe(left)">
                                      <p:cBhvr>
                                        <p:cTn id="54" dur="500"/>
                                        <p:tgtEl>
                                          <p:spTgt spid="14">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4">
                                            <p:txEl>
                                              <p:pRg st="3" end="3"/>
                                            </p:txEl>
                                          </p:spTgt>
                                        </p:tgtEl>
                                        <p:attrNameLst>
                                          <p:attrName>style.visibility</p:attrName>
                                        </p:attrNameLst>
                                      </p:cBhvr>
                                      <p:to>
                                        <p:strVal val="visible"/>
                                      </p:to>
                                    </p:set>
                                    <p:animEffect transition="in" filter="wipe(left)">
                                      <p:cBhvr>
                                        <p:cTn id="59" dur="500"/>
                                        <p:tgtEl>
                                          <p:spTgt spid="14">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4">
                                            <p:txEl>
                                              <p:pRg st="4" end="4"/>
                                            </p:txEl>
                                          </p:spTgt>
                                        </p:tgtEl>
                                        <p:attrNameLst>
                                          <p:attrName>style.visibility</p:attrName>
                                        </p:attrNameLst>
                                      </p:cBhvr>
                                      <p:to>
                                        <p:strVal val="visible"/>
                                      </p:to>
                                    </p:set>
                                    <p:animEffect transition="in" filter="wipe(left)">
                                      <p:cBhvr>
                                        <p:cTn id="64" dur="500"/>
                                        <p:tgtEl>
                                          <p:spTgt spid="14">
                                            <p:txEl>
                                              <p:pRg st="4" end="4"/>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4">
                                            <p:txEl>
                                              <p:pRg st="5" end="5"/>
                                            </p:txEl>
                                          </p:spTgt>
                                        </p:tgtEl>
                                        <p:attrNameLst>
                                          <p:attrName>style.visibility</p:attrName>
                                        </p:attrNameLst>
                                      </p:cBhvr>
                                      <p:to>
                                        <p:strVal val="visible"/>
                                      </p:to>
                                    </p:set>
                                    <p:animEffect transition="in" filter="wipe(left)">
                                      <p:cBhvr>
                                        <p:cTn id="69" dur="500"/>
                                        <p:tgtEl>
                                          <p:spTgt spid="14">
                                            <p:txEl>
                                              <p:pRg st="5" end="5"/>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161794"/>
                                        </p:tgtEl>
                                        <p:attrNameLst>
                                          <p:attrName>style.visibility</p:attrName>
                                        </p:attrNameLst>
                                      </p:cBhvr>
                                      <p:to>
                                        <p:strVal val="visible"/>
                                      </p:to>
                                    </p:set>
                                    <p:animEffect transition="in" filter="wipe(left)">
                                      <p:cBhvr>
                                        <p:cTn id="74" dur="500"/>
                                        <p:tgtEl>
                                          <p:spTgt spid="16179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161795"/>
                                        </p:tgtEl>
                                        <p:attrNameLst>
                                          <p:attrName>style.visibility</p:attrName>
                                        </p:attrNameLst>
                                      </p:cBhvr>
                                      <p:to>
                                        <p:strVal val="visible"/>
                                      </p:to>
                                    </p:set>
                                    <p:animEffect transition="in" filter="wipe(left)">
                                      <p:cBhvr>
                                        <p:cTn id="79" dur="500"/>
                                        <p:tgtEl>
                                          <p:spTgt spid="161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457200" y="0"/>
            <a:ext cx="8458200" cy="1139825"/>
          </a:xfrm>
        </p:spPr>
        <p:txBody>
          <a:bodyPr/>
          <a:lstStyle/>
          <a:p>
            <a:pPr eaLnBrk="1" hangingPunct="1"/>
            <a:r>
              <a:rPr lang="en-US" dirty="0" smtClean="0">
                <a:ea typeface="ＭＳ Ｐゴシック" pitchFamily="-84" charset="-128"/>
                <a:cs typeface="ＭＳ Ｐゴシック" pitchFamily="-84" charset="-128"/>
              </a:rPr>
              <a:t>Time </a:t>
            </a:r>
            <a:r>
              <a:rPr lang="en-US" dirty="0">
                <a:ea typeface="ＭＳ Ｐゴシック" pitchFamily="-84" charset="-128"/>
                <a:cs typeface="ＭＳ Ｐゴシック" pitchFamily="-84" charset="-128"/>
              </a:rPr>
              <a:t>Dilation and Length Contraction</a:t>
            </a:r>
          </a:p>
        </p:txBody>
      </p:sp>
      <p:sp>
        <p:nvSpPr>
          <p:cNvPr id="67586" name="Rectangle 3"/>
          <p:cNvSpPr>
            <a:spLocks noGrp="1" noChangeArrowheads="1"/>
          </p:cNvSpPr>
          <p:nvPr>
            <p:ph type="body" idx="1"/>
          </p:nvPr>
        </p:nvSpPr>
        <p:spPr>
          <a:xfrm>
            <a:off x="457200" y="1447800"/>
            <a:ext cx="8229600" cy="4073525"/>
          </a:xfrm>
        </p:spPr>
        <p:txBody>
          <a:bodyPr/>
          <a:lstStyle/>
          <a:p>
            <a:pPr eaLnBrk="1" hangingPunct="1"/>
            <a:r>
              <a:rPr lang="en-US" b="1" dirty="0">
                <a:solidFill>
                  <a:srgbClr val="000090"/>
                </a:solidFill>
                <a:ea typeface="ＭＳ Ｐゴシック" pitchFamily="-84" charset="-128"/>
                <a:cs typeface="ＭＳ Ｐゴシック" pitchFamily="-84" charset="-128"/>
              </a:rPr>
              <a:t>Time Dilation</a:t>
            </a:r>
            <a:r>
              <a:rPr lang="en-US" dirty="0">
                <a:solidFill>
                  <a:srgbClr val="000090"/>
                </a:solidFill>
                <a:ea typeface="ＭＳ Ｐゴシック" pitchFamily="-84" charset="-128"/>
                <a:cs typeface="ＭＳ Ｐゴシック" pitchFamily="-84" charset="-128"/>
              </a:rPr>
              <a:t>:</a:t>
            </a:r>
          </a:p>
          <a:p>
            <a:pPr eaLnBrk="1" hangingPunct="1">
              <a:buFont typeface="Wingdings" pitchFamily="-84" charset="2"/>
              <a:buNone/>
            </a:pPr>
            <a:r>
              <a:rPr lang="en-US" dirty="0">
                <a:solidFill>
                  <a:srgbClr val="000090"/>
                </a:solidFill>
                <a:ea typeface="ＭＳ Ｐゴシック" pitchFamily="-84" charset="-128"/>
                <a:cs typeface="ＭＳ Ｐゴシック" pitchFamily="-84" charset="-128"/>
              </a:rPr>
              <a:t>	Clocks in</a:t>
            </a:r>
            <a:r>
              <a:rPr lang="en-US" dirty="0" smtClean="0">
                <a:solidFill>
                  <a:srgbClr val="000090"/>
                </a:solidFill>
                <a:ea typeface="ＭＳ Ｐゴシック" pitchFamily="-84" charset="-128"/>
                <a:cs typeface="ＭＳ Ｐゴシック" pitchFamily="-84" charset="-128"/>
              </a:rPr>
              <a:t> a moving inertial reference frame K’ </a:t>
            </a:r>
            <a:r>
              <a:rPr lang="en-US" altLang="ja-JP" dirty="0" smtClean="0">
                <a:solidFill>
                  <a:srgbClr val="000090"/>
                </a:solidFill>
                <a:ea typeface="ＭＳ Ｐゴシック" pitchFamily="-84" charset="-128"/>
                <a:cs typeface="ＭＳ Ｐゴシック" pitchFamily="-84" charset="-128"/>
              </a:rPr>
              <a:t>run slower </a:t>
            </a:r>
            <a:r>
              <a:rPr lang="en-US" altLang="ja-JP" dirty="0">
                <a:solidFill>
                  <a:srgbClr val="000090"/>
                </a:solidFill>
                <a:ea typeface="ＭＳ Ｐゴシック" pitchFamily="-84" charset="-128"/>
                <a:cs typeface="ＭＳ Ｐゴシック" pitchFamily="-84" charset="-128"/>
              </a:rPr>
              <a:t>with respect to stationary clocks in K</a:t>
            </a:r>
            <a:r>
              <a:rPr lang="en-US" altLang="ja-JP" dirty="0" smtClean="0">
                <a:solidFill>
                  <a:srgbClr val="000090"/>
                </a:solidFill>
                <a:ea typeface="ＭＳ Ｐゴシック" pitchFamily="-84" charset="-128"/>
                <a:cs typeface="ＭＳ Ｐゴシック" pitchFamily="-84" charset="-128"/>
              </a:rPr>
              <a:t>.</a:t>
            </a:r>
            <a:endParaRPr lang="en-US" dirty="0" smtClean="0">
              <a:solidFill>
                <a:srgbClr val="000090"/>
              </a:solidFill>
              <a:ea typeface="ＭＳ Ｐゴシック" pitchFamily="-84" charset="-128"/>
              <a:cs typeface="ＭＳ Ｐゴシック" pitchFamily="-84" charset="-128"/>
            </a:endParaRPr>
          </a:p>
          <a:p>
            <a:pPr eaLnBrk="1" hangingPunct="1"/>
            <a:r>
              <a:rPr lang="en-US" b="1" dirty="0">
                <a:solidFill>
                  <a:srgbClr val="000090"/>
                </a:solidFill>
                <a:ea typeface="ＭＳ Ｐゴシック" pitchFamily="-84" charset="-128"/>
                <a:cs typeface="ＭＳ Ｐゴシック" pitchFamily="-84" charset="-128"/>
              </a:rPr>
              <a:t>Length Contraction</a:t>
            </a:r>
            <a:r>
              <a:rPr lang="en-US" dirty="0">
                <a:solidFill>
                  <a:srgbClr val="000090"/>
                </a:solidFill>
                <a:ea typeface="ＭＳ Ｐゴシック" pitchFamily="-84" charset="-128"/>
                <a:cs typeface="ＭＳ Ｐゴシック" pitchFamily="-84" charset="-128"/>
              </a:rPr>
              <a:t>:</a:t>
            </a:r>
          </a:p>
          <a:p>
            <a:pPr eaLnBrk="1" hangingPunct="1">
              <a:buFont typeface="Wingdings" pitchFamily="-84" charset="2"/>
              <a:buNone/>
            </a:pPr>
            <a:r>
              <a:rPr lang="en-US" dirty="0">
                <a:solidFill>
                  <a:srgbClr val="000090"/>
                </a:solidFill>
                <a:ea typeface="ＭＳ Ｐゴシック" pitchFamily="-84" charset="-128"/>
                <a:cs typeface="ＭＳ Ｐゴシック" pitchFamily="-84" charset="-128"/>
              </a:rPr>
              <a:t>	Lengths</a:t>
            </a:r>
            <a:r>
              <a:rPr lang="en-US" dirty="0" smtClean="0">
                <a:solidFill>
                  <a:srgbClr val="000090"/>
                </a:solidFill>
                <a:ea typeface="ＭＳ Ｐゴシック" pitchFamily="-84" charset="-128"/>
                <a:cs typeface="ＭＳ Ｐゴシック" pitchFamily="-84" charset="-128"/>
              </a:rPr>
              <a:t> measured in a moving inertial reference frame K’ </a:t>
            </a:r>
            <a:r>
              <a:rPr lang="en-US" altLang="ja-JP" dirty="0" smtClean="0">
                <a:solidFill>
                  <a:srgbClr val="000090"/>
                </a:solidFill>
                <a:ea typeface="ＭＳ Ｐゴシック" pitchFamily="-84" charset="-128"/>
                <a:cs typeface="ＭＳ Ｐゴシック" pitchFamily="-84" charset="-128"/>
              </a:rPr>
              <a:t>are shorter </a:t>
            </a:r>
            <a:r>
              <a:rPr lang="en-US" altLang="ja-JP" dirty="0">
                <a:solidFill>
                  <a:srgbClr val="000090"/>
                </a:solidFill>
                <a:ea typeface="ＭＳ Ｐゴシック" pitchFamily="-84" charset="-128"/>
                <a:cs typeface="ＭＳ Ｐゴシック" pitchFamily="-84" charset="-128"/>
              </a:rPr>
              <a:t>with respect to the same lengths stationary in K.</a:t>
            </a:r>
            <a:endParaRPr lang="en-US" dirty="0">
              <a:solidFill>
                <a:srgbClr val="000090"/>
              </a:solidFill>
              <a:ea typeface="ＭＳ Ｐゴシック" pitchFamily="-84" charset="-128"/>
              <a:cs typeface="ＭＳ Ｐゴシック" pitchFamily="-84" charset="-128"/>
            </a:endParaRPr>
          </a:p>
        </p:txBody>
      </p:sp>
      <p:sp>
        <p:nvSpPr>
          <p:cNvPr id="67587" name="Rectangle 4"/>
          <p:cNvSpPr>
            <a:spLocks noChangeArrowheads="1"/>
          </p:cNvSpPr>
          <p:nvPr/>
        </p:nvSpPr>
        <p:spPr bwMode="auto">
          <a:xfrm>
            <a:off x="457200" y="838200"/>
            <a:ext cx="8229600" cy="584776"/>
          </a:xfrm>
          <a:prstGeom prst="rect">
            <a:avLst/>
          </a:prstGeom>
          <a:noFill/>
          <a:ln w="9525">
            <a:noFill/>
            <a:miter lim="800000"/>
            <a:headEnd/>
            <a:tailEnd/>
          </a:ln>
        </p:spPr>
        <p:txBody>
          <a:bodyPr>
            <a:prstTxWarp prst="textNoShape">
              <a:avLst/>
            </a:prstTxWarp>
            <a:spAutoFit/>
          </a:bodyPr>
          <a:lstStyle/>
          <a:p>
            <a:pPr algn="l"/>
            <a:r>
              <a:rPr lang="en-US" sz="3200" dirty="0" smtClean="0">
                <a:solidFill>
                  <a:srgbClr val="000090"/>
                </a:solidFill>
                <a:latin typeface="+mn-lt"/>
              </a:rPr>
              <a:t>Direct consequences </a:t>
            </a:r>
            <a:r>
              <a:rPr lang="en-US" sz="3200" dirty="0">
                <a:solidFill>
                  <a:srgbClr val="000090"/>
                </a:solidFill>
                <a:latin typeface="+mn-lt"/>
              </a:rPr>
              <a:t>of the Lorentz Transformation:</a:t>
            </a:r>
          </a:p>
        </p:txBody>
      </p:sp>
      <p:sp>
        <p:nvSpPr>
          <p:cNvPr id="5" name="Date Placeholder 4"/>
          <p:cNvSpPr>
            <a:spLocks noGrp="1"/>
          </p:cNvSpPr>
          <p:nvPr>
            <p:ph type="dt" sz="half" idx="10"/>
          </p:nvPr>
        </p:nvSpPr>
        <p:spPr/>
        <p:txBody>
          <a:bodyPr/>
          <a:lstStyle/>
          <a:p>
            <a:pPr>
              <a:defRPr/>
            </a:pPr>
            <a:r>
              <a:rPr lang="en-US" smtClean="0"/>
              <a:t>Monday, Oct. 8, 2012</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25</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67587"/>
                                        </p:tgtEl>
                                        <p:attrNameLst>
                                          <p:attrName>style.visibility</p:attrName>
                                        </p:attrNameLst>
                                      </p:cBhvr>
                                      <p:to>
                                        <p:strVal val="visible"/>
                                      </p:to>
                                    </p:set>
                                    <p:animEffect transition="in" filter="wipe(left)">
                                      <p:cBhvr>
                                        <p:cTn id="7" dur="500"/>
                                        <p:tgtEl>
                                          <p:spTgt spid="6758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67586">
                                            <p:txEl>
                                              <p:pRg st="0" end="0"/>
                                            </p:txEl>
                                          </p:spTgt>
                                        </p:tgtEl>
                                        <p:attrNameLst>
                                          <p:attrName>style.visibility</p:attrName>
                                        </p:attrNameLst>
                                      </p:cBhvr>
                                      <p:to>
                                        <p:strVal val="visible"/>
                                      </p:to>
                                    </p:set>
                                    <p:animEffect transition="in" filter="wipe(left)">
                                      <p:cBhvr>
                                        <p:cTn id="12" dur="500"/>
                                        <p:tgtEl>
                                          <p:spTgt spid="6758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67586">
                                            <p:txEl>
                                              <p:pRg st="1" end="1"/>
                                            </p:txEl>
                                          </p:spTgt>
                                        </p:tgtEl>
                                        <p:attrNameLst>
                                          <p:attrName>style.visibility</p:attrName>
                                        </p:attrNameLst>
                                      </p:cBhvr>
                                      <p:to>
                                        <p:strVal val="visible"/>
                                      </p:to>
                                    </p:set>
                                    <p:animEffect transition="in" filter="wipe(left)">
                                      <p:cBhvr>
                                        <p:cTn id="17" dur="500"/>
                                        <p:tgtEl>
                                          <p:spTgt spid="6758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67586">
                                            <p:txEl>
                                              <p:pRg st="2" end="2"/>
                                            </p:txEl>
                                          </p:spTgt>
                                        </p:tgtEl>
                                        <p:attrNameLst>
                                          <p:attrName>style.visibility</p:attrName>
                                        </p:attrNameLst>
                                      </p:cBhvr>
                                      <p:to>
                                        <p:strVal val="visible"/>
                                      </p:to>
                                    </p:set>
                                    <p:animEffect transition="in" filter="wipe(left)">
                                      <p:cBhvr>
                                        <p:cTn id="22" dur="500"/>
                                        <p:tgtEl>
                                          <p:spTgt spid="6758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67586">
                                            <p:txEl>
                                              <p:pRg st="3" end="3"/>
                                            </p:txEl>
                                          </p:spTgt>
                                        </p:tgtEl>
                                        <p:attrNameLst>
                                          <p:attrName>style.visibility</p:attrName>
                                        </p:attrNameLst>
                                      </p:cBhvr>
                                      <p:to>
                                        <p:strVal val="visible"/>
                                      </p:to>
                                    </p:set>
                                    <p:animEffect transition="in" filter="wipe(left)">
                                      <p:cBhvr>
                                        <p:cTn id="27" dur="500"/>
                                        <p:tgtEl>
                                          <p:spTgt spid="6758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build="p"/>
      <p:bldP spid="67587" grpId="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9" name="Rectangle 3"/>
          <p:cNvSpPr>
            <a:spLocks noGrp="1" noChangeArrowheads="1"/>
          </p:cNvSpPr>
          <p:nvPr>
            <p:ph type="body" idx="1"/>
          </p:nvPr>
        </p:nvSpPr>
        <p:spPr>
          <a:xfrm>
            <a:off x="457200" y="2362200"/>
            <a:ext cx="8229600" cy="4191000"/>
          </a:xfrm>
        </p:spPr>
        <p:txBody>
          <a:bodyPr/>
          <a:lstStyle/>
          <a:p>
            <a:pPr marL="571500" indent="-571500" eaLnBrk="1" hangingPunct="1">
              <a:buFont typeface="Wingdings" pitchFamily="-84" charset="2"/>
              <a:buNone/>
            </a:pPr>
            <a:r>
              <a:rPr lang="en-US" sz="2800" dirty="0">
                <a:ea typeface="Arial" pitchFamily="-84" charset="0"/>
                <a:cs typeface="Arial" pitchFamily="-84" charset="0"/>
              </a:rPr>
              <a:t>1) </a:t>
            </a:r>
            <a:r>
              <a:rPr lang="en-US" sz="2800" i="1" dirty="0">
                <a:ea typeface="ＭＳ Ｐゴシック" pitchFamily="-84" charset="-128"/>
                <a:cs typeface="ＭＳ Ｐゴシック" pitchFamily="-84" charset="-128"/>
              </a:rPr>
              <a:t>T</a:t>
            </a:r>
            <a:r>
              <a:rPr lang="en-US" sz="2800" i="1" baseline="30000" dirty="0" smtClean="0">
                <a:ea typeface="ＭＳ Ｐゴシック" pitchFamily="-84" charset="-128"/>
                <a:cs typeface="ＭＳ Ｐゴシック" pitchFamily="-84" charset="-128"/>
              </a:rPr>
              <a:t> </a:t>
            </a:r>
            <a:r>
              <a:rPr lang="en-US" sz="2800" dirty="0" smtClean="0">
                <a:ea typeface="ＭＳ Ｐゴシック" pitchFamily="-84" charset="-128"/>
                <a:cs typeface="ＭＳ Ｐゴシック" pitchFamily="-84" charset="-128"/>
              </a:rPr>
              <a:t>‘</a:t>
            </a:r>
            <a:r>
              <a:rPr lang="en-US" altLang="ja-JP" sz="2800" dirty="0" smtClean="0">
                <a:ea typeface="ＭＳ Ｐゴシック" pitchFamily="-84" charset="-128"/>
                <a:cs typeface="ＭＳ Ｐゴシック" pitchFamily="-84" charset="-128"/>
              </a:rPr>
              <a:t>&gt; </a:t>
            </a:r>
            <a:r>
              <a:rPr lang="en-US" altLang="ja-JP" sz="2800" i="1" dirty="0">
                <a:ea typeface="ＭＳ Ｐゴシック" pitchFamily="-84" charset="-128"/>
                <a:cs typeface="ＭＳ Ｐゴシック" pitchFamily="-84" charset="-128"/>
              </a:rPr>
              <a:t>T</a:t>
            </a:r>
            <a:r>
              <a:rPr lang="en-US" altLang="ja-JP" sz="2800" baseline="-25000" dirty="0">
                <a:ea typeface="ＭＳ Ｐゴシック" pitchFamily="-84" charset="-128"/>
                <a:cs typeface="ＭＳ Ｐゴシック" pitchFamily="-84" charset="-128"/>
              </a:rPr>
              <a:t>0  </a:t>
            </a:r>
            <a:r>
              <a:rPr lang="en-US" altLang="ja-JP" sz="2800" dirty="0">
                <a:ea typeface="ＭＳ Ｐゴシック" pitchFamily="-84" charset="-128"/>
                <a:cs typeface="ＭＳ Ｐゴシック" pitchFamily="-84" charset="-128"/>
              </a:rPr>
              <a:t>or the time measured between two events at </a:t>
            </a:r>
            <a:r>
              <a:rPr lang="en-US" altLang="ja-JP" sz="2800" i="1" dirty="0">
                <a:ea typeface="ＭＳ Ｐゴシック" pitchFamily="-84" charset="-128"/>
                <a:cs typeface="ＭＳ Ｐゴシック" pitchFamily="-84" charset="-128"/>
              </a:rPr>
              <a:t>different positions</a:t>
            </a:r>
            <a:r>
              <a:rPr lang="en-US" altLang="ja-JP" sz="2800" dirty="0">
                <a:ea typeface="ＭＳ Ｐゴシック" pitchFamily="-84" charset="-128"/>
                <a:cs typeface="ＭＳ Ｐゴシック" pitchFamily="-84" charset="-128"/>
              </a:rPr>
              <a:t> is greater than the time between the same events at </a:t>
            </a:r>
            <a:r>
              <a:rPr lang="en-US" altLang="ja-JP" sz="2800" i="1" dirty="0">
                <a:ea typeface="ＭＳ Ｐゴシック" pitchFamily="-84" charset="-128"/>
                <a:cs typeface="ＭＳ Ｐゴシック" pitchFamily="-84" charset="-128"/>
              </a:rPr>
              <a:t>one position: </a:t>
            </a:r>
            <a:r>
              <a:rPr lang="en-US" altLang="ja-JP" sz="2800" b="1" i="1" dirty="0">
                <a:solidFill>
                  <a:srgbClr val="000000"/>
                </a:solidFill>
                <a:ea typeface="ＭＳ Ｐゴシック" pitchFamily="-84" charset="-128"/>
                <a:cs typeface="ＭＳ Ｐゴシック" pitchFamily="-84" charset="-128"/>
              </a:rPr>
              <a:t>time dilation</a:t>
            </a:r>
            <a:r>
              <a:rPr lang="en-US" altLang="ja-JP" sz="2800" b="1" i="1" dirty="0" smtClean="0">
                <a:solidFill>
                  <a:srgbClr val="000000"/>
                </a:solidFill>
                <a:ea typeface="ＭＳ Ｐゴシック" pitchFamily="-84" charset="-128"/>
                <a:cs typeface="ＭＳ Ｐゴシック" pitchFamily="-84" charset="-128"/>
              </a:rPr>
              <a:t>.</a:t>
            </a:r>
          </a:p>
          <a:p>
            <a:pPr marL="571500" indent="-571500" eaLnBrk="1" hangingPunct="1">
              <a:buFont typeface="Wingdings" pitchFamily="-84" charset="2"/>
              <a:buNone/>
            </a:pPr>
            <a:r>
              <a:rPr lang="en-US" altLang="ja-JP" sz="2800" b="1" i="1" dirty="0" smtClean="0">
                <a:solidFill>
                  <a:srgbClr val="000000"/>
                </a:solidFill>
                <a:ea typeface="ＭＳ Ｐゴシック" pitchFamily="-84" charset="-128"/>
                <a:cs typeface="ＭＳ Ｐゴシック" pitchFamily="-84" charset="-128"/>
              </a:rPr>
              <a:t>	The proper time is always the shortest time!!</a:t>
            </a:r>
          </a:p>
          <a:p>
            <a:pPr marL="571500" indent="-571500" eaLnBrk="1" hangingPunct="1">
              <a:buFont typeface="Wingdings" pitchFamily="-84" charset="2"/>
              <a:buNone/>
            </a:pPr>
            <a:r>
              <a:rPr lang="en-US" sz="2800" dirty="0">
                <a:solidFill>
                  <a:srgbClr val="000000"/>
                </a:solidFill>
                <a:ea typeface="ＭＳ Ｐゴシック" pitchFamily="-84" charset="-128"/>
                <a:cs typeface="ＭＳ Ｐゴシック" pitchFamily="-84" charset="-128"/>
              </a:rPr>
              <a:t>2) </a:t>
            </a:r>
            <a:r>
              <a:rPr lang="en-US" sz="2800" dirty="0">
                <a:ea typeface="ＭＳ Ｐゴシック" pitchFamily="-84" charset="-128"/>
                <a:cs typeface="ＭＳ Ｐゴシック" pitchFamily="-84" charset="-128"/>
              </a:rPr>
              <a:t>The events do not occur at the same space and time coordinates in the two system</a:t>
            </a:r>
          </a:p>
          <a:p>
            <a:pPr marL="571500" indent="-571500" eaLnBrk="1" hangingPunct="1">
              <a:buFont typeface="Wingdings" pitchFamily="-84" charset="2"/>
              <a:buNone/>
            </a:pPr>
            <a:r>
              <a:rPr lang="en-US" sz="2800" dirty="0">
                <a:ea typeface="ＭＳ Ｐゴシック" pitchFamily="-84" charset="-128"/>
                <a:cs typeface="ＭＳ Ｐゴシック" pitchFamily="-84" charset="-128"/>
              </a:rPr>
              <a:t>3) System K requires 1 clock and K</a:t>
            </a:r>
            <a:r>
              <a:rPr lang="ja-JP" altLang="en-US" sz="2800" dirty="0">
                <a:ea typeface="ＭＳ Ｐゴシック" pitchFamily="-84" charset="-128"/>
                <a:cs typeface="ＭＳ Ｐゴシック" pitchFamily="-84" charset="-128"/>
              </a:rPr>
              <a:t>’</a:t>
            </a:r>
            <a:r>
              <a:rPr lang="en-US" altLang="ja-JP" sz="2800" baseline="30000" dirty="0">
                <a:ea typeface="ＭＳ Ｐゴシック" pitchFamily="-84" charset="-128"/>
                <a:cs typeface="ＭＳ Ｐゴシック" pitchFamily="-84" charset="-128"/>
              </a:rPr>
              <a:t> </a:t>
            </a:r>
            <a:r>
              <a:rPr lang="en-US" altLang="ja-JP" sz="2800" dirty="0">
                <a:ea typeface="ＭＳ Ｐゴシック" pitchFamily="-84" charset="-128"/>
                <a:cs typeface="ＭＳ Ｐゴシック" pitchFamily="-84" charset="-128"/>
              </a:rPr>
              <a:t>requires 2 clocks.</a:t>
            </a:r>
            <a:endParaRPr lang="en-US" sz="2800" dirty="0">
              <a:ea typeface="ＭＳ Ｐゴシック" pitchFamily="-84" charset="-128"/>
              <a:cs typeface="ＭＳ Ｐゴシック" pitchFamily="-84" charset="-128"/>
            </a:endParaRPr>
          </a:p>
        </p:txBody>
      </p:sp>
      <p:sp>
        <p:nvSpPr>
          <p:cNvPr id="73730" name="Rectangle 9"/>
          <p:cNvSpPr>
            <a:spLocks noGrp="1" noChangeArrowheads="1"/>
          </p:cNvSpPr>
          <p:nvPr>
            <p:ph type="title"/>
          </p:nvPr>
        </p:nvSpPr>
        <p:spPr>
          <a:xfrm>
            <a:off x="685800" y="76200"/>
            <a:ext cx="7772400" cy="1143000"/>
          </a:xfrm>
        </p:spPr>
        <p:txBody>
          <a:bodyPr/>
          <a:lstStyle/>
          <a:p>
            <a:pPr algn="ctr" eaLnBrk="1" hangingPunct="1"/>
            <a:r>
              <a:rPr lang="en-US" sz="4000" dirty="0">
                <a:ea typeface="ＭＳ Ｐゴシック" pitchFamily="-84" charset="-128"/>
                <a:cs typeface="ＭＳ Ｐゴシック" pitchFamily="-84" charset="-128"/>
              </a:rPr>
              <a:t>Time </a:t>
            </a:r>
            <a:r>
              <a:rPr lang="en-US" sz="4000" dirty="0" smtClean="0">
                <a:ea typeface="ＭＳ Ｐゴシック" pitchFamily="-84" charset="-128"/>
                <a:cs typeface="ＭＳ Ｐゴシック" pitchFamily="-84" charset="-128"/>
              </a:rPr>
              <a:t>Dilation: </a:t>
            </a:r>
            <a:r>
              <a:rPr lang="en-US" sz="4000" dirty="0" smtClean="0">
                <a:solidFill>
                  <a:srgbClr val="FF0000"/>
                </a:solidFill>
                <a:ea typeface="ＭＳ Ｐゴシック" pitchFamily="-84" charset="-128"/>
                <a:cs typeface="ＭＳ Ｐゴシック" pitchFamily="-84" charset="-128"/>
              </a:rPr>
              <a:t>Moving </a:t>
            </a:r>
            <a:r>
              <a:rPr lang="en-US" sz="4000" dirty="0">
                <a:solidFill>
                  <a:srgbClr val="FF0000"/>
                </a:solidFill>
                <a:ea typeface="ＭＳ Ｐゴシック" pitchFamily="-84" charset="-128"/>
                <a:cs typeface="ＭＳ Ｐゴシック" pitchFamily="-84" charset="-128"/>
              </a:rPr>
              <a:t>Clocks Run Slow</a:t>
            </a:r>
          </a:p>
        </p:txBody>
      </p:sp>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26</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pic>
        <p:nvPicPr>
          <p:cNvPr id="7" name="Picture 11"/>
          <p:cNvPicPr preferRelativeResize="0">
            <a:picLocks noChangeAspect="1" noChangeArrowheads="1"/>
          </p:cNvPicPr>
          <p:nvPr/>
        </p:nvPicPr>
        <p:blipFill>
          <a:blip r:embed="rId2"/>
          <a:srcRect/>
          <a:stretch>
            <a:fillRect/>
          </a:stretch>
        </p:blipFill>
        <p:spPr bwMode="auto">
          <a:xfrm>
            <a:off x="2819400" y="1219200"/>
            <a:ext cx="2962275" cy="9080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73729">
                                            <p:txEl>
                                              <p:pRg st="0" end="0"/>
                                            </p:txEl>
                                          </p:spTgt>
                                        </p:tgtEl>
                                        <p:attrNameLst>
                                          <p:attrName>style.visibility</p:attrName>
                                        </p:attrNameLst>
                                      </p:cBhvr>
                                      <p:to>
                                        <p:strVal val="visible"/>
                                      </p:to>
                                    </p:set>
                                    <p:animEffect transition="in" filter="wipe(left)">
                                      <p:cBhvr>
                                        <p:cTn id="12" dur="500"/>
                                        <p:tgtEl>
                                          <p:spTgt spid="7372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73729">
                                            <p:txEl>
                                              <p:pRg st="1" end="1"/>
                                            </p:txEl>
                                          </p:spTgt>
                                        </p:tgtEl>
                                        <p:attrNameLst>
                                          <p:attrName>style.visibility</p:attrName>
                                        </p:attrNameLst>
                                      </p:cBhvr>
                                      <p:to>
                                        <p:strVal val="visible"/>
                                      </p:to>
                                    </p:set>
                                    <p:animEffect transition="in" filter="wipe(left)">
                                      <p:cBhvr>
                                        <p:cTn id="17" dur="500"/>
                                        <p:tgtEl>
                                          <p:spTgt spid="7372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73729">
                                            <p:txEl>
                                              <p:pRg st="2" end="2"/>
                                            </p:txEl>
                                          </p:spTgt>
                                        </p:tgtEl>
                                        <p:attrNameLst>
                                          <p:attrName>style.visibility</p:attrName>
                                        </p:attrNameLst>
                                      </p:cBhvr>
                                      <p:to>
                                        <p:strVal val="visible"/>
                                      </p:to>
                                    </p:set>
                                    <p:animEffect transition="in" filter="wipe(left)">
                                      <p:cBhvr>
                                        <p:cTn id="22" dur="500"/>
                                        <p:tgtEl>
                                          <p:spTgt spid="7372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73729">
                                            <p:txEl>
                                              <p:pRg st="3" end="3"/>
                                            </p:txEl>
                                          </p:spTgt>
                                        </p:tgtEl>
                                        <p:attrNameLst>
                                          <p:attrName>style.visibility</p:attrName>
                                        </p:attrNameLst>
                                      </p:cBhvr>
                                      <p:to>
                                        <p:strVal val="visible"/>
                                      </p:to>
                                    </p:set>
                                    <p:animEffect transition="in" filter="wipe(left)">
                                      <p:cBhvr>
                                        <p:cTn id="27" dur="500"/>
                                        <p:tgtEl>
                                          <p:spTgt spid="737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29" grpId="0"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772400" cy="685800"/>
          </a:xfrm>
        </p:spPr>
        <p:txBody>
          <a:bodyPr>
            <a:noAutofit/>
          </a:bodyPr>
          <a:lstStyle/>
          <a:p>
            <a:r>
              <a:rPr lang="en-US" dirty="0" smtClean="0"/>
              <a:t>Time Dilation Example: </a:t>
            </a:r>
            <a:r>
              <a:rPr lang="en-US" dirty="0" err="1" smtClean="0"/>
              <a:t>muon</a:t>
            </a:r>
            <a:r>
              <a:rPr lang="en-US" dirty="0" smtClean="0"/>
              <a:t> lifetime</a:t>
            </a:r>
            <a:endParaRPr lang="en-US" dirty="0"/>
          </a:p>
        </p:txBody>
      </p:sp>
      <p:sp>
        <p:nvSpPr>
          <p:cNvPr id="3" name="Content Placeholder 2"/>
          <p:cNvSpPr>
            <a:spLocks noGrp="1"/>
          </p:cNvSpPr>
          <p:nvPr>
            <p:ph idx="1"/>
          </p:nvPr>
        </p:nvSpPr>
        <p:spPr>
          <a:xfrm>
            <a:off x="533400" y="990600"/>
            <a:ext cx="7772400" cy="5257800"/>
          </a:xfrm>
        </p:spPr>
        <p:txBody>
          <a:bodyPr/>
          <a:lstStyle/>
          <a:p>
            <a:r>
              <a:rPr lang="en-US" sz="2400" dirty="0" err="1" smtClean="0"/>
              <a:t>Muons</a:t>
            </a:r>
            <a:r>
              <a:rPr lang="en-US" sz="2400" dirty="0" smtClean="0"/>
              <a:t> are essentially heavy electrons (~200 times heavier)</a:t>
            </a:r>
          </a:p>
          <a:p>
            <a:r>
              <a:rPr lang="en-US" sz="2400" dirty="0" err="1" smtClean="0"/>
              <a:t>Muons</a:t>
            </a:r>
            <a:r>
              <a:rPr lang="en-US" sz="2400" dirty="0"/>
              <a:t> </a:t>
            </a:r>
            <a:r>
              <a:rPr lang="en-US" sz="2400" dirty="0" smtClean="0"/>
              <a:t>are typically generated in collisions of cosmic rays in upper atmosphere and, unlike electrons, decay (             </a:t>
            </a:r>
            <a:r>
              <a:rPr lang="en-US" sz="2400" dirty="0" err="1" smtClean="0"/>
              <a:t>μ</a:t>
            </a:r>
            <a:r>
              <a:rPr lang="en-US" sz="2400" dirty="0" err="1" smtClean="0">
                <a:sym typeface="Symbol"/>
              </a:rPr>
              <a:t>sec</a:t>
            </a:r>
            <a:r>
              <a:rPr lang="en-US" sz="2400" dirty="0" smtClean="0">
                <a:sym typeface="Symbol"/>
              </a:rPr>
              <a:t>)</a:t>
            </a:r>
          </a:p>
          <a:p>
            <a:r>
              <a:rPr lang="en-US" sz="2400" dirty="0" smtClean="0">
                <a:sym typeface="Symbol"/>
              </a:rPr>
              <a:t>For a </a:t>
            </a:r>
            <a:r>
              <a:rPr lang="en-US" sz="2400" dirty="0" err="1" smtClean="0">
                <a:sym typeface="Symbol"/>
              </a:rPr>
              <a:t>muon</a:t>
            </a:r>
            <a:r>
              <a:rPr lang="en-US" sz="2400" dirty="0" smtClean="0">
                <a:sym typeface="Symbol"/>
              </a:rPr>
              <a:t> incident on Earth with v=0.998c, an observer on Earth would see what lifetime of the </a:t>
            </a:r>
            <a:r>
              <a:rPr lang="en-US" sz="2400" dirty="0" err="1" smtClean="0">
                <a:sym typeface="Symbol"/>
              </a:rPr>
              <a:t>muon</a:t>
            </a:r>
            <a:r>
              <a:rPr lang="en-US" sz="2400" dirty="0" smtClean="0">
                <a:sym typeface="Symbol"/>
              </a:rPr>
              <a:t>?</a:t>
            </a:r>
          </a:p>
          <a:p>
            <a:r>
              <a:rPr lang="en-US" sz="2400" dirty="0" smtClean="0">
                <a:sym typeface="Symbol"/>
              </a:rPr>
              <a:t>2.2 </a:t>
            </a:r>
            <a:r>
              <a:rPr lang="en-US" sz="2400" dirty="0" err="1" smtClean="0"/>
              <a:t>μ</a:t>
            </a:r>
            <a:r>
              <a:rPr lang="en-US" sz="2400" dirty="0" err="1" smtClean="0">
                <a:sym typeface="Symbol"/>
              </a:rPr>
              <a:t>sec</a:t>
            </a:r>
            <a:r>
              <a:rPr lang="en-US" sz="2400" dirty="0" smtClean="0">
                <a:sym typeface="Symbol"/>
              </a:rPr>
              <a:t>?</a:t>
            </a:r>
          </a:p>
          <a:p>
            <a:endParaRPr lang="en-US" sz="2400" dirty="0" smtClean="0">
              <a:sym typeface="Symbol"/>
            </a:endParaRPr>
          </a:p>
          <a:p>
            <a:endParaRPr lang="en-US" sz="2400" dirty="0" smtClean="0">
              <a:sym typeface="Symbol"/>
            </a:endParaRPr>
          </a:p>
          <a:p>
            <a:endParaRPr lang="en-US" sz="2400" dirty="0" smtClean="0">
              <a:sym typeface="Symbol"/>
            </a:endParaRPr>
          </a:p>
          <a:p>
            <a:r>
              <a:rPr lang="en-US" sz="2400" dirty="0" smtClean="0">
                <a:sym typeface="Symbol"/>
              </a:rPr>
              <a:t>t=35 </a:t>
            </a:r>
            <a:r>
              <a:rPr lang="en-US" sz="2400" dirty="0" err="1" smtClean="0"/>
              <a:t>μ</a:t>
            </a:r>
            <a:r>
              <a:rPr lang="en-US" sz="2400" dirty="0" err="1" smtClean="0">
                <a:sym typeface="Symbol"/>
              </a:rPr>
              <a:t>sec</a:t>
            </a:r>
            <a:r>
              <a:rPr lang="en-US" sz="2400" dirty="0" smtClean="0">
                <a:sym typeface="Symbol"/>
              </a:rPr>
              <a:t>  </a:t>
            </a:r>
          </a:p>
          <a:p>
            <a:r>
              <a:rPr lang="en-US" sz="2400" dirty="0" smtClean="0">
                <a:sym typeface="Symbol"/>
              </a:rPr>
              <a:t>Moving clocks run slow so when an outside observer measures,  they see a longer time than the </a:t>
            </a:r>
            <a:r>
              <a:rPr lang="en-US" sz="2400" dirty="0" err="1" smtClean="0">
                <a:sym typeface="Symbol"/>
              </a:rPr>
              <a:t>muon</a:t>
            </a:r>
            <a:r>
              <a:rPr lang="en-US" sz="2400" dirty="0" smtClean="0">
                <a:sym typeface="Symbol"/>
              </a:rPr>
              <a:t> itself sees. </a:t>
            </a:r>
          </a:p>
          <a:p>
            <a:endParaRPr lang="en-US" sz="2400" dirty="0" smtClean="0">
              <a:sym typeface="Symbol"/>
            </a:endParaRPr>
          </a:p>
          <a:p>
            <a:pPr>
              <a:buNone/>
            </a:pPr>
            <a:endParaRPr lang="en-US" sz="2400" dirty="0"/>
          </a:p>
        </p:txBody>
      </p:sp>
      <p:sp>
        <p:nvSpPr>
          <p:cNvPr id="4" name="Date Placeholder 3"/>
          <p:cNvSpPr>
            <a:spLocks noGrp="1"/>
          </p:cNvSpPr>
          <p:nvPr>
            <p:ph type="dt" sz="half" idx="10"/>
          </p:nvPr>
        </p:nvSpPr>
        <p:spPr/>
        <p:txBody>
          <a:bodyPr/>
          <a:lstStyle/>
          <a:p>
            <a:r>
              <a:rPr lang="en-US" smtClean="0"/>
              <a:t>Monday, Oct. 8, 2012</a:t>
            </a:r>
            <a:endParaRPr lang="en-US"/>
          </a:p>
        </p:txBody>
      </p:sp>
      <p:sp>
        <p:nvSpPr>
          <p:cNvPr id="5" name="Footer Placeholder 4"/>
          <p:cNvSpPr>
            <a:spLocks noGrp="1"/>
          </p:cNvSpPr>
          <p:nvPr>
            <p:ph type="ftr" sz="quarter" idx="11"/>
          </p:nvPr>
        </p:nvSpPr>
        <p:spPr/>
        <p:txBody>
          <a:bodyPr/>
          <a:lstStyle/>
          <a:p>
            <a:r>
              <a:rPr lang="en-US" smtClean="0"/>
              <a:t>PHYS 3313-001, Fall 2012                      Dr. Jaehoon Yu</a:t>
            </a:r>
            <a:endParaRPr lang="en-US"/>
          </a:p>
        </p:txBody>
      </p:sp>
      <p:sp>
        <p:nvSpPr>
          <p:cNvPr id="6" name="Slide Number Placeholder 5"/>
          <p:cNvSpPr>
            <a:spLocks noGrp="1"/>
          </p:cNvSpPr>
          <p:nvPr>
            <p:ph type="sldNum" sz="quarter" idx="12"/>
          </p:nvPr>
        </p:nvSpPr>
        <p:spPr/>
        <p:txBody>
          <a:bodyPr/>
          <a:lstStyle/>
          <a:p>
            <a:fld id="{A70890A1-DA85-483F-ABF9-6C30248A1FC2}" type="slidenum">
              <a:rPr lang="en-US" smtClean="0"/>
              <a:pPr/>
              <a:t>27</a:t>
            </a:fld>
            <a:endParaRPr lang="en-US"/>
          </a:p>
        </p:txBody>
      </p:sp>
      <p:graphicFrame>
        <p:nvGraphicFramePr>
          <p:cNvPr id="9219" name="Object 3"/>
          <p:cNvGraphicFramePr>
            <a:graphicFrameLocks noChangeAspect="1"/>
          </p:cNvGraphicFramePr>
          <p:nvPr/>
        </p:nvGraphicFramePr>
        <p:xfrm>
          <a:off x="6324600" y="1905000"/>
          <a:ext cx="838200" cy="419100"/>
        </p:xfrm>
        <a:graphic>
          <a:graphicData uri="http://schemas.openxmlformats.org/presentationml/2006/ole">
            <p:oleObj spid="_x0000_s169986" name="Equation" r:id="rId4" imgW="495000" imgH="228600" progId="Equation.DSMT4">
              <p:embed/>
            </p:oleObj>
          </a:graphicData>
        </a:graphic>
      </p:graphicFrame>
      <p:graphicFrame>
        <p:nvGraphicFramePr>
          <p:cNvPr id="9220" name="Object 4"/>
          <p:cNvGraphicFramePr>
            <a:graphicFrameLocks noChangeAspect="1"/>
          </p:cNvGraphicFramePr>
          <p:nvPr/>
        </p:nvGraphicFramePr>
        <p:xfrm>
          <a:off x="1192212" y="3657600"/>
          <a:ext cx="1855788" cy="914400"/>
        </p:xfrm>
        <a:graphic>
          <a:graphicData uri="http://schemas.openxmlformats.org/presentationml/2006/ole">
            <p:oleObj spid="_x0000_s169987" name="Equation" r:id="rId5" imgW="1054080" imgH="64764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9219"/>
                                        </p:tgtEl>
                                        <p:attrNameLst>
                                          <p:attrName>style.visibility</p:attrName>
                                        </p:attrNameLst>
                                      </p:cBhvr>
                                      <p:to>
                                        <p:strVal val="visible"/>
                                      </p:to>
                                    </p:set>
                                    <p:animEffect transition="in" filter="fade">
                                      <p:cBhvr>
                                        <p:cTn id="17" dur="2000"/>
                                        <p:tgtEl>
                                          <p:spTgt spid="9219"/>
                                        </p:tgtEl>
                                      </p:cBhvr>
                                    </p:animEffect>
                                    <p:anim calcmode="lin" valueType="num">
                                      <p:cBhvr>
                                        <p:cTn id="18" dur="2000" fill="hold"/>
                                        <p:tgtEl>
                                          <p:spTgt spid="9219"/>
                                        </p:tgtEl>
                                        <p:attrNameLst>
                                          <p:attrName>style.rotation</p:attrName>
                                        </p:attrNameLst>
                                      </p:cBhvr>
                                      <p:tavLst>
                                        <p:tav tm="0">
                                          <p:val>
                                            <p:fltVal val="720"/>
                                          </p:val>
                                        </p:tav>
                                        <p:tav tm="100000">
                                          <p:val>
                                            <p:fltVal val="0"/>
                                          </p:val>
                                        </p:tav>
                                      </p:tavLst>
                                    </p:anim>
                                    <p:anim calcmode="lin" valueType="num">
                                      <p:cBhvr>
                                        <p:cTn id="19" dur="2000" fill="hold"/>
                                        <p:tgtEl>
                                          <p:spTgt spid="9219"/>
                                        </p:tgtEl>
                                        <p:attrNameLst>
                                          <p:attrName>ppt_h</p:attrName>
                                        </p:attrNameLst>
                                      </p:cBhvr>
                                      <p:tavLst>
                                        <p:tav tm="0">
                                          <p:val>
                                            <p:fltVal val="0"/>
                                          </p:val>
                                        </p:tav>
                                        <p:tav tm="100000">
                                          <p:val>
                                            <p:strVal val="#ppt_h"/>
                                          </p:val>
                                        </p:tav>
                                      </p:tavLst>
                                    </p:anim>
                                    <p:anim calcmode="lin" valueType="num">
                                      <p:cBhvr>
                                        <p:cTn id="20" dur="2000" fill="hold"/>
                                        <p:tgtEl>
                                          <p:spTgt spid="9219"/>
                                        </p:tgtEl>
                                        <p:attrNameLst>
                                          <p:attrName>ppt_w</p:attrName>
                                        </p:attrNameLst>
                                      </p:cBhvr>
                                      <p:tavLst>
                                        <p:tav tm="0">
                                          <p:val>
                                            <p:fltVal val="0"/>
                                          </p:val>
                                        </p:tav>
                                        <p:tav tm="100000">
                                          <p:val>
                                            <p:strVal val="#ppt_w"/>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left)">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9220"/>
                                        </p:tgtEl>
                                        <p:attrNameLst>
                                          <p:attrName>style.visibility</p:attrName>
                                        </p:attrNameLst>
                                      </p:cBhvr>
                                      <p:to>
                                        <p:strVal val="visible"/>
                                      </p:to>
                                    </p:set>
                                    <p:animEffect transition="in" filter="wipe(down)">
                                      <p:cBhvr>
                                        <p:cTn id="35" dur="500"/>
                                        <p:tgtEl>
                                          <p:spTgt spid="9220"/>
                                        </p:tgtEl>
                                      </p:cBhvr>
                                    </p:animEffect>
                                  </p:childTnLst>
                                </p:cTn>
                              </p:par>
                              <p:par>
                                <p:cTn id="36" presetID="22" presetClass="entr" presetSubtype="8"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ipe(left)">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wipe(left)">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914400"/>
          </a:xfrm>
        </p:spPr>
        <p:txBody>
          <a:bodyPr/>
          <a:lstStyle/>
          <a:p>
            <a:r>
              <a:rPr lang="en-US" dirty="0" smtClean="0"/>
              <a:t>Length </a:t>
            </a:r>
            <a:r>
              <a:rPr lang="en-US" dirty="0" smtClean="0"/>
              <a:t>Contraction</a:t>
            </a:r>
            <a:endParaRPr lang="en-US" dirty="0"/>
          </a:p>
        </p:txBody>
      </p:sp>
      <p:sp>
        <p:nvSpPr>
          <p:cNvPr id="3" name="Content Placeholder 2"/>
          <p:cNvSpPr>
            <a:spLocks noGrp="1"/>
          </p:cNvSpPr>
          <p:nvPr>
            <p:ph idx="1"/>
          </p:nvPr>
        </p:nvSpPr>
        <p:spPr>
          <a:xfrm>
            <a:off x="5105400" y="1066801"/>
            <a:ext cx="4038600" cy="3124200"/>
          </a:xfrm>
        </p:spPr>
        <p:txBody>
          <a:bodyPr/>
          <a:lstStyle/>
          <a:p>
            <a:r>
              <a:rPr lang="en-US" sz="2800" dirty="0" smtClean="0"/>
              <a:t>Proper length (length of</a:t>
            </a:r>
            <a:r>
              <a:rPr lang="en-US" sz="2800" dirty="0" smtClean="0"/>
              <a:t> an object </a:t>
            </a:r>
            <a:r>
              <a:rPr lang="en-US" sz="2800" dirty="0" smtClean="0"/>
              <a:t>in its own frame:</a:t>
            </a:r>
          </a:p>
          <a:p>
            <a:pPr>
              <a:buNone/>
            </a:pPr>
            <a:endParaRPr lang="en-US" sz="2800" dirty="0" smtClean="0"/>
          </a:p>
          <a:p>
            <a:r>
              <a:rPr lang="en-US" sz="2800" dirty="0" smtClean="0"/>
              <a:t>Length of</a:t>
            </a:r>
            <a:r>
              <a:rPr lang="en-US" sz="2800" dirty="0" smtClean="0"/>
              <a:t> an object </a:t>
            </a:r>
            <a:r>
              <a:rPr lang="en-US" sz="2800" dirty="0" smtClean="0"/>
              <a:t>in observer’s frame:</a:t>
            </a:r>
          </a:p>
          <a:p>
            <a:endParaRPr lang="en-US" sz="2800" dirty="0"/>
          </a:p>
        </p:txBody>
      </p:sp>
      <p:sp>
        <p:nvSpPr>
          <p:cNvPr id="4" name="Date Placeholder 3"/>
          <p:cNvSpPr>
            <a:spLocks noGrp="1"/>
          </p:cNvSpPr>
          <p:nvPr>
            <p:ph type="dt" sz="half" idx="10"/>
          </p:nvPr>
        </p:nvSpPr>
        <p:spPr/>
        <p:txBody>
          <a:bodyPr/>
          <a:lstStyle/>
          <a:p>
            <a:r>
              <a:rPr lang="en-US" smtClean="0"/>
              <a:t>Monday, Oct. 8, 2012</a:t>
            </a:r>
            <a:endParaRPr lang="en-US" dirty="0"/>
          </a:p>
        </p:txBody>
      </p:sp>
      <p:sp>
        <p:nvSpPr>
          <p:cNvPr id="5" name="Footer Placeholder 4"/>
          <p:cNvSpPr>
            <a:spLocks noGrp="1"/>
          </p:cNvSpPr>
          <p:nvPr>
            <p:ph type="ftr" sz="quarter" idx="11"/>
          </p:nvPr>
        </p:nvSpPr>
        <p:spPr/>
        <p:txBody>
          <a:bodyPr/>
          <a:lstStyle/>
          <a:p>
            <a:r>
              <a:rPr lang="en-US" smtClean="0"/>
              <a:t>PHYS 3313-001, Fall 2012                      Dr. Jaehoon Yu</a:t>
            </a:r>
            <a:endParaRPr lang="en-US"/>
          </a:p>
        </p:txBody>
      </p:sp>
      <p:sp>
        <p:nvSpPr>
          <p:cNvPr id="6" name="Slide Number Placeholder 5"/>
          <p:cNvSpPr>
            <a:spLocks noGrp="1"/>
          </p:cNvSpPr>
          <p:nvPr>
            <p:ph type="sldNum" sz="quarter" idx="12"/>
          </p:nvPr>
        </p:nvSpPr>
        <p:spPr/>
        <p:txBody>
          <a:bodyPr/>
          <a:lstStyle/>
          <a:p>
            <a:fld id="{A70890A1-DA85-483F-ABF9-6C30248A1FC2}" type="slidenum">
              <a:rPr lang="en-US" smtClean="0"/>
              <a:pPr/>
              <a:t>28</a:t>
            </a:fld>
            <a:endParaRPr lang="en-US"/>
          </a:p>
        </p:txBody>
      </p:sp>
      <p:graphicFrame>
        <p:nvGraphicFramePr>
          <p:cNvPr id="36867" name="Object 3"/>
          <p:cNvGraphicFramePr>
            <a:graphicFrameLocks noChangeAspect="1"/>
          </p:cNvGraphicFramePr>
          <p:nvPr/>
        </p:nvGraphicFramePr>
        <p:xfrm>
          <a:off x="5562600" y="3505200"/>
          <a:ext cx="1295400" cy="533400"/>
        </p:xfrm>
        <a:graphic>
          <a:graphicData uri="http://schemas.openxmlformats.org/presentationml/2006/ole">
            <p:oleObj spid="_x0000_s177154" name="Equation" r:id="rId4" imgW="660240" imgH="228600" progId="Equation.DSMT4">
              <p:embed/>
            </p:oleObj>
          </a:graphicData>
        </a:graphic>
      </p:graphicFrame>
      <p:graphicFrame>
        <p:nvGraphicFramePr>
          <p:cNvPr id="36868" name="Object 4"/>
          <p:cNvGraphicFramePr>
            <a:graphicFrameLocks noChangeAspect="1"/>
          </p:cNvGraphicFramePr>
          <p:nvPr/>
        </p:nvGraphicFramePr>
        <p:xfrm>
          <a:off x="2511425" y="4524375"/>
          <a:ext cx="5641975" cy="733425"/>
        </p:xfrm>
        <a:graphic>
          <a:graphicData uri="http://schemas.openxmlformats.org/presentationml/2006/ole">
            <p:oleObj spid="_x0000_s177155" name="Equation" r:id="rId5" imgW="2171520" imgH="330120" progId="Equation.DSMT4">
              <p:embed/>
            </p:oleObj>
          </a:graphicData>
        </a:graphic>
      </p:graphicFrame>
      <p:pic>
        <p:nvPicPr>
          <p:cNvPr id="10" name="Picture 3"/>
          <p:cNvPicPr>
            <a:picLocks noChangeAspect="1" noChangeArrowheads="1"/>
          </p:cNvPicPr>
          <p:nvPr/>
        </p:nvPicPr>
        <p:blipFill>
          <a:blip r:embed="rId6" cstate="print"/>
          <a:srcRect/>
          <a:stretch>
            <a:fillRect/>
          </a:stretch>
        </p:blipFill>
        <p:spPr bwMode="auto">
          <a:xfrm>
            <a:off x="-4635" y="863202"/>
            <a:ext cx="5186235" cy="3403998"/>
          </a:xfrm>
          <a:prstGeom prst="rect">
            <a:avLst/>
          </a:prstGeom>
          <a:noFill/>
          <a:ln w="9525">
            <a:noFill/>
            <a:miter lim="800000"/>
            <a:headEnd/>
            <a:tailEnd/>
          </a:ln>
          <a:effectLst/>
        </p:spPr>
      </p:pic>
      <p:sp>
        <p:nvSpPr>
          <p:cNvPr id="11" name="Rectangle 10"/>
          <p:cNvSpPr/>
          <p:nvPr/>
        </p:nvSpPr>
        <p:spPr>
          <a:xfrm>
            <a:off x="3478214" y="3048000"/>
            <a:ext cx="533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6869" name="Object 5"/>
          <p:cNvGraphicFramePr>
            <a:graphicFrameLocks noChangeAspect="1"/>
          </p:cNvGraphicFramePr>
          <p:nvPr/>
        </p:nvGraphicFramePr>
        <p:xfrm>
          <a:off x="5394325" y="1981200"/>
          <a:ext cx="1479550" cy="533400"/>
        </p:xfrm>
        <a:graphic>
          <a:graphicData uri="http://schemas.openxmlformats.org/presentationml/2006/ole">
            <p:oleObj spid="_x0000_s177156" name="Equation" r:id="rId7" imgW="711000" imgH="241200" progId="Equation.DSMT4">
              <p:embed/>
            </p:oleObj>
          </a:graphicData>
        </a:graphic>
      </p:graphicFrame>
      <p:grpSp>
        <p:nvGrpSpPr>
          <p:cNvPr id="7" name="Group 19"/>
          <p:cNvGrpSpPr/>
          <p:nvPr/>
        </p:nvGrpSpPr>
        <p:grpSpPr>
          <a:xfrm>
            <a:off x="3352800" y="2209800"/>
            <a:ext cx="277813" cy="822960"/>
            <a:chOff x="3455986" y="2362200"/>
            <a:chExt cx="277813" cy="822960"/>
          </a:xfrm>
        </p:grpSpPr>
        <p:graphicFrame>
          <p:nvGraphicFramePr>
            <p:cNvPr id="36871" name="Object 7"/>
            <p:cNvGraphicFramePr>
              <a:graphicFrameLocks noChangeAspect="1"/>
            </p:cNvGraphicFramePr>
            <p:nvPr/>
          </p:nvGraphicFramePr>
          <p:xfrm>
            <a:off x="3455986" y="2362200"/>
            <a:ext cx="277813" cy="533400"/>
          </p:xfrm>
          <a:graphic>
            <a:graphicData uri="http://schemas.openxmlformats.org/presentationml/2006/ole">
              <p:oleObj spid="_x0000_s177158" name="Equation" r:id="rId8" imgW="152280" imgH="241200" progId="Equation.DSMT4">
                <p:embed/>
              </p:oleObj>
            </a:graphicData>
          </a:graphic>
        </p:graphicFrame>
        <p:cxnSp>
          <p:nvCxnSpPr>
            <p:cNvPr id="17" name="Straight Arrow Connector 16"/>
            <p:cNvCxnSpPr/>
            <p:nvPr/>
          </p:nvCxnSpPr>
          <p:spPr>
            <a:xfrm rot="5400000">
              <a:off x="3399314" y="3001486"/>
              <a:ext cx="365760" cy="158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grpSp>
      <p:grpSp>
        <p:nvGrpSpPr>
          <p:cNvPr id="8" name="Group 20"/>
          <p:cNvGrpSpPr/>
          <p:nvPr/>
        </p:nvGrpSpPr>
        <p:grpSpPr>
          <a:xfrm>
            <a:off x="3895727" y="2209800"/>
            <a:ext cx="344487" cy="822960"/>
            <a:chOff x="3998913" y="2362200"/>
            <a:chExt cx="344487" cy="822960"/>
          </a:xfrm>
        </p:grpSpPr>
        <p:graphicFrame>
          <p:nvGraphicFramePr>
            <p:cNvPr id="36870" name="Object 6"/>
            <p:cNvGraphicFramePr>
              <a:graphicFrameLocks noChangeAspect="1"/>
            </p:cNvGraphicFramePr>
            <p:nvPr/>
          </p:nvGraphicFramePr>
          <p:xfrm>
            <a:off x="3998913" y="2362200"/>
            <a:ext cx="344487" cy="533400"/>
          </p:xfrm>
          <a:graphic>
            <a:graphicData uri="http://schemas.openxmlformats.org/presentationml/2006/ole">
              <p:oleObj spid="_x0000_s177157" name="Equation" r:id="rId9" imgW="164880" imgH="241200" progId="Equation.DSMT4">
                <p:embed/>
              </p:oleObj>
            </a:graphicData>
          </a:graphic>
        </p:graphicFrame>
        <p:cxnSp>
          <p:nvCxnSpPr>
            <p:cNvPr id="18" name="Straight Arrow Connector 17"/>
            <p:cNvCxnSpPr/>
            <p:nvPr/>
          </p:nvCxnSpPr>
          <p:spPr>
            <a:xfrm rot="5400000">
              <a:off x="3931125" y="3001486"/>
              <a:ext cx="365760" cy="158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grpSp>
      <p:graphicFrame>
        <p:nvGraphicFramePr>
          <p:cNvPr id="36872" name="Object 8"/>
          <p:cNvGraphicFramePr>
            <a:graphicFrameLocks noChangeAspect="1"/>
          </p:cNvGraphicFramePr>
          <p:nvPr/>
        </p:nvGraphicFramePr>
        <p:xfrm>
          <a:off x="347662" y="4467225"/>
          <a:ext cx="2166938" cy="561975"/>
        </p:xfrm>
        <a:graphic>
          <a:graphicData uri="http://schemas.openxmlformats.org/presentationml/2006/ole">
            <p:oleObj spid="_x0000_s177159" name="Equation" r:id="rId10" imgW="1041400" imgH="254000" progId="Equation.DSMT4">
              <p:embed/>
            </p:oleObj>
          </a:graphicData>
        </a:graphic>
      </p:graphicFrame>
      <p:graphicFrame>
        <p:nvGraphicFramePr>
          <p:cNvPr id="36873" name="Object 9"/>
          <p:cNvGraphicFramePr>
            <a:graphicFrameLocks noChangeAspect="1"/>
          </p:cNvGraphicFramePr>
          <p:nvPr/>
        </p:nvGraphicFramePr>
        <p:xfrm>
          <a:off x="228600" y="5105400"/>
          <a:ext cx="993775" cy="635000"/>
        </p:xfrm>
        <a:graphic>
          <a:graphicData uri="http://schemas.openxmlformats.org/presentationml/2006/ole">
            <p:oleObj spid="_x0000_s177160" name="Equation" r:id="rId11" imgW="520560" imgH="330120" progId="Equation.DSMT4">
              <p:embed/>
            </p:oleObj>
          </a:graphicData>
        </a:graphic>
      </p:graphicFrame>
      <p:graphicFrame>
        <p:nvGraphicFramePr>
          <p:cNvPr id="36874" name="Object 10"/>
          <p:cNvGraphicFramePr>
            <a:graphicFrameLocks noChangeAspect="1"/>
          </p:cNvGraphicFramePr>
          <p:nvPr/>
        </p:nvGraphicFramePr>
        <p:xfrm>
          <a:off x="1447800" y="5105400"/>
          <a:ext cx="1533525" cy="574675"/>
        </p:xfrm>
        <a:graphic>
          <a:graphicData uri="http://schemas.openxmlformats.org/presentationml/2006/ole">
            <p:oleObj spid="_x0000_s177161" name="Equation" r:id="rId12" imgW="647700" imgH="241300" progId="Equation.DSMT4">
              <p:embed/>
            </p:oleObj>
          </a:graphicData>
        </a:graphic>
      </p:graphicFrame>
      <p:sp>
        <p:nvSpPr>
          <p:cNvPr id="22" name="TextBox 21"/>
          <p:cNvSpPr txBox="1"/>
          <p:nvPr/>
        </p:nvSpPr>
        <p:spPr>
          <a:xfrm>
            <a:off x="3048000" y="5269468"/>
            <a:ext cx="5706761" cy="707886"/>
          </a:xfrm>
          <a:prstGeom prst="rect">
            <a:avLst/>
          </a:prstGeom>
          <a:noFill/>
        </p:spPr>
        <p:txBody>
          <a:bodyPr wrap="none" rtlCol="0">
            <a:spAutoFit/>
          </a:bodyPr>
          <a:lstStyle/>
          <a:p>
            <a:r>
              <a:rPr lang="en-US" sz="2000" dirty="0" err="1" smtClean="0">
                <a:latin typeface="Times New Roman" pitchFamily="18" charset="0"/>
                <a:cs typeface="Times New Roman" pitchFamily="18" charset="0"/>
                <a:sym typeface="Symbol"/>
              </a:rPr>
              <a:t>γ</a:t>
            </a:r>
            <a:r>
              <a:rPr lang="en-US" sz="2000" dirty="0" smtClean="0">
                <a:latin typeface="Times New Roman" pitchFamily="18" charset="0"/>
                <a:cs typeface="Times New Roman" pitchFamily="18" charset="0"/>
              </a:rPr>
              <a:t>&gt;1  so the length is shorter in the direction of motion</a:t>
            </a:r>
          </a:p>
          <a:p>
            <a:r>
              <a:rPr lang="en-US" sz="2000" dirty="0" smtClean="0">
                <a:latin typeface="Times New Roman" pitchFamily="18" charset="0"/>
                <a:cs typeface="Times New Roman" pitchFamily="18" charset="0"/>
              </a:rPr>
              <a:t>(length contraction!)</a:t>
            </a:r>
            <a:endParaRPr lang="en-US" sz="20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6869"/>
                                        </p:tgtEl>
                                        <p:attrNameLst>
                                          <p:attrName>style.visibility</p:attrName>
                                        </p:attrNameLst>
                                      </p:cBhvr>
                                      <p:to>
                                        <p:strVal val="visible"/>
                                      </p:to>
                                    </p:set>
                                    <p:animEffect transition="in" filter="wipe(left)">
                                      <p:cBhvr>
                                        <p:cTn id="22" dur="500"/>
                                        <p:tgtEl>
                                          <p:spTgt spid="3686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6867"/>
                                        </p:tgtEl>
                                        <p:attrNameLst>
                                          <p:attrName>style.visibility</p:attrName>
                                        </p:attrNameLst>
                                      </p:cBhvr>
                                      <p:to>
                                        <p:strVal val="visible"/>
                                      </p:to>
                                    </p:set>
                                    <p:animEffect transition="in" filter="wipe(left)">
                                      <p:cBhvr>
                                        <p:cTn id="32" dur="500"/>
                                        <p:tgtEl>
                                          <p:spTgt spid="3686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6872"/>
                                        </p:tgtEl>
                                        <p:attrNameLst>
                                          <p:attrName>style.visibility</p:attrName>
                                        </p:attrNameLst>
                                      </p:cBhvr>
                                      <p:to>
                                        <p:strVal val="visible"/>
                                      </p:to>
                                    </p:set>
                                    <p:animEffect transition="in" filter="wipe(left)">
                                      <p:cBhvr>
                                        <p:cTn id="37" dur="500"/>
                                        <p:tgtEl>
                                          <p:spTgt spid="3687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6868"/>
                                        </p:tgtEl>
                                        <p:attrNameLst>
                                          <p:attrName>style.visibility</p:attrName>
                                        </p:attrNameLst>
                                      </p:cBhvr>
                                      <p:to>
                                        <p:strVal val="visible"/>
                                      </p:to>
                                    </p:set>
                                    <p:animEffect transition="in" filter="wipe(left)">
                                      <p:cBhvr>
                                        <p:cTn id="42" dur="500"/>
                                        <p:tgtEl>
                                          <p:spTgt spid="3686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6873"/>
                                        </p:tgtEl>
                                        <p:attrNameLst>
                                          <p:attrName>style.visibility</p:attrName>
                                        </p:attrNameLst>
                                      </p:cBhvr>
                                      <p:to>
                                        <p:strVal val="visible"/>
                                      </p:to>
                                    </p:set>
                                    <p:animEffect transition="in" filter="wipe(left)">
                                      <p:cBhvr>
                                        <p:cTn id="47" dur="500"/>
                                        <p:tgtEl>
                                          <p:spTgt spid="3687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6874"/>
                                        </p:tgtEl>
                                        <p:attrNameLst>
                                          <p:attrName>style.visibility</p:attrName>
                                        </p:attrNameLst>
                                      </p:cBhvr>
                                      <p:to>
                                        <p:strVal val="visible"/>
                                      </p:to>
                                    </p:set>
                                    <p:animEffect transition="in" filter="wipe(left)">
                                      <p:cBhvr>
                                        <p:cTn id="52" dur="500"/>
                                        <p:tgtEl>
                                          <p:spTgt spid="3687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2" grpId="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457200" y="277813"/>
            <a:ext cx="8229600" cy="788987"/>
          </a:xfrm>
        </p:spPr>
        <p:txBody>
          <a:bodyPr/>
          <a:lstStyle/>
          <a:p>
            <a:pPr eaLnBrk="1" hangingPunct="1"/>
            <a:r>
              <a:rPr lang="en-US" dirty="0">
                <a:ea typeface="ＭＳ Ｐゴシック" pitchFamily="-84" charset="-128"/>
                <a:cs typeface="ＭＳ Ｐゴシック" pitchFamily="-84" charset="-128"/>
              </a:rPr>
              <a:t>The Lorentz Velocity Transformations</a:t>
            </a:r>
          </a:p>
        </p:txBody>
      </p:sp>
      <p:sp>
        <p:nvSpPr>
          <p:cNvPr id="82946" name="Rectangle 3"/>
          <p:cNvSpPr>
            <a:spLocks noGrp="1" noChangeArrowheads="1"/>
          </p:cNvSpPr>
          <p:nvPr>
            <p:ph type="body" sz="half" idx="1"/>
          </p:nvPr>
        </p:nvSpPr>
        <p:spPr>
          <a:xfrm>
            <a:off x="457200" y="1066800"/>
            <a:ext cx="8077200" cy="4759325"/>
          </a:xfrm>
        </p:spPr>
        <p:txBody>
          <a:bodyPr/>
          <a:lstStyle/>
          <a:p>
            <a:pPr marL="0" indent="0" eaLnBrk="1" hangingPunct="1">
              <a:buFont typeface="Wingdings" pitchFamily="-84" charset="2"/>
              <a:buNone/>
            </a:pPr>
            <a:r>
              <a:rPr lang="en-US" dirty="0">
                <a:ea typeface="ＭＳ Ｐゴシック" pitchFamily="-84" charset="-128"/>
                <a:cs typeface="ＭＳ Ｐゴシック" pitchFamily="-84" charset="-128"/>
              </a:rPr>
              <a:t>In addition to the previous relations, the </a:t>
            </a:r>
            <a:r>
              <a:rPr lang="en-US" b="1" dirty="0">
                <a:solidFill>
                  <a:srgbClr val="000000"/>
                </a:solidFill>
                <a:ea typeface="ＭＳ Ｐゴシック" pitchFamily="-84" charset="-128"/>
                <a:cs typeface="ＭＳ Ｐゴシック" pitchFamily="-84" charset="-128"/>
              </a:rPr>
              <a:t>Lorentz velocity</a:t>
            </a:r>
            <a:r>
              <a:rPr lang="en-US" dirty="0">
                <a:ea typeface="ＭＳ Ｐゴシック" pitchFamily="-84" charset="-128"/>
                <a:cs typeface="ＭＳ Ｐゴシック" pitchFamily="-84" charset="-128"/>
              </a:rPr>
              <a:t> </a:t>
            </a:r>
            <a:r>
              <a:rPr lang="en-US" b="1" dirty="0">
                <a:ea typeface="ＭＳ Ｐゴシック" pitchFamily="-84" charset="-128"/>
                <a:cs typeface="ＭＳ Ｐゴシック" pitchFamily="-84" charset="-128"/>
              </a:rPr>
              <a:t>transformations</a:t>
            </a:r>
            <a:r>
              <a:rPr lang="en-US" dirty="0">
                <a:ea typeface="ＭＳ Ｐゴシック" pitchFamily="-84" charset="-128"/>
                <a:cs typeface="ＭＳ Ｐゴシック" pitchFamily="-84" charset="-128"/>
              </a:rPr>
              <a:t> for </a:t>
            </a:r>
            <a:r>
              <a:rPr lang="en-US" i="1" dirty="0" err="1" smtClean="0">
                <a:ea typeface="ＭＳ Ｐゴシック" pitchFamily="-84" charset="-128"/>
                <a:cs typeface="ＭＳ Ｐゴシック" pitchFamily="-84" charset="-128"/>
              </a:rPr>
              <a:t>u</a:t>
            </a:r>
            <a:r>
              <a:rPr lang="en-US" dirty="0" err="1" smtClean="0">
                <a:ea typeface="ＭＳ Ｐゴシック" pitchFamily="-84" charset="-128"/>
                <a:cs typeface="ＭＳ Ｐゴシック" pitchFamily="-84" charset="-128"/>
              </a:rPr>
              <a:t>’</a:t>
            </a:r>
            <a:r>
              <a:rPr lang="en-US" altLang="ja-JP" i="1" baseline="-25000" dirty="0" err="1" smtClean="0">
                <a:ea typeface="ＭＳ Ｐゴシック" pitchFamily="-84" charset="-128"/>
                <a:cs typeface="ＭＳ Ｐゴシック" pitchFamily="-84" charset="-128"/>
              </a:rPr>
              <a:t>x</a:t>
            </a:r>
            <a:r>
              <a:rPr lang="en-US" altLang="ja-JP" dirty="0">
                <a:ea typeface="ＭＳ Ｐゴシック" pitchFamily="-84" charset="-128"/>
                <a:cs typeface="ＭＳ Ｐゴシック" pitchFamily="-84" charset="-128"/>
              </a:rPr>
              <a:t>, </a:t>
            </a:r>
            <a:r>
              <a:rPr lang="en-US" altLang="ja-JP" i="1" dirty="0" err="1" smtClean="0">
                <a:ea typeface="ＭＳ Ｐゴシック" pitchFamily="-84" charset="-128"/>
                <a:cs typeface="ＭＳ Ｐゴシック" pitchFamily="-84" charset="-128"/>
              </a:rPr>
              <a:t>u</a:t>
            </a:r>
            <a:r>
              <a:rPr lang="en-US" altLang="ja-JP" dirty="0" err="1" smtClean="0">
                <a:ea typeface="ＭＳ Ｐゴシック" pitchFamily="-84" charset="-128"/>
                <a:cs typeface="ＭＳ Ｐゴシック" pitchFamily="-84" charset="-128"/>
              </a:rPr>
              <a:t>’</a:t>
            </a:r>
            <a:r>
              <a:rPr lang="en-US" altLang="ja-JP" i="1" baseline="-25000" dirty="0" err="1" smtClean="0">
                <a:ea typeface="ＭＳ Ｐゴシック" pitchFamily="-84" charset="-128"/>
                <a:cs typeface="ＭＳ Ｐゴシック" pitchFamily="-84" charset="-128"/>
              </a:rPr>
              <a:t>y</a:t>
            </a:r>
            <a:r>
              <a:rPr lang="en-US" altLang="ja-JP" baseline="-25000" dirty="0" smtClean="0">
                <a:ea typeface="ＭＳ Ｐゴシック" pitchFamily="-84" charset="-128"/>
                <a:cs typeface="ＭＳ Ｐゴシック" pitchFamily="-84" charset="-128"/>
              </a:rPr>
              <a:t> </a:t>
            </a:r>
            <a:r>
              <a:rPr lang="en-US" altLang="ja-JP" dirty="0">
                <a:ea typeface="ＭＳ Ｐゴシック" pitchFamily="-84" charset="-128"/>
                <a:cs typeface="ＭＳ Ｐゴシック" pitchFamily="-84" charset="-128"/>
              </a:rPr>
              <a:t>, and</a:t>
            </a:r>
            <a:r>
              <a:rPr lang="en-US" altLang="ja-JP" dirty="0" smtClean="0">
                <a:ea typeface="ＭＳ Ｐゴシック" pitchFamily="-84" charset="-128"/>
                <a:cs typeface="ＭＳ Ｐゴシック" pitchFamily="-84" charset="-128"/>
              </a:rPr>
              <a:t> </a:t>
            </a:r>
            <a:r>
              <a:rPr lang="en-US" altLang="ja-JP" i="1" dirty="0" err="1" smtClean="0">
                <a:ea typeface="ＭＳ Ｐゴシック" pitchFamily="-84" charset="-128"/>
                <a:cs typeface="ＭＳ Ｐゴシック" pitchFamily="-84" charset="-128"/>
              </a:rPr>
              <a:t>u</a:t>
            </a:r>
            <a:r>
              <a:rPr lang="en-US" altLang="ja-JP" dirty="0" err="1" smtClean="0">
                <a:ea typeface="ＭＳ Ｐゴシック" pitchFamily="-84" charset="-128"/>
                <a:cs typeface="ＭＳ Ｐゴシック" pitchFamily="-84" charset="-128"/>
              </a:rPr>
              <a:t>’</a:t>
            </a:r>
            <a:r>
              <a:rPr lang="en-US" altLang="ja-JP" i="1" baseline="-25000" dirty="0" err="1" smtClean="0">
                <a:ea typeface="ＭＳ Ｐゴシック" pitchFamily="-84" charset="-128"/>
                <a:cs typeface="ＭＳ Ｐゴシック" pitchFamily="-84" charset="-128"/>
              </a:rPr>
              <a:t>z</a:t>
            </a:r>
            <a:r>
              <a:rPr lang="en-US" altLang="ja-JP" baseline="-25000" dirty="0" smtClean="0">
                <a:ea typeface="ＭＳ Ｐゴシック" pitchFamily="-84" charset="-128"/>
                <a:cs typeface="ＭＳ Ｐゴシック" pitchFamily="-84" charset="-128"/>
              </a:rPr>
              <a:t> </a:t>
            </a:r>
            <a:r>
              <a:rPr lang="en-US" altLang="ja-JP" dirty="0">
                <a:ea typeface="ＭＳ Ｐゴシック" pitchFamily="-84" charset="-128"/>
                <a:cs typeface="ＭＳ Ｐゴシック" pitchFamily="-84" charset="-128"/>
              </a:rPr>
              <a:t>can be obtained by switching primed and unprimed and changing </a:t>
            </a:r>
            <a:r>
              <a:rPr lang="en-US" altLang="ja-JP" i="1" dirty="0" err="1">
                <a:ea typeface="ＭＳ Ｐゴシック" pitchFamily="-84" charset="-128"/>
                <a:cs typeface="ＭＳ Ｐゴシック" pitchFamily="-84" charset="-128"/>
              </a:rPr>
              <a:t>v</a:t>
            </a:r>
            <a:r>
              <a:rPr lang="en-US" altLang="ja-JP" dirty="0">
                <a:ea typeface="ＭＳ Ｐゴシック" pitchFamily="-84" charset="-128"/>
                <a:cs typeface="ＭＳ Ｐゴシック" pitchFamily="-84" charset="-128"/>
              </a:rPr>
              <a:t> to –</a:t>
            </a:r>
            <a:r>
              <a:rPr lang="en-US" altLang="ja-JP" i="1" dirty="0" err="1">
                <a:ea typeface="ＭＳ Ｐゴシック" pitchFamily="-84" charset="-128"/>
                <a:cs typeface="ＭＳ Ｐゴシック" pitchFamily="-84" charset="-128"/>
              </a:rPr>
              <a:t>v</a:t>
            </a:r>
            <a:r>
              <a:rPr lang="en-US" altLang="ja-JP" dirty="0">
                <a:ea typeface="ＭＳ Ｐゴシック" pitchFamily="-84" charset="-128"/>
                <a:cs typeface="ＭＳ Ｐゴシック" pitchFamily="-84" charset="-128"/>
              </a:rPr>
              <a:t>:</a:t>
            </a:r>
            <a:endParaRPr lang="en-US" dirty="0">
              <a:ea typeface="ＭＳ Ｐゴシック" pitchFamily="-84" charset="-128"/>
              <a:cs typeface="ＭＳ Ｐゴシック" pitchFamily="-84" charset="-128"/>
            </a:endParaRPr>
          </a:p>
        </p:txBody>
      </p:sp>
      <p:pic>
        <p:nvPicPr>
          <p:cNvPr id="82947" name="Picture 12"/>
          <p:cNvPicPr preferRelativeResize="0">
            <a:picLocks noChangeAspect="1" noChangeArrowheads="1"/>
          </p:cNvPicPr>
          <p:nvPr/>
        </p:nvPicPr>
        <p:blipFill>
          <a:blip r:embed="rId2"/>
          <a:srcRect/>
          <a:stretch>
            <a:fillRect/>
          </a:stretch>
        </p:blipFill>
        <p:spPr bwMode="auto">
          <a:xfrm>
            <a:off x="3505200" y="2895600"/>
            <a:ext cx="2473325" cy="917575"/>
          </a:xfrm>
          <a:prstGeom prst="rect">
            <a:avLst/>
          </a:prstGeom>
          <a:noFill/>
          <a:ln w="9525">
            <a:noFill/>
            <a:miter lim="800000"/>
            <a:headEnd/>
            <a:tailEnd/>
          </a:ln>
        </p:spPr>
      </p:pic>
      <p:pic>
        <p:nvPicPr>
          <p:cNvPr id="82948" name="Picture 20" descr="image01"/>
          <p:cNvPicPr>
            <a:picLocks noChangeAspect="1" noChangeArrowheads="1"/>
          </p:cNvPicPr>
          <p:nvPr/>
        </p:nvPicPr>
        <p:blipFill>
          <a:blip r:embed="rId3"/>
          <a:srcRect/>
          <a:stretch>
            <a:fillRect/>
          </a:stretch>
        </p:blipFill>
        <p:spPr bwMode="auto">
          <a:xfrm>
            <a:off x="3276600" y="3886200"/>
            <a:ext cx="2743200" cy="957263"/>
          </a:xfrm>
          <a:prstGeom prst="rect">
            <a:avLst/>
          </a:prstGeom>
          <a:noFill/>
          <a:ln w="9525">
            <a:noFill/>
            <a:miter lim="800000"/>
            <a:headEnd/>
            <a:tailEnd/>
          </a:ln>
        </p:spPr>
      </p:pic>
      <p:pic>
        <p:nvPicPr>
          <p:cNvPr id="82949" name="Picture 21" descr="image02"/>
          <p:cNvPicPr>
            <a:picLocks noChangeAspect="1" noChangeArrowheads="1"/>
          </p:cNvPicPr>
          <p:nvPr/>
        </p:nvPicPr>
        <p:blipFill>
          <a:blip r:embed="rId4"/>
          <a:srcRect/>
          <a:stretch>
            <a:fillRect/>
          </a:stretch>
        </p:blipFill>
        <p:spPr bwMode="auto">
          <a:xfrm>
            <a:off x="3200400" y="5029200"/>
            <a:ext cx="2816225" cy="969963"/>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Monday, Oct. 8, 2012</a:t>
            </a:r>
            <a:endParaRPr lang="en-US"/>
          </a:p>
        </p:txBody>
      </p:sp>
      <p:sp>
        <p:nvSpPr>
          <p:cNvPr id="8" name="Slide Number Placeholder 7"/>
          <p:cNvSpPr>
            <a:spLocks noGrp="1"/>
          </p:cNvSpPr>
          <p:nvPr>
            <p:ph type="sldNum" sz="quarter" idx="12"/>
          </p:nvPr>
        </p:nvSpPr>
        <p:spPr/>
        <p:txBody>
          <a:bodyPr/>
          <a:lstStyle/>
          <a:p>
            <a:fld id="{D2E2D3D9-226A-124B-9637-7AA1A3A82A15}" type="slidenum">
              <a:rPr lang="en-US" smtClean="0"/>
              <a:pPr/>
              <a:t>29</a:t>
            </a:fld>
            <a:endParaRPr lang="en-US"/>
          </a:p>
        </p:txBody>
      </p:sp>
      <p:sp>
        <p:nvSpPr>
          <p:cNvPr id="9" name="Footer Placeholder 8"/>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2946">
                                            <p:txEl>
                                              <p:pRg st="0" end="0"/>
                                            </p:txEl>
                                          </p:spTgt>
                                        </p:tgtEl>
                                        <p:attrNameLst>
                                          <p:attrName>style.visibility</p:attrName>
                                        </p:attrNameLst>
                                      </p:cBhvr>
                                      <p:to>
                                        <p:strVal val="visible"/>
                                      </p:to>
                                    </p:set>
                                    <p:animEffect transition="in" filter="wipe(left)">
                                      <p:cBhvr>
                                        <p:cTn id="7" dur="500"/>
                                        <p:tgtEl>
                                          <p:spTgt spid="829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2947"/>
                                        </p:tgtEl>
                                        <p:attrNameLst>
                                          <p:attrName>style.visibility</p:attrName>
                                        </p:attrNameLst>
                                      </p:cBhvr>
                                      <p:to>
                                        <p:strVal val="visible"/>
                                      </p:to>
                                    </p:set>
                                    <p:animEffect transition="in" filter="wipe(left)">
                                      <p:cBhvr>
                                        <p:cTn id="12" dur="500"/>
                                        <p:tgtEl>
                                          <p:spTgt spid="8294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2948"/>
                                        </p:tgtEl>
                                        <p:attrNameLst>
                                          <p:attrName>style.visibility</p:attrName>
                                        </p:attrNameLst>
                                      </p:cBhvr>
                                      <p:to>
                                        <p:strVal val="visible"/>
                                      </p:to>
                                    </p:set>
                                    <p:animEffect transition="in" filter="wipe(left)">
                                      <p:cBhvr>
                                        <p:cTn id="17" dur="500"/>
                                        <p:tgtEl>
                                          <p:spTgt spid="829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2949"/>
                                        </p:tgtEl>
                                        <p:attrNameLst>
                                          <p:attrName>style.visibility</p:attrName>
                                        </p:attrNameLst>
                                      </p:cBhvr>
                                      <p:to>
                                        <p:strVal val="visible"/>
                                      </p:to>
                                    </p:set>
                                    <p:animEffect transition="in" filter="wipe(left)">
                                      <p:cBhvr>
                                        <p:cTn id="22" dur="500"/>
                                        <p:tgtEl>
                                          <p:spTgt spid="82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smtClean="0"/>
              <a:t>Monday, Oct. 8, 2012</a:t>
            </a:r>
            <a:endParaRPr lang="en-US"/>
          </a:p>
        </p:txBody>
      </p:sp>
      <p:sp>
        <p:nvSpPr>
          <p:cNvPr id="4" name="Slide Number Placeholder 3"/>
          <p:cNvSpPr>
            <a:spLocks noGrp="1"/>
          </p:cNvSpPr>
          <p:nvPr>
            <p:ph type="sldNum" sz="quarter" idx="12"/>
          </p:nvPr>
        </p:nvSpPr>
        <p:spPr/>
        <p:txBody>
          <a:bodyPr/>
          <a:lstStyle/>
          <a:p>
            <a:pPr>
              <a:defRPr/>
            </a:pPr>
            <a:fld id="{623D45CD-16A2-224C-B70A-0D1B04896262}" type="slidenum">
              <a:rPr lang="en-US" smtClean="0"/>
              <a:pPr>
                <a:defRPr/>
              </a:pPr>
              <a:t>3</a:t>
            </a:fld>
            <a:endParaRPr lang="en-US"/>
          </a:p>
        </p:txBody>
      </p:sp>
      <p:sp>
        <p:nvSpPr>
          <p:cNvPr id="5" name="Footer Placeholder 4"/>
          <p:cNvSpPr>
            <a:spLocks noGrp="1"/>
          </p:cNvSpPr>
          <p:nvPr>
            <p:ph type="ftr" sz="quarter" idx="11"/>
          </p:nvPr>
        </p:nvSpPr>
        <p:spPr/>
        <p:txBody>
          <a:bodyPr/>
          <a:lstStyle/>
          <a:p>
            <a:pPr>
              <a:defRPr/>
            </a:pPr>
            <a:r>
              <a:rPr lang="en-US" smtClean="0"/>
              <a:t>PHYS 3313-001, Fall 2012                      Dr. Jaehoon Yu</a:t>
            </a:r>
            <a:endParaRPr lang="en-US"/>
          </a:p>
        </p:txBody>
      </p:sp>
      <p:pic>
        <p:nvPicPr>
          <p:cNvPr id="6" name="Picture 5" descr="Screen Shot 2012-10-07 at 10.39.11 PM.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914400"/>
          </a:xfrm>
        </p:spPr>
        <p:txBody>
          <a:bodyPr/>
          <a:lstStyle/>
          <a:p>
            <a:r>
              <a:rPr lang="en-US" dirty="0" smtClean="0"/>
              <a:t>Velocity Addition Summary</a:t>
            </a:r>
            <a:endParaRPr lang="en-US" dirty="0"/>
          </a:p>
        </p:txBody>
      </p:sp>
      <p:sp>
        <p:nvSpPr>
          <p:cNvPr id="3" name="Content Placeholder 2"/>
          <p:cNvSpPr>
            <a:spLocks noGrp="1"/>
          </p:cNvSpPr>
          <p:nvPr>
            <p:ph idx="1"/>
          </p:nvPr>
        </p:nvSpPr>
        <p:spPr>
          <a:xfrm>
            <a:off x="228600" y="990600"/>
            <a:ext cx="8915400" cy="4525963"/>
          </a:xfrm>
        </p:spPr>
        <p:txBody>
          <a:bodyPr>
            <a:noAutofit/>
          </a:bodyPr>
          <a:lstStyle/>
          <a:p>
            <a:r>
              <a:rPr lang="en-US" sz="2800" dirty="0" smtClean="0"/>
              <a:t>Galilean Velocity addition                        where           and </a:t>
            </a:r>
          </a:p>
          <a:p>
            <a:r>
              <a:rPr lang="en-US" sz="2800" dirty="0" smtClean="0"/>
              <a:t>From inverse Lorentz transform                      and</a:t>
            </a:r>
          </a:p>
          <a:p>
            <a:r>
              <a:rPr lang="en-US" sz="2800" dirty="0" smtClean="0"/>
              <a:t>So</a:t>
            </a:r>
          </a:p>
          <a:p>
            <a:pPr>
              <a:buNone/>
            </a:pPr>
            <a:endParaRPr lang="en-US" sz="2800" dirty="0" smtClean="0"/>
          </a:p>
          <a:p>
            <a:r>
              <a:rPr lang="en-US" sz="2800" dirty="0" smtClean="0"/>
              <a:t>Thus                     </a:t>
            </a:r>
          </a:p>
          <a:p>
            <a:endParaRPr lang="en-US" sz="2800" dirty="0" smtClean="0"/>
          </a:p>
          <a:p>
            <a:r>
              <a:rPr lang="en-US" sz="2800" dirty="0" smtClean="0"/>
              <a:t>What would be the measured speed of light in S frame? </a:t>
            </a:r>
          </a:p>
          <a:p>
            <a:pPr lvl="1"/>
            <a:endParaRPr lang="en-US" sz="2400" dirty="0" smtClean="0"/>
          </a:p>
          <a:p>
            <a:pPr lvl="1"/>
            <a:r>
              <a:rPr lang="en-US" sz="2400" dirty="0" smtClean="0"/>
              <a:t>Since              we get  </a:t>
            </a:r>
            <a:endParaRPr lang="en-US" sz="2800" dirty="0" smtClean="0"/>
          </a:p>
          <a:p>
            <a:pPr>
              <a:buNone/>
            </a:pPr>
            <a:r>
              <a:rPr lang="en-US" sz="2800" dirty="0" smtClean="0"/>
              <a:t>Observer in S frame measures c too!  Strange but true!</a:t>
            </a:r>
          </a:p>
          <a:p>
            <a:pPr>
              <a:buNone/>
            </a:pPr>
            <a:r>
              <a:rPr lang="en-US" sz="2800" dirty="0" smtClean="0"/>
              <a:t>                                                            </a:t>
            </a:r>
          </a:p>
          <a:p>
            <a:pPr>
              <a:buNone/>
            </a:pPr>
            <a:r>
              <a:rPr lang="en-US" sz="2800" dirty="0" smtClean="0"/>
              <a:t>                    </a:t>
            </a:r>
          </a:p>
          <a:p>
            <a:pPr>
              <a:buNone/>
            </a:pPr>
            <a:endParaRPr lang="en-US" sz="2800" dirty="0" smtClean="0"/>
          </a:p>
          <a:p>
            <a:endParaRPr lang="en-US" sz="2800" dirty="0" smtClean="0"/>
          </a:p>
        </p:txBody>
      </p:sp>
      <p:sp>
        <p:nvSpPr>
          <p:cNvPr id="5" name="Footer Placeholder 4"/>
          <p:cNvSpPr>
            <a:spLocks noGrp="1"/>
          </p:cNvSpPr>
          <p:nvPr>
            <p:ph type="ftr" sz="quarter" idx="11"/>
          </p:nvPr>
        </p:nvSpPr>
        <p:spPr/>
        <p:txBody>
          <a:bodyPr/>
          <a:lstStyle/>
          <a:p>
            <a:r>
              <a:rPr lang="en-US" smtClean="0"/>
              <a:t>PHYS 3313-001, Fall 2012                      Dr. Jaehoon Yu</a:t>
            </a:r>
            <a:endParaRPr lang="en-US" dirty="0"/>
          </a:p>
        </p:txBody>
      </p:sp>
      <p:sp>
        <p:nvSpPr>
          <p:cNvPr id="6" name="Slide Number Placeholder 5"/>
          <p:cNvSpPr>
            <a:spLocks noGrp="1"/>
          </p:cNvSpPr>
          <p:nvPr>
            <p:ph type="sldNum" sz="quarter" idx="12"/>
          </p:nvPr>
        </p:nvSpPr>
        <p:spPr/>
        <p:txBody>
          <a:bodyPr/>
          <a:lstStyle/>
          <a:p>
            <a:fld id="{A70890A1-DA85-483F-ABF9-6C30248A1FC2}" type="slidenum">
              <a:rPr lang="en-US" smtClean="0"/>
              <a:pPr/>
              <a:t>30</a:t>
            </a:fld>
            <a:endParaRPr lang="en-US"/>
          </a:p>
        </p:txBody>
      </p:sp>
      <p:graphicFrame>
        <p:nvGraphicFramePr>
          <p:cNvPr id="39938" name="Object 5"/>
          <p:cNvGraphicFramePr>
            <a:graphicFrameLocks noChangeAspect="1"/>
          </p:cNvGraphicFramePr>
          <p:nvPr/>
        </p:nvGraphicFramePr>
        <p:xfrm>
          <a:off x="3962400" y="1066800"/>
          <a:ext cx="1828800" cy="457200"/>
        </p:xfrm>
        <a:graphic>
          <a:graphicData uri="http://schemas.openxmlformats.org/presentationml/2006/ole">
            <p:oleObj spid="_x0000_s184322" name="Equation" r:id="rId4" imgW="660240" imgH="241200" progId="Equation.DSMT4">
              <p:embed/>
            </p:oleObj>
          </a:graphicData>
        </a:graphic>
      </p:graphicFrame>
      <p:graphicFrame>
        <p:nvGraphicFramePr>
          <p:cNvPr id="39939" name="Object 3"/>
          <p:cNvGraphicFramePr>
            <a:graphicFrameLocks noChangeAspect="1"/>
          </p:cNvGraphicFramePr>
          <p:nvPr/>
        </p:nvGraphicFramePr>
        <p:xfrm>
          <a:off x="6781800" y="1066800"/>
          <a:ext cx="685800" cy="533400"/>
        </p:xfrm>
        <a:graphic>
          <a:graphicData uri="http://schemas.openxmlformats.org/presentationml/2006/ole">
            <p:oleObj spid="_x0000_s184323" name="Equation" r:id="rId5" imgW="495000" imgH="393480" progId="Equation.DSMT4">
              <p:embed/>
            </p:oleObj>
          </a:graphicData>
        </a:graphic>
      </p:graphicFrame>
      <p:graphicFrame>
        <p:nvGraphicFramePr>
          <p:cNvPr id="39940" name="Object 4"/>
          <p:cNvGraphicFramePr>
            <a:graphicFrameLocks noChangeAspect="1"/>
          </p:cNvGraphicFramePr>
          <p:nvPr/>
        </p:nvGraphicFramePr>
        <p:xfrm>
          <a:off x="8153400" y="990600"/>
          <a:ext cx="685800" cy="571500"/>
        </p:xfrm>
        <a:graphic>
          <a:graphicData uri="http://schemas.openxmlformats.org/presentationml/2006/ole">
            <p:oleObj spid="_x0000_s184324" name="Equation" r:id="rId6" imgW="533160" imgH="419040" progId="Equation.DSMT4">
              <p:embed/>
            </p:oleObj>
          </a:graphicData>
        </a:graphic>
      </p:graphicFrame>
      <p:graphicFrame>
        <p:nvGraphicFramePr>
          <p:cNvPr id="39941" name="Object 5"/>
          <p:cNvGraphicFramePr>
            <a:graphicFrameLocks noChangeAspect="1"/>
          </p:cNvGraphicFramePr>
          <p:nvPr/>
        </p:nvGraphicFramePr>
        <p:xfrm>
          <a:off x="4800600" y="1676400"/>
          <a:ext cx="1600200" cy="304800"/>
        </p:xfrm>
        <a:graphic>
          <a:graphicData uri="http://schemas.openxmlformats.org/presentationml/2006/ole">
            <p:oleObj spid="_x0000_s184325" name="Equation" r:id="rId7" imgW="1079280" imgH="228600" progId="Equation.DSMT4">
              <p:embed/>
            </p:oleObj>
          </a:graphicData>
        </a:graphic>
      </p:graphicFrame>
      <p:graphicFrame>
        <p:nvGraphicFramePr>
          <p:cNvPr id="39942" name="Object 6"/>
          <p:cNvGraphicFramePr>
            <a:graphicFrameLocks noChangeAspect="1"/>
          </p:cNvGraphicFramePr>
          <p:nvPr/>
        </p:nvGraphicFramePr>
        <p:xfrm>
          <a:off x="7086600" y="1524000"/>
          <a:ext cx="1371600" cy="546100"/>
        </p:xfrm>
        <a:graphic>
          <a:graphicData uri="http://schemas.openxmlformats.org/presentationml/2006/ole">
            <p:oleObj spid="_x0000_s184326" name="Equation" r:id="rId8" imgW="1168200" imgH="393480" progId="Equation.DSMT4">
              <p:embed/>
            </p:oleObj>
          </a:graphicData>
        </a:graphic>
      </p:graphicFrame>
      <p:graphicFrame>
        <p:nvGraphicFramePr>
          <p:cNvPr id="39943" name="Object 7"/>
          <p:cNvGraphicFramePr>
            <a:graphicFrameLocks noChangeAspect="1"/>
          </p:cNvGraphicFramePr>
          <p:nvPr/>
        </p:nvGraphicFramePr>
        <p:xfrm>
          <a:off x="1295400" y="2143125"/>
          <a:ext cx="2933700" cy="752475"/>
        </p:xfrm>
        <a:graphic>
          <a:graphicData uri="http://schemas.openxmlformats.org/presentationml/2006/ole">
            <p:oleObj spid="_x0000_s184327" name="Equation" r:id="rId9" imgW="2019300" imgH="647700" progId="Equation.DSMT4">
              <p:embed/>
            </p:oleObj>
          </a:graphicData>
        </a:graphic>
      </p:graphicFrame>
      <p:graphicFrame>
        <p:nvGraphicFramePr>
          <p:cNvPr id="39945" name="Object 9"/>
          <p:cNvGraphicFramePr>
            <a:graphicFrameLocks noChangeAspect="1"/>
          </p:cNvGraphicFramePr>
          <p:nvPr/>
        </p:nvGraphicFramePr>
        <p:xfrm>
          <a:off x="3614738" y="4706938"/>
          <a:ext cx="2228850" cy="873125"/>
        </p:xfrm>
        <a:graphic>
          <a:graphicData uri="http://schemas.openxmlformats.org/presentationml/2006/ole">
            <p:oleObj spid="_x0000_s184328" name="Equation" r:id="rId10" imgW="1663700" imgH="647700" progId="Equation.DSMT4">
              <p:embed/>
            </p:oleObj>
          </a:graphicData>
        </a:graphic>
      </p:graphicFrame>
      <p:graphicFrame>
        <p:nvGraphicFramePr>
          <p:cNvPr id="39953" name="Object 17"/>
          <p:cNvGraphicFramePr>
            <a:graphicFrameLocks noChangeAspect="1"/>
          </p:cNvGraphicFramePr>
          <p:nvPr/>
        </p:nvGraphicFramePr>
        <p:xfrm>
          <a:off x="4343400" y="1905000"/>
          <a:ext cx="1125538" cy="973138"/>
        </p:xfrm>
        <a:graphic>
          <a:graphicData uri="http://schemas.openxmlformats.org/presentationml/2006/ole">
            <p:oleObj spid="_x0000_s184329" name="Equation" r:id="rId11" imgW="774700" imgH="838200" progId="Equation.DSMT4">
              <p:embed/>
            </p:oleObj>
          </a:graphicData>
        </a:graphic>
      </p:graphicFrame>
      <p:graphicFrame>
        <p:nvGraphicFramePr>
          <p:cNvPr id="39954" name="Object 18"/>
          <p:cNvGraphicFramePr>
            <a:graphicFrameLocks noChangeAspect="1"/>
          </p:cNvGraphicFramePr>
          <p:nvPr/>
        </p:nvGraphicFramePr>
        <p:xfrm>
          <a:off x="1524000" y="3048000"/>
          <a:ext cx="1295400" cy="876189"/>
        </p:xfrm>
        <a:graphic>
          <a:graphicData uri="http://schemas.openxmlformats.org/presentationml/2006/ole">
            <p:oleObj spid="_x0000_s184330" name="Equation" r:id="rId12" imgW="749160" imgH="634680" progId="Equation.DSMT4">
              <p:embed/>
            </p:oleObj>
          </a:graphicData>
        </a:graphic>
      </p:graphicFrame>
      <p:sp>
        <p:nvSpPr>
          <p:cNvPr id="16" name="Date Placeholder 15"/>
          <p:cNvSpPr>
            <a:spLocks noGrp="1"/>
          </p:cNvSpPr>
          <p:nvPr>
            <p:ph type="dt" sz="half" idx="10"/>
          </p:nvPr>
        </p:nvSpPr>
        <p:spPr/>
        <p:txBody>
          <a:bodyPr/>
          <a:lstStyle/>
          <a:p>
            <a:pPr>
              <a:defRPr/>
            </a:pPr>
            <a:r>
              <a:rPr lang="en-US" smtClean="0"/>
              <a:t>Monday, Oct. 8, 2012</a:t>
            </a:r>
            <a:endParaRPr lang="en-US"/>
          </a:p>
        </p:txBody>
      </p:sp>
      <p:graphicFrame>
        <p:nvGraphicFramePr>
          <p:cNvPr id="302094" name="Object 14"/>
          <p:cNvGraphicFramePr>
            <a:graphicFrameLocks noChangeAspect="1"/>
          </p:cNvGraphicFramePr>
          <p:nvPr/>
        </p:nvGraphicFramePr>
        <p:xfrm>
          <a:off x="5546725" y="2057400"/>
          <a:ext cx="701675" cy="781050"/>
        </p:xfrm>
        <a:graphic>
          <a:graphicData uri="http://schemas.openxmlformats.org/presentationml/2006/ole">
            <p:oleObj spid="_x0000_s184331" name="Equation" r:id="rId13" imgW="482600" imgH="673100" progId="Equation.DSMT4">
              <p:embed/>
            </p:oleObj>
          </a:graphicData>
        </a:graphic>
      </p:graphicFrame>
      <p:graphicFrame>
        <p:nvGraphicFramePr>
          <p:cNvPr id="302095" name="Object 15"/>
          <p:cNvGraphicFramePr>
            <a:graphicFrameLocks noChangeAspect="1"/>
          </p:cNvGraphicFramePr>
          <p:nvPr/>
        </p:nvGraphicFramePr>
        <p:xfrm>
          <a:off x="1752600" y="5105400"/>
          <a:ext cx="838200" cy="304800"/>
        </p:xfrm>
        <a:graphic>
          <a:graphicData uri="http://schemas.openxmlformats.org/presentationml/2006/ole">
            <p:oleObj spid="_x0000_s184332" name="Equation" r:id="rId14" imgW="393480" imgH="24120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9938"/>
                                        </p:tgtEl>
                                        <p:attrNameLst>
                                          <p:attrName>style.visibility</p:attrName>
                                        </p:attrNameLst>
                                      </p:cBhvr>
                                      <p:to>
                                        <p:strVal val="visible"/>
                                      </p:to>
                                    </p:set>
                                    <p:anim calcmode="lin" valueType="num">
                                      <p:cBhvr additive="base">
                                        <p:cTn id="12" dur="500" fill="hold"/>
                                        <p:tgtEl>
                                          <p:spTgt spid="39938"/>
                                        </p:tgtEl>
                                        <p:attrNameLst>
                                          <p:attrName>ppt_x</p:attrName>
                                        </p:attrNameLst>
                                      </p:cBhvr>
                                      <p:tavLst>
                                        <p:tav tm="0">
                                          <p:val>
                                            <p:strVal val="1+#ppt_w/2"/>
                                          </p:val>
                                        </p:tav>
                                        <p:tav tm="100000">
                                          <p:val>
                                            <p:strVal val="#ppt_x"/>
                                          </p:val>
                                        </p:tav>
                                      </p:tavLst>
                                    </p:anim>
                                    <p:anim calcmode="lin" valueType="num">
                                      <p:cBhvr additive="base">
                                        <p:cTn id="13" dur="500" fill="hold"/>
                                        <p:tgtEl>
                                          <p:spTgt spid="3993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9939"/>
                                        </p:tgtEl>
                                        <p:attrNameLst>
                                          <p:attrName>style.visibility</p:attrName>
                                        </p:attrNameLst>
                                      </p:cBhvr>
                                      <p:to>
                                        <p:strVal val="visible"/>
                                      </p:to>
                                    </p:set>
                                    <p:animEffect transition="in" filter="wipe(down)">
                                      <p:cBhvr>
                                        <p:cTn id="18" dur="500"/>
                                        <p:tgtEl>
                                          <p:spTgt spid="39939"/>
                                        </p:tgtEl>
                                      </p:cBhvr>
                                    </p:animEffect>
                                  </p:childTnLst>
                                </p:cTn>
                              </p:par>
                              <p:par>
                                <p:cTn id="19" presetID="22" presetClass="entr" presetSubtype="4" fill="hold" nodeType="withEffect">
                                  <p:stCondLst>
                                    <p:cond delay="0"/>
                                  </p:stCondLst>
                                  <p:childTnLst>
                                    <p:set>
                                      <p:cBhvr>
                                        <p:cTn id="20" dur="1" fill="hold">
                                          <p:stCondLst>
                                            <p:cond delay="0"/>
                                          </p:stCondLst>
                                        </p:cTn>
                                        <p:tgtEl>
                                          <p:spTgt spid="39940"/>
                                        </p:tgtEl>
                                        <p:attrNameLst>
                                          <p:attrName>style.visibility</p:attrName>
                                        </p:attrNameLst>
                                      </p:cBhvr>
                                      <p:to>
                                        <p:strVal val="visible"/>
                                      </p:to>
                                    </p:set>
                                    <p:animEffect transition="in" filter="wipe(down)">
                                      <p:cBhvr>
                                        <p:cTn id="21" dur="500"/>
                                        <p:tgtEl>
                                          <p:spTgt spid="3994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ipe(left)">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9941"/>
                                        </p:tgtEl>
                                        <p:attrNameLst>
                                          <p:attrName>style.visibility</p:attrName>
                                        </p:attrNameLst>
                                      </p:cBhvr>
                                      <p:to>
                                        <p:strVal val="visible"/>
                                      </p:to>
                                    </p:set>
                                    <p:animEffect transition="in" filter="wipe(down)">
                                      <p:cBhvr>
                                        <p:cTn id="31" dur="500"/>
                                        <p:tgtEl>
                                          <p:spTgt spid="39941"/>
                                        </p:tgtEl>
                                      </p:cBhvr>
                                    </p:animEffect>
                                  </p:childTnLst>
                                </p:cTn>
                              </p:par>
                              <p:par>
                                <p:cTn id="32" presetID="22" presetClass="entr" presetSubtype="4" fill="hold" nodeType="withEffect">
                                  <p:stCondLst>
                                    <p:cond delay="0"/>
                                  </p:stCondLst>
                                  <p:childTnLst>
                                    <p:set>
                                      <p:cBhvr>
                                        <p:cTn id="33" dur="1" fill="hold">
                                          <p:stCondLst>
                                            <p:cond delay="0"/>
                                          </p:stCondLst>
                                        </p:cTn>
                                        <p:tgtEl>
                                          <p:spTgt spid="39942"/>
                                        </p:tgtEl>
                                        <p:attrNameLst>
                                          <p:attrName>style.visibility</p:attrName>
                                        </p:attrNameLst>
                                      </p:cBhvr>
                                      <p:to>
                                        <p:strVal val="visible"/>
                                      </p:to>
                                    </p:set>
                                    <p:animEffect transition="in" filter="wipe(down)">
                                      <p:cBhvr>
                                        <p:cTn id="34" dur="500"/>
                                        <p:tgtEl>
                                          <p:spTgt spid="3994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left)">
                                      <p:cBhvr>
                                        <p:cTn id="39" dur="5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9943"/>
                                        </p:tgtEl>
                                        <p:attrNameLst>
                                          <p:attrName>style.visibility</p:attrName>
                                        </p:attrNameLst>
                                      </p:cBhvr>
                                      <p:to>
                                        <p:strVal val="visible"/>
                                      </p:to>
                                    </p:set>
                                    <p:animEffect transition="in" filter="wipe(down)">
                                      <p:cBhvr>
                                        <p:cTn id="44" dur="500"/>
                                        <p:tgtEl>
                                          <p:spTgt spid="3994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9953"/>
                                        </p:tgtEl>
                                        <p:attrNameLst>
                                          <p:attrName>style.visibility</p:attrName>
                                        </p:attrNameLst>
                                      </p:cBhvr>
                                      <p:to>
                                        <p:strVal val="visible"/>
                                      </p:to>
                                    </p:set>
                                    <p:animEffect transition="in" filter="wipe(down)">
                                      <p:cBhvr>
                                        <p:cTn id="49" dur="500"/>
                                        <p:tgtEl>
                                          <p:spTgt spid="3995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302094"/>
                                        </p:tgtEl>
                                        <p:attrNameLst>
                                          <p:attrName>style.visibility</p:attrName>
                                        </p:attrNameLst>
                                      </p:cBhvr>
                                      <p:to>
                                        <p:strVal val="visible"/>
                                      </p:to>
                                    </p:set>
                                    <p:animEffect transition="in" filter="wipe(down)">
                                      <p:cBhvr>
                                        <p:cTn id="54" dur="500"/>
                                        <p:tgtEl>
                                          <p:spTgt spid="30209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animEffect transition="in" filter="wipe(left)">
                                      <p:cBhvr>
                                        <p:cTn id="59" dur="500"/>
                                        <p:tgtEl>
                                          <p:spTgt spid="3">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
                                            <p:txEl>
                                              <p:pRg st="6" end="6"/>
                                            </p:txEl>
                                          </p:spTgt>
                                        </p:tgtEl>
                                        <p:attrNameLst>
                                          <p:attrName>style.visibility</p:attrName>
                                        </p:attrNameLst>
                                      </p:cBhvr>
                                      <p:to>
                                        <p:strVal val="visible"/>
                                      </p:to>
                                    </p:set>
                                    <p:animEffect transition="in" filter="wipe(left)">
                                      <p:cBhvr>
                                        <p:cTn id="64" dur="500"/>
                                        <p:tgtEl>
                                          <p:spTgt spid="3">
                                            <p:txEl>
                                              <p:pRg st="6" end="6"/>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
                                            <p:txEl>
                                              <p:pRg st="8" end="8"/>
                                            </p:txEl>
                                          </p:spTgt>
                                        </p:tgtEl>
                                        <p:attrNameLst>
                                          <p:attrName>style.visibility</p:attrName>
                                        </p:attrNameLst>
                                      </p:cBhvr>
                                      <p:to>
                                        <p:strVal val="visible"/>
                                      </p:to>
                                    </p:set>
                                    <p:animEffect transition="in" filter="wipe(left)">
                                      <p:cBhvr>
                                        <p:cTn id="69" dur="500"/>
                                        <p:tgtEl>
                                          <p:spTgt spid="3">
                                            <p:txEl>
                                              <p:pRg st="8" end="8"/>
                                            </p:txEl>
                                          </p:spTgt>
                                        </p:tgtEl>
                                      </p:cBhvr>
                                    </p:animEffect>
                                  </p:childTnLst>
                                </p:cTn>
                              </p:par>
                              <p:par>
                                <p:cTn id="70" presetID="22" presetClass="entr" presetSubtype="4" fill="hold" nodeType="withEffect">
                                  <p:stCondLst>
                                    <p:cond delay="0"/>
                                  </p:stCondLst>
                                  <p:childTnLst>
                                    <p:set>
                                      <p:cBhvr>
                                        <p:cTn id="71" dur="1" fill="hold">
                                          <p:stCondLst>
                                            <p:cond delay="0"/>
                                          </p:stCondLst>
                                        </p:cTn>
                                        <p:tgtEl>
                                          <p:spTgt spid="39954"/>
                                        </p:tgtEl>
                                        <p:attrNameLst>
                                          <p:attrName>style.visibility</p:attrName>
                                        </p:attrNameLst>
                                      </p:cBhvr>
                                      <p:to>
                                        <p:strVal val="visible"/>
                                      </p:to>
                                    </p:set>
                                    <p:animEffect transition="in" filter="wipe(down)">
                                      <p:cBhvr>
                                        <p:cTn id="72" dur="500"/>
                                        <p:tgtEl>
                                          <p:spTgt spid="3995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Effect transition="in" filter="wipe(left)">
                                      <p:cBhvr>
                                        <p:cTn id="77" dur="500"/>
                                        <p:tgtEl>
                                          <p:spTgt spid="3">
                                            <p:txEl>
                                              <p:pRg st="9" end="9"/>
                                            </p:txEl>
                                          </p:spTgt>
                                        </p:tgtEl>
                                      </p:cBhvr>
                                    </p:animEffect>
                                  </p:childTnLst>
                                </p:cTn>
                              </p:par>
                              <p:par>
                                <p:cTn id="78" presetID="22" presetClass="entr" presetSubtype="4" fill="hold" nodeType="withEffect">
                                  <p:stCondLst>
                                    <p:cond delay="0"/>
                                  </p:stCondLst>
                                  <p:childTnLst>
                                    <p:set>
                                      <p:cBhvr>
                                        <p:cTn id="79" dur="1" fill="hold">
                                          <p:stCondLst>
                                            <p:cond delay="0"/>
                                          </p:stCondLst>
                                        </p:cTn>
                                        <p:tgtEl>
                                          <p:spTgt spid="39945"/>
                                        </p:tgtEl>
                                        <p:attrNameLst>
                                          <p:attrName>style.visibility</p:attrName>
                                        </p:attrNameLst>
                                      </p:cBhvr>
                                      <p:to>
                                        <p:strVal val="visible"/>
                                      </p:to>
                                    </p:set>
                                    <p:animEffect transition="in" filter="wipe(down)">
                                      <p:cBhvr>
                                        <p:cTn id="80" dur="500"/>
                                        <p:tgtEl>
                                          <p:spTgt spid="39945"/>
                                        </p:tgtEl>
                                      </p:cBhvr>
                                    </p:animEffect>
                                  </p:childTnLst>
                                </p:cTn>
                              </p:par>
                              <p:par>
                                <p:cTn id="81" presetID="22" presetClass="entr" presetSubtype="4" fill="hold" nodeType="withEffect">
                                  <p:stCondLst>
                                    <p:cond delay="0"/>
                                  </p:stCondLst>
                                  <p:childTnLst>
                                    <p:set>
                                      <p:cBhvr>
                                        <p:cTn id="82" dur="1" fill="hold">
                                          <p:stCondLst>
                                            <p:cond delay="0"/>
                                          </p:stCondLst>
                                        </p:cTn>
                                        <p:tgtEl>
                                          <p:spTgt spid="302095"/>
                                        </p:tgtEl>
                                        <p:attrNameLst>
                                          <p:attrName>style.visibility</p:attrName>
                                        </p:attrNameLst>
                                      </p:cBhvr>
                                      <p:to>
                                        <p:strVal val="visible"/>
                                      </p:to>
                                    </p:set>
                                    <p:animEffect transition="in" filter="wipe(down)">
                                      <p:cBhvr>
                                        <p:cTn id="83" dur="500"/>
                                        <p:tgtEl>
                                          <p:spTgt spid="3020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1143000"/>
          </a:xfrm>
        </p:spPr>
        <p:txBody>
          <a:bodyPr/>
          <a:lstStyle/>
          <a:p>
            <a:r>
              <a:rPr lang="en-US" dirty="0" smtClean="0"/>
              <a:t>Velocity Addition Example</a:t>
            </a:r>
            <a:endParaRPr lang="en-US" dirty="0"/>
          </a:p>
        </p:txBody>
      </p:sp>
      <p:sp>
        <p:nvSpPr>
          <p:cNvPr id="3" name="Content Placeholder 2"/>
          <p:cNvSpPr>
            <a:spLocks noGrp="1"/>
          </p:cNvSpPr>
          <p:nvPr>
            <p:ph idx="1"/>
          </p:nvPr>
        </p:nvSpPr>
        <p:spPr>
          <a:xfrm>
            <a:off x="609600" y="1143000"/>
            <a:ext cx="7772400" cy="4572000"/>
          </a:xfrm>
        </p:spPr>
        <p:txBody>
          <a:bodyPr>
            <a:noAutofit/>
          </a:bodyPr>
          <a:lstStyle/>
          <a:p>
            <a:r>
              <a:rPr lang="en-US" sz="2800" dirty="0" smtClean="0"/>
              <a:t>Lance is riding his bike at 0.8c relative to observer.  He throws a ball at 0.7c in the direction of his motion.  What speed does the observer see?</a:t>
            </a:r>
          </a:p>
          <a:p>
            <a:endParaRPr lang="en-US" sz="2800" dirty="0" smtClean="0"/>
          </a:p>
          <a:p>
            <a:endParaRPr lang="en-US" sz="2800" dirty="0" smtClean="0"/>
          </a:p>
          <a:p>
            <a:endParaRPr lang="en-US" sz="2800" dirty="0" smtClean="0"/>
          </a:p>
          <a:p>
            <a:r>
              <a:rPr lang="en-US" sz="2800" dirty="0" smtClean="0"/>
              <a:t>What if he threw it just a bit harder?  </a:t>
            </a:r>
          </a:p>
          <a:p>
            <a:r>
              <a:rPr lang="en-US" sz="2800" dirty="0" smtClean="0"/>
              <a:t>Doesn’t help—asymptotically approach c, can’t exceed (it’s not just a postulate it’s the law)</a:t>
            </a:r>
          </a:p>
          <a:p>
            <a:pPr>
              <a:buNone/>
            </a:pPr>
            <a:r>
              <a:rPr lang="en-US" sz="2800" dirty="0" smtClean="0"/>
              <a:t>                                                            </a:t>
            </a:r>
          </a:p>
          <a:p>
            <a:pPr>
              <a:buNone/>
            </a:pPr>
            <a:r>
              <a:rPr lang="en-US" sz="2800" dirty="0" smtClean="0"/>
              <a:t>                    </a:t>
            </a:r>
          </a:p>
          <a:p>
            <a:pPr>
              <a:buNone/>
            </a:pPr>
            <a:endParaRPr lang="en-US" sz="2800" dirty="0" smtClean="0"/>
          </a:p>
          <a:p>
            <a:endParaRPr lang="en-US" sz="2800" dirty="0" smtClean="0"/>
          </a:p>
        </p:txBody>
      </p:sp>
      <p:graphicFrame>
        <p:nvGraphicFramePr>
          <p:cNvPr id="40974" name="Object 14"/>
          <p:cNvGraphicFramePr>
            <a:graphicFrameLocks noChangeAspect="1"/>
          </p:cNvGraphicFramePr>
          <p:nvPr/>
        </p:nvGraphicFramePr>
        <p:xfrm>
          <a:off x="3733800" y="2743200"/>
          <a:ext cx="3200400" cy="1032387"/>
        </p:xfrm>
        <a:graphic>
          <a:graphicData uri="http://schemas.openxmlformats.org/presentationml/2006/ole">
            <p:oleObj spid="_x0000_s186370" name="Equation" r:id="rId4" imgW="1587240" imgH="596880" progId="Equation.DSMT4">
              <p:embed/>
            </p:oleObj>
          </a:graphicData>
        </a:graphic>
      </p:graphicFrame>
      <p:sp>
        <p:nvSpPr>
          <p:cNvPr id="6" name="Date Placeholder 5"/>
          <p:cNvSpPr>
            <a:spLocks noGrp="1"/>
          </p:cNvSpPr>
          <p:nvPr>
            <p:ph type="dt" sz="half" idx="10"/>
          </p:nvPr>
        </p:nvSpPr>
        <p:spPr/>
        <p:txBody>
          <a:bodyPr/>
          <a:lstStyle/>
          <a:p>
            <a:r>
              <a:rPr lang="en-US" smtClean="0"/>
              <a:t>Monday, Oct. 8, 2012</a:t>
            </a:r>
            <a:endParaRPr lang="en-US"/>
          </a:p>
        </p:txBody>
      </p:sp>
      <p:sp>
        <p:nvSpPr>
          <p:cNvPr id="7" name="Slide Number Placeholder 6"/>
          <p:cNvSpPr>
            <a:spLocks noGrp="1"/>
          </p:cNvSpPr>
          <p:nvPr>
            <p:ph type="sldNum" sz="quarter" idx="12"/>
          </p:nvPr>
        </p:nvSpPr>
        <p:spPr/>
        <p:txBody>
          <a:bodyPr/>
          <a:lstStyle/>
          <a:p>
            <a:fld id="{A70890A1-DA85-483F-ABF9-6C30248A1FC2}" type="slidenum">
              <a:rPr lang="en-US" smtClean="0"/>
              <a:pPr/>
              <a:t>31</a:t>
            </a:fld>
            <a:endParaRPr lang="en-US"/>
          </a:p>
        </p:txBody>
      </p:sp>
      <p:sp>
        <p:nvSpPr>
          <p:cNvPr id="8" name="Footer Placeholder 7"/>
          <p:cNvSpPr>
            <a:spLocks noGrp="1"/>
          </p:cNvSpPr>
          <p:nvPr>
            <p:ph type="ftr" sz="quarter" idx="11"/>
          </p:nvPr>
        </p:nvSpPr>
        <p:spPr/>
        <p:txBody>
          <a:bodyPr/>
          <a:lstStyle/>
          <a:p>
            <a:r>
              <a:rPr lang="en-US" smtClean="0"/>
              <a:t>PHYS 3313-001, Fall 2012                      Dr. Jaehoon Yu</a:t>
            </a:r>
            <a:endParaRPr lang="en-US"/>
          </a:p>
        </p:txBody>
      </p:sp>
      <p:graphicFrame>
        <p:nvGraphicFramePr>
          <p:cNvPr id="40975" name="Object 15"/>
          <p:cNvGraphicFramePr>
            <a:graphicFrameLocks noChangeAspect="1"/>
          </p:cNvGraphicFramePr>
          <p:nvPr/>
        </p:nvGraphicFramePr>
        <p:xfrm>
          <a:off x="1044575" y="2743199"/>
          <a:ext cx="1546225" cy="1045843"/>
        </p:xfrm>
        <a:graphic>
          <a:graphicData uri="http://schemas.openxmlformats.org/presentationml/2006/ole">
            <p:oleObj spid="_x0000_s186371" name="Equation" r:id="rId5" imgW="749160" imgH="63468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0975"/>
                                        </p:tgtEl>
                                        <p:attrNameLst>
                                          <p:attrName>style.visibility</p:attrName>
                                        </p:attrNameLst>
                                      </p:cBhvr>
                                      <p:to>
                                        <p:strVal val="visible"/>
                                      </p:to>
                                    </p:set>
                                    <p:animEffect transition="in" filter="wipe(left)">
                                      <p:cBhvr>
                                        <p:cTn id="12" dur="500"/>
                                        <p:tgtEl>
                                          <p:spTgt spid="4097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0974"/>
                                        </p:tgtEl>
                                        <p:attrNameLst>
                                          <p:attrName>style.visibility</p:attrName>
                                        </p:attrNameLst>
                                      </p:cBhvr>
                                      <p:to>
                                        <p:strVal val="visible"/>
                                      </p:to>
                                    </p:set>
                                    <p:animEffect transition="in" filter="wipe(left)">
                                      <p:cBhvr>
                                        <p:cTn id="17" dur="500"/>
                                        <p:tgtEl>
                                          <p:spTgt spid="4097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a:xfrm>
            <a:off x="457200" y="277813"/>
            <a:ext cx="8229600" cy="608012"/>
          </a:xfrm>
        </p:spPr>
        <p:txBody>
          <a:bodyPr/>
          <a:lstStyle/>
          <a:p>
            <a:pPr algn="ctr" eaLnBrk="1" hangingPunct="1"/>
            <a:r>
              <a:rPr lang="en-US" sz="4800" dirty="0" err="1" smtClean="0">
                <a:ea typeface="ＭＳ Ｐゴシック" pitchFamily="-84" charset="-128"/>
                <a:cs typeface="ＭＳ Ｐゴシック" pitchFamily="-84" charset="-128"/>
              </a:rPr>
              <a:t>Spacetime</a:t>
            </a:r>
            <a:endParaRPr lang="en-US" sz="4800" dirty="0">
              <a:ea typeface="ＭＳ Ｐゴシック" pitchFamily="-84" charset="-128"/>
              <a:cs typeface="ＭＳ Ｐゴシック" pitchFamily="-84" charset="-128"/>
            </a:endParaRPr>
          </a:p>
        </p:txBody>
      </p:sp>
      <p:sp>
        <p:nvSpPr>
          <p:cNvPr id="88066" name="Rectangle 3"/>
          <p:cNvSpPr>
            <a:spLocks noGrp="1" noChangeArrowheads="1"/>
          </p:cNvSpPr>
          <p:nvPr>
            <p:ph type="body" idx="1"/>
          </p:nvPr>
        </p:nvSpPr>
        <p:spPr>
          <a:xfrm>
            <a:off x="304800" y="1219200"/>
            <a:ext cx="8382000" cy="4497388"/>
          </a:xfrm>
        </p:spPr>
        <p:txBody>
          <a:bodyPr/>
          <a:lstStyle/>
          <a:p>
            <a:pPr eaLnBrk="1" hangingPunct="1">
              <a:lnSpc>
                <a:spcPct val="90000"/>
              </a:lnSpc>
            </a:pPr>
            <a:r>
              <a:rPr lang="en-US" dirty="0">
                <a:ea typeface="ＭＳ Ｐゴシック" pitchFamily="-84" charset="-128"/>
                <a:cs typeface="ＭＳ Ｐゴシック" pitchFamily="-84" charset="-128"/>
              </a:rPr>
              <a:t>When describing events in relativity, it is convenient to represent events on a </a:t>
            </a:r>
            <a:r>
              <a:rPr lang="en-US" b="1" dirty="0" err="1">
                <a:solidFill>
                  <a:srgbClr val="000000"/>
                </a:solidFill>
                <a:ea typeface="ＭＳ Ｐゴシック" pitchFamily="-84" charset="-128"/>
                <a:cs typeface="ＭＳ Ｐゴシック" pitchFamily="-84" charset="-128"/>
              </a:rPr>
              <a:t>spacetime</a:t>
            </a:r>
            <a:r>
              <a:rPr lang="en-US" b="1" dirty="0">
                <a:solidFill>
                  <a:srgbClr val="000000"/>
                </a:solidFill>
                <a:ea typeface="ＭＳ Ｐゴシック" pitchFamily="-84" charset="-128"/>
                <a:cs typeface="ＭＳ Ｐゴシック" pitchFamily="-84" charset="-128"/>
              </a:rPr>
              <a:t> </a:t>
            </a:r>
            <a:r>
              <a:rPr lang="en-US" dirty="0">
                <a:solidFill>
                  <a:srgbClr val="000000"/>
                </a:solidFill>
                <a:ea typeface="ＭＳ Ｐゴシック" pitchFamily="-84" charset="-128"/>
                <a:cs typeface="ＭＳ Ｐゴシック" pitchFamily="-84" charset="-128"/>
              </a:rPr>
              <a:t>diagram</a:t>
            </a:r>
            <a:r>
              <a:rPr lang="en-US" dirty="0">
                <a:ea typeface="ＭＳ Ｐゴシック" pitchFamily="-84" charset="-128"/>
                <a:cs typeface="ＭＳ Ｐゴシック" pitchFamily="-84" charset="-128"/>
              </a:rPr>
              <a:t>.</a:t>
            </a:r>
            <a:r>
              <a:rPr lang="en-US" dirty="0" smtClean="0">
                <a:ea typeface="ＭＳ Ｐゴシック" pitchFamily="-84" charset="-128"/>
                <a:cs typeface="ＭＳ Ｐゴシック" pitchFamily="-84" charset="-128"/>
              </a:rPr>
              <a:t> </a:t>
            </a:r>
          </a:p>
          <a:p>
            <a:pPr eaLnBrk="1" hangingPunct="1">
              <a:lnSpc>
                <a:spcPct val="90000"/>
              </a:lnSpc>
            </a:pPr>
            <a:r>
              <a:rPr lang="en-US" dirty="0">
                <a:ea typeface="ＭＳ Ｐゴシック" pitchFamily="-84" charset="-128"/>
                <a:cs typeface="ＭＳ Ｐゴシック" pitchFamily="-84" charset="-128"/>
              </a:rPr>
              <a:t>In this diagram one spatial coordinate </a:t>
            </a:r>
            <a:r>
              <a:rPr lang="en-US" i="1" dirty="0" err="1" smtClean="0">
                <a:ea typeface="ＭＳ Ｐゴシック" pitchFamily="-84" charset="-128"/>
                <a:cs typeface="ＭＳ Ｐゴシック" pitchFamily="-84" charset="-128"/>
              </a:rPr>
              <a:t>x</a:t>
            </a:r>
            <a:r>
              <a:rPr lang="en-US" i="1" dirty="0" smtClean="0">
                <a:ea typeface="ＭＳ Ｐゴシック" pitchFamily="-84" charset="-128"/>
                <a:cs typeface="ＭＳ Ｐゴシック" pitchFamily="-84" charset="-128"/>
              </a:rPr>
              <a:t> </a:t>
            </a:r>
            <a:r>
              <a:rPr lang="en-US" dirty="0" smtClean="0">
                <a:ea typeface="ＭＳ Ｐゴシック" pitchFamily="-84" charset="-128"/>
                <a:cs typeface="ＭＳ Ｐゴシック" pitchFamily="-84" charset="-128"/>
              </a:rPr>
              <a:t> specifies  position and </a:t>
            </a:r>
            <a:r>
              <a:rPr lang="en-US" dirty="0">
                <a:ea typeface="ＭＳ Ｐゴシック" pitchFamily="-84" charset="-128"/>
                <a:cs typeface="ＭＳ Ｐゴシック" pitchFamily="-84" charset="-128"/>
              </a:rPr>
              <a:t>instead of time </a:t>
            </a:r>
            <a:r>
              <a:rPr lang="en-US" i="1" dirty="0" err="1">
                <a:ea typeface="ＭＳ Ｐゴシック" pitchFamily="-84" charset="-128"/>
                <a:cs typeface="ＭＳ Ｐゴシック" pitchFamily="-84" charset="-128"/>
              </a:rPr>
              <a:t>t</a:t>
            </a:r>
            <a:r>
              <a:rPr lang="en-US" dirty="0">
                <a:ea typeface="ＭＳ Ｐゴシック" pitchFamily="-84" charset="-128"/>
                <a:cs typeface="ＭＳ Ｐゴシック" pitchFamily="-84" charset="-128"/>
              </a:rPr>
              <a:t>, </a:t>
            </a:r>
            <a:r>
              <a:rPr lang="en-US" i="1" dirty="0">
                <a:ea typeface="ＭＳ Ｐゴシック" pitchFamily="-84" charset="-128"/>
                <a:cs typeface="ＭＳ Ｐゴシック" pitchFamily="-84" charset="-128"/>
              </a:rPr>
              <a:t>ct</a:t>
            </a:r>
            <a:r>
              <a:rPr lang="en-US" dirty="0">
                <a:ea typeface="ＭＳ Ｐゴシック" pitchFamily="-84" charset="-128"/>
                <a:cs typeface="ＭＳ Ｐゴシック" pitchFamily="-84" charset="-128"/>
              </a:rPr>
              <a:t> is used as the  other coordinate so that both coordinates will have dimensions of length</a:t>
            </a:r>
            <a:r>
              <a:rPr lang="en-US" dirty="0" smtClean="0">
                <a:ea typeface="ＭＳ Ｐゴシック" pitchFamily="-84" charset="-128"/>
                <a:cs typeface="ＭＳ Ｐゴシック" pitchFamily="-84" charset="-128"/>
              </a:rPr>
              <a:t>.</a:t>
            </a:r>
          </a:p>
          <a:p>
            <a:pPr eaLnBrk="1" hangingPunct="1">
              <a:lnSpc>
                <a:spcPct val="90000"/>
              </a:lnSpc>
            </a:pPr>
            <a:r>
              <a:rPr lang="en-US" dirty="0" err="1">
                <a:ea typeface="ＭＳ Ｐゴシック" pitchFamily="-84" charset="-128"/>
                <a:cs typeface="ＭＳ Ｐゴシック" pitchFamily="-84" charset="-128"/>
              </a:rPr>
              <a:t>Spacetime</a:t>
            </a:r>
            <a:r>
              <a:rPr lang="en-US" dirty="0">
                <a:ea typeface="ＭＳ Ｐゴシック" pitchFamily="-84" charset="-128"/>
                <a:cs typeface="ＭＳ Ｐゴシック" pitchFamily="-84" charset="-128"/>
              </a:rPr>
              <a:t> diagrams were first used by H. </a:t>
            </a:r>
            <a:r>
              <a:rPr lang="en-US" dirty="0" err="1">
                <a:ea typeface="ＭＳ Ｐゴシック" pitchFamily="-84" charset="-128"/>
                <a:cs typeface="ＭＳ Ｐゴシック" pitchFamily="-84" charset="-128"/>
              </a:rPr>
              <a:t>Minkowski</a:t>
            </a:r>
            <a:r>
              <a:rPr lang="en-US" dirty="0">
                <a:ea typeface="ＭＳ Ｐゴシック" pitchFamily="-84" charset="-128"/>
                <a:cs typeface="ＭＳ Ｐゴシック" pitchFamily="-84" charset="-128"/>
              </a:rPr>
              <a:t> in 1908 and are often called </a:t>
            </a:r>
            <a:r>
              <a:rPr lang="en-US" b="1" dirty="0" err="1">
                <a:ea typeface="ＭＳ Ｐゴシック" pitchFamily="-84" charset="-128"/>
                <a:cs typeface="ＭＳ Ｐゴシック" pitchFamily="-84" charset="-128"/>
              </a:rPr>
              <a:t>Minkowski</a:t>
            </a:r>
            <a:r>
              <a:rPr lang="en-US" b="1" dirty="0">
                <a:ea typeface="ＭＳ Ｐゴシック" pitchFamily="-84" charset="-128"/>
                <a:cs typeface="ＭＳ Ｐゴシック" pitchFamily="-84" charset="-128"/>
              </a:rPr>
              <a:t> diagrams</a:t>
            </a:r>
            <a:r>
              <a:rPr lang="en-US" dirty="0">
                <a:ea typeface="ＭＳ Ｐゴシック" pitchFamily="-84" charset="-128"/>
                <a:cs typeface="ＭＳ Ｐゴシック" pitchFamily="-84" charset="-128"/>
              </a:rPr>
              <a:t>. Paths in </a:t>
            </a:r>
            <a:r>
              <a:rPr lang="en-US" dirty="0" err="1">
                <a:ea typeface="ＭＳ Ｐゴシック" pitchFamily="-84" charset="-128"/>
                <a:cs typeface="ＭＳ Ｐゴシック" pitchFamily="-84" charset="-128"/>
              </a:rPr>
              <a:t>Minkowski</a:t>
            </a:r>
            <a:r>
              <a:rPr lang="en-US" dirty="0">
                <a:ea typeface="ＭＳ Ｐゴシック" pitchFamily="-84" charset="-128"/>
                <a:cs typeface="ＭＳ Ｐゴシック" pitchFamily="-84" charset="-128"/>
              </a:rPr>
              <a:t> </a:t>
            </a:r>
            <a:r>
              <a:rPr lang="en-US" dirty="0" err="1">
                <a:ea typeface="ＭＳ Ｐゴシック" pitchFamily="-84" charset="-128"/>
                <a:cs typeface="ＭＳ Ｐゴシック" pitchFamily="-84" charset="-128"/>
              </a:rPr>
              <a:t>spacetime</a:t>
            </a:r>
            <a:r>
              <a:rPr lang="en-US" dirty="0">
                <a:ea typeface="ＭＳ Ｐゴシック" pitchFamily="-84" charset="-128"/>
                <a:cs typeface="ＭＳ Ｐゴシック" pitchFamily="-84" charset="-128"/>
              </a:rPr>
              <a:t> are called </a:t>
            </a:r>
            <a:r>
              <a:rPr lang="en-US" b="1" dirty="0" err="1">
                <a:solidFill>
                  <a:srgbClr val="000000"/>
                </a:solidFill>
                <a:ea typeface="ＭＳ Ｐゴシック" pitchFamily="-84" charset="-128"/>
                <a:cs typeface="ＭＳ Ｐゴシック" pitchFamily="-84" charset="-128"/>
              </a:rPr>
              <a:t>worldlines</a:t>
            </a:r>
            <a:r>
              <a:rPr lang="en-US" dirty="0">
                <a:ea typeface="ＭＳ Ｐゴシック" pitchFamily="-84" charset="-128"/>
                <a:cs typeface="ＭＳ Ｐゴシック" pitchFamily="-84" charset="-128"/>
              </a:rPr>
              <a:t>.</a:t>
            </a:r>
          </a:p>
          <a:p>
            <a:pPr eaLnBrk="1" hangingPunct="1">
              <a:lnSpc>
                <a:spcPct val="90000"/>
              </a:lnSpc>
              <a:buFont typeface="Wingdings" pitchFamily="-84" charset="2"/>
              <a:buNone/>
            </a:pPr>
            <a:endParaRPr lang="en-US"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32</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8066">
                                            <p:txEl>
                                              <p:pRg st="0" end="0"/>
                                            </p:txEl>
                                          </p:spTgt>
                                        </p:tgtEl>
                                        <p:attrNameLst>
                                          <p:attrName>style.visibility</p:attrName>
                                        </p:attrNameLst>
                                      </p:cBhvr>
                                      <p:to>
                                        <p:strVal val="visible"/>
                                      </p:to>
                                    </p:set>
                                    <p:animEffect transition="in" filter="wipe(left)">
                                      <p:cBhvr>
                                        <p:cTn id="7" dur="500"/>
                                        <p:tgtEl>
                                          <p:spTgt spid="880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8066">
                                            <p:txEl>
                                              <p:pRg st="1" end="1"/>
                                            </p:txEl>
                                          </p:spTgt>
                                        </p:tgtEl>
                                        <p:attrNameLst>
                                          <p:attrName>style.visibility</p:attrName>
                                        </p:attrNameLst>
                                      </p:cBhvr>
                                      <p:to>
                                        <p:strVal val="visible"/>
                                      </p:to>
                                    </p:set>
                                    <p:animEffect transition="in" filter="wipe(left)">
                                      <p:cBhvr>
                                        <p:cTn id="12" dur="500"/>
                                        <p:tgtEl>
                                          <p:spTgt spid="880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88066">
                                            <p:txEl>
                                              <p:pRg st="2" end="2"/>
                                            </p:txEl>
                                          </p:spTgt>
                                        </p:tgtEl>
                                        <p:attrNameLst>
                                          <p:attrName>style.visibility</p:attrName>
                                        </p:attrNameLst>
                                      </p:cBhvr>
                                      <p:to>
                                        <p:strVal val="visible"/>
                                      </p:to>
                                    </p:set>
                                    <p:animEffect transition="in" filter="wipe(left)">
                                      <p:cBhvr>
                                        <p:cTn id="17" dur="500"/>
                                        <p:tgtEl>
                                          <p:spTgt spid="880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build="p"/>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457200" y="76200"/>
            <a:ext cx="8229600" cy="636588"/>
          </a:xfrm>
        </p:spPr>
        <p:txBody>
          <a:bodyPr/>
          <a:lstStyle/>
          <a:p>
            <a:pPr algn="ctr" eaLnBrk="1" hangingPunct="1"/>
            <a:r>
              <a:rPr lang="en-US" sz="4000" dirty="0" err="1">
                <a:ea typeface="ＭＳ Ｐゴシック" pitchFamily="-84" charset="-128"/>
                <a:cs typeface="ＭＳ Ｐゴシック" pitchFamily="-84" charset="-128"/>
              </a:rPr>
              <a:t>Spacetime</a:t>
            </a:r>
            <a:r>
              <a:rPr lang="en-US" sz="4000" dirty="0">
                <a:ea typeface="ＭＳ Ｐゴシック" pitchFamily="-84" charset="-128"/>
                <a:cs typeface="ＭＳ Ｐゴシック" pitchFamily="-84" charset="-128"/>
              </a:rPr>
              <a:t> Diagram</a:t>
            </a:r>
          </a:p>
        </p:txBody>
      </p:sp>
      <p:pic>
        <p:nvPicPr>
          <p:cNvPr id="89090" name="Picture 1"/>
          <p:cNvPicPr>
            <a:picLocks/>
          </p:cNvPicPr>
          <p:nvPr/>
        </p:nvPicPr>
        <p:blipFill>
          <a:blip r:embed="rId3"/>
          <a:srcRect/>
          <a:stretch>
            <a:fillRect/>
          </a:stretch>
        </p:blipFill>
        <p:spPr bwMode="auto">
          <a:xfrm>
            <a:off x="1066800" y="914400"/>
            <a:ext cx="7010400" cy="50292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33</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9090"/>
                                        </p:tgtEl>
                                        <p:attrNameLst>
                                          <p:attrName>style.visibility</p:attrName>
                                        </p:attrNameLst>
                                      </p:cBhvr>
                                      <p:to>
                                        <p:strVal val="visible"/>
                                      </p:to>
                                    </p:set>
                                    <p:anim calcmode="lin" valueType="num">
                                      <p:cBhvr>
                                        <p:cTn id="7" dur="500" fill="hold"/>
                                        <p:tgtEl>
                                          <p:spTgt spid="89090"/>
                                        </p:tgtEl>
                                        <p:attrNameLst>
                                          <p:attrName>ppt_w</p:attrName>
                                        </p:attrNameLst>
                                      </p:cBhvr>
                                      <p:tavLst>
                                        <p:tav tm="0">
                                          <p:val>
                                            <p:fltVal val="0"/>
                                          </p:val>
                                        </p:tav>
                                        <p:tav tm="100000">
                                          <p:val>
                                            <p:strVal val="#ppt_w"/>
                                          </p:val>
                                        </p:tav>
                                      </p:tavLst>
                                    </p:anim>
                                    <p:anim calcmode="lin" valueType="num">
                                      <p:cBhvr>
                                        <p:cTn id="8" dur="500" fill="hold"/>
                                        <p:tgtEl>
                                          <p:spTgt spid="89090"/>
                                        </p:tgtEl>
                                        <p:attrNameLst>
                                          <p:attrName>ppt_h</p:attrName>
                                        </p:attrNameLst>
                                      </p:cBhvr>
                                      <p:tavLst>
                                        <p:tav tm="0">
                                          <p:val>
                                            <p:fltVal val="0"/>
                                          </p:val>
                                        </p:tav>
                                        <p:tav tm="100000">
                                          <p:val>
                                            <p:strVal val="#ppt_h"/>
                                          </p:val>
                                        </p:tav>
                                      </p:tavLst>
                                    </p:anim>
                                    <p:animEffect transition="in" filter="fade">
                                      <p:cBhvr>
                                        <p:cTn id="9" dur="500"/>
                                        <p:tgtEl>
                                          <p:spTgt spid="89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457200" y="0"/>
            <a:ext cx="8229600" cy="792162"/>
          </a:xfrm>
        </p:spPr>
        <p:txBody>
          <a:bodyPr/>
          <a:lstStyle/>
          <a:p>
            <a:pPr eaLnBrk="1" hangingPunct="1"/>
            <a:r>
              <a:rPr lang="en-US" sz="4000" dirty="0">
                <a:ea typeface="ＭＳ Ｐゴシック" pitchFamily="-84" charset="-128"/>
                <a:cs typeface="ＭＳ Ｐゴシック" pitchFamily="-84" charset="-128"/>
              </a:rPr>
              <a:t>Particular </a:t>
            </a:r>
            <a:r>
              <a:rPr lang="en-US" sz="4000" dirty="0" err="1">
                <a:ea typeface="ＭＳ Ｐゴシック" pitchFamily="-84" charset="-128"/>
                <a:cs typeface="ＭＳ Ｐゴシック" pitchFamily="-84" charset="-128"/>
              </a:rPr>
              <a:t>Worldlines</a:t>
            </a:r>
            <a:endParaRPr lang="en-US" sz="4000" dirty="0">
              <a:ea typeface="ＭＳ Ｐゴシック" pitchFamily="-84" charset="-128"/>
              <a:cs typeface="ＭＳ Ｐゴシック" pitchFamily="-84" charset="-128"/>
            </a:endParaRPr>
          </a:p>
        </p:txBody>
      </p:sp>
      <p:pic>
        <p:nvPicPr>
          <p:cNvPr id="91138" name="Picture 1"/>
          <p:cNvPicPr>
            <a:picLocks/>
          </p:cNvPicPr>
          <p:nvPr/>
        </p:nvPicPr>
        <p:blipFill>
          <a:blip r:embed="rId3"/>
          <a:srcRect/>
          <a:stretch>
            <a:fillRect/>
          </a:stretch>
        </p:blipFill>
        <p:spPr bwMode="auto">
          <a:xfrm>
            <a:off x="2133600" y="1905000"/>
            <a:ext cx="5791200" cy="43434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34</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
        <p:nvSpPr>
          <p:cNvPr id="8" name="Content Placeholder 2"/>
          <p:cNvSpPr>
            <a:spLocks noGrp="1"/>
          </p:cNvSpPr>
          <p:nvPr>
            <p:ph idx="1"/>
          </p:nvPr>
        </p:nvSpPr>
        <p:spPr>
          <a:xfrm>
            <a:off x="304800" y="685800"/>
            <a:ext cx="8686800" cy="1066800"/>
          </a:xfrm>
        </p:spPr>
        <p:txBody>
          <a:bodyPr/>
          <a:lstStyle/>
          <a:p>
            <a:r>
              <a:rPr lang="en-US" sz="2400" dirty="0" smtClean="0">
                <a:solidFill>
                  <a:srgbClr val="000090"/>
                </a:solidFill>
              </a:rPr>
              <a:t>How does the </a:t>
            </a:r>
            <a:r>
              <a:rPr lang="en-US" sz="2400" dirty="0" err="1" smtClean="0">
                <a:solidFill>
                  <a:srgbClr val="000090"/>
                </a:solidFill>
              </a:rPr>
              <a:t>worldline</a:t>
            </a:r>
            <a:r>
              <a:rPr lang="en-US" sz="2400" dirty="0" smtClean="0">
                <a:solidFill>
                  <a:srgbClr val="000090"/>
                </a:solidFill>
              </a:rPr>
              <a:t> for a spaceship running at the velocity </a:t>
            </a:r>
            <a:r>
              <a:rPr lang="en-US" sz="2400" dirty="0" err="1" smtClean="0">
                <a:solidFill>
                  <a:srgbClr val="000090"/>
                </a:solidFill>
              </a:rPr>
              <a:t>v</a:t>
            </a:r>
            <a:r>
              <a:rPr lang="en-US" sz="2400" dirty="0" smtClean="0">
                <a:solidFill>
                  <a:srgbClr val="000090"/>
                </a:solidFill>
              </a:rPr>
              <a:t>(&lt;</a:t>
            </a:r>
            <a:r>
              <a:rPr lang="en-US" sz="2400" dirty="0" err="1" smtClean="0">
                <a:solidFill>
                  <a:srgbClr val="000090"/>
                </a:solidFill>
              </a:rPr>
              <a:t>c</a:t>
            </a:r>
            <a:r>
              <a:rPr lang="en-US" sz="2400" dirty="0" smtClean="0">
                <a:solidFill>
                  <a:srgbClr val="000090"/>
                </a:solidFill>
              </a:rPr>
              <a:t>) look?</a:t>
            </a:r>
          </a:p>
          <a:p>
            <a:r>
              <a:rPr lang="en-US" sz="2400" dirty="0" smtClean="0">
                <a:solidFill>
                  <a:srgbClr val="000090"/>
                </a:solidFill>
              </a:rPr>
              <a:t>How does the </a:t>
            </a:r>
            <a:r>
              <a:rPr lang="en-US" sz="2400" dirty="0" err="1" smtClean="0">
                <a:solidFill>
                  <a:srgbClr val="000090"/>
                </a:solidFill>
              </a:rPr>
              <a:t>worldline</a:t>
            </a:r>
            <a:r>
              <a:rPr lang="en-US" sz="2400" dirty="0" smtClean="0">
                <a:solidFill>
                  <a:srgbClr val="000090"/>
                </a:solidFill>
              </a:rPr>
              <a:t> for light signal look?</a:t>
            </a:r>
          </a:p>
        </p:txBody>
      </p:sp>
      <p:sp>
        <p:nvSpPr>
          <p:cNvPr id="9" name="Isosceles Triangle 8"/>
          <p:cNvSpPr/>
          <p:nvPr/>
        </p:nvSpPr>
        <p:spPr bwMode="auto">
          <a:xfrm rot="10800000">
            <a:off x="4038600" y="2209798"/>
            <a:ext cx="1828799" cy="3657599"/>
          </a:xfrm>
          <a:prstGeom prst="triangle">
            <a:avLst>
              <a:gd name="adj" fmla="val 100000"/>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Isosceles Triangle 10"/>
          <p:cNvSpPr/>
          <p:nvPr/>
        </p:nvSpPr>
        <p:spPr bwMode="auto">
          <a:xfrm rot="10800000" flipV="1">
            <a:off x="4038600" y="2209801"/>
            <a:ext cx="3352800" cy="3581399"/>
          </a:xfrm>
          <a:prstGeom prst="triangle">
            <a:avLst>
              <a:gd name="adj" fmla="val 0"/>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 name="Rectangle 11"/>
          <p:cNvSpPr/>
          <p:nvPr/>
        </p:nvSpPr>
        <p:spPr bwMode="auto">
          <a:xfrm>
            <a:off x="1981200" y="2590800"/>
            <a:ext cx="1981200" cy="609600"/>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 name="Rectangle 12"/>
          <p:cNvSpPr/>
          <p:nvPr/>
        </p:nvSpPr>
        <p:spPr bwMode="auto">
          <a:xfrm>
            <a:off x="7391400" y="3962400"/>
            <a:ext cx="685800" cy="6096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 name="Rectangle 13"/>
          <p:cNvSpPr/>
          <p:nvPr/>
        </p:nvSpPr>
        <p:spPr bwMode="auto">
          <a:xfrm>
            <a:off x="4038600" y="5181600"/>
            <a:ext cx="685800" cy="6096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91138"/>
                                        </p:tgtEl>
                                        <p:attrNameLst>
                                          <p:attrName>style.visibility</p:attrName>
                                        </p:attrNameLst>
                                      </p:cBhvr>
                                      <p:to>
                                        <p:strVal val="visible"/>
                                      </p:to>
                                    </p:set>
                                    <p:anim calcmode="lin" valueType="num">
                                      <p:cBhvr>
                                        <p:cTn id="12" dur="500" fill="hold"/>
                                        <p:tgtEl>
                                          <p:spTgt spid="91138"/>
                                        </p:tgtEl>
                                        <p:attrNameLst>
                                          <p:attrName>ppt_w</p:attrName>
                                        </p:attrNameLst>
                                      </p:cBhvr>
                                      <p:tavLst>
                                        <p:tav tm="0">
                                          <p:val>
                                            <p:fltVal val="0"/>
                                          </p:val>
                                        </p:tav>
                                        <p:tav tm="100000">
                                          <p:val>
                                            <p:strVal val="#ppt_w"/>
                                          </p:val>
                                        </p:tav>
                                      </p:tavLst>
                                    </p:anim>
                                    <p:anim calcmode="lin" valueType="num">
                                      <p:cBhvr>
                                        <p:cTn id="13" dur="500" fill="hold"/>
                                        <p:tgtEl>
                                          <p:spTgt spid="91138"/>
                                        </p:tgtEl>
                                        <p:attrNameLst>
                                          <p:attrName>ppt_h</p:attrName>
                                        </p:attrNameLst>
                                      </p:cBhvr>
                                      <p:tavLst>
                                        <p:tav tm="0">
                                          <p:val>
                                            <p:fltVal val="0"/>
                                          </p:val>
                                        </p:tav>
                                        <p:tav tm="100000">
                                          <p:val>
                                            <p:strVal val="#ppt_h"/>
                                          </p:val>
                                        </p:tav>
                                      </p:tavLst>
                                    </p:anim>
                                    <p:animEffect transition="in" filter="fade">
                                      <p:cBhvr>
                                        <p:cTn id="14" dur="500"/>
                                        <p:tgtEl>
                                          <p:spTgt spid="9113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grpId="0" nodeType="clickEffect">
                                  <p:stCondLst>
                                    <p:cond delay="0"/>
                                  </p:stCondLst>
                                  <p:childTnLst>
                                    <p:animEffect transition="out" filter="wipe(down)">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par>
                                <p:cTn id="20" presetID="22" presetClass="exit" presetSubtype="2" fill="hold" grpId="0" nodeType="withEffect">
                                  <p:stCondLst>
                                    <p:cond delay="0"/>
                                  </p:stCondLst>
                                  <p:childTnLst>
                                    <p:animEffect transition="out" filter="wipe(right)">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par>
                          <p:cTn id="23" fill="hold">
                            <p:stCondLst>
                              <p:cond delay="500"/>
                            </p:stCondLst>
                            <p:childTnLst>
                              <p:par>
                                <p:cTn id="24" presetID="22" presetClass="exit" presetSubtype="2" fill="hold" grpId="0" nodeType="afterEffect">
                                  <p:stCondLst>
                                    <p:cond delay="0"/>
                                  </p:stCondLst>
                                  <p:childTnLst>
                                    <p:animEffect transition="out" filter="wipe(right)">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8">
                                            <p:txEl>
                                              <p:pRg st="1" end="1"/>
                                            </p:txEl>
                                          </p:spTgt>
                                        </p:tgtEl>
                                        <p:attrNameLst>
                                          <p:attrName>style.visibility</p:attrName>
                                        </p:attrNameLst>
                                      </p:cBhvr>
                                      <p:to>
                                        <p:strVal val="visible"/>
                                      </p:to>
                                    </p:set>
                                    <p:animEffect transition="in" filter="wipe(left)">
                                      <p:cBhvr>
                                        <p:cTn id="31" dur="500"/>
                                        <p:tgtEl>
                                          <p:spTgt spid="8">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xit" presetSubtype="4" fill="hold" grpId="0" nodeType="clickEffect">
                                  <p:stCondLst>
                                    <p:cond delay="0"/>
                                  </p:stCondLst>
                                  <p:childTnLst>
                                    <p:animEffect transition="out" filter="wipe(down)">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childTnLst>
                          </p:cTn>
                        </p:par>
                        <p:par>
                          <p:cTn id="37" fill="hold">
                            <p:stCondLst>
                              <p:cond delay="500"/>
                            </p:stCondLst>
                            <p:childTnLst>
                              <p:par>
                                <p:cTn id="38" presetID="22" presetClass="exit" presetSubtype="2" fill="hold" grpId="0" nodeType="afterEffect">
                                  <p:stCondLst>
                                    <p:cond delay="0"/>
                                  </p:stCondLst>
                                  <p:childTnLst>
                                    <p:animEffect transition="out" filter="wipe(right)">
                                      <p:cBhvr>
                                        <p:cTn id="39" dur="500"/>
                                        <p:tgtEl>
                                          <p:spTgt spid="13"/>
                                        </p:tgtEl>
                                      </p:cBhvr>
                                    </p:animEffect>
                                    <p:set>
                                      <p:cBhvr>
                                        <p:cTn id="40"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animBg="1"/>
      <p:bldP spid="11" grpId="0" animBg="1"/>
      <p:bldP spid="12" grpId="0" animBg="1"/>
      <p:bldP spid="13" grpId="0" animBg="1"/>
      <p:bldP spid="14" grpId="0" animBg="1"/>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3186" name="Picture 1"/>
          <p:cNvPicPr>
            <a:picLocks/>
          </p:cNvPicPr>
          <p:nvPr/>
        </p:nvPicPr>
        <p:blipFill>
          <a:blip r:embed="rId3"/>
          <a:srcRect/>
          <a:stretch>
            <a:fillRect/>
          </a:stretch>
        </p:blipFill>
        <p:spPr bwMode="auto">
          <a:xfrm>
            <a:off x="838200" y="914400"/>
            <a:ext cx="7543800" cy="5308600"/>
          </a:xfrm>
          <a:prstGeom prst="rect">
            <a:avLst/>
          </a:prstGeom>
          <a:noFill/>
          <a:ln w="9525">
            <a:noFill/>
            <a:miter lim="800000"/>
            <a:headEnd/>
            <a:tailEnd/>
          </a:ln>
        </p:spPr>
      </p:pic>
      <p:sp>
        <p:nvSpPr>
          <p:cNvPr id="93185" name="Rectangle 2"/>
          <p:cNvSpPr>
            <a:spLocks noGrp="1" noChangeArrowheads="1"/>
          </p:cNvSpPr>
          <p:nvPr>
            <p:ph type="title"/>
          </p:nvPr>
        </p:nvSpPr>
        <p:spPr>
          <a:xfrm>
            <a:off x="1066800" y="0"/>
            <a:ext cx="7086600" cy="1447800"/>
          </a:xfrm>
        </p:spPr>
        <p:txBody>
          <a:bodyPr/>
          <a:lstStyle/>
          <a:p>
            <a:pPr eaLnBrk="1" hangingPunct="1"/>
            <a:r>
              <a:rPr lang="en-US" sz="4000" dirty="0" smtClean="0">
                <a:ea typeface="ＭＳ Ｐゴシック" pitchFamily="-84" charset="-128"/>
                <a:cs typeface="ＭＳ Ｐゴシック" pitchFamily="-84" charset="-128"/>
              </a:rPr>
              <a:t>How about time measured by two  stationary clocks? </a:t>
            </a:r>
            <a:endParaRPr lang="en-US" sz="40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35</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p:cTn id="7" dur="500" fill="hold"/>
                                        <p:tgtEl>
                                          <p:spTgt spid="93186"/>
                                        </p:tgtEl>
                                        <p:attrNameLst>
                                          <p:attrName>ppt_w</p:attrName>
                                        </p:attrNameLst>
                                      </p:cBhvr>
                                      <p:tavLst>
                                        <p:tav tm="0">
                                          <p:val>
                                            <p:fltVal val="0"/>
                                          </p:val>
                                        </p:tav>
                                        <p:tav tm="100000">
                                          <p:val>
                                            <p:strVal val="#ppt_w"/>
                                          </p:val>
                                        </p:tav>
                                      </p:tavLst>
                                    </p:anim>
                                    <p:anim calcmode="lin" valueType="num">
                                      <p:cBhvr>
                                        <p:cTn id="8" dur="500" fill="hold"/>
                                        <p:tgtEl>
                                          <p:spTgt spid="93186"/>
                                        </p:tgtEl>
                                        <p:attrNameLst>
                                          <p:attrName>ppt_h</p:attrName>
                                        </p:attrNameLst>
                                      </p:cBhvr>
                                      <p:tavLst>
                                        <p:tav tm="0">
                                          <p:val>
                                            <p:fltVal val="0"/>
                                          </p:val>
                                        </p:tav>
                                        <p:tav tm="100000">
                                          <p:val>
                                            <p:strVal val="#ppt_h"/>
                                          </p:val>
                                        </p:tav>
                                      </p:tavLst>
                                    </p:anim>
                                    <p:animEffect transition="in" filter="fade">
                                      <p:cBhvr>
                                        <p:cTn id="9" dur="500"/>
                                        <p:tgtEl>
                                          <p:spTgt spid="93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609600" y="0"/>
            <a:ext cx="7772400" cy="1143000"/>
          </a:xfrm>
        </p:spPr>
        <p:txBody>
          <a:bodyPr/>
          <a:lstStyle/>
          <a:p>
            <a:pPr eaLnBrk="1" hangingPunct="1"/>
            <a:r>
              <a:rPr lang="en-US" sz="4800" dirty="0">
                <a:ea typeface="ＭＳ Ｐゴシック" pitchFamily="-84" charset="-128"/>
                <a:cs typeface="ＭＳ Ｐゴシック" pitchFamily="-84" charset="-128"/>
              </a:rPr>
              <a:t>The Light Cone</a:t>
            </a:r>
          </a:p>
        </p:txBody>
      </p:sp>
      <p:pic>
        <p:nvPicPr>
          <p:cNvPr id="97282" name="Picture 1"/>
          <p:cNvPicPr>
            <a:picLocks/>
          </p:cNvPicPr>
          <p:nvPr/>
        </p:nvPicPr>
        <p:blipFill>
          <a:blip r:embed="rId3"/>
          <a:srcRect/>
          <a:stretch>
            <a:fillRect/>
          </a:stretch>
        </p:blipFill>
        <p:spPr bwMode="auto">
          <a:xfrm>
            <a:off x="254000" y="1193800"/>
            <a:ext cx="8636000" cy="44704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36</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
        <p:nvSpPr>
          <p:cNvPr id="7" name="Rectangle 6"/>
          <p:cNvSpPr/>
          <p:nvPr/>
        </p:nvSpPr>
        <p:spPr bwMode="auto">
          <a:xfrm>
            <a:off x="304800" y="1143000"/>
            <a:ext cx="4267200" cy="46482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 name="Rectangle 7"/>
          <p:cNvSpPr/>
          <p:nvPr/>
        </p:nvSpPr>
        <p:spPr bwMode="auto">
          <a:xfrm>
            <a:off x="4648200" y="1143000"/>
            <a:ext cx="4267200" cy="46482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500"/>
                                        <p:tgtEl>
                                          <p:spTgt spid="7"/>
                                        </p:tgtEl>
                                        <p:attrNameLst>
                                          <p:attrName>ppt_w</p:attrName>
                                        </p:attrNameLst>
                                      </p:cBhvr>
                                      <p:tavLst>
                                        <p:tav tm="0">
                                          <p:val>
                                            <p:strVal val="ppt_w"/>
                                          </p:val>
                                        </p:tav>
                                        <p:tav tm="100000">
                                          <p:val>
                                            <p:fltVal val="0"/>
                                          </p:val>
                                        </p:tav>
                                      </p:tavLst>
                                    </p:anim>
                                    <p:anim calcmode="lin" valueType="num">
                                      <p:cBhvr>
                                        <p:cTn id="7" dur="500"/>
                                        <p:tgtEl>
                                          <p:spTgt spid="7"/>
                                        </p:tgtEl>
                                        <p:attrNameLst>
                                          <p:attrName>ppt_h</p:attrName>
                                        </p:attrNameLst>
                                      </p:cBhvr>
                                      <p:tavLst>
                                        <p:tav tm="0">
                                          <p:val>
                                            <p:strVal val="ppt_h"/>
                                          </p:val>
                                        </p:tav>
                                        <p:tav tm="100000">
                                          <p:val>
                                            <p:fltVal val="0"/>
                                          </p:val>
                                        </p:tav>
                                      </p:tavLst>
                                    </p:anim>
                                    <p:animEffect transition="out" filter="fade">
                                      <p:cBhvr>
                                        <p:cTn id="8" dur="500"/>
                                        <p:tgtEl>
                                          <p:spTgt spid="7"/>
                                        </p:tgtEl>
                                      </p:cBhvr>
                                    </p:animEffect>
                                    <p:set>
                                      <p:cBhvr>
                                        <p:cTn id="9" dur="1" fill="hold">
                                          <p:stCondLst>
                                            <p:cond delay="499"/>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grpId="0"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457200" y="277813"/>
            <a:ext cx="8226425" cy="533400"/>
          </a:xfrm>
        </p:spPr>
        <p:txBody>
          <a:bodyPr/>
          <a:lstStyle/>
          <a:p>
            <a:pPr algn="ctr" eaLnBrk="1" hangingPunct="1"/>
            <a:r>
              <a:rPr lang="en-US" sz="4000" dirty="0" err="1">
                <a:ea typeface="ＭＳ Ｐゴシック" pitchFamily="-84" charset="-128"/>
                <a:cs typeface="ＭＳ Ｐゴシック" pitchFamily="-84" charset="-128"/>
              </a:rPr>
              <a:t>Spacetime</a:t>
            </a:r>
            <a:r>
              <a:rPr lang="en-US" sz="4000" dirty="0">
                <a:ea typeface="ＭＳ Ｐゴシック" pitchFamily="-84" charset="-128"/>
                <a:cs typeface="ＭＳ Ｐゴシック" pitchFamily="-84" charset="-128"/>
              </a:rPr>
              <a:t> Invariants</a:t>
            </a:r>
          </a:p>
        </p:txBody>
      </p:sp>
      <p:sp>
        <p:nvSpPr>
          <p:cNvPr id="101378" name="Rectangle 3"/>
          <p:cNvSpPr>
            <a:spLocks noGrp="1" noChangeArrowheads="1"/>
          </p:cNvSpPr>
          <p:nvPr>
            <p:ph type="body" idx="1"/>
          </p:nvPr>
        </p:nvSpPr>
        <p:spPr>
          <a:xfrm>
            <a:off x="455613" y="914401"/>
            <a:ext cx="8307387" cy="5105400"/>
          </a:xfrm>
        </p:spPr>
        <p:txBody>
          <a:bodyPr/>
          <a:lstStyle/>
          <a:p>
            <a:pPr marL="400050" indent="-400050" eaLnBrk="1" hangingPunct="1">
              <a:buFont typeface="Wingdings" pitchFamily="-84" charset="2"/>
              <a:buNone/>
            </a:pPr>
            <a:r>
              <a:rPr lang="en-US" sz="2800" dirty="0">
                <a:solidFill>
                  <a:srgbClr val="000090"/>
                </a:solidFill>
                <a:ea typeface="ＭＳ Ｐゴシック" pitchFamily="-84" charset="-128"/>
                <a:cs typeface="ＭＳ Ｐゴシック" pitchFamily="-84" charset="-128"/>
              </a:rPr>
              <a:t>There are three possibilities for the invariant quantity </a:t>
            </a:r>
            <a:r>
              <a:rPr lang="el-GR" sz="2800" dirty="0" smtClean="0">
                <a:solidFill>
                  <a:srgbClr val="000090"/>
                </a:solidFill>
                <a:latin typeface="Lucida Grande" pitchFamily="-84" charset="0"/>
              </a:rPr>
              <a:t>Δ</a:t>
            </a:r>
            <a:r>
              <a:rPr lang="en-US" sz="2800" i="1" dirty="0" smtClean="0">
                <a:solidFill>
                  <a:srgbClr val="000090"/>
                </a:solidFill>
                <a:ea typeface="ＭＳ Ｐゴシック" pitchFamily="-84" charset="-128"/>
                <a:cs typeface="ＭＳ Ｐゴシック" pitchFamily="-84" charset="-128"/>
              </a:rPr>
              <a:t>s</a:t>
            </a:r>
            <a:r>
              <a:rPr lang="en-US" sz="2800" baseline="30000" dirty="0" smtClean="0">
                <a:solidFill>
                  <a:srgbClr val="000090"/>
                </a:solidFill>
                <a:ea typeface="ＭＳ Ｐゴシック" pitchFamily="-84" charset="-128"/>
                <a:cs typeface="ＭＳ Ｐゴシック" pitchFamily="-84" charset="-128"/>
              </a:rPr>
              <a:t>2</a:t>
            </a:r>
            <a:r>
              <a:rPr lang="en-US" sz="2800" dirty="0" smtClean="0">
                <a:solidFill>
                  <a:srgbClr val="000090"/>
                </a:solidFill>
                <a:ea typeface="ＭＳ Ｐゴシック" pitchFamily="-84" charset="-128"/>
                <a:cs typeface="ＭＳ Ｐゴシック" pitchFamily="-84" charset="-128"/>
              </a:rPr>
              <a:t>:</a:t>
            </a:r>
          </a:p>
          <a:p>
            <a:pPr marL="400050" indent="-400050" eaLnBrk="1" hangingPunct="1">
              <a:buFont typeface="Wingdings" pitchFamily="-84" charset="2"/>
              <a:buNone/>
            </a:pPr>
            <a:r>
              <a:rPr lang="en-US" sz="2800" dirty="0" smtClean="0">
                <a:solidFill>
                  <a:srgbClr val="000090"/>
                </a:solidFill>
                <a:ea typeface="ＭＳ Ｐゴシック" pitchFamily="-84" charset="-128"/>
                <a:cs typeface="ＭＳ Ｐゴシック" pitchFamily="-84" charset="-128"/>
              </a:rPr>
              <a:t>			</a:t>
            </a:r>
            <a:r>
              <a:rPr lang="el-GR" sz="2800" dirty="0" smtClean="0">
                <a:solidFill>
                  <a:srgbClr val="800000"/>
                </a:solidFill>
                <a:latin typeface="Lucida Grande" pitchFamily="-84" charset="0"/>
              </a:rPr>
              <a:t>Δ</a:t>
            </a:r>
            <a:r>
              <a:rPr lang="en-US" sz="2800" i="1" dirty="0" smtClean="0">
                <a:solidFill>
                  <a:srgbClr val="800000"/>
                </a:solidFill>
                <a:ea typeface="ＭＳ Ｐゴシック" pitchFamily="-84" charset="-128"/>
                <a:cs typeface="ＭＳ Ｐゴシック" pitchFamily="-84" charset="-128"/>
              </a:rPr>
              <a:t>s</a:t>
            </a:r>
            <a:r>
              <a:rPr lang="en-US" sz="2800" baseline="30000" dirty="0" smtClean="0">
                <a:solidFill>
                  <a:srgbClr val="800000"/>
                </a:solidFill>
                <a:ea typeface="ＭＳ Ｐゴシック" pitchFamily="-84" charset="-128"/>
                <a:cs typeface="ＭＳ Ｐゴシック" pitchFamily="-84" charset="-128"/>
              </a:rPr>
              <a:t>2</a:t>
            </a:r>
            <a:r>
              <a:rPr lang="en-US" sz="2800" dirty="0" smtClean="0">
                <a:solidFill>
                  <a:srgbClr val="800000"/>
                </a:solidFill>
                <a:ea typeface="ＭＳ Ｐゴシック" pitchFamily="-84" charset="-128"/>
                <a:cs typeface="ＭＳ Ｐゴシック" pitchFamily="-84" charset="-128"/>
              </a:rPr>
              <a:t>=</a:t>
            </a:r>
            <a:r>
              <a:rPr lang="en-US" sz="2800" dirty="0" smtClean="0">
                <a:solidFill>
                  <a:srgbClr val="800000"/>
                </a:solidFill>
                <a:latin typeface="Symbol" charset="2"/>
                <a:ea typeface="ＭＳ Ｐゴシック" pitchFamily="-84" charset="-128"/>
                <a:cs typeface="Symbol" charset="2"/>
              </a:rPr>
              <a:t>Δ</a:t>
            </a:r>
            <a:r>
              <a:rPr lang="en-US" sz="2800" dirty="0" smtClean="0">
                <a:solidFill>
                  <a:srgbClr val="800000"/>
                </a:solidFill>
                <a:ea typeface="ＭＳ Ｐゴシック" pitchFamily="-84" charset="-128"/>
                <a:cs typeface="ＭＳ Ｐゴシック" pitchFamily="-84" charset="-128"/>
              </a:rPr>
              <a:t>x</a:t>
            </a:r>
            <a:r>
              <a:rPr lang="en-US" sz="2800" baseline="30000" dirty="0" smtClean="0">
                <a:solidFill>
                  <a:srgbClr val="800000"/>
                </a:solidFill>
                <a:ea typeface="ＭＳ Ｐゴシック" pitchFamily="-84" charset="-128"/>
                <a:cs typeface="ＭＳ Ｐゴシック" pitchFamily="-84" charset="-128"/>
              </a:rPr>
              <a:t>2</a:t>
            </a:r>
            <a:r>
              <a:rPr lang="en-US" sz="2800" dirty="0" smtClean="0">
                <a:solidFill>
                  <a:srgbClr val="800000"/>
                </a:solidFill>
                <a:ea typeface="ＭＳ Ｐゴシック" pitchFamily="-84" charset="-128"/>
                <a:cs typeface="ＭＳ Ｐゴシック" pitchFamily="-84" charset="-128"/>
              </a:rPr>
              <a:t>-</a:t>
            </a:r>
            <a:r>
              <a:rPr lang="en-US" sz="2800" dirty="0" smtClean="0">
                <a:solidFill>
                  <a:srgbClr val="800000"/>
                </a:solidFill>
                <a:latin typeface="Symbol" charset="2"/>
                <a:ea typeface="ＭＳ Ｐゴシック" pitchFamily="-84" charset="-128"/>
                <a:cs typeface="Symbol" charset="2"/>
              </a:rPr>
              <a:t>Δ</a:t>
            </a:r>
            <a:r>
              <a:rPr lang="en-US" sz="2800" dirty="0" smtClean="0">
                <a:solidFill>
                  <a:srgbClr val="800000"/>
                </a:solidFill>
                <a:ea typeface="ＭＳ Ｐゴシック" pitchFamily="-84" charset="-128"/>
                <a:cs typeface="ＭＳ Ｐゴシック" pitchFamily="-84" charset="-128"/>
              </a:rPr>
              <a:t>(ct)</a:t>
            </a:r>
            <a:r>
              <a:rPr lang="en-US" sz="2800" baseline="30000" dirty="0" smtClean="0">
                <a:solidFill>
                  <a:srgbClr val="800000"/>
                </a:solidFill>
                <a:ea typeface="ＭＳ Ｐゴシック" pitchFamily="-84" charset="-128"/>
                <a:cs typeface="ＭＳ Ｐゴシック" pitchFamily="-84" charset="-128"/>
              </a:rPr>
              <a:t>2</a:t>
            </a:r>
            <a:r>
              <a:rPr lang="en-US" sz="2800" dirty="0" smtClean="0">
                <a:solidFill>
                  <a:srgbClr val="800000"/>
                </a:solidFill>
                <a:ea typeface="ＭＳ Ｐゴシック" pitchFamily="-84" charset="-128"/>
                <a:cs typeface="ＭＳ Ｐゴシック" pitchFamily="-84" charset="-128"/>
              </a:rPr>
              <a:t> </a:t>
            </a:r>
          </a:p>
          <a:p>
            <a:pPr marL="400050" indent="-400050" eaLnBrk="1" hangingPunct="1">
              <a:buClr>
                <a:schemeClr val="tx1"/>
              </a:buClr>
              <a:buSzPct val="90000"/>
              <a:buFont typeface="Wingdings" pitchFamily="-84" charset="2"/>
              <a:buAutoNum type="arabicParenR"/>
            </a:pPr>
            <a:r>
              <a:rPr lang="el-GR" sz="2800" dirty="0" smtClean="0">
                <a:solidFill>
                  <a:srgbClr val="000090"/>
                </a:solidFill>
                <a:latin typeface="Lucida Grande" pitchFamily="-84" charset="0"/>
              </a:rPr>
              <a:t>Δ</a:t>
            </a:r>
            <a:r>
              <a:rPr lang="en-US" sz="2800" dirty="0" smtClean="0">
                <a:solidFill>
                  <a:srgbClr val="000090"/>
                </a:solidFill>
                <a:ea typeface="ＭＳ Ｐゴシック" pitchFamily="-84" charset="-128"/>
                <a:cs typeface="ＭＳ Ｐゴシック" pitchFamily="-84" charset="-128"/>
              </a:rPr>
              <a:t>s</a:t>
            </a:r>
            <a:r>
              <a:rPr lang="en-US" sz="2800" baseline="30000" dirty="0" smtClean="0">
                <a:solidFill>
                  <a:srgbClr val="000090"/>
                </a:solidFill>
                <a:ea typeface="ＭＳ Ｐゴシック" pitchFamily="-84" charset="-128"/>
                <a:cs typeface="ＭＳ Ｐゴシック" pitchFamily="-84" charset="-128"/>
              </a:rPr>
              <a:t>2</a:t>
            </a:r>
            <a:r>
              <a:rPr lang="en-US" sz="2800" dirty="0" smtClean="0">
                <a:solidFill>
                  <a:srgbClr val="000090"/>
                </a:solidFill>
                <a:ea typeface="ＭＳ Ｐゴシック" pitchFamily="-84" charset="-128"/>
                <a:cs typeface="ＭＳ Ｐゴシック" pitchFamily="-84" charset="-128"/>
              </a:rPr>
              <a:t> </a:t>
            </a:r>
            <a:r>
              <a:rPr lang="en-US" sz="2800" dirty="0">
                <a:solidFill>
                  <a:srgbClr val="000090"/>
                </a:solidFill>
                <a:ea typeface="ＭＳ Ｐゴシック" pitchFamily="-84" charset="-128"/>
                <a:cs typeface="ＭＳ Ｐゴシック" pitchFamily="-84" charset="-128"/>
              </a:rPr>
              <a:t>=  0: </a:t>
            </a:r>
            <a:r>
              <a:rPr lang="el-GR" sz="2800" dirty="0">
                <a:solidFill>
                  <a:srgbClr val="000090"/>
                </a:solidFill>
                <a:latin typeface="Lucida Grande" pitchFamily="-84" charset="0"/>
              </a:rPr>
              <a:t>Δ</a:t>
            </a:r>
            <a:r>
              <a:rPr lang="en-US" sz="2800" i="1" dirty="0">
                <a:solidFill>
                  <a:srgbClr val="000090"/>
                </a:solidFill>
                <a:ea typeface="ＭＳ Ｐゴシック" pitchFamily="-84" charset="-128"/>
                <a:cs typeface="ＭＳ Ｐゴシック" pitchFamily="-84" charset="-128"/>
              </a:rPr>
              <a:t>x</a:t>
            </a:r>
            <a:r>
              <a:rPr lang="en-US" sz="2800" baseline="30000" dirty="0">
                <a:solidFill>
                  <a:srgbClr val="000090"/>
                </a:solidFill>
                <a:ea typeface="ＭＳ Ｐゴシック" pitchFamily="-84" charset="-128"/>
                <a:cs typeface="ＭＳ Ｐゴシック" pitchFamily="-84" charset="-128"/>
              </a:rPr>
              <a:t>2</a:t>
            </a:r>
            <a:r>
              <a:rPr lang="en-US" sz="2800" dirty="0">
                <a:solidFill>
                  <a:srgbClr val="000090"/>
                </a:solidFill>
                <a:ea typeface="ＭＳ Ｐゴシック" pitchFamily="-84" charset="-128"/>
                <a:cs typeface="ＭＳ Ｐゴシック" pitchFamily="-84" charset="-128"/>
              </a:rPr>
              <a:t> = </a:t>
            </a:r>
            <a:r>
              <a:rPr lang="en-US" sz="2800" i="1" dirty="0">
                <a:solidFill>
                  <a:srgbClr val="000090"/>
                </a:solidFill>
                <a:ea typeface="ＭＳ Ｐゴシック" pitchFamily="-84" charset="-128"/>
                <a:cs typeface="ＭＳ Ｐゴシック" pitchFamily="-84" charset="-128"/>
              </a:rPr>
              <a:t>c</a:t>
            </a:r>
            <a:r>
              <a:rPr lang="en-US" sz="2800" i="1" baseline="30000" dirty="0">
                <a:solidFill>
                  <a:srgbClr val="000090"/>
                </a:solidFill>
                <a:ea typeface="ＭＳ Ｐゴシック" pitchFamily="-84" charset="-128"/>
                <a:cs typeface="ＭＳ Ｐゴシック" pitchFamily="-84" charset="-128"/>
              </a:rPr>
              <a:t>2 </a:t>
            </a:r>
            <a:r>
              <a:rPr lang="el-GR" sz="2800" dirty="0" smtClean="0">
                <a:solidFill>
                  <a:srgbClr val="000090"/>
                </a:solidFill>
                <a:latin typeface="Lucida Grande" pitchFamily="-84" charset="0"/>
              </a:rPr>
              <a:t>Δ</a:t>
            </a:r>
            <a:r>
              <a:rPr lang="en-US" sz="2800" i="1" dirty="0" smtClean="0">
                <a:solidFill>
                  <a:srgbClr val="000090"/>
                </a:solidFill>
                <a:ea typeface="ＭＳ Ｐゴシック" pitchFamily="-84" charset="-128"/>
                <a:cs typeface="ＭＳ Ｐゴシック" pitchFamily="-84" charset="-128"/>
              </a:rPr>
              <a:t>t</a:t>
            </a:r>
            <a:r>
              <a:rPr lang="en-US" sz="2800" i="1" baseline="30000" dirty="0" smtClean="0">
                <a:solidFill>
                  <a:srgbClr val="000090"/>
                </a:solidFill>
                <a:ea typeface="ＭＳ Ｐゴシック" pitchFamily="-84" charset="-128"/>
                <a:cs typeface="ＭＳ Ｐゴシック" pitchFamily="-84" charset="-128"/>
              </a:rPr>
              <a:t>2</a:t>
            </a:r>
            <a:r>
              <a:rPr lang="en-US" sz="2800" b="1" dirty="0" smtClean="0">
                <a:solidFill>
                  <a:srgbClr val="000090"/>
                </a:solidFill>
                <a:ea typeface="ＭＳ Ｐゴシック" pitchFamily="-84" charset="-128"/>
                <a:cs typeface="ＭＳ Ｐゴシック" pitchFamily="-84" charset="-128"/>
              </a:rPr>
              <a:t>: </a:t>
            </a:r>
            <a:r>
              <a:rPr lang="en-US" sz="2800" b="1" dirty="0" err="1" smtClean="0">
                <a:solidFill>
                  <a:srgbClr val="000090"/>
                </a:solidFill>
                <a:ea typeface="ＭＳ Ｐゴシック" pitchFamily="-84" charset="-128"/>
                <a:cs typeface="ＭＳ Ｐゴシック" pitchFamily="-84" charset="-128"/>
              </a:rPr>
              <a:t>lightlike</a:t>
            </a:r>
            <a:r>
              <a:rPr lang="en-US" sz="2800" i="1" dirty="0" smtClean="0">
                <a:solidFill>
                  <a:srgbClr val="000090"/>
                </a:solidFill>
                <a:ea typeface="ＭＳ Ｐゴシック" pitchFamily="-84" charset="-128"/>
                <a:cs typeface="ＭＳ Ｐゴシック" pitchFamily="-84" charset="-128"/>
              </a:rPr>
              <a:t> </a:t>
            </a:r>
            <a:r>
              <a:rPr lang="en-US" sz="2800" dirty="0" smtClean="0">
                <a:solidFill>
                  <a:srgbClr val="000090"/>
                </a:solidFill>
                <a:ea typeface="ＭＳ Ｐゴシック" pitchFamily="-84" charset="-128"/>
                <a:cs typeface="ＭＳ Ｐゴシック" pitchFamily="-84" charset="-128"/>
              </a:rPr>
              <a:t>separation</a:t>
            </a:r>
          </a:p>
          <a:p>
            <a:pPr marL="800100" lvl="1" indent="-400050" eaLnBrk="1" hangingPunct="1">
              <a:buClr>
                <a:schemeClr val="tx1"/>
              </a:buClr>
              <a:buSzPct val="90000"/>
            </a:pPr>
            <a:r>
              <a:rPr lang="en-US" sz="2400" dirty="0" smtClean="0">
                <a:ea typeface="ＭＳ Ｐゴシック" pitchFamily="-84" charset="-128"/>
                <a:cs typeface="ＭＳ Ｐゴシック" pitchFamily="-84" charset="-128"/>
              </a:rPr>
              <a:t>Two </a:t>
            </a:r>
            <a:r>
              <a:rPr lang="en-US" sz="2400" dirty="0">
                <a:ea typeface="ＭＳ Ｐゴシック" pitchFamily="-84" charset="-128"/>
                <a:cs typeface="ＭＳ Ｐゴシック" pitchFamily="-84" charset="-128"/>
              </a:rPr>
              <a:t>events can be connected only by a light signal</a:t>
            </a:r>
            <a:r>
              <a:rPr lang="en-US" sz="2400" dirty="0" smtClean="0">
                <a:ea typeface="ＭＳ Ｐゴシック" pitchFamily="-84" charset="-128"/>
                <a:cs typeface="ＭＳ Ｐゴシック" pitchFamily="-84" charset="-128"/>
              </a:rPr>
              <a:t>.</a:t>
            </a:r>
          </a:p>
          <a:p>
            <a:pPr marL="400050" indent="-400050" eaLnBrk="1" hangingPunct="1">
              <a:buClr>
                <a:schemeClr val="tx1"/>
              </a:buClr>
              <a:buSzPct val="90000"/>
              <a:buFont typeface="Wingdings" pitchFamily="-84" charset="2"/>
              <a:buAutoNum type="arabicParenR"/>
            </a:pPr>
            <a:r>
              <a:rPr lang="el-GR" sz="2800" dirty="0">
                <a:solidFill>
                  <a:srgbClr val="000090"/>
                </a:solidFill>
                <a:latin typeface="Lucida Grande" pitchFamily="-84" charset="0"/>
              </a:rPr>
              <a:t>Δ</a:t>
            </a:r>
            <a:r>
              <a:rPr lang="en-US" sz="2800" dirty="0">
                <a:solidFill>
                  <a:srgbClr val="000090"/>
                </a:solidFill>
                <a:ea typeface="ＭＳ Ｐゴシック" pitchFamily="-84" charset="-128"/>
                <a:cs typeface="ＭＳ Ｐゴシック" pitchFamily="-84" charset="-128"/>
              </a:rPr>
              <a:t>s</a:t>
            </a:r>
            <a:r>
              <a:rPr lang="en-US" sz="2800" i="1" baseline="30000" dirty="0">
                <a:solidFill>
                  <a:srgbClr val="000090"/>
                </a:solidFill>
                <a:ea typeface="ＭＳ Ｐゴシック" pitchFamily="-84" charset="-128"/>
                <a:cs typeface="ＭＳ Ｐゴシック" pitchFamily="-84" charset="-128"/>
              </a:rPr>
              <a:t>2</a:t>
            </a:r>
            <a:r>
              <a:rPr lang="en-US" sz="2800" dirty="0">
                <a:solidFill>
                  <a:srgbClr val="000090"/>
                </a:solidFill>
                <a:ea typeface="ＭＳ Ｐゴシック" pitchFamily="-84" charset="-128"/>
                <a:cs typeface="ＭＳ Ｐゴシック" pitchFamily="-84" charset="-128"/>
              </a:rPr>
              <a:t> &gt; 0: </a:t>
            </a:r>
            <a:r>
              <a:rPr lang="el-GR" sz="2800" dirty="0">
                <a:solidFill>
                  <a:srgbClr val="000090"/>
                </a:solidFill>
                <a:latin typeface="Lucida Grande" pitchFamily="-84" charset="0"/>
              </a:rPr>
              <a:t>Δ</a:t>
            </a:r>
            <a:r>
              <a:rPr lang="en-US" sz="2800" i="1" dirty="0">
                <a:solidFill>
                  <a:srgbClr val="000090"/>
                </a:solidFill>
                <a:ea typeface="ＭＳ Ｐゴシック" pitchFamily="-84" charset="-128"/>
                <a:cs typeface="ＭＳ Ｐゴシック" pitchFamily="-84" charset="-128"/>
              </a:rPr>
              <a:t>x</a:t>
            </a:r>
            <a:r>
              <a:rPr lang="en-US" sz="2800" baseline="30000" dirty="0">
                <a:solidFill>
                  <a:srgbClr val="000090"/>
                </a:solidFill>
                <a:ea typeface="ＭＳ Ｐゴシック" pitchFamily="-84" charset="-128"/>
                <a:cs typeface="ＭＳ Ｐゴシック" pitchFamily="-84" charset="-128"/>
              </a:rPr>
              <a:t>2 </a:t>
            </a:r>
            <a:r>
              <a:rPr lang="en-US" sz="2800" dirty="0">
                <a:solidFill>
                  <a:srgbClr val="000090"/>
                </a:solidFill>
                <a:ea typeface="ＭＳ Ｐゴシック" pitchFamily="-84" charset="-128"/>
                <a:cs typeface="ＭＳ Ｐゴシック" pitchFamily="-84" charset="-128"/>
              </a:rPr>
              <a:t>&gt; </a:t>
            </a:r>
            <a:r>
              <a:rPr lang="en-US" sz="2800" i="1" dirty="0">
                <a:solidFill>
                  <a:srgbClr val="000090"/>
                </a:solidFill>
                <a:ea typeface="ＭＳ Ｐゴシック" pitchFamily="-84" charset="-128"/>
                <a:cs typeface="ＭＳ Ｐゴシック" pitchFamily="-84" charset="-128"/>
              </a:rPr>
              <a:t>c</a:t>
            </a:r>
            <a:r>
              <a:rPr lang="en-US" sz="2800" baseline="30000" dirty="0">
                <a:solidFill>
                  <a:srgbClr val="000090"/>
                </a:solidFill>
                <a:ea typeface="ＭＳ Ｐゴシック" pitchFamily="-84" charset="-128"/>
                <a:cs typeface="ＭＳ Ｐゴシック" pitchFamily="-84" charset="-128"/>
              </a:rPr>
              <a:t>2 </a:t>
            </a:r>
            <a:r>
              <a:rPr lang="el-GR" sz="2800" dirty="0" smtClean="0">
                <a:solidFill>
                  <a:srgbClr val="000090"/>
                </a:solidFill>
                <a:latin typeface="Lucida Grande" pitchFamily="-84" charset="0"/>
              </a:rPr>
              <a:t>Δ</a:t>
            </a:r>
            <a:r>
              <a:rPr lang="en-US" sz="2800" i="1" dirty="0" smtClean="0">
                <a:solidFill>
                  <a:srgbClr val="000090"/>
                </a:solidFill>
                <a:ea typeface="ＭＳ Ｐゴシック" pitchFamily="-84" charset="-128"/>
                <a:cs typeface="ＭＳ Ｐゴシック" pitchFamily="-84" charset="-128"/>
              </a:rPr>
              <a:t>t</a:t>
            </a:r>
            <a:r>
              <a:rPr lang="en-US" sz="2800" baseline="30000" dirty="0" smtClean="0">
                <a:solidFill>
                  <a:srgbClr val="000090"/>
                </a:solidFill>
                <a:ea typeface="ＭＳ Ｐゴシック" pitchFamily="-84" charset="-128"/>
                <a:cs typeface="ＭＳ Ｐゴシック" pitchFamily="-84" charset="-128"/>
              </a:rPr>
              <a:t>2</a:t>
            </a:r>
            <a:r>
              <a:rPr lang="en-US" sz="2800" dirty="0" smtClean="0">
                <a:solidFill>
                  <a:srgbClr val="000090"/>
                </a:solidFill>
                <a:ea typeface="ＭＳ Ｐゴシック" pitchFamily="-84" charset="-128"/>
                <a:cs typeface="ＭＳ Ｐゴシック" pitchFamily="-84" charset="-128"/>
              </a:rPr>
              <a:t>: </a:t>
            </a:r>
            <a:r>
              <a:rPr lang="en-US" sz="2800" b="1" dirty="0" err="1" smtClean="0">
                <a:solidFill>
                  <a:srgbClr val="000090"/>
                </a:solidFill>
                <a:ea typeface="ＭＳ Ｐゴシック" pitchFamily="-84" charset="-128"/>
                <a:cs typeface="ＭＳ Ｐゴシック" pitchFamily="-84" charset="-128"/>
              </a:rPr>
              <a:t>spacelike</a:t>
            </a:r>
            <a:r>
              <a:rPr lang="en-US" sz="2800" dirty="0" smtClean="0">
                <a:solidFill>
                  <a:srgbClr val="000090"/>
                </a:solidFill>
                <a:ea typeface="ＭＳ Ｐゴシック" pitchFamily="-84" charset="-128"/>
                <a:cs typeface="ＭＳ Ｐゴシック" pitchFamily="-84" charset="-128"/>
              </a:rPr>
              <a:t> separation </a:t>
            </a:r>
          </a:p>
          <a:p>
            <a:pPr marL="800100" lvl="1" indent="-400050" eaLnBrk="1" hangingPunct="1">
              <a:buClr>
                <a:schemeClr val="tx1"/>
              </a:buClr>
              <a:buSzPct val="90000"/>
            </a:pPr>
            <a:r>
              <a:rPr lang="en-US" sz="2400" dirty="0" smtClean="0">
                <a:ea typeface="ＭＳ Ｐゴシック" pitchFamily="-84" charset="-128"/>
                <a:cs typeface="ＭＳ Ｐゴシック" pitchFamily="-84" charset="-128"/>
              </a:rPr>
              <a:t>No </a:t>
            </a:r>
            <a:r>
              <a:rPr lang="en-US" sz="2400" dirty="0">
                <a:ea typeface="ＭＳ Ｐゴシック" pitchFamily="-84" charset="-128"/>
                <a:cs typeface="ＭＳ Ｐゴシック" pitchFamily="-84" charset="-128"/>
              </a:rPr>
              <a:t>signal can travel fast enough to connect the two events. The events are not causally </a:t>
            </a:r>
            <a:r>
              <a:rPr lang="en-US" sz="2400" dirty="0" smtClean="0">
                <a:ea typeface="ＭＳ Ｐゴシック" pitchFamily="-84" charset="-128"/>
                <a:cs typeface="ＭＳ Ｐゴシック" pitchFamily="-84" charset="-128"/>
              </a:rPr>
              <a:t>connected!!</a:t>
            </a:r>
          </a:p>
          <a:p>
            <a:pPr marL="400050" indent="-400050" eaLnBrk="1" hangingPunct="1">
              <a:buClr>
                <a:schemeClr val="tx1"/>
              </a:buClr>
              <a:buSzPct val="90000"/>
              <a:buFont typeface="Wingdings" pitchFamily="-84" charset="2"/>
              <a:buAutoNum type="arabicParenR"/>
            </a:pPr>
            <a:r>
              <a:rPr lang="el-GR" sz="2800" dirty="0">
                <a:solidFill>
                  <a:srgbClr val="000090"/>
                </a:solidFill>
                <a:latin typeface="Lucida Grande" pitchFamily="-84" charset="0"/>
              </a:rPr>
              <a:t>Δ</a:t>
            </a:r>
            <a:r>
              <a:rPr lang="en-US" sz="2800" dirty="0">
                <a:solidFill>
                  <a:srgbClr val="000090"/>
                </a:solidFill>
                <a:ea typeface="ＭＳ Ｐゴシック" pitchFamily="-84" charset="-128"/>
                <a:cs typeface="ＭＳ Ｐゴシック" pitchFamily="-84" charset="-128"/>
              </a:rPr>
              <a:t>s</a:t>
            </a:r>
            <a:r>
              <a:rPr lang="en-US" sz="2800" i="1" baseline="30000" dirty="0">
                <a:solidFill>
                  <a:srgbClr val="000090"/>
                </a:solidFill>
                <a:ea typeface="ＭＳ Ｐゴシック" pitchFamily="-84" charset="-128"/>
                <a:cs typeface="ＭＳ Ｐゴシック" pitchFamily="-84" charset="-128"/>
              </a:rPr>
              <a:t>2</a:t>
            </a:r>
            <a:r>
              <a:rPr lang="en-US" sz="2800" i="1" dirty="0">
                <a:solidFill>
                  <a:srgbClr val="000090"/>
                </a:solidFill>
                <a:ea typeface="ＭＳ Ｐゴシック" pitchFamily="-84" charset="-128"/>
                <a:cs typeface="ＭＳ Ｐゴシック" pitchFamily="-84" charset="-128"/>
              </a:rPr>
              <a:t> &lt; 0</a:t>
            </a:r>
            <a:r>
              <a:rPr lang="en-US" sz="2800" dirty="0">
                <a:solidFill>
                  <a:srgbClr val="000090"/>
                </a:solidFill>
                <a:ea typeface="ＭＳ Ｐゴシック" pitchFamily="-84" charset="-128"/>
                <a:cs typeface="ＭＳ Ｐゴシック" pitchFamily="-84" charset="-128"/>
              </a:rPr>
              <a:t>: </a:t>
            </a:r>
            <a:r>
              <a:rPr lang="el-GR" sz="2800" dirty="0">
                <a:solidFill>
                  <a:srgbClr val="000090"/>
                </a:solidFill>
                <a:latin typeface="Lucida Grande" pitchFamily="-84" charset="0"/>
              </a:rPr>
              <a:t>Δ</a:t>
            </a:r>
            <a:r>
              <a:rPr lang="en-US" sz="2800" i="1" dirty="0">
                <a:solidFill>
                  <a:srgbClr val="000090"/>
                </a:solidFill>
                <a:ea typeface="ＭＳ Ｐゴシック" pitchFamily="-84" charset="-128"/>
                <a:cs typeface="ＭＳ Ｐゴシック" pitchFamily="-84" charset="-128"/>
              </a:rPr>
              <a:t>x</a:t>
            </a:r>
            <a:r>
              <a:rPr lang="en-US" sz="2800" baseline="30000" dirty="0">
                <a:solidFill>
                  <a:srgbClr val="000090"/>
                </a:solidFill>
                <a:ea typeface="ＭＳ Ｐゴシック" pitchFamily="-84" charset="-128"/>
                <a:cs typeface="ＭＳ Ｐゴシック" pitchFamily="-84" charset="-128"/>
              </a:rPr>
              <a:t>2 </a:t>
            </a:r>
            <a:r>
              <a:rPr lang="en-US" sz="2800" dirty="0">
                <a:solidFill>
                  <a:srgbClr val="000090"/>
                </a:solidFill>
                <a:ea typeface="ＭＳ Ｐゴシック" pitchFamily="-84" charset="-128"/>
                <a:cs typeface="ＭＳ Ｐゴシック" pitchFamily="-84" charset="-128"/>
              </a:rPr>
              <a:t>&lt; </a:t>
            </a:r>
            <a:r>
              <a:rPr lang="en-US" sz="2800" i="1" dirty="0">
                <a:solidFill>
                  <a:srgbClr val="000090"/>
                </a:solidFill>
                <a:ea typeface="ＭＳ Ｐゴシック" pitchFamily="-84" charset="-128"/>
                <a:cs typeface="ＭＳ Ｐゴシック" pitchFamily="-84" charset="-128"/>
              </a:rPr>
              <a:t>c</a:t>
            </a:r>
            <a:r>
              <a:rPr lang="en-US" sz="2800" i="1" baseline="30000" dirty="0">
                <a:solidFill>
                  <a:srgbClr val="000090"/>
                </a:solidFill>
                <a:ea typeface="ＭＳ Ｐゴシック" pitchFamily="-84" charset="-128"/>
                <a:cs typeface="ＭＳ Ｐゴシック" pitchFamily="-84" charset="-128"/>
              </a:rPr>
              <a:t>2 </a:t>
            </a:r>
            <a:r>
              <a:rPr lang="el-GR" sz="2800" dirty="0" smtClean="0">
                <a:solidFill>
                  <a:srgbClr val="000090"/>
                </a:solidFill>
                <a:latin typeface="Lucida Grande" pitchFamily="-84" charset="0"/>
              </a:rPr>
              <a:t>Δ</a:t>
            </a:r>
            <a:r>
              <a:rPr lang="en-US" sz="2800" i="1" dirty="0" smtClean="0">
                <a:solidFill>
                  <a:srgbClr val="000090"/>
                </a:solidFill>
                <a:ea typeface="ＭＳ Ｐゴシック" pitchFamily="-84" charset="-128"/>
                <a:cs typeface="ＭＳ Ｐゴシック" pitchFamily="-84" charset="-128"/>
              </a:rPr>
              <a:t>t</a:t>
            </a:r>
            <a:r>
              <a:rPr lang="en-US" sz="2800" i="1" baseline="30000" dirty="0" smtClean="0">
                <a:solidFill>
                  <a:srgbClr val="000090"/>
                </a:solidFill>
                <a:ea typeface="ＭＳ Ｐゴシック" pitchFamily="-84" charset="-128"/>
                <a:cs typeface="ＭＳ Ｐゴシック" pitchFamily="-84" charset="-128"/>
              </a:rPr>
              <a:t>2</a:t>
            </a:r>
            <a:r>
              <a:rPr lang="en-US" sz="2800" dirty="0" smtClean="0">
                <a:solidFill>
                  <a:srgbClr val="000090"/>
                </a:solidFill>
                <a:ea typeface="ＭＳ Ｐゴシック" pitchFamily="-84" charset="-128"/>
                <a:cs typeface="ＭＳ Ｐゴシック" pitchFamily="-84" charset="-128"/>
              </a:rPr>
              <a:t>: </a:t>
            </a:r>
            <a:r>
              <a:rPr lang="en-US" sz="2800" b="1" dirty="0" err="1" smtClean="0">
                <a:solidFill>
                  <a:srgbClr val="000090"/>
                </a:solidFill>
                <a:ea typeface="ＭＳ Ｐゴシック" pitchFamily="-84" charset="-128"/>
                <a:cs typeface="ＭＳ Ｐゴシック" pitchFamily="-84" charset="-128"/>
              </a:rPr>
              <a:t>timelike</a:t>
            </a:r>
            <a:r>
              <a:rPr lang="en-US" sz="2800" b="1" dirty="0" smtClean="0">
                <a:solidFill>
                  <a:srgbClr val="000090"/>
                </a:solidFill>
                <a:ea typeface="ＭＳ Ｐゴシック" pitchFamily="-84" charset="-128"/>
                <a:cs typeface="ＭＳ Ｐゴシック" pitchFamily="-84" charset="-128"/>
              </a:rPr>
              <a:t> </a:t>
            </a:r>
            <a:r>
              <a:rPr lang="en-US" sz="2800" dirty="0" smtClean="0">
                <a:solidFill>
                  <a:srgbClr val="000090"/>
                </a:solidFill>
                <a:ea typeface="ＭＳ Ｐゴシック" pitchFamily="-84" charset="-128"/>
                <a:cs typeface="ＭＳ Ｐゴシック" pitchFamily="-84" charset="-128"/>
              </a:rPr>
              <a:t>separation</a:t>
            </a:r>
            <a:r>
              <a:rPr lang="en-US" sz="2800" b="1" dirty="0" smtClean="0">
                <a:solidFill>
                  <a:srgbClr val="000090"/>
                </a:solidFill>
                <a:ea typeface="ＭＳ Ｐゴシック" pitchFamily="-84" charset="-128"/>
                <a:cs typeface="ＭＳ Ｐゴシック" pitchFamily="-84" charset="-128"/>
              </a:rPr>
              <a:t> </a:t>
            </a:r>
            <a:endParaRPr lang="en-US" sz="2800" dirty="0" smtClean="0">
              <a:solidFill>
                <a:srgbClr val="000090"/>
              </a:solidFill>
              <a:ea typeface="ＭＳ Ｐゴシック" pitchFamily="-84" charset="-128"/>
              <a:cs typeface="ＭＳ Ｐゴシック" pitchFamily="-84" charset="-128"/>
            </a:endParaRPr>
          </a:p>
          <a:p>
            <a:pPr marL="800100" lvl="1" indent="-400050" eaLnBrk="1" hangingPunct="1">
              <a:buClr>
                <a:schemeClr val="tx1"/>
              </a:buClr>
              <a:buSzPct val="90000"/>
            </a:pPr>
            <a:r>
              <a:rPr lang="en-US" sz="2400" dirty="0" smtClean="0">
                <a:ea typeface="ＭＳ Ｐゴシック" pitchFamily="-84" charset="-128"/>
                <a:cs typeface="ＭＳ Ｐゴシック" pitchFamily="-84" charset="-128"/>
              </a:rPr>
              <a:t>Two </a:t>
            </a:r>
            <a:r>
              <a:rPr lang="en-US" sz="2400" dirty="0">
                <a:ea typeface="ＭＳ Ｐゴシック" pitchFamily="-84" charset="-128"/>
                <a:cs typeface="ＭＳ Ｐゴシック" pitchFamily="-84" charset="-128"/>
              </a:rPr>
              <a:t>events can be causally connected.</a:t>
            </a:r>
            <a:r>
              <a:rPr lang="en-US" sz="2400" dirty="0" smtClean="0">
                <a:ea typeface="ＭＳ Ｐゴシック" pitchFamily="-84" charset="-128"/>
                <a:cs typeface="ＭＳ Ｐゴシック" pitchFamily="-84" charset="-128"/>
              </a:rPr>
              <a:t> </a:t>
            </a:r>
          </a:p>
          <a:p>
            <a:pPr marL="800100" lvl="1" indent="-400050" eaLnBrk="1" hangingPunct="1">
              <a:buClr>
                <a:schemeClr val="tx1"/>
              </a:buClr>
              <a:buSzPct val="90000"/>
            </a:pPr>
            <a:r>
              <a:rPr lang="en-US" sz="2400" dirty="0" smtClean="0">
                <a:ea typeface="ＭＳ Ｐゴシック" pitchFamily="-84" charset="-128"/>
                <a:cs typeface="ＭＳ Ｐゴシック" pitchFamily="-84" charset="-128"/>
              </a:rPr>
              <a:t>These two events cannot occur simultaneously!</a:t>
            </a:r>
            <a:endParaRPr lang="en-US" sz="24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37</a:t>
            </a:fld>
            <a:endParaRPr lang="en-US" dirty="0"/>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01378">
                                            <p:txEl>
                                              <p:pRg st="0" end="0"/>
                                            </p:txEl>
                                          </p:spTgt>
                                        </p:tgtEl>
                                        <p:attrNameLst>
                                          <p:attrName>style.visibility</p:attrName>
                                        </p:attrNameLst>
                                      </p:cBhvr>
                                      <p:to>
                                        <p:strVal val="visible"/>
                                      </p:to>
                                    </p:set>
                                    <p:animEffect transition="in" filter="wipe(left)">
                                      <p:cBhvr>
                                        <p:cTn id="7" dur="500"/>
                                        <p:tgtEl>
                                          <p:spTgt spid="1013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01378">
                                            <p:txEl>
                                              <p:pRg st="1" end="1"/>
                                            </p:txEl>
                                          </p:spTgt>
                                        </p:tgtEl>
                                        <p:attrNameLst>
                                          <p:attrName>style.visibility</p:attrName>
                                        </p:attrNameLst>
                                      </p:cBhvr>
                                      <p:to>
                                        <p:strVal val="visible"/>
                                      </p:to>
                                    </p:set>
                                    <p:animEffect transition="in" filter="wipe(left)">
                                      <p:cBhvr>
                                        <p:cTn id="12" dur="500"/>
                                        <p:tgtEl>
                                          <p:spTgt spid="1013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01378">
                                            <p:txEl>
                                              <p:pRg st="2" end="2"/>
                                            </p:txEl>
                                          </p:spTgt>
                                        </p:tgtEl>
                                        <p:attrNameLst>
                                          <p:attrName>style.visibility</p:attrName>
                                        </p:attrNameLst>
                                      </p:cBhvr>
                                      <p:to>
                                        <p:strVal val="visible"/>
                                      </p:to>
                                    </p:set>
                                    <p:animEffect transition="in" filter="wipe(left)">
                                      <p:cBhvr>
                                        <p:cTn id="17" dur="500"/>
                                        <p:tgtEl>
                                          <p:spTgt spid="101378">
                                            <p:txEl>
                                              <p:pRg st="2" end="2"/>
                                            </p:txEl>
                                          </p:spTgt>
                                        </p:tgtEl>
                                      </p:cBhvr>
                                    </p:animEffect>
                                  </p:childTnLst>
                                </p:cTn>
                              </p:par>
                              <p:par>
                                <p:cTn id="18" presetID="22" presetClass="entr" presetSubtype="8" fill="hold" grpId="0" nodeType="withEffect">
                                  <p:stCondLst>
                                    <p:cond delay="0"/>
                                  </p:stCondLst>
                                  <p:iterate type="wd">
                                    <p:tmPct val="10000"/>
                                  </p:iterate>
                                  <p:childTnLst>
                                    <p:set>
                                      <p:cBhvr>
                                        <p:cTn id="19" dur="1" fill="hold">
                                          <p:stCondLst>
                                            <p:cond delay="0"/>
                                          </p:stCondLst>
                                        </p:cTn>
                                        <p:tgtEl>
                                          <p:spTgt spid="101378">
                                            <p:txEl>
                                              <p:pRg st="3" end="3"/>
                                            </p:txEl>
                                          </p:spTgt>
                                        </p:tgtEl>
                                        <p:attrNameLst>
                                          <p:attrName>style.visibility</p:attrName>
                                        </p:attrNameLst>
                                      </p:cBhvr>
                                      <p:to>
                                        <p:strVal val="visible"/>
                                      </p:to>
                                    </p:set>
                                    <p:animEffect transition="in" filter="wipe(left)">
                                      <p:cBhvr>
                                        <p:cTn id="20" dur="500"/>
                                        <p:tgtEl>
                                          <p:spTgt spid="10137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type="wd">
                                    <p:tmPct val="10000"/>
                                  </p:iterate>
                                  <p:childTnLst>
                                    <p:set>
                                      <p:cBhvr>
                                        <p:cTn id="24" dur="1" fill="hold">
                                          <p:stCondLst>
                                            <p:cond delay="0"/>
                                          </p:stCondLst>
                                        </p:cTn>
                                        <p:tgtEl>
                                          <p:spTgt spid="101378">
                                            <p:txEl>
                                              <p:pRg st="4" end="4"/>
                                            </p:txEl>
                                          </p:spTgt>
                                        </p:tgtEl>
                                        <p:attrNameLst>
                                          <p:attrName>style.visibility</p:attrName>
                                        </p:attrNameLst>
                                      </p:cBhvr>
                                      <p:to>
                                        <p:strVal val="visible"/>
                                      </p:to>
                                    </p:set>
                                    <p:animEffect transition="in" filter="wipe(left)">
                                      <p:cBhvr>
                                        <p:cTn id="25" dur="500"/>
                                        <p:tgtEl>
                                          <p:spTgt spid="101378">
                                            <p:txEl>
                                              <p:pRg st="4" end="4"/>
                                            </p:txEl>
                                          </p:spTgt>
                                        </p:tgtEl>
                                      </p:cBhvr>
                                    </p:animEffect>
                                  </p:childTnLst>
                                </p:cTn>
                              </p:par>
                              <p:par>
                                <p:cTn id="26" presetID="22" presetClass="entr" presetSubtype="8" fill="hold" grpId="0" nodeType="withEffect">
                                  <p:stCondLst>
                                    <p:cond delay="0"/>
                                  </p:stCondLst>
                                  <p:iterate type="wd">
                                    <p:tmPct val="10000"/>
                                  </p:iterate>
                                  <p:childTnLst>
                                    <p:set>
                                      <p:cBhvr>
                                        <p:cTn id="27" dur="1" fill="hold">
                                          <p:stCondLst>
                                            <p:cond delay="0"/>
                                          </p:stCondLst>
                                        </p:cTn>
                                        <p:tgtEl>
                                          <p:spTgt spid="101378">
                                            <p:txEl>
                                              <p:pRg st="5" end="5"/>
                                            </p:txEl>
                                          </p:spTgt>
                                        </p:tgtEl>
                                        <p:attrNameLst>
                                          <p:attrName>style.visibility</p:attrName>
                                        </p:attrNameLst>
                                      </p:cBhvr>
                                      <p:to>
                                        <p:strVal val="visible"/>
                                      </p:to>
                                    </p:set>
                                    <p:animEffect transition="in" filter="wipe(left)">
                                      <p:cBhvr>
                                        <p:cTn id="28" dur="500"/>
                                        <p:tgtEl>
                                          <p:spTgt spid="101378">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101378">
                                            <p:txEl>
                                              <p:pRg st="6" end="6"/>
                                            </p:txEl>
                                          </p:spTgt>
                                        </p:tgtEl>
                                        <p:attrNameLst>
                                          <p:attrName>style.visibility</p:attrName>
                                        </p:attrNameLst>
                                      </p:cBhvr>
                                      <p:to>
                                        <p:strVal val="visible"/>
                                      </p:to>
                                    </p:set>
                                    <p:animEffect transition="in" filter="wipe(left)">
                                      <p:cBhvr>
                                        <p:cTn id="33" dur="500"/>
                                        <p:tgtEl>
                                          <p:spTgt spid="101378">
                                            <p:txEl>
                                              <p:pRg st="6" end="6"/>
                                            </p:txEl>
                                          </p:spTgt>
                                        </p:tgtEl>
                                      </p:cBhvr>
                                    </p:animEffect>
                                  </p:childTnLst>
                                </p:cTn>
                              </p:par>
                              <p:par>
                                <p:cTn id="34" presetID="22" presetClass="entr" presetSubtype="8" fill="hold" grpId="0" nodeType="withEffect">
                                  <p:stCondLst>
                                    <p:cond delay="0"/>
                                  </p:stCondLst>
                                  <p:iterate type="wd">
                                    <p:tmPct val="10000"/>
                                  </p:iterate>
                                  <p:childTnLst>
                                    <p:set>
                                      <p:cBhvr>
                                        <p:cTn id="35" dur="1" fill="hold">
                                          <p:stCondLst>
                                            <p:cond delay="0"/>
                                          </p:stCondLst>
                                        </p:cTn>
                                        <p:tgtEl>
                                          <p:spTgt spid="101378">
                                            <p:txEl>
                                              <p:pRg st="7" end="7"/>
                                            </p:txEl>
                                          </p:spTgt>
                                        </p:tgtEl>
                                        <p:attrNameLst>
                                          <p:attrName>style.visibility</p:attrName>
                                        </p:attrNameLst>
                                      </p:cBhvr>
                                      <p:to>
                                        <p:strVal val="visible"/>
                                      </p:to>
                                    </p:set>
                                    <p:animEffect transition="in" filter="wipe(left)">
                                      <p:cBhvr>
                                        <p:cTn id="36" dur="500"/>
                                        <p:tgtEl>
                                          <p:spTgt spid="101378">
                                            <p:txEl>
                                              <p:pRg st="7" end="7"/>
                                            </p:txEl>
                                          </p:spTgt>
                                        </p:tgtEl>
                                      </p:cBhvr>
                                    </p:animEffect>
                                  </p:childTnLst>
                                </p:cTn>
                              </p:par>
                              <p:par>
                                <p:cTn id="37" presetID="22" presetClass="entr" presetSubtype="8" fill="hold" grpId="0" nodeType="withEffect">
                                  <p:stCondLst>
                                    <p:cond delay="0"/>
                                  </p:stCondLst>
                                  <p:iterate type="wd">
                                    <p:tmPct val="10000"/>
                                  </p:iterate>
                                  <p:childTnLst>
                                    <p:set>
                                      <p:cBhvr>
                                        <p:cTn id="38" dur="1" fill="hold">
                                          <p:stCondLst>
                                            <p:cond delay="0"/>
                                          </p:stCondLst>
                                        </p:cTn>
                                        <p:tgtEl>
                                          <p:spTgt spid="101378">
                                            <p:txEl>
                                              <p:pRg st="8" end="8"/>
                                            </p:txEl>
                                          </p:spTgt>
                                        </p:tgtEl>
                                        <p:attrNameLst>
                                          <p:attrName>style.visibility</p:attrName>
                                        </p:attrNameLst>
                                      </p:cBhvr>
                                      <p:to>
                                        <p:strVal val="visible"/>
                                      </p:to>
                                    </p:set>
                                    <p:animEffect transition="in" filter="wipe(left)">
                                      <p:cBhvr>
                                        <p:cTn id="39" dur="500"/>
                                        <p:tgtEl>
                                          <p:spTgt spid="10137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build="p"/>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304800" y="0"/>
            <a:ext cx="8534400" cy="990600"/>
          </a:xfrm>
        </p:spPr>
        <p:txBody>
          <a:bodyPr/>
          <a:lstStyle/>
          <a:p>
            <a:pPr algn="ctr" eaLnBrk="1" hangingPunct="1"/>
            <a:r>
              <a:rPr lang="en-US" sz="4800" dirty="0" smtClean="0">
                <a:ea typeface="ＭＳ Ｐゴシック" pitchFamily="-84" charset="-128"/>
                <a:cs typeface="ＭＳ Ｐゴシック" pitchFamily="-84" charset="-128"/>
              </a:rPr>
              <a:t>Relativistic </a:t>
            </a:r>
            <a:r>
              <a:rPr lang="en-US" sz="4800" dirty="0" smtClean="0">
                <a:ea typeface="ＭＳ Ｐゴシック" pitchFamily="-84" charset="-128"/>
                <a:cs typeface="ＭＳ Ｐゴシック" pitchFamily="-84" charset="-128"/>
              </a:rPr>
              <a:t>Doppler Effect</a:t>
            </a:r>
            <a:endParaRPr lang="en-US" sz="4800" dirty="0">
              <a:ea typeface="ＭＳ Ｐゴシック" pitchFamily="-84" charset="-128"/>
              <a:cs typeface="ＭＳ Ｐゴシック" pitchFamily="-84" charset="-128"/>
            </a:endParaRPr>
          </a:p>
        </p:txBody>
      </p:sp>
      <p:sp>
        <p:nvSpPr>
          <p:cNvPr id="109570" name="Rectangle 3"/>
          <p:cNvSpPr>
            <a:spLocks noGrp="1" noChangeArrowheads="1"/>
          </p:cNvSpPr>
          <p:nvPr>
            <p:ph type="body" idx="1"/>
          </p:nvPr>
        </p:nvSpPr>
        <p:spPr>
          <a:xfrm>
            <a:off x="381000" y="838200"/>
            <a:ext cx="6629400" cy="1177925"/>
          </a:xfrm>
        </p:spPr>
        <p:txBody>
          <a:bodyPr/>
          <a:lstStyle/>
          <a:p>
            <a:pPr marL="0" indent="0" eaLnBrk="1" hangingPunct="1">
              <a:buFont typeface="Wingdings" pitchFamily="-84" charset="2"/>
              <a:buNone/>
            </a:pPr>
            <a:r>
              <a:rPr lang="en-US" dirty="0" smtClean="0">
                <a:ea typeface="ＭＳ Ｐゴシック" pitchFamily="-84" charset="-128"/>
                <a:cs typeface="ＭＳ Ｐゴシック" pitchFamily="-84" charset="-128"/>
              </a:rPr>
              <a:t>When source/receiver is approaching with </a:t>
            </a:r>
            <a:r>
              <a:rPr lang="el-GR" i="1" dirty="0">
                <a:latin typeface="Lucida Grande" pitchFamily="-84" charset="0"/>
                <a:ea typeface="Arial" pitchFamily="-84" charset="0"/>
                <a:cs typeface="Arial" pitchFamily="-84" charset="0"/>
              </a:rPr>
              <a:t>β</a:t>
            </a:r>
            <a:r>
              <a:rPr lang="en-US" dirty="0">
                <a:ea typeface="Arial" pitchFamily="-84" charset="0"/>
                <a:cs typeface="Arial" pitchFamily="-84" charset="0"/>
              </a:rPr>
              <a:t> = </a:t>
            </a:r>
            <a:r>
              <a:rPr lang="en-US" i="1" dirty="0" err="1" smtClean="0">
                <a:ea typeface="Arial" pitchFamily="-84" charset="0"/>
                <a:cs typeface="Arial" pitchFamily="-84" charset="0"/>
              </a:rPr>
              <a:t>v</a:t>
            </a:r>
            <a:r>
              <a:rPr lang="en-US" dirty="0" err="1" smtClean="0">
                <a:ea typeface="Arial" pitchFamily="-84" charset="0"/>
                <a:cs typeface="Arial" pitchFamily="-84" charset="0"/>
              </a:rPr>
              <a:t>/</a:t>
            </a:r>
            <a:r>
              <a:rPr lang="en-US" i="1" dirty="0" err="1" smtClean="0">
                <a:ea typeface="Arial" pitchFamily="-84" charset="0"/>
                <a:cs typeface="Arial" pitchFamily="-84" charset="0"/>
              </a:rPr>
              <a:t>c</a:t>
            </a:r>
            <a:r>
              <a:rPr lang="en-US" dirty="0" smtClean="0">
                <a:ea typeface="ＭＳ Ｐゴシック" pitchFamily="-84" charset="-128"/>
                <a:cs typeface="ＭＳ Ｐゴシック" pitchFamily="-84" charset="-128"/>
              </a:rPr>
              <a:t> </a:t>
            </a:r>
            <a:r>
              <a:rPr lang="en-US" dirty="0">
                <a:ea typeface="ＭＳ Ｐゴシック" pitchFamily="-84" charset="-128"/>
                <a:cs typeface="ＭＳ Ｐゴシック" pitchFamily="-84" charset="-128"/>
              </a:rPr>
              <a:t>the resulting frequency </a:t>
            </a:r>
            <a:r>
              <a:rPr lang="en-US" dirty="0" smtClean="0">
                <a:ea typeface="ＭＳ Ｐゴシック" pitchFamily="-84" charset="-128"/>
                <a:cs typeface="ＭＳ Ｐゴシック" pitchFamily="-84" charset="-128"/>
              </a:rPr>
              <a:t>is</a:t>
            </a:r>
          </a:p>
        </p:txBody>
      </p:sp>
      <p:pic>
        <p:nvPicPr>
          <p:cNvPr id="109572" name="Picture 12"/>
          <p:cNvPicPr preferRelativeResize="0">
            <a:picLocks noChangeAspect="1" noChangeArrowheads="1"/>
          </p:cNvPicPr>
          <p:nvPr/>
        </p:nvPicPr>
        <p:blipFill>
          <a:blip r:embed="rId2"/>
          <a:srcRect/>
          <a:stretch>
            <a:fillRect/>
          </a:stretch>
        </p:blipFill>
        <p:spPr bwMode="auto">
          <a:xfrm>
            <a:off x="6746875" y="914400"/>
            <a:ext cx="2092325" cy="1095375"/>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Monday, Oct. 8, 2012</a:t>
            </a:r>
            <a:endParaRPr lang="en-US"/>
          </a:p>
        </p:txBody>
      </p:sp>
      <p:sp>
        <p:nvSpPr>
          <p:cNvPr id="7" name="Slide Number Placeholder 6"/>
          <p:cNvSpPr>
            <a:spLocks noGrp="1"/>
          </p:cNvSpPr>
          <p:nvPr>
            <p:ph type="sldNum" sz="quarter" idx="12"/>
          </p:nvPr>
        </p:nvSpPr>
        <p:spPr/>
        <p:txBody>
          <a:bodyPr/>
          <a:lstStyle/>
          <a:p>
            <a:pPr>
              <a:defRPr/>
            </a:pPr>
            <a:fld id="{623D45CD-16A2-224C-B70A-0D1B04896262}" type="slidenum">
              <a:rPr lang="en-US" smtClean="0"/>
              <a:pPr>
                <a:defRPr/>
              </a:pPr>
              <a:t>38</a:t>
            </a:fld>
            <a:endParaRPr lang="en-US"/>
          </a:p>
        </p:txBody>
      </p:sp>
      <p:sp>
        <p:nvSpPr>
          <p:cNvPr id="8" name="Footer Placeholder 7"/>
          <p:cNvSpPr>
            <a:spLocks noGrp="1"/>
          </p:cNvSpPr>
          <p:nvPr>
            <p:ph type="ftr" sz="quarter" idx="11"/>
          </p:nvPr>
        </p:nvSpPr>
        <p:spPr/>
        <p:txBody>
          <a:bodyPr/>
          <a:lstStyle/>
          <a:p>
            <a:pPr>
              <a:defRPr/>
            </a:pPr>
            <a:r>
              <a:rPr lang="en-US" smtClean="0"/>
              <a:t>PHYS 3313-001, Fall 2012                      Dr. Jaehoon Yu</a:t>
            </a:r>
            <a:endParaRPr lang="en-US"/>
          </a:p>
        </p:txBody>
      </p:sp>
      <p:sp>
        <p:nvSpPr>
          <p:cNvPr id="9" name="Rectangle 3"/>
          <p:cNvSpPr txBox="1">
            <a:spLocks noChangeArrowheads="1"/>
          </p:cNvSpPr>
          <p:nvPr/>
        </p:nvSpPr>
        <p:spPr bwMode="auto">
          <a:xfrm>
            <a:off x="381000" y="2438400"/>
            <a:ext cx="5943600" cy="1330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r>
              <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rPr>
              <a:t>When source/receiver is </a:t>
            </a:r>
            <a:r>
              <a:rPr lang="en-US" sz="3200" kern="0" dirty="0" err="1" smtClean="0">
                <a:solidFill>
                  <a:schemeClr val="accent2"/>
                </a:solidFill>
                <a:latin typeface="+mn-lt"/>
                <a:ea typeface="ＭＳ Ｐゴシック" pitchFamily="-84" charset="-128"/>
                <a:cs typeface="ＭＳ Ｐゴシック" pitchFamily="-84" charset="-128"/>
              </a:rPr>
              <a:t>reced</a:t>
            </a:r>
            <a:r>
              <a:rPr kumimoji="0" lang="en-US" sz="3200" b="0" i="0" u="none" strike="noStrike" kern="0" cap="none" spc="0" normalizeH="0" baseline="0" noProof="0" dirty="0" err="1" smtClean="0">
                <a:ln>
                  <a:noFill/>
                </a:ln>
                <a:solidFill>
                  <a:schemeClr val="accent2"/>
                </a:solidFill>
                <a:effectLst/>
                <a:uLnTx/>
                <a:uFillTx/>
                <a:latin typeface="+mn-lt"/>
                <a:ea typeface="ＭＳ Ｐゴシック" pitchFamily="-84" charset="-128"/>
                <a:cs typeface="ＭＳ Ｐゴシック" pitchFamily="-84" charset="-128"/>
              </a:rPr>
              <a:t>ing</a:t>
            </a:r>
            <a:r>
              <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rPr>
              <a:t> with </a:t>
            </a:r>
            <a:r>
              <a:rPr kumimoji="0" lang="el-GR" sz="3200" b="0" i="1" u="none" strike="noStrike" kern="0" cap="none" spc="0" normalizeH="0" baseline="0" noProof="0" dirty="0" smtClean="0">
                <a:ln>
                  <a:noFill/>
                </a:ln>
                <a:solidFill>
                  <a:schemeClr val="accent2"/>
                </a:solidFill>
                <a:effectLst/>
                <a:uLnTx/>
                <a:uFillTx/>
                <a:latin typeface="Lucida Grande" pitchFamily="-84" charset="0"/>
                <a:ea typeface="Arial" pitchFamily="-84" charset="0"/>
                <a:cs typeface="Arial" pitchFamily="-84" charset="0"/>
              </a:rPr>
              <a:t>β</a:t>
            </a:r>
            <a:r>
              <a:rPr kumimoji="0" lang="en-US" sz="32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 = </a:t>
            </a:r>
            <a:r>
              <a:rPr kumimoji="0" lang="en-US" sz="3200" b="0" i="1" u="none" strike="noStrike" kern="0" cap="none" spc="0" normalizeH="0" baseline="0" noProof="0" dirty="0" err="1" smtClean="0">
                <a:ln>
                  <a:noFill/>
                </a:ln>
                <a:solidFill>
                  <a:schemeClr val="accent2"/>
                </a:solidFill>
                <a:effectLst/>
                <a:uLnTx/>
                <a:uFillTx/>
                <a:latin typeface="+mn-lt"/>
                <a:ea typeface="Arial" pitchFamily="-84" charset="0"/>
                <a:cs typeface="Arial" pitchFamily="-84" charset="0"/>
              </a:rPr>
              <a:t>v</a:t>
            </a:r>
            <a:r>
              <a:rPr kumimoji="0" lang="en-US" sz="3200" b="0" i="0" u="none" strike="noStrike" kern="0" cap="none" spc="0" normalizeH="0" baseline="0" noProof="0" dirty="0" err="1" smtClean="0">
                <a:ln>
                  <a:noFill/>
                </a:ln>
                <a:solidFill>
                  <a:schemeClr val="accent2"/>
                </a:solidFill>
                <a:effectLst/>
                <a:uLnTx/>
                <a:uFillTx/>
                <a:latin typeface="+mn-lt"/>
                <a:ea typeface="Arial" pitchFamily="-84" charset="0"/>
                <a:cs typeface="Arial" pitchFamily="-84" charset="0"/>
              </a:rPr>
              <a:t>/</a:t>
            </a:r>
            <a:r>
              <a:rPr kumimoji="0" lang="en-US" sz="3200" b="0" i="1" u="none" strike="noStrike" kern="0" cap="none" spc="0" normalizeH="0" baseline="0" noProof="0" dirty="0" err="1" smtClean="0">
                <a:ln>
                  <a:noFill/>
                </a:ln>
                <a:solidFill>
                  <a:schemeClr val="accent2"/>
                </a:solidFill>
                <a:effectLst/>
                <a:uLnTx/>
                <a:uFillTx/>
                <a:latin typeface="+mn-lt"/>
                <a:ea typeface="Arial" pitchFamily="-84" charset="0"/>
                <a:cs typeface="Arial" pitchFamily="-84" charset="0"/>
              </a:rPr>
              <a:t>c</a:t>
            </a:r>
            <a:r>
              <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rPr>
              <a:t> the resulting frequency</a:t>
            </a:r>
            <a:r>
              <a:rPr kumimoji="0" lang="en-US" sz="3200" b="0" i="0" u="none" strike="noStrike" kern="0" cap="none" spc="0" normalizeH="0" noProof="0" dirty="0" smtClean="0">
                <a:ln>
                  <a:noFill/>
                </a:ln>
                <a:solidFill>
                  <a:schemeClr val="accent2"/>
                </a:solidFill>
                <a:effectLst/>
                <a:uLnTx/>
                <a:uFillTx/>
                <a:latin typeface="+mn-lt"/>
                <a:ea typeface="ＭＳ Ｐゴシック" pitchFamily="-84" charset="-128"/>
                <a:cs typeface="ＭＳ Ｐゴシック" pitchFamily="-84" charset="-128"/>
              </a:rPr>
              <a:t> is</a:t>
            </a:r>
            <a:endPar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endParaRPr>
          </a:p>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endPar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endParaRPr>
          </a:p>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endPar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endParaRPr>
          </a:p>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endParaRPr kumimoji="0" lang="en-US" sz="3200" b="0" i="0" u="none" strike="noStrike" kern="0" cap="none" spc="0" normalizeH="0" baseline="0" noProof="0" dirty="0">
              <a:ln>
                <a:noFill/>
              </a:ln>
              <a:solidFill>
                <a:schemeClr val="accent2"/>
              </a:solidFill>
              <a:effectLst/>
              <a:uLnTx/>
              <a:uFillTx/>
              <a:latin typeface="+mn-lt"/>
              <a:ea typeface="ＭＳ Ｐゴシック" pitchFamily="-84" charset="-128"/>
              <a:cs typeface="ＭＳ Ｐゴシック" pitchFamily="-84" charset="-128"/>
            </a:endParaRPr>
          </a:p>
        </p:txBody>
      </p:sp>
      <p:pic>
        <p:nvPicPr>
          <p:cNvPr id="10" name="Picture 9"/>
          <p:cNvPicPr preferRelativeResize="0">
            <a:picLocks noChangeAspect="1" noChangeArrowheads="1"/>
          </p:cNvPicPr>
          <p:nvPr/>
        </p:nvPicPr>
        <p:blipFill>
          <a:blip r:embed="rId3"/>
          <a:srcRect/>
          <a:stretch>
            <a:fillRect/>
          </a:stretch>
        </p:blipFill>
        <p:spPr bwMode="auto">
          <a:xfrm>
            <a:off x="6629400" y="2514600"/>
            <a:ext cx="2092325" cy="1095375"/>
          </a:xfrm>
          <a:prstGeom prst="rect">
            <a:avLst/>
          </a:prstGeom>
          <a:noFill/>
          <a:ln w="9525">
            <a:noFill/>
            <a:miter lim="800000"/>
            <a:headEnd/>
            <a:tailEnd/>
          </a:ln>
        </p:spPr>
      </p:pic>
      <p:sp>
        <p:nvSpPr>
          <p:cNvPr id="11" name="Rectangle 3"/>
          <p:cNvSpPr txBox="1">
            <a:spLocks noChangeArrowheads="1"/>
          </p:cNvSpPr>
          <p:nvPr/>
        </p:nvSpPr>
        <p:spPr bwMode="auto">
          <a:xfrm>
            <a:off x="381000" y="4114800"/>
            <a:ext cx="5943600" cy="220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ct val="20000"/>
              </a:spcBef>
            </a:pPr>
            <a:r>
              <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rPr>
              <a:t>If we use </a:t>
            </a:r>
            <a:r>
              <a:rPr lang="en-US" sz="3200" kern="0" dirty="0" smtClean="0">
                <a:solidFill>
                  <a:schemeClr val="accent2"/>
                </a:solidFill>
                <a:ea typeface="ＭＳ Ｐゴシック" pitchFamily="-84" charset="-128"/>
                <a:cs typeface="ＭＳ Ｐゴシック" pitchFamily="-84" charset="-128"/>
              </a:rPr>
              <a:t>+</a:t>
            </a:r>
            <a:r>
              <a:rPr lang="el-GR" sz="3200" i="1" kern="0" dirty="0" smtClean="0">
                <a:solidFill>
                  <a:schemeClr val="accent2"/>
                </a:solidFill>
                <a:latin typeface="Lucida Grande" pitchFamily="-84" charset="0"/>
                <a:ea typeface="Arial" pitchFamily="-84" charset="0"/>
                <a:cs typeface="Arial" pitchFamily="-84" charset="0"/>
              </a:rPr>
              <a:t>β</a:t>
            </a:r>
            <a:r>
              <a:rPr lang="en-US" sz="3200" i="1" kern="0" dirty="0" smtClean="0">
                <a:solidFill>
                  <a:schemeClr val="accent2"/>
                </a:solidFill>
                <a:latin typeface="Lucida Grande" pitchFamily="-84" charset="0"/>
                <a:ea typeface="Arial" pitchFamily="-84" charset="0"/>
                <a:cs typeface="Arial" pitchFamily="-84" charset="0"/>
              </a:rPr>
              <a:t> </a:t>
            </a:r>
            <a:r>
              <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rPr>
              <a:t>for approaching source/receiver and </a:t>
            </a:r>
            <a:r>
              <a:rPr lang="en-US" sz="3200" kern="0" noProof="0" dirty="0" smtClean="0">
                <a:solidFill>
                  <a:schemeClr val="accent2"/>
                </a:solidFill>
                <a:ea typeface="ＭＳ Ｐゴシック" pitchFamily="-84" charset="-128"/>
                <a:cs typeface="ＭＳ Ｐゴシック" pitchFamily="-84" charset="-128"/>
              </a:rPr>
              <a:t>-</a:t>
            </a:r>
            <a:r>
              <a:rPr lang="el-GR" sz="3200" i="1" kern="0" dirty="0" smtClean="0">
                <a:solidFill>
                  <a:schemeClr val="accent2"/>
                </a:solidFill>
                <a:latin typeface="Lucida Grande" pitchFamily="-84" charset="0"/>
                <a:ea typeface="Arial" pitchFamily="-84" charset="0"/>
                <a:cs typeface="Arial" pitchFamily="-84" charset="0"/>
              </a:rPr>
              <a:t>β</a:t>
            </a:r>
            <a:r>
              <a:rPr lang="en-US" sz="3200" i="1" kern="0" dirty="0" smtClean="0">
                <a:solidFill>
                  <a:schemeClr val="accent2"/>
                </a:solidFill>
                <a:latin typeface="Lucida Grande" pitchFamily="-84" charset="0"/>
                <a:ea typeface="Arial" pitchFamily="-84" charset="0"/>
                <a:cs typeface="Arial" pitchFamily="-84" charset="0"/>
              </a:rPr>
              <a:t> </a:t>
            </a:r>
            <a:r>
              <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rPr>
              <a:t>for</a:t>
            </a:r>
            <a:r>
              <a:rPr kumimoji="0" lang="en-US" sz="3200" b="0" i="0" u="none" strike="noStrike" kern="0" cap="none" spc="0" normalizeH="0" noProof="0" dirty="0" smtClean="0">
                <a:ln>
                  <a:noFill/>
                </a:ln>
                <a:solidFill>
                  <a:schemeClr val="accent2"/>
                </a:solidFill>
                <a:effectLst/>
                <a:uLnTx/>
                <a:uFillTx/>
                <a:latin typeface="+mn-lt"/>
                <a:ea typeface="ＭＳ Ｐゴシック" pitchFamily="-84" charset="-128"/>
                <a:cs typeface="ＭＳ Ｐゴシック" pitchFamily="-84" charset="-128"/>
              </a:rPr>
              <a:t> receding source/receiver, relativistic Doppler Effect can be expressed</a:t>
            </a:r>
            <a:endPar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endParaRPr>
          </a:p>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endPar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endParaRPr>
          </a:p>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endPar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endParaRPr>
          </a:p>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endParaRPr kumimoji="0" lang="en-US" sz="3200" b="0" i="0" u="none" strike="noStrike" kern="0" cap="none" spc="0" normalizeH="0" baseline="0" noProof="0" dirty="0">
              <a:ln>
                <a:noFill/>
              </a:ln>
              <a:solidFill>
                <a:schemeClr val="accent2"/>
              </a:solidFill>
              <a:effectLst/>
              <a:uLnTx/>
              <a:uFillTx/>
              <a:latin typeface="+mn-lt"/>
              <a:ea typeface="ＭＳ Ｐゴシック" pitchFamily="-84" charset="-128"/>
              <a:cs typeface="ＭＳ Ｐゴシック" pitchFamily="-84" charset="-128"/>
            </a:endParaRPr>
          </a:p>
        </p:txBody>
      </p:sp>
      <p:pic>
        <p:nvPicPr>
          <p:cNvPr id="12" name="Picture 12"/>
          <p:cNvPicPr preferRelativeResize="0">
            <a:picLocks noChangeAspect="1" noChangeArrowheads="1"/>
          </p:cNvPicPr>
          <p:nvPr/>
        </p:nvPicPr>
        <p:blipFill>
          <a:blip r:embed="rId2"/>
          <a:srcRect/>
          <a:stretch>
            <a:fillRect/>
          </a:stretch>
        </p:blipFill>
        <p:spPr bwMode="auto">
          <a:xfrm>
            <a:off x="6317063" y="4467225"/>
            <a:ext cx="2674537" cy="1400175"/>
          </a:xfrm>
          <a:prstGeom prst="rect">
            <a:avLst/>
          </a:prstGeom>
          <a:solidFill>
            <a:srgbClr val="FFFFCC"/>
          </a:solidFill>
          <a:ln w="38100" cmpd="sng">
            <a:solidFill>
              <a:srgbClr val="FF0000"/>
            </a:solidFill>
            <a:miter lim="800000"/>
            <a:headEnd/>
            <a:tailEnd/>
          </a:ln>
        </p:spPr>
      </p:pic>
      <p:sp>
        <p:nvSpPr>
          <p:cNvPr id="13" name="Rectangle 3"/>
          <p:cNvSpPr txBox="1">
            <a:spLocks noChangeArrowheads="1"/>
          </p:cNvSpPr>
          <p:nvPr/>
        </p:nvSpPr>
        <p:spPr bwMode="auto">
          <a:xfrm>
            <a:off x="381000" y="1981200"/>
            <a:ext cx="6629400" cy="457200"/>
          </a:xfrm>
          <a:prstGeom prst="rect">
            <a:avLst/>
          </a:prstGeom>
          <a:solidFill>
            <a:srgbClr val="FFFFCC"/>
          </a:solidFill>
          <a:ln w="38100" cap="flat" cmpd="sng" algn="ctr">
            <a:solidFill>
              <a:srgbClr val="800000"/>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r>
              <a:rPr kumimoji="0" lang="en-US" b="1" i="0" u="none" strike="noStrike" kern="0" cap="none" spc="0" normalizeH="0" baseline="0" noProof="0" dirty="0" smtClean="0">
                <a:ln>
                  <a:noFill/>
                </a:ln>
                <a:solidFill>
                  <a:srgbClr val="660066"/>
                </a:solidFill>
                <a:effectLst/>
                <a:uLnTx/>
                <a:uFillTx/>
                <a:latin typeface="+mn-lt"/>
                <a:ea typeface="ＭＳ Ｐゴシック" pitchFamily="-84" charset="-128"/>
                <a:cs typeface="ＭＳ Ｐゴシック" pitchFamily="-84" charset="-128"/>
              </a:rPr>
              <a:t>Higher</a:t>
            </a:r>
            <a:r>
              <a:rPr kumimoji="0" lang="en-US" b="1" i="0" u="none" strike="noStrike" kern="0" cap="none" spc="0" normalizeH="0" noProof="0" dirty="0" smtClean="0">
                <a:ln>
                  <a:noFill/>
                </a:ln>
                <a:solidFill>
                  <a:srgbClr val="660066"/>
                </a:solidFill>
                <a:effectLst/>
                <a:uLnTx/>
                <a:uFillTx/>
                <a:latin typeface="+mn-lt"/>
                <a:ea typeface="ＭＳ Ｐゴシック" pitchFamily="-84" charset="-128"/>
                <a:cs typeface="ＭＳ Ｐゴシック" pitchFamily="-84" charset="-128"/>
              </a:rPr>
              <a:t> than the actual source’s frequency, blue shift!!</a:t>
            </a:r>
            <a:endParaRPr kumimoji="0" lang="en-US" b="1" i="0" u="none" strike="noStrike" kern="0" cap="none" spc="0" normalizeH="0" baseline="0" noProof="0" dirty="0" smtClean="0">
              <a:ln>
                <a:noFill/>
              </a:ln>
              <a:solidFill>
                <a:srgbClr val="660066"/>
              </a:solidFill>
              <a:effectLst/>
              <a:uLnTx/>
              <a:uFillTx/>
              <a:latin typeface="+mn-lt"/>
              <a:ea typeface="ＭＳ Ｐゴシック" pitchFamily="-84" charset="-128"/>
              <a:cs typeface="ＭＳ Ｐゴシック" pitchFamily="-84" charset="-128"/>
            </a:endParaRPr>
          </a:p>
        </p:txBody>
      </p:sp>
      <p:sp>
        <p:nvSpPr>
          <p:cNvPr id="14" name="Rectangle 3"/>
          <p:cNvSpPr txBox="1">
            <a:spLocks noChangeArrowheads="1"/>
          </p:cNvSpPr>
          <p:nvPr/>
        </p:nvSpPr>
        <p:spPr bwMode="auto">
          <a:xfrm>
            <a:off x="304800" y="3581400"/>
            <a:ext cx="6477000" cy="457200"/>
          </a:xfrm>
          <a:prstGeom prst="rect">
            <a:avLst/>
          </a:prstGeom>
          <a:solidFill>
            <a:srgbClr val="FFFFCC"/>
          </a:solidFill>
          <a:ln w="38100" cap="flat" cmpd="sng" algn="ctr">
            <a:solidFill>
              <a:srgbClr val="800000"/>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r>
              <a:rPr lang="en-US" b="1" kern="0" noProof="0" dirty="0" smtClean="0">
                <a:solidFill>
                  <a:srgbClr val="660066"/>
                </a:solidFill>
                <a:latin typeface="+mn-lt"/>
                <a:ea typeface="ＭＳ Ｐゴシック" pitchFamily="-84" charset="-128"/>
                <a:cs typeface="ＭＳ Ｐゴシック" pitchFamily="-84" charset="-128"/>
              </a:rPr>
              <a:t>Low</a:t>
            </a:r>
            <a:r>
              <a:rPr kumimoji="0" lang="en-US" b="1" i="0" u="none" strike="noStrike" kern="0" cap="none" spc="0" normalizeH="0" baseline="0" noProof="0" dirty="0" smtClean="0">
                <a:ln>
                  <a:noFill/>
                </a:ln>
                <a:solidFill>
                  <a:srgbClr val="660066"/>
                </a:solidFill>
                <a:effectLst/>
                <a:uLnTx/>
                <a:uFillTx/>
                <a:latin typeface="+mn-lt"/>
                <a:ea typeface="ＭＳ Ｐゴシック" pitchFamily="-84" charset="-128"/>
                <a:cs typeface="ＭＳ Ｐゴシック" pitchFamily="-84" charset="-128"/>
              </a:rPr>
              <a:t>er</a:t>
            </a:r>
            <a:r>
              <a:rPr kumimoji="0" lang="en-US" b="1" i="0" u="none" strike="noStrike" kern="0" cap="none" spc="0" normalizeH="0" noProof="0" dirty="0" smtClean="0">
                <a:ln>
                  <a:noFill/>
                </a:ln>
                <a:solidFill>
                  <a:srgbClr val="660066"/>
                </a:solidFill>
                <a:effectLst/>
                <a:uLnTx/>
                <a:uFillTx/>
                <a:latin typeface="+mn-lt"/>
                <a:ea typeface="ＭＳ Ｐゴシック" pitchFamily="-84" charset="-128"/>
                <a:cs typeface="ＭＳ Ｐゴシック" pitchFamily="-84" charset="-128"/>
              </a:rPr>
              <a:t> than the actual source’s frequency, </a:t>
            </a:r>
            <a:r>
              <a:rPr lang="en-US" b="1" kern="0" dirty="0" smtClean="0">
                <a:solidFill>
                  <a:srgbClr val="660066"/>
                </a:solidFill>
                <a:latin typeface="+mn-lt"/>
                <a:ea typeface="ＭＳ Ｐゴシック" pitchFamily="-84" charset="-128"/>
                <a:cs typeface="ＭＳ Ｐゴシック" pitchFamily="-84" charset="-128"/>
              </a:rPr>
              <a:t>red</a:t>
            </a:r>
            <a:r>
              <a:rPr kumimoji="0" lang="en-US" b="1" i="0" u="none" strike="noStrike" kern="0" cap="none" spc="0" normalizeH="0" noProof="0" dirty="0" smtClean="0">
                <a:ln>
                  <a:noFill/>
                </a:ln>
                <a:solidFill>
                  <a:srgbClr val="660066"/>
                </a:solidFill>
                <a:effectLst/>
                <a:uLnTx/>
                <a:uFillTx/>
                <a:latin typeface="+mn-lt"/>
                <a:ea typeface="ＭＳ Ｐゴシック" pitchFamily="-84" charset="-128"/>
                <a:cs typeface="ＭＳ Ｐゴシック" pitchFamily="-84" charset="-128"/>
              </a:rPr>
              <a:t> shift!!</a:t>
            </a:r>
            <a:endParaRPr kumimoji="0" lang="en-US" b="1" i="0" u="none" strike="noStrike" kern="0" cap="none" spc="0" normalizeH="0" baseline="0" noProof="0" dirty="0" smtClean="0">
              <a:ln>
                <a:noFill/>
              </a:ln>
              <a:solidFill>
                <a:srgbClr val="660066"/>
              </a:solidFill>
              <a:effectLst/>
              <a:uLnTx/>
              <a:uFillTx/>
              <a:latin typeface="+mn-lt"/>
              <a:ea typeface="ＭＳ Ｐゴシック" pitchFamily="-84" charset="-128"/>
              <a:cs typeface="ＭＳ Ｐゴシック" pitchFamily="-84" charset="-128"/>
            </a:endParaRPr>
          </a:p>
        </p:txBody>
      </p:sp>
      <p:sp>
        <p:nvSpPr>
          <p:cNvPr id="15" name="Rectangle 3"/>
          <p:cNvSpPr txBox="1">
            <a:spLocks noChangeArrowheads="1"/>
          </p:cNvSpPr>
          <p:nvPr/>
        </p:nvSpPr>
        <p:spPr bwMode="auto">
          <a:xfrm>
            <a:off x="2971800" y="5943600"/>
            <a:ext cx="3505200" cy="457200"/>
          </a:xfrm>
          <a:prstGeom prst="rect">
            <a:avLst/>
          </a:prstGeom>
          <a:solidFill>
            <a:srgbClr val="FFFFCC"/>
          </a:solidFill>
          <a:ln w="38100" cap="flat" cmpd="sng" algn="ctr">
            <a:solidFill>
              <a:srgbClr val="800000"/>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r>
              <a:rPr lang="en-US" b="1" kern="0" noProof="0" dirty="0" smtClean="0">
                <a:solidFill>
                  <a:srgbClr val="660066"/>
                </a:solidFill>
                <a:latin typeface="+mn-lt"/>
                <a:ea typeface="ＭＳ Ｐゴシック" pitchFamily="-84" charset="-128"/>
                <a:cs typeface="ＭＳ Ｐゴシック" pitchFamily="-84" charset="-128"/>
              </a:rPr>
              <a:t>What can we use this </a:t>
            </a:r>
            <a:r>
              <a:rPr lang="en-US" b="1" kern="0" dirty="0" smtClean="0">
                <a:solidFill>
                  <a:srgbClr val="660066"/>
                </a:solidFill>
                <a:latin typeface="+mn-lt"/>
                <a:ea typeface="ＭＳ Ｐゴシック" pitchFamily="-84" charset="-128"/>
                <a:cs typeface="ＭＳ Ｐゴシック" pitchFamily="-84" charset="-128"/>
              </a:rPr>
              <a:t>for?</a:t>
            </a:r>
            <a:endParaRPr kumimoji="0" lang="en-US" b="1" i="0" u="none" strike="noStrike" kern="0" cap="none" spc="0" normalizeH="0" baseline="0" noProof="0" dirty="0" smtClean="0">
              <a:ln>
                <a:noFill/>
              </a:ln>
              <a:solidFill>
                <a:srgbClr val="660066"/>
              </a:solidFill>
              <a:effectLst/>
              <a:uLnTx/>
              <a:uFillTx/>
              <a:latin typeface="+mn-lt"/>
              <a:ea typeface="ＭＳ Ｐゴシック" pitchFamily="-84" charset="-128"/>
              <a:cs typeface="ＭＳ Ｐゴシック" pitchFamily="-8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09570">
                                            <p:txEl>
                                              <p:pRg st="0" end="0"/>
                                            </p:txEl>
                                          </p:spTgt>
                                        </p:tgtEl>
                                        <p:attrNameLst>
                                          <p:attrName>style.visibility</p:attrName>
                                        </p:attrNameLst>
                                      </p:cBhvr>
                                      <p:to>
                                        <p:strVal val="visible"/>
                                      </p:to>
                                    </p:set>
                                    <p:animEffect transition="in" filter="wipe(left)">
                                      <p:cBhvr>
                                        <p:cTn id="7" dur="500"/>
                                        <p:tgtEl>
                                          <p:spTgt spid="1095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9572"/>
                                        </p:tgtEl>
                                        <p:attrNameLst>
                                          <p:attrName>style.visibility</p:attrName>
                                        </p:attrNameLst>
                                      </p:cBhvr>
                                      <p:to>
                                        <p:strVal val="visible"/>
                                      </p:to>
                                    </p:set>
                                    <p:animEffect transition="in" filter="wipe(left)">
                                      <p:cBhvr>
                                        <p:cTn id="12" dur="500"/>
                                        <p:tgtEl>
                                          <p:spTgt spid="10957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build="p"/>
      <p:bldP spid="9" grpId="0"/>
      <p:bldP spid="11" grpId="0"/>
      <p:bldP spid="13" grpId="0" animBg="1"/>
      <p:bldP spid="14" grpId="0" animBg="1"/>
      <p:bldP spid="15" grpId="0" animBg="1"/>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145" name="Rectangle 2"/>
          <p:cNvSpPr>
            <a:spLocks noGrp="1" noChangeArrowheads="1"/>
          </p:cNvSpPr>
          <p:nvPr>
            <p:ph type="title"/>
          </p:nvPr>
        </p:nvSpPr>
        <p:spPr>
          <a:xfrm>
            <a:off x="457200" y="152400"/>
            <a:ext cx="8458200" cy="577850"/>
          </a:xfrm>
        </p:spPr>
        <p:txBody>
          <a:bodyPr/>
          <a:lstStyle/>
          <a:p>
            <a:pPr algn="ctr" eaLnBrk="1" hangingPunct="1"/>
            <a:r>
              <a:rPr lang="en-US" sz="3200" dirty="0" smtClean="0">
                <a:ea typeface="ＭＳ Ｐゴシック" pitchFamily="-84" charset="-128"/>
                <a:cs typeface="ＭＳ Ｐゴシック" pitchFamily="-84" charset="-128"/>
              </a:rPr>
              <a:t>Relativistic Momentum, total </a:t>
            </a:r>
            <a:r>
              <a:rPr lang="en-US" sz="3200" dirty="0">
                <a:ea typeface="ＭＳ Ｐゴシック" pitchFamily="-84" charset="-128"/>
                <a:cs typeface="ＭＳ Ｐゴシック" pitchFamily="-84" charset="-128"/>
              </a:rPr>
              <a:t>Energy and Rest Energy</a:t>
            </a:r>
          </a:p>
        </p:txBody>
      </p:sp>
      <p:sp>
        <p:nvSpPr>
          <p:cNvPr id="134146" name="Rectangle 5"/>
          <p:cNvSpPr>
            <a:spLocks noGrp="1" noChangeArrowheads="1"/>
          </p:cNvSpPr>
          <p:nvPr>
            <p:ph type="body" idx="1"/>
          </p:nvPr>
        </p:nvSpPr>
        <p:spPr>
          <a:xfrm>
            <a:off x="457200" y="685800"/>
            <a:ext cx="8229600" cy="4530725"/>
          </a:xfrm>
        </p:spPr>
        <p:txBody>
          <a:bodyPr/>
          <a:lstStyle/>
          <a:p>
            <a:pPr marL="0" indent="0" eaLnBrk="1" hangingPunct="1">
              <a:lnSpc>
                <a:spcPct val="90000"/>
              </a:lnSpc>
              <a:buNone/>
            </a:pPr>
            <a:r>
              <a:rPr lang="en-US" sz="2800" dirty="0" smtClean="0">
                <a:ea typeface="ＭＳ Ｐゴシック" pitchFamily="-84" charset="-128"/>
                <a:cs typeface="ＭＳ Ｐゴシック" pitchFamily="-84" charset="-128"/>
              </a:rPr>
              <a:t>relativistic definition of the momentum: </a:t>
            </a:r>
          </a:p>
          <a:p>
            <a:pPr marL="0" indent="0" eaLnBrk="1" hangingPunct="1">
              <a:lnSpc>
                <a:spcPct val="90000"/>
              </a:lnSpc>
              <a:buFont typeface="Wingdings" pitchFamily="-84" charset="2"/>
              <a:buNone/>
            </a:pPr>
            <a:endParaRPr lang="en-US" sz="2800" dirty="0" smtClean="0">
              <a:ea typeface="ＭＳ Ｐゴシック" pitchFamily="-84" charset="-128"/>
              <a:cs typeface="ＭＳ Ｐゴシック" pitchFamily="-84" charset="-128"/>
            </a:endParaRPr>
          </a:p>
          <a:p>
            <a:pPr marL="0" indent="0" eaLnBrk="1" hangingPunct="1">
              <a:lnSpc>
                <a:spcPct val="90000"/>
              </a:lnSpc>
              <a:buFont typeface="Wingdings" pitchFamily="-84" charset="2"/>
              <a:buNone/>
            </a:pPr>
            <a:r>
              <a:rPr lang="en-US" sz="2800" dirty="0" smtClean="0">
                <a:ea typeface="ＭＳ Ｐゴシック" pitchFamily="-84" charset="-128"/>
                <a:cs typeface="ＭＳ Ｐゴシック" pitchFamily="-84" charset="-128"/>
              </a:rPr>
              <a:t>Rewriting </a:t>
            </a:r>
            <a:r>
              <a:rPr lang="en-US" sz="2800" dirty="0" smtClean="0">
                <a:ea typeface="ＭＳ Ｐゴシック" pitchFamily="-84" charset="-128"/>
                <a:cs typeface="ＭＳ Ｐゴシック" pitchFamily="-84" charset="-128"/>
              </a:rPr>
              <a:t>the relativistic kinetic energy</a:t>
            </a:r>
            <a:r>
              <a:rPr lang="en-US" sz="2800" dirty="0" smtClean="0">
                <a:ea typeface="ＭＳ Ｐゴシック" pitchFamily="-84" charset="-128"/>
                <a:cs typeface="ＭＳ Ｐゴシック" pitchFamily="-84" charset="-128"/>
              </a:rPr>
              <a:t>:</a:t>
            </a:r>
          </a:p>
          <a:p>
            <a:pPr marL="0" indent="0" eaLnBrk="1" hangingPunct="1">
              <a:lnSpc>
                <a:spcPct val="90000"/>
              </a:lnSpc>
              <a:buFont typeface="Wingdings" pitchFamily="-84" charset="2"/>
              <a:buNone/>
            </a:pPr>
            <a:r>
              <a:rPr lang="en-US" sz="2800" dirty="0">
                <a:ea typeface="ＭＳ Ｐゴシック" pitchFamily="-84" charset="-128"/>
                <a:cs typeface="ＭＳ Ｐゴシック" pitchFamily="-84" charset="-128"/>
              </a:rPr>
              <a:t>The term </a:t>
            </a:r>
            <a:r>
              <a:rPr lang="en-US" sz="2800" i="1" dirty="0">
                <a:ea typeface="ＭＳ Ｐゴシック" pitchFamily="-84" charset="-128"/>
                <a:cs typeface="ＭＳ Ｐゴシック" pitchFamily="-84" charset="-128"/>
              </a:rPr>
              <a:t>mc</a:t>
            </a:r>
            <a:r>
              <a:rPr lang="en-US" sz="2800" baseline="30000" dirty="0">
                <a:ea typeface="ＭＳ Ｐゴシック" pitchFamily="-84" charset="-128"/>
                <a:cs typeface="ＭＳ Ｐゴシック" pitchFamily="-84" charset="-128"/>
              </a:rPr>
              <a:t>2</a:t>
            </a:r>
            <a:r>
              <a:rPr lang="en-US" sz="2800" dirty="0">
                <a:ea typeface="ＭＳ Ｐゴシック" pitchFamily="-84" charset="-128"/>
                <a:cs typeface="ＭＳ Ｐゴシック" pitchFamily="-84" charset="-128"/>
              </a:rPr>
              <a:t> is called the rest energy and is denoted by </a:t>
            </a:r>
            <a:r>
              <a:rPr lang="en-US" sz="2800" i="1" dirty="0">
                <a:ea typeface="ＭＳ Ｐゴシック" pitchFamily="-84" charset="-128"/>
                <a:cs typeface="ＭＳ Ｐゴシック" pitchFamily="-84" charset="-128"/>
              </a:rPr>
              <a:t>E</a:t>
            </a:r>
            <a:r>
              <a:rPr lang="en-US" sz="2800" baseline="-25000" dirty="0">
                <a:ea typeface="ＭＳ Ｐゴシック" pitchFamily="-84" charset="-128"/>
                <a:cs typeface="ＭＳ Ｐゴシック" pitchFamily="-84" charset="-128"/>
              </a:rPr>
              <a:t>0</a:t>
            </a:r>
            <a:r>
              <a:rPr lang="en-US" sz="2800" dirty="0">
                <a:ea typeface="ＭＳ Ｐゴシック" pitchFamily="-84" charset="-128"/>
                <a:cs typeface="ＭＳ Ｐゴシック" pitchFamily="-84" charset="-128"/>
              </a:rPr>
              <a:t>.</a:t>
            </a:r>
            <a:endParaRPr lang="en-US" sz="2800" dirty="0" smtClean="0">
              <a:ea typeface="ＭＳ Ｐゴシック" pitchFamily="-84" charset="-128"/>
              <a:cs typeface="ＭＳ Ｐゴシック" pitchFamily="-84" charset="-128"/>
            </a:endParaRPr>
          </a:p>
          <a:p>
            <a:pPr marL="0" indent="0" eaLnBrk="1" hangingPunct="1">
              <a:lnSpc>
                <a:spcPct val="90000"/>
              </a:lnSpc>
              <a:buFont typeface="Wingdings" pitchFamily="-84" charset="2"/>
              <a:buNone/>
            </a:pPr>
            <a:endParaRPr lang="en-US" sz="2800" dirty="0" smtClean="0">
              <a:ea typeface="ＭＳ Ｐゴシック" pitchFamily="-84" charset="-128"/>
              <a:cs typeface="ＭＳ Ｐゴシック" pitchFamily="-84" charset="-128"/>
            </a:endParaRPr>
          </a:p>
          <a:p>
            <a:pPr marL="0" indent="0" eaLnBrk="1" hangingPunct="1">
              <a:lnSpc>
                <a:spcPct val="90000"/>
              </a:lnSpc>
              <a:buFont typeface="Wingdings" pitchFamily="-84" charset="2"/>
              <a:buNone/>
            </a:pPr>
            <a:r>
              <a:rPr lang="en-US" sz="2800" dirty="0" smtClean="0">
                <a:ea typeface="ＭＳ Ｐゴシック" pitchFamily="-84" charset="-128"/>
                <a:cs typeface="ＭＳ Ｐゴシック" pitchFamily="-84" charset="-128"/>
              </a:rPr>
              <a:t>The sum </a:t>
            </a:r>
            <a:r>
              <a:rPr lang="en-US" sz="2800" dirty="0">
                <a:ea typeface="ＭＳ Ｐゴシック" pitchFamily="-84" charset="-128"/>
                <a:cs typeface="ＭＳ Ｐゴシック" pitchFamily="-84" charset="-128"/>
              </a:rPr>
              <a:t>of the kinetic energy and rest energy</a:t>
            </a:r>
            <a:r>
              <a:rPr lang="en-US" sz="2800" dirty="0" smtClean="0">
                <a:ea typeface="ＭＳ Ｐゴシック" pitchFamily="-84" charset="-128"/>
                <a:cs typeface="ＭＳ Ｐゴシック" pitchFamily="-84" charset="-128"/>
              </a:rPr>
              <a:t> is interpreted </a:t>
            </a:r>
            <a:r>
              <a:rPr lang="en-US" sz="2800" dirty="0">
                <a:ea typeface="ＭＳ Ｐゴシック" pitchFamily="-84" charset="-128"/>
                <a:cs typeface="ＭＳ Ｐゴシック" pitchFamily="-84" charset="-128"/>
              </a:rPr>
              <a:t>as the total energy of the particle.</a:t>
            </a:r>
            <a:r>
              <a:rPr lang="en-US" sz="2800" dirty="0" smtClean="0">
                <a:ea typeface="ＭＳ Ｐゴシック" pitchFamily="-84" charset="-128"/>
                <a:cs typeface="ＭＳ Ｐゴシック" pitchFamily="-84" charset="-128"/>
              </a:rPr>
              <a:t> </a:t>
            </a:r>
          </a:p>
          <a:p>
            <a:pPr marL="0" indent="0"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marL="0" indent="0"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p:txBody>
      </p:sp>
      <p:pic>
        <p:nvPicPr>
          <p:cNvPr id="134150" name="Picture 19"/>
          <p:cNvPicPr preferRelativeResize="0">
            <a:picLocks noChangeAspect="1" noChangeArrowheads="1"/>
          </p:cNvPicPr>
          <p:nvPr/>
        </p:nvPicPr>
        <p:blipFill>
          <a:blip r:embed="rId4"/>
          <a:srcRect/>
          <a:stretch>
            <a:fillRect/>
          </a:stretch>
        </p:blipFill>
        <p:spPr bwMode="auto">
          <a:xfrm>
            <a:off x="5715000" y="1406525"/>
            <a:ext cx="3099912" cy="727075"/>
          </a:xfrm>
          <a:prstGeom prst="rect">
            <a:avLst/>
          </a:prstGeom>
          <a:noFill/>
          <a:ln w="9525">
            <a:noFill/>
            <a:miter lim="800000"/>
            <a:headEnd/>
            <a:tailEnd/>
          </a:ln>
        </p:spPr>
      </p:pic>
      <p:pic>
        <p:nvPicPr>
          <p:cNvPr id="134152" name="Picture 21"/>
          <p:cNvPicPr preferRelativeResize="0">
            <a:picLocks noChangeAspect="1" noChangeArrowheads="1"/>
          </p:cNvPicPr>
          <p:nvPr/>
        </p:nvPicPr>
        <p:blipFill>
          <a:blip r:embed="rId5"/>
          <a:srcRect/>
          <a:stretch>
            <a:fillRect/>
          </a:stretch>
        </p:blipFill>
        <p:spPr bwMode="auto">
          <a:xfrm>
            <a:off x="3581400" y="2438400"/>
            <a:ext cx="1827455" cy="685800"/>
          </a:xfrm>
          <a:prstGeom prst="rect">
            <a:avLst/>
          </a:prstGeom>
          <a:noFill/>
          <a:ln w="9525">
            <a:noFill/>
            <a:miter lim="800000"/>
            <a:headEnd/>
            <a:tailEnd/>
          </a:ln>
        </p:spPr>
      </p:pic>
      <p:sp>
        <p:nvSpPr>
          <p:cNvPr id="10" name="Date Placeholder 9"/>
          <p:cNvSpPr>
            <a:spLocks noGrp="1"/>
          </p:cNvSpPr>
          <p:nvPr>
            <p:ph type="dt" sz="half" idx="10"/>
          </p:nvPr>
        </p:nvSpPr>
        <p:spPr/>
        <p:txBody>
          <a:bodyPr/>
          <a:lstStyle/>
          <a:p>
            <a:pPr>
              <a:defRPr/>
            </a:pPr>
            <a:r>
              <a:rPr lang="en-US" smtClean="0"/>
              <a:t>Monday, Oct. 8, 2012</a:t>
            </a:r>
            <a:endParaRPr lang="en-US"/>
          </a:p>
        </p:txBody>
      </p:sp>
      <p:sp>
        <p:nvSpPr>
          <p:cNvPr id="11" name="Slide Number Placeholder 10"/>
          <p:cNvSpPr>
            <a:spLocks noGrp="1"/>
          </p:cNvSpPr>
          <p:nvPr>
            <p:ph type="sldNum" sz="quarter" idx="12"/>
          </p:nvPr>
        </p:nvSpPr>
        <p:spPr/>
        <p:txBody>
          <a:bodyPr/>
          <a:lstStyle/>
          <a:p>
            <a:pPr>
              <a:defRPr/>
            </a:pPr>
            <a:fld id="{623D45CD-16A2-224C-B70A-0D1B04896262}" type="slidenum">
              <a:rPr lang="en-US" smtClean="0"/>
              <a:pPr>
                <a:defRPr/>
              </a:pPr>
              <a:t>39</a:t>
            </a:fld>
            <a:endParaRPr lang="en-US"/>
          </a:p>
        </p:txBody>
      </p:sp>
      <p:sp>
        <p:nvSpPr>
          <p:cNvPr id="12" name="Footer Placeholder 11"/>
          <p:cNvSpPr>
            <a:spLocks noGrp="1"/>
          </p:cNvSpPr>
          <p:nvPr>
            <p:ph type="ftr" sz="quarter" idx="11"/>
          </p:nvPr>
        </p:nvSpPr>
        <p:spPr/>
        <p:txBody>
          <a:bodyPr/>
          <a:lstStyle/>
          <a:p>
            <a:pPr>
              <a:defRPr/>
            </a:pPr>
            <a:r>
              <a:rPr lang="en-US" smtClean="0"/>
              <a:t>PHYS 3313-001, Fall 2012                      Dr. Jaehoon Yu</a:t>
            </a:r>
            <a:endParaRPr lang="en-US"/>
          </a:p>
        </p:txBody>
      </p:sp>
      <p:graphicFrame>
        <p:nvGraphicFramePr>
          <p:cNvPr id="66562" name="Object 2"/>
          <p:cNvGraphicFramePr>
            <a:graphicFrameLocks noChangeAspect="1"/>
          </p:cNvGraphicFramePr>
          <p:nvPr/>
        </p:nvGraphicFramePr>
        <p:xfrm>
          <a:off x="644525" y="4187825"/>
          <a:ext cx="1946275" cy="587375"/>
        </p:xfrm>
        <a:graphic>
          <a:graphicData uri="http://schemas.openxmlformats.org/presentationml/2006/ole">
            <p:oleObj spid="_x0000_s226306" name="Equation" r:id="rId6" imgW="762000" imgH="228600" progId="Equation.DSMT4">
              <p:embed/>
            </p:oleObj>
          </a:graphicData>
        </a:graphic>
      </p:graphicFrame>
      <p:graphicFrame>
        <p:nvGraphicFramePr>
          <p:cNvPr id="66563" name="Object 3"/>
          <p:cNvGraphicFramePr>
            <a:graphicFrameLocks noChangeAspect="1"/>
          </p:cNvGraphicFramePr>
          <p:nvPr/>
        </p:nvGraphicFramePr>
        <p:xfrm>
          <a:off x="2514600" y="3962400"/>
          <a:ext cx="2173287" cy="1270000"/>
        </p:xfrm>
        <a:graphic>
          <a:graphicData uri="http://schemas.openxmlformats.org/presentationml/2006/ole">
            <p:oleObj spid="_x0000_s226307" name="Equation" r:id="rId7" imgW="850900" imgH="495300" progId="Equation.DSMT4">
              <p:embed/>
            </p:oleObj>
          </a:graphicData>
        </a:graphic>
      </p:graphicFrame>
      <p:graphicFrame>
        <p:nvGraphicFramePr>
          <p:cNvPr id="66564" name="Object 4"/>
          <p:cNvGraphicFramePr>
            <a:graphicFrameLocks noChangeAspect="1"/>
          </p:cNvGraphicFramePr>
          <p:nvPr/>
        </p:nvGraphicFramePr>
        <p:xfrm>
          <a:off x="4683125" y="4027487"/>
          <a:ext cx="2174875" cy="1204913"/>
        </p:xfrm>
        <a:graphic>
          <a:graphicData uri="http://schemas.openxmlformats.org/presentationml/2006/ole">
            <p:oleObj spid="_x0000_s226308" name="Equation" r:id="rId8" imgW="850900" imgH="469900" progId="Equation.DSMT4">
              <p:embed/>
            </p:oleObj>
          </a:graphicData>
        </a:graphic>
      </p:graphicFrame>
      <p:graphicFrame>
        <p:nvGraphicFramePr>
          <p:cNvPr id="66565" name="Object 5"/>
          <p:cNvGraphicFramePr>
            <a:graphicFrameLocks noChangeAspect="1"/>
          </p:cNvGraphicFramePr>
          <p:nvPr/>
        </p:nvGraphicFramePr>
        <p:xfrm>
          <a:off x="6832600" y="4330700"/>
          <a:ext cx="1168400" cy="520700"/>
        </p:xfrm>
        <a:graphic>
          <a:graphicData uri="http://schemas.openxmlformats.org/presentationml/2006/ole">
            <p:oleObj spid="_x0000_s226309" name="Equation" r:id="rId9" imgW="457200" imgH="203200" progId="Equation.DSMT4">
              <p:embed/>
            </p:oleObj>
          </a:graphicData>
        </a:graphic>
      </p:graphicFrame>
      <p:graphicFrame>
        <p:nvGraphicFramePr>
          <p:cNvPr id="226310" name="Object 6"/>
          <p:cNvGraphicFramePr>
            <a:graphicFrameLocks noChangeAspect="1"/>
          </p:cNvGraphicFramePr>
          <p:nvPr/>
        </p:nvGraphicFramePr>
        <p:xfrm>
          <a:off x="2365375" y="5284788"/>
          <a:ext cx="3959225" cy="619125"/>
        </p:xfrm>
        <a:graphic>
          <a:graphicData uri="http://schemas.openxmlformats.org/presentationml/2006/ole">
            <p:oleObj spid="_x0000_s226310" name="Equation" r:id="rId10" imgW="1549400" imgH="241300" progId="Equation.DSMT4">
              <p:embed/>
            </p:oleObj>
          </a:graphicData>
        </a:graphic>
      </p:graphicFrame>
      <p:graphicFrame>
        <p:nvGraphicFramePr>
          <p:cNvPr id="226311" name="Object 7"/>
          <p:cNvGraphicFramePr>
            <a:graphicFrameLocks noChangeAspect="1"/>
          </p:cNvGraphicFramePr>
          <p:nvPr/>
        </p:nvGraphicFramePr>
        <p:xfrm>
          <a:off x="1143000" y="1057275"/>
          <a:ext cx="1072560" cy="629979"/>
        </p:xfrm>
        <a:graphic>
          <a:graphicData uri="http://schemas.openxmlformats.org/presentationml/2006/ole">
            <p:oleObj spid="_x0000_s226311" name="Equation" r:id="rId11" imgW="736600" imgH="431800" progId="Equation.DSMT4">
              <p:embed/>
            </p:oleObj>
          </a:graphicData>
        </a:graphic>
      </p:graphicFrame>
      <p:graphicFrame>
        <p:nvGraphicFramePr>
          <p:cNvPr id="226312" name="Object 8"/>
          <p:cNvGraphicFramePr>
            <a:graphicFrameLocks noChangeAspect="1"/>
          </p:cNvGraphicFramePr>
          <p:nvPr/>
        </p:nvGraphicFramePr>
        <p:xfrm>
          <a:off x="2286000" y="1057275"/>
          <a:ext cx="999461" cy="629979"/>
        </p:xfrm>
        <a:graphic>
          <a:graphicData uri="http://schemas.openxmlformats.org/presentationml/2006/ole">
            <p:oleObj spid="_x0000_s226312" name="Equation" r:id="rId12" imgW="685800" imgH="431800" progId="Equation.DSMT4">
              <p:embed/>
            </p:oleObj>
          </a:graphicData>
        </a:graphic>
      </p:graphicFrame>
      <p:graphicFrame>
        <p:nvGraphicFramePr>
          <p:cNvPr id="226313" name="Object 9"/>
          <p:cNvGraphicFramePr>
            <a:graphicFrameLocks noChangeAspect="1"/>
          </p:cNvGraphicFramePr>
          <p:nvPr/>
        </p:nvGraphicFramePr>
        <p:xfrm>
          <a:off x="3352800" y="1200150"/>
          <a:ext cx="648587" cy="352205"/>
        </p:xfrm>
        <a:graphic>
          <a:graphicData uri="http://schemas.openxmlformats.org/presentationml/2006/ole">
            <p:oleObj spid="_x0000_s226313" name="Equation" r:id="rId13" imgW="444500" imgH="241300" progId="Equation.DSMT4">
              <p:embed/>
            </p:oleObj>
          </a:graphicData>
        </a:graphic>
      </p:graphicFrame>
      <p:graphicFrame>
        <p:nvGraphicFramePr>
          <p:cNvPr id="226314" name="Object 10"/>
          <p:cNvGraphicFramePr>
            <a:graphicFrameLocks noChangeAspect="1"/>
          </p:cNvGraphicFramePr>
          <p:nvPr/>
        </p:nvGraphicFramePr>
        <p:xfrm>
          <a:off x="4117458" y="1066800"/>
          <a:ext cx="1368942" cy="685800"/>
        </p:xfrm>
        <a:graphic>
          <a:graphicData uri="http://schemas.openxmlformats.org/presentationml/2006/ole">
            <p:oleObj spid="_x0000_s226314" name="Equation" r:id="rId14" imgW="939800" imgH="46990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4146">
                                            <p:txEl>
                                              <p:pRg st="0" end="0"/>
                                            </p:txEl>
                                          </p:spTgt>
                                        </p:tgtEl>
                                        <p:attrNameLst>
                                          <p:attrName>style.visibility</p:attrName>
                                        </p:attrNameLst>
                                      </p:cBhvr>
                                      <p:to>
                                        <p:strVal val="visible"/>
                                      </p:to>
                                    </p:set>
                                    <p:animEffect transition="in" filter="wipe(left)">
                                      <p:cBhvr>
                                        <p:cTn id="7" dur="500"/>
                                        <p:tgtEl>
                                          <p:spTgt spid="1341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6311"/>
                                        </p:tgtEl>
                                        <p:attrNameLst>
                                          <p:attrName>style.visibility</p:attrName>
                                        </p:attrNameLst>
                                      </p:cBhvr>
                                      <p:to>
                                        <p:strVal val="visible"/>
                                      </p:to>
                                    </p:set>
                                    <p:animEffect transition="in" filter="wipe(left)">
                                      <p:cBhvr>
                                        <p:cTn id="12" dur="500"/>
                                        <p:tgtEl>
                                          <p:spTgt spid="2263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6312"/>
                                        </p:tgtEl>
                                        <p:attrNameLst>
                                          <p:attrName>style.visibility</p:attrName>
                                        </p:attrNameLst>
                                      </p:cBhvr>
                                      <p:to>
                                        <p:strVal val="visible"/>
                                      </p:to>
                                    </p:set>
                                    <p:animEffect transition="in" filter="wipe(left)">
                                      <p:cBhvr>
                                        <p:cTn id="17" dur="500"/>
                                        <p:tgtEl>
                                          <p:spTgt spid="2263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6313"/>
                                        </p:tgtEl>
                                        <p:attrNameLst>
                                          <p:attrName>style.visibility</p:attrName>
                                        </p:attrNameLst>
                                      </p:cBhvr>
                                      <p:to>
                                        <p:strVal val="visible"/>
                                      </p:to>
                                    </p:set>
                                    <p:animEffect transition="in" filter="wipe(left)">
                                      <p:cBhvr>
                                        <p:cTn id="22" dur="500"/>
                                        <p:tgtEl>
                                          <p:spTgt spid="2263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26314"/>
                                        </p:tgtEl>
                                        <p:attrNameLst>
                                          <p:attrName>style.visibility</p:attrName>
                                        </p:attrNameLst>
                                      </p:cBhvr>
                                      <p:to>
                                        <p:strVal val="visible"/>
                                      </p:to>
                                    </p:set>
                                    <p:animEffect transition="in" filter="wipe(left)">
                                      <p:cBhvr>
                                        <p:cTn id="27" dur="500"/>
                                        <p:tgtEl>
                                          <p:spTgt spid="2263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4146">
                                            <p:txEl>
                                              <p:pRg st="2" end="2"/>
                                            </p:txEl>
                                          </p:spTgt>
                                        </p:tgtEl>
                                        <p:attrNameLst>
                                          <p:attrName>style.visibility</p:attrName>
                                        </p:attrNameLst>
                                      </p:cBhvr>
                                      <p:to>
                                        <p:strVal val="visible"/>
                                      </p:to>
                                    </p:set>
                                    <p:animEffect transition="in" filter="wipe(left)">
                                      <p:cBhvr>
                                        <p:cTn id="32" dur="500"/>
                                        <p:tgtEl>
                                          <p:spTgt spid="13414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34150"/>
                                        </p:tgtEl>
                                        <p:attrNameLst>
                                          <p:attrName>style.visibility</p:attrName>
                                        </p:attrNameLst>
                                      </p:cBhvr>
                                      <p:to>
                                        <p:strVal val="visible"/>
                                      </p:to>
                                    </p:set>
                                    <p:animEffect transition="in" filter="wipe(left)">
                                      <p:cBhvr>
                                        <p:cTn id="37" dur="500"/>
                                        <p:tgtEl>
                                          <p:spTgt spid="13415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4146">
                                            <p:txEl>
                                              <p:pRg st="3" end="3"/>
                                            </p:txEl>
                                          </p:spTgt>
                                        </p:tgtEl>
                                        <p:attrNameLst>
                                          <p:attrName>style.visibility</p:attrName>
                                        </p:attrNameLst>
                                      </p:cBhvr>
                                      <p:to>
                                        <p:strVal val="visible"/>
                                      </p:to>
                                    </p:set>
                                    <p:animEffect transition="in" filter="wipe(left)">
                                      <p:cBhvr>
                                        <p:cTn id="42" dur="500"/>
                                        <p:tgtEl>
                                          <p:spTgt spid="13414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34152"/>
                                        </p:tgtEl>
                                        <p:attrNameLst>
                                          <p:attrName>style.visibility</p:attrName>
                                        </p:attrNameLst>
                                      </p:cBhvr>
                                      <p:to>
                                        <p:strVal val="visible"/>
                                      </p:to>
                                    </p:set>
                                    <p:animEffect transition="in" filter="wipe(left)">
                                      <p:cBhvr>
                                        <p:cTn id="47" dur="500"/>
                                        <p:tgtEl>
                                          <p:spTgt spid="13415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4146">
                                            <p:txEl>
                                              <p:pRg st="5" end="5"/>
                                            </p:txEl>
                                          </p:spTgt>
                                        </p:tgtEl>
                                        <p:attrNameLst>
                                          <p:attrName>style.visibility</p:attrName>
                                        </p:attrNameLst>
                                      </p:cBhvr>
                                      <p:to>
                                        <p:strVal val="visible"/>
                                      </p:to>
                                    </p:set>
                                    <p:animEffect transition="in" filter="wipe(left)">
                                      <p:cBhvr>
                                        <p:cTn id="52" dur="500"/>
                                        <p:tgtEl>
                                          <p:spTgt spid="134146">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66562"/>
                                        </p:tgtEl>
                                        <p:attrNameLst>
                                          <p:attrName>style.visibility</p:attrName>
                                        </p:attrNameLst>
                                      </p:cBhvr>
                                      <p:to>
                                        <p:strVal val="visible"/>
                                      </p:to>
                                    </p:set>
                                    <p:animEffect transition="in" filter="wipe(left)">
                                      <p:cBhvr>
                                        <p:cTn id="57" dur="500"/>
                                        <p:tgtEl>
                                          <p:spTgt spid="6656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66563"/>
                                        </p:tgtEl>
                                        <p:attrNameLst>
                                          <p:attrName>style.visibility</p:attrName>
                                        </p:attrNameLst>
                                      </p:cBhvr>
                                      <p:to>
                                        <p:strVal val="visible"/>
                                      </p:to>
                                    </p:set>
                                    <p:animEffect transition="in" filter="wipe(left)">
                                      <p:cBhvr>
                                        <p:cTn id="62" dur="500"/>
                                        <p:tgtEl>
                                          <p:spTgt spid="6656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66564"/>
                                        </p:tgtEl>
                                        <p:attrNameLst>
                                          <p:attrName>style.visibility</p:attrName>
                                        </p:attrNameLst>
                                      </p:cBhvr>
                                      <p:to>
                                        <p:strVal val="visible"/>
                                      </p:to>
                                    </p:set>
                                    <p:animEffect transition="in" filter="wipe(left)">
                                      <p:cBhvr>
                                        <p:cTn id="67" dur="500"/>
                                        <p:tgtEl>
                                          <p:spTgt spid="6656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66565"/>
                                        </p:tgtEl>
                                        <p:attrNameLst>
                                          <p:attrName>style.visibility</p:attrName>
                                        </p:attrNameLst>
                                      </p:cBhvr>
                                      <p:to>
                                        <p:strVal val="visible"/>
                                      </p:to>
                                    </p:set>
                                    <p:animEffect transition="in" filter="wipe(left)">
                                      <p:cBhvr>
                                        <p:cTn id="72" dur="500"/>
                                        <p:tgtEl>
                                          <p:spTgt spid="6656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26310"/>
                                        </p:tgtEl>
                                        <p:attrNameLst>
                                          <p:attrName>style.visibility</p:attrName>
                                        </p:attrNameLst>
                                      </p:cBhvr>
                                      <p:to>
                                        <p:strVal val="visible"/>
                                      </p:to>
                                    </p:set>
                                    <p:animEffect transition="in" filter="wipe(left)">
                                      <p:cBhvr>
                                        <p:cTn id="77" dur="500"/>
                                        <p:tgtEl>
                                          <p:spTgt spid="22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uiExpand="1"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04800" y="0"/>
            <a:ext cx="8610600" cy="1403350"/>
          </a:xfrm>
        </p:spPr>
        <p:txBody>
          <a:bodyPr/>
          <a:lstStyle/>
          <a:p>
            <a:pPr eaLnBrk="1" hangingPunct="1">
              <a:defRPr/>
            </a:pPr>
            <a:r>
              <a:rPr lang="en-US" sz="4000" dirty="0" smtClean="0">
                <a:cs typeface="+mj-cs"/>
              </a:rPr>
              <a:t>Triumph of Classical Physics: </a:t>
            </a:r>
            <a:br>
              <a:rPr lang="en-US" sz="4000" dirty="0" smtClean="0">
                <a:cs typeface="+mj-cs"/>
              </a:rPr>
            </a:br>
            <a:r>
              <a:rPr lang="en-US" sz="4000" dirty="0" smtClean="0">
                <a:cs typeface="+mj-cs"/>
              </a:rPr>
              <a:t>The Conservation Laws</a:t>
            </a:r>
          </a:p>
        </p:txBody>
      </p:sp>
      <p:sp>
        <p:nvSpPr>
          <p:cNvPr id="72707" name="Rectangle 3"/>
          <p:cNvSpPr>
            <a:spLocks noGrp="1" noChangeArrowheads="1"/>
          </p:cNvSpPr>
          <p:nvPr>
            <p:ph type="body" idx="1"/>
          </p:nvPr>
        </p:nvSpPr>
        <p:spPr>
          <a:xfrm>
            <a:off x="381000" y="1524000"/>
            <a:ext cx="8382000" cy="4648200"/>
          </a:xfrm>
        </p:spPr>
        <p:txBody>
          <a:bodyPr/>
          <a:lstStyle/>
          <a:p>
            <a:pPr eaLnBrk="1" hangingPunct="1">
              <a:lnSpc>
                <a:spcPct val="80000"/>
              </a:lnSpc>
              <a:buFont typeface="Wingdings" charset="0"/>
              <a:buChar char="n"/>
              <a:defRPr/>
            </a:pPr>
            <a:r>
              <a:rPr lang="en-US" b="1" dirty="0" smtClean="0">
                <a:cs typeface="+mn-cs"/>
              </a:rPr>
              <a:t>Conservation of energy</a:t>
            </a:r>
            <a:r>
              <a:rPr lang="en-US" dirty="0" smtClean="0">
                <a:cs typeface="+mn-cs"/>
              </a:rPr>
              <a:t>: The total sum of energy (in all its forms) is conserved in all interactions. </a:t>
            </a:r>
          </a:p>
          <a:p>
            <a:pPr eaLnBrk="1" hangingPunct="1">
              <a:lnSpc>
                <a:spcPct val="80000"/>
              </a:lnSpc>
              <a:buFont typeface="Wingdings" charset="0"/>
              <a:buChar char="n"/>
              <a:defRPr/>
            </a:pPr>
            <a:r>
              <a:rPr lang="en-US" b="1" dirty="0" smtClean="0">
                <a:cs typeface="+mn-cs"/>
              </a:rPr>
              <a:t>Conservation of linear momentum</a:t>
            </a:r>
            <a:r>
              <a:rPr lang="en-US" dirty="0" smtClean="0">
                <a:cs typeface="+mn-cs"/>
              </a:rPr>
              <a:t>: In the absence of external forces, linear momentum is conserved in all interactions.</a:t>
            </a:r>
          </a:p>
          <a:p>
            <a:pPr eaLnBrk="1" hangingPunct="1">
              <a:lnSpc>
                <a:spcPct val="80000"/>
              </a:lnSpc>
              <a:buFont typeface="Wingdings" charset="0"/>
              <a:buChar char="n"/>
              <a:defRPr/>
            </a:pPr>
            <a:r>
              <a:rPr lang="en-US" b="1" dirty="0" smtClean="0">
                <a:cs typeface="+mn-cs"/>
              </a:rPr>
              <a:t>Conservation of angular momentum</a:t>
            </a:r>
            <a:r>
              <a:rPr lang="en-US" dirty="0" smtClean="0">
                <a:cs typeface="+mn-cs"/>
              </a:rPr>
              <a:t>: In the absence of external torque, angular momentum is conserved in all interactions.</a:t>
            </a:r>
          </a:p>
          <a:p>
            <a:pPr eaLnBrk="1" hangingPunct="1">
              <a:lnSpc>
                <a:spcPct val="80000"/>
              </a:lnSpc>
              <a:buFont typeface="Wingdings" charset="0"/>
              <a:buChar char="n"/>
              <a:defRPr/>
            </a:pPr>
            <a:r>
              <a:rPr lang="en-US" b="1" dirty="0" smtClean="0">
                <a:cs typeface="+mn-cs"/>
              </a:rPr>
              <a:t>Conservation of charge</a:t>
            </a:r>
            <a:r>
              <a:rPr lang="en-US" dirty="0" smtClean="0">
                <a:cs typeface="+mn-cs"/>
              </a:rPr>
              <a:t>: Electric charge is conserved in all interactions.</a:t>
            </a:r>
          </a:p>
        </p:txBody>
      </p:sp>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4</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wipe(left)">
                                      <p:cBhvr>
                                        <p:cTn id="7" dur="500"/>
                                        <p:tgtEl>
                                          <p:spTgt spid="727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72707">
                                            <p:txEl>
                                              <p:pRg st="1" end="1"/>
                                            </p:txEl>
                                          </p:spTgt>
                                        </p:tgtEl>
                                        <p:attrNameLst>
                                          <p:attrName>style.visibility</p:attrName>
                                        </p:attrNameLst>
                                      </p:cBhvr>
                                      <p:to>
                                        <p:strVal val="visible"/>
                                      </p:to>
                                    </p:set>
                                    <p:animEffect transition="in" filter="wipe(left)">
                                      <p:cBhvr>
                                        <p:cTn id="12" dur="500"/>
                                        <p:tgtEl>
                                          <p:spTgt spid="727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72707">
                                            <p:txEl>
                                              <p:pRg st="2" end="2"/>
                                            </p:txEl>
                                          </p:spTgt>
                                        </p:tgtEl>
                                        <p:attrNameLst>
                                          <p:attrName>style.visibility</p:attrName>
                                        </p:attrNameLst>
                                      </p:cBhvr>
                                      <p:to>
                                        <p:strVal val="visible"/>
                                      </p:to>
                                    </p:set>
                                    <p:animEffect transition="in" filter="wipe(left)">
                                      <p:cBhvr>
                                        <p:cTn id="17" dur="500"/>
                                        <p:tgtEl>
                                          <p:spTgt spid="727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72707">
                                            <p:txEl>
                                              <p:pRg st="3" end="3"/>
                                            </p:txEl>
                                          </p:spTgt>
                                        </p:tgtEl>
                                        <p:attrNameLst>
                                          <p:attrName>style.visibility</p:attrName>
                                        </p:attrNameLst>
                                      </p:cBhvr>
                                      <p:to>
                                        <p:strVal val="visible"/>
                                      </p:to>
                                    </p:set>
                                    <p:animEffect transition="in" filter="wipe(left)">
                                      <p:cBhvr>
                                        <p:cTn id="22" dur="500"/>
                                        <p:tgtEl>
                                          <p:spTgt spid="727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289" name="Rectangle 6"/>
          <p:cNvSpPr>
            <a:spLocks noGrp="1" noChangeArrowheads="1"/>
          </p:cNvSpPr>
          <p:nvPr>
            <p:ph type="body" idx="1"/>
          </p:nvPr>
        </p:nvSpPr>
        <p:spPr>
          <a:xfrm>
            <a:off x="533400" y="1905000"/>
            <a:ext cx="8229600" cy="4038600"/>
          </a:xfrm>
        </p:spPr>
        <p:txBody>
          <a:bodyPr/>
          <a:lstStyle/>
          <a:p>
            <a:pPr marL="0" indent="0">
              <a:spcBef>
                <a:spcPct val="0"/>
              </a:spcBef>
              <a:buClrTx/>
              <a:buSzTx/>
              <a:buFontTx/>
              <a:buNone/>
            </a:pPr>
            <a:r>
              <a:rPr lang="en-US" sz="2800" dirty="0">
                <a:solidFill>
                  <a:srgbClr val="000090"/>
                </a:solidFill>
                <a:ea typeface="ＭＳ Ｐゴシック" pitchFamily="-84" charset="-128"/>
                <a:cs typeface="ＭＳ Ｐゴシック" pitchFamily="-84" charset="-128"/>
              </a:rPr>
              <a:t>We square this result, multiply by </a:t>
            </a:r>
            <a:r>
              <a:rPr lang="en-US" sz="2800" i="1" dirty="0">
                <a:solidFill>
                  <a:srgbClr val="000090"/>
                </a:solidFill>
                <a:ea typeface="ＭＳ Ｐゴシック" pitchFamily="-84" charset="-128"/>
                <a:cs typeface="ＭＳ Ｐゴシック" pitchFamily="-84" charset="-128"/>
              </a:rPr>
              <a:t>c</a:t>
            </a:r>
            <a:r>
              <a:rPr lang="en-US" sz="2800" baseline="30000" dirty="0">
                <a:solidFill>
                  <a:srgbClr val="000090"/>
                </a:solidFill>
                <a:ea typeface="ＭＳ Ｐゴシック" pitchFamily="-84" charset="-128"/>
                <a:cs typeface="ＭＳ Ｐゴシック" pitchFamily="-84" charset="-128"/>
              </a:rPr>
              <a:t>2</a:t>
            </a:r>
            <a:r>
              <a:rPr lang="en-US" sz="2800" dirty="0">
                <a:solidFill>
                  <a:srgbClr val="000090"/>
                </a:solidFill>
                <a:ea typeface="ＭＳ Ｐゴシック" pitchFamily="-84" charset="-128"/>
                <a:cs typeface="ＭＳ Ｐゴシック" pitchFamily="-84" charset="-128"/>
              </a:rPr>
              <a:t>, and rearrange the result.</a:t>
            </a:r>
          </a:p>
          <a:p>
            <a:pPr marL="0" indent="0">
              <a:spcBef>
                <a:spcPct val="0"/>
              </a:spcBef>
              <a:buClrTx/>
              <a:buSzTx/>
              <a:buFontTx/>
              <a:buNone/>
            </a:pPr>
            <a:endParaRPr lang="en-US" sz="2800" dirty="0">
              <a:solidFill>
                <a:srgbClr val="000090"/>
              </a:solidFill>
              <a:ea typeface="ＭＳ Ｐゴシック" pitchFamily="-84" charset="-128"/>
              <a:cs typeface="ＭＳ Ｐゴシック" pitchFamily="-84" charset="-128"/>
            </a:endParaRPr>
          </a:p>
          <a:p>
            <a:pPr marL="0" indent="0">
              <a:spcBef>
                <a:spcPct val="0"/>
              </a:spcBef>
              <a:buClrTx/>
              <a:buSzTx/>
              <a:buFontTx/>
              <a:buNone/>
            </a:pPr>
            <a:endParaRPr lang="en-US" sz="2800" dirty="0" smtClean="0">
              <a:solidFill>
                <a:srgbClr val="000090"/>
              </a:solidFill>
              <a:ea typeface="ＭＳ Ｐゴシック" pitchFamily="-84" charset="-128"/>
              <a:cs typeface="ＭＳ Ｐゴシック" pitchFamily="-84" charset="-128"/>
            </a:endParaRPr>
          </a:p>
          <a:p>
            <a:pPr marL="0" indent="0">
              <a:spcBef>
                <a:spcPct val="0"/>
              </a:spcBef>
              <a:buClrTx/>
              <a:buSzTx/>
              <a:buFontTx/>
              <a:buNone/>
            </a:pPr>
            <a:endParaRPr lang="en-US" sz="2800" dirty="0" smtClean="0">
              <a:solidFill>
                <a:srgbClr val="000090"/>
              </a:solidFill>
              <a:ea typeface="ＭＳ Ｐゴシック" pitchFamily="-84" charset="-128"/>
              <a:cs typeface="ＭＳ Ｐゴシック" pitchFamily="-84" charset="-128"/>
            </a:endParaRPr>
          </a:p>
        </p:txBody>
      </p:sp>
      <p:pic>
        <p:nvPicPr>
          <p:cNvPr id="140293" name="Picture 30"/>
          <p:cNvPicPr preferRelativeResize="0">
            <a:picLocks noChangeAspect="1" noChangeArrowheads="1"/>
          </p:cNvPicPr>
          <p:nvPr/>
        </p:nvPicPr>
        <p:blipFill>
          <a:blip r:embed="rId4"/>
          <a:srcRect/>
          <a:stretch>
            <a:fillRect/>
          </a:stretch>
        </p:blipFill>
        <p:spPr bwMode="auto">
          <a:xfrm>
            <a:off x="2671439" y="838200"/>
            <a:ext cx="3438247" cy="990600"/>
          </a:xfrm>
          <a:prstGeom prst="rect">
            <a:avLst/>
          </a:prstGeom>
          <a:noFill/>
          <a:ln w="9525">
            <a:noFill/>
            <a:miter lim="800000"/>
            <a:headEnd/>
            <a:tailEnd/>
          </a:ln>
        </p:spPr>
      </p:pic>
      <p:sp>
        <p:nvSpPr>
          <p:cNvPr id="140294" name="Rectangle 2"/>
          <p:cNvSpPr>
            <a:spLocks noGrp="1" noChangeArrowheads="1"/>
          </p:cNvSpPr>
          <p:nvPr>
            <p:ph type="title"/>
          </p:nvPr>
        </p:nvSpPr>
        <p:spPr>
          <a:xfrm>
            <a:off x="457200" y="152400"/>
            <a:ext cx="8226425" cy="533400"/>
          </a:xfrm>
        </p:spPr>
        <p:txBody>
          <a:bodyPr/>
          <a:lstStyle/>
          <a:p>
            <a:pPr algn="ctr" eaLnBrk="1" hangingPunct="1"/>
            <a:r>
              <a:rPr lang="en-US" sz="4000" dirty="0">
                <a:solidFill>
                  <a:srgbClr val="FF0000"/>
                </a:solidFill>
                <a:ea typeface="ＭＳ Ｐゴシック" pitchFamily="-84" charset="-128"/>
                <a:cs typeface="ＭＳ Ｐゴシック" pitchFamily="-84" charset="-128"/>
              </a:rPr>
              <a:t>Relationship of Energy and Momentum</a:t>
            </a:r>
          </a:p>
        </p:txBody>
      </p:sp>
      <p:sp>
        <p:nvSpPr>
          <p:cNvPr id="9" name="Date Placeholder 8"/>
          <p:cNvSpPr>
            <a:spLocks noGrp="1"/>
          </p:cNvSpPr>
          <p:nvPr>
            <p:ph type="dt" sz="half" idx="10"/>
          </p:nvPr>
        </p:nvSpPr>
        <p:spPr/>
        <p:txBody>
          <a:bodyPr/>
          <a:lstStyle/>
          <a:p>
            <a:pPr>
              <a:defRPr/>
            </a:pPr>
            <a:r>
              <a:rPr lang="en-US" smtClean="0"/>
              <a:t>Monday, Oct. 8, 2012</a:t>
            </a:r>
            <a:endParaRPr lang="en-US"/>
          </a:p>
        </p:txBody>
      </p:sp>
      <p:sp>
        <p:nvSpPr>
          <p:cNvPr id="10" name="Slide Number Placeholder 9"/>
          <p:cNvSpPr>
            <a:spLocks noGrp="1"/>
          </p:cNvSpPr>
          <p:nvPr>
            <p:ph type="sldNum" sz="quarter" idx="12"/>
          </p:nvPr>
        </p:nvSpPr>
        <p:spPr/>
        <p:txBody>
          <a:bodyPr/>
          <a:lstStyle/>
          <a:p>
            <a:pPr>
              <a:defRPr/>
            </a:pPr>
            <a:fld id="{623D45CD-16A2-224C-B70A-0D1B04896262}" type="slidenum">
              <a:rPr lang="en-US" smtClean="0"/>
              <a:pPr>
                <a:defRPr/>
              </a:pPr>
              <a:t>40</a:t>
            </a:fld>
            <a:endParaRPr lang="en-US"/>
          </a:p>
        </p:txBody>
      </p:sp>
      <p:sp>
        <p:nvSpPr>
          <p:cNvPr id="11" name="Footer Placeholder 10"/>
          <p:cNvSpPr>
            <a:spLocks noGrp="1"/>
          </p:cNvSpPr>
          <p:nvPr>
            <p:ph type="ftr" sz="quarter" idx="11"/>
          </p:nvPr>
        </p:nvSpPr>
        <p:spPr/>
        <p:txBody>
          <a:bodyPr/>
          <a:lstStyle/>
          <a:p>
            <a:pPr>
              <a:defRPr/>
            </a:pPr>
            <a:r>
              <a:rPr lang="en-US" smtClean="0"/>
              <a:t>PHYS 3313-001, Fall 2012                      Dr. Jaehoon Yu</a:t>
            </a:r>
            <a:endParaRPr lang="en-US"/>
          </a:p>
        </p:txBody>
      </p:sp>
      <p:sp>
        <p:nvSpPr>
          <p:cNvPr id="13" name="Oval 12"/>
          <p:cNvSpPr/>
          <p:nvPr/>
        </p:nvSpPr>
        <p:spPr bwMode="auto">
          <a:xfrm>
            <a:off x="6629400" y="3581400"/>
            <a:ext cx="1066800" cy="685800"/>
          </a:xfrm>
          <a:prstGeom prst="ellipse">
            <a:avLst/>
          </a:prstGeom>
          <a:noFill/>
          <a:ln w="38100"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 name="Oval 13"/>
          <p:cNvSpPr/>
          <p:nvPr/>
        </p:nvSpPr>
        <p:spPr bwMode="auto">
          <a:xfrm>
            <a:off x="7848600" y="3581400"/>
            <a:ext cx="914400" cy="685800"/>
          </a:xfrm>
          <a:prstGeom prst="ellipse">
            <a:avLst/>
          </a:prstGeom>
          <a:noFill/>
          <a:ln w="38100"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aphicFrame>
        <p:nvGraphicFramePr>
          <p:cNvPr id="72706" name="Object 2"/>
          <p:cNvGraphicFramePr>
            <a:graphicFrameLocks noChangeAspect="1"/>
          </p:cNvGraphicFramePr>
          <p:nvPr/>
        </p:nvGraphicFramePr>
        <p:xfrm>
          <a:off x="2895600" y="5446713"/>
          <a:ext cx="1062037" cy="590550"/>
        </p:xfrm>
        <a:graphic>
          <a:graphicData uri="http://schemas.openxmlformats.org/presentationml/2006/ole">
            <p:oleObj spid="_x0000_s230402" name="Equation" r:id="rId5" imgW="342900" imgH="190500" progId="Equation.DSMT4">
              <p:embed/>
            </p:oleObj>
          </a:graphicData>
        </a:graphic>
      </p:graphicFrame>
      <p:sp>
        <p:nvSpPr>
          <p:cNvPr id="17" name="Right Arrow 16"/>
          <p:cNvSpPr/>
          <p:nvPr/>
        </p:nvSpPr>
        <p:spPr bwMode="auto">
          <a:xfrm>
            <a:off x="1371600" y="4495800"/>
            <a:ext cx="1261177" cy="917079"/>
          </a:xfrm>
          <a:prstGeom prst="rightArrow">
            <a:avLst/>
          </a:prstGeom>
          <a:solidFill>
            <a:srgbClr val="FFFFCC"/>
          </a:solidFill>
          <a:ln w="38100" cap="flat" cmpd="sng" algn="ctr">
            <a:solidFill>
              <a:srgbClr val="8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660066"/>
                </a:solidFill>
                <a:effectLst/>
                <a:latin typeface="+mj-lt"/>
              </a:rPr>
              <a:t>Rewrite</a:t>
            </a:r>
          </a:p>
        </p:txBody>
      </p:sp>
      <p:sp>
        <p:nvSpPr>
          <p:cNvPr id="18" name="Right Arrow 17"/>
          <p:cNvSpPr/>
          <p:nvPr/>
        </p:nvSpPr>
        <p:spPr bwMode="auto">
          <a:xfrm>
            <a:off x="1371600" y="5407521"/>
            <a:ext cx="1261177" cy="917079"/>
          </a:xfrm>
          <a:prstGeom prst="rightArrow">
            <a:avLst/>
          </a:prstGeom>
          <a:solidFill>
            <a:srgbClr val="FFFFCC"/>
          </a:solidFill>
          <a:ln w="38100" cap="flat" cmpd="sng" algn="ctr">
            <a:solidFill>
              <a:srgbClr val="8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660066"/>
                </a:solidFill>
                <a:effectLst/>
                <a:latin typeface="+mj-lt"/>
              </a:rPr>
              <a:t>Rewrite</a:t>
            </a:r>
          </a:p>
        </p:txBody>
      </p:sp>
      <p:graphicFrame>
        <p:nvGraphicFramePr>
          <p:cNvPr id="72707" name="Object 3"/>
          <p:cNvGraphicFramePr>
            <a:graphicFrameLocks noChangeAspect="1"/>
          </p:cNvGraphicFramePr>
          <p:nvPr/>
        </p:nvGraphicFramePr>
        <p:xfrm>
          <a:off x="2971800" y="4572000"/>
          <a:ext cx="2992437" cy="708025"/>
        </p:xfrm>
        <a:graphic>
          <a:graphicData uri="http://schemas.openxmlformats.org/presentationml/2006/ole">
            <p:oleObj spid="_x0000_s230403" name="Equation" r:id="rId6" imgW="965200" imgH="228600" progId="Equation.DSMT4">
              <p:embed/>
            </p:oleObj>
          </a:graphicData>
        </a:graphic>
      </p:graphicFrame>
      <p:graphicFrame>
        <p:nvGraphicFramePr>
          <p:cNvPr id="72708" name="Object 4"/>
          <p:cNvGraphicFramePr>
            <a:graphicFrameLocks noChangeAspect="1"/>
          </p:cNvGraphicFramePr>
          <p:nvPr/>
        </p:nvGraphicFramePr>
        <p:xfrm>
          <a:off x="3922713" y="5410200"/>
          <a:ext cx="2401887" cy="708025"/>
        </p:xfrm>
        <a:graphic>
          <a:graphicData uri="http://schemas.openxmlformats.org/presentationml/2006/ole">
            <p:oleObj spid="_x0000_s230404" name="Equation" r:id="rId7" imgW="774700" imgH="228600" progId="Equation.DSMT4">
              <p:embed/>
            </p:oleObj>
          </a:graphicData>
        </a:graphic>
      </p:graphicFrame>
      <p:graphicFrame>
        <p:nvGraphicFramePr>
          <p:cNvPr id="72709" name="Object 5"/>
          <p:cNvGraphicFramePr>
            <a:graphicFrameLocks noChangeAspect="1"/>
          </p:cNvGraphicFramePr>
          <p:nvPr/>
        </p:nvGraphicFramePr>
        <p:xfrm>
          <a:off x="6248400" y="5410200"/>
          <a:ext cx="2400300" cy="708025"/>
        </p:xfrm>
        <a:graphic>
          <a:graphicData uri="http://schemas.openxmlformats.org/presentationml/2006/ole">
            <p:oleObj spid="_x0000_s230405" name="Equation" r:id="rId8" imgW="774700" imgH="228600" progId="Equation.DSMT4">
              <p:embed/>
            </p:oleObj>
          </a:graphicData>
        </a:graphic>
      </p:graphicFrame>
      <p:graphicFrame>
        <p:nvGraphicFramePr>
          <p:cNvPr id="72710" name="Object 6"/>
          <p:cNvGraphicFramePr>
            <a:graphicFrameLocks noChangeAspect="1"/>
          </p:cNvGraphicFramePr>
          <p:nvPr/>
        </p:nvGraphicFramePr>
        <p:xfrm>
          <a:off x="966787" y="2590800"/>
          <a:ext cx="1014413" cy="511175"/>
        </p:xfrm>
        <a:graphic>
          <a:graphicData uri="http://schemas.openxmlformats.org/presentationml/2006/ole">
            <p:oleObj spid="_x0000_s230406" name="Equation" r:id="rId9" imgW="457200" imgH="228600" progId="Equation.DSMT4">
              <p:embed/>
            </p:oleObj>
          </a:graphicData>
        </a:graphic>
      </p:graphicFrame>
      <p:graphicFrame>
        <p:nvGraphicFramePr>
          <p:cNvPr id="72711" name="Object 7"/>
          <p:cNvGraphicFramePr>
            <a:graphicFrameLocks noChangeAspect="1"/>
          </p:cNvGraphicFramePr>
          <p:nvPr/>
        </p:nvGraphicFramePr>
        <p:xfrm>
          <a:off x="914400" y="3502025"/>
          <a:ext cx="2057400" cy="936625"/>
        </p:xfrm>
        <a:graphic>
          <a:graphicData uri="http://schemas.openxmlformats.org/presentationml/2006/ole">
            <p:oleObj spid="_x0000_s230407" name="Equation" r:id="rId10" imgW="927100" imgH="419100" progId="Equation.DSMT4">
              <p:embed/>
            </p:oleObj>
          </a:graphicData>
        </a:graphic>
      </p:graphicFrame>
      <p:graphicFrame>
        <p:nvGraphicFramePr>
          <p:cNvPr id="72712" name="Object 8"/>
          <p:cNvGraphicFramePr>
            <a:graphicFrameLocks noChangeAspect="1"/>
          </p:cNvGraphicFramePr>
          <p:nvPr/>
        </p:nvGraphicFramePr>
        <p:xfrm>
          <a:off x="1981200" y="2611438"/>
          <a:ext cx="1692275" cy="512762"/>
        </p:xfrm>
        <a:graphic>
          <a:graphicData uri="http://schemas.openxmlformats.org/presentationml/2006/ole">
            <p:oleObj spid="_x0000_s230408" name="Equation" r:id="rId11" imgW="762000" imgH="228600" progId="Equation.DSMT4">
              <p:embed/>
            </p:oleObj>
          </a:graphicData>
        </a:graphic>
      </p:graphicFrame>
      <p:graphicFrame>
        <p:nvGraphicFramePr>
          <p:cNvPr id="72713" name="Object 9"/>
          <p:cNvGraphicFramePr>
            <a:graphicFrameLocks noChangeAspect="1"/>
          </p:cNvGraphicFramePr>
          <p:nvPr/>
        </p:nvGraphicFramePr>
        <p:xfrm>
          <a:off x="3648075" y="2362200"/>
          <a:ext cx="2143125" cy="1050925"/>
        </p:xfrm>
        <a:graphic>
          <a:graphicData uri="http://schemas.openxmlformats.org/presentationml/2006/ole">
            <p:oleObj spid="_x0000_s230409" name="Equation" r:id="rId12" imgW="965200" imgH="469900" progId="Equation.DSMT4">
              <p:embed/>
            </p:oleObj>
          </a:graphicData>
        </a:graphic>
      </p:graphicFrame>
      <p:graphicFrame>
        <p:nvGraphicFramePr>
          <p:cNvPr id="72714" name="Object 10"/>
          <p:cNvGraphicFramePr>
            <a:graphicFrameLocks noChangeAspect="1"/>
          </p:cNvGraphicFramePr>
          <p:nvPr/>
        </p:nvGraphicFramePr>
        <p:xfrm>
          <a:off x="5800725" y="2613025"/>
          <a:ext cx="1438275" cy="511175"/>
        </p:xfrm>
        <a:graphic>
          <a:graphicData uri="http://schemas.openxmlformats.org/presentationml/2006/ole">
            <p:oleObj spid="_x0000_s230410" name="Equation" r:id="rId13" imgW="647700" imgH="228600" progId="Equation.DSMT4">
              <p:embed/>
            </p:oleObj>
          </a:graphicData>
        </a:graphic>
      </p:graphicFrame>
      <p:graphicFrame>
        <p:nvGraphicFramePr>
          <p:cNvPr id="72715" name="Object 11"/>
          <p:cNvGraphicFramePr>
            <a:graphicFrameLocks noChangeAspect="1"/>
          </p:cNvGraphicFramePr>
          <p:nvPr/>
        </p:nvGraphicFramePr>
        <p:xfrm>
          <a:off x="2971800" y="3698875"/>
          <a:ext cx="1014412" cy="509588"/>
        </p:xfrm>
        <a:graphic>
          <a:graphicData uri="http://schemas.openxmlformats.org/presentationml/2006/ole">
            <p:oleObj spid="_x0000_s230411" name="Equation" r:id="rId14" imgW="457200" imgH="228600" progId="Equation.DSMT4">
              <p:embed/>
            </p:oleObj>
          </a:graphicData>
        </a:graphic>
      </p:graphicFrame>
      <p:graphicFrame>
        <p:nvGraphicFramePr>
          <p:cNvPr id="72716" name="Object 12"/>
          <p:cNvGraphicFramePr>
            <a:graphicFrameLocks noChangeAspect="1"/>
          </p:cNvGraphicFramePr>
          <p:nvPr/>
        </p:nvGraphicFramePr>
        <p:xfrm>
          <a:off x="4006850" y="3429000"/>
          <a:ext cx="2622550" cy="1049338"/>
        </p:xfrm>
        <a:graphic>
          <a:graphicData uri="http://schemas.openxmlformats.org/presentationml/2006/ole">
            <p:oleObj spid="_x0000_s230412" name="Equation" r:id="rId15" imgW="1181100" imgH="469900" progId="Equation.DSMT4">
              <p:embed/>
            </p:oleObj>
          </a:graphicData>
        </a:graphic>
      </p:graphicFrame>
      <p:graphicFrame>
        <p:nvGraphicFramePr>
          <p:cNvPr id="72717" name="Object 13"/>
          <p:cNvGraphicFramePr>
            <a:graphicFrameLocks noChangeAspect="1"/>
          </p:cNvGraphicFramePr>
          <p:nvPr/>
        </p:nvGraphicFramePr>
        <p:xfrm>
          <a:off x="6629400" y="3657600"/>
          <a:ext cx="2114550" cy="511175"/>
        </p:xfrm>
        <a:graphic>
          <a:graphicData uri="http://schemas.openxmlformats.org/presentationml/2006/ole">
            <p:oleObj spid="_x0000_s230413" name="Equation" r:id="rId16" imgW="952500" imgH="22860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0293"/>
                                        </p:tgtEl>
                                        <p:attrNameLst>
                                          <p:attrName>style.visibility</p:attrName>
                                        </p:attrNameLst>
                                      </p:cBhvr>
                                      <p:to>
                                        <p:strVal val="visible"/>
                                      </p:to>
                                    </p:set>
                                    <p:animEffect transition="in" filter="wipe(left)">
                                      <p:cBhvr>
                                        <p:cTn id="7" dur="500"/>
                                        <p:tgtEl>
                                          <p:spTgt spid="14029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0289">
                                            <p:txEl>
                                              <p:pRg st="0" end="0"/>
                                            </p:txEl>
                                          </p:spTgt>
                                        </p:tgtEl>
                                        <p:attrNameLst>
                                          <p:attrName>style.visibility</p:attrName>
                                        </p:attrNameLst>
                                      </p:cBhvr>
                                      <p:to>
                                        <p:strVal val="visible"/>
                                      </p:to>
                                    </p:set>
                                    <p:animEffect transition="in" filter="wipe(left)">
                                      <p:cBhvr>
                                        <p:cTn id="12" dur="500"/>
                                        <p:tgtEl>
                                          <p:spTgt spid="14028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2710"/>
                                        </p:tgtEl>
                                        <p:attrNameLst>
                                          <p:attrName>style.visibility</p:attrName>
                                        </p:attrNameLst>
                                      </p:cBhvr>
                                      <p:to>
                                        <p:strVal val="visible"/>
                                      </p:to>
                                    </p:set>
                                    <p:animEffect transition="in" filter="wipe(left)">
                                      <p:cBhvr>
                                        <p:cTn id="17" dur="500"/>
                                        <p:tgtEl>
                                          <p:spTgt spid="727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2712"/>
                                        </p:tgtEl>
                                        <p:attrNameLst>
                                          <p:attrName>style.visibility</p:attrName>
                                        </p:attrNameLst>
                                      </p:cBhvr>
                                      <p:to>
                                        <p:strVal val="visible"/>
                                      </p:to>
                                    </p:set>
                                    <p:animEffect transition="in" filter="wipe(left)">
                                      <p:cBhvr>
                                        <p:cTn id="22" dur="500"/>
                                        <p:tgtEl>
                                          <p:spTgt spid="727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2713"/>
                                        </p:tgtEl>
                                        <p:attrNameLst>
                                          <p:attrName>style.visibility</p:attrName>
                                        </p:attrNameLst>
                                      </p:cBhvr>
                                      <p:to>
                                        <p:strVal val="visible"/>
                                      </p:to>
                                    </p:set>
                                    <p:animEffect transition="in" filter="wipe(left)">
                                      <p:cBhvr>
                                        <p:cTn id="27" dur="500"/>
                                        <p:tgtEl>
                                          <p:spTgt spid="727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2714"/>
                                        </p:tgtEl>
                                        <p:attrNameLst>
                                          <p:attrName>style.visibility</p:attrName>
                                        </p:attrNameLst>
                                      </p:cBhvr>
                                      <p:to>
                                        <p:strVal val="visible"/>
                                      </p:to>
                                    </p:set>
                                    <p:animEffect transition="in" filter="wipe(left)">
                                      <p:cBhvr>
                                        <p:cTn id="32" dur="500"/>
                                        <p:tgtEl>
                                          <p:spTgt spid="727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2711"/>
                                        </p:tgtEl>
                                        <p:attrNameLst>
                                          <p:attrName>style.visibility</p:attrName>
                                        </p:attrNameLst>
                                      </p:cBhvr>
                                      <p:to>
                                        <p:strVal val="visible"/>
                                      </p:to>
                                    </p:set>
                                    <p:animEffect transition="in" filter="wipe(left)">
                                      <p:cBhvr>
                                        <p:cTn id="37" dur="500"/>
                                        <p:tgtEl>
                                          <p:spTgt spid="727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2715"/>
                                        </p:tgtEl>
                                        <p:attrNameLst>
                                          <p:attrName>style.visibility</p:attrName>
                                        </p:attrNameLst>
                                      </p:cBhvr>
                                      <p:to>
                                        <p:strVal val="visible"/>
                                      </p:to>
                                    </p:set>
                                    <p:animEffect transition="in" filter="wipe(left)">
                                      <p:cBhvr>
                                        <p:cTn id="42" dur="500"/>
                                        <p:tgtEl>
                                          <p:spTgt spid="727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72716"/>
                                        </p:tgtEl>
                                        <p:attrNameLst>
                                          <p:attrName>style.visibility</p:attrName>
                                        </p:attrNameLst>
                                      </p:cBhvr>
                                      <p:to>
                                        <p:strVal val="visible"/>
                                      </p:to>
                                    </p:set>
                                    <p:animEffect transition="in" filter="wipe(left)">
                                      <p:cBhvr>
                                        <p:cTn id="47" dur="500"/>
                                        <p:tgtEl>
                                          <p:spTgt spid="727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2717"/>
                                        </p:tgtEl>
                                        <p:attrNameLst>
                                          <p:attrName>style.visibility</p:attrName>
                                        </p:attrNameLst>
                                      </p:cBhvr>
                                      <p:to>
                                        <p:strVal val="visible"/>
                                      </p:to>
                                    </p:set>
                                    <p:animEffect transition="in" filter="wipe(left)">
                                      <p:cBhvr>
                                        <p:cTn id="52" dur="500"/>
                                        <p:tgtEl>
                                          <p:spTgt spid="72717"/>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left)">
                                      <p:cBhvr>
                                        <p:cTn id="71" dur="500"/>
                                        <p:tgtEl>
                                          <p:spTgt spid="1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72707"/>
                                        </p:tgtEl>
                                        <p:attrNameLst>
                                          <p:attrName>style.visibility</p:attrName>
                                        </p:attrNameLst>
                                      </p:cBhvr>
                                      <p:to>
                                        <p:strVal val="visible"/>
                                      </p:to>
                                    </p:set>
                                    <p:animEffect transition="in" filter="wipe(left)">
                                      <p:cBhvr>
                                        <p:cTn id="76" dur="500"/>
                                        <p:tgtEl>
                                          <p:spTgt spid="72707"/>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left)">
                                      <p:cBhvr>
                                        <p:cTn id="81" dur="500"/>
                                        <p:tgtEl>
                                          <p:spTgt spid="18"/>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72706"/>
                                        </p:tgtEl>
                                        <p:attrNameLst>
                                          <p:attrName>style.visibility</p:attrName>
                                        </p:attrNameLst>
                                      </p:cBhvr>
                                      <p:to>
                                        <p:strVal val="visible"/>
                                      </p:to>
                                    </p:set>
                                    <p:animEffect transition="in" filter="wipe(left)">
                                      <p:cBhvr>
                                        <p:cTn id="86" dur="500"/>
                                        <p:tgtEl>
                                          <p:spTgt spid="72706"/>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72708"/>
                                        </p:tgtEl>
                                        <p:attrNameLst>
                                          <p:attrName>style.visibility</p:attrName>
                                        </p:attrNameLst>
                                      </p:cBhvr>
                                      <p:to>
                                        <p:strVal val="visible"/>
                                      </p:to>
                                    </p:set>
                                    <p:animEffect transition="in" filter="wipe(left)">
                                      <p:cBhvr>
                                        <p:cTn id="91" dur="500"/>
                                        <p:tgtEl>
                                          <p:spTgt spid="72708"/>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72709"/>
                                        </p:tgtEl>
                                        <p:attrNameLst>
                                          <p:attrName>style.visibility</p:attrName>
                                        </p:attrNameLst>
                                      </p:cBhvr>
                                      <p:to>
                                        <p:strVal val="visible"/>
                                      </p:to>
                                    </p:set>
                                    <p:animEffect transition="in" filter="wipe(left)">
                                      <p:cBhvr>
                                        <p:cTn id="96" dur="500"/>
                                        <p:tgtEl>
                                          <p:spTgt spid="72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89" grpId="0" build="p"/>
      <p:bldP spid="13" grpId="0" animBg="1"/>
      <p:bldP spid="14" grpId="0" animBg="1"/>
      <p:bldP spid="17" grpId="0" animBg="1"/>
      <p:bldP spid="18" grpId="0" animBg="1"/>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457" name="Rectangle 2"/>
          <p:cNvSpPr>
            <a:spLocks noGrp="1" noChangeArrowheads="1"/>
          </p:cNvSpPr>
          <p:nvPr>
            <p:ph type="title"/>
          </p:nvPr>
        </p:nvSpPr>
        <p:spPr>
          <a:xfrm>
            <a:off x="457200" y="277813"/>
            <a:ext cx="8229600" cy="487362"/>
          </a:xfrm>
        </p:spPr>
        <p:txBody>
          <a:bodyPr/>
          <a:lstStyle/>
          <a:p>
            <a:pPr eaLnBrk="1" hangingPunct="1"/>
            <a:r>
              <a:rPr lang="en-US" sz="4000" dirty="0">
                <a:ea typeface="ＭＳ Ｐゴシック" pitchFamily="-84" charset="-128"/>
                <a:cs typeface="ＭＳ Ｐゴシック" pitchFamily="-84" charset="-128"/>
              </a:rPr>
              <a:t>Units of </a:t>
            </a:r>
            <a:r>
              <a:rPr lang="en-US" sz="4000" dirty="0" smtClean="0">
                <a:ea typeface="ＭＳ Ｐゴシック" pitchFamily="-84" charset="-128"/>
                <a:cs typeface="ＭＳ Ｐゴシック" pitchFamily="-84" charset="-128"/>
              </a:rPr>
              <a:t>Work, Energy and Mass</a:t>
            </a:r>
            <a:endParaRPr lang="en-US" sz="4000" dirty="0">
              <a:ea typeface="ＭＳ Ｐゴシック" pitchFamily="-84" charset="-128"/>
              <a:cs typeface="ＭＳ Ｐゴシック" pitchFamily="-84" charset="-128"/>
            </a:endParaRPr>
          </a:p>
        </p:txBody>
      </p:sp>
      <p:sp>
        <p:nvSpPr>
          <p:cNvPr id="147458" name="Rectangle 3"/>
          <p:cNvSpPr>
            <a:spLocks noGrp="1" noChangeArrowheads="1"/>
          </p:cNvSpPr>
          <p:nvPr>
            <p:ph type="body" idx="1"/>
          </p:nvPr>
        </p:nvSpPr>
        <p:spPr>
          <a:xfrm>
            <a:off x="457200" y="990600"/>
            <a:ext cx="8226425" cy="4497387"/>
          </a:xfrm>
        </p:spPr>
        <p:txBody>
          <a:bodyPr/>
          <a:lstStyle/>
          <a:p>
            <a:pPr eaLnBrk="1" hangingPunct="1"/>
            <a:r>
              <a:rPr lang="en-US" dirty="0" smtClean="0">
                <a:ea typeface="ＭＳ Ｐゴシック" pitchFamily="-84" charset="-128"/>
                <a:cs typeface="ＭＳ Ｐゴシック" pitchFamily="-84" charset="-128"/>
              </a:rPr>
              <a:t>The work </a:t>
            </a:r>
            <a:r>
              <a:rPr lang="en-US" dirty="0">
                <a:ea typeface="ＭＳ Ｐゴシック" pitchFamily="-84" charset="-128"/>
                <a:cs typeface="ＭＳ Ｐゴシック" pitchFamily="-84" charset="-128"/>
              </a:rPr>
              <a:t>done in accelerating a charge through a potential difference </a:t>
            </a:r>
            <a:r>
              <a:rPr lang="en-US" dirty="0" smtClean="0">
                <a:ea typeface="ＭＳ Ｐゴシック" pitchFamily="-84" charset="-128"/>
                <a:cs typeface="ＭＳ Ｐゴシック" pitchFamily="-84" charset="-128"/>
              </a:rPr>
              <a:t>is </a:t>
            </a:r>
            <a:r>
              <a:rPr lang="en-US" i="1" dirty="0">
                <a:ea typeface="ＭＳ Ｐゴシック" pitchFamily="-84" charset="-128"/>
                <a:cs typeface="ＭＳ Ｐゴシック" pitchFamily="-84" charset="-128"/>
              </a:rPr>
              <a:t>W =</a:t>
            </a:r>
            <a:r>
              <a:rPr lang="en-US" dirty="0">
                <a:ea typeface="ＭＳ Ｐゴシック" pitchFamily="-84" charset="-128"/>
                <a:cs typeface="ＭＳ Ｐゴシック" pitchFamily="-84" charset="-128"/>
              </a:rPr>
              <a:t> </a:t>
            </a:r>
            <a:r>
              <a:rPr lang="en-US" i="1" dirty="0" err="1">
                <a:ea typeface="ＭＳ Ｐゴシック" pitchFamily="-84" charset="-128"/>
                <a:cs typeface="ＭＳ Ｐゴシック" pitchFamily="-84" charset="-128"/>
              </a:rPr>
              <a:t>qV</a:t>
            </a:r>
            <a:r>
              <a:rPr lang="en-US" dirty="0">
                <a:ea typeface="ＭＳ Ｐゴシック" pitchFamily="-84" charset="-128"/>
                <a:cs typeface="ＭＳ Ｐゴシック" pitchFamily="-84" charset="-128"/>
              </a:rPr>
              <a:t>. </a:t>
            </a:r>
          </a:p>
          <a:p>
            <a:pPr lvl="1" eaLnBrk="1" hangingPunct="1"/>
            <a:r>
              <a:rPr lang="en-US" dirty="0">
                <a:ea typeface="ＭＳ Ｐゴシック" pitchFamily="-84" charset="-128"/>
                <a:cs typeface="ＭＳ Ｐゴシック" pitchFamily="-84" charset="-128"/>
              </a:rPr>
              <a:t>For a proton, with the charge </a:t>
            </a:r>
            <a:r>
              <a:rPr lang="en-US" i="1" dirty="0" err="1">
                <a:ea typeface="ＭＳ Ｐゴシック" pitchFamily="-84" charset="-128"/>
                <a:cs typeface="ＭＳ Ｐゴシック" pitchFamily="-84" charset="-128"/>
              </a:rPr>
              <a:t>e</a:t>
            </a:r>
            <a:r>
              <a:rPr lang="en-US" i="1" dirty="0">
                <a:ea typeface="ＭＳ Ｐゴシック" pitchFamily="-84" charset="-128"/>
                <a:cs typeface="ＭＳ Ｐゴシック" pitchFamily="-84" charset="-128"/>
              </a:rPr>
              <a:t> =</a:t>
            </a:r>
            <a:r>
              <a:rPr lang="en-US" dirty="0">
                <a:ea typeface="ＭＳ Ｐゴシック" pitchFamily="-84" charset="-128"/>
                <a:cs typeface="ＭＳ Ｐゴシック" pitchFamily="-84" charset="-128"/>
              </a:rPr>
              <a:t> 1.602 × 10</a:t>
            </a:r>
            <a:r>
              <a:rPr lang="en-US" baseline="30000" dirty="0">
                <a:ea typeface="Lucida Grande" pitchFamily="-84" charset="0"/>
                <a:cs typeface="Lucida Grande" pitchFamily="-84" charset="0"/>
              </a:rPr>
              <a:t>−</a:t>
            </a:r>
            <a:r>
              <a:rPr lang="en-US" baseline="30000" dirty="0">
                <a:ea typeface="ＭＳ Ｐゴシック" pitchFamily="-84" charset="-128"/>
                <a:cs typeface="ＭＳ Ｐゴシック" pitchFamily="-84" charset="-128"/>
              </a:rPr>
              <a:t>19</a:t>
            </a:r>
            <a:r>
              <a:rPr lang="en-US" dirty="0">
                <a:ea typeface="ＭＳ Ｐゴシック" pitchFamily="-84" charset="-128"/>
                <a:cs typeface="ＭＳ Ｐゴシック" pitchFamily="-84" charset="-128"/>
              </a:rPr>
              <a:t> C being accelerated across a potential difference of 1 V, the work done </a:t>
            </a:r>
            <a:r>
              <a:rPr lang="en-US" dirty="0" smtClean="0">
                <a:ea typeface="ＭＳ Ｐゴシック" pitchFamily="-84" charset="-128"/>
                <a:cs typeface="ＭＳ Ｐゴシック" pitchFamily="-84" charset="-128"/>
              </a:rPr>
              <a:t>is</a:t>
            </a:r>
          </a:p>
          <a:p>
            <a:pPr lvl="1" eaLnBrk="1" hangingPunct="1">
              <a:buNone/>
            </a:pPr>
            <a:r>
              <a:rPr lang="en-US" dirty="0" smtClean="0">
                <a:ea typeface="ＭＳ Ｐゴシック" pitchFamily="-84" charset="-128"/>
                <a:cs typeface="ＭＳ Ｐゴシック" pitchFamily="-84" charset="-128"/>
              </a:rPr>
              <a:t>		1 </a:t>
            </a:r>
            <a:r>
              <a:rPr lang="en-US" dirty="0" err="1" smtClean="0">
                <a:ea typeface="ＭＳ Ｐゴシック" pitchFamily="-84" charset="-128"/>
                <a:cs typeface="ＭＳ Ｐゴシック" pitchFamily="-84" charset="-128"/>
              </a:rPr>
              <a:t>eV</a:t>
            </a:r>
            <a:r>
              <a:rPr lang="en-US" dirty="0" smtClean="0">
                <a:ea typeface="ＭＳ Ｐゴシック" pitchFamily="-84" charset="-128"/>
                <a:cs typeface="ＭＳ Ｐゴシック" pitchFamily="-84" charset="-128"/>
              </a:rPr>
              <a:t> = 1.602 </a:t>
            </a:r>
            <a:r>
              <a:rPr lang="en-US" dirty="0" smtClean="0">
                <a:ea typeface="Arial" pitchFamily="-84" charset="0"/>
                <a:cs typeface="Arial" pitchFamily="-84" charset="0"/>
              </a:rPr>
              <a:t>×</a:t>
            </a:r>
            <a:r>
              <a:rPr lang="en-US" dirty="0" smtClean="0">
                <a:ea typeface="ＭＳ Ｐゴシック" pitchFamily="-84" charset="-128"/>
                <a:cs typeface="ＭＳ Ｐゴシック" pitchFamily="-84" charset="-128"/>
              </a:rPr>
              <a:t> 10</a:t>
            </a:r>
            <a:r>
              <a:rPr lang="en-US" baseline="30000" dirty="0" smtClean="0">
                <a:ea typeface="Lucida Grande" pitchFamily="-84" charset="0"/>
                <a:cs typeface="Lucida Grande" pitchFamily="-84" charset="0"/>
              </a:rPr>
              <a:t>−</a:t>
            </a:r>
            <a:r>
              <a:rPr lang="en-US" baseline="30000" dirty="0" smtClean="0">
                <a:ea typeface="Arial" pitchFamily="-84" charset="0"/>
                <a:cs typeface="Arial" pitchFamily="-84" charset="0"/>
              </a:rPr>
              <a:t>19</a:t>
            </a:r>
            <a:r>
              <a:rPr lang="en-US" dirty="0" smtClean="0">
                <a:ea typeface="Arial" pitchFamily="-84" charset="0"/>
                <a:cs typeface="Arial" pitchFamily="-84" charset="0"/>
              </a:rPr>
              <a:t> J</a:t>
            </a:r>
          </a:p>
          <a:p>
            <a:pPr lvl="1" eaLnBrk="1" hangingPunct="1">
              <a:buNone/>
            </a:pPr>
            <a:r>
              <a:rPr lang="en-US" i="1" dirty="0" smtClean="0">
                <a:ea typeface="ＭＳ Ｐゴシック" pitchFamily="-84" charset="-128"/>
                <a:cs typeface="ＭＳ Ｐゴシック" pitchFamily="-84" charset="-128"/>
              </a:rPr>
              <a:t>		W</a:t>
            </a:r>
            <a:r>
              <a:rPr lang="en-US" dirty="0" smtClean="0">
                <a:ea typeface="ＭＳ Ｐゴシック" pitchFamily="-84" charset="-128"/>
                <a:cs typeface="ＭＳ Ｐゴシック" pitchFamily="-84" charset="-128"/>
              </a:rPr>
              <a:t> = (1.602 × 10</a:t>
            </a:r>
            <a:r>
              <a:rPr lang="en-US" baseline="30000" dirty="0" smtClean="0">
                <a:ea typeface="Lucida Grande" pitchFamily="-84" charset="0"/>
                <a:cs typeface="Lucida Grande" pitchFamily="-84" charset="0"/>
              </a:rPr>
              <a:t>−</a:t>
            </a:r>
            <a:r>
              <a:rPr lang="en-US" baseline="30000" dirty="0" smtClean="0">
                <a:ea typeface="Arial" pitchFamily="-84" charset="0"/>
                <a:cs typeface="Arial" pitchFamily="-84" charset="0"/>
              </a:rPr>
              <a:t>19</a:t>
            </a:r>
            <a:r>
              <a:rPr lang="en-US" dirty="0" smtClean="0">
                <a:ea typeface="ＭＳ Ｐゴシック" pitchFamily="-84" charset="-128"/>
                <a:cs typeface="ＭＳ Ｐゴシック" pitchFamily="-84" charset="-128"/>
              </a:rPr>
              <a:t>)(1 V) = 1.602 × 10</a:t>
            </a:r>
            <a:r>
              <a:rPr lang="en-US" baseline="30000" dirty="0" smtClean="0">
                <a:ea typeface="Lucida Grande" pitchFamily="-84" charset="0"/>
                <a:cs typeface="Lucida Grande" pitchFamily="-84" charset="0"/>
              </a:rPr>
              <a:t>−</a:t>
            </a:r>
            <a:r>
              <a:rPr lang="en-US" baseline="30000" dirty="0" smtClean="0">
                <a:ea typeface="Arial" pitchFamily="-84" charset="0"/>
                <a:cs typeface="Arial" pitchFamily="-84" charset="0"/>
              </a:rPr>
              <a:t>19</a:t>
            </a:r>
            <a:r>
              <a:rPr lang="en-US" dirty="0" smtClean="0">
                <a:ea typeface="ＭＳ Ｐゴシック" pitchFamily="-84" charset="-128"/>
                <a:cs typeface="ＭＳ Ｐゴシック" pitchFamily="-84" charset="-128"/>
              </a:rPr>
              <a:t> J</a:t>
            </a:r>
          </a:p>
          <a:p>
            <a:pPr marL="0" indent="0" eaLnBrk="1" hangingPunct="1">
              <a:lnSpc>
                <a:spcPct val="90000"/>
              </a:lnSpc>
            </a:pPr>
            <a:r>
              <a:rPr lang="en-US" dirty="0" err="1" smtClean="0">
                <a:ea typeface="ＭＳ Ｐゴシック" pitchFamily="-84" charset="-128"/>
                <a:cs typeface="ＭＳ Ｐゴシック" pitchFamily="-84" charset="-128"/>
              </a:rPr>
              <a:t>eV</a:t>
            </a:r>
            <a:r>
              <a:rPr lang="en-US" dirty="0" smtClean="0">
                <a:ea typeface="ＭＳ Ｐゴシック" pitchFamily="-84" charset="-128"/>
                <a:cs typeface="ＭＳ Ｐゴシック" pitchFamily="-84" charset="-128"/>
              </a:rPr>
              <a:t> </a:t>
            </a:r>
            <a:r>
              <a:rPr lang="en-US" altLang="ja-JP" dirty="0" smtClean="0">
                <a:ea typeface="ＭＳ Ｐゴシック" pitchFamily="-84" charset="-128"/>
                <a:cs typeface="ＭＳ Ｐゴシック" pitchFamily="-84" charset="-128"/>
              </a:rPr>
              <a:t>is also used as a unit of energy. </a:t>
            </a:r>
            <a:endParaRPr lang="en-US" dirty="0" smtClean="0">
              <a:ea typeface="ＭＳ Ｐゴシック" pitchFamily="-84" charset="-128"/>
              <a:cs typeface="ＭＳ Ｐゴシック" pitchFamily="-84" charset="-128"/>
            </a:endParaRPr>
          </a:p>
          <a:p>
            <a:pPr eaLnBrk="1" hangingPunct="1">
              <a:buFont typeface="Wingdings" pitchFamily="-84" charset="2"/>
              <a:buNone/>
            </a:pPr>
            <a:r>
              <a:rPr lang="en-US" i="1" dirty="0" smtClean="0">
                <a:ea typeface="ＭＳ Ｐゴシック" pitchFamily="-84" charset="-128"/>
                <a:cs typeface="ＭＳ Ｐゴシック" pitchFamily="-84" charset="-128"/>
              </a:rPr>
              <a:t>		</a:t>
            </a:r>
            <a:endParaRPr lang="en-US"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41</a:t>
            </a:fld>
            <a:endParaRPr lang="en-US" dirty="0"/>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7458">
                                            <p:txEl>
                                              <p:pRg st="0" end="0"/>
                                            </p:txEl>
                                          </p:spTgt>
                                        </p:tgtEl>
                                        <p:attrNameLst>
                                          <p:attrName>style.visibility</p:attrName>
                                        </p:attrNameLst>
                                      </p:cBhvr>
                                      <p:to>
                                        <p:strVal val="visible"/>
                                      </p:to>
                                    </p:set>
                                    <p:animEffect transition="in" filter="wipe(left)">
                                      <p:cBhvr>
                                        <p:cTn id="7" dur="500"/>
                                        <p:tgtEl>
                                          <p:spTgt spid="1474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47458">
                                            <p:txEl>
                                              <p:pRg st="1" end="1"/>
                                            </p:txEl>
                                          </p:spTgt>
                                        </p:tgtEl>
                                        <p:attrNameLst>
                                          <p:attrName>style.visibility</p:attrName>
                                        </p:attrNameLst>
                                      </p:cBhvr>
                                      <p:to>
                                        <p:strVal val="visible"/>
                                      </p:to>
                                    </p:set>
                                    <p:animEffect transition="in" filter="wipe(left)">
                                      <p:cBhvr>
                                        <p:cTn id="12" dur="500"/>
                                        <p:tgtEl>
                                          <p:spTgt spid="1474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47458">
                                            <p:txEl>
                                              <p:pRg st="2" end="2"/>
                                            </p:txEl>
                                          </p:spTgt>
                                        </p:tgtEl>
                                        <p:attrNameLst>
                                          <p:attrName>style.visibility</p:attrName>
                                        </p:attrNameLst>
                                      </p:cBhvr>
                                      <p:to>
                                        <p:strVal val="visible"/>
                                      </p:to>
                                    </p:set>
                                    <p:animEffect transition="in" filter="wipe(left)">
                                      <p:cBhvr>
                                        <p:cTn id="17" dur="500"/>
                                        <p:tgtEl>
                                          <p:spTgt spid="1474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47458">
                                            <p:txEl>
                                              <p:pRg st="3" end="3"/>
                                            </p:txEl>
                                          </p:spTgt>
                                        </p:tgtEl>
                                        <p:attrNameLst>
                                          <p:attrName>style.visibility</p:attrName>
                                        </p:attrNameLst>
                                      </p:cBhvr>
                                      <p:to>
                                        <p:strVal val="visible"/>
                                      </p:to>
                                    </p:set>
                                    <p:animEffect transition="in" filter="wipe(left)">
                                      <p:cBhvr>
                                        <p:cTn id="22" dur="500"/>
                                        <p:tgtEl>
                                          <p:spTgt spid="1474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47458">
                                            <p:txEl>
                                              <p:pRg st="4" end="4"/>
                                            </p:txEl>
                                          </p:spTgt>
                                        </p:tgtEl>
                                        <p:attrNameLst>
                                          <p:attrName>style.visibility</p:attrName>
                                        </p:attrNameLst>
                                      </p:cBhvr>
                                      <p:to>
                                        <p:strVal val="visible"/>
                                      </p:to>
                                    </p:set>
                                    <p:animEffect transition="in" filter="wipe(left)">
                                      <p:cBhvr>
                                        <p:cTn id="27" dur="500"/>
                                        <p:tgtEl>
                                          <p:spTgt spid="1474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47458">
                                            <p:txEl>
                                              <p:pRg st="5" end="5"/>
                                            </p:txEl>
                                          </p:spTgt>
                                        </p:tgtEl>
                                        <p:attrNameLst>
                                          <p:attrName>style.visibility</p:attrName>
                                        </p:attrNameLst>
                                      </p:cBhvr>
                                      <p:to>
                                        <p:strVal val="visible"/>
                                      </p:to>
                                    </p:set>
                                    <p:animEffect transition="in" filter="wipe(left)">
                                      <p:cBhvr>
                                        <p:cTn id="32" dur="500"/>
                                        <p:tgtEl>
                                          <p:spTgt spid="1474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build="p"/>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457200" y="277813"/>
            <a:ext cx="8226425" cy="788987"/>
          </a:xfrm>
        </p:spPr>
        <p:txBody>
          <a:bodyPr/>
          <a:lstStyle/>
          <a:p>
            <a:pPr eaLnBrk="1" hangingPunct="1">
              <a:defRPr/>
            </a:pPr>
            <a:r>
              <a:rPr lang="en-US" sz="4000" dirty="0" smtClean="0">
                <a:cs typeface="+mj-cs"/>
              </a:rPr>
              <a:t>What does the word “Quantize” mean?</a:t>
            </a:r>
          </a:p>
        </p:txBody>
      </p:sp>
      <p:sp>
        <p:nvSpPr>
          <p:cNvPr id="17411" name="Rectangle 3"/>
          <p:cNvSpPr>
            <a:spLocks noGrp="1" noChangeArrowheads="1"/>
          </p:cNvSpPr>
          <p:nvPr>
            <p:ph type="subTitle" idx="1"/>
          </p:nvPr>
        </p:nvSpPr>
        <p:spPr>
          <a:xfrm>
            <a:off x="482600" y="1219200"/>
            <a:ext cx="7975600" cy="4483100"/>
          </a:xfrm>
        </p:spPr>
        <p:txBody>
          <a:bodyPr/>
          <a:lstStyle/>
          <a:p>
            <a:pPr marL="342900" indent="-342900" algn="l" eaLnBrk="1" hangingPunct="1">
              <a:lnSpc>
                <a:spcPct val="90000"/>
              </a:lnSpc>
              <a:buFont typeface="Wingdings" pitchFamily="-84" charset="2"/>
              <a:buChar char="n"/>
            </a:pPr>
            <a:r>
              <a:rPr lang="en-US" sz="2800" dirty="0" smtClean="0">
                <a:solidFill>
                  <a:srgbClr val="3333CC"/>
                </a:solidFill>
                <a:cs typeface="ＭＳ Ｐゴシック" pitchFamily="-84" charset="-128"/>
              </a:rPr>
              <a:t>Dictionary: To restrict to discrete values</a:t>
            </a:r>
          </a:p>
          <a:p>
            <a:pPr marL="342900" indent="-342900" algn="l" eaLnBrk="1" hangingPunct="1">
              <a:lnSpc>
                <a:spcPct val="90000"/>
              </a:lnSpc>
              <a:buFont typeface="Wingdings" pitchFamily="-84" charset="2"/>
              <a:buChar char="n"/>
            </a:pPr>
            <a:r>
              <a:rPr lang="en-US" sz="2800" dirty="0" smtClean="0">
                <a:solidFill>
                  <a:srgbClr val="3333CC"/>
                </a:solidFill>
                <a:cs typeface="ＭＳ Ｐゴシック" pitchFamily="-84" charset="-128"/>
              </a:rPr>
              <a:t>To consist of indivisible discrete quantities instead of continuous quantities</a:t>
            </a:r>
          </a:p>
          <a:p>
            <a:pPr marL="1085850" lvl="1" indent="-342900" eaLnBrk="1" hangingPunct="1">
              <a:lnSpc>
                <a:spcPct val="90000"/>
              </a:lnSpc>
              <a:buFont typeface="Wingdings" pitchFamily="-84" charset="2"/>
              <a:buChar char="n"/>
            </a:pPr>
            <a:r>
              <a:rPr lang="en-US" sz="2400" dirty="0" smtClean="0">
                <a:solidFill>
                  <a:srgbClr val="800000"/>
                </a:solidFill>
                <a:cs typeface="ＭＳ Ｐゴシック" pitchFamily="-84" charset="-128"/>
              </a:rPr>
              <a:t>Integer is a quantized set with respect to real numbers</a:t>
            </a:r>
          </a:p>
          <a:p>
            <a:pPr marL="342900" indent="-342900" algn="l" eaLnBrk="1" hangingPunct="1">
              <a:lnSpc>
                <a:spcPct val="90000"/>
              </a:lnSpc>
              <a:buFont typeface="Wingdings" pitchFamily="-84" charset="2"/>
              <a:buChar char="n"/>
            </a:pPr>
            <a:r>
              <a:rPr lang="en-US" sz="2800" dirty="0" smtClean="0">
                <a:solidFill>
                  <a:srgbClr val="3333CC"/>
                </a:solidFill>
                <a:cs typeface="ＭＳ Ｐゴシック" pitchFamily="-84" charset="-128"/>
              </a:rPr>
              <a:t>Some examples of quantization?</a:t>
            </a:r>
          </a:p>
          <a:p>
            <a:pPr marL="1085850" lvl="1" indent="-342900" eaLnBrk="1" hangingPunct="1">
              <a:lnSpc>
                <a:spcPct val="90000"/>
              </a:lnSpc>
              <a:buFont typeface="Wingdings" pitchFamily="-84" charset="2"/>
              <a:buChar char="n"/>
            </a:pPr>
            <a:r>
              <a:rPr lang="en-US" sz="2400" dirty="0" smtClean="0">
                <a:solidFill>
                  <a:srgbClr val="3333CC"/>
                </a:solidFill>
                <a:cs typeface="ＭＳ Ｐゴシック" pitchFamily="-84" charset="-128"/>
              </a:rPr>
              <a:t>Digital photos</a:t>
            </a:r>
          </a:p>
          <a:p>
            <a:pPr marL="1085850" lvl="1" indent="-342900" eaLnBrk="1" hangingPunct="1">
              <a:lnSpc>
                <a:spcPct val="90000"/>
              </a:lnSpc>
              <a:buFont typeface="Wingdings" pitchFamily="-84" charset="2"/>
              <a:buChar char="n"/>
            </a:pPr>
            <a:r>
              <a:rPr lang="en-US" sz="2400" dirty="0" smtClean="0">
                <a:solidFill>
                  <a:srgbClr val="3333CC"/>
                </a:solidFill>
                <a:cs typeface="ＭＳ Ｐゴシック" pitchFamily="-84" charset="-128"/>
              </a:rPr>
              <a:t>Lego blocks</a:t>
            </a:r>
          </a:p>
          <a:p>
            <a:pPr marL="1085850" lvl="1" indent="-342900" eaLnBrk="1" hangingPunct="1">
              <a:lnSpc>
                <a:spcPct val="90000"/>
              </a:lnSpc>
              <a:buFont typeface="Wingdings" pitchFamily="-84" charset="2"/>
              <a:buChar char="n"/>
            </a:pPr>
            <a:r>
              <a:rPr lang="en-US" sz="2400" dirty="0" smtClean="0">
                <a:solidFill>
                  <a:srgbClr val="3333CC"/>
                </a:solidFill>
                <a:cs typeface="ＭＳ Ｐゴシック" pitchFamily="-84" charset="-128"/>
              </a:rPr>
              <a:t>Electric charge</a:t>
            </a:r>
          </a:p>
          <a:p>
            <a:pPr marL="1085850" lvl="1" indent="-342900" eaLnBrk="1" hangingPunct="1">
              <a:lnSpc>
                <a:spcPct val="90000"/>
              </a:lnSpc>
              <a:buFont typeface="Wingdings" pitchFamily="-84" charset="2"/>
              <a:buChar char="n"/>
            </a:pPr>
            <a:r>
              <a:rPr lang="en-US" sz="2400" dirty="0" smtClean="0">
                <a:solidFill>
                  <a:srgbClr val="3333CC"/>
                </a:solidFill>
                <a:cs typeface="ＭＳ Ｐゴシック" pitchFamily="-84" charset="-128"/>
              </a:rPr>
              <a:t>Photon (a quanta of light) energy</a:t>
            </a:r>
          </a:p>
          <a:p>
            <a:pPr marL="1085850" lvl="1" indent="-342900" eaLnBrk="1" hangingPunct="1">
              <a:lnSpc>
                <a:spcPct val="90000"/>
              </a:lnSpc>
              <a:buFont typeface="Wingdings" pitchFamily="-84" charset="2"/>
              <a:buChar char="n"/>
            </a:pPr>
            <a:r>
              <a:rPr lang="en-US" sz="2400" dirty="0" smtClean="0">
                <a:solidFill>
                  <a:srgbClr val="3333CC"/>
                </a:solidFill>
                <a:cs typeface="ＭＳ Ｐゴシック" pitchFamily="-84" charset="-128"/>
              </a:rPr>
              <a:t>Angular momentum</a:t>
            </a:r>
          </a:p>
          <a:p>
            <a:pPr marL="1085850" lvl="1" indent="-342900" eaLnBrk="1" hangingPunct="1">
              <a:lnSpc>
                <a:spcPct val="90000"/>
              </a:lnSpc>
              <a:buFont typeface="Wingdings" pitchFamily="-84" charset="2"/>
              <a:buChar char="n"/>
            </a:pPr>
            <a:r>
              <a:rPr lang="en-US" sz="2400" dirty="0" smtClean="0">
                <a:solidFill>
                  <a:srgbClr val="3333CC"/>
                </a:solidFill>
                <a:cs typeface="ＭＳ Ｐゴシック" pitchFamily="-84" charset="-128"/>
              </a:rPr>
              <a:t>Etc…</a:t>
            </a:r>
          </a:p>
          <a:p>
            <a:pPr marL="1085850" lvl="1" indent="-342900" eaLnBrk="1" hangingPunct="1">
              <a:lnSpc>
                <a:spcPct val="90000"/>
              </a:lnSpc>
              <a:buFont typeface="Wingdings" pitchFamily="-84" charset="2"/>
              <a:buChar char="n"/>
            </a:pPr>
            <a:endParaRPr lang="en-US" sz="2400" dirty="0">
              <a:solidFill>
                <a:srgbClr val="3333CC"/>
              </a:solidFill>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Slide Number Placeholder 4"/>
          <p:cNvSpPr>
            <a:spLocks noGrp="1"/>
          </p:cNvSpPr>
          <p:nvPr>
            <p:ph type="sldNum" sz="quarter" idx="12"/>
          </p:nvPr>
        </p:nvSpPr>
        <p:spPr/>
        <p:txBody>
          <a:bodyPr/>
          <a:lstStyle/>
          <a:p>
            <a:pPr>
              <a:defRPr/>
            </a:pPr>
            <a:fld id="{3DD774B2-BEFC-0F4C-8EFB-A9A3D81A594A}" type="slidenum">
              <a:rPr lang="en-US" smtClean="0"/>
              <a:pPr>
                <a:defRPr/>
              </a:pPr>
              <a:t>42</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wipe(left)">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wipe(left)">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wipe(left)">
                                      <p:cBhvr>
                                        <p:cTn id="17" dur="500"/>
                                        <p:tgtEl>
                                          <p:spTgt spid="17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wipe(left)">
                                      <p:cBhvr>
                                        <p:cTn id="22" dur="500"/>
                                        <p:tgtEl>
                                          <p:spTgt spid="174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wipe(left)">
                                      <p:cBhvr>
                                        <p:cTn id="27" dur="500"/>
                                        <p:tgtEl>
                                          <p:spTgt spid="174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7411">
                                            <p:txEl>
                                              <p:pRg st="5" end="5"/>
                                            </p:txEl>
                                          </p:spTgt>
                                        </p:tgtEl>
                                        <p:attrNameLst>
                                          <p:attrName>style.visibility</p:attrName>
                                        </p:attrNameLst>
                                      </p:cBhvr>
                                      <p:to>
                                        <p:strVal val="visible"/>
                                      </p:to>
                                    </p:set>
                                    <p:animEffect transition="in" filter="wipe(left)">
                                      <p:cBhvr>
                                        <p:cTn id="32" dur="500"/>
                                        <p:tgtEl>
                                          <p:spTgt spid="174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7411">
                                            <p:txEl>
                                              <p:pRg st="6" end="6"/>
                                            </p:txEl>
                                          </p:spTgt>
                                        </p:tgtEl>
                                        <p:attrNameLst>
                                          <p:attrName>style.visibility</p:attrName>
                                        </p:attrNameLst>
                                      </p:cBhvr>
                                      <p:to>
                                        <p:strVal val="visible"/>
                                      </p:to>
                                    </p:set>
                                    <p:animEffect transition="in" filter="wipe(left)">
                                      <p:cBhvr>
                                        <p:cTn id="37" dur="500"/>
                                        <p:tgtEl>
                                          <p:spTgt spid="174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7411">
                                            <p:txEl>
                                              <p:pRg st="7" end="7"/>
                                            </p:txEl>
                                          </p:spTgt>
                                        </p:tgtEl>
                                        <p:attrNameLst>
                                          <p:attrName>style.visibility</p:attrName>
                                        </p:attrNameLst>
                                      </p:cBhvr>
                                      <p:to>
                                        <p:strVal val="visible"/>
                                      </p:to>
                                    </p:set>
                                    <p:animEffect transition="in" filter="wipe(left)">
                                      <p:cBhvr>
                                        <p:cTn id="42" dur="500"/>
                                        <p:tgtEl>
                                          <p:spTgt spid="1741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7411">
                                            <p:txEl>
                                              <p:pRg st="8" end="8"/>
                                            </p:txEl>
                                          </p:spTgt>
                                        </p:tgtEl>
                                        <p:attrNameLst>
                                          <p:attrName>style.visibility</p:attrName>
                                        </p:attrNameLst>
                                      </p:cBhvr>
                                      <p:to>
                                        <p:strVal val="visible"/>
                                      </p:to>
                                    </p:set>
                                    <p:animEffect transition="in" filter="wipe(left)">
                                      <p:cBhvr>
                                        <p:cTn id="47" dur="500"/>
                                        <p:tgtEl>
                                          <p:spTgt spid="1741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7411">
                                            <p:txEl>
                                              <p:pRg st="9" end="9"/>
                                            </p:txEl>
                                          </p:spTgt>
                                        </p:tgtEl>
                                        <p:attrNameLst>
                                          <p:attrName>style.visibility</p:attrName>
                                        </p:attrNameLst>
                                      </p:cBhvr>
                                      <p:to>
                                        <p:strVal val="visible"/>
                                      </p:to>
                                    </p:set>
                                    <p:animEffect transition="in" filter="wipe(left)">
                                      <p:cBhvr>
                                        <p:cTn id="52" dur="500"/>
                                        <p:tgtEl>
                                          <p:spTgt spid="174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457200" y="0"/>
            <a:ext cx="8229600" cy="865187"/>
          </a:xfrm>
        </p:spPr>
        <p:txBody>
          <a:bodyPr/>
          <a:lstStyle/>
          <a:p>
            <a:pPr eaLnBrk="1" hangingPunct="1"/>
            <a:r>
              <a:rPr lang="en-US" dirty="0" err="1" smtClean="0">
                <a:cs typeface="ＭＳ Ｐゴシック" pitchFamily="-84" charset="-128"/>
              </a:rPr>
              <a:t>Röntgen’</a:t>
            </a:r>
            <a:r>
              <a:rPr lang="en-US" altLang="ja-JP" dirty="0" err="1" smtClean="0">
                <a:cs typeface="ＭＳ Ｐゴシック" pitchFamily="-84" charset="-128"/>
              </a:rPr>
              <a:t>s</a:t>
            </a:r>
            <a:r>
              <a:rPr lang="en-US" altLang="ja-JP" dirty="0" smtClean="0">
                <a:cs typeface="ＭＳ Ｐゴシック" pitchFamily="-84" charset="-128"/>
              </a:rPr>
              <a:t> </a:t>
            </a:r>
            <a:r>
              <a:rPr lang="en-US" altLang="ja-JP" dirty="0">
                <a:cs typeface="ＭＳ Ｐゴシック" pitchFamily="-84" charset="-128"/>
              </a:rPr>
              <a:t>X Ray Tube</a:t>
            </a:r>
            <a:endParaRPr lang="en-US" dirty="0">
              <a:cs typeface="ＭＳ Ｐゴシック" pitchFamily="-84" charset="-128"/>
            </a:endParaRPr>
          </a:p>
        </p:txBody>
      </p:sp>
      <p:sp>
        <p:nvSpPr>
          <p:cNvPr id="20484" name="Rectangle 3"/>
          <p:cNvSpPr>
            <a:spLocks noGrp="1" noChangeArrowheads="1"/>
          </p:cNvSpPr>
          <p:nvPr>
            <p:ph type="body" sz="half" idx="1"/>
          </p:nvPr>
        </p:nvSpPr>
        <p:spPr>
          <a:xfrm>
            <a:off x="228600" y="762000"/>
            <a:ext cx="8686800" cy="1752600"/>
          </a:xfrm>
        </p:spPr>
        <p:txBody>
          <a:bodyPr/>
          <a:lstStyle/>
          <a:p>
            <a:pPr eaLnBrk="1" hangingPunct="1"/>
            <a:r>
              <a:rPr lang="en-US" sz="2800" dirty="0" err="1">
                <a:cs typeface="ＭＳ Ｐゴシック" pitchFamily="-84" charset="-128"/>
              </a:rPr>
              <a:t>Röntgen</a:t>
            </a:r>
            <a:r>
              <a:rPr lang="en-US" sz="2800" dirty="0" smtClean="0">
                <a:cs typeface="ＭＳ Ｐゴシック" pitchFamily="-84" charset="-128"/>
              </a:rPr>
              <a:t> produced </a:t>
            </a:r>
            <a:r>
              <a:rPr lang="en-US" sz="2800" dirty="0">
                <a:cs typeface="ＭＳ Ｐゴシック" pitchFamily="-84" charset="-128"/>
              </a:rPr>
              <a:t>x-ray</a:t>
            </a:r>
            <a:r>
              <a:rPr lang="en-US" sz="2800" dirty="0" smtClean="0">
                <a:cs typeface="ＭＳ Ｐゴシック" pitchFamily="-84" charset="-128"/>
              </a:rPr>
              <a:t> by </a:t>
            </a:r>
            <a:r>
              <a:rPr lang="en-US" sz="2800" dirty="0">
                <a:cs typeface="ＭＳ Ｐゴシック" pitchFamily="-84" charset="-128"/>
              </a:rPr>
              <a:t>allowing cathode rays to impact the glass wall of the </a:t>
            </a:r>
            <a:r>
              <a:rPr lang="en-US" sz="2800" dirty="0" smtClean="0">
                <a:cs typeface="ＭＳ Ｐゴシック" pitchFamily="-84" charset="-128"/>
              </a:rPr>
              <a:t>tube.  </a:t>
            </a:r>
          </a:p>
          <a:p>
            <a:pPr eaLnBrk="1" hangingPunct="1"/>
            <a:r>
              <a:rPr lang="en-US" sz="2800" dirty="0" smtClean="0">
                <a:cs typeface="ＭＳ Ｐゴシック" pitchFamily="-84" charset="-128"/>
              </a:rPr>
              <a:t>Took image </a:t>
            </a:r>
            <a:r>
              <a:rPr lang="en-US" sz="2800" dirty="0">
                <a:cs typeface="ＭＳ Ｐゴシック" pitchFamily="-84" charset="-128"/>
              </a:rPr>
              <a:t>the bones of a hand on a phosphorescent screen. </a:t>
            </a:r>
          </a:p>
          <a:p>
            <a:pPr algn="ctr" eaLnBrk="1" hangingPunct="1"/>
            <a:endParaRPr lang="en-US" sz="2800" dirty="0">
              <a:cs typeface="ＭＳ Ｐゴシック" pitchFamily="-84" charset="-128"/>
            </a:endParaRPr>
          </a:p>
          <a:p>
            <a:pPr algn="ctr" eaLnBrk="1" hangingPunct="1"/>
            <a:endParaRPr lang="en-US" dirty="0">
              <a:cs typeface="ＭＳ Ｐゴシック" pitchFamily="-84" charset="-128"/>
            </a:endParaRPr>
          </a:p>
        </p:txBody>
      </p:sp>
      <p:pic>
        <p:nvPicPr>
          <p:cNvPr id="20485" name="Picture 1"/>
          <p:cNvPicPr>
            <a:picLocks/>
          </p:cNvPicPr>
          <p:nvPr/>
        </p:nvPicPr>
        <p:blipFill>
          <a:blip r:embed="rId2"/>
          <a:srcRect/>
          <a:stretch>
            <a:fillRect/>
          </a:stretch>
        </p:blipFill>
        <p:spPr bwMode="auto">
          <a:xfrm>
            <a:off x="457200" y="2362200"/>
            <a:ext cx="5410200" cy="3581400"/>
          </a:xfrm>
          <a:prstGeom prst="rect">
            <a:avLst/>
          </a:prstGeom>
          <a:noFill/>
          <a:ln w="9525">
            <a:noFill/>
            <a:miter lim="800000"/>
            <a:headEnd/>
            <a:tailEnd/>
          </a:ln>
        </p:spPr>
      </p:pic>
      <p:sp>
        <p:nvSpPr>
          <p:cNvPr id="5" name="Rectangle 4"/>
          <p:cNvSpPr/>
          <p:nvPr/>
        </p:nvSpPr>
        <p:spPr bwMode="auto">
          <a:xfrm>
            <a:off x="457200" y="2438400"/>
            <a:ext cx="3581400" cy="3733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 name="Rectangle 5"/>
          <p:cNvSpPr/>
          <p:nvPr/>
        </p:nvSpPr>
        <p:spPr bwMode="auto">
          <a:xfrm>
            <a:off x="4038600" y="2362200"/>
            <a:ext cx="2438400" cy="3733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 name="Date Placeholder 6"/>
          <p:cNvSpPr>
            <a:spLocks noGrp="1"/>
          </p:cNvSpPr>
          <p:nvPr>
            <p:ph type="dt" sz="half" idx="10"/>
          </p:nvPr>
        </p:nvSpPr>
        <p:spPr/>
        <p:txBody>
          <a:bodyPr/>
          <a:lstStyle/>
          <a:p>
            <a:pPr>
              <a:defRPr/>
            </a:pPr>
            <a:r>
              <a:rPr lang="en-US" smtClean="0"/>
              <a:t>Monday, Oct. 8, 2012</a:t>
            </a:r>
            <a:endParaRPr lang="en-US"/>
          </a:p>
        </p:txBody>
      </p:sp>
      <p:sp>
        <p:nvSpPr>
          <p:cNvPr id="8" name="Slide Number Placeholder 7"/>
          <p:cNvSpPr>
            <a:spLocks noGrp="1"/>
          </p:cNvSpPr>
          <p:nvPr>
            <p:ph type="sldNum" sz="quarter" idx="12"/>
          </p:nvPr>
        </p:nvSpPr>
        <p:spPr/>
        <p:txBody>
          <a:bodyPr/>
          <a:lstStyle/>
          <a:p>
            <a:fld id="{FDDAF44D-5BDC-464D-BFC2-357404B9B058}" type="slidenum">
              <a:rPr lang="en-US" smtClean="0"/>
              <a:pPr/>
              <a:t>43</a:t>
            </a:fld>
            <a:endParaRPr lang="en-US"/>
          </a:p>
        </p:txBody>
      </p:sp>
      <p:sp>
        <p:nvSpPr>
          <p:cNvPr id="9" name="Footer Placeholder 8"/>
          <p:cNvSpPr>
            <a:spLocks noGrp="1"/>
          </p:cNvSpPr>
          <p:nvPr>
            <p:ph type="ftr" sz="quarter" idx="11"/>
          </p:nvPr>
        </p:nvSpPr>
        <p:spPr/>
        <p:txBody>
          <a:bodyPr/>
          <a:lstStyle/>
          <a:p>
            <a:pPr>
              <a:defRPr/>
            </a:pPr>
            <a:r>
              <a:rPr lang="en-US" smtClean="0"/>
              <a:t>PHYS 3313-001, Fall 2012                      Dr. Jaehoon Yu</a:t>
            </a:r>
            <a:endParaRPr lang="en-US"/>
          </a:p>
        </p:txBody>
      </p:sp>
      <p:pic>
        <p:nvPicPr>
          <p:cNvPr id="10" name="Picture 1"/>
          <p:cNvPicPr>
            <a:picLocks/>
          </p:cNvPicPr>
          <p:nvPr/>
        </p:nvPicPr>
        <p:blipFill>
          <a:blip r:embed="rId3"/>
          <a:srcRect/>
          <a:stretch>
            <a:fillRect/>
          </a:stretch>
        </p:blipFill>
        <p:spPr bwMode="auto">
          <a:xfrm>
            <a:off x="6629400" y="2362200"/>
            <a:ext cx="2133600" cy="3657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484">
                                            <p:txEl>
                                              <p:pRg st="0" end="0"/>
                                            </p:txEl>
                                          </p:spTgt>
                                        </p:tgtEl>
                                        <p:attrNameLst>
                                          <p:attrName>style.visibility</p:attrName>
                                        </p:attrNameLst>
                                      </p:cBhvr>
                                      <p:to>
                                        <p:strVal val="visible"/>
                                      </p:to>
                                    </p:set>
                                    <p:animEffect transition="in" filter="wipe(left)">
                                      <p:cBhvr>
                                        <p:cTn id="7" dur="500"/>
                                        <p:tgtEl>
                                          <p:spTgt spid="204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484">
                                            <p:txEl>
                                              <p:pRg st="1" end="1"/>
                                            </p:txEl>
                                          </p:spTgt>
                                        </p:tgtEl>
                                        <p:attrNameLst>
                                          <p:attrName>style.visibility</p:attrName>
                                        </p:attrNameLst>
                                      </p:cBhvr>
                                      <p:to>
                                        <p:strVal val="visible"/>
                                      </p:to>
                                    </p:set>
                                    <p:animEffect transition="in" filter="wipe(left)">
                                      <p:cBhvr>
                                        <p:cTn id="12" dur="500"/>
                                        <p:tgtEl>
                                          <p:spTgt spid="204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xit" presetSubtype="0" fill="hold" grpId="0" nodeType="clickEffect">
                                  <p:stCondLst>
                                    <p:cond delay="0"/>
                                  </p:stCondLst>
                                  <p:childTnLst>
                                    <p:anim calcmode="lin" valueType="num">
                                      <p:cBhvr>
                                        <p:cTn id="16" dur="500"/>
                                        <p:tgtEl>
                                          <p:spTgt spid="5"/>
                                        </p:tgtEl>
                                        <p:attrNameLst>
                                          <p:attrName>ppt_w</p:attrName>
                                        </p:attrNameLst>
                                      </p:cBhvr>
                                      <p:tavLst>
                                        <p:tav tm="0">
                                          <p:val>
                                            <p:strVal val="ppt_w"/>
                                          </p:val>
                                        </p:tav>
                                        <p:tav tm="100000">
                                          <p:val>
                                            <p:fltVal val="0"/>
                                          </p:val>
                                        </p:tav>
                                      </p:tavLst>
                                    </p:anim>
                                    <p:anim calcmode="lin" valueType="num">
                                      <p:cBhvr>
                                        <p:cTn id="17" dur="500"/>
                                        <p:tgtEl>
                                          <p:spTgt spid="5"/>
                                        </p:tgtEl>
                                        <p:attrNameLst>
                                          <p:attrName>ppt_h</p:attrName>
                                        </p:attrNameLst>
                                      </p:cBhvr>
                                      <p:tavLst>
                                        <p:tav tm="0">
                                          <p:val>
                                            <p:strVal val="ppt_h"/>
                                          </p:val>
                                        </p:tav>
                                        <p:tav tm="100000">
                                          <p:val>
                                            <p:fltVal val="0"/>
                                          </p:val>
                                        </p:tav>
                                      </p:tavLst>
                                    </p:anim>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3" presetClass="exit" presetSubtype="0" fill="hold" grpId="0" nodeType="clickEffect">
                                  <p:stCondLst>
                                    <p:cond delay="0"/>
                                  </p:stCondLst>
                                  <p:childTnLst>
                                    <p:anim calcmode="lin" valueType="num">
                                      <p:cBhvr>
                                        <p:cTn id="23" dur="500"/>
                                        <p:tgtEl>
                                          <p:spTgt spid="6"/>
                                        </p:tgtEl>
                                        <p:attrNameLst>
                                          <p:attrName>ppt_w</p:attrName>
                                        </p:attrNameLst>
                                      </p:cBhvr>
                                      <p:tavLst>
                                        <p:tav tm="0">
                                          <p:val>
                                            <p:strVal val="ppt_w"/>
                                          </p:val>
                                        </p:tav>
                                        <p:tav tm="100000">
                                          <p:val>
                                            <p:fltVal val="0"/>
                                          </p:val>
                                        </p:tav>
                                      </p:tavLst>
                                    </p:anim>
                                    <p:anim calcmode="lin" valueType="num">
                                      <p:cBhvr>
                                        <p:cTn id="24" dur="500"/>
                                        <p:tgtEl>
                                          <p:spTgt spid="6"/>
                                        </p:tgtEl>
                                        <p:attrNameLst>
                                          <p:attrName>ppt_h</p:attrName>
                                        </p:attrNameLst>
                                      </p:cBhvr>
                                      <p:tavLst>
                                        <p:tav tm="0">
                                          <p:val>
                                            <p:strVal val="ppt_h"/>
                                          </p:val>
                                        </p:tav>
                                        <p:tav tm="100000">
                                          <p:val>
                                            <p:fltVal val="0"/>
                                          </p:val>
                                        </p:tav>
                                      </p:tavLst>
                                    </p:anim>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uild="p"/>
      <p:bldP spid="5" grpId="0" animBg="1"/>
      <p:bldP spid="6" grpId="0" animBg="1"/>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76201"/>
            <a:ext cx="8229600" cy="838200"/>
          </a:xfrm>
        </p:spPr>
        <p:txBody>
          <a:bodyPr/>
          <a:lstStyle/>
          <a:p>
            <a:pPr eaLnBrk="1" hangingPunct="1"/>
            <a:r>
              <a:rPr lang="en-US" sz="4000" dirty="0" smtClean="0">
                <a:cs typeface="ＭＳ Ｐゴシック" pitchFamily="-84" charset="-128"/>
              </a:rPr>
              <a:t>J.J. Thomson’</a:t>
            </a:r>
            <a:r>
              <a:rPr lang="en-US" altLang="ja-JP" sz="4000" dirty="0" smtClean="0">
                <a:cs typeface="ＭＳ Ｐゴシック" pitchFamily="-84" charset="-128"/>
              </a:rPr>
              <a:t>s </a:t>
            </a:r>
            <a:r>
              <a:rPr lang="en-US" altLang="ja-JP" sz="4000" dirty="0">
                <a:cs typeface="ＭＳ Ｐゴシック" pitchFamily="-84" charset="-128"/>
              </a:rPr>
              <a:t>Cathode-Ray Experiment</a:t>
            </a:r>
            <a:endParaRPr lang="en-US" sz="4000" dirty="0">
              <a:cs typeface="ＭＳ Ｐゴシック" pitchFamily="-84" charset="-128"/>
            </a:endParaRPr>
          </a:p>
        </p:txBody>
      </p:sp>
      <p:sp>
        <p:nvSpPr>
          <p:cNvPr id="21507" name="Rectangle 3"/>
          <p:cNvSpPr>
            <a:spLocks noGrp="1" noChangeArrowheads="1"/>
          </p:cNvSpPr>
          <p:nvPr>
            <p:ph type="body" sz="half" idx="1"/>
          </p:nvPr>
        </p:nvSpPr>
        <p:spPr>
          <a:xfrm>
            <a:off x="381000" y="838200"/>
            <a:ext cx="8383588" cy="1525587"/>
          </a:xfrm>
        </p:spPr>
        <p:txBody>
          <a:bodyPr/>
          <a:lstStyle/>
          <a:p>
            <a:pPr eaLnBrk="1" hangingPunct="1"/>
            <a:r>
              <a:rPr lang="en-US" sz="2800" dirty="0">
                <a:cs typeface="ＭＳ Ｐゴシック" pitchFamily="-84" charset="-128"/>
              </a:rPr>
              <a:t>Thomson</a:t>
            </a:r>
            <a:r>
              <a:rPr lang="en-US" sz="2800" dirty="0" smtClean="0">
                <a:cs typeface="ＭＳ Ｐゴシック" pitchFamily="-84" charset="-128"/>
              </a:rPr>
              <a:t> showed </a:t>
            </a:r>
            <a:r>
              <a:rPr lang="en-US" sz="2800" dirty="0">
                <a:cs typeface="ＭＳ Ｐゴシック" pitchFamily="-84" charset="-128"/>
              </a:rPr>
              <a:t>that the cathode rays were negatively charged particles (electrons</a:t>
            </a:r>
            <a:r>
              <a:rPr lang="en-US" sz="2800" dirty="0" smtClean="0">
                <a:cs typeface="ＭＳ Ｐゴシック" pitchFamily="-84" charset="-128"/>
              </a:rPr>
              <a:t>)!  How?</a:t>
            </a:r>
          </a:p>
          <a:p>
            <a:pPr lvl="1" eaLnBrk="1" hangingPunct="1"/>
            <a:r>
              <a:rPr lang="en-US" sz="2400" dirty="0" smtClean="0">
                <a:cs typeface="ＭＳ Ｐゴシック" pitchFamily="-84" charset="-128"/>
              </a:rPr>
              <a:t>By </a:t>
            </a:r>
            <a:r>
              <a:rPr lang="en-US" sz="2400" dirty="0">
                <a:cs typeface="ＭＳ Ｐゴシック" pitchFamily="-84" charset="-128"/>
              </a:rPr>
              <a:t>deflecting them in electric and magnetic fields.</a:t>
            </a:r>
            <a:endParaRPr lang="en-US" sz="2400" dirty="0">
              <a:solidFill>
                <a:srgbClr val="FFFF00"/>
              </a:solidFill>
              <a:cs typeface="ＭＳ Ｐゴシック" pitchFamily="-84" charset="-128"/>
            </a:endParaRPr>
          </a:p>
        </p:txBody>
      </p:sp>
      <p:pic>
        <p:nvPicPr>
          <p:cNvPr id="21509" name="Picture 1"/>
          <p:cNvPicPr>
            <a:picLocks/>
          </p:cNvPicPr>
          <p:nvPr/>
        </p:nvPicPr>
        <p:blipFill>
          <a:blip r:embed="rId2"/>
          <a:srcRect/>
          <a:stretch>
            <a:fillRect/>
          </a:stretch>
        </p:blipFill>
        <p:spPr bwMode="auto">
          <a:xfrm>
            <a:off x="1143000" y="2590800"/>
            <a:ext cx="6781800" cy="34290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r>
              <a:rPr lang="en-US" smtClean="0"/>
              <a:t>Monday, Oct. 8, 2012</a:t>
            </a:r>
            <a:endParaRPr lang="en-US"/>
          </a:p>
        </p:txBody>
      </p:sp>
      <p:sp>
        <p:nvSpPr>
          <p:cNvPr id="6" name="Slide Number Placeholder 5"/>
          <p:cNvSpPr>
            <a:spLocks noGrp="1"/>
          </p:cNvSpPr>
          <p:nvPr>
            <p:ph type="sldNum" sz="quarter" idx="12"/>
          </p:nvPr>
        </p:nvSpPr>
        <p:spPr/>
        <p:txBody>
          <a:bodyPr/>
          <a:lstStyle/>
          <a:p>
            <a:fld id="{FDDAF44D-5BDC-464D-BFC2-357404B9B058}" type="slidenum">
              <a:rPr lang="en-US" smtClean="0"/>
              <a:pPr/>
              <a:t>44</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left)">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wipe(left)">
                                      <p:cBhvr>
                                        <p:cTn id="12" dur="500"/>
                                        <p:tgtEl>
                                          <p:spTgt spid="215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21509"/>
                                        </p:tgtEl>
                                        <p:attrNameLst>
                                          <p:attrName>style.visibility</p:attrName>
                                        </p:attrNameLst>
                                      </p:cBhvr>
                                      <p:to>
                                        <p:strVal val="visible"/>
                                      </p:to>
                                    </p:set>
                                    <p:anim calcmode="lin" valueType="num">
                                      <p:cBhvr>
                                        <p:cTn id="17" dur="500" fill="hold"/>
                                        <p:tgtEl>
                                          <p:spTgt spid="21509"/>
                                        </p:tgtEl>
                                        <p:attrNameLst>
                                          <p:attrName>ppt_w</p:attrName>
                                        </p:attrNameLst>
                                      </p:cBhvr>
                                      <p:tavLst>
                                        <p:tav tm="0">
                                          <p:val>
                                            <p:fltVal val="0"/>
                                          </p:val>
                                        </p:tav>
                                        <p:tav tm="100000">
                                          <p:val>
                                            <p:strVal val="#ppt_w"/>
                                          </p:val>
                                        </p:tav>
                                      </p:tavLst>
                                    </p:anim>
                                    <p:anim calcmode="lin" valueType="num">
                                      <p:cBhvr>
                                        <p:cTn id="18" dur="500" fill="hold"/>
                                        <p:tgtEl>
                                          <p:spTgt spid="21509"/>
                                        </p:tgtEl>
                                        <p:attrNameLst>
                                          <p:attrName>ppt_h</p:attrName>
                                        </p:attrNameLst>
                                      </p:cBhvr>
                                      <p:tavLst>
                                        <p:tav tm="0">
                                          <p:val>
                                            <p:fltVal val="0"/>
                                          </p:val>
                                        </p:tav>
                                        <p:tav tm="100000">
                                          <p:val>
                                            <p:strVal val="#ppt_h"/>
                                          </p:val>
                                        </p:tav>
                                      </p:tavLst>
                                    </p:anim>
                                    <p:animEffect transition="in" filter="fade">
                                      <p:cBhvr>
                                        <p:cTn id="19"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457200" y="762000"/>
            <a:ext cx="8382000" cy="1447800"/>
          </a:xfrm>
        </p:spPr>
        <p:txBody>
          <a:bodyPr/>
          <a:lstStyle/>
          <a:p>
            <a:pPr eaLnBrk="1" hangingPunct="1"/>
            <a:r>
              <a:rPr lang="en-US" sz="2800" dirty="0" smtClean="0">
                <a:cs typeface="ＭＳ Ｐゴシック" pitchFamily="-84" charset="-128"/>
              </a:rPr>
              <a:t>Thomson </a:t>
            </a:r>
            <a:r>
              <a:rPr lang="en-US" altLang="ja-JP" sz="2800" dirty="0" smtClean="0">
                <a:cs typeface="ＭＳ Ｐゴシック" pitchFamily="-84" charset="-128"/>
              </a:rPr>
              <a:t>measured </a:t>
            </a:r>
            <a:r>
              <a:rPr lang="en-US" altLang="ja-JP" sz="2800" dirty="0">
                <a:cs typeface="ＭＳ Ｐゴシック" pitchFamily="-84" charset="-128"/>
              </a:rPr>
              <a:t>the ratio of the </a:t>
            </a:r>
            <a:r>
              <a:rPr lang="en-US" altLang="ja-JP" sz="2800" dirty="0" smtClean="0">
                <a:cs typeface="ＭＳ Ｐゴシック" pitchFamily="-84" charset="-128"/>
              </a:rPr>
              <a:t>electron’s </a:t>
            </a:r>
            <a:r>
              <a:rPr lang="en-US" altLang="ja-JP" sz="2800" dirty="0">
                <a:cs typeface="ＭＳ Ｐゴシック" pitchFamily="-84" charset="-128"/>
              </a:rPr>
              <a:t>charge to mass</a:t>
            </a:r>
            <a:r>
              <a:rPr lang="en-US" altLang="ja-JP" sz="2800" dirty="0" smtClean="0">
                <a:cs typeface="ＭＳ Ｐゴシック" pitchFamily="-84" charset="-128"/>
              </a:rPr>
              <a:t> by sending electrons </a:t>
            </a:r>
            <a:r>
              <a:rPr lang="en-US" altLang="ja-JP" sz="2800" dirty="0">
                <a:cs typeface="ＭＳ Ｐゴシック" pitchFamily="-84" charset="-128"/>
              </a:rPr>
              <a:t>through a region containing a magnetic field perpendicular to an electric field.</a:t>
            </a:r>
            <a:endParaRPr lang="en-US" sz="2800" dirty="0">
              <a:cs typeface="ＭＳ Ｐゴシック" pitchFamily="-84" charset="-128"/>
            </a:endParaRPr>
          </a:p>
        </p:txBody>
      </p:sp>
      <p:sp>
        <p:nvSpPr>
          <p:cNvPr id="22531" name="Rectangle 9"/>
          <p:cNvSpPr>
            <a:spLocks noGrp="1" noChangeArrowheads="1"/>
          </p:cNvSpPr>
          <p:nvPr>
            <p:ph type="title"/>
          </p:nvPr>
        </p:nvSpPr>
        <p:spPr>
          <a:xfrm>
            <a:off x="457200" y="0"/>
            <a:ext cx="8229600" cy="941387"/>
          </a:xfrm>
        </p:spPr>
        <p:txBody>
          <a:bodyPr/>
          <a:lstStyle/>
          <a:p>
            <a:pPr eaLnBrk="1" hangingPunct="1"/>
            <a:r>
              <a:rPr lang="en-US" dirty="0" smtClean="0">
                <a:cs typeface="ＭＳ Ｐゴシック" pitchFamily="-84" charset="-128"/>
              </a:rPr>
              <a:t>Thomson’</a:t>
            </a:r>
            <a:r>
              <a:rPr lang="en-US" altLang="ja-JP" dirty="0" smtClean="0">
                <a:cs typeface="ＭＳ Ｐゴシック" pitchFamily="-84" charset="-128"/>
              </a:rPr>
              <a:t>s </a:t>
            </a:r>
            <a:r>
              <a:rPr lang="en-US" altLang="ja-JP" dirty="0">
                <a:cs typeface="ＭＳ Ｐゴシック" pitchFamily="-84" charset="-128"/>
              </a:rPr>
              <a:t>Experiment</a:t>
            </a:r>
            <a:endParaRPr lang="en-US" dirty="0">
              <a:cs typeface="ＭＳ Ｐゴシック" pitchFamily="-84" charset="-128"/>
            </a:endParaRPr>
          </a:p>
        </p:txBody>
      </p:sp>
      <p:pic>
        <p:nvPicPr>
          <p:cNvPr id="22533" name="Picture 1"/>
          <p:cNvPicPr>
            <a:picLocks/>
          </p:cNvPicPr>
          <p:nvPr/>
        </p:nvPicPr>
        <p:blipFill>
          <a:blip r:embed="rId2"/>
          <a:srcRect/>
          <a:stretch>
            <a:fillRect/>
          </a:stretch>
        </p:blipFill>
        <p:spPr bwMode="auto">
          <a:xfrm>
            <a:off x="228600" y="2362200"/>
            <a:ext cx="4724400" cy="35052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r>
              <a:rPr lang="en-US" smtClean="0"/>
              <a:t>Monday, Oct. 8, 2012</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45</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sp>
        <p:nvSpPr>
          <p:cNvPr id="8" name="Rectangle 35"/>
          <p:cNvSpPr txBox="1">
            <a:spLocks noChangeArrowheads="1"/>
          </p:cNvSpPr>
          <p:nvPr/>
        </p:nvSpPr>
        <p:spPr bwMode="auto">
          <a:xfrm>
            <a:off x="5334000" y="2362200"/>
            <a:ext cx="3505200"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Measure the </a:t>
            </a:r>
            <a:r>
              <a:rPr lang="en-US" sz="2800" kern="0" dirty="0" smtClean="0">
                <a:solidFill>
                  <a:schemeClr val="accent2"/>
                </a:solidFill>
                <a:latin typeface="+mn-lt"/>
                <a:ea typeface="ＭＳ Ｐゴシック" pitchFamily="-1" charset="-128"/>
                <a:cs typeface="ＭＳ Ｐゴシック" pitchFamily="-84" charset="-128"/>
              </a:rPr>
              <a:t>deflection angle with only 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Turn on and adjust </a:t>
            </a:r>
            <a:r>
              <a:rPr kumimoji="0" lang="en-US" sz="2800" b="0" i="0" u="none" strike="noStrike" kern="0" cap="none" spc="0" normalizeH="0" baseline="0" noProof="0" smtClean="0">
                <a:ln>
                  <a:noFill/>
                </a:ln>
                <a:solidFill>
                  <a:schemeClr val="accent2"/>
                </a:solidFill>
                <a:effectLst/>
                <a:uLnTx/>
                <a:uFillTx/>
                <a:latin typeface="+mn-lt"/>
                <a:ea typeface="ＭＳ Ｐゴシック" pitchFamily="-1" charset="-128"/>
                <a:cs typeface="ＭＳ Ｐゴシック" pitchFamily="-84" charset="-128"/>
              </a:rPr>
              <a:t>B field </a:t>
            </a:r>
            <a:r>
              <a:rPr kumimoji="0" lang="en-US" sz="2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till </a:t>
            </a:r>
            <a:r>
              <a:rPr lang="en-US" sz="2800" kern="0" dirty="0" smtClean="0">
                <a:solidFill>
                  <a:schemeClr val="accent2"/>
                </a:solidFill>
                <a:latin typeface="+mn-lt"/>
                <a:ea typeface="ＭＳ Ｐゴシック" pitchFamily="-1" charset="-128"/>
                <a:cs typeface="ＭＳ Ｐゴシック" pitchFamily="-84" charset="-128"/>
              </a:rPr>
              <a:t>no deflection!</a:t>
            </a:r>
            <a:endParaRPr kumimoji="0" lang="en-US" sz="2800" b="0" i="0" u="none" strike="noStrike" kern="0" cap="none" spc="0" normalizeH="0" baseline="0" noProof="0" dirty="0">
              <a:ln>
                <a:noFill/>
              </a:ln>
              <a:solidFill>
                <a:schemeClr val="accent2"/>
              </a:solidFill>
              <a:effectLst/>
              <a:uLnTx/>
              <a:uFillTx/>
              <a:latin typeface="+mn-lt"/>
              <a:ea typeface="ＭＳ Ｐゴシック" pitchFamily="-1" charset="-128"/>
              <a:cs typeface="ＭＳ Ｐゴシック" pitchFamily="-84" charset="-128"/>
            </a:endParaRPr>
          </a:p>
        </p:txBody>
      </p:sp>
      <p:sp>
        <p:nvSpPr>
          <p:cNvPr id="9" name="Rectangle 35"/>
          <p:cNvSpPr txBox="1">
            <a:spLocks noChangeArrowheads="1"/>
          </p:cNvSpPr>
          <p:nvPr/>
        </p:nvSpPr>
        <p:spPr bwMode="auto">
          <a:xfrm>
            <a:off x="5410200" y="4419600"/>
            <a:ext cx="3505200"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800" kern="0" dirty="0" smtClean="0">
                <a:solidFill>
                  <a:schemeClr val="accent2"/>
                </a:solidFill>
                <a:latin typeface="+mn-lt"/>
                <a:ea typeface="ＭＳ Ｐゴシック" pitchFamily="-1" charset="-128"/>
                <a:cs typeface="ＭＳ Ｐゴシック" pitchFamily="-84" charset="-128"/>
              </a:rPr>
              <a:t>What do we know?</a:t>
            </a:r>
          </a:p>
          <a:p>
            <a:pPr marL="800100" lvl="1" indent="-342900">
              <a:spcBef>
                <a:spcPct val="20000"/>
              </a:spcBef>
              <a:buFontTx/>
              <a:buChar char="•"/>
            </a:pPr>
            <a:r>
              <a:rPr lang="en-US" kern="0" dirty="0" smtClean="0">
                <a:solidFill>
                  <a:srgbClr val="660066"/>
                </a:solidFill>
                <a:latin typeface="Lucida Calligraphy"/>
                <a:ea typeface="ＭＳ Ｐゴシック" pitchFamily="-1" charset="-128"/>
                <a:cs typeface="Lucida Calligraphy"/>
              </a:rPr>
              <a:t>l</a:t>
            </a:r>
            <a:r>
              <a:rPr kumimoji="0" lang="en-US" b="0" i="0" u="none" strike="noStrike" kern="0" cap="none" spc="0" normalizeH="0" baseline="0" noProof="0" dirty="0" smtClean="0">
                <a:ln>
                  <a:noFill/>
                </a:ln>
                <a:solidFill>
                  <a:srgbClr val="660066"/>
                </a:solidFill>
                <a:effectLst/>
                <a:uLnTx/>
                <a:uFillTx/>
                <a:latin typeface="+mn-lt"/>
                <a:ea typeface="ＭＳ Ｐゴシック" pitchFamily="-1" charset="-128"/>
                <a:cs typeface="ＭＳ Ｐゴシック" pitchFamily="-84" charset="-128"/>
              </a:rPr>
              <a:t>, </a:t>
            </a:r>
            <a:r>
              <a:rPr lang="en-US" kern="0" dirty="0" smtClean="0">
                <a:solidFill>
                  <a:srgbClr val="660066"/>
                </a:solidFill>
                <a:latin typeface="+mn-lt"/>
                <a:ea typeface="ＭＳ Ｐゴシック" pitchFamily="-1" charset="-128"/>
                <a:cs typeface="ＭＳ Ｐゴシック" pitchFamily="-84" charset="-128"/>
              </a:rPr>
              <a:t>B, E and </a:t>
            </a:r>
            <a:r>
              <a:rPr lang="en-US" kern="0" dirty="0" err="1" smtClean="0">
                <a:solidFill>
                  <a:srgbClr val="660066"/>
                </a:solidFill>
                <a:latin typeface="Symbol" charset="2"/>
                <a:ea typeface="ＭＳ Ｐゴシック" pitchFamily="-1" charset="-128"/>
                <a:cs typeface="Symbol" charset="2"/>
              </a:rPr>
              <a:t>θ</a:t>
            </a:r>
            <a:endParaRPr lang="en-US" kern="0" dirty="0" smtClean="0">
              <a:solidFill>
                <a:srgbClr val="660066"/>
              </a:solidFill>
              <a:latin typeface="Symbol" charset="2"/>
              <a:ea typeface="ＭＳ Ｐゴシック" pitchFamily="-1" charset="-128"/>
              <a:cs typeface="Symbol" charset="2"/>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accent2"/>
                </a:solidFill>
                <a:effectLst/>
                <a:uLnTx/>
                <a:uFillTx/>
                <a:latin typeface="+mj-lt"/>
                <a:ea typeface="ＭＳ Ｐゴシック" pitchFamily="-1" charset="-128"/>
                <a:cs typeface="Symbol" charset="2"/>
              </a:rPr>
              <a:t>What do we not know?</a:t>
            </a:r>
          </a:p>
          <a:p>
            <a:pPr marL="800100" lvl="1" indent="-342900">
              <a:spcBef>
                <a:spcPct val="20000"/>
              </a:spcBef>
              <a:buFontTx/>
              <a:buChar char="•"/>
            </a:pPr>
            <a:r>
              <a:rPr lang="en-US" kern="0" dirty="0" smtClean="0">
                <a:solidFill>
                  <a:srgbClr val="660066"/>
                </a:solidFill>
                <a:latin typeface="Lucida Calligraphy"/>
                <a:ea typeface="ＭＳ Ｐゴシック" pitchFamily="-1" charset="-128"/>
                <a:cs typeface="Lucida Calligraphy"/>
              </a:rPr>
              <a:t>v</a:t>
            </a:r>
            <a:r>
              <a:rPr lang="en-US" kern="0" baseline="-25000" dirty="0" smtClean="0">
                <a:solidFill>
                  <a:srgbClr val="660066"/>
                </a:solidFill>
                <a:latin typeface="+mj-lt"/>
                <a:ea typeface="ＭＳ Ｐゴシック" pitchFamily="-1" charset="-128"/>
                <a:cs typeface="Symbol" charset="2"/>
              </a:rPr>
              <a:t>0</a:t>
            </a:r>
            <a:r>
              <a:rPr lang="en-US" kern="0" dirty="0" smtClean="0">
                <a:solidFill>
                  <a:srgbClr val="660066"/>
                </a:solidFill>
                <a:latin typeface="+mj-lt"/>
                <a:ea typeface="ＭＳ Ｐゴシック" pitchFamily="-1" charset="-128"/>
                <a:cs typeface="Symbol" charset="2"/>
              </a:rPr>
              <a:t>, </a:t>
            </a:r>
            <a:r>
              <a:rPr lang="en-US" kern="0" dirty="0" err="1" smtClean="0">
                <a:solidFill>
                  <a:srgbClr val="660066"/>
                </a:solidFill>
                <a:latin typeface="+mj-lt"/>
                <a:ea typeface="ＭＳ Ｐゴシック" pitchFamily="-1" charset="-128"/>
                <a:cs typeface="Symbol" charset="2"/>
              </a:rPr>
              <a:t>q</a:t>
            </a:r>
            <a:r>
              <a:rPr lang="en-US" kern="0" dirty="0" smtClean="0">
                <a:solidFill>
                  <a:srgbClr val="660066"/>
                </a:solidFill>
                <a:latin typeface="+mj-lt"/>
                <a:ea typeface="ＭＳ Ｐゴシック" pitchFamily="-1" charset="-128"/>
                <a:cs typeface="Symbol" charset="2"/>
              </a:rPr>
              <a:t> and </a:t>
            </a:r>
            <a:r>
              <a:rPr lang="en-US" kern="0" dirty="0" err="1" smtClean="0">
                <a:solidFill>
                  <a:srgbClr val="660066"/>
                </a:solidFill>
                <a:latin typeface="+mj-lt"/>
                <a:ea typeface="ＭＳ Ｐゴシック" pitchFamily="-1" charset="-128"/>
                <a:cs typeface="Symbol" charset="2"/>
              </a:rPr>
              <a:t>m</a:t>
            </a:r>
            <a:endParaRPr kumimoji="0" lang="en-US" b="0" i="0" u="none" strike="noStrike" kern="0" cap="none" spc="0" normalizeH="0" baseline="0" noProof="0" dirty="0">
              <a:ln>
                <a:noFill/>
              </a:ln>
              <a:solidFill>
                <a:srgbClr val="660066"/>
              </a:solidFill>
              <a:effectLst/>
              <a:uLnTx/>
              <a:uFillTx/>
              <a:latin typeface="+mj-lt"/>
              <a:ea typeface="ＭＳ Ｐゴシック" pitchFamily="-1" charset="-128"/>
              <a:cs typeface="Symbol"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533"/>
                                        </p:tgtEl>
                                        <p:attrNameLst>
                                          <p:attrName>style.visibility</p:attrName>
                                        </p:attrNameLst>
                                      </p:cBhvr>
                                      <p:to>
                                        <p:strVal val="visible"/>
                                      </p:to>
                                    </p:set>
                                    <p:animEffect transition="in" filter="wipe(left)">
                                      <p:cBhvr>
                                        <p:cTn id="12" dur="500"/>
                                        <p:tgtEl>
                                          <p:spTgt spid="225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left)">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left)">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left)">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9">
                                            <p:txEl>
                                              <p:pRg st="1" end="1"/>
                                            </p:txEl>
                                          </p:spTgt>
                                        </p:tgtEl>
                                        <p:attrNameLst>
                                          <p:attrName>style.visibility</p:attrName>
                                        </p:attrNameLst>
                                      </p:cBhvr>
                                      <p:to>
                                        <p:strVal val="visible"/>
                                      </p:to>
                                    </p:set>
                                    <p:animEffect transition="in" filter="wipe(left)">
                                      <p:cBhvr>
                                        <p:cTn id="32" dur="500"/>
                                        <p:tgtEl>
                                          <p:spTgt spid="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9">
                                            <p:txEl>
                                              <p:pRg st="2" end="2"/>
                                            </p:txEl>
                                          </p:spTgt>
                                        </p:tgtEl>
                                        <p:attrNameLst>
                                          <p:attrName>style.visibility</p:attrName>
                                        </p:attrNameLst>
                                      </p:cBhvr>
                                      <p:to>
                                        <p:strVal val="visible"/>
                                      </p:to>
                                    </p:set>
                                    <p:animEffect transition="in" filter="wipe(left)">
                                      <p:cBhvr>
                                        <p:cTn id="37" dur="500"/>
                                        <p:tgtEl>
                                          <p:spTgt spid="9">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9">
                                            <p:txEl>
                                              <p:pRg st="3" end="3"/>
                                            </p:txEl>
                                          </p:spTgt>
                                        </p:tgtEl>
                                        <p:attrNameLst>
                                          <p:attrName>style.visibility</p:attrName>
                                        </p:attrNameLst>
                                      </p:cBhvr>
                                      <p:to>
                                        <p:strVal val="visible"/>
                                      </p:to>
                                    </p:set>
                                    <p:animEffect transition="in" filter="wipe(left)">
                                      <p:cBhvr>
                                        <p:cTn id="4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P spid="8" grpId="0" build="p"/>
      <p:bldP spid="9" grpId="0" build="p"/>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457200" y="685800"/>
            <a:ext cx="8382000" cy="1447800"/>
          </a:xfrm>
        </p:spPr>
        <p:txBody>
          <a:bodyPr/>
          <a:lstStyle/>
          <a:p>
            <a:pPr eaLnBrk="1" hangingPunct="1"/>
            <a:r>
              <a:rPr lang="en-US" sz="2000" dirty="0" smtClean="0">
                <a:cs typeface="ＭＳ Ｐゴシック" pitchFamily="-84" charset="-128"/>
              </a:rPr>
              <a:t>In an experiment similar to Thomson’s, we use deflecting plates 5.0cm in length with an electric field of 1.2x10</a:t>
            </a:r>
            <a:r>
              <a:rPr lang="en-US" sz="2000" baseline="30000" dirty="0" smtClean="0">
                <a:cs typeface="ＭＳ Ｐゴシック" pitchFamily="-84" charset="-128"/>
              </a:rPr>
              <a:t>4</a:t>
            </a:r>
            <a:r>
              <a:rPr lang="en-US" sz="2000" dirty="0" smtClean="0">
                <a:cs typeface="ＭＳ Ｐゴシック" pitchFamily="-84" charset="-128"/>
              </a:rPr>
              <a:t>V/m.  Without the magnetic field, we find an angular deflection of 30</a:t>
            </a:r>
            <a:r>
              <a:rPr lang="en-US" sz="2000" baseline="30000" dirty="0" smtClean="0">
                <a:cs typeface="ＭＳ Ｐゴシック" pitchFamily="-84" charset="-128"/>
              </a:rPr>
              <a:t>o</a:t>
            </a:r>
            <a:r>
              <a:rPr lang="en-US" sz="2000" dirty="0" smtClean="0">
                <a:cs typeface="ＭＳ Ｐゴシック" pitchFamily="-84" charset="-128"/>
              </a:rPr>
              <a:t>, and with a magnetic field of 8.8x10</a:t>
            </a:r>
            <a:r>
              <a:rPr lang="en-US" sz="2000" baseline="30000" dirty="0" smtClean="0">
                <a:cs typeface="ＭＳ Ｐゴシック" pitchFamily="-84" charset="-128"/>
              </a:rPr>
              <a:t>-4</a:t>
            </a:r>
            <a:r>
              <a:rPr lang="en-US" sz="2000" dirty="0" smtClean="0">
                <a:cs typeface="ＭＳ Ｐゴシック" pitchFamily="-84" charset="-128"/>
              </a:rPr>
              <a:t>T we find no deflection.  What is the initial velocity of the electron and its </a:t>
            </a:r>
            <a:r>
              <a:rPr lang="en-US" sz="2000" dirty="0" err="1" smtClean="0">
                <a:cs typeface="ＭＳ Ｐゴシック" pitchFamily="-84" charset="-128"/>
              </a:rPr>
              <a:t>q/m</a:t>
            </a:r>
            <a:r>
              <a:rPr lang="en-US" sz="2000" dirty="0" smtClean="0">
                <a:cs typeface="ＭＳ Ｐゴシック" pitchFamily="-84" charset="-128"/>
              </a:rPr>
              <a:t>?</a:t>
            </a:r>
            <a:endParaRPr lang="en-US" sz="2000" dirty="0">
              <a:cs typeface="ＭＳ Ｐゴシック" pitchFamily="-84" charset="-128"/>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dirty="0" smtClean="0">
                <a:cs typeface="ＭＳ Ｐゴシック" pitchFamily="-84" charset="-128"/>
              </a:rPr>
              <a:t>Ex 3.1: Thomson’s experiment</a:t>
            </a:r>
            <a:endParaRPr lang="en-US"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Monday, Oct. 8, 2012</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46</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sp>
        <p:nvSpPr>
          <p:cNvPr id="9" name="Rectangle 35"/>
          <p:cNvSpPr txBox="1">
            <a:spLocks noChangeArrowheads="1"/>
          </p:cNvSpPr>
          <p:nvPr/>
        </p:nvSpPr>
        <p:spPr bwMode="auto">
          <a:xfrm>
            <a:off x="381000" y="2057400"/>
            <a:ext cx="85344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First v</a:t>
            </a:r>
            <a:r>
              <a:rPr kumimoji="0" lang="en-US" sz="2000" b="0" i="0" u="none" strike="noStrike" kern="0" cap="none" spc="0" normalizeH="0" baseline="-25000" noProof="0" dirty="0" smtClean="0">
                <a:ln>
                  <a:noFill/>
                </a:ln>
                <a:solidFill>
                  <a:schemeClr val="accent2"/>
                </a:solidFill>
                <a:effectLst/>
                <a:uLnTx/>
                <a:uFillTx/>
                <a:latin typeface="+mn-lt"/>
                <a:ea typeface="ＭＳ Ｐゴシック" pitchFamily="-1" charset="-128"/>
                <a:cs typeface="ＭＳ Ｐゴシック" pitchFamily="-84" charset="-128"/>
              </a:rPr>
              <a:t>0</a:t>
            </a:r>
            <a:r>
              <a:rPr kumimoji="0" lang="en-US" sz="20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rPr>
              <a:t> using E and B, we obtain: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sz="2000" kern="0" baseline="0" dirty="0" smtClean="0">
              <a:solidFill>
                <a:schemeClr val="accent2"/>
              </a:solidFill>
              <a:latin typeface="+mn-lt"/>
              <a:ea typeface="ＭＳ Ｐゴシック" pitchFamily="-1" charset="-128"/>
              <a:cs typeface="ＭＳ Ｐゴシック" pitchFamily="-84"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sz="2000" kern="0" baseline="0" dirty="0" smtClean="0">
              <a:solidFill>
                <a:schemeClr val="accent2"/>
              </a:solidFill>
              <a:latin typeface="+mn-lt"/>
              <a:ea typeface="ＭＳ Ｐゴシック" pitchFamily="-1" charset="-128"/>
              <a:cs typeface="ＭＳ Ｐゴシック" pitchFamily="-84"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noProof="0" dirty="0" err="1" smtClean="0">
                <a:ln>
                  <a:noFill/>
                </a:ln>
                <a:solidFill>
                  <a:schemeClr val="accent2"/>
                </a:solidFill>
                <a:effectLst/>
                <a:uLnTx/>
                <a:uFillTx/>
                <a:latin typeface="+mn-lt"/>
                <a:ea typeface="ＭＳ Ｐゴシック" pitchFamily="-1" charset="-128"/>
                <a:cs typeface="ＭＳ Ｐゴシック" pitchFamily="-84" charset="-128"/>
              </a:rPr>
              <a:t>q/m</a:t>
            </a:r>
            <a:r>
              <a:rPr kumimoji="0" lang="en-US" sz="20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rPr>
              <a:t> is then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sz="2000" kern="0" baseline="0" dirty="0" smtClean="0">
              <a:solidFill>
                <a:schemeClr val="accent2"/>
              </a:solidFill>
              <a:latin typeface="+mn-lt"/>
              <a:ea typeface="ＭＳ Ｐゴシック" pitchFamily="-1" charset="-128"/>
              <a:cs typeface="ＭＳ Ｐゴシック" pitchFamily="-84"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sz="2000" kern="0" baseline="0" dirty="0" smtClean="0">
              <a:solidFill>
                <a:schemeClr val="accent2"/>
              </a:solidFill>
              <a:latin typeface="+mn-lt"/>
              <a:ea typeface="ＭＳ Ｐゴシック" pitchFamily="-1" charset="-128"/>
              <a:cs typeface="ＭＳ Ｐゴシック" pitchFamily="-84"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000" kern="0" noProof="0" dirty="0" smtClean="0">
                <a:solidFill>
                  <a:schemeClr val="accent2"/>
                </a:solidFill>
                <a:latin typeface="+mn-lt"/>
                <a:ea typeface="ＭＳ Ｐゴシック" pitchFamily="-1" charset="-128"/>
                <a:cs typeface="ＭＳ Ｐゴシック" pitchFamily="-84" charset="-128"/>
              </a:rPr>
              <a:t>What is the actual value of </a:t>
            </a:r>
            <a:r>
              <a:rPr lang="en-US" sz="2000" kern="0" noProof="0" dirty="0" err="1" smtClean="0">
                <a:solidFill>
                  <a:schemeClr val="accent2"/>
                </a:solidFill>
                <a:latin typeface="+mn-lt"/>
                <a:ea typeface="ＭＳ Ｐゴシック" pitchFamily="-1" charset="-128"/>
                <a:cs typeface="ＭＳ Ｐゴシック" pitchFamily="-84" charset="-128"/>
              </a:rPr>
              <a:t>q/m</a:t>
            </a:r>
            <a:r>
              <a:rPr lang="en-US" sz="2000" kern="0" noProof="0" dirty="0" smtClean="0">
                <a:solidFill>
                  <a:schemeClr val="accent2"/>
                </a:solidFill>
                <a:latin typeface="+mn-lt"/>
                <a:ea typeface="ＭＳ Ｐゴシック" pitchFamily="-1" charset="-128"/>
                <a:cs typeface="ＭＳ Ｐゴシック" pitchFamily="-84" charset="-128"/>
              </a:rPr>
              <a:t> using the known quantities?</a:t>
            </a:r>
            <a:endParaRPr kumimoji="0" lang="en-US" sz="20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endParaRPr>
          </a:p>
        </p:txBody>
      </p:sp>
      <p:graphicFrame>
        <p:nvGraphicFramePr>
          <p:cNvPr id="333826" name="Object 2"/>
          <p:cNvGraphicFramePr>
            <a:graphicFrameLocks noChangeAspect="1"/>
          </p:cNvGraphicFramePr>
          <p:nvPr/>
        </p:nvGraphicFramePr>
        <p:xfrm>
          <a:off x="1371600" y="2590800"/>
          <a:ext cx="2035175" cy="914400"/>
        </p:xfrm>
        <a:graphic>
          <a:graphicData uri="http://schemas.openxmlformats.org/presentationml/2006/ole">
            <p:oleObj spid="_x0000_s249858" name="Equation" r:id="rId3" imgW="876300" imgH="393700" progId="Equation.DSMT4">
              <p:embed/>
            </p:oleObj>
          </a:graphicData>
        </a:graphic>
      </p:graphicFrame>
      <p:graphicFrame>
        <p:nvGraphicFramePr>
          <p:cNvPr id="333827" name="Object 3"/>
          <p:cNvGraphicFramePr>
            <a:graphicFrameLocks noChangeAspect="1"/>
          </p:cNvGraphicFramePr>
          <p:nvPr/>
        </p:nvGraphicFramePr>
        <p:xfrm>
          <a:off x="914400" y="3886200"/>
          <a:ext cx="2093912" cy="914400"/>
        </p:xfrm>
        <a:graphic>
          <a:graphicData uri="http://schemas.openxmlformats.org/presentationml/2006/ole">
            <p:oleObj spid="_x0000_s249859" name="Equation" r:id="rId4" imgW="901700" imgH="393700" progId="Equation.DSMT4">
              <p:embed/>
            </p:oleObj>
          </a:graphicData>
        </a:graphic>
      </p:graphicFrame>
      <p:graphicFrame>
        <p:nvGraphicFramePr>
          <p:cNvPr id="333828" name="Object 4"/>
          <p:cNvGraphicFramePr>
            <a:graphicFrameLocks noChangeAspect="1"/>
          </p:cNvGraphicFramePr>
          <p:nvPr/>
        </p:nvGraphicFramePr>
        <p:xfrm>
          <a:off x="3429000" y="2514600"/>
          <a:ext cx="1828800" cy="973138"/>
        </p:xfrm>
        <a:graphic>
          <a:graphicData uri="http://schemas.openxmlformats.org/presentationml/2006/ole">
            <p:oleObj spid="_x0000_s249860" name="Equation" r:id="rId5" imgW="787400" imgH="419100" progId="Equation.DSMT4">
              <p:embed/>
            </p:oleObj>
          </a:graphicData>
        </a:graphic>
      </p:graphicFrame>
      <p:graphicFrame>
        <p:nvGraphicFramePr>
          <p:cNvPr id="333829" name="Object 5"/>
          <p:cNvGraphicFramePr>
            <a:graphicFrameLocks noChangeAspect="1"/>
          </p:cNvGraphicFramePr>
          <p:nvPr/>
        </p:nvGraphicFramePr>
        <p:xfrm>
          <a:off x="5262562" y="2743200"/>
          <a:ext cx="1976438" cy="530225"/>
        </p:xfrm>
        <a:graphic>
          <a:graphicData uri="http://schemas.openxmlformats.org/presentationml/2006/ole">
            <p:oleObj spid="_x0000_s249861" name="Equation" r:id="rId6" imgW="850900" imgH="228600" progId="Equation.DSMT4">
              <p:embed/>
            </p:oleObj>
          </a:graphicData>
        </a:graphic>
      </p:graphicFrame>
      <p:graphicFrame>
        <p:nvGraphicFramePr>
          <p:cNvPr id="333830" name="Object 6"/>
          <p:cNvGraphicFramePr>
            <a:graphicFrameLocks noChangeAspect="1"/>
          </p:cNvGraphicFramePr>
          <p:nvPr/>
        </p:nvGraphicFramePr>
        <p:xfrm>
          <a:off x="3048000" y="3886200"/>
          <a:ext cx="2890838" cy="1179513"/>
        </p:xfrm>
        <a:graphic>
          <a:graphicData uri="http://schemas.openxmlformats.org/presentationml/2006/ole">
            <p:oleObj spid="_x0000_s249862" name="Equation" r:id="rId7" imgW="1244600" imgH="508000" progId="Equation.DSMT4">
              <p:embed/>
            </p:oleObj>
          </a:graphicData>
        </a:graphic>
      </p:graphicFrame>
      <p:graphicFrame>
        <p:nvGraphicFramePr>
          <p:cNvPr id="333831" name="Object 7"/>
          <p:cNvGraphicFramePr>
            <a:graphicFrameLocks noChangeAspect="1"/>
          </p:cNvGraphicFramePr>
          <p:nvPr/>
        </p:nvGraphicFramePr>
        <p:xfrm>
          <a:off x="5894388" y="4114800"/>
          <a:ext cx="2182812" cy="530225"/>
        </p:xfrm>
        <a:graphic>
          <a:graphicData uri="http://schemas.openxmlformats.org/presentationml/2006/ole">
            <p:oleObj spid="_x0000_s249863" name="Equation" r:id="rId8" imgW="939800" imgH="228600" progId="Equation.DSMT4">
              <p:embed/>
            </p:oleObj>
          </a:graphicData>
        </a:graphic>
      </p:graphicFrame>
      <p:graphicFrame>
        <p:nvGraphicFramePr>
          <p:cNvPr id="333832" name="Object 8"/>
          <p:cNvGraphicFramePr>
            <a:graphicFrameLocks noChangeAspect="1"/>
          </p:cNvGraphicFramePr>
          <p:nvPr/>
        </p:nvGraphicFramePr>
        <p:xfrm>
          <a:off x="1787525" y="5429250"/>
          <a:ext cx="4884738" cy="819150"/>
        </p:xfrm>
        <a:graphic>
          <a:graphicData uri="http://schemas.openxmlformats.org/presentationml/2006/ole">
            <p:oleObj spid="_x0000_s249864" name="Equation" r:id="rId9" imgW="2501900" imgH="41910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33826"/>
                                        </p:tgtEl>
                                        <p:attrNameLst>
                                          <p:attrName>style.visibility</p:attrName>
                                        </p:attrNameLst>
                                      </p:cBhvr>
                                      <p:to>
                                        <p:strVal val="visible"/>
                                      </p:to>
                                    </p:set>
                                    <p:animEffect transition="in" filter="wipe(left)">
                                      <p:cBhvr>
                                        <p:cTn id="17" dur="500"/>
                                        <p:tgtEl>
                                          <p:spTgt spid="3338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33828"/>
                                        </p:tgtEl>
                                        <p:attrNameLst>
                                          <p:attrName>style.visibility</p:attrName>
                                        </p:attrNameLst>
                                      </p:cBhvr>
                                      <p:to>
                                        <p:strVal val="visible"/>
                                      </p:to>
                                    </p:set>
                                    <p:animEffect transition="in" filter="wipe(left)">
                                      <p:cBhvr>
                                        <p:cTn id="22" dur="500"/>
                                        <p:tgtEl>
                                          <p:spTgt spid="3338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33829"/>
                                        </p:tgtEl>
                                        <p:attrNameLst>
                                          <p:attrName>style.visibility</p:attrName>
                                        </p:attrNameLst>
                                      </p:cBhvr>
                                      <p:to>
                                        <p:strVal val="visible"/>
                                      </p:to>
                                    </p:set>
                                    <p:animEffect transition="in" filter="wipe(left)">
                                      <p:cBhvr>
                                        <p:cTn id="27" dur="500"/>
                                        <p:tgtEl>
                                          <p:spTgt spid="3338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33827"/>
                                        </p:tgtEl>
                                        <p:attrNameLst>
                                          <p:attrName>style.visibility</p:attrName>
                                        </p:attrNameLst>
                                      </p:cBhvr>
                                      <p:to>
                                        <p:strVal val="visible"/>
                                      </p:to>
                                    </p:set>
                                    <p:animEffect transition="in" filter="wipe(left)">
                                      <p:cBhvr>
                                        <p:cTn id="37" dur="500"/>
                                        <p:tgtEl>
                                          <p:spTgt spid="3338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33830"/>
                                        </p:tgtEl>
                                        <p:attrNameLst>
                                          <p:attrName>style.visibility</p:attrName>
                                        </p:attrNameLst>
                                      </p:cBhvr>
                                      <p:to>
                                        <p:strVal val="visible"/>
                                      </p:to>
                                    </p:set>
                                    <p:animEffect transition="in" filter="wipe(left)">
                                      <p:cBhvr>
                                        <p:cTn id="42" dur="500"/>
                                        <p:tgtEl>
                                          <p:spTgt spid="3338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33831"/>
                                        </p:tgtEl>
                                        <p:attrNameLst>
                                          <p:attrName>style.visibility</p:attrName>
                                        </p:attrNameLst>
                                      </p:cBhvr>
                                      <p:to>
                                        <p:strVal val="visible"/>
                                      </p:to>
                                    </p:set>
                                    <p:animEffect transition="in" filter="wipe(left)">
                                      <p:cBhvr>
                                        <p:cTn id="47" dur="500"/>
                                        <p:tgtEl>
                                          <p:spTgt spid="33383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9">
                                            <p:txEl>
                                              <p:pRg st="8" end="8"/>
                                            </p:txEl>
                                          </p:spTgt>
                                        </p:tgtEl>
                                        <p:attrNameLst>
                                          <p:attrName>style.visibility</p:attrName>
                                        </p:attrNameLst>
                                      </p:cBhvr>
                                      <p:to>
                                        <p:strVal val="visible"/>
                                      </p:to>
                                    </p:set>
                                    <p:animEffect transition="in" filter="wipe(left)">
                                      <p:cBhvr>
                                        <p:cTn id="52" dur="500"/>
                                        <p:tgtEl>
                                          <p:spTgt spid="9">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33832"/>
                                        </p:tgtEl>
                                        <p:attrNameLst>
                                          <p:attrName>style.visibility</p:attrName>
                                        </p:attrNameLst>
                                      </p:cBhvr>
                                      <p:to>
                                        <p:strVal val="visible"/>
                                      </p:to>
                                    </p:set>
                                    <p:animEffect transition="in" filter="wipe(left)">
                                      <p:cBhvr>
                                        <p:cTn id="57" dur="500"/>
                                        <p:tgtEl>
                                          <p:spTgt spid="333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P spid="9" grpId="0" build="p"/>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3" name="AutoShape 3"/>
          <p:cNvSpPr>
            <a:spLocks noGrp="1" noChangeAspect="1" noChangeArrowheads="1"/>
          </p:cNvSpPr>
          <p:nvPr>
            <p:ph type="body" sz="half" idx="1"/>
          </p:nvPr>
        </p:nvSpPr>
        <p:spPr>
          <a:xfrm>
            <a:off x="457200" y="914400"/>
            <a:ext cx="8383587" cy="1447800"/>
          </a:xfrm>
          <a:extLst>
            <a:ext uri="{91240B29-F687-4f45-9708-019B960494DF}"/>
          </a:extLst>
        </p:spPr>
        <p:txBody>
          <a:bodyPr/>
          <a:lstStyle/>
          <a:p>
            <a:r>
              <a:rPr lang="en-US" sz="2800" dirty="0" smtClean="0">
                <a:ea typeface="Times New Roman" pitchFamily="-84" charset="0"/>
                <a:cs typeface="Times New Roman" pitchFamily="-84" charset="0"/>
              </a:rPr>
              <a:t>Millikan (and Fletcher) in 1909 measured charge of electron, showed that free electric charge is in multiples of the basic charge of an electron</a:t>
            </a:r>
            <a:endParaRPr lang="en-US" sz="2800" dirty="0">
              <a:ea typeface="Times New Roman" pitchFamily="-84" charset="0"/>
              <a:cs typeface="Times New Roman" pitchFamily="-84" charset="0"/>
            </a:endParaRPr>
          </a:p>
        </p:txBody>
      </p:sp>
      <p:sp>
        <p:nvSpPr>
          <p:cNvPr id="51202" name="Rectangle 2"/>
          <p:cNvSpPr>
            <a:spLocks noGrp="1" noChangeArrowheads="1"/>
          </p:cNvSpPr>
          <p:nvPr>
            <p:ph type="title"/>
          </p:nvPr>
        </p:nvSpPr>
        <p:spPr>
          <a:xfrm>
            <a:off x="457200" y="76200"/>
            <a:ext cx="8229600" cy="865187"/>
          </a:xfrm>
        </p:spPr>
        <p:txBody>
          <a:bodyPr/>
          <a:lstStyle/>
          <a:p>
            <a:pPr eaLnBrk="1" hangingPunct="1">
              <a:defRPr/>
            </a:pPr>
            <a:r>
              <a:rPr lang="en-US" dirty="0" smtClean="0">
                <a:cs typeface="+mj-cs"/>
              </a:rPr>
              <a:t>Determination of Electron Charge</a:t>
            </a:r>
          </a:p>
        </p:txBody>
      </p:sp>
      <p:pic>
        <p:nvPicPr>
          <p:cNvPr id="24581" name="Picture 17" descr="0304b"/>
          <p:cNvPicPr>
            <a:picLocks noChangeAspect="1" noChangeArrowheads="1"/>
          </p:cNvPicPr>
          <p:nvPr/>
        </p:nvPicPr>
        <p:blipFill>
          <a:blip r:embed="rId2"/>
          <a:srcRect b="7475"/>
          <a:stretch>
            <a:fillRect/>
          </a:stretch>
        </p:blipFill>
        <p:spPr bwMode="auto">
          <a:xfrm>
            <a:off x="4876800" y="2362200"/>
            <a:ext cx="4252913" cy="3124200"/>
          </a:xfrm>
          <a:prstGeom prst="rect">
            <a:avLst/>
          </a:prstGeom>
          <a:noFill/>
          <a:ln w="9525">
            <a:noFill/>
            <a:miter lim="800000"/>
            <a:headEnd/>
            <a:tailEnd/>
          </a:ln>
        </p:spPr>
      </p:pic>
      <p:pic>
        <p:nvPicPr>
          <p:cNvPr id="24582" name="Picture 1"/>
          <p:cNvPicPr>
            <a:picLocks/>
          </p:cNvPicPr>
          <p:nvPr/>
        </p:nvPicPr>
        <p:blipFill>
          <a:blip r:embed="rId3"/>
          <a:srcRect/>
          <a:stretch>
            <a:fillRect/>
          </a:stretch>
        </p:blipFill>
        <p:spPr bwMode="auto">
          <a:xfrm>
            <a:off x="38100" y="2362200"/>
            <a:ext cx="4800600" cy="31242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Monday, Oct. 8, 2012</a:t>
            </a:r>
            <a:endParaRPr lang="en-US"/>
          </a:p>
        </p:txBody>
      </p:sp>
      <p:sp>
        <p:nvSpPr>
          <p:cNvPr id="7" name="Slide Number Placeholder 6"/>
          <p:cNvSpPr>
            <a:spLocks noGrp="1"/>
          </p:cNvSpPr>
          <p:nvPr>
            <p:ph type="sldNum" sz="quarter" idx="12"/>
          </p:nvPr>
        </p:nvSpPr>
        <p:spPr/>
        <p:txBody>
          <a:bodyPr/>
          <a:lstStyle/>
          <a:p>
            <a:fld id="{FDDAF44D-5BDC-464D-BFC2-357404B9B058}" type="slidenum">
              <a:rPr lang="en-US" smtClean="0"/>
              <a:pPr/>
              <a:t>47</a:t>
            </a:fld>
            <a:endParaRPr lang="en-US"/>
          </a:p>
        </p:txBody>
      </p:sp>
      <p:sp>
        <p:nvSpPr>
          <p:cNvPr id="8" name="Footer Placeholder 7"/>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wipe(left)">
                                      <p:cBhvr>
                                        <p:cTn id="7" dur="500"/>
                                        <p:tgtEl>
                                          <p:spTgt spid="51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4582"/>
                                        </p:tgtEl>
                                        <p:attrNameLst>
                                          <p:attrName>style.visibility</p:attrName>
                                        </p:attrNameLst>
                                      </p:cBhvr>
                                      <p:to>
                                        <p:strVal val="visible"/>
                                      </p:to>
                                    </p:set>
                                    <p:anim calcmode="lin" valueType="num">
                                      <p:cBhvr>
                                        <p:cTn id="12" dur="500" fill="hold"/>
                                        <p:tgtEl>
                                          <p:spTgt spid="24582"/>
                                        </p:tgtEl>
                                        <p:attrNameLst>
                                          <p:attrName>ppt_w</p:attrName>
                                        </p:attrNameLst>
                                      </p:cBhvr>
                                      <p:tavLst>
                                        <p:tav tm="0">
                                          <p:val>
                                            <p:fltVal val="0"/>
                                          </p:val>
                                        </p:tav>
                                        <p:tav tm="100000">
                                          <p:val>
                                            <p:strVal val="#ppt_w"/>
                                          </p:val>
                                        </p:tav>
                                      </p:tavLst>
                                    </p:anim>
                                    <p:anim calcmode="lin" valueType="num">
                                      <p:cBhvr>
                                        <p:cTn id="13" dur="500" fill="hold"/>
                                        <p:tgtEl>
                                          <p:spTgt spid="24582"/>
                                        </p:tgtEl>
                                        <p:attrNameLst>
                                          <p:attrName>ppt_h</p:attrName>
                                        </p:attrNameLst>
                                      </p:cBhvr>
                                      <p:tavLst>
                                        <p:tav tm="0">
                                          <p:val>
                                            <p:fltVal val="0"/>
                                          </p:val>
                                        </p:tav>
                                        <p:tav tm="100000">
                                          <p:val>
                                            <p:strVal val="#ppt_h"/>
                                          </p:val>
                                        </p:tav>
                                      </p:tavLst>
                                    </p:anim>
                                    <p:animEffect transition="in" filter="fade">
                                      <p:cBhvr>
                                        <p:cTn id="14" dur="500"/>
                                        <p:tgtEl>
                                          <p:spTgt spid="2458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4581"/>
                                        </p:tgtEl>
                                        <p:attrNameLst>
                                          <p:attrName>style.visibility</p:attrName>
                                        </p:attrNameLst>
                                      </p:cBhvr>
                                      <p:to>
                                        <p:strVal val="visible"/>
                                      </p:to>
                                    </p:set>
                                    <p:anim calcmode="lin" valueType="num">
                                      <p:cBhvr>
                                        <p:cTn id="19" dur="500" fill="hold"/>
                                        <p:tgtEl>
                                          <p:spTgt spid="24581"/>
                                        </p:tgtEl>
                                        <p:attrNameLst>
                                          <p:attrName>ppt_w</p:attrName>
                                        </p:attrNameLst>
                                      </p:cBhvr>
                                      <p:tavLst>
                                        <p:tav tm="0">
                                          <p:val>
                                            <p:fltVal val="0"/>
                                          </p:val>
                                        </p:tav>
                                        <p:tav tm="100000">
                                          <p:val>
                                            <p:strVal val="#ppt_w"/>
                                          </p:val>
                                        </p:tav>
                                      </p:tavLst>
                                    </p:anim>
                                    <p:anim calcmode="lin" valueType="num">
                                      <p:cBhvr>
                                        <p:cTn id="20" dur="500" fill="hold"/>
                                        <p:tgtEl>
                                          <p:spTgt spid="24581"/>
                                        </p:tgtEl>
                                        <p:attrNameLst>
                                          <p:attrName>ppt_h</p:attrName>
                                        </p:attrNameLst>
                                      </p:cBhvr>
                                      <p:tavLst>
                                        <p:tav tm="0">
                                          <p:val>
                                            <p:fltVal val="0"/>
                                          </p:val>
                                        </p:tav>
                                        <p:tav tm="100000">
                                          <p:val>
                                            <p:strVal val="#ppt_h"/>
                                          </p:val>
                                        </p:tav>
                                      </p:tavLst>
                                    </p:anim>
                                    <p:animEffect transition="in" filter="fade">
                                      <p:cBhvr>
                                        <p:cTn id="21" dur="5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76200"/>
            <a:ext cx="8229600" cy="636587"/>
          </a:xfrm>
        </p:spPr>
        <p:txBody>
          <a:bodyPr/>
          <a:lstStyle/>
          <a:p>
            <a:pPr eaLnBrk="1" hangingPunct="1">
              <a:defRPr/>
            </a:pPr>
            <a:r>
              <a:rPr lang="en-US" sz="4800" dirty="0" smtClean="0">
                <a:cs typeface="+mj-cs"/>
              </a:rPr>
              <a:t>Line Spectra</a:t>
            </a:r>
          </a:p>
        </p:txBody>
      </p:sp>
      <p:sp>
        <p:nvSpPr>
          <p:cNvPr id="58371" name="Rectangle 3"/>
          <p:cNvSpPr>
            <a:spLocks noGrp="1" noChangeArrowheads="1"/>
          </p:cNvSpPr>
          <p:nvPr>
            <p:ph type="body" sz="half" idx="1"/>
          </p:nvPr>
        </p:nvSpPr>
        <p:spPr>
          <a:xfrm>
            <a:off x="457201" y="650875"/>
            <a:ext cx="8229600" cy="5292725"/>
          </a:xfrm>
        </p:spPr>
        <p:txBody>
          <a:bodyPr/>
          <a:lstStyle/>
          <a:p>
            <a:pPr eaLnBrk="1" hangingPunct="1">
              <a:lnSpc>
                <a:spcPct val="90000"/>
              </a:lnSpc>
            </a:pPr>
            <a:r>
              <a:rPr lang="en-US" dirty="0" smtClean="0">
                <a:cs typeface="ＭＳ Ｐゴシック" pitchFamily="-84" charset="-128"/>
              </a:rPr>
              <a:t>Chemical elements produce unique wavelengths of light when burned or excited in an electrical discharge.</a:t>
            </a:r>
          </a:p>
          <a:p>
            <a:pPr eaLnBrk="1" hangingPunct="1">
              <a:lnSpc>
                <a:spcPct val="90000"/>
              </a:lnSpc>
            </a:pPr>
            <a:r>
              <a:rPr lang="en-US" dirty="0" smtClean="0">
                <a:cs typeface="ＭＳ Ｐゴシック" pitchFamily="-84" charset="-128"/>
              </a:rPr>
              <a:t>Collimated light is passed through a diffraction grating with thousands of ruling lines per centimeter.</a:t>
            </a:r>
          </a:p>
          <a:p>
            <a:pPr lvl="1" eaLnBrk="1" hangingPunct="1">
              <a:lnSpc>
                <a:spcPct val="90000"/>
              </a:lnSpc>
            </a:pPr>
            <a:r>
              <a:rPr lang="en-US" sz="3200" dirty="0" smtClean="0"/>
              <a:t>The diffracted light is separated at an angle </a:t>
            </a:r>
            <a:r>
              <a:rPr lang="en-US" sz="3200" dirty="0" err="1" smtClean="0">
                <a:latin typeface="Symbol" pitchFamily="-84" charset="2"/>
                <a:ea typeface="Symbol" pitchFamily="-84" charset="2"/>
                <a:cs typeface="Symbol" pitchFamily="-84" charset="2"/>
              </a:rPr>
              <a:t>θ</a:t>
            </a:r>
            <a:r>
              <a:rPr lang="en-US" sz="3200" dirty="0" smtClean="0"/>
              <a:t> according to its wavelength </a:t>
            </a:r>
            <a:r>
              <a:rPr lang="en-US" sz="3200" dirty="0" err="1" smtClean="0">
                <a:latin typeface="Lucida Grande" pitchFamily="-84" charset="0"/>
              </a:rPr>
              <a:t>λ</a:t>
            </a:r>
            <a:r>
              <a:rPr lang="en-US" sz="3200" dirty="0" smtClean="0"/>
              <a:t> by the equation:</a:t>
            </a:r>
          </a:p>
          <a:p>
            <a:pPr eaLnBrk="1" hangingPunct="1">
              <a:lnSpc>
                <a:spcPct val="90000"/>
              </a:lnSpc>
              <a:buFont typeface="Wingdings" pitchFamily="-84" charset="2"/>
              <a:buNone/>
            </a:pPr>
            <a:endParaRPr lang="en-US" dirty="0" smtClean="0">
              <a:cs typeface="ＭＳ Ｐゴシック" pitchFamily="-84" charset="-128"/>
            </a:endParaRPr>
          </a:p>
          <a:p>
            <a:pPr eaLnBrk="1" hangingPunct="1">
              <a:lnSpc>
                <a:spcPct val="90000"/>
              </a:lnSpc>
            </a:pPr>
            <a:endParaRPr lang="en-US" dirty="0" smtClean="0">
              <a:cs typeface="ＭＳ Ｐゴシック" pitchFamily="-84" charset="-128"/>
            </a:endParaRPr>
          </a:p>
          <a:p>
            <a:pPr eaLnBrk="1" hangingPunct="1">
              <a:lnSpc>
                <a:spcPct val="90000"/>
              </a:lnSpc>
              <a:buFont typeface="Wingdings" pitchFamily="-84" charset="2"/>
              <a:buNone/>
            </a:pPr>
            <a:r>
              <a:rPr lang="en-US" dirty="0" smtClean="0">
                <a:cs typeface="ＭＳ Ｐゴシック" pitchFamily="-84" charset="-128"/>
              </a:rPr>
              <a:t>	where </a:t>
            </a:r>
            <a:r>
              <a:rPr lang="en-US" i="1" dirty="0" err="1" smtClean="0">
                <a:cs typeface="ＭＳ Ｐゴシック" pitchFamily="-84" charset="-128"/>
              </a:rPr>
              <a:t>d</a:t>
            </a:r>
            <a:r>
              <a:rPr lang="en-US" dirty="0" smtClean="0">
                <a:cs typeface="ＭＳ Ｐゴシック" pitchFamily="-84" charset="-128"/>
              </a:rPr>
              <a:t> is the distance between rulings and </a:t>
            </a:r>
            <a:r>
              <a:rPr lang="en-US" i="1" dirty="0" err="1" smtClean="0">
                <a:cs typeface="ＭＳ Ｐゴシック" pitchFamily="-84" charset="-128"/>
              </a:rPr>
              <a:t>n</a:t>
            </a:r>
            <a:r>
              <a:rPr lang="en-US" dirty="0" smtClean="0">
                <a:cs typeface="ＭＳ Ｐゴシック" pitchFamily="-84" charset="-128"/>
              </a:rPr>
              <a:t> is an integer called the order number</a:t>
            </a:r>
            <a:endParaRPr lang="en-US" sz="2800" dirty="0" smtClean="0">
              <a:cs typeface="ＭＳ Ｐゴシック" pitchFamily="-84" charset="-128"/>
            </a:endParaRPr>
          </a:p>
        </p:txBody>
      </p:sp>
      <p:pic>
        <p:nvPicPr>
          <p:cNvPr id="26628" name="Picture 10"/>
          <p:cNvPicPr preferRelativeResize="0">
            <a:picLocks noChangeAspect="1" noChangeArrowheads="1"/>
          </p:cNvPicPr>
          <p:nvPr/>
        </p:nvPicPr>
        <p:blipFill>
          <a:blip r:embed="rId2"/>
          <a:srcRect/>
          <a:stretch>
            <a:fillRect/>
          </a:stretch>
        </p:blipFill>
        <p:spPr bwMode="auto">
          <a:xfrm>
            <a:off x="3352800" y="4343400"/>
            <a:ext cx="2946400" cy="5334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r>
              <a:rPr lang="en-US" smtClean="0"/>
              <a:t>Monday, Oct. 8, 2012</a:t>
            </a:r>
            <a:endParaRPr lang="en-US"/>
          </a:p>
        </p:txBody>
      </p:sp>
      <p:sp>
        <p:nvSpPr>
          <p:cNvPr id="6" name="Slide Number Placeholder 5"/>
          <p:cNvSpPr>
            <a:spLocks noGrp="1"/>
          </p:cNvSpPr>
          <p:nvPr>
            <p:ph type="sldNum" sz="quarter" idx="12"/>
          </p:nvPr>
        </p:nvSpPr>
        <p:spPr/>
        <p:txBody>
          <a:bodyPr/>
          <a:lstStyle/>
          <a:p>
            <a:fld id="{FDDAF44D-5BDC-464D-BFC2-357404B9B058}" type="slidenum">
              <a:rPr lang="en-US" smtClean="0"/>
              <a:pPr/>
              <a:t>48</a:t>
            </a:fld>
            <a:endParaRPr lang="en-US" dirty="0"/>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wipe(left)">
                                      <p:cBhvr>
                                        <p:cTn id="7" dur="500"/>
                                        <p:tgtEl>
                                          <p:spTgt spid="583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wipe(left)">
                                      <p:cBhvr>
                                        <p:cTn id="12" dur="500"/>
                                        <p:tgtEl>
                                          <p:spTgt spid="583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58371">
                                            <p:txEl>
                                              <p:pRg st="2" end="2"/>
                                            </p:txEl>
                                          </p:spTgt>
                                        </p:tgtEl>
                                        <p:attrNameLst>
                                          <p:attrName>style.visibility</p:attrName>
                                        </p:attrNameLst>
                                      </p:cBhvr>
                                      <p:to>
                                        <p:strVal val="visible"/>
                                      </p:to>
                                    </p:set>
                                    <p:animEffect transition="in" filter="wipe(left)">
                                      <p:cBhvr>
                                        <p:cTn id="17" dur="500"/>
                                        <p:tgtEl>
                                          <p:spTgt spid="583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6628"/>
                                        </p:tgtEl>
                                        <p:attrNameLst>
                                          <p:attrName>style.visibility</p:attrName>
                                        </p:attrNameLst>
                                      </p:cBhvr>
                                      <p:to>
                                        <p:strVal val="visible"/>
                                      </p:to>
                                    </p:set>
                                    <p:animEffect transition="in" filter="wipe(left)">
                                      <p:cBhvr>
                                        <p:cTn id="22" dur="500"/>
                                        <p:tgtEl>
                                          <p:spTgt spid="266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58371">
                                            <p:txEl>
                                              <p:pRg st="5" end="5"/>
                                            </p:txEl>
                                          </p:spTgt>
                                        </p:tgtEl>
                                        <p:attrNameLst>
                                          <p:attrName>style.visibility</p:attrName>
                                        </p:attrNameLst>
                                      </p:cBhvr>
                                      <p:to>
                                        <p:strVal val="visible"/>
                                      </p:to>
                                    </p:set>
                                    <p:animEffect transition="in" filter="wipe(left)">
                                      <p:cBhvr>
                                        <p:cTn id="27" dur="500"/>
                                        <p:tgtEl>
                                          <p:spTgt spid="583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0"/>
            <a:ext cx="8229600" cy="788987"/>
          </a:xfrm>
        </p:spPr>
        <p:txBody>
          <a:bodyPr/>
          <a:lstStyle/>
          <a:p>
            <a:pPr eaLnBrk="1" hangingPunct="1">
              <a:defRPr/>
            </a:pPr>
            <a:r>
              <a:rPr lang="en-US" dirty="0" err="1" smtClean="0">
                <a:cs typeface="+mj-cs"/>
              </a:rPr>
              <a:t>Rydberg</a:t>
            </a:r>
            <a:r>
              <a:rPr lang="en-US" dirty="0" smtClean="0">
                <a:cs typeface="+mj-cs"/>
              </a:rPr>
              <a:t> Equation</a:t>
            </a:r>
          </a:p>
        </p:txBody>
      </p:sp>
      <p:sp>
        <p:nvSpPr>
          <p:cNvPr id="61444" name="Rectangle 4"/>
          <p:cNvSpPr>
            <a:spLocks noGrp="1" noChangeArrowheads="1"/>
          </p:cNvSpPr>
          <p:nvPr>
            <p:ph type="body" sz="half" idx="1"/>
          </p:nvPr>
        </p:nvSpPr>
        <p:spPr>
          <a:xfrm>
            <a:off x="379413" y="685800"/>
            <a:ext cx="8459787" cy="4878388"/>
          </a:xfrm>
        </p:spPr>
        <p:txBody>
          <a:bodyPr/>
          <a:lstStyle/>
          <a:p>
            <a:pPr eaLnBrk="1" hangingPunct="1">
              <a:buFont typeface="Wingdings" charset="0"/>
              <a:buChar char="n"/>
              <a:defRPr/>
            </a:pPr>
            <a:r>
              <a:rPr lang="en-US" sz="2800" dirty="0" smtClean="0">
                <a:cs typeface="+mn-cs"/>
              </a:rPr>
              <a:t>Several more series of emission lines at infrared and ultraviolet wavelengths were </a:t>
            </a:r>
            <a:r>
              <a:rPr lang="en-US" sz="2800" dirty="0" err="1" smtClean="0">
                <a:cs typeface="+mn-cs"/>
              </a:rPr>
              <a:t>discoverd</a:t>
            </a:r>
            <a:r>
              <a:rPr lang="en-US" sz="2800" dirty="0" smtClean="0">
                <a:cs typeface="+mn-cs"/>
              </a:rPr>
              <a:t>, the </a:t>
            </a:r>
            <a:r>
              <a:rPr lang="en-US" sz="2800" dirty="0" err="1" smtClean="0">
                <a:cs typeface="+mn-cs"/>
              </a:rPr>
              <a:t>Balmer</a:t>
            </a:r>
            <a:r>
              <a:rPr lang="en-US" sz="2800" dirty="0" smtClean="0">
                <a:cs typeface="+mn-cs"/>
              </a:rPr>
              <a:t> series equation was extended to the Rydberg equation:</a:t>
            </a:r>
          </a:p>
        </p:txBody>
      </p:sp>
      <p:pic>
        <p:nvPicPr>
          <p:cNvPr id="29701" name="Picture 14"/>
          <p:cNvPicPr preferRelativeResize="0">
            <a:picLocks noChangeAspect="1" noChangeArrowheads="1"/>
          </p:cNvPicPr>
          <p:nvPr/>
        </p:nvPicPr>
        <p:blipFill>
          <a:blip r:embed="rId2"/>
          <a:srcRect/>
          <a:stretch>
            <a:fillRect/>
          </a:stretch>
        </p:blipFill>
        <p:spPr bwMode="auto">
          <a:xfrm>
            <a:off x="1828800" y="2057400"/>
            <a:ext cx="5510213" cy="739775"/>
          </a:xfrm>
          <a:prstGeom prst="rect">
            <a:avLst/>
          </a:prstGeom>
          <a:noFill/>
          <a:ln w="9525">
            <a:noFill/>
            <a:miter lim="800000"/>
            <a:headEnd/>
            <a:tailEnd/>
          </a:ln>
        </p:spPr>
      </p:pic>
      <p:sp>
        <p:nvSpPr>
          <p:cNvPr id="29702" name="TextBox 2"/>
          <p:cNvSpPr txBox="1">
            <a:spLocks noChangeArrowheads="1"/>
          </p:cNvSpPr>
          <p:nvPr/>
        </p:nvSpPr>
        <p:spPr bwMode="auto">
          <a:xfrm>
            <a:off x="7391400" y="2133600"/>
            <a:ext cx="1143000" cy="366713"/>
          </a:xfrm>
          <a:prstGeom prst="rect">
            <a:avLst/>
          </a:prstGeom>
          <a:noFill/>
          <a:ln w="9525">
            <a:noFill/>
            <a:miter lim="800000"/>
            <a:headEnd/>
            <a:tailEnd/>
          </a:ln>
        </p:spPr>
        <p:txBody>
          <a:bodyPr>
            <a:prstTxWarp prst="textNoShape">
              <a:avLst/>
            </a:prstTxWarp>
            <a:spAutoFit/>
          </a:bodyPr>
          <a:lstStyle/>
          <a:p>
            <a:r>
              <a:rPr lang="en-US" dirty="0">
                <a:solidFill>
                  <a:srgbClr val="FF0000"/>
                </a:solidFill>
              </a:rPr>
              <a:t>(</a:t>
            </a:r>
            <a:r>
              <a:rPr lang="en-US" dirty="0" err="1">
                <a:solidFill>
                  <a:srgbClr val="FF0000"/>
                </a:solidFill>
              </a:rPr>
              <a:t>n</a:t>
            </a:r>
            <a:r>
              <a:rPr lang="en-US" dirty="0">
                <a:solidFill>
                  <a:srgbClr val="FF0000"/>
                </a:solidFill>
              </a:rPr>
              <a:t> = 2)</a:t>
            </a:r>
          </a:p>
        </p:txBody>
      </p:sp>
      <p:pic>
        <p:nvPicPr>
          <p:cNvPr id="29703" name="Picture 1"/>
          <p:cNvPicPr>
            <a:picLocks/>
          </p:cNvPicPr>
          <p:nvPr/>
        </p:nvPicPr>
        <p:blipFill>
          <a:blip r:embed="rId3"/>
          <a:srcRect/>
          <a:stretch>
            <a:fillRect/>
          </a:stretch>
        </p:blipFill>
        <p:spPr bwMode="auto">
          <a:xfrm>
            <a:off x="254000" y="3048000"/>
            <a:ext cx="8636000" cy="31496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Monday, Oct. 8, 2012</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49</a:t>
            </a:fld>
            <a:endParaRPr lang="en-US"/>
          </a:p>
        </p:txBody>
      </p:sp>
      <p:sp>
        <p:nvSpPr>
          <p:cNvPr id="9" name="Footer Placeholder 8"/>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61444">
                                            <p:txEl>
                                              <p:pRg st="0" end="0"/>
                                            </p:txEl>
                                          </p:spTgt>
                                        </p:tgtEl>
                                        <p:attrNameLst>
                                          <p:attrName>style.visibility</p:attrName>
                                        </p:attrNameLst>
                                      </p:cBhvr>
                                      <p:to>
                                        <p:strVal val="visible"/>
                                      </p:to>
                                    </p:set>
                                    <p:animEffect transition="in" filter="wipe(left)">
                                      <p:cBhvr>
                                        <p:cTn id="7" dur="500"/>
                                        <p:tgtEl>
                                          <p:spTgt spid="614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9701"/>
                                        </p:tgtEl>
                                        <p:attrNameLst>
                                          <p:attrName>style.visibility</p:attrName>
                                        </p:attrNameLst>
                                      </p:cBhvr>
                                      <p:to>
                                        <p:strVal val="visible"/>
                                      </p:to>
                                    </p:set>
                                    <p:animEffect transition="in" filter="wipe(left)">
                                      <p:cBhvr>
                                        <p:cTn id="12" dur="500"/>
                                        <p:tgtEl>
                                          <p:spTgt spid="29701"/>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702"/>
                                        </p:tgtEl>
                                        <p:attrNameLst>
                                          <p:attrName>style.visibility</p:attrName>
                                        </p:attrNameLst>
                                      </p:cBhvr>
                                      <p:to>
                                        <p:strVal val="visible"/>
                                      </p:to>
                                    </p:set>
                                    <p:animEffect transition="in" filter="wipe(left)">
                                      <p:cBhvr>
                                        <p:cTn id="16" dur="500"/>
                                        <p:tgtEl>
                                          <p:spTgt spid="2970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9703"/>
                                        </p:tgtEl>
                                        <p:attrNameLst>
                                          <p:attrName>style.visibility</p:attrName>
                                        </p:attrNameLst>
                                      </p:cBhvr>
                                      <p:to>
                                        <p:strVal val="visible"/>
                                      </p:to>
                                    </p:set>
                                    <p:animEffect transition="in" filter="wipe(up)">
                                      <p:cBhvr>
                                        <p:cTn id="21" dur="500"/>
                                        <p:tgtEl>
                                          <p:spTgt spid="29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build="p"/>
      <p:bldP spid="29702"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Rectangle 3"/>
          <p:cNvSpPr>
            <a:spLocks noGrp="1" noChangeArrowheads="1"/>
          </p:cNvSpPr>
          <p:nvPr>
            <p:ph type="body" sz="half" idx="1"/>
          </p:nvPr>
        </p:nvSpPr>
        <p:spPr>
          <a:xfrm>
            <a:off x="457200" y="914400"/>
            <a:ext cx="8686800" cy="4876800"/>
          </a:xfrm>
        </p:spPr>
        <p:txBody>
          <a:bodyPr/>
          <a:lstStyle/>
          <a:p>
            <a:pPr eaLnBrk="1" hangingPunct="1">
              <a:lnSpc>
                <a:spcPct val="80000"/>
              </a:lnSpc>
              <a:buFont typeface="Wingdings" pitchFamily="-84" charset="2"/>
              <a:buNone/>
            </a:pPr>
            <a:r>
              <a:rPr lang="en-US" sz="2800" dirty="0">
                <a:cs typeface="ＭＳ Ｐゴシック" pitchFamily="-84" charset="-128"/>
              </a:rPr>
              <a:t>Three laws describing the relationship between mass and acceleration</a:t>
            </a:r>
            <a:r>
              <a:rPr lang="en-US" sz="2800" dirty="0" smtClean="0">
                <a:cs typeface="ＭＳ Ｐゴシック" pitchFamily="-84" charset="-128"/>
              </a:rPr>
              <a:t>.</a:t>
            </a:r>
          </a:p>
          <a:p>
            <a:pPr eaLnBrk="1" hangingPunct="1">
              <a:lnSpc>
                <a:spcPct val="90000"/>
              </a:lnSpc>
              <a:buSzTx/>
              <a:buFont typeface="Wingdings" pitchFamily="-84" charset="2"/>
              <a:buChar char="§"/>
            </a:pPr>
            <a:r>
              <a:rPr lang="en-US" sz="2800" b="1" dirty="0" smtClean="0">
                <a:cs typeface="ＭＳ Ｐゴシック" pitchFamily="-84" charset="-128"/>
              </a:rPr>
              <a:t>Newton’</a:t>
            </a:r>
            <a:r>
              <a:rPr lang="en-US" altLang="ja-JP" sz="2800" b="1" dirty="0" smtClean="0">
                <a:cs typeface="ＭＳ Ｐゴシック" pitchFamily="-84" charset="-128"/>
              </a:rPr>
              <a:t>s </a:t>
            </a:r>
            <a:r>
              <a:rPr lang="en-US" altLang="ja-JP" sz="2800" b="1" dirty="0">
                <a:cs typeface="ＭＳ Ｐゴシック" pitchFamily="-84" charset="-128"/>
              </a:rPr>
              <a:t>first law</a:t>
            </a:r>
            <a:r>
              <a:rPr lang="en-US" altLang="ja-JP" sz="2800" dirty="0">
                <a:cs typeface="ＭＳ Ｐゴシック" pitchFamily="-84" charset="-128"/>
              </a:rPr>
              <a:t> (</a:t>
            </a:r>
            <a:r>
              <a:rPr lang="en-US" altLang="ja-JP" sz="2800" i="1" dirty="0">
                <a:cs typeface="ＭＳ Ｐゴシック" pitchFamily="-84" charset="-128"/>
              </a:rPr>
              <a:t>law of inertia</a:t>
            </a:r>
            <a:r>
              <a:rPr lang="en-US" altLang="ja-JP" sz="2800" dirty="0">
                <a:cs typeface="ＭＳ Ｐゴシック" pitchFamily="-84" charset="-128"/>
              </a:rPr>
              <a:t>): An object in motion with a constant velocity will continue in motion unless acted upon by some net external force</a:t>
            </a:r>
            <a:r>
              <a:rPr lang="en-US" altLang="ja-JP" sz="2800" dirty="0" smtClean="0">
                <a:cs typeface="ＭＳ Ｐゴシック" pitchFamily="-84" charset="-128"/>
              </a:rPr>
              <a:t>.</a:t>
            </a:r>
            <a:endParaRPr lang="en-US" sz="2800" dirty="0" smtClean="0">
              <a:cs typeface="ＭＳ Ｐゴシック" pitchFamily="-84" charset="-128"/>
            </a:endParaRPr>
          </a:p>
          <a:p>
            <a:pPr eaLnBrk="1" hangingPunct="1">
              <a:lnSpc>
                <a:spcPct val="90000"/>
              </a:lnSpc>
              <a:buSzTx/>
              <a:buFont typeface="Wingdings" pitchFamily="-84" charset="2"/>
              <a:buChar char="§"/>
            </a:pPr>
            <a:r>
              <a:rPr lang="en-US" sz="2800" b="1" dirty="0" smtClean="0">
                <a:cs typeface="ＭＳ Ｐゴシック" pitchFamily="-84" charset="-128"/>
              </a:rPr>
              <a:t>Newton’</a:t>
            </a:r>
            <a:r>
              <a:rPr lang="en-US" altLang="ja-JP" sz="2800" b="1" dirty="0" smtClean="0">
                <a:cs typeface="ＭＳ Ｐゴシック" pitchFamily="-84" charset="-128"/>
              </a:rPr>
              <a:t>s </a:t>
            </a:r>
            <a:r>
              <a:rPr lang="en-US" altLang="ja-JP" sz="2800" b="1" dirty="0">
                <a:cs typeface="ＭＳ Ｐゴシック" pitchFamily="-84" charset="-128"/>
              </a:rPr>
              <a:t>second law</a:t>
            </a:r>
            <a:r>
              <a:rPr lang="en-US" altLang="ja-JP" sz="2800" dirty="0">
                <a:cs typeface="ＭＳ Ｐゴシック" pitchFamily="-84" charset="-128"/>
              </a:rPr>
              <a:t>: Introduces force (F) as responsible for the  the change in linear momentum (</a:t>
            </a:r>
            <a:r>
              <a:rPr lang="en-US" altLang="ja-JP" sz="2800" dirty="0" err="1">
                <a:cs typeface="ＭＳ Ｐゴシック" pitchFamily="-84" charset="-128"/>
              </a:rPr>
              <a:t>p</a:t>
            </a:r>
            <a:r>
              <a:rPr lang="en-US" altLang="ja-JP" sz="2800" dirty="0">
                <a:cs typeface="ＭＳ Ｐゴシック" pitchFamily="-84" charset="-128"/>
              </a:rPr>
              <a:t>): </a:t>
            </a:r>
            <a:endParaRPr lang="en-US" altLang="ja-JP" sz="2800" dirty="0" smtClean="0">
              <a:cs typeface="ＭＳ Ｐゴシック" pitchFamily="-84" charset="-128"/>
            </a:endParaRPr>
          </a:p>
          <a:p>
            <a:pPr algn="ctr" eaLnBrk="1" hangingPunct="1">
              <a:lnSpc>
                <a:spcPct val="90000"/>
              </a:lnSpc>
              <a:buSzTx/>
              <a:buNone/>
            </a:pPr>
            <a:endParaRPr lang="en-US" sz="2800" b="1" dirty="0" smtClean="0">
              <a:cs typeface="ＭＳ Ｐゴシック" pitchFamily="-84" charset="-128"/>
            </a:endParaRPr>
          </a:p>
          <a:p>
            <a:pPr eaLnBrk="1" hangingPunct="1">
              <a:lnSpc>
                <a:spcPct val="90000"/>
              </a:lnSpc>
              <a:buSzTx/>
              <a:buFont typeface="Wingdings" pitchFamily="-84" charset="2"/>
              <a:buChar char="§"/>
            </a:pPr>
            <a:r>
              <a:rPr lang="en-US" sz="2800" b="1" dirty="0" smtClean="0">
                <a:cs typeface="ＭＳ Ｐゴシック" pitchFamily="-84" charset="-128"/>
                <a:sym typeface="Wingdings" pitchFamily="-84" charset="2"/>
              </a:rPr>
              <a:t>Newton’</a:t>
            </a:r>
            <a:r>
              <a:rPr lang="en-US" altLang="ja-JP" sz="2800" b="1" dirty="0" smtClean="0">
                <a:cs typeface="ＭＳ Ｐゴシック" pitchFamily="-84" charset="-128"/>
                <a:sym typeface="Wingdings" pitchFamily="-84" charset="2"/>
              </a:rPr>
              <a:t>s </a:t>
            </a:r>
            <a:r>
              <a:rPr lang="en-US" altLang="ja-JP" sz="2800" b="1" dirty="0">
                <a:cs typeface="ＭＳ Ｐゴシック" pitchFamily="-84" charset="-128"/>
                <a:sym typeface="Wingdings" pitchFamily="-84" charset="2"/>
              </a:rPr>
              <a:t>third law</a:t>
            </a:r>
            <a:r>
              <a:rPr lang="en-US" altLang="ja-JP" sz="2800" dirty="0">
                <a:cs typeface="ＭＳ Ｐゴシック" pitchFamily="-84" charset="-128"/>
                <a:sym typeface="Wingdings" pitchFamily="-84" charset="2"/>
              </a:rPr>
              <a:t> (</a:t>
            </a:r>
            <a:r>
              <a:rPr lang="en-US" altLang="ja-JP" sz="2800" i="1" dirty="0">
                <a:cs typeface="ＭＳ Ｐゴシック" pitchFamily="-84" charset="-128"/>
                <a:sym typeface="Wingdings" pitchFamily="-84" charset="2"/>
              </a:rPr>
              <a:t>law of action and reaction</a:t>
            </a:r>
            <a:r>
              <a:rPr lang="en-US" altLang="ja-JP" sz="2800" dirty="0">
                <a:cs typeface="ＭＳ Ｐゴシック" pitchFamily="-84" charset="-128"/>
                <a:sym typeface="Wingdings" pitchFamily="-84" charset="2"/>
              </a:rPr>
              <a:t>):</a:t>
            </a:r>
            <a:r>
              <a:rPr lang="en-US" altLang="ja-JP" sz="2800" b="1" dirty="0">
                <a:cs typeface="ＭＳ Ｐゴシック" pitchFamily="-84" charset="-128"/>
              </a:rPr>
              <a:t> </a:t>
            </a:r>
            <a:r>
              <a:rPr lang="en-US" altLang="ja-JP" sz="2800" dirty="0">
                <a:cs typeface="ＭＳ Ｐゴシック" pitchFamily="-84" charset="-128"/>
              </a:rPr>
              <a:t>The force exerted by body 1 on body 2 is equal in magnitude and opposite in direction to the force that body 2 exerts on body 1.</a:t>
            </a:r>
            <a:r>
              <a:rPr lang="en-US" altLang="ja-JP" sz="2400" dirty="0">
                <a:cs typeface="ＭＳ Ｐゴシック" pitchFamily="-84" charset="-128"/>
              </a:rPr>
              <a:t> </a:t>
            </a:r>
            <a:endParaRPr lang="en-US" sz="2400" dirty="0">
              <a:cs typeface="ＭＳ Ｐゴシック" pitchFamily="-84" charset="-128"/>
            </a:endParaRPr>
          </a:p>
        </p:txBody>
      </p:sp>
      <p:sp>
        <p:nvSpPr>
          <p:cNvPr id="101378" name="Rectangle 2"/>
          <p:cNvSpPr>
            <a:spLocks noGrp="1" noChangeArrowheads="1"/>
          </p:cNvSpPr>
          <p:nvPr>
            <p:ph type="title"/>
          </p:nvPr>
        </p:nvSpPr>
        <p:spPr>
          <a:xfrm>
            <a:off x="457200" y="-76200"/>
            <a:ext cx="8229600" cy="1139825"/>
          </a:xfrm>
        </p:spPr>
        <p:txBody>
          <a:bodyPr/>
          <a:lstStyle/>
          <a:p>
            <a:pPr eaLnBrk="1" hangingPunct="1">
              <a:defRPr/>
            </a:pPr>
            <a:r>
              <a:rPr lang="en-US" sz="4000" dirty="0" smtClean="0">
                <a:cs typeface="+mj-cs"/>
              </a:rPr>
              <a:t>Isaac Newton (1642-1727)</a:t>
            </a:r>
          </a:p>
        </p:txBody>
      </p:sp>
      <p:pic>
        <p:nvPicPr>
          <p:cNvPr id="22531" name="Picture 20"/>
          <p:cNvPicPr preferRelativeResize="0">
            <a:picLocks noChangeAspect="1" noChangeArrowheads="1"/>
          </p:cNvPicPr>
          <p:nvPr/>
        </p:nvPicPr>
        <p:blipFill>
          <a:blip r:embed="rId2"/>
          <a:srcRect/>
          <a:stretch>
            <a:fillRect/>
          </a:stretch>
        </p:blipFill>
        <p:spPr bwMode="auto">
          <a:xfrm>
            <a:off x="3924300" y="5556250"/>
            <a:ext cx="1295400" cy="387350"/>
          </a:xfrm>
          <a:prstGeom prst="rect">
            <a:avLst/>
          </a:prstGeom>
          <a:noFill/>
          <a:ln w="9525">
            <a:noFill/>
            <a:miter lim="800000"/>
            <a:headEnd/>
            <a:tailEnd/>
          </a:ln>
        </p:spPr>
      </p:pic>
      <p:pic>
        <p:nvPicPr>
          <p:cNvPr id="22532" name="Picture 21"/>
          <p:cNvPicPr preferRelativeResize="0">
            <a:picLocks noChangeAspect="1" noChangeArrowheads="1"/>
          </p:cNvPicPr>
          <p:nvPr/>
        </p:nvPicPr>
        <p:blipFill>
          <a:blip r:embed="rId3"/>
          <a:srcRect/>
          <a:stretch>
            <a:fillRect/>
          </a:stretch>
        </p:blipFill>
        <p:spPr bwMode="auto">
          <a:xfrm>
            <a:off x="3398838" y="3733800"/>
            <a:ext cx="2346325" cy="6477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Monday, Oct. 8, 2012</a:t>
            </a:r>
            <a:endParaRPr lang="en-US"/>
          </a:p>
        </p:txBody>
      </p:sp>
      <p:sp>
        <p:nvSpPr>
          <p:cNvPr id="7" name="Slide Number Placeholder 6"/>
          <p:cNvSpPr>
            <a:spLocks noGrp="1"/>
          </p:cNvSpPr>
          <p:nvPr>
            <p:ph type="sldNum" sz="quarter" idx="12"/>
          </p:nvPr>
        </p:nvSpPr>
        <p:spPr/>
        <p:txBody>
          <a:bodyPr/>
          <a:lstStyle/>
          <a:p>
            <a:fld id="{ADB2E083-8E3A-1B42-A68A-F85B4CD88EAD}" type="slidenum">
              <a:rPr lang="en-US" smtClean="0"/>
              <a:pPr/>
              <a:t>5</a:t>
            </a:fld>
            <a:endParaRPr lang="en-US"/>
          </a:p>
        </p:txBody>
      </p:sp>
      <p:sp>
        <p:nvSpPr>
          <p:cNvPr id="8" name="Footer Placeholder 7"/>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29">
                                            <p:txEl>
                                              <p:pRg st="0" end="0"/>
                                            </p:txEl>
                                          </p:spTgt>
                                        </p:tgtEl>
                                        <p:attrNameLst>
                                          <p:attrName>style.visibility</p:attrName>
                                        </p:attrNameLst>
                                      </p:cBhvr>
                                      <p:to>
                                        <p:strVal val="visible"/>
                                      </p:to>
                                    </p:set>
                                    <p:animEffect transition="in" filter="wipe(left)">
                                      <p:cBhvr>
                                        <p:cTn id="7" dur="500"/>
                                        <p:tgtEl>
                                          <p:spTgt spid="225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529">
                                            <p:txEl>
                                              <p:pRg st="1" end="1"/>
                                            </p:txEl>
                                          </p:spTgt>
                                        </p:tgtEl>
                                        <p:attrNameLst>
                                          <p:attrName>style.visibility</p:attrName>
                                        </p:attrNameLst>
                                      </p:cBhvr>
                                      <p:to>
                                        <p:strVal val="visible"/>
                                      </p:to>
                                    </p:set>
                                    <p:animEffect transition="in" filter="wipe(left)">
                                      <p:cBhvr>
                                        <p:cTn id="12" dur="500"/>
                                        <p:tgtEl>
                                          <p:spTgt spid="225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529">
                                            <p:txEl>
                                              <p:pRg st="2" end="2"/>
                                            </p:txEl>
                                          </p:spTgt>
                                        </p:tgtEl>
                                        <p:attrNameLst>
                                          <p:attrName>style.visibility</p:attrName>
                                        </p:attrNameLst>
                                      </p:cBhvr>
                                      <p:to>
                                        <p:strVal val="visible"/>
                                      </p:to>
                                    </p:set>
                                    <p:animEffect transition="in" filter="wipe(left)">
                                      <p:cBhvr>
                                        <p:cTn id="17" dur="500"/>
                                        <p:tgtEl>
                                          <p:spTgt spid="225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532"/>
                                        </p:tgtEl>
                                        <p:attrNameLst>
                                          <p:attrName>style.visibility</p:attrName>
                                        </p:attrNameLst>
                                      </p:cBhvr>
                                      <p:to>
                                        <p:strVal val="visible"/>
                                      </p:to>
                                    </p:set>
                                    <p:animEffect transition="in" filter="wipe(left)">
                                      <p:cBhvr>
                                        <p:cTn id="22" dur="500"/>
                                        <p:tgtEl>
                                          <p:spTgt spid="225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529">
                                            <p:txEl>
                                              <p:pRg st="4" end="4"/>
                                            </p:txEl>
                                          </p:spTgt>
                                        </p:tgtEl>
                                        <p:attrNameLst>
                                          <p:attrName>style.visibility</p:attrName>
                                        </p:attrNameLst>
                                      </p:cBhvr>
                                      <p:to>
                                        <p:strVal val="visible"/>
                                      </p:to>
                                    </p:set>
                                    <p:animEffect transition="in" filter="wipe(left)">
                                      <p:cBhvr>
                                        <p:cTn id="27" dur="500"/>
                                        <p:tgtEl>
                                          <p:spTgt spid="2252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2531"/>
                                        </p:tgtEl>
                                        <p:attrNameLst>
                                          <p:attrName>style.visibility</p:attrName>
                                        </p:attrNameLst>
                                      </p:cBhvr>
                                      <p:to>
                                        <p:strVal val="visible"/>
                                      </p:to>
                                    </p:set>
                                    <p:animEffect transition="in" filter="wipe(left)">
                                      <p:cBhvr>
                                        <p:cTn id="32" dur="5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build="p"/>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0"/>
            <a:ext cx="7772400" cy="990600"/>
          </a:xfrm>
        </p:spPr>
        <p:txBody>
          <a:bodyPr/>
          <a:lstStyle/>
          <a:p>
            <a:pPr eaLnBrk="1" hangingPunct="1">
              <a:defRPr/>
            </a:pPr>
            <a:r>
              <a:rPr lang="en-US" sz="5400" dirty="0" smtClean="0">
                <a:cs typeface="+mj-cs"/>
              </a:rPr>
              <a:t>Quantization</a:t>
            </a:r>
          </a:p>
        </p:txBody>
      </p:sp>
      <p:sp>
        <p:nvSpPr>
          <p:cNvPr id="62469" name="Rectangle 5"/>
          <p:cNvSpPr>
            <a:spLocks noGrp="1" noChangeArrowheads="1"/>
          </p:cNvSpPr>
          <p:nvPr>
            <p:ph type="body" sz="half" idx="1"/>
          </p:nvPr>
        </p:nvSpPr>
        <p:spPr>
          <a:xfrm>
            <a:off x="381000" y="1066800"/>
            <a:ext cx="8459788" cy="4878388"/>
          </a:xfrm>
        </p:spPr>
        <p:txBody>
          <a:bodyPr/>
          <a:lstStyle/>
          <a:p>
            <a:pPr eaLnBrk="1" hangingPunct="1">
              <a:buFont typeface="Wingdings" charset="0"/>
              <a:buChar char="n"/>
              <a:defRPr/>
            </a:pPr>
            <a:r>
              <a:rPr lang="en-US" dirty="0" smtClean="0">
                <a:cs typeface="+mn-cs"/>
              </a:rPr>
              <a:t>Current theories predict that charges are quantized in units (</a:t>
            </a:r>
            <a:r>
              <a:rPr lang="en-US" b="1" dirty="0" smtClean="0">
                <a:cs typeface="+mn-cs"/>
              </a:rPr>
              <a:t>quarks</a:t>
            </a:r>
            <a:r>
              <a:rPr lang="en-US" dirty="0" smtClean="0">
                <a:cs typeface="+mn-cs"/>
              </a:rPr>
              <a:t>) of </a:t>
            </a:r>
            <a:r>
              <a:rPr lang="en-US" dirty="0" smtClean="0">
                <a:solidFill>
                  <a:srgbClr val="FF0000"/>
                </a:solidFill>
                <a:cs typeface="+mn-cs"/>
              </a:rPr>
              <a:t>±</a:t>
            </a:r>
            <a:r>
              <a:rPr lang="en-US" i="1" dirty="0" smtClean="0">
                <a:cs typeface="+mn-cs"/>
              </a:rPr>
              <a:t>e</a:t>
            </a:r>
            <a:r>
              <a:rPr lang="en-US" dirty="0" smtClean="0">
                <a:cs typeface="+mn-cs"/>
              </a:rPr>
              <a:t>/3 and </a:t>
            </a:r>
            <a:r>
              <a:rPr lang="en-US" dirty="0" smtClean="0">
                <a:solidFill>
                  <a:srgbClr val="FF0000"/>
                </a:solidFill>
                <a:cs typeface="+mn-cs"/>
              </a:rPr>
              <a:t>±</a:t>
            </a:r>
            <a:r>
              <a:rPr lang="en-US" dirty="0" smtClean="0">
                <a:cs typeface="+mn-cs"/>
              </a:rPr>
              <a:t>2</a:t>
            </a:r>
            <a:r>
              <a:rPr lang="en-US" i="1" dirty="0" smtClean="0">
                <a:cs typeface="+mn-cs"/>
              </a:rPr>
              <a:t>e</a:t>
            </a:r>
            <a:r>
              <a:rPr lang="en-US" dirty="0" smtClean="0">
                <a:cs typeface="+mn-cs"/>
              </a:rPr>
              <a:t>/3, but quarks are not directly observed experimentally. </a:t>
            </a:r>
          </a:p>
          <a:p>
            <a:pPr eaLnBrk="1" hangingPunct="1">
              <a:buFont typeface="Wingdings" charset="0"/>
              <a:buChar char="n"/>
              <a:defRPr/>
            </a:pPr>
            <a:r>
              <a:rPr lang="en-US" dirty="0" smtClean="0">
                <a:cs typeface="+mn-cs"/>
              </a:rPr>
              <a:t>The charges of particles that have been directly observed are always quantized in units of </a:t>
            </a:r>
            <a:r>
              <a:rPr lang="en-US" dirty="0" smtClean="0">
                <a:solidFill>
                  <a:srgbClr val="FF0000"/>
                </a:solidFill>
                <a:cs typeface="+mn-cs"/>
              </a:rPr>
              <a:t>±</a:t>
            </a:r>
            <a:r>
              <a:rPr lang="en-US" i="1" dirty="0" smtClean="0">
                <a:cs typeface="+mn-cs"/>
              </a:rPr>
              <a:t>e</a:t>
            </a:r>
            <a:r>
              <a:rPr lang="en-US" dirty="0" smtClean="0">
                <a:cs typeface="+mn-cs"/>
              </a:rPr>
              <a:t>.</a:t>
            </a:r>
          </a:p>
          <a:p>
            <a:pPr eaLnBrk="1" hangingPunct="1">
              <a:buFont typeface="Wingdings" charset="0"/>
              <a:buChar char="n"/>
              <a:defRPr/>
            </a:pPr>
            <a:r>
              <a:rPr lang="en-US" dirty="0" smtClean="0">
                <a:cs typeface="+mn-cs"/>
              </a:rPr>
              <a:t>The measured atomic weights are not continuous—they have only discrete values, which are close to integral multiples of a unit mass.</a:t>
            </a:r>
            <a:r>
              <a:rPr lang="en-US" sz="2400" dirty="0" smtClean="0">
                <a:cs typeface="+mn-cs"/>
              </a:rPr>
              <a:t> </a:t>
            </a:r>
          </a:p>
        </p:txBody>
      </p:sp>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50</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62469">
                                            <p:txEl>
                                              <p:pRg st="0" end="0"/>
                                            </p:txEl>
                                          </p:spTgt>
                                        </p:tgtEl>
                                        <p:attrNameLst>
                                          <p:attrName>style.visibility</p:attrName>
                                        </p:attrNameLst>
                                      </p:cBhvr>
                                      <p:to>
                                        <p:strVal val="visible"/>
                                      </p:to>
                                    </p:set>
                                    <p:animEffect transition="in" filter="wipe(left)">
                                      <p:cBhvr>
                                        <p:cTn id="7" dur="500"/>
                                        <p:tgtEl>
                                          <p:spTgt spid="624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62469">
                                            <p:txEl>
                                              <p:pRg st="1" end="1"/>
                                            </p:txEl>
                                          </p:spTgt>
                                        </p:tgtEl>
                                        <p:attrNameLst>
                                          <p:attrName>style.visibility</p:attrName>
                                        </p:attrNameLst>
                                      </p:cBhvr>
                                      <p:to>
                                        <p:strVal val="visible"/>
                                      </p:to>
                                    </p:set>
                                    <p:animEffect transition="in" filter="wipe(left)">
                                      <p:cBhvr>
                                        <p:cTn id="12" dur="500"/>
                                        <p:tgtEl>
                                          <p:spTgt spid="624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62469">
                                            <p:txEl>
                                              <p:pRg st="2" end="2"/>
                                            </p:txEl>
                                          </p:spTgt>
                                        </p:tgtEl>
                                        <p:attrNameLst>
                                          <p:attrName>style.visibility</p:attrName>
                                        </p:attrNameLst>
                                      </p:cBhvr>
                                      <p:to>
                                        <p:strVal val="visible"/>
                                      </p:to>
                                    </p:set>
                                    <p:animEffect transition="in" filter="wipe(left)">
                                      <p:cBhvr>
                                        <p:cTn id="17" dur="500"/>
                                        <p:tgtEl>
                                          <p:spTgt spid="6246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build="p"/>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0"/>
            <a:ext cx="8229600" cy="712787"/>
          </a:xfrm>
        </p:spPr>
        <p:txBody>
          <a:bodyPr/>
          <a:lstStyle/>
          <a:p>
            <a:pPr eaLnBrk="1" hangingPunct="1">
              <a:defRPr/>
            </a:pPr>
            <a:r>
              <a:rPr lang="en-US" dirty="0" smtClean="0">
                <a:cs typeface="+mj-cs"/>
              </a:rPr>
              <a:t>Blackbody Radiation</a:t>
            </a:r>
          </a:p>
        </p:txBody>
      </p:sp>
      <p:sp>
        <p:nvSpPr>
          <p:cNvPr id="57348" name="Rectangle 4"/>
          <p:cNvSpPr>
            <a:spLocks noGrp="1" noChangeArrowheads="1"/>
          </p:cNvSpPr>
          <p:nvPr>
            <p:ph type="body" sz="half" idx="1"/>
          </p:nvPr>
        </p:nvSpPr>
        <p:spPr>
          <a:xfrm>
            <a:off x="457200" y="838200"/>
            <a:ext cx="4495800" cy="3657600"/>
          </a:xfrm>
        </p:spPr>
        <p:txBody>
          <a:bodyPr/>
          <a:lstStyle/>
          <a:p>
            <a:pPr eaLnBrk="1" hangingPunct="1">
              <a:lnSpc>
                <a:spcPct val="90000"/>
              </a:lnSpc>
              <a:buFont typeface="Wingdings" charset="0"/>
              <a:buChar char="n"/>
              <a:defRPr/>
            </a:pPr>
            <a:r>
              <a:rPr lang="en-US" sz="2400" dirty="0" smtClean="0">
                <a:cs typeface="+mn-cs"/>
              </a:rPr>
              <a:t>When matter is heated, it emits radiation.</a:t>
            </a:r>
          </a:p>
          <a:p>
            <a:pPr eaLnBrk="1" hangingPunct="1">
              <a:lnSpc>
                <a:spcPct val="90000"/>
              </a:lnSpc>
              <a:buFont typeface="Wingdings" charset="0"/>
              <a:buChar char="n"/>
              <a:defRPr/>
            </a:pPr>
            <a:r>
              <a:rPr lang="en-US" sz="2400" dirty="0" smtClean="0">
                <a:cs typeface="+mn-cs"/>
              </a:rPr>
              <a:t>A blackbody is an ideal object that has 100% absorption and 100% emission without a loss of energy</a:t>
            </a:r>
          </a:p>
          <a:p>
            <a:pPr eaLnBrk="1" hangingPunct="1">
              <a:lnSpc>
                <a:spcPct val="90000"/>
              </a:lnSpc>
              <a:buFont typeface="Wingdings" charset="0"/>
              <a:buChar char="n"/>
              <a:defRPr/>
            </a:pPr>
            <a:r>
              <a:rPr lang="en-US" sz="2400" dirty="0" smtClean="0">
                <a:cs typeface="+mn-cs"/>
              </a:rPr>
              <a:t>A cavity in a material that only emits thermal radiation can be considered as a black-body. Incoming radiation is fully absorbed in the cavity.</a:t>
            </a:r>
          </a:p>
        </p:txBody>
      </p:sp>
      <p:sp>
        <p:nvSpPr>
          <p:cNvPr id="57353" name="Rectangle 9"/>
          <p:cNvSpPr>
            <a:spLocks noChangeArrowheads="1"/>
          </p:cNvSpPr>
          <p:nvPr/>
        </p:nvSpPr>
        <p:spPr bwMode="auto">
          <a:xfrm>
            <a:off x="533400" y="4419600"/>
            <a:ext cx="8382000" cy="1077218"/>
          </a:xfrm>
          <a:prstGeom prst="rect">
            <a:avLst/>
          </a:prstGeom>
          <a:noFill/>
          <a:ln>
            <a:noFill/>
          </a:ln>
          <a:effectLst/>
          <a:extLst>
            <a:ext uri="{909E8E84-426E-40dd-AFC4-6F175D3DCCD1}"/>
            <a:ext uri="{91240B29-F687-4f45-9708-019B960494DF}"/>
            <a:ext uri="{AF507438-7753-43e0-B8FC-AC1667EBCBE1}"/>
          </a:extLst>
        </p:spPr>
        <p:txBody>
          <a:bodyPr wrap="square">
            <a:spAutoFit/>
          </a:bodyPr>
          <a:lstStyle/>
          <a:p>
            <a:pPr>
              <a:buClr>
                <a:srgbClr val="0000FF"/>
              </a:buClr>
              <a:buFont typeface="Wingdings" charset="0"/>
              <a:buChar char="§"/>
              <a:defRPr/>
            </a:pPr>
            <a:r>
              <a:rPr lang="en-US" sz="2400" dirty="0">
                <a:solidFill>
                  <a:srgbClr val="3333CC"/>
                </a:solidFill>
                <a:latin typeface="+mn-lt"/>
                <a:ea typeface="ＭＳ Ｐゴシック" charset="0"/>
                <a:cs typeface="+mn-cs"/>
              </a:rPr>
              <a:t> Blackbody radiation is theoretically interesting</a:t>
            </a:r>
            <a:r>
              <a:rPr lang="en-US" sz="2400" dirty="0" smtClean="0">
                <a:solidFill>
                  <a:srgbClr val="3333CC"/>
                </a:solidFill>
                <a:latin typeface="+mn-lt"/>
                <a:ea typeface="ＭＳ Ｐゴシック" charset="0"/>
                <a:cs typeface="+mn-cs"/>
              </a:rPr>
              <a:t> because </a:t>
            </a:r>
            <a:endParaRPr lang="en-US" dirty="0" smtClean="0">
              <a:solidFill>
                <a:srgbClr val="3333CC"/>
              </a:solidFill>
              <a:latin typeface="+mn-lt"/>
              <a:ea typeface="ＭＳ Ｐゴシック" charset="0"/>
            </a:endParaRPr>
          </a:p>
          <a:p>
            <a:pPr lvl="1">
              <a:buClr>
                <a:srgbClr val="0000FF"/>
              </a:buClr>
              <a:buFont typeface="Wingdings" charset="0"/>
              <a:buChar char="§"/>
              <a:defRPr/>
            </a:pPr>
            <a:r>
              <a:rPr lang="en-US" sz="2000" dirty="0" smtClean="0">
                <a:solidFill>
                  <a:srgbClr val="660066"/>
                </a:solidFill>
                <a:latin typeface="+mn-lt"/>
                <a:ea typeface="ＭＳ Ｐゴシック" charset="0"/>
              </a:rPr>
              <a:t>R</a:t>
            </a:r>
            <a:r>
              <a:rPr lang="en-US" sz="2000" dirty="0" smtClean="0">
                <a:solidFill>
                  <a:srgbClr val="660066"/>
                </a:solidFill>
                <a:latin typeface="+mn-lt"/>
                <a:ea typeface="ＭＳ Ｐゴシック" charset="0"/>
                <a:cs typeface="+mn-cs"/>
              </a:rPr>
              <a:t>adiation </a:t>
            </a:r>
            <a:r>
              <a:rPr lang="en-US" sz="2000" dirty="0">
                <a:solidFill>
                  <a:srgbClr val="660066"/>
                </a:solidFill>
                <a:latin typeface="+mn-lt"/>
                <a:ea typeface="ＭＳ Ｐゴシック" charset="0"/>
                <a:cs typeface="+mn-cs"/>
              </a:rPr>
              <a:t>properties</a:t>
            </a:r>
            <a:r>
              <a:rPr lang="en-US" sz="2000" dirty="0" smtClean="0">
                <a:solidFill>
                  <a:srgbClr val="660066"/>
                </a:solidFill>
                <a:latin typeface="+mn-lt"/>
                <a:ea typeface="ＭＳ Ｐゴシック" charset="0"/>
                <a:cs typeface="+mn-cs"/>
              </a:rPr>
              <a:t> are </a:t>
            </a:r>
            <a:r>
              <a:rPr lang="en-US" sz="2000" dirty="0">
                <a:solidFill>
                  <a:srgbClr val="660066"/>
                </a:solidFill>
                <a:latin typeface="+mn-lt"/>
                <a:ea typeface="ＭＳ Ｐゴシック" charset="0"/>
                <a:cs typeface="+mn-cs"/>
              </a:rPr>
              <a:t>independent of the particular material.</a:t>
            </a:r>
            <a:r>
              <a:rPr lang="en-US" sz="2000" dirty="0" smtClean="0">
                <a:solidFill>
                  <a:srgbClr val="660066"/>
                </a:solidFill>
                <a:latin typeface="+mn-lt"/>
                <a:ea typeface="ＭＳ Ｐゴシック" charset="0"/>
                <a:cs typeface="+mn-cs"/>
              </a:rPr>
              <a:t> </a:t>
            </a:r>
          </a:p>
          <a:p>
            <a:pPr lvl="1">
              <a:buClr>
                <a:srgbClr val="0000FF"/>
              </a:buClr>
              <a:buFont typeface="Wingdings" charset="0"/>
              <a:buChar char="§"/>
              <a:defRPr/>
            </a:pPr>
            <a:r>
              <a:rPr lang="en-US" sz="2000" dirty="0" smtClean="0">
                <a:solidFill>
                  <a:srgbClr val="660066"/>
                </a:solidFill>
                <a:latin typeface="+mn-lt"/>
                <a:ea typeface="ＭＳ Ｐゴシック" charset="0"/>
              </a:rPr>
              <a:t>P</a:t>
            </a:r>
            <a:r>
              <a:rPr lang="en-US" sz="2000" dirty="0" smtClean="0">
                <a:solidFill>
                  <a:srgbClr val="660066"/>
                </a:solidFill>
                <a:latin typeface="+mn-lt"/>
                <a:ea typeface="ＭＳ Ｐゴシック" charset="0"/>
                <a:cs typeface="+mn-cs"/>
              </a:rPr>
              <a:t>roperties </a:t>
            </a:r>
            <a:r>
              <a:rPr lang="en-US" sz="2000" dirty="0">
                <a:solidFill>
                  <a:srgbClr val="660066"/>
                </a:solidFill>
                <a:latin typeface="+mn-lt"/>
                <a:ea typeface="ＭＳ Ｐゴシック" charset="0"/>
                <a:cs typeface="+mn-cs"/>
              </a:rPr>
              <a:t>of intensity versus wavelength at fixed </a:t>
            </a:r>
            <a:r>
              <a:rPr lang="en-US" sz="2000" dirty="0" smtClean="0">
                <a:solidFill>
                  <a:srgbClr val="660066"/>
                </a:solidFill>
                <a:latin typeface="+mn-lt"/>
                <a:ea typeface="ＭＳ Ｐゴシック" charset="0"/>
                <a:cs typeface="+mn-cs"/>
              </a:rPr>
              <a:t>temperatures can be studied</a:t>
            </a:r>
            <a:endParaRPr lang="en-US" sz="2000" dirty="0">
              <a:solidFill>
                <a:srgbClr val="660066"/>
              </a:solidFill>
              <a:latin typeface="+mn-lt"/>
              <a:ea typeface="ＭＳ Ｐゴシック" charset="0"/>
              <a:cs typeface="+mn-cs"/>
            </a:endParaRPr>
          </a:p>
        </p:txBody>
      </p:sp>
      <p:pic>
        <p:nvPicPr>
          <p:cNvPr id="31750" name="Picture 1"/>
          <p:cNvPicPr>
            <a:picLocks/>
          </p:cNvPicPr>
          <p:nvPr/>
        </p:nvPicPr>
        <p:blipFill>
          <a:blip r:embed="rId2"/>
          <a:srcRect/>
          <a:stretch>
            <a:fillRect/>
          </a:stretch>
        </p:blipFill>
        <p:spPr bwMode="auto">
          <a:xfrm>
            <a:off x="4800600" y="990600"/>
            <a:ext cx="4038600" cy="28194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Monday, Oct. 8, 2012</a:t>
            </a:r>
            <a:endParaRPr lang="en-US"/>
          </a:p>
        </p:txBody>
      </p:sp>
      <p:sp>
        <p:nvSpPr>
          <p:cNvPr id="7" name="Slide Number Placeholder 6"/>
          <p:cNvSpPr>
            <a:spLocks noGrp="1"/>
          </p:cNvSpPr>
          <p:nvPr>
            <p:ph type="sldNum" sz="quarter" idx="12"/>
          </p:nvPr>
        </p:nvSpPr>
        <p:spPr/>
        <p:txBody>
          <a:bodyPr/>
          <a:lstStyle/>
          <a:p>
            <a:fld id="{FDDAF44D-5BDC-464D-BFC2-357404B9B058}" type="slidenum">
              <a:rPr lang="en-US" smtClean="0"/>
              <a:pPr/>
              <a:t>51</a:t>
            </a:fld>
            <a:endParaRPr lang="en-US" dirty="0"/>
          </a:p>
        </p:txBody>
      </p:sp>
      <p:sp>
        <p:nvSpPr>
          <p:cNvPr id="8" name="Footer Placeholder 7"/>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7348">
                                            <p:txEl>
                                              <p:pRg st="0" end="0"/>
                                            </p:txEl>
                                          </p:spTgt>
                                        </p:tgtEl>
                                        <p:attrNameLst>
                                          <p:attrName>style.visibility</p:attrName>
                                        </p:attrNameLst>
                                      </p:cBhvr>
                                      <p:to>
                                        <p:strVal val="visible"/>
                                      </p:to>
                                    </p:set>
                                    <p:animEffect transition="in" filter="wipe(left)">
                                      <p:cBhvr>
                                        <p:cTn id="7" dur="500"/>
                                        <p:tgtEl>
                                          <p:spTgt spid="573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57348">
                                            <p:txEl>
                                              <p:pRg st="1" end="1"/>
                                            </p:txEl>
                                          </p:spTgt>
                                        </p:tgtEl>
                                        <p:attrNameLst>
                                          <p:attrName>style.visibility</p:attrName>
                                        </p:attrNameLst>
                                      </p:cBhvr>
                                      <p:to>
                                        <p:strVal val="visible"/>
                                      </p:to>
                                    </p:set>
                                    <p:animEffect transition="in" filter="wipe(left)">
                                      <p:cBhvr>
                                        <p:cTn id="12" dur="500"/>
                                        <p:tgtEl>
                                          <p:spTgt spid="573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57348">
                                            <p:txEl>
                                              <p:pRg st="2" end="2"/>
                                            </p:txEl>
                                          </p:spTgt>
                                        </p:tgtEl>
                                        <p:attrNameLst>
                                          <p:attrName>style.visibility</p:attrName>
                                        </p:attrNameLst>
                                      </p:cBhvr>
                                      <p:to>
                                        <p:strVal val="visible"/>
                                      </p:to>
                                    </p:set>
                                    <p:animEffect transition="in" filter="wipe(left)">
                                      <p:cBhvr>
                                        <p:cTn id="17" dur="500"/>
                                        <p:tgtEl>
                                          <p:spTgt spid="573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31750"/>
                                        </p:tgtEl>
                                        <p:attrNameLst>
                                          <p:attrName>style.visibility</p:attrName>
                                        </p:attrNameLst>
                                      </p:cBhvr>
                                      <p:to>
                                        <p:strVal val="visible"/>
                                      </p:to>
                                    </p:set>
                                    <p:anim calcmode="lin" valueType="num">
                                      <p:cBhvr>
                                        <p:cTn id="22" dur="500" fill="hold"/>
                                        <p:tgtEl>
                                          <p:spTgt spid="31750"/>
                                        </p:tgtEl>
                                        <p:attrNameLst>
                                          <p:attrName>ppt_w</p:attrName>
                                        </p:attrNameLst>
                                      </p:cBhvr>
                                      <p:tavLst>
                                        <p:tav tm="0">
                                          <p:val>
                                            <p:fltVal val="0"/>
                                          </p:val>
                                        </p:tav>
                                        <p:tav tm="100000">
                                          <p:val>
                                            <p:strVal val="#ppt_w"/>
                                          </p:val>
                                        </p:tav>
                                      </p:tavLst>
                                    </p:anim>
                                    <p:anim calcmode="lin" valueType="num">
                                      <p:cBhvr>
                                        <p:cTn id="23" dur="500" fill="hold"/>
                                        <p:tgtEl>
                                          <p:spTgt spid="31750"/>
                                        </p:tgtEl>
                                        <p:attrNameLst>
                                          <p:attrName>ppt_h</p:attrName>
                                        </p:attrNameLst>
                                      </p:cBhvr>
                                      <p:tavLst>
                                        <p:tav tm="0">
                                          <p:val>
                                            <p:fltVal val="0"/>
                                          </p:val>
                                        </p:tav>
                                        <p:tav tm="100000">
                                          <p:val>
                                            <p:strVal val="#ppt_h"/>
                                          </p:val>
                                        </p:tav>
                                      </p:tavLst>
                                    </p:anim>
                                    <p:animEffect transition="in" filter="fade">
                                      <p:cBhvr>
                                        <p:cTn id="24" dur="500"/>
                                        <p:tgtEl>
                                          <p:spTgt spid="3175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57353"/>
                                        </p:tgtEl>
                                        <p:attrNameLst>
                                          <p:attrName>style.visibility</p:attrName>
                                        </p:attrNameLst>
                                      </p:cBhvr>
                                      <p:to>
                                        <p:strVal val="visible"/>
                                      </p:to>
                                    </p:set>
                                    <p:animEffect transition="in" filter="wipe(left)">
                                      <p:cBhvr>
                                        <p:cTn id="29" dur="500"/>
                                        <p:tgtEl>
                                          <p:spTgt spid="57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build="p"/>
      <p:bldP spid="57353" grpId="0"/>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152400"/>
            <a:ext cx="8229600" cy="636587"/>
          </a:xfrm>
        </p:spPr>
        <p:txBody>
          <a:bodyPr/>
          <a:lstStyle/>
          <a:p>
            <a:pPr eaLnBrk="1" hangingPunct="1">
              <a:defRPr/>
            </a:pPr>
            <a:r>
              <a:rPr lang="en-US" sz="4000" dirty="0" smtClean="0">
                <a:cs typeface="+mj-cs"/>
              </a:rPr>
              <a:t>Stefan-Boltzmann Law</a:t>
            </a:r>
          </a:p>
        </p:txBody>
      </p:sp>
      <p:sp>
        <p:nvSpPr>
          <p:cNvPr id="33795" name="Rectangle 7"/>
          <p:cNvSpPr>
            <a:spLocks noGrp="1" noChangeArrowheads="1"/>
          </p:cNvSpPr>
          <p:nvPr>
            <p:ph type="body" sz="half" idx="1"/>
          </p:nvPr>
        </p:nvSpPr>
        <p:spPr>
          <a:xfrm>
            <a:off x="304800" y="838200"/>
            <a:ext cx="8534400" cy="5029200"/>
          </a:xfrm>
        </p:spPr>
        <p:txBody>
          <a:bodyPr/>
          <a:lstStyle/>
          <a:p>
            <a:pPr eaLnBrk="1" hangingPunct="1"/>
            <a:r>
              <a:rPr lang="en-US" dirty="0">
                <a:cs typeface="ＭＳ Ｐゴシック" pitchFamily="-84" charset="-128"/>
              </a:rPr>
              <a:t>The total power radiated increases with the temperature:</a:t>
            </a:r>
            <a:endParaRPr lang="en-US" dirty="0" smtClean="0">
              <a:cs typeface="ＭＳ Ｐゴシック" pitchFamily="-84" charset="-128"/>
            </a:endParaRPr>
          </a:p>
          <a:p>
            <a:pPr eaLnBrk="1" hangingPunct="1">
              <a:buNone/>
            </a:pPr>
            <a:endParaRPr lang="en-US" dirty="0" smtClean="0">
              <a:cs typeface="ＭＳ Ｐゴシック" pitchFamily="-84" charset="-128"/>
            </a:endParaRPr>
          </a:p>
          <a:p>
            <a:pPr eaLnBrk="1" hangingPunct="1"/>
            <a:r>
              <a:rPr lang="en-US" dirty="0">
                <a:cs typeface="ＭＳ Ｐゴシック" pitchFamily="-84" charset="-128"/>
              </a:rPr>
              <a:t>This is known as the </a:t>
            </a:r>
            <a:r>
              <a:rPr lang="en-US" b="1" dirty="0">
                <a:cs typeface="ＭＳ Ｐゴシック" pitchFamily="-84" charset="-128"/>
              </a:rPr>
              <a:t>Stefan-Boltzmann law</a:t>
            </a:r>
            <a:r>
              <a:rPr lang="en-US" dirty="0">
                <a:cs typeface="ＭＳ Ｐゴシック" pitchFamily="-84" charset="-128"/>
              </a:rPr>
              <a:t>, with the constant</a:t>
            </a:r>
            <a:r>
              <a:rPr lang="en-US" dirty="0" smtClean="0">
                <a:cs typeface="ＭＳ Ｐゴシック" pitchFamily="-84" charset="-128"/>
              </a:rPr>
              <a:t> </a:t>
            </a:r>
            <a:r>
              <a:rPr lang="en-US" i="1" dirty="0" err="1" smtClean="0">
                <a:latin typeface="Symbol" charset="2"/>
                <a:cs typeface="Symbol" charset="2"/>
              </a:rPr>
              <a:t>σ</a:t>
            </a:r>
            <a:r>
              <a:rPr lang="en-US" dirty="0" smtClean="0">
                <a:cs typeface="ＭＳ Ｐゴシック" pitchFamily="-84" charset="-128"/>
              </a:rPr>
              <a:t> </a:t>
            </a:r>
            <a:r>
              <a:rPr lang="en-US" dirty="0">
                <a:cs typeface="ＭＳ Ｐゴシック" pitchFamily="-84" charset="-128"/>
              </a:rPr>
              <a:t>experimentally measured to be </a:t>
            </a:r>
            <a:r>
              <a:rPr lang="en-US" dirty="0" smtClean="0">
                <a:cs typeface="ＭＳ Ｐゴシック" pitchFamily="-84" charset="-128"/>
              </a:rPr>
              <a:t>5.6705</a:t>
            </a:r>
            <a:r>
              <a:rPr lang="en-US" dirty="0" smtClean="0">
                <a:ea typeface="Arial" pitchFamily="-84" charset="0"/>
                <a:cs typeface="Arial" pitchFamily="-84" charset="0"/>
              </a:rPr>
              <a:t>×10</a:t>
            </a:r>
            <a:r>
              <a:rPr lang="en-US" baseline="30000" dirty="0">
                <a:ea typeface="Lucida Grande" pitchFamily="-84" charset="0"/>
                <a:cs typeface="Lucida Grande" pitchFamily="-84" charset="0"/>
              </a:rPr>
              <a:t>−</a:t>
            </a:r>
            <a:r>
              <a:rPr lang="en-US" baseline="30000" dirty="0">
                <a:ea typeface="Arial" pitchFamily="-84" charset="0"/>
                <a:cs typeface="Arial" pitchFamily="-84" charset="0"/>
              </a:rPr>
              <a:t>8</a:t>
            </a:r>
            <a:r>
              <a:rPr lang="en-US" dirty="0">
                <a:ea typeface="Arial" pitchFamily="-84" charset="0"/>
                <a:cs typeface="Arial" pitchFamily="-84" charset="0"/>
              </a:rPr>
              <a:t> W / (m</a:t>
            </a:r>
            <a:r>
              <a:rPr lang="en-US" baseline="30000" dirty="0">
                <a:ea typeface="Arial" pitchFamily="-84" charset="0"/>
                <a:cs typeface="Arial" pitchFamily="-84" charset="0"/>
              </a:rPr>
              <a:t>2</a:t>
            </a:r>
            <a:r>
              <a:rPr lang="en-US" dirty="0">
                <a:ea typeface="Arial" pitchFamily="-84" charset="0"/>
                <a:cs typeface="Arial" pitchFamily="-84" charset="0"/>
              </a:rPr>
              <a:t> </a:t>
            </a:r>
            <a:r>
              <a:rPr lang="en-US" dirty="0">
                <a:latin typeface="Lucida Grande" pitchFamily="-84" charset="0"/>
                <a:ea typeface="Arial" pitchFamily="-84" charset="0"/>
                <a:cs typeface="Arial" pitchFamily="-84" charset="0"/>
              </a:rPr>
              <a:t>·</a:t>
            </a:r>
            <a:r>
              <a:rPr lang="en-US" dirty="0">
                <a:ea typeface="Arial" pitchFamily="-84" charset="0"/>
                <a:cs typeface="Arial" pitchFamily="-84" charset="0"/>
              </a:rPr>
              <a:t> K</a:t>
            </a:r>
            <a:r>
              <a:rPr lang="en-US" baseline="30000" dirty="0">
                <a:ea typeface="Arial" pitchFamily="-84" charset="0"/>
                <a:cs typeface="Arial" pitchFamily="-84" charset="0"/>
              </a:rPr>
              <a:t>4</a:t>
            </a:r>
            <a:r>
              <a:rPr lang="en-US" dirty="0">
                <a:ea typeface="Arial" pitchFamily="-84" charset="0"/>
                <a:cs typeface="Arial" pitchFamily="-84" charset="0"/>
              </a:rPr>
              <a:t>)</a:t>
            </a:r>
            <a:r>
              <a:rPr lang="en-US" dirty="0" smtClean="0">
                <a:ea typeface="Arial" pitchFamily="-84" charset="0"/>
                <a:cs typeface="Arial" pitchFamily="-84" charset="0"/>
              </a:rPr>
              <a:t>.</a:t>
            </a:r>
            <a:endParaRPr lang="en-US" dirty="0" smtClean="0">
              <a:cs typeface="ＭＳ Ｐゴシック" pitchFamily="-84" charset="-128"/>
            </a:endParaRPr>
          </a:p>
          <a:p>
            <a:pPr eaLnBrk="1" hangingPunct="1"/>
            <a:r>
              <a:rPr lang="en-US" dirty="0">
                <a:cs typeface="ＭＳ Ｐゴシック" pitchFamily="-84" charset="-128"/>
              </a:rPr>
              <a:t>The </a:t>
            </a:r>
            <a:r>
              <a:rPr lang="en-US" b="1" dirty="0">
                <a:cs typeface="ＭＳ Ｐゴシック" pitchFamily="-84" charset="-128"/>
              </a:rPr>
              <a:t>emissivity</a:t>
            </a:r>
            <a:r>
              <a:rPr lang="en-US" dirty="0" smtClean="0">
                <a:cs typeface="ＭＳ Ｐゴシック" pitchFamily="-84" charset="-128"/>
              </a:rPr>
              <a:t> </a:t>
            </a:r>
            <a:r>
              <a:rPr lang="en-US" dirty="0" err="1" smtClean="0">
                <a:latin typeface="Lucida Grande" pitchFamily="-84" charset="0"/>
                <a:cs typeface="ＭＳ Ｐゴシック" pitchFamily="-84" charset="-128"/>
              </a:rPr>
              <a:t>ε</a:t>
            </a:r>
            <a:r>
              <a:rPr lang="en-US" dirty="0" smtClean="0">
                <a:cs typeface="ＭＳ Ｐゴシック" pitchFamily="-84" charset="-128"/>
              </a:rPr>
              <a:t> (</a:t>
            </a:r>
            <a:r>
              <a:rPr lang="en-US" dirty="0" err="1" smtClean="0">
                <a:latin typeface="Lucida Grande" pitchFamily="-84" charset="0"/>
                <a:cs typeface="ＭＳ Ｐゴシック" pitchFamily="-84" charset="-128"/>
              </a:rPr>
              <a:t>ε</a:t>
            </a:r>
            <a:r>
              <a:rPr lang="en-US" dirty="0" smtClean="0">
                <a:cs typeface="ＭＳ Ｐゴシック" pitchFamily="-84" charset="-128"/>
              </a:rPr>
              <a:t> </a:t>
            </a:r>
            <a:r>
              <a:rPr lang="en-US" dirty="0">
                <a:cs typeface="ＭＳ Ｐゴシック" pitchFamily="-84" charset="-128"/>
              </a:rPr>
              <a:t>= 1 for an idealized blackbody) is</a:t>
            </a:r>
            <a:r>
              <a:rPr lang="en-US" dirty="0" smtClean="0">
                <a:cs typeface="ＭＳ Ｐゴシック" pitchFamily="-84" charset="-128"/>
              </a:rPr>
              <a:t> the </a:t>
            </a:r>
            <a:r>
              <a:rPr lang="en-US" dirty="0">
                <a:cs typeface="ＭＳ Ｐゴシック" pitchFamily="-84" charset="-128"/>
              </a:rPr>
              <a:t>ratio of the emissive power of an object to that of an ideal blackbody</a:t>
            </a:r>
            <a:r>
              <a:rPr lang="en-US" dirty="0" smtClean="0">
                <a:cs typeface="ＭＳ Ｐゴシック" pitchFamily="-84" charset="-128"/>
              </a:rPr>
              <a:t> and </a:t>
            </a:r>
            <a:r>
              <a:rPr lang="en-US" dirty="0">
                <a:cs typeface="ＭＳ Ｐゴシック" pitchFamily="-84" charset="-128"/>
              </a:rPr>
              <a:t>is always less than 1. </a:t>
            </a:r>
          </a:p>
        </p:txBody>
      </p:sp>
      <p:grpSp>
        <p:nvGrpSpPr>
          <p:cNvPr id="2" name="Group 23"/>
          <p:cNvGrpSpPr>
            <a:grpSpLocks/>
          </p:cNvGrpSpPr>
          <p:nvPr/>
        </p:nvGrpSpPr>
        <p:grpSpPr bwMode="auto">
          <a:xfrm>
            <a:off x="2947988" y="1447800"/>
            <a:ext cx="4291012" cy="919163"/>
            <a:chOff x="1320" y="1104"/>
            <a:chExt cx="3120" cy="534"/>
          </a:xfrm>
        </p:grpSpPr>
        <p:pic>
          <p:nvPicPr>
            <p:cNvPr id="33797" name="Picture 20"/>
            <p:cNvPicPr>
              <a:picLocks noChangeAspect="1" noChangeArrowheads="1"/>
            </p:cNvPicPr>
            <p:nvPr/>
          </p:nvPicPr>
          <p:blipFill>
            <a:blip r:embed="rId2"/>
            <a:srcRect/>
            <a:stretch>
              <a:fillRect/>
            </a:stretch>
          </p:blipFill>
          <p:spPr bwMode="auto">
            <a:xfrm>
              <a:off x="1320" y="1104"/>
              <a:ext cx="3120" cy="534"/>
            </a:xfrm>
            <a:prstGeom prst="rect">
              <a:avLst/>
            </a:prstGeom>
            <a:noFill/>
            <a:ln w="9525">
              <a:noFill/>
              <a:miter lim="800000"/>
              <a:headEnd/>
              <a:tailEnd/>
            </a:ln>
          </p:spPr>
        </p:pic>
        <p:pic>
          <p:nvPicPr>
            <p:cNvPr id="33798" name="Picture 22"/>
            <p:cNvPicPr preferRelativeResize="0">
              <a:picLocks noChangeAspect="1" noChangeArrowheads="1"/>
            </p:cNvPicPr>
            <p:nvPr/>
          </p:nvPicPr>
          <p:blipFill>
            <a:blip r:embed="rId3"/>
            <a:srcRect/>
            <a:stretch>
              <a:fillRect/>
            </a:stretch>
          </p:blipFill>
          <p:spPr bwMode="auto">
            <a:xfrm>
              <a:off x="2391" y="1272"/>
              <a:ext cx="220" cy="216"/>
            </a:xfrm>
            <a:prstGeom prst="rect">
              <a:avLst/>
            </a:prstGeom>
            <a:noFill/>
            <a:ln w="9525">
              <a:noFill/>
              <a:miter lim="800000"/>
              <a:headEnd/>
              <a:tailEnd/>
            </a:ln>
          </p:spPr>
        </p:pic>
      </p:grpSp>
      <p:sp>
        <p:nvSpPr>
          <p:cNvPr id="7" name="Date Placeholder 6"/>
          <p:cNvSpPr>
            <a:spLocks noGrp="1"/>
          </p:cNvSpPr>
          <p:nvPr>
            <p:ph type="dt" sz="half" idx="10"/>
          </p:nvPr>
        </p:nvSpPr>
        <p:spPr/>
        <p:txBody>
          <a:bodyPr/>
          <a:lstStyle/>
          <a:p>
            <a:pPr>
              <a:defRPr/>
            </a:pPr>
            <a:r>
              <a:rPr lang="en-US" smtClean="0"/>
              <a:t>Monday, Oct. 8, 2012</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52</a:t>
            </a:fld>
            <a:endParaRPr lang="en-US"/>
          </a:p>
        </p:txBody>
      </p:sp>
      <p:sp>
        <p:nvSpPr>
          <p:cNvPr id="9" name="Footer Placeholder 8"/>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wipe(left)">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wipe(left)">
                                      <p:cBhvr>
                                        <p:cTn id="17" dur="500"/>
                                        <p:tgtEl>
                                          <p:spTgt spid="337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3795">
                                            <p:txEl>
                                              <p:pRg st="3" end="3"/>
                                            </p:txEl>
                                          </p:spTgt>
                                        </p:tgtEl>
                                        <p:attrNameLst>
                                          <p:attrName>style.visibility</p:attrName>
                                        </p:attrNameLst>
                                      </p:cBhvr>
                                      <p:to>
                                        <p:strVal val="visible"/>
                                      </p:to>
                                    </p:set>
                                    <p:animEffect transition="in" filter="wipe(left)">
                                      <p:cBhvr>
                                        <p:cTn id="22" dur="500"/>
                                        <p:tgtEl>
                                          <p:spTgt spid="337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3"/>
          <p:cNvSpPr>
            <a:spLocks noGrp="1" noChangeArrowheads="1"/>
          </p:cNvSpPr>
          <p:nvPr>
            <p:ph type="body" sz="half" idx="1"/>
          </p:nvPr>
        </p:nvSpPr>
        <p:spPr>
          <a:xfrm>
            <a:off x="457200" y="914400"/>
            <a:ext cx="7924800" cy="5029200"/>
          </a:xfrm>
        </p:spPr>
        <p:txBody>
          <a:bodyPr/>
          <a:lstStyle/>
          <a:p>
            <a:pPr marL="533400" indent="-533400" eaLnBrk="1" hangingPunct="1"/>
            <a:r>
              <a:rPr lang="en-US" sz="2400" dirty="0">
                <a:cs typeface="ＭＳ Ｐゴシック" pitchFamily="-84" charset="-128"/>
              </a:rPr>
              <a:t>Planck assumed that the radiation in the cavity was emitted (and absorbed) by some sort of </a:t>
            </a:r>
            <a:r>
              <a:rPr lang="ja-JP" altLang="en-US" sz="2400" dirty="0">
                <a:cs typeface="ＭＳ Ｐゴシック" pitchFamily="-84" charset="-128"/>
              </a:rPr>
              <a:t>“</a:t>
            </a:r>
            <a:r>
              <a:rPr lang="en-US" altLang="ja-JP" sz="2400" dirty="0">
                <a:cs typeface="ＭＳ Ｐゴシック" pitchFamily="-84" charset="-128"/>
              </a:rPr>
              <a:t>oscillators</a:t>
            </a:r>
            <a:r>
              <a:rPr lang="ja-JP" altLang="en-US" sz="2400" dirty="0">
                <a:cs typeface="ＭＳ Ｐゴシック" pitchFamily="-84" charset="-128"/>
              </a:rPr>
              <a:t>”</a:t>
            </a:r>
            <a:r>
              <a:rPr lang="en-US" altLang="ja-JP" sz="2400" dirty="0">
                <a:cs typeface="ＭＳ Ｐゴシック" pitchFamily="-84" charset="-128"/>
              </a:rPr>
              <a:t> that were contained in the walls. He used </a:t>
            </a:r>
            <a:r>
              <a:rPr lang="en-US" altLang="ja-JP" sz="2400" dirty="0" err="1" smtClean="0">
                <a:cs typeface="ＭＳ Ｐゴシック" pitchFamily="-84" charset="-128"/>
              </a:rPr>
              <a:t>Boltzman’s</a:t>
            </a:r>
            <a:r>
              <a:rPr lang="en-US" altLang="ja-JP" sz="2400" dirty="0" smtClean="0">
                <a:cs typeface="ＭＳ Ｐゴシック" pitchFamily="-84" charset="-128"/>
              </a:rPr>
              <a:t> </a:t>
            </a:r>
            <a:r>
              <a:rPr lang="en-US" altLang="ja-JP" sz="2400" dirty="0">
                <a:cs typeface="ＭＳ Ｐゴシック" pitchFamily="-84" charset="-128"/>
              </a:rPr>
              <a:t>statistical methods to arrive at the following formula that fit the blackbody radiation data.</a:t>
            </a:r>
          </a:p>
          <a:p>
            <a:pPr marL="533400" indent="-533400" eaLnBrk="1" hangingPunct="1"/>
            <a:endParaRPr lang="en-US" sz="2400" dirty="0">
              <a:cs typeface="ＭＳ Ｐゴシック" pitchFamily="-84" charset="-128"/>
            </a:endParaRPr>
          </a:p>
          <a:p>
            <a:pPr marL="533400" indent="-533400" eaLnBrk="1" hangingPunct="1"/>
            <a:endParaRPr lang="en-US" sz="1800" dirty="0">
              <a:cs typeface="ＭＳ Ｐゴシック" pitchFamily="-84" charset="-128"/>
            </a:endParaRPr>
          </a:p>
          <a:p>
            <a:pPr marL="533400" indent="-533400" eaLnBrk="1" hangingPunct="1"/>
            <a:endParaRPr lang="en-US" sz="1800" dirty="0">
              <a:cs typeface="ＭＳ Ｐゴシック" pitchFamily="-84" charset="-128"/>
            </a:endParaRPr>
          </a:p>
          <a:p>
            <a:pPr marL="533400" indent="-533400" eaLnBrk="1" hangingPunct="1"/>
            <a:r>
              <a:rPr lang="en-US" sz="2400" dirty="0">
                <a:cs typeface="ＭＳ Ｐゴシック" pitchFamily="-84" charset="-128"/>
              </a:rPr>
              <a:t>Planck made two modifications to the classical theory:</a:t>
            </a:r>
          </a:p>
          <a:p>
            <a:pPr marL="1024128" lvl="2" indent="-256032" eaLnBrk="1" hangingPunct="1">
              <a:spcBef>
                <a:spcPts val="0"/>
              </a:spcBef>
              <a:buClr>
                <a:schemeClr val="tx1"/>
              </a:buClr>
              <a:buSzPct val="90000"/>
              <a:buFont typeface="Wingdings" pitchFamily="-84" charset="2"/>
              <a:buAutoNum type="arabicParenR"/>
            </a:pPr>
            <a:r>
              <a:rPr lang="en-US" sz="1800" dirty="0"/>
              <a:t>The oscillators (of electromagnetic origin) can only have certain discrete energies determined by </a:t>
            </a:r>
            <a:r>
              <a:rPr lang="en-US" sz="1800" i="1" dirty="0"/>
              <a:t>E</a:t>
            </a:r>
            <a:r>
              <a:rPr lang="en-US" sz="1800" i="1" baseline="-25000" dirty="0"/>
              <a:t>n</a:t>
            </a:r>
            <a:r>
              <a:rPr lang="en-US" sz="1800" dirty="0"/>
              <a:t> = </a:t>
            </a:r>
            <a:r>
              <a:rPr lang="en-US" sz="1800" i="1" dirty="0" err="1"/>
              <a:t>nhf</a:t>
            </a:r>
            <a:r>
              <a:rPr lang="en-US" sz="1800" dirty="0"/>
              <a:t>, where </a:t>
            </a:r>
            <a:r>
              <a:rPr lang="en-US" sz="1800" i="1" dirty="0" err="1"/>
              <a:t>n</a:t>
            </a:r>
            <a:r>
              <a:rPr lang="en-US" sz="1800" dirty="0"/>
              <a:t> is an integer, </a:t>
            </a:r>
            <a:r>
              <a:rPr lang="en-US" sz="1800" i="1" dirty="0" err="1"/>
              <a:t>f</a:t>
            </a:r>
            <a:r>
              <a:rPr lang="en-US" sz="1800" dirty="0"/>
              <a:t> is the frequency, and </a:t>
            </a:r>
            <a:r>
              <a:rPr lang="en-US" sz="1800" i="1" dirty="0" err="1"/>
              <a:t>h</a:t>
            </a:r>
            <a:r>
              <a:rPr lang="en-US" sz="1800" dirty="0"/>
              <a:t> is called </a:t>
            </a:r>
            <a:r>
              <a:rPr lang="en-US" sz="1800" dirty="0" smtClean="0"/>
              <a:t>Planck</a:t>
            </a:r>
            <a:r>
              <a:rPr lang="en-US" sz="1800" dirty="0" smtClean="0">
                <a:cs typeface="ＭＳ Ｐゴシック" pitchFamily="-84" charset="-128"/>
              </a:rPr>
              <a:t>’</a:t>
            </a:r>
            <a:r>
              <a:rPr lang="en-US" altLang="ja-JP" sz="1800" dirty="0" smtClean="0"/>
              <a:t>s </a:t>
            </a:r>
            <a:r>
              <a:rPr lang="en-US" altLang="ja-JP" sz="1800" dirty="0"/>
              <a:t>constant.</a:t>
            </a:r>
            <a:r>
              <a:rPr lang="en-US" altLang="ja-JP" sz="1800" dirty="0" smtClean="0"/>
              <a:t> </a:t>
            </a:r>
            <a:r>
              <a:rPr lang="en-US" altLang="ja-JP" sz="1800" i="1" dirty="0" err="1" smtClean="0"/>
              <a:t>h</a:t>
            </a:r>
            <a:r>
              <a:rPr lang="en-US" altLang="ja-JP" sz="1800" dirty="0" smtClean="0"/>
              <a:t> </a:t>
            </a:r>
            <a:r>
              <a:rPr lang="en-US" altLang="ja-JP" sz="1800" dirty="0"/>
              <a:t>= 6.6261 </a:t>
            </a:r>
            <a:r>
              <a:rPr lang="en-US" altLang="ja-JP" sz="1800" dirty="0">
                <a:ea typeface="Arial" pitchFamily="-84" charset="0"/>
                <a:cs typeface="Arial" pitchFamily="-84" charset="0"/>
              </a:rPr>
              <a:t>× 10</a:t>
            </a:r>
            <a:r>
              <a:rPr lang="en-US" altLang="ja-JP" sz="1800" baseline="30000" dirty="0">
                <a:ea typeface="Lucida Grande" pitchFamily="-84" charset="0"/>
                <a:cs typeface="Lucida Grande" pitchFamily="-84" charset="0"/>
              </a:rPr>
              <a:t>−</a:t>
            </a:r>
            <a:r>
              <a:rPr lang="en-US" altLang="ja-JP" sz="1800" baseline="30000" dirty="0">
                <a:ea typeface="Arial" pitchFamily="-84" charset="0"/>
                <a:cs typeface="Arial" pitchFamily="-84" charset="0"/>
              </a:rPr>
              <a:t>34</a:t>
            </a:r>
            <a:r>
              <a:rPr lang="en-US" altLang="ja-JP" sz="1800" dirty="0">
                <a:ea typeface="Arial" pitchFamily="-84" charset="0"/>
                <a:cs typeface="Arial" pitchFamily="-84" charset="0"/>
              </a:rPr>
              <a:t> </a:t>
            </a:r>
            <a:r>
              <a:rPr lang="en-US" altLang="ja-JP" sz="1800" dirty="0" err="1">
                <a:ea typeface="Arial" pitchFamily="-84" charset="0"/>
                <a:cs typeface="Arial" pitchFamily="-84" charset="0"/>
              </a:rPr>
              <a:t>J</a:t>
            </a:r>
            <a:r>
              <a:rPr lang="en-US" altLang="ja-JP" sz="1800" dirty="0" err="1">
                <a:latin typeface="Lucida Grande" pitchFamily="-84" charset="0"/>
                <a:ea typeface="Arial" pitchFamily="-84" charset="0"/>
                <a:cs typeface="Arial" pitchFamily="-84" charset="0"/>
              </a:rPr>
              <a:t>·</a:t>
            </a:r>
            <a:r>
              <a:rPr lang="en-US" altLang="ja-JP" sz="1800" dirty="0" err="1">
                <a:ea typeface="Arial" pitchFamily="-84" charset="0"/>
                <a:cs typeface="Arial" pitchFamily="-84" charset="0"/>
              </a:rPr>
              <a:t>s</a:t>
            </a:r>
            <a:r>
              <a:rPr lang="en-US" altLang="ja-JP" sz="1800" dirty="0"/>
              <a:t>. </a:t>
            </a:r>
          </a:p>
          <a:p>
            <a:pPr marL="1024128" lvl="2" indent="-256032" eaLnBrk="1" hangingPunct="1">
              <a:spcBef>
                <a:spcPts val="0"/>
              </a:spcBef>
              <a:buClr>
                <a:schemeClr val="tx1"/>
              </a:buClr>
              <a:buSzPct val="90000"/>
              <a:buFont typeface="Wingdings" pitchFamily="-84" charset="2"/>
              <a:buAutoNum type="arabicParenR"/>
            </a:pPr>
            <a:r>
              <a:rPr lang="en-US" sz="1800" b="1" u="sng" dirty="0">
                <a:solidFill>
                  <a:srgbClr val="800000"/>
                </a:solidFill>
              </a:rPr>
              <a:t>The oscillators can absorb or emit energy</a:t>
            </a:r>
            <a:r>
              <a:rPr lang="en-US" sz="1800" b="1" u="sng" dirty="0" smtClean="0">
                <a:solidFill>
                  <a:srgbClr val="800000"/>
                </a:solidFill>
              </a:rPr>
              <a:t> ONLY in </a:t>
            </a:r>
            <a:r>
              <a:rPr lang="en-US" sz="1800" b="1" u="sng" dirty="0">
                <a:solidFill>
                  <a:srgbClr val="800000"/>
                </a:solidFill>
              </a:rPr>
              <a:t>discrete multiples of the fundamental quantum of energy</a:t>
            </a:r>
            <a:r>
              <a:rPr lang="en-US" sz="1800" dirty="0"/>
              <a:t> given by</a:t>
            </a:r>
            <a:endParaRPr lang="en-US" sz="1600" dirty="0"/>
          </a:p>
        </p:txBody>
      </p:sp>
      <p:sp>
        <p:nvSpPr>
          <p:cNvPr id="35843" name="Rectangle 2"/>
          <p:cNvSpPr>
            <a:spLocks noGrp="1" noChangeArrowheads="1"/>
          </p:cNvSpPr>
          <p:nvPr>
            <p:ph type="title"/>
          </p:nvPr>
        </p:nvSpPr>
        <p:spPr>
          <a:xfrm>
            <a:off x="457200" y="1"/>
            <a:ext cx="8229600" cy="990600"/>
          </a:xfrm>
        </p:spPr>
        <p:txBody>
          <a:bodyPr/>
          <a:lstStyle/>
          <a:p>
            <a:pPr eaLnBrk="1" hangingPunct="1"/>
            <a:r>
              <a:rPr lang="en-US" dirty="0" smtClean="0">
                <a:cs typeface="ＭＳ Ｐゴシック" pitchFamily="-84" charset="-128"/>
              </a:rPr>
              <a:t>Planck’</a:t>
            </a:r>
            <a:r>
              <a:rPr lang="en-US" altLang="ja-JP" dirty="0" smtClean="0">
                <a:cs typeface="ＭＳ Ｐゴシック" pitchFamily="-84" charset="-128"/>
              </a:rPr>
              <a:t>s </a:t>
            </a:r>
            <a:r>
              <a:rPr lang="en-US" altLang="ja-JP" dirty="0">
                <a:cs typeface="ＭＳ Ｐゴシック" pitchFamily="-84" charset="-128"/>
              </a:rPr>
              <a:t>Radiation Law</a:t>
            </a:r>
            <a:endParaRPr lang="en-US" dirty="0">
              <a:cs typeface="ＭＳ Ｐゴシック" pitchFamily="-84" charset="-128"/>
            </a:endParaRPr>
          </a:p>
        </p:txBody>
      </p:sp>
      <p:grpSp>
        <p:nvGrpSpPr>
          <p:cNvPr id="2" name="Group 26"/>
          <p:cNvGrpSpPr>
            <a:grpSpLocks/>
          </p:cNvGrpSpPr>
          <p:nvPr/>
        </p:nvGrpSpPr>
        <p:grpSpPr bwMode="auto">
          <a:xfrm>
            <a:off x="1524000" y="2667000"/>
            <a:ext cx="3355975" cy="803275"/>
            <a:chOff x="1435" y="1584"/>
            <a:chExt cx="2903" cy="696"/>
          </a:xfrm>
        </p:grpSpPr>
        <p:pic>
          <p:nvPicPr>
            <p:cNvPr id="35848" name="Picture 22"/>
            <p:cNvPicPr>
              <a:picLocks noChangeAspect="1" noChangeArrowheads="1"/>
            </p:cNvPicPr>
            <p:nvPr/>
          </p:nvPicPr>
          <p:blipFill>
            <a:blip r:embed="rId3"/>
            <a:srcRect/>
            <a:stretch>
              <a:fillRect/>
            </a:stretch>
          </p:blipFill>
          <p:spPr bwMode="auto">
            <a:xfrm>
              <a:off x="1489" y="1584"/>
              <a:ext cx="2849" cy="696"/>
            </a:xfrm>
            <a:prstGeom prst="rect">
              <a:avLst/>
            </a:prstGeom>
            <a:noFill/>
            <a:ln w="9525">
              <a:noFill/>
              <a:miter lim="800000"/>
              <a:headEnd/>
              <a:tailEnd/>
            </a:ln>
          </p:spPr>
        </p:pic>
        <p:pic>
          <p:nvPicPr>
            <p:cNvPr id="35849" name="Picture 25"/>
            <p:cNvPicPr preferRelativeResize="0">
              <a:picLocks noChangeArrowheads="1"/>
            </p:cNvPicPr>
            <p:nvPr/>
          </p:nvPicPr>
          <p:blipFill>
            <a:blip r:embed="rId4"/>
            <a:srcRect/>
            <a:stretch>
              <a:fillRect/>
            </a:stretch>
          </p:blipFill>
          <p:spPr bwMode="auto">
            <a:xfrm>
              <a:off x="1435" y="1836"/>
              <a:ext cx="198" cy="219"/>
            </a:xfrm>
            <a:prstGeom prst="rect">
              <a:avLst/>
            </a:prstGeom>
            <a:noFill/>
            <a:ln w="9525">
              <a:noFill/>
              <a:miter lim="800000"/>
              <a:headEnd/>
              <a:tailEnd/>
            </a:ln>
          </p:spPr>
        </p:pic>
      </p:grpSp>
      <p:sp>
        <p:nvSpPr>
          <p:cNvPr id="97307" name="Text Box 27"/>
          <p:cNvSpPr txBox="1">
            <a:spLocks noChangeArrowheads="1"/>
          </p:cNvSpPr>
          <p:nvPr/>
        </p:nvSpPr>
        <p:spPr bwMode="auto">
          <a:xfrm>
            <a:off x="5334000" y="2895600"/>
            <a:ext cx="184150" cy="366713"/>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endParaRPr lang="en-US">
              <a:latin typeface="Arial" charset="0"/>
              <a:ea typeface="ＭＳ Ｐゴシック" charset="0"/>
              <a:cs typeface="+mn-cs"/>
            </a:endParaRPr>
          </a:p>
        </p:txBody>
      </p:sp>
      <p:sp>
        <p:nvSpPr>
          <p:cNvPr id="35847" name="Text Box 28"/>
          <p:cNvSpPr txBox="1">
            <a:spLocks noChangeArrowheads="1"/>
          </p:cNvSpPr>
          <p:nvPr/>
        </p:nvSpPr>
        <p:spPr bwMode="auto">
          <a:xfrm>
            <a:off x="5181600" y="2895600"/>
            <a:ext cx="2895600" cy="461665"/>
          </a:xfrm>
          <a:prstGeom prst="rect">
            <a:avLst/>
          </a:prstGeom>
          <a:noFill/>
          <a:ln w="9525">
            <a:noFill/>
            <a:miter lim="800000"/>
            <a:headEnd/>
            <a:tailEnd/>
          </a:ln>
        </p:spPr>
        <p:txBody>
          <a:bodyPr>
            <a:prstTxWarp prst="textNoShape">
              <a:avLst/>
            </a:prstTxWarp>
            <a:spAutoFit/>
          </a:bodyPr>
          <a:lstStyle/>
          <a:p>
            <a:pPr>
              <a:spcBef>
                <a:spcPct val="50000"/>
              </a:spcBef>
            </a:pPr>
            <a:r>
              <a:rPr lang="en-US" dirty="0" smtClean="0">
                <a:solidFill>
                  <a:srgbClr val="3333CC"/>
                </a:solidFill>
                <a:latin typeface="+mn-lt"/>
              </a:rPr>
              <a:t>Planck’</a:t>
            </a:r>
            <a:r>
              <a:rPr lang="en-US" altLang="ja-JP" dirty="0" smtClean="0">
                <a:solidFill>
                  <a:srgbClr val="3333CC"/>
                </a:solidFill>
                <a:latin typeface="+mn-lt"/>
              </a:rPr>
              <a:t>s </a:t>
            </a:r>
            <a:r>
              <a:rPr lang="en-US" altLang="ja-JP" dirty="0">
                <a:solidFill>
                  <a:srgbClr val="3333CC"/>
                </a:solidFill>
                <a:latin typeface="+mn-lt"/>
              </a:rPr>
              <a:t>radiation law</a:t>
            </a:r>
            <a:endParaRPr lang="en-US" dirty="0">
              <a:solidFill>
                <a:srgbClr val="3333CC"/>
              </a:solidFill>
              <a:latin typeface="+mn-lt"/>
            </a:endParaRPr>
          </a:p>
        </p:txBody>
      </p:sp>
      <p:sp>
        <p:nvSpPr>
          <p:cNvPr id="10" name="Date Placeholder 9"/>
          <p:cNvSpPr>
            <a:spLocks noGrp="1"/>
          </p:cNvSpPr>
          <p:nvPr>
            <p:ph type="dt" sz="half" idx="10"/>
          </p:nvPr>
        </p:nvSpPr>
        <p:spPr/>
        <p:txBody>
          <a:bodyPr/>
          <a:lstStyle/>
          <a:p>
            <a:pPr>
              <a:defRPr/>
            </a:pPr>
            <a:r>
              <a:rPr lang="en-US" smtClean="0"/>
              <a:t>Monday, Oct. 8, 2012</a:t>
            </a:r>
            <a:endParaRPr lang="en-US"/>
          </a:p>
        </p:txBody>
      </p:sp>
      <p:sp>
        <p:nvSpPr>
          <p:cNvPr id="11" name="Slide Number Placeholder 10"/>
          <p:cNvSpPr>
            <a:spLocks noGrp="1"/>
          </p:cNvSpPr>
          <p:nvPr>
            <p:ph type="sldNum" sz="quarter" idx="12"/>
          </p:nvPr>
        </p:nvSpPr>
        <p:spPr/>
        <p:txBody>
          <a:bodyPr/>
          <a:lstStyle/>
          <a:p>
            <a:pPr>
              <a:defRPr/>
            </a:pPr>
            <a:fld id="{6E4BFBEB-12DC-8949-B61D-A8F2554F50A6}" type="slidenum">
              <a:rPr lang="en-US" smtClean="0"/>
              <a:pPr>
                <a:defRPr/>
              </a:pPr>
              <a:t>53</a:t>
            </a:fld>
            <a:endParaRPr lang="en-US"/>
          </a:p>
        </p:txBody>
      </p:sp>
      <p:sp>
        <p:nvSpPr>
          <p:cNvPr id="12" name="Footer Placeholder 11"/>
          <p:cNvSpPr>
            <a:spLocks noGrp="1"/>
          </p:cNvSpPr>
          <p:nvPr>
            <p:ph type="ftr" sz="quarter" idx="11"/>
          </p:nvPr>
        </p:nvSpPr>
        <p:spPr>
          <a:xfrm>
            <a:off x="2743200" y="5943600"/>
            <a:ext cx="2895600" cy="457200"/>
          </a:xfrm>
        </p:spPr>
        <p:txBody>
          <a:bodyPr/>
          <a:lstStyle/>
          <a:p>
            <a:pPr>
              <a:defRPr/>
            </a:pPr>
            <a:r>
              <a:rPr lang="en-US" smtClean="0"/>
              <a:t>PHYS 3313-001, Fall 2012                      Dr. Jaehoon Yu</a:t>
            </a:r>
            <a:endParaRPr lang="en-US"/>
          </a:p>
        </p:txBody>
      </p:sp>
      <p:graphicFrame>
        <p:nvGraphicFramePr>
          <p:cNvPr id="311298" name="Object 2"/>
          <p:cNvGraphicFramePr>
            <a:graphicFrameLocks noChangeAspect="1"/>
          </p:cNvGraphicFramePr>
          <p:nvPr/>
        </p:nvGraphicFramePr>
        <p:xfrm>
          <a:off x="3581400" y="5410200"/>
          <a:ext cx="1268412" cy="471487"/>
        </p:xfrm>
        <a:graphic>
          <a:graphicData uri="http://schemas.openxmlformats.org/presentationml/2006/ole">
            <p:oleObj spid="_x0000_s262146" name="Equation" r:id="rId5" imgW="546100" imgH="203200" progId="Equation.DSMT4">
              <p:embed/>
            </p:oleObj>
          </a:graphicData>
        </a:graphic>
      </p:graphicFrame>
      <p:graphicFrame>
        <p:nvGraphicFramePr>
          <p:cNvPr id="311299" name="Object 3"/>
          <p:cNvGraphicFramePr>
            <a:graphicFrameLocks noChangeAspect="1"/>
          </p:cNvGraphicFramePr>
          <p:nvPr/>
        </p:nvGraphicFramePr>
        <p:xfrm>
          <a:off x="4876800" y="5181600"/>
          <a:ext cx="796925" cy="912812"/>
        </p:xfrm>
        <a:graphic>
          <a:graphicData uri="http://schemas.openxmlformats.org/presentationml/2006/ole">
            <p:oleObj spid="_x0000_s262147" name="Equation" r:id="rId6" imgW="342900" imgH="39370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wipe(left)">
                                      <p:cBhvr>
                                        <p:cTn id="7" dur="500"/>
                                        <p:tgtEl>
                                          <p:spTgt spid="358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5847"/>
                                        </p:tgtEl>
                                        <p:attrNameLst>
                                          <p:attrName>style.visibility</p:attrName>
                                        </p:attrNameLst>
                                      </p:cBhvr>
                                      <p:to>
                                        <p:strVal val="visible"/>
                                      </p:to>
                                    </p:set>
                                    <p:animEffect transition="in" filter="wipe(left)">
                                      <p:cBhvr>
                                        <p:cTn id="16" dur="500"/>
                                        <p:tgtEl>
                                          <p:spTgt spid="3584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wd">
                                    <p:tmPct val="10000"/>
                                  </p:iterate>
                                  <p:childTnLst>
                                    <p:set>
                                      <p:cBhvr>
                                        <p:cTn id="20" dur="1" fill="hold">
                                          <p:stCondLst>
                                            <p:cond delay="0"/>
                                          </p:stCondLst>
                                        </p:cTn>
                                        <p:tgtEl>
                                          <p:spTgt spid="35842">
                                            <p:txEl>
                                              <p:pRg st="4" end="4"/>
                                            </p:txEl>
                                          </p:spTgt>
                                        </p:tgtEl>
                                        <p:attrNameLst>
                                          <p:attrName>style.visibility</p:attrName>
                                        </p:attrNameLst>
                                      </p:cBhvr>
                                      <p:to>
                                        <p:strVal val="visible"/>
                                      </p:to>
                                    </p:set>
                                    <p:animEffect transition="in" filter="wipe(left)">
                                      <p:cBhvr>
                                        <p:cTn id="21" dur="500"/>
                                        <p:tgtEl>
                                          <p:spTgt spid="3584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35842">
                                            <p:txEl>
                                              <p:pRg st="5" end="5"/>
                                            </p:txEl>
                                          </p:spTgt>
                                        </p:tgtEl>
                                        <p:attrNameLst>
                                          <p:attrName>style.visibility</p:attrName>
                                        </p:attrNameLst>
                                      </p:cBhvr>
                                      <p:to>
                                        <p:strVal val="visible"/>
                                      </p:to>
                                    </p:set>
                                    <p:animEffect transition="in" filter="wipe(left)">
                                      <p:cBhvr>
                                        <p:cTn id="26" dur="500"/>
                                        <p:tgtEl>
                                          <p:spTgt spid="3584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35842">
                                            <p:txEl>
                                              <p:pRg st="6" end="6"/>
                                            </p:txEl>
                                          </p:spTgt>
                                        </p:tgtEl>
                                        <p:attrNameLst>
                                          <p:attrName>style.visibility</p:attrName>
                                        </p:attrNameLst>
                                      </p:cBhvr>
                                      <p:to>
                                        <p:strVal val="visible"/>
                                      </p:to>
                                    </p:set>
                                    <p:animEffect transition="in" filter="wipe(left)">
                                      <p:cBhvr>
                                        <p:cTn id="31" dur="500"/>
                                        <p:tgtEl>
                                          <p:spTgt spid="35842">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11298"/>
                                        </p:tgtEl>
                                        <p:attrNameLst>
                                          <p:attrName>style.visibility</p:attrName>
                                        </p:attrNameLst>
                                      </p:cBhvr>
                                      <p:to>
                                        <p:strVal val="visible"/>
                                      </p:to>
                                    </p:set>
                                    <p:animEffect transition="in" filter="wipe(left)">
                                      <p:cBhvr>
                                        <p:cTn id="36" dur="500"/>
                                        <p:tgtEl>
                                          <p:spTgt spid="31129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11299"/>
                                        </p:tgtEl>
                                        <p:attrNameLst>
                                          <p:attrName>style.visibility</p:attrName>
                                        </p:attrNameLst>
                                      </p:cBhvr>
                                      <p:to>
                                        <p:strVal val="visible"/>
                                      </p:to>
                                    </p:set>
                                    <p:animEffect transition="in" filter="wipe(left)">
                                      <p:cBhvr>
                                        <p:cTn id="41" dur="500"/>
                                        <p:tgtEl>
                                          <p:spTgt spid="311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p:bldP spid="35847" grpId="0"/>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0"/>
            <a:ext cx="8229600" cy="788987"/>
          </a:xfrm>
        </p:spPr>
        <p:txBody>
          <a:bodyPr/>
          <a:lstStyle/>
          <a:p>
            <a:pPr eaLnBrk="1" hangingPunct="1">
              <a:defRPr/>
            </a:pPr>
            <a:r>
              <a:rPr lang="en-US" sz="4000" dirty="0" smtClean="0">
                <a:cs typeface="+mj-cs"/>
              </a:rPr>
              <a:t>Photoelectric Effect</a:t>
            </a:r>
          </a:p>
        </p:txBody>
      </p:sp>
      <p:sp>
        <p:nvSpPr>
          <p:cNvPr id="36867" name="Rectangle 3"/>
          <p:cNvSpPr>
            <a:spLocks noGrp="1" noChangeArrowheads="1"/>
          </p:cNvSpPr>
          <p:nvPr>
            <p:ph type="body" sz="half" idx="1"/>
          </p:nvPr>
        </p:nvSpPr>
        <p:spPr>
          <a:xfrm>
            <a:off x="381000" y="838200"/>
            <a:ext cx="8382000" cy="5181600"/>
          </a:xfrm>
        </p:spPr>
        <p:txBody>
          <a:bodyPr/>
          <a:lstStyle/>
          <a:p>
            <a:pPr marL="533400" indent="-533400" eaLnBrk="1" hangingPunct="1">
              <a:spcBef>
                <a:spcPts val="0"/>
              </a:spcBef>
              <a:buClr>
                <a:schemeClr val="tx1"/>
              </a:buClr>
              <a:buNone/>
            </a:pPr>
            <a:r>
              <a:rPr lang="en-US" sz="2800" dirty="0" smtClean="0">
                <a:solidFill>
                  <a:srgbClr val="800000"/>
                </a:solidFill>
                <a:cs typeface="ＭＳ Ｐゴシック" pitchFamily="-84" charset="-128"/>
              </a:rPr>
              <a:t>Definition: Incident electromagnetic radiation shining on the material transfers energy to the electrons, allowing them to escape the surface of the metal.  Ejected electrons are called photoelectrons</a:t>
            </a:r>
          </a:p>
          <a:p>
            <a:pPr marL="533400" indent="-533400" eaLnBrk="1" hangingPunct="1">
              <a:spcBef>
                <a:spcPts val="0"/>
              </a:spcBef>
              <a:buClr>
                <a:schemeClr val="tx1"/>
              </a:buClr>
              <a:buSzTx/>
              <a:buFont typeface="Wingdings" pitchFamily="-84" charset="2"/>
              <a:buNone/>
            </a:pPr>
            <a:r>
              <a:rPr lang="en-US" sz="2800" dirty="0" smtClean="0">
                <a:cs typeface="ＭＳ Ｐゴシック" pitchFamily="-84" charset="-128"/>
              </a:rPr>
              <a:t>Other methods </a:t>
            </a:r>
            <a:r>
              <a:rPr lang="en-US" sz="2800" dirty="0">
                <a:cs typeface="ＭＳ Ｐゴシック" pitchFamily="-84" charset="-128"/>
              </a:rPr>
              <a:t>of electron emission:</a:t>
            </a:r>
          </a:p>
          <a:p>
            <a:pPr marL="533400" indent="-533400" eaLnBrk="1" hangingPunct="1">
              <a:spcBef>
                <a:spcPts val="0"/>
              </a:spcBef>
              <a:buClr>
                <a:schemeClr val="tx1"/>
              </a:buClr>
              <a:buSzTx/>
            </a:pPr>
            <a:r>
              <a:rPr lang="en-US" sz="2800" dirty="0">
                <a:cs typeface="ＭＳ Ｐゴシック" pitchFamily="-84" charset="-128"/>
              </a:rPr>
              <a:t>Thermionic emission: Application of heat allows electrons to gain enough energy to escape.</a:t>
            </a:r>
          </a:p>
          <a:p>
            <a:pPr marL="533400" indent="-533400" eaLnBrk="1" hangingPunct="1">
              <a:spcBef>
                <a:spcPts val="0"/>
              </a:spcBef>
              <a:buClr>
                <a:schemeClr val="tx1"/>
              </a:buClr>
              <a:buSzTx/>
            </a:pPr>
            <a:r>
              <a:rPr lang="en-US" sz="2800" dirty="0">
                <a:cs typeface="ＭＳ Ｐゴシック" pitchFamily="-84" charset="-128"/>
              </a:rPr>
              <a:t>Secondary emission: The electron gains enough energy by transfer from another high-speed particle that strikes the material from outside.</a:t>
            </a:r>
          </a:p>
          <a:p>
            <a:pPr marL="533400" indent="-533400" eaLnBrk="1" hangingPunct="1">
              <a:spcBef>
                <a:spcPts val="0"/>
              </a:spcBef>
              <a:buClr>
                <a:schemeClr val="tx1"/>
              </a:buClr>
              <a:buSzTx/>
            </a:pPr>
            <a:r>
              <a:rPr lang="en-US" sz="2800" dirty="0">
                <a:cs typeface="ＭＳ Ｐゴシック" pitchFamily="-84" charset="-128"/>
              </a:rPr>
              <a:t>Field emission: A strong external electric field pulls the electron out of the material</a:t>
            </a:r>
            <a:r>
              <a:rPr lang="en-US" sz="2800" dirty="0" smtClean="0">
                <a:cs typeface="ＭＳ Ｐゴシック" pitchFamily="-84" charset="-128"/>
              </a:rPr>
              <a:t>.</a:t>
            </a:r>
            <a:endParaRPr lang="en-US" sz="2800"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Monday, Oct. 8, 2012</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54</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wipe(left)">
                                      <p:cBhvr>
                                        <p:cTn id="7" dur="5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wipe(left)">
                                      <p:cBhvr>
                                        <p:cTn id="12" dur="500"/>
                                        <p:tgtEl>
                                          <p:spTgt spid="36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wipe(left)">
                                      <p:cBhvr>
                                        <p:cTn id="17" dur="500"/>
                                        <p:tgtEl>
                                          <p:spTgt spid="36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6867">
                                            <p:txEl>
                                              <p:pRg st="3" end="3"/>
                                            </p:txEl>
                                          </p:spTgt>
                                        </p:tgtEl>
                                        <p:attrNameLst>
                                          <p:attrName>style.visibility</p:attrName>
                                        </p:attrNameLst>
                                      </p:cBhvr>
                                      <p:to>
                                        <p:strVal val="visible"/>
                                      </p:to>
                                    </p:set>
                                    <p:animEffect transition="in" filter="wipe(left)">
                                      <p:cBhvr>
                                        <p:cTn id="22" dur="500"/>
                                        <p:tgtEl>
                                          <p:spTgt spid="368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6867">
                                            <p:txEl>
                                              <p:pRg st="4" end="4"/>
                                            </p:txEl>
                                          </p:spTgt>
                                        </p:tgtEl>
                                        <p:attrNameLst>
                                          <p:attrName>style.visibility</p:attrName>
                                        </p:attrNameLst>
                                      </p:cBhvr>
                                      <p:to>
                                        <p:strVal val="visible"/>
                                      </p:to>
                                    </p:set>
                                    <p:animEffect transition="in" filter="wipe(left)">
                                      <p:cBhvr>
                                        <p:cTn id="27" dur="500"/>
                                        <p:tgtEl>
                                          <p:spTgt spid="368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152400"/>
            <a:ext cx="8229600" cy="685800"/>
          </a:xfrm>
        </p:spPr>
        <p:txBody>
          <a:bodyPr/>
          <a:lstStyle/>
          <a:p>
            <a:pPr eaLnBrk="1" hangingPunct="1">
              <a:defRPr/>
            </a:pPr>
            <a:r>
              <a:rPr lang="en-US" sz="4000" dirty="0" smtClean="0">
                <a:cs typeface="+mj-cs"/>
              </a:rPr>
              <a:t>Summary of Experimental Observations</a:t>
            </a:r>
          </a:p>
        </p:txBody>
      </p:sp>
      <p:sp>
        <p:nvSpPr>
          <p:cNvPr id="98307" name="Rectangle 3"/>
          <p:cNvSpPr>
            <a:spLocks noGrp="1" noChangeArrowheads="1"/>
          </p:cNvSpPr>
          <p:nvPr>
            <p:ph type="body" sz="half" idx="1"/>
          </p:nvPr>
        </p:nvSpPr>
        <p:spPr>
          <a:xfrm>
            <a:off x="457201" y="990600"/>
            <a:ext cx="8382000" cy="5486400"/>
          </a:xfrm>
        </p:spPr>
        <p:txBody>
          <a:bodyPr/>
          <a:lstStyle/>
          <a:p>
            <a:pPr marL="533400" indent="-533400" eaLnBrk="1" hangingPunct="1">
              <a:spcBef>
                <a:spcPts val="0"/>
              </a:spcBef>
              <a:buClr>
                <a:schemeClr val="tx1"/>
              </a:buClr>
              <a:buSzPct val="90000"/>
            </a:pPr>
            <a:r>
              <a:rPr lang="en-US" sz="2800" dirty="0" smtClean="0">
                <a:solidFill>
                  <a:srgbClr val="3333CC"/>
                </a:solidFill>
                <a:cs typeface="ＭＳ Ｐゴシック" pitchFamily="-84" charset="-128"/>
              </a:rPr>
              <a:t>Light intensity does not affect the KE of the photoelectrons</a:t>
            </a:r>
          </a:p>
          <a:p>
            <a:pPr marL="533400" indent="-533400" eaLnBrk="1" hangingPunct="1">
              <a:spcBef>
                <a:spcPts val="0"/>
              </a:spcBef>
              <a:buClr>
                <a:schemeClr val="tx1"/>
              </a:buClr>
              <a:buSzPct val="90000"/>
            </a:pPr>
            <a:r>
              <a:rPr lang="en-US" sz="2800" dirty="0" smtClean="0">
                <a:solidFill>
                  <a:srgbClr val="3333CC"/>
                </a:solidFill>
                <a:cs typeface="ＭＳ Ｐゴシック" pitchFamily="-84" charset="-128"/>
              </a:rPr>
              <a:t>The max KE of the photoelectrons, for a given emitting material, depends only on the frequency of the light </a:t>
            </a:r>
          </a:p>
          <a:p>
            <a:pPr marL="533400" indent="-533400" eaLnBrk="1" hangingPunct="1">
              <a:spcBef>
                <a:spcPts val="0"/>
              </a:spcBef>
              <a:buClr>
                <a:schemeClr val="tx1"/>
              </a:buClr>
              <a:buSzPct val="90000"/>
            </a:pPr>
            <a:r>
              <a:rPr lang="en-US" sz="2800" dirty="0" smtClean="0">
                <a:solidFill>
                  <a:srgbClr val="3333CC"/>
                </a:solidFill>
                <a:cs typeface="ＭＳ Ｐゴシック" pitchFamily="-84" charset="-128"/>
              </a:rPr>
              <a:t>The smaller the work function </a:t>
            </a:r>
            <a:r>
              <a:rPr lang="el-GR" sz="2800" i="1" dirty="0" smtClean="0">
                <a:solidFill>
                  <a:srgbClr val="3333CC"/>
                </a:solidFill>
                <a:latin typeface="Symbol" charset="2"/>
                <a:ea typeface="Arial Unicode MS" pitchFamily="-84" charset="0"/>
                <a:cs typeface="Symbol" charset="2"/>
              </a:rPr>
              <a:t>φ</a:t>
            </a:r>
            <a:r>
              <a:rPr lang="en-US" sz="2800" dirty="0" smtClean="0">
                <a:solidFill>
                  <a:srgbClr val="3333CC"/>
                </a:solidFill>
                <a:cs typeface="ＭＳ Ｐゴシック" pitchFamily="-84" charset="-128"/>
              </a:rPr>
              <a:t> of the emitter material, the smaller is the threshold frequency of the light that can eject photoelectrons. </a:t>
            </a:r>
          </a:p>
          <a:p>
            <a:pPr marL="533400" indent="-533400" eaLnBrk="1" hangingPunct="1">
              <a:spcBef>
                <a:spcPts val="0"/>
              </a:spcBef>
              <a:buClr>
                <a:schemeClr val="tx1"/>
              </a:buClr>
              <a:buSzPct val="90000"/>
            </a:pPr>
            <a:r>
              <a:rPr lang="en-US" sz="2800" dirty="0" smtClean="0">
                <a:solidFill>
                  <a:srgbClr val="3333CC"/>
                </a:solidFill>
                <a:cs typeface="ＭＳ Ｐゴシック" pitchFamily="-84" charset="-128"/>
              </a:rPr>
              <a:t>When the photoelectrons are produced, their number is proportional to the intensity of light. </a:t>
            </a:r>
          </a:p>
          <a:p>
            <a:pPr marL="533400" indent="-533400" eaLnBrk="1" hangingPunct="1">
              <a:spcBef>
                <a:spcPts val="0"/>
              </a:spcBef>
              <a:buClr>
                <a:schemeClr val="tx1"/>
              </a:buClr>
              <a:buSzPct val="90000"/>
            </a:pPr>
            <a:r>
              <a:rPr lang="en-US" sz="2800" dirty="0" smtClean="0">
                <a:solidFill>
                  <a:srgbClr val="3333CC"/>
                </a:solidFill>
                <a:cs typeface="ＭＳ Ｐゴシック" pitchFamily="-84" charset="-128"/>
              </a:rPr>
              <a:t>The photoelectrons are emitted almost instantly following illumination of the photocathode, independent of the intensity of the light. </a:t>
            </a:r>
            <a:r>
              <a:rPr lang="en-US" sz="2800" dirty="0" err="1" smtClean="0">
                <a:solidFill>
                  <a:srgbClr val="3333CC"/>
                </a:solidFill>
                <a:cs typeface="ＭＳ Ｐゴシック" pitchFamily="-84" charset="-128"/>
                <a:sym typeface="Wingdings"/>
              </a:rPr>
              <a:t></a:t>
            </a:r>
            <a:r>
              <a:rPr lang="en-US" sz="2800" dirty="0" smtClean="0">
                <a:solidFill>
                  <a:srgbClr val="3333CC"/>
                </a:solidFill>
                <a:cs typeface="ＭＳ Ｐゴシック" pitchFamily="-84" charset="-128"/>
                <a:sym typeface="Wingdings"/>
              </a:rPr>
              <a:t> Totally unexplained by classical physics</a:t>
            </a:r>
            <a:endParaRPr lang="en-US" sz="2800" dirty="0" smtClean="0">
              <a:solidFill>
                <a:srgbClr val="3333CC"/>
              </a:solidFill>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Slide Number Placeholder 4"/>
          <p:cNvSpPr>
            <a:spLocks noGrp="1"/>
          </p:cNvSpPr>
          <p:nvPr>
            <p:ph type="sldNum" sz="quarter" idx="12"/>
          </p:nvPr>
        </p:nvSpPr>
        <p:spPr/>
        <p:txBody>
          <a:bodyPr/>
          <a:lstStyle/>
          <a:p>
            <a:pPr>
              <a:defRPr/>
            </a:pPr>
            <a:fld id="{6E4BFBEB-12DC-8949-B61D-A8F2554F50A6}" type="slidenum">
              <a:rPr lang="en-US" smtClean="0"/>
              <a:pPr>
                <a:defRPr/>
              </a:pPr>
              <a:t>55</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wipe(left)">
                                      <p:cBhvr>
                                        <p:cTn id="7" dur="500"/>
                                        <p:tgtEl>
                                          <p:spTgt spid="983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98307">
                                            <p:txEl>
                                              <p:pRg st="1" end="1"/>
                                            </p:txEl>
                                          </p:spTgt>
                                        </p:tgtEl>
                                        <p:attrNameLst>
                                          <p:attrName>style.visibility</p:attrName>
                                        </p:attrNameLst>
                                      </p:cBhvr>
                                      <p:to>
                                        <p:strVal val="visible"/>
                                      </p:to>
                                    </p:set>
                                    <p:animEffect transition="in" filter="wipe(left)">
                                      <p:cBhvr>
                                        <p:cTn id="12" dur="500"/>
                                        <p:tgtEl>
                                          <p:spTgt spid="983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98307">
                                            <p:txEl>
                                              <p:pRg st="2" end="2"/>
                                            </p:txEl>
                                          </p:spTgt>
                                        </p:tgtEl>
                                        <p:attrNameLst>
                                          <p:attrName>style.visibility</p:attrName>
                                        </p:attrNameLst>
                                      </p:cBhvr>
                                      <p:to>
                                        <p:strVal val="visible"/>
                                      </p:to>
                                    </p:set>
                                    <p:animEffect transition="in" filter="wipe(left)">
                                      <p:cBhvr>
                                        <p:cTn id="17" dur="500"/>
                                        <p:tgtEl>
                                          <p:spTgt spid="983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98307">
                                            <p:txEl>
                                              <p:pRg st="3" end="3"/>
                                            </p:txEl>
                                          </p:spTgt>
                                        </p:tgtEl>
                                        <p:attrNameLst>
                                          <p:attrName>style.visibility</p:attrName>
                                        </p:attrNameLst>
                                      </p:cBhvr>
                                      <p:to>
                                        <p:strVal val="visible"/>
                                      </p:to>
                                    </p:set>
                                    <p:animEffect transition="in" filter="wipe(left)">
                                      <p:cBhvr>
                                        <p:cTn id="22" dur="500"/>
                                        <p:tgtEl>
                                          <p:spTgt spid="983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98307">
                                            <p:txEl>
                                              <p:pRg st="4" end="4"/>
                                            </p:txEl>
                                          </p:spTgt>
                                        </p:tgtEl>
                                        <p:attrNameLst>
                                          <p:attrName>style.visibility</p:attrName>
                                        </p:attrNameLst>
                                      </p:cBhvr>
                                      <p:to>
                                        <p:strVal val="visible"/>
                                      </p:to>
                                    </p:set>
                                    <p:animEffect transition="in" filter="wipe(left)">
                                      <p:cBhvr>
                                        <p:cTn id="27" dur="500"/>
                                        <p:tgtEl>
                                          <p:spTgt spid="983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0"/>
            <a:ext cx="8229600" cy="712787"/>
          </a:xfrm>
        </p:spPr>
        <p:txBody>
          <a:bodyPr/>
          <a:lstStyle/>
          <a:p>
            <a:pPr eaLnBrk="1" hangingPunct="1">
              <a:defRPr/>
            </a:pPr>
            <a:r>
              <a:rPr lang="en-US" sz="3600" dirty="0" smtClean="0">
                <a:cs typeface="+mj-cs"/>
              </a:rPr>
              <a:t>Quantum </a:t>
            </a:r>
            <a:r>
              <a:rPr lang="en-US" sz="3600" dirty="0" smtClean="0">
                <a:cs typeface="+mj-cs"/>
              </a:rPr>
              <a:t>Interpretation – Photoelectric Effect</a:t>
            </a:r>
            <a:endParaRPr lang="en-US" sz="3600" dirty="0" smtClean="0">
              <a:cs typeface="+mj-cs"/>
            </a:endParaRPr>
          </a:p>
        </p:txBody>
      </p:sp>
      <p:sp>
        <p:nvSpPr>
          <p:cNvPr id="44035" name="Rectangle 3"/>
          <p:cNvSpPr>
            <a:spLocks noGrp="1" noChangeArrowheads="1"/>
          </p:cNvSpPr>
          <p:nvPr>
            <p:ph type="body" sz="half" idx="1"/>
          </p:nvPr>
        </p:nvSpPr>
        <p:spPr>
          <a:xfrm>
            <a:off x="457200" y="762000"/>
            <a:ext cx="8383588" cy="5562600"/>
          </a:xfrm>
        </p:spPr>
        <p:txBody>
          <a:bodyPr/>
          <a:lstStyle/>
          <a:p>
            <a:pPr marL="533400" indent="-533400" eaLnBrk="1" hangingPunct="1"/>
            <a:r>
              <a:rPr lang="en-US" sz="2400" dirty="0" smtClean="0">
                <a:cs typeface="ＭＳ Ｐゴシック" pitchFamily="-84" charset="-128"/>
              </a:rPr>
              <a:t>KE </a:t>
            </a:r>
            <a:r>
              <a:rPr lang="en-US" sz="2400" dirty="0">
                <a:cs typeface="ＭＳ Ｐゴシック" pitchFamily="-84" charset="-128"/>
              </a:rPr>
              <a:t>of the electron</a:t>
            </a:r>
            <a:r>
              <a:rPr lang="en-US" sz="2400" dirty="0" smtClean="0">
                <a:cs typeface="ＭＳ Ｐゴシック" pitchFamily="-84" charset="-128"/>
              </a:rPr>
              <a:t> depend only on the light frequency and the work function </a:t>
            </a:r>
            <a:r>
              <a:rPr lang="en-US" sz="2400" dirty="0" err="1" smtClean="0">
                <a:latin typeface="Symbol" charset="2"/>
                <a:cs typeface="Symbol" charset="2"/>
              </a:rPr>
              <a:t>φ</a:t>
            </a:r>
            <a:r>
              <a:rPr lang="en-US" sz="2400" dirty="0" smtClean="0">
                <a:cs typeface="ＭＳ Ｐゴシック" pitchFamily="-84" charset="-128"/>
              </a:rPr>
              <a:t> of the material not the </a:t>
            </a:r>
            <a:r>
              <a:rPr lang="en-US" sz="2400" dirty="0">
                <a:cs typeface="ＭＳ Ｐゴシック" pitchFamily="-84" charset="-128"/>
              </a:rPr>
              <a:t>light intensity at </a:t>
            </a:r>
            <a:r>
              <a:rPr lang="en-US" sz="2400" dirty="0" smtClean="0">
                <a:cs typeface="ＭＳ Ｐゴシック" pitchFamily="-84" charset="-128"/>
              </a:rPr>
              <a:t>all</a:t>
            </a:r>
          </a:p>
          <a:p>
            <a:pPr marL="533400" indent="-533400" eaLnBrk="1" hangingPunct="1">
              <a:buFont typeface="Wingdings" pitchFamily="-84" charset="2"/>
              <a:buNone/>
            </a:pPr>
            <a:endParaRPr lang="en-US" sz="2400" dirty="0">
              <a:cs typeface="ＭＳ Ｐゴシック" pitchFamily="-84" charset="-128"/>
            </a:endParaRPr>
          </a:p>
          <a:p>
            <a:pPr marL="533400" indent="-533400" eaLnBrk="1" hangingPunct="1">
              <a:buFont typeface="Wingdings" pitchFamily="-84" charset="2"/>
              <a:buNone/>
            </a:pPr>
            <a:endParaRPr lang="en-US" sz="2400" dirty="0">
              <a:cs typeface="ＭＳ Ｐゴシック" pitchFamily="-84" charset="-128"/>
            </a:endParaRPr>
          </a:p>
          <a:p>
            <a:pPr marL="533400" indent="-533400" eaLnBrk="1" hangingPunct="1"/>
            <a:r>
              <a:rPr lang="en-US" sz="2400" dirty="0">
                <a:cs typeface="ＭＳ Ｐゴシック" pitchFamily="-84" charset="-128"/>
              </a:rPr>
              <a:t>Einstein in 1905 predicted that the stopping potential was linearly proportional to the light frequency, with a slope </a:t>
            </a:r>
            <a:r>
              <a:rPr lang="en-US" sz="2400" i="1" dirty="0" err="1">
                <a:cs typeface="ＭＳ Ｐゴシック" pitchFamily="-84" charset="-128"/>
              </a:rPr>
              <a:t>h</a:t>
            </a:r>
            <a:r>
              <a:rPr lang="en-US" sz="2400" dirty="0">
                <a:cs typeface="ＭＳ Ｐゴシック" pitchFamily="-84" charset="-128"/>
              </a:rPr>
              <a:t>, the same constant found by Planck.</a:t>
            </a:r>
            <a:endParaRPr lang="en-US" sz="2400" dirty="0" smtClean="0">
              <a:cs typeface="ＭＳ Ｐゴシック" pitchFamily="-84" charset="-128"/>
            </a:endParaRPr>
          </a:p>
          <a:p>
            <a:pPr marL="533400" indent="-533400" eaLnBrk="1" hangingPunct="1">
              <a:buNone/>
            </a:pPr>
            <a:endParaRPr lang="en-US" sz="2400" dirty="0" smtClean="0">
              <a:cs typeface="ＭＳ Ｐゴシック" pitchFamily="-84" charset="-128"/>
            </a:endParaRPr>
          </a:p>
          <a:p>
            <a:pPr marL="533400" indent="-533400" eaLnBrk="1" hangingPunct="1"/>
            <a:r>
              <a:rPr lang="en-US" sz="2400" dirty="0">
                <a:cs typeface="ＭＳ Ｐゴシック" pitchFamily="-84" charset="-128"/>
              </a:rPr>
              <a:t>From this, Einstein concluded that light is a particle with energy:</a:t>
            </a:r>
          </a:p>
          <a:p>
            <a:pPr marL="533400" indent="-533400" eaLnBrk="1" hangingPunct="1"/>
            <a:endParaRPr lang="en-US" sz="2400" dirty="0">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smtClean="0"/>
              <a:t>Monday, Oct. 8, 2012</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56</a:t>
            </a:fld>
            <a:endParaRPr lang="en-US"/>
          </a:p>
        </p:txBody>
      </p:sp>
      <p:sp>
        <p:nvSpPr>
          <p:cNvPr id="9" name="Footer Placeholder 8"/>
          <p:cNvSpPr>
            <a:spLocks noGrp="1"/>
          </p:cNvSpPr>
          <p:nvPr>
            <p:ph type="ftr" sz="quarter" idx="11"/>
          </p:nvPr>
        </p:nvSpPr>
        <p:spPr/>
        <p:txBody>
          <a:bodyPr/>
          <a:lstStyle/>
          <a:p>
            <a:pPr>
              <a:defRPr/>
            </a:pPr>
            <a:r>
              <a:rPr lang="en-US" smtClean="0"/>
              <a:t>PHYS 3313-001, Fall 2012                      Dr. Jaehoon Yu</a:t>
            </a:r>
            <a:endParaRPr lang="en-US"/>
          </a:p>
        </p:txBody>
      </p:sp>
      <p:graphicFrame>
        <p:nvGraphicFramePr>
          <p:cNvPr id="319490" name="Object 2"/>
          <p:cNvGraphicFramePr>
            <a:graphicFrameLocks noChangeAspect="1"/>
          </p:cNvGraphicFramePr>
          <p:nvPr/>
        </p:nvGraphicFramePr>
        <p:xfrm>
          <a:off x="2819400" y="1555750"/>
          <a:ext cx="1544638" cy="958850"/>
        </p:xfrm>
        <a:graphic>
          <a:graphicData uri="http://schemas.openxmlformats.org/presentationml/2006/ole">
            <p:oleObj spid="_x0000_s275458" name="Equation" r:id="rId3" imgW="635000" imgH="393700" progId="Equation.DSMT4">
              <p:embed/>
            </p:oleObj>
          </a:graphicData>
        </a:graphic>
      </p:graphicFrame>
      <p:graphicFrame>
        <p:nvGraphicFramePr>
          <p:cNvPr id="319491" name="Object 3"/>
          <p:cNvGraphicFramePr>
            <a:graphicFrameLocks noChangeAspect="1"/>
          </p:cNvGraphicFramePr>
          <p:nvPr/>
        </p:nvGraphicFramePr>
        <p:xfrm>
          <a:off x="4406900" y="1790700"/>
          <a:ext cx="927100" cy="495300"/>
        </p:xfrm>
        <a:graphic>
          <a:graphicData uri="http://schemas.openxmlformats.org/presentationml/2006/ole">
            <p:oleObj spid="_x0000_s275459" name="Equation" r:id="rId4" imgW="381000" imgH="203200" progId="Equation.DSMT4">
              <p:embed/>
            </p:oleObj>
          </a:graphicData>
        </a:graphic>
      </p:graphicFrame>
      <p:graphicFrame>
        <p:nvGraphicFramePr>
          <p:cNvPr id="319492" name="Object 4"/>
          <p:cNvGraphicFramePr>
            <a:graphicFrameLocks noChangeAspect="1"/>
          </p:cNvGraphicFramePr>
          <p:nvPr/>
        </p:nvGraphicFramePr>
        <p:xfrm>
          <a:off x="5334000" y="1790700"/>
          <a:ext cx="1020762" cy="495300"/>
        </p:xfrm>
        <a:graphic>
          <a:graphicData uri="http://schemas.openxmlformats.org/presentationml/2006/ole">
            <p:oleObj spid="_x0000_s275460" name="Equation" r:id="rId5" imgW="419100" imgH="203200" progId="Equation.DSMT4">
              <p:embed/>
            </p:oleObj>
          </a:graphicData>
        </a:graphic>
      </p:graphicFrame>
      <p:graphicFrame>
        <p:nvGraphicFramePr>
          <p:cNvPr id="319493" name="Object 5"/>
          <p:cNvGraphicFramePr>
            <a:graphicFrameLocks noChangeAspect="1"/>
          </p:cNvGraphicFramePr>
          <p:nvPr/>
        </p:nvGraphicFramePr>
        <p:xfrm>
          <a:off x="3060699" y="3200400"/>
          <a:ext cx="5473701" cy="958850"/>
        </p:xfrm>
        <a:graphic>
          <a:graphicData uri="http://schemas.openxmlformats.org/presentationml/2006/ole">
            <p:oleObj spid="_x0000_s275461" name="Equation" r:id="rId6" imgW="2247900" imgH="393700" progId="Equation.DSMT4">
              <p:embed/>
            </p:oleObj>
          </a:graphicData>
        </a:graphic>
      </p:graphicFrame>
      <p:pic>
        <p:nvPicPr>
          <p:cNvPr id="14" name="Picture 12" descr="0314"/>
          <p:cNvPicPr>
            <a:picLocks noChangeAspect="1" noChangeArrowheads="1"/>
          </p:cNvPicPr>
          <p:nvPr/>
        </p:nvPicPr>
        <p:blipFill>
          <a:blip r:embed="rId7"/>
          <a:srcRect b="4202"/>
          <a:stretch>
            <a:fillRect/>
          </a:stretch>
        </p:blipFill>
        <p:spPr bwMode="auto">
          <a:xfrm>
            <a:off x="5638800" y="4487990"/>
            <a:ext cx="2971800" cy="2370010"/>
          </a:xfrm>
          <a:prstGeom prst="rect">
            <a:avLst/>
          </a:prstGeom>
          <a:noFill/>
          <a:ln w="9525">
            <a:noFill/>
            <a:miter lim="800000"/>
            <a:headEnd/>
            <a:tailEnd/>
          </a:ln>
        </p:spPr>
      </p:pic>
      <p:graphicFrame>
        <p:nvGraphicFramePr>
          <p:cNvPr id="319494" name="Object 6"/>
          <p:cNvGraphicFramePr>
            <a:graphicFrameLocks noChangeAspect="1"/>
          </p:cNvGraphicFramePr>
          <p:nvPr/>
        </p:nvGraphicFramePr>
        <p:xfrm>
          <a:off x="2697163" y="4648200"/>
          <a:ext cx="1916112" cy="958850"/>
        </p:xfrm>
        <a:graphic>
          <a:graphicData uri="http://schemas.openxmlformats.org/presentationml/2006/ole">
            <p:oleObj spid="_x0000_s275462" name="Equation" r:id="rId8" imgW="787400" imgH="393700" progId="Equation.DSMT4">
              <p:embed/>
            </p:oleObj>
          </a:graphicData>
        </a:graphic>
      </p:graphicFrame>
      <p:sp>
        <p:nvSpPr>
          <p:cNvPr id="17" name="TextBox 16"/>
          <p:cNvSpPr txBox="1"/>
          <p:nvPr/>
        </p:nvSpPr>
        <p:spPr>
          <a:xfrm>
            <a:off x="838200" y="5715000"/>
            <a:ext cx="5076079" cy="400110"/>
          </a:xfrm>
          <a:prstGeom prst="rect">
            <a:avLst/>
          </a:prstGeom>
          <a:solidFill>
            <a:srgbClr val="FFFFCC"/>
          </a:solidFill>
          <a:ln w="28575" cap="flat" cmpd="sng" algn="ctr">
            <a:solidFill>
              <a:srgbClr val="800000"/>
            </a:solidFill>
            <a:prstDash val="solid"/>
            <a:round/>
            <a:headEnd type="none" w="med" len="med"/>
            <a:tailEnd type="none" w="med" len="med"/>
          </a:ln>
        </p:spPr>
        <p:txBody>
          <a:bodyPr wrap="none" rtlCol="0">
            <a:spAutoFit/>
          </a:bodyPr>
          <a:lstStyle/>
          <a:p>
            <a:r>
              <a:rPr lang="en-US" sz="2000" dirty="0" smtClean="0">
                <a:solidFill>
                  <a:srgbClr val="800000"/>
                </a:solidFill>
                <a:latin typeface="+mn-lt"/>
              </a:rPr>
              <a:t>Was he already thinking about particle/wave duality?</a:t>
            </a:r>
            <a:endParaRPr lang="en-US" sz="2000" dirty="0">
              <a:solidFill>
                <a:srgbClr val="800000"/>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wipe(left)">
                                      <p:cBhvr>
                                        <p:cTn id="7" dur="500"/>
                                        <p:tgtEl>
                                          <p:spTgt spid="44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9490"/>
                                        </p:tgtEl>
                                        <p:attrNameLst>
                                          <p:attrName>style.visibility</p:attrName>
                                        </p:attrNameLst>
                                      </p:cBhvr>
                                      <p:to>
                                        <p:strVal val="visible"/>
                                      </p:to>
                                    </p:set>
                                    <p:animEffect transition="in" filter="wipe(left)">
                                      <p:cBhvr>
                                        <p:cTn id="12" dur="500"/>
                                        <p:tgtEl>
                                          <p:spTgt spid="31949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19491"/>
                                        </p:tgtEl>
                                        <p:attrNameLst>
                                          <p:attrName>style.visibility</p:attrName>
                                        </p:attrNameLst>
                                      </p:cBhvr>
                                      <p:to>
                                        <p:strVal val="visible"/>
                                      </p:to>
                                    </p:set>
                                    <p:animEffect transition="in" filter="wipe(left)">
                                      <p:cBhvr>
                                        <p:cTn id="17" dur="500"/>
                                        <p:tgtEl>
                                          <p:spTgt spid="31949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19492"/>
                                        </p:tgtEl>
                                        <p:attrNameLst>
                                          <p:attrName>style.visibility</p:attrName>
                                        </p:attrNameLst>
                                      </p:cBhvr>
                                      <p:to>
                                        <p:strVal val="visible"/>
                                      </p:to>
                                    </p:set>
                                    <p:animEffect transition="in" filter="wipe(left)">
                                      <p:cBhvr>
                                        <p:cTn id="22" dur="500"/>
                                        <p:tgtEl>
                                          <p:spTgt spid="31949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44035">
                                            <p:txEl>
                                              <p:pRg st="3" end="3"/>
                                            </p:txEl>
                                          </p:spTgt>
                                        </p:tgtEl>
                                        <p:attrNameLst>
                                          <p:attrName>style.visibility</p:attrName>
                                        </p:attrNameLst>
                                      </p:cBhvr>
                                      <p:to>
                                        <p:strVal val="visible"/>
                                      </p:to>
                                    </p:set>
                                    <p:animEffect transition="in" filter="wipe(left)">
                                      <p:cBhvr>
                                        <p:cTn id="27" dur="500"/>
                                        <p:tgtEl>
                                          <p:spTgt spid="4403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19493"/>
                                        </p:tgtEl>
                                        <p:attrNameLst>
                                          <p:attrName>style.visibility</p:attrName>
                                        </p:attrNameLst>
                                      </p:cBhvr>
                                      <p:to>
                                        <p:strVal val="visible"/>
                                      </p:to>
                                    </p:set>
                                    <p:animEffect transition="in" filter="wipe(left)">
                                      <p:cBhvr>
                                        <p:cTn id="32" dur="500"/>
                                        <p:tgtEl>
                                          <p:spTgt spid="319493"/>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44035">
                                            <p:txEl>
                                              <p:pRg st="5" end="5"/>
                                            </p:txEl>
                                          </p:spTgt>
                                        </p:tgtEl>
                                        <p:attrNameLst>
                                          <p:attrName>style.visibility</p:attrName>
                                        </p:attrNameLst>
                                      </p:cBhvr>
                                      <p:to>
                                        <p:strVal val="visible"/>
                                      </p:to>
                                    </p:set>
                                    <p:animEffect transition="in" filter="wipe(left)">
                                      <p:cBhvr>
                                        <p:cTn id="44" dur="500"/>
                                        <p:tgtEl>
                                          <p:spTgt spid="4403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19494"/>
                                        </p:tgtEl>
                                        <p:attrNameLst>
                                          <p:attrName>style.visibility</p:attrName>
                                        </p:attrNameLst>
                                      </p:cBhvr>
                                      <p:to>
                                        <p:strVal val="visible"/>
                                      </p:to>
                                    </p:set>
                                    <p:animEffect transition="in" filter="wipe(left)">
                                      <p:cBhvr>
                                        <p:cTn id="49" dur="500"/>
                                        <p:tgtEl>
                                          <p:spTgt spid="31949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17"/>
                                        </p:tgtEl>
                                        <p:attrNameLst>
                                          <p:attrName>style.visibility</p:attrName>
                                        </p:attrNameLst>
                                      </p:cBhvr>
                                      <p:to>
                                        <p:strVal val="visible"/>
                                      </p:to>
                                    </p:set>
                                    <p:animEffect transition="in" filter="wipe(left)">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P spid="17" grpId="0" animBg="1"/>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457200" y="609600"/>
            <a:ext cx="8382000" cy="838200"/>
          </a:xfrm>
        </p:spPr>
        <p:txBody>
          <a:bodyPr/>
          <a:lstStyle/>
          <a:p>
            <a:pPr eaLnBrk="1" hangingPunct="1"/>
            <a:r>
              <a:rPr lang="en-US" sz="2400" dirty="0" smtClean="0">
                <a:cs typeface="ＭＳ Ｐゴシック" pitchFamily="-84" charset="-128"/>
              </a:rPr>
              <a:t>Light of wavelength 400nm is incident upon lithium (=2.93eV). Calculate (a) the photon energy and (</a:t>
            </a:r>
            <a:r>
              <a:rPr lang="en-US" sz="2400" dirty="0" err="1" smtClean="0">
                <a:cs typeface="ＭＳ Ｐゴシック" pitchFamily="-84" charset="-128"/>
              </a:rPr>
              <a:t>b</a:t>
            </a:r>
            <a:r>
              <a:rPr lang="en-US" sz="2400" dirty="0" smtClean="0">
                <a:cs typeface="ＭＳ Ｐゴシック" pitchFamily="-84" charset="-128"/>
              </a:rPr>
              <a:t>) the stopping potential V</a:t>
            </a:r>
            <a:r>
              <a:rPr lang="en-US" sz="2400" baseline="-25000" dirty="0" smtClean="0">
                <a:cs typeface="ＭＳ Ｐゴシック" pitchFamily="-84" charset="-128"/>
              </a:rPr>
              <a:t>0</a:t>
            </a:r>
            <a:r>
              <a:rPr lang="en-US" sz="2400" dirty="0" smtClean="0">
                <a:cs typeface="ＭＳ Ｐゴシック" pitchFamily="-84" charset="-128"/>
              </a:rPr>
              <a:t>.</a:t>
            </a:r>
            <a:endParaRPr lang="en-US" sz="2400" dirty="0">
              <a:cs typeface="ＭＳ Ｐゴシック" pitchFamily="-84" charset="-128"/>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dirty="0" smtClean="0">
                <a:cs typeface="ＭＳ Ｐゴシック" pitchFamily="-84" charset="-128"/>
              </a:rPr>
              <a:t>Ex 3.11: Photoelectric Effect</a:t>
            </a:r>
            <a:endParaRPr lang="en-US"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Monday, Oct. 8, 2012</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57</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sp>
        <p:nvSpPr>
          <p:cNvPr id="9" name="Rectangle 35"/>
          <p:cNvSpPr txBox="1">
            <a:spLocks noChangeArrowheads="1"/>
          </p:cNvSpPr>
          <p:nvPr/>
        </p:nvSpPr>
        <p:spPr bwMode="auto">
          <a:xfrm>
            <a:off x="381000" y="1524000"/>
            <a:ext cx="85344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Since the wavelength is known, we use plank’s formula:</a:t>
            </a:r>
            <a:endPar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kern="0" baseline="0" dirty="0" smtClean="0">
              <a:solidFill>
                <a:schemeClr val="accent2"/>
              </a:solidFill>
              <a:latin typeface="+mn-lt"/>
              <a:ea typeface="ＭＳ Ｐゴシック" pitchFamily="-1" charset="-128"/>
              <a:cs typeface="ＭＳ Ｐゴシック" pitchFamily="-84"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kern="0" baseline="0" dirty="0" smtClean="0">
              <a:solidFill>
                <a:schemeClr val="accent2"/>
              </a:solidFill>
              <a:latin typeface="+mn-lt"/>
              <a:ea typeface="ＭＳ Ｐゴシック" pitchFamily="-1" charset="-128"/>
              <a:cs typeface="ＭＳ Ｐゴシック" pitchFamily="-84"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rPr>
              <a:t>The </a:t>
            </a:r>
            <a:r>
              <a:rPr lang="en-US" kern="0" dirty="0" smtClean="0">
                <a:solidFill>
                  <a:schemeClr val="accent2"/>
                </a:solidFill>
                <a:latin typeface="+mn-lt"/>
                <a:ea typeface="ＭＳ Ｐゴシック" pitchFamily="-1" charset="-128"/>
                <a:cs typeface="ＭＳ Ｐゴシック" pitchFamily="-84" charset="-128"/>
              </a:rPr>
              <a:t>stopping potential can be obtained using Einstein’s formula for photoelectron energy</a:t>
            </a:r>
            <a:endPar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kern="0" baseline="0" dirty="0" smtClean="0">
              <a:solidFill>
                <a:schemeClr val="accent2"/>
              </a:solidFill>
              <a:latin typeface="+mn-lt"/>
              <a:ea typeface="ＭＳ Ｐゴシック" pitchFamily="-1" charset="-128"/>
              <a:cs typeface="ＭＳ Ｐゴシック" pitchFamily="-84"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kern="0" baseline="0" dirty="0" smtClean="0">
              <a:solidFill>
                <a:schemeClr val="accent2"/>
              </a:solidFill>
              <a:latin typeface="+mn-lt"/>
              <a:ea typeface="ＭＳ Ｐゴシック" pitchFamily="-1" charset="-128"/>
              <a:cs typeface="ＭＳ Ｐゴシック" pitchFamily="-84" charset="-128"/>
            </a:endParaRPr>
          </a:p>
        </p:txBody>
      </p:sp>
      <p:graphicFrame>
        <p:nvGraphicFramePr>
          <p:cNvPr id="333826" name="Object 2"/>
          <p:cNvGraphicFramePr>
            <a:graphicFrameLocks noChangeAspect="1"/>
          </p:cNvGraphicFramePr>
          <p:nvPr/>
        </p:nvGraphicFramePr>
        <p:xfrm>
          <a:off x="646112" y="2541587"/>
          <a:ext cx="649288" cy="354013"/>
        </p:xfrm>
        <a:graphic>
          <a:graphicData uri="http://schemas.openxmlformats.org/presentationml/2006/ole">
            <p:oleObj spid="_x0000_s276482" name="Equation" r:id="rId3" imgW="279400" imgH="152400" progId="Equation.DSMT4">
              <p:embed/>
            </p:oleObj>
          </a:graphicData>
        </a:graphic>
      </p:graphicFrame>
      <p:graphicFrame>
        <p:nvGraphicFramePr>
          <p:cNvPr id="334857" name="Object 9"/>
          <p:cNvGraphicFramePr>
            <a:graphicFrameLocks noChangeAspect="1"/>
          </p:cNvGraphicFramePr>
          <p:nvPr/>
        </p:nvGraphicFramePr>
        <p:xfrm>
          <a:off x="1933575" y="4191000"/>
          <a:ext cx="885825" cy="471488"/>
        </p:xfrm>
        <a:graphic>
          <a:graphicData uri="http://schemas.openxmlformats.org/presentationml/2006/ole">
            <p:oleObj spid="_x0000_s276483" name="Equation" r:id="rId4" imgW="381000" imgH="203200" progId="Equation.DSMT4">
              <p:embed/>
            </p:oleObj>
          </a:graphicData>
        </a:graphic>
      </p:graphicFrame>
      <p:graphicFrame>
        <p:nvGraphicFramePr>
          <p:cNvPr id="334858" name="Object 10"/>
          <p:cNvGraphicFramePr>
            <a:graphicFrameLocks noChangeAspect="1"/>
          </p:cNvGraphicFramePr>
          <p:nvPr/>
        </p:nvGraphicFramePr>
        <p:xfrm>
          <a:off x="1295400" y="2438400"/>
          <a:ext cx="736600" cy="473075"/>
        </p:xfrm>
        <a:graphic>
          <a:graphicData uri="http://schemas.openxmlformats.org/presentationml/2006/ole">
            <p:oleObj spid="_x0000_s276484" name="Equation" r:id="rId5" imgW="317500" imgH="203200" progId="Equation.DSMT4">
              <p:embed/>
            </p:oleObj>
          </a:graphicData>
        </a:graphic>
      </p:graphicFrame>
      <p:graphicFrame>
        <p:nvGraphicFramePr>
          <p:cNvPr id="334859" name="Object 11"/>
          <p:cNvGraphicFramePr>
            <a:graphicFrameLocks noChangeAspect="1"/>
          </p:cNvGraphicFramePr>
          <p:nvPr/>
        </p:nvGraphicFramePr>
        <p:xfrm>
          <a:off x="1981200" y="2209800"/>
          <a:ext cx="796925" cy="914400"/>
        </p:xfrm>
        <a:graphic>
          <a:graphicData uri="http://schemas.openxmlformats.org/presentationml/2006/ole">
            <p:oleObj spid="_x0000_s276485" name="Equation" r:id="rId6" imgW="342900" imgH="393700" progId="Equation.DSMT4">
              <p:embed/>
            </p:oleObj>
          </a:graphicData>
        </a:graphic>
      </p:graphicFrame>
      <p:graphicFrame>
        <p:nvGraphicFramePr>
          <p:cNvPr id="334860" name="Object 12"/>
          <p:cNvGraphicFramePr>
            <a:graphicFrameLocks noChangeAspect="1"/>
          </p:cNvGraphicFramePr>
          <p:nvPr/>
        </p:nvGraphicFramePr>
        <p:xfrm>
          <a:off x="2763837" y="2057400"/>
          <a:ext cx="6075363" cy="1062037"/>
        </p:xfrm>
        <a:graphic>
          <a:graphicData uri="http://schemas.openxmlformats.org/presentationml/2006/ole">
            <p:oleObj spid="_x0000_s276486" name="Equation" r:id="rId7" imgW="2616200" imgH="457200" progId="Equation.DSMT4">
              <p:embed/>
            </p:oleObj>
          </a:graphicData>
        </a:graphic>
      </p:graphicFrame>
      <p:graphicFrame>
        <p:nvGraphicFramePr>
          <p:cNvPr id="334861" name="Object 13"/>
          <p:cNvGraphicFramePr>
            <a:graphicFrameLocks noChangeAspect="1"/>
          </p:cNvGraphicFramePr>
          <p:nvPr/>
        </p:nvGraphicFramePr>
        <p:xfrm>
          <a:off x="1905000" y="4953000"/>
          <a:ext cx="1917700" cy="914400"/>
        </p:xfrm>
        <a:graphic>
          <a:graphicData uri="http://schemas.openxmlformats.org/presentationml/2006/ole">
            <p:oleObj spid="_x0000_s276487" name="Equation" r:id="rId8" imgW="825500" imgH="393700" progId="Equation.DSMT4">
              <p:embed/>
            </p:oleObj>
          </a:graphicData>
        </a:graphic>
      </p:graphicFrame>
      <p:graphicFrame>
        <p:nvGraphicFramePr>
          <p:cNvPr id="334862" name="Object 14"/>
          <p:cNvGraphicFramePr>
            <a:graphicFrameLocks noChangeAspect="1"/>
          </p:cNvGraphicFramePr>
          <p:nvPr/>
        </p:nvGraphicFramePr>
        <p:xfrm>
          <a:off x="3810000" y="4922837"/>
          <a:ext cx="3686175" cy="944563"/>
        </p:xfrm>
        <a:graphic>
          <a:graphicData uri="http://schemas.openxmlformats.org/presentationml/2006/ole">
            <p:oleObj spid="_x0000_s276488" name="Equation" r:id="rId9" imgW="1587500" imgH="406400" progId="Equation.DSMT4">
              <p:embed/>
            </p:oleObj>
          </a:graphicData>
        </a:graphic>
      </p:graphicFrame>
      <p:graphicFrame>
        <p:nvGraphicFramePr>
          <p:cNvPr id="334863" name="Object 15"/>
          <p:cNvGraphicFramePr>
            <a:graphicFrameLocks noChangeAspect="1"/>
          </p:cNvGraphicFramePr>
          <p:nvPr/>
        </p:nvGraphicFramePr>
        <p:xfrm>
          <a:off x="2819400" y="4191000"/>
          <a:ext cx="1268413" cy="471488"/>
        </p:xfrm>
        <a:graphic>
          <a:graphicData uri="http://schemas.openxmlformats.org/presentationml/2006/ole">
            <p:oleObj spid="_x0000_s276489" name="Equation" r:id="rId10" imgW="546100" imgH="203200" progId="Equation.DSMT4">
              <p:embed/>
            </p:oleObj>
          </a:graphicData>
        </a:graphic>
      </p:graphicFrame>
      <p:graphicFrame>
        <p:nvGraphicFramePr>
          <p:cNvPr id="334864" name="Object 16"/>
          <p:cNvGraphicFramePr>
            <a:graphicFrameLocks noChangeAspect="1"/>
          </p:cNvGraphicFramePr>
          <p:nvPr/>
        </p:nvGraphicFramePr>
        <p:xfrm>
          <a:off x="4067175" y="4206875"/>
          <a:ext cx="885825" cy="441325"/>
        </p:xfrm>
        <a:graphic>
          <a:graphicData uri="http://schemas.openxmlformats.org/presentationml/2006/ole">
            <p:oleObj spid="_x0000_s276490" name="Equation" r:id="rId11" imgW="381000" imgH="19050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33826"/>
                                        </p:tgtEl>
                                        <p:attrNameLst>
                                          <p:attrName>style.visibility</p:attrName>
                                        </p:attrNameLst>
                                      </p:cBhvr>
                                      <p:to>
                                        <p:strVal val="visible"/>
                                      </p:to>
                                    </p:set>
                                    <p:animEffect transition="in" filter="wipe(left)">
                                      <p:cBhvr>
                                        <p:cTn id="17" dur="500"/>
                                        <p:tgtEl>
                                          <p:spTgt spid="3338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34858"/>
                                        </p:tgtEl>
                                        <p:attrNameLst>
                                          <p:attrName>style.visibility</p:attrName>
                                        </p:attrNameLst>
                                      </p:cBhvr>
                                      <p:to>
                                        <p:strVal val="visible"/>
                                      </p:to>
                                    </p:set>
                                    <p:animEffect transition="in" filter="wipe(left)">
                                      <p:cBhvr>
                                        <p:cTn id="22" dur="500"/>
                                        <p:tgtEl>
                                          <p:spTgt spid="33485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34859"/>
                                        </p:tgtEl>
                                        <p:attrNameLst>
                                          <p:attrName>style.visibility</p:attrName>
                                        </p:attrNameLst>
                                      </p:cBhvr>
                                      <p:to>
                                        <p:strVal val="visible"/>
                                      </p:to>
                                    </p:set>
                                    <p:animEffect transition="in" filter="wipe(left)">
                                      <p:cBhvr>
                                        <p:cTn id="27" dur="500"/>
                                        <p:tgtEl>
                                          <p:spTgt spid="33485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34860"/>
                                        </p:tgtEl>
                                        <p:attrNameLst>
                                          <p:attrName>style.visibility</p:attrName>
                                        </p:attrNameLst>
                                      </p:cBhvr>
                                      <p:to>
                                        <p:strVal val="visible"/>
                                      </p:to>
                                    </p:set>
                                    <p:animEffect transition="in" filter="wipe(left)">
                                      <p:cBhvr>
                                        <p:cTn id="32" dur="500"/>
                                        <p:tgtEl>
                                          <p:spTgt spid="33486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9">
                                            <p:txEl>
                                              <p:pRg st="4" end="4"/>
                                            </p:txEl>
                                          </p:spTgt>
                                        </p:tgtEl>
                                        <p:attrNameLst>
                                          <p:attrName>style.visibility</p:attrName>
                                        </p:attrNameLst>
                                      </p:cBhvr>
                                      <p:to>
                                        <p:strVal val="visible"/>
                                      </p:to>
                                    </p:set>
                                    <p:animEffect transition="in" filter="wipe(left)">
                                      <p:cBhvr>
                                        <p:cTn id="37" dur="500"/>
                                        <p:tgtEl>
                                          <p:spTgt spid="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34857"/>
                                        </p:tgtEl>
                                        <p:attrNameLst>
                                          <p:attrName>style.visibility</p:attrName>
                                        </p:attrNameLst>
                                      </p:cBhvr>
                                      <p:to>
                                        <p:strVal val="visible"/>
                                      </p:to>
                                    </p:set>
                                    <p:animEffect transition="in" filter="wipe(left)">
                                      <p:cBhvr>
                                        <p:cTn id="42" dur="500"/>
                                        <p:tgtEl>
                                          <p:spTgt spid="33485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34863"/>
                                        </p:tgtEl>
                                        <p:attrNameLst>
                                          <p:attrName>style.visibility</p:attrName>
                                        </p:attrNameLst>
                                      </p:cBhvr>
                                      <p:to>
                                        <p:strVal val="visible"/>
                                      </p:to>
                                    </p:set>
                                    <p:animEffect transition="in" filter="wipe(left)">
                                      <p:cBhvr>
                                        <p:cTn id="47" dur="500"/>
                                        <p:tgtEl>
                                          <p:spTgt spid="33486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34864"/>
                                        </p:tgtEl>
                                        <p:attrNameLst>
                                          <p:attrName>style.visibility</p:attrName>
                                        </p:attrNameLst>
                                      </p:cBhvr>
                                      <p:to>
                                        <p:strVal val="visible"/>
                                      </p:to>
                                    </p:set>
                                    <p:animEffect transition="in" filter="wipe(left)">
                                      <p:cBhvr>
                                        <p:cTn id="52" dur="500"/>
                                        <p:tgtEl>
                                          <p:spTgt spid="33486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34861"/>
                                        </p:tgtEl>
                                        <p:attrNameLst>
                                          <p:attrName>style.visibility</p:attrName>
                                        </p:attrNameLst>
                                      </p:cBhvr>
                                      <p:to>
                                        <p:strVal val="visible"/>
                                      </p:to>
                                    </p:set>
                                    <p:animEffect transition="in" filter="wipe(left)">
                                      <p:cBhvr>
                                        <p:cTn id="57" dur="500"/>
                                        <p:tgtEl>
                                          <p:spTgt spid="33486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34862"/>
                                        </p:tgtEl>
                                        <p:attrNameLst>
                                          <p:attrName>style.visibility</p:attrName>
                                        </p:attrNameLst>
                                      </p:cBhvr>
                                      <p:to>
                                        <p:strVal val="visible"/>
                                      </p:to>
                                    </p:set>
                                    <p:animEffect transition="in" filter="wipe(left)">
                                      <p:cBhvr>
                                        <p:cTn id="62" dur="500"/>
                                        <p:tgtEl>
                                          <p:spTgt spid="3348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P spid="9" grpId="0" build="p"/>
    </p:bld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57200" y="1"/>
            <a:ext cx="8229600" cy="762000"/>
          </a:xfrm>
        </p:spPr>
        <p:txBody>
          <a:bodyPr/>
          <a:lstStyle/>
          <a:p>
            <a:pPr eaLnBrk="1" hangingPunct="1">
              <a:defRPr/>
            </a:pPr>
            <a:r>
              <a:rPr lang="en-US" sz="3600" dirty="0" smtClean="0">
                <a:cs typeface="+mj-cs"/>
              </a:rPr>
              <a:t>X-Ray Production</a:t>
            </a:r>
          </a:p>
        </p:txBody>
      </p:sp>
      <p:sp>
        <p:nvSpPr>
          <p:cNvPr id="45061" name="Rectangle 3"/>
          <p:cNvSpPr>
            <a:spLocks noGrp="1" noChangeArrowheads="1"/>
          </p:cNvSpPr>
          <p:nvPr>
            <p:ph type="body" sz="half" idx="1"/>
          </p:nvPr>
        </p:nvSpPr>
        <p:spPr>
          <a:xfrm>
            <a:off x="457200" y="609600"/>
            <a:ext cx="8839200" cy="3352800"/>
          </a:xfrm>
        </p:spPr>
        <p:txBody>
          <a:bodyPr/>
          <a:lstStyle/>
          <a:p>
            <a:pPr marL="533400" indent="-533400" eaLnBrk="1" hangingPunct="1">
              <a:lnSpc>
                <a:spcPct val="90000"/>
              </a:lnSpc>
            </a:pPr>
            <a:r>
              <a:rPr lang="en-US" sz="2000" b="1" dirty="0" err="1" smtClean="0">
                <a:cs typeface="ＭＳ Ｐゴシック" pitchFamily="-84" charset="-128"/>
              </a:rPr>
              <a:t>Bremsstrahlung</a:t>
            </a:r>
            <a:r>
              <a:rPr lang="en-US" sz="2000" b="1" dirty="0" smtClean="0">
                <a:cs typeface="ＭＳ Ｐゴシック" pitchFamily="-84" charset="-128"/>
              </a:rPr>
              <a:t> </a:t>
            </a:r>
            <a:r>
              <a:rPr lang="en-US" sz="2000" dirty="0" smtClean="0">
                <a:cs typeface="ＭＳ Ｐゴシック" pitchFamily="-84" charset="-128"/>
              </a:rPr>
              <a:t>(German word for </a:t>
            </a:r>
            <a:r>
              <a:rPr lang="en-US" altLang="ja-JP" sz="2000" dirty="0" smtClean="0">
                <a:cs typeface="ＭＳ Ｐゴシック" pitchFamily="-84" charset="-128"/>
              </a:rPr>
              <a:t>braking radiation):</a:t>
            </a:r>
            <a:r>
              <a:rPr lang="en-US" sz="2000" dirty="0" smtClean="0">
                <a:cs typeface="ＭＳ Ｐゴシック" pitchFamily="-84" charset="-128"/>
              </a:rPr>
              <a:t> Radiation of a photon from an </a:t>
            </a:r>
            <a:r>
              <a:rPr lang="en-US" sz="2000" dirty="0">
                <a:cs typeface="ＭＳ Ｐゴシック" pitchFamily="-84" charset="-128"/>
              </a:rPr>
              <a:t>energetic electron passing through matter</a:t>
            </a:r>
            <a:r>
              <a:rPr lang="en-US" sz="2000" dirty="0" smtClean="0">
                <a:cs typeface="ＭＳ Ｐゴシック" pitchFamily="-84" charset="-128"/>
              </a:rPr>
              <a:t> due to an acceleration</a:t>
            </a:r>
          </a:p>
          <a:p>
            <a:pPr marL="533400" indent="-533400" eaLnBrk="1" hangingPunct="1">
              <a:lnSpc>
                <a:spcPct val="90000"/>
              </a:lnSpc>
            </a:pPr>
            <a:r>
              <a:rPr lang="en-US" altLang="ja-JP" sz="2000" dirty="0" smtClean="0">
                <a:cs typeface="ＭＳ Ｐゴシック" pitchFamily="-84" charset="-128"/>
              </a:rPr>
              <a:t>Since </a:t>
            </a:r>
            <a:r>
              <a:rPr lang="en-US" altLang="ja-JP" sz="2000" dirty="0">
                <a:cs typeface="ＭＳ Ｐゴシック" pitchFamily="-84" charset="-128"/>
              </a:rPr>
              <a:t>linear momentum must be conserved, the nucleus absorbs very little energy, and it is ignored. The final energy of the electron is determined from the conservation of energy to be</a:t>
            </a:r>
            <a:endParaRPr lang="en-US" altLang="ja-JP" sz="2000" dirty="0" smtClean="0">
              <a:cs typeface="ＭＳ Ｐゴシック" pitchFamily="-84" charset="-128"/>
            </a:endParaRPr>
          </a:p>
          <a:p>
            <a:pPr marL="533400" indent="-533400" eaLnBrk="1" hangingPunct="1">
              <a:lnSpc>
                <a:spcPct val="90000"/>
              </a:lnSpc>
              <a:buNone/>
            </a:pPr>
            <a:endParaRPr lang="en-US" sz="2000" dirty="0" smtClean="0">
              <a:cs typeface="ＭＳ Ｐゴシック" pitchFamily="-84" charset="-128"/>
            </a:endParaRPr>
          </a:p>
          <a:p>
            <a:pPr marL="533400" indent="-533400" eaLnBrk="1" hangingPunct="1">
              <a:lnSpc>
                <a:spcPct val="90000"/>
              </a:lnSpc>
            </a:pPr>
            <a:r>
              <a:rPr lang="en-US" sz="2000" dirty="0" smtClean="0">
                <a:cs typeface="ＭＳ Ｐゴシック" pitchFamily="-84" charset="-128"/>
              </a:rPr>
              <a:t>An </a:t>
            </a:r>
            <a:r>
              <a:rPr lang="en-US" sz="2000" dirty="0">
                <a:cs typeface="ＭＳ Ｐゴシック" pitchFamily="-84" charset="-128"/>
              </a:rPr>
              <a:t>electron that loses a large amount of energy will produce an X-ray photon</a:t>
            </a:r>
            <a:r>
              <a:rPr lang="en-US" sz="2000" dirty="0" smtClean="0">
                <a:cs typeface="ＭＳ Ｐゴシック" pitchFamily="-84" charset="-128"/>
              </a:rPr>
              <a:t>.</a:t>
            </a:r>
          </a:p>
          <a:p>
            <a:pPr marL="933450" lvl="1" indent="-533400" eaLnBrk="1" hangingPunct="1">
              <a:lnSpc>
                <a:spcPct val="90000"/>
              </a:lnSpc>
            </a:pPr>
            <a:r>
              <a:rPr lang="en-US" sz="1600" dirty="0" smtClean="0">
                <a:cs typeface="ＭＳ Ｐゴシック" pitchFamily="-84" charset="-128"/>
              </a:rPr>
              <a:t>Current </a:t>
            </a:r>
            <a:r>
              <a:rPr lang="en-US" sz="1600" dirty="0">
                <a:cs typeface="ＭＳ Ｐゴシック" pitchFamily="-84" charset="-128"/>
              </a:rPr>
              <a:t>passing through a filament produces copious numbers of electrons by thermionic emission.</a:t>
            </a:r>
            <a:r>
              <a:rPr lang="en-US" sz="1600" dirty="0" smtClean="0">
                <a:cs typeface="ＭＳ Ｐゴシック" pitchFamily="-84" charset="-128"/>
              </a:rPr>
              <a:t> </a:t>
            </a:r>
          </a:p>
          <a:p>
            <a:pPr marL="933450" lvl="1" indent="-533400" eaLnBrk="1" hangingPunct="1">
              <a:lnSpc>
                <a:spcPct val="90000"/>
              </a:lnSpc>
            </a:pPr>
            <a:r>
              <a:rPr lang="en-US" sz="1600" dirty="0" smtClean="0">
                <a:cs typeface="ＭＳ Ｐゴシック" pitchFamily="-84" charset="-128"/>
              </a:rPr>
              <a:t>These </a:t>
            </a:r>
            <a:r>
              <a:rPr lang="en-US" sz="1600" dirty="0">
                <a:cs typeface="ＭＳ Ｐゴシック" pitchFamily="-84" charset="-128"/>
              </a:rPr>
              <a:t>electrons are focused by the cathode structure into a beam and are accelerated by potential differences of thousands of volts until they impinge on a metal anode surface, producing </a:t>
            </a:r>
            <a:r>
              <a:rPr lang="en-US" sz="1600" dirty="0" err="1">
                <a:cs typeface="ＭＳ Ｐゴシック" pitchFamily="-84" charset="-128"/>
              </a:rPr>
              <a:t>x</a:t>
            </a:r>
            <a:r>
              <a:rPr lang="en-US" sz="1600" dirty="0">
                <a:cs typeface="ＭＳ Ｐゴシック" pitchFamily="-84" charset="-128"/>
              </a:rPr>
              <a:t> rays by </a:t>
            </a:r>
            <a:r>
              <a:rPr lang="en-US" sz="1600" dirty="0" err="1">
                <a:cs typeface="ＭＳ Ｐゴシック" pitchFamily="-84" charset="-128"/>
              </a:rPr>
              <a:t>bremsstrahlung</a:t>
            </a:r>
            <a:r>
              <a:rPr lang="en-US" sz="1600" dirty="0">
                <a:cs typeface="ＭＳ Ｐゴシック" pitchFamily="-84" charset="-128"/>
              </a:rPr>
              <a:t> as they stop in the anode </a:t>
            </a:r>
            <a:r>
              <a:rPr lang="en-US" sz="1600" dirty="0" smtClean="0">
                <a:cs typeface="ＭＳ Ｐゴシック" pitchFamily="-84" charset="-128"/>
              </a:rPr>
              <a:t>material</a:t>
            </a:r>
          </a:p>
          <a:p>
            <a:pPr marL="533400" indent="-533400" eaLnBrk="1" hangingPunct="1">
              <a:lnSpc>
                <a:spcPct val="90000"/>
              </a:lnSpc>
              <a:buFont typeface="Wingdings" pitchFamily="-84" charset="2"/>
              <a:buNone/>
            </a:pPr>
            <a:endParaRPr lang="en-US" sz="2000" dirty="0">
              <a:cs typeface="ＭＳ Ｐゴシック" pitchFamily="-84" charset="-128"/>
            </a:endParaRPr>
          </a:p>
        </p:txBody>
      </p:sp>
      <p:pic>
        <p:nvPicPr>
          <p:cNvPr id="45062" name="Picture 18"/>
          <p:cNvPicPr preferRelativeResize="0">
            <a:picLocks noChangeAspect="1" noChangeArrowheads="1"/>
          </p:cNvPicPr>
          <p:nvPr/>
        </p:nvPicPr>
        <p:blipFill>
          <a:blip r:embed="rId2"/>
          <a:srcRect/>
          <a:stretch>
            <a:fillRect/>
          </a:stretch>
        </p:blipFill>
        <p:spPr bwMode="auto">
          <a:xfrm>
            <a:off x="4114800" y="1981200"/>
            <a:ext cx="1759789" cy="457200"/>
          </a:xfrm>
          <a:prstGeom prst="rect">
            <a:avLst/>
          </a:prstGeom>
          <a:noFill/>
          <a:ln w="9525">
            <a:noFill/>
            <a:miter lim="800000"/>
            <a:headEnd/>
            <a:tailEnd/>
          </a:ln>
        </p:spPr>
      </p:pic>
      <p:pic>
        <p:nvPicPr>
          <p:cNvPr id="45063" name="Picture 1"/>
          <p:cNvPicPr>
            <a:picLocks/>
          </p:cNvPicPr>
          <p:nvPr/>
        </p:nvPicPr>
        <p:blipFill>
          <a:blip r:embed="rId3"/>
          <a:srcRect/>
          <a:stretch>
            <a:fillRect/>
          </a:stretch>
        </p:blipFill>
        <p:spPr bwMode="auto">
          <a:xfrm>
            <a:off x="838200" y="3886200"/>
            <a:ext cx="3276600" cy="2209800"/>
          </a:xfrm>
          <a:prstGeom prst="rect">
            <a:avLst/>
          </a:prstGeom>
          <a:noFill/>
          <a:ln w="9525">
            <a:noFill/>
            <a:miter lim="800000"/>
            <a:headEnd/>
            <a:tailEnd/>
          </a:ln>
        </p:spPr>
      </p:pic>
      <p:pic>
        <p:nvPicPr>
          <p:cNvPr id="45064" name="Picture 1"/>
          <p:cNvPicPr>
            <a:picLocks/>
          </p:cNvPicPr>
          <p:nvPr/>
        </p:nvPicPr>
        <p:blipFill>
          <a:blip r:embed="rId4"/>
          <a:srcRect/>
          <a:stretch>
            <a:fillRect/>
          </a:stretch>
        </p:blipFill>
        <p:spPr bwMode="auto">
          <a:xfrm>
            <a:off x="4495800" y="3886200"/>
            <a:ext cx="3962400" cy="24384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Monday, Oct. 8, 2012</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58</a:t>
            </a:fld>
            <a:endParaRPr lang="en-US"/>
          </a:p>
        </p:txBody>
      </p:sp>
      <p:sp>
        <p:nvSpPr>
          <p:cNvPr id="9" name="Footer Placeholder 8"/>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061">
                                            <p:txEl>
                                              <p:pRg st="0" end="0"/>
                                            </p:txEl>
                                          </p:spTgt>
                                        </p:tgtEl>
                                        <p:attrNameLst>
                                          <p:attrName>style.visibility</p:attrName>
                                        </p:attrNameLst>
                                      </p:cBhvr>
                                      <p:to>
                                        <p:strVal val="visible"/>
                                      </p:to>
                                    </p:set>
                                    <p:animEffect transition="in" filter="wipe(left)">
                                      <p:cBhvr>
                                        <p:cTn id="7" dur="500"/>
                                        <p:tgtEl>
                                          <p:spTgt spid="450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061">
                                            <p:txEl>
                                              <p:pRg st="1" end="1"/>
                                            </p:txEl>
                                          </p:spTgt>
                                        </p:tgtEl>
                                        <p:attrNameLst>
                                          <p:attrName>style.visibility</p:attrName>
                                        </p:attrNameLst>
                                      </p:cBhvr>
                                      <p:to>
                                        <p:strVal val="visible"/>
                                      </p:to>
                                    </p:set>
                                    <p:animEffect transition="in" filter="wipe(left)">
                                      <p:cBhvr>
                                        <p:cTn id="12" dur="500"/>
                                        <p:tgtEl>
                                          <p:spTgt spid="450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5062"/>
                                        </p:tgtEl>
                                        <p:attrNameLst>
                                          <p:attrName>style.visibility</p:attrName>
                                        </p:attrNameLst>
                                      </p:cBhvr>
                                      <p:to>
                                        <p:strVal val="visible"/>
                                      </p:to>
                                    </p:set>
                                    <p:animEffect transition="in" filter="wipe(left)">
                                      <p:cBhvr>
                                        <p:cTn id="17" dur="500"/>
                                        <p:tgtEl>
                                          <p:spTgt spid="4506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5061">
                                            <p:txEl>
                                              <p:pRg st="3" end="3"/>
                                            </p:txEl>
                                          </p:spTgt>
                                        </p:tgtEl>
                                        <p:attrNameLst>
                                          <p:attrName>style.visibility</p:attrName>
                                        </p:attrNameLst>
                                      </p:cBhvr>
                                      <p:to>
                                        <p:strVal val="visible"/>
                                      </p:to>
                                    </p:set>
                                    <p:animEffect transition="in" filter="wipe(left)">
                                      <p:cBhvr>
                                        <p:cTn id="22" dur="500"/>
                                        <p:tgtEl>
                                          <p:spTgt spid="4506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45063"/>
                                        </p:tgtEl>
                                        <p:attrNameLst>
                                          <p:attrName>style.visibility</p:attrName>
                                        </p:attrNameLst>
                                      </p:cBhvr>
                                      <p:to>
                                        <p:strVal val="visible"/>
                                      </p:to>
                                    </p:set>
                                    <p:anim calcmode="lin" valueType="num">
                                      <p:cBhvr>
                                        <p:cTn id="27" dur="500" fill="hold"/>
                                        <p:tgtEl>
                                          <p:spTgt spid="45063"/>
                                        </p:tgtEl>
                                        <p:attrNameLst>
                                          <p:attrName>ppt_w</p:attrName>
                                        </p:attrNameLst>
                                      </p:cBhvr>
                                      <p:tavLst>
                                        <p:tav tm="0">
                                          <p:val>
                                            <p:fltVal val="0"/>
                                          </p:val>
                                        </p:tav>
                                        <p:tav tm="100000">
                                          <p:val>
                                            <p:strVal val="#ppt_w"/>
                                          </p:val>
                                        </p:tav>
                                      </p:tavLst>
                                    </p:anim>
                                    <p:anim calcmode="lin" valueType="num">
                                      <p:cBhvr>
                                        <p:cTn id="28" dur="500" fill="hold"/>
                                        <p:tgtEl>
                                          <p:spTgt spid="45063"/>
                                        </p:tgtEl>
                                        <p:attrNameLst>
                                          <p:attrName>ppt_h</p:attrName>
                                        </p:attrNameLst>
                                      </p:cBhvr>
                                      <p:tavLst>
                                        <p:tav tm="0">
                                          <p:val>
                                            <p:fltVal val="0"/>
                                          </p:val>
                                        </p:tav>
                                        <p:tav tm="100000">
                                          <p:val>
                                            <p:strVal val="#ppt_h"/>
                                          </p:val>
                                        </p:tav>
                                      </p:tavLst>
                                    </p:anim>
                                    <p:animEffect transition="in" filter="fade">
                                      <p:cBhvr>
                                        <p:cTn id="29" dur="500"/>
                                        <p:tgtEl>
                                          <p:spTgt spid="4506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5061">
                                            <p:txEl>
                                              <p:pRg st="4" end="4"/>
                                            </p:txEl>
                                          </p:spTgt>
                                        </p:tgtEl>
                                        <p:attrNameLst>
                                          <p:attrName>style.visibility</p:attrName>
                                        </p:attrNameLst>
                                      </p:cBhvr>
                                      <p:to>
                                        <p:strVal val="visible"/>
                                      </p:to>
                                    </p:set>
                                    <p:animEffect transition="in" filter="wipe(left)">
                                      <p:cBhvr>
                                        <p:cTn id="34" dur="500"/>
                                        <p:tgtEl>
                                          <p:spTgt spid="45061">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5061">
                                            <p:txEl>
                                              <p:pRg st="5" end="5"/>
                                            </p:txEl>
                                          </p:spTgt>
                                        </p:tgtEl>
                                        <p:attrNameLst>
                                          <p:attrName>style.visibility</p:attrName>
                                        </p:attrNameLst>
                                      </p:cBhvr>
                                      <p:to>
                                        <p:strVal val="visible"/>
                                      </p:to>
                                    </p:set>
                                    <p:animEffect transition="in" filter="wipe(left)">
                                      <p:cBhvr>
                                        <p:cTn id="39" dur="500"/>
                                        <p:tgtEl>
                                          <p:spTgt spid="45061">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45064"/>
                                        </p:tgtEl>
                                        <p:attrNameLst>
                                          <p:attrName>style.visibility</p:attrName>
                                        </p:attrNameLst>
                                      </p:cBhvr>
                                      <p:to>
                                        <p:strVal val="visible"/>
                                      </p:to>
                                    </p:set>
                                    <p:anim calcmode="lin" valueType="num">
                                      <p:cBhvr>
                                        <p:cTn id="44" dur="500" fill="hold"/>
                                        <p:tgtEl>
                                          <p:spTgt spid="45064"/>
                                        </p:tgtEl>
                                        <p:attrNameLst>
                                          <p:attrName>ppt_w</p:attrName>
                                        </p:attrNameLst>
                                      </p:cBhvr>
                                      <p:tavLst>
                                        <p:tav tm="0">
                                          <p:val>
                                            <p:fltVal val="0"/>
                                          </p:val>
                                        </p:tav>
                                        <p:tav tm="100000">
                                          <p:val>
                                            <p:strVal val="#ppt_w"/>
                                          </p:val>
                                        </p:tav>
                                      </p:tavLst>
                                    </p:anim>
                                    <p:anim calcmode="lin" valueType="num">
                                      <p:cBhvr>
                                        <p:cTn id="45" dur="500" fill="hold"/>
                                        <p:tgtEl>
                                          <p:spTgt spid="45064"/>
                                        </p:tgtEl>
                                        <p:attrNameLst>
                                          <p:attrName>ppt_h</p:attrName>
                                        </p:attrNameLst>
                                      </p:cBhvr>
                                      <p:tavLst>
                                        <p:tav tm="0">
                                          <p:val>
                                            <p:fltVal val="0"/>
                                          </p:val>
                                        </p:tav>
                                        <p:tav tm="100000">
                                          <p:val>
                                            <p:strVal val="#ppt_h"/>
                                          </p:val>
                                        </p:tav>
                                      </p:tavLst>
                                    </p:anim>
                                    <p:animEffect transition="in" filter="fade">
                                      <p:cBhvr>
                                        <p:cTn id="46" dur="500"/>
                                        <p:tgtEl>
                                          <p:spTgt spid="45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build="p"/>
    </p:bld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0"/>
            <a:ext cx="8229600" cy="712787"/>
          </a:xfrm>
        </p:spPr>
        <p:txBody>
          <a:bodyPr/>
          <a:lstStyle/>
          <a:p>
            <a:pPr eaLnBrk="1" hangingPunct="1">
              <a:defRPr/>
            </a:pPr>
            <a:r>
              <a:rPr lang="en-US" sz="4000" dirty="0" smtClean="0">
                <a:cs typeface="+mj-cs"/>
              </a:rPr>
              <a:t>Compton Effect</a:t>
            </a:r>
          </a:p>
        </p:txBody>
      </p:sp>
      <p:sp>
        <p:nvSpPr>
          <p:cNvPr id="106499" name="Rectangle 3"/>
          <p:cNvSpPr>
            <a:spLocks noGrp="1" noChangeArrowheads="1"/>
          </p:cNvSpPr>
          <p:nvPr>
            <p:ph type="body" sz="half" idx="1"/>
          </p:nvPr>
        </p:nvSpPr>
        <p:spPr>
          <a:xfrm>
            <a:off x="381000" y="685800"/>
            <a:ext cx="8383587" cy="5029200"/>
          </a:xfrm>
        </p:spPr>
        <p:txBody>
          <a:bodyPr/>
          <a:lstStyle/>
          <a:p>
            <a:pPr marL="533400" indent="-533400" eaLnBrk="1" hangingPunct="1">
              <a:buFont typeface="Wingdings" charset="0"/>
              <a:buChar char="n"/>
              <a:defRPr/>
            </a:pPr>
            <a:r>
              <a:rPr lang="en-US" sz="2000" dirty="0" smtClean="0">
                <a:cs typeface="+mn-cs"/>
              </a:rPr>
              <a:t>When a photon enters matter, it is likely to interact with one of the atomic electrons. </a:t>
            </a:r>
          </a:p>
          <a:p>
            <a:pPr marL="533400" indent="-533400" eaLnBrk="1" hangingPunct="1">
              <a:buFont typeface="Wingdings" charset="0"/>
              <a:buChar char="n"/>
              <a:defRPr/>
            </a:pPr>
            <a:r>
              <a:rPr lang="en-US" sz="2000" dirty="0" smtClean="0">
                <a:cs typeface="+mn-cs"/>
              </a:rPr>
              <a:t>The photon is scattered from only one electron</a:t>
            </a:r>
          </a:p>
          <a:p>
            <a:pPr marL="533400" indent="-533400" eaLnBrk="1" hangingPunct="1">
              <a:buFont typeface="Wingdings" charset="0"/>
              <a:buChar char="n"/>
              <a:defRPr/>
            </a:pPr>
            <a:r>
              <a:rPr lang="en-US" sz="2000" dirty="0" smtClean="0">
                <a:cs typeface="+mn-cs"/>
              </a:rPr>
              <a:t>The laws of conservation of energy and momentum apply as in any elastic collision between two particles. The momentum of a particle moving at the speed of light is</a:t>
            </a:r>
          </a:p>
          <a:p>
            <a:pPr marL="533400" indent="-533400" eaLnBrk="1" hangingPunct="1">
              <a:buFont typeface="Wingdings" charset="0"/>
              <a:buChar char="n"/>
              <a:defRPr/>
            </a:pPr>
            <a:endParaRPr lang="en-US" sz="2000" dirty="0" smtClean="0">
              <a:cs typeface="+mn-cs"/>
            </a:endParaRPr>
          </a:p>
          <a:p>
            <a:pPr marL="533400" indent="-533400" eaLnBrk="1" hangingPunct="1">
              <a:buFont typeface="Wingdings" charset="0"/>
              <a:buChar char="n"/>
              <a:defRPr/>
            </a:pPr>
            <a:endParaRPr lang="en-US" sz="2000" dirty="0" smtClean="0">
              <a:cs typeface="+mn-cs"/>
            </a:endParaRPr>
          </a:p>
          <a:p>
            <a:pPr marL="533400" indent="-533400" eaLnBrk="1" hangingPunct="1">
              <a:buFont typeface="Wingdings" charset="0"/>
              <a:buChar char="n"/>
              <a:defRPr/>
            </a:pPr>
            <a:endParaRPr lang="en-US" sz="2000" dirty="0" smtClean="0">
              <a:cs typeface="+mn-cs"/>
            </a:endParaRPr>
          </a:p>
          <a:p>
            <a:pPr marL="533400" indent="-533400" eaLnBrk="1" hangingPunct="1">
              <a:buFont typeface="Wingdings" charset="0"/>
              <a:buChar char="n"/>
              <a:defRPr/>
            </a:pPr>
            <a:r>
              <a:rPr lang="en-US" sz="2000" dirty="0" smtClean="0">
                <a:cs typeface="+mn-cs"/>
              </a:rPr>
              <a:t>The electron energy can be written as</a:t>
            </a:r>
          </a:p>
          <a:p>
            <a:pPr marL="533400" indent="-533400" eaLnBrk="1" hangingPunct="1">
              <a:buFont typeface="Wingdings" charset="0"/>
              <a:buNone/>
              <a:defRPr/>
            </a:pPr>
            <a:endParaRPr lang="en-US" sz="2000" dirty="0" smtClean="0">
              <a:cs typeface="+mn-cs"/>
            </a:endParaRPr>
          </a:p>
          <a:p>
            <a:pPr marL="533400" indent="-533400" eaLnBrk="1" hangingPunct="1">
              <a:buFont typeface="Wingdings" charset="0"/>
              <a:buChar char="n"/>
              <a:defRPr/>
            </a:pPr>
            <a:endParaRPr lang="en-US" sz="2000" dirty="0" smtClean="0">
              <a:cs typeface="+mn-cs"/>
            </a:endParaRPr>
          </a:p>
          <a:p>
            <a:pPr marL="533400" indent="-533400" eaLnBrk="1" hangingPunct="1">
              <a:buFont typeface="Wingdings" charset="0"/>
              <a:buChar char="n"/>
              <a:defRPr/>
            </a:pPr>
            <a:endParaRPr lang="en-US" sz="2000" dirty="0" smtClean="0">
              <a:cs typeface="+mn-cs"/>
            </a:endParaRPr>
          </a:p>
          <a:p>
            <a:pPr marL="533400" indent="-533400" eaLnBrk="1" hangingPunct="1">
              <a:buFont typeface="Wingdings" charset="0"/>
              <a:buChar char="n"/>
              <a:defRPr/>
            </a:pPr>
            <a:r>
              <a:rPr lang="en-US" sz="2000" dirty="0" smtClean="0">
                <a:cs typeface="+mn-cs"/>
              </a:rPr>
              <a:t>Change of the scattered photon wavelength is known as the </a:t>
            </a:r>
            <a:r>
              <a:rPr lang="en-US" sz="2000" b="1" dirty="0" smtClean="0">
                <a:cs typeface="+mn-cs"/>
              </a:rPr>
              <a:t>Compton effect</a:t>
            </a:r>
            <a:r>
              <a:rPr lang="en-US" sz="2000" dirty="0" smtClean="0">
                <a:cs typeface="+mn-cs"/>
              </a:rPr>
              <a:t>:</a:t>
            </a:r>
          </a:p>
        </p:txBody>
      </p:sp>
      <p:sp>
        <p:nvSpPr>
          <p:cNvPr id="7" name="Date Placeholder 6"/>
          <p:cNvSpPr>
            <a:spLocks noGrp="1"/>
          </p:cNvSpPr>
          <p:nvPr>
            <p:ph type="dt" sz="half" idx="10"/>
          </p:nvPr>
        </p:nvSpPr>
        <p:spPr/>
        <p:txBody>
          <a:bodyPr/>
          <a:lstStyle/>
          <a:p>
            <a:pPr>
              <a:defRPr/>
            </a:pPr>
            <a:r>
              <a:rPr lang="en-US" smtClean="0"/>
              <a:t>Monday, Oct. 8, 2012</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59</a:t>
            </a:fld>
            <a:endParaRPr lang="en-US"/>
          </a:p>
        </p:txBody>
      </p:sp>
      <p:sp>
        <p:nvSpPr>
          <p:cNvPr id="9" name="Footer Placeholder 8"/>
          <p:cNvSpPr>
            <a:spLocks noGrp="1"/>
          </p:cNvSpPr>
          <p:nvPr>
            <p:ph type="ftr" sz="quarter" idx="11"/>
          </p:nvPr>
        </p:nvSpPr>
        <p:spPr/>
        <p:txBody>
          <a:bodyPr/>
          <a:lstStyle/>
          <a:p>
            <a:pPr>
              <a:defRPr/>
            </a:pPr>
            <a:r>
              <a:rPr lang="en-US" smtClean="0"/>
              <a:t>PHYS 3313-001, Fall 2012                      Dr. Jaehoon Yu</a:t>
            </a:r>
            <a:endParaRPr lang="en-US"/>
          </a:p>
        </p:txBody>
      </p:sp>
      <p:graphicFrame>
        <p:nvGraphicFramePr>
          <p:cNvPr id="322563" name="Object 3"/>
          <p:cNvGraphicFramePr>
            <a:graphicFrameLocks noChangeAspect="1"/>
          </p:cNvGraphicFramePr>
          <p:nvPr/>
        </p:nvGraphicFramePr>
        <p:xfrm>
          <a:off x="2667000" y="2209800"/>
          <a:ext cx="2209800" cy="840032"/>
        </p:xfrm>
        <a:graphic>
          <a:graphicData uri="http://schemas.openxmlformats.org/presentationml/2006/ole">
            <p:oleObj spid="_x0000_s279554" name="Equation" r:id="rId3" imgW="1028700" imgH="393700" progId="Equation.DSMT4">
              <p:embed/>
            </p:oleObj>
          </a:graphicData>
        </a:graphic>
      </p:graphicFrame>
      <p:graphicFrame>
        <p:nvGraphicFramePr>
          <p:cNvPr id="322564" name="Object 4"/>
          <p:cNvGraphicFramePr>
            <a:graphicFrameLocks noChangeAspect="1"/>
          </p:cNvGraphicFramePr>
          <p:nvPr/>
        </p:nvGraphicFramePr>
        <p:xfrm>
          <a:off x="2438400" y="3873500"/>
          <a:ext cx="2592388" cy="622300"/>
        </p:xfrm>
        <a:graphic>
          <a:graphicData uri="http://schemas.openxmlformats.org/presentationml/2006/ole">
            <p:oleObj spid="_x0000_s279555" name="Equation" r:id="rId4" imgW="1206500" imgH="292100" progId="Equation.DSMT4">
              <p:embed/>
            </p:oleObj>
          </a:graphicData>
        </a:graphic>
      </p:graphicFrame>
      <p:graphicFrame>
        <p:nvGraphicFramePr>
          <p:cNvPr id="322565" name="Object 5"/>
          <p:cNvGraphicFramePr>
            <a:graphicFrameLocks noChangeAspect="1"/>
          </p:cNvGraphicFramePr>
          <p:nvPr/>
        </p:nvGraphicFramePr>
        <p:xfrm>
          <a:off x="2362200" y="4953000"/>
          <a:ext cx="3736975" cy="838200"/>
        </p:xfrm>
        <a:graphic>
          <a:graphicData uri="http://schemas.openxmlformats.org/presentationml/2006/ole">
            <p:oleObj spid="_x0000_s279556" name="Equation" r:id="rId5" imgW="1739900" imgH="393700" progId="Equation.DSMT4">
              <p:embed/>
            </p:oleObj>
          </a:graphicData>
        </a:graphic>
      </p:graphicFrame>
      <p:pic>
        <p:nvPicPr>
          <p:cNvPr id="14" name="Picture 1"/>
          <p:cNvPicPr>
            <a:picLocks/>
          </p:cNvPicPr>
          <p:nvPr/>
        </p:nvPicPr>
        <p:blipFill>
          <a:blip r:embed="rId6"/>
          <a:srcRect/>
          <a:stretch>
            <a:fillRect/>
          </a:stretch>
        </p:blipFill>
        <p:spPr bwMode="auto">
          <a:xfrm>
            <a:off x="5638800" y="2209800"/>
            <a:ext cx="3352800" cy="2362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06499">
                                            <p:txEl>
                                              <p:pRg st="0" end="0"/>
                                            </p:txEl>
                                          </p:spTgt>
                                        </p:tgtEl>
                                        <p:attrNameLst>
                                          <p:attrName>style.visibility</p:attrName>
                                        </p:attrNameLst>
                                      </p:cBhvr>
                                      <p:to>
                                        <p:strVal val="visible"/>
                                      </p:to>
                                    </p:set>
                                    <p:animEffect transition="in" filter="wipe(left)">
                                      <p:cBhvr>
                                        <p:cTn id="7" dur="500"/>
                                        <p:tgtEl>
                                          <p:spTgt spid="1064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06499">
                                            <p:txEl>
                                              <p:pRg st="1" end="1"/>
                                            </p:txEl>
                                          </p:spTgt>
                                        </p:tgtEl>
                                        <p:attrNameLst>
                                          <p:attrName>style.visibility</p:attrName>
                                        </p:attrNameLst>
                                      </p:cBhvr>
                                      <p:to>
                                        <p:strVal val="visible"/>
                                      </p:to>
                                    </p:set>
                                    <p:animEffect transition="in" filter="wipe(left)">
                                      <p:cBhvr>
                                        <p:cTn id="12" dur="500"/>
                                        <p:tgtEl>
                                          <p:spTgt spid="1064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22563"/>
                                        </p:tgtEl>
                                        <p:attrNameLst>
                                          <p:attrName>style.visibility</p:attrName>
                                        </p:attrNameLst>
                                      </p:cBhvr>
                                      <p:to>
                                        <p:strVal val="visible"/>
                                      </p:to>
                                    </p:set>
                                    <p:animEffect transition="in" filter="wipe(left)">
                                      <p:cBhvr>
                                        <p:cTn id="22" dur="500"/>
                                        <p:tgtEl>
                                          <p:spTgt spid="32256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06499">
                                            <p:txEl>
                                              <p:pRg st="2" end="2"/>
                                            </p:txEl>
                                          </p:spTgt>
                                        </p:tgtEl>
                                        <p:attrNameLst>
                                          <p:attrName>style.visibility</p:attrName>
                                        </p:attrNameLst>
                                      </p:cBhvr>
                                      <p:to>
                                        <p:strVal val="visible"/>
                                      </p:to>
                                    </p:set>
                                    <p:animEffect transition="in" filter="wipe(left)">
                                      <p:cBhvr>
                                        <p:cTn id="27" dur="500"/>
                                        <p:tgtEl>
                                          <p:spTgt spid="1064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06499">
                                            <p:txEl>
                                              <p:pRg st="6" end="6"/>
                                            </p:txEl>
                                          </p:spTgt>
                                        </p:tgtEl>
                                        <p:attrNameLst>
                                          <p:attrName>style.visibility</p:attrName>
                                        </p:attrNameLst>
                                      </p:cBhvr>
                                      <p:to>
                                        <p:strVal val="visible"/>
                                      </p:to>
                                    </p:set>
                                    <p:animEffect transition="in" filter="wipe(left)">
                                      <p:cBhvr>
                                        <p:cTn id="32" dur="500"/>
                                        <p:tgtEl>
                                          <p:spTgt spid="10649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22564"/>
                                        </p:tgtEl>
                                        <p:attrNameLst>
                                          <p:attrName>style.visibility</p:attrName>
                                        </p:attrNameLst>
                                      </p:cBhvr>
                                      <p:to>
                                        <p:strVal val="visible"/>
                                      </p:to>
                                    </p:set>
                                    <p:animEffect transition="in" filter="wipe(left)">
                                      <p:cBhvr>
                                        <p:cTn id="37" dur="500"/>
                                        <p:tgtEl>
                                          <p:spTgt spid="32256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06499">
                                            <p:txEl>
                                              <p:pRg st="10" end="10"/>
                                            </p:txEl>
                                          </p:spTgt>
                                        </p:tgtEl>
                                        <p:attrNameLst>
                                          <p:attrName>style.visibility</p:attrName>
                                        </p:attrNameLst>
                                      </p:cBhvr>
                                      <p:to>
                                        <p:strVal val="visible"/>
                                      </p:to>
                                    </p:set>
                                    <p:animEffect transition="in" filter="wipe(left)">
                                      <p:cBhvr>
                                        <p:cTn id="42" dur="500"/>
                                        <p:tgtEl>
                                          <p:spTgt spid="106499">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22565"/>
                                        </p:tgtEl>
                                        <p:attrNameLst>
                                          <p:attrName>style.visibility</p:attrName>
                                        </p:attrNameLst>
                                      </p:cBhvr>
                                      <p:to>
                                        <p:strVal val="visible"/>
                                      </p:to>
                                    </p:set>
                                    <p:animEffect transition="in" filter="wipe(left)">
                                      <p:cBhvr>
                                        <p:cTn id="47" dur="500"/>
                                        <p:tgtEl>
                                          <p:spTgt spid="322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 name="Date Placeholder 3"/>
          <p:cNvSpPr>
            <a:spLocks noGrp="1"/>
          </p:cNvSpPr>
          <p:nvPr>
            <p:ph type="dt" sz="half" idx="10"/>
          </p:nvPr>
        </p:nvSpPr>
        <p:spPr/>
        <p:txBody>
          <a:bodyPr/>
          <a:lstStyle/>
          <a:p>
            <a:r>
              <a:rPr lang="en-US" smtClean="0"/>
              <a:t>Monday, Oct. 8, 2012</a:t>
            </a:r>
            <a:endParaRPr lang="en-US"/>
          </a:p>
        </p:txBody>
      </p:sp>
      <p:sp>
        <p:nvSpPr>
          <p:cNvPr id="21" name="Footer Placeholder 4"/>
          <p:cNvSpPr>
            <a:spLocks noGrp="1"/>
          </p:cNvSpPr>
          <p:nvPr>
            <p:ph type="ftr" sz="quarter" idx="11"/>
          </p:nvPr>
        </p:nvSpPr>
        <p:spPr/>
        <p:txBody>
          <a:bodyPr/>
          <a:lstStyle/>
          <a:p>
            <a:r>
              <a:rPr lang="en-US" smtClean="0"/>
              <a:t>PHYS 3313-001, Fall 2012                      Dr. Jaehoon Yu</a:t>
            </a:r>
            <a:endParaRPr lang="en-US"/>
          </a:p>
        </p:txBody>
      </p:sp>
      <p:sp>
        <p:nvSpPr>
          <p:cNvPr id="22" name="Slide Number Placeholder 5"/>
          <p:cNvSpPr>
            <a:spLocks noGrp="1"/>
          </p:cNvSpPr>
          <p:nvPr>
            <p:ph type="sldNum" sz="quarter" idx="12"/>
          </p:nvPr>
        </p:nvSpPr>
        <p:spPr/>
        <p:txBody>
          <a:bodyPr/>
          <a:lstStyle/>
          <a:p>
            <a:fld id="{2D5D1C87-4041-1F41-9CF1-7EA0DD0FA307}" type="slidenum">
              <a:rPr lang="en-US"/>
              <a:pPr/>
              <a:t>6</a:t>
            </a:fld>
            <a:endParaRPr lang="en-US"/>
          </a:p>
        </p:txBody>
      </p:sp>
      <p:sp>
        <p:nvSpPr>
          <p:cNvPr id="353285" name="Rectangle 5"/>
          <p:cNvSpPr>
            <a:spLocks noGrp="1" noChangeArrowheads="1"/>
          </p:cNvSpPr>
          <p:nvPr>
            <p:ph type="title"/>
          </p:nvPr>
        </p:nvSpPr>
        <p:spPr>
          <a:xfrm>
            <a:off x="381000" y="76200"/>
            <a:ext cx="8534400" cy="609600"/>
          </a:xfrm>
        </p:spPr>
        <p:txBody>
          <a:bodyPr/>
          <a:lstStyle/>
          <a:p>
            <a:r>
              <a:rPr lang="en-US" dirty="0" smtClean="0"/>
              <a:t>Maxwell’s Equations for EM Radiation</a:t>
            </a:r>
            <a:endParaRPr lang="en-US" dirty="0"/>
          </a:p>
        </p:txBody>
      </p:sp>
      <p:graphicFrame>
        <p:nvGraphicFramePr>
          <p:cNvPr id="353286" name="Object 6"/>
          <p:cNvGraphicFramePr>
            <a:graphicFrameLocks noChangeAspect="1"/>
          </p:cNvGraphicFramePr>
          <p:nvPr/>
        </p:nvGraphicFramePr>
        <p:xfrm>
          <a:off x="-76200" y="0"/>
          <a:ext cx="914400" cy="190500"/>
        </p:xfrm>
        <a:graphic>
          <a:graphicData uri="http://schemas.openxmlformats.org/presentationml/2006/ole">
            <p:oleObj spid="_x0000_s84994" name="Equation" r:id="rId3" imgW="914400" imgH="190080" progId="Equation.DSMT4">
              <p:embed/>
            </p:oleObj>
          </a:graphicData>
        </a:graphic>
      </p:graphicFrame>
      <p:graphicFrame>
        <p:nvGraphicFramePr>
          <p:cNvPr id="353287" name="Object 7"/>
          <p:cNvGraphicFramePr>
            <a:graphicFrameLocks noChangeAspect="1"/>
          </p:cNvGraphicFramePr>
          <p:nvPr/>
        </p:nvGraphicFramePr>
        <p:xfrm>
          <a:off x="400050" y="12700"/>
          <a:ext cx="114300" cy="165100"/>
        </p:xfrm>
        <a:graphic>
          <a:graphicData uri="http://schemas.openxmlformats.org/presentationml/2006/ole">
            <p:oleObj spid="_x0000_s84995" name="Equation" r:id="rId4" imgW="914400" imgH="190080" progId="Equation.DSMT4">
              <p:embed/>
            </p:oleObj>
          </a:graphicData>
        </a:graphic>
      </p:graphicFrame>
      <p:graphicFrame>
        <p:nvGraphicFramePr>
          <p:cNvPr id="353288" name="Object 8"/>
          <p:cNvGraphicFramePr>
            <a:graphicFrameLocks noChangeAspect="1"/>
          </p:cNvGraphicFramePr>
          <p:nvPr/>
        </p:nvGraphicFramePr>
        <p:xfrm>
          <a:off x="0" y="0"/>
          <a:ext cx="914400" cy="190500"/>
        </p:xfrm>
        <a:graphic>
          <a:graphicData uri="http://schemas.openxmlformats.org/presentationml/2006/ole">
            <p:oleObj spid="_x0000_s84996" name="Equation" r:id="rId5" imgW="914400" imgH="190080" progId="Equation.DSMT4">
              <p:embed/>
            </p:oleObj>
          </a:graphicData>
        </a:graphic>
      </p:graphicFrame>
      <p:sp>
        <p:nvSpPr>
          <p:cNvPr id="353289" name="Rectangle 9"/>
          <p:cNvSpPr>
            <a:spLocks noGrp="1" noChangeArrowheads="1"/>
          </p:cNvSpPr>
          <p:nvPr>
            <p:ph type="body" idx="1"/>
          </p:nvPr>
        </p:nvSpPr>
        <p:spPr>
          <a:xfrm>
            <a:off x="381000" y="609600"/>
            <a:ext cx="8763000" cy="5486400"/>
          </a:xfrm>
        </p:spPr>
        <p:txBody>
          <a:bodyPr/>
          <a:lstStyle/>
          <a:p>
            <a:r>
              <a:rPr lang="en-US" dirty="0"/>
              <a:t>In the absence of dielectric or magnetic materials, the four equations developed by Maxwell are:</a:t>
            </a:r>
          </a:p>
        </p:txBody>
      </p:sp>
      <p:graphicFrame>
        <p:nvGraphicFramePr>
          <p:cNvPr id="353290" name="Object 10"/>
          <p:cNvGraphicFramePr>
            <a:graphicFrameLocks noChangeAspect="1"/>
          </p:cNvGraphicFramePr>
          <p:nvPr/>
        </p:nvGraphicFramePr>
        <p:xfrm>
          <a:off x="0" y="0"/>
          <a:ext cx="914400" cy="190500"/>
        </p:xfrm>
        <a:graphic>
          <a:graphicData uri="http://schemas.openxmlformats.org/presentationml/2006/ole">
            <p:oleObj spid="_x0000_s84997" name="Equation" r:id="rId6" imgW="914400" imgH="190080" progId="Equation.DSMT4">
              <p:embed/>
            </p:oleObj>
          </a:graphicData>
        </a:graphic>
      </p:graphicFrame>
      <p:graphicFrame>
        <p:nvGraphicFramePr>
          <p:cNvPr id="353302" name="Object 22"/>
          <p:cNvGraphicFramePr>
            <a:graphicFrameLocks noChangeAspect="1"/>
          </p:cNvGraphicFramePr>
          <p:nvPr/>
        </p:nvGraphicFramePr>
        <p:xfrm>
          <a:off x="685800" y="1676400"/>
          <a:ext cx="2649538" cy="1173163"/>
        </p:xfrm>
        <a:graphic>
          <a:graphicData uri="http://schemas.openxmlformats.org/presentationml/2006/ole">
            <p:oleObj spid="_x0000_s84998" name="Equation" r:id="rId7" imgW="927000" imgH="406080" progId="Equation.DSMT4">
              <p:embed/>
            </p:oleObj>
          </a:graphicData>
        </a:graphic>
      </p:graphicFrame>
      <p:graphicFrame>
        <p:nvGraphicFramePr>
          <p:cNvPr id="353307" name="Object 27"/>
          <p:cNvGraphicFramePr>
            <a:graphicFrameLocks noChangeAspect="1"/>
          </p:cNvGraphicFramePr>
          <p:nvPr/>
        </p:nvGraphicFramePr>
        <p:xfrm>
          <a:off x="685800" y="3017838"/>
          <a:ext cx="1997075" cy="842962"/>
        </p:xfrm>
        <a:graphic>
          <a:graphicData uri="http://schemas.openxmlformats.org/presentationml/2006/ole">
            <p:oleObj spid="_x0000_s84999" name="Equation" r:id="rId8" imgW="698400" imgH="291960" progId="Equation.DSMT4">
              <p:embed/>
            </p:oleObj>
          </a:graphicData>
        </a:graphic>
      </p:graphicFrame>
      <p:graphicFrame>
        <p:nvGraphicFramePr>
          <p:cNvPr id="353308" name="Object 28"/>
          <p:cNvGraphicFramePr>
            <a:graphicFrameLocks noChangeAspect="1"/>
          </p:cNvGraphicFramePr>
          <p:nvPr/>
        </p:nvGraphicFramePr>
        <p:xfrm>
          <a:off x="685800" y="4029075"/>
          <a:ext cx="2941638" cy="1063625"/>
        </p:xfrm>
        <a:graphic>
          <a:graphicData uri="http://schemas.openxmlformats.org/presentationml/2006/ole">
            <p:oleObj spid="_x0000_s85000" name="Equation" r:id="rId9" imgW="1028520" imgH="368280" progId="Equation.DSMT4">
              <p:embed/>
            </p:oleObj>
          </a:graphicData>
        </a:graphic>
      </p:graphicFrame>
      <p:graphicFrame>
        <p:nvGraphicFramePr>
          <p:cNvPr id="353309" name="Object 29"/>
          <p:cNvGraphicFramePr>
            <a:graphicFrameLocks noChangeAspect="1"/>
          </p:cNvGraphicFramePr>
          <p:nvPr/>
        </p:nvGraphicFramePr>
        <p:xfrm>
          <a:off x="685800" y="5260975"/>
          <a:ext cx="4973638" cy="1063625"/>
        </p:xfrm>
        <a:graphic>
          <a:graphicData uri="http://schemas.openxmlformats.org/presentationml/2006/ole">
            <p:oleObj spid="_x0000_s85001" name="Equation" r:id="rId10" imgW="1739880" imgH="368280" progId="Equation.DSMT4">
              <p:embed/>
            </p:oleObj>
          </a:graphicData>
        </a:graphic>
      </p:graphicFrame>
      <p:sp>
        <p:nvSpPr>
          <p:cNvPr id="353310" name="Text Box 30"/>
          <p:cNvSpPr txBox="1">
            <a:spLocks noChangeArrowheads="1"/>
          </p:cNvSpPr>
          <p:nvPr/>
        </p:nvSpPr>
        <p:spPr bwMode="auto">
          <a:xfrm>
            <a:off x="5105400" y="1676400"/>
            <a:ext cx="3429000" cy="485775"/>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b="1">
                <a:solidFill>
                  <a:srgbClr val="CC0000"/>
                </a:solidFill>
                <a:latin typeface="Arial Narrow" charset="0"/>
              </a:rPr>
              <a:t>Gauss’ Law for electricity</a:t>
            </a:r>
          </a:p>
        </p:txBody>
      </p:sp>
      <p:sp>
        <p:nvSpPr>
          <p:cNvPr id="353311" name="Text Box 31"/>
          <p:cNvSpPr txBox="1">
            <a:spLocks noChangeArrowheads="1"/>
          </p:cNvSpPr>
          <p:nvPr/>
        </p:nvSpPr>
        <p:spPr bwMode="auto">
          <a:xfrm>
            <a:off x="5029200" y="2819400"/>
            <a:ext cx="3505200" cy="485775"/>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b="1">
                <a:solidFill>
                  <a:srgbClr val="CC0000"/>
                </a:solidFill>
                <a:latin typeface="Arial Narrow" charset="0"/>
              </a:rPr>
              <a:t>Gauss’ Law for magnetism</a:t>
            </a:r>
          </a:p>
        </p:txBody>
      </p:sp>
      <p:sp>
        <p:nvSpPr>
          <p:cNvPr id="353312" name="Text Box 32"/>
          <p:cNvSpPr txBox="1">
            <a:spLocks noChangeArrowheads="1"/>
          </p:cNvSpPr>
          <p:nvPr/>
        </p:nvSpPr>
        <p:spPr bwMode="auto">
          <a:xfrm>
            <a:off x="6477000" y="4038600"/>
            <a:ext cx="2057400" cy="485775"/>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b="1">
                <a:solidFill>
                  <a:srgbClr val="CC0000"/>
                </a:solidFill>
                <a:latin typeface="Arial Narrow" charset="0"/>
              </a:rPr>
              <a:t>Faraday’s Law</a:t>
            </a:r>
          </a:p>
        </p:txBody>
      </p:sp>
      <p:sp>
        <p:nvSpPr>
          <p:cNvPr id="353313" name="Text Box 33"/>
          <p:cNvSpPr txBox="1">
            <a:spLocks noChangeArrowheads="1"/>
          </p:cNvSpPr>
          <p:nvPr/>
        </p:nvSpPr>
        <p:spPr bwMode="auto">
          <a:xfrm>
            <a:off x="5791200" y="5105400"/>
            <a:ext cx="3352800" cy="461665"/>
          </a:xfrm>
          <a:prstGeom prst="rect">
            <a:avLst/>
          </a:prstGeom>
          <a:solidFill>
            <a:srgbClr val="FFFF66"/>
          </a:solidFill>
          <a:ln w="28575">
            <a:solidFill>
              <a:srgbClr val="CC0000"/>
            </a:solidFill>
            <a:miter lim="800000"/>
            <a:headEnd/>
            <a:tailEnd/>
          </a:ln>
          <a:effectLst/>
        </p:spPr>
        <p:txBody>
          <a:bodyPr wrap="square">
            <a:prstTxWarp prst="textNoShape">
              <a:avLst/>
            </a:prstTxWarp>
            <a:spAutoFit/>
          </a:bodyPr>
          <a:lstStyle/>
          <a:p>
            <a:r>
              <a:rPr lang="en-US" b="1" dirty="0" smtClean="0">
                <a:solidFill>
                  <a:srgbClr val="CC0000"/>
                </a:solidFill>
                <a:latin typeface="Arial Narrow" charset="0"/>
              </a:rPr>
              <a:t>Generalized </a:t>
            </a:r>
            <a:r>
              <a:rPr lang="en-US" b="1" dirty="0" err="1" smtClean="0">
                <a:solidFill>
                  <a:srgbClr val="CC0000"/>
                </a:solidFill>
                <a:latin typeface="Arial Narrow" charset="0"/>
              </a:rPr>
              <a:t>Ampére’s</a:t>
            </a:r>
            <a:r>
              <a:rPr lang="en-US" b="1" dirty="0" smtClean="0">
                <a:solidFill>
                  <a:srgbClr val="CC0000"/>
                </a:solidFill>
                <a:latin typeface="Arial Narrow" charset="0"/>
              </a:rPr>
              <a:t> </a:t>
            </a:r>
            <a:r>
              <a:rPr lang="en-US" b="1" dirty="0">
                <a:solidFill>
                  <a:srgbClr val="CC0000"/>
                </a:solidFill>
                <a:latin typeface="Arial Narrow" charset="0"/>
              </a:rPr>
              <a:t>Law</a:t>
            </a:r>
          </a:p>
        </p:txBody>
      </p:sp>
      <p:sp>
        <p:nvSpPr>
          <p:cNvPr id="353314" name="Text Box 34"/>
          <p:cNvSpPr txBox="1">
            <a:spLocks noChangeArrowheads="1"/>
          </p:cNvSpPr>
          <p:nvPr/>
        </p:nvSpPr>
        <p:spPr bwMode="auto">
          <a:xfrm>
            <a:off x="5029200" y="2209800"/>
            <a:ext cx="3581400" cy="581025"/>
          </a:xfrm>
          <a:prstGeom prst="rect">
            <a:avLst/>
          </a:prstGeom>
          <a:noFill/>
          <a:ln w="28575">
            <a:noFill/>
            <a:miter lim="800000"/>
            <a:headEnd/>
            <a:tailEnd/>
          </a:ln>
          <a:effectLst/>
        </p:spPr>
        <p:txBody>
          <a:bodyPr>
            <a:prstTxWarp prst="textNoShape">
              <a:avLst/>
            </a:prstTxWarp>
            <a:spAutoFit/>
          </a:bodyPr>
          <a:lstStyle/>
          <a:p>
            <a:r>
              <a:rPr lang="en-US" sz="1600">
                <a:solidFill>
                  <a:schemeClr val="accent2"/>
                </a:solidFill>
                <a:latin typeface="Arial Narrow" charset="0"/>
              </a:rPr>
              <a:t>A generalized form of Coulomb’s law relating electric field to its sources, the electric charge</a:t>
            </a:r>
          </a:p>
        </p:txBody>
      </p:sp>
      <p:sp>
        <p:nvSpPr>
          <p:cNvPr id="353315" name="Text Box 35"/>
          <p:cNvSpPr txBox="1">
            <a:spLocks noChangeArrowheads="1"/>
          </p:cNvSpPr>
          <p:nvPr/>
        </p:nvSpPr>
        <p:spPr bwMode="auto">
          <a:xfrm>
            <a:off x="4267200" y="3381375"/>
            <a:ext cx="4876800" cy="581025"/>
          </a:xfrm>
          <a:prstGeom prst="rect">
            <a:avLst/>
          </a:prstGeom>
          <a:noFill/>
          <a:ln w="28575">
            <a:noFill/>
            <a:miter lim="800000"/>
            <a:headEnd/>
            <a:tailEnd/>
          </a:ln>
          <a:effectLst/>
        </p:spPr>
        <p:txBody>
          <a:bodyPr>
            <a:prstTxWarp prst="textNoShape">
              <a:avLst/>
            </a:prstTxWarp>
            <a:spAutoFit/>
          </a:bodyPr>
          <a:lstStyle/>
          <a:p>
            <a:r>
              <a:rPr lang="en-US" sz="1600" dirty="0">
                <a:solidFill>
                  <a:schemeClr val="accent2"/>
                </a:solidFill>
                <a:latin typeface="Arial Narrow" charset="0"/>
              </a:rPr>
              <a:t>A magnetic equivalent</a:t>
            </a:r>
            <a:r>
              <a:rPr lang="en-US" sz="1600" dirty="0" smtClean="0">
                <a:solidFill>
                  <a:schemeClr val="accent2"/>
                </a:solidFill>
                <a:latin typeface="Arial Narrow" charset="0"/>
              </a:rPr>
              <a:t> of </a:t>
            </a:r>
            <a:r>
              <a:rPr lang="en-US" sz="1600" dirty="0">
                <a:solidFill>
                  <a:schemeClr val="accent2"/>
                </a:solidFill>
                <a:latin typeface="Arial Narrow" charset="0"/>
              </a:rPr>
              <a:t>Coulomb’s law relating magnetic field to its sources. This says there are no magnetic monopoles.</a:t>
            </a:r>
          </a:p>
        </p:txBody>
      </p:sp>
      <p:sp>
        <p:nvSpPr>
          <p:cNvPr id="353316" name="Text Box 36"/>
          <p:cNvSpPr txBox="1">
            <a:spLocks noChangeArrowheads="1"/>
          </p:cNvSpPr>
          <p:nvPr/>
        </p:nvSpPr>
        <p:spPr bwMode="auto">
          <a:xfrm>
            <a:off x="4419600" y="4572000"/>
            <a:ext cx="4419600" cy="336550"/>
          </a:xfrm>
          <a:prstGeom prst="rect">
            <a:avLst/>
          </a:prstGeom>
          <a:noFill/>
          <a:ln w="28575">
            <a:noFill/>
            <a:miter lim="800000"/>
            <a:headEnd/>
            <a:tailEnd/>
          </a:ln>
          <a:effectLst/>
        </p:spPr>
        <p:txBody>
          <a:bodyPr>
            <a:prstTxWarp prst="textNoShape">
              <a:avLst/>
            </a:prstTxWarp>
            <a:spAutoFit/>
          </a:bodyPr>
          <a:lstStyle/>
          <a:p>
            <a:r>
              <a:rPr lang="en-US" sz="1600">
                <a:solidFill>
                  <a:schemeClr val="accent2"/>
                </a:solidFill>
                <a:latin typeface="Arial Narrow" charset="0"/>
              </a:rPr>
              <a:t>An electric field is produced by a changing magnetic field</a:t>
            </a:r>
          </a:p>
        </p:txBody>
      </p:sp>
      <p:sp>
        <p:nvSpPr>
          <p:cNvPr id="353317" name="Text Box 37"/>
          <p:cNvSpPr txBox="1">
            <a:spLocks noChangeArrowheads="1"/>
          </p:cNvSpPr>
          <p:nvPr/>
        </p:nvSpPr>
        <p:spPr bwMode="auto">
          <a:xfrm>
            <a:off x="6096000" y="5638800"/>
            <a:ext cx="2743200" cy="825500"/>
          </a:xfrm>
          <a:prstGeom prst="rect">
            <a:avLst/>
          </a:prstGeom>
          <a:noFill/>
          <a:ln w="28575">
            <a:noFill/>
            <a:miter lim="800000"/>
            <a:headEnd/>
            <a:tailEnd/>
          </a:ln>
          <a:effectLst/>
        </p:spPr>
        <p:txBody>
          <a:bodyPr>
            <a:prstTxWarp prst="textNoShape">
              <a:avLst/>
            </a:prstTxWarp>
            <a:spAutoFit/>
          </a:bodyPr>
          <a:lstStyle/>
          <a:p>
            <a:r>
              <a:rPr lang="en-US" sz="1600">
                <a:solidFill>
                  <a:schemeClr val="accent2"/>
                </a:solidFill>
                <a:latin typeface="Arial Narrow" charset="0"/>
              </a:rPr>
              <a:t>A magnetic field is produced by an electric current or by a  changing electric field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3289">
                                            <p:txEl>
                                              <p:pRg st="0" end="0"/>
                                            </p:txEl>
                                          </p:spTgt>
                                        </p:tgtEl>
                                        <p:attrNameLst>
                                          <p:attrName>style.visibility</p:attrName>
                                        </p:attrNameLst>
                                      </p:cBhvr>
                                      <p:to>
                                        <p:strVal val="visible"/>
                                      </p:to>
                                    </p:set>
                                    <p:animEffect transition="in" filter="wipe(left)">
                                      <p:cBhvr>
                                        <p:cTn id="7" dur="500"/>
                                        <p:tgtEl>
                                          <p:spTgt spid="3532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353302"/>
                                        </p:tgtEl>
                                        <p:attrNameLst>
                                          <p:attrName>style.visibility</p:attrName>
                                        </p:attrNameLst>
                                      </p:cBhvr>
                                      <p:to>
                                        <p:strVal val="visible"/>
                                      </p:to>
                                    </p:set>
                                    <p:animEffect transition="in" filter="wipe(left)">
                                      <p:cBhvr>
                                        <p:cTn id="12" dur="500"/>
                                        <p:tgtEl>
                                          <p:spTgt spid="353302"/>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grpId="0" nodeType="clickEffect">
                                  <p:stCondLst>
                                    <p:cond delay="0"/>
                                  </p:stCondLst>
                                  <p:iterate type="lt">
                                    <p:tmPct val="10000"/>
                                  </p:iterate>
                                  <p:childTnLst>
                                    <p:set>
                                      <p:cBhvr>
                                        <p:cTn id="16" dur="1" fill="hold">
                                          <p:stCondLst>
                                            <p:cond delay="0"/>
                                          </p:stCondLst>
                                        </p:cTn>
                                        <p:tgtEl>
                                          <p:spTgt spid="353310"/>
                                        </p:tgtEl>
                                        <p:attrNameLst>
                                          <p:attrName>style.visibility</p:attrName>
                                        </p:attrNameLst>
                                      </p:cBhvr>
                                      <p:to>
                                        <p:strVal val="visible"/>
                                      </p:to>
                                    </p:set>
                                    <p:anim calcmode="lin" valueType="num">
                                      <p:cBhvr>
                                        <p:cTn id="17" dur="500" fill="hold"/>
                                        <p:tgtEl>
                                          <p:spTgt spid="353310"/>
                                        </p:tgtEl>
                                        <p:attrNameLst>
                                          <p:attrName>ppt_w</p:attrName>
                                        </p:attrNameLst>
                                      </p:cBhvr>
                                      <p:tavLst>
                                        <p:tav tm="0">
                                          <p:val>
                                            <p:fltVal val="0"/>
                                          </p:val>
                                        </p:tav>
                                        <p:tav tm="100000">
                                          <p:val>
                                            <p:strVal val="#ppt_w"/>
                                          </p:val>
                                        </p:tav>
                                      </p:tavLst>
                                    </p:anim>
                                    <p:anim calcmode="lin" valueType="num">
                                      <p:cBhvr>
                                        <p:cTn id="18" dur="500" fill="hold"/>
                                        <p:tgtEl>
                                          <p:spTgt spid="353310"/>
                                        </p:tgtEl>
                                        <p:attrNameLst>
                                          <p:attrName>ppt_h</p:attrName>
                                        </p:attrNameLst>
                                      </p:cBhvr>
                                      <p:tavLst>
                                        <p:tav tm="0">
                                          <p:val>
                                            <p:fltVal val="0"/>
                                          </p:val>
                                        </p:tav>
                                        <p:tav tm="100000">
                                          <p:val>
                                            <p:strVal val="#ppt_h"/>
                                          </p:val>
                                        </p:tav>
                                      </p:tavLst>
                                    </p:anim>
                                    <p:anim calcmode="lin" valueType="num">
                                      <p:cBhvr>
                                        <p:cTn id="19" dur="500" fill="hold"/>
                                        <p:tgtEl>
                                          <p:spTgt spid="353310"/>
                                        </p:tgtEl>
                                        <p:attrNameLst>
                                          <p:attrName>style.rotation</p:attrName>
                                        </p:attrNameLst>
                                      </p:cBhvr>
                                      <p:tavLst>
                                        <p:tav tm="0">
                                          <p:val>
                                            <p:fltVal val="360"/>
                                          </p:val>
                                        </p:tav>
                                        <p:tav tm="100000">
                                          <p:val>
                                            <p:fltVal val="0"/>
                                          </p:val>
                                        </p:tav>
                                      </p:tavLst>
                                    </p:anim>
                                    <p:animEffect transition="in" filter="fade">
                                      <p:cBhvr>
                                        <p:cTn id="20" dur="500"/>
                                        <p:tgtEl>
                                          <p:spTgt spid="353310"/>
                                        </p:tgtEl>
                                      </p:cBhvr>
                                    </p:animEffect>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grpId="0" nodeType="clickEffect">
                                  <p:stCondLst>
                                    <p:cond delay="0"/>
                                  </p:stCondLst>
                                  <p:iterate type="lt">
                                    <p:tmPct val="10000"/>
                                  </p:iterate>
                                  <p:childTnLst>
                                    <p:set>
                                      <p:cBhvr>
                                        <p:cTn id="24" dur="1" fill="hold">
                                          <p:stCondLst>
                                            <p:cond delay="0"/>
                                          </p:stCondLst>
                                        </p:cTn>
                                        <p:tgtEl>
                                          <p:spTgt spid="353314"/>
                                        </p:tgtEl>
                                        <p:attrNameLst>
                                          <p:attrName>style.visibility</p:attrName>
                                        </p:attrNameLst>
                                      </p:cBhvr>
                                      <p:to>
                                        <p:strVal val="visible"/>
                                      </p:to>
                                    </p:set>
                                    <p:anim calcmode="lin" valueType="num">
                                      <p:cBhvr>
                                        <p:cTn id="25" dur="500" fill="hold"/>
                                        <p:tgtEl>
                                          <p:spTgt spid="353314"/>
                                        </p:tgtEl>
                                        <p:attrNameLst>
                                          <p:attrName>ppt_w</p:attrName>
                                        </p:attrNameLst>
                                      </p:cBhvr>
                                      <p:tavLst>
                                        <p:tav tm="0">
                                          <p:val>
                                            <p:fltVal val="0"/>
                                          </p:val>
                                        </p:tav>
                                        <p:tav tm="100000">
                                          <p:val>
                                            <p:strVal val="#ppt_w"/>
                                          </p:val>
                                        </p:tav>
                                      </p:tavLst>
                                    </p:anim>
                                    <p:anim calcmode="lin" valueType="num">
                                      <p:cBhvr>
                                        <p:cTn id="26" dur="500" fill="hold"/>
                                        <p:tgtEl>
                                          <p:spTgt spid="353314"/>
                                        </p:tgtEl>
                                        <p:attrNameLst>
                                          <p:attrName>ppt_h</p:attrName>
                                        </p:attrNameLst>
                                      </p:cBhvr>
                                      <p:tavLst>
                                        <p:tav tm="0">
                                          <p:val>
                                            <p:fltVal val="0"/>
                                          </p:val>
                                        </p:tav>
                                        <p:tav tm="100000">
                                          <p:val>
                                            <p:strVal val="#ppt_h"/>
                                          </p:val>
                                        </p:tav>
                                      </p:tavLst>
                                    </p:anim>
                                    <p:anim calcmode="lin" valueType="num">
                                      <p:cBhvr>
                                        <p:cTn id="27" dur="500" fill="hold"/>
                                        <p:tgtEl>
                                          <p:spTgt spid="353314"/>
                                        </p:tgtEl>
                                        <p:attrNameLst>
                                          <p:attrName>style.rotation</p:attrName>
                                        </p:attrNameLst>
                                      </p:cBhvr>
                                      <p:tavLst>
                                        <p:tav tm="0">
                                          <p:val>
                                            <p:fltVal val="360"/>
                                          </p:val>
                                        </p:tav>
                                        <p:tav tm="100000">
                                          <p:val>
                                            <p:fltVal val="0"/>
                                          </p:val>
                                        </p:tav>
                                      </p:tavLst>
                                    </p:anim>
                                    <p:animEffect transition="in" filter="fade">
                                      <p:cBhvr>
                                        <p:cTn id="28" dur="500"/>
                                        <p:tgtEl>
                                          <p:spTgt spid="3533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iterate type="wd">
                                    <p:tmPct val="10000"/>
                                  </p:iterate>
                                  <p:childTnLst>
                                    <p:set>
                                      <p:cBhvr>
                                        <p:cTn id="32" dur="1" fill="hold">
                                          <p:stCondLst>
                                            <p:cond delay="0"/>
                                          </p:stCondLst>
                                        </p:cTn>
                                        <p:tgtEl>
                                          <p:spTgt spid="353307"/>
                                        </p:tgtEl>
                                        <p:attrNameLst>
                                          <p:attrName>style.visibility</p:attrName>
                                        </p:attrNameLst>
                                      </p:cBhvr>
                                      <p:to>
                                        <p:strVal val="visible"/>
                                      </p:to>
                                    </p:set>
                                    <p:animEffect transition="in" filter="wipe(left)">
                                      <p:cBhvr>
                                        <p:cTn id="33" dur="500"/>
                                        <p:tgtEl>
                                          <p:spTgt spid="353307"/>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grpId="0" nodeType="clickEffect">
                                  <p:stCondLst>
                                    <p:cond delay="0"/>
                                  </p:stCondLst>
                                  <p:iterate type="lt">
                                    <p:tmPct val="10000"/>
                                  </p:iterate>
                                  <p:childTnLst>
                                    <p:set>
                                      <p:cBhvr>
                                        <p:cTn id="37" dur="1" fill="hold">
                                          <p:stCondLst>
                                            <p:cond delay="0"/>
                                          </p:stCondLst>
                                        </p:cTn>
                                        <p:tgtEl>
                                          <p:spTgt spid="353311"/>
                                        </p:tgtEl>
                                        <p:attrNameLst>
                                          <p:attrName>style.visibility</p:attrName>
                                        </p:attrNameLst>
                                      </p:cBhvr>
                                      <p:to>
                                        <p:strVal val="visible"/>
                                      </p:to>
                                    </p:set>
                                    <p:anim calcmode="lin" valueType="num">
                                      <p:cBhvr>
                                        <p:cTn id="38" dur="500" fill="hold"/>
                                        <p:tgtEl>
                                          <p:spTgt spid="353311"/>
                                        </p:tgtEl>
                                        <p:attrNameLst>
                                          <p:attrName>ppt_w</p:attrName>
                                        </p:attrNameLst>
                                      </p:cBhvr>
                                      <p:tavLst>
                                        <p:tav tm="0">
                                          <p:val>
                                            <p:fltVal val="0"/>
                                          </p:val>
                                        </p:tav>
                                        <p:tav tm="100000">
                                          <p:val>
                                            <p:strVal val="#ppt_w"/>
                                          </p:val>
                                        </p:tav>
                                      </p:tavLst>
                                    </p:anim>
                                    <p:anim calcmode="lin" valueType="num">
                                      <p:cBhvr>
                                        <p:cTn id="39" dur="500" fill="hold"/>
                                        <p:tgtEl>
                                          <p:spTgt spid="353311"/>
                                        </p:tgtEl>
                                        <p:attrNameLst>
                                          <p:attrName>ppt_h</p:attrName>
                                        </p:attrNameLst>
                                      </p:cBhvr>
                                      <p:tavLst>
                                        <p:tav tm="0">
                                          <p:val>
                                            <p:fltVal val="0"/>
                                          </p:val>
                                        </p:tav>
                                        <p:tav tm="100000">
                                          <p:val>
                                            <p:strVal val="#ppt_h"/>
                                          </p:val>
                                        </p:tav>
                                      </p:tavLst>
                                    </p:anim>
                                    <p:anim calcmode="lin" valueType="num">
                                      <p:cBhvr>
                                        <p:cTn id="40" dur="500" fill="hold"/>
                                        <p:tgtEl>
                                          <p:spTgt spid="353311"/>
                                        </p:tgtEl>
                                        <p:attrNameLst>
                                          <p:attrName>style.rotation</p:attrName>
                                        </p:attrNameLst>
                                      </p:cBhvr>
                                      <p:tavLst>
                                        <p:tav tm="0">
                                          <p:val>
                                            <p:fltVal val="360"/>
                                          </p:val>
                                        </p:tav>
                                        <p:tav tm="100000">
                                          <p:val>
                                            <p:fltVal val="0"/>
                                          </p:val>
                                        </p:tav>
                                      </p:tavLst>
                                    </p:anim>
                                    <p:animEffect transition="in" filter="fade">
                                      <p:cBhvr>
                                        <p:cTn id="41" dur="500"/>
                                        <p:tgtEl>
                                          <p:spTgt spid="353311"/>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grpId="0" nodeType="clickEffect">
                                  <p:stCondLst>
                                    <p:cond delay="0"/>
                                  </p:stCondLst>
                                  <p:iterate type="lt">
                                    <p:tmPct val="10000"/>
                                  </p:iterate>
                                  <p:childTnLst>
                                    <p:set>
                                      <p:cBhvr>
                                        <p:cTn id="45" dur="1" fill="hold">
                                          <p:stCondLst>
                                            <p:cond delay="0"/>
                                          </p:stCondLst>
                                        </p:cTn>
                                        <p:tgtEl>
                                          <p:spTgt spid="353315"/>
                                        </p:tgtEl>
                                        <p:attrNameLst>
                                          <p:attrName>style.visibility</p:attrName>
                                        </p:attrNameLst>
                                      </p:cBhvr>
                                      <p:to>
                                        <p:strVal val="visible"/>
                                      </p:to>
                                    </p:set>
                                    <p:anim calcmode="lin" valueType="num">
                                      <p:cBhvr>
                                        <p:cTn id="46" dur="500" fill="hold"/>
                                        <p:tgtEl>
                                          <p:spTgt spid="353315"/>
                                        </p:tgtEl>
                                        <p:attrNameLst>
                                          <p:attrName>ppt_w</p:attrName>
                                        </p:attrNameLst>
                                      </p:cBhvr>
                                      <p:tavLst>
                                        <p:tav tm="0">
                                          <p:val>
                                            <p:fltVal val="0"/>
                                          </p:val>
                                        </p:tav>
                                        <p:tav tm="100000">
                                          <p:val>
                                            <p:strVal val="#ppt_w"/>
                                          </p:val>
                                        </p:tav>
                                      </p:tavLst>
                                    </p:anim>
                                    <p:anim calcmode="lin" valueType="num">
                                      <p:cBhvr>
                                        <p:cTn id="47" dur="500" fill="hold"/>
                                        <p:tgtEl>
                                          <p:spTgt spid="353315"/>
                                        </p:tgtEl>
                                        <p:attrNameLst>
                                          <p:attrName>ppt_h</p:attrName>
                                        </p:attrNameLst>
                                      </p:cBhvr>
                                      <p:tavLst>
                                        <p:tav tm="0">
                                          <p:val>
                                            <p:fltVal val="0"/>
                                          </p:val>
                                        </p:tav>
                                        <p:tav tm="100000">
                                          <p:val>
                                            <p:strVal val="#ppt_h"/>
                                          </p:val>
                                        </p:tav>
                                      </p:tavLst>
                                    </p:anim>
                                    <p:anim calcmode="lin" valueType="num">
                                      <p:cBhvr>
                                        <p:cTn id="48" dur="500" fill="hold"/>
                                        <p:tgtEl>
                                          <p:spTgt spid="353315"/>
                                        </p:tgtEl>
                                        <p:attrNameLst>
                                          <p:attrName>style.rotation</p:attrName>
                                        </p:attrNameLst>
                                      </p:cBhvr>
                                      <p:tavLst>
                                        <p:tav tm="0">
                                          <p:val>
                                            <p:fltVal val="360"/>
                                          </p:val>
                                        </p:tav>
                                        <p:tav tm="100000">
                                          <p:val>
                                            <p:fltVal val="0"/>
                                          </p:val>
                                        </p:tav>
                                      </p:tavLst>
                                    </p:anim>
                                    <p:animEffect transition="in" filter="fade">
                                      <p:cBhvr>
                                        <p:cTn id="49" dur="500"/>
                                        <p:tgtEl>
                                          <p:spTgt spid="35331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iterate type="wd">
                                    <p:tmPct val="10000"/>
                                  </p:iterate>
                                  <p:childTnLst>
                                    <p:set>
                                      <p:cBhvr>
                                        <p:cTn id="53" dur="1" fill="hold">
                                          <p:stCondLst>
                                            <p:cond delay="0"/>
                                          </p:stCondLst>
                                        </p:cTn>
                                        <p:tgtEl>
                                          <p:spTgt spid="353308"/>
                                        </p:tgtEl>
                                        <p:attrNameLst>
                                          <p:attrName>style.visibility</p:attrName>
                                        </p:attrNameLst>
                                      </p:cBhvr>
                                      <p:to>
                                        <p:strVal val="visible"/>
                                      </p:to>
                                    </p:set>
                                    <p:animEffect transition="in" filter="wipe(left)">
                                      <p:cBhvr>
                                        <p:cTn id="54" dur="500"/>
                                        <p:tgtEl>
                                          <p:spTgt spid="353308"/>
                                        </p:tgtEl>
                                      </p:cBhvr>
                                    </p:animEffect>
                                  </p:childTnLst>
                                </p:cTn>
                              </p:par>
                            </p:childTnLst>
                          </p:cTn>
                        </p:par>
                      </p:childTnLst>
                    </p:cTn>
                  </p:par>
                  <p:par>
                    <p:cTn id="55" fill="hold">
                      <p:stCondLst>
                        <p:cond delay="indefinite"/>
                      </p:stCondLst>
                      <p:childTnLst>
                        <p:par>
                          <p:cTn id="56" fill="hold">
                            <p:stCondLst>
                              <p:cond delay="0"/>
                            </p:stCondLst>
                            <p:childTnLst>
                              <p:par>
                                <p:cTn id="57" presetID="49" presetClass="entr" presetSubtype="0" decel="100000" fill="hold" grpId="0" nodeType="clickEffect">
                                  <p:stCondLst>
                                    <p:cond delay="0"/>
                                  </p:stCondLst>
                                  <p:iterate type="lt">
                                    <p:tmPct val="10000"/>
                                  </p:iterate>
                                  <p:childTnLst>
                                    <p:set>
                                      <p:cBhvr>
                                        <p:cTn id="58" dur="1" fill="hold">
                                          <p:stCondLst>
                                            <p:cond delay="0"/>
                                          </p:stCondLst>
                                        </p:cTn>
                                        <p:tgtEl>
                                          <p:spTgt spid="353312"/>
                                        </p:tgtEl>
                                        <p:attrNameLst>
                                          <p:attrName>style.visibility</p:attrName>
                                        </p:attrNameLst>
                                      </p:cBhvr>
                                      <p:to>
                                        <p:strVal val="visible"/>
                                      </p:to>
                                    </p:set>
                                    <p:anim calcmode="lin" valueType="num">
                                      <p:cBhvr>
                                        <p:cTn id="59" dur="500" fill="hold"/>
                                        <p:tgtEl>
                                          <p:spTgt spid="353312"/>
                                        </p:tgtEl>
                                        <p:attrNameLst>
                                          <p:attrName>ppt_w</p:attrName>
                                        </p:attrNameLst>
                                      </p:cBhvr>
                                      <p:tavLst>
                                        <p:tav tm="0">
                                          <p:val>
                                            <p:fltVal val="0"/>
                                          </p:val>
                                        </p:tav>
                                        <p:tav tm="100000">
                                          <p:val>
                                            <p:strVal val="#ppt_w"/>
                                          </p:val>
                                        </p:tav>
                                      </p:tavLst>
                                    </p:anim>
                                    <p:anim calcmode="lin" valueType="num">
                                      <p:cBhvr>
                                        <p:cTn id="60" dur="500" fill="hold"/>
                                        <p:tgtEl>
                                          <p:spTgt spid="353312"/>
                                        </p:tgtEl>
                                        <p:attrNameLst>
                                          <p:attrName>ppt_h</p:attrName>
                                        </p:attrNameLst>
                                      </p:cBhvr>
                                      <p:tavLst>
                                        <p:tav tm="0">
                                          <p:val>
                                            <p:fltVal val="0"/>
                                          </p:val>
                                        </p:tav>
                                        <p:tav tm="100000">
                                          <p:val>
                                            <p:strVal val="#ppt_h"/>
                                          </p:val>
                                        </p:tav>
                                      </p:tavLst>
                                    </p:anim>
                                    <p:anim calcmode="lin" valueType="num">
                                      <p:cBhvr>
                                        <p:cTn id="61" dur="500" fill="hold"/>
                                        <p:tgtEl>
                                          <p:spTgt spid="353312"/>
                                        </p:tgtEl>
                                        <p:attrNameLst>
                                          <p:attrName>style.rotation</p:attrName>
                                        </p:attrNameLst>
                                      </p:cBhvr>
                                      <p:tavLst>
                                        <p:tav tm="0">
                                          <p:val>
                                            <p:fltVal val="360"/>
                                          </p:val>
                                        </p:tav>
                                        <p:tav tm="100000">
                                          <p:val>
                                            <p:fltVal val="0"/>
                                          </p:val>
                                        </p:tav>
                                      </p:tavLst>
                                    </p:anim>
                                    <p:animEffect transition="in" filter="fade">
                                      <p:cBhvr>
                                        <p:cTn id="62" dur="500"/>
                                        <p:tgtEl>
                                          <p:spTgt spid="353312"/>
                                        </p:tgtEl>
                                      </p:cBhvr>
                                    </p:animEffect>
                                  </p:childTnLst>
                                </p:cTn>
                              </p:par>
                            </p:childTnLst>
                          </p:cTn>
                        </p:par>
                      </p:childTnLst>
                    </p:cTn>
                  </p:par>
                  <p:par>
                    <p:cTn id="63" fill="hold">
                      <p:stCondLst>
                        <p:cond delay="indefinite"/>
                      </p:stCondLst>
                      <p:childTnLst>
                        <p:par>
                          <p:cTn id="64" fill="hold">
                            <p:stCondLst>
                              <p:cond delay="0"/>
                            </p:stCondLst>
                            <p:childTnLst>
                              <p:par>
                                <p:cTn id="65" presetID="49" presetClass="entr" presetSubtype="0" decel="100000" fill="hold" grpId="0" nodeType="clickEffect">
                                  <p:stCondLst>
                                    <p:cond delay="0"/>
                                  </p:stCondLst>
                                  <p:iterate type="lt">
                                    <p:tmPct val="10000"/>
                                  </p:iterate>
                                  <p:childTnLst>
                                    <p:set>
                                      <p:cBhvr>
                                        <p:cTn id="66" dur="1" fill="hold">
                                          <p:stCondLst>
                                            <p:cond delay="0"/>
                                          </p:stCondLst>
                                        </p:cTn>
                                        <p:tgtEl>
                                          <p:spTgt spid="353316"/>
                                        </p:tgtEl>
                                        <p:attrNameLst>
                                          <p:attrName>style.visibility</p:attrName>
                                        </p:attrNameLst>
                                      </p:cBhvr>
                                      <p:to>
                                        <p:strVal val="visible"/>
                                      </p:to>
                                    </p:set>
                                    <p:anim calcmode="lin" valueType="num">
                                      <p:cBhvr>
                                        <p:cTn id="67" dur="500" fill="hold"/>
                                        <p:tgtEl>
                                          <p:spTgt spid="353316"/>
                                        </p:tgtEl>
                                        <p:attrNameLst>
                                          <p:attrName>ppt_w</p:attrName>
                                        </p:attrNameLst>
                                      </p:cBhvr>
                                      <p:tavLst>
                                        <p:tav tm="0">
                                          <p:val>
                                            <p:fltVal val="0"/>
                                          </p:val>
                                        </p:tav>
                                        <p:tav tm="100000">
                                          <p:val>
                                            <p:strVal val="#ppt_w"/>
                                          </p:val>
                                        </p:tav>
                                      </p:tavLst>
                                    </p:anim>
                                    <p:anim calcmode="lin" valueType="num">
                                      <p:cBhvr>
                                        <p:cTn id="68" dur="500" fill="hold"/>
                                        <p:tgtEl>
                                          <p:spTgt spid="353316"/>
                                        </p:tgtEl>
                                        <p:attrNameLst>
                                          <p:attrName>ppt_h</p:attrName>
                                        </p:attrNameLst>
                                      </p:cBhvr>
                                      <p:tavLst>
                                        <p:tav tm="0">
                                          <p:val>
                                            <p:fltVal val="0"/>
                                          </p:val>
                                        </p:tav>
                                        <p:tav tm="100000">
                                          <p:val>
                                            <p:strVal val="#ppt_h"/>
                                          </p:val>
                                        </p:tav>
                                      </p:tavLst>
                                    </p:anim>
                                    <p:anim calcmode="lin" valueType="num">
                                      <p:cBhvr>
                                        <p:cTn id="69" dur="500" fill="hold"/>
                                        <p:tgtEl>
                                          <p:spTgt spid="353316"/>
                                        </p:tgtEl>
                                        <p:attrNameLst>
                                          <p:attrName>style.rotation</p:attrName>
                                        </p:attrNameLst>
                                      </p:cBhvr>
                                      <p:tavLst>
                                        <p:tav tm="0">
                                          <p:val>
                                            <p:fltVal val="360"/>
                                          </p:val>
                                        </p:tav>
                                        <p:tav tm="100000">
                                          <p:val>
                                            <p:fltVal val="0"/>
                                          </p:val>
                                        </p:tav>
                                      </p:tavLst>
                                    </p:anim>
                                    <p:animEffect transition="in" filter="fade">
                                      <p:cBhvr>
                                        <p:cTn id="70" dur="500"/>
                                        <p:tgtEl>
                                          <p:spTgt spid="353316"/>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iterate type="wd">
                                    <p:tmPct val="10000"/>
                                  </p:iterate>
                                  <p:childTnLst>
                                    <p:set>
                                      <p:cBhvr>
                                        <p:cTn id="74" dur="1" fill="hold">
                                          <p:stCondLst>
                                            <p:cond delay="0"/>
                                          </p:stCondLst>
                                        </p:cTn>
                                        <p:tgtEl>
                                          <p:spTgt spid="353309"/>
                                        </p:tgtEl>
                                        <p:attrNameLst>
                                          <p:attrName>style.visibility</p:attrName>
                                        </p:attrNameLst>
                                      </p:cBhvr>
                                      <p:to>
                                        <p:strVal val="visible"/>
                                      </p:to>
                                    </p:set>
                                    <p:animEffect transition="in" filter="wipe(left)">
                                      <p:cBhvr>
                                        <p:cTn id="75" dur="500"/>
                                        <p:tgtEl>
                                          <p:spTgt spid="353309"/>
                                        </p:tgtEl>
                                      </p:cBhvr>
                                    </p:animEffect>
                                  </p:childTnLst>
                                </p:cTn>
                              </p:par>
                            </p:childTnLst>
                          </p:cTn>
                        </p:par>
                      </p:childTnLst>
                    </p:cTn>
                  </p:par>
                  <p:par>
                    <p:cTn id="76" fill="hold">
                      <p:stCondLst>
                        <p:cond delay="indefinite"/>
                      </p:stCondLst>
                      <p:childTnLst>
                        <p:par>
                          <p:cTn id="77" fill="hold">
                            <p:stCondLst>
                              <p:cond delay="0"/>
                            </p:stCondLst>
                            <p:childTnLst>
                              <p:par>
                                <p:cTn id="78" presetID="49" presetClass="entr" presetSubtype="0" decel="100000" fill="hold" grpId="0" nodeType="clickEffect">
                                  <p:stCondLst>
                                    <p:cond delay="0"/>
                                  </p:stCondLst>
                                  <p:iterate type="lt">
                                    <p:tmPct val="10000"/>
                                  </p:iterate>
                                  <p:childTnLst>
                                    <p:set>
                                      <p:cBhvr>
                                        <p:cTn id="79" dur="1" fill="hold">
                                          <p:stCondLst>
                                            <p:cond delay="0"/>
                                          </p:stCondLst>
                                        </p:cTn>
                                        <p:tgtEl>
                                          <p:spTgt spid="353313"/>
                                        </p:tgtEl>
                                        <p:attrNameLst>
                                          <p:attrName>style.visibility</p:attrName>
                                        </p:attrNameLst>
                                      </p:cBhvr>
                                      <p:to>
                                        <p:strVal val="visible"/>
                                      </p:to>
                                    </p:set>
                                    <p:anim calcmode="lin" valueType="num">
                                      <p:cBhvr>
                                        <p:cTn id="80" dur="500" fill="hold"/>
                                        <p:tgtEl>
                                          <p:spTgt spid="353313"/>
                                        </p:tgtEl>
                                        <p:attrNameLst>
                                          <p:attrName>ppt_w</p:attrName>
                                        </p:attrNameLst>
                                      </p:cBhvr>
                                      <p:tavLst>
                                        <p:tav tm="0">
                                          <p:val>
                                            <p:fltVal val="0"/>
                                          </p:val>
                                        </p:tav>
                                        <p:tav tm="100000">
                                          <p:val>
                                            <p:strVal val="#ppt_w"/>
                                          </p:val>
                                        </p:tav>
                                      </p:tavLst>
                                    </p:anim>
                                    <p:anim calcmode="lin" valueType="num">
                                      <p:cBhvr>
                                        <p:cTn id="81" dur="500" fill="hold"/>
                                        <p:tgtEl>
                                          <p:spTgt spid="353313"/>
                                        </p:tgtEl>
                                        <p:attrNameLst>
                                          <p:attrName>ppt_h</p:attrName>
                                        </p:attrNameLst>
                                      </p:cBhvr>
                                      <p:tavLst>
                                        <p:tav tm="0">
                                          <p:val>
                                            <p:fltVal val="0"/>
                                          </p:val>
                                        </p:tav>
                                        <p:tav tm="100000">
                                          <p:val>
                                            <p:strVal val="#ppt_h"/>
                                          </p:val>
                                        </p:tav>
                                      </p:tavLst>
                                    </p:anim>
                                    <p:anim calcmode="lin" valueType="num">
                                      <p:cBhvr>
                                        <p:cTn id="82" dur="500" fill="hold"/>
                                        <p:tgtEl>
                                          <p:spTgt spid="353313"/>
                                        </p:tgtEl>
                                        <p:attrNameLst>
                                          <p:attrName>style.rotation</p:attrName>
                                        </p:attrNameLst>
                                      </p:cBhvr>
                                      <p:tavLst>
                                        <p:tav tm="0">
                                          <p:val>
                                            <p:fltVal val="360"/>
                                          </p:val>
                                        </p:tav>
                                        <p:tav tm="100000">
                                          <p:val>
                                            <p:fltVal val="0"/>
                                          </p:val>
                                        </p:tav>
                                      </p:tavLst>
                                    </p:anim>
                                    <p:animEffect transition="in" filter="fade">
                                      <p:cBhvr>
                                        <p:cTn id="83" dur="500"/>
                                        <p:tgtEl>
                                          <p:spTgt spid="353313"/>
                                        </p:tgtEl>
                                      </p:cBhvr>
                                    </p:animEffect>
                                  </p:childTnLst>
                                </p:cTn>
                              </p:par>
                            </p:childTnLst>
                          </p:cTn>
                        </p:par>
                      </p:childTnLst>
                    </p:cTn>
                  </p:par>
                  <p:par>
                    <p:cTn id="84" fill="hold">
                      <p:stCondLst>
                        <p:cond delay="indefinite"/>
                      </p:stCondLst>
                      <p:childTnLst>
                        <p:par>
                          <p:cTn id="85" fill="hold">
                            <p:stCondLst>
                              <p:cond delay="0"/>
                            </p:stCondLst>
                            <p:childTnLst>
                              <p:par>
                                <p:cTn id="86" presetID="49" presetClass="entr" presetSubtype="0" decel="100000" fill="hold" grpId="0" nodeType="clickEffect">
                                  <p:stCondLst>
                                    <p:cond delay="0"/>
                                  </p:stCondLst>
                                  <p:iterate type="lt">
                                    <p:tmPct val="10000"/>
                                  </p:iterate>
                                  <p:childTnLst>
                                    <p:set>
                                      <p:cBhvr>
                                        <p:cTn id="87" dur="1" fill="hold">
                                          <p:stCondLst>
                                            <p:cond delay="0"/>
                                          </p:stCondLst>
                                        </p:cTn>
                                        <p:tgtEl>
                                          <p:spTgt spid="353317"/>
                                        </p:tgtEl>
                                        <p:attrNameLst>
                                          <p:attrName>style.visibility</p:attrName>
                                        </p:attrNameLst>
                                      </p:cBhvr>
                                      <p:to>
                                        <p:strVal val="visible"/>
                                      </p:to>
                                    </p:set>
                                    <p:anim calcmode="lin" valueType="num">
                                      <p:cBhvr>
                                        <p:cTn id="88" dur="500" fill="hold"/>
                                        <p:tgtEl>
                                          <p:spTgt spid="353317"/>
                                        </p:tgtEl>
                                        <p:attrNameLst>
                                          <p:attrName>ppt_w</p:attrName>
                                        </p:attrNameLst>
                                      </p:cBhvr>
                                      <p:tavLst>
                                        <p:tav tm="0">
                                          <p:val>
                                            <p:fltVal val="0"/>
                                          </p:val>
                                        </p:tav>
                                        <p:tav tm="100000">
                                          <p:val>
                                            <p:strVal val="#ppt_w"/>
                                          </p:val>
                                        </p:tav>
                                      </p:tavLst>
                                    </p:anim>
                                    <p:anim calcmode="lin" valueType="num">
                                      <p:cBhvr>
                                        <p:cTn id="89" dur="500" fill="hold"/>
                                        <p:tgtEl>
                                          <p:spTgt spid="353317"/>
                                        </p:tgtEl>
                                        <p:attrNameLst>
                                          <p:attrName>ppt_h</p:attrName>
                                        </p:attrNameLst>
                                      </p:cBhvr>
                                      <p:tavLst>
                                        <p:tav tm="0">
                                          <p:val>
                                            <p:fltVal val="0"/>
                                          </p:val>
                                        </p:tav>
                                        <p:tav tm="100000">
                                          <p:val>
                                            <p:strVal val="#ppt_h"/>
                                          </p:val>
                                        </p:tav>
                                      </p:tavLst>
                                    </p:anim>
                                    <p:anim calcmode="lin" valueType="num">
                                      <p:cBhvr>
                                        <p:cTn id="90" dur="500" fill="hold"/>
                                        <p:tgtEl>
                                          <p:spTgt spid="353317"/>
                                        </p:tgtEl>
                                        <p:attrNameLst>
                                          <p:attrName>style.rotation</p:attrName>
                                        </p:attrNameLst>
                                      </p:cBhvr>
                                      <p:tavLst>
                                        <p:tav tm="0">
                                          <p:val>
                                            <p:fltVal val="360"/>
                                          </p:val>
                                        </p:tav>
                                        <p:tav tm="100000">
                                          <p:val>
                                            <p:fltVal val="0"/>
                                          </p:val>
                                        </p:tav>
                                      </p:tavLst>
                                    </p:anim>
                                    <p:animEffect transition="in" filter="fade">
                                      <p:cBhvr>
                                        <p:cTn id="91" dur="500"/>
                                        <p:tgtEl>
                                          <p:spTgt spid="35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9" grpId="0" build="p"/>
      <p:bldP spid="353310" grpId="0" animBg="1"/>
      <p:bldP spid="353311" grpId="0" animBg="1"/>
      <p:bldP spid="353312" grpId="0" animBg="1"/>
      <p:bldP spid="353313" grpId="0" animBg="1"/>
      <p:bldP spid="353314" grpId="0"/>
      <p:bldP spid="353315" grpId="0"/>
      <p:bldP spid="353316" grpId="0"/>
      <p:bldP spid="353317" grpId="0"/>
    </p:bld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125413"/>
            <a:ext cx="8229600" cy="788987"/>
          </a:xfrm>
        </p:spPr>
        <p:txBody>
          <a:bodyPr/>
          <a:lstStyle/>
          <a:p>
            <a:pPr eaLnBrk="1" hangingPunct="1">
              <a:defRPr/>
            </a:pPr>
            <a:r>
              <a:rPr lang="en-US" sz="4000" dirty="0" smtClean="0">
                <a:cs typeface="+mj-cs"/>
              </a:rPr>
              <a:t>Pair Production in Matter</a:t>
            </a:r>
          </a:p>
        </p:txBody>
      </p:sp>
      <p:sp>
        <p:nvSpPr>
          <p:cNvPr id="112643" name="Rectangle 3"/>
          <p:cNvSpPr>
            <a:spLocks noGrp="1" noChangeArrowheads="1"/>
          </p:cNvSpPr>
          <p:nvPr>
            <p:ph type="body" sz="half" idx="1"/>
          </p:nvPr>
        </p:nvSpPr>
        <p:spPr>
          <a:xfrm>
            <a:off x="455613" y="914400"/>
            <a:ext cx="4725987" cy="4954587"/>
          </a:xfrm>
        </p:spPr>
        <p:txBody>
          <a:bodyPr/>
          <a:lstStyle/>
          <a:p>
            <a:pPr eaLnBrk="1" hangingPunct="1">
              <a:buFont typeface="Wingdings" charset="0"/>
              <a:buChar char="n"/>
              <a:defRPr/>
            </a:pPr>
            <a:r>
              <a:rPr lang="en-US" sz="2400" dirty="0" smtClean="0">
                <a:cs typeface="+mn-cs"/>
              </a:rPr>
              <a:t>Since the relations                                    and 		           contradict each other, a photon can not produce an electron and a positron in empty space.  </a:t>
            </a:r>
          </a:p>
          <a:p>
            <a:pPr eaLnBrk="1" hangingPunct="1">
              <a:buFont typeface="Wingdings" charset="0"/>
              <a:buChar char="n"/>
              <a:defRPr/>
            </a:pPr>
            <a:r>
              <a:rPr lang="en-US" sz="2400" dirty="0" smtClean="0">
                <a:cs typeface="+mn-cs"/>
              </a:rPr>
              <a:t>In the presence of matter, the nucleus absorbs some energy and momentum.</a:t>
            </a:r>
          </a:p>
          <a:p>
            <a:pPr eaLnBrk="1" hangingPunct="1">
              <a:buNone/>
              <a:defRPr/>
            </a:pPr>
            <a:endParaRPr lang="en-US" sz="2400" dirty="0" smtClean="0">
              <a:cs typeface="+mn-cs"/>
            </a:endParaRPr>
          </a:p>
          <a:p>
            <a:pPr eaLnBrk="1" hangingPunct="1">
              <a:buFont typeface="Wingdings" charset="0"/>
              <a:buChar char="n"/>
              <a:defRPr/>
            </a:pPr>
            <a:r>
              <a:rPr lang="en-US" sz="2400" dirty="0" smtClean="0">
                <a:cs typeface="+mn-cs"/>
              </a:rPr>
              <a:t>The photon energy required for pair production in the presence of matter is</a:t>
            </a:r>
          </a:p>
        </p:txBody>
      </p:sp>
      <p:pic>
        <p:nvPicPr>
          <p:cNvPr id="50181" name="Picture 30"/>
          <p:cNvPicPr preferRelativeResize="0">
            <a:picLocks noChangeAspect="1" noChangeArrowheads="1"/>
          </p:cNvPicPr>
          <p:nvPr/>
        </p:nvPicPr>
        <p:blipFill>
          <a:blip r:embed="rId2"/>
          <a:srcRect/>
          <a:stretch>
            <a:fillRect/>
          </a:stretch>
        </p:blipFill>
        <p:spPr bwMode="auto">
          <a:xfrm>
            <a:off x="1371600" y="1373187"/>
            <a:ext cx="1692275" cy="327025"/>
          </a:xfrm>
          <a:prstGeom prst="rect">
            <a:avLst/>
          </a:prstGeom>
          <a:noFill/>
          <a:ln w="9525">
            <a:noFill/>
            <a:miter lim="800000"/>
            <a:headEnd/>
            <a:tailEnd/>
          </a:ln>
        </p:spPr>
      </p:pic>
      <p:pic>
        <p:nvPicPr>
          <p:cNvPr id="50182" name="Picture 31"/>
          <p:cNvPicPr preferRelativeResize="0">
            <a:picLocks noChangeAspect="1" noChangeArrowheads="1"/>
          </p:cNvPicPr>
          <p:nvPr/>
        </p:nvPicPr>
        <p:blipFill>
          <a:blip r:embed="rId3"/>
          <a:srcRect/>
          <a:stretch>
            <a:fillRect/>
          </a:stretch>
        </p:blipFill>
        <p:spPr bwMode="auto">
          <a:xfrm>
            <a:off x="3048000" y="982662"/>
            <a:ext cx="1997075" cy="339725"/>
          </a:xfrm>
          <a:prstGeom prst="rect">
            <a:avLst/>
          </a:prstGeom>
          <a:noFill/>
          <a:ln w="9525">
            <a:noFill/>
            <a:miter lim="800000"/>
            <a:headEnd/>
            <a:tailEnd/>
          </a:ln>
        </p:spPr>
      </p:pic>
      <p:pic>
        <p:nvPicPr>
          <p:cNvPr id="50183" name="Picture 32"/>
          <p:cNvPicPr preferRelativeResize="0">
            <a:picLocks noChangeAspect="1" noChangeArrowheads="1"/>
          </p:cNvPicPr>
          <p:nvPr/>
        </p:nvPicPr>
        <p:blipFill>
          <a:blip r:embed="rId4"/>
          <a:srcRect/>
          <a:stretch>
            <a:fillRect/>
          </a:stretch>
        </p:blipFill>
        <p:spPr bwMode="auto">
          <a:xfrm>
            <a:off x="1266825" y="4098925"/>
            <a:ext cx="3305175" cy="320675"/>
          </a:xfrm>
          <a:prstGeom prst="rect">
            <a:avLst/>
          </a:prstGeom>
          <a:noFill/>
          <a:ln w="9525">
            <a:noFill/>
            <a:miter lim="800000"/>
            <a:headEnd/>
            <a:tailEnd/>
          </a:ln>
        </p:spPr>
      </p:pic>
      <p:pic>
        <p:nvPicPr>
          <p:cNvPr id="50184" name="Picture 33"/>
          <p:cNvPicPr preferRelativeResize="0">
            <a:picLocks noChangeAspect="1" noChangeArrowheads="1"/>
          </p:cNvPicPr>
          <p:nvPr/>
        </p:nvPicPr>
        <p:blipFill>
          <a:blip r:embed="rId5"/>
          <a:srcRect/>
          <a:stretch>
            <a:fillRect/>
          </a:stretch>
        </p:blipFill>
        <p:spPr bwMode="auto">
          <a:xfrm>
            <a:off x="1371600" y="5259387"/>
            <a:ext cx="2822575" cy="390525"/>
          </a:xfrm>
          <a:prstGeom prst="rect">
            <a:avLst/>
          </a:prstGeom>
          <a:noFill/>
          <a:ln w="9525">
            <a:noFill/>
            <a:miter lim="800000"/>
            <a:headEnd/>
            <a:tailEnd/>
          </a:ln>
        </p:spPr>
      </p:pic>
      <p:pic>
        <p:nvPicPr>
          <p:cNvPr id="50185" name="Picture 1"/>
          <p:cNvPicPr>
            <a:picLocks/>
          </p:cNvPicPr>
          <p:nvPr/>
        </p:nvPicPr>
        <p:blipFill>
          <a:blip r:embed="rId6"/>
          <a:srcRect/>
          <a:stretch>
            <a:fillRect/>
          </a:stretch>
        </p:blipFill>
        <p:spPr bwMode="auto">
          <a:xfrm>
            <a:off x="5486400" y="952500"/>
            <a:ext cx="3505200" cy="4953000"/>
          </a:xfrm>
          <a:prstGeom prst="rect">
            <a:avLst/>
          </a:prstGeom>
          <a:noFill/>
          <a:ln w="9525">
            <a:noFill/>
            <a:miter lim="800000"/>
            <a:headEnd/>
            <a:tailEnd/>
          </a:ln>
        </p:spPr>
      </p:pic>
      <p:sp>
        <p:nvSpPr>
          <p:cNvPr id="9" name="Date Placeholder 8"/>
          <p:cNvSpPr>
            <a:spLocks noGrp="1"/>
          </p:cNvSpPr>
          <p:nvPr>
            <p:ph type="dt" sz="half" idx="10"/>
          </p:nvPr>
        </p:nvSpPr>
        <p:spPr/>
        <p:txBody>
          <a:bodyPr/>
          <a:lstStyle/>
          <a:p>
            <a:pPr>
              <a:defRPr/>
            </a:pPr>
            <a:r>
              <a:rPr lang="en-US" smtClean="0"/>
              <a:t>Monday, Oct. 8, 2012</a:t>
            </a:r>
            <a:endParaRPr lang="en-US"/>
          </a:p>
        </p:txBody>
      </p:sp>
      <p:sp>
        <p:nvSpPr>
          <p:cNvPr id="10" name="Slide Number Placeholder 9"/>
          <p:cNvSpPr>
            <a:spLocks noGrp="1"/>
          </p:cNvSpPr>
          <p:nvPr>
            <p:ph type="sldNum" sz="quarter" idx="12"/>
          </p:nvPr>
        </p:nvSpPr>
        <p:spPr/>
        <p:txBody>
          <a:bodyPr/>
          <a:lstStyle/>
          <a:p>
            <a:fld id="{FDDAF44D-5BDC-464D-BFC2-357404B9B058}" type="slidenum">
              <a:rPr lang="en-US" smtClean="0"/>
              <a:pPr/>
              <a:t>60</a:t>
            </a:fld>
            <a:endParaRPr lang="en-US"/>
          </a:p>
        </p:txBody>
      </p:sp>
      <p:sp>
        <p:nvSpPr>
          <p:cNvPr id="11" name="Footer Placeholder 10"/>
          <p:cNvSpPr>
            <a:spLocks noGrp="1"/>
          </p:cNvSpPr>
          <p:nvPr>
            <p:ph type="ftr" sz="quarter" idx="11"/>
          </p:nvPr>
        </p:nvSpPr>
        <p:spPr/>
        <p:txBody>
          <a:bodyPr/>
          <a:lstStyle/>
          <a:p>
            <a:pPr>
              <a:defRPr/>
            </a:pPr>
            <a:r>
              <a:rPr lang="en-US" smtClean="0"/>
              <a:t>PHYS 3313-001, Fall 2012                      Dr. Jaehoon Yu</a:t>
            </a:r>
            <a:endParaRPr lang="en-US"/>
          </a:p>
        </p:txBody>
      </p:sp>
      <p:sp>
        <p:nvSpPr>
          <p:cNvPr id="12" name="Rectangle 11"/>
          <p:cNvSpPr/>
          <p:nvPr/>
        </p:nvSpPr>
        <p:spPr bwMode="auto">
          <a:xfrm>
            <a:off x="5486400" y="762000"/>
            <a:ext cx="3657600" cy="2590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 name="Rectangle 12"/>
          <p:cNvSpPr/>
          <p:nvPr/>
        </p:nvSpPr>
        <p:spPr bwMode="auto">
          <a:xfrm>
            <a:off x="5410200" y="3505200"/>
            <a:ext cx="3657600" cy="2590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2643">
                                            <p:txEl>
                                              <p:pRg st="0" end="0"/>
                                            </p:txEl>
                                          </p:spTgt>
                                        </p:tgtEl>
                                        <p:attrNameLst>
                                          <p:attrName>style.visibility</p:attrName>
                                        </p:attrNameLst>
                                      </p:cBhvr>
                                      <p:to>
                                        <p:strVal val="visible"/>
                                      </p:to>
                                    </p:set>
                                    <p:animEffect transition="in" filter="wipe(left)">
                                      <p:cBhvr>
                                        <p:cTn id="7" dur="500"/>
                                        <p:tgtEl>
                                          <p:spTgt spid="11264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50182"/>
                                        </p:tgtEl>
                                        <p:attrNameLst>
                                          <p:attrName>style.visibility</p:attrName>
                                        </p:attrNameLst>
                                      </p:cBhvr>
                                      <p:to>
                                        <p:strVal val="visible"/>
                                      </p:to>
                                    </p:set>
                                    <p:animEffect transition="in" filter="wipe(left)">
                                      <p:cBhvr>
                                        <p:cTn id="10" dur="500"/>
                                        <p:tgtEl>
                                          <p:spTgt spid="50182"/>
                                        </p:tgtEl>
                                      </p:cBhvr>
                                    </p:animEffect>
                                  </p:childTnLst>
                                </p:cTn>
                              </p:par>
                            </p:childTnLst>
                          </p:cTn>
                        </p:par>
                        <p:par>
                          <p:cTn id="11" fill="hold">
                            <p:stCondLst>
                              <p:cond delay="1700"/>
                            </p:stCondLst>
                            <p:childTnLst>
                              <p:par>
                                <p:cTn id="12" presetID="53" presetClass="exit" presetSubtype="0" fill="hold" grpId="0" nodeType="afterEffect">
                                  <p:stCondLst>
                                    <p:cond delay="0"/>
                                  </p:stCondLst>
                                  <p:childTnLst>
                                    <p:anim calcmode="lin" valueType="num">
                                      <p:cBhvr>
                                        <p:cTn id="13" dur="500"/>
                                        <p:tgtEl>
                                          <p:spTgt spid="12"/>
                                        </p:tgtEl>
                                        <p:attrNameLst>
                                          <p:attrName>ppt_w</p:attrName>
                                        </p:attrNameLst>
                                      </p:cBhvr>
                                      <p:tavLst>
                                        <p:tav tm="0">
                                          <p:val>
                                            <p:strVal val="ppt_w"/>
                                          </p:val>
                                        </p:tav>
                                        <p:tav tm="100000">
                                          <p:val>
                                            <p:fltVal val="0"/>
                                          </p:val>
                                        </p:tav>
                                      </p:tavLst>
                                    </p:anim>
                                    <p:anim calcmode="lin" valueType="num">
                                      <p:cBhvr>
                                        <p:cTn id="14" dur="500"/>
                                        <p:tgtEl>
                                          <p:spTgt spid="12"/>
                                        </p:tgtEl>
                                        <p:attrNameLst>
                                          <p:attrName>ppt_h</p:attrName>
                                        </p:attrNameLst>
                                      </p:cBhvr>
                                      <p:tavLst>
                                        <p:tav tm="0">
                                          <p:val>
                                            <p:strVal val="ppt_h"/>
                                          </p:val>
                                        </p:tav>
                                        <p:tav tm="100000">
                                          <p:val>
                                            <p:fltVal val="0"/>
                                          </p:val>
                                        </p:tav>
                                      </p:tavLst>
                                    </p:anim>
                                    <p:animEffect transition="out" filter="fade">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wd">
                                    <p:tmPct val="10000"/>
                                  </p:iterate>
                                  <p:childTnLst>
                                    <p:set>
                                      <p:cBhvr>
                                        <p:cTn id="20" dur="1" fill="hold">
                                          <p:stCondLst>
                                            <p:cond delay="0"/>
                                          </p:stCondLst>
                                        </p:cTn>
                                        <p:tgtEl>
                                          <p:spTgt spid="112643">
                                            <p:txEl>
                                              <p:pRg st="1" end="1"/>
                                            </p:txEl>
                                          </p:spTgt>
                                        </p:tgtEl>
                                        <p:attrNameLst>
                                          <p:attrName>style.visibility</p:attrName>
                                        </p:attrNameLst>
                                      </p:cBhvr>
                                      <p:to>
                                        <p:strVal val="visible"/>
                                      </p:to>
                                    </p:set>
                                    <p:animEffect transition="in" filter="wipe(left)">
                                      <p:cBhvr>
                                        <p:cTn id="21" dur="500"/>
                                        <p:tgtEl>
                                          <p:spTgt spid="112643">
                                            <p:txEl>
                                              <p:pRg st="1" end="1"/>
                                            </p:txEl>
                                          </p:spTgt>
                                        </p:tgtEl>
                                      </p:cBhvr>
                                    </p:animEffect>
                                  </p:childTnLst>
                                </p:cTn>
                              </p:par>
                            </p:childTnLst>
                          </p:cTn>
                        </p:par>
                        <p:par>
                          <p:cTn id="22" fill="hold">
                            <p:stCondLst>
                              <p:cond delay="1150"/>
                            </p:stCondLst>
                            <p:childTnLst>
                              <p:par>
                                <p:cTn id="23" presetID="53" presetClass="exit" presetSubtype="0" fill="hold" grpId="0" nodeType="afterEffect">
                                  <p:stCondLst>
                                    <p:cond delay="0"/>
                                  </p:stCondLst>
                                  <p:childTnLst>
                                    <p:anim calcmode="lin" valueType="num">
                                      <p:cBhvr>
                                        <p:cTn id="24" dur="500"/>
                                        <p:tgtEl>
                                          <p:spTgt spid="13"/>
                                        </p:tgtEl>
                                        <p:attrNameLst>
                                          <p:attrName>ppt_w</p:attrName>
                                        </p:attrNameLst>
                                      </p:cBhvr>
                                      <p:tavLst>
                                        <p:tav tm="0">
                                          <p:val>
                                            <p:strVal val="ppt_w"/>
                                          </p:val>
                                        </p:tav>
                                        <p:tav tm="100000">
                                          <p:val>
                                            <p:fltVal val="0"/>
                                          </p:val>
                                        </p:tav>
                                      </p:tavLst>
                                    </p:anim>
                                    <p:anim calcmode="lin" valueType="num">
                                      <p:cBhvr>
                                        <p:cTn id="25" dur="500"/>
                                        <p:tgtEl>
                                          <p:spTgt spid="13"/>
                                        </p:tgtEl>
                                        <p:attrNameLst>
                                          <p:attrName>ppt_h</p:attrName>
                                        </p:attrNameLst>
                                      </p:cBhvr>
                                      <p:tavLst>
                                        <p:tav tm="0">
                                          <p:val>
                                            <p:strVal val="ppt_h"/>
                                          </p:val>
                                        </p:tav>
                                        <p:tav tm="100000">
                                          <p:val>
                                            <p:fltVal val="0"/>
                                          </p:val>
                                        </p:tav>
                                      </p:tavLst>
                                    </p:anim>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2643">
                                            <p:txEl>
                                              <p:pRg st="3" end="3"/>
                                            </p:txEl>
                                          </p:spTgt>
                                        </p:tgtEl>
                                        <p:attrNameLst>
                                          <p:attrName>style.visibility</p:attrName>
                                        </p:attrNameLst>
                                      </p:cBhvr>
                                      <p:to>
                                        <p:strVal val="visible"/>
                                      </p:to>
                                    </p:set>
                                    <p:animEffect transition="in" filter="wipe(left)">
                                      <p:cBhvr>
                                        <p:cTn id="32" dur="500"/>
                                        <p:tgtEl>
                                          <p:spTgt spid="11264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0183"/>
                                        </p:tgtEl>
                                        <p:attrNameLst>
                                          <p:attrName>style.visibility</p:attrName>
                                        </p:attrNameLst>
                                      </p:cBhvr>
                                      <p:to>
                                        <p:strVal val="visible"/>
                                      </p:to>
                                    </p:set>
                                    <p:animEffect transition="in" filter="wipe(left)">
                                      <p:cBhvr>
                                        <p:cTn id="37" dur="500"/>
                                        <p:tgtEl>
                                          <p:spTgt spid="50183"/>
                                        </p:tgtEl>
                                      </p:cBhvr>
                                    </p:animEffect>
                                  </p:childTnLst>
                                </p:cTn>
                              </p:par>
                              <p:par>
                                <p:cTn id="38" presetID="22" presetClass="entr" presetSubtype="8" fill="hold" nodeType="withEffect">
                                  <p:stCondLst>
                                    <p:cond delay="0"/>
                                  </p:stCondLst>
                                  <p:childTnLst>
                                    <p:set>
                                      <p:cBhvr>
                                        <p:cTn id="39" dur="1" fill="hold">
                                          <p:stCondLst>
                                            <p:cond delay="0"/>
                                          </p:stCondLst>
                                        </p:cTn>
                                        <p:tgtEl>
                                          <p:spTgt spid="50181"/>
                                        </p:tgtEl>
                                        <p:attrNameLst>
                                          <p:attrName>style.visibility</p:attrName>
                                        </p:attrNameLst>
                                      </p:cBhvr>
                                      <p:to>
                                        <p:strVal val="visible"/>
                                      </p:to>
                                    </p:set>
                                    <p:animEffect transition="in" filter="wipe(left)">
                                      <p:cBhvr>
                                        <p:cTn id="40" dur="500"/>
                                        <p:tgtEl>
                                          <p:spTgt spid="5018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50184"/>
                                        </p:tgtEl>
                                        <p:attrNameLst>
                                          <p:attrName>style.visibility</p:attrName>
                                        </p:attrNameLst>
                                      </p:cBhvr>
                                      <p:to>
                                        <p:strVal val="visible"/>
                                      </p:to>
                                    </p:set>
                                    <p:animEffect transition="in" filter="wipe(left)">
                                      <p:cBhvr>
                                        <p:cTn id="45" dur="500"/>
                                        <p:tgtEl>
                                          <p:spTgt spid="50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p:bldP spid="12" grpId="0" animBg="1"/>
      <p:bldP spid="13" grpId="0" animBg="1"/>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3"/>
          <p:cNvSpPr>
            <a:spLocks noGrp="1" noChangeArrowheads="1"/>
          </p:cNvSpPr>
          <p:nvPr>
            <p:ph type="subTitle" idx="1"/>
          </p:nvPr>
        </p:nvSpPr>
        <p:spPr>
          <a:xfrm>
            <a:off x="457200" y="533400"/>
            <a:ext cx="8229600" cy="6019800"/>
          </a:xfrm>
        </p:spPr>
        <p:txBody>
          <a:bodyPr/>
          <a:lstStyle/>
          <a:p>
            <a:pPr marL="342900" indent="-342900" algn="l" eaLnBrk="1" hangingPunct="1">
              <a:lnSpc>
                <a:spcPct val="90000"/>
              </a:lnSpc>
              <a:buFont typeface="Wingdings" pitchFamily="-84" charset="2"/>
              <a:buChar char="n"/>
            </a:pPr>
            <a:r>
              <a:rPr lang="en-US" sz="2800" dirty="0">
                <a:solidFill>
                  <a:srgbClr val="3333CC"/>
                </a:solidFill>
              </a:rPr>
              <a:t>Thomson’s “plum-pudding” model</a:t>
            </a:r>
            <a:r>
              <a:rPr lang="en-US" sz="2800" dirty="0" smtClean="0">
                <a:solidFill>
                  <a:srgbClr val="3333CC"/>
                </a:solidFill>
              </a:rPr>
              <a:t> </a:t>
            </a:r>
            <a:endParaRPr lang="en-US" sz="2800" dirty="0" smtClean="0">
              <a:solidFill>
                <a:srgbClr val="3333CC"/>
              </a:solidFill>
              <a:sym typeface="Wingdings"/>
            </a:endParaRPr>
          </a:p>
          <a:p>
            <a:pPr marL="1085850" lvl="1" indent="-342900" eaLnBrk="1" hangingPunct="1">
              <a:lnSpc>
                <a:spcPct val="90000"/>
              </a:lnSpc>
              <a:buFont typeface="Wingdings" pitchFamily="-84" charset="2"/>
              <a:buChar char="n"/>
            </a:pPr>
            <a:r>
              <a:rPr lang="en-US" sz="2400" dirty="0" smtClean="0">
                <a:sym typeface="Wingdings"/>
              </a:rPr>
              <a:t>Atoms are electrically neutral and have electrons in them</a:t>
            </a:r>
          </a:p>
          <a:p>
            <a:pPr marL="1085850" lvl="1" indent="-342900" eaLnBrk="1" hangingPunct="1">
              <a:lnSpc>
                <a:spcPct val="90000"/>
              </a:lnSpc>
              <a:buFont typeface="Wingdings" pitchFamily="-84" charset="2"/>
              <a:buChar char="n"/>
            </a:pPr>
            <a:r>
              <a:rPr lang="en-US" sz="2400" dirty="0" smtClean="0">
                <a:sym typeface="Wingdings"/>
              </a:rPr>
              <a:t>Atoms must have equal amount of positive charges in it to balance electron negative charges</a:t>
            </a:r>
          </a:p>
          <a:p>
            <a:pPr marL="1085850" lvl="1" indent="-342900" eaLnBrk="1" hangingPunct="1">
              <a:lnSpc>
                <a:spcPct val="90000"/>
              </a:lnSpc>
              <a:buFont typeface="Wingdings" pitchFamily="-84" charset="2"/>
              <a:buChar char="n"/>
            </a:pPr>
            <a:r>
              <a:rPr lang="en-US" sz="2400" dirty="0" smtClean="0">
                <a:sym typeface="Wingdings"/>
              </a:rPr>
              <a:t>So how about </a:t>
            </a:r>
            <a:r>
              <a:rPr lang="en-US" sz="2400" dirty="0" smtClean="0"/>
              <a:t>positive </a:t>
            </a:r>
            <a:r>
              <a:rPr lang="en-US" sz="2400" dirty="0"/>
              <a:t>charges spread uniformly throughout a sphere the size of the atom with, the newly discovered “negative” electrons embedded in the uniform background.</a:t>
            </a:r>
          </a:p>
          <a:p>
            <a:pPr marL="342900" indent="-342900" algn="l" eaLnBrk="1" hangingPunct="1">
              <a:lnSpc>
                <a:spcPct val="90000"/>
              </a:lnSpc>
              <a:buFont typeface="Wingdings" pitchFamily="-84" charset="2"/>
              <a:buChar char="n"/>
            </a:pPr>
            <a:endParaRPr lang="en-US" sz="2800" dirty="0">
              <a:solidFill>
                <a:srgbClr val="3333CC"/>
              </a:solidFill>
            </a:endParaRPr>
          </a:p>
          <a:p>
            <a:pPr marL="342900" indent="-342900" algn="l" eaLnBrk="1" hangingPunct="1">
              <a:lnSpc>
                <a:spcPct val="90000"/>
              </a:lnSpc>
              <a:buFont typeface="Wingdings" pitchFamily="-84" charset="2"/>
              <a:buChar char="n"/>
            </a:pPr>
            <a:endParaRPr lang="en-US" sz="2800" dirty="0" smtClean="0">
              <a:solidFill>
                <a:srgbClr val="3333CC"/>
              </a:solidFill>
            </a:endParaRPr>
          </a:p>
          <a:p>
            <a:pPr marL="342900" indent="-342900" algn="l" eaLnBrk="1" hangingPunct="1">
              <a:lnSpc>
                <a:spcPct val="90000"/>
              </a:lnSpc>
              <a:buNone/>
            </a:pPr>
            <a:endParaRPr lang="en-US" sz="2800" dirty="0" smtClean="0">
              <a:solidFill>
                <a:srgbClr val="3333CC"/>
              </a:solidFill>
            </a:endParaRPr>
          </a:p>
          <a:p>
            <a:pPr marL="342900" indent="-342900" algn="l" eaLnBrk="1" hangingPunct="1">
              <a:lnSpc>
                <a:spcPct val="90000"/>
              </a:lnSpc>
              <a:buNone/>
            </a:pPr>
            <a:endParaRPr lang="en-US" sz="2800" dirty="0" smtClean="0">
              <a:solidFill>
                <a:srgbClr val="3333CC"/>
              </a:solidFill>
            </a:endParaRPr>
          </a:p>
          <a:p>
            <a:pPr marL="342900" indent="-342900" algn="l" eaLnBrk="1" hangingPunct="1">
              <a:lnSpc>
                <a:spcPct val="90000"/>
              </a:lnSpc>
              <a:buFont typeface="Wingdings" pitchFamily="-84" charset="2"/>
              <a:buChar char="n"/>
            </a:pPr>
            <a:r>
              <a:rPr lang="en-US" sz="2800" dirty="0" smtClean="0">
                <a:solidFill>
                  <a:srgbClr val="3333CC"/>
                </a:solidFill>
              </a:rPr>
              <a:t>Thomson’s thought </a:t>
            </a:r>
            <a:r>
              <a:rPr lang="en-US" sz="2800" dirty="0">
                <a:solidFill>
                  <a:srgbClr val="3333CC"/>
                </a:solidFill>
              </a:rPr>
              <a:t>when the atom was </a:t>
            </a:r>
            <a:r>
              <a:rPr lang="en-US" sz="2800" dirty="0" smtClean="0">
                <a:solidFill>
                  <a:srgbClr val="3333CC"/>
                </a:solidFill>
              </a:rPr>
              <a:t>heated </a:t>
            </a:r>
            <a:r>
              <a:rPr lang="en-US" sz="2800" dirty="0">
                <a:solidFill>
                  <a:srgbClr val="3333CC"/>
                </a:solidFill>
              </a:rPr>
              <a:t>the electrons could vibrate about their equilibrium positions, thus producing electromagnetic radiation.</a:t>
            </a:r>
          </a:p>
        </p:txBody>
      </p:sp>
      <p:sp>
        <p:nvSpPr>
          <p:cNvPr id="20484" name="Rectangle 2"/>
          <p:cNvSpPr>
            <a:spLocks noGrp="1" noChangeArrowheads="1"/>
          </p:cNvSpPr>
          <p:nvPr>
            <p:ph type="ctrTitle"/>
          </p:nvPr>
        </p:nvSpPr>
        <p:spPr>
          <a:xfrm>
            <a:off x="457200" y="0"/>
            <a:ext cx="8534400" cy="636587"/>
          </a:xfrm>
        </p:spPr>
        <p:txBody>
          <a:bodyPr/>
          <a:lstStyle/>
          <a:p>
            <a:pPr algn="ctr" eaLnBrk="1" hangingPunct="1"/>
            <a:r>
              <a:rPr lang="en-US" sz="3600" dirty="0"/>
              <a:t>Thomson’s Atomic Model</a:t>
            </a:r>
          </a:p>
        </p:txBody>
      </p:sp>
      <p:pic>
        <p:nvPicPr>
          <p:cNvPr id="20485" name="Picture 1"/>
          <p:cNvPicPr>
            <a:picLocks/>
          </p:cNvPicPr>
          <p:nvPr/>
        </p:nvPicPr>
        <p:blipFill>
          <a:blip r:embed="rId2"/>
          <a:srcRect/>
          <a:stretch>
            <a:fillRect/>
          </a:stretch>
        </p:blipFill>
        <p:spPr bwMode="auto">
          <a:xfrm>
            <a:off x="2743200" y="3276600"/>
            <a:ext cx="1981200" cy="18288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r>
              <a:rPr lang="en-US" smtClean="0"/>
              <a:t>Monday, Oct. 8, 2012</a:t>
            </a:r>
            <a:endParaRPr lang="en-US"/>
          </a:p>
        </p:txBody>
      </p:sp>
      <p:sp>
        <p:nvSpPr>
          <p:cNvPr id="6" name="Slide Number Placeholder 5"/>
          <p:cNvSpPr>
            <a:spLocks noGrp="1"/>
          </p:cNvSpPr>
          <p:nvPr>
            <p:ph type="sldNum" sz="quarter" idx="12"/>
          </p:nvPr>
        </p:nvSpPr>
        <p:spPr/>
        <p:txBody>
          <a:bodyPr/>
          <a:lstStyle/>
          <a:p>
            <a:pPr>
              <a:defRPr/>
            </a:pPr>
            <a:fld id="{3DD774B2-BEFC-0F4C-8EFB-A9A3D81A594A}" type="slidenum">
              <a:rPr lang="en-US" smtClean="0"/>
              <a:pPr>
                <a:defRPr/>
              </a:pPr>
              <a:t>61</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wipe(left)">
                                      <p:cBhvr>
                                        <p:cTn id="7" dur="500"/>
                                        <p:tgtEl>
                                          <p:spTgt spid="204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482">
                                            <p:txEl>
                                              <p:pRg st="1" end="1"/>
                                            </p:txEl>
                                          </p:spTgt>
                                        </p:tgtEl>
                                        <p:attrNameLst>
                                          <p:attrName>style.visibility</p:attrName>
                                        </p:attrNameLst>
                                      </p:cBhvr>
                                      <p:to>
                                        <p:strVal val="visible"/>
                                      </p:to>
                                    </p:set>
                                    <p:animEffect transition="in" filter="wipe(left)">
                                      <p:cBhvr>
                                        <p:cTn id="12" dur="500"/>
                                        <p:tgtEl>
                                          <p:spTgt spid="204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482">
                                            <p:txEl>
                                              <p:pRg st="2" end="2"/>
                                            </p:txEl>
                                          </p:spTgt>
                                        </p:tgtEl>
                                        <p:attrNameLst>
                                          <p:attrName>style.visibility</p:attrName>
                                        </p:attrNameLst>
                                      </p:cBhvr>
                                      <p:to>
                                        <p:strVal val="visible"/>
                                      </p:to>
                                    </p:set>
                                    <p:animEffect transition="in" filter="wipe(left)">
                                      <p:cBhvr>
                                        <p:cTn id="17" dur="500"/>
                                        <p:tgtEl>
                                          <p:spTgt spid="204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482">
                                            <p:txEl>
                                              <p:pRg st="3" end="3"/>
                                            </p:txEl>
                                          </p:spTgt>
                                        </p:tgtEl>
                                        <p:attrNameLst>
                                          <p:attrName>style.visibility</p:attrName>
                                        </p:attrNameLst>
                                      </p:cBhvr>
                                      <p:to>
                                        <p:strVal val="visible"/>
                                      </p:to>
                                    </p:set>
                                    <p:animEffect transition="in" filter="wipe(left)">
                                      <p:cBhvr>
                                        <p:cTn id="22" dur="500"/>
                                        <p:tgtEl>
                                          <p:spTgt spid="2048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20485"/>
                                        </p:tgtEl>
                                        <p:attrNameLst>
                                          <p:attrName>style.visibility</p:attrName>
                                        </p:attrNameLst>
                                      </p:cBhvr>
                                      <p:to>
                                        <p:strVal val="visible"/>
                                      </p:to>
                                    </p:set>
                                    <p:anim calcmode="lin" valueType="num">
                                      <p:cBhvr>
                                        <p:cTn id="27" dur="500" fill="hold"/>
                                        <p:tgtEl>
                                          <p:spTgt spid="20485"/>
                                        </p:tgtEl>
                                        <p:attrNameLst>
                                          <p:attrName>ppt_w</p:attrName>
                                        </p:attrNameLst>
                                      </p:cBhvr>
                                      <p:tavLst>
                                        <p:tav tm="0">
                                          <p:val>
                                            <p:fltVal val="0"/>
                                          </p:val>
                                        </p:tav>
                                        <p:tav tm="100000">
                                          <p:val>
                                            <p:strVal val="#ppt_w"/>
                                          </p:val>
                                        </p:tav>
                                      </p:tavLst>
                                    </p:anim>
                                    <p:anim calcmode="lin" valueType="num">
                                      <p:cBhvr>
                                        <p:cTn id="28" dur="500" fill="hold"/>
                                        <p:tgtEl>
                                          <p:spTgt spid="20485"/>
                                        </p:tgtEl>
                                        <p:attrNameLst>
                                          <p:attrName>ppt_h</p:attrName>
                                        </p:attrNameLst>
                                      </p:cBhvr>
                                      <p:tavLst>
                                        <p:tav tm="0">
                                          <p:val>
                                            <p:fltVal val="0"/>
                                          </p:val>
                                        </p:tav>
                                        <p:tav tm="100000">
                                          <p:val>
                                            <p:strVal val="#ppt_h"/>
                                          </p:val>
                                        </p:tav>
                                      </p:tavLst>
                                    </p:anim>
                                    <p:animEffect transition="in" filter="fade">
                                      <p:cBhvr>
                                        <p:cTn id="29" dur="500"/>
                                        <p:tgtEl>
                                          <p:spTgt spid="2048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0482">
                                            <p:txEl>
                                              <p:pRg st="8" end="8"/>
                                            </p:txEl>
                                          </p:spTgt>
                                        </p:tgtEl>
                                        <p:attrNameLst>
                                          <p:attrName>style.visibility</p:attrName>
                                        </p:attrNameLst>
                                      </p:cBhvr>
                                      <p:to>
                                        <p:strVal val="visible"/>
                                      </p:to>
                                    </p:set>
                                    <p:animEffect transition="in" filter="wipe(left)">
                                      <p:cBhvr>
                                        <p:cTn id="34" dur="500"/>
                                        <p:tgtEl>
                                          <p:spTgt spid="2048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Rectangle 3"/>
          <p:cNvSpPr txBox="1">
            <a:spLocks noChangeArrowheads="1"/>
          </p:cNvSpPr>
          <p:nvPr/>
        </p:nvSpPr>
        <p:spPr bwMode="auto">
          <a:xfrm>
            <a:off x="228600" y="3122612"/>
            <a:ext cx="8154988" cy="3811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rPr>
              <a:t>The maximum scattering angle corresponding to the maximum momentum change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000" kern="0" dirty="0" smtClean="0">
                <a:solidFill>
                  <a:srgbClr val="3333CC"/>
                </a:solidFill>
                <a:latin typeface="+mn-lt"/>
                <a:ea typeface="ＭＳ Ｐゴシック" pitchFamily="-1" charset="-128"/>
                <a:cs typeface="ＭＳ Ｐゴシック" pitchFamily="-1" charset="-128"/>
              </a:rPr>
              <a:t>Using the momentum conservation and the KE conservation for an elastic collision, the maximum</a:t>
            </a:r>
            <a:r>
              <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rPr>
              <a:t> momentum change of the </a:t>
            </a:r>
            <a:r>
              <a:rPr kumimoji="0" lang="el-GR" sz="2000" b="0" i="0" u="none" strike="noStrike" kern="0" cap="none" spc="0" normalizeH="0" baseline="0" noProof="0" dirty="0" smtClean="0">
                <a:ln>
                  <a:noFill/>
                </a:ln>
                <a:solidFill>
                  <a:srgbClr val="3333CC"/>
                </a:solidFill>
                <a:effectLst/>
                <a:uLnTx/>
                <a:uFillTx/>
                <a:latin typeface="Lucida Grande" pitchFamily="-84" charset="0"/>
                <a:ea typeface="Arial" pitchFamily="-84" charset="0"/>
                <a:cs typeface="Arial" pitchFamily="-84" charset="0"/>
              </a:rPr>
              <a:t>α</a:t>
            </a:r>
            <a:r>
              <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rPr>
              <a:t> particle is</a:t>
            </a:r>
          </a:p>
          <a:p>
            <a:pPr marL="342900" marR="0" lvl="0" indent="-342900" algn="l" defTabSz="914400" rtl="0" eaLnBrk="1" fontAlgn="base" latinLnBrk="0" hangingPunct="1">
              <a:lnSpc>
                <a:spcPct val="100000"/>
              </a:lnSpc>
              <a:spcBef>
                <a:spcPct val="20000"/>
              </a:spcBef>
              <a:spcAft>
                <a:spcPct val="0"/>
              </a:spcAft>
              <a:buClrTx/>
              <a:buSzTx/>
              <a:buFont typeface="Wingdings" pitchFamily="-84" charset="2"/>
              <a:buNone/>
              <a:tabLst/>
              <a:defRPr/>
            </a:pPr>
            <a:r>
              <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rPr>
              <a:t>				</a:t>
            </a:r>
          </a:p>
          <a:p>
            <a:pPr marL="342900" marR="0" lvl="0" indent="-342900" algn="l" defTabSz="914400" rtl="0" eaLnBrk="1" fontAlgn="base" latinLnBrk="0" hangingPunct="1">
              <a:lnSpc>
                <a:spcPct val="100000"/>
              </a:lnSpc>
              <a:spcBef>
                <a:spcPct val="20000"/>
              </a:spcBef>
              <a:spcAft>
                <a:spcPct val="0"/>
              </a:spcAft>
              <a:buClrTx/>
              <a:buSzTx/>
              <a:buFont typeface="Wingdings" pitchFamily="-84" charset="2"/>
              <a:buNone/>
              <a:tabLst/>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rPr>
              <a:t>Determine </a:t>
            </a:r>
            <a:r>
              <a:rPr kumimoji="0" lang="el-GR" sz="2000" b="0" i="1" u="none" strike="noStrike" kern="0" cap="none" spc="0" normalizeH="0" baseline="0" noProof="0" dirty="0" smtClean="0">
                <a:ln>
                  <a:noFill/>
                </a:ln>
                <a:solidFill>
                  <a:srgbClr val="3333CC"/>
                </a:solidFill>
                <a:effectLst/>
                <a:uLnTx/>
                <a:uFillTx/>
                <a:latin typeface="Lucida Grande" pitchFamily="-84" charset="0"/>
                <a:ea typeface="Arial" pitchFamily="-84" charset="0"/>
                <a:cs typeface="Arial" pitchFamily="-84" charset="0"/>
              </a:rPr>
              <a:t>θ</a:t>
            </a:r>
            <a:r>
              <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rPr>
              <a:t> by letting </a:t>
            </a:r>
            <a:r>
              <a:rPr kumimoji="0" lang="el-GR" sz="2000" b="0" i="0" u="none" strike="noStrike" kern="0" cap="none" spc="0" normalizeH="0" baseline="0" noProof="0" dirty="0" smtClean="0">
                <a:ln>
                  <a:noFill/>
                </a:ln>
                <a:solidFill>
                  <a:srgbClr val="3333CC"/>
                </a:solidFill>
                <a:effectLst/>
                <a:uLnTx/>
                <a:uFillTx/>
                <a:latin typeface="Lucida Grande" pitchFamily="-84" charset="0"/>
                <a:ea typeface="Arial" pitchFamily="-84" charset="0"/>
                <a:cs typeface="Arial" pitchFamily="-84" charset="0"/>
              </a:rPr>
              <a:t>Δ</a:t>
            </a:r>
            <a:r>
              <a:rPr kumimoji="0" lang="en-US" sz="2000" b="0" i="1" u="none" strike="noStrike" kern="0" cap="none" spc="0" normalizeH="0" baseline="0" noProof="0" dirty="0" err="1" smtClean="0">
                <a:ln>
                  <a:noFill/>
                </a:ln>
                <a:solidFill>
                  <a:srgbClr val="3333CC"/>
                </a:solidFill>
                <a:effectLst/>
                <a:uLnTx/>
                <a:uFillTx/>
                <a:latin typeface="+mn-lt"/>
                <a:ea typeface="Arial" pitchFamily="-84" charset="0"/>
                <a:cs typeface="Arial" pitchFamily="-84" charset="0"/>
              </a:rPr>
              <a:t>p</a:t>
            </a:r>
            <a:r>
              <a:rPr kumimoji="0" lang="en-US" sz="2000" b="0" i="0" u="none" strike="noStrike" kern="0" cap="none" spc="0" normalizeH="0" baseline="-25000" noProof="0" dirty="0" err="1" smtClean="0">
                <a:ln>
                  <a:noFill/>
                </a:ln>
                <a:solidFill>
                  <a:srgbClr val="3333CC"/>
                </a:solidFill>
                <a:effectLst/>
                <a:uLnTx/>
                <a:uFillTx/>
                <a:latin typeface="+mn-lt"/>
                <a:ea typeface="Arial" pitchFamily="-84" charset="0"/>
                <a:cs typeface="Arial" pitchFamily="-84" charset="0"/>
              </a:rPr>
              <a:t>max</a:t>
            </a:r>
            <a:r>
              <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rPr>
              <a:t> be perpendicular to the direction of motion.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marR="0" lvl="0" indent="-342900" algn="ctr"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rgbClr val="3333CC"/>
              </a:solidFill>
              <a:effectLst/>
              <a:uLnTx/>
              <a:uFillTx/>
              <a:latin typeface="+mn-lt"/>
              <a:ea typeface="ＭＳ Ｐゴシック" pitchFamily="-1" charset="-128"/>
              <a:cs typeface="ＭＳ Ｐゴシック" pitchFamily="-1" charset="-128"/>
            </a:endParaRPr>
          </a:p>
        </p:txBody>
      </p:sp>
      <p:sp>
        <p:nvSpPr>
          <p:cNvPr id="22530" name="Rectangle 35"/>
          <p:cNvSpPr>
            <a:spLocks noGrp="1" noChangeArrowheads="1"/>
          </p:cNvSpPr>
          <p:nvPr>
            <p:ph type="body" sz="half" idx="1"/>
          </p:nvPr>
        </p:nvSpPr>
        <p:spPr>
          <a:xfrm>
            <a:off x="76200" y="685800"/>
            <a:ext cx="8991600" cy="1143000"/>
          </a:xfrm>
        </p:spPr>
        <p:txBody>
          <a:bodyPr/>
          <a:lstStyle/>
          <a:p>
            <a:pPr marL="0" indent="0" eaLnBrk="1" hangingPunct="1">
              <a:spcBef>
                <a:spcPts val="0"/>
              </a:spcBef>
              <a:buNone/>
            </a:pPr>
            <a:r>
              <a:rPr lang="en-US" sz="2000" dirty="0" smtClean="0">
                <a:cs typeface="ＭＳ Ｐゴシック" pitchFamily="-84" charset="-128"/>
              </a:rPr>
              <a:t>Geiger and Marsden (1909) observed backward-scattered (</a:t>
            </a:r>
            <a:r>
              <a:rPr lang="en-US" sz="2000" dirty="0" err="1" smtClean="0">
                <a:latin typeface="Symbol" charset="2"/>
                <a:cs typeface="Symbol" charset="2"/>
              </a:rPr>
              <a:t>θ</a:t>
            </a:r>
            <a:r>
              <a:rPr lang="en-US" sz="2000" dirty="0" smtClean="0">
                <a:cs typeface="ＭＳ Ｐゴシック" pitchFamily="-84" charset="-128"/>
              </a:rPr>
              <a:t>&gt;=90</a:t>
            </a:r>
            <a:r>
              <a:rPr lang="en-US" sz="2000" baseline="30000" dirty="0" smtClean="0">
                <a:cs typeface="ＭＳ Ｐゴシック" pitchFamily="-84" charset="-128"/>
              </a:rPr>
              <a:t>o</a:t>
            </a:r>
            <a:r>
              <a:rPr lang="en-US" sz="2000" dirty="0" smtClean="0">
                <a:cs typeface="ＭＳ Ｐゴシック" pitchFamily="-84" charset="-128"/>
              </a:rPr>
              <a:t>) </a:t>
            </a:r>
            <a:r>
              <a:rPr lang="en-US" sz="2000" dirty="0" err="1" smtClean="0">
                <a:latin typeface="Symbol" charset="2"/>
                <a:cs typeface="Symbol" charset="2"/>
              </a:rPr>
              <a:t>α</a:t>
            </a:r>
            <a:r>
              <a:rPr lang="en-US" sz="2000" dirty="0" smtClean="0">
                <a:cs typeface="ＭＳ Ｐゴシック" pitchFamily="-84" charset="-128"/>
              </a:rPr>
              <a:t> particles when a beam of energetic </a:t>
            </a:r>
            <a:r>
              <a:rPr lang="en-US" sz="2000" dirty="0" err="1" smtClean="0">
                <a:latin typeface="Symbol" charset="2"/>
                <a:cs typeface="Symbol" charset="2"/>
              </a:rPr>
              <a:t>α</a:t>
            </a:r>
            <a:r>
              <a:rPr lang="en-US" sz="2000" dirty="0" smtClean="0">
                <a:cs typeface="ＭＳ Ｐゴシック" pitchFamily="-84" charset="-128"/>
              </a:rPr>
              <a:t> particles was directed at a piece of gold foil as thin as 6.0x10</a:t>
            </a:r>
            <a:r>
              <a:rPr lang="en-US" sz="2000" baseline="30000" dirty="0" smtClean="0">
                <a:cs typeface="ＭＳ Ｐゴシック" pitchFamily="-84" charset="-128"/>
              </a:rPr>
              <a:t>-7</a:t>
            </a:r>
            <a:r>
              <a:rPr lang="en-US" sz="2000" dirty="0" smtClean="0">
                <a:cs typeface="ＭＳ Ｐゴシック" pitchFamily="-84" charset="-128"/>
              </a:rPr>
              <a:t>m.  Assuming an </a:t>
            </a:r>
            <a:r>
              <a:rPr lang="en-US" sz="2000" dirty="0" err="1" smtClean="0">
                <a:latin typeface="Symbol" charset="2"/>
                <a:cs typeface="Symbol" charset="2"/>
              </a:rPr>
              <a:t>α</a:t>
            </a:r>
            <a:r>
              <a:rPr lang="en-US" sz="2000" dirty="0" smtClean="0">
                <a:cs typeface="ＭＳ Ｐゴシック" pitchFamily="-84" charset="-128"/>
              </a:rPr>
              <a:t> particle scatters from an electron in the foil, what is the maximum scattering angle? </a:t>
            </a:r>
            <a:endParaRPr lang="en-US" sz="2000" dirty="0">
              <a:cs typeface="ＭＳ Ｐゴシック" pitchFamily="-84" charset="-128"/>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dirty="0" smtClean="0">
                <a:cs typeface="ＭＳ Ｐゴシック" pitchFamily="-84" charset="-128"/>
              </a:rPr>
              <a:t>Ex 4.1: Maximum Scattering Angle</a:t>
            </a:r>
            <a:endParaRPr lang="en-US"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Monday, Oct. 8, 2012</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62</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graphicFrame>
        <p:nvGraphicFramePr>
          <p:cNvPr id="333829" name="Object 5"/>
          <p:cNvGraphicFramePr>
            <a:graphicFrameLocks noChangeAspect="1"/>
          </p:cNvGraphicFramePr>
          <p:nvPr/>
        </p:nvGraphicFramePr>
        <p:xfrm>
          <a:off x="3648075" y="4267200"/>
          <a:ext cx="3057525" cy="469900"/>
        </p:xfrm>
        <a:graphic>
          <a:graphicData uri="http://schemas.openxmlformats.org/presentationml/2006/ole">
            <p:oleObj spid="_x0000_s294914" name="Equation" r:id="rId3" imgW="1816100" imgH="279400" progId="Equation.DSMT4">
              <p:embed/>
            </p:oleObj>
          </a:graphicData>
        </a:graphic>
      </p:graphicFrame>
      <p:pic>
        <p:nvPicPr>
          <p:cNvPr id="15" name="Picture 35" descr="0403"/>
          <p:cNvPicPr>
            <a:picLocks noChangeAspect="1" noChangeArrowheads="1"/>
          </p:cNvPicPr>
          <p:nvPr/>
        </p:nvPicPr>
        <p:blipFill>
          <a:blip r:embed="rId4"/>
          <a:srcRect b="10010"/>
          <a:stretch>
            <a:fillRect/>
          </a:stretch>
        </p:blipFill>
        <p:spPr bwMode="auto">
          <a:xfrm>
            <a:off x="1143000" y="1828800"/>
            <a:ext cx="6858000" cy="1370013"/>
          </a:xfrm>
          <a:prstGeom prst="rect">
            <a:avLst/>
          </a:prstGeom>
          <a:noFill/>
          <a:ln w="9525">
            <a:noFill/>
            <a:miter lim="800000"/>
            <a:headEnd/>
            <a:tailEnd/>
          </a:ln>
        </p:spPr>
      </p:pic>
      <p:sp>
        <p:nvSpPr>
          <p:cNvPr id="16" name="Rectangle 15"/>
          <p:cNvSpPr/>
          <p:nvPr/>
        </p:nvSpPr>
        <p:spPr bwMode="auto">
          <a:xfrm>
            <a:off x="914400" y="1676400"/>
            <a:ext cx="3124200" cy="1524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 name="Rectangle 16"/>
          <p:cNvSpPr/>
          <p:nvPr/>
        </p:nvSpPr>
        <p:spPr bwMode="auto">
          <a:xfrm>
            <a:off x="4876800" y="1676400"/>
            <a:ext cx="3124200" cy="1524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aphicFrame>
        <p:nvGraphicFramePr>
          <p:cNvPr id="416777" name="Object 9"/>
          <p:cNvGraphicFramePr>
            <a:graphicFrameLocks noChangeAspect="1"/>
          </p:cNvGraphicFramePr>
          <p:nvPr/>
        </p:nvGraphicFramePr>
        <p:xfrm>
          <a:off x="690563" y="4114800"/>
          <a:ext cx="1884362" cy="379412"/>
        </p:xfrm>
        <a:graphic>
          <a:graphicData uri="http://schemas.openxmlformats.org/presentationml/2006/ole">
            <p:oleObj spid="_x0000_s294915" name="Equation" r:id="rId5" imgW="1384300" imgH="279400" progId="Equation.DSMT4">
              <p:embed/>
            </p:oleObj>
          </a:graphicData>
        </a:graphic>
      </p:graphicFrame>
      <p:graphicFrame>
        <p:nvGraphicFramePr>
          <p:cNvPr id="416778" name="Object 10"/>
          <p:cNvGraphicFramePr>
            <a:graphicFrameLocks noChangeAspect="1"/>
          </p:cNvGraphicFramePr>
          <p:nvPr/>
        </p:nvGraphicFramePr>
        <p:xfrm>
          <a:off x="609600" y="5353050"/>
          <a:ext cx="2001837" cy="819150"/>
        </p:xfrm>
        <a:graphic>
          <a:graphicData uri="http://schemas.openxmlformats.org/presentationml/2006/ole">
            <p:oleObj spid="_x0000_s294916" name="Equation" r:id="rId6" imgW="1054100" imgH="431800" progId="Equation.DSMT4">
              <p:embed/>
            </p:oleObj>
          </a:graphicData>
        </a:graphic>
      </p:graphicFrame>
      <p:pic>
        <p:nvPicPr>
          <p:cNvPr id="21" name="Picture 34" descr="0404"/>
          <p:cNvPicPr>
            <a:picLocks noChangeAspect="1" noChangeArrowheads="1"/>
          </p:cNvPicPr>
          <p:nvPr/>
        </p:nvPicPr>
        <p:blipFill>
          <a:blip r:embed="rId7"/>
          <a:srcRect b="9004"/>
          <a:stretch>
            <a:fillRect/>
          </a:stretch>
        </p:blipFill>
        <p:spPr bwMode="auto">
          <a:xfrm>
            <a:off x="7422356" y="4800600"/>
            <a:ext cx="1721644" cy="790803"/>
          </a:xfrm>
          <a:prstGeom prst="rect">
            <a:avLst/>
          </a:prstGeom>
          <a:noFill/>
          <a:ln w="9525">
            <a:noFill/>
            <a:miter lim="800000"/>
            <a:headEnd/>
            <a:tailEnd/>
          </a:ln>
        </p:spPr>
      </p:pic>
      <p:sp>
        <p:nvSpPr>
          <p:cNvPr id="22" name="Right Arrow 21"/>
          <p:cNvSpPr/>
          <p:nvPr/>
        </p:nvSpPr>
        <p:spPr bwMode="auto">
          <a:xfrm>
            <a:off x="2971800" y="4343400"/>
            <a:ext cx="609600" cy="381000"/>
          </a:xfrm>
          <a:prstGeom prst="rightArrow">
            <a:avLst/>
          </a:prstGeom>
          <a:solidFill>
            <a:srgbClr val="FFFF00"/>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aphicFrame>
        <p:nvGraphicFramePr>
          <p:cNvPr id="416779" name="Object 11"/>
          <p:cNvGraphicFramePr>
            <a:graphicFrameLocks noChangeAspect="1"/>
          </p:cNvGraphicFramePr>
          <p:nvPr/>
        </p:nvGraphicFramePr>
        <p:xfrm>
          <a:off x="609600" y="4448175"/>
          <a:ext cx="2351088" cy="534988"/>
        </p:xfrm>
        <a:graphic>
          <a:graphicData uri="http://schemas.openxmlformats.org/presentationml/2006/ole">
            <p:oleObj spid="_x0000_s294917" name="Equation" r:id="rId8" imgW="1727200" imgH="393700" progId="Equation.DSMT4">
              <p:embed/>
            </p:oleObj>
          </a:graphicData>
        </a:graphic>
      </p:graphicFrame>
      <p:graphicFrame>
        <p:nvGraphicFramePr>
          <p:cNvPr id="416780" name="Object 12"/>
          <p:cNvGraphicFramePr>
            <a:graphicFrameLocks noChangeAspect="1"/>
          </p:cNvGraphicFramePr>
          <p:nvPr/>
        </p:nvGraphicFramePr>
        <p:xfrm>
          <a:off x="6705600" y="4360863"/>
          <a:ext cx="2052638" cy="363537"/>
        </p:xfrm>
        <a:graphic>
          <a:graphicData uri="http://schemas.openxmlformats.org/presentationml/2006/ole">
            <p:oleObj spid="_x0000_s294918" name="Equation" r:id="rId9" imgW="1219200" imgH="215900" progId="Equation.DSMT4">
              <p:embed/>
            </p:oleObj>
          </a:graphicData>
        </a:graphic>
      </p:graphicFrame>
      <p:graphicFrame>
        <p:nvGraphicFramePr>
          <p:cNvPr id="416781" name="Object 13"/>
          <p:cNvGraphicFramePr>
            <a:graphicFrameLocks noChangeAspect="1"/>
          </p:cNvGraphicFramePr>
          <p:nvPr/>
        </p:nvGraphicFramePr>
        <p:xfrm>
          <a:off x="2590800" y="5353050"/>
          <a:ext cx="1084263" cy="819150"/>
        </p:xfrm>
        <a:graphic>
          <a:graphicData uri="http://schemas.openxmlformats.org/presentationml/2006/ole">
            <p:oleObj spid="_x0000_s294919" name="Equation" r:id="rId10" imgW="571500" imgH="431800" progId="Equation.DSMT4">
              <p:embed/>
            </p:oleObj>
          </a:graphicData>
        </a:graphic>
      </p:graphicFrame>
      <p:graphicFrame>
        <p:nvGraphicFramePr>
          <p:cNvPr id="416782" name="Object 14"/>
          <p:cNvGraphicFramePr>
            <a:graphicFrameLocks noChangeAspect="1"/>
          </p:cNvGraphicFramePr>
          <p:nvPr/>
        </p:nvGraphicFramePr>
        <p:xfrm>
          <a:off x="3810000" y="5334000"/>
          <a:ext cx="842963" cy="819150"/>
        </p:xfrm>
        <a:graphic>
          <a:graphicData uri="http://schemas.openxmlformats.org/presentationml/2006/ole">
            <p:oleObj spid="_x0000_s294920" name="Equation" r:id="rId11" imgW="444500" imgH="431800" progId="Equation.DSMT4">
              <p:embed/>
            </p:oleObj>
          </a:graphicData>
        </a:graphic>
      </p:graphicFrame>
      <p:graphicFrame>
        <p:nvGraphicFramePr>
          <p:cNvPr id="416783" name="Object 15"/>
          <p:cNvGraphicFramePr>
            <a:graphicFrameLocks noChangeAspect="1"/>
          </p:cNvGraphicFramePr>
          <p:nvPr/>
        </p:nvGraphicFramePr>
        <p:xfrm>
          <a:off x="4637087" y="5486400"/>
          <a:ext cx="2678113" cy="360363"/>
        </p:xfrm>
        <a:graphic>
          <a:graphicData uri="http://schemas.openxmlformats.org/presentationml/2006/ole">
            <p:oleObj spid="_x0000_s294921" name="Equation" r:id="rId12" imgW="1409700" imgH="19050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wd">
                                    <p:tmPct val="10000"/>
                                  </p:iterate>
                                  <p:childTnLst>
                                    <p:set>
                                      <p:cBhvr>
                                        <p:cTn id="19" dur="1" fill="hold">
                                          <p:stCondLst>
                                            <p:cond delay="0"/>
                                          </p:stCondLst>
                                        </p:cTn>
                                        <p:tgtEl>
                                          <p:spTgt spid="18">
                                            <p:txEl>
                                              <p:pRg st="0" end="0"/>
                                            </p:txEl>
                                          </p:spTgt>
                                        </p:tgtEl>
                                        <p:attrNameLst>
                                          <p:attrName>style.visibility</p:attrName>
                                        </p:attrNameLst>
                                      </p:cBhvr>
                                      <p:to>
                                        <p:strVal val="visible"/>
                                      </p:to>
                                    </p:set>
                                    <p:animEffect transition="in" filter="wipe(left)">
                                      <p:cBhvr>
                                        <p:cTn id="20" dur="500"/>
                                        <p:tgtEl>
                                          <p:spTgt spid="1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type="wd">
                                    <p:tmPct val="10000"/>
                                  </p:iterate>
                                  <p:childTnLst>
                                    <p:set>
                                      <p:cBhvr>
                                        <p:cTn id="24" dur="1" fill="hold">
                                          <p:stCondLst>
                                            <p:cond delay="0"/>
                                          </p:stCondLst>
                                        </p:cTn>
                                        <p:tgtEl>
                                          <p:spTgt spid="18">
                                            <p:txEl>
                                              <p:pRg st="1" end="1"/>
                                            </p:txEl>
                                          </p:spTgt>
                                        </p:tgtEl>
                                        <p:attrNameLst>
                                          <p:attrName>style.visibility</p:attrName>
                                        </p:attrNameLst>
                                      </p:cBhvr>
                                      <p:to>
                                        <p:strVal val="visible"/>
                                      </p:to>
                                    </p:set>
                                    <p:animEffect transition="in" filter="wipe(left)">
                                      <p:cBhvr>
                                        <p:cTn id="25" dur="500"/>
                                        <p:tgtEl>
                                          <p:spTgt spid="1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16777"/>
                                        </p:tgtEl>
                                        <p:attrNameLst>
                                          <p:attrName>style.visibility</p:attrName>
                                        </p:attrNameLst>
                                      </p:cBhvr>
                                      <p:to>
                                        <p:strVal val="visible"/>
                                      </p:to>
                                    </p:set>
                                    <p:animEffect transition="in" filter="wipe(left)">
                                      <p:cBhvr>
                                        <p:cTn id="30" dur="500"/>
                                        <p:tgtEl>
                                          <p:spTgt spid="41677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16779"/>
                                        </p:tgtEl>
                                        <p:attrNameLst>
                                          <p:attrName>style.visibility</p:attrName>
                                        </p:attrNameLst>
                                      </p:cBhvr>
                                      <p:to>
                                        <p:strVal val="visible"/>
                                      </p:to>
                                    </p:set>
                                    <p:animEffect transition="in" filter="wipe(left)">
                                      <p:cBhvr>
                                        <p:cTn id="35" dur="500"/>
                                        <p:tgtEl>
                                          <p:spTgt spid="41677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33829"/>
                                        </p:tgtEl>
                                        <p:attrNameLst>
                                          <p:attrName>style.visibility</p:attrName>
                                        </p:attrNameLst>
                                      </p:cBhvr>
                                      <p:to>
                                        <p:strVal val="visible"/>
                                      </p:to>
                                    </p:set>
                                    <p:animEffect transition="in" filter="wipe(left)">
                                      <p:cBhvr>
                                        <p:cTn id="45" dur="500"/>
                                        <p:tgtEl>
                                          <p:spTgt spid="33382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416780"/>
                                        </p:tgtEl>
                                        <p:attrNameLst>
                                          <p:attrName>style.visibility</p:attrName>
                                        </p:attrNameLst>
                                      </p:cBhvr>
                                      <p:to>
                                        <p:strVal val="visible"/>
                                      </p:to>
                                    </p:set>
                                    <p:animEffect transition="in" filter="wipe(left)">
                                      <p:cBhvr>
                                        <p:cTn id="50" dur="500"/>
                                        <p:tgtEl>
                                          <p:spTgt spid="41678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18">
                                            <p:txEl>
                                              <p:pRg st="4" end="4"/>
                                            </p:txEl>
                                          </p:spTgt>
                                        </p:tgtEl>
                                        <p:attrNameLst>
                                          <p:attrName>style.visibility</p:attrName>
                                        </p:attrNameLst>
                                      </p:cBhvr>
                                      <p:to>
                                        <p:strVal val="visible"/>
                                      </p:to>
                                    </p:set>
                                    <p:animEffect transition="in" filter="wipe(left)">
                                      <p:cBhvr>
                                        <p:cTn id="55" dur="500"/>
                                        <p:tgtEl>
                                          <p:spTgt spid="18">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left)">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416778"/>
                                        </p:tgtEl>
                                        <p:attrNameLst>
                                          <p:attrName>style.visibility</p:attrName>
                                        </p:attrNameLst>
                                      </p:cBhvr>
                                      <p:to>
                                        <p:strVal val="visible"/>
                                      </p:to>
                                    </p:set>
                                    <p:animEffect transition="in" filter="wipe(left)">
                                      <p:cBhvr>
                                        <p:cTn id="65" dur="500"/>
                                        <p:tgtEl>
                                          <p:spTgt spid="41677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416781"/>
                                        </p:tgtEl>
                                        <p:attrNameLst>
                                          <p:attrName>style.visibility</p:attrName>
                                        </p:attrNameLst>
                                      </p:cBhvr>
                                      <p:to>
                                        <p:strVal val="visible"/>
                                      </p:to>
                                    </p:set>
                                    <p:animEffect transition="in" filter="wipe(left)">
                                      <p:cBhvr>
                                        <p:cTn id="70" dur="500"/>
                                        <p:tgtEl>
                                          <p:spTgt spid="41678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416782"/>
                                        </p:tgtEl>
                                        <p:attrNameLst>
                                          <p:attrName>style.visibility</p:attrName>
                                        </p:attrNameLst>
                                      </p:cBhvr>
                                      <p:to>
                                        <p:strVal val="visible"/>
                                      </p:to>
                                    </p:set>
                                    <p:animEffect transition="in" filter="wipe(left)">
                                      <p:cBhvr>
                                        <p:cTn id="75" dur="500"/>
                                        <p:tgtEl>
                                          <p:spTgt spid="416782"/>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416783"/>
                                        </p:tgtEl>
                                        <p:attrNameLst>
                                          <p:attrName>style.visibility</p:attrName>
                                        </p:attrNameLst>
                                      </p:cBhvr>
                                      <p:to>
                                        <p:strVal val="visible"/>
                                      </p:to>
                                    </p:set>
                                    <p:animEffect transition="in" filter="wipe(left)">
                                      <p:cBhvr>
                                        <p:cTn id="80" dur="500"/>
                                        <p:tgtEl>
                                          <p:spTgt spid="416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2530" grpId="0" build="p"/>
      <p:bldP spid="16" grpId="0" animBg="1"/>
      <p:bldP spid="17" grpId="0" animBg="1"/>
      <p:bldP spid="22" grpId="0" animBg="1"/>
    </p:bld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8987"/>
          </a:xfrm>
        </p:spPr>
        <p:txBody>
          <a:bodyPr/>
          <a:lstStyle/>
          <a:p>
            <a:r>
              <a:rPr lang="en-US" dirty="0" smtClean="0"/>
              <a:t>Rutherford’s Atomic Model</a:t>
            </a:r>
            <a:endParaRPr lang="en-US" dirty="0"/>
          </a:p>
        </p:txBody>
      </p:sp>
      <p:sp>
        <p:nvSpPr>
          <p:cNvPr id="3" name="Text Placeholder 2"/>
          <p:cNvSpPr>
            <a:spLocks noGrp="1"/>
          </p:cNvSpPr>
          <p:nvPr>
            <p:ph type="body" sz="half" idx="1"/>
          </p:nvPr>
        </p:nvSpPr>
        <p:spPr>
          <a:xfrm>
            <a:off x="457200" y="838200"/>
            <a:ext cx="8458200" cy="4530725"/>
          </a:xfrm>
        </p:spPr>
        <p:txBody>
          <a:bodyPr/>
          <a:lstStyle/>
          <a:p>
            <a:pPr eaLnBrk="1" hangingPunct="1">
              <a:buClr>
                <a:srgbClr val="3333CC"/>
              </a:buClr>
              <a:buSzPct val="65000"/>
              <a:buFont typeface="Wingdings" pitchFamily="-84" charset="2"/>
              <a:buChar char="n"/>
            </a:pPr>
            <a:r>
              <a:rPr lang="en-US" dirty="0" smtClean="0"/>
              <a:t>&lt;</a:t>
            </a:r>
            <a:r>
              <a:rPr lang="en-US" dirty="0" err="1" smtClean="0">
                <a:latin typeface="Symbol" charset="2"/>
                <a:cs typeface="Symbol" charset="2"/>
              </a:rPr>
              <a:t>θ</a:t>
            </a:r>
            <a:r>
              <a:rPr lang="en-US" dirty="0" smtClean="0"/>
              <a:t>&gt;</a:t>
            </a:r>
            <a:r>
              <a:rPr lang="en-US" baseline="-25000" dirty="0" smtClean="0"/>
              <a:t>total</a:t>
            </a:r>
            <a:r>
              <a:rPr lang="en-US" dirty="0" smtClean="0"/>
              <a:t>~0.8</a:t>
            </a:r>
            <a:r>
              <a:rPr lang="en-US" baseline="30000" dirty="0" smtClean="0"/>
              <a:t>o</a:t>
            </a:r>
            <a:r>
              <a:rPr lang="en-US" dirty="0" smtClean="0"/>
              <a:t> even if the </a:t>
            </a:r>
            <a:r>
              <a:rPr lang="el-GR" dirty="0" smtClean="0">
                <a:latin typeface="Lucida Grande" pitchFamily="-84" charset="0"/>
                <a:ea typeface="Arial" pitchFamily="-84" charset="0"/>
                <a:cs typeface="Arial" pitchFamily="-84" charset="0"/>
              </a:rPr>
              <a:t>α</a:t>
            </a:r>
            <a:r>
              <a:rPr lang="en-US" dirty="0" smtClean="0"/>
              <a:t> particle scattered from all 79 electrons in each atom of gold</a:t>
            </a:r>
          </a:p>
          <a:p>
            <a:pPr eaLnBrk="1" hangingPunct="1">
              <a:buClr>
                <a:srgbClr val="3333CC"/>
              </a:buClr>
              <a:buSzPct val="65000"/>
              <a:buFont typeface="Wingdings" pitchFamily="-84" charset="2"/>
              <a:buChar char="n"/>
            </a:pPr>
            <a:endParaRPr lang="en-US" dirty="0" smtClean="0"/>
          </a:p>
          <a:p>
            <a:pPr eaLnBrk="1" hangingPunct="1">
              <a:buClr>
                <a:srgbClr val="3333CC"/>
              </a:buClr>
              <a:buSzPct val="65000"/>
              <a:buFont typeface="Wingdings" pitchFamily="-84" charset="2"/>
              <a:buChar char="n"/>
            </a:pPr>
            <a:endParaRPr lang="en-US" dirty="0" smtClean="0"/>
          </a:p>
          <a:p>
            <a:pPr eaLnBrk="1" hangingPunct="1">
              <a:buClr>
                <a:srgbClr val="3333CC"/>
              </a:buClr>
              <a:buSzPct val="65000"/>
              <a:buNone/>
            </a:pPr>
            <a:r>
              <a:rPr lang="en-US" dirty="0" smtClean="0"/>
              <a:t>	The experimental results were inconsistent with Thomson’s atomic model.</a:t>
            </a:r>
          </a:p>
          <a:p>
            <a:pPr eaLnBrk="1" hangingPunct="1">
              <a:buClr>
                <a:srgbClr val="3333CC"/>
              </a:buClr>
              <a:buSzPct val="65000"/>
              <a:buFont typeface="Wingdings" pitchFamily="-84" charset="2"/>
              <a:buChar char="n"/>
            </a:pPr>
            <a:r>
              <a:rPr lang="en-US" dirty="0" smtClean="0"/>
              <a:t>Rutherford proposed that an atom has a positively charged core (nucleus) surrounded by the negative electrons.</a:t>
            </a:r>
            <a:endParaRPr lang="en-US" dirty="0"/>
          </a:p>
        </p:txBody>
      </p:sp>
      <p:sp>
        <p:nvSpPr>
          <p:cNvPr id="6" name="Date Placeholder 5"/>
          <p:cNvSpPr>
            <a:spLocks noGrp="1"/>
          </p:cNvSpPr>
          <p:nvPr>
            <p:ph type="dt" sz="half" idx="10"/>
          </p:nvPr>
        </p:nvSpPr>
        <p:spPr/>
        <p:txBody>
          <a:bodyPr/>
          <a:lstStyle/>
          <a:p>
            <a:pPr>
              <a:defRPr/>
            </a:pPr>
            <a:r>
              <a:rPr lang="en-US" smtClean="0"/>
              <a:t>Monday, Oct. 8, 2012</a:t>
            </a:r>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63</a:t>
            </a:fld>
            <a:endParaRPr lang="en-US"/>
          </a:p>
        </p:txBody>
      </p:sp>
      <p:sp>
        <p:nvSpPr>
          <p:cNvPr id="10" name="AutoShape 35"/>
          <p:cNvSpPr>
            <a:spLocks noChangeArrowheads="1"/>
          </p:cNvSpPr>
          <p:nvPr/>
        </p:nvSpPr>
        <p:spPr bwMode="auto">
          <a:xfrm>
            <a:off x="3962400" y="2057400"/>
            <a:ext cx="647700" cy="838200"/>
          </a:xfrm>
          <a:prstGeom prst="downArrow">
            <a:avLst>
              <a:gd name="adj1" fmla="val 49222"/>
              <a:gd name="adj2" fmla="val 64706"/>
            </a:avLst>
          </a:prstGeom>
          <a:solidFill>
            <a:srgbClr val="FFFF00"/>
          </a:solidFill>
          <a:ln w="57150" cap="flat" cmpd="sng" algn="ctr">
            <a:solidFill>
              <a:srgbClr val="FF0000"/>
            </a:solidFill>
            <a:prstDash val="solid"/>
            <a:miter lim="800000"/>
            <a:headEnd type="none" w="med" len="med"/>
            <a:tailEnd type="none" w="med" len="med"/>
          </a:ln>
        </p:spPr>
        <p:txBody>
          <a:bodyPr wrap="none" anchor="ctr">
            <a:prstTxWarp prst="textNoShape">
              <a:avLst/>
            </a:prstTxWarp>
          </a:bodyPr>
          <a:lstStyle/>
          <a:p>
            <a:endParaRPr lang="en-US"/>
          </a:p>
        </p:txBody>
      </p:sp>
      <p:pic>
        <p:nvPicPr>
          <p:cNvPr id="11" name="Picture 1"/>
          <p:cNvPicPr>
            <a:picLocks/>
          </p:cNvPicPr>
          <p:nvPr/>
        </p:nvPicPr>
        <p:blipFill>
          <a:blip r:embed="rId2"/>
          <a:srcRect/>
          <a:stretch>
            <a:fillRect/>
          </a:stretch>
        </p:blipFill>
        <p:spPr bwMode="auto">
          <a:xfrm>
            <a:off x="5562600" y="5257800"/>
            <a:ext cx="1676400"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3" name="Title 1"/>
          <p:cNvSpPr>
            <a:spLocks noGrp="1"/>
          </p:cNvSpPr>
          <p:nvPr>
            <p:ph type="ctrTitle"/>
          </p:nvPr>
        </p:nvSpPr>
        <p:spPr>
          <a:xfrm>
            <a:off x="533400" y="228600"/>
            <a:ext cx="8077200" cy="762000"/>
          </a:xfrm>
        </p:spPr>
        <p:txBody>
          <a:bodyPr/>
          <a:lstStyle/>
          <a:p>
            <a:pPr algn="ctr" eaLnBrk="1" hangingPunct="1"/>
            <a:r>
              <a:rPr lang="en-US" dirty="0" smtClean="0"/>
              <a:t>Assumptions of Rutherford Scattering </a:t>
            </a:r>
            <a:endParaRPr lang="en-US" sz="2800" dirty="0" smtClean="0"/>
          </a:p>
        </p:txBody>
      </p:sp>
      <p:sp>
        <p:nvSpPr>
          <p:cNvPr id="25604" name="Subtitle 10"/>
          <p:cNvSpPr>
            <a:spLocks noGrp="1"/>
          </p:cNvSpPr>
          <p:nvPr>
            <p:ph type="subTitle" idx="1"/>
          </p:nvPr>
        </p:nvSpPr>
        <p:spPr>
          <a:xfrm>
            <a:off x="457200" y="1066800"/>
            <a:ext cx="8153400" cy="5257800"/>
          </a:xfrm>
        </p:spPr>
        <p:txBody>
          <a:bodyPr/>
          <a:lstStyle/>
          <a:p>
            <a:pPr marL="514350" indent="-514350" algn="l" eaLnBrk="1" hangingPunct="1">
              <a:buFont typeface="Wingdings" pitchFamily="-84" charset="2"/>
              <a:buAutoNum type="arabicPeriod"/>
            </a:pPr>
            <a:r>
              <a:rPr lang="en-US" dirty="0" smtClean="0"/>
              <a:t>The </a:t>
            </a:r>
            <a:r>
              <a:rPr lang="en-US" dirty="0" err="1" smtClean="0"/>
              <a:t>scatterer</a:t>
            </a:r>
            <a:r>
              <a:rPr lang="en-US" dirty="0" smtClean="0"/>
              <a:t> is so massive that it does not recoil significantly; therefore the initial and final KE of the </a:t>
            </a:r>
            <a:r>
              <a:rPr lang="en-US" dirty="0" err="1" smtClean="0">
                <a:latin typeface="Symbol" charset="2"/>
                <a:cs typeface="Symbol" charset="2"/>
              </a:rPr>
              <a:t>α</a:t>
            </a:r>
            <a:r>
              <a:rPr lang="en-US" dirty="0" smtClean="0"/>
              <a:t> particle are practically equal.</a:t>
            </a:r>
          </a:p>
          <a:p>
            <a:pPr marL="514350" indent="-514350" algn="l" eaLnBrk="1" hangingPunct="1">
              <a:buFont typeface="Wingdings" pitchFamily="-84" charset="2"/>
              <a:buAutoNum type="arabicPeriod"/>
            </a:pPr>
            <a:r>
              <a:rPr lang="en-US" dirty="0" smtClean="0"/>
              <a:t>The target is so thin that only a single scattering occurs.</a:t>
            </a:r>
          </a:p>
          <a:p>
            <a:pPr marL="514350" indent="-514350" algn="l" eaLnBrk="1" hangingPunct="1">
              <a:buFont typeface="Wingdings" pitchFamily="-84" charset="2"/>
              <a:buAutoNum type="arabicPeriod"/>
            </a:pPr>
            <a:r>
              <a:rPr lang="en-US" dirty="0" smtClean="0"/>
              <a:t>The bombarding particle and target </a:t>
            </a:r>
            <a:r>
              <a:rPr lang="en-US" dirty="0" err="1" smtClean="0"/>
              <a:t>scatterer</a:t>
            </a:r>
            <a:r>
              <a:rPr lang="en-US" dirty="0" smtClean="0"/>
              <a:t> are so small that they may be treated as point masses and charges.</a:t>
            </a:r>
          </a:p>
          <a:p>
            <a:pPr marL="514350" indent="-514350" algn="l" eaLnBrk="1" hangingPunct="1">
              <a:buFont typeface="Wingdings" pitchFamily="-84" charset="2"/>
              <a:buAutoNum type="arabicPeriod"/>
            </a:pPr>
            <a:r>
              <a:rPr lang="en-US" dirty="0" smtClean="0"/>
              <a:t>Only the Coulomb force is effective.</a:t>
            </a:r>
          </a:p>
          <a:p>
            <a:pPr marL="514350" indent="-514350" algn="l" eaLnBrk="1" hangingPunct="1">
              <a:buFont typeface="Wingdings" pitchFamily="-84" charset="2"/>
              <a:buAutoNum type="arabicPeriod"/>
            </a:pPr>
            <a:endParaRPr lang="en-US" dirty="0" smtClean="0"/>
          </a:p>
          <a:p>
            <a:pPr marL="514350" indent="-514350" algn="l" eaLnBrk="1" hangingPunct="1">
              <a:buFont typeface="Wingdings" pitchFamily="-84" charset="2"/>
              <a:buAutoNum type="arabicPeriod"/>
            </a:pPr>
            <a:endParaRPr lang="en-US" dirty="0" smtClean="0"/>
          </a:p>
        </p:txBody>
      </p:sp>
      <p:sp>
        <p:nvSpPr>
          <p:cNvPr id="5" name="Date Placeholder 4"/>
          <p:cNvSpPr>
            <a:spLocks noGrp="1"/>
          </p:cNvSpPr>
          <p:nvPr>
            <p:ph type="dt" sz="half" idx="10"/>
          </p:nvPr>
        </p:nvSpPr>
        <p:spPr/>
        <p:txBody>
          <a:bodyPr/>
          <a:lstStyle/>
          <a:p>
            <a:pPr>
              <a:defRPr/>
            </a:pPr>
            <a:r>
              <a:rPr lang="en-US" smtClean="0"/>
              <a:t>Monday, Oct. 8, 2012</a:t>
            </a:r>
            <a:endParaRPr lang="en-US"/>
          </a:p>
        </p:txBody>
      </p:sp>
      <p:sp>
        <p:nvSpPr>
          <p:cNvPr id="6" name="Slide Number Placeholder 5"/>
          <p:cNvSpPr>
            <a:spLocks noGrp="1"/>
          </p:cNvSpPr>
          <p:nvPr>
            <p:ph type="sldNum" sz="quarter" idx="12"/>
          </p:nvPr>
        </p:nvSpPr>
        <p:spPr/>
        <p:txBody>
          <a:bodyPr/>
          <a:lstStyle/>
          <a:p>
            <a:pPr>
              <a:defRPr/>
            </a:pPr>
            <a:fld id="{3DD774B2-BEFC-0F4C-8EFB-A9A3D81A594A}" type="slidenum">
              <a:rPr lang="en-US" smtClean="0"/>
              <a:pPr>
                <a:defRPr/>
              </a:pPr>
              <a:t>64</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5604">
                                            <p:txEl>
                                              <p:pRg st="0" end="0"/>
                                            </p:txEl>
                                          </p:spTgt>
                                        </p:tgtEl>
                                        <p:attrNameLst>
                                          <p:attrName>style.visibility</p:attrName>
                                        </p:attrNameLst>
                                      </p:cBhvr>
                                      <p:to>
                                        <p:strVal val="visible"/>
                                      </p:to>
                                    </p:set>
                                    <p:animEffect transition="in" filter="wipe(left)">
                                      <p:cBhvr>
                                        <p:cTn id="7" dur="500"/>
                                        <p:tgtEl>
                                          <p:spTgt spid="256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5604">
                                            <p:txEl>
                                              <p:pRg st="1" end="1"/>
                                            </p:txEl>
                                          </p:spTgt>
                                        </p:tgtEl>
                                        <p:attrNameLst>
                                          <p:attrName>style.visibility</p:attrName>
                                        </p:attrNameLst>
                                      </p:cBhvr>
                                      <p:to>
                                        <p:strVal val="visible"/>
                                      </p:to>
                                    </p:set>
                                    <p:animEffect transition="in" filter="wipe(left)">
                                      <p:cBhvr>
                                        <p:cTn id="12" dur="500"/>
                                        <p:tgtEl>
                                          <p:spTgt spid="256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5604">
                                            <p:txEl>
                                              <p:pRg st="2" end="2"/>
                                            </p:txEl>
                                          </p:spTgt>
                                        </p:tgtEl>
                                        <p:attrNameLst>
                                          <p:attrName>style.visibility</p:attrName>
                                        </p:attrNameLst>
                                      </p:cBhvr>
                                      <p:to>
                                        <p:strVal val="visible"/>
                                      </p:to>
                                    </p:set>
                                    <p:animEffect transition="in" filter="wipe(left)">
                                      <p:cBhvr>
                                        <p:cTn id="17" dur="500"/>
                                        <p:tgtEl>
                                          <p:spTgt spid="2560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5604">
                                            <p:txEl>
                                              <p:pRg st="3" end="3"/>
                                            </p:txEl>
                                          </p:spTgt>
                                        </p:tgtEl>
                                        <p:attrNameLst>
                                          <p:attrName>style.visibility</p:attrName>
                                        </p:attrNameLst>
                                      </p:cBhvr>
                                      <p:to>
                                        <p:strVal val="visible"/>
                                      </p:to>
                                    </p:set>
                                    <p:animEffect transition="in" filter="wipe(left)">
                                      <p:cBhvr>
                                        <p:cTn id="22" dur="500"/>
                                        <p:tgtEl>
                                          <p:spTgt spid="2560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build="p"/>
    </p:bld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idx="1"/>
          </p:nvPr>
        </p:nvSpPr>
        <p:spPr>
          <a:xfrm>
            <a:off x="228600" y="609600"/>
            <a:ext cx="8688388" cy="4725988"/>
          </a:xfrm>
        </p:spPr>
        <p:txBody>
          <a:bodyPr/>
          <a:lstStyle/>
          <a:p>
            <a:pPr eaLnBrk="1" hangingPunct="1"/>
            <a:r>
              <a:rPr lang="en-US" sz="2800" dirty="0"/>
              <a:t>In actual experiment a detector is positioned from </a:t>
            </a:r>
            <a:r>
              <a:rPr lang="el-GR" sz="2800" i="1" dirty="0">
                <a:latin typeface="Lucida Grande" pitchFamily="-84" charset="0"/>
                <a:ea typeface="Arial" pitchFamily="-84" charset="0"/>
                <a:cs typeface="Arial" pitchFamily="-84" charset="0"/>
              </a:rPr>
              <a:t>θ</a:t>
            </a:r>
            <a:r>
              <a:rPr lang="en-US" sz="2800" dirty="0">
                <a:latin typeface="Symbol" pitchFamily="-84" charset="2"/>
              </a:rPr>
              <a:t> </a:t>
            </a:r>
            <a:r>
              <a:rPr lang="en-US" sz="2800" dirty="0"/>
              <a:t>to </a:t>
            </a:r>
            <a:r>
              <a:rPr lang="el-GR" sz="2800" i="1" dirty="0">
                <a:latin typeface="Lucida Grande" pitchFamily="-84" charset="0"/>
                <a:ea typeface="Arial" pitchFamily="-84" charset="0"/>
                <a:cs typeface="Arial" pitchFamily="-84" charset="0"/>
              </a:rPr>
              <a:t>θ</a:t>
            </a:r>
            <a:r>
              <a:rPr lang="en-US" sz="2800" i="1" dirty="0">
                <a:latin typeface="Symbol" pitchFamily="-84" charset="2"/>
              </a:rPr>
              <a:t> </a:t>
            </a:r>
            <a:r>
              <a:rPr lang="en-US" sz="2800" dirty="0"/>
              <a:t>+ </a:t>
            </a:r>
            <a:r>
              <a:rPr lang="en-US" sz="2800" i="1" dirty="0" err="1"/>
              <a:t>d</a:t>
            </a:r>
            <a:r>
              <a:rPr lang="el-GR" sz="2800" i="1" dirty="0">
                <a:latin typeface="Lucida Grande" pitchFamily="-84" charset="0"/>
                <a:ea typeface="Arial" pitchFamily="-84" charset="0"/>
                <a:cs typeface="Arial" pitchFamily="-84" charset="0"/>
              </a:rPr>
              <a:t>θ</a:t>
            </a:r>
            <a:r>
              <a:rPr lang="en-US" sz="2800" dirty="0"/>
              <a:t> that corresponds to incident particles between </a:t>
            </a:r>
            <a:r>
              <a:rPr lang="en-US" sz="2800" i="1" dirty="0" err="1"/>
              <a:t>b</a:t>
            </a:r>
            <a:r>
              <a:rPr lang="en-US" sz="2800" dirty="0"/>
              <a:t> and </a:t>
            </a:r>
            <a:r>
              <a:rPr lang="en-US" sz="2800" i="1" dirty="0" err="1"/>
              <a:t>b</a:t>
            </a:r>
            <a:r>
              <a:rPr lang="en-US" sz="2800" dirty="0"/>
              <a:t> + </a:t>
            </a:r>
            <a:r>
              <a:rPr lang="en-US" sz="2800" i="1" dirty="0"/>
              <a:t>db</a:t>
            </a:r>
            <a:r>
              <a:rPr lang="en-US" sz="2800" dirty="0"/>
              <a:t>.</a:t>
            </a:r>
          </a:p>
          <a:p>
            <a:pPr eaLnBrk="1" hangingPunct="1"/>
            <a:endParaRPr lang="en-US" sz="2800" dirty="0"/>
          </a:p>
          <a:p>
            <a:pPr eaLnBrk="1" hangingPunct="1"/>
            <a:endParaRPr lang="en-US" sz="2800" dirty="0"/>
          </a:p>
          <a:p>
            <a:pPr eaLnBrk="1" hangingPunct="1"/>
            <a:endParaRPr lang="en-US" sz="2800" dirty="0"/>
          </a:p>
          <a:p>
            <a:pPr eaLnBrk="1" hangingPunct="1"/>
            <a:endParaRPr lang="en-US" sz="2800" dirty="0"/>
          </a:p>
          <a:p>
            <a:pPr eaLnBrk="1" hangingPunct="1"/>
            <a:endParaRPr lang="en-US" sz="2800" dirty="0"/>
          </a:p>
          <a:p>
            <a:pPr eaLnBrk="1" hangingPunct="1"/>
            <a:endParaRPr lang="en-US" sz="2800" dirty="0" smtClean="0"/>
          </a:p>
          <a:p>
            <a:pPr eaLnBrk="1" hangingPunct="1"/>
            <a:r>
              <a:rPr lang="en-US" sz="2800" dirty="0" smtClean="0"/>
              <a:t>The </a:t>
            </a:r>
            <a:r>
              <a:rPr lang="en-US" sz="2800" dirty="0"/>
              <a:t>number of particles scattered</a:t>
            </a:r>
            <a:r>
              <a:rPr lang="en-US" sz="2800" dirty="0" smtClean="0"/>
              <a:t> into the the angular coverage per </a:t>
            </a:r>
            <a:r>
              <a:rPr lang="en-US" sz="2800" dirty="0"/>
              <a:t>unit area is</a:t>
            </a:r>
          </a:p>
          <a:p>
            <a:pPr eaLnBrk="1" hangingPunct="1"/>
            <a:endParaRPr lang="en-US" sz="4000" dirty="0"/>
          </a:p>
        </p:txBody>
      </p:sp>
      <p:sp>
        <p:nvSpPr>
          <p:cNvPr id="29700" name="Rectangle 3"/>
          <p:cNvSpPr>
            <a:spLocks noGrp="1" noChangeArrowheads="1"/>
          </p:cNvSpPr>
          <p:nvPr>
            <p:ph type="title"/>
          </p:nvPr>
        </p:nvSpPr>
        <p:spPr>
          <a:xfrm>
            <a:off x="685800" y="0"/>
            <a:ext cx="7772400" cy="685800"/>
          </a:xfrm>
        </p:spPr>
        <p:txBody>
          <a:bodyPr/>
          <a:lstStyle/>
          <a:p>
            <a:pPr algn="ctr" eaLnBrk="1" hangingPunct="1"/>
            <a:r>
              <a:rPr lang="en-US" sz="3400" dirty="0"/>
              <a:t>Rutherford Scattering Equation</a:t>
            </a:r>
          </a:p>
        </p:txBody>
      </p:sp>
      <p:pic>
        <p:nvPicPr>
          <p:cNvPr id="29701" name="Picture 11"/>
          <p:cNvPicPr preferRelativeResize="0">
            <a:picLocks noChangeAspect="1" noChangeArrowheads="1"/>
          </p:cNvPicPr>
          <p:nvPr/>
        </p:nvPicPr>
        <p:blipFill>
          <a:blip r:embed="rId2"/>
          <a:srcRect/>
          <a:stretch>
            <a:fillRect/>
          </a:stretch>
        </p:blipFill>
        <p:spPr bwMode="auto">
          <a:xfrm>
            <a:off x="4114800" y="5181600"/>
            <a:ext cx="4238625" cy="879475"/>
          </a:xfrm>
          <a:prstGeom prst="rect">
            <a:avLst/>
          </a:prstGeom>
          <a:noFill/>
          <a:ln w="9525">
            <a:noFill/>
            <a:miter lim="800000"/>
            <a:headEnd/>
            <a:tailEnd/>
          </a:ln>
        </p:spPr>
      </p:pic>
      <p:pic>
        <p:nvPicPr>
          <p:cNvPr id="29702" name="Picture 1"/>
          <p:cNvPicPr>
            <a:picLocks/>
          </p:cNvPicPr>
          <p:nvPr/>
        </p:nvPicPr>
        <p:blipFill>
          <a:blip r:embed="rId3"/>
          <a:srcRect/>
          <a:stretch>
            <a:fillRect/>
          </a:stretch>
        </p:blipFill>
        <p:spPr bwMode="auto">
          <a:xfrm>
            <a:off x="2781300" y="1905000"/>
            <a:ext cx="3581400" cy="27686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Monday, Oct. 8, 2012</a:t>
            </a:r>
            <a:endParaRPr lang="en-US"/>
          </a:p>
        </p:txBody>
      </p:sp>
      <p:sp>
        <p:nvSpPr>
          <p:cNvPr id="7" name="Slide Number Placeholder 6"/>
          <p:cNvSpPr>
            <a:spLocks noGrp="1"/>
          </p:cNvSpPr>
          <p:nvPr>
            <p:ph type="sldNum" sz="quarter" idx="12"/>
          </p:nvPr>
        </p:nvSpPr>
        <p:spPr/>
        <p:txBody>
          <a:bodyPr/>
          <a:lstStyle/>
          <a:p>
            <a:pPr>
              <a:defRPr/>
            </a:pPr>
            <a:fld id="{623D45CD-16A2-224C-B70A-0D1B04896262}" type="slidenum">
              <a:rPr lang="en-US" smtClean="0"/>
              <a:pPr>
                <a:defRPr/>
              </a:pPr>
              <a:t>65</a:t>
            </a:fld>
            <a:endParaRPr lang="en-US" dirty="0"/>
          </a:p>
        </p:txBody>
      </p:sp>
      <p:sp>
        <p:nvSpPr>
          <p:cNvPr id="8" name="Footer Placeholder 7"/>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wipe(left)">
                                      <p:cBhvr>
                                        <p:cTn id="7" dur="500"/>
                                        <p:tgtEl>
                                          <p:spTgt spid="296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9702"/>
                                        </p:tgtEl>
                                        <p:attrNameLst>
                                          <p:attrName>style.visibility</p:attrName>
                                        </p:attrNameLst>
                                      </p:cBhvr>
                                      <p:to>
                                        <p:strVal val="visible"/>
                                      </p:to>
                                    </p:set>
                                    <p:animEffect transition="in" filter="wipe(left)">
                                      <p:cBhvr>
                                        <p:cTn id="12" dur="500"/>
                                        <p:tgtEl>
                                          <p:spTgt spid="2970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9698">
                                            <p:txEl>
                                              <p:pRg st="7" end="7"/>
                                            </p:txEl>
                                          </p:spTgt>
                                        </p:tgtEl>
                                        <p:attrNameLst>
                                          <p:attrName>style.visibility</p:attrName>
                                        </p:attrNameLst>
                                      </p:cBhvr>
                                      <p:to>
                                        <p:strVal val="visible"/>
                                      </p:to>
                                    </p:set>
                                    <p:animEffect transition="in" filter="wipe(left)">
                                      <p:cBhvr>
                                        <p:cTn id="17" dur="500"/>
                                        <p:tgtEl>
                                          <p:spTgt spid="29698">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9701"/>
                                        </p:tgtEl>
                                        <p:attrNameLst>
                                          <p:attrName>style.visibility</p:attrName>
                                        </p:attrNameLst>
                                      </p:cBhvr>
                                      <p:to>
                                        <p:strVal val="visible"/>
                                      </p:to>
                                    </p:set>
                                    <p:animEffect transition="in" filter="wipe(left)">
                                      <p:cBhvr>
                                        <p:cTn id="22" dur="5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4" name="Title 3"/>
          <p:cNvSpPr>
            <a:spLocks noGrp="1"/>
          </p:cNvSpPr>
          <p:nvPr>
            <p:ph type="ctrTitle"/>
          </p:nvPr>
        </p:nvSpPr>
        <p:spPr>
          <a:xfrm>
            <a:off x="685800" y="76200"/>
            <a:ext cx="7772400" cy="685800"/>
          </a:xfrm>
        </p:spPr>
        <p:txBody>
          <a:bodyPr/>
          <a:lstStyle/>
          <a:p>
            <a:pPr algn="ctr" eaLnBrk="1" hangingPunct="1"/>
            <a:r>
              <a:rPr lang="en-US" dirty="0" smtClean="0"/>
              <a:t>The Important Points </a:t>
            </a:r>
          </a:p>
        </p:txBody>
      </p:sp>
      <p:sp>
        <p:nvSpPr>
          <p:cNvPr id="30725" name="Subtitle 4"/>
          <p:cNvSpPr>
            <a:spLocks noGrp="1"/>
          </p:cNvSpPr>
          <p:nvPr>
            <p:ph type="subTitle" idx="1"/>
          </p:nvPr>
        </p:nvSpPr>
        <p:spPr>
          <a:xfrm>
            <a:off x="533400" y="685800"/>
            <a:ext cx="8305800" cy="5029200"/>
          </a:xfrm>
        </p:spPr>
        <p:txBody>
          <a:bodyPr/>
          <a:lstStyle/>
          <a:p>
            <a:pPr marL="514350" indent="-514350" algn="l" eaLnBrk="1" hangingPunct="1">
              <a:buFont typeface="Wingdings" pitchFamily="-84" charset="2"/>
              <a:buAutoNum type="arabicPeriod"/>
            </a:pPr>
            <a:r>
              <a:rPr lang="en-US" dirty="0" smtClean="0"/>
              <a:t>The scattering is proportional to the square of the atomic number of </a:t>
            </a:r>
            <a:r>
              <a:rPr lang="en-US" i="1" dirty="0" smtClean="0"/>
              <a:t>both</a:t>
            </a:r>
            <a:r>
              <a:rPr lang="en-US" dirty="0" smtClean="0"/>
              <a:t> the incident particle (Z</a:t>
            </a:r>
            <a:r>
              <a:rPr lang="en-US" baseline="-25000" dirty="0" smtClean="0"/>
              <a:t>1</a:t>
            </a:r>
            <a:r>
              <a:rPr lang="en-US" dirty="0" smtClean="0"/>
              <a:t>) and the target </a:t>
            </a:r>
            <a:r>
              <a:rPr lang="en-US" dirty="0" err="1" smtClean="0"/>
              <a:t>scatterer</a:t>
            </a:r>
            <a:r>
              <a:rPr lang="en-US" dirty="0" smtClean="0"/>
              <a:t> (Z</a:t>
            </a:r>
            <a:r>
              <a:rPr lang="en-US" baseline="-25000" dirty="0" smtClean="0"/>
              <a:t>2</a:t>
            </a:r>
            <a:r>
              <a:rPr lang="en-US" dirty="0" smtClean="0"/>
              <a:t>).</a:t>
            </a:r>
          </a:p>
          <a:p>
            <a:pPr marL="514350" indent="-514350" algn="l" eaLnBrk="1" hangingPunct="1">
              <a:buFont typeface="Wingdings" pitchFamily="-84" charset="2"/>
              <a:buAutoNum type="arabicPeriod"/>
            </a:pPr>
            <a:r>
              <a:rPr lang="en-US" dirty="0" smtClean="0"/>
              <a:t>The number of scattered particles is inversely proportional to the square of the kinetic energy of the incident particle.</a:t>
            </a:r>
          </a:p>
          <a:p>
            <a:pPr marL="514350" indent="-514350" algn="l" eaLnBrk="1" hangingPunct="1">
              <a:buFont typeface="Wingdings" pitchFamily="-84" charset="2"/>
              <a:buAutoNum type="arabicPeriod"/>
            </a:pPr>
            <a:r>
              <a:rPr lang="en-US" dirty="0" smtClean="0"/>
              <a:t>For the scattering angle </a:t>
            </a:r>
            <a:r>
              <a:rPr lang="en-US" dirty="0" err="1" smtClean="0">
                <a:latin typeface="Symbol" charset="2"/>
                <a:cs typeface="Symbol" charset="2"/>
              </a:rPr>
              <a:t>θ</a:t>
            </a:r>
            <a:r>
              <a:rPr lang="en-US" dirty="0" smtClean="0"/>
              <a:t>, the scattering is proportional to 4</a:t>
            </a:r>
            <a:r>
              <a:rPr lang="en-US" baseline="30000" dirty="0" smtClean="0"/>
              <a:t>th</a:t>
            </a:r>
            <a:r>
              <a:rPr lang="en-US" dirty="0" smtClean="0"/>
              <a:t> power of sin(</a:t>
            </a:r>
            <a:r>
              <a:rPr lang="en-US" dirty="0" smtClean="0">
                <a:latin typeface="Symbol" charset="2"/>
                <a:cs typeface="Symbol" charset="2"/>
              </a:rPr>
              <a:t>θ</a:t>
            </a:r>
            <a:r>
              <a:rPr lang="en-US" dirty="0" smtClean="0"/>
              <a:t>/2).</a:t>
            </a:r>
          </a:p>
          <a:p>
            <a:pPr marL="514350" indent="-514350" algn="l" eaLnBrk="1" hangingPunct="1">
              <a:buFont typeface="Wingdings" pitchFamily="-84" charset="2"/>
              <a:buAutoNum type="arabicPeriod"/>
            </a:pPr>
            <a:r>
              <a:rPr lang="en-US" dirty="0" smtClean="0"/>
              <a:t>The Scattering is proportional to the target thickness for thin targets.</a:t>
            </a:r>
          </a:p>
          <a:p>
            <a:pPr marL="514350" indent="-514350" algn="l" eaLnBrk="1" hangingPunct="1">
              <a:buFont typeface="Wingdings" pitchFamily="-84" charset="2"/>
              <a:buAutoNum type="arabicPeriod"/>
            </a:pPr>
            <a:endParaRPr lang="en-US" sz="3600" dirty="0" smtClean="0"/>
          </a:p>
        </p:txBody>
      </p:sp>
      <p:sp>
        <p:nvSpPr>
          <p:cNvPr id="6" name="Date Placeholder 5"/>
          <p:cNvSpPr>
            <a:spLocks noGrp="1"/>
          </p:cNvSpPr>
          <p:nvPr>
            <p:ph type="dt" sz="half" idx="10"/>
          </p:nvPr>
        </p:nvSpPr>
        <p:spPr/>
        <p:txBody>
          <a:bodyPr/>
          <a:lstStyle/>
          <a:p>
            <a:pPr>
              <a:defRPr/>
            </a:pPr>
            <a:r>
              <a:rPr lang="en-US" smtClean="0"/>
              <a:t>Monday, Oct. 8, 2012</a:t>
            </a:r>
            <a:endParaRPr lang="en-US"/>
          </a:p>
        </p:txBody>
      </p:sp>
      <p:sp>
        <p:nvSpPr>
          <p:cNvPr id="7" name="Slide Number Placeholder 6"/>
          <p:cNvSpPr>
            <a:spLocks noGrp="1"/>
          </p:cNvSpPr>
          <p:nvPr>
            <p:ph type="sldNum" sz="quarter" idx="12"/>
          </p:nvPr>
        </p:nvSpPr>
        <p:spPr/>
        <p:txBody>
          <a:bodyPr/>
          <a:lstStyle/>
          <a:p>
            <a:pPr>
              <a:defRPr/>
            </a:pPr>
            <a:fld id="{3DD774B2-BEFC-0F4C-8EFB-A9A3D81A594A}" type="slidenum">
              <a:rPr lang="en-US" smtClean="0"/>
              <a:pPr>
                <a:defRPr/>
              </a:pPr>
              <a:t>66</a:t>
            </a:fld>
            <a:endParaRPr lang="en-US"/>
          </a:p>
        </p:txBody>
      </p:sp>
      <p:sp>
        <p:nvSpPr>
          <p:cNvPr id="8" name="Footer Placeholder 7"/>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725">
                                            <p:txEl>
                                              <p:pRg st="0" end="0"/>
                                            </p:txEl>
                                          </p:spTgt>
                                        </p:tgtEl>
                                        <p:attrNameLst>
                                          <p:attrName>style.visibility</p:attrName>
                                        </p:attrNameLst>
                                      </p:cBhvr>
                                      <p:to>
                                        <p:strVal val="visible"/>
                                      </p:to>
                                    </p:set>
                                    <p:animEffect transition="in" filter="wipe(left)">
                                      <p:cBhvr>
                                        <p:cTn id="7" dur="500"/>
                                        <p:tgtEl>
                                          <p:spTgt spid="307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0725">
                                            <p:txEl>
                                              <p:pRg st="1" end="1"/>
                                            </p:txEl>
                                          </p:spTgt>
                                        </p:tgtEl>
                                        <p:attrNameLst>
                                          <p:attrName>style.visibility</p:attrName>
                                        </p:attrNameLst>
                                      </p:cBhvr>
                                      <p:to>
                                        <p:strVal val="visible"/>
                                      </p:to>
                                    </p:set>
                                    <p:animEffect transition="in" filter="wipe(left)">
                                      <p:cBhvr>
                                        <p:cTn id="12" dur="500"/>
                                        <p:tgtEl>
                                          <p:spTgt spid="307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0725">
                                            <p:txEl>
                                              <p:pRg st="2" end="2"/>
                                            </p:txEl>
                                          </p:spTgt>
                                        </p:tgtEl>
                                        <p:attrNameLst>
                                          <p:attrName>style.visibility</p:attrName>
                                        </p:attrNameLst>
                                      </p:cBhvr>
                                      <p:to>
                                        <p:strVal val="visible"/>
                                      </p:to>
                                    </p:set>
                                    <p:animEffect transition="in" filter="wipe(left)">
                                      <p:cBhvr>
                                        <p:cTn id="17" dur="500"/>
                                        <p:tgtEl>
                                          <p:spTgt spid="307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0725">
                                            <p:txEl>
                                              <p:pRg st="3" end="3"/>
                                            </p:txEl>
                                          </p:spTgt>
                                        </p:tgtEl>
                                        <p:attrNameLst>
                                          <p:attrName>style.visibility</p:attrName>
                                        </p:attrNameLst>
                                      </p:cBhvr>
                                      <p:to>
                                        <p:strVal val="visible"/>
                                      </p:to>
                                    </p:set>
                                    <p:animEffect transition="in" filter="wipe(left)">
                                      <p:cBhvr>
                                        <p:cTn id="22" dur="500"/>
                                        <p:tgtEl>
                                          <p:spTgt spid="307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build="p"/>
    </p:bld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76200"/>
            <a:ext cx="8226425" cy="788987"/>
          </a:xfrm>
        </p:spPr>
        <p:txBody>
          <a:bodyPr/>
          <a:lstStyle/>
          <a:p>
            <a:pPr eaLnBrk="1" hangingPunct="1"/>
            <a:r>
              <a:rPr lang="en-US" sz="3400" dirty="0" smtClean="0"/>
              <a:t>The </a:t>
            </a:r>
            <a:r>
              <a:rPr lang="en-US" sz="3400" dirty="0"/>
              <a:t>Classical Atomic Model</a:t>
            </a:r>
          </a:p>
        </p:txBody>
      </p:sp>
      <p:sp>
        <p:nvSpPr>
          <p:cNvPr id="31747" name="Rectangle 3"/>
          <p:cNvSpPr>
            <a:spLocks noGrp="1" noChangeArrowheads="1"/>
          </p:cNvSpPr>
          <p:nvPr>
            <p:ph idx="1"/>
          </p:nvPr>
        </p:nvSpPr>
        <p:spPr>
          <a:xfrm>
            <a:off x="457200" y="533400"/>
            <a:ext cx="8458200" cy="5181600"/>
          </a:xfrm>
        </p:spPr>
        <p:txBody>
          <a:bodyPr/>
          <a:lstStyle/>
          <a:p>
            <a:pPr eaLnBrk="1" hangingPunct="1">
              <a:buFont typeface="Wingdings" pitchFamily="-84" charset="2"/>
              <a:buNone/>
            </a:pPr>
            <a:r>
              <a:rPr lang="en-US" sz="2800" dirty="0" smtClean="0">
                <a:solidFill>
                  <a:srgbClr val="3333CC"/>
                </a:solidFill>
              </a:rPr>
              <a:t>     As suggested by the Rutherford Model the atom consisted of a small, massive, positively charged nucleus surrounded by moving electrons. This then suggested consideration of a planetary model of the atom.</a:t>
            </a:r>
          </a:p>
          <a:p>
            <a:pPr eaLnBrk="1" hangingPunct="1">
              <a:buFont typeface="Wingdings" pitchFamily="-84" charset="2"/>
              <a:buNone/>
            </a:pPr>
            <a:r>
              <a:rPr lang="en-US" sz="2800" dirty="0" smtClean="0">
                <a:solidFill>
                  <a:srgbClr val="3333CC"/>
                </a:solidFill>
              </a:rPr>
              <a:t>Let’s consider atoms as a planetary model.</a:t>
            </a:r>
          </a:p>
          <a:p>
            <a:pPr eaLnBrk="1" hangingPunct="1"/>
            <a:r>
              <a:rPr lang="en-US" sz="2800" dirty="0" smtClean="0">
                <a:solidFill>
                  <a:srgbClr val="3333CC"/>
                </a:solidFill>
              </a:rPr>
              <a:t>The force of attraction on the electron by the nucleus and Newton’s 2nd law give </a:t>
            </a:r>
          </a:p>
          <a:p>
            <a:pPr eaLnBrk="1" hangingPunct="1">
              <a:buFont typeface="Wingdings" pitchFamily="-84" charset="2"/>
              <a:buNone/>
            </a:pPr>
            <a:r>
              <a:rPr lang="en-US" sz="2800" dirty="0" smtClean="0">
                <a:solidFill>
                  <a:srgbClr val="3333CC"/>
                </a:solidFill>
              </a:rPr>
              <a:t>                                         </a:t>
            </a:r>
          </a:p>
          <a:p>
            <a:pPr eaLnBrk="1" hangingPunct="1">
              <a:buFont typeface="Wingdings" pitchFamily="-84" charset="2"/>
              <a:buNone/>
            </a:pPr>
            <a:r>
              <a:rPr lang="en-US" sz="2800" dirty="0" smtClean="0">
                <a:solidFill>
                  <a:srgbClr val="3333CC"/>
                </a:solidFill>
              </a:rPr>
              <a:t>     where </a:t>
            </a:r>
            <a:r>
              <a:rPr lang="en-US" sz="2800" i="1" dirty="0" err="1" smtClean="0">
                <a:solidFill>
                  <a:srgbClr val="3333CC"/>
                </a:solidFill>
              </a:rPr>
              <a:t>v</a:t>
            </a:r>
            <a:r>
              <a:rPr lang="en-US" sz="2800" dirty="0" smtClean="0">
                <a:solidFill>
                  <a:srgbClr val="3333CC"/>
                </a:solidFill>
              </a:rPr>
              <a:t> is the tangential velocity of the electron.</a:t>
            </a:r>
          </a:p>
          <a:p>
            <a:pPr eaLnBrk="1" hangingPunct="1">
              <a:buFont typeface="Wingdings" pitchFamily="-84" charset="2"/>
              <a:buNone/>
            </a:pPr>
            <a:endParaRPr lang="en-US" sz="2800" dirty="0" smtClean="0">
              <a:solidFill>
                <a:srgbClr val="3333CC"/>
              </a:solidFill>
            </a:endParaRPr>
          </a:p>
          <a:p>
            <a:pPr eaLnBrk="1" hangingPunct="1"/>
            <a:r>
              <a:rPr lang="en-US" sz="2800" dirty="0" smtClean="0">
                <a:solidFill>
                  <a:srgbClr val="3333CC"/>
                </a:solidFill>
              </a:rPr>
              <a:t>The total energy is</a:t>
            </a:r>
          </a:p>
        </p:txBody>
      </p:sp>
      <p:pic>
        <p:nvPicPr>
          <p:cNvPr id="31748" name="Picture 15"/>
          <p:cNvPicPr preferRelativeResize="0">
            <a:picLocks noChangeAspect="1" noChangeArrowheads="1"/>
          </p:cNvPicPr>
          <p:nvPr/>
        </p:nvPicPr>
        <p:blipFill>
          <a:blip r:embed="rId2"/>
          <a:srcRect/>
          <a:stretch>
            <a:fillRect/>
          </a:stretch>
        </p:blipFill>
        <p:spPr bwMode="auto">
          <a:xfrm>
            <a:off x="3962400" y="3381375"/>
            <a:ext cx="3044825" cy="962025"/>
          </a:xfrm>
          <a:prstGeom prst="rect">
            <a:avLst/>
          </a:prstGeom>
          <a:noFill/>
          <a:ln w="9525">
            <a:noFill/>
            <a:miter lim="800000"/>
            <a:headEnd/>
            <a:tailEnd/>
          </a:ln>
        </p:spPr>
      </p:pic>
      <p:pic>
        <p:nvPicPr>
          <p:cNvPr id="31749" name="Picture 16"/>
          <p:cNvPicPr preferRelativeResize="0">
            <a:picLocks noChangeAspect="1" noChangeArrowheads="1"/>
          </p:cNvPicPr>
          <p:nvPr/>
        </p:nvPicPr>
        <p:blipFill>
          <a:blip r:embed="rId3"/>
          <a:srcRect/>
          <a:stretch>
            <a:fillRect/>
          </a:stretch>
        </p:blipFill>
        <p:spPr bwMode="auto">
          <a:xfrm>
            <a:off x="3476625" y="5029200"/>
            <a:ext cx="4905375" cy="962025"/>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Monday, Oct. 8, 2012</a:t>
            </a:r>
            <a:endParaRPr lang="en-US"/>
          </a:p>
        </p:txBody>
      </p:sp>
      <p:sp>
        <p:nvSpPr>
          <p:cNvPr id="7" name="Slide Number Placeholder 6"/>
          <p:cNvSpPr>
            <a:spLocks noGrp="1"/>
          </p:cNvSpPr>
          <p:nvPr>
            <p:ph type="sldNum" sz="quarter" idx="12"/>
          </p:nvPr>
        </p:nvSpPr>
        <p:spPr/>
        <p:txBody>
          <a:bodyPr/>
          <a:lstStyle/>
          <a:p>
            <a:pPr>
              <a:defRPr/>
            </a:pPr>
            <a:fld id="{623D45CD-16A2-224C-B70A-0D1B04896262}" type="slidenum">
              <a:rPr lang="en-US" smtClean="0"/>
              <a:pPr>
                <a:defRPr/>
              </a:pPr>
              <a:t>67</a:t>
            </a:fld>
            <a:endParaRPr lang="en-US"/>
          </a:p>
        </p:txBody>
      </p:sp>
      <p:sp>
        <p:nvSpPr>
          <p:cNvPr id="8" name="Footer Placeholder 7"/>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wipe(down)">
                                      <p:cBhvr>
                                        <p:cTn id="7" dur="5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wipe(down)">
                                      <p:cBhvr>
                                        <p:cTn id="12" dur="500"/>
                                        <p:tgtEl>
                                          <p:spTgt spid="317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wipe(down)">
                                      <p:cBhvr>
                                        <p:cTn id="17" dur="500"/>
                                        <p:tgtEl>
                                          <p:spTgt spid="317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1747">
                                            <p:txEl>
                                              <p:pRg st="3" end="3"/>
                                            </p:txEl>
                                          </p:spTgt>
                                        </p:tgtEl>
                                        <p:attrNameLst>
                                          <p:attrName>style.visibility</p:attrName>
                                        </p:attrNameLst>
                                      </p:cBhvr>
                                      <p:to>
                                        <p:strVal val="visible"/>
                                      </p:to>
                                    </p:set>
                                    <p:animEffect transition="in" filter="wipe(down)">
                                      <p:cBhvr>
                                        <p:cTn id="22" dur="500"/>
                                        <p:tgtEl>
                                          <p:spTgt spid="317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1748"/>
                                        </p:tgtEl>
                                        <p:attrNameLst>
                                          <p:attrName>style.visibility</p:attrName>
                                        </p:attrNameLst>
                                      </p:cBhvr>
                                      <p:to>
                                        <p:strVal val="visible"/>
                                      </p:to>
                                    </p:set>
                                    <p:animEffect transition="in" filter="wipe(left)">
                                      <p:cBhvr>
                                        <p:cTn id="27" dur="500"/>
                                        <p:tgtEl>
                                          <p:spTgt spid="3174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1747">
                                            <p:txEl>
                                              <p:pRg st="4" end="4"/>
                                            </p:txEl>
                                          </p:spTgt>
                                        </p:tgtEl>
                                        <p:attrNameLst>
                                          <p:attrName>style.visibility</p:attrName>
                                        </p:attrNameLst>
                                      </p:cBhvr>
                                      <p:to>
                                        <p:strVal val="visible"/>
                                      </p:to>
                                    </p:set>
                                    <p:animEffect transition="in" filter="wipe(down)">
                                      <p:cBhvr>
                                        <p:cTn id="32" dur="500"/>
                                        <p:tgtEl>
                                          <p:spTgt spid="3174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1747">
                                            <p:txEl>
                                              <p:pRg st="6" end="6"/>
                                            </p:txEl>
                                          </p:spTgt>
                                        </p:tgtEl>
                                        <p:attrNameLst>
                                          <p:attrName>style.visibility</p:attrName>
                                        </p:attrNameLst>
                                      </p:cBhvr>
                                      <p:to>
                                        <p:strVal val="visible"/>
                                      </p:to>
                                    </p:set>
                                    <p:animEffect transition="in" filter="wipe(down)">
                                      <p:cBhvr>
                                        <p:cTn id="37" dur="500"/>
                                        <p:tgtEl>
                                          <p:spTgt spid="3174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1749"/>
                                        </p:tgtEl>
                                        <p:attrNameLst>
                                          <p:attrName>style.visibility</p:attrName>
                                        </p:attrNameLst>
                                      </p:cBhvr>
                                      <p:to>
                                        <p:strVal val="visible"/>
                                      </p:to>
                                    </p:set>
                                    <p:animEffect transition="in" filter="wipe(left)">
                                      <p:cBhvr>
                                        <p:cTn id="42" dur="500"/>
                                        <p:tgtEl>
                                          <p:spTgt spid="3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13"/>
          <p:cNvSpPr>
            <a:spLocks noGrp="1" noChangeArrowheads="1"/>
          </p:cNvSpPr>
          <p:nvPr>
            <p:ph type="title"/>
          </p:nvPr>
        </p:nvSpPr>
        <p:spPr>
          <a:xfrm>
            <a:off x="685800" y="-152400"/>
            <a:ext cx="7772400" cy="1143000"/>
          </a:xfrm>
        </p:spPr>
        <p:txBody>
          <a:bodyPr/>
          <a:lstStyle/>
          <a:p>
            <a:pPr eaLnBrk="1" hangingPunct="1"/>
            <a:r>
              <a:rPr lang="en-US" sz="3400"/>
              <a:t>The Planetary Model is Doomed </a:t>
            </a:r>
          </a:p>
        </p:txBody>
      </p:sp>
      <p:sp>
        <p:nvSpPr>
          <p:cNvPr id="32771" name="Rectangle 2"/>
          <p:cNvSpPr>
            <a:spLocks noGrp="1" noChangeArrowheads="1"/>
          </p:cNvSpPr>
          <p:nvPr>
            <p:ph idx="1"/>
          </p:nvPr>
        </p:nvSpPr>
        <p:spPr>
          <a:xfrm>
            <a:off x="457200" y="609600"/>
            <a:ext cx="8229600" cy="5638800"/>
          </a:xfrm>
        </p:spPr>
        <p:txBody>
          <a:bodyPr/>
          <a:lstStyle/>
          <a:p>
            <a:pPr eaLnBrk="1" hangingPunct="1"/>
            <a:r>
              <a:rPr lang="en-US" sz="2400" dirty="0">
                <a:solidFill>
                  <a:srgbClr val="3333CC"/>
                </a:solidFill>
              </a:rPr>
              <a:t>From classical E&amp;M theory, an accelerated electric charge radiates energy (electromagnetic radiation) which means total energy must decrease.           </a:t>
            </a:r>
            <a:r>
              <a:rPr lang="en-US" sz="2400" i="1" dirty="0">
                <a:solidFill>
                  <a:srgbClr val="3333CC"/>
                </a:solidFill>
              </a:rPr>
              <a:t>Radius </a:t>
            </a:r>
            <a:r>
              <a:rPr lang="en-US" sz="2400" i="1" dirty="0" err="1">
                <a:solidFill>
                  <a:srgbClr val="3333CC"/>
                </a:solidFill>
              </a:rPr>
              <a:t>r</a:t>
            </a:r>
            <a:r>
              <a:rPr lang="en-US" sz="2400" i="1" dirty="0">
                <a:solidFill>
                  <a:srgbClr val="3333CC"/>
                </a:solidFill>
              </a:rPr>
              <a:t> must decrease!!</a:t>
            </a:r>
          </a:p>
          <a:p>
            <a:pPr>
              <a:spcBef>
                <a:spcPct val="0"/>
              </a:spcBef>
            </a:pPr>
            <a:endParaRPr lang="en-US" sz="2400" i="1" dirty="0">
              <a:solidFill>
                <a:srgbClr val="3333CC"/>
              </a:solidFill>
            </a:endParaRPr>
          </a:p>
          <a:p>
            <a:pPr>
              <a:spcBef>
                <a:spcPct val="0"/>
              </a:spcBef>
            </a:pPr>
            <a:endParaRPr lang="en-US" sz="2400" dirty="0">
              <a:solidFill>
                <a:srgbClr val="3333CC"/>
              </a:solidFill>
            </a:endParaRPr>
          </a:p>
          <a:p>
            <a:pPr>
              <a:spcBef>
                <a:spcPct val="0"/>
              </a:spcBef>
            </a:pPr>
            <a:endParaRPr lang="en-US" sz="2400" dirty="0">
              <a:solidFill>
                <a:srgbClr val="3333CC"/>
              </a:solidFill>
            </a:endParaRPr>
          </a:p>
          <a:p>
            <a:pPr>
              <a:spcBef>
                <a:spcPct val="0"/>
              </a:spcBef>
            </a:pPr>
            <a:endParaRPr lang="en-US" sz="2400" dirty="0">
              <a:solidFill>
                <a:srgbClr val="3333CC"/>
              </a:solidFill>
            </a:endParaRPr>
          </a:p>
          <a:p>
            <a:pPr>
              <a:spcBef>
                <a:spcPct val="0"/>
              </a:spcBef>
            </a:pPr>
            <a:endParaRPr lang="en-US" sz="2400" dirty="0">
              <a:solidFill>
                <a:srgbClr val="3333CC"/>
              </a:solidFill>
            </a:endParaRPr>
          </a:p>
          <a:p>
            <a:pPr>
              <a:spcBef>
                <a:spcPct val="0"/>
              </a:spcBef>
            </a:pPr>
            <a:endParaRPr lang="en-US" sz="2400" dirty="0">
              <a:solidFill>
                <a:srgbClr val="3333CC"/>
              </a:solidFill>
            </a:endParaRPr>
          </a:p>
          <a:p>
            <a:pPr>
              <a:spcBef>
                <a:spcPct val="0"/>
              </a:spcBef>
            </a:pPr>
            <a:endParaRPr lang="en-US" sz="2400" dirty="0">
              <a:solidFill>
                <a:srgbClr val="3333CC"/>
              </a:solidFill>
            </a:endParaRPr>
          </a:p>
          <a:p>
            <a:pPr>
              <a:spcBef>
                <a:spcPct val="0"/>
              </a:spcBef>
            </a:pPr>
            <a:endParaRPr lang="en-US" sz="2400" dirty="0">
              <a:solidFill>
                <a:srgbClr val="3333CC"/>
              </a:solidFill>
            </a:endParaRPr>
          </a:p>
          <a:p>
            <a:pPr algn="ctr">
              <a:spcBef>
                <a:spcPct val="0"/>
              </a:spcBef>
              <a:buFont typeface="Wingdings" pitchFamily="-84" charset="2"/>
              <a:buNone/>
            </a:pPr>
            <a:r>
              <a:rPr lang="en-US" sz="2400" b="1" i="1" dirty="0">
                <a:solidFill>
                  <a:srgbClr val="3333CC"/>
                </a:solidFill>
              </a:rPr>
              <a:t>Electron crashes into the nucleus!?</a:t>
            </a:r>
            <a:endParaRPr lang="en-US" sz="2400" b="1" i="1" dirty="0" smtClean="0">
              <a:solidFill>
                <a:srgbClr val="3333CC"/>
              </a:solidFill>
            </a:endParaRPr>
          </a:p>
          <a:p>
            <a:pPr>
              <a:spcBef>
                <a:spcPct val="0"/>
              </a:spcBef>
              <a:buNone/>
            </a:pPr>
            <a:endParaRPr lang="en-US" sz="2400" dirty="0" smtClean="0">
              <a:solidFill>
                <a:srgbClr val="3333CC"/>
              </a:solidFill>
            </a:endParaRPr>
          </a:p>
          <a:p>
            <a:pPr>
              <a:spcBef>
                <a:spcPct val="0"/>
              </a:spcBef>
            </a:pPr>
            <a:r>
              <a:rPr lang="en-US" sz="2400" dirty="0">
                <a:solidFill>
                  <a:srgbClr val="3333CC"/>
                </a:solidFill>
              </a:rPr>
              <a:t>Physics had reached a turning point in 1900 with Planck’s hypothesis of the quantum behavior of radiation.</a:t>
            </a:r>
            <a:endParaRPr lang="en-US" sz="3600" dirty="0">
              <a:solidFill>
                <a:srgbClr val="3333CC"/>
              </a:solidFill>
            </a:endParaRPr>
          </a:p>
        </p:txBody>
      </p:sp>
      <p:sp>
        <p:nvSpPr>
          <p:cNvPr id="32772" name="Line 4"/>
          <p:cNvSpPr>
            <a:spLocks noChangeShapeType="1"/>
          </p:cNvSpPr>
          <p:nvPr/>
        </p:nvSpPr>
        <p:spPr bwMode="auto">
          <a:xfrm>
            <a:off x="2057400" y="1600200"/>
            <a:ext cx="6858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32773" name="AutoShape 5"/>
          <p:cNvSpPr>
            <a:spLocks noChangeArrowheads="1"/>
          </p:cNvSpPr>
          <p:nvPr/>
        </p:nvSpPr>
        <p:spPr bwMode="auto">
          <a:xfrm>
            <a:off x="4191000" y="5105400"/>
            <a:ext cx="533400" cy="457200"/>
          </a:xfrm>
          <a:prstGeom prst="downArrow">
            <a:avLst>
              <a:gd name="adj1" fmla="val 50880"/>
              <a:gd name="adj2" fmla="val 44444"/>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pic>
        <p:nvPicPr>
          <p:cNvPr id="32775" name="Picture 1"/>
          <p:cNvPicPr>
            <a:picLocks/>
          </p:cNvPicPr>
          <p:nvPr/>
        </p:nvPicPr>
        <p:blipFill>
          <a:blip r:embed="rId2"/>
          <a:srcRect/>
          <a:stretch>
            <a:fillRect/>
          </a:stretch>
        </p:blipFill>
        <p:spPr bwMode="auto">
          <a:xfrm>
            <a:off x="3276600" y="2057400"/>
            <a:ext cx="2590800" cy="2362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Monday, Oct. 8, 2012</a:t>
            </a:r>
            <a:endParaRPr lang="en-US"/>
          </a:p>
        </p:txBody>
      </p:sp>
      <p:sp>
        <p:nvSpPr>
          <p:cNvPr id="8" name="Slide Number Placeholder 7"/>
          <p:cNvSpPr>
            <a:spLocks noGrp="1"/>
          </p:cNvSpPr>
          <p:nvPr>
            <p:ph type="sldNum" sz="quarter" idx="12"/>
          </p:nvPr>
        </p:nvSpPr>
        <p:spPr/>
        <p:txBody>
          <a:bodyPr/>
          <a:lstStyle/>
          <a:p>
            <a:pPr>
              <a:defRPr/>
            </a:pPr>
            <a:fld id="{623D45CD-16A2-224C-B70A-0D1B04896262}" type="slidenum">
              <a:rPr lang="en-US" smtClean="0"/>
              <a:pPr>
                <a:defRPr/>
              </a:pPr>
              <a:t>68</a:t>
            </a:fld>
            <a:endParaRPr lang="en-US"/>
          </a:p>
        </p:txBody>
      </p:sp>
      <p:sp>
        <p:nvSpPr>
          <p:cNvPr id="9" name="Footer Placeholder 8"/>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wipe(left)">
                                      <p:cBhvr>
                                        <p:cTn id="7" dur="500"/>
                                        <p:tgtEl>
                                          <p:spTgt spid="3277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2772"/>
                                        </p:tgtEl>
                                        <p:attrNameLst>
                                          <p:attrName>style.visibility</p:attrName>
                                        </p:attrNameLst>
                                      </p:cBhvr>
                                      <p:to>
                                        <p:strVal val="visible"/>
                                      </p:to>
                                    </p:set>
                                    <p:animEffect transition="in" filter="wipe(left)">
                                      <p:cBhvr>
                                        <p:cTn id="10" dur="500"/>
                                        <p:tgtEl>
                                          <p:spTgt spid="3277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32775"/>
                                        </p:tgtEl>
                                        <p:attrNameLst>
                                          <p:attrName>style.visibility</p:attrName>
                                        </p:attrNameLst>
                                      </p:cBhvr>
                                      <p:to>
                                        <p:strVal val="visible"/>
                                      </p:to>
                                    </p:set>
                                    <p:anim calcmode="lin" valueType="num">
                                      <p:cBhvr>
                                        <p:cTn id="15" dur="500" fill="hold"/>
                                        <p:tgtEl>
                                          <p:spTgt spid="32775"/>
                                        </p:tgtEl>
                                        <p:attrNameLst>
                                          <p:attrName>ppt_w</p:attrName>
                                        </p:attrNameLst>
                                      </p:cBhvr>
                                      <p:tavLst>
                                        <p:tav tm="0">
                                          <p:val>
                                            <p:fltVal val="0"/>
                                          </p:val>
                                        </p:tav>
                                        <p:tav tm="100000">
                                          <p:val>
                                            <p:strVal val="#ppt_w"/>
                                          </p:val>
                                        </p:tav>
                                      </p:tavLst>
                                    </p:anim>
                                    <p:anim calcmode="lin" valueType="num">
                                      <p:cBhvr>
                                        <p:cTn id="16" dur="500" fill="hold"/>
                                        <p:tgtEl>
                                          <p:spTgt spid="32775"/>
                                        </p:tgtEl>
                                        <p:attrNameLst>
                                          <p:attrName>ppt_h</p:attrName>
                                        </p:attrNameLst>
                                      </p:cBhvr>
                                      <p:tavLst>
                                        <p:tav tm="0">
                                          <p:val>
                                            <p:fltVal val="0"/>
                                          </p:val>
                                        </p:tav>
                                        <p:tav tm="100000">
                                          <p:val>
                                            <p:strVal val="#ppt_h"/>
                                          </p:val>
                                        </p:tav>
                                      </p:tavLst>
                                    </p:anim>
                                    <p:animEffect transition="in" filter="fade">
                                      <p:cBhvr>
                                        <p:cTn id="17" dur="500"/>
                                        <p:tgtEl>
                                          <p:spTgt spid="3277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2771">
                                            <p:txEl>
                                              <p:pRg st="9" end="9"/>
                                            </p:txEl>
                                          </p:spTgt>
                                        </p:tgtEl>
                                        <p:attrNameLst>
                                          <p:attrName>style.visibility</p:attrName>
                                        </p:attrNameLst>
                                      </p:cBhvr>
                                      <p:to>
                                        <p:strVal val="visible"/>
                                      </p:to>
                                    </p:set>
                                    <p:animEffect transition="in" filter="wipe(left)">
                                      <p:cBhvr>
                                        <p:cTn id="22" dur="500"/>
                                        <p:tgtEl>
                                          <p:spTgt spid="32771">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2773"/>
                                        </p:tgtEl>
                                        <p:attrNameLst>
                                          <p:attrName>style.visibility</p:attrName>
                                        </p:attrNameLst>
                                      </p:cBhvr>
                                      <p:to>
                                        <p:strVal val="visible"/>
                                      </p:to>
                                    </p:set>
                                    <p:animEffect transition="in" filter="wipe(up)">
                                      <p:cBhvr>
                                        <p:cTn id="27" dur="500"/>
                                        <p:tgtEl>
                                          <p:spTgt spid="3277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2771">
                                            <p:txEl>
                                              <p:pRg st="11" end="11"/>
                                            </p:txEl>
                                          </p:spTgt>
                                        </p:tgtEl>
                                        <p:attrNameLst>
                                          <p:attrName>style.visibility</p:attrName>
                                        </p:attrNameLst>
                                      </p:cBhvr>
                                      <p:to>
                                        <p:strVal val="visible"/>
                                      </p:to>
                                    </p:set>
                                    <p:animEffect transition="in" filter="wipe(left)">
                                      <p:cBhvr>
                                        <p:cTn id="32" dur="500"/>
                                        <p:tgtEl>
                                          <p:spTgt spid="3277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P spid="32772" grpId="0" animBg="1"/>
      <p:bldP spid="32773" grpId="0" animBg="1"/>
    </p:bld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457200" y="0"/>
            <a:ext cx="8229600" cy="762000"/>
          </a:xfrm>
        </p:spPr>
        <p:txBody>
          <a:bodyPr/>
          <a:lstStyle/>
          <a:p>
            <a:pPr eaLnBrk="1" hangingPunct="1"/>
            <a:r>
              <a:rPr lang="en-US" sz="2800" dirty="0" smtClean="0"/>
              <a:t>The </a:t>
            </a:r>
            <a:r>
              <a:rPr lang="en-US" sz="2800" dirty="0"/>
              <a:t>Bohr Model of the Hydrogen </a:t>
            </a:r>
            <a:r>
              <a:rPr lang="en-US" sz="2800" dirty="0" smtClean="0"/>
              <a:t>Atom – The assumptions</a:t>
            </a:r>
            <a:endParaRPr lang="en-US" sz="2800" dirty="0"/>
          </a:p>
        </p:txBody>
      </p:sp>
      <p:sp>
        <p:nvSpPr>
          <p:cNvPr id="33796" name="Rectangle 3"/>
          <p:cNvSpPr>
            <a:spLocks noGrp="1" noChangeArrowheads="1"/>
          </p:cNvSpPr>
          <p:nvPr>
            <p:ph idx="1"/>
          </p:nvPr>
        </p:nvSpPr>
        <p:spPr>
          <a:xfrm>
            <a:off x="228600" y="685800"/>
            <a:ext cx="8763000" cy="5638800"/>
          </a:xfrm>
        </p:spPr>
        <p:txBody>
          <a:bodyPr/>
          <a:lstStyle/>
          <a:p>
            <a:pPr marL="246888" indent="-246888" eaLnBrk="1" hangingPunct="1">
              <a:spcBef>
                <a:spcPts val="0"/>
              </a:spcBef>
              <a:buClr>
                <a:schemeClr val="tx1"/>
              </a:buClr>
              <a:buSzPct val="90000"/>
            </a:pPr>
            <a:r>
              <a:rPr lang="en-US" sz="2400" dirty="0" smtClean="0"/>
              <a:t>“Stationary” states or orbits must exist </a:t>
            </a:r>
            <a:r>
              <a:rPr lang="en-US" sz="2400" dirty="0"/>
              <a:t>in </a:t>
            </a:r>
            <a:r>
              <a:rPr lang="en-US" sz="2400" dirty="0" smtClean="0"/>
              <a:t>atoms, i.e., orbiting electrons </a:t>
            </a:r>
            <a:r>
              <a:rPr lang="en-US" sz="2400" i="1" dirty="0" smtClean="0"/>
              <a:t>do not radiate</a:t>
            </a:r>
            <a:r>
              <a:rPr lang="en-US" sz="2400" dirty="0" smtClean="0"/>
              <a:t> energy in these orbits. These orbits or stationary states are of a fixed definite energy E.</a:t>
            </a:r>
          </a:p>
          <a:p>
            <a:pPr marL="246888" indent="-246888" eaLnBrk="1" hangingPunct="1">
              <a:spcBef>
                <a:spcPts val="0"/>
              </a:spcBef>
              <a:buClr>
                <a:schemeClr val="tx1"/>
              </a:buClr>
              <a:buSzPct val="90000"/>
            </a:pPr>
            <a:r>
              <a:rPr lang="en-US" sz="2400" i="1" dirty="0" smtClean="0"/>
              <a:t> </a:t>
            </a:r>
            <a:r>
              <a:rPr lang="en-US" sz="2400" dirty="0" smtClean="0"/>
              <a:t>The emission or absorption of electromagnetic radiation can occur only in conjunction with a transition between two stationary states. The frequency, </a:t>
            </a:r>
            <a:r>
              <a:rPr lang="en-US" sz="2400" dirty="0" err="1" smtClean="0"/>
              <a:t>f</a:t>
            </a:r>
            <a:r>
              <a:rPr lang="en-US" sz="2400" dirty="0" smtClean="0"/>
              <a:t>, of this radiation is proportional to the </a:t>
            </a:r>
            <a:r>
              <a:rPr lang="en-US" sz="2400" i="1" dirty="0" smtClean="0"/>
              <a:t>difference </a:t>
            </a:r>
            <a:r>
              <a:rPr lang="en-US" sz="2400" dirty="0" smtClean="0"/>
              <a:t>in energy of the two stationary states:</a:t>
            </a:r>
          </a:p>
          <a:p>
            <a:pPr marL="246888" indent="-246888" eaLnBrk="1" hangingPunct="1">
              <a:spcBef>
                <a:spcPts val="0"/>
              </a:spcBef>
              <a:buClr>
                <a:schemeClr val="tx1"/>
              </a:buClr>
              <a:buSzPct val="90000"/>
            </a:pPr>
            <a:r>
              <a:rPr lang="en-US" sz="2400" dirty="0" smtClean="0"/>
              <a:t>                                     </a:t>
            </a:r>
            <a:r>
              <a:rPr lang="en-US" sz="2400" i="1" dirty="0" smtClean="0">
                <a:solidFill>
                  <a:srgbClr val="FF0000"/>
                </a:solidFill>
              </a:rPr>
              <a:t>E</a:t>
            </a:r>
            <a:r>
              <a:rPr lang="en-US" sz="2400" dirty="0" smtClean="0">
                <a:solidFill>
                  <a:srgbClr val="FF0000"/>
                </a:solidFill>
              </a:rPr>
              <a:t> </a:t>
            </a:r>
            <a:r>
              <a:rPr lang="en-US" sz="2400" dirty="0">
                <a:solidFill>
                  <a:srgbClr val="FF0000"/>
                </a:solidFill>
              </a:rPr>
              <a:t>= </a:t>
            </a:r>
            <a:r>
              <a:rPr lang="en-US" sz="2400" i="1" dirty="0">
                <a:solidFill>
                  <a:srgbClr val="FF0000"/>
                </a:solidFill>
              </a:rPr>
              <a:t>E</a:t>
            </a:r>
            <a:r>
              <a:rPr lang="en-US" sz="2400" baseline="-25000" dirty="0">
                <a:solidFill>
                  <a:srgbClr val="FF0000"/>
                </a:solidFill>
              </a:rPr>
              <a:t>1</a:t>
            </a:r>
            <a:r>
              <a:rPr lang="en-US" sz="2400" dirty="0">
                <a:solidFill>
                  <a:srgbClr val="FF0000"/>
                </a:solidFill>
              </a:rPr>
              <a:t> </a:t>
            </a:r>
            <a:r>
              <a:rPr lang="en-US" sz="2400" dirty="0">
                <a:solidFill>
                  <a:srgbClr val="FF0000"/>
                </a:solidFill>
                <a:ea typeface="Lucida Grande" pitchFamily="-84" charset="0"/>
                <a:cs typeface="Lucida Grande" pitchFamily="-84" charset="0"/>
              </a:rPr>
              <a:t>−</a:t>
            </a:r>
            <a:r>
              <a:rPr lang="en-US" sz="2400" dirty="0">
                <a:solidFill>
                  <a:srgbClr val="FF0000"/>
                </a:solidFill>
                <a:ea typeface="Arial" pitchFamily="-84" charset="0"/>
                <a:cs typeface="Arial" pitchFamily="-84" charset="0"/>
              </a:rPr>
              <a:t> </a:t>
            </a:r>
            <a:r>
              <a:rPr lang="en-US" sz="2400" i="1" dirty="0">
                <a:solidFill>
                  <a:srgbClr val="FF0000"/>
                </a:solidFill>
                <a:ea typeface="Arial" pitchFamily="-84" charset="0"/>
                <a:cs typeface="Arial" pitchFamily="-84" charset="0"/>
              </a:rPr>
              <a:t>E</a:t>
            </a:r>
            <a:r>
              <a:rPr lang="en-US" sz="2400" baseline="-25000" dirty="0">
                <a:solidFill>
                  <a:srgbClr val="FF0000"/>
                </a:solidFill>
                <a:ea typeface="Arial" pitchFamily="-84" charset="0"/>
                <a:cs typeface="Arial" pitchFamily="-84" charset="0"/>
              </a:rPr>
              <a:t>2</a:t>
            </a:r>
            <a:r>
              <a:rPr lang="en-US" sz="2400" dirty="0">
                <a:solidFill>
                  <a:srgbClr val="FF0000"/>
                </a:solidFill>
                <a:ea typeface="Arial" pitchFamily="-84" charset="0"/>
                <a:cs typeface="Arial" pitchFamily="-84" charset="0"/>
              </a:rPr>
              <a:t> = </a:t>
            </a:r>
            <a:r>
              <a:rPr lang="en-US" sz="2400" i="1" dirty="0" err="1" smtClean="0">
                <a:solidFill>
                  <a:srgbClr val="FF0000"/>
                </a:solidFill>
                <a:ea typeface="Arial" pitchFamily="-84" charset="0"/>
                <a:cs typeface="Arial" pitchFamily="-84" charset="0"/>
              </a:rPr>
              <a:t>hf</a:t>
            </a:r>
            <a:endParaRPr lang="en-US" sz="2400" i="1" dirty="0" smtClean="0">
              <a:solidFill>
                <a:srgbClr val="FF0000"/>
              </a:solidFill>
              <a:ea typeface="Arial" pitchFamily="-84" charset="0"/>
              <a:cs typeface="Arial" pitchFamily="-84" charset="0"/>
            </a:endParaRPr>
          </a:p>
          <a:p>
            <a:pPr marL="246888" indent="-246888" eaLnBrk="1" hangingPunct="1">
              <a:spcBef>
                <a:spcPts val="0"/>
              </a:spcBef>
              <a:buClr>
                <a:schemeClr val="tx1"/>
              </a:buClr>
              <a:buSzPct val="90000"/>
            </a:pPr>
            <a:r>
              <a:rPr lang="en-US" sz="2400" i="1" dirty="0" smtClean="0">
                <a:ea typeface="Arial" pitchFamily="-84" charset="0"/>
                <a:cs typeface="Arial" pitchFamily="-84" charset="0"/>
              </a:rPr>
              <a:t> where </a:t>
            </a:r>
            <a:r>
              <a:rPr lang="en-US" sz="2400" i="1" dirty="0" err="1" smtClean="0">
                <a:ea typeface="Arial" pitchFamily="-84" charset="0"/>
                <a:cs typeface="Arial" pitchFamily="-84" charset="0"/>
              </a:rPr>
              <a:t>h</a:t>
            </a:r>
            <a:r>
              <a:rPr lang="en-US" sz="2400" i="1" dirty="0" smtClean="0">
                <a:ea typeface="Arial" pitchFamily="-84" charset="0"/>
                <a:cs typeface="Arial" pitchFamily="-84" charset="0"/>
              </a:rPr>
              <a:t> is Planck’s Constant </a:t>
            </a:r>
          </a:p>
          <a:p>
            <a:pPr marL="646938" lvl="1" indent="-246888" eaLnBrk="1" hangingPunct="1">
              <a:spcBef>
                <a:spcPts val="0"/>
              </a:spcBef>
              <a:buClr>
                <a:schemeClr val="tx1"/>
              </a:buClr>
              <a:buSzPct val="90000"/>
            </a:pPr>
            <a:r>
              <a:rPr lang="en-US" sz="2000" i="1" dirty="0" smtClean="0">
                <a:ea typeface="Arial" pitchFamily="-84" charset="0"/>
                <a:cs typeface="Arial" pitchFamily="-84" charset="0"/>
              </a:rPr>
              <a:t>Bohr thought this has to do with fundamental length of order ~10</a:t>
            </a:r>
            <a:r>
              <a:rPr lang="en-US" sz="2000" i="1" baseline="30000" dirty="0" smtClean="0">
                <a:ea typeface="Arial" pitchFamily="-84" charset="0"/>
                <a:cs typeface="Arial" pitchFamily="-84" charset="0"/>
              </a:rPr>
              <a:t>-10</a:t>
            </a:r>
            <a:r>
              <a:rPr lang="en-US" sz="2000" i="1" dirty="0" smtClean="0">
                <a:ea typeface="Arial" pitchFamily="-84" charset="0"/>
                <a:cs typeface="Arial" pitchFamily="-84" charset="0"/>
              </a:rPr>
              <a:t>m</a:t>
            </a:r>
          </a:p>
          <a:p>
            <a:pPr marL="246888" indent="-246888" eaLnBrk="1" hangingPunct="1">
              <a:spcBef>
                <a:spcPts val="0"/>
              </a:spcBef>
              <a:buClr>
                <a:schemeClr val="tx1"/>
              </a:buClr>
              <a:buSzPct val="90000"/>
            </a:pPr>
            <a:r>
              <a:rPr lang="en-US" sz="2400" dirty="0" smtClean="0"/>
              <a:t>Classical </a:t>
            </a:r>
            <a:r>
              <a:rPr lang="en-US" sz="2400" dirty="0"/>
              <a:t>laws of physics do not apply to transitions between stationary states.</a:t>
            </a:r>
          </a:p>
          <a:p>
            <a:pPr marL="246888" indent="-246888" eaLnBrk="1" hangingPunct="1">
              <a:spcBef>
                <a:spcPts val="0"/>
              </a:spcBef>
              <a:buClr>
                <a:schemeClr val="tx1"/>
              </a:buClr>
              <a:buSzPct val="90000"/>
            </a:pPr>
            <a:r>
              <a:rPr lang="en-US" sz="2400" dirty="0"/>
              <a:t>The mean kinetic energy of the electron-nucleus system is</a:t>
            </a:r>
            <a:r>
              <a:rPr lang="en-US" sz="2400" dirty="0" smtClean="0"/>
              <a:t> quantized as</a:t>
            </a:r>
            <a:br>
              <a:rPr lang="en-US" sz="2400" dirty="0" smtClean="0"/>
            </a:br>
            <a:r>
              <a:rPr lang="en-US" sz="2400" i="1" dirty="0"/>
              <a:t>K</a:t>
            </a:r>
            <a:r>
              <a:rPr lang="en-US" sz="2400" dirty="0"/>
              <a:t> = </a:t>
            </a:r>
            <a:r>
              <a:rPr lang="en-US" sz="2400" i="1" dirty="0"/>
              <a:t>nhf</a:t>
            </a:r>
            <a:r>
              <a:rPr lang="en-US" sz="2400" baseline="-25000" dirty="0"/>
              <a:t>orb</a:t>
            </a:r>
            <a:r>
              <a:rPr lang="en-US" sz="2400" dirty="0"/>
              <a:t>/2, where </a:t>
            </a:r>
            <a:r>
              <a:rPr lang="en-US" sz="2400" i="1" dirty="0" err="1"/>
              <a:t>f</a:t>
            </a:r>
            <a:r>
              <a:rPr lang="en-US" sz="2400" baseline="-25000" dirty="0" err="1"/>
              <a:t>orb</a:t>
            </a:r>
            <a:r>
              <a:rPr lang="en-US" sz="2400" dirty="0"/>
              <a:t> is the frequency of rotation</a:t>
            </a:r>
            <a:r>
              <a:rPr lang="en-US" sz="2400" dirty="0" smtClean="0"/>
              <a:t>. This is equivalent to the angular momentum of a stationary state to be an integral multiple of h/2</a:t>
            </a:r>
            <a:r>
              <a:rPr lang="en-US" sz="2400" dirty="0" smtClean="0">
                <a:latin typeface="Symbol" charset="2"/>
                <a:cs typeface="Symbol" charset="2"/>
              </a:rPr>
              <a:t>π</a:t>
            </a:r>
            <a:endParaRPr lang="en-US" sz="2400" dirty="0">
              <a:latin typeface="Symbol" charset="2"/>
              <a:cs typeface="Symbol" charset="2"/>
            </a:endParaRPr>
          </a:p>
        </p:txBody>
      </p:sp>
      <p:sp>
        <p:nvSpPr>
          <p:cNvPr id="5" name="Date Placeholder 4"/>
          <p:cNvSpPr>
            <a:spLocks noGrp="1"/>
          </p:cNvSpPr>
          <p:nvPr>
            <p:ph type="dt" sz="half" idx="10"/>
          </p:nvPr>
        </p:nvSpPr>
        <p:spPr/>
        <p:txBody>
          <a:bodyPr/>
          <a:lstStyle/>
          <a:p>
            <a:pPr>
              <a:defRPr/>
            </a:pPr>
            <a:r>
              <a:rPr lang="en-US" smtClean="0"/>
              <a:t>Monday, Oct. 8, 2012</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69</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3796">
                                            <p:txEl>
                                              <p:pRg st="0" end="0"/>
                                            </p:txEl>
                                          </p:spTgt>
                                        </p:tgtEl>
                                        <p:attrNameLst>
                                          <p:attrName>style.visibility</p:attrName>
                                        </p:attrNameLst>
                                      </p:cBhvr>
                                      <p:to>
                                        <p:strVal val="visible"/>
                                      </p:to>
                                    </p:set>
                                    <p:animEffect transition="in" filter="wipe(left)">
                                      <p:cBhvr>
                                        <p:cTn id="7" dur="500"/>
                                        <p:tgtEl>
                                          <p:spTgt spid="337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3796">
                                            <p:txEl>
                                              <p:pRg st="1" end="1"/>
                                            </p:txEl>
                                          </p:spTgt>
                                        </p:tgtEl>
                                        <p:attrNameLst>
                                          <p:attrName>style.visibility</p:attrName>
                                        </p:attrNameLst>
                                      </p:cBhvr>
                                      <p:to>
                                        <p:strVal val="visible"/>
                                      </p:to>
                                    </p:set>
                                    <p:animEffect transition="in" filter="wipe(left)">
                                      <p:cBhvr>
                                        <p:cTn id="12" dur="500"/>
                                        <p:tgtEl>
                                          <p:spTgt spid="337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3796">
                                            <p:txEl>
                                              <p:pRg st="2" end="2"/>
                                            </p:txEl>
                                          </p:spTgt>
                                        </p:tgtEl>
                                        <p:attrNameLst>
                                          <p:attrName>style.visibility</p:attrName>
                                        </p:attrNameLst>
                                      </p:cBhvr>
                                      <p:to>
                                        <p:strVal val="visible"/>
                                      </p:to>
                                    </p:set>
                                    <p:animEffect transition="in" filter="wipe(left)">
                                      <p:cBhvr>
                                        <p:cTn id="17" dur="500"/>
                                        <p:tgtEl>
                                          <p:spTgt spid="3379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3796">
                                            <p:txEl>
                                              <p:pRg st="3" end="3"/>
                                            </p:txEl>
                                          </p:spTgt>
                                        </p:tgtEl>
                                        <p:attrNameLst>
                                          <p:attrName>style.visibility</p:attrName>
                                        </p:attrNameLst>
                                      </p:cBhvr>
                                      <p:to>
                                        <p:strVal val="visible"/>
                                      </p:to>
                                    </p:set>
                                    <p:animEffect transition="in" filter="wipe(left)">
                                      <p:cBhvr>
                                        <p:cTn id="22" dur="500"/>
                                        <p:tgtEl>
                                          <p:spTgt spid="3379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3796">
                                            <p:txEl>
                                              <p:pRg st="4" end="4"/>
                                            </p:txEl>
                                          </p:spTgt>
                                        </p:tgtEl>
                                        <p:attrNameLst>
                                          <p:attrName>style.visibility</p:attrName>
                                        </p:attrNameLst>
                                      </p:cBhvr>
                                      <p:to>
                                        <p:strVal val="visible"/>
                                      </p:to>
                                    </p:set>
                                    <p:animEffect transition="in" filter="wipe(left)">
                                      <p:cBhvr>
                                        <p:cTn id="27" dur="500"/>
                                        <p:tgtEl>
                                          <p:spTgt spid="3379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3796">
                                            <p:txEl>
                                              <p:pRg st="5" end="5"/>
                                            </p:txEl>
                                          </p:spTgt>
                                        </p:tgtEl>
                                        <p:attrNameLst>
                                          <p:attrName>style.visibility</p:attrName>
                                        </p:attrNameLst>
                                      </p:cBhvr>
                                      <p:to>
                                        <p:strVal val="visible"/>
                                      </p:to>
                                    </p:set>
                                    <p:animEffect transition="in" filter="wipe(left)">
                                      <p:cBhvr>
                                        <p:cTn id="32" dur="500"/>
                                        <p:tgtEl>
                                          <p:spTgt spid="3379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3796">
                                            <p:txEl>
                                              <p:pRg st="6" end="6"/>
                                            </p:txEl>
                                          </p:spTgt>
                                        </p:tgtEl>
                                        <p:attrNameLst>
                                          <p:attrName>style.visibility</p:attrName>
                                        </p:attrNameLst>
                                      </p:cBhvr>
                                      <p:to>
                                        <p:strVal val="visible"/>
                                      </p:to>
                                    </p:set>
                                    <p:animEffect transition="in" filter="wipe(left)">
                                      <p:cBhvr>
                                        <p:cTn id="37" dur="500"/>
                                        <p:tgtEl>
                                          <p:spTgt spid="3379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381000"/>
            <a:ext cx="8153400" cy="762000"/>
          </a:xfrm>
        </p:spPr>
        <p:txBody>
          <a:bodyPr/>
          <a:lstStyle/>
          <a:p>
            <a:pPr eaLnBrk="1" hangingPunct="1">
              <a:lnSpc>
                <a:spcPct val="75000"/>
              </a:lnSpc>
              <a:defRPr/>
            </a:pPr>
            <a:r>
              <a:rPr lang="en-US" sz="4800" dirty="0" smtClean="0">
                <a:cs typeface="+mj-cs"/>
              </a:rPr>
              <a:t>The Laws of Thermodynamics</a:t>
            </a:r>
          </a:p>
        </p:txBody>
      </p:sp>
      <p:sp>
        <p:nvSpPr>
          <p:cNvPr id="27650" name="Rectangle 3"/>
          <p:cNvSpPr>
            <a:spLocks noGrp="1" noChangeArrowheads="1"/>
          </p:cNvSpPr>
          <p:nvPr>
            <p:ph type="body" idx="1"/>
          </p:nvPr>
        </p:nvSpPr>
        <p:spPr>
          <a:xfrm>
            <a:off x="457200" y="990600"/>
            <a:ext cx="8226425" cy="5029200"/>
          </a:xfrm>
        </p:spPr>
        <p:txBody>
          <a:bodyPr/>
          <a:lstStyle/>
          <a:p>
            <a:pPr eaLnBrk="1" hangingPunct="1">
              <a:lnSpc>
                <a:spcPct val="80000"/>
              </a:lnSpc>
              <a:buFont typeface="Wingdings" pitchFamily="-84" charset="2"/>
              <a:buNone/>
            </a:pPr>
            <a:endParaRPr lang="en-US" sz="2400" dirty="0">
              <a:cs typeface="ＭＳ Ｐゴシック" pitchFamily="-84" charset="-128"/>
            </a:endParaRPr>
          </a:p>
          <a:p>
            <a:pPr eaLnBrk="1" hangingPunct="1">
              <a:lnSpc>
                <a:spcPct val="80000"/>
              </a:lnSpc>
            </a:pPr>
            <a:r>
              <a:rPr lang="en-US" sz="2800" b="1" dirty="0">
                <a:cs typeface="ＭＳ Ｐゴシック" pitchFamily="-84" charset="-128"/>
              </a:rPr>
              <a:t>First law</a:t>
            </a:r>
            <a:r>
              <a:rPr lang="en-US" sz="2800" dirty="0">
                <a:cs typeface="ＭＳ Ｐゴシック" pitchFamily="-84" charset="-128"/>
              </a:rPr>
              <a:t>: The change in the internal energy </a:t>
            </a:r>
            <a:r>
              <a:rPr lang="el-GR" sz="2800" dirty="0">
                <a:latin typeface="Lucida Grande" pitchFamily="-84" charset="0"/>
                <a:ea typeface="Arial" pitchFamily="-84" charset="0"/>
                <a:cs typeface="Arial" pitchFamily="-84" charset="0"/>
              </a:rPr>
              <a:t>Δ</a:t>
            </a:r>
            <a:r>
              <a:rPr lang="en-US" sz="2800" i="1" dirty="0">
                <a:ea typeface="Arial" pitchFamily="-84" charset="0"/>
                <a:cs typeface="Arial" pitchFamily="-84" charset="0"/>
              </a:rPr>
              <a:t>U</a:t>
            </a:r>
            <a:r>
              <a:rPr lang="en-US" sz="2800" dirty="0">
                <a:ea typeface="Arial" pitchFamily="-84" charset="0"/>
                <a:cs typeface="Arial" pitchFamily="-84" charset="0"/>
              </a:rPr>
              <a:t> of a system</a:t>
            </a:r>
            <a:r>
              <a:rPr lang="en-US" sz="2800" dirty="0">
                <a:cs typeface="ＭＳ Ｐゴシック" pitchFamily="-84" charset="-128"/>
              </a:rPr>
              <a:t> is equal to the heat </a:t>
            </a:r>
            <a:r>
              <a:rPr lang="en-US" sz="2800" i="1" dirty="0">
                <a:cs typeface="ＭＳ Ｐゴシック" pitchFamily="-84" charset="-128"/>
              </a:rPr>
              <a:t>Q</a:t>
            </a:r>
            <a:r>
              <a:rPr lang="en-US" sz="2800" dirty="0">
                <a:cs typeface="ＭＳ Ｐゴシック" pitchFamily="-84" charset="-128"/>
              </a:rPr>
              <a:t> added to a system plus the work </a:t>
            </a:r>
            <a:r>
              <a:rPr lang="en-US" sz="2800" i="1" dirty="0">
                <a:cs typeface="ＭＳ Ｐゴシック" pitchFamily="-84" charset="-128"/>
              </a:rPr>
              <a:t>W</a:t>
            </a:r>
            <a:r>
              <a:rPr lang="en-US" sz="2800" dirty="0">
                <a:cs typeface="ＭＳ Ｐゴシック" pitchFamily="-84" charset="-128"/>
              </a:rPr>
              <a:t> done by the </a:t>
            </a:r>
            <a:r>
              <a:rPr lang="en-US" sz="2800" dirty="0" smtClean="0">
                <a:cs typeface="ＭＳ Ｐゴシック" pitchFamily="-84" charset="-128"/>
              </a:rPr>
              <a:t>system </a:t>
            </a:r>
            <a:r>
              <a:rPr lang="en-US" sz="2800" dirty="0" err="1" smtClean="0">
                <a:cs typeface="ＭＳ Ｐゴシック" pitchFamily="-84" charset="-128"/>
                <a:sym typeface="Wingdings"/>
              </a:rPr>
              <a:t></a:t>
            </a:r>
            <a:r>
              <a:rPr lang="en-US" sz="2800" dirty="0" smtClean="0">
                <a:cs typeface="ＭＳ Ｐゴシック" pitchFamily="-84" charset="-128"/>
                <a:sym typeface="Wingdings"/>
              </a:rPr>
              <a:t> Generalization of conservation of energy including heat</a:t>
            </a:r>
            <a:endParaRPr lang="en-US" sz="2800" dirty="0" smtClean="0">
              <a:ea typeface="Arial" pitchFamily="-84" charset="0"/>
              <a:cs typeface="Arial" pitchFamily="-84" charset="0"/>
              <a:sym typeface="Wingdings"/>
            </a:endParaRPr>
          </a:p>
          <a:p>
            <a:pPr eaLnBrk="1" hangingPunct="1">
              <a:lnSpc>
                <a:spcPct val="80000"/>
              </a:lnSpc>
              <a:buNone/>
            </a:pPr>
            <a:r>
              <a:rPr lang="en-US" dirty="0" smtClean="0">
                <a:latin typeface="Lucida Grande" pitchFamily="-84" charset="0"/>
                <a:ea typeface="Arial" pitchFamily="-84" charset="0"/>
                <a:cs typeface="Arial" pitchFamily="-84" charset="0"/>
              </a:rPr>
              <a:t>                        </a:t>
            </a:r>
            <a:r>
              <a:rPr lang="el-GR" dirty="0" smtClean="0">
                <a:latin typeface="Lucida Grande" pitchFamily="-84" charset="0"/>
                <a:ea typeface="Arial" pitchFamily="-84" charset="0"/>
                <a:cs typeface="Arial" pitchFamily="-84" charset="0"/>
              </a:rPr>
              <a:t>Δ</a:t>
            </a:r>
            <a:r>
              <a:rPr lang="en-US" i="1" dirty="0" smtClean="0">
                <a:ea typeface="Arial" pitchFamily="-84" charset="0"/>
                <a:cs typeface="Arial" pitchFamily="-84" charset="0"/>
              </a:rPr>
              <a:t>U</a:t>
            </a:r>
            <a:r>
              <a:rPr lang="en-US" dirty="0" smtClean="0">
                <a:ea typeface="Arial" pitchFamily="-84" charset="0"/>
                <a:cs typeface="Arial" pitchFamily="-84" charset="0"/>
              </a:rPr>
              <a:t> </a:t>
            </a:r>
            <a:r>
              <a:rPr lang="en-US" dirty="0">
                <a:ea typeface="Arial" pitchFamily="-84" charset="0"/>
                <a:cs typeface="Arial" pitchFamily="-84" charset="0"/>
              </a:rPr>
              <a:t>= </a:t>
            </a:r>
            <a:r>
              <a:rPr lang="en-US" i="1" dirty="0">
                <a:ea typeface="Arial" pitchFamily="-84" charset="0"/>
                <a:cs typeface="Arial" pitchFamily="-84" charset="0"/>
              </a:rPr>
              <a:t>Q</a:t>
            </a:r>
            <a:r>
              <a:rPr lang="en-US" dirty="0">
                <a:ea typeface="Arial" pitchFamily="-84" charset="0"/>
                <a:cs typeface="Arial" pitchFamily="-84" charset="0"/>
              </a:rPr>
              <a:t> + </a:t>
            </a:r>
            <a:r>
              <a:rPr lang="en-US" i="1" dirty="0">
                <a:ea typeface="Arial" pitchFamily="-84" charset="0"/>
                <a:cs typeface="Arial" pitchFamily="-84" charset="0"/>
              </a:rPr>
              <a:t>W</a:t>
            </a:r>
            <a:r>
              <a:rPr lang="en-US" dirty="0" smtClean="0">
                <a:cs typeface="ＭＳ Ｐゴシック" pitchFamily="-84" charset="-128"/>
              </a:rPr>
              <a:t> </a:t>
            </a:r>
          </a:p>
          <a:p>
            <a:pPr eaLnBrk="1" hangingPunct="1">
              <a:lnSpc>
                <a:spcPct val="80000"/>
              </a:lnSpc>
              <a:spcBef>
                <a:spcPct val="25000"/>
              </a:spcBef>
            </a:pPr>
            <a:r>
              <a:rPr lang="en-US" sz="2800" b="1" dirty="0">
                <a:cs typeface="ＭＳ Ｐゴシック" pitchFamily="-84" charset="-128"/>
              </a:rPr>
              <a:t>Second</a:t>
            </a:r>
            <a:r>
              <a:rPr lang="en-US" sz="2800" b="1" baseline="30000" dirty="0">
                <a:cs typeface="ＭＳ Ｐゴシック" pitchFamily="-84" charset="-128"/>
              </a:rPr>
              <a:t> </a:t>
            </a:r>
            <a:r>
              <a:rPr lang="en-US" sz="2800" b="1" dirty="0">
                <a:cs typeface="ＭＳ Ｐゴシック" pitchFamily="-84" charset="-128"/>
              </a:rPr>
              <a:t>law</a:t>
            </a:r>
            <a:r>
              <a:rPr lang="en-US" sz="2800" dirty="0">
                <a:cs typeface="ＭＳ Ｐゴシック" pitchFamily="-84" charset="-128"/>
              </a:rPr>
              <a:t>: It is not possible to convert heat completely into work without some other change taking place.</a:t>
            </a:r>
            <a:r>
              <a:rPr lang="en-US" sz="2800" dirty="0" smtClean="0">
                <a:cs typeface="ＭＳ Ｐゴシック" pitchFamily="-84" charset="-128"/>
              </a:rPr>
              <a:t> </a:t>
            </a:r>
          </a:p>
          <a:p>
            <a:pPr eaLnBrk="1" hangingPunct="1">
              <a:lnSpc>
                <a:spcPct val="80000"/>
              </a:lnSpc>
              <a:spcBef>
                <a:spcPct val="25000"/>
              </a:spcBef>
            </a:pPr>
            <a:r>
              <a:rPr lang="en-US" sz="2800" b="1" dirty="0">
                <a:cs typeface="ＭＳ Ｐゴシック" pitchFamily="-84" charset="-128"/>
              </a:rPr>
              <a:t>The </a:t>
            </a:r>
            <a:r>
              <a:rPr lang="ja-JP" altLang="en-US" sz="2800" b="1" dirty="0">
                <a:cs typeface="ＭＳ Ｐゴシック" pitchFamily="-84" charset="-128"/>
              </a:rPr>
              <a:t>“</a:t>
            </a:r>
            <a:r>
              <a:rPr lang="en-US" altLang="ja-JP" sz="2800" b="1" dirty="0" err="1">
                <a:cs typeface="ＭＳ Ｐゴシック" pitchFamily="-84" charset="-128"/>
              </a:rPr>
              <a:t>zeroth</a:t>
            </a:r>
            <a:r>
              <a:rPr lang="ja-JP" altLang="en-US" sz="2800" b="1" dirty="0">
                <a:cs typeface="ＭＳ Ｐゴシック" pitchFamily="-84" charset="-128"/>
              </a:rPr>
              <a:t>”</a:t>
            </a:r>
            <a:r>
              <a:rPr lang="en-US" altLang="ja-JP" sz="2800" b="1" dirty="0">
                <a:cs typeface="ＭＳ Ｐゴシック" pitchFamily="-84" charset="-128"/>
              </a:rPr>
              <a:t> law</a:t>
            </a:r>
            <a:r>
              <a:rPr lang="en-US" altLang="ja-JP" sz="2800" dirty="0">
                <a:cs typeface="ＭＳ Ｐゴシック" pitchFamily="-84" charset="-128"/>
              </a:rPr>
              <a:t>: Two systems in thermal equilibrium with a third system are in thermal equilibrium with each other.</a:t>
            </a:r>
            <a:r>
              <a:rPr lang="en-US" altLang="ja-JP" sz="2800" dirty="0" smtClean="0">
                <a:cs typeface="ＭＳ Ｐゴシック" pitchFamily="-84" charset="-128"/>
              </a:rPr>
              <a:t> </a:t>
            </a:r>
          </a:p>
          <a:p>
            <a:pPr lvl="1" eaLnBrk="1" hangingPunct="1">
              <a:lnSpc>
                <a:spcPct val="80000"/>
              </a:lnSpc>
              <a:spcBef>
                <a:spcPct val="25000"/>
              </a:spcBef>
            </a:pPr>
            <a:r>
              <a:rPr lang="en-US" sz="2400" dirty="0" smtClean="0">
                <a:cs typeface="ＭＳ Ｐゴシック" pitchFamily="-84" charset="-128"/>
              </a:rPr>
              <a:t>Explicitly stated only in early 20</a:t>
            </a:r>
            <a:r>
              <a:rPr lang="en-US" sz="2400" baseline="30000" dirty="0" smtClean="0">
                <a:cs typeface="ＭＳ Ｐゴシック" pitchFamily="-84" charset="-128"/>
              </a:rPr>
              <a:t>th</a:t>
            </a:r>
            <a:r>
              <a:rPr lang="en-US" sz="2400" dirty="0" smtClean="0">
                <a:cs typeface="ＭＳ Ｐゴシック" pitchFamily="-84" charset="-128"/>
              </a:rPr>
              <a:t> century</a:t>
            </a:r>
          </a:p>
          <a:p>
            <a:pPr eaLnBrk="1" hangingPunct="1">
              <a:lnSpc>
                <a:spcPct val="80000"/>
              </a:lnSpc>
              <a:spcBef>
                <a:spcPct val="25000"/>
              </a:spcBef>
            </a:pPr>
            <a:r>
              <a:rPr lang="en-US" sz="2800" b="1" dirty="0">
                <a:cs typeface="ＭＳ Ｐゴシック" pitchFamily="-84" charset="-128"/>
              </a:rPr>
              <a:t>Third law</a:t>
            </a:r>
            <a:r>
              <a:rPr lang="en-US" sz="2800" dirty="0">
                <a:cs typeface="ＭＳ Ｐゴシック" pitchFamily="-84" charset="-128"/>
              </a:rPr>
              <a:t>: It is not possible to achieve an absolute zero temperature.         </a:t>
            </a:r>
          </a:p>
        </p:txBody>
      </p:sp>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7</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7650">
                                            <p:txEl>
                                              <p:pRg st="1" end="1"/>
                                            </p:txEl>
                                          </p:spTgt>
                                        </p:tgtEl>
                                        <p:attrNameLst>
                                          <p:attrName>style.visibility</p:attrName>
                                        </p:attrNameLst>
                                      </p:cBhvr>
                                      <p:to>
                                        <p:strVal val="visible"/>
                                      </p:to>
                                    </p:set>
                                    <p:animEffect transition="in" filter="wipe(left)">
                                      <p:cBhvr>
                                        <p:cTn id="7" dur="500"/>
                                        <p:tgtEl>
                                          <p:spTgt spid="2765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7650">
                                            <p:txEl>
                                              <p:pRg st="2" end="2"/>
                                            </p:txEl>
                                          </p:spTgt>
                                        </p:tgtEl>
                                        <p:attrNameLst>
                                          <p:attrName>style.visibility</p:attrName>
                                        </p:attrNameLst>
                                      </p:cBhvr>
                                      <p:to>
                                        <p:strVal val="visible"/>
                                      </p:to>
                                    </p:set>
                                    <p:animEffect transition="in" filter="wipe(left)">
                                      <p:cBhvr>
                                        <p:cTn id="12" dur="500"/>
                                        <p:tgtEl>
                                          <p:spTgt spid="2765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7650">
                                            <p:txEl>
                                              <p:pRg st="3" end="3"/>
                                            </p:txEl>
                                          </p:spTgt>
                                        </p:tgtEl>
                                        <p:attrNameLst>
                                          <p:attrName>style.visibility</p:attrName>
                                        </p:attrNameLst>
                                      </p:cBhvr>
                                      <p:to>
                                        <p:strVal val="visible"/>
                                      </p:to>
                                    </p:set>
                                    <p:animEffect transition="in" filter="wipe(left)">
                                      <p:cBhvr>
                                        <p:cTn id="17" dur="500"/>
                                        <p:tgtEl>
                                          <p:spTgt spid="2765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7650">
                                            <p:txEl>
                                              <p:pRg st="4" end="4"/>
                                            </p:txEl>
                                          </p:spTgt>
                                        </p:tgtEl>
                                        <p:attrNameLst>
                                          <p:attrName>style.visibility</p:attrName>
                                        </p:attrNameLst>
                                      </p:cBhvr>
                                      <p:to>
                                        <p:strVal val="visible"/>
                                      </p:to>
                                    </p:set>
                                    <p:animEffect transition="in" filter="wipe(left)">
                                      <p:cBhvr>
                                        <p:cTn id="22" dur="500"/>
                                        <p:tgtEl>
                                          <p:spTgt spid="27650">
                                            <p:txEl>
                                              <p:pRg st="4" end="4"/>
                                            </p:txEl>
                                          </p:spTgt>
                                        </p:tgtEl>
                                      </p:cBhvr>
                                    </p:animEffect>
                                  </p:childTnLst>
                                </p:cTn>
                              </p:par>
                              <p:par>
                                <p:cTn id="23" presetID="22" presetClass="entr" presetSubtype="8" fill="hold" grpId="0" nodeType="withEffect">
                                  <p:stCondLst>
                                    <p:cond delay="0"/>
                                  </p:stCondLst>
                                  <p:iterate type="wd">
                                    <p:tmPct val="10000"/>
                                  </p:iterate>
                                  <p:childTnLst>
                                    <p:set>
                                      <p:cBhvr>
                                        <p:cTn id="24" dur="1" fill="hold">
                                          <p:stCondLst>
                                            <p:cond delay="0"/>
                                          </p:stCondLst>
                                        </p:cTn>
                                        <p:tgtEl>
                                          <p:spTgt spid="27650">
                                            <p:txEl>
                                              <p:pRg st="5" end="5"/>
                                            </p:txEl>
                                          </p:spTgt>
                                        </p:tgtEl>
                                        <p:attrNameLst>
                                          <p:attrName>style.visibility</p:attrName>
                                        </p:attrNameLst>
                                      </p:cBhvr>
                                      <p:to>
                                        <p:strVal val="visible"/>
                                      </p:to>
                                    </p:set>
                                    <p:animEffect transition="in" filter="wipe(left)">
                                      <p:cBhvr>
                                        <p:cTn id="25" dur="500"/>
                                        <p:tgtEl>
                                          <p:spTgt spid="27650">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7650">
                                            <p:txEl>
                                              <p:pRg st="6" end="6"/>
                                            </p:txEl>
                                          </p:spTgt>
                                        </p:tgtEl>
                                        <p:attrNameLst>
                                          <p:attrName>style.visibility</p:attrName>
                                        </p:attrNameLst>
                                      </p:cBhvr>
                                      <p:to>
                                        <p:strVal val="visible"/>
                                      </p:to>
                                    </p:set>
                                    <p:animEffect transition="in" filter="wipe(left)">
                                      <p:cBhvr>
                                        <p:cTn id="30" dur="500"/>
                                        <p:tgtEl>
                                          <p:spTgt spid="2765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838200"/>
          </a:xfrm>
        </p:spPr>
        <p:txBody>
          <a:bodyPr/>
          <a:lstStyle/>
          <a:p>
            <a:r>
              <a:rPr lang="en-US" dirty="0" smtClean="0"/>
              <a:t>Importance of Bohr’s Model</a:t>
            </a:r>
            <a:endParaRPr lang="en-US" dirty="0"/>
          </a:p>
        </p:txBody>
      </p:sp>
      <p:sp>
        <p:nvSpPr>
          <p:cNvPr id="3" name="Content Placeholder 2"/>
          <p:cNvSpPr>
            <a:spLocks noGrp="1"/>
          </p:cNvSpPr>
          <p:nvPr>
            <p:ph idx="1"/>
          </p:nvPr>
        </p:nvSpPr>
        <p:spPr>
          <a:xfrm>
            <a:off x="381000" y="533400"/>
            <a:ext cx="8305800" cy="5257800"/>
          </a:xfrm>
        </p:spPr>
        <p:txBody>
          <a:bodyPr/>
          <a:lstStyle/>
          <a:p>
            <a:r>
              <a:rPr lang="en-US" dirty="0" smtClean="0"/>
              <a:t>Demonstrated the need for Plank’s constant in understanding atomic structure</a:t>
            </a:r>
          </a:p>
          <a:p>
            <a:r>
              <a:rPr lang="en-US" dirty="0" smtClean="0"/>
              <a:t>Assumption of quantized angular momentum which led to quantization of other quantities, </a:t>
            </a:r>
            <a:r>
              <a:rPr lang="en-US" dirty="0" err="1" smtClean="0"/>
              <a:t>r</a:t>
            </a:r>
            <a:r>
              <a:rPr lang="en-US" dirty="0" smtClean="0"/>
              <a:t>, </a:t>
            </a:r>
            <a:r>
              <a:rPr lang="en-US" dirty="0" err="1" smtClean="0"/>
              <a:t>v</a:t>
            </a:r>
            <a:r>
              <a:rPr lang="en-US" dirty="0" smtClean="0"/>
              <a:t> and E as follows</a:t>
            </a:r>
          </a:p>
          <a:p>
            <a:r>
              <a:rPr lang="en-US" dirty="0" smtClean="0"/>
              <a:t>Orbital Radius:</a:t>
            </a:r>
          </a:p>
          <a:p>
            <a:endParaRPr lang="en-US" dirty="0" smtClean="0"/>
          </a:p>
          <a:p>
            <a:r>
              <a:rPr lang="en-US" dirty="0" smtClean="0"/>
              <a:t>Orbital Speed:</a:t>
            </a:r>
          </a:p>
          <a:p>
            <a:endParaRPr lang="en-US" dirty="0" smtClean="0"/>
          </a:p>
          <a:p>
            <a:r>
              <a:rPr lang="en-US" dirty="0" smtClean="0"/>
              <a:t>Energy levels:</a:t>
            </a:r>
          </a:p>
        </p:txBody>
      </p:sp>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Footer Placeholder 4"/>
          <p:cNvSpPr>
            <a:spLocks noGrp="1"/>
          </p:cNvSpPr>
          <p:nvPr>
            <p:ph type="ftr" sz="quarter" idx="11"/>
          </p:nvPr>
        </p:nvSpPr>
        <p:spPr/>
        <p:txBody>
          <a:bodyPr/>
          <a:lstStyle/>
          <a:p>
            <a:pPr>
              <a:defRPr/>
            </a:pPr>
            <a:r>
              <a:rPr lang="en-US" smtClean="0"/>
              <a:t>PHYS 3313-001, Fall 2012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70</a:t>
            </a:fld>
            <a:endParaRPr lang="en-US"/>
          </a:p>
        </p:txBody>
      </p:sp>
      <p:graphicFrame>
        <p:nvGraphicFramePr>
          <p:cNvPr id="419842" name="Object 2"/>
          <p:cNvGraphicFramePr>
            <a:graphicFrameLocks noChangeAspect="1"/>
          </p:cNvGraphicFramePr>
          <p:nvPr/>
        </p:nvGraphicFramePr>
        <p:xfrm>
          <a:off x="5791200" y="3228975"/>
          <a:ext cx="685800" cy="514350"/>
        </p:xfrm>
        <a:graphic>
          <a:graphicData uri="http://schemas.openxmlformats.org/presentationml/2006/ole">
            <p:oleObj spid="_x0000_s332802" name="Equation" r:id="rId3" imgW="304800" imgH="228600" progId="Equation.DSMT4">
              <p:embed/>
            </p:oleObj>
          </a:graphicData>
        </a:graphic>
      </p:graphicFrame>
      <p:graphicFrame>
        <p:nvGraphicFramePr>
          <p:cNvPr id="419843" name="Object 3"/>
          <p:cNvGraphicFramePr>
            <a:graphicFrameLocks noChangeAspect="1"/>
          </p:cNvGraphicFramePr>
          <p:nvPr/>
        </p:nvGraphicFramePr>
        <p:xfrm>
          <a:off x="3505200" y="4216400"/>
          <a:ext cx="1506538" cy="965200"/>
        </p:xfrm>
        <a:graphic>
          <a:graphicData uri="http://schemas.openxmlformats.org/presentationml/2006/ole">
            <p:oleObj spid="_x0000_s332803" name="Equation" r:id="rId4" imgW="635000" imgH="431800" progId="Equation.DSMT4">
              <p:embed/>
            </p:oleObj>
          </a:graphicData>
        </a:graphic>
      </p:graphicFrame>
      <p:graphicFrame>
        <p:nvGraphicFramePr>
          <p:cNvPr id="419844" name="Object 4"/>
          <p:cNvGraphicFramePr>
            <a:graphicFrameLocks noChangeAspect="1"/>
          </p:cNvGraphicFramePr>
          <p:nvPr/>
        </p:nvGraphicFramePr>
        <p:xfrm>
          <a:off x="3457575" y="5181600"/>
          <a:ext cx="2486025" cy="1066800"/>
        </p:xfrm>
        <a:graphic>
          <a:graphicData uri="http://schemas.openxmlformats.org/presentationml/2006/ole">
            <p:oleObj spid="_x0000_s332804" name="Equation" r:id="rId5" imgW="1066800" imgH="457200" progId="Equation.DSMT4">
              <p:embed/>
            </p:oleObj>
          </a:graphicData>
        </a:graphic>
      </p:graphicFrame>
      <p:graphicFrame>
        <p:nvGraphicFramePr>
          <p:cNvPr id="419845" name="Object 5"/>
          <p:cNvGraphicFramePr>
            <a:graphicFrameLocks noChangeAspect="1"/>
          </p:cNvGraphicFramePr>
          <p:nvPr/>
        </p:nvGraphicFramePr>
        <p:xfrm>
          <a:off x="3429000" y="3048000"/>
          <a:ext cx="2371725" cy="1028700"/>
        </p:xfrm>
        <a:graphic>
          <a:graphicData uri="http://schemas.openxmlformats.org/presentationml/2006/ole">
            <p:oleObj spid="_x0000_s332805" name="Equation" r:id="rId6" imgW="1054100" imgH="457200" progId="Equation.DSMT4">
              <p:embed/>
            </p:oleObj>
          </a:graphicData>
        </a:graphic>
      </p:graphicFrame>
      <p:graphicFrame>
        <p:nvGraphicFramePr>
          <p:cNvPr id="419846" name="Object 6"/>
          <p:cNvGraphicFramePr>
            <a:graphicFrameLocks noChangeAspect="1"/>
          </p:cNvGraphicFramePr>
          <p:nvPr/>
        </p:nvGraphicFramePr>
        <p:xfrm>
          <a:off x="4964112" y="4267200"/>
          <a:ext cx="1055688" cy="965200"/>
        </p:xfrm>
        <a:graphic>
          <a:graphicData uri="http://schemas.openxmlformats.org/presentationml/2006/ole">
            <p:oleObj spid="_x0000_s332806" name="Equation" r:id="rId7" imgW="444500" imgH="431800" progId="Equation.DSMT4">
              <p:embed/>
            </p:oleObj>
          </a:graphicData>
        </a:graphic>
      </p:graphicFrame>
      <p:graphicFrame>
        <p:nvGraphicFramePr>
          <p:cNvPr id="419847" name="Object 7"/>
          <p:cNvGraphicFramePr>
            <a:graphicFrameLocks noChangeAspect="1"/>
          </p:cNvGraphicFramePr>
          <p:nvPr/>
        </p:nvGraphicFramePr>
        <p:xfrm>
          <a:off x="5943600" y="5253037"/>
          <a:ext cx="533400" cy="919163"/>
        </p:xfrm>
        <a:graphic>
          <a:graphicData uri="http://schemas.openxmlformats.org/presentationml/2006/ole">
            <p:oleObj spid="_x0000_s332807" name="Equation" r:id="rId8" imgW="228600" imgH="393700" progId="Equation.DSMT4">
              <p:embed/>
            </p:oleObj>
          </a:graphicData>
        </a:graphic>
      </p:graphicFrame>
      <p:sp>
        <p:nvSpPr>
          <p:cNvPr id="13" name="Oval 12"/>
          <p:cNvSpPr/>
          <p:nvPr/>
        </p:nvSpPr>
        <p:spPr bwMode="auto">
          <a:xfrm>
            <a:off x="6096000" y="3276600"/>
            <a:ext cx="457200" cy="4572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 name="Oval 13"/>
          <p:cNvSpPr/>
          <p:nvPr/>
        </p:nvSpPr>
        <p:spPr bwMode="auto">
          <a:xfrm>
            <a:off x="5638800" y="4724400"/>
            <a:ext cx="457200" cy="4572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5" name="Oval 14"/>
          <p:cNvSpPr/>
          <p:nvPr/>
        </p:nvSpPr>
        <p:spPr bwMode="auto">
          <a:xfrm>
            <a:off x="5943600" y="5715000"/>
            <a:ext cx="457200" cy="4572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19845"/>
                                        </p:tgtEl>
                                        <p:attrNameLst>
                                          <p:attrName>style.visibility</p:attrName>
                                        </p:attrNameLst>
                                      </p:cBhvr>
                                      <p:to>
                                        <p:strVal val="visible"/>
                                      </p:to>
                                    </p:set>
                                    <p:animEffect transition="in" filter="wipe(left)">
                                      <p:cBhvr>
                                        <p:cTn id="22" dur="500"/>
                                        <p:tgtEl>
                                          <p:spTgt spid="41984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19842"/>
                                        </p:tgtEl>
                                        <p:attrNameLst>
                                          <p:attrName>style.visibility</p:attrName>
                                        </p:attrNameLst>
                                      </p:cBhvr>
                                      <p:to>
                                        <p:strVal val="visible"/>
                                      </p:to>
                                    </p:set>
                                    <p:animEffect transition="in" filter="wipe(left)">
                                      <p:cBhvr>
                                        <p:cTn id="27" dur="500"/>
                                        <p:tgtEl>
                                          <p:spTgt spid="41984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
                                            <p:txEl>
                                              <p:pRg st="4" end="4"/>
                                            </p:txEl>
                                          </p:spTgt>
                                        </p:tgtEl>
                                        <p:attrNameLst>
                                          <p:attrName>style.visibility</p:attrName>
                                        </p:attrNameLst>
                                      </p:cBhvr>
                                      <p:to>
                                        <p:strVal val="visible"/>
                                      </p:to>
                                    </p:set>
                                    <p:animEffect transition="in" filter="wipe(left)">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419843"/>
                                        </p:tgtEl>
                                        <p:attrNameLst>
                                          <p:attrName>style.visibility</p:attrName>
                                        </p:attrNameLst>
                                      </p:cBhvr>
                                      <p:to>
                                        <p:strVal val="visible"/>
                                      </p:to>
                                    </p:set>
                                    <p:animEffect transition="in" filter="wipe(left)">
                                      <p:cBhvr>
                                        <p:cTn id="44" dur="500"/>
                                        <p:tgtEl>
                                          <p:spTgt spid="41984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19846"/>
                                        </p:tgtEl>
                                        <p:attrNameLst>
                                          <p:attrName>style.visibility</p:attrName>
                                        </p:attrNameLst>
                                      </p:cBhvr>
                                      <p:to>
                                        <p:strVal val="visible"/>
                                      </p:to>
                                    </p:set>
                                    <p:animEffect transition="in" filter="wipe(left)">
                                      <p:cBhvr>
                                        <p:cTn id="49" dur="500"/>
                                        <p:tgtEl>
                                          <p:spTgt spid="419846"/>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3">
                                            <p:txEl>
                                              <p:pRg st="6" end="6"/>
                                            </p:txEl>
                                          </p:spTgt>
                                        </p:tgtEl>
                                        <p:attrNameLst>
                                          <p:attrName>style.visibility</p:attrName>
                                        </p:attrNameLst>
                                      </p:cBhvr>
                                      <p:to>
                                        <p:strVal val="visible"/>
                                      </p:to>
                                    </p:set>
                                    <p:animEffect transition="in" filter="wipe(left)">
                                      <p:cBhvr>
                                        <p:cTn id="61" dur="500"/>
                                        <p:tgtEl>
                                          <p:spTgt spid="3">
                                            <p:txEl>
                                              <p:pRg st="6" end="6"/>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419844"/>
                                        </p:tgtEl>
                                        <p:attrNameLst>
                                          <p:attrName>style.visibility</p:attrName>
                                        </p:attrNameLst>
                                      </p:cBhvr>
                                      <p:to>
                                        <p:strVal val="visible"/>
                                      </p:to>
                                    </p:set>
                                    <p:animEffect transition="in" filter="wipe(left)">
                                      <p:cBhvr>
                                        <p:cTn id="66" dur="500"/>
                                        <p:tgtEl>
                                          <p:spTgt spid="41984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419847"/>
                                        </p:tgtEl>
                                        <p:attrNameLst>
                                          <p:attrName>style.visibility</p:attrName>
                                        </p:attrNameLst>
                                      </p:cBhvr>
                                      <p:to>
                                        <p:strVal val="visible"/>
                                      </p:to>
                                    </p:set>
                                    <p:animEffect transition="in" filter="wipe(left)">
                                      <p:cBhvr>
                                        <p:cTn id="71" dur="500"/>
                                        <p:tgtEl>
                                          <p:spTgt spid="419847"/>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0"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animBg="1"/>
      <p:bldP spid="14" grpId="0" animBg="1"/>
      <p:bldP spid="15" grpId="0" animBg="1"/>
    </p:bld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152400"/>
            <a:ext cx="7772400" cy="685800"/>
          </a:xfrm>
        </p:spPr>
        <p:txBody>
          <a:bodyPr/>
          <a:lstStyle/>
          <a:p>
            <a:pPr eaLnBrk="1" hangingPunct="1"/>
            <a:r>
              <a:rPr lang="en-US" dirty="0"/>
              <a:t>Fine Structure Constant</a:t>
            </a:r>
          </a:p>
        </p:txBody>
      </p:sp>
      <p:sp>
        <p:nvSpPr>
          <p:cNvPr id="37891" name="Rectangle 3"/>
          <p:cNvSpPr>
            <a:spLocks noGrp="1" noChangeArrowheads="1"/>
          </p:cNvSpPr>
          <p:nvPr>
            <p:ph idx="1"/>
          </p:nvPr>
        </p:nvSpPr>
        <p:spPr>
          <a:xfrm>
            <a:off x="457200" y="762000"/>
            <a:ext cx="8382000" cy="5181600"/>
          </a:xfrm>
        </p:spPr>
        <p:txBody>
          <a:bodyPr/>
          <a:lstStyle/>
          <a:p>
            <a:pPr eaLnBrk="1" hangingPunct="1"/>
            <a:r>
              <a:rPr lang="en-US" dirty="0"/>
              <a:t>The electron’s</a:t>
            </a:r>
            <a:r>
              <a:rPr lang="en-US" dirty="0" smtClean="0"/>
              <a:t> speed on an orbit </a:t>
            </a:r>
            <a:r>
              <a:rPr lang="en-US" dirty="0"/>
              <a:t>in the Bohr model:</a:t>
            </a:r>
          </a:p>
          <a:p>
            <a:pPr eaLnBrk="1" hangingPunct="1"/>
            <a:endParaRPr lang="en-US" dirty="0"/>
          </a:p>
          <a:p>
            <a:pPr eaLnBrk="1" hangingPunct="1"/>
            <a:endParaRPr lang="en-US" dirty="0"/>
          </a:p>
          <a:p>
            <a:pPr eaLnBrk="1" hangingPunct="1"/>
            <a:r>
              <a:rPr lang="en-US" dirty="0"/>
              <a:t>On the ground state</a:t>
            </a:r>
            <a:r>
              <a:rPr lang="en-US" dirty="0" smtClean="0"/>
              <a:t>, </a:t>
            </a:r>
            <a:r>
              <a:rPr lang="en-US" i="1" dirty="0" smtClean="0"/>
              <a:t>v</a:t>
            </a:r>
            <a:r>
              <a:rPr lang="en-US" baseline="-25000" dirty="0" smtClean="0"/>
              <a:t>1</a:t>
            </a:r>
            <a:r>
              <a:rPr lang="en-US" dirty="0" smtClean="0"/>
              <a:t> </a:t>
            </a:r>
            <a:r>
              <a:rPr lang="en-US" dirty="0"/>
              <a:t>= 2.2 </a:t>
            </a:r>
            <a:r>
              <a:rPr lang="en-US" dirty="0">
                <a:ea typeface="Arial" pitchFamily="-84" charset="0"/>
                <a:cs typeface="Arial" pitchFamily="-84" charset="0"/>
              </a:rPr>
              <a:t>× 10</a:t>
            </a:r>
            <a:r>
              <a:rPr lang="en-US" baseline="30000" dirty="0">
                <a:ea typeface="Arial" pitchFamily="-84" charset="0"/>
                <a:cs typeface="Arial" pitchFamily="-84" charset="0"/>
              </a:rPr>
              <a:t>6</a:t>
            </a:r>
            <a:r>
              <a:rPr lang="en-US" dirty="0">
                <a:ea typeface="Arial" pitchFamily="-84" charset="0"/>
                <a:cs typeface="Arial" pitchFamily="-84" charset="0"/>
              </a:rPr>
              <a:t> </a:t>
            </a:r>
            <a:r>
              <a:rPr lang="en-US" dirty="0" err="1">
                <a:ea typeface="Arial" pitchFamily="-84" charset="0"/>
                <a:cs typeface="Arial" pitchFamily="-84" charset="0"/>
              </a:rPr>
              <a:t>m/s</a:t>
            </a:r>
            <a:r>
              <a:rPr lang="en-US" dirty="0"/>
              <a:t> ~ less than 1% of the speed of </a:t>
            </a:r>
            <a:r>
              <a:rPr lang="en-US" dirty="0" smtClean="0"/>
              <a:t>light</a:t>
            </a:r>
          </a:p>
          <a:p>
            <a:pPr eaLnBrk="1" hangingPunct="1"/>
            <a:r>
              <a:rPr lang="en-US" dirty="0"/>
              <a:t>The ratio of </a:t>
            </a:r>
            <a:r>
              <a:rPr lang="en-US" i="1" dirty="0"/>
              <a:t>v</a:t>
            </a:r>
            <a:r>
              <a:rPr lang="en-US" baseline="-25000" dirty="0"/>
              <a:t>1</a:t>
            </a:r>
            <a:r>
              <a:rPr lang="en-US" dirty="0"/>
              <a:t> to </a:t>
            </a:r>
            <a:r>
              <a:rPr lang="en-US" i="1" dirty="0" err="1"/>
              <a:t>c</a:t>
            </a:r>
            <a:r>
              <a:rPr lang="en-US" dirty="0"/>
              <a:t> is the </a:t>
            </a:r>
            <a:r>
              <a:rPr lang="en-US" b="1" dirty="0">
                <a:solidFill>
                  <a:srgbClr val="000000"/>
                </a:solidFill>
              </a:rPr>
              <a:t>fine structure </a:t>
            </a:r>
            <a:r>
              <a:rPr lang="en-US" b="1" dirty="0" smtClean="0">
                <a:solidFill>
                  <a:srgbClr val="000000"/>
                </a:solidFill>
              </a:rPr>
              <a:t>constant, </a:t>
            </a:r>
            <a:r>
              <a:rPr lang="en-US" b="1" dirty="0" err="1" smtClean="0">
                <a:solidFill>
                  <a:srgbClr val="000000"/>
                </a:solidFill>
                <a:latin typeface="Symbol" charset="2"/>
                <a:cs typeface="Symbol" charset="2"/>
              </a:rPr>
              <a:t>α</a:t>
            </a:r>
            <a:r>
              <a:rPr lang="en-US" dirty="0" smtClean="0"/>
              <a:t>.</a:t>
            </a:r>
            <a:endParaRPr lang="en-US" dirty="0"/>
          </a:p>
          <a:p>
            <a:pPr eaLnBrk="1" hangingPunct="1"/>
            <a:endParaRPr lang="en-US" dirty="0"/>
          </a:p>
          <a:p>
            <a:pPr eaLnBrk="1" hangingPunct="1"/>
            <a:endParaRPr lang="en-US" sz="2800" dirty="0"/>
          </a:p>
          <a:p>
            <a:pPr eaLnBrk="1" hangingPunct="1"/>
            <a:endParaRPr lang="en-US" sz="2800" dirty="0"/>
          </a:p>
        </p:txBody>
      </p:sp>
      <p:sp>
        <p:nvSpPr>
          <p:cNvPr id="6" name="Date Placeholder 5"/>
          <p:cNvSpPr>
            <a:spLocks noGrp="1"/>
          </p:cNvSpPr>
          <p:nvPr>
            <p:ph type="dt" sz="half" idx="10"/>
          </p:nvPr>
        </p:nvSpPr>
        <p:spPr/>
        <p:txBody>
          <a:bodyPr/>
          <a:lstStyle/>
          <a:p>
            <a:pPr>
              <a:defRPr/>
            </a:pPr>
            <a:r>
              <a:rPr lang="en-US" smtClean="0"/>
              <a:t>Monday, Oct. 8, 2012</a:t>
            </a:r>
            <a:endParaRPr lang="en-US"/>
          </a:p>
        </p:txBody>
      </p:sp>
      <p:sp>
        <p:nvSpPr>
          <p:cNvPr id="7" name="Slide Number Placeholder 6"/>
          <p:cNvSpPr>
            <a:spLocks noGrp="1"/>
          </p:cNvSpPr>
          <p:nvPr>
            <p:ph type="sldNum" sz="quarter" idx="12"/>
          </p:nvPr>
        </p:nvSpPr>
        <p:spPr/>
        <p:txBody>
          <a:bodyPr/>
          <a:lstStyle/>
          <a:p>
            <a:pPr>
              <a:defRPr/>
            </a:pPr>
            <a:fld id="{623D45CD-16A2-224C-B70A-0D1B04896262}" type="slidenum">
              <a:rPr lang="en-US" smtClean="0"/>
              <a:pPr>
                <a:defRPr/>
              </a:pPr>
              <a:t>71</a:t>
            </a:fld>
            <a:endParaRPr lang="en-US"/>
          </a:p>
        </p:txBody>
      </p:sp>
      <p:sp>
        <p:nvSpPr>
          <p:cNvPr id="8" name="Footer Placeholder 7"/>
          <p:cNvSpPr>
            <a:spLocks noGrp="1"/>
          </p:cNvSpPr>
          <p:nvPr>
            <p:ph type="ftr" sz="quarter" idx="11"/>
          </p:nvPr>
        </p:nvSpPr>
        <p:spPr/>
        <p:txBody>
          <a:bodyPr/>
          <a:lstStyle/>
          <a:p>
            <a:pPr>
              <a:defRPr/>
            </a:pPr>
            <a:r>
              <a:rPr lang="en-US" smtClean="0"/>
              <a:t>PHYS 3313-001, Fall 2012                      Dr. Jaehoon Yu</a:t>
            </a:r>
            <a:endParaRPr lang="en-US"/>
          </a:p>
        </p:txBody>
      </p:sp>
      <p:graphicFrame>
        <p:nvGraphicFramePr>
          <p:cNvPr id="379906" name="Object 2"/>
          <p:cNvGraphicFramePr>
            <a:graphicFrameLocks noChangeAspect="1"/>
          </p:cNvGraphicFramePr>
          <p:nvPr/>
        </p:nvGraphicFramePr>
        <p:xfrm>
          <a:off x="1600200" y="1295400"/>
          <a:ext cx="1747837" cy="965200"/>
        </p:xfrm>
        <a:graphic>
          <a:graphicData uri="http://schemas.openxmlformats.org/presentationml/2006/ole">
            <p:oleObj spid="_x0000_s317442" name="Equation" r:id="rId3" imgW="736600" imgH="431800" progId="Equation.DSMT4">
              <p:embed/>
            </p:oleObj>
          </a:graphicData>
        </a:graphic>
      </p:graphicFrame>
      <p:graphicFrame>
        <p:nvGraphicFramePr>
          <p:cNvPr id="379907" name="Object 3"/>
          <p:cNvGraphicFramePr>
            <a:graphicFrameLocks noChangeAspect="1"/>
          </p:cNvGraphicFramePr>
          <p:nvPr/>
        </p:nvGraphicFramePr>
        <p:xfrm>
          <a:off x="3394075" y="1323975"/>
          <a:ext cx="2320925" cy="1419225"/>
        </p:xfrm>
        <a:graphic>
          <a:graphicData uri="http://schemas.openxmlformats.org/presentationml/2006/ole">
            <p:oleObj spid="_x0000_s317443" name="Equation" r:id="rId4" imgW="977900" imgH="635000" progId="Equation.DSMT4">
              <p:embed/>
            </p:oleObj>
          </a:graphicData>
        </a:graphic>
      </p:graphicFrame>
      <p:graphicFrame>
        <p:nvGraphicFramePr>
          <p:cNvPr id="379908" name="Object 4"/>
          <p:cNvGraphicFramePr>
            <a:graphicFrameLocks noChangeAspect="1"/>
          </p:cNvGraphicFramePr>
          <p:nvPr/>
        </p:nvGraphicFramePr>
        <p:xfrm>
          <a:off x="5684837" y="1295400"/>
          <a:ext cx="1325563" cy="1022350"/>
        </p:xfrm>
        <a:graphic>
          <a:graphicData uri="http://schemas.openxmlformats.org/presentationml/2006/ole">
            <p:oleObj spid="_x0000_s317444" name="Equation" r:id="rId5" imgW="558800" imgH="457200" progId="Equation.DSMT4">
              <p:embed/>
            </p:oleObj>
          </a:graphicData>
        </a:graphic>
      </p:graphicFrame>
      <p:graphicFrame>
        <p:nvGraphicFramePr>
          <p:cNvPr id="379909" name="Object 5"/>
          <p:cNvGraphicFramePr>
            <a:graphicFrameLocks noChangeAspect="1"/>
          </p:cNvGraphicFramePr>
          <p:nvPr/>
        </p:nvGraphicFramePr>
        <p:xfrm>
          <a:off x="1669636" y="4495800"/>
          <a:ext cx="768764" cy="379606"/>
        </p:xfrm>
        <a:graphic>
          <a:graphicData uri="http://schemas.openxmlformats.org/presentationml/2006/ole">
            <p:oleObj spid="_x0000_s317445" name="Equation" r:id="rId6" imgW="266700" imgH="139700" progId="Equation.DSMT4">
              <p:embed/>
            </p:oleObj>
          </a:graphicData>
        </a:graphic>
      </p:graphicFrame>
      <p:graphicFrame>
        <p:nvGraphicFramePr>
          <p:cNvPr id="379910" name="Object 6"/>
          <p:cNvGraphicFramePr>
            <a:graphicFrameLocks noChangeAspect="1"/>
          </p:cNvGraphicFramePr>
          <p:nvPr/>
        </p:nvGraphicFramePr>
        <p:xfrm>
          <a:off x="2626612" y="4114800"/>
          <a:ext cx="878588" cy="1069585"/>
        </p:xfrm>
        <a:graphic>
          <a:graphicData uri="http://schemas.openxmlformats.org/presentationml/2006/ole">
            <p:oleObj spid="_x0000_s317446" name="Equation" r:id="rId7" imgW="304800" imgH="393700" progId="Equation.DSMT4">
              <p:embed/>
            </p:oleObj>
          </a:graphicData>
        </a:graphic>
      </p:graphicFrame>
      <p:graphicFrame>
        <p:nvGraphicFramePr>
          <p:cNvPr id="379911" name="Object 7"/>
          <p:cNvGraphicFramePr>
            <a:graphicFrameLocks noChangeAspect="1"/>
          </p:cNvGraphicFramePr>
          <p:nvPr/>
        </p:nvGraphicFramePr>
        <p:xfrm>
          <a:off x="3565682" y="4114800"/>
          <a:ext cx="1463518" cy="1172246"/>
        </p:xfrm>
        <a:graphic>
          <a:graphicData uri="http://schemas.openxmlformats.org/presentationml/2006/ole">
            <p:oleObj spid="_x0000_s317447" name="Equation" r:id="rId8" imgW="508000" imgH="431800" progId="Equation.DSMT4">
              <p:embed/>
            </p:oleObj>
          </a:graphicData>
        </a:graphic>
      </p:graphicFrame>
      <p:graphicFrame>
        <p:nvGraphicFramePr>
          <p:cNvPr id="379912" name="Object 8"/>
          <p:cNvGraphicFramePr>
            <a:graphicFrameLocks noChangeAspect="1"/>
          </p:cNvGraphicFramePr>
          <p:nvPr/>
        </p:nvGraphicFramePr>
        <p:xfrm>
          <a:off x="5105400" y="4038600"/>
          <a:ext cx="1828800" cy="1241483"/>
        </p:xfrm>
        <a:graphic>
          <a:graphicData uri="http://schemas.openxmlformats.org/presentationml/2006/ole">
            <p:oleObj spid="_x0000_s317448" name="Equation" r:id="rId9" imgW="635000" imgH="457200" progId="Equation.DSMT4">
              <p:embed/>
            </p:oleObj>
          </a:graphicData>
        </a:graphic>
      </p:graphicFrame>
      <p:graphicFrame>
        <p:nvGraphicFramePr>
          <p:cNvPr id="379913" name="Object 9"/>
          <p:cNvGraphicFramePr>
            <a:graphicFrameLocks noChangeAspect="1"/>
          </p:cNvGraphicFramePr>
          <p:nvPr/>
        </p:nvGraphicFramePr>
        <p:xfrm>
          <a:off x="969963" y="5332413"/>
          <a:ext cx="6488112" cy="915987"/>
        </p:xfrm>
        <a:graphic>
          <a:graphicData uri="http://schemas.openxmlformats.org/presentationml/2006/ole">
            <p:oleObj spid="_x0000_s317449" name="Equation" r:id="rId10" imgW="3644900" imgH="546100" progId="Equation.DSMT4">
              <p:embed/>
            </p:oleObj>
          </a:graphicData>
        </a:graphic>
      </p:graphicFrame>
      <p:graphicFrame>
        <p:nvGraphicFramePr>
          <p:cNvPr id="379914" name="Object 10"/>
          <p:cNvGraphicFramePr>
            <a:graphicFrameLocks noChangeAspect="1"/>
          </p:cNvGraphicFramePr>
          <p:nvPr/>
        </p:nvGraphicFramePr>
        <p:xfrm>
          <a:off x="7745412" y="5461000"/>
          <a:ext cx="560388" cy="711200"/>
        </p:xfrm>
        <a:graphic>
          <a:graphicData uri="http://schemas.openxmlformats.org/presentationml/2006/ole">
            <p:oleObj spid="_x0000_s317450" name="Equation" r:id="rId11" imgW="292100" imgH="39370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wipe(left)">
                                      <p:cBhvr>
                                        <p:cTn id="7" dur="5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9906"/>
                                        </p:tgtEl>
                                        <p:attrNameLst>
                                          <p:attrName>style.visibility</p:attrName>
                                        </p:attrNameLst>
                                      </p:cBhvr>
                                      <p:to>
                                        <p:strVal val="visible"/>
                                      </p:to>
                                    </p:set>
                                    <p:animEffect transition="in" filter="wipe(left)">
                                      <p:cBhvr>
                                        <p:cTn id="12" dur="500"/>
                                        <p:tgtEl>
                                          <p:spTgt spid="37990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79907"/>
                                        </p:tgtEl>
                                        <p:attrNameLst>
                                          <p:attrName>style.visibility</p:attrName>
                                        </p:attrNameLst>
                                      </p:cBhvr>
                                      <p:to>
                                        <p:strVal val="visible"/>
                                      </p:to>
                                    </p:set>
                                    <p:animEffect transition="in" filter="wipe(left)">
                                      <p:cBhvr>
                                        <p:cTn id="17" dur="500"/>
                                        <p:tgtEl>
                                          <p:spTgt spid="37990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79908"/>
                                        </p:tgtEl>
                                        <p:attrNameLst>
                                          <p:attrName>style.visibility</p:attrName>
                                        </p:attrNameLst>
                                      </p:cBhvr>
                                      <p:to>
                                        <p:strVal val="visible"/>
                                      </p:to>
                                    </p:set>
                                    <p:animEffect transition="in" filter="wipe(left)">
                                      <p:cBhvr>
                                        <p:cTn id="22" dur="500"/>
                                        <p:tgtEl>
                                          <p:spTgt spid="37990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7891">
                                            <p:txEl>
                                              <p:pRg st="3" end="3"/>
                                            </p:txEl>
                                          </p:spTgt>
                                        </p:tgtEl>
                                        <p:attrNameLst>
                                          <p:attrName>style.visibility</p:attrName>
                                        </p:attrNameLst>
                                      </p:cBhvr>
                                      <p:to>
                                        <p:strVal val="visible"/>
                                      </p:to>
                                    </p:set>
                                    <p:animEffect transition="in" filter="wipe(left)">
                                      <p:cBhvr>
                                        <p:cTn id="27" dur="500"/>
                                        <p:tgtEl>
                                          <p:spTgt spid="3789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7891">
                                            <p:txEl>
                                              <p:pRg st="4" end="4"/>
                                            </p:txEl>
                                          </p:spTgt>
                                        </p:tgtEl>
                                        <p:attrNameLst>
                                          <p:attrName>style.visibility</p:attrName>
                                        </p:attrNameLst>
                                      </p:cBhvr>
                                      <p:to>
                                        <p:strVal val="visible"/>
                                      </p:to>
                                    </p:set>
                                    <p:animEffect transition="in" filter="wipe(left)">
                                      <p:cBhvr>
                                        <p:cTn id="32" dur="500"/>
                                        <p:tgtEl>
                                          <p:spTgt spid="3789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79909"/>
                                        </p:tgtEl>
                                        <p:attrNameLst>
                                          <p:attrName>style.visibility</p:attrName>
                                        </p:attrNameLst>
                                      </p:cBhvr>
                                      <p:to>
                                        <p:strVal val="visible"/>
                                      </p:to>
                                    </p:set>
                                    <p:animEffect transition="in" filter="wipe(left)">
                                      <p:cBhvr>
                                        <p:cTn id="37" dur="500"/>
                                        <p:tgtEl>
                                          <p:spTgt spid="37990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79910"/>
                                        </p:tgtEl>
                                        <p:attrNameLst>
                                          <p:attrName>style.visibility</p:attrName>
                                        </p:attrNameLst>
                                      </p:cBhvr>
                                      <p:to>
                                        <p:strVal val="visible"/>
                                      </p:to>
                                    </p:set>
                                    <p:animEffect transition="in" filter="wipe(left)">
                                      <p:cBhvr>
                                        <p:cTn id="42" dur="500"/>
                                        <p:tgtEl>
                                          <p:spTgt spid="3799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79911"/>
                                        </p:tgtEl>
                                        <p:attrNameLst>
                                          <p:attrName>style.visibility</p:attrName>
                                        </p:attrNameLst>
                                      </p:cBhvr>
                                      <p:to>
                                        <p:strVal val="visible"/>
                                      </p:to>
                                    </p:set>
                                    <p:animEffect transition="in" filter="wipe(left)">
                                      <p:cBhvr>
                                        <p:cTn id="47" dur="500"/>
                                        <p:tgtEl>
                                          <p:spTgt spid="3799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79912"/>
                                        </p:tgtEl>
                                        <p:attrNameLst>
                                          <p:attrName>style.visibility</p:attrName>
                                        </p:attrNameLst>
                                      </p:cBhvr>
                                      <p:to>
                                        <p:strVal val="visible"/>
                                      </p:to>
                                    </p:set>
                                    <p:animEffect transition="in" filter="wipe(left)">
                                      <p:cBhvr>
                                        <p:cTn id="52" dur="500"/>
                                        <p:tgtEl>
                                          <p:spTgt spid="37991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79913"/>
                                        </p:tgtEl>
                                        <p:attrNameLst>
                                          <p:attrName>style.visibility</p:attrName>
                                        </p:attrNameLst>
                                      </p:cBhvr>
                                      <p:to>
                                        <p:strVal val="visible"/>
                                      </p:to>
                                    </p:set>
                                    <p:animEffect transition="in" filter="wipe(left)">
                                      <p:cBhvr>
                                        <p:cTn id="57" dur="500"/>
                                        <p:tgtEl>
                                          <p:spTgt spid="37991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79914"/>
                                        </p:tgtEl>
                                        <p:attrNameLst>
                                          <p:attrName>style.visibility</p:attrName>
                                        </p:attrNameLst>
                                      </p:cBhvr>
                                      <p:to>
                                        <p:strVal val="visible"/>
                                      </p:to>
                                    </p:set>
                                    <p:animEffect transition="in" filter="wipe(left)">
                                      <p:cBhvr>
                                        <p:cTn id="62" dur="500"/>
                                        <p:tgtEl>
                                          <p:spTgt spid="379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0"/>
            <a:ext cx="7772400" cy="762000"/>
          </a:xfrm>
        </p:spPr>
        <p:txBody>
          <a:bodyPr/>
          <a:lstStyle/>
          <a:p>
            <a:pPr eaLnBrk="1" hangingPunct="1"/>
            <a:r>
              <a:rPr lang="en-US" sz="4000" dirty="0"/>
              <a:t>Limitations of the Bohr Model</a:t>
            </a:r>
          </a:p>
        </p:txBody>
      </p:sp>
      <p:sp>
        <p:nvSpPr>
          <p:cNvPr id="41987" name="Rectangle 3"/>
          <p:cNvSpPr>
            <a:spLocks noGrp="1" noChangeArrowheads="1"/>
          </p:cNvSpPr>
          <p:nvPr>
            <p:ph idx="1"/>
          </p:nvPr>
        </p:nvSpPr>
        <p:spPr>
          <a:xfrm>
            <a:off x="457200" y="533400"/>
            <a:ext cx="8229600" cy="5181600"/>
          </a:xfrm>
        </p:spPr>
        <p:txBody>
          <a:bodyPr/>
          <a:lstStyle/>
          <a:p>
            <a:pPr marL="609600" indent="-609600" eaLnBrk="1" hangingPunct="1">
              <a:spcBef>
                <a:spcPct val="0"/>
              </a:spcBef>
              <a:buFont typeface="Wingdings" pitchFamily="-84" charset="2"/>
              <a:buNone/>
            </a:pPr>
            <a:r>
              <a:rPr lang="en-US" dirty="0"/>
              <a:t>The Bohr model was a great step of the new quantum theory,</a:t>
            </a:r>
            <a:r>
              <a:rPr lang="en-US" dirty="0" smtClean="0"/>
              <a:t> but </a:t>
            </a:r>
            <a:r>
              <a:rPr lang="en-US" dirty="0"/>
              <a:t>it had its limitations</a:t>
            </a:r>
            <a:r>
              <a:rPr lang="en-US" dirty="0" smtClean="0"/>
              <a:t>.</a:t>
            </a:r>
          </a:p>
          <a:p>
            <a:pPr marL="609600" indent="-609600" eaLnBrk="1" hangingPunct="1">
              <a:buClr>
                <a:schemeClr val="tx1"/>
              </a:buClr>
              <a:buSzPct val="90000"/>
              <a:buFont typeface="Wingdings" pitchFamily="-84" charset="2"/>
              <a:buAutoNum type="arabicParenR"/>
            </a:pPr>
            <a:r>
              <a:rPr lang="en-US" dirty="0"/>
              <a:t>Works only to single-electron </a:t>
            </a:r>
            <a:r>
              <a:rPr lang="en-US" dirty="0" smtClean="0"/>
              <a:t>atoms</a:t>
            </a:r>
          </a:p>
          <a:p>
            <a:pPr marL="1009650" lvl="1" indent="-609600" eaLnBrk="1" hangingPunct="1">
              <a:buClr>
                <a:schemeClr val="tx1"/>
              </a:buClr>
              <a:buSzPct val="90000"/>
            </a:pPr>
            <a:r>
              <a:rPr lang="en-US" dirty="0" smtClean="0"/>
              <a:t>Even for ions </a:t>
            </a:r>
            <a:r>
              <a:rPr lang="en-US" dirty="0" err="1" smtClean="0">
                <a:sym typeface="Wingdings"/>
              </a:rPr>
              <a:t></a:t>
            </a:r>
            <a:r>
              <a:rPr lang="en-US" dirty="0" smtClean="0">
                <a:sym typeface="Wingdings"/>
              </a:rPr>
              <a:t> What would change?</a:t>
            </a:r>
          </a:p>
          <a:p>
            <a:pPr marL="1009650" lvl="1" indent="-609600" eaLnBrk="1" hangingPunct="1">
              <a:buClr>
                <a:schemeClr val="tx1"/>
              </a:buClr>
              <a:buSzPct val="90000"/>
            </a:pPr>
            <a:r>
              <a:rPr lang="en-US" dirty="0" smtClean="0">
                <a:sym typeface="Wingdings"/>
              </a:rPr>
              <a:t>The charge of the nucleus</a:t>
            </a:r>
            <a:endParaRPr lang="en-US" dirty="0" smtClean="0"/>
          </a:p>
          <a:p>
            <a:pPr marL="609600" indent="-609600" eaLnBrk="1" hangingPunct="1">
              <a:buClr>
                <a:schemeClr val="tx1"/>
              </a:buClr>
              <a:buSzPct val="90000"/>
              <a:buFont typeface="Wingdings" pitchFamily="-84" charset="2"/>
              <a:buAutoNum type="arabicParenR"/>
            </a:pPr>
            <a:r>
              <a:rPr lang="en-US" dirty="0"/>
              <a:t>Could not account for the intensities or the fine structure of the spectral </a:t>
            </a:r>
            <a:r>
              <a:rPr lang="en-US" dirty="0" smtClean="0"/>
              <a:t>lines</a:t>
            </a:r>
          </a:p>
          <a:p>
            <a:pPr marL="1009650" lvl="1" indent="-609600" eaLnBrk="1" hangingPunct="1">
              <a:buClr>
                <a:schemeClr val="tx1"/>
              </a:buClr>
              <a:buSzPct val="90000"/>
            </a:pPr>
            <a:r>
              <a:rPr lang="en-US" dirty="0" smtClean="0"/>
              <a:t>Fine structure is caused by the electron spin</a:t>
            </a:r>
          </a:p>
          <a:p>
            <a:pPr marL="1009650" lvl="1" indent="-609600" eaLnBrk="1" hangingPunct="1">
              <a:buClr>
                <a:schemeClr val="tx1"/>
              </a:buClr>
              <a:buSzPct val="90000"/>
            </a:pPr>
            <a:r>
              <a:rPr lang="en-US" dirty="0" smtClean="0"/>
              <a:t>When a magnetic field is applied, spectral lines split</a:t>
            </a:r>
          </a:p>
          <a:p>
            <a:pPr marL="609600" indent="-609600" eaLnBrk="1" hangingPunct="1">
              <a:buClr>
                <a:schemeClr val="tx1"/>
              </a:buClr>
              <a:buSzPct val="90000"/>
              <a:buFont typeface="Wingdings" pitchFamily="-84" charset="2"/>
              <a:buAutoNum type="arabicParenR"/>
            </a:pPr>
            <a:r>
              <a:rPr lang="en-US" dirty="0"/>
              <a:t>Could not explain the binding of atoms into </a:t>
            </a:r>
            <a:r>
              <a:rPr lang="en-US" dirty="0" smtClean="0"/>
              <a:t>molecules</a:t>
            </a:r>
          </a:p>
          <a:p>
            <a:pPr marL="609600" indent="-609600" eaLnBrk="1" hangingPunct="1">
              <a:buFont typeface="Wingdings" pitchFamily="-84" charset="2"/>
              <a:buNone/>
            </a:pPr>
            <a:endParaRPr lang="en-US" dirty="0"/>
          </a:p>
          <a:p>
            <a:pPr marL="609600" indent="-609600" eaLnBrk="1" hangingPunct="1">
              <a:buFont typeface="Wingdings" pitchFamily="-84" charset="2"/>
              <a:buNone/>
            </a:pPr>
            <a:endParaRPr lang="en-US" dirty="0"/>
          </a:p>
          <a:p>
            <a:pPr marL="609600" indent="-609600" eaLnBrk="1" hangingPunct="1">
              <a:buFont typeface="Wingdings" pitchFamily="-84" charset="2"/>
              <a:buNone/>
            </a:pPr>
            <a:endParaRPr lang="en-US" dirty="0"/>
          </a:p>
          <a:p>
            <a:pPr marL="609600" indent="-609600" eaLnBrk="1" hangingPunct="1">
              <a:buFont typeface="Wingdings" pitchFamily="-84" charset="2"/>
              <a:buNone/>
            </a:pPr>
            <a:endParaRPr lang="en-US" dirty="0"/>
          </a:p>
        </p:txBody>
      </p:sp>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72</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graphicFrame>
        <p:nvGraphicFramePr>
          <p:cNvPr id="384002" name="Object 2"/>
          <p:cNvGraphicFramePr>
            <a:graphicFrameLocks noChangeAspect="1"/>
          </p:cNvGraphicFramePr>
          <p:nvPr/>
        </p:nvGraphicFramePr>
        <p:xfrm>
          <a:off x="5257800" y="2590800"/>
          <a:ext cx="1981200" cy="776063"/>
        </p:xfrm>
        <a:graphic>
          <a:graphicData uri="http://schemas.openxmlformats.org/presentationml/2006/ole">
            <p:oleObj spid="_x0000_s334850" name="Equation" r:id="rId3" imgW="1231900" imgH="48260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wipe(left)">
                                      <p:cBhvr>
                                        <p:cTn id="7" dur="500"/>
                                        <p:tgtEl>
                                          <p:spTgt spid="41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wipe(left)">
                                      <p:cBhvr>
                                        <p:cTn id="12" dur="500"/>
                                        <p:tgtEl>
                                          <p:spTgt spid="419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wipe(left)">
                                      <p:cBhvr>
                                        <p:cTn id="17" dur="500"/>
                                        <p:tgtEl>
                                          <p:spTgt spid="419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1987">
                                            <p:txEl>
                                              <p:pRg st="3" end="3"/>
                                            </p:txEl>
                                          </p:spTgt>
                                        </p:tgtEl>
                                        <p:attrNameLst>
                                          <p:attrName>style.visibility</p:attrName>
                                        </p:attrNameLst>
                                      </p:cBhvr>
                                      <p:to>
                                        <p:strVal val="visible"/>
                                      </p:to>
                                    </p:set>
                                    <p:animEffect transition="in" filter="wipe(left)">
                                      <p:cBhvr>
                                        <p:cTn id="22" dur="500"/>
                                        <p:tgtEl>
                                          <p:spTgt spid="419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84002"/>
                                        </p:tgtEl>
                                        <p:attrNameLst>
                                          <p:attrName>style.visibility</p:attrName>
                                        </p:attrNameLst>
                                      </p:cBhvr>
                                      <p:to>
                                        <p:strVal val="visible"/>
                                      </p:to>
                                    </p:set>
                                    <p:animEffect transition="in" filter="wipe(left)">
                                      <p:cBhvr>
                                        <p:cTn id="27" dur="500"/>
                                        <p:tgtEl>
                                          <p:spTgt spid="38400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41987">
                                            <p:txEl>
                                              <p:pRg st="4" end="4"/>
                                            </p:txEl>
                                          </p:spTgt>
                                        </p:tgtEl>
                                        <p:attrNameLst>
                                          <p:attrName>style.visibility</p:attrName>
                                        </p:attrNameLst>
                                      </p:cBhvr>
                                      <p:to>
                                        <p:strVal val="visible"/>
                                      </p:to>
                                    </p:set>
                                    <p:animEffect transition="in" filter="wipe(left)">
                                      <p:cBhvr>
                                        <p:cTn id="32" dur="500"/>
                                        <p:tgtEl>
                                          <p:spTgt spid="41987">
                                            <p:txEl>
                                              <p:pRg st="4" end="4"/>
                                            </p:txEl>
                                          </p:spTgt>
                                        </p:tgtEl>
                                      </p:cBhvr>
                                    </p:animEffect>
                                  </p:childTnLst>
                                </p:cTn>
                              </p:par>
                              <p:par>
                                <p:cTn id="33" presetID="22" presetClass="entr" presetSubtype="8" fill="hold" grpId="0" nodeType="withEffect">
                                  <p:stCondLst>
                                    <p:cond delay="0"/>
                                  </p:stCondLst>
                                  <p:iterate type="wd">
                                    <p:tmPct val="10000"/>
                                  </p:iterate>
                                  <p:childTnLst>
                                    <p:set>
                                      <p:cBhvr>
                                        <p:cTn id="34" dur="1" fill="hold">
                                          <p:stCondLst>
                                            <p:cond delay="0"/>
                                          </p:stCondLst>
                                        </p:cTn>
                                        <p:tgtEl>
                                          <p:spTgt spid="41987">
                                            <p:txEl>
                                              <p:pRg st="5" end="5"/>
                                            </p:txEl>
                                          </p:spTgt>
                                        </p:tgtEl>
                                        <p:attrNameLst>
                                          <p:attrName>style.visibility</p:attrName>
                                        </p:attrNameLst>
                                      </p:cBhvr>
                                      <p:to>
                                        <p:strVal val="visible"/>
                                      </p:to>
                                    </p:set>
                                    <p:animEffect transition="in" filter="wipe(left)">
                                      <p:cBhvr>
                                        <p:cTn id="35" dur="500"/>
                                        <p:tgtEl>
                                          <p:spTgt spid="41987">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41987">
                                            <p:txEl>
                                              <p:pRg st="6" end="6"/>
                                            </p:txEl>
                                          </p:spTgt>
                                        </p:tgtEl>
                                        <p:attrNameLst>
                                          <p:attrName>style.visibility</p:attrName>
                                        </p:attrNameLst>
                                      </p:cBhvr>
                                      <p:to>
                                        <p:strVal val="visible"/>
                                      </p:to>
                                    </p:set>
                                    <p:animEffect transition="in" filter="wipe(left)">
                                      <p:cBhvr>
                                        <p:cTn id="40" dur="500"/>
                                        <p:tgtEl>
                                          <p:spTgt spid="41987">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41987">
                                            <p:txEl>
                                              <p:pRg st="7" end="7"/>
                                            </p:txEl>
                                          </p:spTgt>
                                        </p:tgtEl>
                                        <p:attrNameLst>
                                          <p:attrName>style.visibility</p:attrName>
                                        </p:attrNameLst>
                                      </p:cBhvr>
                                      <p:to>
                                        <p:strVal val="visible"/>
                                      </p:to>
                                    </p:set>
                                    <p:animEffect transition="in" filter="wipe(left)">
                                      <p:cBhvr>
                                        <p:cTn id="45" dur="500"/>
                                        <p:tgtEl>
                                          <p:spTgt spid="419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457200" y="76200"/>
            <a:ext cx="8226425" cy="636587"/>
          </a:xfrm>
        </p:spPr>
        <p:txBody>
          <a:bodyPr/>
          <a:lstStyle/>
          <a:p>
            <a:pPr eaLnBrk="1" hangingPunct="1">
              <a:defRPr/>
            </a:pPr>
            <a:r>
              <a:rPr lang="en-US" sz="3400" dirty="0" smtClean="0">
                <a:cs typeface="+mj-cs"/>
              </a:rPr>
              <a:t>X-Ray Scattering</a:t>
            </a:r>
          </a:p>
        </p:txBody>
      </p:sp>
      <p:sp>
        <p:nvSpPr>
          <p:cNvPr id="73731" name="Rectangle 3"/>
          <p:cNvSpPr>
            <a:spLocks noGrp="1" noChangeArrowheads="1"/>
          </p:cNvSpPr>
          <p:nvPr>
            <p:ph type="subTitle" idx="1"/>
          </p:nvPr>
        </p:nvSpPr>
        <p:spPr>
          <a:xfrm>
            <a:off x="457200" y="762000"/>
            <a:ext cx="8305800" cy="1524000"/>
          </a:xfrm>
        </p:spPr>
        <p:txBody>
          <a:bodyPr/>
          <a:lstStyle/>
          <a:p>
            <a:pPr marL="342900" indent="-342900" algn="l" eaLnBrk="1" hangingPunct="1">
              <a:lnSpc>
                <a:spcPct val="80000"/>
              </a:lnSpc>
              <a:buFont typeface="Wingdings" charset="0"/>
              <a:buChar char="n"/>
              <a:defRPr/>
            </a:pPr>
            <a:r>
              <a:rPr lang="en-US" sz="2800" dirty="0" smtClean="0">
                <a:cs typeface="+mn-cs"/>
              </a:rPr>
              <a:t>Max von Laue suggested that if </a:t>
            </a:r>
            <a:r>
              <a:rPr lang="en-US" sz="2800" dirty="0" err="1" smtClean="0">
                <a:cs typeface="+mn-cs"/>
              </a:rPr>
              <a:t>x</a:t>
            </a:r>
            <a:r>
              <a:rPr lang="en-US" sz="2800" dirty="0" smtClean="0">
                <a:cs typeface="+mn-cs"/>
              </a:rPr>
              <a:t> rays were a form of electromagnetic radiation, interference effects should be observed. (Wave property!!)</a:t>
            </a:r>
          </a:p>
          <a:p>
            <a:pPr marL="342900" indent="-342900" algn="l" eaLnBrk="1" hangingPunct="1">
              <a:lnSpc>
                <a:spcPct val="80000"/>
              </a:lnSpc>
              <a:buFont typeface="Wingdings" charset="0"/>
              <a:buChar char="n"/>
              <a:defRPr/>
            </a:pPr>
            <a:r>
              <a:rPr lang="en-US" sz="2800" dirty="0" smtClean="0">
                <a:cs typeface="+mn-cs"/>
              </a:rPr>
              <a:t>Crystals act as three-dimensional gratings, scattering the waves and producing observable interference effects.</a:t>
            </a:r>
          </a:p>
        </p:txBody>
      </p:sp>
      <p:pic>
        <p:nvPicPr>
          <p:cNvPr id="17414" name="Picture 1"/>
          <p:cNvPicPr>
            <a:picLocks/>
          </p:cNvPicPr>
          <p:nvPr/>
        </p:nvPicPr>
        <p:blipFill>
          <a:blip r:embed="rId2"/>
          <a:srcRect/>
          <a:stretch>
            <a:fillRect/>
          </a:stretch>
        </p:blipFill>
        <p:spPr bwMode="auto">
          <a:xfrm>
            <a:off x="533400" y="2819400"/>
            <a:ext cx="3886200" cy="3505200"/>
          </a:xfrm>
          <a:prstGeom prst="rect">
            <a:avLst/>
          </a:prstGeom>
          <a:noFill/>
          <a:ln w="9525">
            <a:noFill/>
            <a:miter lim="800000"/>
            <a:headEnd/>
            <a:tailEnd/>
          </a:ln>
        </p:spPr>
      </p:pic>
      <p:pic>
        <p:nvPicPr>
          <p:cNvPr id="17415" name="Picture 1"/>
          <p:cNvPicPr>
            <a:picLocks/>
          </p:cNvPicPr>
          <p:nvPr/>
        </p:nvPicPr>
        <p:blipFill>
          <a:blip r:embed="rId3"/>
          <a:srcRect/>
          <a:stretch>
            <a:fillRect/>
          </a:stretch>
        </p:blipFill>
        <p:spPr bwMode="auto">
          <a:xfrm>
            <a:off x="5257800" y="2743200"/>
            <a:ext cx="3429000" cy="35814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Monday, Oct. 8, 2012</a:t>
            </a:r>
            <a:endParaRPr lang="en-US"/>
          </a:p>
        </p:txBody>
      </p:sp>
      <p:sp>
        <p:nvSpPr>
          <p:cNvPr id="7" name="Slide Number Placeholder 6"/>
          <p:cNvSpPr>
            <a:spLocks noGrp="1"/>
          </p:cNvSpPr>
          <p:nvPr>
            <p:ph type="sldNum" sz="quarter" idx="12"/>
          </p:nvPr>
        </p:nvSpPr>
        <p:spPr/>
        <p:txBody>
          <a:bodyPr/>
          <a:lstStyle/>
          <a:p>
            <a:pPr>
              <a:defRPr/>
            </a:pPr>
            <a:fld id="{3DD774B2-BEFC-0F4C-8EFB-A9A3D81A594A}" type="slidenum">
              <a:rPr lang="en-US" smtClean="0"/>
              <a:pPr>
                <a:defRPr/>
              </a:pPr>
              <a:t>73</a:t>
            </a:fld>
            <a:endParaRPr lang="en-US"/>
          </a:p>
        </p:txBody>
      </p:sp>
      <p:sp>
        <p:nvSpPr>
          <p:cNvPr id="8" name="Footer Placeholder 7"/>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wipe(left)">
                                      <p:cBhvr>
                                        <p:cTn id="7" dur="500"/>
                                        <p:tgtEl>
                                          <p:spTgt spid="737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73731">
                                            <p:txEl>
                                              <p:pRg st="1" end="1"/>
                                            </p:txEl>
                                          </p:spTgt>
                                        </p:tgtEl>
                                        <p:attrNameLst>
                                          <p:attrName>style.visibility</p:attrName>
                                        </p:attrNameLst>
                                      </p:cBhvr>
                                      <p:to>
                                        <p:strVal val="visible"/>
                                      </p:to>
                                    </p:set>
                                    <p:animEffect transition="in" filter="wipe(left)">
                                      <p:cBhvr>
                                        <p:cTn id="12" dur="500"/>
                                        <p:tgtEl>
                                          <p:spTgt spid="737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414"/>
                                        </p:tgtEl>
                                        <p:attrNameLst>
                                          <p:attrName>style.visibility</p:attrName>
                                        </p:attrNameLst>
                                      </p:cBhvr>
                                      <p:to>
                                        <p:strVal val="visible"/>
                                      </p:to>
                                    </p:set>
                                    <p:animEffect transition="in" filter="wipe(left)">
                                      <p:cBhvr>
                                        <p:cTn id="17" dur="500"/>
                                        <p:tgtEl>
                                          <p:spTgt spid="1741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17415"/>
                                        </p:tgtEl>
                                        <p:attrNameLst>
                                          <p:attrName>style.visibility</p:attrName>
                                        </p:attrNameLst>
                                      </p:cBhvr>
                                      <p:to>
                                        <p:strVal val="visible"/>
                                      </p:to>
                                    </p:set>
                                    <p:anim calcmode="lin" valueType="num">
                                      <p:cBhvr>
                                        <p:cTn id="22" dur="500" fill="hold"/>
                                        <p:tgtEl>
                                          <p:spTgt spid="17415"/>
                                        </p:tgtEl>
                                        <p:attrNameLst>
                                          <p:attrName>ppt_w</p:attrName>
                                        </p:attrNameLst>
                                      </p:cBhvr>
                                      <p:tavLst>
                                        <p:tav tm="0">
                                          <p:val>
                                            <p:fltVal val="0"/>
                                          </p:val>
                                        </p:tav>
                                        <p:tav tm="100000">
                                          <p:val>
                                            <p:strVal val="#ppt_w"/>
                                          </p:val>
                                        </p:tav>
                                      </p:tavLst>
                                    </p:anim>
                                    <p:anim calcmode="lin" valueType="num">
                                      <p:cBhvr>
                                        <p:cTn id="23" dur="500" fill="hold"/>
                                        <p:tgtEl>
                                          <p:spTgt spid="17415"/>
                                        </p:tgtEl>
                                        <p:attrNameLst>
                                          <p:attrName>ppt_h</p:attrName>
                                        </p:attrNameLst>
                                      </p:cBhvr>
                                      <p:tavLst>
                                        <p:tav tm="0">
                                          <p:val>
                                            <p:fltVal val="0"/>
                                          </p:val>
                                        </p:tav>
                                        <p:tav tm="100000">
                                          <p:val>
                                            <p:strVal val="#ppt_h"/>
                                          </p:val>
                                        </p:tav>
                                      </p:tavLst>
                                    </p:anim>
                                    <p:animEffect transition="in" filter="fade">
                                      <p:cBhvr>
                                        <p:cTn id="24"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7" name="Rectangle 2"/>
          <p:cNvSpPr>
            <a:spLocks noGrp="1" noChangeArrowheads="1"/>
          </p:cNvSpPr>
          <p:nvPr>
            <p:ph type="ctrTitle"/>
          </p:nvPr>
        </p:nvSpPr>
        <p:spPr>
          <a:xfrm>
            <a:off x="457200" y="152400"/>
            <a:ext cx="8226425" cy="484187"/>
          </a:xfrm>
        </p:spPr>
        <p:txBody>
          <a:bodyPr/>
          <a:lstStyle/>
          <a:p>
            <a:pPr eaLnBrk="1" hangingPunct="1"/>
            <a:r>
              <a:rPr lang="en-US" sz="4000" dirty="0" smtClean="0">
                <a:cs typeface="ＭＳ Ｐゴシック" pitchFamily="-84" charset="-128"/>
              </a:rPr>
              <a:t>Bragg’</a:t>
            </a:r>
            <a:r>
              <a:rPr lang="en-US" altLang="ja-JP" sz="4000" dirty="0" smtClean="0">
                <a:cs typeface="ＭＳ Ｐゴシック" pitchFamily="-84" charset="-128"/>
              </a:rPr>
              <a:t>s </a:t>
            </a:r>
            <a:r>
              <a:rPr lang="en-US" altLang="ja-JP" sz="4000" dirty="0">
                <a:cs typeface="ＭＳ Ｐゴシック" pitchFamily="-84" charset="-128"/>
              </a:rPr>
              <a:t>Law</a:t>
            </a:r>
            <a:endParaRPr lang="en-US" sz="4000" dirty="0">
              <a:cs typeface="ＭＳ Ｐゴシック" pitchFamily="-84" charset="-128"/>
            </a:endParaRPr>
          </a:p>
        </p:txBody>
      </p:sp>
      <p:sp>
        <p:nvSpPr>
          <p:cNvPr id="75779" name="Rectangle 3"/>
          <p:cNvSpPr>
            <a:spLocks noGrp="1" noChangeArrowheads="1"/>
          </p:cNvSpPr>
          <p:nvPr>
            <p:ph type="subTitle" idx="1"/>
          </p:nvPr>
        </p:nvSpPr>
        <p:spPr>
          <a:xfrm>
            <a:off x="533400" y="762000"/>
            <a:ext cx="8153400" cy="2438400"/>
          </a:xfrm>
        </p:spPr>
        <p:txBody>
          <a:bodyPr/>
          <a:lstStyle/>
          <a:p>
            <a:pPr marL="342900" indent="-342900" algn="l" eaLnBrk="1" hangingPunct="1">
              <a:buFont typeface="Wingdings" charset="0"/>
              <a:buChar char="n"/>
              <a:defRPr/>
            </a:pPr>
            <a:r>
              <a:rPr lang="en-US" sz="2000" dirty="0" smtClean="0">
                <a:cs typeface="+mn-cs"/>
              </a:rPr>
              <a:t>William Lawrence Bragg interpreted the x-ray scattering as the reflection of the incident x-ray beam from a unique set of planes of atoms within the crystal.</a:t>
            </a:r>
          </a:p>
          <a:p>
            <a:pPr marL="342900" indent="-342900" algn="l" eaLnBrk="1" hangingPunct="1">
              <a:buFont typeface="Wingdings" charset="0"/>
              <a:buChar char="n"/>
              <a:defRPr/>
            </a:pPr>
            <a:r>
              <a:rPr lang="en-US" sz="2000" dirty="0" smtClean="0">
                <a:cs typeface="+mn-cs"/>
              </a:rPr>
              <a:t>There are two conditions for constructive interference of the scattered </a:t>
            </a:r>
            <a:r>
              <a:rPr lang="en-US" sz="2000" dirty="0" err="1" smtClean="0">
                <a:cs typeface="+mn-cs"/>
              </a:rPr>
              <a:t>x</a:t>
            </a:r>
            <a:r>
              <a:rPr lang="en-US" sz="2000" dirty="0" smtClean="0">
                <a:cs typeface="+mn-cs"/>
              </a:rPr>
              <a:t> rays: </a:t>
            </a:r>
          </a:p>
        </p:txBody>
      </p:sp>
      <p:pic>
        <p:nvPicPr>
          <p:cNvPr id="18440" name="Picture 1"/>
          <p:cNvPicPr>
            <a:picLocks/>
          </p:cNvPicPr>
          <p:nvPr/>
        </p:nvPicPr>
        <p:blipFill>
          <a:blip r:embed="rId2"/>
          <a:srcRect/>
          <a:stretch>
            <a:fillRect/>
          </a:stretch>
        </p:blipFill>
        <p:spPr bwMode="auto">
          <a:xfrm>
            <a:off x="3810000" y="1981200"/>
            <a:ext cx="4953000" cy="1828800"/>
          </a:xfrm>
          <a:prstGeom prst="rect">
            <a:avLst/>
          </a:prstGeom>
          <a:noFill/>
          <a:ln w="9525">
            <a:noFill/>
            <a:miter lim="800000"/>
            <a:headEnd/>
            <a:tailEnd/>
          </a:ln>
        </p:spPr>
      </p:pic>
      <p:pic>
        <p:nvPicPr>
          <p:cNvPr id="18441" name="Picture 1"/>
          <p:cNvPicPr>
            <a:picLocks/>
          </p:cNvPicPr>
          <p:nvPr/>
        </p:nvPicPr>
        <p:blipFill>
          <a:blip r:embed="rId3"/>
          <a:srcRect/>
          <a:stretch>
            <a:fillRect/>
          </a:stretch>
        </p:blipFill>
        <p:spPr bwMode="auto">
          <a:xfrm>
            <a:off x="2743200" y="4114800"/>
            <a:ext cx="2667000" cy="2057400"/>
          </a:xfrm>
          <a:prstGeom prst="rect">
            <a:avLst/>
          </a:prstGeom>
          <a:noFill/>
          <a:ln w="9525">
            <a:noFill/>
            <a:miter lim="800000"/>
            <a:headEnd/>
            <a:tailEnd/>
          </a:ln>
        </p:spPr>
      </p:pic>
      <p:pic>
        <p:nvPicPr>
          <p:cNvPr id="18442" name="Picture 1"/>
          <p:cNvPicPr>
            <a:picLocks/>
          </p:cNvPicPr>
          <p:nvPr/>
        </p:nvPicPr>
        <p:blipFill>
          <a:blip r:embed="rId4"/>
          <a:srcRect/>
          <a:stretch>
            <a:fillRect/>
          </a:stretch>
        </p:blipFill>
        <p:spPr bwMode="auto">
          <a:xfrm>
            <a:off x="5588000" y="4114800"/>
            <a:ext cx="3479800" cy="19812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Monday, Oct. 8, 2012</a:t>
            </a:r>
            <a:endParaRPr lang="en-US"/>
          </a:p>
        </p:txBody>
      </p:sp>
      <p:sp>
        <p:nvSpPr>
          <p:cNvPr id="9" name="Slide Number Placeholder 8"/>
          <p:cNvSpPr>
            <a:spLocks noGrp="1"/>
          </p:cNvSpPr>
          <p:nvPr>
            <p:ph type="sldNum" sz="quarter" idx="12"/>
          </p:nvPr>
        </p:nvSpPr>
        <p:spPr/>
        <p:txBody>
          <a:bodyPr/>
          <a:lstStyle/>
          <a:p>
            <a:pPr>
              <a:defRPr/>
            </a:pPr>
            <a:fld id="{3DD774B2-BEFC-0F4C-8EFB-A9A3D81A594A}" type="slidenum">
              <a:rPr lang="en-US" smtClean="0"/>
              <a:pPr>
                <a:defRPr/>
              </a:pPr>
              <a:t>74</a:t>
            </a:fld>
            <a:endParaRPr lang="en-US"/>
          </a:p>
        </p:txBody>
      </p:sp>
      <p:sp>
        <p:nvSpPr>
          <p:cNvPr id="10" name="Footer Placeholder 9"/>
          <p:cNvSpPr>
            <a:spLocks noGrp="1"/>
          </p:cNvSpPr>
          <p:nvPr>
            <p:ph type="ftr" sz="quarter" idx="11"/>
          </p:nvPr>
        </p:nvSpPr>
        <p:spPr/>
        <p:txBody>
          <a:bodyPr/>
          <a:lstStyle/>
          <a:p>
            <a:pPr>
              <a:defRPr/>
            </a:pPr>
            <a:r>
              <a:rPr lang="en-US" smtClean="0"/>
              <a:t>PHYS 3313-001, Fall 2012                      Dr. Jaehoon Yu</a:t>
            </a:r>
            <a:endParaRPr lang="en-US"/>
          </a:p>
        </p:txBody>
      </p:sp>
      <p:sp>
        <p:nvSpPr>
          <p:cNvPr id="11" name="Content Placeholder 2"/>
          <p:cNvSpPr txBox="1">
            <a:spLocks/>
          </p:cNvSpPr>
          <p:nvPr/>
        </p:nvSpPr>
        <p:spPr bwMode="auto">
          <a:xfrm>
            <a:off x="304800" y="1828800"/>
            <a:ext cx="3581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Pct val="90000"/>
              <a:buFontTx/>
              <a:buAutoNum type="arabicParenR"/>
              <a:tabLst/>
              <a:defRPr/>
            </a:pPr>
            <a:r>
              <a:rPr kumimoji="0" lang="en-US" sz="20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rPr>
              <a:t>The angle of incidence must equal the angle of reflection of the outgoing wave. (total reflection)</a:t>
            </a:r>
          </a:p>
          <a:p>
            <a:pPr marL="342900" marR="0" lvl="0" indent="-342900" algn="l" defTabSz="914400" rtl="0" eaLnBrk="0" fontAlgn="base" latinLnBrk="0" hangingPunct="0">
              <a:lnSpc>
                <a:spcPct val="100000"/>
              </a:lnSpc>
              <a:spcBef>
                <a:spcPct val="20000"/>
              </a:spcBef>
              <a:spcAft>
                <a:spcPct val="0"/>
              </a:spcAft>
              <a:buClrTx/>
              <a:buSzPct val="90000"/>
              <a:buFontTx/>
              <a:buAutoNum type="arabicParenR"/>
              <a:tabLst/>
              <a:defRPr/>
            </a:pPr>
            <a:r>
              <a:rPr kumimoji="0" lang="en-US" sz="20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rPr>
              <a:t>The difference in path lengths between two rays must be an integral number of wavelengths.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endParaRPr>
          </a:p>
          <a:p>
            <a:pPr marL="342900" marR="0" lvl="0" indent="-342900" algn="l" defTabSz="914400" rtl="0" eaLnBrk="0" fontAlgn="base" latinLnBrk="0" hangingPunct="0">
              <a:lnSpc>
                <a:spcPct val="100000"/>
              </a:lnSpc>
              <a:spcBef>
                <a:spcPct val="20000"/>
              </a:spcBef>
              <a:spcAft>
                <a:spcPct val="0"/>
              </a:spcAft>
              <a:buClr>
                <a:srgbClr val="0000FF"/>
              </a:buClr>
              <a:buSzTx/>
              <a:buFont typeface="Wingdings" pitchFamily="-84" charset="2"/>
              <a:buChar char="§"/>
              <a:tabLst/>
              <a:defRPr/>
            </a:pPr>
            <a:r>
              <a:rPr kumimoji="0" lang="en-US" sz="2000" b="1"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rPr>
              <a:t>Bragg’</a:t>
            </a:r>
            <a:r>
              <a:rPr kumimoji="0" lang="en-US" altLang="ja-JP" sz="2000" b="1"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rPr>
              <a:t>s Law: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1"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rPr>
              <a:t>	</a:t>
            </a:r>
            <a:r>
              <a:rPr kumimoji="0" lang="en-US" sz="2000" b="0" i="1" u="none" strike="noStrike" kern="0" cap="none" spc="0" normalizeH="0" baseline="0" noProof="0" dirty="0" err="1" smtClean="0">
                <a:ln>
                  <a:noFill/>
                </a:ln>
                <a:solidFill>
                  <a:schemeClr val="accent2"/>
                </a:solidFill>
                <a:effectLst/>
                <a:uLnTx/>
                <a:uFillTx/>
                <a:latin typeface="+mn-lt"/>
                <a:ea typeface="ＭＳ Ｐゴシック" pitchFamily="-1" charset="-128"/>
                <a:cs typeface="ＭＳ Ｐゴシック" pitchFamily="-1" charset="-128"/>
              </a:rPr>
              <a:t>n</a:t>
            </a:r>
            <a:r>
              <a:rPr kumimoji="0" lang="el-GR" sz="20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λ</a:t>
            </a:r>
            <a:r>
              <a:rPr kumimoji="0" lang="en-US" sz="20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 = 2</a:t>
            </a:r>
            <a:r>
              <a:rPr kumimoji="0" lang="en-US" sz="2000" b="0" i="1"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d</a:t>
            </a:r>
            <a:r>
              <a:rPr kumimoji="0" lang="en-US" sz="20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 sin </a:t>
            </a:r>
            <a:r>
              <a:rPr kumimoji="0" lang="el-GR" sz="2000" b="0" i="1"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θ</a:t>
            </a:r>
            <a:r>
              <a:rPr kumimoji="0" lang="en-US" sz="2000" b="0" i="1"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1"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	</a:t>
            </a:r>
            <a:r>
              <a:rPr kumimoji="0" lang="en-US" sz="20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a:t>
            </a:r>
            <a:r>
              <a:rPr kumimoji="0" lang="en-US" sz="2000" b="0" i="1" u="none" strike="noStrike" kern="0" cap="none" spc="0" normalizeH="0" baseline="0" noProof="0" dirty="0" err="1" smtClean="0">
                <a:ln>
                  <a:noFill/>
                </a:ln>
                <a:solidFill>
                  <a:schemeClr val="accent2"/>
                </a:solidFill>
                <a:effectLst/>
                <a:uLnTx/>
                <a:uFillTx/>
                <a:latin typeface="+mn-lt"/>
                <a:ea typeface="Arial" pitchFamily="-84" charset="0"/>
                <a:cs typeface="Arial" pitchFamily="-84" charset="0"/>
              </a:rPr>
              <a:t>n</a:t>
            </a:r>
            <a:r>
              <a:rPr kumimoji="0" lang="en-US" sz="20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 = integer)</a:t>
            </a:r>
            <a:endParaRPr kumimoji="0" lang="el-GR" sz="20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wipe(left)">
                                      <p:cBhvr>
                                        <p:cTn id="7" dur="500"/>
                                        <p:tgtEl>
                                          <p:spTgt spid="757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8440"/>
                                        </p:tgtEl>
                                        <p:attrNameLst>
                                          <p:attrName>style.visibility</p:attrName>
                                        </p:attrNameLst>
                                      </p:cBhvr>
                                      <p:to>
                                        <p:strVal val="visible"/>
                                      </p:to>
                                    </p:set>
                                    <p:anim calcmode="lin" valueType="num">
                                      <p:cBhvr>
                                        <p:cTn id="12" dur="500" fill="hold"/>
                                        <p:tgtEl>
                                          <p:spTgt spid="18440"/>
                                        </p:tgtEl>
                                        <p:attrNameLst>
                                          <p:attrName>ppt_w</p:attrName>
                                        </p:attrNameLst>
                                      </p:cBhvr>
                                      <p:tavLst>
                                        <p:tav tm="0">
                                          <p:val>
                                            <p:fltVal val="0"/>
                                          </p:val>
                                        </p:tav>
                                        <p:tav tm="100000">
                                          <p:val>
                                            <p:strVal val="#ppt_w"/>
                                          </p:val>
                                        </p:tav>
                                      </p:tavLst>
                                    </p:anim>
                                    <p:anim calcmode="lin" valueType="num">
                                      <p:cBhvr>
                                        <p:cTn id="13" dur="500" fill="hold"/>
                                        <p:tgtEl>
                                          <p:spTgt spid="18440"/>
                                        </p:tgtEl>
                                        <p:attrNameLst>
                                          <p:attrName>ppt_h</p:attrName>
                                        </p:attrNameLst>
                                      </p:cBhvr>
                                      <p:tavLst>
                                        <p:tav tm="0">
                                          <p:val>
                                            <p:fltVal val="0"/>
                                          </p:val>
                                        </p:tav>
                                        <p:tav tm="100000">
                                          <p:val>
                                            <p:strVal val="#ppt_h"/>
                                          </p:val>
                                        </p:tav>
                                      </p:tavLst>
                                    </p:anim>
                                    <p:animEffect transition="in" filter="fade">
                                      <p:cBhvr>
                                        <p:cTn id="14" dur="500"/>
                                        <p:tgtEl>
                                          <p:spTgt spid="1844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75779">
                                            <p:txEl>
                                              <p:pRg st="1" end="1"/>
                                            </p:txEl>
                                          </p:spTgt>
                                        </p:tgtEl>
                                        <p:attrNameLst>
                                          <p:attrName>style.visibility</p:attrName>
                                        </p:attrNameLst>
                                      </p:cBhvr>
                                      <p:to>
                                        <p:strVal val="visible"/>
                                      </p:to>
                                    </p:set>
                                    <p:animEffect transition="in" filter="wipe(left)">
                                      <p:cBhvr>
                                        <p:cTn id="19" dur="500"/>
                                        <p:tgtEl>
                                          <p:spTgt spid="7577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18442"/>
                                        </p:tgtEl>
                                        <p:attrNameLst>
                                          <p:attrName>style.visibility</p:attrName>
                                        </p:attrNameLst>
                                      </p:cBhvr>
                                      <p:to>
                                        <p:strVal val="visible"/>
                                      </p:to>
                                    </p:set>
                                    <p:anim calcmode="lin" valueType="num">
                                      <p:cBhvr>
                                        <p:cTn id="24" dur="500" fill="hold"/>
                                        <p:tgtEl>
                                          <p:spTgt spid="18442"/>
                                        </p:tgtEl>
                                        <p:attrNameLst>
                                          <p:attrName>ppt_w</p:attrName>
                                        </p:attrNameLst>
                                      </p:cBhvr>
                                      <p:tavLst>
                                        <p:tav tm="0">
                                          <p:val>
                                            <p:fltVal val="0"/>
                                          </p:val>
                                        </p:tav>
                                        <p:tav tm="100000">
                                          <p:val>
                                            <p:strVal val="#ppt_w"/>
                                          </p:val>
                                        </p:tav>
                                      </p:tavLst>
                                    </p:anim>
                                    <p:anim calcmode="lin" valueType="num">
                                      <p:cBhvr>
                                        <p:cTn id="25" dur="500" fill="hold"/>
                                        <p:tgtEl>
                                          <p:spTgt spid="18442"/>
                                        </p:tgtEl>
                                        <p:attrNameLst>
                                          <p:attrName>ppt_h</p:attrName>
                                        </p:attrNameLst>
                                      </p:cBhvr>
                                      <p:tavLst>
                                        <p:tav tm="0">
                                          <p:val>
                                            <p:fltVal val="0"/>
                                          </p:val>
                                        </p:tav>
                                        <p:tav tm="100000">
                                          <p:val>
                                            <p:strVal val="#ppt_h"/>
                                          </p:val>
                                        </p:tav>
                                      </p:tavLst>
                                    </p:anim>
                                    <p:animEffect transition="in" filter="fade">
                                      <p:cBhvr>
                                        <p:cTn id="26" dur="500"/>
                                        <p:tgtEl>
                                          <p:spTgt spid="1844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18441"/>
                                        </p:tgtEl>
                                        <p:attrNameLst>
                                          <p:attrName>style.visibility</p:attrName>
                                        </p:attrNameLst>
                                      </p:cBhvr>
                                      <p:to>
                                        <p:strVal val="visible"/>
                                      </p:to>
                                    </p:set>
                                    <p:anim calcmode="lin" valueType="num">
                                      <p:cBhvr>
                                        <p:cTn id="31" dur="500" fill="hold"/>
                                        <p:tgtEl>
                                          <p:spTgt spid="18441"/>
                                        </p:tgtEl>
                                        <p:attrNameLst>
                                          <p:attrName>ppt_w</p:attrName>
                                        </p:attrNameLst>
                                      </p:cBhvr>
                                      <p:tavLst>
                                        <p:tav tm="0">
                                          <p:val>
                                            <p:fltVal val="0"/>
                                          </p:val>
                                        </p:tav>
                                        <p:tav tm="100000">
                                          <p:val>
                                            <p:strVal val="#ppt_w"/>
                                          </p:val>
                                        </p:tav>
                                      </p:tavLst>
                                    </p:anim>
                                    <p:anim calcmode="lin" valueType="num">
                                      <p:cBhvr>
                                        <p:cTn id="32" dur="500" fill="hold"/>
                                        <p:tgtEl>
                                          <p:spTgt spid="18441"/>
                                        </p:tgtEl>
                                        <p:attrNameLst>
                                          <p:attrName>ppt_h</p:attrName>
                                        </p:attrNameLst>
                                      </p:cBhvr>
                                      <p:tavLst>
                                        <p:tav tm="0">
                                          <p:val>
                                            <p:fltVal val="0"/>
                                          </p:val>
                                        </p:tav>
                                        <p:tav tm="100000">
                                          <p:val>
                                            <p:strVal val="#ppt_h"/>
                                          </p:val>
                                        </p:tav>
                                      </p:tavLst>
                                    </p:anim>
                                    <p:animEffect transition="in" filter="fade">
                                      <p:cBhvr>
                                        <p:cTn id="33" dur="500"/>
                                        <p:tgtEl>
                                          <p:spTgt spid="1844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11">
                                            <p:txEl>
                                              <p:pRg st="0" end="0"/>
                                            </p:txEl>
                                          </p:spTgt>
                                        </p:tgtEl>
                                        <p:attrNameLst>
                                          <p:attrName>style.visibility</p:attrName>
                                        </p:attrNameLst>
                                      </p:cBhvr>
                                      <p:to>
                                        <p:strVal val="visible"/>
                                      </p:to>
                                    </p:set>
                                    <p:animEffect transition="in" filter="wipe(left)">
                                      <p:cBhvr>
                                        <p:cTn id="38" dur="500"/>
                                        <p:tgtEl>
                                          <p:spTgt spid="11">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11">
                                            <p:txEl>
                                              <p:pRg st="1" end="1"/>
                                            </p:txEl>
                                          </p:spTgt>
                                        </p:tgtEl>
                                        <p:attrNameLst>
                                          <p:attrName>style.visibility</p:attrName>
                                        </p:attrNameLst>
                                      </p:cBhvr>
                                      <p:to>
                                        <p:strVal val="visible"/>
                                      </p:to>
                                    </p:set>
                                    <p:animEffect transition="in" filter="wipe(left)">
                                      <p:cBhvr>
                                        <p:cTn id="43" dur="500"/>
                                        <p:tgtEl>
                                          <p:spTgt spid="11">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11">
                                            <p:txEl>
                                              <p:pRg st="3" end="3"/>
                                            </p:txEl>
                                          </p:spTgt>
                                        </p:tgtEl>
                                        <p:attrNameLst>
                                          <p:attrName>style.visibility</p:attrName>
                                        </p:attrNameLst>
                                      </p:cBhvr>
                                      <p:to>
                                        <p:strVal val="visible"/>
                                      </p:to>
                                    </p:set>
                                    <p:animEffect transition="in" filter="wipe(left)">
                                      <p:cBhvr>
                                        <p:cTn id="48" dur="500"/>
                                        <p:tgtEl>
                                          <p:spTgt spid="11">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iterate type="wd">
                                    <p:tmPct val="10000"/>
                                  </p:iterate>
                                  <p:childTnLst>
                                    <p:set>
                                      <p:cBhvr>
                                        <p:cTn id="52" dur="1" fill="hold">
                                          <p:stCondLst>
                                            <p:cond delay="0"/>
                                          </p:stCondLst>
                                        </p:cTn>
                                        <p:tgtEl>
                                          <p:spTgt spid="11">
                                            <p:txEl>
                                              <p:pRg st="4" end="4"/>
                                            </p:txEl>
                                          </p:spTgt>
                                        </p:tgtEl>
                                        <p:attrNameLst>
                                          <p:attrName>style.visibility</p:attrName>
                                        </p:attrNameLst>
                                      </p:cBhvr>
                                      <p:to>
                                        <p:strVal val="visible"/>
                                      </p:to>
                                    </p:set>
                                    <p:animEffect transition="in" filter="wipe(left)">
                                      <p:cBhvr>
                                        <p:cTn id="53" dur="500"/>
                                        <p:tgtEl>
                                          <p:spTgt spid="11">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11">
                                            <p:txEl>
                                              <p:pRg st="5" end="5"/>
                                            </p:txEl>
                                          </p:spTgt>
                                        </p:tgtEl>
                                        <p:attrNameLst>
                                          <p:attrName>style.visibility</p:attrName>
                                        </p:attrNameLst>
                                      </p:cBhvr>
                                      <p:to>
                                        <p:strVal val="visible"/>
                                      </p:to>
                                    </p:set>
                                    <p:animEffect transition="in" filter="wipe(left)">
                                      <p:cBhvr>
                                        <p:cTn id="58"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P spid="11" grpId="0" build="p"/>
    </p:bld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Rectangle 3"/>
          <p:cNvSpPr txBox="1">
            <a:spLocks noChangeArrowheads="1"/>
          </p:cNvSpPr>
          <p:nvPr/>
        </p:nvSpPr>
        <p:spPr bwMode="auto">
          <a:xfrm>
            <a:off x="381000" y="1905000"/>
            <a:ext cx="8154988" cy="3811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FontTx/>
              <a:buChar char="•"/>
              <a:defRPr/>
            </a:pPr>
            <a:r>
              <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rPr>
              <a:t>Bragg’s law: </a:t>
            </a:r>
            <a:r>
              <a:rPr lang="en-US" sz="2000" i="1" kern="0" dirty="0" err="1" smtClean="0">
                <a:solidFill>
                  <a:schemeClr val="accent2"/>
                </a:solidFill>
                <a:ea typeface="ＭＳ Ｐゴシック" pitchFamily="-1" charset="-128"/>
                <a:cs typeface="ＭＳ Ｐゴシック" pitchFamily="-1" charset="-128"/>
              </a:rPr>
              <a:t>n</a:t>
            </a:r>
            <a:r>
              <a:rPr lang="el-GR" sz="2000" kern="0" dirty="0" smtClean="0">
                <a:solidFill>
                  <a:schemeClr val="accent2"/>
                </a:solidFill>
                <a:ea typeface="Arial" pitchFamily="-84" charset="0"/>
                <a:cs typeface="Arial" pitchFamily="-84" charset="0"/>
              </a:rPr>
              <a:t>λ</a:t>
            </a:r>
            <a:r>
              <a:rPr lang="en-US" sz="2000" kern="0" dirty="0" smtClean="0">
                <a:solidFill>
                  <a:schemeClr val="accent2"/>
                </a:solidFill>
                <a:ea typeface="Arial" pitchFamily="-84" charset="0"/>
                <a:cs typeface="Arial" pitchFamily="-84" charset="0"/>
              </a:rPr>
              <a:t> = 2</a:t>
            </a:r>
            <a:r>
              <a:rPr lang="en-US" sz="2000" i="1" kern="0" dirty="0" smtClean="0">
                <a:solidFill>
                  <a:schemeClr val="accent2"/>
                </a:solidFill>
                <a:ea typeface="Arial" pitchFamily="-84" charset="0"/>
                <a:cs typeface="Arial" pitchFamily="-84" charset="0"/>
              </a:rPr>
              <a:t>d</a:t>
            </a:r>
            <a:r>
              <a:rPr lang="en-US" sz="2000" kern="0" dirty="0" smtClean="0">
                <a:solidFill>
                  <a:schemeClr val="accent2"/>
                </a:solidFill>
                <a:ea typeface="Arial" pitchFamily="-84" charset="0"/>
                <a:cs typeface="Arial" pitchFamily="-84" charset="0"/>
              </a:rPr>
              <a:t> sin </a:t>
            </a:r>
            <a:r>
              <a:rPr lang="el-GR" sz="2000" i="1" kern="0" dirty="0" smtClean="0">
                <a:solidFill>
                  <a:schemeClr val="accent2"/>
                </a:solidFill>
                <a:ea typeface="Arial" pitchFamily="-84" charset="0"/>
                <a:cs typeface="Arial" pitchFamily="-84" charset="0"/>
              </a:rPr>
              <a:t>θ</a:t>
            </a:r>
            <a:r>
              <a:rPr lang="en-US" sz="2000" i="1" kern="0" dirty="0" smtClean="0">
                <a:solidFill>
                  <a:schemeClr val="accent2"/>
                </a:solidFill>
                <a:ea typeface="Arial" pitchFamily="-84" charset="0"/>
                <a:cs typeface="Arial" pitchFamily="-84" charset="0"/>
              </a:rPr>
              <a:t> </a:t>
            </a:r>
          </a:p>
          <a:p>
            <a:pPr marL="342900" lvl="0" indent="-342900">
              <a:spcBef>
                <a:spcPct val="20000"/>
              </a:spcBef>
              <a:buFontTx/>
              <a:buChar char="•"/>
              <a:defRPr/>
            </a:pPr>
            <a:r>
              <a:rPr kumimoji="0" lang="en-US" sz="2000" b="0" i="1"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What</a:t>
            </a:r>
            <a:r>
              <a:rPr kumimoji="0" lang="en-US" sz="2000" b="0" i="1" u="none" strike="noStrike" kern="0" cap="none" spc="0" normalizeH="0" noProof="0" dirty="0" smtClean="0">
                <a:ln>
                  <a:noFill/>
                </a:ln>
                <a:solidFill>
                  <a:schemeClr val="accent2"/>
                </a:solidFill>
                <a:effectLst/>
                <a:uLnTx/>
                <a:uFillTx/>
                <a:latin typeface="+mn-lt"/>
                <a:ea typeface="Arial" pitchFamily="-84" charset="0"/>
                <a:cs typeface="Arial" pitchFamily="-84" charset="0"/>
              </a:rPr>
              <a:t> do we need to know to use this?  The lattice spacing </a:t>
            </a:r>
            <a:r>
              <a:rPr kumimoji="0" lang="en-US" sz="2000" b="0" i="1" u="none" strike="noStrike" kern="0" cap="none" spc="0" normalizeH="0" noProof="0" dirty="0" err="1" smtClean="0">
                <a:ln>
                  <a:noFill/>
                </a:ln>
                <a:solidFill>
                  <a:schemeClr val="accent2"/>
                </a:solidFill>
                <a:effectLst/>
                <a:uLnTx/>
                <a:uFillTx/>
                <a:latin typeface="+mn-lt"/>
                <a:ea typeface="Arial" pitchFamily="-84" charset="0"/>
                <a:cs typeface="Arial" pitchFamily="-84" charset="0"/>
              </a:rPr>
              <a:t>d</a:t>
            </a:r>
            <a:r>
              <a:rPr lang="en-US" sz="2000" i="1" kern="0" dirty="0" smtClean="0">
                <a:solidFill>
                  <a:schemeClr val="accent2"/>
                </a:solidFill>
                <a:latin typeface="+mn-lt"/>
                <a:ea typeface="Arial" pitchFamily="-84" charset="0"/>
                <a:cs typeface="Arial" pitchFamily="-84" charset="0"/>
              </a:rPr>
              <a:t>!</a:t>
            </a:r>
          </a:p>
          <a:p>
            <a:pPr marL="342900" lvl="0" indent="-342900">
              <a:spcBef>
                <a:spcPct val="20000"/>
              </a:spcBef>
              <a:buFontTx/>
              <a:buChar char="•"/>
              <a:defRPr/>
            </a:pPr>
            <a:r>
              <a:rPr kumimoji="0" lang="en-US" sz="2000" b="0" i="1"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We</a:t>
            </a:r>
            <a:r>
              <a:rPr kumimoji="0" lang="en-US" sz="2000" b="0" i="1" u="none" strike="noStrike" kern="0" cap="none" spc="0" normalizeH="0" noProof="0" dirty="0" smtClean="0">
                <a:ln>
                  <a:noFill/>
                </a:ln>
                <a:solidFill>
                  <a:schemeClr val="accent2"/>
                </a:solidFill>
                <a:effectLst/>
                <a:uLnTx/>
                <a:uFillTx/>
                <a:latin typeface="+mn-lt"/>
                <a:ea typeface="Arial" pitchFamily="-84" charset="0"/>
                <a:cs typeface="Arial" pitchFamily="-84" charset="0"/>
              </a:rPr>
              <a:t> know </a:t>
            </a:r>
            <a:r>
              <a:rPr kumimoji="0" lang="en-US" sz="2000" b="0" i="1" u="none" strike="noStrike" kern="0" cap="none" spc="0" normalizeH="0" noProof="0" dirty="0" err="1" smtClean="0">
                <a:ln>
                  <a:noFill/>
                </a:ln>
                <a:solidFill>
                  <a:schemeClr val="accent2"/>
                </a:solidFill>
                <a:effectLst/>
                <a:uLnTx/>
                <a:uFillTx/>
                <a:latin typeface="+mn-lt"/>
                <a:ea typeface="Arial" pitchFamily="-84" charset="0"/>
                <a:cs typeface="Arial" pitchFamily="-84" charset="0"/>
              </a:rPr>
              <a:t>n</a:t>
            </a:r>
            <a:r>
              <a:rPr kumimoji="0" lang="en-US" sz="2000" b="0" i="1" u="none" strike="noStrike" kern="0" cap="none" spc="0" normalizeH="0" noProof="0" dirty="0" smtClean="0">
                <a:ln>
                  <a:noFill/>
                </a:ln>
                <a:solidFill>
                  <a:schemeClr val="accent2"/>
                </a:solidFill>
                <a:effectLst/>
                <a:uLnTx/>
                <a:uFillTx/>
                <a:latin typeface="+mn-lt"/>
                <a:ea typeface="Arial" pitchFamily="-84" charset="0"/>
                <a:cs typeface="Arial" pitchFamily="-84" charset="0"/>
              </a:rPr>
              <a:t>=1 and 2</a:t>
            </a:r>
            <a:r>
              <a:rPr lang="el-GR" sz="2000" i="1" kern="0" dirty="0" smtClean="0">
                <a:solidFill>
                  <a:schemeClr val="accent2"/>
                </a:solidFill>
                <a:ea typeface="Arial" pitchFamily="-84" charset="0"/>
                <a:cs typeface="Arial" pitchFamily="-84" charset="0"/>
              </a:rPr>
              <a:t>θ</a:t>
            </a:r>
            <a:r>
              <a:rPr kumimoji="0" lang="en-US" sz="2000" b="0" i="1" u="none" strike="noStrike" kern="0" cap="none" spc="0" normalizeH="0" noProof="0" dirty="0" smtClean="0">
                <a:ln>
                  <a:noFill/>
                </a:ln>
                <a:solidFill>
                  <a:schemeClr val="accent2"/>
                </a:solidFill>
                <a:effectLst/>
                <a:uLnTx/>
                <a:uFillTx/>
                <a:latin typeface="+mn-lt"/>
                <a:ea typeface="Arial" pitchFamily="-84" charset="0"/>
                <a:cs typeface="Arial" pitchFamily="-84" charset="0"/>
              </a:rPr>
              <a:t>=20</a:t>
            </a:r>
            <a:r>
              <a:rPr kumimoji="0" lang="en-US" sz="2000" b="0" i="1" u="none" strike="noStrike" kern="0" cap="none" spc="0" normalizeH="0" baseline="30000" noProof="0" dirty="0" smtClean="0">
                <a:ln>
                  <a:noFill/>
                </a:ln>
                <a:solidFill>
                  <a:schemeClr val="accent2"/>
                </a:solidFill>
                <a:effectLst/>
                <a:uLnTx/>
                <a:uFillTx/>
                <a:latin typeface="+mn-lt"/>
                <a:ea typeface="Arial" pitchFamily="-84" charset="0"/>
                <a:cs typeface="Arial" pitchFamily="-84" charset="0"/>
              </a:rPr>
              <a:t>o</a:t>
            </a:r>
            <a:r>
              <a:rPr kumimoji="0" lang="en-US" sz="2000" b="0" i="1" u="none" strike="noStrike" kern="0" cap="none" spc="0" normalizeH="0" noProof="0" dirty="0" smtClean="0">
                <a:ln>
                  <a:noFill/>
                </a:ln>
                <a:solidFill>
                  <a:schemeClr val="accent2"/>
                </a:solidFill>
                <a:effectLst/>
                <a:uLnTx/>
                <a:uFillTx/>
                <a:latin typeface="+mn-lt"/>
                <a:ea typeface="Arial" pitchFamily="-84" charset="0"/>
                <a:cs typeface="Arial" pitchFamily="-84" charset="0"/>
              </a:rPr>
              <a:t>.</a:t>
            </a:r>
          </a:p>
          <a:p>
            <a:pPr marL="342900" lvl="0" indent="-342900">
              <a:spcBef>
                <a:spcPct val="20000"/>
              </a:spcBef>
              <a:buFontTx/>
              <a:buChar char="•"/>
              <a:defRPr/>
            </a:pPr>
            <a:r>
              <a:rPr lang="en-US" sz="2000" i="1" kern="0" baseline="0" dirty="0" smtClean="0">
                <a:solidFill>
                  <a:schemeClr val="accent2"/>
                </a:solidFill>
                <a:latin typeface="+mn-lt"/>
                <a:ea typeface="Arial" pitchFamily="-84" charset="0"/>
                <a:cs typeface="Arial" pitchFamily="-84" charset="0"/>
              </a:rPr>
              <a:t>We use the density of </a:t>
            </a:r>
            <a:r>
              <a:rPr lang="en-US" sz="2000" i="1" kern="0" baseline="0" dirty="0" err="1" smtClean="0">
                <a:solidFill>
                  <a:schemeClr val="accent2"/>
                </a:solidFill>
                <a:latin typeface="+mn-lt"/>
                <a:ea typeface="Arial" pitchFamily="-84" charset="0"/>
                <a:cs typeface="Arial" pitchFamily="-84" charset="0"/>
              </a:rPr>
              <a:t>NaCl</a:t>
            </a:r>
            <a:r>
              <a:rPr lang="en-US" sz="2000" i="1" kern="0" baseline="0" dirty="0" smtClean="0">
                <a:solidFill>
                  <a:schemeClr val="accent2"/>
                </a:solidFill>
                <a:latin typeface="+mn-lt"/>
                <a:ea typeface="Arial" pitchFamily="-84" charset="0"/>
                <a:cs typeface="Arial" pitchFamily="-84" charset="0"/>
              </a:rPr>
              <a:t> to</a:t>
            </a:r>
            <a:r>
              <a:rPr lang="en-US" sz="2000" i="1" kern="0" dirty="0" smtClean="0">
                <a:solidFill>
                  <a:schemeClr val="accent2"/>
                </a:solidFill>
                <a:latin typeface="+mn-lt"/>
                <a:ea typeface="Arial" pitchFamily="-84" charset="0"/>
                <a:cs typeface="Arial" pitchFamily="-84" charset="0"/>
              </a:rPr>
              <a:t> find out what </a:t>
            </a:r>
            <a:r>
              <a:rPr lang="en-US" sz="2000" i="1" kern="0" dirty="0" err="1" smtClean="0">
                <a:solidFill>
                  <a:schemeClr val="accent2"/>
                </a:solidFill>
                <a:latin typeface="+mn-lt"/>
                <a:ea typeface="Arial" pitchFamily="-84" charset="0"/>
                <a:cs typeface="Arial" pitchFamily="-84" charset="0"/>
              </a:rPr>
              <a:t>d</a:t>
            </a:r>
            <a:r>
              <a:rPr lang="en-US" sz="2000" i="1" kern="0" dirty="0" smtClean="0">
                <a:solidFill>
                  <a:schemeClr val="accent2"/>
                </a:solidFill>
                <a:latin typeface="+mn-lt"/>
                <a:ea typeface="Arial" pitchFamily="-84" charset="0"/>
                <a:cs typeface="Arial" pitchFamily="-84" charset="0"/>
              </a:rPr>
              <a:t> is.</a:t>
            </a: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marR="0" lvl="0" indent="-342900" algn="ctr"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rgbClr val="3333CC"/>
              </a:solidFill>
              <a:effectLst/>
              <a:uLnTx/>
              <a:uFillTx/>
              <a:latin typeface="+mn-lt"/>
              <a:ea typeface="ＭＳ Ｐゴシック" pitchFamily="-1" charset="-128"/>
              <a:cs typeface="ＭＳ Ｐゴシック" pitchFamily="-1" charset="-128"/>
            </a:endParaRPr>
          </a:p>
        </p:txBody>
      </p:sp>
      <p:sp>
        <p:nvSpPr>
          <p:cNvPr id="22530" name="Rectangle 35"/>
          <p:cNvSpPr>
            <a:spLocks noGrp="1" noChangeArrowheads="1"/>
          </p:cNvSpPr>
          <p:nvPr>
            <p:ph type="body" sz="half" idx="1"/>
          </p:nvPr>
        </p:nvSpPr>
        <p:spPr>
          <a:xfrm>
            <a:off x="304800" y="762000"/>
            <a:ext cx="8534400" cy="1143000"/>
          </a:xfrm>
        </p:spPr>
        <p:txBody>
          <a:bodyPr/>
          <a:lstStyle/>
          <a:p>
            <a:pPr marL="0" indent="0" eaLnBrk="1" hangingPunct="1">
              <a:spcBef>
                <a:spcPts val="0"/>
              </a:spcBef>
              <a:buNone/>
            </a:pPr>
            <a:r>
              <a:rPr lang="en-US" sz="2000" dirty="0" smtClean="0">
                <a:cs typeface="ＭＳ Ｐゴシック" pitchFamily="-84" charset="-128"/>
              </a:rPr>
              <a:t>X rays scattered from rock salt (</a:t>
            </a:r>
            <a:r>
              <a:rPr lang="en-US" sz="2000" dirty="0" err="1" smtClean="0">
                <a:cs typeface="ＭＳ Ｐゴシック" pitchFamily="-84" charset="-128"/>
              </a:rPr>
              <a:t>NaCl</a:t>
            </a:r>
            <a:r>
              <a:rPr lang="en-US" sz="2000" dirty="0" smtClean="0">
                <a:cs typeface="ＭＳ Ｐゴシック" pitchFamily="-84" charset="-128"/>
              </a:rPr>
              <a:t>) are observed to have an intense maximum at an angle of 20</a:t>
            </a:r>
            <a:r>
              <a:rPr lang="en-US" sz="2000" baseline="30000" dirty="0" smtClean="0">
                <a:cs typeface="ＭＳ Ｐゴシック" pitchFamily="-84" charset="-128"/>
              </a:rPr>
              <a:t>o</a:t>
            </a:r>
            <a:r>
              <a:rPr lang="en-US" sz="2000" dirty="0" smtClean="0">
                <a:cs typeface="ＭＳ Ｐゴシック" pitchFamily="-84" charset="-128"/>
              </a:rPr>
              <a:t> from the incident direction. Assuming </a:t>
            </a:r>
            <a:r>
              <a:rPr lang="en-US" sz="2000" dirty="0" err="1" smtClean="0">
                <a:cs typeface="ＭＳ Ｐゴシック" pitchFamily="-84" charset="-128"/>
              </a:rPr>
              <a:t>n</a:t>
            </a:r>
            <a:r>
              <a:rPr lang="en-US" sz="2000" dirty="0" smtClean="0">
                <a:cs typeface="ＭＳ Ｐゴシック" pitchFamily="-84" charset="-128"/>
              </a:rPr>
              <a:t>=1 (from the intensity), what must be the wavelength of the incident radiation? </a:t>
            </a:r>
            <a:endParaRPr lang="en-US" sz="2000" dirty="0">
              <a:cs typeface="ＭＳ Ｐゴシック" pitchFamily="-84" charset="-128"/>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dirty="0" smtClean="0">
                <a:cs typeface="ＭＳ Ｐゴシック" pitchFamily="-84" charset="-128"/>
              </a:rPr>
              <a:t>Ex 5.1: Bragg’s Law</a:t>
            </a:r>
            <a:endParaRPr lang="en-US"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Monday, Oct. 8, 2012</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75</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graphicFrame>
        <p:nvGraphicFramePr>
          <p:cNvPr id="416777" name="Object 9"/>
          <p:cNvGraphicFramePr>
            <a:graphicFrameLocks noChangeAspect="1"/>
          </p:cNvGraphicFramePr>
          <p:nvPr/>
        </p:nvGraphicFramePr>
        <p:xfrm>
          <a:off x="741363" y="3505200"/>
          <a:ext cx="1147762" cy="669925"/>
        </p:xfrm>
        <a:graphic>
          <a:graphicData uri="http://schemas.openxmlformats.org/presentationml/2006/ole">
            <p:oleObj spid="_x0000_s338946" name="Equation" r:id="rId3" imgW="673100" imgH="393700" progId="Equation.DSMT4">
              <p:embed/>
            </p:oleObj>
          </a:graphicData>
        </a:graphic>
      </p:graphicFrame>
      <p:sp>
        <p:nvSpPr>
          <p:cNvPr id="22" name="Right Arrow 21"/>
          <p:cNvSpPr/>
          <p:nvPr/>
        </p:nvSpPr>
        <p:spPr bwMode="auto">
          <a:xfrm>
            <a:off x="3657600" y="5105400"/>
            <a:ext cx="609600" cy="381000"/>
          </a:xfrm>
          <a:prstGeom prst="rightArrow">
            <a:avLst/>
          </a:prstGeom>
          <a:solidFill>
            <a:srgbClr val="FFFF00"/>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aphicFrame>
        <p:nvGraphicFramePr>
          <p:cNvPr id="487434" name="Object 10"/>
          <p:cNvGraphicFramePr>
            <a:graphicFrameLocks noChangeAspect="1"/>
          </p:cNvGraphicFramePr>
          <p:nvPr/>
        </p:nvGraphicFramePr>
        <p:xfrm>
          <a:off x="990600" y="4970463"/>
          <a:ext cx="2468563" cy="668337"/>
        </p:xfrm>
        <a:graphic>
          <a:graphicData uri="http://schemas.openxmlformats.org/presentationml/2006/ole">
            <p:oleObj spid="_x0000_s338947" name="Equation" r:id="rId4" imgW="1447800" imgH="393700" progId="Equation.DSMT4">
              <p:embed/>
            </p:oleObj>
          </a:graphicData>
        </a:graphic>
      </p:graphicFrame>
      <p:graphicFrame>
        <p:nvGraphicFramePr>
          <p:cNvPr id="487435" name="Object 11"/>
          <p:cNvGraphicFramePr>
            <a:graphicFrameLocks noChangeAspect="1"/>
          </p:cNvGraphicFramePr>
          <p:nvPr/>
        </p:nvGraphicFramePr>
        <p:xfrm>
          <a:off x="842962" y="5675313"/>
          <a:ext cx="4414838" cy="344487"/>
        </p:xfrm>
        <a:graphic>
          <a:graphicData uri="http://schemas.openxmlformats.org/presentationml/2006/ole">
            <p:oleObj spid="_x0000_s338948" name="Equation" r:id="rId5" imgW="2590800" imgH="203200" progId="Equation.DSMT4">
              <p:embed/>
            </p:oleObj>
          </a:graphicData>
        </a:graphic>
      </p:graphicFrame>
      <p:graphicFrame>
        <p:nvGraphicFramePr>
          <p:cNvPr id="487436" name="Object 12"/>
          <p:cNvGraphicFramePr>
            <a:graphicFrameLocks noChangeAspect="1"/>
          </p:cNvGraphicFramePr>
          <p:nvPr/>
        </p:nvGraphicFramePr>
        <p:xfrm>
          <a:off x="4338638" y="4867275"/>
          <a:ext cx="3074987" cy="733425"/>
        </p:xfrm>
        <a:graphic>
          <a:graphicData uri="http://schemas.openxmlformats.org/presentationml/2006/ole">
            <p:oleObj spid="_x0000_s338949" name="Equation" r:id="rId6" imgW="1803400" imgH="431800" progId="Equation.DSMT4">
              <p:embed/>
            </p:oleObj>
          </a:graphicData>
        </a:graphic>
      </p:graphicFrame>
      <p:graphicFrame>
        <p:nvGraphicFramePr>
          <p:cNvPr id="487437" name="Object 13"/>
          <p:cNvGraphicFramePr>
            <a:graphicFrameLocks noChangeAspect="1"/>
          </p:cNvGraphicFramePr>
          <p:nvPr/>
        </p:nvGraphicFramePr>
        <p:xfrm>
          <a:off x="1905000" y="3521075"/>
          <a:ext cx="1147763" cy="669925"/>
        </p:xfrm>
        <a:graphic>
          <a:graphicData uri="http://schemas.openxmlformats.org/presentationml/2006/ole">
            <p:oleObj spid="_x0000_s338950" name="Equation" r:id="rId7" imgW="673100" imgH="393700" progId="Equation.DSMT4">
              <p:embed/>
            </p:oleObj>
          </a:graphicData>
        </a:graphic>
      </p:graphicFrame>
      <p:graphicFrame>
        <p:nvGraphicFramePr>
          <p:cNvPr id="487438" name="Object 14"/>
          <p:cNvGraphicFramePr>
            <a:graphicFrameLocks noChangeAspect="1"/>
          </p:cNvGraphicFramePr>
          <p:nvPr/>
        </p:nvGraphicFramePr>
        <p:xfrm>
          <a:off x="3076575" y="3429000"/>
          <a:ext cx="4695825" cy="841375"/>
        </p:xfrm>
        <a:graphic>
          <a:graphicData uri="http://schemas.openxmlformats.org/presentationml/2006/ole">
            <p:oleObj spid="_x0000_s338951" name="Equation" r:id="rId8" imgW="2755900" imgH="495300" progId="Equation.DSMT4">
              <p:embed/>
            </p:oleObj>
          </a:graphicData>
        </a:graphic>
      </p:graphicFrame>
      <p:graphicFrame>
        <p:nvGraphicFramePr>
          <p:cNvPr id="487439" name="Object 15"/>
          <p:cNvGraphicFramePr>
            <a:graphicFrameLocks noChangeAspect="1"/>
          </p:cNvGraphicFramePr>
          <p:nvPr/>
        </p:nvGraphicFramePr>
        <p:xfrm>
          <a:off x="762000" y="4283075"/>
          <a:ext cx="2747963" cy="669925"/>
        </p:xfrm>
        <a:graphic>
          <a:graphicData uri="http://schemas.openxmlformats.org/presentationml/2006/ole">
            <p:oleObj spid="_x0000_s338952" name="Equation" r:id="rId9" imgW="1612900" imgH="393700" progId="Equation.DSMT4">
              <p:embed/>
            </p:oleObj>
          </a:graphicData>
        </a:graphic>
      </p:graphicFrame>
      <p:graphicFrame>
        <p:nvGraphicFramePr>
          <p:cNvPr id="487440" name="Object 16"/>
          <p:cNvGraphicFramePr>
            <a:graphicFrameLocks noChangeAspect="1"/>
          </p:cNvGraphicFramePr>
          <p:nvPr/>
        </p:nvGraphicFramePr>
        <p:xfrm>
          <a:off x="3517900" y="4267200"/>
          <a:ext cx="2120900" cy="669925"/>
        </p:xfrm>
        <a:graphic>
          <a:graphicData uri="http://schemas.openxmlformats.org/presentationml/2006/ole">
            <p:oleObj spid="_x0000_s338953" name="Equation" r:id="rId10" imgW="1244600" imgH="393700" progId="Equation.DSMT4">
              <p:embed/>
            </p:oleObj>
          </a:graphicData>
        </a:graphic>
      </p:graphicFrame>
      <p:graphicFrame>
        <p:nvGraphicFramePr>
          <p:cNvPr id="487441" name="Object 17"/>
          <p:cNvGraphicFramePr>
            <a:graphicFrameLocks noChangeAspect="1"/>
          </p:cNvGraphicFramePr>
          <p:nvPr/>
        </p:nvGraphicFramePr>
        <p:xfrm>
          <a:off x="5640387" y="4267200"/>
          <a:ext cx="1903413" cy="669925"/>
        </p:xfrm>
        <a:graphic>
          <a:graphicData uri="http://schemas.openxmlformats.org/presentationml/2006/ole">
            <p:oleObj spid="_x0000_s338954" name="Equation" r:id="rId11" imgW="1117600" imgH="39370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left)">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wipe(left)">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wipe(left)">
                                      <p:cBhvr>
                                        <p:cTn id="22" dur="500"/>
                                        <p:tgtEl>
                                          <p:spTgt spid="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wipe(left)">
                                      <p:cBhvr>
                                        <p:cTn id="27" dur="500"/>
                                        <p:tgtEl>
                                          <p:spTgt spid="1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16777"/>
                                        </p:tgtEl>
                                        <p:attrNameLst>
                                          <p:attrName>style.visibility</p:attrName>
                                        </p:attrNameLst>
                                      </p:cBhvr>
                                      <p:to>
                                        <p:strVal val="visible"/>
                                      </p:to>
                                    </p:set>
                                    <p:animEffect transition="in" filter="wipe(left)">
                                      <p:cBhvr>
                                        <p:cTn id="32" dur="500"/>
                                        <p:tgtEl>
                                          <p:spTgt spid="41677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87437"/>
                                        </p:tgtEl>
                                        <p:attrNameLst>
                                          <p:attrName>style.visibility</p:attrName>
                                        </p:attrNameLst>
                                      </p:cBhvr>
                                      <p:to>
                                        <p:strVal val="visible"/>
                                      </p:to>
                                    </p:set>
                                    <p:animEffect transition="in" filter="wipe(left)">
                                      <p:cBhvr>
                                        <p:cTn id="37" dur="500"/>
                                        <p:tgtEl>
                                          <p:spTgt spid="48743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87438"/>
                                        </p:tgtEl>
                                        <p:attrNameLst>
                                          <p:attrName>style.visibility</p:attrName>
                                        </p:attrNameLst>
                                      </p:cBhvr>
                                      <p:to>
                                        <p:strVal val="visible"/>
                                      </p:to>
                                    </p:set>
                                    <p:animEffect transition="in" filter="wipe(left)">
                                      <p:cBhvr>
                                        <p:cTn id="42" dur="500"/>
                                        <p:tgtEl>
                                          <p:spTgt spid="48743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87439"/>
                                        </p:tgtEl>
                                        <p:attrNameLst>
                                          <p:attrName>style.visibility</p:attrName>
                                        </p:attrNameLst>
                                      </p:cBhvr>
                                      <p:to>
                                        <p:strVal val="visible"/>
                                      </p:to>
                                    </p:set>
                                    <p:animEffect transition="in" filter="wipe(left)">
                                      <p:cBhvr>
                                        <p:cTn id="47" dur="500"/>
                                        <p:tgtEl>
                                          <p:spTgt spid="48743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87440"/>
                                        </p:tgtEl>
                                        <p:attrNameLst>
                                          <p:attrName>style.visibility</p:attrName>
                                        </p:attrNameLst>
                                      </p:cBhvr>
                                      <p:to>
                                        <p:strVal val="visible"/>
                                      </p:to>
                                    </p:set>
                                    <p:animEffect transition="in" filter="wipe(left)">
                                      <p:cBhvr>
                                        <p:cTn id="52" dur="500"/>
                                        <p:tgtEl>
                                          <p:spTgt spid="48744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87441"/>
                                        </p:tgtEl>
                                        <p:attrNameLst>
                                          <p:attrName>style.visibility</p:attrName>
                                        </p:attrNameLst>
                                      </p:cBhvr>
                                      <p:to>
                                        <p:strVal val="visible"/>
                                      </p:to>
                                    </p:set>
                                    <p:animEffect transition="in" filter="wipe(left)">
                                      <p:cBhvr>
                                        <p:cTn id="57" dur="500"/>
                                        <p:tgtEl>
                                          <p:spTgt spid="48744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87434"/>
                                        </p:tgtEl>
                                        <p:attrNameLst>
                                          <p:attrName>style.visibility</p:attrName>
                                        </p:attrNameLst>
                                      </p:cBhvr>
                                      <p:to>
                                        <p:strVal val="visible"/>
                                      </p:to>
                                    </p:set>
                                    <p:animEffect transition="in" filter="wipe(left)">
                                      <p:cBhvr>
                                        <p:cTn id="62" dur="500"/>
                                        <p:tgtEl>
                                          <p:spTgt spid="48743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487436"/>
                                        </p:tgtEl>
                                        <p:attrNameLst>
                                          <p:attrName>style.visibility</p:attrName>
                                        </p:attrNameLst>
                                      </p:cBhvr>
                                      <p:to>
                                        <p:strVal val="visible"/>
                                      </p:to>
                                    </p:set>
                                    <p:animEffect transition="in" filter="wipe(left)">
                                      <p:cBhvr>
                                        <p:cTn id="72" dur="500"/>
                                        <p:tgtEl>
                                          <p:spTgt spid="48743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487435"/>
                                        </p:tgtEl>
                                        <p:attrNameLst>
                                          <p:attrName>style.visibility</p:attrName>
                                        </p:attrNameLst>
                                      </p:cBhvr>
                                      <p:to>
                                        <p:strVal val="visible"/>
                                      </p:to>
                                    </p:set>
                                    <p:animEffect transition="in" filter="wipe(left)">
                                      <p:cBhvr>
                                        <p:cTn id="77" dur="500"/>
                                        <p:tgtEl>
                                          <p:spTgt spid="487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2530" grpId="0" build="p"/>
      <p:bldP spid="22" grpId="0" animBg="1"/>
    </p:bld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76200"/>
            <a:ext cx="8229600" cy="484187"/>
          </a:xfrm>
        </p:spPr>
        <p:txBody>
          <a:bodyPr/>
          <a:lstStyle/>
          <a:p>
            <a:pPr eaLnBrk="1" hangingPunct="1">
              <a:defRPr/>
            </a:pPr>
            <a:r>
              <a:rPr lang="en-US" sz="4000" dirty="0" smtClean="0">
                <a:cs typeface="+mj-cs"/>
              </a:rPr>
              <a:t>De Broglie Waves</a:t>
            </a:r>
          </a:p>
        </p:txBody>
      </p:sp>
      <p:sp>
        <p:nvSpPr>
          <p:cNvPr id="20483" name="Rectangle 3"/>
          <p:cNvSpPr>
            <a:spLocks noGrp="1" noChangeArrowheads="1"/>
          </p:cNvSpPr>
          <p:nvPr>
            <p:ph type="body" sz="half" idx="1"/>
          </p:nvPr>
        </p:nvSpPr>
        <p:spPr>
          <a:xfrm>
            <a:off x="381000" y="914400"/>
            <a:ext cx="8459788" cy="4725988"/>
          </a:xfrm>
        </p:spPr>
        <p:txBody>
          <a:bodyPr/>
          <a:lstStyle/>
          <a:p>
            <a:pPr eaLnBrk="1" hangingPunct="1">
              <a:lnSpc>
                <a:spcPct val="90000"/>
              </a:lnSpc>
            </a:pPr>
            <a:r>
              <a:rPr lang="en-US" sz="2800" dirty="0">
                <a:cs typeface="ＭＳ Ｐゴシック" pitchFamily="-84" charset="-128"/>
              </a:rPr>
              <a:t>Prince Louis V. de Broglie suggested that mass particles should have wave properties similar to electromagnetic </a:t>
            </a:r>
            <a:r>
              <a:rPr lang="en-US" sz="2800" dirty="0" smtClean="0">
                <a:cs typeface="ＭＳ Ｐゴシック" pitchFamily="-84" charset="-128"/>
              </a:rPr>
              <a:t>radiation </a:t>
            </a:r>
            <a:r>
              <a:rPr lang="en-US" sz="2800" dirty="0" err="1" smtClean="0">
                <a:cs typeface="ＭＳ Ｐゴシック" pitchFamily="-84" charset="-128"/>
                <a:sym typeface="Wingdings"/>
              </a:rPr>
              <a:t></a:t>
            </a:r>
            <a:r>
              <a:rPr lang="en-US" sz="2800" dirty="0" smtClean="0">
                <a:cs typeface="ＭＳ Ｐゴシック" pitchFamily="-84" charset="-128"/>
                <a:sym typeface="Wingdings"/>
              </a:rPr>
              <a:t> many experiments supported this!</a:t>
            </a:r>
            <a:endParaRPr lang="en-US" sz="2800" dirty="0" smtClean="0">
              <a:cs typeface="ＭＳ Ｐゴシック" pitchFamily="-84" charset="-128"/>
            </a:endParaRPr>
          </a:p>
          <a:p>
            <a:pPr eaLnBrk="1" hangingPunct="1">
              <a:lnSpc>
                <a:spcPct val="90000"/>
              </a:lnSpc>
            </a:pPr>
            <a:r>
              <a:rPr lang="en-US" sz="2800" dirty="0">
                <a:cs typeface="ＭＳ Ｐゴシック" pitchFamily="-84" charset="-128"/>
              </a:rPr>
              <a:t>Thus the wavelength of a matter wave is called the de Broglie wavelength:</a:t>
            </a:r>
            <a:endParaRPr lang="en-US" sz="2800" dirty="0" smtClean="0">
              <a:cs typeface="ＭＳ Ｐゴシック" pitchFamily="-84" charset="-128"/>
            </a:endParaRPr>
          </a:p>
          <a:p>
            <a:pPr eaLnBrk="1" hangingPunct="1">
              <a:lnSpc>
                <a:spcPct val="90000"/>
              </a:lnSpc>
              <a:buNone/>
            </a:pPr>
            <a:endParaRPr lang="en-US" sz="2800" dirty="0" smtClean="0">
              <a:cs typeface="ＭＳ Ｐゴシック" pitchFamily="-84" charset="-128"/>
            </a:endParaRPr>
          </a:p>
          <a:p>
            <a:pPr eaLnBrk="1" hangingPunct="1">
              <a:lnSpc>
                <a:spcPct val="90000"/>
              </a:lnSpc>
              <a:buFont typeface="Wingdings" pitchFamily="-84" charset="2"/>
              <a:buNone/>
            </a:pPr>
            <a:endParaRPr lang="en-US" sz="2800" dirty="0">
              <a:cs typeface="ＭＳ Ｐゴシック" pitchFamily="-84" charset="-128"/>
            </a:endParaRPr>
          </a:p>
          <a:p>
            <a:pPr eaLnBrk="1" hangingPunct="1">
              <a:lnSpc>
                <a:spcPct val="90000"/>
              </a:lnSpc>
            </a:pPr>
            <a:r>
              <a:rPr lang="en-US" sz="2800" dirty="0">
                <a:solidFill>
                  <a:srgbClr val="3333CC"/>
                </a:solidFill>
                <a:cs typeface="ＭＳ Ｐゴシック" pitchFamily="-84" charset="-128"/>
              </a:rPr>
              <a:t>Since for a photon, </a:t>
            </a:r>
            <a:r>
              <a:rPr lang="en-US" sz="2800" i="1" dirty="0">
                <a:solidFill>
                  <a:srgbClr val="3333CC"/>
                </a:solidFill>
                <a:latin typeface="Times" pitchFamily="-84" charset="0"/>
                <a:ea typeface="Times" pitchFamily="-84" charset="0"/>
                <a:cs typeface="Times" pitchFamily="-84" charset="0"/>
              </a:rPr>
              <a:t>E = pc </a:t>
            </a:r>
            <a:r>
              <a:rPr lang="en-US" sz="2800" dirty="0">
                <a:solidFill>
                  <a:srgbClr val="3333CC"/>
                </a:solidFill>
                <a:cs typeface="ＭＳ Ｐゴシック" pitchFamily="-84" charset="-128"/>
              </a:rPr>
              <a:t>and </a:t>
            </a:r>
            <a:r>
              <a:rPr lang="en-US" sz="2800" i="1" dirty="0">
                <a:solidFill>
                  <a:srgbClr val="3333CC"/>
                </a:solidFill>
                <a:latin typeface="Times" pitchFamily="-84" charset="0"/>
                <a:ea typeface="Times" pitchFamily="-84" charset="0"/>
                <a:cs typeface="Times" pitchFamily="-84" charset="0"/>
              </a:rPr>
              <a:t>E = </a:t>
            </a:r>
            <a:r>
              <a:rPr lang="en-US" sz="2800" i="1" dirty="0" err="1">
                <a:solidFill>
                  <a:srgbClr val="3333CC"/>
                </a:solidFill>
                <a:latin typeface="Times" pitchFamily="-84" charset="0"/>
                <a:ea typeface="Times" pitchFamily="-84" charset="0"/>
                <a:cs typeface="Times" pitchFamily="-84" charset="0"/>
              </a:rPr>
              <a:t>hf</a:t>
            </a:r>
            <a:r>
              <a:rPr lang="en-US" sz="2800" dirty="0">
                <a:solidFill>
                  <a:srgbClr val="3333CC"/>
                </a:solidFill>
                <a:cs typeface="ＭＳ Ｐゴシック" pitchFamily="-84" charset="-128"/>
              </a:rPr>
              <a:t>, the </a:t>
            </a:r>
            <a:r>
              <a:rPr lang="en-US" sz="2800" dirty="0">
                <a:cs typeface="ＭＳ Ｐゴシック" pitchFamily="-84" charset="-128"/>
              </a:rPr>
              <a:t>energy can be written as		    </a:t>
            </a:r>
          </a:p>
          <a:p>
            <a:pPr eaLnBrk="1" hangingPunct="1">
              <a:lnSpc>
                <a:spcPct val="90000"/>
              </a:lnSpc>
            </a:pPr>
            <a:endParaRPr lang="en-US" sz="2800" dirty="0">
              <a:cs typeface="ＭＳ Ｐゴシック" pitchFamily="-84" charset="-128"/>
            </a:endParaRPr>
          </a:p>
          <a:p>
            <a:pPr eaLnBrk="1" hangingPunct="1">
              <a:lnSpc>
                <a:spcPct val="90000"/>
              </a:lnSpc>
              <a:buFont typeface="Wingdings" pitchFamily="-84" charset="2"/>
              <a:buNone/>
            </a:pPr>
            <a:endParaRPr lang="en-US" sz="2800" dirty="0">
              <a:cs typeface="ＭＳ Ｐゴシック" pitchFamily="-84" charset="-128"/>
            </a:endParaRPr>
          </a:p>
          <a:p>
            <a:pPr eaLnBrk="1" hangingPunct="1">
              <a:lnSpc>
                <a:spcPct val="90000"/>
              </a:lnSpc>
              <a:buFont typeface="Wingdings" pitchFamily="-84" charset="2"/>
              <a:buNone/>
            </a:pPr>
            <a:endParaRPr lang="en-US" sz="2800" dirty="0">
              <a:cs typeface="ＭＳ Ｐゴシック" pitchFamily="-84" charset="-128"/>
            </a:endParaRPr>
          </a:p>
          <a:p>
            <a:pPr eaLnBrk="1" hangingPunct="1">
              <a:lnSpc>
                <a:spcPct val="90000"/>
              </a:lnSpc>
            </a:pPr>
            <a:endParaRPr lang="en-US" sz="2800" dirty="0">
              <a:cs typeface="ＭＳ Ｐゴシック" pitchFamily="-84" charset="-128"/>
            </a:endParaRPr>
          </a:p>
          <a:p>
            <a:pPr eaLnBrk="1" hangingPunct="1">
              <a:lnSpc>
                <a:spcPct val="90000"/>
              </a:lnSpc>
              <a:buFont typeface="Wingdings" pitchFamily="-84" charset="2"/>
              <a:buNone/>
            </a:pPr>
            <a:endParaRPr lang="en-US" sz="2800" dirty="0">
              <a:cs typeface="ＭＳ Ｐゴシック" pitchFamily="-84" charset="-128"/>
            </a:endParaRPr>
          </a:p>
        </p:txBody>
      </p:sp>
      <p:sp>
        <p:nvSpPr>
          <p:cNvPr id="6" name="Date Placeholder 5"/>
          <p:cNvSpPr>
            <a:spLocks noGrp="1"/>
          </p:cNvSpPr>
          <p:nvPr>
            <p:ph type="dt" sz="half" idx="10"/>
          </p:nvPr>
        </p:nvSpPr>
        <p:spPr/>
        <p:txBody>
          <a:bodyPr/>
          <a:lstStyle/>
          <a:p>
            <a:pPr>
              <a:defRPr/>
            </a:pPr>
            <a:r>
              <a:rPr lang="en-US" smtClean="0"/>
              <a:t>Monday, Oct. 8, 2012</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76</a:t>
            </a:fld>
            <a:endParaRPr lang="en-US"/>
          </a:p>
        </p:txBody>
      </p:sp>
      <p:sp>
        <p:nvSpPr>
          <p:cNvPr id="8" name="Footer Placeholder 7"/>
          <p:cNvSpPr>
            <a:spLocks noGrp="1"/>
          </p:cNvSpPr>
          <p:nvPr>
            <p:ph type="ftr" sz="quarter" idx="11"/>
          </p:nvPr>
        </p:nvSpPr>
        <p:spPr/>
        <p:txBody>
          <a:bodyPr/>
          <a:lstStyle/>
          <a:p>
            <a:pPr>
              <a:defRPr/>
            </a:pPr>
            <a:r>
              <a:rPr lang="en-US" smtClean="0"/>
              <a:t>PHYS 3313-001, Fall 2012                      Dr. Jaehoon Yu</a:t>
            </a:r>
            <a:endParaRPr lang="en-US"/>
          </a:p>
        </p:txBody>
      </p:sp>
      <p:graphicFrame>
        <p:nvGraphicFramePr>
          <p:cNvPr id="431106" name="Object 2"/>
          <p:cNvGraphicFramePr>
            <a:graphicFrameLocks noChangeAspect="1"/>
          </p:cNvGraphicFramePr>
          <p:nvPr/>
        </p:nvGraphicFramePr>
        <p:xfrm>
          <a:off x="3733800" y="2895600"/>
          <a:ext cx="873125" cy="582613"/>
        </p:xfrm>
        <a:graphic>
          <a:graphicData uri="http://schemas.openxmlformats.org/presentationml/2006/ole">
            <p:oleObj spid="_x0000_s339970" name="Equation" r:id="rId3" imgW="266700" imgH="177800" progId="Equation.DSMT4">
              <p:embed/>
            </p:oleObj>
          </a:graphicData>
        </a:graphic>
      </p:graphicFrame>
      <p:graphicFrame>
        <p:nvGraphicFramePr>
          <p:cNvPr id="431107" name="Object 3"/>
          <p:cNvGraphicFramePr>
            <a:graphicFrameLocks noChangeAspect="1"/>
          </p:cNvGraphicFramePr>
          <p:nvPr/>
        </p:nvGraphicFramePr>
        <p:xfrm>
          <a:off x="2209800" y="4724400"/>
          <a:ext cx="1235075" cy="673100"/>
        </p:xfrm>
        <a:graphic>
          <a:graphicData uri="http://schemas.openxmlformats.org/presentationml/2006/ole">
            <p:oleObj spid="_x0000_s339971" name="Equation" r:id="rId4" imgW="279400" imgH="152400" progId="Equation.DSMT4">
              <p:embed/>
            </p:oleObj>
          </a:graphicData>
        </a:graphic>
      </p:graphicFrame>
      <p:graphicFrame>
        <p:nvGraphicFramePr>
          <p:cNvPr id="431108" name="Object 4"/>
          <p:cNvGraphicFramePr>
            <a:graphicFrameLocks noChangeAspect="1"/>
          </p:cNvGraphicFramePr>
          <p:nvPr/>
        </p:nvGraphicFramePr>
        <p:xfrm>
          <a:off x="3352800" y="4648200"/>
          <a:ext cx="1403350" cy="896938"/>
        </p:xfrm>
        <a:graphic>
          <a:graphicData uri="http://schemas.openxmlformats.org/presentationml/2006/ole">
            <p:oleObj spid="_x0000_s339972" name="Equation" r:id="rId5" imgW="317500" imgH="203200" progId="Equation.DSMT4">
              <p:embed/>
            </p:oleObj>
          </a:graphicData>
        </a:graphic>
      </p:graphicFrame>
      <p:graphicFrame>
        <p:nvGraphicFramePr>
          <p:cNvPr id="431109" name="Object 5"/>
          <p:cNvGraphicFramePr>
            <a:graphicFrameLocks noChangeAspect="1"/>
          </p:cNvGraphicFramePr>
          <p:nvPr/>
        </p:nvGraphicFramePr>
        <p:xfrm>
          <a:off x="4713287" y="4800600"/>
          <a:ext cx="1458913" cy="728662"/>
        </p:xfrm>
        <a:graphic>
          <a:graphicData uri="http://schemas.openxmlformats.org/presentationml/2006/ole">
            <p:oleObj spid="_x0000_s339973" name="Equation" r:id="rId6" imgW="330200" imgH="165100" progId="Equation.DSMT4">
              <p:embed/>
            </p:oleObj>
          </a:graphicData>
        </a:graphic>
      </p:graphicFrame>
      <p:graphicFrame>
        <p:nvGraphicFramePr>
          <p:cNvPr id="431110" name="Object 6"/>
          <p:cNvGraphicFramePr>
            <a:graphicFrameLocks noChangeAspect="1"/>
          </p:cNvGraphicFramePr>
          <p:nvPr/>
        </p:nvGraphicFramePr>
        <p:xfrm>
          <a:off x="6140450" y="4648200"/>
          <a:ext cx="1403350" cy="896938"/>
        </p:xfrm>
        <a:graphic>
          <a:graphicData uri="http://schemas.openxmlformats.org/presentationml/2006/ole">
            <p:oleObj spid="_x0000_s339974" name="Equation" r:id="rId7" imgW="317500" imgH="203200" progId="Equation.DSMT4">
              <p:embed/>
            </p:oleObj>
          </a:graphicData>
        </a:graphic>
      </p:graphicFrame>
      <p:graphicFrame>
        <p:nvGraphicFramePr>
          <p:cNvPr id="431113" name="Object 9"/>
          <p:cNvGraphicFramePr>
            <a:graphicFrameLocks noChangeAspect="1"/>
          </p:cNvGraphicFramePr>
          <p:nvPr/>
        </p:nvGraphicFramePr>
        <p:xfrm>
          <a:off x="4564063" y="2590800"/>
          <a:ext cx="541337" cy="1371600"/>
        </p:xfrm>
        <a:graphic>
          <a:graphicData uri="http://schemas.openxmlformats.org/presentationml/2006/ole">
            <p:oleObj spid="_x0000_s339975" name="Equation" r:id="rId8" imgW="165100" imgH="41910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left)">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wipe(left)">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31106"/>
                                        </p:tgtEl>
                                        <p:attrNameLst>
                                          <p:attrName>style.visibility</p:attrName>
                                        </p:attrNameLst>
                                      </p:cBhvr>
                                      <p:to>
                                        <p:strVal val="visible"/>
                                      </p:to>
                                    </p:set>
                                    <p:animEffect transition="in" filter="wipe(left)">
                                      <p:cBhvr>
                                        <p:cTn id="17" dur="500"/>
                                        <p:tgtEl>
                                          <p:spTgt spid="43110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31113"/>
                                        </p:tgtEl>
                                        <p:attrNameLst>
                                          <p:attrName>style.visibility</p:attrName>
                                        </p:attrNameLst>
                                      </p:cBhvr>
                                      <p:to>
                                        <p:strVal val="visible"/>
                                      </p:to>
                                    </p:set>
                                    <p:animEffect transition="in" filter="wipe(left)">
                                      <p:cBhvr>
                                        <p:cTn id="22" dur="500"/>
                                        <p:tgtEl>
                                          <p:spTgt spid="4311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483">
                                            <p:txEl>
                                              <p:pRg st="4" end="4"/>
                                            </p:txEl>
                                          </p:spTgt>
                                        </p:tgtEl>
                                        <p:attrNameLst>
                                          <p:attrName>style.visibility</p:attrName>
                                        </p:attrNameLst>
                                      </p:cBhvr>
                                      <p:to>
                                        <p:strVal val="visible"/>
                                      </p:to>
                                    </p:set>
                                    <p:animEffect transition="in" filter="wipe(left)">
                                      <p:cBhvr>
                                        <p:cTn id="27" dur="500"/>
                                        <p:tgtEl>
                                          <p:spTgt spid="204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31107"/>
                                        </p:tgtEl>
                                        <p:attrNameLst>
                                          <p:attrName>style.visibility</p:attrName>
                                        </p:attrNameLst>
                                      </p:cBhvr>
                                      <p:to>
                                        <p:strVal val="visible"/>
                                      </p:to>
                                    </p:set>
                                    <p:animEffect transition="in" filter="wipe(left)">
                                      <p:cBhvr>
                                        <p:cTn id="32" dur="500"/>
                                        <p:tgtEl>
                                          <p:spTgt spid="43110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31108"/>
                                        </p:tgtEl>
                                        <p:attrNameLst>
                                          <p:attrName>style.visibility</p:attrName>
                                        </p:attrNameLst>
                                      </p:cBhvr>
                                      <p:to>
                                        <p:strVal val="visible"/>
                                      </p:to>
                                    </p:set>
                                    <p:animEffect transition="in" filter="wipe(left)">
                                      <p:cBhvr>
                                        <p:cTn id="37" dur="500"/>
                                        <p:tgtEl>
                                          <p:spTgt spid="43110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31109"/>
                                        </p:tgtEl>
                                        <p:attrNameLst>
                                          <p:attrName>style.visibility</p:attrName>
                                        </p:attrNameLst>
                                      </p:cBhvr>
                                      <p:to>
                                        <p:strVal val="visible"/>
                                      </p:to>
                                    </p:set>
                                    <p:animEffect transition="in" filter="wipe(left)">
                                      <p:cBhvr>
                                        <p:cTn id="42" dur="500"/>
                                        <p:tgtEl>
                                          <p:spTgt spid="43110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31110"/>
                                        </p:tgtEl>
                                        <p:attrNameLst>
                                          <p:attrName>style.visibility</p:attrName>
                                        </p:attrNameLst>
                                      </p:cBhvr>
                                      <p:to>
                                        <p:strVal val="visible"/>
                                      </p:to>
                                    </p:set>
                                    <p:animEffect transition="in" filter="wipe(left)">
                                      <p:cBhvr>
                                        <p:cTn id="47" dur="500"/>
                                        <p:tgtEl>
                                          <p:spTgt spid="431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6" name="Picture 14" descr="0508"/>
          <p:cNvPicPr>
            <a:picLocks noChangeAspect="1" noChangeArrowheads="1"/>
          </p:cNvPicPr>
          <p:nvPr/>
        </p:nvPicPr>
        <p:blipFill>
          <a:blip r:embed="rId3"/>
          <a:srcRect b="3606"/>
          <a:stretch>
            <a:fillRect/>
          </a:stretch>
        </p:blipFill>
        <p:spPr bwMode="auto">
          <a:xfrm>
            <a:off x="5338763" y="2971800"/>
            <a:ext cx="3500437" cy="3352800"/>
          </a:xfrm>
          <a:prstGeom prst="rect">
            <a:avLst/>
          </a:prstGeom>
          <a:noFill/>
          <a:ln w="9525">
            <a:noFill/>
            <a:miter lim="800000"/>
            <a:headEnd/>
            <a:tailEnd/>
          </a:ln>
        </p:spPr>
      </p:pic>
      <p:sp>
        <p:nvSpPr>
          <p:cNvPr id="21507" name="Rectangle 2"/>
          <p:cNvSpPr>
            <a:spLocks noGrp="1" noChangeArrowheads="1"/>
          </p:cNvSpPr>
          <p:nvPr>
            <p:ph type="title"/>
          </p:nvPr>
        </p:nvSpPr>
        <p:spPr>
          <a:xfrm>
            <a:off x="457200" y="0"/>
            <a:ext cx="8229600" cy="788987"/>
          </a:xfrm>
        </p:spPr>
        <p:txBody>
          <a:bodyPr/>
          <a:lstStyle/>
          <a:p>
            <a:pPr eaLnBrk="1" hangingPunct="1"/>
            <a:r>
              <a:rPr lang="en-US" sz="4000" dirty="0" smtClean="0">
                <a:cs typeface="ＭＳ Ｐゴシック" pitchFamily="-84" charset="-128"/>
              </a:rPr>
              <a:t>Bohr’</a:t>
            </a:r>
            <a:r>
              <a:rPr lang="en-US" altLang="ja-JP" sz="4000" dirty="0" smtClean="0">
                <a:cs typeface="ＭＳ Ｐゴシック" pitchFamily="-84" charset="-128"/>
              </a:rPr>
              <a:t>s </a:t>
            </a:r>
            <a:r>
              <a:rPr lang="en-US" altLang="ja-JP" sz="4000" dirty="0">
                <a:cs typeface="ＭＳ Ｐゴシック" pitchFamily="-84" charset="-128"/>
              </a:rPr>
              <a:t>Quantization Condition</a:t>
            </a:r>
            <a:endParaRPr lang="en-US" sz="4000" dirty="0">
              <a:cs typeface="ＭＳ Ｐゴシック" pitchFamily="-84" charset="-128"/>
            </a:endParaRPr>
          </a:p>
        </p:txBody>
      </p:sp>
      <p:sp>
        <p:nvSpPr>
          <p:cNvPr id="21508" name="Rectangle 3"/>
          <p:cNvSpPr>
            <a:spLocks noGrp="1" noChangeArrowheads="1"/>
          </p:cNvSpPr>
          <p:nvPr>
            <p:ph type="body" sz="half" idx="1"/>
          </p:nvPr>
        </p:nvSpPr>
        <p:spPr>
          <a:xfrm>
            <a:off x="228600" y="762000"/>
            <a:ext cx="8763000" cy="4497388"/>
          </a:xfrm>
        </p:spPr>
        <p:txBody>
          <a:bodyPr/>
          <a:lstStyle/>
          <a:p>
            <a:pPr eaLnBrk="1" hangingPunct="1">
              <a:lnSpc>
                <a:spcPct val="90000"/>
              </a:lnSpc>
            </a:pPr>
            <a:r>
              <a:rPr lang="en-US" sz="2800" dirty="0">
                <a:cs typeface="ＭＳ Ｐゴシック" pitchFamily="-84" charset="-128"/>
              </a:rPr>
              <a:t>One of </a:t>
            </a:r>
            <a:r>
              <a:rPr lang="en-US" sz="2800" dirty="0" smtClean="0">
                <a:cs typeface="ＭＳ Ｐゴシック" pitchFamily="-84" charset="-128"/>
              </a:rPr>
              <a:t>Bohr’</a:t>
            </a:r>
            <a:r>
              <a:rPr lang="en-US" altLang="ja-JP" sz="2800" dirty="0" smtClean="0">
                <a:cs typeface="ＭＳ Ｐゴシック" pitchFamily="-84" charset="-128"/>
              </a:rPr>
              <a:t>s </a:t>
            </a:r>
            <a:r>
              <a:rPr lang="en-US" altLang="ja-JP" sz="2800" dirty="0">
                <a:cs typeface="ＭＳ Ｐゴシック" pitchFamily="-84" charset="-128"/>
              </a:rPr>
              <a:t>assumptions concerning his hydrogen atom model was that the angular momentum of the electron-nucleus system in a stationary state is an integral multiple of </a:t>
            </a:r>
            <a:r>
              <a:rPr lang="en-US" altLang="ja-JP" sz="2800" i="1" dirty="0">
                <a:cs typeface="ＭＳ Ｐゴシック" pitchFamily="-84" charset="-128"/>
              </a:rPr>
              <a:t>h</a:t>
            </a:r>
            <a:r>
              <a:rPr lang="en-US" altLang="ja-JP" sz="2800" dirty="0">
                <a:cs typeface="ＭＳ Ｐゴシック" pitchFamily="-84" charset="-128"/>
              </a:rPr>
              <a:t>/2</a:t>
            </a:r>
            <a:r>
              <a:rPr lang="en-US" altLang="ja-JP" sz="2800" i="1" dirty="0">
                <a:cs typeface="ＭＳ Ｐゴシック" pitchFamily="-84" charset="-128"/>
              </a:rPr>
              <a:t>π</a:t>
            </a:r>
            <a:r>
              <a:rPr lang="en-US" altLang="ja-JP" sz="2800" dirty="0">
                <a:cs typeface="ＭＳ Ｐゴシック" pitchFamily="-84" charset="-128"/>
              </a:rPr>
              <a:t>.</a:t>
            </a:r>
          </a:p>
          <a:p>
            <a:pPr eaLnBrk="1" hangingPunct="1">
              <a:lnSpc>
                <a:spcPct val="90000"/>
              </a:lnSpc>
            </a:pPr>
            <a:r>
              <a:rPr lang="en-US" sz="2800" dirty="0">
                <a:cs typeface="ＭＳ Ｐゴシック" pitchFamily="-84" charset="-128"/>
              </a:rPr>
              <a:t>The electron is a standing wave in an orbit around the proton. This standing wave will have nodes and be an integral number of wavelengths. </a:t>
            </a:r>
          </a:p>
          <a:p>
            <a:pPr eaLnBrk="1" hangingPunct="1">
              <a:lnSpc>
                <a:spcPct val="90000"/>
              </a:lnSpc>
            </a:pPr>
            <a:endParaRPr lang="en-US" sz="2800" dirty="0" smtClean="0">
              <a:cs typeface="ＭＳ Ｐゴシック" pitchFamily="-84" charset="-128"/>
            </a:endParaRPr>
          </a:p>
          <a:p>
            <a:pPr eaLnBrk="1" hangingPunct="1">
              <a:lnSpc>
                <a:spcPct val="90000"/>
              </a:lnSpc>
              <a:buNone/>
            </a:pPr>
            <a:endParaRPr lang="en-US" sz="2800" dirty="0" smtClean="0">
              <a:cs typeface="ＭＳ Ｐゴシック" pitchFamily="-84" charset="-128"/>
            </a:endParaRPr>
          </a:p>
          <a:p>
            <a:pPr eaLnBrk="1" hangingPunct="1">
              <a:lnSpc>
                <a:spcPct val="90000"/>
              </a:lnSpc>
            </a:pPr>
            <a:r>
              <a:rPr lang="en-US" sz="2800" dirty="0">
                <a:cs typeface="ＭＳ Ｐゴシック" pitchFamily="-84" charset="-128"/>
              </a:rPr>
              <a:t>The angular momentum becomes:</a:t>
            </a:r>
          </a:p>
          <a:p>
            <a:pPr eaLnBrk="1" hangingPunct="1">
              <a:lnSpc>
                <a:spcPct val="90000"/>
              </a:lnSpc>
              <a:buFont typeface="Wingdings" pitchFamily="-84" charset="2"/>
              <a:buNone/>
            </a:pPr>
            <a:endParaRPr lang="en-US" sz="2800" dirty="0">
              <a:cs typeface="ＭＳ Ｐゴシック" pitchFamily="-84" charset="-128"/>
            </a:endParaRPr>
          </a:p>
          <a:p>
            <a:pPr eaLnBrk="1" hangingPunct="1">
              <a:lnSpc>
                <a:spcPct val="90000"/>
              </a:lnSpc>
            </a:pPr>
            <a:endParaRPr lang="en-US" sz="2800" dirty="0">
              <a:cs typeface="ＭＳ Ｐゴシック" pitchFamily="-84" charset="-128"/>
            </a:endParaRPr>
          </a:p>
          <a:p>
            <a:pPr eaLnBrk="1" hangingPunct="1">
              <a:lnSpc>
                <a:spcPct val="90000"/>
              </a:lnSpc>
            </a:pPr>
            <a:endParaRPr lang="en-US" sz="2800" dirty="0">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smtClean="0"/>
              <a:t>Monday, Oct. 8, 2012</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77</a:t>
            </a:fld>
            <a:endParaRPr lang="en-US"/>
          </a:p>
        </p:txBody>
      </p:sp>
      <p:sp>
        <p:nvSpPr>
          <p:cNvPr id="9" name="Footer Placeholder 8"/>
          <p:cNvSpPr>
            <a:spLocks noGrp="1"/>
          </p:cNvSpPr>
          <p:nvPr>
            <p:ph type="ftr" sz="quarter" idx="11"/>
          </p:nvPr>
        </p:nvSpPr>
        <p:spPr/>
        <p:txBody>
          <a:bodyPr/>
          <a:lstStyle/>
          <a:p>
            <a:pPr>
              <a:defRPr/>
            </a:pPr>
            <a:r>
              <a:rPr lang="en-US" smtClean="0"/>
              <a:t>PHYS 3313-001, Fall 2012                      Dr. Jaehoon Yu</a:t>
            </a:r>
            <a:endParaRPr lang="en-US"/>
          </a:p>
        </p:txBody>
      </p:sp>
      <p:graphicFrame>
        <p:nvGraphicFramePr>
          <p:cNvPr id="432130" name="Object 2"/>
          <p:cNvGraphicFramePr>
            <a:graphicFrameLocks noChangeAspect="1"/>
          </p:cNvGraphicFramePr>
          <p:nvPr/>
        </p:nvGraphicFramePr>
        <p:xfrm>
          <a:off x="2438400" y="3495675"/>
          <a:ext cx="1108075" cy="390525"/>
        </p:xfrm>
        <a:graphic>
          <a:graphicData uri="http://schemas.openxmlformats.org/presentationml/2006/ole">
            <p:oleObj spid="_x0000_s340994" name="Equation" r:id="rId4" imgW="406400" imgH="165100" progId="Equation.DSMT4">
              <p:embed/>
            </p:oleObj>
          </a:graphicData>
        </a:graphic>
      </p:graphicFrame>
      <p:graphicFrame>
        <p:nvGraphicFramePr>
          <p:cNvPr id="432131" name="Object 3"/>
          <p:cNvGraphicFramePr>
            <a:graphicFrameLocks noChangeAspect="1"/>
          </p:cNvGraphicFramePr>
          <p:nvPr/>
        </p:nvGraphicFramePr>
        <p:xfrm>
          <a:off x="490537" y="5126037"/>
          <a:ext cx="728663" cy="360363"/>
        </p:xfrm>
        <a:graphic>
          <a:graphicData uri="http://schemas.openxmlformats.org/presentationml/2006/ole">
            <p:oleObj spid="_x0000_s340995" name="Equation" r:id="rId5" imgW="266700" imgH="152400" progId="Equation.DSMT4">
              <p:embed/>
            </p:oleObj>
          </a:graphicData>
        </a:graphic>
      </p:graphicFrame>
      <p:graphicFrame>
        <p:nvGraphicFramePr>
          <p:cNvPr id="432132" name="Object 4"/>
          <p:cNvGraphicFramePr>
            <a:graphicFrameLocks noChangeAspect="1"/>
          </p:cNvGraphicFramePr>
          <p:nvPr/>
        </p:nvGraphicFramePr>
        <p:xfrm>
          <a:off x="3505200" y="3429000"/>
          <a:ext cx="935038" cy="420687"/>
        </p:xfrm>
        <a:graphic>
          <a:graphicData uri="http://schemas.openxmlformats.org/presentationml/2006/ole">
            <p:oleObj spid="_x0000_s340996" name="Equation" r:id="rId6" imgW="342900" imgH="177800" progId="Equation.DSMT4">
              <p:embed/>
            </p:oleObj>
          </a:graphicData>
        </a:graphic>
      </p:graphicFrame>
      <p:graphicFrame>
        <p:nvGraphicFramePr>
          <p:cNvPr id="432133" name="Object 5"/>
          <p:cNvGraphicFramePr>
            <a:graphicFrameLocks noChangeAspect="1"/>
          </p:cNvGraphicFramePr>
          <p:nvPr/>
        </p:nvGraphicFramePr>
        <p:xfrm>
          <a:off x="4419600" y="3200400"/>
          <a:ext cx="727075" cy="990600"/>
        </p:xfrm>
        <a:graphic>
          <a:graphicData uri="http://schemas.openxmlformats.org/presentationml/2006/ole">
            <p:oleObj spid="_x0000_s340997" name="Equation" r:id="rId7" imgW="266700" imgH="419100" progId="Equation.DSMT4">
              <p:embed/>
            </p:oleObj>
          </a:graphicData>
        </a:graphic>
      </p:graphicFrame>
      <p:graphicFrame>
        <p:nvGraphicFramePr>
          <p:cNvPr id="432134" name="Object 6"/>
          <p:cNvGraphicFramePr>
            <a:graphicFrameLocks noChangeAspect="1"/>
          </p:cNvGraphicFramePr>
          <p:nvPr/>
        </p:nvGraphicFramePr>
        <p:xfrm>
          <a:off x="1219200" y="5181600"/>
          <a:ext cx="831850" cy="390525"/>
        </p:xfrm>
        <a:graphic>
          <a:graphicData uri="http://schemas.openxmlformats.org/presentationml/2006/ole">
            <p:oleObj spid="_x0000_s340998" name="Equation" r:id="rId8" imgW="304800" imgH="165100" progId="Equation.DSMT4">
              <p:embed/>
            </p:oleObj>
          </a:graphicData>
        </a:graphic>
      </p:graphicFrame>
      <p:graphicFrame>
        <p:nvGraphicFramePr>
          <p:cNvPr id="432135" name="Object 7"/>
          <p:cNvGraphicFramePr>
            <a:graphicFrameLocks noChangeAspect="1"/>
          </p:cNvGraphicFramePr>
          <p:nvPr/>
        </p:nvGraphicFramePr>
        <p:xfrm>
          <a:off x="2022475" y="4876800"/>
          <a:ext cx="1558925" cy="990600"/>
        </p:xfrm>
        <a:graphic>
          <a:graphicData uri="http://schemas.openxmlformats.org/presentationml/2006/ole">
            <p:oleObj spid="_x0000_s340999" name="Equation" r:id="rId9" imgW="571500" imgH="419100" progId="Equation.DSMT4">
              <p:embed/>
            </p:oleObj>
          </a:graphicData>
        </a:graphic>
      </p:graphicFrame>
      <p:graphicFrame>
        <p:nvGraphicFramePr>
          <p:cNvPr id="432136" name="Object 8"/>
          <p:cNvGraphicFramePr>
            <a:graphicFrameLocks noChangeAspect="1"/>
          </p:cNvGraphicFramePr>
          <p:nvPr/>
        </p:nvGraphicFramePr>
        <p:xfrm>
          <a:off x="3581400" y="4876800"/>
          <a:ext cx="1281113" cy="931863"/>
        </p:xfrm>
        <a:graphic>
          <a:graphicData uri="http://schemas.openxmlformats.org/presentationml/2006/ole">
            <p:oleObj spid="_x0000_s341000" name="Equation" r:id="rId10" imgW="469900" imgH="393700" progId="Equation.DSMT4">
              <p:embed/>
            </p:oleObj>
          </a:graphicData>
        </a:graphic>
      </p:graphicFrame>
      <p:graphicFrame>
        <p:nvGraphicFramePr>
          <p:cNvPr id="432137" name="Object 9"/>
          <p:cNvGraphicFramePr>
            <a:graphicFrameLocks noChangeAspect="1"/>
          </p:cNvGraphicFramePr>
          <p:nvPr/>
        </p:nvGraphicFramePr>
        <p:xfrm>
          <a:off x="4800600" y="5105400"/>
          <a:ext cx="554037" cy="390525"/>
        </p:xfrm>
        <a:graphic>
          <a:graphicData uri="http://schemas.openxmlformats.org/presentationml/2006/ole">
            <p:oleObj spid="_x0000_s341001" name="Equation" r:id="rId11" imgW="203200" imgH="16510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508">
                                            <p:txEl>
                                              <p:pRg st="0" end="0"/>
                                            </p:txEl>
                                          </p:spTgt>
                                        </p:tgtEl>
                                        <p:attrNameLst>
                                          <p:attrName>style.visibility</p:attrName>
                                        </p:attrNameLst>
                                      </p:cBhvr>
                                      <p:to>
                                        <p:strVal val="visible"/>
                                      </p:to>
                                    </p:set>
                                    <p:animEffect transition="in" filter="wipe(left)">
                                      <p:cBhvr>
                                        <p:cTn id="7" dur="500"/>
                                        <p:tgtEl>
                                          <p:spTgt spid="215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1508">
                                            <p:txEl>
                                              <p:pRg st="1" end="1"/>
                                            </p:txEl>
                                          </p:spTgt>
                                        </p:tgtEl>
                                        <p:attrNameLst>
                                          <p:attrName>style.visibility</p:attrName>
                                        </p:attrNameLst>
                                      </p:cBhvr>
                                      <p:to>
                                        <p:strVal val="visible"/>
                                      </p:to>
                                    </p:set>
                                    <p:animEffect transition="in" filter="wipe(left)">
                                      <p:cBhvr>
                                        <p:cTn id="12" dur="500"/>
                                        <p:tgtEl>
                                          <p:spTgt spid="215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21506"/>
                                        </p:tgtEl>
                                        <p:attrNameLst>
                                          <p:attrName>style.visibility</p:attrName>
                                        </p:attrNameLst>
                                      </p:cBhvr>
                                      <p:to>
                                        <p:strVal val="visible"/>
                                      </p:to>
                                    </p:set>
                                    <p:anim calcmode="lin" valueType="num">
                                      <p:cBhvr>
                                        <p:cTn id="17" dur="500" fill="hold"/>
                                        <p:tgtEl>
                                          <p:spTgt spid="21506"/>
                                        </p:tgtEl>
                                        <p:attrNameLst>
                                          <p:attrName>ppt_w</p:attrName>
                                        </p:attrNameLst>
                                      </p:cBhvr>
                                      <p:tavLst>
                                        <p:tav tm="0">
                                          <p:val>
                                            <p:fltVal val="0"/>
                                          </p:val>
                                        </p:tav>
                                        <p:tav tm="100000">
                                          <p:val>
                                            <p:strVal val="#ppt_w"/>
                                          </p:val>
                                        </p:tav>
                                      </p:tavLst>
                                    </p:anim>
                                    <p:anim calcmode="lin" valueType="num">
                                      <p:cBhvr>
                                        <p:cTn id="18" dur="500" fill="hold"/>
                                        <p:tgtEl>
                                          <p:spTgt spid="21506"/>
                                        </p:tgtEl>
                                        <p:attrNameLst>
                                          <p:attrName>ppt_h</p:attrName>
                                        </p:attrNameLst>
                                      </p:cBhvr>
                                      <p:tavLst>
                                        <p:tav tm="0">
                                          <p:val>
                                            <p:fltVal val="0"/>
                                          </p:val>
                                        </p:tav>
                                        <p:tav tm="100000">
                                          <p:val>
                                            <p:strVal val="#ppt_h"/>
                                          </p:val>
                                        </p:tav>
                                      </p:tavLst>
                                    </p:anim>
                                    <p:animEffect transition="in" filter="fade">
                                      <p:cBhvr>
                                        <p:cTn id="19" dur="500"/>
                                        <p:tgtEl>
                                          <p:spTgt spid="2150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32130"/>
                                        </p:tgtEl>
                                        <p:attrNameLst>
                                          <p:attrName>style.visibility</p:attrName>
                                        </p:attrNameLst>
                                      </p:cBhvr>
                                      <p:to>
                                        <p:strVal val="visible"/>
                                      </p:to>
                                    </p:set>
                                    <p:animEffect transition="in" filter="wipe(left)">
                                      <p:cBhvr>
                                        <p:cTn id="24" dur="500"/>
                                        <p:tgtEl>
                                          <p:spTgt spid="4321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32132"/>
                                        </p:tgtEl>
                                        <p:attrNameLst>
                                          <p:attrName>style.visibility</p:attrName>
                                        </p:attrNameLst>
                                      </p:cBhvr>
                                      <p:to>
                                        <p:strVal val="visible"/>
                                      </p:to>
                                    </p:set>
                                    <p:animEffect transition="in" filter="wipe(left)">
                                      <p:cBhvr>
                                        <p:cTn id="29" dur="500"/>
                                        <p:tgtEl>
                                          <p:spTgt spid="43213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32133"/>
                                        </p:tgtEl>
                                        <p:attrNameLst>
                                          <p:attrName>style.visibility</p:attrName>
                                        </p:attrNameLst>
                                      </p:cBhvr>
                                      <p:to>
                                        <p:strVal val="visible"/>
                                      </p:to>
                                    </p:set>
                                    <p:animEffect transition="in" filter="wipe(left)">
                                      <p:cBhvr>
                                        <p:cTn id="34" dur="500"/>
                                        <p:tgtEl>
                                          <p:spTgt spid="43213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1508">
                                            <p:txEl>
                                              <p:pRg st="4" end="4"/>
                                            </p:txEl>
                                          </p:spTgt>
                                        </p:tgtEl>
                                        <p:attrNameLst>
                                          <p:attrName>style.visibility</p:attrName>
                                        </p:attrNameLst>
                                      </p:cBhvr>
                                      <p:to>
                                        <p:strVal val="visible"/>
                                      </p:to>
                                    </p:set>
                                    <p:animEffect transition="in" filter="wipe(left)">
                                      <p:cBhvr>
                                        <p:cTn id="39" dur="500"/>
                                        <p:tgtEl>
                                          <p:spTgt spid="21508">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432131"/>
                                        </p:tgtEl>
                                        <p:attrNameLst>
                                          <p:attrName>style.visibility</p:attrName>
                                        </p:attrNameLst>
                                      </p:cBhvr>
                                      <p:to>
                                        <p:strVal val="visible"/>
                                      </p:to>
                                    </p:set>
                                    <p:animEffect transition="in" filter="wipe(left)">
                                      <p:cBhvr>
                                        <p:cTn id="44" dur="500"/>
                                        <p:tgtEl>
                                          <p:spTgt spid="43213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32134"/>
                                        </p:tgtEl>
                                        <p:attrNameLst>
                                          <p:attrName>style.visibility</p:attrName>
                                        </p:attrNameLst>
                                      </p:cBhvr>
                                      <p:to>
                                        <p:strVal val="visible"/>
                                      </p:to>
                                    </p:set>
                                    <p:animEffect transition="in" filter="wipe(left)">
                                      <p:cBhvr>
                                        <p:cTn id="49" dur="500"/>
                                        <p:tgtEl>
                                          <p:spTgt spid="43213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432135"/>
                                        </p:tgtEl>
                                        <p:attrNameLst>
                                          <p:attrName>style.visibility</p:attrName>
                                        </p:attrNameLst>
                                      </p:cBhvr>
                                      <p:to>
                                        <p:strVal val="visible"/>
                                      </p:to>
                                    </p:set>
                                    <p:animEffect transition="in" filter="wipe(left)">
                                      <p:cBhvr>
                                        <p:cTn id="54" dur="500"/>
                                        <p:tgtEl>
                                          <p:spTgt spid="43213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432136"/>
                                        </p:tgtEl>
                                        <p:attrNameLst>
                                          <p:attrName>style.visibility</p:attrName>
                                        </p:attrNameLst>
                                      </p:cBhvr>
                                      <p:to>
                                        <p:strVal val="visible"/>
                                      </p:to>
                                    </p:set>
                                    <p:animEffect transition="in" filter="wipe(left)">
                                      <p:cBhvr>
                                        <p:cTn id="59" dur="500"/>
                                        <p:tgtEl>
                                          <p:spTgt spid="43213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432137"/>
                                        </p:tgtEl>
                                        <p:attrNameLst>
                                          <p:attrName>style.visibility</p:attrName>
                                        </p:attrNameLst>
                                      </p:cBhvr>
                                      <p:to>
                                        <p:strVal val="visible"/>
                                      </p:to>
                                    </p:set>
                                    <p:animEffect transition="in" filter="wipe(left)">
                                      <p:cBhvr>
                                        <p:cTn id="64" dur="500"/>
                                        <p:tgtEl>
                                          <p:spTgt spid="432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uild="p"/>
    </p:bld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Rectangle 3"/>
          <p:cNvSpPr txBox="1">
            <a:spLocks noChangeArrowheads="1"/>
          </p:cNvSpPr>
          <p:nvPr/>
        </p:nvSpPr>
        <p:spPr bwMode="auto">
          <a:xfrm>
            <a:off x="381000" y="1676400"/>
            <a:ext cx="8154988" cy="3811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FontTx/>
              <a:buChar char="•"/>
              <a:defRPr/>
            </a:pPr>
            <a:r>
              <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rPr>
              <a:t>What is </a:t>
            </a:r>
            <a:r>
              <a:rPr lang="en-US" sz="2000" kern="0" dirty="0" smtClean="0">
                <a:solidFill>
                  <a:srgbClr val="3333CC"/>
                </a:solidFill>
                <a:latin typeface="+mn-lt"/>
                <a:ea typeface="ＭＳ Ｐゴシック" pitchFamily="-1" charset="-128"/>
                <a:cs typeface="ＭＳ Ｐゴシック" pitchFamily="-1" charset="-128"/>
              </a:rPr>
              <a:t>the formula for De Broglie Wavelength?</a:t>
            </a: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r>
              <a:rPr lang="en-US" sz="2000" kern="0" dirty="0" smtClean="0">
                <a:solidFill>
                  <a:srgbClr val="3333CC"/>
                </a:solidFill>
                <a:latin typeface="+mn-lt"/>
                <a:ea typeface="ＭＳ Ｐゴシック" pitchFamily="-1" charset="-128"/>
                <a:cs typeface="ＭＳ Ｐゴシック" pitchFamily="-1" charset="-128"/>
              </a:rPr>
              <a:t>(a) for a tennis ball, </a:t>
            </a:r>
            <a:r>
              <a:rPr lang="en-US" sz="2000" kern="0" dirty="0" err="1" smtClean="0">
                <a:solidFill>
                  <a:srgbClr val="3333CC"/>
                </a:solidFill>
                <a:latin typeface="+mn-lt"/>
                <a:ea typeface="ＭＳ Ｐゴシック" pitchFamily="-1" charset="-128"/>
                <a:cs typeface="ＭＳ Ｐゴシック" pitchFamily="-1" charset="-128"/>
              </a:rPr>
              <a:t>m</a:t>
            </a:r>
            <a:r>
              <a:rPr lang="en-US" sz="2000" kern="0" dirty="0" smtClean="0">
                <a:solidFill>
                  <a:srgbClr val="3333CC"/>
                </a:solidFill>
                <a:latin typeface="+mn-lt"/>
                <a:ea typeface="ＭＳ Ｐゴシック" pitchFamily="-1" charset="-128"/>
                <a:cs typeface="ＭＳ Ｐゴシック" pitchFamily="-1" charset="-128"/>
              </a:rPr>
              <a:t>=0.057kg.</a:t>
            </a:r>
          </a:p>
          <a:p>
            <a:pPr marL="342900" lvl="0" indent="-342900">
              <a:spcBef>
                <a:spcPct val="20000"/>
              </a:spcBef>
              <a:buFontTx/>
              <a:buChar char="•"/>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endParaRPr lang="en-US" sz="2000" kern="0" dirty="0" smtClean="0">
              <a:solidFill>
                <a:srgbClr val="3333CC"/>
              </a:solidFill>
              <a:latin typeface="+mn-lt"/>
              <a:ea typeface="ＭＳ Ｐゴシック" pitchFamily="-1" charset="-128"/>
              <a:cs typeface="ＭＳ Ｐゴシック" pitchFamily="-1" charset="-128"/>
            </a:endParaRPr>
          </a:p>
          <a:p>
            <a:pPr marL="342900" lvl="0" indent="-342900">
              <a:spcBef>
                <a:spcPct val="20000"/>
              </a:spcBef>
              <a:buFontTx/>
              <a:buChar char="•"/>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r>
              <a:rPr lang="en-US" sz="2000" kern="0" dirty="0" smtClean="0">
                <a:solidFill>
                  <a:srgbClr val="3333CC"/>
                </a:solidFill>
                <a:latin typeface="+mn-lt"/>
                <a:ea typeface="ＭＳ Ｐゴシック" pitchFamily="-1" charset="-128"/>
                <a:cs typeface="ＭＳ Ｐゴシック" pitchFamily="-1" charset="-128"/>
              </a:rPr>
              <a:t>(</a:t>
            </a:r>
            <a:r>
              <a:rPr lang="en-US" sz="2000" kern="0" dirty="0" err="1" smtClean="0">
                <a:solidFill>
                  <a:srgbClr val="3333CC"/>
                </a:solidFill>
                <a:latin typeface="+mn-lt"/>
                <a:ea typeface="ＭＳ Ｐゴシック" pitchFamily="-1" charset="-128"/>
                <a:cs typeface="ＭＳ Ｐゴシック" pitchFamily="-1" charset="-128"/>
              </a:rPr>
              <a:t>b</a:t>
            </a:r>
            <a:r>
              <a:rPr lang="en-US" sz="2000" kern="0" dirty="0" smtClean="0">
                <a:solidFill>
                  <a:srgbClr val="3333CC"/>
                </a:solidFill>
                <a:latin typeface="+mn-lt"/>
                <a:ea typeface="ＭＳ Ｐゴシック" pitchFamily="-1" charset="-128"/>
                <a:cs typeface="ＭＳ Ｐゴシック" pitchFamily="-1" charset="-128"/>
              </a:rPr>
              <a:t>) for electron with 50eV KE, since KE is small, we can use non-relativistic expression of electron momentum!</a:t>
            </a:r>
          </a:p>
          <a:p>
            <a:pPr marL="342900" lvl="0" indent="-342900">
              <a:spcBef>
                <a:spcPct val="20000"/>
              </a:spcBef>
              <a:buFontTx/>
              <a:buChar char="•"/>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endParaRPr lang="en-US" sz="2000" kern="0" dirty="0" smtClean="0">
              <a:solidFill>
                <a:srgbClr val="3333CC"/>
              </a:solidFill>
              <a:latin typeface="+mn-lt"/>
              <a:ea typeface="ＭＳ Ｐゴシック" pitchFamily="-1" charset="-128"/>
              <a:cs typeface="ＭＳ Ｐゴシック" pitchFamily="-1" charset="-128"/>
            </a:endParaRPr>
          </a:p>
          <a:p>
            <a:pPr marL="342900" lvl="0" indent="-342900">
              <a:spcBef>
                <a:spcPct val="20000"/>
              </a:spcBef>
              <a:buFontTx/>
              <a:buChar char="•"/>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r>
              <a:rPr lang="en-US" sz="2000" kern="0" dirty="0" smtClean="0">
                <a:solidFill>
                  <a:srgbClr val="3333CC"/>
                </a:solidFill>
                <a:latin typeface="+mn-lt"/>
                <a:ea typeface="ＭＳ Ｐゴシック" pitchFamily="-1" charset="-128"/>
                <a:cs typeface="ＭＳ Ｐゴシック" pitchFamily="-1" charset="-128"/>
              </a:rPr>
              <a:t>What are the wavelengths of you running at the speed of 2m/s?  What about your car of 2 metric tons at 100mph?  How about the proton with 14TeV kinetic energy?</a:t>
            </a:r>
          </a:p>
          <a:p>
            <a:pPr marL="342900" lvl="0" indent="-342900">
              <a:spcBef>
                <a:spcPct val="20000"/>
              </a:spcBef>
              <a:buFontTx/>
              <a:buChar char="•"/>
              <a:defRPr/>
            </a:pPr>
            <a:r>
              <a:rPr lang="en-US" sz="2000" kern="0" dirty="0" smtClean="0">
                <a:solidFill>
                  <a:srgbClr val="3333CC"/>
                </a:solidFill>
                <a:latin typeface="+mn-lt"/>
                <a:ea typeface="ＭＳ Ｐゴシック" pitchFamily="-1" charset="-128"/>
                <a:cs typeface="ＭＳ Ｐゴシック" pitchFamily="-1" charset="-128"/>
              </a:rPr>
              <a:t>What is the momentum of the photon from a green laser?  </a:t>
            </a: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marR="0" lvl="0" indent="-342900" algn="ctr"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rgbClr val="3333CC"/>
              </a:solidFill>
              <a:effectLst/>
              <a:uLnTx/>
              <a:uFillTx/>
              <a:latin typeface="+mn-lt"/>
              <a:ea typeface="ＭＳ Ｐゴシック" pitchFamily="-1" charset="-128"/>
              <a:cs typeface="ＭＳ Ｐゴシック" pitchFamily="-1" charset="-128"/>
            </a:endParaRPr>
          </a:p>
        </p:txBody>
      </p:sp>
      <p:sp>
        <p:nvSpPr>
          <p:cNvPr id="22530" name="Rectangle 35"/>
          <p:cNvSpPr>
            <a:spLocks noGrp="1" noChangeArrowheads="1"/>
          </p:cNvSpPr>
          <p:nvPr>
            <p:ph type="body" sz="half" idx="1"/>
          </p:nvPr>
        </p:nvSpPr>
        <p:spPr>
          <a:xfrm>
            <a:off x="304800" y="762000"/>
            <a:ext cx="8534400" cy="914400"/>
          </a:xfrm>
        </p:spPr>
        <p:txBody>
          <a:bodyPr/>
          <a:lstStyle/>
          <a:p>
            <a:pPr marL="0" indent="0" eaLnBrk="1" hangingPunct="1">
              <a:spcBef>
                <a:spcPts val="0"/>
              </a:spcBef>
              <a:buNone/>
            </a:pPr>
            <a:r>
              <a:rPr lang="en-US" sz="2000" dirty="0" smtClean="0">
                <a:cs typeface="ＭＳ Ｐゴシック" pitchFamily="-84" charset="-128"/>
              </a:rPr>
              <a:t>Calculate the De Broglie wavelength of (a) a tennis ball of mass 57g traveling 25m/s (about 56mph) and (</a:t>
            </a:r>
            <a:r>
              <a:rPr lang="en-US" sz="2000" dirty="0" err="1" smtClean="0">
                <a:cs typeface="ＭＳ Ｐゴシック" pitchFamily="-84" charset="-128"/>
              </a:rPr>
              <a:t>b</a:t>
            </a:r>
            <a:r>
              <a:rPr lang="en-US" sz="2000" dirty="0" smtClean="0">
                <a:cs typeface="ＭＳ Ｐゴシック" pitchFamily="-84" charset="-128"/>
              </a:rPr>
              <a:t>) an electron with kinetic energy 50eV.</a:t>
            </a:r>
            <a:endParaRPr lang="en-US" sz="2000" dirty="0">
              <a:cs typeface="ＭＳ Ｐゴシック" pitchFamily="-84" charset="-128"/>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dirty="0" smtClean="0">
                <a:cs typeface="ＭＳ Ｐゴシック" pitchFamily="-84" charset="-128"/>
              </a:rPr>
              <a:t>Ex 5.2: De Broglie Wavelength</a:t>
            </a:r>
            <a:endParaRPr lang="en-US"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Monday, Oct. 8, 2012</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78</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graphicFrame>
        <p:nvGraphicFramePr>
          <p:cNvPr id="488459" name="Object 11"/>
          <p:cNvGraphicFramePr>
            <a:graphicFrameLocks noChangeAspect="1"/>
          </p:cNvGraphicFramePr>
          <p:nvPr/>
        </p:nvGraphicFramePr>
        <p:xfrm>
          <a:off x="5334000" y="1524000"/>
          <a:ext cx="920175" cy="920175"/>
        </p:xfrm>
        <a:graphic>
          <a:graphicData uri="http://schemas.openxmlformats.org/presentationml/2006/ole">
            <p:oleObj spid="_x0000_s342018" name="Equation" r:id="rId3" imgW="419100" imgH="419100" progId="Equation.DSMT4">
              <p:embed/>
            </p:oleObj>
          </a:graphicData>
        </a:graphic>
      </p:graphicFrame>
      <p:graphicFrame>
        <p:nvGraphicFramePr>
          <p:cNvPr id="488460" name="Object 12"/>
          <p:cNvGraphicFramePr>
            <a:graphicFrameLocks noChangeAspect="1"/>
          </p:cNvGraphicFramePr>
          <p:nvPr/>
        </p:nvGraphicFramePr>
        <p:xfrm>
          <a:off x="933450" y="2479675"/>
          <a:ext cx="1200150" cy="920750"/>
        </p:xfrm>
        <a:graphic>
          <a:graphicData uri="http://schemas.openxmlformats.org/presentationml/2006/ole">
            <p:oleObj spid="_x0000_s342019" name="Equation" r:id="rId4" imgW="546100" imgH="419100" progId="Equation.DSMT4">
              <p:embed/>
            </p:oleObj>
          </a:graphicData>
        </a:graphic>
      </p:graphicFrame>
      <p:graphicFrame>
        <p:nvGraphicFramePr>
          <p:cNvPr id="488461" name="Object 13"/>
          <p:cNvGraphicFramePr>
            <a:graphicFrameLocks noChangeAspect="1"/>
          </p:cNvGraphicFramePr>
          <p:nvPr/>
        </p:nvGraphicFramePr>
        <p:xfrm>
          <a:off x="609600" y="4343400"/>
          <a:ext cx="1085850" cy="833437"/>
        </p:xfrm>
        <a:graphic>
          <a:graphicData uri="http://schemas.openxmlformats.org/presentationml/2006/ole">
            <p:oleObj spid="_x0000_s342020" name="Equation" r:id="rId5" imgW="546100" imgH="419100" progId="Equation.DSMT4">
              <p:embed/>
            </p:oleObj>
          </a:graphicData>
        </a:graphic>
      </p:graphicFrame>
      <p:graphicFrame>
        <p:nvGraphicFramePr>
          <p:cNvPr id="488462" name="Object 14"/>
          <p:cNvGraphicFramePr>
            <a:graphicFrameLocks noChangeAspect="1"/>
          </p:cNvGraphicFramePr>
          <p:nvPr/>
        </p:nvGraphicFramePr>
        <p:xfrm>
          <a:off x="1633538" y="4343400"/>
          <a:ext cx="1338262" cy="884237"/>
        </p:xfrm>
        <a:graphic>
          <a:graphicData uri="http://schemas.openxmlformats.org/presentationml/2006/ole">
            <p:oleObj spid="_x0000_s342021" name="Equation" r:id="rId6" imgW="673100" imgH="444500" progId="Equation.DSMT4">
              <p:embed/>
            </p:oleObj>
          </a:graphicData>
        </a:graphic>
      </p:graphicFrame>
      <p:graphicFrame>
        <p:nvGraphicFramePr>
          <p:cNvPr id="488463" name="Object 15"/>
          <p:cNvGraphicFramePr>
            <a:graphicFrameLocks noChangeAspect="1"/>
          </p:cNvGraphicFramePr>
          <p:nvPr/>
        </p:nvGraphicFramePr>
        <p:xfrm>
          <a:off x="2979738" y="4322763"/>
          <a:ext cx="1592262" cy="935037"/>
        </p:xfrm>
        <a:graphic>
          <a:graphicData uri="http://schemas.openxmlformats.org/presentationml/2006/ole">
            <p:oleObj spid="_x0000_s342022" name="Equation" r:id="rId7" imgW="800100" imgH="469900" progId="Equation.DSMT4">
              <p:embed/>
            </p:oleObj>
          </a:graphicData>
        </a:graphic>
      </p:graphicFrame>
      <p:graphicFrame>
        <p:nvGraphicFramePr>
          <p:cNvPr id="488464" name="Object 16"/>
          <p:cNvGraphicFramePr>
            <a:graphicFrameLocks noChangeAspect="1"/>
          </p:cNvGraphicFramePr>
          <p:nvPr/>
        </p:nvGraphicFramePr>
        <p:xfrm>
          <a:off x="4494212" y="4343400"/>
          <a:ext cx="4040188" cy="808037"/>
        </p:xfrm>
        <a:graphic>
          <a:graphicData uri="http://schemas.openxmlformats.org/presentationml/2006/ole">
            <p:oleObj spid="_x0000_s342023" name="Equation" r:id="rId8" imgW="2032000" imgH="406400" progId="Equation.DSMT4">
              <p:embed/>
            </p:oleObj>
          </a:graphicData>
        </a:graphic>
      </p:graphicFrame>
      <p:graphicFrame>
        <p:nvGraphicFramePr>
          <p:cNvPr id="488465" name="Object 17"/>
          <p:cNvGraphicFramePr>
            <a:graphicFrameLocks noChangeAspect="1"/>
          </p:cNvGraphicFramePr>
          <p:nvPr/>
        </p:nvGraphicFramePr>
        <p:xfrm>
          <a:off x="2128837" y="2438400"/>
          <a:ext cx="3738563" cy="919162"/>
        </p:xfrm>
        <a:graphic>
          <a:graphicData uri="http://schemas.openxmlformats.org/presentationml/2006/ole">
            <p:oleObj spid="_x0000_s342024" name="Equation" r:id="rId9" imgW="1701800" imgH="41910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left)">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88459"/>
                                        </p:tgtEl>
                                        <p:attrNameLst>
                                          <p:attrName>style.visibility</p:attrName>
                                        </p:attrNameLst>
                                      </p:cBhvr>
                                      <p:to>
                                        <p:strVal val="visible"/>
                                      </p:to>
                                    </p:set>
                                    <p:animEffect transition="in" filter="wipe(left)">
                                      <p:cBhvr>
                                        <p:cTn id="17" dur="500"/>
                                        <p:tgtEl>
                                          <p:spTgt spid="48845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
                                            <p:txEl>
                                              <p:pRg st="1" end="1"/>
                                            </p:txEl>
                                          </p:spTgt>
                                        </p:tgtEl>
                                        <p:attrNameLst>
                                          <p:attrName>style.visibility</p:attrName>
                                        </p:attrNameLst>
                                      </p:cBhvr>
                                      <p:to>
                                        <p:strVal val="visible"/>
                                      </p:to>
                                    </p:set>
                                    <p:animEffect transition="in" filter="wipe(left)">
                                      <p:cBhvr>
                                        <p:cTn id="22" dur="500"/>
                                        <p:tgtEl>
                                          <p:spTgt spid="1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88460"/>
                                        </p:tgtEl>
                                        <p:attrNameLst>
                                          <p:attrName>style.visibility</p:attrName>
                                        </p:attrNameLst>
                                      </p:cBhvr>
                                      <p:to>
                                        <p:strVal val="visible"/>
                                      </p:to>
                                    </p:set>
                                    <p:animEffect transition="in" filter="wipe(left)">
                                      <p:cBhvr>
                                        <p:cTn id="27" dur="500"/>
                                        <p:tgtEl>
                                          <p:spTgt spid="48846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88465"/>
                                        </p:tgtEl>
                                        <p:attrNameLst>
                                          <p:attrName>style.visibility</p:attrName>
                                        </p:attrNameLst>
                                      </p:cBhvr>
                                      <p:to>
                                        <p:strVal val="visible"/>
                                      </p:to>
                                    </p:set>
                                    <p:animEffect transition="in" filter="wipe(left)">
                                      <p:cBhvr>
                                        <p:cTn id="32" dur="500"/>
                                        <p:tgtEl>
                                          <p:spTgt spid="48846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8">
                                            <p:txEl>
                                              <p:pRg st="5" end="5"/>
                                            </p:txEl>
                                          </p:spTgt>
                                        </p:tgtEl>
                                        <p:attrNameLst>
                                          <p:attrName>style.visibility</p:attrName>
                                        </p:attrNameLst>
                                      </p:cBhvr>
                                      <p:to>
                                        <p:strVal val="visible"/>
                                      </p:to>
                                    </p:set>
                                    <p:animEffect transition="in" filter="wipe(left)">
                                      <p:cBhvr>
                                        <p:cTn id="37" dur="500"/>
                                        <p:tgtEl>
                                          <p:spTgt spid="1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88461"/>
                                        </p:tgtEl>
                                        <p:attrNameLst>
                                          <p:attrName>style.visibility</p:attrName>
                                        </p:attrNameLst>
                                      </p:cBhvr>
                                      <p:to>
                                        <p:strVal val="visible"/>
                                      </p:to>
                                    </p:set>
                                    <p:animEffect transition="in" filter="wipe(left)">
                                      <p:cBhvr>
                                        <p:cTn id="42" dur="500"/>
                                        <p:tgtEl>
                                          <p:spTgt spid="48846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88462"/>
                                        </p:tgtEl>
                                        <p:attrNameLst>
                                          <p:attrName>style.visibility</p:attrName>
                                        </p:attrNameLst>
                                      </p:cBhvr>
                                      <p:to>
                                        <p:strVal val="visible"/>
                                      </p:to>
                                    </p:set>
                                    <p:animEffect transition="in" filter="wipe(left)">
                                      <p:cBhvr>
                                        <p:cTn id="47" dur="500"/>
                                        <p:tgtEl>
                                          <p:spTgt spid="48846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88463"/>
                                        </p:tgtEl>
                                        <p:attrNameLst>
                                          <p:attrName>style.visibility</p:attrName>
                                        </p:attrNameLst>
                                      </p:cBhvr>
                                      <p:to>
                                        <p:strVal val="visible"/>
                                      </p:to>
                                    </p:set>
                                    <p:animEffect transition="in" filter="wipe(left)">
                                      <p:cBhvr>
                                        <p:cTn id="52" dur="500"/>
                                        <p:tgtEl>
                                          <p:spTgt spid="48846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88464"/>
                                        </p:tgtEl>
                                        <p:attrNameLst>
                                          <p:attrName>style.visibility</p:attrName>
                                        </p:attrNameLst>
                                      </p:cBhvr>
                                      <p:to>
                                        <p:strVal val="visible"/>
                                      </p:to>
                                    </p:set>
                                    <p:animEffect transition="in" filter="wipe(left)">
                                      <p:cBhvr>
                                        <p:cTn id="57" dur="500"/>
                                        <p:tgtEl>
                                          <p:spTgt spid="48846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18">
                                            <p:txEl>
                                              <p:pRg st="9" end="9"/>
                                            </p:txEl>
                                          </p:spTgt>
                                        </p:tgtEl>
                                        <p:attrNameLst>
                                          <p:attrName>style.visibility</p:attrName>
                                        </p:attrNameLst>
                                      </p:cBhvr>
                                      <p:to>
                                        <p:strVal val="visible"/>
                                      </p:to>
                                    </p:set>
                                    <p:animEffect transition="in" filter="wipe(left)">
                                      <p:cBhvr>
                                        <p:cTn id="62" dur="500"/>
                                        <p:tgtEl>
                                          <p:spTgt spid="18">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18">
                                            <p:txEl>
                                              <p:pRg st="10" end="10"/>
                                            </p:txEl>
                                          </p:spTgt>
                                        </p:tgtEl>
                                        <p:attrNameLst>
                                          <p:attrName>style.visibility</p:attrName>
                                        </p:attrNameLst>
                                      </p:cBhvr>
                                      <p:to>
                                        <p:strVal val="visible"/>
                                      </p:to>
                                    </p:set>
                                    <p:animEffect transition="in" filter="wipe(left)">
                                      <p:cBhvr>
                                        <p:cTn id="67" dur="500"/>
                                        <p:tgtEl>
                                          <p:spTgt spid="1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2530" grpId="0" build="p"/>
    </p:bld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41" name="Picture 1"/>
          <p:cNvPicPr>
            <a:picLocks/>
          </p:cNvPicPr>
          <p:nvPr/>
        </p:nvPicPr>
        <p:blipFill>
          <a:blip r:embed="rId3"/>
          <a:srcRect/>
          <a:stretch>
            <a:fillRect/>
          </a:stretch>
        </p:blipFill>
        <p:spPr bwMode="auto">
          <a:xfrm>
            <a:off x="5800725" y="1695450"/>
            <a:ext cx="2844800" cy="2590800"/>
          </a:xfrm>
          <a:prstGeom prst="rect">
            <a:avLst/>
          </a:prstGeom>
          <a:noFill/>
          <a:ln w="9525">
            <a:noFill/>
            <a:miter lim="800000"/>
            <a:headEnd/>
            <a:tailEnd/>
          </a:ln>
        </p:spPr>
      </p:pic>
      <p:pic>
        <p:nvPicPr>
          <p:cNvPr id="22530" name="Picture 39" descr="0512b"/>
          <p:cNvPicPr preferRelativeResize="0">
            <a:picLocks noChangeAspect="1" noChangeArrowheads="1"/>
          </p:cNvPicPr>
          <p:nvPr/>
        </p:nvPicPr>
        <p:blipFill>
          <a:blip r:embed="rId4"/>
          <a:srcRect b="3253"/>
          <a:stretch>
            <a:fillRect/>
          </a:stretch>
        </p:blipFill>
        <p:spPr bwMode="auto">
          <a:xfrm>
            <a:off x="7315200" y="4445000"/>
            <a:ext cx="1408113" cy="1463675"/>
          </a:xfrm>
          <a:prstGeom prst="rect">
            <a:avLst/>
          </a:prstGeom>
          <a:noFill/>
          <a:ln w="9525">
            <a:noFill/>
            <a:miter lim="800000"/>
            <a:headEnd/>
            <a:tailEnd/>
          </a:ln>
        </p:spPr>
      </p:pic>
      <p:pic>
        <p:nvPicPr>
          <p:cNvPr id="22531" name="Picture 38" descr="0512a"/>
          <p:cNvPicPr preferRelativeResize="0">
            <a:picLocks noChangeAspect="1" noChangeArrowheads="1"/>
          </p:cNvPicPr>
          <p:nvPr/>
        </p:nvPicPr>
        <p:blipFill>
          <a:blip r:embed="rId5"/>
          <a:srcRect b="3250"/>
          <a:stretch>
            <a:fillRect/>
          </a:stretch>
        </p:blipFill>
        <p:spPr bwMode="auto">
          <a:xfrm>
            <a:off x="5867400" y="4441825"/>
            <a:ext cx="1397000" cy="1465263"/>
          </a:xfrm>
          <a:prstGeom prst="rect">
            <a:avLst/>
          </a:prstGeom>
          <a:noFill/>
          <a:ln w="9525">
            <a:noFill/>
            <a:miter lim="800000"/>
            <a:headEnd/>
            <a:tailEnd/>
          </a:ln>
        </p:spPr>
      </p:pic>
      <p:sp>
        <p:nvSpPr>
          <p:cNvPr id="36873" name="Rectangle 9"/>
          <p:cNvSpPr>
            <a:spLocks noGrp="1" noChangeArrowheads="1"/>
          </p:cNvSpPr>
          <p:nvPr>
            <p:ph type="title"/>
          </p:nvPr>
        </p:nvSpPr>
        <p:spPr>
          <a:xfrm>
            <a:off x="457200" y="1"/>
            <a:ext cx="8229600" cy="685800"/>
          </a:xfrm>
        </p:spPr>
        <p:txBody>
          <a:bodyPr/>
          <a:lstStyle/>
          <a:p>
            <a:pPr eaLnBrk="1" hangingPunct="1">
              <a:defRPr/>
            </a:pPr>
            <a:r>
              <a:rPr lang="en-US" dirty="0" smtClean="0">
                <a:cs typeface="+mj-cs"/>
              </a:rPr>
              <a:t>Electron Scattering</a:t>
            </a:r>
          </a:p>
        </p:txBody>
      </p:sp>
      <p:sp>
        <p:nvSpPr>
          <p:cNvPr id="36892" name="Text Box 28"/>
          <p:cNvSpPr txBox="1">
            <a:spLocks noChangeArrowheads="1"/>
          </p:cNvSpPr>
          <p:nvPr/>
        </p:nvSpPr>
        <p:spPr bwMode="auto">
          <a:xfrm>
            <a:off x="1447800" y="3352800"/>
            <a:ext cx="6781800" cy="366713"/>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endParaRPr lang="en-US" sz="1800">
              <a:latin typeface="Arial" charset="0"/>
              <a:ea typeface="ＭＳ Ｐゴシック" charset="0"/>
              <a:cs typeface="+mn-cs"/>
            </a:endParaRPr>
          </a:p>
        </p:txBody>
      </p:sp>
      <p:sp>
        <p:nvSpPr>
          <p:cNvPr id="36894" name="Rectangle 30"/>
          <p:cNvSpPr>
            <a:spLocks noChangeArrowheads="1"/>
          </p:cNvSpPr>
          <p:nvPr/>
        </p:nvSpPr>
        <p:spPr bwMode="auto">
          <a:xfrm>
            <a:off x="0" y="609600"/>
            <a:ext cx="9144000" cy="1066800"/>
          </a:xfrm>
          <a:prstGeom prst="rect">
            <a:avLst/>
          </a:prstGeom>
          <a:noFill/>
          <a:ln>
            <a:noFill/>
          </a:ln>
          <a:effectLst/>
          <a:extLst>
            <a:ext uri="{909E8E84-426E-40dd-AFC4-6F175D3DCCD1}"/>
            <a:ext uri="{91240B29-F687-4f45-9708-019B960494DF}"/>
            <a:ext uri="{AF507438-7753-43e0-B8FC-AC1667EBCBE1}"/>
          </a:extLst>
        </p:spPr>
        <p:txBody>
          <a:bodyPr/>
          <a:lstStyle/>
          <a:p>
            <a:pPr marL="342900" indent="-342900" eaLnBrk="1" hangingPunct="1">
              <a:spcBef>
                <a:spcPct val="20000"/>
              </a:spcBef>
              <a:buClr>
                <a:srgbClr val="3333CC"/>
              </a:buClr>
              <a:buSzPct val="65000"/>
              <a:buFont typeface="Wingdings" charset="0"/>
              <a:buChar char="n"/>
              <a:defRPr/>
            </a:pPr>
            <a:r>
              <a:rPr lang="en-US" dirty="0">
                <a:solidFill>
                  <a:srgbClr val="3333CC"/>
                </a:solidFill>
                <a:latin typeface="+mn-lt"/>
                <a:ea typeface="ＭＳ Ｐゴシック" charset="0"/>
                <a:cs typeface="+mn-cs"/>
              </a:rPr>
              <a:t>Davisson and </a:t>
            </a:r>
            <a:r>
              <a:rPr lang="en-US" dirty="0" err="1">
                <a:solidFill>
                  <a:srgbClr val="3333CC"/>
                </a:solidFill>
                <a:latin typeface="+mn-lt"/>
                <a:ea typeface="ＭＳ Ｐゴシック" charset="0"/>
                <a:cs typeface="+mn-cs"/>
              </a:rPr>
              <a:t>Germer</a:t>
            </a:r>
            <a:r>
              <a:rPr lang="en-US" dirty="0">
                <a:solidFill>
                  <a:srgbClr val="3333CC"/>
                </a:solidFill>
                <a:latin typeface="+mn-lt"/>
                <a:ea typeface="ＭＳ Ｐゴシック" charset="0"/>
                <a:cs typeface="+mn-cs"/>
              </a:rPr>
              <a:t> experimentally observed that electrons were diffracted much like </a:t>
            </a:r>
            <a:r>
              <a:rPr lang="en-US" dirty="0" err="1">
                <a:solidFill>
                  <a:srgbClr val="3333CC"/>
                </a:solidFill>
                <a:latin typeface="+mn-lt"/>
                <a:ea typeface="ＭＳ Ｐゴシック" charset="0"/>
                <a:cs typeface="+mn-cs"/>
              </a:rPr>
              <a:t>x</a:t>
            </a:r>
            <a:r>
              <a:rPr lang="en-US" dirty="0">
                <a:solidFill>
                  <a:srgbClr val="3333CC"/>
                </a:solidFill>
                <a:latin typeface="+mn-lt"/>
                <a:ea typeface="ＭＳ Ｐゴシック" charset="0"/>
                <a:cs typeface="+mn-cs"/>
              </a:rPr>
              <a:t> rays in nickel crystals</a:t>
            </a:r>
            <a:r>
              <a:rPr lang="en-US" dirty="0" smtClean="0">
                <a:solidFill>
                  <a:srgbClr val="3333CC"/>
                </a:solidFill>
                <a:latin typeface="+mn-lt"/>
                <a:ea typeface="ＭＳ Ｐゴシック" charset="0"/>
                <a:cs typeface="+mn-cs"/>
              </a:rPr>
              <a:t>. </a:t>
            </a:r>
            <a:r>
              <a:rPr lang="en-US" dirty="0" err="1" smtClean="0">
                <a:solidFill>
                  <a:srgbClr val="3333CC"/>
                </a:solidFill>
                <a:latin typeface="+mn-lt"/>
                <a:ea typeface="ＭＳ Ｐゴシック" charset="0"/>
                <a:cs typeface="+mn-cs"/>
                <a:sym typeface="Wingdings"/>
              </a:rPr>
              <a:t></a:t>
            </a:r>
            <a:r>
              <a:rPr lang="en-US" dirty="0" smtClean="0">
                <a:solidFill>
                  <a:srgbClr val="3333CC"/>
                </a:solidFill>
                <a:latin typeface="+mn-lt"/>
                <a:ea typeface="ＭＳ Ｐゴシック" charset="0"/>
                <a:cs typeface="+mn-cs"/>
                <a:sym typeface="Wingdings"/>
              </a:rPr>
              <a:t> direct proof of De Broglie wave!</a:t>
            </a:r>
            <a:endParaRPr lang="en-US" dirty="0">
              <a:solidFill>
                <a:srgbClr val="3333CC"/>
              </a:solidFill>
              <a:latin typeface="+mn-lt"/>
              <a:ea typeface="ＭＳ Ｐゴシック" charset="0"/>
              <a:cs typeface="+mn-cs"/>
            </a:endParaRPr>
          </a:p>
        </p:txBody>
      </p:sp>
      <p:sp>
        <p:nvSpPr>
          <p:cNvPr id="22539" name="Rectangle 40"/>
          <p:cNvSpPr>
            <a:spLocks noChangeArrowheads="1"/>
          </p:cNvSpPr>
          <p:nvPr/>
        </p:nvSpPr>
        <p:spPr bwMode="auto">
          <a:xfrm>
            <a:off x="457200" y="4268788"/>
            <a:ext cx="5334000" cy="1754327"/>
          </a:xfrm>
          <a:prstGeom prst="rect">
            <a:avLst/>
          </a:prstGeom>
          <a:noFill/>
          <a:ln w="9525">
            <a:noFill/>
            <a:miter lim="800000"/>
            <a:headEnd/>
            <a:tailEnd/>
          </a:ln>
        </p:spPr>
        <p:txBody>
          <a:bodyPr>
            <a:prstTxWarp prst="textNoShape">
              <a:avLst/>
            </a:prstTxWarp>
            <a:spAutoFit/>
          </a:bodyPr>
          <a:lstStyle/>
          <a:p>
            <a:pPr marL="342900" indent="-342900" eaLnBrk="1" hangingPunct="1">
              <a:spcBef>
                <a:spcPct val="50000"/>
              </a:spcBef>
              <a:buClr>
                <a:srgbClr val="3333CC"/>
              </a:buClr>
              <a:buSzPct val="65000"/>
              <a:buFont typeface="Wingdings" pitchFamily="-84" charset="2"/>
              <a:buChar char="n"/>
            </a:pPr>
            <a:r>
              <a:rPr lang="en-US" sz="1800" dirty="0">
                <a:solidFill>
                  <a:srgbClr val="3333CC"/>
                </a:solidFill>
                <a:latin typeface="+mn-lt"/>
              </a:rPr>
              <a:t>George P. Thomson (1892–1975), son of J. J. Thomson, reported seeing the effects of electron diffraction in transmission experiments. The first target was celluloid, and soon after that gold, aluminum, and platinum were used. The randomly oriented polycrystalline sample of SnO</a:t>
            </a:r>
            <a:r>
              <a:rPr lang="en-US" sz="1800" baseline="-25000" dirty="0">
                <a:solidFill>
                  <a:srgbClr val="3333CC"/>
                </a:solidFill>
                <a:latin typeface="+mn-lt"/>
              </a:rPr>
              <a:t>2</a:t>
            </a:r>
            <a:r>
              <a:rPr lang="en-US" sz="1800" dirty="0">
                <a:solidFill>
                  <a:srgbClr val="3333CC"/>
                </a:solidFill>
                <a:latin typeface="+mn-lt"/>
              </a:rPr>
              <a:t> produces rings as shown in the figure at right.</a:t>
            </a:r>
          </a:p>
        </p:txBody>
      </p:sp>
      <p:pic>
        <p:nvPicPr>
          <p:cNvPr id="22540" name="Picture 1"/>
          <p:cNvPicPr>
            <a:picLocks/>
          </p:cNvPicPr>
          <p:nvPr/>
        </p:nvPicPr>
        <p:blipFill>
          <a:blip r:embed="rId6"/>
          <a:srcRect/>
          <a:stretch>
            <a:fillRect/>
          </a:stretch>
        </p:blipFill>
        <p:spPr bwMode="auto">
          <a:xfrm>
            <a:off x="1066800" y="1524000"/>
            <a:ext cx="3200400" cy="2489200"/>
          </a:xfrm>
          <a:prstGeom prst="rect">
            <a:avLst/>
          </a:prstGeom>
          <a:noFill/>
          <a:ln w="9525">
            <a:noFill/>
            <a:miter lim="800000"/>
            <a:headEnd/>
            <a:tailEnd/>
          </a:ln>
        </p:spPr>
      </p:pic>
      <p:sp>
        <p:nvSpPr>
          <p:cNvPr id="11" name="Date Placeholder 10"/>
          <p:cNvSpPr>
            <a:spLocks noGrp="1"/>
          </p:cNvSpPr>
          <p:nvPr>
            <p:ph type="dt" sz="half" idx="10"/>
          </p:nvPr>
        </p:nvSpPr>
        <p:spPr/>
        <p:txBody>
          <a:bodyPr/>
          <a:lstStyle/>
          <a:p>
            <a:pPr>
              <a:defRPr/>
            </a:pPr>
            <a:r>
              <a:rPr lang="en-US" smtClean="0"/>
              <a:t>Monday, Oct. 8, 2012</a:t>
            </a:r>
            <a:endParaRPr lang="en-US"/>
          </a:p>
        </p:txBody>
      </p:sp>
      <p:sp>
        <p:nvSpPr>
          <p:cNvPr id="12" name="Slide Number Placeholder 11"/>
          <p:cNvSpPr>
            <a:spLocks noGrp="1"/>
          </p:cNvSpPr>
          <p:nvPr>
            <p:ph type="sldNum" sz="quarter" idx="12"/>
          </p:nvPr>
        </p:nvSpPr>
        <p:spPr/>
        <p:txBody>
          <a:bodyPr/>
          <a:lstStyle/>
          <a:p>
            <a:fld id="{FDDAF44D-5BDC-464D-BFC2-357404B9B058}" type="slidenum">
              <a:rPr lang="en-US" smtClean="0"/>
              <a:pPr/>
              <a:t>79</a:t>
            </a:fld>
            <a:endParaRPr lang="en-US"/>
          </a:p>
        </p:txBody>
      </p:sp>
      <p:sp>
        <p:nvSpPr>
          <p:cNvPr id="13" name="Footer Placeholder 12"/>
          <p:cNvSpPr>
            <a:spLocks noGrp="1"/>
          </p:cNvSpPr>
          <p:nvPr>
            <p:ph type="ftr" sz="quarter" idx="11"/>
          </p:nvPr>
        </p:nvSpPr>
        <p:spPr/>
        <p:txBody>
          <a:bodyPr/>
          <a:lstStyle/>
          <a:p>
            <a:pPr>
              <a:defRPr/>
            </a:pPr>
            <a:r>
              <a:rPr lang="en-US" smtClean="0"/>
              <a:t>PHYS 3313-001, Fall 2012                      Dr. Jaehoon Yu</a:t>
            </a:r>
            <a:endParaRPr lang="en-US"/>
          </a:p>
        </p:txBody>
      </p:sp>
      <p:graphicFrame>
        <p:nvGraphicFramePr>
          <p:cNvPr id="433154" name="Object 2"/>
          <p:cNvGraphicFramePr>
            <a:graphicFrameLocks noChangeAspect="1"/>
          </p:cNvGraphicFramePr>
          <p:nvPr/>
        </p:nvGraphicFramePr>
        <p:xfrm>
          <a:off x="4343401" y="1921026"/>
          <a:ext cx="1371600" cy="745974"/>
        </p:xfrm>
        <a:graphic>
          <a:graphicData uri="http://schemas.openxmlformats.org/presentationml/2006/ole">
            <p:oleObj spid="_x0000_s343042" name="Equation" r:id="rId7" imgW="723900" imgH="39370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6894"/>
                                        </p:tgtEl>
                                        <p:attrNameLst>
                                          <p:attrName>style.visibility</p:attrName>
                                        </p:attrNameLst>
                                      </p:cBhvr>
                                      <p:to>
                                        <p:strVal val="visible"/>
                                      </p:to>
                                    </p:set>
                                    <p:animEffect transition="in" filter="wipe(left)">
                                      <p:cBhvr>
                                        <p:cTn id="7" dur="500"/>
                                        <p:tgtEl>
                                          <p:spTgt spid="368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540"/>
                                        </p:tgtEl>
                                        <p:attrNameLst>
                                          <p:attrName>style.visibility</p:attrName>
                                        </p:attrNameLst>
                                      </p:cBhvr>
                                      <p:to>
                                        <p:strVal val="visible"/>
                                      </p:to>
                                    </p:set>
                                    <p:animEffect transition="in" filter="wipe(down)">
                                      <p:cBhvr>
                                        <p:cTn id="12" dur="500"/>
                                        <p:tgtEl>
                                          <p:spTgt spid="2254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22541"/>
                                        </p:tgtEl>
                                        <p:attrNameLst>
                                          <p:attrName>style.visibility</p:attrName>
                                        </p:attrNameLst>
                                      </p:cBhvr>
                                      <p:to>
                                        <p:strVal val="visible"/>
                                      </p:to>
                                    </p:set>
                                    <p:anim calcmode="lin" valueType="num">
                                      <p:cBhvr>
                                        <p:cTn id="17" dur="500" fill="hold"/>
                                        <p:tgtEl>
                                          <p:spTgt spid="22541"/>
                                        </p:tgtEl>
                                        <p:attrNameLst>
                                          <p:attrName>ppt_w</p:attrName>
                                        </p:attrNameLst>
                                      </p:cBhvr>
                                      <p:tavLst>
                                        <p:tav tm="0">
                                          <p:val>
                                            <p:fltVal val="0"/>
                                          </p:val>
                                        </p:tav>
                                        <p:tav tm="100000">
                                          <p:val>
                                            <p:strVal val="#ppt_w"/>
                                          </p:val>
                                        </p:tav>
                                      </p:tavLst>
                                    </p:anim>
                                    <p:anim calcmode="lin" valueType="num">
                                      <p:cBhvr>
                                        <p:cTn id="18" dur="500" fill="hold"/>
                                        <p:tgtEl>
                                          <p:spTgt spid="22541"/>
                                        </p:tgtEl>
                                        <p:attrNameLst>
                                          <p:attrName>ppt_h</p:attrName>
                                        </p:attrNameLst>
                                      </p:cBhvr>
                                      <p:tavLst>
                                        <p:tav tm="0">
                                          <p:val>
                                            <p:fltVal val="0"/>
                                          </p:val>
                                        </p:tav>
                                        <p:tav tm="100000">
                                          <p:val>
                                            <p:strVal val="#ppt_h"/>
                                          </p:val>
                                        </p:tav>
                                      </p:tavLst>
                                    </p:anim>
                                    <p:animEffect transition="in" filter="fade">
                                      <p:cBhvr>
                                        <p:cTn id="19" dur="500"/>
                                        <p:tgtEl>
                                          <p:spTgt spid="2254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33154"/>
                                        </p:tgtEl>
                                        <p:attrNameLst>
                                          <p:attrName>style.visibility</p:attrName>
                                        </p:attrNameLst>
                                      </p:cBhvr>
                                      <p:to>
                                        <p:strVal val="visible"/>
                                      </p:to>
                                    </p:set>
                                    <p:animEffect transition="in" filter="wipe(left)">
                                      <p:cBhvr>
                                        <p:cTn id="24" dur="500"/>
                                        <p:tgtEl>
                                          <p:spTgt spid="43315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2539"/>
                                        </p:tgtEl>
                                        <p:attrNameLst>
                                          <p:attrName>style.visibility</p:attrName>
                                        </p:attrNameLst>
                                      </p:cBhvr>
                                      <p:to>
                                        <p:strVal val="visible"/>
                                      </p:to>
                                    </p:set>
                                    <p:animEffect transition="in" filter="wipe(left)">
                                      <p:cBhvr>
                                        <p:cTn id="29" dur="500"/>
                                        <p:tgtEl>
                                          <p:spTgt spid="2253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childTnLst>
                                    <p:set>
                                      <p:cBhvr>
                                        <p:cTn id="33" dur="1" fill="hold">
                                          <p:stCondLst>
                                            <p:cond delay="0"/>
                                          </p:stCondLst>
                                        </p:cTn>
                                        <p:tgtEl>
                                          <p:spTgt spid="22531"/>
                                        </p:tgtEl>
                                        <p:attrNameLst>
                                          <p:attrName>style.visibility</p:attrName>
                                        </p:attrNameLst>
                                      </p:cBhvr>
                                      <p:to>
                                        <p:strVal val="visible"/>
                                      </p:to>
                                    </p:set>
                                    <p:anim calcmode="lin" valueType="num">
                                      <p:cBhvr>
                                        <p:cTn id="34" dur="500" fill="hold"/>
                                        <p:tgtEl>
                                          <p:spTgt spid="22531"/>
                                        </p:tgtEl>
                                        <p:attrNameLst>
                                          <p:attrName>ppt_w</p:attrName>
                                        </p:attrNameLst>
                                      </p:cBhvr>
                                      <p:tavLst>
                                        <p:tav tm="0">
                                          <p:val>
                                            <p:fltVal val="0"/>
                                          </p:val>
                                        </p:tav>
                                        <p:tav tm="100000">
                                          <p:val>
                                            <p:strVal val="#ppt_w"/>
                                          </p:val>
                                        </p:tav>
                                      </p:tavLst>
                                    </p:anim>
                                    <p:anim calcmode="lin" valueType="num">
                                      <p:cBhvr>
                                        <p:cTn id="35" dur="500" fill="hold"/>
                                        <p:tgtEl>
                                          <p:spTgt spid="22531"/>
                                        </p:tgtEl>
                                        <p:attrNameLst>
                                          <p:attrName>ppt_h</p:attrName>
                                        </p:attrNameLst>
                                      </p:cBhvr>
                                      <p:tavLst>
                                        <p:tav tm="0">
                                          <p:val>
                                            <p:fltVal val="0"/>
                                          </p:val>
                                        </p:tav>
                                        <p:tav tm="100000">
                                          <p:val>
                                            <p:strVal val="#ppt_h"/>
                                          </p:val>
                                        </p:tav>
                                      </p:tavLst>
                                    </p:anim>
                                    <p:animEffect transition="in" filter="fade">
                                      <p:cBhvr>
                                        <p:cTn id="36" dur="500"/>
                                        <p:tgtEl>
                                          <p:spTgt spid="2253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22530"/>
                                        </p:tgtEl>
                                        <p:attrNameLst>
                                          <p:attrName>style.visibility</p:attrName>
                                        </p:attrNameLst>
                                      </p:cBhvr>
                                      <p:to>
                                        <p:strVal val="visible"/>
                                      </p:to>
                                    </p:set>
                                    <p:anim calcmode="lin" valueType="num">
                                      <p:cBhvr>
                                        <p:cTn id="41" dur="500" fill="hold"/>
                                        <p:tgtEl>
                                          <p:spTgt spid="22530"/>
                                        </p:tgtEl>
                                        <p:attrNameLst>
                                          <p:attrName>ppt_w</p:attrName>
                                        </p:attrNameLst>
                                      </p:cBhvr>
                                      <p:tavLst>
                                        <p:tav tm="0">
                                          <p:val>
                                            <p:fltVal val="0"/>
                                          </p:val>
                                        </p:tav>
                                        <p:tav tm="100000">
                                          <p:val>
                                            <p:strVal val="#ppt_w"/>
                                          </p:val>
                                        </p:tav>
                                      </p:tavLst>
                                    </p:anim>
                                    <p:anim calcmode="lin" valueType="num">
                                      <p:cBhvr>
                                        <p:cTn id="42" dur="500" fill="hold"/>
                                        <p:tgtEl>
                                          <p:spTgt spid="22530"/>
                                        </p:tgtEl>
                                        <p:attrNameLst>
                                          <p:attrName>ppt_h</p:attrName>
                                        </p:attrNameLst>
                                      </p:cBhvr>
                                      <p:tavLst>
                                        <p:tav tm="0">
                                          <p:val>
                                            <p:fltVal val="0"/>
                                          </p:val>
                                        </p:tav>
                                        <p:tav tm="100000">
                                          <p:val>
                                            <p:strVal val="#ppt_h"/>
                                          </p:val>
                                        </p:tav>
                                      </p:tavLst>
                                    </p:anim>
                                    <p:animEffect transition="in" filter="fade">
                                      <p:cBhvr>
                                        <p:cTn id="43"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94" grpId="0"/>
      <p:bldP spid="22539"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1"/>
            <a:ext cx="8229600" cy="838200"/>
          </a:xfrm>
        </p:spPr>
        <p:txBody>
          <a:bodyPr/>
          <a:lstStyle/>
          <a:p>
            <a:pPr eaLnBrk="1" hangingPunct="1">
              <a:defRPr/>
            </a:pPr>
            <a:r>
              <a:rPr lang="en-US" sz="4000" dirty="0" smtClean="0">
                <a:cs typeface="+mj-cs"/>
              </a:rPr>
              <a:t>Primary Results of Statistical Interpretation</a:t>
            </a:r>
          </a:p>
        </p:txBody>
      </p:sp>
      <p:sp>
        <p:nvSpPr>
          <p:cNvPr id="30722" name="Rectangle 3"/>
          <p:cNvSpPr>
            <a:spLocks noGrp="1" noChangeArrowheads="1"/>
          </p:cNvSpPr>
          <p:nvPr>
            <p:ph type="body" sz="half" idx="1"/>
          </p:nvPr>
        </p:nvSpPr>
        <p:spPr>
          <a:xfrm>
            <a:off x="304800" y="685800"/>
            <a:ext cx="8229600" cy="5181600"/>
          </a:xfrm>
        </p:spPr>
        <p:txBody>
          <a:bodyPr/>
          <a:lstStyle/>
          <a:p>
            <a:pPr eaLnBrk="1" hangingPunct="1">
              <a:lnSpc>
                <a:spcPct val="90000"/>
              </a:lnSpc>
            </a:pPr>
            <a:r>
              <a:rPr lang="en-US" sz="2400" dirty="0" smtClean="0">
                <a:cs typeface="ＭＳ Ｐゴシック" pitchFamily="-84" charset="-128"/>
              </a:rPr>
              <a:t>Culminates in the </a:t>
            </a:r>
            <a:r>
              <a:rPr lang="en-US" sz="2400" b="1" dirty="0" smtClean="0">
                <a:cs typeface="ＭＳ Ｐゴシック" pitchFamily="-84" charset="-128"/>
              </a:rPr>
              <a:t>ideal gas equation</a:t>
            </a:r>
            <a:r>
              <a:rPr lang="en-US" sz="2400" dirty="0" smtClean="0">
                <a:cs typeface="ＭＳ Ｐゴシック" pitchFamily="-84" charset="-128"/>
              </a:rPr>
              <a:t> for </a:t>
            </a:r>
            <a:r>
              <a:rPr lang="en-US" sz="2400" i="1" dirty="0" err="1" smtClean="0">
                <a:cs typeface="ＭＳ Ｐゴシック" pitchFamily="-84" charset="-128"/>
              </a:rPr>
              <a:t>n</a:t>
            </a:r>
            <a:r>
              <a:rPr lang="en-US" sz="2400" dirty="0" smtClean="0">
                <a:cs typeface="ＭＳ Ｐゴシック" pitchFamily="-84" charset="-128"/>
              </a:rPr>
              <a:t> moles of a </a:t>
            </a:r>
            <a:r>
              <a:rPr lang="ja-JP" altLang="en-US" sz="2400" dirty="0" smtClean="0">
                <a:cs typeface="ＭＳ Ｐゴシック" pitchFamily="-84" charset="-128"/>
              </a:rPr>
              <a:t>“</a:t>
            </a:r>
            <a:r>
              <a:rPr lang="en-US" altLang="ja-JP" sz="2400" dirty="0" smtClean="0">
                <a:cs typeface="ＭＳ Ｐゴシック" pitchFamily="-84" charset="-128"/>
              </a:rPr>
              <a:t>simple</a:t>
            </a:r>
            <a:r>
              <a:rPr lang="ja-JP" altLang="en-US" sz="2400" dirty="0" smtClean="0">
                <a:cs typeface="ＭＳ Ｐゴシック" pitchFamily="-84" charset="-128"/>
              </a:rPr>
              <a:t>”</a:t>
            </a:r>
            <a:r>
              <a:rPr lang="en-US" altLang="ja-JP" sz="2400" dirty="0" smtClean="0">
                <a:cs typeface="ＭＳ Ｐゴシック" pitchFamily="-84" charset="-128"/>
              </a:rPr>
              <a:t> gas:</a:t>
            </a:r>
          </a:p>
          <a:p>
            <a:pPr algn="ctr" eaLnBrk="1" hangingPunct="1">
              <a:buFont typeface="Wingdings" pitchFamily="-84" charset="2"/>
              <a:buNone/>
            </a:pPr>
            <a:r>
              <a:rPr lang="en-US" sz="2400" i="1" dirty="0" smtClean="0">
                <a:solidFill>
                  <a:srgbClr val="800000"/>
                </a:solidFill>
                <a:cs typeface="ＭＳ Ｐゴシック" pitchFamily="-84" charset="-128"/>
              </a:rPr>
              <a:t>PV</a:t>
            </a:r>
            <a:r>
              <a:rPr lang="en-US" sz="2400" dirty="0" smtClean="0">
                <a:solidFill>
                  <a:srgbClr val="800000"/>
                </a:solidFill>
                <a:cs typeface="ＭＳ Ｐゴシック" pitchFamily="-84" charset="-128"/>
              </a:rPr>
              <a:t> = </a:t>
            </a:r>
            <a:r>
              <a:rPr lang="en-US" sz="2400" i="1" dirty="0" err="1" smtClean="0">
                <a:solidFill>
                  <a:srgbClr val="800000"/>
                </a:solidFill>
                <a:cs typeface="ＭＳ Ｐゴシック" pitchFamily="-84" charset="-128"/>
              </a:rPr>
              <a:t>nRT</a:t>
            </a:r>
            <a:endParaRPr lang="en-US" sz="2400" i="1" dirty="0" smtClean="0">
              <a:solidFill>
                <a:srgbClr val="800000"/>
              </a:solidFill>
              <a:cs typeface="ＭＳ Ｐゴシック" pitchFamily="-84" charset="-128"/>
            </a:endParaRPr>
          </a:p>
          <a:p>
            <a:pPr algn="ctr" eaLnBrk="1" hangingPunct="1">
              <a:buFont typeface="Wingdings" pitchFamily="-84" charset="2"/>
              <a:buNone/>
            </a:pPr>
            <a:r>
              <a:rPr lang="en-US" sz="1800" dirty="0" smtClean="0">
                <a:cs typeface="ＭＳ Ｐゴシック" pitchFamily="-84" charset="-128"/>
              </a:rPr>
              <a:t>(where </a:t>
            </a:r>
            <a:r>
              <a:rPr lang="en-US" sz="1800" i="1" dirty="0" smtClean="0">
                <a:cs typeface="ＭＳ Ｐゴシック" pitchFamily="-84" charset="-128"/>
              </a:rPr>
              <a:t>R</a:t>
            </a:r>
            <a:r>
              <a:rPr lang="en-US" sz="1800" dirty="0" smtClean="0">
                <a:cs typeface="ＭＳ Ｐゴシック" pitchFamily="-84" charset="-128"/>
              </a:rPr>
              <a:t> is the ideal gas constant, 8.31 J/mol </a:t>
            </a:r>
            <a:r>
              <a:rPr lang="en-US" sz="1800" dirty="0" smtClean="0">
                <a:ea typeface="Arial" pitchFamily="-84" charset="0"/>
                <a:cs typeface="Arial" pitchFamily="-84" charset="0"/>
              </a:rPr>
              <a:t>· K</a:t>
            </a:r>
            <a:r>
              <a:rPr lang="en-US" sz="1800" dirty="0" smtClean="0">
                <a:cs typeface="ＭＳ Ｐゴシック" pitchFamily="-84" charset="-128"/>
              </a:rPr>
              <a:t>)</a:t>
            </a:r>
          </a:p>
          <a:p>
            <a:pPr eaLnBrk="1" hangingPunct="1"/>
            <a:r>
              <a:rPr lang="en-US" sz="2400" dirty="0" smtClean="0">
                <a:solidFill>
                  <a:srgbClr val="FF0000"/>
                </a:solidFill>
                <a:cs typeface="ＭＳ Ｐゴシック" pitchFamily="-84" charset="-128"/>
              </a:rPr>
              <a:t>Average </a:t>
            </a:r>
            <a:r>
              <a:rPr lang="en-US" sz="2400" dirty="0">
                <a:solidFill>
                  <a:srgbClr val="FF0000"/>
                </a:solidFill>
                <a:cs typeface="ＭＳ Ｐゴシック" pitchFamily="-84" charset="-128"/>
              </a:rPr>
              <a:t>molecular kinetic energy directly related to absolute temperature</a:t>
            </a:r>
          </a:p>
          <a:p>
            <a:pPr eaLnBrk="1" hangingPunct="1"/>
            <a:r>
              <a:rPr lang="en-US" sz="2400" b="1" dirty="0">
                <a:solidFill>
                  <a:srgbClr val="FF0000"/>
                </a:solidFill>
                <a:cs typeface="ＭＳ Ｐゴシック" pitchFamily="-84" charset="-128"/>
              </a:rPr>
              <a:t>Internal energy</a:t>
            </a:r>
            <a:r>
              <a:rPr lang="en-US" sz="2400" dirty="0">
                <a:solidFill>
                  <a:srgbClr val="FF0000"/>
                </a:solidFill>
                <a:cs typeface="ＭＳ Ｐゴシック" pitchFamily="-84" charset="-128"/>
              </a:rPr>
              <a:t> </a:t>
            </a:r>
            <a:r>
              <a:rPr lang="en-US" sz="2400" i="1" dirty="0">
                <a:solidFill>
                  <a:srgbClr val="FF0000"/>
                </a:solidFill>
                <a:cs typeface="ＭＳ Ｐゴシック" pitchFamily="-84" charset="-128"/>
              </a:rPr>
              <a:t>U</a:t>
            </a:r>
            <a:r>
              <a:rPr lang="en-US" sz="2400" dirty="0">
                <a:solidFill>
                  <a:srgbClr val="FF0000"/>
                </a:solidFill>
                <a:cs typeface="ＭＳ Ｐゴシック" pitchFamily="-84" charset="-128"/>
              </a:rPr>
              <a:t> directly related to the average molecular kinetic energy</a:t>
            </a:r>
          </a:p>
          <a:p>
            <a:pPr eaLnBrk="1" hangingPunct="1"/>
            <a:r>
              <a:rPr lang="en-US" sz="2400" dirty="0">
                <a:cs typeface="ＭＳ Ｐゴシック" pitchFamily="-84" charset="-128"/>
              </a:rPr>
              <a:t>Internal energy equally distributed among the number of degrees of freedom (</a:t>
            </a:r>
            <a:r>
              <a:rPr lang="en-US" sz="2400" i="1" dirty="0" err="1">
                <a:cs typeface="ＭＳ Ｐゴシック" pitchFamily="-84" charset="-128"/>
              </a:rPr>
              <a:t>f</a:t>
            </a:r>
            <a:r>
              <a:rPr lang="en-US" sz="2400" i="1" baseline="-25000" dirty="0">
                <a:cs typeface="ＭＳ Ｐゴシック" pitchFamily="-84" charset="-128"/>
              </a:rPr>
              <a:t> </a:t>
            </a:r>
            <a:r>
              <a:rPr lang="en-US" sz="2400" dirty="0">
                <a:cs typeface="ＭＳ Ｐゴシック" pitchFamily="-84" charset="-128"/>
              </a:rPr>
              <a:t>) of the system</a:t>
            </a:r>
            <a:endParaRPr lang="en-US" sz="2400" dirty="0" smtClean="0">
              <a:cs typeface="ＭＳ Ｐゴシック" pitchFamily="-84" charset="-128"/>
            </a:endParaRPr>
          </a:p>
          <a:p>
            <a:pPr algn="ctr" eaLnBrk="1" hangingPunct="1">
              <a:buFont typeface="Wingdings" pitchFamily="-84" charset="2"/>
              <a:buNone/>
            </a:pPr>
            <a:endParaRPr lang="en-US" sz="2400" dirty="0" smtClean="0">
              <a:cs typeface="ＭＳ Ｐゴシック" pitchFamily="-84" charset="-128"/>
            </a:endParaRPr>
          </a:p>
          <a:p>
            <a:pPr algn="ctr" eaLnBrk="1" hangingPunct="1">
              <a:buFont typeface="Wingdings" pitchFamily="-84" charset="2"/>
              <a:buNone/>
            </a:pPr>
            <a:r>
              <a:rPr lang="en-US" sz="2400" dirty="0">
                <a:cs typeface="ＭＳ Ｐゴシック" pitchFamily="-84" charset="-128"/>
              </a:rPr>
              <a:t>(</a:t>
            </a:r>
            <a:r>
              <a:rPr lang="en-US" sz="2400" i="1" dirty="0">
                <a:cs typeface="ＭＳ Ｐゴシック" pitchFamily="-84" charset="-128"/>
              </a:rPr>
              <a:t>N</a:t>
            </a:r>
            <a:r>
              <a:rPr lang="en-US" sz="2400" i="1" baseline="-25000" dirty="0">
                <a:cs typeface="ＭＳ Ｐゴシック" pitchFamily="-84" charset="-128"/>
              </a:rPr>
              <a:t>A</a:t>
            </a:r>
            <a:r>
              <a:rPr lang="en-US" sz="2400" dirty="0">
                <a:cs typeface="ＭＳ Ｐゴシック" pitchFamily="-84" charset="-128"/>
              </a:rPr>
              <a:t> = Avogadro</a:t>
            </a:r>
            <a:r>
              <a:rPr lang="ja-JP" altLang="en-US" sz="2400" dirty="0">
                <a:cs typeface="ＭＳ Ｐゴシック" pitchFamily="-84" charset="-128"/>
              </a:rPr>
              <a:t>’</a:t>
            </a:r>
            <a:r>
              <a:rPr lang="en-US" altLang="ja-JP" sz="2400" dirty="0" err="1">
                <a:cs typeface="ＭＳ Ｐゴシック" pitchFamily="-84" charset="-128"/>
              </a:rPr>
              <a:t>s</a:t>
            </a:r>
            <a:r>
              <a:rPr lang="en-US" altLang="ja-JP" sz="2400" dirty="0">
                <a:cs typeface="ＭＳ Ｐゴシック" pitchFamily="-84" charset="-128"/>
              </a:rPr>
              <a:t> Number</a:t>
            </a:r>
            <a:r>
              <a:rPr lang="en-US" altLang="ja-JP" sz="2400" dirty="0" smtClean="0">
                <a:cs typeface="ＭＳ Ｐゴシック" pitchFamily="-84" charset="-128"/>
              </a:rPr>
              <a:t>)</a:t>
            </a:r>
          </a:p>
          <a:p>
            <a:pPr eaLnBrk="1" hangingPunct="1"/>
            <a:r>
              <a:rPr lang="en-US" sz="2400" dirty="0" smtClean="0">
                <a:cs typeface="ＭＳ Ｐゴシック" pitchFamily="-84" charset="-128"/>
              </a:rPr>
              <a:t>And many others</a:t>
            </a:r>
            <a:endParaRPr lang="en-US" sz="2400" dirty="0">
              <a:cs typeface="ＭＳ Ｐゴシック" pitchFamily="-84" charset="-128"/>
            </a:endParaRPr>
          </a:p>
        </p:txBody>
      </p:sp>
      <p:pic>
        <p:nvPicPr>
          <p:cNvPr id="30723" name="Picture 12"/>
          <p:cNvPicPr preferRelativeResize="0">
            <a:picLocks noChangeAspect="1" noChangeArrowheads="1"/>
          </p:cNvPicPr>
          <p:nvPr/>
        </p:nvPicPr>
        <p:blipFill>
          <a:blip r:embed="rId2"/>
          <a:srcRect/>
          <a:stretch>
            <a:fillRect/>
          </a:stretch>
        </p:blipFill>
        <p:spPr bwMode="auto">
          <a:xfrm>
            <a:off x="3673475" y="3886200"/>
            <a:ext cx="3108325" cy="79375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r>
              <a:rPr lang="en-US" smtClean="0"/>
              <a:t>Monday, Oct. 8, 2012</a:t>
            </a:r>
            <a:endParaRPr lang="en-US"/>
          </a:p>
        </p:txBody>
      </p:sp>
      <p:sp>
        <p:nvSpPr>
          <p:cNvPr id="6" name="Slide Number Placeholder 5"/>
          <p:cNvSpPr>
            <a:spLocks noGrp="1"/>
          </p:cNvSpPr>
          <p:nvPr>
            <p:ph type="sldNum" sz="quarter" idx="12"/>
          </p:nvPr>
        </p:nvSpPr>
        <p:spPr/>
        <p:txBody>
          <a:bodyPr/>
          <a:lstStyle/>
          <a:p>
            <a:fld id="{B0A584D5-84B3-7C44-9FA7-F640A0B6EDEF}" type="slidenum">
              <a:rPr lang="en-US" smtClean="0"/>
              <a:pPr/>
              <a:t>8</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722">
                                            <p:txEl>
                                              <p:pRg st="0" end="0"/>
                                            </p:txEl>
                                          </p:spTgt>
                                        </p:tgtEl>
                                        <p:attrNameLst>
                                          <p:attrName>style.visibility</p:attrName>
                                        </p:attrNameLst>
                                      </p:cBhvr>
                                      <p:to>
                                        <p:strVal val="visible"/>
                                      </p:to>
                                    </p:set>
                                    <p:animEffect transition="in" filter="wipe(left)">
                                      <p:cBhvr>
                                        <p:cTn id="7" dur="500"/>
                                        <p:tgtEl>
                                          <p:spTgt spid="307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0722">
                                            <p:txEl>
                                              <p:pRg st="1" end="1"/>
                                            </p:txEl>
                                          </p:spTgt>
                                        </p:tgtEl>
                                        <p:attrNameLst>
                                          <p:attrName>style.visibility</p:attrName>
                                        </p:attrNameLst>
                                      </p:cBhvr>
                                      <p:to>
                                        <p:strVal val="visible"/>
                                      </p:to>
                                    </p:set>
                                    <p:animEffect transition="in" filter="wipe(left)">
                                      <p:cBhvr>
                                        <p:cTn id="12" dur="500"/>
                                        <p:tgtEl>
                                          <p:spTgt spid="307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0722">
                                            <p:txEl>
                                              <p:pRg st="2" end="2"/>
                                            </p:txEl>
                                          </p:spTgt>
                                        </p:tgtEl>
                                        <p:attrNameLst>
                                          <p:attrName>style.visibility</p:attrName>
                                        </p:attrNameLst>
                                      </p:cBhvr>
                                      <p:to>
                                        <p:strVal val="visible"/>
                                      </p:to>
                                    </p:set>
                                    <p:animEffect transition="in" filter="wipe(left)">
                                      <p:cBhvr>
                                        <p:cTn id="17" dur="500"/>
                                        <p:tgtEl>
                                          <p:spTgt spid="307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0722">
                                            <p:txEl>
                                              <p:pRg st="3" end="3"/>
                                            </p:txEl>
                                          </p:spTgt>
                                        </p:tgtEl>
                                        <p:attrNameLst>
                                          <p:attrName>style.visibility</p:attrName>
                                        </p:attrNameLst>
                                      </p:cBhvr>
                                      <p:to>
                                        <p:strVal val="visible"/>
                                      </p:to>
                                    </p:set>
                                    <p:animEffect transition="in" filter="wipe(left)">
                                      <p:cBhvr>
                                        <p:cTn id="22" dur="500"/>
                                        <p:tgtEl>
                                          <p:spTgt spid="307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0722">
                                            <p:txEl>
                                              <p:pRg st="4" end="4"/>
                                            </p:txEl>
                                          </p:spTgt>
                                        </p:tgtEl>
                                        <p:attrNameLst>
                                          <p:attrName>style.visibility</p:attrName>
                                        </p:attrNameLst>
                                      </p:cBhvr>
                                      <p:to>
                                        <p:strVal val="visible"/>
                                      </p:to>
                                    </p:set>
                                    <p:animEffect transition="in" filter="wipe(left)">
                                      <p:cBhvr>
                                        <p:cTn id="27" dur="500"/>
                                        <p:tgtEl>
                                          <p:spTgt spid="3072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0722">
                                            <p:txEl>
                                              <p:pRg st="5" end="5"/>
                                            </p:txEl>
                                          </p:spTgt>
                                        </p:tgtEl>
                                        <p:attrNameLst>
                                          <p:attrName>style.visibility</p:attrName>
                                        </p:attrNameLst>
                                      </p:cBhvr>
                                      <p:to>
                                        <p:strVal val="visible"/>
                                      </p:to>
                                    </p:set>
                                    <p:animEffect transition="in" filter="wipe(left)">
                                      <p:cBhvr>
                                        <p:cTn id="32" dur="500"/>
                                        <p:tgtEl>
                                          <p:spTgt spid="3072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0723"/>
                                        </p:tgtEl>
                                        <p:attrNameLst>
                                          <p:attrName>style.visibility</p:attrName>
                                        </p:attrNameLst>
                                      </p:cBhvr>
                                      <p:to>
                                        <p:strVal val="visible"/>
                                      </p:to>
                                    </p:set>
                                    <p:animEffect transition="in" filter="wipe(left)">
                                      <p:cBhvr>
                                        <p:cTn id="37" dur="500"/>
                                        <p:tgtEl>
                                          <p:spTgt spid="307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0722">
                                            <p:txEl>
                                              <p:pRg st="7" end="7"/>
                                            </p:txEl>
                                          </p:spTgt>
                                        </p:tgtEl>
                                        <p:attrNameLst>
                                          <p:attrName>style.visibility</p:attrName>
                                        </p:attrNameLst>
                                      </p:cBhvr>
                                      <p:to>
                                        <p:strVal val="visible"/>
                                      </p:to>
                                    </p:set>
                                    <p:animEffect transition="in" filter="wipe(left)">
                                      <p:cBhvr>
                                        <p:cTn id="42" dur="500"/>
                                        <p:tgtEl>
                                          <p:spTgt spid="3072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0722">
                                            <p:txEl>
                                              <p:pRg st="8" end="8"/>
                                            </p:txEl>
                                          </p:spTgt>
                                        </p:tgtEl>
                                        <p:attrNameLst>
                                          <p:attrName>style.visibility</p:attrName>
                                        </p:attrNameLst>
                                      </p:cBhvr>
                                      <p:to>
                                        <p:strVal val="visible"/>
                                      </p:to>
                                    </p:set>
                                    <p:animEffect transition="in" filter="wipe(left)">
                                      <p:cBhvr>
                                        <p:cTn id="47" dur="500"/>
                                        <p:tgtEl>
                                          <p:spTgt spid="3072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533400"/>
            <a:ext cx="8229600" cy="5486400"/>
          </a:xfrm>
        </p:spPr>
        <p:txBody>
          <a:bodyPr/>
          <a:lstStyle/>
          <a:p>
            <a:r>
              <a:rPr lang="en-US" dirty="0"/>
              <a:t>Photons, which we thought were waves, act particle like (</a:t>
            </a:r>
            <a:r>
              <a:rPr lang="en-US" dirty="0" err="1"/>
              <a:t>eg</a:t>
            </a:r>
            <a:r>
              <a:rPr lang="en-US" dirty="0"/>
              <a:t> Photoelectric effect or Compton Scattering)</a:t>
            </a:r>
          </a:p>
          <a:p>
            <a:r>
              <a:rPr lang="en-US" dirty="0"/>
              <a:t>Electrons, which we thought were particles, act particle like (</a:t>
            </a:r>
            <a:r>
              <a:rPr lang="en-US" dirty="0" err="1"/>
              <a:t>eg</a:t>
            </a:r>
            <a:r>
              <a:rPr lang="en-US" dirty="0"/>
              <a:t> electron scattering) </a:t>
            </a:r>
            <a:endParaRPr lang="en-US" dirty="0" smtClean="0"/>
          </a:p>
          <a:p>
            <a:r>
              <a:rPr lang="en-US" dirty="0" smtClean="0"/>
              <a:t>De Broglie: All matter has intrinsic wavelength.</a:t>
            </a:r>
          </a:p>
          <a:p>
            <a:pPr lvl="1"/>
            <a:r>
              <a:rPr lang="en-US" dirty="0" smtClean="0"/>
              <a:t>Wave length inversely proportional to momentum</a:t>
            </a:r>
          </a:p>
          <a:p>
            <a:pPr lvl="1"/>
            <a:r>
              <a:rPr lang="en-US" dirty="0" smtClean="0"/>
              <a:t>The more massive… the smaller the wavelength… the harder to observe the wavelike properties</a:t>
            </a:r>
          </a:p>
          <a:p>
            <a:pPr lvl="1"/>
            <a:r>
              <a:rPr lang="en-US" dirty="0" smtClean="0"/>
              <a:t>So while photons appear mostly wavelike, electrons (next lightest particle!) appear mostly particle like.</a:t>
            </a:r>
          </a:p>
          <a:p>
            <a:r>
              <a:rPr lang="en-US" dirty="0" smtClean="0"/>
              <a:t>How can we reconcile the wave/particle views?</a:t>
            </a:r>
          </a:p>
          <a:p>
            <a:pPr lvl="1"/>
            <a:endParaRPr lang="en-US" dirty="0"/>
          </a:p>
        </p:txBody>
      </p:sp>
      <p:sp>
        <p:nvSpPr>
          <p:cNvPr id="7" name="Date Placeholder 6"/>
          <p:cNvSpPr>
            <a:spLocks noGrp="1"/>
          </p:cNvSpPr>
          <p:nvPr>
            <p:ph type="dt" sz="half" idx="10"/>
          </p:nvPr>
        </p:nvSpPr>
        <p:spPr/>
        <p:txBody>
          <a:bodyPr/>
          <a:lstStyle/>
          <a:p>
            <a:pPr>
              <a:defRPr/>
            </a:pPr>
            <a:r>
              <a:rPr lang="en-US" smtClean="0"/>
              <a:t>Monday, Oct. 8, 2012</a:t>
            </a:r>
            <a:endParaRPr lang="en-US"/>
          </a:p>
        </p:txBody>
      </p:sp>
      <p:sp>
        <p:nvSpPr>
          <p:cNvPr id="8" name="Footer Placeholder 7"/>
          <p:cNvSpPr>
            <a:spLocks noGrp="1"/>
          </p:cNvSpPr>
          <p:nvPr>
            <p:ph type="ftr" sz="quarter" idx="11"/>
          </p:nvPr>
        </p:nvSpPr>
        <p:spPr/>
        <p:txBody>
          <a:bodyPr/>
          <a:lstStyle/>
          <a:p>
            <a:pPr>
              <a:defRPr/>
            </a:pPr>
            <a:r>
              <a:rPr lang="en-US" smtClean="0"/>
              <a:t>PHYS 3313-001, Fall 2012                      Dr. Jaehoon Yu</a:t>
            </a:r>
            <a:endParaRPr lang="en-US"/>
          </a:p>
        </p:txBody>
      </p:sp>
      <p:sp>
        <p:nvSpPr>
          <p:cNvPr id="9" name="Slide Number Placeholder 8"/>
          <p:cNvSpPr>
            <a:spLocks noGrp="1"/>
          </p:cNvSpPr>
          <p:nvPr>
            <p:ph type="sldNum" sz="quarter" idx="12"/>
          </p:nvPr>
        </p:nvSpPr>
        <p:spPr/>
        <p:txBody>
          <a:bodyPr/>
          <a:lstStyle/>
          <a:p>
            <a:pPr>
              <a:defRPr/>
            </a:pPr>
            <a:fld id="{633D2C0A-C00C-6D49-85C5-A00CF6C3B057}" type="slidenum">
              <a:rPr lang="en-US" smtClean="0"/>
              <a:pPr>
                <a:defRPr/>
              </a:pPr>
              <a:t>80</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2548023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381000" y="838200"/>
            <a:ext cx="8153400" cy="5257800"/>
          </a:xfrm>
        </p:spPr>
        <p:txBody>
          <a:bodyPr/>
          <a:lstStyle/>
          <a:p>
            <a:pPr marL="609600" indent="-609600" eaLnBrk="1" hangingPunct="1">
              <a:buClr>
                <a:srgbClr val="3333CC"/>
              </a:buClr>
              <a:buSzPct val="65000"/>
              <a:buFont typeface="Wingdings" pitchFamily="-84" charset="2"/>
              <a:buChar char="n"/>
            </a:pPr>
            <a:r>
              <a:rPr lang="en-US" sz="2800" dirty="0" smtClean="0">
                <a:solidFill>
                  <a:srgbClr val="3333CC"/>
                </a:solidFill>
              </a:rPr>
              <a:t>De Broglie matter waves suggest a further description. The displacement of a wave is</a:t>
            </a:r>
          </a:p>
          <a:p>
            <a:pPr marL="609600" indent="-609600" eaLnBrk="1" hangingPunct="1">
              <a:buClr>
                <a:srgbClr val="3333CC"/>
              </a:buClr>
              <a:buSzPct val="65000"/>
              <a:buNone/>
            </a:pPr>
            <a:endParaRPr lang="en-US" sz="2800" dirty="0" smtClean="0">
              <a:solidFill>
                <a:srgbClr val="3333CC"/>
              </a:solidFill>
            </a:endParaRPr>
          </a:p>
          <a:p>
            <a:pPr marL="609600" indent="-609600" eaLnBrk="1" hangingPunct="1">
              <a:buClr>
                <a:srgbClr val="3333CC"/>
              </a:buClr>
              <a:buSzPct val="65000"/>
              <a:buFont typeface="Wingdings" pitchFamily="-84" charset="2"/>
              <a:buChar char="n"/>
            </a:pPr>
            <a:r>
              <a:rPr lang="en-US" sz="2800" dirty="0" smtClean="0">
                <a:solidFill>
                  <a:srgbClr val="3333CC"/>
                </a:solidFill>
              </a:rPr>
              <a:t>This is a solution to the wave equation</a:t>
            </a:r>
          </a:p>
          <a:p>
            <a:pPr marL="609600" indent="-609600" eaLnBrk="1" hangingPunct="1">
              <a:buClr>
                <a:srgbClr val="3333CC"/>
              </a:buClr>
              <a:buSzPct val="65000"/>
              <a:buFont typeface="Wingdings" pitchFamily="-84" charset="2"/>
              <a:buChar char="n"/>
            </a:pPr>
            <a:endParaRPr lang="en-US" sz="2800" dirty="0" smtClean="0">
              <a:solidFill>
                <a:srgbClr val="3333CC"/>
              </a:solidFill>
            </a:endParaRPr>
          </a:p>
          <a:p>
            <a:pPr marL="609600" indent="-609600" eaLnBrk="1" hangingPunct="1">
              <a:buClr>
                <a:srgbClr val="3333CC"/>
              </a:buClr>
              <a:buSzPct val="65000"/>
              <a:buFont typeface="Wingdings" pitchFamily="-84" charset="2"/>
              <a:buChar char="n"/>
            </a:pPr>
            <a:endParaRPr lang="en-US" sz="2800" dirty="0" smtClean="0">
              <a:solidFill>
                <a:srgbClr val="3333CC"/>
              </a:solidFill>
            </a:endParaRPr>
          </a:p>
          <a:p>
            <a:pPr marL="609600" indent="-609600" eaLnBrk="1" hangingPunct="1">
              <a:buClr>
                <a:srgbClr val="3333CC"/>
              </a:buClr>
              <a:buSzPct val="65000"/>
              <a:buFont typeface="Wingdings" pitchFamily="-84" charset="2"/>
              <a:buChar char="n"/>
            </a:pPr>
            <a:r>
              <a:rPr lang="en-US" sz="2800" dirty="0" smtClean="0">
                <a:solidFill>
                  <a:srgbClr val="3333CC"/>
                </a:solidFill>
              </a:rPr>
              <a:t>Define the wave number </a:t>
            </a:r>
            <a:r>
              <a:rPr lang="en-US" sz="2800" i="1" dirty="0" err="1" smtClean="0">
                <a:solidFill>
                  <a:srgbClr val="3333CC"/>
                </a:solidFill>
              </a:rPr>
              <a:t>k</a:t>
            </a:r>
            <a:r>
              <a:rPr lang="en-US" sz="2800" dirty="0" smtClean="0">
                <a:solidFill>
                  <a:srgbClr val="3333CC"/>
                </a:solidFill>
              </a:rPr>
              <a:t> and the angular frequency </a:t>
            </a:r>
            <a:r>
              <a:rPr lang="en-US" sz="2800" i="1" dirty="0" err="1" smtClean="0">
                <a:solidFill>
                  <a:srgbClr val="3333CC"/>
                </a:solidFill>
                <a:latin typeface="Symbol" charset="2"/>
                <a:cs typeface="Symbol" charset="2"/>
              </a:rPr>
              <a:t>ω</a:t>
            </a:r>
            <a:r>
              <a:rPr lang="en-US" sz="2800" dirty="0" smtClean="0">
                <a:solidFill>
                  <a:srgbClr val="3333CC"/>
                </a:solidFill>
              </a:rPr>
              <a:t> as:</a:t>
            </a:r>
          </a:p>
          <a:p>
            <a:pPr marL="609600" indent="-609600" eaLnBrk="1" hangingPunct="1">
              <a:buClr>
                <a:srgbClr val="3333CC"/>
              </a:buClr>
              <a:buSzPct val="65000"/>
            </a:pPr>
            <a:endParaRPr lang="en-US" sz="2800" dirty="0" smtClean="0">
              <a:solidFill>
                <a:srgbClr val="3333CC"/>
              </a:solidFill>
            </a:endParaRPr>
          </a:p>
          <a:p>
            <a:pPr marL="609600" indent="-609600" eaLnBrk="1" hangingPunct="1">
              <a:buClr>
                <a:srgbClr val="3333CC"/>
              </a:buClr>
              <a:buSzPct val="65000"/>
              <a:buFont typeface="Wingdings" pitchFamily="-84" charset="2"/>
              <a:buChar char="n"/>
            </a:pPr>
            <a:r>
              <a:rPr lang="en-US" sz="2800" dirty="0" smtClean="0">
                <a:solidFill>
                  <a:srgbClr val="3333CC"/>
                </a:solidFill>
              </a:rPr>
              <a:t>The wave function is now:</a:t>
            </a:r>
            <a:endParaRPr lang="el-GR" sz="2800" dirty="0">
              <a:solidFill>
                <a:srgbClr val="3333CC"/>
              </a:solidFill>
              <a:ea typeface="Arial" pitchFamily="-84" charset="0"/>
              <a:cs typeface="Arial" pitchFamily="-84" charset="0"/>
            </a:endParaRPr>
          </a:p>
        </p:txBody>
      </p:sp>
      <p:sp>
        <p:nvSpPr>
          <p:cNvPr id="48130" name="Rectangle 2"/>
          <p:cNvSpPr>
            <a:spLocks noGrp="1" noChangeArrowheads="1"/>
          </p:cNvSpPr>
          <p:nvPr>
            <p:ph type="title" sz="quarter"/>
          </p:nvPr>
        </p:nvSpPr>
        <p:spPr>
          <a:xfrm>
            <a:off x="609600" y="152400"/>
            <a:ext cx="7772400" cy="685800"/>
          </a:xfrm>
        </p:spPr>
        <p:txBody>
          <a:bodyPr/>
          <a:lstStyle/>
          <a:p>
            <a:pPr eaLnBrk="1" hangingPunct="1">
              <a:defRPr/>
            </a:pPr>
            <a:r>
              <a:rPr lang="en-US" sz="4800" dirty="0" smtClean="0">
                <a:cs typeface="+mj-cs"/>
              </a:rPr>
              <a:t>Wave Motion</a:t>
            </a:r>
          </a:p>
        </p:txBody>
      </p:sp>
      <p:sp>
        <p:nvSpPr>
          <p:cNvPr id="9" name="Date Placeholder 8"/>
          <p:cNvSpPr>
            <a:spLocks noGrp="1"/>
          </p:cNvSpPr>
          <p:nvPr>
            <p:ph type="dt" sz="half" idx="10"/>
          </p:nvPr>
        </p:nvSpPr>
        <p:spPr/>
        <p:txBody>
          <a:bodyPr/>
          <a:lstStyle/>
          <a:p>
            <a:pPr>
              <a:defRPr/>
            </a:pPr>
            <a:r>
              <a:rPr lang="en-US" smtClean="0"/>
              <a:t>Monday, Oct. 8, 2012</a:t>
            </a:r>
            <a:endParaRPr lang="en-US"/>
          </a:p>
        </p:txBody>
      </p:sp>
      <p:sp>
        <p:nvSpPr>
          <p:cNvPr id="10" name="Slide Number Placeholder 9"/>
          <p:cNvSpPr>
            <a:spLocks noGrp="1"/>
          </p:cNvSpPr>
          <p:nvPr>
            <p:ph type="sldNum" sz="quarter" idx="12"/>
          </p:nvPr>
        </p:nvSpPr>
        <p:spPr/>
        <p:txBody>
          <a:bodyPr/>
          <a:lstStyle/>
          <a:p>
            <a:pPr>
              <a:defRPr/>
            </a:pPr>
            <a:fld id="{633D2C0A-C00C-6D49-85C5-A00CF6C3B057}" type="slidenum">
              <a:rPr lang="en-US" smtClean="0"/>
              <a:pPr>
                <a:defRPr/>
              </a:pPr>
              <a:t>81</a:t>
            </a:fld>
            <a:endParaRPr lang="en-US"/>
          </a:p>
        </p:txBody>
      </p:sp>
      <p:sp>
        <p:nvSpPr>
          <p:cNvPr id="11" name="Footer Placeholder 10"/>
          <p:cNvSpPr>
            <a:spLocks noGrp="1"/>
          </p:cNvSpPr>
          <p:nvPr>
            <p:ph type="ftr" sz="quarter" idx="11"/>
          </p:nvPr>
        </p:nvSpPr>
        <p:spPr/>
        <p:txBody>
          <a:bodyPr/>
          <a:lstStyle/>
          <a:p>
            <a:pPr>
              <a:defRPr/>
            </a:pPr>
            <a:r>
              <a:rPr lang="en-US" smtClean="0"/>
              <a:t>PHYS 3313-001, Fall 2012                      Dr. Jaehoon Yu</a:t>
            </a:r>
            <a:endParaRPr lang="en-US"/>
          </a:p>
        </p:txBody>
      </p:sp>
      <p:graphicFrame>
        <p:nvGraphicFramePr>
          <p:cNvPr id="434178" name="Object 2"/>
          <p:cNvGraphicFramePr>
            <a:graphicFrameLocks noChangeAspect="1"/>
          </p:cNvGraphicFramePr>
          <p:nvPr/>
        </p:nvGraphicFramePr>
        <p:xfrm>
          <a:off x="5181600" y="1399818"/>
          <a:ext cx="3597500" cy="886182"/>
        </p:xfrm>
        <a:graphic>
          <a:graphicData uri="http://schemas.openxmlformats.org/presentationml/2006/ole">
            <p:oleObj spid="_x0000_s349186" name="Equation" r:id="rId3" imgW="1752600" imgH="431800" progId="Equation.DSMT4">
              <p:embed/>
            </p:oleObj>
          </a:graphicData>
        </a:graphic>
      </p:graphicFrame>
      <p:graphicFrame>
        <p:nvGraphicFramePr>
          <p:cNvPr id="434179" name="Object 3"/>
          <p:cNvGraphicFramePr>
            <a:graphicFrameLocks noChangeAspect="1"/>
          </p:cNvGraphicFramePr>
          <p:nvPr/>
        </p:nvGraphicFramePr>
        <p:xfrm>
          <a:off x="4419600" y="2908300"/>
          <a:ext cx="1928812" cy="860425"/>
        </p:xfrm>
        <a:graphic>
          <a:graphicData uri="http://schemas.openxmlformats.org/presentationml/2006/ole">
            <p:oleObj spid="_x0000_s349187" name="Equation" r:id="rId4" imgW="927100" imgH="419100" progId="Equation.DSMT4">
              <p:embed/>
            </p:oleObj>
          </a:graphicData>
        </a:graphic>
      </p:graphicFrame>
      <p:graphicFrame>
        <p:nvGraphicFramePr>
          <p:cNvPr id="434180" name="Object 4"/>
          <p:cNvGraphicFramePr>
            <a:graphicFrameLocks noChangeAspect="1"/>
          </p:cNvGraphicFramePr>
          <p:nvPr/>
        </p:nvGraphicFramePr>
        <p:xfrm>
          <a:off x="3352800" y="4419600"/>
          <a:ext cx="1679575" cy="776288"/>
        </p:xfrm>
        <a:graphic>
          <a:graphicData uri="http://schemas.openxmlformats.org/presentationml/2006/ole">
            <p:oleObj spid="_x0000_s349188" name="Equation" r:id="rId5" imgW="850900" imgH="393700" progId="Equation.DSMT4">
              <p:embed/>
            </p:oleObj>
          </a:graphicData>
        </a:graphic>
      </p:graphicFrame>
      <p:graphicFrame>
        <p:nvGraphicFramePr>
          <p:cNvPr id="434181" name="Object 5"/>
          <p:cNvGraphicFramePr>
            <a:graphicFrameLocks noChangeAspect="1"/>
          </p:cNvGraphicFramePr>
          <p:nvPr/>
        </p:nvGraphicFramePr>
        <p:xfrm>
          <a:off x="4572000" y="5397500"/>
          <a:ext cx="3544116" cy="546100"/>
        </p:xfrm>
        <a:graphic>
          <a:graphicData uri="http://schemas.openxmlformats.org/presentationml/2006/ole">
            <p:oleObj spid="_x0000_s349189" name="Equation" r:id="rId6" imgW="1485900" imgH="228600" progId="Equation.DSMT4">
              <p:embed/>
            </p:oleObj>
          </a:graphicData>
        </a:graphic>
      </p:graphicFrame>
      <p:graphicFrame>
        <p:nvGraphicFramePr>
          <p:cNvPr id="434182" name="Object 6"/>
          <p:cNvGraphicFramePr>
            <a:graphicFrameLocks noChangeAspect="1"/>
          </p:cNvGraphicFramePr>
          <p:nvPr/>
        </p:nvGraphicFramePr>
        <p:xfrm>
          <a:off x="5068888" y="4419600"/>
          <a:ext cx="1027112" cy="776288"/>
        </p:xfrm>
        <a:graphic>
          <a:graphicData uri="http://schemas.openxmlformats.org/presentationml/2006/ole">
            <p:oleObj spid="_x0000_s349190" name="Equation" r:id="rId7" imgW="520700" imgH="393700" progId="Equation.DSMT4">
              <p:embed/>
            </p:oleObj>
          </a:graphicData>
        </a:graphic>
      </p:graphicFrame>
      <p:graphicFrame>
        <p:nvGraphicFramePr>
          <p:cNvPr id="434183" name="Object 7"/>
          <p:cNvGraphicFramePr>
            <a:graphicFrameLocks noChangeAspect="1"/>
          </p:cNvGraphicFramePr>
          <p:nvPr/>
        </p:nvGraphicFramePr>
        <p:xfrm>
          <a:off x="6616699" y="4572000"/>
          <a:ext cx="1208165" cy="457200"/>
        </p:xfrm>
        <a:graphic>
          <a:graphicData uri="http://schemas.openxmlformats.org/presentationml/2006/ole">
            <p:oleObj spid="_x0000_s349191" name="Equation" r:id="rId8" imgW="469900" imgH="17780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4178"/>
                                        </p:tgtEl>
                                        <p:attrNameLst>
                                          <p:attrName>style.visibility</p:attrName>
                                        </p:attrNameLst>
                                      </p:cBhvr>
                                      <p:to>
                                        <p:strVal val="visible"/>
                                      </p:to>
                                    </p:set>
                                    <p:animEffect transition="in" filter="wipe(left)">
                                      <p:cBhvr>
                                        <p:cTn id="12" dur="500"/>
                                        <p:tgtEl>
                                          <p:spTgt spid="43417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left)">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34179"/>
                                        </p:tgtEl>
                                        <p:attrNameLst>
                                          <p:attrName>style.visibility</p:attrName>
                                        </p:attrNameLst>
                                      </p:cBhvr>
                                      <p:to>
                                        <p:strVal val="visible"/>
                                      </p:to>
                                    </p:set>
                                    <p:animEffect transition="in" filter="wipe(left)">
                                      <p:cBhvr>
                                        <p:cTn id="22" dur="500"/>
                                        <p:tgtEl>
                                          <p:spTgt spid="43417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wipe(left)">
                                      <p:cBhvr>
                                        <p:cTn id="27" dur="500"/>
                                        <p:tgtEl>
                                          <p:spTgt spid="1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34180"/>
                                        </p:tgtEl>
                                        <p:attrNameLst>
                                          <p:attrName>style.visibility</p:attrName>
                                        </p:attrNameLst>
                                      </p:cBhvr>
                                      <p:to>
                                        <p:strVal val="visible"/>
                                      </p:to>
                                    </p:set>
                                    <p:animEffect transition="in" filter="wipe(left)">
                                      <p:cBhvr>
                                        <p:cTn id="32" dur="500"/>
                                        <p:tgtEl>
                                          <p:spTgt spid="43418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34182"/>
                                        </p:tgtEl>
                                        <p:attrNameLst>
                                          <p:attrName>style.visibility</p:attrName>
                                        </p:attrNameLst>
                                      </p:cBhvr>
                                      <p:to>
                                        <p:strVal val="visible"/>
                                      </p:to>
                                    </p:set>
                                    <p:animEffect transition="in" filter="wipe(left)">
                                      <p:cBhvr>
                                        <p:cTn id="37" dur="500"/>
                                        <p:tgtEl>
                                          <p:spTgt spid="43418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34183"/>
                                        </p:tgtEl>
                                        <p:attrNameLst>
                                          <p:attrName>style.visibility</p:attrName>
                                        </p:attrNameLst>
                                      </p:cBhvr>
                                      <p:to>
                                        <p:strVal val="visible"/>
                                      </p:to>
                                    </p:set>
                                    <p:animEffect transition="in" filter="wipe(left)">
                                      <p:cBhvr>
                                        <p:cTn id="42" dur="500"/>
                                        <p:tgtEl>
                                          <p:spTgt spid="43418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2">
                                            <p:txEl>
                                              <p:pRg st="7" end="7"/>
                                            </p:txEl>
                                          </p:spTgt>
                                        </p:tgtEl>
                                        <p:attrNameLst>
                                          <p:attrName>style.visibility</p:attrName>
                                        </p:attrNameLst>
                                      </p:cBhvr>
                                      <p:to>
                                        <p:strVal val="visible"/>
                                      </p:to>
                                    </p:set>
                                    <p:animEffect transition="in" filter="wipe(left)">
                                      <p:cBhvr>
                                        <p:cTn id="47" dur="500"/>
                                        <p:tgtEl>
                                          <p:spTgt spid="1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34181"/>
                                        </p:tgtEl>
                                        <p:attrNameLst>
                                          <p:attrName>style.visibility</p:attrName>
                                        </p:attrNameLst>
                                      </p:cBhvr>
                                      <p:to>
                                        <p:strVal val="visible"/>
                                      </p:to>
                                    </p:set>
                                    <p:animEffect transition="in" filter="wipe(left)">
                                      <p:cBhvr>
                                        <p:cTn id="52" dur="500"/>
                                        <p:tgtEl>
                                          <p:spTgt spid="434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578" name="Picture 22" descr="0513"/>
          <p:cNvPicPr>
            <a:picLocks noChangeAspect="1" noChangeArrowheads="1"/>
          </p:cNvPicPr>
          <p:nvPr/>
        </p:nvPicPr>
        <p:blipFill>
          <a:blip r:embed="rId3"/>
          <a:srcRect b="10869"/>
          <a:stretch>
            <a:fillRect/>
          </a:stretch>
        </p:blipFill>
        <p:spPr bwMode="auto">
          <a:xfrm>
            <a:off x="4419600" y="3581400"/>
            <a:ext cx="4419600" cy="2563813"/>
          </a:xfrm>
          <a:prstGeom prst="rect">
            <a:avLst/>
          </a:prstGeom>
          <a:noFill/>
          <a:ln w="9525">
            <a:noFill/>
            <a:miter lim="800000"/>
            <a:headEnd/>
            <a:tailEnd/>
          </a:ln>
        </p:spPr>
      </p:pic>
      <p:sp>
        <p:nvSpPr>
          <p:cNvPr id="51202" name="Rectangle 2"/>
          <p:cNvSpPr>
            <a:spLocks noGrp="1" noChangeArrowheads="1"/>
          </p:cNvSpPr>
          <p:nvPr>
            <p:ph type="title"/>
          </p:nvPr>
        </p:nvSpPr>
        <p:spPr>
          <a:xfrm>
            <a:off x="457200" y="125413"/>
            <a:ext cx="8229600" cy="636587"/>
          </a:xfrm>
        </p:spPr>
        <p:txBody>
          <a:bodyPr/>
          <a:lstStyle/>
          <a:p>
            <a:pPr eaLnBrk="1" hangingPunct="1">
              <a:defRPr/>
            </a:pPr>
            <a:r>
              <a:rPr lang="en-US" sz="3600" dirty="0" smtClean="0">
                <a:cs typeface="+mj-cs"/>
              </a:rPr>
              <a:t>Wave Properties</a:t>
            </a:r>
          </a:p>
        </p:txBody>
      </p:sp>
      <p:sp>
        <p:nvSpPr>
          <p:cNvPr id="51203" name="AutoShape 3"/>
          <p:cNvSpPr>
            <a:spLocks noGrp="1" noChangeAspect="1" noChangeArrowheads="1"/>
          </p:cNvSpPr>
          <p:nvPr>
            <p:ph type="body" sz="half" idx="1"/>
          </p:nvPr>
        </p:nvSpPr>
        <p:spPr>
          <a:xfrm>
            <a:off x="457200" y="762000"/>
            <a:ext cx="8382000" cy="4530725"/>
          </a:xfrm>
          <a:extLst/>
        </p:spPr>
        <p:txBody>
          <a:bodyPr/>
          <a:lstStyle/>
          <a:p>
            <a:pPr eaLnBrk="1" hangingPunct="1"/>
            <a:r>
              <a:rPr lang="en-US" dirty="0" smtClean="0">
                <a:cs typeface="ＭＳ Ｐゴシック" pitchFamily="-84" charset="-128"/>
              </a:rPr>
              <a:t>The phase velocity is the velocity of a point on the wave that has a given phase (for example, the crest) and is given by</a:t>
            </a:r>
          </a:p>
          <a:p>
            <a:pPr eaLnBrk="1" hangingPunct="1">
              <a:buNone/>
            </a:pPr>
            <a:endParaRPr lang="en-US" dirty="0" smtClean="0">
              <a:cs typeface="ＭＳ Ｐゴシック" pitchFamily="-84" charset="-128"/>
            </a:endParaRPr>
          </a:p>
          <a:p>
            <a:pPr eaLnBrk="1" hangingPunct="1"/>
            <a:r>
              <a:rPr lang="en-US" dirty="0" smtClean="0">
                <a:cs typeface="ＭＳ Ｐゴシック" pitchFamily="-84" charset="-128"/>
              </a:rPr>
              <a:t>A phase constant </a:t>
            </a:r>
            <a:r>
              <a:rPr lang="en-US" dirty="0" err="1" smtClean="0">
                <a:latin typeface="Lucida Grande" pitchFamily="-84" charset="0"/>
                <a:cs typeface="ＭＳ Ｐゴシック" pitchFamily="-84" charset="-128"/>
              </a:rPr>
              <a:t>Φ</a:t>
            </a:r>
            <a:r>
              <a:rPr lang="en-US" dirty="0" smtClean="0">
                <a:cs typeface="ＭＳ Ｐゴシック" pitchFamily="-84" charset="-128"/>
              </a:rPr>
              <a:t> shifts the wave:</a:t>
            </a:r>
          </a:p>
          <a:p>
            <a:pPr eaLnBrk="1" hangingPunct="1">
              <a:buFont typeface="Wingdings" pitchFamily="-84" charset="2"/>
              <a:buNone/>
            </a:pPr>
            <a:r>
              <a:rPr lang="en-US" dirty="0" smtClean="0">
                <a:cs typeface="ＭＳ Ｐゴシック" pitchFamily="-84" charset="-128"/>
              </a:rPr>
              <a:t>					   .</a:t>
            </a:r>
          </a:p>
        </p:txBody>
      </p:sp>
      <p:sp>
        <p:nvSpPr>
          <p:cNvPr id="7" name="Date Placeholder 6"/>
          <p:cNvSpPr>
            <a:spLocks noGrp="1"/>
          </p:cNvSpPr>
          <p:nvPr>
            <p:ph type="dt" sz="half" idx="10"/>
          </p:nvPr>
        </p:nvSpPr>
        <p:spPr/>
        <p:txBody>
          <a:bodyPr/>
          <a:lstStyle/>
          <a:p>
            <a:pPr>
              <a:defRPr/>
            </a:pPr>
            <a:r>
              <a:rPr lang="en-US" smtClean="0"/>
              <a:t>Monday, Oct. 8, 2012</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82</a:t>
            </a:fld>
            <a:endParaRPr lang="en-US"/>
          </a:p>
        </p:txBody>
      </p:sp>
      <p:sp>
        <p:nvSpPr>
          <p:cNvPr id="9" name="Footer Placeholder 8"/>
          <p:cNvSpPr>
            <a:spLocks noGrp="1"/>
          </p:cNvSpPr>
          <p:nvPr>
            <p:ph type="ftr" sz="quarter" idx="11"/>
          </p:nvPr>
        </p:nvSpPr>
        <p:spPr/>
        <p:txBody>
          <a:bodyPr/>
          <a:lstStyle/>
          <a:p>
            <a:pPr>
              <a:defRPr/>
            </a:pPr>
            <a:r>
              <a:rPr lang="en-US" smtClean="0"/>
              <a:t>PHYS 3313-001, Fall 2012                      Dr. Jaehoon Yu</a:t>
            </a:r>
            <a:endParaRPr lang="en-US"/>
          </a:p>
        </p:txBody>
      </p:sp>
      <p:graphicFrame>
        <p:nvGraphicFramePr>
          <p:cNvPr id="435202" name="Object 2"/>
          <p:cNvGraphicFramePr>
            <a:graphicFrameLocks noChangeAspect="1"/>
          </p:cNvGraphicFramePr>
          <p:nvPr/>
        </p:nvGraphicFramePr>
        <p:xfrm>
          <a:off x="3581400" y="1905000"/>
          <a:ext cx="1598613" cy="990600"/>
        </p:xfrm>
        <a:graphic>
          <a:graphicData uri="http://schemas.openxmlformats.org/presentationml/2006/ole">
            <p:oleObj spid="_x0000_s350210" name="Equation" r:id="rId4" imgW="635000" imgH="393700" progId="Equation.DSMT4">
              <p:embed/>
            </p:oleObj>
          </a:graphicData>
        </a:graphic>
      </p:graphicFrame>
      <p:graphicFrame>
        <p:nvGraphicFramePr>
          <p:cNvPr id="435203" name="Object 3"/>
          <p:cNvGraphicFramePr>
            <a:graphicFrameLocks noChangeAspect="1"/>
          </p:cNvGraphicFramePr>
          <p:nvPr/>
        </p:nvGraphicFramePr>
        <p:xfrm>
          <a:off x="5233987" y="1905000"/>
          <a:ext cx="1471613" cy="990600"/>
        </p:xfrm>
        <a:graphic>
          <a:graphicData uri="http://schemas.openxmlformats.org/presentationml/2006/ole">
            <p:oleObj spid="_x0000_s350211" name="Equation" r:id="rId5" imgW="584200" imgH="393700" progId="Equation.DSMT4">
              <p:embed/>
            </p:oleObj>
          </a:graphicData>
        </a:graphic>
      </p:graphicFrame>
      <p:graphicFrame>
        <p:nvGraphicFramePr>
          <p:cNvPr id="435204" name="Object 4"/>
          <p:cNvGraphicFramePr>
            <a:graphicFrameLocks noChangeAspect="1"/>
          </p:cNvGraphicFramePr>
          <p:nvPr/>
        </p:nvGraphicFramePr>
        <p:xfrm>
          <a:off x="6715125" y="1905000"/>
          <a:ext cx="447675" cy="990600"/>
        </p:xfrm>
        <a:graphic>
          <a:graphicData uri="http://schemas.openxmlformats.org/presentationml/2006/ole">
            <p:oleObj spid="_x0000_s350212" name="Equation" r:id="rId6" imgW="177800" imgH="393700" progId="Equation.DSMT4">
              <p:embed/>
            </p:oleObj>
          </a:graphicData>
        </a:graphic>
      </p:graphicFrame>
      <p:graphicFrame>
        <p:nvGraphicFramePr>
          <p:cNvPr id="435205" name="Object 5"/>
          <p:cNvGraphicFramePr>
            <a:graphicFrameLocks noChangeAspect="1"/>
          </p:cNvGraphicFramePr>
          <p:nvPr/>
        </p:nvGraphicFramePr>
        <p:xfrm>
          <a:off x="685800" y="3657600"/>
          <a:ext cx="1150937" cy="546100"/>
        </p:xfrm>
        <a:graphic>
          <a:graphicData uri="http://schemas.openxmlformats.org/presentationml/2006/ole">
            <p:oleObj spid="_x0000_s350213" name="Equation" r:id="rId7" imgW="469900" imgH="228600" progId="Equation.DSMT4">
              <p:embed/>
            </p:oleObj>
          </a:graphicData>
        </a:graphic>
      </p:graphicFrame>
      <p:graphicFrame>
        <p:nvGraphicFramePr>
          <p:cNvPr id="435208" name="Object 8"/>
          <p:cNvGraphicFramePr>
            <a:graphicFrameLocks noChangeAspect="1"/>
          </p:cNvGraphicFramePr>
          <p:nvPr/>
        </p:nvGraphicFramePr>
        <p:xfrm>
          <a:off x="1800225" y="3657600"/>
          <a:ext cx="3000375" cy="546100"/>
        </p:xfrm>
        <a:graphic>
          <a:graphicData uri="http://schemas.openxmlformats.org/presentationml/2006/ole">
            <p:oleObj spid="_x0000_s350214" name="Equation" r:id="rId8" imgW="1257300" imgH="228600" progId="Equation.DSMT4">
              <p:embed/>
            </p:oleObj>
          </a:graphicData>
        </a:graphic>
      </p:graphicFrame>
      <p:graphicFrame>
        <p:nvGraphicFramePr>
          <p:cNvPr id="435209" name="Object 9"/>
          <p:cNvGraphicFramePr>
            <a:graphicFrameLocks noChangeAspect="1"/>
          </p:cNvGraphicFramePr>
          <p:nvPr/>
        </p:nvGraphicFramePr>
        <p:xfrm>
          <a:off x="1828800" y="4254500"/>
          <a:ext cx="2514600" cy="546100"/>
        </p:xfrm>
        <a:graphic>
          <a:graphicData uri="http://schemas.openxmlformats.org/presentationml/2006/ole">
            <p:oleObj spid="_x0000_s350215" name="Equation" r:id="rId9" imgW="1054100" imgH="228600" progId="Equation.DSMT4">
              <p:embed/>
            </p:oleObj>
          </a:graphicData>
        </a:graphic>
      </p:graphicFrame>
      <p:sp>
        <p:nvSpPr>
          <p:cNvPr id="14" name="TextBox 13"/>
          <p:cNvSpPr txBox="1"/>
          <p:nvPr/>
        </p:nvSpPr>
        <p:spPr>
          <a:xfrm>
            <a:off x="2514600" y="4876800"/>
            <a:ext cx="1769385" cy="461665"/>
          </a:xfrm>
          <a:prstGeom prst="rect">
            <a:avLst/>
          </a:prstGeom>
          <a:noFill/>
        </p:spPr>
        <p:txBody>
          <a:bodyPr wrap="none" rtlCol="0">
            <a:spAutoFit/>
          </a:bodyPr>
          <a:lstStyle/>
          <a:p>
            <a:r>
              <a:rPr lang="en-US" dirty="0" smtClean="0">
                <a:solidFill>
                  <a:schemeClr val="accent2"/>
                </a:solidFill>
                <a:latin typeface="+mn-lt"/>
              </a:rPr>
              <a:t>(When </a:t>
            </a:r>
            <a:r>
              <a:rPr lang="en-US" dirty="0" err="1" smtClean="0">
                <a:solidFill>
                  <a:schemeClr val="accent2"/>
                </a:solidFill>
                <a:latin typeface="Symbol" charset="2"/>
                <a:cs typeface="Symbol" charset="2"/>
              </a:rPr>
              <a:t>φ</a:t>
            </a:r>
            <a:r>
              <a:rPr lang="en-US" dirty="0" smtClean="0">
                <a:solidFill>
                  <a:schemeClr val="accent2"/>
                </a:solidFill>
                <a:latin typeface="+mn-lt"/>
                <a:cs typeface="Symbol" charset="2"/>
              </a:rPr>
              <a:t>=</a:t>
            </a:r>
            <a:r>
              <a:rPr lang="en-US" dirty="0" smtClean="0">
                <a:solidFill>
                  <a:schemeClr val="accent2"/>
                </a:solidFill>
                <a:latin typeface="Symbol" charset="2"/>
                <a:cs typeface="Symbol" charset="2"/>
              </a:rPr>
              <a:t>π</a:t>
            </a:r>
            <a:r>
              <a:rPr lang="en-US" dirty="0" smtClean="0">
                <a:solidFill>
                  <a:schemeClr val="accent2"/>
                </a:solidFill>
                <a:latin typeface="+mn-lt"/>
              </a:rPr>
              <a:t>/2)</a:t>
            </a:r>
            <a:endParaRPr lang="en-US" dirty="0">
              <a:solidFill>
                <a:schemeClr val="accent2"/>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wipe(left)">
                                      <p:cBhvr>
                                        <p:cTn id="7" dur="500"/>
                                        <p:tgtEl>
                                          <p:spTgt spid="51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5202"/>
                                        </p:tgtEl>
                                        <p:attrNameLst>
                                          <p:attrName>style.visibility</p:attrName>
                                        </p:attrNameLst>
                                      </p:cBhvr>
                                      <p:to>
                                        <p:strVal val="visible"/>
                                      </p:to>
                                    </p:set>
                                    <p:animEffect transition="in" filter="wipe(left)">
                                      <p:cBhvr>
                                        <p:cTn id="12" dur="500"/>
                                        <p:tgtEl>
                                          <p:spTgt spid="43520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35203"/>
                                        </p:tgtEl>
                                        <p:attrNameLst>
                                          <p:attrName>style.visibility</p:attrName>
                                        </p:attrNameLst>
                                      </p:cBhvr>
                                      <p:to>
                                        <p:strVal val="visible"/>
                                      </p:to>
                                    </p:set>
                                    <p:animEffect transition="in" filter="wipe(left)">
                                      <p:cBhvr>
                                        <p:cTn id="17" dur="500"/>
                                        <p:tgtEl>
                                          <p:spTgt spid="43520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35204"/>
                                        </p:tgtEl>
                                        <p:attrNameLst>
                                          <p:attrName>style.visibility</p:attrName>
                                        </p:attrNameLst>
                                      </p:cBhvr>
                                      <p:to>
                                        <p:strVal val="visible"/>
                                      </p:to>
                                    </p:set>
                                    <p:animEffect transition="in" filter="wipe(left)">
                                      <p:cBhvr>
                                        <p:cTn id="22" dur="500"/>
                                        <p:tgtEl>
                                          <p:spTgt spid="43520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51203">
                                            <p:txEl>
                                              <p:pRg st="2" end="2"/>
                                            </p:txEl>
                                          </p:spTgt>
                                        </p:tgtEl>
                                        <p:attrNameLst>
                                          <p:attrName>style.visibility</p:attrName>
                                        </p:attrNameLst>
                                      </p:cBhvr>
                                      <p:to>
                                        <p:strVal val="visible"/>
                                      </p:to>
                                    </p:set>
                                    <p:animEffect transition="in" filter="wipe(left)">
                                      <p:cBhvr>
                                        <p:cTn id="27" dur="500"/>
                                        <p:tgtEl>
                                          <p:spTgt spid="5120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578"/>
                                        </p:tgtEl>
                                        <p:attrNameLst>
                                          <p:attrName>style.visibility</p:attrName>
                                        </p:attrNameLst>
                                      </p:cBhvr>
                                      <p:to>
                                        <p:strVal val="visible"/>
                                      </p:to>
                                    </p:set>
                                    <p:animEffect transition="in" filter="wipe(left)">
                                      <p:cBhvr>
                                        <p:cTn id="32" dur="500"/>
                                        <p:tgtEl>
                                          <p:spTgt spid="2457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35205"/>
                                        </p:tgtEl>
                                        <p:attrNameLst>
                                          <p:attrName>style.visibility</p:attrName>
                                        </p:attrNameLst>
                                      </p:cBhvr>
                                      <p:to>
                                        <p:strVal val="visible"/>
                                      </p:to>
                                    </p:set>
                                    <p:animEffect transition="in" filter="wipe(left)">
                                      <p:cBhvr>
                                        <p:cTn id="37" dur="500"/>
                                        <p:tgtEl>
                                          <p:spTgt spid="43520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35208"/>
                                        </p:tgtEl>
                                        <p:attrNameLst>
                                          <p:attrName>style.visibility</p:attrName>
                                        </p:attrNameLst>
                                      </p:cBhvr>
                                      <p:to>
                                        <p:strVal val="visible"/>
                                      </p:to>
                                    </p:set>
                                    <p:animEffect transition="in" filter="wipe(left)">
                                      <p:cBhvr>
                                        <p:cTn id="42" dur="500"/>
                                        <p:tgtEl>
                                          <p:spTgt spid="43520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35209"/>
                                        </p:tgtEl>
                                        <p:attrNameLst>
                                          <p:attrName>style.visibility</p:attrName>
                                        </p:attrNameLst>
                                      </p:cBhvr>
                                      <p:to>
                                        <p:strVal val="visible"/>
                                      </p:to>
                                    </p:set>
                                    <p:animEffect transition="in" filter="wipe(left)">
                                      <p:cBhvr>
                                        <p:cTn id="47" dur="500"/>
                                        <p:tgtEl>
                                          <p:spTgt spid="43520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P spid="14" grpId="0"/>
    </p:bld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604" name="Picture 30" descr="0515"/>
          <p:cNvPicPr>
            <a:picLocks noChangeAspect="1" noChangeArrowheads="1"/>
          </p:cNvPicPr>
          <p:nvPr/>
        </p:nvPicPr>
        <p:blipFill>
          <a:blip r:embed="rId3"/>
          <a:srcRect b="10364"/>
          <a:stretch>
            <a:fillRect/>
          </a:stretch>
        </p:blipFill>
        <p:spPr bwMode="auto">
          <a:xfrm>
            <a:off x="3657600" y="4797425"/>
            <a:ext cx="5257800" cy="1831975"/>
          </a:xfrm>
          <a:prstGeom prst="rect">
            <a:avLst/>
          </a:prstGeom>
          <a:noFill/>
          <a:ln w="9525">
            <a:noFill/>
            <a:miter lim="800000"/>
            <a:headEnd/>
            <a:tailEnd/>
          </a:ln>
        </p:spPr>
      </p:pic>
      <p:sp>
        <p:nvSpPr>
          <p:cNvPr id="54287" name="Rectangle 15"/>
          <p:cNvSpPr>
            <a:spLocks noGrp="1" noChangeArrowheads="1"/>
          </p:cNvSpPr>
          <p:nvPr>
            <p:ph type="title"/>
          </p:nvPr>
        </p:nvSpPr>
        <p:spPr>
          <a:xfrm>
            <a:off x="457200" y="0"/>
            <a:ext cx="8229600" cy="788987"/>
          </a:xfrm>
        </p:spPr>
        <p:txBody>
          <a:bodyPr/>
          <a:lstStyle/>
          <a:p>
            <a:pPr eaLnBrk="1" hangingPunct="1">
              <a:defRPr/>
            </a:pPr>
            <a:r>
              <a:rPr lang="en-US" dirty="0" smtClean="0">
                <a:cs typeface="+mj-cs"/>
              </a:rPr>
              <a:t>Principle of Superposition</a:t>
            </a:r>
          </a:p>
        </p:txBody>
      </p:sp>
      <p:sp>
        <p:nvSpPr>
          <p:cNvPr id="25606" name="Rectangle 3"/>
          <p:cNvSpPr>
            <a:spLocks noGrp="1" noChangeArrowheads="1"/>
          </p:cNvSpPr>
          <p:nvPr>
            <p:ph type="body" sz="half" idx="1"/>
          </p:nvPr>
        </p:nvSpPr>
        <p:spPr>
          <a:xfrm>
            <a:off x="457200" y="762000"/>
            <a:ext cx="8305800" cy="4114800"/>
          </a:xfrm>
        </p:spPr>
        <p:txBody>
          <a:bodyPr/>
          <a:lstStyle/>
          <a:p>
            <a:pPr eaLnBrk="1" hangingPunct="1">
              <a:lnSpc>
                <a:spcPct val="80000"/>
              </a:lnSpc>
              <a:spcBef>
                <a:spcPct val="10000"/>
              </a:spcBef>
            </a:pPr>
            <a:r>
              <a:rPr lang="en-US" sz="2800" dirty="0">
                <a:cs typeface="ＭＳ Ｐゴシック" pitchFamily="-84" charset="-128"/>
              </a:rPr>
              <a:t>When two or more waves traverse the same region, they act independently of each other. </a:t>
            </a:r>
          </a:p>
          <a:p>
            <a:pPr eaLnBrk="1" hangingPunct="1">
              <a:lnSpc>
                <a:spcPct val="80000"/>
              </a:lnSpc>
              <a:spcBef>
                <a:spcPct val="10000"/>
              </a:spcBef>
            </a:pPr>
            <a:r>
              <a:rPr lang="en-US" sz="2800" dirty="0">
                <a:cs typeface="ＭＳ Ｐゴシック" pitchFamily="-84" charset="-128"/>
              </a:rPr>
              <a:t>Combining two waves yields:</a:t>
            </a:r>
          </a:p>
          <a:p>
            <a:pPr eaLnBrk="1" hangingPunct="1">
              <a:lnSpc>
                <a:spcPct val="80000"/>
              </a:lnSpc>
              <a:spcBef>
                <a:spcPct val="10000"/>
              </a:spcBef>
            </a:pPr>
            <a:endParaRPr lang="en-US" sz="2800" dirty="0" smtClean="0">
              <a:cs typeface="ＭＳ Ｐゴシック" pitchFamily="-84" charset="-128"/>
            </a:endParaRPr>
          </a:p>
          <a:p>
            <a:pPr eaLnBrk="1" hangingPunct="1">
              <a:lnSpc>
                <a:spcPct val="80000"/>
              </a:lnSpc>
              <a:spcBef>
                <a:spcPct val="10000"/>
              </a:spcBef>
              <a:buNone/>
            </a:pPr>
            <a:endParaRPr lang="en-US" sz="2800" dirty="0" smtClean="0">
              <a:cs typeface="ＭＳ Ｐゴシック" pitchFamily="-84" charset="-128"/>
            </a:endParaRPr>
          </a:p>
          <a:p>
            <a:pPr eaLnBrk="1" hangingPunct="1">
              <a:lnSpc>
                <a:spcPct val="80000"/>
              </a:lnSpc>
              <a:spcBef>
                <a:spcPct val="10000"/>
              </a:spcBef>
            </a:pPr>
            <a:r>
              <a:rPr lang="en-US" sz="2800" dirty="0">
                <a:cs typeface="ＭＳ Ｐゴシック" pitchFamily="-84" charset="-128"/>
              </a:rPr>
              <a:t>The combined wave oscillates within an envelope that denotes the maximum displacement of the combined waves.</a:t>
            </a:r>
          </a:p>
          <a:p>
            <a:pPr eaLnBrk="1" hangingPunct="1">
              <a:lnSpc>
                <a:spcPct val="80000"/>
              </a:lnSpc>
              <a:spcBef>
                <a:spcPct val="10000"/>
              </a:spcBef>
            </a:pPr>
            <a:r>
              <a:rPr lang="en-US" sz="2800" dirty="0">
                <a:cs typeface="ＭＳ Ｐゴシック" pitchFamily="-84" charset="-128"/>
              </a:rPr>
              <a:t>When combining many waves with different amplitudes and frequencies, a pulse, or </a:t>
            </a:r>
            <a:r>
              <a:rPr lang="en-US" sz="2800" b="1" dirty="0">
                <a:cs typeface="ＭＳ Ｐゴシック" pitchFamily="-84" charset="-128"/>
              </a:rPr>
              <a:t>wave packet</a:t>
            </a:r>
            <a:r>
              <a:rPr lang="en-US" sz="2800" dirty="0">
                <a:cs typeface="ＭＳ Ｐゴシック" pitchFamily="-84" charset="-128"/>
              </a:rPr>
              <a:t>,</a:t>
            </a:r>
            <a:r>
              <a:rPr lang="en-US" sz="2800" dirty="0" smtClean="0">
                <a:cs typeface="ＭＳ Ｐゴシック" pitchFamily="-84" charset="-128"/>
              </a:rPr>
              <a:t> can be formed, which can move </a:t>
            </a:r>
            <a:r>
              <a:rPr lang="en-US" sz="2800" dirty="0">
                <a:cs typeface="ＭＳ Ｐゴシック" pitchFamily="-84" charset="-128"/>
              </a:rPr>
              <a:t>at a </a:t>
            </a:r>
            <a:r>
              <a:rPr lang="en-US" sz="2800" b="1" dirty="0">
                <a:cs typeface="ＭＳ Ｐゴシック" pitchFamily="-84" charset="-128"/>
              </a:rPr>
              <a:t>group velocity</a:t>
            </a:r>
            <a:r>
              <a:rPr lang="en-US" sz="2800" dirty="0">
                <a:cs typeface="ＭＳ Ｐゴシック" pitchFamily="-84" charset="-128"/>
              </a:rPr>
              <a:t>:                </a:t>
            </a:r>
          </a:p>
          <a:p>
            <a:pPr eaLnBrk="1" hangingPunct="1">
              <a:lnSpc>
                <a:spcPct val="80000"/>
              </a:lnSpc>
              <a:spcBef>
                <a:spcPct val="10000"/>
              </a:spcBef>
            </a:pPr>
            <a:endParaRPr lang="en-US" sz="2800" i="1" dirty="0">
              <a:cs typeface="ＭＳ Ｐゴシック" pitchFamily="-84" charset="-128"/>
            </a:endParaRPr>
          </a:p>
          <a:p>
            <a:pPr eaLnBrk="1" hangingPunct="1">
              <a:lnSpc>
                <a:spcPct val="80000"/>
              </a:lnSpc>
              <a:spcBef>
                <a:spcPct val="10000"/>
              </a:spcBef>
            </a:pPr>
            <a:endParaRPr lang="en-US" sz="2800" i="1" dirty="0">
              <a:cs typeface="ＭＳ Ｐゴシック" pitchFamily="-84" charset="-128"/>
            </a:endParaRPr>
          </a:p>
          <a:p>
            <a:pPr eaLnBrk="1" hangingPunct="1">
              <a:lnSpc>
                <a:spcPct val="80000"/>
              </a:lnSpc>
              <a:spcBef>
                <a:spcPct val="10000"/>
              </a:spcBef>
              <a:buFont typeface="Wingdings" pitchFamily="-84" charset="2"/>
              <a:buNone/>
            </a:pPr>
            <a:r>
              <a:rPr lang="en-US" sz="2800" i="1" dirty="0">
                <a:cs typeface="ＭＳ Ｐゴシック" pitchFamily="-84" charset="-128"/>
              </a:rPr>
              <a:t>	</a:t>
            </a:r>
            <a:endParaRPr lang="el-GR" sz="2800" dirty="0">
              <a:ea typeface="Arial" pitchFamily="-84" charset="0"/>
              <a:cs typeface="Arial" pitchFamily="-84" charset="0"/>
            </a:endParaRPr>
          </a:p>
        </p:txBody>
      </p:sp>
      <p:graphicFrame>
        <p:nvGraphicFramePr>
          <p:cNvPr id="25602" name="Object 1"/>
          <p:cNvGraphicFramePr>
            <a:graphicFrameLocks noChangeAspect="1"/>
          </p:cNvGraphicFramePr>
          <p:nvPr/>
        </p:nvGraphicFramePr>
        <p:xfrm>
          <a:off x="685800" y="2073275"/>
          <a:ext cx="1082675" cy="400050"/>
        </p:xfrm>
        <a:graphic>
          <a:graphicData uri="http://schemas.openxmlformats.org/presentationml/2006/ole">
            <p:oleObj spid="_x0000_s351234" name="Equation" r:id="rId4" imgW="596900" imgH="228600" progId="Equation.DSMT4">
              <p:embed/>
            </p:oleObj>
          </a:graphicData>
        </a:graphic>
      </p:graphicFrame>
      <p:graphicFrame>
        <p:nvGraphicFramePr>
          <p:cNvPr id="25603" name="Object 2"/>
          <p:cNvGraphicFramePr>
            <a:graphicFrameLocks noChangeAspect="1"/>
          </p:cNvGraphicFramePr>
          <p:nvPr/>
        </p:nvGraphicFramePr>
        <p:xfrm>
          <a:off x="1577975" y="4943475"/>
          <a:ext cx="1177925" cy="781050"/>
        </p:xfrm>
        <a:graphic>
          <a:graphicData uri="http://schemas.openxmlformats.org/presentationml/2006/ole">
            <p:oleObj spid="_x0000_s351235" name="Equation" r:id="rId5" imgW="609600" imgH="393700" progId="Equation.DSMT4">
              <p:embed/>
            </p:oleObj>
          </a:graphicData>
        </a:graphic>
      </p:graphicFrame>
      <p:sp>
        <p:nvSpPr>
          <p:cNvPr id="7" name="Date Placeholder 6"/>
          <p:cNvSpPr>
            <a:spLocks noGrp="1"/>
          </p:cNvSpPr>
          <p:nvPr>
            <p:ph type="dt" sz="half" idx="10"/>
          </p:nvPr>
        </p:nvSpPr>
        <p:spPr/>
        <p:txBody>
          <a:bodyPr/>
          <a:lstStyle/>
          <a:p>
            <a:pPr>
              <a:defRPr/>
            </a:pPr>
            <a:r>
              <a:rPr lang="en-US" smtClean="0"/>
              <a:t>Monday, Oct. 8, 2012</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83</a:t>
            </a:fld>
            <a:endParaRPr lang="en-US"/>
          </a:p>
        </p:txBody>
      </p:sp>
      <p:sp>
        <p:nvSpPr>
          <p:cNvPr id="9" name="Footer Placeholder 8"/>
          <p:cNvSpPr>
            <a:spLocks noGrp="1"/>
          </p:cNvSpPr>
          <p:nvPr>
            <p:ph type="ftr" sz="quarter" idx="11"/>
          </p:nvPr>
        </p:nvSpPr>
        <p:spPr/>
        <p:txBody>
          <a:bodyPr/>
          <a:lstStyle/>
          <a:p>
            <a:pPr>
              <a:defRPr/>
            </a:pPr>
            <a:r>
              <a:rPr lang="en-US" smtClean="0"/>
              <a:t>PHYS 3313-001, Fall 2012                      Dr. Jaehoon Yu</a:t>
            </a:r>
            <a:endParaRPr lang="en-US"/>
          </a:p>
        </p:txBody>
      </p:sp>
      <p:graphicFrame>
        <p:nvGraphicFramePr>
          <p:cNvPr id="346118" name="Object 1"/>
          <p:cNvGraphicFramePr>
            <a:graphicFrameLocks noChangeAspect="1"/>
          </p:cNvGraphicFramePr>
          <p:nvPr/>
        </p:nvGraphicFramePr>
        <p:xfrm>
          <a:off x="1752600" y="2057400"/>
          <a:ext cx="2351087" cy="400050"/>
        </p:xfrm>
        <a:graphic>
          <a:graphicData uri="http://schemas.openxmlformats.org/presentationml/2006/ole">
            <p:oleObj spid="_x0000_s351236" name="Equation" r:id="rId6" imgW="1295400" imgH="228600" progId="Equation.DSMT4">
              <p:embed/>
            </p:oleObj>
          </a:graphicData>
        </a:graphic>
      </p:graphicFrame>
      <p:graphicFrame>
        <p:nvGraphicFramePr>
          <p:cNvPr id="346119" name="Object 1"/>
          <p:cNvGraphicFramePr>
            <a:graphicFrameLocks noChangeAspect="1"/>
          </p:cNvGraphicFramePr>
          <p:nvPr/>
        </p:nvGraphicFramePr>
        <p:xfrm>
          <a:off x="4064000" y="1905000"/>
          <a:ext cx="4241800" cy="755650"/>
        </p:xfrm>
        <a:graphic>
          <a:graphicData uri="http://schemas.openxmlformats.org/presentationml/2006/ole">
            <p:oleObj spid="_x0000_s351237" name="Equation" r:id="rId7" imgW="2336800" imgH="43180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5606">
                                            <p:txEl>
                                              <p:pRg st="0" end="0"/>
                                            </p:txEl>
                                          </p:spTgt>
                                        </p:tgtEl>
                                        <p:attrNameLst>
                                          <p:attrName>style.visibility</p:attrName>
                                        </p:attrNameLst>
                                      </p:cBhvr>
                                      <p:to>
                                        <p:strVal val="visible"/>
                                      </p:to>
                                    </p:set>
                                    <p:animEffect transition="in" filter="wipe(left)">
                                      <p:cBhvr>
                                        <p:cTn id="7" dur="500"/>
                                        <p:tgtEl>
                                          <p:spTgt spid="256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5606">
                                            <p:txEl>
                                              <p:pRg st="1" end="1"/>
                                            </p:txEl>
                                          </p:spTgt>
                                        </p:tgtEl>
                                        <p:attrNameLst>
                                          <p:attrName>style.visibility</p:attrName>
                                        </p:attrNameLst>
                                      </p:cBhvr>
                                      <p:to>
                                        <p:strVal val="visible"/>
                                      </p:to>
                                    </p:set>
                                    <p:animEffect transition="in" filter="wipe(left)">
                                      <p:cBhvr>
                                        <p:cTn id="12" dur="500"/>
                                        <p:tgtEl>
                                          <p:spTgt spid="256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602"/>
                                        </p:tgtEl>
                                        <p:attrNameLst>
                                          <p:attrName>style.visibility</p:attrName>
                                        </p:attrNameLst>
                                      </p:cBhvr>
                                      <p:to>
                                        <p:strVal val="visible"/>
                                      </p:to>
                                    </p:set>
                                    <p:animEffect transition="in" filter="wipe(left)">
                                      <p:cBhvr>
                                        <p:cTn id="17" dur="500"/>
                                        <p:tgtEl>
                                          <p:spTgt spid="2560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46118"/>
                                        </p:tgtEl>
                                        <p:attrNameLst>
                                          <p:attrName>style.visibility</p:attrName>
                                        </p:attrNameLst>
                                      </p:cBhvr>
                                      <p:to>
                                        <p:strVal val="visible"/>
                                      </p:to>
                                    </p:set>
                                    <p:animEffect transition="in" filter="wipe(left)">
                                      <p:cBhvr>
                                        <p:cTn id="22" dur="500"/>
                                        <p:tgtEl>
                                          <p:spTgt spid="3461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46119"/>
                                        </p:tgtEl>
                                        <p:attrNameLst>
                                          <p:attrName>style.visibility</p:attrName>
                                        </p:attrNameLst>
                                      </p:cBhvr>
                                      <p:to>
                                        <p:strVal val="visible"/>
                                      </p:to>
                                    </p:set>
                                    <p:animEffect transition="in" filter="wipe(left)">
                                      <p:cBhvr>
                                        <p:cTn id="27" dur="500"/>
                                        <p:tgtEl>
                                          <p:spTgt spid="3461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5606">
                                            <p:txEl>
                                              <p:pRg st="4" end="4"/>
                                            </p:txEl>
                                          </p:spTgt>
                                        </p:tgtEl>
                                        <p:attrNameLst>
                                          <p:attrName>style.visibility</p:attrName>
                                        </p:attrNameLst>
                                      </p:cBhvr>
                                      <p:to>
                                        <p:strVal val="visible"/>
                                      </p:to>
                                    </p:set>
                                    <p:animEffect transition="in" filter="wipe(left)">
                                      <p:cBhvr>
                                        <p:cTn id="32" dur="500"/>
                                        <p:tgtEl>
                                          <p:spTgt spid="2560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5606">
                                            <p:txEl>
                                              <p:pRg st="5" end="5"/>
                                            </p:txEl>
                                          </p:spTgt>
                                        </p:tgtEl>
                                        <p:attrNameLst>
                                          <p:attrName>style.visibility</p:attrName>
                                        </p:attrNameLst>
                                      </p:cBhvr>
                                      <p:to>
                                        <p:strVal val="visible"/>
                                      </p:to>
                                    </p:set>
                                    <p:animEffect transition="in" filter="wipe(left)">
                                      <p:cBhvr>
                                        <p:cTn id="37" dur="500"/>
                                        <p:tgtEl>
                                          <p:spTgt spid="2560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5606">
                                            <p:txEl>
                                              <p:pRg st="8" end="8"/>
                                            </p:txEl>
                                          </p:spTgt>
                                        </p:tgtEl>
                                        <p:attrNameLst>
                                          <p:attrName>style.visibility</p:attrName>
                                        </p:attrNameLst>
                                      </p:cBhvr>
                                      <p:to>
                                        <p:strVal val="visible"/>
                                      </p:to>
                                    </p:set>
                                    <p:animEffect transition="in" filter="wipe(left)">
                                      <p:cBhvr>
                                        <p:cTn id="42" dur="500"/>
                                        <p:tgtEl>
                                          <p:spTgt spid="2560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25604"/>
                                        </p:tgtEl>
                                        <p:attrNameLst>
                                          <p:attrName>style.visibility</p:attrName>
                                        </p:attrNameLst>
                                      </p:cBhvr>
                                      <p:to>
                                        <p:strVal val="visible"/>
                                      </p:to>
                                    </p:set>
                                    <p:anim calcmode="lin" valueType="num">
                                      <p:cBhvr>
                                        <p:cTn id="47" dur="500" fill="hold"/>
                                        <p:tgtEl>
                                          <p:spTgt spid="25604"/>
                                        </p:tgtEl>
                                        <p:attrNameLst>
                                          <p:attrName>ppt_w</p:attrName>
                                        </p:attrNameLst>
                                      </p:cBhvr>
                                      <p:tavLst>
                                        <p:tav tm="0">
                                          <p:val>
                                            <p:fltVal val="0"/>
                                          </p:val>
                                        </p:tav>
                                        <p:tav tm="100000">
                                          <p:val>
                                            <p:strVal val="#ppt_w"/>
                                          </p:val>
                                        </p:tav>
                                      </p:tavLst>
                                    </p:anim>
                                    <p:anim calcmode="lin" valueType="num">
                                      <p:cBhvr>
                                        <p:cTn id="48" dur="500" fill="hold"/>
                                        <p:tgtEl>
                                          <p:spTgt spid="25604"/>
                                        </p:tgtEl>
                                        <p:attrNameLst>
                                          <p:attrName>ppt_h</p:attrName>
                                        </p:attrNameLst>
                                      </p:cBhvr>
                                      <p:tavLst>
                                        <p:tav tm="0">
                                          <p:val>
                                            <p:fltVal val="0"/>
                                          </p:val>
                                        </p:tav>
                                        <p:tav tm="100000">
                                          <p:val>
                                            <p:strVal val="#ppt_h"/>
                                          </p:val>
                                        </p:tav>
                                      </p:tavLst>
                                    </p:anim>
                                    <p:animEffect transition="in" filter="fade">
                                      <p:cBhvr>
                                        <p:cTn id="49"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build="p"/>
    </p:bld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1"/>
            <a:ext cx="8229600" cy="685800"/>
          </a:xfrm>
        </p:spPr>
        <p:txBody>
          <a:bodyPr/>
          <a:lstStyle/>
          <a:p>
            <a:pPr eaLnBrk="1" hangingPunct="1">
              <a:defRPr/>
            </a:pPr>
            <a:r>
              <a:rPr lang="en-US" sz="3400" dirty="0" smtClean="0">
                <a:cs typeface="+mj-cs"/>
              </a:rPr>
              <a:t>Wave Packet Envelope</a:t>
            </a:r>
          </a:p>
        </p:txBody>
      </p:sp>
      <p:sp>
        <p:nvSpPr>
          <p:cNvPr id="27652" name="Rectangle 3"/>
          <p:cNvSpPr>
            <a:spLocks noGrp="1" noChangeArrowheads="1"/>
          </p:cNvSpPr>
          <p:nvPr>
            <p:ph type="body" sz="half" idx="1"/>
          </p:nvPr>
        </p:nvSpPr>
        <p:spPr>
          <a:xfrm>
            <a:off x="381000" y="685800"/>
            <a:ext cx="8383588" cy="4878388"/>
          </a:xfrm>
        </p:spPr>
        <p:txBody>
          <a:bodyPr/>
          <a:lstStyle/>
          <a:p>
            <a:pPr eaLnBrk="1" hangingPunct="1">
              <a:lnSpc>
                <a:spcPct val="90000"/>
              </a:lnSpc>
            </a:pPr>
            <a:r>
              <a:rPr lang="en-US" sz="2400" dirty="0">
                <a:cs typeface="ＭＳ Ｐゴシック" pitchFamily="-84" charset="-128"/>
              </a:rPr>
              <a:t>The superposition of two waves yields a wave number and angular frequency of the wave packet envelope.</a:t>
            </a: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pPr>
            <a:r>
              <a:rPr lang="en-US" sz="2400" dirty="0">
                <a:cs typeface="ＭＳ Ｐゴシック" pitchFamily="-84" charset="-128"/>
              </a:rPr>
              <a:t>The range of wave numbers and angular frequencies that produce the wave packet have the following relations:</a:t>
            </a: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pPr>
            <a:r>
              <a:rPr lang="en-US" sz="2400" dirty="0">
                <a:cs typeface="ＭＳ Ｐゴシック" pitchFamily="-84" charset="-128"/>
              </a:rPr>
              <a:t>A </a:t>
            </a:r>
            <a:r>
              <a:rPr lang="en-US" sz="2400" b="1" dirty="0">
                <a:cs typeface="ＭＳ Ｐゴシック" pitchFamily="-84" charset="-128"/>
              </a:rPr>
              <a:t>Gaussian wave packet</a:t>
            </a:r>
            <a:r>
              <a:rPr lang="en-US" sz="2400" dirty="0">
                <a:cs typeface="ＭＳ Ｐゴシック" pitchFamily="-84" charset="-128"/>
              </a:rPr>
              <a:t> has similar relations:</a:t>
            </a:r>
          </a:p>
          <a:p>
            <a:pPr eaLnBrk="1" hangingPunct="1">
              <a:lnSpc>
                <a:spcPct val="90000"/>
              </a:lnSpc>
            </a:pPr>
            <a:endParaRPr lang="en-US" sz="2400" dirty="0">
              <a:cs typeface="ＭＳ Ｐゴシック" pitchFamily="-84" charset="-128"/>
            </a:endParaRP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pPr>
            <a:r>
              <a:rPr lang="en-US" sz="2400" dirty="0">
                <a:cs typeface="ＭＳ Ｐゴシック" pitchFamily="-84" charset="-128"/>
              </a:rPr>
              <a:t>The localization of the wave packet over a small region to describe a particle requires a large range of wave numbers. Conversely, a small range of wave numbers cannot produce a wave packet localized within a small distance. </a:t>
            </a:r>
            <a:endParaRPr lang="en-US" sz="2800" dirty="0">
              <a:cs typeface="ＭＳ Ｐゴシック" pitchFamily="-84" charset="-128"/>
            </a:endParaRPr>
          </a:p>
        </p:txBody>
      </p:sp>
      <p:sp>
        <p:nvSpPr>
          <p:cNvPr id="9" name="Date Placeholder 8"/>
          <p:cNvSpPr>
            <a:spLocks noGrp="1"/>
          </p:cNvSpPr>
          <p:nvPr>
            <p:ph type="dt" sz="half" idx="10"/>
          </p:nvPr>
        </p:nvSpPr>
        <p:spPr/>
        <p:txBody>
          <a:bodyPr/>
          <a:lstStyle/>
          <a:p>
            <a:pPr>
              <a:defRPr/>
            </a:pPr>
            <a:r>
              <a:rPr lang="en-US" smtClean="0"/>
              <a:t>Monday, Oct. 8, 2012</a:t>
            </a:r>
            <a:endParaRPr lang="en-US"/>
          </a:p>
        </p:txBody>
      </p:sp>
      <p:sp>
        <p:nvSpPr>
          <p:cNvPr id="10" name="Slide Number Placeholder 9"/>
          <p:cNvSpPr>
            <a:spLocks noGrp="1"/>
          </p:cNvSpPr>
          <p:nvPr>
            <p:ph type="sldNum" sz="quarter" idx="12"/>
          </p:nvPr>
        </p:nvSpPr>
        <p:spPr/>
        <p:txBody>
          <a:bodyPr/>
          <a:lstStyle/>
          <a:p>
            <a:pPr>
              <a:defRPr/>
            </a:pPr>
            <a:fld id="{6E4BFBEB-12DC-8949-B61D-A8F2554F50A6}" type="slidenum">
              <a:rPr lang="en-US" smtClean="0"/>
              <a:pPr>
                <a:defRPr/>
              </a:pPr>
              <a:t>84</a:t>
            </a:fld>
            <a:endParaRPr lang="en-US"/>
          </a:p>
        </p:txBody>
      </p:sp>
      <p:sp>
        <p:nvSpPr>
          <p:cNvPr id="11" name="Footer Placeholder 10"/>
          <p:cNvSpPr>
            <a:spLocks noGrp="1"/>
          </p:cNvSpPr>
          <p:nvPr>
            <p:ph type="ftr" sz="quarter" idx="11"/>
          </p:nvPr>
        </p:nvSpPr>
        <p:spPr/>
        <p:txBody>
          <a:bodyPr/>
          <a:lstStyle/>
          <a:p>
            <a:pPr>
              <a:defRPr/>
            </a:pPr>
            <a:r>
              <a:rPr lang="en-US" smtClean="0"/>
              <a:t>PHYS 3313-001, Fall 2012                      Dr. Jaehoon Yu</a:t>
            </a:r>
            <a:endParaRPr lang="en-US"/>
          </a:p>
        </p:txBody>
      </p:sp>
      <p:graphicFrame>
        <p:nvGraphicFramePr>
          <p:cNvPr id="348165" name="Object 2"/>
          <p:cNvGraphicFramePr>
            <a:graphicFrameLocks noChangeAspect="1"/>
          </p:cNvGraphicFramePr>
          <p:nvPr/>
        </p:nvGraphicFramePr>
        <p:xfrm>
          <a:off x="5334000" y="1143000"/>
          <a:ext cx="1676400" cy="936196"/>
        </p:xfrm>
        <a:graphic>
          <a:graphicData uri="http://schemas.openxmlformats.org/presentationml/2006/ole">
            <p:oleObj spid="_x0000_s353282" name="Equation" r:id="rId3" imgW="723900" imgH="393700" progId="Equation.DSMT4">
              <p:embed/>
            </p:oleObj>
          </a:graphicData>
        </a:graphic>
      </p:graphicFrame>
      <p:graphicFrame>
        <p:nvGraphicFramePr>
          <p:cNvPr id="348166" name="Object 2"/>
          <p:cNvGraphicFramePr>
            <a:graphicFrameLocks noChangeAspect="1"/>
          </p:cNvGraphicFramePr>
          <p:nvPr/>
        </p:nvGraphicFramePr>
        <p:xfrm>
          <a:off x="2362200" y="3124200"/>
          <a:ext cx="1676400" cy="423863"/>
        </p:xfrm>
        <a:graphic>
          <a:graphicData uri="http://schemas.openxmlformats.org/presentationml/2006/ole">
            <p:oleObj spid="_x0000_s353283" name="Equation" r:id="rId4" imgW="723900" imgH="177800" progId="Equation.DSMT4">
              <p:embed/>
            </p:oleObj>
          </a:graphicData>
        </a:graphic>
      </p:graphicFrame>
      <p:graphicFrame>
        <p:nvGraphicFramePr>
          <p:cNvPr id="348167" name="Object 2"/>
          <p:cNvGraphicFramePr>
            <a:graphicFrameLocks noChangeAspect="1"/>
          </p:cNvGraphicFramePr>
          <p:nvPr/>
        </p:nvGraphicFramePr>
        <p:xfrm>
          <a:off x="4800600" y="3124200"/>
          <a:ext cx="1676400" cy="423863"/>
        </p:xfrm>
        <a:graphic>
          <a:graphicData uri="http://schemas.openxmlformats.org/presentationml/2006/ole">
            <p:oleObj spid="_x0000_s353284" name="Equation" r:id="rId5" imgW="723900" imgH="177800" progId="Equation.DSMT4">
              <p:embed/>
            </p:oleObj>
          </a:graphicData>
        </a:graphic>
      </p:graphicFrame>
      <p:graphicFrame>
        <p:nvGraphicFramePr>
          <p:cNvPr id="348168" name="Object 2"/>
          <p:cNvGraphicFramePr>
            <a:graphicFrameLocks noChangeAspect="1"/>
          </p:cNvGraphicFramePr>
          <p:nvPr/>
        </p:nvGraphicFramePr>
        <p:xfrm>
          <a:off x="2438400" y="4114800"/>
          <a:ext cx="1498600" cy="936625"/>
        </p:xfrm>
        <a:graphic>
          <a:graphicData uri="http://schemas.openxmlformats.org/presentationml/2006/ole">
            <p:oleObj spid="_x0000_s353285" name="Equation" r:id="rId6" imgW="647700" imgH="393700" progId="Equation.DSMT4">
              <p:embed/>
            </p:oleObj>
          </a:graphicData>
        </a:graphic>
      </p:graphicFrame>
      <p:graphicFrame>
        <p:nvGraphicFramePr>
          <p:cNvPr id="348169" name="Object 2"/>
          <p:cNvGraphicFramePr>
            <a:graphicFrameLocks noChangeAspect="1"/>
          </p:cNvGraphicFramePr>
          <p:nvPr/>
        </p:nvGraphicFramePr>
        <p:xfrm>
          <a:off x="4724400" y="4114800"/>
          <a:ext cx="1500187" cy="936625"/>
        </p:xfrm>
        <a:graphic>
          <a:graphicData uri="http://schemas.openxmlformats.org/presentationml/2006/ole">
            <p:oleObj spid="_x0000_s353286" name="Equation" r:id="rId7" imgW="647700" imgH="39370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7652">
                                            <p:txEl>
                                              <p:pRg st="0" end="0"/>
                                            </p:txEl>
                                          </p:spTgt>
                                        </p:tgtEl>
                                        <p:attrNameLst>
                                          <p:attrName>style.visibility</p:attrName>
                                        </p:attrNameLst>
                                      </p:cBhvr>
                                      <p:to>
                                        <p:strVal val="visible"/>
                                      </p:to>
                                    </p:set>
                                    <p:animEffect transition="in" filter="wipe(left)">
                                      <p:cBhvr>
                                        <p:cTn id="7" dur="500"/>
                                        <p:tgtEl>
                                          <p:spTgt spid="276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8165"/>
                                        </p:tgtEl>
                                        <p:attrNameLst>
                                          <p:attrName>style.visibility</p:attrName>
                                        </p:attrNameLst>
                                      </p:cBhvr>
                                      <p:to>
                                        <p:strVal val="visible"/>
                                      </p:to>
                                    </p:set>
                                    <p:animEffect transition="in" filter="wipe(left)">
                                      <p:cBhvr>
                                        <p:cTn id="12" dur="500"/>
                                        <p:tgtEl>
                                          <p:spTgt spid="34816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7652">
                                            <p:txEl>
                                              <p:pRg st="3" end="3"/>
                                            </p:txEl>
                                          </p:spTgt>
                                        </p:tgtEl>
                                        <p:attrNameLst>
                                          <p:attrName>style.visibility</p:attrName>
                                        </p:attrNameLst>
                                      </p:cBhvr>
                                      <p:to>
                                        <p:strVal val="visible"/>
                                      </p:to>
                                    </p:set>
                                    <p:animEffect transition="in" filter="wipe(left)">
                                      <p:cBhvr>
                                        <p:cTn id="17" dur="500"/>
                                        <p:tgtEl>
                                          <p:spTgt spid="2765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48166"/>
                                        </p:tgtEl>
                                        <p:attrNameLst>
                                          <p:attrName>style.visibility</p:attrName>
                                        </p:attrNameLst>
                                      </p:cBhvr>
                                      <p:to>
                                        <p:strVal val="visible"/>
                                      </p:to>
                                    </p:set>
                                    <p:animEffect transition="in" filter="wipe(left)">
                                      <p:cBhvr>
                                        <p:cTn id="22" dur="500"/>
                                        <p:tgtEl>
                                          <p:spTgt spid="34816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48167"/>
                                        </p:tgtEl>
                                        <p:attrNameLst>
                                          <p:attrName>style.visibility</p:attrName>
                                        </p:attrNameLst>
                                      </p:cBhvr>
                                      <p:to>
                                        <p:strVal val="visible"/>
                                      </p:to>
                                    </p:set>
                                    <p:animEffect transition="in" filter="wipe(left)">
                                      <p:cBhvr>
                                        <p:cTn id="27" dur="500"/>
                                        <p:tgtEl>
                                          <p:spTgt spid="34816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7652">
                                            <p:txEl>
                                              <p:pRg st="6" end="6"/>
                                            </p:txEl>
                                          </p:spTgt>
                                        </p:tgtEl>
                                        <p:attrNameLst>
                                          <p:attrName>style.visibility</p:attrName>
                                        </p:attrNameLst>
                                      </p:cBhvr>
                                      <p:to>
                                        <p:strVal val="visible"/>
                                      </p:to>
                                    </p:set>
                                    <p:animEffect transition="in" filter="wipe(left)">
                                      <p:cBhvr>
                                        <p:cTn id="32" dur="500"/>
                                        <p:tgtEl>
                                          <p:spTgt spid="2765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48168"/>
                                        </p:tgtEl>
                                        <p:attrNameLst>
                                          <p:attrName>style.visibility</p:attrName>
                                        </p:attrNameLst>
                                      </p:cBhvr>
                                      <p:to>
                                        <p:strVal val="visible"/>
                                      </p:to>
                                    </p:set>
                                    <p:animEffect transition="in" filter="wipe(left)">
                                      <p:cBhvr>
                                        <p:cTn id="37" dur="500"/>
                                        <p:tgtEl>
                                          <p:spTgt spid="34816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48169"/>
                                        </p:tgtEl>
                                        <p:attrNameLst>
                                          <p:attrName>style.visibility</p:attrName>
                                        </p:attrNameLst>
                                      </p:cBhvr>
                                      <p:to>
                                        <p:strVal val="visible"/>
                                      </p:to>
                                    </p:set>
                                    <p:animEffect transition="in" filter="wipe(left)">
                                      <p:cBhvr>
                                        <p:cTn id="42" dur="500"/>
                                        <p:tgtEl>
                                          <p:spTgt spid="34816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7652">
                                            <p:txEl>
                                              <p:pRg st="9" end="9"/>
                                            </p:txEl>
                                          </p:spTgt>
                                        </p:tgtEl>
                                        <p:attrNameLst>
                                          <p:attrName>style.visibility</p:attrName>
                                        </p:attrNameLst>
                                      </p:cBhvr>
                                      <p:to>
                                        <p:strVal val="visible"/>
                                      </p:to>
                                    </p:set>
                                    <p:animEffect transition="in" filter="wipe(left)">
                                      <p:cBhvr>
                                        <p:cTn id="47" dur="500"/>
                                        <p:tgtEl>
                                          <p:spTgt spid="2765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build="p"/>
    </p:bld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401" name="Rectangle 9"/>
          <p:cNvSpPr>
            <a:spLocks noChangeArrowheads="1"/>
          </p:cNvSpPr>
          <p:nvPr/>
        </p:nvSpPr>
        <p:spPr bwMode="auto">
          <a:xfrm>
            <a:off x="381000" y="609600"/>
            <a:ext cx="8231187" cy="5030788"/>
          </a:xfrm>
          <a:prstGeom prst="rect">
            <a:avLst/>
          </a:prstGeom>
          <a:noFill/>
          <a:ln>
            <a:noFill/>
          </a:ln>
          <a:effectLst/>
          <a:extLst/>
        </p:spPr>
        <p:txBody>
          <a:bodyPr>
            <a:prstTxWarp prst="textNoShape">
              <a:avLst/>
            </a:prstTxWarp>
          </a:bodyPr>
          <a:lstStyle/>
          <a:p>
            <a:pPr marL="342900" indent="-342900" eaLnBrk="1" hangingPunct="1">
              <a:spcBef>
                <a:spcPct val="20000"/>
              </a:spcBef>
              <a:buClr>
                <a:srgbClr val="3333CC"/>
              </a:buClr>
              <a:buSzPct val="65000"/>
              <a:buFont typeface="Wingdings" pitchFamily="-84" charset="2"/>
              <a:buChar char="n"/>
            </a:pPr>
            <a:r>
              <a:rPr lang="en-US" sz="2800" dirty="0">
                <a:solidFill>
                  <a:srgbClr val="3333CC"/>
                </a:solidFill>
                <a:latin typeface="+mn-lt"/>
              </a:rPr>
              <a:t>A Gaussian wave packet describes the envelope of a pulse wave</a:t>
            </a:r>
            <a:r>
              <a:rPr lang="en-US" sz="2800" dirty="0" smtClean="0">
                <a:solidFill>
                  <a:srgbClr val="3333CC"/>
                </a:solidFill>
                <a:latin typeface="+mn-lt"/>
              </a:rPr>
              <a:t>.</a:t>
            </a:r>
          </a:p>
          <a:p>
            <a:pPr marL="342900" indent="-342900" eaLnBrk="1" hangingPunct="1">
              <a:spcBef>
                <a:spcPct val="20000"/>
              </a:spcBef>
              <a:buClr>
                <a:srgbClr val="3333CC"/>
              </a:buClr>
              <a:buSzPct val="65000"/>
              <a:buFont typeface="Wingdings" pitchFamily="-84" charset="2"/>
              <a:buNone/>
            </a:pPr>
            <a:endParaRPr lang="en-US" sz="2800" dirty="0" smtClean="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smtClean="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smtClean="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Char char="n"/>
            </a:pPr>
            <a:r>
              <a:rPr lang="en-US" sz="2800" dirty="0">
                <a:solidFill>
                  <a:srgbClr val="3333CC"/>
                </a:solidFill>
                <a:latin typeface="+mn-lt"/>
              </a:rPr>
              <a:t>The group velocity is		</a:t>
            </a:r>
          </a:p>
        </p:txBody>
      </p:sp>
      <p:pic>
        <p:nvPicPr>
          <p:cNvPr id="28680" name="Picture 1"/>
          <p:cNvPicPr>
            <a:picLocks/>
          </p:cNvPicPr>
          <p:nvPr/>
        </p:nvPicPr>
        <p:blipFill>
          <a:blip r:embed="rId3"/>
          <a:srcRect/>
          <a:stretch>
            <a:fillRect/>
          </a:stretch>
        </p:blipFill>
        <p:spPr bwMode="auto">
          <a:xfrm>
            <a:off x="609600" y="1981200"/>
            <a:ext cx="7823200" cy="3429000"/>
          </a:xfrm>
          <a:prstGeom prst="rect">
            <a:avLst/>
          </a:prstGeom>
          <a:noFill/>
          <a:ln w="9525">
            <a:noFill/>
            <a:miter lim="800000"/>
            <a:headEnd/>
            <a:tailEnd/>
          </a:ln>
        </p:spPr>
      </p:pic>
      <p:sp>
        <p:nvSpPr>
          <p:cNvPr id="59394" name="Rectangle 2"/>
          <p:cNvSpPr>
            <a:spLocks noGrp="1" noChangeArrowheads="1"/>
          </p:cNvSpPr>
          <p:nvPr>
            <p:ph type="title"/>
          </p:nvPr>
        </p:nvSpPr>
        <p:spPr>
          <a:xfrm>
            <a:off x="457200" y="49213"/>
            <a:ext cx="8229600" cy="712787"/>
          </a:xfrm>
        </p:spPr>
        <p:txBody>
          <a:bodyPr/>
          <a:lstStyle/>
          <a:p>
            <a:pPr eaLnBrk="1" hangingPunct="1">
              <a:defRPr/>
            </a:pPr>
            <a:r>
              <a:rPr lang="en-US" sz="3600" dirty="0" smtClean="0">
                <a:cs typeface="+mj-cs"/>
              </a:rPr>
              <a:t>Gaussian Function</a:t>
            </a:r>
          </a:p>
        </p:txBody>
      </p:sp>
      <p:sp>
        <p:nvSpPr>
          <p:cNvPr id="28677" name="Rectangle 3"/>
          <p:cNvSpPr>
            <a:spLocks noGrp="1" noChangeArrowheads="1"/>
          </p:cNvSpPr>
          <p:nvPr>
            <p:ph type="body" sz="half" idx="1"/>
          </p:nvPr>
        </p:nvSpPr>
        <p:spPr>
          <a:xfrm>
            <a:off x="457200" y="1449388"/>
            <a:ext cx="3810000" cy="4037012"/>
          </a:xfrm>
        </p:spPr>
        <p:txBody>
          <a:bodyPr/>
          <a:lstStyle/>
          <a:p>
            <a:pPr algn="ctr" eaLnBrk="1" hangingPunct="1">
              <a:buFont typeface="Wingdings" pitchFamily="-84" charset="2"/>
              <a:buNone/>
            </a:pPr>
            <a:endParaRPr lang="en-US" sz="2600" dirty="0" smtClean="0">
              <a:cs typeface="ＭＳ Ｐゴシック" pitchFamily="-84" charset="-128"/>
            </a:endParaRPr>
          </a:p>
          <a:p>
            <a:pPr algn="ctr" eaLnBrk="1" hangingPunct="1">
              <a:buFont typeface="Wingdings" pitchFamily="-84" charset="2"/>
              <a:buNone/>
            </a:pPr>
            <a:endParaRPr lang="en-US" sz="2600" dirty="0" smtClean="0">
              <a:cs typeface="ＭＳ Ｐゴシック" pitchFamily="-84" charset="-128"/>
            </a:endParaRPr>
          </a:p>
          <a:p>
            <a:pPr algn="ctr" eaLnBrk="1" hangingPunct="1">
              <a:buFont typeface="Wingdings" pitchFamily="-84" charset="2"/>
              <a:buNone/>
            </a:pPr>
            <a:endParaRPr lang="en-US" sz="2600" dirty="0">
              <a:cs typeface="ＭＳ Ｐゴシック" pitchFamily="-84" charset="-128"/>
            </a:endParaRPr>
          </a:p>
        </p:txBody>
      </p:sp>
      <p:sp>
        <p:nvSpPr>
          <p:cNvPr id="8" name="Date Placeholder 7"/>
          <p:cNvSpPr>
            <a:spLocks noGrp="1"/>
          </p:cNvSpPr>
          <p:nvPr>
            <p:ph type="dt" sz="half" idx="10"/>
          </p:nvPr>
        </p:nvSpPr>
        <p:spPr/>
        <p:txBody>
          <a:bodyPr/>
          <a:lstStyle/>
          <a:p>
            <a:pPr>
              <a:defRPr/>
            </a:pPr>
            <a:r>
              <a:rPr lang="en-US" smtClean="0"/>
              <a:t>Monday, Oct. 8, 2012</a:t>
            </a:r>
            <a:endParaRPr lang="en-US" dirty="0"/>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85</a:t>
            </a:fld>
            <a:endParaRPr lang="en-US"/>
          </a:p>
        </p:txBody>
      </p:sp>
      <p:sp>
        <p:nvSpPr>
          <p:cNvPr id="10" name="Footer Placeholder 9"/>
          <p:cNvSpPr>
            <a:spLocks noGrp="1"/>
          </p:cNvSpPr>
          <p:nvPr>
            <p:ph type="ftr" sz="quarter" idx="11"/>
          </p:nvPr>
        </p:nvSpPr>
        <p:spPr/>
        <p:txBody>
          <a:bodyPr/>
          <a:lstStyle/>
          <a:p>
            <a:pPr>
              <a:defRPr/>
            </a:pPr>
            <a:r>
              <a:rPr lang="en-US" smtClean="0"/>
              <a:t>PHYS 3313-001, Fall 2012                      Dr. Jaehoon Yu</a:t>
            </a:r>
            <a:endParaRPr lang="en-US"/>
          </a:p>
        </p:txBody>
      </p:sp>
      <p:graphicFrame>
        <p:nvGraphicFramePr>
          <p:cNvPr id="21507" name="Object 3"/>
          <p:cNvGraphicFramePr>
            <a:graphicFrameLocks noChangeAspect="1"/>
          </p:cNvGraphicFramePr>
          <p:nvPr/>
        </p:nvGraphicFramePr>
        <p:xfrm>
          <a:off x="2057400" y="1066800"/>
          <a:ext cx="5181600" cy="636588"/>
        </p:xfrm>
        <a:graphic>
          <a:graphicData uri="http://schemas.openxmlformats.org/presentationml/2006/ole">
            <p:oleObj spid="_x0000_s354306" name="Equation" r:id="rId4" imgW="2171700" imgH="266700" progId="Equation.DSMT4">
              <p:embed/>
            </p:oleObj>
          </a:graphicData>
        </a:graphic>
      </p:graphicFrame>
      <p:graphicFrame>
        <p:nvGraphicFramePr>
          <p:cNvPr id="21509" name="Object 2"/>
          <p:cNvGraphicFramePr>
            <a:graphicFrameLocks noChangeAspect="1"/>
          </p:cNvGraphicFramePr>
          <p:nvPr/>
        </p:nvGraphicFramePr>
        <p:xfrm>
          <a:off x="3671887" y="5486400"/>
          <a:ext cx="1128713" cy="781050"/>
        </p:xfrm>
        <a:graphic>
          <a:graphicData uri="http://schemas.openxmlformats.org/presentationml/2006/ole">
            <p:oleObj spid="_x0000_s354307" name="Equation" r:id="rId5" imgW="584200" imgH="39370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9401"/>
                                        </p:tgtEl>
                                        <p:attrNameLst>
                                          <p:attrName>style.visibility</p:attrName>
                                        </p:attrNameLst>
                                      </p:cBhvr>
                                      <p:to>
                                        <p:strVal val="visible"/>
                                      </p:to>
                                    </p:set>
                                    <p:animEffect transition="in" filter="wipe(left)">
                                      <p:cBhvr>
                                        <p:cTn id="7" dur="500"/>
                                        <p:tgtEl>
                                          <p:spTgt spid="594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7"/>
                                        </p:tgtEl>
                                        <p:attrNameLst>
                                          <p:attrName>style.visibility</p:attrName>
                                        </p:attrNameLst>
                                      </p:cBhvr>
                                      <p:to>
                                        <p:strVal val="visible"/>
                                      </p:to>
                                    </p:set>
                                    <p:animEffect transition="in" filter="wipe(left)">
                                      <p:cBhvr>
                                        <p:cTn id="12" dur="500"/>
                                        <p:tgtEl>
                                          <p:spTgt spid="2150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nodePh="1">
                                  <p:stCondLst>
                                    <p:cond delay="0"/>
                                  </p:stCondLst>
                                  <p:endCondLst>
                                    <p:cond evt="begin" delay="0">
                                      <p:tn val="15"/>
                                    </p:cond>
                                  </p:endCondLst>
                                  <p:childTnLst>
                                    <p:set>
                                      <p:cBhvr>
                                        <p:cTn id="16" dur="1" fill="hold">
                                          <p:stCondLst>
                                            <p:cond delay="0"/>
                                          </p:stCondLst>
                                        </p:cTn>
                                        <p:tgtEl>
                                          <p:spTgt spid="28677">
                                            <p:txEl>
                                              <p:pRg st="0" end="0"/>
                                            </p:txEl>
                                          </p:spTgt>
                                        </p:tgtEl>
                                        <p:attrNameLst>
                                          <p:attrName>style.visibility</p:attrName>
                                        </p:attrNameLst>
                                      </p:cBhvr>
                                      <p:to>
                                        <p:strVal val="visible"/>
                                      </p:to>
                                    </p:set>
                                    <p:anim calcmode="lin" valueType="num">
                                      <p:cBhvr>
                                        <p:cTn id="17" dur="500" fill="hold"/>
                                        <p:tgtEl>
                                          <p:spTgt spid="28677">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28677">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286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1" grpId="0"/>
      <p:bldP spid="28677" grpId="0" build="p"/>
    </p:bld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5" name="Rectangle 7"/>
          <p:cNvSpPr>
            <a:spLocks noGrp="1" noChangeArrowheads="1"/>
          </p:cNvSpPr>
          <p:nvPr>
            <p:ph type="title"/>
          </p:nvPr>
        </p:nvSpPr>
        <p:spPr>
          <a:xfrm>
            <a:off x="457200" y="76200"/>
            <a:ext cx="8229600" cy="788987"/>
          </a:xfrm>
        </p:spPr>
        <p:txBody>
          <a:bodyPr/>
          <a:lstStyle/>
          <a:p>
            <a:pPr eaLnBrk="1" hangingPunct="1">
              <a:defRPr/>
            </a:pPr>
            <a:r>
              <a:rPr lang="en-US" dirty="0" smtClean="0">
                <a:cs typeface="+mj-cs"/>
              </a:rPr>
              <a:t>Wave particle duality solution</a:t>
            </a:r>
          </a:p>
        </p:txBody>
      </p:sp>
      <p:sp>
        <p:nvSpPr>
          <p:cNvPr id="33795" name="Rectangle 5"/>
          <p:cNvSpPr>
            <a:spLocks noGrp="1" noChangeArrowheads="1"/>
          </p:cNvSpPr>
          <p:nvPr>
            <p:ph type="body" sz="half" idx="1"/>
          </p:nvPr>
        </p:nvSpPr>
        <p:spPr>
          <a:xfrm>
            <a:off x="457200" y="914400"/>
            <a:ext cx="8305800" cy="5181600"/>
          </a:xfrm>
        </p:spPr>
        <p:txBody>
          <a:bodyPr/>
          <a:lstStyle/>
          <a:p>
            <a:pPr eaLnBrk="1" hangingPunct="1"/>
            <a:r>
              <a:rPr lang="en-US" dirty="0">
                <a:cs typeface="ＭＳ Ｐゴシック" pitchFamily="-84" charset="-128"/>
              </a:rPr>
              <a:t>The solution to the wave particle duality of an event is given by the following principle.</a:t>
            </a:r>
          </a:p>
          <a:p>
            <a:pPr eaLnBrk="1" hangingPunct="1"/>
            <a:r>
              <a:rPr lang="en-US" b="1" dirty="0" smtClean="0">
                <a:cs typeface="ＭＳ Ｐゴシック" pitchFamily="-84" charset="-128"/>
              </a:rPr>
              <a:t>Bohr’</a:t>
            </a:r>
            <a:r>
              <a:rPr lang="en-US" altLang="ja-JP" b="1" dirty="0" smtClean="0">
                <a:cs typeface="ＭＳ Ｐゴシック" pitchFamily="-84" charset="-128"/>
              </a:rPr>
              <a:t>s </a:t>
            </a:r>
            <a:r>
              <a:rPr lang="en-US" altLang="ja-JP" b="1" dirty="0">
                <a:cs typeface="ＭＳ Ｐゴシック" pitchFamily="-84" charset="-128"/>
              </a:rPr>
              <a:t>principle of </a:t>
            </a:r>
            <a:r>
              <a:rPr lang="en-US" altLang="ja-JP" b="1" dirty="0" err="1">
                <a:cs typeface="ＭＳ Ｐゴシック" pitchFamily="-84" charset="-128"/>
              </a:rPr>
              <a:t>complementarity</a:t>
            </a:r>
            <a:r>
              <a:rPr lang="en-US" altLang="ja-JP" dirty="0">
                <a:cs typeface="ＭＳ Ｐゴシック" pitchFamily="-84" charset="-128"/>
              </a:rPr>
              <a:t>: It is not possible to describe physical observables simultaneously in terms of both particles and waves.</a:t>
            </a:r>
          </a:p>
          <a:p>
            <a:pPr eaLnBrk="1" hangingPunct="1"/>
            <a:r>
              <a:rPr lang="en-US" b="1" dirty="0">
                <a:cs typeface="ＭＳ Ｐゴシック" pitchFamily="-84" charset="-128"/>
              </a:rPr>
              <a:t>Physical observables</a:t>
            </a:r>
            <a:r>
              <a:rPr lang="en-US" dirty="0">
                <a:cs typeface="ＭＳ Ｐゴシック" pitchFamily="-84" charset="-128"/>
              </a:rPr>
              <a:t> are </a:t>
            </a:r>
            <a:r>
              <a:rPr lang="en-US" dirty="0" smtClean="0">
                <a:cs typeface="ＭＳ Ｐゴシック" pitchFamily="-84" charset="-128"/>
              </a:rPr>
              <a:t>the </a:t>
            </a:r>
            <a:r>
              <a:rPr lang="en-US" dirty="0">
                <a:cs typeface="ＭＳ Ｐゴシック" pitchFamily="-84" charset="-128"/>
              </a:rPr>
              <a:t>quantities such as position, velocity, momentum, and energy that can be experimentally measured. In any given instance we must use either the particle description or the wave description.</a:t>
            </a:r>
          </a:p>
          <a:p>
            <a:pPr eaLnBrk="1" hangingPunct="1">
              <a:buFont typeface="Wingdings" pitchFamily="-84" charset="2"/>
              <a:buNone/>
            </a:pPr>
            <a:endParaRPr lang="en-US" dirty="0">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Slide Number Placeholder 4"/>
          <p:cNvSpPr>
            <a:spLocks noGrp="1"/>
          </p:cNvSpPr>
          <p:nvPr>
            <p:ph type="sldNum" sz="quarter" idx="12"/>
          </p:nvPr>
        </p:nvSpPr>
        <p:spPr/>
        <p:txBody>
          <a:bodyPr/>
          <a:lstStyle/>
          <a:p>
            <a:pPr>
              <a:defRPr/>
            </a:pPr>
            <a:fld id="{6E4BFBEB-12DC-8949-B61D-A8F2554F50A6}" type="slidenum">
              <a:rPr lang="en-US" smtClean="0"/>
              <a:pPr>
                <a:defRPr/>
              </a:pPr>
              <a:t>86</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wipe(left)">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wipe(left)">
                                      <p:cBhvr>
                                        <p:cTn id="12" dur="500"/>
                                        <p:tgtEl>
                                          <p:spTgt spid="33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wipe(left)">
                                      <p:cBhvr>
                                        <p:cTn id="17" dur="500"/>
                                        <p:tgtEl>
                                          <p:spTgt spid="33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0"/>
            <a:ext cx="8229600" cy="712787"/>
          </a:xfrm>
        </p:spPr>
        <p:txBody>
          <a:bodyPr/>
          <a:lstStyle/>
          <a:p>
            <a:pPr eaLnBrk="1" hangingPunct="1">
              <a:defRPr/>
            </a:pPr>
            <a:r>
              <a:rPr lang="en-US" sz="4800" dirty="0" smtClean="0">
                <a:cs typeface="+mj-cs"/>
              </a:rPr>
              <a:t>Heisenberg’s Uncertainty </a:t>
            </a:r>
            <a:r>
              <a:rPr lang="en-US" sz="4800" dirty="0" smtClean="0">
                <a:cs typeface="+mj-cs"/>
              </a:rPr>
              <a:t>Principle</a:t>
            </a:r>
          </a:p>
        </p:txBody>
      </p:sp>
      <p:sp>
        <p:nvSpPr>
          <p:cNvPr id="34819" name="Rectangle 7"/>
          <p:cNvSpPr>
            <a:spLocks noGrp="1" noChangeArrowheads="1"/>
          </p:cNvSpPr>
          <p:nvPr>
            <p:ph type="body" sz="half" idx="1"/>
          </p:nvPr>
        </p:nvSpPr>
        <p:spPr>
          <a:xfrm>
            <a:off x="457200" y="838200"/>
            <a:ext cx="8383588" cy="4497388"/>
          </a:xfrm>
        </p:spPr>
        <p:txBody>
          <a:bodyPr/>
          <a:lstStyle/>
          <a:p>
            <a:pPr eaLnBrk="1" hangingPunct="1"/>
            <a:r>
              <a:rPr lang="en-US" sz="2800" dirty="0" smtClean="0">
                <a:cs typeface="ＭＳ Ｐゴシック" pitchFamily="-84" charset="-128"/>
              </a:rPr>
              <a:t>Due to the wave-particle duality of matter, there are limiting factors in precise measurements of closely related physical quantities. </a:t>
            </a:r>
          </a:p>
          <a:p>
            <a:pPr eaLnBrk="1" hangingPunct="1"/>
            <a:r>
              <a:rPr lang="en-US" sz="2800" dirty="0" smtClean="0">
                <a:cs typeface="ＭＳ Ｐゴシック" pitchFamily="-84" charset="-128"/>
              </a:rPr>
              <a:t>Momentum – position uncertainty</a:t>
            </a:r>
            <a:endParaRPr lang="en-US" sz="2800" dirty="0" smtClean="0">
              <a:cs typeface="ＭＳ Ｐゴシック" pitchFamily="-84" charset="-128"/>
            </a:endParaRPr>
          </a:p>
          <a:p>
            <a:pPr eaLnBrk="1" hangingPunct="1"/>
            <a:endParaRPr lang="en-US" sz="2800" dirty="0" smtClean="0">
              <a:cs typeface="ＭＳ Ｐゴシック" pitchFamily="-84" charset="-128"/>
            </a:endParaRPr>
          </a:p>
          <a:p>
            <a:pPr eaLnBrk="1" hangingPunct="1">
              <a:buNone/>
            </a:pPr>
            <a:endParaRPr lang="en-US" sz="2800" dirty="0" smtClean="0">
              <a:cs typeface="ＭＳ Ｐゴシック" pitchFamily="-84" charset="-128"/>
            </a:endParaRPr>
          </a:p>
          <a:p>
            <a:pPr eaLnBrk="1" hangingPunct="1"/>
            <a:r>
              <a:rPr lang="en-US" sz="2800" dirty="0" smtClean="0">
                <a:cs typeface="ＭＳ Ｐゴシック" pitchFamily="-84" charset="-128"/>
              </a:rPr>
              <a:t>Energy – time uncertainty</a:t>
            </a:r>
            <a:endParaRPr lang="en-US" sz="2800" dirty="0">
              <a:cs typeface="ＭＳ Ｐゴシック" pitchFamily="-84" charset="-128"/>
            </a:endParaRPr>
          </a:p>
        </p:txBody>
      </p:sp>
      <p:pic>
        <p:nvPicPr>
          <p:cNvPr id="34820" name="Picture 27"/>
          <p:cNvPicPr>
            <a:picLocks noChangeAspect="1" noChangeArrowheads="1"/>
          </p:cNvPicPr>
          <p:nvPr/>
        </p:nvPicPr>
        <p:blipFill>
          <a:blip r:embed="rId3"/>
          <a:srcRect/>
          <a:stretch>
            <a:fillRect/>
          </a:stretch>
        </p:blipFill>
        <p:spPr bwMode="auto">
          <a:xfrm>
            <a:off x="6208713" y="2586038"/>
            <a:ext cx="914400" cy="20955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Monday, Oct. 8, 2012</a:t>
            </a:r>
            <a:endParaRPr lang="en-US"/>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87</a:t>
            </a:fld>
            <a:endParaRPr lang="en-US"/>
          </a:p>
        </p:txBody>
      </p:sp>
      <p:sp>
        <p:nvSpPr>
          <p:cNvPr id="10" name="Footer Placeholder 9"/>
          <p:cNvSpPr>
            <a:spLocks noGrp="1"/>
          </p:cNvSpPr>
          <p:nvPr>
            <p:ph type="ftr" sz="quarter" idx="11"/>
          </p:nvPr>
        </p:nvSpPr>
        <p:spPr/>
        <p:txBody>
          <a:bodyPr/>
          <a:lstStyle/>
          <a:p>
            <a:pPr>
              <a:defRPr/>
            </a:pPr>
            <a:r>
              <a:rPr lang="en-US" smtClean="0"/>
              <a:t>PHYS 3313-001, Fall 2012                      Dr. Jaehoon Yu</a:t>
            </a:r>
            <a:endParaRPr lang="en-US"/>
          </a:p>
        </p:txBody>
      </p:sp>
      <p:graphicFrame>
        <p:nvGraphicFramePr>
          <p:cNvPr id="446468" name="Object 4"/>
          <p:cNvGraphicFramePr>
            <a:graphicFrameLocks noChangeAspect="1"/>
          </p:cNvGraphicFramePr>
          <p:nvPr/>
        </p:nvGraphicFramePr>
        <p:xfrm>
          <a:off x="3048000" y="2667000"/>
          <a:ext cx="2057400" cy="1159779"/>
        </p:xfrm>
        <a:graphic>
          <a:graphicData uri="http://schemas.openxmlformats.org/presentationml/2006/ole">
            <p:oleObj spid="_x0000_s360452" name="Equation" r:id="rId4" imgW="698500" imgH="393700" progId="Equation.DSMT4">
              <p:embed/>
            </p:oleObj>
          </a:graphicData>
        </a:graphic>
      </p:graphicFrame>
      <p:graphicFrame>
        <p:nvGraphicFramePr>
          <p:cNvPr id="360453" name="Object 5"/>
          <p:cNvGraphicFramePr>
            <a:graphicFrameLocks noChangeAspect="1"/>
          </p:cNvGraphicFramePr>
          <p:nvPr/>
        </p:nvGraphicFramePr>
        <p:xfrm>
          <a:off x="3124200" y="4419600"/>
          <a:ext cx="1905000" cy="1155700"/>
        </p:xfrm>
        <a:graphic>
          <a:graphicData uri="http://schemas.openxmlformats.org/presentationml/2006/ole">
            <p:oleObj spid="_x0000_s360453" name="Equation" r:id="rId5" imgW="647700" imgH="39370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wipe(left)">
                                      <p:cBhvr>
                                        <p:cTn id="7" dur="5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wipe(left)">
                                      <p:cBhvr>
                                        <p:cTn id="12" dur="500"/>
                                        <p:tgtEl>
                                          <p:spTgt spid="34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46468"/>
                                        </p:tgtEl>
                                        <p:attrNameLst>
                                          <p:attrName>style.visibility</p:attrName>
                                        </p:attrNameLst>
                                      </p:cBhvr>
                                      <p:to>
                                        <p:strVal val="visible"/>
                                      </p:to>
                                    </p:set>
                                    <p:animEffect transition="in" filter="wipe(left)">
                                      <p:cBhvr>
                                        <p:cTn id="17" dur="500"/>
                                        <p:tgtEl>
                                          <p:spTgt spid="44646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4819">
                                            <p:txEl>
                                              <p:pRg st="4" end="4"/>
                                            </p:txEl>
                                          </p:spTgt>
                                        </p:tgtEl>
                                        <p:attrNameLst>
                                          <p:attrName>style.visibility</p:attrName>
                                        </p:attrNameLst>
                                      </p:cBhvr>
                                      <p:to>
                                        <p:strVal val="visible"/>
                                      </p:to>
                                    </p:set>
                                    <p:animEffect transition="in" filter="wipe(left)">
                                      <p:cBhvr>
                                        <p:cTn id="22" dur="500"/>
                                        <p:tgtEl>
                                          <p:spTgt spid="348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60453"/>
                                        </p:tgtEl>
                                        <p:attrNameLst>
                                          <p:attrName>style.visibility</p:attrName>
                                        </p:attrNameLst>
                                      </p:cBhvr>
                                      <p:to>
                                        <p:strVal val="visible"/>
                                      </p:to>
                                    </p:set>
                                    <p:animEffect transition="in" filter="wipe(left)">
                                      <p:cBhvr>
                                        <p:cTn id="27" dur="500"/>
                                        <p:tgtEl>
                                          <p:spTgt spid="360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0"/>
            <a:ext cx="8226425" cy="1479550"/>
          </a:xfrm>
        </p:spPr>
        <p:txBody>
          <a:bodyPr/>
          <a:lstStyle/>
          <a:p>
            <a:pPr eaLnBrk="1" hangingPunct="1">
              <a:defRPr/>
            </a:pPr>
            <a:r>
              <a:rPr lang="en-US" sz="3400" dirty="0" smtClean="0">
                <a:cs typeface="+mj-cs"/>
              </a:rPr>
              <a:t>Probability, Wave Functions, and the Copenhagen Interpretation</a:t>
            </a:r>
          </a:p>
        </p:txBody>
      </p:sp>
      <p:sp>
        <p:nvSpPr>
          <p:cNvPr id="96259" name="Rectangle 3"/>
          <p:cNvSpPr>
            <a:spLocks noGrp="1" noChangeArrowheads="1"/>
          </p:cNvSpPr>
          <p:nvPr>
            <p:ph type="body" sz="half" idx="1"/>
          </p:nvPr>
        </p:nvSpPr>
        <p:spPr>
          <a:xfrm>
            <a:off x="457200" y="1295400"/>
            <a:ext cx="8383588" cy="4497387"/>
          </a:xfrm>
        </p:spPr>
        <p:txBody>
          <a:bodyPr/>
          <a:lstStyle/>
          <a:p>
            <a:pPr eaLnBrk="1" hangingPunct="1">
              <a:buFont typeface="Wingdings" charset="0"/>
              <a:buChar char="n"/>
              <a:defRPr/>
            </a:pPr>
            <a:r>
              <a:rPr lang="en-US" sz="2800" dirty="0" smtClean="0">
                <a:cs typeface="+mn-cs"/>
              </a:rPr>
              <a:t>The wave function determines the likelihood (or probability) of finding a particle at a particular position in space at a given time.</a:t>
            </a:r>
          </a:p>
          <a:p>
            <a:pPr eaLnBrk="1" hangingPunct="1">
              <a:buFont typeface="Wingdings" charset="0"/>
              <a:buChar char="n"/>
              <a:defRPr/>
            </a:pPr>
            <a:endParaRPr lang="en-US" sz="2800" dirty="0" smtClean="0">
              <a:cs typeface="+mn-cs"/>
            </a:endParaRPr>
          </a:p>
          <a:p>
            <a:pPr eaLnBrk="1" hangingPunct="1">
              <a:buFont typeface="Wingdings" charset="0"/>
              <a:buChar char="n"/>
              <a:defRPr/>
            </a:pPr>
            <a:endParaRPr lang="en-US" sz="2800" dirty="0" smtClean="0">
              <a:cs typeface="+mn-cs"/>
            </a:endParaRPr>
          </a:p>
          <a:p>
            <a:pPr eaLnBrk="1" hangingPunct="1">
              <a:buFont typeface="Wingdings" charset="0"/>
              <a:buChar char="n"/>
              <a:defRPr/>
            </a:pPr>
            <a:r>
              <a:rPr lang="en-US" sz="2800" dirty="0" smtClean="0">
                <a:cs typeface="+mn-cs"/>
              </a:rPr>
              <a:t>The total probability of finding the electron is 1. Forcing this condition on the wave function is called normalization. </a:t>
            </a:r>
          </a:p>
        </p:txBody>
      </p:sp>
      <p:sp>
        <p:nvSpPr>
          <p:cNvPr id="6" name="Date Placeholder 5"/>
          <p:cNvSpPr>
            <a:spLocks noGrp="1"/>
          </p:cNvSpPr>
          <p:nvPr>
            <p:ph type="dt" sz="half" idx="10"/>
          </p:nvPr>
        </p:nvSpPr>
        <p:spPr/>
        <p:txBody>
          <a:bodyPr/>
          <a:lstStyle/>
          <a:p>
            <a:pPr>
              <a:defRPr/>
            </a:pPr>
            <a:r>
              <a:rPr lang="en-US" smtClean="0"/>
              <a:t>Monday, Oct. 8, 2012</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88</a:t>
            </a:fld>
            <a:endParaRPr lang="en-US"/>
          </a:p>
        </p:txBody>
      </p:sp>
      <p:sp>
        <p:nvSpPr>
          <p:cNvPr id="8" name="Footer Placeholder 7"/>
          <p:cNvSpPr>
            <a:spLocks noGrp="1"/>
          </p:cNvSpPr>
          <p:nvPr>
            <p:ph type="ftr" sz="quarter" idx="11"/>
          </p:nvPr>
        </p:nvSpPr>
        <p:spPr/>
        <p:txBody>
          <a:bodyPr/>
          <a:lstStyle/>
          <a:p>
            <a:pPr>
              <a:defRPr/>
            </a:pPr>
            <a:r>
              <a:rPr lang="en-US" smtClean="0"/>
              <a:t>PHYS 3313-001, Fall 2012                      Dr. Jaehoon Yu</a:t>
            </a:r>
            <a:endParaRPr lang="en-US"/>
          </a:p>
        </p:txBody>
      </p:sp>
      <p:graphicFrame>
        <p:nvGraphicFramePr>
          <p:cNvPr id="449539" name="Object 3"/>
          <p:cNvGraphicFramePr>
            <a:graphicFrameLocks noChangeAspect="1"/>
          </p:cNvGraphicFramePr>
          <p:nvPr/>
        </p:nvGraphicFramePr>
        <p:xfrm>
          <a:off x="2743200" y="2362200"/>
          <a:ext cx="5158724" cy="1143000"/>
        </p:xfrm>
        <a:graphic>
          <a:graphicData uri="http://schemas.openxmlformats.org/presentationml/2006/ole">
            <p:oleObj spid="_x0000_s362498" name="Equation" r:id="rId3" imgW="1371600" imgH="304800" progId="Equation.DSMT4">
              <p:embed/>
            </p:oleObj>
          </a:graphicData>
        </a:graphic>
      </p:graphicFrame>
      <p:graphicFrame>
        <p:nvGraphicFramePr>
          <p:cNvPr id="449540" name="Object 4"/>
          <p:cNvGraphicFramePr>
            <a:graphicFrameLocks noChangeAspect="1"/>
          </p:cNvGraphicFramePr>
          <p:nvPr/>
        </p:nvGraphicFramePr>
        <p:xfrm>
          <a:off x="1143001" y="4724400"/>
          <a:ext cx="7162800" cy="1160570"/>
        </p:xfrm>
        <a:graphic>
          <a:graphicData uri="http://schemas.openxmlformats.org/presentationml/2006/ole">
            <p:oleObj spid="_x0000_s362499" name="Equation" r:id="rId4" imgW="2032000" imgH="33020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wipe(left)">
                                      <p:cBhvr>
                                        <p:cTn id="7" dur="500"/>
                                        <p:tgtEl>
                                          <p:spTgt spid="96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9539"/>
                                        </p:tgtEl>
                                        <p:attrNameLst>
                                          <p:attrName>style.visibility</p:attrName>
                                        </p:attrNameLst>
                                      </p:cBhvr>
                                      <p:to>
                                        <p:strVal val="visible"/>
                                      </p:to>
                                    </p:set>
                                    <p:animEffect transition="in" filter="wipe(left)">
                                      <p:cBhvr>
                                        <p:cTn id="12" dur="500"/>
                                        <p:tgtEl>
                                          <p:spTgt spid="4495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96259">
                                            <p:txEl>
                                              <p:pRg st="3" end="3"/>
                                            </p:txEl>
                                          </p:spTgt>
                                        </p:tgtEl>
                                        <p:attrNameLst>
                                          <p:attrName>style.visibility</p:attrName>
                                        </p:attrNameLst>
                                      </p:cBhvr>
                                      <p:to>
                                        <p:strVal val="visible"/>
                                      </p:to>
                                    </p:set>
                                    <p:animEffect transition="in" filter="wipe(left)">
                                      <p:cBhvr>
                                        <p:cTn id="17" dur="500"/>
                                        <p:tgtEl>
                                          <p:spTgt spid="9625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49540"/>
                                        </p:tgtEl>
                                        <p:attrNameLst>
                                          <p:attrName>style.visibility</p:attrName>
                                        </p:attrNameLst>
                                      </p:cBhvr>
                                      <p:to>
                                        <p:strVal val="visible"/>
                                      </p:to>
                                    </p:set>
                                    <p:animEffect transition="in" filter="wipe(left)">
                                      <p:cBhvr>
                                        <p:cTn id="22" dur="500"/>
                                        <p:tgtEl>
                                          <p:spTgt spid="449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81000" y="1"/>
            <a:ext cx="8229600" cy="838200"/>
          </a:xfrm>
        </p:spPr>
        <p:txBody>
          <a:bodyPr/>
          <a:lstStyle/>
          <a:p>
            <a:pPr eaLnBrk="1" hangingPunct="1">
              <a:defRPr/>
            </a:pPr>
            <a:r>
              <a:rPr lang="en-US" sz="4000" dirty="0" smtClean="0">
                <a:cs typeface="+mj-cs"/>
              </a:rPr>
              <a:t>The Copenhagen Interpretation</a:t>
            </a:r>
          </a:p>
        </p:txBody>
      </p:sp>
      <p:sp>
        <p:nvSpPr>
          <p:cNvPr id="97283" name="Rectangle 3"/>
          <p:cNvSpPr>
            <a:spLocks noGrp="1" noChangeArrowheads="1"/>
          </p:cNvSpPr>
          <p:nvPr>
            <p:ph type="body" sz="half" idx="1"/>
          </p:nvPr>
        </p:nvSpPr>
        <p:spPr>
          <a:xfrm>
            <a:off x="381000" y="914400"/>
            <a:ext cx="8305800" cy="5029200"/>
          </a:xfrm>
        </p:spPr>
        <p:txBody>
          <a:bodyPr/>
          <a:lstStyle/>
          <a:p>
            <a:pPr marL="533400" indent="-533400" eaLnBrk="1" hangingPunct="1">
              <a:buFont typeface="Wingdings" charset="0"/>
              <a:buChar char="n"/>
              <a:defRPr/>
            </a:pPr>
            <a:r>
              <a:rPr lang="en-US" dirty="0" smtClean="0">
                <a:cs typeface="+mn-cs"/>
              </a:rPr>
              <a:t>Bohr’s interpretation of the wave function consisted of 3 principles:</a:t>
            </a:r>
          </a:p>
          <a:p>
            <a:pPr marL="1295400" lvl="2" indent="-623888" eaLnBrk="1" hangingPunct="1">
              <a:buClr>
                <a:schemeClr val="tx1"/>
              </a:buClr>
              <a:buSzPct val="90000"/>
              <a:buFont typeface="Wingdings" charset="0"/>
              <a:buAutoNum type="arabicParenR"/>
              <a:defRPr/>
            </a:pPr>
            <a:r>
              <a:rPr lang="en-US" dirty="0" smtClean="0"/>
              <a:t>The uncertainty principle of Heisenberg</a:t>
            </a:r>
          </a:p>
          <a:p>
            <a:pPr marL="1295400" lvl="2" indent="-623888" eaLnBrk="1" hangingPunct="1">
              <a:buClr>
                <a:schemeClr val="tx1"/>
              </a:buClr>
              <a:buSzPct val="90000"/>
              <a:buFont typeface="Wingdings" charset="0"/>
              <a:buAutoNum type="arabicParenR"/>
              <a:defRPr/>
            </a:pPr>
            <a:r>
              <a:rPr lang="en-US" dirty="0" smtClean="0"/>
              <a:t>The </a:t>
            </a:r>
            <a:r>
              <a:rPr lang="en-US" dirty="0" err="1" smtClean="0"/>
              <a:t>complementarity</a:t>
            </a:r>
            <a:r>
              <a:rPr lang="en-US" dirty="0" smtClean="0"/>
              <a:t> principle of Bohr</a:t>
            </a:r>
          </a:p>
          <a:p>
            <a:pPr marL="1295400" lvl="2" indent="-623888" eaLnBrk="1" hangingPunct="1">
              <a:buClr>
                <a:schemeClr val="tx1"/>
              </a:buClr>
              <a:buSzPct val="90000"/>
              <a:buFont typeface="Wingdings" charset="0"/>
              <a:buAutoNum type="arabicParenR"/>
              <a:defRPr/>
            </a:pPr>
            <a:r>
              <a:rPr lang="en-US" dirty="0" smtClean="0"/>
              <a:t>The statistical interpretation of Born, based on probabilities determined by the wave function</a:t>
            </a:r>
          </a:p>
          <a:p>
            <a:pPr marL="533400" indent="-533400" eaLnBrk="1" hangingPunct="1">
              <a:buFont typeface="Wingdings" charset="0"/>
              <a:buChar char="n"/>
              <a:defRPr/>
            </a:pPr>
            <a:r>
              <a:rPr lang="en-US" dirty="0" smtClean="0">
                <a:cs typeface="+mn-cs"/>
              </a:rPr>
              <a:t>Together these three concepts form a logical interpretation of the physical meaning of quantum theory. According to the Copenhagen interpretation, physics depends on the outcomes of measurement.</a:t>
            </a:r>
          </a:p>
        </p:txBody>
      </p:sp>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Slide Number Placeholder 4"/>
          <p:cNvSpPr>
            <a:spLocks noGrp="1"/>
          </p:cNvSpPr>
          <p:nvPr>
            <p:ph type="sldNum" sz="quarter" idx="12"/>
          </p:nvPr>
        </p:nvSpPr>
        <p:spPr/>
        <p:txBody>
          <a:bodyPr/>
          <a:lstStyle/>
          <a:p>
            <a:pPr>
              <a:defRPr/>
            </a:pPr>
            <a:fld id="{6E4BFBEB-12DC-8949-B61D-A8F2554F50A6}" type="slidenum">
              <a:rPr lang="en-US" smtClean="0"/>
              <a:pPr>
                <a:defRPr/>
              </a:pPr>
              <a:t>89</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7283">
                                            <p:txEl>
                                              <p:pRg st="0" end="0"/>
                                            </p:txEl>
                                          </p:spTgt>
                                        </p:tgtEl>
                                        <p:attrNameLst>
                                          <p:attrName>style.visibility</p:attrName>
                                        </p:attrNameLst>
                                      </p:cBhvr>
                                      <p:to>
                                        <p:strVal val="visible"/>
                                      </p:to>
                                    </p:set>
                                    <p:animEffect transition="in" filter="wipe(left)">
                                      <p:cBhvr>
                                        <p:cTn id="7" dur="500"/>
                                        <p:tgtEl>
                                          <p:spTgt spid="972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97283">
                                            <p:txEl>
                                              <p:pRg st="1" end="1"/>
                                            </p:txEl>
                                          </p:spTgt>
                                        </p:tgtEl>
                                        <p:attrNameLst>
                                          <p:attrName>style.visibility</p:attrName>
                                        </p:attrNameLst>
                                      </p:cBhvr>
                                      <p:to>
                                        <p:strVal val="visible"/>
                                      </p:to>
                                    </p:set>
                                    <p:animEffect transition="in" filter="wipe(left)">
                                      <p:cBhvr>
                                        <p:cTn id="12" dur="500"/>
                                        <p:tgtEl>
                                          <p:spTgt spid="972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97283">
                                            <p:txEl>
                                              <p:pRg st="2" end="2"/>
                                            </p:txEl>
                                          </p:spTgt>
                                        </p:tgtEl>
                                        <p:attrNameLst>
                                          <p:attrName>style.visibility</p:attrName>
                                        </p:attrNameLst>
                                      </p:cBhvr>
                                      <p:to>
                                        <p:strVal val="visible"/>
                                      </p:to>
                                    </p:set>
                                    <p:animEffect transition="in" filter="wipe(left)">
                                      <p:cBhvr>
                                        <p:cTn id="17" dur="500"/>
                                        <p:tgtEl>
                                          <p:spTgt spid="972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97283">
                                            <p:txEl>
                                              <p:pRg st="3" end="3"/>
                                            </p:txEl>
                                          </p:spTgt>
                                        </p:tgtEl>
                                        <p:attrNameLst>
                                          <p:attrName>style.visibility</p:attrName>
                                        </p:attrNameLst>
                                      </p:cBhvr>
                                      <p:to>
                                        <p:strVal val="visible"/>
                                      </p:to>
                                    </p:set>
                                    <p:animEffect transition="in" filter="wipe(left)">
                                      <p:cBhvr>
                                        <p:cTn id="22" dur="500"/>
                                        <p:tgtEl>
                                          <p:spTgt spid="972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97283">
                                            <p:txEl>
                                              <p:pRg st="4" end="4"/>
                                            </p:txEl>
                                          </p:spTgt>
                                        </p:tgtEl>
                                        <p:attrNameLst>
                                          <p:attrName>style.visibility</p:attrName>
                                        </p:attrNameLst>
                                      </p:cBhvr>
                                      <p:to>
                                        <p:strVal val="visible"/>
                                      </p:to>
                                    </p:set>
                                    <p:animEffect transition="in" filter="wipe(left)">
                                      <p:cBhvr>
                                        <p:cTn id="27" dur="500"/>
                                        <p:tgtEl>
                                          <p:spTgt spid="972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0"/>
            <a:ext cx="7772400" cy="1143000"/>
          </a:xfrm>
        </p:spPr>
        <p:txBody>
          <a:bodyPr/>
          <a:lstStyle/>
          <a:p>
            <a:pPr eaLnBrk="1" hangingPunct="1"/>
            <a:r>
              <a:rPr lang="en-US" dirty="0"/>
              <a:t>Particles vs. Waves</a:t>
            </a:r>
          </a:p>
        </p:txBody>
      </p:sp>
      <p:sp>
        <p:nvSpPr>
          <p:cNvPr id="21507" name="Rectangle 3"/>
          <p:cNvSpPr>
            <a:spLocks noGrp="1" noChangeArrowheads="1"/>
          </p:cNvSpPr>
          <p:nvPr>
            <p:ph type="body" idx="1"/>
          </p:nvPr>
        </p:nvSpPr>
        <p:spPr>
          <a:xfrm>
            <a:off x="304800" y="990600"/>
            <a:ext cx="8458200" cy="5105400"/>
          </a:xfrm>
        </p:spPr>
        <p:txBody>
          <a:bodyPr/>
          <a:lstStyle/>
          <a:p>
            <a:pPr eaLnBrk="1" hangingPunct="1"/>
            <a:r>
              <a:rPr lang="en-US" dirty="0"/>
              <a:t>Two distinct phenomena describing physical interactions</a:t>
            </a:r>
          </a:p>
          <a:p>
            <a:pPr lvl="1" eaLnBrk="1" hangingPunct="1"/>
            <a:r>
              <a:rPr lang="en-US" dirty="0"/>
              <a:t>Both required Newtonian mass</a:t>
            </a:r>
          </a:p>
          <a:p>
            <a:pPr lvl="1" eaLnBrk="1" hangingPunct="1"/>
            <a:r>
              <a:rPr lang="en-US" dirty="0"/>
              <a:t>Particles in the form of point masses and waves in the form of perturbation in a mass distribution, i.e., a material medium</a:t>
            </a:r>
          </a:p>
          <a:p>
            <a:pPr lvl="1" eaLnBrk="1" hangingPunct="1"/>
            <a:r>
              <a:rPr lang="en-US" dirty="0"/>
              <a:t>The distinctions are observationally quite clear; however, not so for the case of visible light</a:t>
            </a:r>
          </a:p>
          <a:p>
            <a:pPr lvl="1" eaLnBrk="1" hangingPunct="1"/>
            <a:r>
              <a:rPr lang="en-US" dirty="0"/>
              <a:t>Thus by the 17</a:t>
            </a:r>
            <a:r>
              <a:rPr lang="en-US" baseline="30000" dirty="0"/>
              <a:t>th</a:t>
            </a:r>
            <a:r>
              <a:rPr lang="en-US" dirty="0"/>
              <a:t> century begins the major disagreement concerning the nature of light</a:t>
            </a:r>
            <a:endParaRPr lang="en-US" sz="3000" dirty="0"/>
          </a:p>
        </p:txBody>
      </p:sp>
      <p:sp>
        <p:nvSpPr>
          <p:cNvPr id="4" name="Date Placeholder 3"/>
          <p:cNvSpPr>
            <a:spLocks noGrp="1"/>
          </p:cNvSpPr>
          <p:nvPr>
            <p:ph type="dt" sz="half" idx="10"/>
          </p:nvPr>
        </p:nvSpPr>
        <p:spPr/>
        <p:txBody>
          <a:bodyPr/>
          <a:lstStyle/>
          <a:p>
            <a:pPr>
              <a:defRPr/>
            </a:pPr>
            <a:r>
              <a:rPr lang="en-US" smtClean="0"/>
              <a:t>Monday, Oct. 8,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9</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left)">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wipe(left)">
                                      <p:cBhvr>
                                        <p:cTn id="12" dur="500"/>
                                        <p:tgtEl>
                                          <p:spTgt spid="215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wipe(left)">
                                      <p:cBhvr>
                                        <p:cTn id="17" dur="500"/>
                                        <p:tgtEl>
                                          <p:spTgt spid="215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wipe(left)">
                                      <p:cBhvr>
                                        <p:cTn id="22" dur="500"/>
                                        <p:tgtEl>
                                          <p:spTgt spid="215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1507">
                                            <p:txEl>
                                              <p:pRg st="4" end="4"/>
                                            </p:txEl>
                                          </p:spTgt>
                                        </p:tgtEl>
                                        <p:attrNameLst>
                                          <p:attrName>style.visibility</p:attrName>
                                        </p:attrNameLst>
                                      </p:cBhvr>
                                      <p:to>
                                        <p:strVal val="visible"/>
                                      </p:to>
                                    </p:set>
                                    <p:animEffect transition="in" filter="wipe(left)">
                                      <p:cBhvr>
                                        <p:cTn id="27" dur="500"/>
                                        <p:tgtEl>
                                          <p:spTgt spid="21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938" name="Picture 8" descr="0523"/>
          <p:cNvPicPr>
            <a:picLocks noChangeAspect="1" noChangeArrowheads="1"/>
          </p:cNvPicPr>
          <p:nvPr/>
        </p:nvPicPr>
        <p:blipFill>
          <a:blip r:embed="rId2"/>
          <a:srcRect b="2507"/>
          <a:stretch>
            <a:fillRect/>
          </a:stretch>
        </p:blipFill>
        <p:spPr bwMode="auto">
          <a:xfrm>
            <a:off x="4419600" y="1219200"/>
            <a:ext cx="4546600" cy="4876800"/>
          </a:xfrm>
          <a:prstGeom prst="rect">
            <a:avLst/>
          </a:prstGeom>
          <a:noFill/>
          <a:ln w="9525">
            <a:noFill/>
            <a:miter lim="800000"/>
            <a:headEnd/>
            <a:tailEnd/>
          </a:ln>
        </p:spPr>
      </p:pic>
      <p:sp>
        <p:nvSpPr>
          <p:cNvPr id="100354" name="Rectangle 2"/>
          <p:cNvSpPr>
            <a:spLocks noGrp="1" noChangeArrowheads="1"/>
          </p:cNvSpPr>
          <p:nvPr>
            <p:ph type="title"/>
          </p:nvPr>
        </p:nvSpPr>
        <p:spPr>
          <a:xfrm>
            <a:off x="457200" y="76200"/>
            <a:ext cx="8229600" cy="712787"/>
          </a:xfrm>
        </p:spPr>
        <p:txBody>
          <a:bodyPr/>
          <a:lstStyle/>
          <a:p>
            <a:pPr eaLnBrk="1" hangingPunct="1">
              <a:defRPr/>
            </a:pPr>
            <a:r>
              <a:rPr lang="en-US" sz="4000" dirty="0" smtClean="0">
                <a:cs typeface="+mj-cs"/>
              </a:rPr>
              <a:t>Probability of the Particle</a:t>
            </a:r>
          </a:p>
        </p:txBody>
      </p:sp>
      <p:sp>
        <p:nvSpPr>
          <p:cNvPr id="39940" name="Rectangle 3"/>
          <p:cNvSpPr>
            <a:spLocks noGrp="1" noChangeArrowheads="1"/>
          </p:cNvSpPr>
          <p:nvPr>
            <p:ph type="body" sz="half" idx="1"/>
          </p:nvPr>
        </p:nvSpPr>
        <p:spPr>
          <a:xfrm>
            <a:off x="457200" y="685800"/>
            <a:ext cx="3887788" cy="4800600"/>
          </a:xfrm>
        </p:spPr>
        <p:txBody>
          <a:bodyPr/>
          <a:lstStyle/>
          <a:p>
            <a:pPr marL="533400" indent="-533400" eaLnBrk="1" hangingPunct="1"/>
            <a:r>
              <a:rPr lang="en-US" sz="2800" dirty="0" smtClean="0">
                <a:cs typeface="ＭＳ Ｐゴシック" pitchFamily="-84" charset="-128"/>
              </a:rPr>
              <a:t>The </a:t>
            </a:r>
            <a:r>
              <a:rPr lang="en-US" sz="2800" dirty="0">
                <a:cs typeface="ＭＳ Ｐゴシック" pitchFamily="-84" charset="-128"/>
              </a:rPr>
              <a:t>probability of observing the particle between </a:t>
            </a:r>
            <a:r>
              <a:rPr lang="en-US" sz="2800" i="1" dirty="0" err="1">
                <a:cs typeface="ＭＳ Ｐゴシック" pitchFamily="-84" charset="-128"/>
              </a:rPr>
              <a:t>x</a:t>
            </a:r>
            <a:r>
              <a:rPr lang="en-US" sz="2800" dirty="0">
                <a:cs typeface="ＭＳ Ｐゴシック" pitchFamily="-84" charset="-128"/>
              </a:rPr>
              <a:t> and </a:t>
            </a:r>
            <a:r>
              <a:rPr lang="en-US" sz="2800" i="1" dirty="0" err="1">
                <a:cs typeface="ＭＳ Ｐゴシック" pitchFamily="-84" charset="-128"/>
              </a:rPr>
              <a:t>x</a:t>
            </a:r>
            <a:r>
              <a:rPr lang="en-US" sz="2800" dirty="0">
                <a:cs typeface="ＭＳ Ｐゴシック" pitchFamily="-84" charset="-128"/>
              </a:rPr>
              <a:t> + </a:t>
            </a:r>
            <a:r>
              <a:rPr lang="en-US" sz="2800" i="1" dirty="0" err="1">
                <a:cs typeface="ＭＳ Ｐゴシック" pitchFamily="-84" charset="-128"/>
              </a:rPr>
              <a:t>dx</a:t>
            </a:r>
            <a:r>
              <a:rPr lang="en-US" sz="2800" dirty="0">
                <a:cs typeface="ＭＳ Ｐゴシック" pitchFamily="-84" charset="-128"/>
              </a:rPr>
              <a:t> in each state </a:t>
            </a:r>
            <a:r>
              <a:rPr lang="en-US" sz="2800" dirty="0" smtClean="0">
                <a:cs typeface="ＭＳ Ｐゴシック" pitchFamily="-84" charset="-128"/>
              </a:rPr>
              <a:t>is</a:t>
            </a:r>
          </a:p>
          <a:p>
            <a:pPr marL="533400" indent="-533400" eaLnBrk="1" hangingPunct="1">
              <a:buNone/>
            </a:pPr>
            <a:endParaRPr lang="en-US" sz="2800" dirty="0" smtClean="0">
              <a:cs typeface="ＭＳ Ｐゴシック" pitchFamily="-84" charset="-128"/>
            </a:endParaRPr>
          </a:p>
          <a:p>
            <a:pPr marL="533400" indent="-533400" eaLnBrk="1" hangingPunct="1"/>
            <a:r>
              <a:rPr lang="en-US" sz="2800" dirty="0" smtClean="0">
                <a:cs typeface="ＭＳ Ｐゴシック" pitchFamily="-84" charset="-128"/>
              </a:rPr>
              <a:t>Note </a:t>
            </a:r>
            <a:r>
              <a:rPr lang="en-US" sz="2800" dirty="0">
                <a:cs typeface="ＭＳ Ｐゴシック" pitchFamily="-84" charset="-128"/>
              </a:rPr>
              <a:t>that </a:t>
            </a:r>
            <a:r>
              <a:rPr lang="en-US" sz="2800" i="1" dirty="0">
                <a:cs typeface="ＭＳ Ｐゴシック" pitchFamily="-84" charset="-128"/>
              </a:rPr>
              <a:t>E</a:t>
            </a:r>
            <a:r>
              <a:rPr lang="en-US" sz="2800" baseline="-25000" dirty="0">
                <a:cs typeface="ＭＳ Ｐゴシック" pitchFamily="-84" charset="-128"/>
              </a:rPr>
              <a:t>0</a:t>
            </a:r>
            <a:r>
              <a:rPr lang="en-US" sz="2800" dirty="0">
                <a:cs typeface="ＭＳ Ｐゴシック" pitchFamily="-84" charset="-128"/>
              </a:rPr>
              <a:t> = 0 is not a possible energy </a:t>
            </a:r>
            <a:r>
              <a:rPr lang="en-US" sz="2800" dirty="0" smtClean="0">
                <a:cs typeface="ＭＳ Ｐゴシック" pitchFamily="-84" charset="-128"/>
              </a:rPr>
              <a:t>level.</a:t>
            </a:r>
          </a:p>
          <a:p>
            <a:pPr marL="533400" indent="-533400" eaLnBrk="1" hangingPunct="1"/>
            <a:r>
              <a:rPr lang="en-US" sz="2800" dirty="0" smtClean="0">
                <a:cs typeface="ＭＳ Ｐゴシック" pitchFamily="-84" charset="-128"/>
              </a:rPr>
              <a:t>The </a:t>
            </a:r>
            <a:r>
              <a:rPr lang="en-US" sz="2800" dirty="0">
                <a:cs typeface="ＭＳ Ｐゴシック" pitchFamily="-84" charset="-128"/>
              </a:rPr>
              <a:t>concept of energy levels, as first discussed in the Bohr model, has surfaced in a natural way by using waves.</a:t>
            </a:r>
          </a:p>
        </p:txBody>
      </p:sp>
      <p:pic>
        <p:nvPicPr>
          <p:cNvPr id="39941" name="Picture 14"/>
          <p:cNvPicPr preferRelativeResize="0">
            <a:picLocks noChangeAspect="1" noChangeArrowheads="1"/>
          </p:cNvPicPr>
          <p:nvPr/>
        </p:nvPicPr>
        <p:blipFill>
          <a:blip r:embed="rId3"/>
          <a:srcRect/>
          <a:stretch>
            <a:fillRect/>
          </a:stretch>
        </p:blipFill>
        <p:spPr bwMode="auto">
          <a:xfrm>
            <a:off x="1222375" y="2514600"/>
            <a:ext cx="2435225" cy="466725"/>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Monday, Oct. 8, 2012</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90</a:t>
            </a:fld>
            <a:endParaRPr lang="en-US"/>
          </a:p>
        </p:txBody>
      </p:sp>
      <p:sp>
        <p:nvSpPr>
          <p:cNvPr id="8" name="Footer Placeholder 7"/>
          <p:cNvSpPr>
            <a:spLocks noGrp="1"/>
          </p:cNvSpPr>
          <p:nvPr>
            <p:ph type="ftr" sz="quarter" idx="11"/>
          </p:nvPr>
        </p:nvSpPr>
        <p:spPr/>
        <p:txBody>
          <a:bodyPr/>
          <a:lstStyle/>
          <a:p>
            <a:pPr>
              <a:defRPr/>
            </a:pPr>
            <a:r>
              <a:rPr lang="en-US" smtClean="0"/>
              <a:t>PHYS 3313-001, Fall 2012                      Dr. Jaehoon Yu</a:t>
            </a:r>
            <a:endParaRPr lang="en-US"/>
          </a:p>
        </p:txBody>
      </p:sp>
      <p:sp>
        <p:nvSpPr>
          <p:cNvPr id="9" name="Rectangle 8"/>
          <p:cNvSpPr/>
          <p:nvPr/>
        </p:nvSpPr>
        <p:spPr bwMode="auto">
          <a:xfrm>
            <a:off x="4419600" y="914400"/>
            <a:ext cx="2286000" cy="52578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 name="Rectangle 9"/>
          <p:cNvSpPr/>
          <p:nvPr/>
        </p:nvSpPr>
        <p:spPr bwMode="auto">
          <a:xfrm>
            <a:off x="6781800" y="914400"/>
            <a:ext cx="2286000" cy="52578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940">
                                            <p:txEl>
                                              <p:pRg st="0" end="0"/>
                                            </p:txEl>
                                          </p:spTgt>
                                        </p:tgtEl>
                                        <p:attrNameLst>
                                          <p:attrName>style.visibility</p:attrName>
                                        </p:attrNameLst>
                                      </p:cBhvr>
                                      <p:to>
                                        <p:strVal val="visible"/>
                                      </p:to>
                                    </p:set>
                                    <p:animEffect transition="in" filter="wipe(left)">
                                      <p:cBhvr>
                                        <p:cTn id="7" dur="500"/>
                                        <p:tgtEl>
                                          <p:spTgt spid="399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9941"/>
                                        </p:tgtEl>
                                        <p:attrNameLst>
                                          <p:attrName>style.visibility</p:attrName>
                                        </p:attrNameLst>
                                      </p:cBhvr>
                                      <p:to>
                                        <p:strVal val="visible"/>
                                      </p:to>
                                    </p:set>
                                    <p:animEffect transition="in" filter="wipe(left)">
                                      <p:cBhvr>
                                        <p:cTn id="12" dur="500"/>
                                        <p:tgtEl>
                                          <p:spTgt spid="399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9940">
                                            <p:txEl>
                                              <p:pRg st="2" end="2"/>
                                            </p:txEl>
                                          </p:spTgt>
                                        </p:tgtEl>
                                        <p:attrNameLst>
                                          <p:attrName>style.visibility</p:attrName>
                                        </p:attrNameLst>
                                      </p:cBhvr>
                                      <p:to>
                                        <p:strVal val="visible"/>
                                      </p:to>
                                    </p:set>
                                    <p:animEffect transition="in" filter="wipe(left)">
                                      <p:cBhvr>
                                        <p:cTn id="17" dur="500"/>
                                        <p:tgtEl>
                                          <p:spTgt spid="3994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xit" presetSubtype="32" fill="hold" grpId="0" nodeType="clickEffect">
                                  <p:stCondLst>
                                    <p:cond delay="0"/>
                                  </p:stCondLst>
                                  <p:childTnLst>
                                    <p:anim calcmode="lin" valueType="num">
                                      <p:cBhvr>
                                        <p:cTn id="21" dur="500"/>
                                        <p:tgtEl>
                                          <p:spTgt spid="9"/>
                                        </p:tgtEl>
                                        <p:attrNameLst>
                                          <p:attrName>ppt_w</p:attrName>
                                        </p:attrNameLst>
                                      </p:cBhvr>
                                      <p:tavLst>
                                        <p:tav tm="0">
                                          <p:val>
                                            <p:strVal val="ppt_w"/>
                                          </p:val>
                                        </p:tav>
                                        <p:tav tm="100000">
                                          <p:val>
                                            <p:fltVal val="0"/>
                                          </p:val>
                                        </p:tav>
                                      </p:tavLst>
                                    </p:anim>
                                    <p:anim calcmode="lin" valueType="num">
                                      <p:cBhvr>
                                        <p:cTn id="22" dur="500"/>
                                        <p:tgtEl>
                                          <p:spTgt spid="9"/>
                                        </p:tgtEl>
                                        <p:attrNameLst>
                                          <p:attrName>ppt_h</p:attrName>
                                        </p:attrNameLst>
                                      </p:cBhvr>
                                      <p:tavLst>
                                        <p:tav tm="0">
                                          <p:val>
                                            <p:strVal val="ppt_h"/>
                                          </p:val>
                                        </p:tav>
                                        <p:tav tm="100000">
                                          <p:val>
                                            <p:fltVal val="0"/>
                                          </p:val>
                                        </p:tav>
                                      </p:tavLst>
                                    </p:anim>
                                    <p:set>
                                      <p:cBhvr>
                                        <p:cTn id="23" dur="1" fill="hold">
                                          <p:stCondLst>
                                            <p:cond delay="499"/>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iterate type="wd">
                                    <p:tmPct val="10000"/>
                                  </p:iterate>
                                  <p:childTnLst>
                                    <p:set>
                                      <p:cBhvr>
                                        <p:cTn id="27" dur="1" fill="hold">
                                          <p:stCondLst>
                                            <p:cond delay="0"/>
                                          </p:stCondLst>
                                        </p:cTn>
                                        <p:tgtEl>
                                          <p:spTgt spid="39940">
                                            <p:txEl>
                                              <p:pRg st="3" end="3"/>
                                            </p:txEl>
                                          </p:spTgt>
                                        </p:tgtEl>
                                        <p:attrNameLst>
                                          <p:attrName>style.visibility</p:attrName>
                                        </p:attrNameLst>
                                      </p:cBhvr>
                                      <p:to>
                                        <p:strVal val="visible"/>
                                      </p:to>
                                    </p:set>
                                    <p:animEffect transition="in" filter="wipe(left)">
                                      <p:cBhvr>
                                        <p:cTn id="28" dur="500"/>
                                        <p:tgtEl>
                                          <p:spTgt spid="39940">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xit" presetSubtype="32" fill="hold" grpId="0" nodeType="clickEffect">
                                  <p:stCondLst>
                                    <p:cond delay="0"/>
                                  </p:stCondLst>
                                  <p:childTnLst>
                                    <p:anim calcmode="lin" valueType="num">
                                      <p:cBhvr>
                                        <p:cTn id="32" dur="500"/>
                                        <p:tgtEl>
                                          <p:spTgt spid="10"/>
                                        </p:tgtEl>
                                        <p:attrNameLst>
                                          <p:attrName>ppt_w</p:attrName>
                                        </p:attrNameLst>
                                      </p:cBhvr>
                                      <p:tavLst>
                                        <p:tav tm="0">
                                          <p:val>
                                            <p:strVal val="ppt_w"/>
                                          </p:val>
                                        </p:tav>
                                        <p:tav tm="100000">
                                          <p:val>
                                            <p:fltVal val="0"/>
                                          </p:val>
                                        </p:tav>
                                      </p:tavLst>
                                    </p:anim>
                                    <p:anim calcmode="lin" valueType="num">
                                      <p:cBhvr>
                                        <p:cTn id="33" dur="500"/>
                                        <p:tgtEl>
                                          <p:spTgt spid="10"/>
                                        </p:tgtEl>
                                        <p:attrNameLst>
                                          <p:attrName>ppt_h</p:attrName>
                                        </p:attrNameLst>
                                      </p:cBhvr>
                                      <p:tavLst>
                                        <p:tav tm="0">
                                          <p:val>
                                            <p:strVal val="ppt_h"/>
                                          </p:val>
                                        </p:tav>
                                        <p:tav tm="100000">
                                          <p:val>
                                            <p:fltVal val="0"/>
                                          </p:val>
                                        </p:tav>
                                      </p:tavLst>
                                    </p:anim>
                                    <p:set>
                                      <p:cBhvr>
                                        <p:cTn id="3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uiExpand="1" build="p"/>
      <p:bldP spid="9" grpId="0" animBg="1"/>
      <p:bldP spid="10" grpId="0" animBg="1"/>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9903</TotalTime>
  <Words>8146</Words>
  <Application>Microsoft Macintosh PowerPoint</Application>
  <PresentationFormat>On-screen Show (4:3)</PresentationFormat>
  <Paragraphs>922</Paragraphs>
  <Slides>90</Slides>
  <Notes>18</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90</vt:i4>
      </vt:variant>
    </vt:vector>
  </HeadingPairs>
  <TitlesOfParts>
    <vt:vector size="93" baseType="lpstr">
      <vt:lpstr>phys1443-spring02</vt:lpstr>
      <vt:lpstr>Equation</vt:lpstr>
      <vt:lpstr>MathType 6.0 Equation</vt:lpstr>
      <vt:lpstr>PHYS 3313 – Section 001 Lecture #11</vt:lpstr>
      <vt:lpstr>Announcements</vt:lpstr>
      <vt:lpstr>Slide 3</vt:lpstr>
      <vt:lpstr>Triumph of Classical Physics:  The Conservation Laws</vt:lpstr>
      <vt:lpstr>Isaac Newton (1642-1727)</vt:lpstr>
      <vt:lpstr>Maxwell’s Equations for EM Radiation</vt:lpstr>
      <vt:lpstr>The Laws of Thermodynamics</vt:lpstr>
      <vt:lpstr>Primary Results of Statistical Interpretation</vt:lpstr>
      <vt:lpstr>Particles vs. Waves</vt:lpstr>
      <vt:lpstr>The Nature of Light</vt:lpstr>
      <vt:lpstr>The Electromagnetic Spectrum</vt:lpstr>
      <vt:lpstr>Also in the Modern Context…</vt:lpstr>
      <vt:lpstr>Relevance of Gas Concept to Atoms</vt:lpstr>
      <vt:lpstr>The Atomic Theory of Matter</vt:lpstr>
      <vt:lpstr>Overwhelming Evidence for Existence of Atoms</vt:lpstr>
      <vt:lpstr>Further Complications</vt:lpstr>
      <vt:lpstr>Additional Discoveries Contribute to the Complications</vt:lpstr>
      <vt:lpstr>Newtonian (Classical) Relativity</vt:lpstr>
      <vt:lpstr>Conditions of the Galilean Transformation</vt:lpstr>
      <vt:lpstr>The Inverse Relations</vt:lpstr>
      <vt:lpstr>Ether as the Absolute Reference System </vt:lpstr>
      <vt:lpstr>Conclusions of Michelson Experiment</vt:lpstr>
      <vt:lpstr>Einstein’s Postulates</vt:lpstr>
      <vt:lpstr>The complete Lorentz Transformations</vt:lpstr>
      <vt:lpstr>Time Dilation and Length Contraction</vt:lpstr>
      <vt:lpstr>Time Dilation: Moving Clocks Run Slow</vt:lpstr>
      <vt:lpstr>Time Dilation Example: muon lifetime</vt:lpstr>
      <vt:lpstr>Length Contraction</vt:lpstr>
      <vt:lpstr>The Lorentz Velocity Transformations</vt:lpstr>
      <vt:lpstr>Velocity Addition Summary</vt:lpstr>
      <vt:lpstr>Velocity Addition Example</vt:lpstr>
      <vt:lpstr>Spacetime</vt:lpstr>
      <vt:lpstr>Spacetime Diagram</vt:lpstr>
      <vt:lpstr>Particular Worldlines</vt:lpstr>
      <vt:lpstr>How about time measured by two  stationary clocks? </vt:lpstr>
      <vt:lpstr>The Light Cone</vt:lpstr>
      <vt:lpstr>Spacetime Invariants</vt:lpstr>
      <vt:lpstr>Relativistic Doppler Effect</vt:lpstr>
      <vt:lpstr>Relativistic Momentum, total Energy and Rest Energy</vt:lpstr>
      <vt:lpstr>Relationship of Energy and Momentum</vt:lpstr>
      <vt:lpstr>Units of Work, Energy and Mass</vt:lpstr>
      <vt:lpstr>What does the word “Quantize” mean?</vt:lpstr>
      <vt:lpstr>Röntgen’s X Ray Tube</vt:lpstr>
      <vt:lpstr>J.J. Thomson’s Cathode-Ray Experiment</vt:lpstr>
      <vt:lpstr>Thomson’s Experiment</vt:lpstr>
      <vt:lpstr>Ex 3.1: Thomson’s experiment</vt:lpstr>
      <vt:lpstr>Determination of Electron Charge</vt:lpstr>
      <vt:lpstr>Line Spectra</vt:lpstr>
      <vt:lpstr>Rydberg Equation</vt:lpstr>
      <vt:lpstr>Quantization</vt:lpstr>
      <vt:lpstr>Blackbody Radiation</vt:lpstr>
      <vt:lpstr>Stefan-Boltzmann Law</vt:lpstr>
      <vt:lpstr>Planck’s Radiation Law</vt:lpstr>
      <vt:lpstr>Photoelectric Effect</vt:lpstr>
      <vt:lpstr>Summary of Experimental Observations</vt:lpstr>
      <vt:lpstr>Quantum Interpretation – Photoelectric Effect</vt:lpstr>
      <vt:lpstr>Ex 3.11: Photoelectric Effect</vt:lpstr>
      <vt:lpstr>X-Ray Production</vt:lpstr>
      <vt:lpstr>Compton Effect</vt:lpstr>
      <vt:lpstr>Pair Production in Matter</vt:lpstr>
      <vt:lpstr>Thomson’s Atomic Model</vt:lpstr>
      <vt:lpstr>Ex 4.1: Maximum Scattering Angle</vt:lpstr>
      <vt:lpstr>Rutherford’s Atomic Model</vt:lpstr>
      <vt:lpstr>Assumptions of Rutherford Scattering </vt:lpstr>
      <vt:lpstr>Rutherford Scattering Equation</vt:lpstr>
      <vt:lpstr>The Important Points </vt:lpstr>
      <vt:lpstr>The Classical Atomic Model</vt:lpstr>
      <vt:lpstr>The Planetary Model is Doomed </vt:lpstr>
      <vt:lpstr>The Bohr Model of the Hydrogen Atom – The assumptions</vt:lpstr>
      <vt:lpstr>Importance of Bohr’s Model</vt:lpstr>
      <vt:lpstr>Fine Structure Constant</vt:lpstr>
      <vt:lpstr>Limitations of the Bohr Model</vt:lpstr>
      <vt:lpstr>X-Ray Scattering</vt:lpstr>
      <vt:lpstr>Bragg’s Law</vt:lpstr>
      <vt:lpstr>Ex 5.1: Bragg’s Law</vt:lpstr>
      <vt:lpstr>De Broglie Waves</vt:lpstr>
      <vt:lpstr>Bohr’s Quantization Condition</vt:lpstr>
      <vt:lpstr>Ex 5.2: De Broglie Wavelength</vt:lpstr>
      <vt:lpstr>Electron Scattering</vt:lpstr>
      <vt:lpstr>Slide 80</vt:lpstr>
      <vt:lpstr>Wave Motion</vt:lpstr>
      <vt:lpstr>Wave Properties</vt:lpstr>
      <vt:lpstr>Principle of Superposition</vt:lpstr>
      <vt:lpstr>Wave Packet Envelope</vt:lpstr>
      <vt:lpstr>Gaussian Function</vt:lpstr>
      <vt:lpstr>Wave particle duality solution</vt:lpstr>
      <vt:lpstr>Heisenberg’s Uncertainty Principle</vt:lpstr>
      <vt:lpstr>Probability, Wave Functions, and the Copenhagen Interpretation</vt:lpstr>
      <vt:lpstr>The Copenhagen Interpretation</vt:lpstr>
      <vt:lpstr>Probability of the Particle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Jaehoon Yu</cp:lastModifiedBy>
  <cp:revision>587</cp:revision>
  <dcterms:created xsi:type="dcterms:W3CDTF">2012-10-08T14:50:29Z</dcterms:created>
  <dcterms:modified xsi:type="dcterms:W3CDTF">2012-10-08T19:37:13Z</dcterms:modified>
</cp:coreProperties>
</file>