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54.bin" ContentType="application/vnd.openxmlformats-officedocument.oleObject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53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Default Extension="pict" ContentType="image/pi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52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Layouts/slideLayout13.xml" ContentType="application/vnd.openxmlformats-officedocument.presentationml.slideLayout+xml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Override PartName="/docProps/app.xml" ContentType="application/vnd.openxmlformats-officedocument.extended-properties+xml"/>
  <Override PartName="/ppt/embeddings/oleObject51.bin" ContentType="application/vnd.openxmlformats-officedocument.oleObject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50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embeddings/oleObject49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embeddings/oleObject48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5" r:id="rId3"/>
    <p:sldId id="713" r:id="rId4"/>
    <p:sldId id="724" r:id="rId5"/>
    <p:sldId id="714" r:id="rId6"/>
    <p:sldId id="719" r:id="rId7"/>
    <p:sldId id="715" r:id="rId8"/>
    <p:sldId id="720" r:id="rId9"/>
    <p:sldId id="721" r:id="rId10"/>
    <p:sldId id="716" r:id="rId11"/>
    <p:sldId id="722" r:id="rId12"/>
    <p:sldId id="723" r:id="rId1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4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ict"/><Relationship Id="rId4" Type="http://schemas.openxmlformats.org/officeDocument/2006/relationships/image" Target="../media/image9.pict"/><Relationship Id="rId5" Type="http://schemas.openxmlformats.org/officeDocument/2006/relationships/image" Target="../media/image10.pict"/><Relationship Id="rId6" Type="http://schemas.openxmlformats.org/officeDocument/2006/relationships/image" Target="../media/image11.pict"/><Relationship Id="rId7" Type="http://schemas.openxmlformats.org/officeDocument/2006/relationships/image" Target="../media/image12.pict"/><Relationship Id="rId8" Type="http://schemas.openxmlformats.org/officeDocument/2006/relationships/image" Target="../media/image13.pict"/><Relationship Id="rId9" Type="http://schemas.openxmlformats.org/officeDocument/2006/relationships/image" Target="../media/image14.pict"/><Relationship Id="rId10" Type="http://schemas.openxmlformats.org/officeDocument/2006/relationships/image" Target="../media/image15.pict"/><Relationship Id="rId1" Type="http://schemas.openxmlformats.org/officeDocument/2006/relationships/image" Target="../media/image6.pict"/><Relationship Id="rId2" Type="http://schemas.openxmlformats.org/officeDocument/2006/relationships/image" Target="../media/image7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7.pict"/><Relationship Id="rId12" Type="http://schemas.openxmlformats.org/officeDocument/2006/relationships/image" Target="../media/image28.pict"/><Relationship Id="rId1" Type="http://schemas.openxmlformats.org/officeDocument/2006/relationships/image" Target="../media/image17.pict"/><Relationship Id="rId2" Type="http://schemas.openxmlformats.org/officeDocument/2006/relationships/image" Target="../media/image18.pict"/><Relationship Id="rId3" Type="http://schemas.openxmlformats.org/officeDocument/2006/relationships/image" Target="../media/image19.pict"/><Relationship Id="rId4" Type="http://schemas.openxmlformats.org/officeDocument/2006/relationships/image" Target="../media/image20.pict"/><Relationship Id="rId5" Type="http://schemas.openxmlformats.org/officeDocument/2006/relationships/image" Target="../media/image21.pict"/><Relationship Id="rId6" Type="http://schemas.openxmlformats.org/officeDocument/2006/relationships/image" Target="../media/image22.pict"/><Relationship Id="rId7" Type="http://schemas.openxmlformats.org/officeDocument/2006/relationships/image" Target="../media/image23.pict"/><Relationship Id="rId8" Type="http://schemas.openxmlformats.org/officeDocument/2006/relationships/image" Target="../media/image24.pict"/><Relationship Id="rId9" Type="http://schemas.openxmlformats.org/officeDocument/2006/relationships/image" Target="../media/image25.pict"/><Relationship Id="rId10" Type="http://schemas.openxmlformats.org/officeDocument/2006/relationships/image" Target="../media/image26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ict"/><Relationship Id="rId4" Type="http://schemas.openxmlformats.org/officeDocument/2006/relationships/image" Target="../media/image32.pict"/><Relationship Id="rId5" Type="http://schemas.openxmlformats.org/officeDocument/2006/relationships/image" Target="../media/image33.pict"/><Relationship Id="rId6" Type="http://schemas.openxmlformats.org/officeDocument/2006/relationships/image" Target="../media/image34.pict"/><Relationship Id="rId7" Type="http://schemas.openxmlformats.org/officeDocument/2006/relationships/image" Target="../media/image35.pict"/><Relationship Id="rId1" Type="http://schemas.openxmlformats.org/officeDocument/2006/relationships/image" Target="../media/image29.pict"/><Relationship Id="rId2" Type="http://schemas.openxmlformats.org/officeDocument/2006/relationships/image" Target="../media/image30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pict"/><Relationship Id="rId2" Type="http://schemas.openxmlformats.org/officeDocument/2006/relationships/image" Target="../media/image37.pict"/><Relationship Id="rId3" Type="http://schemas.openxmlformats.org/officeDocument/2006/relationships/image" Target="../media/image38.pict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ict"/><Relationship Id="rId4" Type="http://schemas.openxmlformats.org/officeDocument/2006/relationships/image" Target="../media/image42.pict"/><Relationship Id="rId5" Type="http://schemas.openxmlformats.org/officeDocument/2006/relationships/image" Target="../media/image43.pict"/><Relationship Id="rId6" Type="http://schemas.openxmlformats.org/officeDocument/2006/relationships/image" Target="../media/image44.pict"/><Relationship Id="rId7" Type="http://schemas.openxmlformats.org/officeDocument/2006/relationships/image" Target="../media/image45.pict"/><Relationship Id="rId8" Type="http://schemas.openxmlformats.org/officeDocument/2006/relationships/image" Target="../media/image46.pict"/><Relationship Id="rId9" Type="http://schemas.openxmlformats.org/officeDocument/2006/relationships/image" Target="../media/image47.pict"/><Relationship Id="rId10" Type="http://schemas.openxmlformats.org/officeDocument/2006/relationships/image" Target="../media/image48.pict"/><Relationship Id="rId1" Type="http://schemas.openxmlformats.org/officeDocument/2006/relationships/image" Target="../media/image39.pict"/><Relationship Id="rId2" Type="http://schemas.openxmlformats.org/officeDocument/2006/relationships/image" Target="../media/image40.pict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ict"/><Relationship Id="rId4" Type="http://schemas.openxmlformats.org/officeDocument/2006/relationships/image" Target="../media/image53.pict"/><Relationship Id="rId5" Type="http://schemas.openxmlformats.org/officeDocument/2006/relationships/image" Target="../media/image54.pict"/><Relationship Id="rId6" Type="http://schemas.openxmlformats.org/officeDocument/2006/relationships/image" Target="../media/image55.pict"/><Relationship Id="rId7" Type="http://schemas.openxmlformats.org/officeDocument/2006/relationships/image" Target="../media/image56.pict"/><Relationship Id="rId8" Type="http://schemas.openxmlformats.org/officeDocument/2006/relationships/image" Target="../media/image57.pict"/><Relationship Id="rId9" Type="http://schemas.openxmlformats.org/officeDocument/2006/relationships/image" Target="../media/image58.pict"/><Relationship Id="rId1" Type="http://schemas.openxmlformats.org/officeDocument/2006/relationships/image" Target="../media/image50.pict"/><Relationship Id="rId2" Type="http://schemas.openxmlformats.org/officeDocument/2006/relationships/image" Target="../media/image5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oleObject" Target="../embeddings/oleObject34.bin"/><Relationship Id="rId5" Type="http://schemas.openxmlformats.org/officeDocument/2006/relationships/oleObject" Target="../embeddings/oleObject35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3.bin"/><Relationship Id="rId12" Type="http://schemas.openxmlformats.org/officeDocument/2006/relationships/oleObject" Target="../embeddings/oleObject44.bin"/><Relationship Id="rId13" Type="http://schemas.openxmlformats.org/officeDocument/2006/relationships/oleObject" Target="../embeddings/oleObject45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36.bin"/><Relationship Id="rId4" Type="http://schemas.openxmlformats.org/officeDocument/2006/relationships/oleObject" Target="../embeddings/oleObject37.bin"/><Relationship Id="rId5" Type="http://schemas.openxmlformats.org/officeDocument/2006/relationships/oleObject" Target="../embeddings/oleObject38.bin"/><Relationship Id="rId6" Type="http://schemas.openxmlformats.org/officeDocument/2006/relationships/oleObject" Target="../embeddings/oleObject39.bin"/><Relationship Id="rId7" Type="http://schemas.openxmlformats.org/officeDocument/2006/relationships/oleObject" Target="../embeddings/oleObject40.bin"/><Relationship Id="rId8" Type="http://schemas.openxmlformats.org/officeDocument/2006/relationships/image" Target="../media/image49.jpeg"/><Relationship Id="rId9" Type="http://schemas.openxmlformats.org/officeDocument/2006/relationships/oleObject" Target="../embeddings/oleObject41.bin"/><Relationship Id="rId10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3.bin"/><Relationship Id="rId12" Type="http://schemas.openxmlformats.org/officeDocument/2006/relationships/oleObject" Target="../embeddings/oleObject54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46.bin"/><Relationship Id="rId4" Type="http://schemas.openxmlformats.org/officeDocument/2006/relationships/oleObject" Target="../embeddings/oleObject47.bin"/><Relationship Id="rId5" Type="http://schemas.openxmlformats.org/officeDocument/2006/relationships/image" Target="../media/image49.jpeg"/><Relationship Id="rId6" Type="http://schemas.openxmlformats.org/officeDocument/2006/relationships/oleObject" Target="../embeddings/oleObject48.bin"/><Relationship Id="rId7" Type="http://schemas.openxmlformats.org/officeDocument/2006/relationships/oleObject" Target="../embeddings/oleObject49.bin"/><Relationship Id="rId8" Type="http://schemas.openxmlformats.org/officeDocument/2006/relationships/oleObject" Target="../embeddings/oleObject50.bin"/><Relationship Id="rId9" Type="http://schemas.openxmlformats.org/officeDocument/2006/relationships/oleObject" Target="../embeddings/oleObject51.bin"/><Relationship Id="rId10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.bin"/><Relationship Id="rId12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3.bin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8" Type="http://schemas.openxmlformats.org/officeDocument/2006/relationships/oleObject" Target="../embeddings/oleObject8.bin"/><Relationship Id="rId9" Type="http://schemas.openxmlformats.org/officeDocument/2006/relationships/oleObject" Target="../embeddings/oleObject9.bin"/><Relationship Id="rId10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Relationship Id="rId3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oleObject" Target="../embeddings/oleObject23.bin"/><Relationship Id="rId13" Type="http://schemas.openxmlformats.org/officeDocument/2006/relationships/oleObject" Target="../embeddings/oleObject24.bin"/><Relationship Id="rId14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14.bin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Relationship Id="rId9" Type="http://schemas.openxmlformats.org/officeDocument/2006/relationships/oleObject" Target="../embeddings/oleObject20.bin"/><Relationship Id="rId10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oleObject" Target="../embeddings/oleObject27.bin"/><Relationship Id="rId5" Type="http://schemas.openxmlformats.org/officeDocument/2006/relationships/oleObject" Target="../embeddings/oleObject28.bin"/><Relationship Id="rId6" Type="http://schemas.openxmlformats.org/officeDocument/2006/relationships/oleObject" Target="../embeddings/oleObject29.bin"/><Relationship Id="rId7" Type="http://schemas.openxmlformats.org/officeDocument/2006/relationships/oleObject" Target="../embeddings/oleObject30.bin"/><Relationship Id="rId8" Type="http://schemas.openxmlformats.org/officeDocument/2006/relationships/oleObject" Target="../embeddings/oleObject31.bin"/><Relationship Id="rId9" Type="http://schemas.openxmlformats.org/officeDocument/2006/relationships/oleObject" Target="../embeddings/oleObject3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3572" y="1447800"/>
            <a:ext cx="27888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Monday, Oct. 15,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</a:t>
            </a:r>
            <a:r>
              <a:rPr lang="en-US" b="1" dirty="0" smtClean="0">
                <a:solidFill>
                  <a:srgbClr val="FF0066"/>
                </a:solidFill>
                <a:latin typeface="Monotype Corsiva" pitchFamily="-84" charset="0"/>
              </a:rPr>
              <a:t>Jaehoon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514600"/>
            <a:ext cx="7391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+mn-lt"/>
                <a:ea typeface="ＭＳ Ｐゴシック" pitchFamily="-84" charset="-128"/>
                <a:cs typeface="ＭＳ Ｐゴシック" pitchFamily="-84" charset="-128"/>
              </a:rPr>
              <a:t>The Schrödinger Wave Equation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rgbClr val="3333CC"/>
                </a:solidFill>
                <a:latin typeface="+mj-lt"/>
                <a:ea typeface="ＭＳ Ｐゴシック" pitchFamily="-84" charset="-128"/>
                <a:cs typeface="ＭＳ Ｐゴシック" pitchFamily="-84" charset="-128"/>
              </a:rPr>
              <a:t>Time-Independent Schrödinger Wave Equation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Probability Density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Wave Function Normalization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Expectation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Values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Operators – Position, Momentum and Energy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712787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Normalization and Probability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762000"/>
            <a:ext cx="7772400" cy="4876800"/>
          </a:xfrm>
        </p:spPr>
        <p:txBody>
          <a:bodyPr/>
          <a:lstStyle/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probability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800" dirty="0" err="1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dx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of a particle being between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+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dx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was given in the equation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Here </a:t>
            </a:r>
            <a:r>
              <a:rPr lang="en-US" sz="28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* denotes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complex conjugate of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    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probability of the particle being between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baseline="-25000" dirty="0"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baseline="-25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given by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wave function must also be normalized so that the probability of the particle being somewhere on the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axis is 1.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489200" y="1749425"/>
          <a:ext cx="3911600" cy="536575"/>
        </p:xfrm>
        <a:graphic>
          <a:graphicData uri="http://schemas.openxmlformats.org/presentationml/2006/ole">
            <p:oleObj spid="_x0000_s23554" name="Equation" r:id="rId3" imgW="1765300" imgH="241300" progId="Equation.DSMT4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124200" y="3352800"/>
          <a:ext cx="2166937" cy="790575"/>
        </p:xfrm>
        <a:graphic>
          <a:graphicData uri="http://schemas.openxmlformats.org/presentationml/2006/ole">
            <p:oleObj spid="_x0000_s23555" name="Equation" r:id="rId4" imgW="977900" imgH="355600" progId="Equation.DSMT4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140075" y="5257800"/>
          <a:ext cx="3489325" cy="735012"/>
        </p:xfrm>
        <a:graphic>
          <a:graphicData uri="http://schemas.openxmlformats.org/presentationml/2006/ole">
            <p:oleObj spid="_x0000_s23556" name="Equation" r:id="rId5" imgW="1574800" imgH="330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Consider a wave packet formed by using the wave function </a:t>
            </a:r>
            <a:r>
              <a:rPr lang="en-US" sz="2400" dirty="0" smtClean="0">
                <a:cs typeface="ＭＳ Ｐゴシック" pitchFamily="-84" charset="-128"/>
              </a:rPr>
              <a:t>that </a:t>
            </a:r>
            <a:r>
              <a:rPr lang="en-US" sz="2400" dirty="0" err="1" smtClean="0">
                <a:cs typeface="ＭＳ Ｐゴシック" pitchFamily="-84" charset="-128"/>
              </a:rPr>
              <a:t>Ae</a:t>
            </a:r>
            <a:r>
              <a:rPr lang="en-US" sz="2400" baseline="30000" dirty="0" err="1" smtClean="0">
                <a:cs typeface="ＭＳ Ｐゴシック" pitchFamily="-84" charset="-128"/>
              </a:rPr>
              <a:t>-</a:t>
            </a:r>
            <a:r>
              <a:rPr lang="en-US" sz="2400" baseline="30000" dirty="0" err="1" smtClean="0">
                <a:latin typeface="Symbol" charset="2"/>
                <a:cs typeface="Symbol" charset="2"/>
              </a:rPr>
              <a:t>α|x</a:t>
            </a:r>
            <a:r>
              <a:rPr lang="en-US" sz="2400" baseline="30000" dirty="0" smtClean="0">
                <a:latin typeface="Symbol" charset="2"/>
                <a:cs typeface="Symbol" charset="2"/>
              </a:rPr>
              <a:t>|</a:t>
            </a:r>
            <a:r>
              <a:rPr lang="en-US" sz="2400" dirty="0" smtClean="0">
                <a:latin typeface="Symbol" charset="2"/>
                <a:cs typeface="Symbol" charset="2"/>
              </a:rPr>
              <a:t>, </a:t>
            </a:r>
            <a:r>
              <a:rPr lang="en-US" sz="2400" dirty="0" smtClean="0">
                <a:cs typeface="ＭＳ Ｐゴシック" pitchFamily="-84" charset="-128"/>
              </a:rPr>
              <a:t>where A </a:t>
            </a:r>
            <a:r>
              <a:rPr lang="en-US" sz="2400" dirty="0" smtClean="0">
                <a:cs typeface="ＭＳ Ｐゴシック" pitchFamily="-84" charset="-128"/>
              </a:rPr>
              <a:t>i</a:t>
            </a:r>
            <a:r>
              <a:rPr lang="en-US" sz="2400" dirty="0" smtClean="0">
                <a:cs typeface="ＭＳ Ｐゴシック" pitchFamily="-84" charset="-128"/>
              </a:rPr>
              <a:t>s a constant to be determined by normalization.  Normalize this wave function and find the probabilities of the particle being between 0 and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, and between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and 2/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.  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</a:t>
            </a:r>
            <a:r>
              <a:rPr lang="en-US" sz="4000" dirty="0" smtClean="0">
                <a:cs typeface="ＭＳ Ｐゴシック" pitchFamily="-84" charset="-128"/>
              </a:rPr>
              <a:t> 6.4: Normalization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990600" y="2438400"/>
          <a:ext cx="1582738" cy="457200"/>
        </p:xfrm>
        <a:graphic>
          <a:graphicData uri="http://schemas.openxmlformats.org/presentationml/2006/ole">
            <p:oleObj spid="_x0000_s491522" name="Equation" r:id="rId3" imgW="698500" imgH="2032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1600200" y="3505200"/>
          <a:ext cx="4481513" cy="611188"/>
        </p:xfrm>
        <a:graphic>
          <a:graphicData uri="http://schemas.openxmlformats.org/presentationml/2006/ole">
            <p:oleObj spid="_x0000_s491523" name="Equation" r:id="rId4" imgW="2413000" imgH="330200" progId="Equation.DSMT4">
              <p:embed/>
            </p:oleObj>
          </a:graphicData>
        </a:graphic>
      </p:graphicFrame>
      <p:sp>
        <p:nvSpPr>
          <p:cNvPr id="25" name="Right Arrow 24"/>
          <p:cNvSpPr/>
          <p:nvPr/>
        </p:nvSpPr>
        <p:spPr bwMode="auto">
          <a:xfrm>
            <a:off x="381000" y="3304044"/>
            <a:ext cx="1143000" cy="103935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Probability density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graphicFrame>
        <p:nvGraphicFramePr>
          <p:cNvPr id="491529" name="Object 9"/>
          <p:cNvGraphicFramePr>
            <a:graphicFrameLocks noChangeAspect="1"/>
          </p:cNvGraphicFramePr>
          <p:nvPr/>
        </p:nvGraphicFramePr>
        <p:xfrm>
          <a:off x="6019800" y="3505200"/>
          <a:ext cx="2925762" cy="612775"/>
        </p:xfrm>
        <a:graphic>
          <a:graphicData uri="http://schemas.openxmlformats.org/presentationml/2006/ole">
            <p:oleObj spid="_x0000_s491529" name="Equation" r:id="rId5" imgW="1574800" imgH="330200" progId="Equation.DSMT4">
              <p:embed/>
            </p:oleObj>
          </a:graphicData>
        </a:graphic>
      </p:graphicFrame>
      <p:graphicFrame>
        <p:nvGraphicFramePr>
          <p:cNvPr id="491530" name="Object 10"/>
          <p:cNvGraphicFramePr>
            <a:graphicFrameLocks noChangeAspect="1"/>
          </p:cNvGraphicFramePr>
          <p:nvPr/>
        </p:nvGraphicFramePr>
        <p:xfrm>
          <a:off x="304800" y="4556125"/>
          <a:ext cx="2124075" cy="612775"/>
        </p:xfrm>
        <a:graphic>
          <a:graphicData uri="http://schemas.openxmlformats.org/presentationml/2006/ole">
            <p:oleObj spid="_x0000_s491530" name="Equation" r:id="rId6" imgW="1143000" imgH="330200" progId="Equation.DSMT4">
              <p:embed/>
            </p:oleObj>
          </a:graphicData>
        </a:graphic>
      </p:graphicFrame>
      <p:graphicFrame>
        <p:nvGraphicFramePr>
          <p:cNvPr id="491532" name="Object 12"/>
          <p:cNvGraphicFramePr>
            <a:graphicFrameLocks noChangeAspect="1"/>
          </p:cNvGraphicFramePr>
          <p:nvPr/>
        </p:nvGraphicFramePr>
        <p:xfrm>
          <a:off x="6296025" y="5486400"/>
          <a:ext cx="2635318" cy="685800"/>
        </p:xfrm>
        <a:graphic>
          <a:graphicData uri="http://schemas.openxmlformats.org/presentationml/2006/ole">
            <p:oleObj spid="_x0000_s491532" name="Equation" r:id="rId7" imgW="876300" imgH="228600" progId="Equation.DSMT4">
              <p:embed/>
            </p:oleObj>
          </a:graphicData>
        </a:graphic>
      </p:graphicFrame>
      <p:pic>
        <p:nvPicPr>
          <p:cNvPr id="21" name="Picture 1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62400" y="1752600"/>
            <a:ext cx="3276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91533" name="Object 13"/>
          <p:cNvGraphicFramePr>
            <a:graphicFrameLocks noChangeAspect="1"/>
          </p:cNvGraphicFramePr>
          <p:nvPr/>
        </p:nvGraphicFramePr>
        <p:xfrm>
          <a:off x="1053152" y="5410200"/>
          <a:ext cx="1385248" cy="609600"/>
        </p:xfrm>
        <a:graphic>
          <a:graphicData uri="http://schemas.openxmlformats.org/presentationml/2006/ole">
            <p:oleObj spid="_x0000_s491533" name="Equation" r:id="rId9" imgW="520700" imgH="228600" progId="Equation.DSMT4">
              <p:embed/>
            </p:oleObj>
          </a:graphicData>
        </a:graphic>
      </p:graphicFrame>
      <p:sp>
        <p:nvSpPr>
          <p:cNvPr id="24" name="Right Arrow 23"/>
          <p:cNvSpPr/>
          <p:nvPr/>
        </p:nvSpPr>
        <p:spPr bwMode="auto">
          <a:xfrm>
            <a:off x="228600" y="5408414"/>
            <a:ext cx="762000" cy="61138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3352800" y="5486400"/>
            <a:ext cx="2743200" cy="61138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Normalized Wave Function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graphicFrame>
        <p:nvGraphicFramePr>
          <p:cNvPr id="491534" name="Object 14"/>
          <p:cNvGraphicFramePr>
            <a:graphicFrameLocks noChangeAspect="1"/>
          </p:cNvGraphicFramePr>
          <p:nvPr/>
        </p:nvGraphicFramePr>
        <p:xfrm>
          <a:off x="4608513" y="4391025"/>
          <a:ext cx="1792287" cy="942975"/>
        </p:xfrm>
        <a:graphic>
          <a:graphicData uri="http://schemas.openxmlformats.org/presentationml/2006/ole">
            <p:oleObj spid="_x0000_s491534" name="Equation" r:id="rId10" imgW="965200" imgH="508000" progId="Equation.DSMT4">
              <p:embed/>
            </p:oleObj>
          </a:graphicData>
        </a:graphic>
      </p:graphicFrame>
      <p:graphicFrame>
        <p:nvGraphicFramePr>
          <p:cNvPr id="491535" name="Object 15"/>
          <p:cNvGraphicFramePr>
            <a:graphicFrameLocks noChangeAspect="1"/>
          </p:cNvGraphicFramePr>
          <p:nvPr/>
        </p:nvGraphicFramePr>
        <p:xfrm>
          <a:off x="6535737" y="4479925"/>
          <a:ext cx="1084263" cy="777875"/>
        </p:xfrm>
        <a:graphic>
          <a:graphicData uri="http://schemas.openxmlformats.org/presentationml/2006/ole">
            <p:oleObj spid="_x0000_s491535" name="Equation" r:id="rId11" imgW="584200" imgH="419100" progId="Equation.DSMT4">
              <p:embed/>
            </p:oleObj>
          </a:graphicData>
        </a:graphic>
      </p:graphicFrame>
      <p:graphicFrame>
        <p:nvGraphicFramePr>
          <p:cNvPr id="491536" name="Object 16"/>
          <p:cNvGraphicFramePr>
            <a:graphicFrameLocks noChangeAspect="1"/>
          </p:cNvGraphicFramePr>
          <p:nvPr/>
        </p:nvGraphicFramePr>
        <p:xfrm>
          <a:off x="7735887" y="4724400"/>
          <a:ext cx="188913" cy="282575"/>
        </p:xfrm>
        <a:graphic>
          <a:graphicData uri="http://schemas.openxmlformats.org/presentationml/2006/ole">
            <p:oleObj spid="_x0000_s491536" name="Equation" r:id="rId12" imgW="101600" imgH="152400" progId="Equation.DSMT4">
              <p:embed/>
            </p:oleObj>
          </a:graphicData>
        </a:graphic>
      </p:graphicFrame>
      <p:graphicFrame>
        <p:nvGraphicFramePr>
          <p:cNvPr id="491537" name="Object 17"/>
          <p:cNvGraphicFramePr>
            <a:graphicFrameLocks noChangeAspect="1"/>
          </p:cNvGraphicFramePr>
          <p:nvPr/>
        </p:nvGraphicFramePr>
        <p:xfrm>
          <a:off x="2443163" y="4568825"/>
          <a:ext cx="2052637" cy="612775"/>
        </p:xfrm>
        <a:graphic>
          <a:graphicData uri="http://schemas.openxmlformats.org/presentationml/2006/ole">
            <p:oleObj spid="_x0000_s491537" name="Equation" r:id="rId13" imgW="1104900" imgH="330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10668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Using the wave function, we can compute the probability for a particle to be with 0 to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and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to 2/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</a:t>
            </a:r>
            <a:r>
              <a:rPr lang="en-US" sz="4000" dirty="0" smtClean="0">
                <a:cs typeface="ＭＳ Ｐゴシック" pitchFamily="-84" charset="-128"/>
              </a:rPr>
              <a:t> 6.4: Normalization, cont’d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685800" y="1676400"/>
          <a:ext cx="1841500" cy="514350"/>
        </p:xfrm>
        <a:graphic>
          <a:graphicData uri="http://schemas.openxmlformats.org/presentationml/2006/ole">
            <p:oleObj spid="_x0000_s492546" name="Equation" r:id="rId3" imgW="812800" imgH="2286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609600" y="3514725"/>
          <a:ext cx="2052637" cy="611188"/>
        </p:xfrm>
        <a:graphic>
          <a:graphicData uri="http://schemas.openxmlformats.org/presentationml/2006/ole">
            <p:oleObj spid="_x0000_s492547" name="Equation" r:id="rId4" imgW="1104900" imgH="330200" progId="Equation.DSMT4">
              <p:embed/>
            </p:oleObj>
          </a:graphicData>
        </a:graphic>
      </p:graphicFrame>
      <p:sp>
        <p:nvSpPr>
          <p:cNvPr id="28" name="Rectangle 35"/>
          <p:cNvSpPr txBox="1">
            <a:spLocks noChangeArrowheads="1"/>
          </p:cNvSpPr>
          <p:nvPr/>
        </p:nvSpPr>
        <p:spPr bwMode="auto">
          <a:xfrm>
            <a:off x="609600" y="2667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For 0 to 1/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pic>
        <p:nvPicPr>
          <p:cNvPr id="21" name="Picture 1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1066800"/>
            <a:ext cx="441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609600" y="4343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For 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1/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to 2/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3" name="Rectangle 35"/>
          <p:cNvSpPr txBox="1">
            <a:spLocks noChangeArrowheads="1"/>
          </p:cNvSpPr>
          <p:nvPr/>
        </p:nvSpPr>
        <p:spPr bwMode="auto">
          <a:xfrm>
            <a:off x="609600" y="5791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How about 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2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: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to ∞?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492553" name="Object 9"/>
          <p:cNvGraphicFramePr>
            <a:graphicFrameLocks noChangeAspect="1"/>
          </p:cNvGraphicFramePr>
          <p:nvPr/>
        </p:nvGraphicFramePr>
        <p:xfrm>
          <a:off x="2620963" y="3505200"/>
          <a:ext cx="1722437" cy="611188"/>
        </p:xfrm>
        <a:graphic>
          <a:graphicData uri="http://schemas.openxmlformats.org/presentationml/2006/ole">
            <p:oleObj spid="_x0000_s492553" name="Equation" r:id="rId6" imgW="927100" imgH="330200" progId="Equation.DSMT4">
              <p:embed/>
            </p:oleObj>
          </a:graphicData>
        </a:graphic>
      </p:graphicFrame>
      <p:graphicFrame>
        <p:nvGraphicFramePr>
          <p:cNvPr id="492554" name="Object 10"/>
          <p:cNvGraphicFramePr>
            <a:graphicFrameLocks noChangeAspect="1"/>
          </p:cNvGraphicFramePr>
          <p:nvPr/>
        </p:nvGraphicFramePr>
        <p:xfrm>
          <a:off x="4346575" y="3373438"/>
          <a:ext cx="3349625" cy="893762"/>
        </p:xfrm>
        <a:graphic>
          <a:graphicData uri="http://schemas.openxmlformats.org/presentationml/2006/ole">
            <p:oleObj spid="_x0000_s492554" name="Equation" r:id="rId7" imgW="1803400" imgH="482600" progId="Equation.DSMT4">
              <p:embed/>
            </p:oleObj>
          </a:graphicData>
        </a:graphic>
      </p:graphicFrame>
      <p:graphicFrame>
        <p:nvGraphicFramePr>
          <p:cNvPr id="492555" name="Object 11"/>
          <p:cNvGraphicFramePr>
            <a:graphicFrameLocks noChangeAspect="1"/>
          </p:cNvGraphicFramePr>
          <p:nvPr/>
        </p:nvGraphicFramePr>
        <p:xfrm>
          <a:off x="7696200" y="3657600"/>
          <a:ext cx="731837" cy="282575"/>
        </p:xfrm>
        <a:graphic>
          <a:graphicData uri="http://schemas.openxmlformats.org/presentationml/2006/ole">
            <p:oleObj spid="_x0000_s492555" name="Equation" r:id="rId8" imgW="393700" imgH="152400" progId="Equation.DSMT4">
              <p:embed/>
            </p:oleObj>
          </a:graphicData>
        </a:graphic>
      </p:graphicFrame>
      <p:graphicFrame>
        <p:nvGraphicFramePr>
          <p:cNvPr id="492556" name="Object 12"/>
          <p:cNvGraphicFramePr>
            <a:graphicFrameLocks noChangeAspect="1"/>
          </p:cNvGraphicFramePr>
          <p:nvPr/>
        </p:nvGraphicFramePr>
        <p:xfrm>
          <a:off x="592137" y="4953000"/>
          <a:ext cx="2074863" cy="657225"/>
        </p:xfrm>
        <a:graphic>
          <a:graphicData uri="http://schemas.openxmlformats.org/presentationml/2006/ole">
            <p:oleObj spid="_x0000_s492556" name="Equation" r:id="rId9" imgW="1117600" imgH="355600" progId="Equation.DSMT4">
              <p:embed/>
            </p:oleObj>
          </a:graphicData>
        </a:graphic>
      </p:graphicFrame>
      <p:graphicFrame>
        <p:nvGraphicFramePr>
          <p:cNvPr id="492557" name="Object 13"/>
          <p:cNvGraphicFramePr>
            <a:graphicFrameLocks noChangeAspect="1"/>
          </p:cNvGraphicFramePr>
          <p:nvPr/>
        </p:nvGraphicFramePr>
        <p:xfrm>
          <a:off x="2649537" y="4953000"/>
          <a:ext cx="1770063" cy="657225"/>
        </p:xfrm>
        <a:graphic>
          <a:graphicData uri="http://schemas.openxmlformats.org/presentationml/2006/ole">
            <p:oleObj spid="_x0000_s492557" name="Equation" r:id="rId10" imgW="952500" imgH="355600" progId="Equation.DSMT4">
              <p:embed/>
            </p:oleObj>
          </a:graphicData>
        </a:graphic>
      </p:graphicFrame>
      <p:graphicFrame>
        <p:nvGraphicFramePr>
          <p:cNvPr id="492558" name="Object 14"/>
          <p:cNvGraphicFramePr>
            <a:graphicFrameLocks noChangeAspect="1"/>
          </p:cNvGraphicFramePr>
          <p:nvPr/>
        </p:nvGraphicFramePr>
        <p:xfrm>
          <a:off x="4391025" y="4800600"/>
          <a:ext cx="3609975" cy="892175"/>
        </p:xfrm>
        <a:graphic>
          <a:graphicData uri="http://schemas.openxmlformats.org/presentationml/2006/ole">
            <p:oleObj spid="_x0000_s492558" name="Equation" r:id="rId11" imgW="1943100" imgH="482600" progId="Equation.DSMT4">
              <p:embed/>
            </p:oleObj>
          </a:graphicData>
        </a:graphic>
      </p:graphicFrame>
      <p:graphicFrame>
        <p:nvGraphicFramePr>
          <p:cNvPr id="492559" name="Object 15"/>
          <p:cNvGraphicFramePr>
            <a:graphicFrameLocks noChangeAspect="1"/>
          </p:cNvGraphicFramePr>
          <p:nvPr/>
        </p:nvGraphicFramePr>
        <p:xfrm>
          <a:off x="7924800" y="5105400"/>
          <a:ext cx="730250" cy="304800"/>
        </p:xfrm>
        <a:graphic>
          <a:graphicData uri="http://schemas.openxmlformats.org/presentationml/2006/ole">
            <p:oleObj spid="_x0000_s492559" name="Equation" r:id="rId12" imgW="393700" imgH="165100" progId="Equation.DSMT4">
              <p:embed/>
            </p:oleObj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 rot="5400000">
            <a:off x="5524500" y="2095500"/>
            <a:ext cx="1600994" cy="794"/>
          </a:xfrm>
          <a:prstGeom prst="lin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142706" y="2095500"/>
            <a:ext cx="1600994" cy="794"/>
          </a:xfrm>
          <a:prstGeom prst="lin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5943600" y="1371600"/>
            <a:ext cx="381000" cy="1524000"/>
          </a:xfrm>
          <a:prstGeom prst="rect">
            <a:avLst/>
          </a:prstGeom>
          <a:solidFill>
            <a:srgbClr val="FFFFCC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324600" y="1371600"/>
            <a:ext cx="381000" cy="1524000"/>
          </a:xfrm>
          <a:prstGeom prst="rect">
            <a:avLst/>
          </a:prstGeom>
          <a:solidFill>
            <a:srgbClr val="CCFFCC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Reminder Homework #4</a:t>
            </a:r>
          </a:p>
          <a:p>
            <a:pPr lvl="1" eaLnBrk="1" hangingPunct="1"/>
            <a:r>
              <a:rPr lang="en-US" dirty="0" smtClean="0"/>
              <a:t>End of chapter problems on CH5: 8, 10, 16, 24, 26, 36 and 47</a:t>
            </a:r>
          </a:p>
          <a:p>
            <a:pPr lvl="1" eaLnBrk="1" hangingPunct="1"/>
            <a:r>
              <a:rPr lang="en-US" dirty="0" smtClean="0"/>
              <a:t>Due: This Wednesday, Oct. 17</a:t>
            </a:r>
          </a:p>
          <a:p>
            <a:pPr eaLnBrk="1" hangingPunct="1"/>
            <a:r>
              <a:rPr lang="en-US" sz="3600" dirty="0" smtClean="0"/>
              <a:t>Reading assignments</a:t>
            </a:r>
          </a:p>
          <a:p>
            <a:pPr lvl="1" eaLnBrk="1" hangingPunct="1"/>
            <a:r>
              <a:rPr lang="en-US" dirty="0" smtClean="0"/>
              <a:t>CH6.1 – 6.7 + the special topic</a:t>
            </a:r>
          </a:p>
          <a:p>
            <a:pPr eaLnBrk="1" hangingPunct="1"/>
            <a:r>
              <a:rPr lang="en-US" sz="3600" dirty="0" smtClean="0"/>
              <a:t>Colloquium this week</a:t>
            </a:r>
          </a:p>
          <a:p>
            <a:pPr lvl="1" eaLnBrk="1" hangingPunct="1"/>
            <a:r>
              <a:rPr lang="en-US" dirty="0" smtClean="0"/>
              <a:t>4pm, Wednesday, Oct. </a:t>
            </a:r>
            <a:r>
              <a:rPr lang="en-US" dirty="0" smtClean="0"/>
              <a:t>17, </a:t>
            </a:r>
            <a:r>
              <a:rPr lang="en-US" dirty="0" smtClean="0"/>
              <a:t>SH101</a:t>
            </a:r>
          </a:p>
          <a:p>
            <a:pPr lvl="1" eaLnBrk="1" hangingPunct="1"/>
            <a:r>
              <a:rPr lang="en-US" dirty="0" smtClean="0"/>
              <a:t>Drs. </a:t>
            </a:r>
            <a:r>
              <a:rPr lang="en-US" dirty="0" err="1" smtClean="0"/>
              <a:t>Musielak</a:t>
            </a:r>
            <a:r>
              <a:rPr lang="en-US" dirty="0" smtClean="0"/>
              <a:t> and Fry of UTA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6" descr="Screen Shot 2012-10-15 at 9.52.5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3400" dirty="0" smtClean="0">
                <a:ea typeface="ＭＳ Ｐゴシック" pitchFamily="-84" charset="-128"/>
                <a:cs typeface="ＭＳ Ｐゴシック" pitchFamily="-84" charset="-128"/>
              </a:rPr>
              <a:t>Special project #5</a:t>
            </a:r>
            <a:endParaRPr lang="en-US" sz="34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85800"/>
            <a:ext cx="8001000" cy="5486400"/>
          </a:xfrm>
        </p:spPr>
        <p:txBody>
          <a:bodyPr/>
          <a:lstStyle/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Prove that the wave function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A[sin(kx-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ω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t)+icos(kx-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ω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)] is a good solution for the time-dependent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Schrödinger wave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equation.  Do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NOT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use the exponential expression of the wave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function. (10 points)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Determine whether or not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the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wave function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Ae</a:t>
            </a:r>
            <a:r>
              <a:rPr lang="en-US" baseline="30000" dirty="0" err="1" smtClean="0">
                <a:ea typeface="ＭＳ Ｐゴシック" pitchFamily="-84" charset="-128"/>
                <a:cs typeface="ＭＳ Ｐゴシック" pitchFamily="-84" charset="-128"/>
              </a:rPr>
              <a:t>-</a:t>
            </a:r>
            <a:r>
              <a:rPr lang="en-US" baseline="300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α</a:t>
            </a:r>
            <a:r>
              <a:rPr lang="en-US" baseline="30000" dirty="0" err="1" smtClean="0">
                <a:ea typeface="ＭＳ Ｐゴシック" pitchFamily="-84" charset="-128"/>
                <a:cs typeface="ＭＳ Ｐゴシック" pitchFamily="-84" charset="-128"/>
              </a:rPr>
              <a:t>|x</a:t>
            </a:r>
            <a:r>
              <a:rPr lang="en-US" baseline="30000" dirty="0" smtClean="0">
                <a:ea typeface="ＭＳ Ｐゴシック" pitchFamily="-84" charset="-128"/>
                <a:cs typeface="ＭＳ Ｐゴシック" pitchFamily="-84" charset="-128"/>
              </a:rPr>
              <a:t>|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satisfy the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time-dependent Schrödinger wave equation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. (10 points)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Due for this special project is Monday, Oct. 22.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You MUST have your own answers!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34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3400" dirty="0">
                <a:ea typeface="ＭＳ Ｐゴシック" pitchFamily="-84" charset="-128"/>
                <a:cs typeface="ＭＳ Ｐゴシック" pitchFamily="-84" charset="-128"/>
              </a:rPr>
              <a:t>Schrödinger Wave Equation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85800"/>
            <a:ext cx="8001000" cy="4114800"/>
          </a:xfrm>
        </p:spPr>
        <p:txBody>
          <a:bodyPr/>
          <a:lstStyle/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Schrödinger wave equation in its time-dependent form for a particle of energy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moving in a potential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in one dimension is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extension into three dimensions is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where	    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is an imaginary number</a:t>
            </a:r>
            <a:endParaRPr lang="en-US" sz="2800" i="1" dirty="0">
              <a:latin typeface="Harlow Solid Italic" pitchFamily="82" charset="0"/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8437" name="Picture 1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8650" y="5273675"/>
            <a:ext cx="768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133600" y="2057400"/>
          <a:ext cx="5486400" cy="928468"/>
        </p:xfrm>
        <a:graphic>
          <a:graphicData uri="http://schemas.openxmlformats.org/presentationml/2006/ole">
            <p:oleObj spid="_x0000_s21506" name="Equation" r:id="rId4" imgW="2476500" imgH="41910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367883" y="3810000"/>
          <a:ext cx="7090317" cy="1066800"/>
        </p:xfrm>
        <a:graphic>
          <a:graphicData uri="http://schemas.openxmlformats.org/presentationml/2006/ole">
            <p:oleObj spid="_x0000_s21507" name="Equation" r:id="rId5" imgW="3124200" imgH="4699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13716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000" dirty="0" smtClean="0">
                <a:cs typeface="ＭＳ Ｐゴシック" pitchFamily="-84" charset="-128"/>
              </a:rPr>
              <a:t>The wave equation must be linear so that we can use the superposition principle to.  </a:t>
            </a:r>
            <a:r>
              <a:rPr lang="en-US" sz="2000" dirty="0" smtClean="0">
                <a:cs typeface="ＭＳ Ｐゴシック" pitchFamily="-84" charset="-128"/>
              </a:rPr>
              <a:t>Prove that the wave function in Schrodinger equation is linear by showing that it is satisfied for the wave equation </a:t>
            </a:r>
            <a:r>
              <a:rPr lang="en-US" sz="2000" dirty="0" err="1" smtClean="0">
                <a:latin typeface="Symbol" charset="2"/>
                <a:cs typeface="Symbol" charset="2"/>
              </a:rPr>
              <a:t>Ψ</a:t>
            </a:r>
            <a:r>
              <a:rPr lang="en-US" sz="2000" dirty="0" smtClean="0">
                <a:latin typeface="Symbol" charset="2"/>
                <a:cs typeface="Symbol" charset="2"/>
              </a:rPr>
              <a:t> (</a:t>
            </a:r>
            <a:r>
              <a:rPr lang="en-US" sz="2000" dirty="0" err="1" smtClean="0">
                <a:latin typeface="Symbol" charset="2"/>
                <a:cs typeface="Symbol" charset="2"/>
              </a:rPr>
              <a:t>x,t</a:t>
            </a:r>
            <a:r>
              <a:rPr lang="en-US" sz="2000" dirty="0" smtClean="0">
                <a:latin typeface="Symbol" charset="2"/>
                <a:cs typeface="Symbol" charset="2"/>
              </a:rPr>
              <a:t>)</a:t>
            </a:r>
            <a:r>
              <a:rPr lang="en-US" sz="2000" dirty="0" smtClean="0">
                <a:latin typeface="Symbol" charset="2"/>
                <a:cs typeface="Symbol" charset="2"/>
              </a:rPr>
              <a:t>=</a:t>
            </a:r>
            <a:r>
              <a:rPr lang="en-US" sz="2000" dirty="0" smtClean="0">
                <a:latin typeface="Symbol" charset="2"/>
                <a:cs typeface="Symbol" charset="2"/>
              </a:rPr>
              <a:t>aΨ</a:t>
            </a:r>
            <a:r>
              <a:rPr lang="en-US" sz="2000" baseline="-25000" dirty="0" smtClean="0">
                <a:latin typeface="Symbol" charset="2"/>
                <a:cs typeface="Symbol" charset="2"/>
              </a:rPr>
              <a:t>1</a:t>
            </a:r>
            <a:r>
              <a:rPr lang="en-US" sz="2000" dirty="0" smtClean="0">
                <a:latin typeface="Symbol" charset="2"/>
                <a:cs typeface="Symbol" charset="2"/>
              </a:rPr>
              <a:t> </a:t>
            </a:r>
            <a:r>
              <a:rPr lang="en-US" sz="2000" dirty="0" smtClean="0">
                <a:latin typeface="Symbol" charset="2"/>
                <a:cs typeface="Symbol" charset="2"/>
              </a:rPr>
              <a:t>(x,t</a:t>
            </a:r>
            <a:r>
              <a:rPr lang="en-US" sz="2000" dirty="0" smtClean="0">
                <a:latin typeface="Symbol" charset="2"/>
                <a:cs typeface="Symbol" charset="2"/>
              </a:rPr>
              <a:t>)+bΨ</a:t>
            </a:r>
            <a:r>
              <a:rPr lang="en-US" sz="2000" baseline="-25000" dirty="0" smtClean="0">
                <a:latin typeface="Symbol" charset="2"/>
                <a:cs typeface="Symbol" charset="2"/>
              </a:rPr>
              <a:t>2 </a:t>
            </a:r>
            <a:r>
              <a:rPr lang="en-US" sz="2000" dirty="0" smtClean="0">
                <a:latin typeface="Symbol" charset="2"/>
                <a:cs typeface="Symbol" charset="2"/>
              </a:rPr>
              <a:t>(</a:t>
            </a:r>
            <a:r>
              <a:rPr lang="en-US" sz="2000" dirty="0" err="1" smtClean="0">
                <a:latin typeface="Symbol" charset="2"/>
                <a:cs typeface="Symbol" charset="2"/>
              </a:rPr>
              <a:t>x,t</a:t>
            </a:r>
            <a:r>
              <a:rPr lang="en-US" sz="2000" dirty="0" smtClean="0">
                <a:latin typeface="Symbol" charset="2"/>
                <a:cs typeface="Symbol" charset="2"/>
              </a:rPr>
              <a:t>) </a:t>
            </a:r>
            <a:r>
              <a:rPr lang="en-US" sz="2000" dirty="0" smtClean="0">
                <a:latin typeface="+mj-lt"/>
                <a:cs typeface="Symbol" charset="2"/>
              </a:rPr>
              <a:t>where a and </a:t>
            </a:r>
            <a:r>
              <a:rPr lang="en-US" sz="2000" dirty="0" err="1" smtClean="0">
                <a:latin typeface="+mj-lt"/>
                <a:cs typeface="Symbol" charset="2"/>
              </a:rPr>
              <a:t>b</a:t>
            </a:r>
            <a:r>
              <a:rPr lang="en-US" sz="2000" dirty="0" smtClean="0">
                <a:latin typeface="+mj-lt"/>
                <a:cs typeface="Symbol" charset="2"/>
              </a:rPr>
              <a:t> are constants and </a:t>
            </a:r>
            <a:r>
              <a:rPr lang="en-US" sz="2000" dirty="0" smtClean="0">
                <a:latin typeface="Symbol" charset="2"/>
                <a:cs typeface="Symbol" charset="2"/>
              </a:rPr>
              <a:t>Ψ</a:t>
            </a:r>
            <a:r>
              <a:rPr lang="en-US" sz="2000" baseline="-25000" dirty="0" smtClean="0">
                <a:latin typeface="Symbol" charset="2"/>
                <a:cs typeface="Symbol" charset="2"/>
              </a:rPr>
              <a:t>1</a:t>
            </a:r>
            <a:r>
              <a:rPr lang="en-US" sz="2000" dirty="0" smtClean="0">
                <a:latin typeface="Symbol" charset="2"/>
                <a:cs typeface="Symbol" charset="2"/>
              </a:rPr>
              <a:t> </a:t>
            </a:r>
            <a:r>
              <a:rPr lang="en-US" sz="2000" dirty="0" smtClean="0">
                <a:latin typeface="Symbol" charset="2"/>
                <a:cs typeface="Symbol" charset="2"/>
              </a:rPr>
              <a:t>(</a:t>
            </a:r>
            <a:r>
              <a:rPr lang="en-US" sz="2000" dirty="0" err="1" smtClean="0">
                <a:latin typeface="Symbol" charset="2"/>
                <a:cs typeface="Symbol" charset="2"/>
              </a:rPr>
              <a:t>x,t</a:t>
            </a:r>
            <a:r>
              <a:rPr lang="en-US" sz="2000" dirty="0" smtClean="0">
                <a:latin typeface="Symbol" charset="2"/>
                <a:cs typeface="Symbol" charset="2"/>
              </a:rPr>
              <a:t>) </a:t>
            </a:r>
            <a:r>
              <a:rPr lang="en-US" sz="2000" dirty="0" smtClean="0">
                <a:cs typeface="Symbol" charset="2"/>
              </a:rPr>
              <a:t>and</a:t>
            </a:r>
            <a:r>
              <a:rPr lang="en-US" sz="2000" dirty="0" smtClean="0">
                <a:latin typeface="Symbol" charset="2"/>
                <a:cs typeface="Symbol" charset="2"/>
              </a:rPr>
              <a:t> Ψ</a:t>
            </a:r>
            <a:r>
              <a:rPr lang="en-US" sz="2000" baseline="-25000" dirty="0" smtClean="0">
                <a:latin typeface="Symbol" charset="2"/>
                <a:cs typeface="Symbol" charset="2"/>
              </a:rPr>
              <a:t>2</a:t>
            </a:r>
            <a:r>
              <a:rPr lang="en-US" sz="2000" dirty="0" smtClean="0">
                <a:latin typeface="Symbol" charset="2"/>
                <a:cs typeface="Symbol" charset="2"/>
              </a:rPr>
              <a:t> </a:t>
            </a:r>
            <a:r>
              <a:rPr lang="en-US" sz="2000" dirty="0" smtClean="0">
                <a:latin typeface="Symbol" charset="2"/>
                <a:cs typeface="Symbol" charset="2"/>
              </a:rPr>
              <a:t>(</a:t>
            </a:r>
            <a:r>
              <a:rPr lang="en-US" sz="2000" dirty="0" err="1" smtClean="0">
                <a:latin typeface="Symbol" charset="2"/>
                <a:cs typeface="Symbol" charset="2"/>
              </a:rPr>
              <a:t>x,t</a:t>
            </a:r>
            <a:r>
              <a:rPr lang="en-US" sz="2000" dirty="0" smtClean="0">
                <a:latin typeface="Symbol" charset="2"/>
                <a:cs typeface="Symbol" charset="2"/>
              </a:rPr>
              <a:t>) </a:t>
            </a:r>
            <a:r>
              <a:rPr lang="en-US" sz="2000" dirty="0" smtClean="0">
                <a:cs typeface="Symbol" charset="2"/>
              </a:rPr>
              <a:t>describe two waves each satisfying the Schrodinger Eq.</a:t>
            </a:r>
            <a:endParaRPr lang="en-US" sz="20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</a:t>
            </a:r>
            <a:r>
              <a:rPr lang="en-US" sz="4000" dirty="0" smtClean="0">
                <a:cs typeface="ＭＳ Ｐゴシック" pitchFamily="-84" charset="-128"/>
              </a:rPr>
              <a:t> 6.1</a:t>
            </a:r>
            <a:r>
              <a:rPr lang="en-US" sz="4000" dirty="0" smtClean="0">
                <a:cs typeface="ＭＳ Ｐゴシック" pitchFamily="-84" charset="-128"/>
              </a:rPr>
              <a:t>:</a:t>
            </a:r>
            <a:r>
              <a:rPr lang="en-US" sz="4000" dirty="0" smtClean="0">
                <a:cs typeface="ＭＳ Ｐゴシック" pitchFamily="-84" charset="-128"/>
              </a:rPr>
              <a:t> Wave equation and Superposition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16777" name="Object 9"/>
          <p:cNvGraphicFramePr>
            <a:graphicFrameLocks noChangeAspect="1"/>
          </p:cNvGraphicFramePr>
          <p:nvPr/>
        </p:nvGraphicFramePr>
        <p:xfrm>
          <a:off x="449263" y="2209006"/>
          <a:ext cx="1395412" cy="285750"/>
        </p:xfrm>
        <a:graphic>
          <a:graphicData uri="http://schemas.openxmlformats.org/presentationml/2006/ole">
            <p:oleObj spid="_x0000_s488450" name="Equation" r:id="rId3" imgW="990600" imgH="203200" progId="Equation.DSMT4">
              <p:embed/>
            </p:oleObj>
          </a:graphicData>
        </a:graphic>
      </p:graphicFrame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449263" y="2699067"/>
          <a:ext cx="3417887" cy="552450"/>
        </p:xfrm>
        <a:graphic>
          <a:graphicData uri="http://schemas.openxmlformats.org/presentationml/2006/ole">
            <p:oleObj spid="_x0000_s488459" name="Equation" r:id="rId4" imgW="2425700" imgH="3937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449263" y="3359784"/>
          <a:ext cx="3436937" cy="554037"/>
        </p:xfrm>
        <a:graphic>
          <a:graphicData uri="http://schemas.openxmlformats.org/presentationml/2006/ole">
            <p:oleObj spid="_x0000_s488460" name="Equation" r:id="rId5" imgW="2438400" imgH="393700" progId="Equation.DSMT4">
              <p:embed/>
            </p:oleObj>
          </a:graphicData>
        </a:graphic>
      </p:graphicFrame>
      <p:graphicFrame>
        <p:nvGraphicFramePr>
          <p:cNvPr id="488461" name="Object 13"/>
          <p:cNvGraphicFramePr>
            <a:graphicFrameLocks noChangeAspect="1"/>
          </p:cNvGraphicFramePr>
          <p:nvPr/>
        </p:nvGraphicFramePr>
        <p:xfrm>
          <a:off x="4759325" y="3336925"/>
          <a:ext cx="4079875" cy="625475"/>
        </p:xfrm>
        <a:graphic>
          <a:graphicData uri="http://schemas.openxmlformats.org/presentationml/2006/ole">
            <p:oleObj spid="_x0000_s488461" name="Equation" r:id="rId6" imgW="2895600" imgH="444500" progId="Equation.DSMT4">
              <p:embed/>
            </p:oleObj>
          </a:graphicData>
        </a:graphic>
      </p:graphicFrame>
      <p:graphicFrame>
        <p:nvGraphicFramePr>
          <p:cNvPr id="488462" name="Object 14"/>
          <p:cNvGraphicFramePr>
            <a:graphicFrameLocks noChangeAspect="1"/>
          </p:cNvGraphicFramePr>
          <p:nvPr/>
        </p:nvGraphicFramePr>
        <p:xfrm>
          <a:off x="542925" y="4038600"/>
          <a:ext cx="2200275" cy="590550"/>
        </p:xfrm>
        <a:graphic>
          <a:graphicData uri="http://schemas.openxmlformats.org/presentationml/2006/ole">
            <p:oleObj spid="_x0000_s488462" name="Equation" r:id="rId7" imgW="1562100" imgH="419100" progId="Equation.DSMT4">
              <p:embed/>
            </p:oleObj>
          </a:graphicData>
        </a:graphic>
      </p:graphicFrame>
      <p:graphicFrame>
        <p:nvGraphicFramePr>
          <p:cNvPr id="488463" name="Object 15"/>
          <p:cNvGraphicFramePr>
            <a:graphicFrameLocks noChangeAspect="1"/>
          </p:cNvGraphicFramePr>
          <p:nvPr/>
        </p:nvGraphicFramePr>
        <p:xfrm>
          <a:off x="449263" y="4792343"/>
          <a:ext cx="6280150" cy="661988"/>
        </p:xfrm>
        <a:graphic>
          <a:graphicData uri="http://schemas.openxmlformats.org/presentationml/2006/ole">
            <p:oleObj spid="_x0000_s488463" name="Equation" r:id="rId8" imgW="4457700" imgH="469900" progId="Equation.DSMT4">
              <p:embed/>
            </p:oleObj>
          </a:graphicData>
        </a:graphic>
      </p:graphicFrame>
      <p:graphicFrame>
        <p:nvGraphicFramePr>
          <p:cNvPr id="488464" name="Object 16"/>
          <p:cNvGraphicFramePr>
            <a:graphicFrameLocks noChangeAspect="1"/>
          </p:cNvGraphicFramePr>
          <p:nvPr/>
        </p:nvGraphicFramePr>
        <p:xfrm>
          <a:off x="449263" y="5562600"/>
          <a:ext cx="5888037" cy="661988"/>
        </p:xfrm>
        <a:graphic>
          <a:graphicData uri="http://schemas.openxmlformats.org/presentationml/2006/ole">
            <p:oleObj spid="_x0000_s488464" name="Equation" r:id="rId9" imgW="4178300" imgH="469900" progId="Equation.DSMT4">
              <p:embed/>
            </p:oleObj>
          </a:graphicData>
        </a:graphic>
      </p:graphicFrame>
      <p:graphicFrame>
        <p:nvGraphicFramePr>
          <p:cNvPr id="488465" name="Object 17"/>
          <p:cNvGraphicFramePr>
            <a:graphicFrameLocks noChangeAspect="1"/>
          </p:cNvGraphicFramePr>
          <p:nvPr/>
        </p:nvGraphicFramePr>
        <p:xfrm>
          <a:off x="2401888" y="2057400"/>
          <a:ext cx="2398712" cy="588963"/>
        </p:xfrm>
        <a:graphic>
          <a:graphicData uri="http://schemas.openxmlformats.org/presentationml/2006/ole">
            <p:oleObj spid="_x0000_s488465" name="Equation" r:id="rId10" imgW="1701800" imgH="419100" progId="Equation.DSMT4">
              <p:embed/>
            </p:oleObj>
          </a:graphicData>
        </a:graphic>
      </p:graphicFrame>
      <p:graphicFrame>
        <p:nvGraphicFramePr>
          <p:cNvPr id="488466" name="Object 18"/>
          <p:cNvGraphicFramePr>
            <a:graphicFrameLocks noChangeAspect="1"/>
          </p:cNvGraphicFramePr>
          <p:nvPr/>
        </p:nvGraphicFramePr>
        <p:xfrm>
          <a:off x="5456238" y="2057400"/>
          <a:ext cx="2468562" cy="588963"/>
        </p:xfrm>
        <a:graphic>
          <a:graphicData uri="http://schemas.openxmlformats.org/presentationml/2006/ole">
            <p:oleObj spid="_x0000_s488466" name="Equation" r:id="rId11" imgW="1752600" imgH="419100" progId="Equation.DSMT4">
              <p:embed/>
            </p:oleObj>
          </a:graphicData>
        </a:graphic>
      </p:graphicFrame>
      <p:sp>
        <p:nvSpPr>
          <p:cNvPr id="26" name="Right Arrow 25"/>
          <p:cNvSpPr/>
          <p:nvPr/>
        </p:nvSpPr>
        <p:spPr bwMode="auto">
          <a:xfrm>
            <a:off x="4114800" y="3352800"/>
            <a:ext cx="533400" cy="533400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2819400" y="4114800"/>
            <a:ext cx="1447800" cy="550247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Rearrange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 terms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graphicFrame>
        <p:nvGraphicFramePr>
          <p:cNvPr id="488467" name="Object 19"/>
          <p:cNvGraphicFramePr>
            <a:graphicFrameLocks noChangeAspect="1"/>
          </p:cNvGraphicFramePr>
          <p:nvPr/>
        </p:nvGraphicFramePr>
        <p:xfrm>
          <a:off x="4338638" y="4038600"/>
          <a:ext cx="4652962" cy="661988"/>
        </p:xfrm>
        <a:graphic>
          <a:graphicData uri="http://schemas.openxmlformats.org/presentationml/2006/ole">
            <p:oleObj spid="_x0000_s488467" name="Equation" r:id="rId12" imgW="3302000" imgH="4699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2400"/>
            <a:ext cx="8226425" cy="1066800"/>
          </a:xfrm>
        </p:spPr>
        <p:txBody>
          <a:bodyPr/>
          <a:lstStyle/>
          <a:p>
            <a:pPr algn="ctr" eaLnBrk="1" hangingPunct="1"/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General Solution of the Schrödinger Wave Equation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7620000" cy="4572000"/>
          </a:xfrm>
        </p:spPr>
        <p:txBody>
          <a:bodyPr/>
          <a:lstStyle/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general form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of the </a:t>
            </a: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solution of the Schrödinger wave equation is given by: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which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also describes a wave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400" dirty="0" err="1" smtClean="0">
                <a:ea typeface="ＭＳ Ｐゴシック" pitchFamily="-84" charset="-128"/>
                <a:cs typeface="ＭＳ Ｐゴシック" pitchFamily="-84" charset="-128"/>
              </a:rPr>
              <a:t>propergating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in the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direction. In general the amplitude may also be complex. </a:t>
            </a:r>
            <a:r>
              <a:rPr lang="en-US" sz="2400" i="1" dirty="0">
                <a:solidFill>
                  <a:srgbClr val="3333CC"/>
                </a:solidFill>
                <a:ea typeface="ＭＳ Ｐゴシック" pitchFamily="-84" charset="-128"/>
                <a:cs typeface="ＭＳ Ｐゴシック" pitchFamily="-84" charset="-128"/>
              </a:rPr>
              <a:t>This is called the </a:t>
            </a:r>
            <a:r>
              <a:rPr lang="en-US" sz="2400" b="1" i="1" u="sng" dirty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wave function of the particle</a:t>
            </a:r>
            <a:r>
              <a:rPr lang="en-US" sz="2400" i="1" dirty="0" smtClean="0">
                <a:solidFill>
                  <a:srgbClr val="3333CC"/>
                </a:solidFill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sz="2400" dirty="0" smtClean="0">
              <a:solidFill>
                <a:srgbClr val="3333CC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wave function is also </a:t>
            </a: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not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restricted to being real.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Only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physically measurable quantities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(or </a:t>
            </a:r>
            <a:r>
              <a:rPr lang="en-US" sz="2400" b="1" u="sng" dirty="0" smtClean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observables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) must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be real. These include the probability, momentum and energy.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838200" y="2286000"/>
          <a:ext cx="7286625" cy="592138"/>
        </p:xfrm>
        <a:graphic>
          <a:graphicData uri="http://schemas.openxmlformats.org/presentationml/2006/ole">
            <p:oleObj spid="_x0000_s22530" name="Equation" r:id="rId3" imgW="3289300" imgH="266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Sh</a:t>
            </a:r>
            <a:r>
              <a:rPr lang="en-US" sz="2400" dirty="0" smtClean="0">
                <a:cs typeface="ＭＳ Ｐゴシック" pitchFamily="-84" charset="-128"/>
              </a:rPr>
              <a:t>ow that </a:t>
            </a:r>
            <a:r>
              <a:rPr lang="en-US" sz="2400" dirty="0" err="1" smtClean="0">
                <a:cs typeface="ＭＳ Ｐゴシック" pitchFamily="-84" charset="-128"/>
              </a:rPr>
              <a:t>Ae</a:t>
            </a:r>
            <a:r>
              <a:rPr lang="en-US" sz="2400" baseline="30000" dirty="0" err="1" smtClean="0">
                <a:cs typeface="ＭＳ Ｐゴシック" pitchFamily="-84" charset="-128"/>
              </a:rPr>
              <a:t>i(kx-</a:t>
            </a:r>
            <a:r>
              <a:rPr lang="en-US" sz="2400" baseline="30000" dirty="0" err="1" smtClean="0">
                <a:latin typeface="Symbol" charset="2"/>
                <a:cs typeface="Symbol" charset="2"/>
              </a:rPr>
              <a:t>ω</a:t>
            </a:r>
            <a:r>
              <a:rPr lang="en-US" sz="2400" baseline="30000" dirty="0" err="1" smtClean="0">
                <a:cs typeface="ＭＳ Ｐゴシック" pitchFamily="-84" charset="-128"/>
              </a:rPr>
              <a:t>t</a:t>
            </a:r>
            <a:r>
              <a:rPr lang="en-US" sz="2400" baseline="30000" dirty="0" smtClean="0">
                <a:cs typeface="ＭＳ Ｐゴシック" pitchFamily="-84" charset="-128"/>
              </a:rPr>
              <a:t>) </a:t>
            </a:r>
            <a:r>
              <a:rPr lang="en-US" sz="2400" dirty="0" smtClean="0">
                <a:cs typeface="ＭＳ Ｐゴシック" pitchFamily="-84" charset="-128"/>
              </a:rPr>
              <a:t>satisfies the time-dependent Schrodinger wave </a:t>
            </a:r>
            <a:r>
              <a:rPr lang="en-US" sz="2400" dirty="0" smtClean="0">
                <a:cs typeface="ＭＳ Ｐゴシック" pitchFamily="-84" charset="-128"/>
              </a:rPr>
              <a:t>Eq. 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</a:t>
            </a:r>
            <a:r>
              <a:rPr lang="en-US" sz="4000" dirty="0" smtClean="0">
                <a:cs typeface="ＭＳ Ｐゴシック" pitchFamily="-84" charset="-128"/>
              </a:rPr>
              <a:t> 6.2: Solution for wave equation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457200" y="1219200"/>
          <a:ext cx="1900314" cy="457200"/>
        </p:xfrm>
        <a:graphic>
          <a:graphicData uri="http://schemas.openxmlformats.org/presentationml/2006/ole">
            <p:oleObj spid="_x0000_s489475" name="Equation" r:id="rId3" imgW="838200" imgH="2032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457200" y="1828800"/>
          <a:ext cx="4209126" cy="685800"/>
        </p:xfrm>
        <a:graphic>
          <a:graphicData uri="http://schemas.openxmlformats.org/presentationml/2006/ole">
            <p:oleObj spid="_x0000_s489476" name="Equation" r:id="rId4" imgW="2413000" imgH="393700" progId="Equation.DSMT4">
              <p:embed/>
            </p:oleObj>
          </a:graphicData>
        </a:graphic>
      </p:graphicFrame>
      <p:graphicFrame>
        <p:nvGraphicFramePr>
          <p:cNvPr id="488462" name="Object 14"/>
          <p:cNvGraphicFramePr>
            <a:graphicFrameLocks noChangeAspect="1"/>
          </p:cNvGraphicFramePr>
          <p:nvPr/>
        </p:nvGraphicFramePr>
        <p:xfrm>
          <a:off x="493059" y="3352800"/>
          <a:ext cx="4840941" cy="685800"/>
        </p:xfrm>
        <a:graphic>
          <a:graphicData uri="http://schemas.openxmlformats.org/presentationml/2006/ole">
            <p:oleObj spid="_x0000_s489478" name="Equation" r:id="rId5" imgW="2959100" imgH="419100" progId="Equation.DSMT4">
              <p:embed/>
            </p:oleObj>
          </a:graphicData>
        </a:graphic>
      </p:graphicFrame>
      <p:graphicFrame>
        <p:nvGraphicFramePr>
          <p:cNvPr id="489483" name="Object 11"/>
          <p:cNvGraphicFramePr>
            <a:graphicFrameLocks noChangeAspect="1"/>
          </p:cNvGraphicFramePr>
          <p:nvPr/>
        </p:nvGraphicFramePr>
        <p:xfrm>
          <a:off x="3512207" y="1219200"/>
          <a:ext cx="4107793" cy="609600"/>
        </p:xfrm>
        <a:graphic>
          <a:graphicData uri="http://schemas.openxmlformats.org/presentationml/2006/ole">
            <p:oleObj spid="_x0000_s489483" name="Equation" r:id="rId6" imgW="2641600" imgH="393700" progId="Equation.DSMT4">
              <p:embed/>
            </p:oleObj>
          </a:graphicData>
        </a:graphic>
      </p:graphicFrame>
      <p:graphicFrame>
        <p:nvGraphicFramePr>
          <p:cNvPr id="489484" name="Object 12"/>
          <p:cNvGraphicFramePr>
            <a:graphicFrameLocks noChangeAspect="1"/>
          </p:cNvGraphicFramePr>
          <p:nvPr/>
        </p:nvGraphicFramePr>
        <p:xfrm>
          <a:off x="457200" y="2590800"/>
          <a:ext cx="6815479" cy="685800"/>
        </p:xfrm>
        <a:graphic>
          <a:graphicData uri="http://schemas.openxmlformats.org/presentationml/2006/ole">
            <p:oleObj spid="_x0000_s489484" name="Equation" r:id="rId7" imgW="4152900" imgH="419100" progId="Equation.DSMT4">
              <p:embed/>
            </p:oleObj>
          </a:graphicData>
        </a:graphic>
      </p:graphicFrame>
      <p:graphicFrame>
        <p:nvGraphicFramePr>
          <p:cNvPr id="489485" name="Object 13"/>
          <p:cNvGraphicFramePr>
            <a:graphicFrameLocks noChangeAspect="1"/>
          </p:cNvGraphicFramePr>
          <p:nvPr/>
        </p:nvGraphicFramePr>
        <p:xfrm>
          <a:off x="6324600" y="3200400"/>
          <a:ext cx="2276475" cy="725488"/>
        </p:xfrm>
        <a:graphic>
          <a:graphicData uri="http://schemas.openxmlformats.org/presentationml/2006/ole">
            <p:oleObj spid="_x0000_s489485" name="Equation" r:id="rId8" imgW="1473200" imgH="469900" progId="Equation.DSMT4">
              <p:embed/>
            </p:oleObj>
          </a:graphicData>
        </a:graphic>
      </p:graphicFrame>
      <p:graphicFrame>
        <p:nvGraphicFramePr>
          <p:cNvPr id="489486" name="Object 14"/>
          <p:cNvGraphicFramePr>
            <a:graphicFrameLocks noChangeAspect="1"/>
          </p:cNvGraphicFramePr>
          <p:nvPr/>
        </p:nvGraphicFramePr>
        <p:xfrm>
          <a:off x="7162800" y="5181600"/>
          <a:ext cx="1828800" cy="762000"/>
        </p:xfrm>
        <a:graphic>
          <a:graphicData uri="http://schemas.openxmlformats.org/presentationml/2006/ole">
            <p:oleObj spid="_x0000_s489486" name="Equation" r:id="rId9" imgW="1003300" imgH="419100" progId="Equation.DSMT4">
              <p:embed/>
            </p:oleObj>
          </a:graphicData>
        </a:graphic>
      </p:graphicFrame>
      <p:graphicFrame>
        <p:nvGraphicFramePr>
          <p:cNvPr id="489487" name="Object 15"/>
          <p:cNvGraphicFramePr>
            <a:graphicFrameLocks noChangeAspect="1"/>
          </p:cNvGraphicFramePr>
          <p:nvPr/>
        </p:nvGraphicFramePr>
        <p:xfrm>
          <a:off x="381000" y="4038600"/>
          <a:ext cx="3414712" cy="666750"/>
        </p:xfrm>
        <a:graphic>
          <a:graphicData uri="http://schemas.openxmlformats.org/presentationml/2006/ole">
            <p:oleObj spid="_x0000_s489487" name="Equation" r:id="rId10" imgW="2209800" imgH="431800" progId="Equation.DSMT4">
              <p:embed/>
            </p:oleObj>
          </a:graphicData>
        </a:graphic>
      </p:graphicFrame>
      <p:graphicFrame>
        <p:nvGraphicFramePr>
          <p:cNvPr id="489488" name="Object 16"/>
          <p:cNvGraphicFramePr>
            <a:graphicFrameLocks noChangeAspect="1"/>
          </p:cNvGraphicFramePr>
          <p:nvPr/>
        </p:nvGraphicFramePr>
        <p:xfrm>
          <a:off x="6324600" y="3962400"/>
          <a:ext cx="1982788" cy="725488"/>
        </p:xfrm>
        <a:graphic>
          <a:graphicData uri="http://schemas.openxmlformats.org/presentationml/2006/ole">
            <p:oleObj spid="_x0000_s489488" name="Equation" r:id="rId11" imgW="1282700" imgH="469900" progId="Equation.DSMT4">
              <p:embed/>
            </p:oleObj>
          </a:graphicData>
        </a:graphic>
      </p:graphicFrame>
      <p:graphicFrame>
        <p:nvGraphicFramePr>
          <p:cNvPr id="489489" name="Object 17"/>
          <p:cNvGraphicFramePr>
            <a:graphicFrameLocks noChangeAspect="1"/>
          </p:cNvGraphicFramePr>
          <p:nvPr/>
        </p:nvGraphicFramePr>
        <p:xfrm>
          <a:off x="381000" y="4667250"/>
          <a:ext cx="4316412" cy="666750"/>
        </p:xfrm>
        <a:graphic>
          <a:graphicData uri="http://schemas.openxmlformats.org/presentationml/2006/ole">
            <p:oleObj spid="_x0000_s489489" name="Equation" r:id="rId12" imgW="2794000" imgH="431800" progId="Equation.DSMT4">
              <p:embed/>
            </p:oleObj>
          </a:graphicData>
        </a:graphic>
      </p:graphicFrame>
      <p:graphicFrame>
        <p:nvGraphicFramePr>
          <p:cNvPr id="489490" name="Object 18"/>
          <p:cNvGraphicFramePr>
            <a:graphicFrameLocks noChangeAspect="1"/>
          </p:cNvGraphicFramePr>
          <p:nvPr/>
        </p:nvGraphicFramePr>
        <p:xfrm>
          <a:off x="5781675" y="4800600"/>
          <a:ext cx="2295525" cy="314325"/>
        </p:xfrm>
        <a:graphic>
          <a:graphicData uri="http://schemas.openxmlformats.org/presentationml/2006/ole">
            <p:oleObj spid="_x0000_s489490" name="Equation" r:id="rId13" imgW="1485900" imgH="203200" progId="Equation.DSMT4">
              <p:embed/>
            </p:oleObj>
          </a:graphicData>
        </a:graphic>
      </p:graphicFrame>
      <p:graphicFrame>
        <p:nvGraphicFramePr>
          <p:cNvPr id="489491" name="Object 19"/>
          <p:cNvGraphicFramePr>
            <a:graphicFrameLocks noChangeAspect="1"/>
          </p:cNvGraphicFramePr>
          <p:nvPr/>
        </p:nvGraphicFramePr>
        <p:xfrm>
          <a:off x="361950" y="5181600"/>
          <a:ext cx="5810250" cy="762000"/>
        </p:xfrm>
        <a:graphic>
          <a:graphicData uri="http://schemas.openxmlformats.org/presentationml/2006/ole">
            <p:oleObj spid="_x0000_s489491" name="Equation" r:id="rId14" imgW="3187700" imgH="419100" progId="Equation.DSMT4">
              <p:embed/>
            </p:oleObj>
          </a:graphicData>
        </a:graphic>
      </p:graphicFrame>
      <p:sp>
        <p:nvSpPr>
          <p:cNvPr id="25" name="Right Arrow 24"/>
          <p:cNvSpPr/>
          <p:nvPr/>
        </p:nvSpPr>
        <p:spPr bwMode="auto">
          <a:xfrm>
            <a:off x="2514600" y="1219200"/>
            <a:ext cx="838200" cy="533400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4876800" y="4724400"/>
            <a:ext cx="838200" cy="533400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6248400" y="5334000"/>
            <a:ext cx="838200" cy="533400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35"/>
          <p:cNvSpPr txBox="1">
            <a:spLocks noChangeArrowheads="1"/>
          </p:cNvSpPr>
          <p:nvPr/>
        </p:nvSpPr>
        <p:spPr bwMode="auto">
          <a:xfrm>
            <a:off x="609600" y="5867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So </a:t>
            </a:r>
            <a:r>
              <a:rPr lang="en-US" dirty="0" err="1" smtClean="0">
                <a:solidFill>
                  <a:schemeClr val="accent2"/>
                </a:solidFill>
                <a:latin typeface="+mn-lt"/>
                <a:cs typeface="ＭＳ Ｐゴシック" pitchFamily="-84" charset="-128"/>
              </a:rPr>
              <a:t>Ae</a:t>
            </a:r>
            <a:r>
              <a:rPr lang="en-US" baseline="30000" dirty="0" err="1" smtClean="0">
                <a:solidFill>
                  <a:schemeClr val="accent2"/>
                </a:solidFill>
                <a:latin typeface="+mn-lt"/>
                <a:cs typeface="ＭＳ Ｐゴシック" pitchFamily="-84" charset="-128"/>
              </a:rPr>
              <a:t>i(kx-</a:t>
            </a:r>
            <a:r>
              <a:rPr lang="en-US" baseline="30000" dirty="0" err="1" smtClean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baseline="30000" dirty="0" err="1" smtClean="0">
                <a:solidFill>
                  <a:schemeClr val="accent2"/>
                </a:solidFill>
                <a:latin typeface="+mn-lt"/>
                <a:cs typeface="ＭＳ Ｐゴシック" pitchFamily="-84" charset="-128"/>
              </a:rPr>
              <a:t>t</a:t>
            </a:r>
            <a:r>
              <a:rPr lang="en-US" baseline="30000" dirty="0" smtClean="0">
                <a:solidFill>
                  <a:schemeClr val="accent2"/>
                </a:solidFill>
                <a:latin typeface="+mn-lt"/>
                <a:cs typeface="ＭＳ Ｐゴシック" pitchFamily="-84" charset="-128"/>
              </a:rPr>
              <a:t>)</a:t>
            </a:r>
            <a:r>
              <a:rPr lang="en-US" baseline="30000" dirty="0" smtClean="0">
                <a:cs typeface="ＭＳ Ｐゴシック" pitchFamily="-84" charset="-128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is a good solution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 and satisfies Schrodinger Eq.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Determine </a:t>
            </a:r>
            <a:r>
              <a:rPr lang="en-US" sz="2400" dirty="0" err="1" smtClean="0">
                <a:latin typeface="Symbol" charset="2"/>
                <a:cs typeface="Symbol" charset="2"/>
              </a:rPr>
              <a:t>Ψ</a:t>
            </a:r>
            <a:r>
              <a:rPr lang="en-US" sz="2400" dirty="0" smtClean="0">
                <a:latin typeface="Symbol" charset="2"/>
                <a:cs typeface="Symbol" charset="2"/>
              </a:rPr>
              <a:t> (</a:t>
            </a:r>
            <a:r>
              <a:rPr lang="en-US" sz="2400" dirty="0" err="1" smtClean="0">
                <a:latin typeface="Symbol" charset="2"/>
                <a:cs typeface="Symbol" charset="2"/>
              </a:rPr>
              <a:t>x,t</a:t>
            </a:r>
            <a:r>
              <a:rPr lang="en-US" sz="2400" dirty="0" smtClean="0">
                <a:latin typeface="Symbol" charset="2"/>
                <a:cs typeface="Symbol" charset="2"/>
              </a:rPr>
              <a:t>)</a:t>
            </a:r>
            <a:r>
              <a:rPr lang="en-US" sz="2400" dirty="0" smtClean="0">
                <a:latin typeface="Symbol" charset="2"/>
                <a:cs typeface="Symbol" charset="2"/>
              </a:rPr>
              <a:t>=</a:t>
            </a:r>
            <a:r>
              <a:rPr lang="en-US" sz="2400" dirty="0" err="1" smtClean="0">
                <a:cs typeface="ＭＳ Ｐゴシック" pitchFamily="-84" charset="-128"/>
              </a:rPr>
              <a:t>Asin(</a:t>
            </a:r>
            <a:r>
              <a:rPr lang="en-US" sz="2400" dirty="0" err="1" smtClean="0">
                <a:cs typeface="ＭＳ Ｐゴシック" pitchFamily="-84" charset="-128"/>
              </a:rPr>
              <a:t>kx-</a:t>
            </a:r>
            <a:r>
              <a:rPr lang="en-US" sz="2400" dirty="0" err="1" smtClean="0">
                <a:latin typeface="Symbol" charset="2"/>
                <a:cs typeface="Symbol" charset="2"/>
              </a:rPr>
              <a:t>ω</a:t>
            </a:r>
            <a:r>
              <a:rPr lang="en-US" sz="2400" dirty="0" err="1" smtClean="0">
                <a:cs typeface="ＭＳ Ｐゴシック" pitchFamily="-84" charset="-128"/>
              </a:rPr>
              <a:t>t</a:t>
            </a:r>
            <a:r>
              <a:rPr lang="en-US" sz="2400" dirty="0" smtClean="0">
                <a:cs typeface="ＭＳ Ｐゴシック" pitchFamily="-84" charset="-128"/>
              </a:rPr>
              <a:t>) </a:t>
            </a:r>
            <a:r>
              <a:rPr lang="en-US" sz="2400" dirty="0" smtClean="0">
                <a:cs typeface="ＭＳ Ｐゴシック" pitchFamily="-84" charset="-128"/>
              </a:rPr>
              <a:t>is an acceptable solution for </a:t>
            </a:r>
            <a:r>
              <a:rPr lang="en-US" sz="2400" dirty="0" smtClean="0">
                <a:cs typeface="ＭＳ Ｐゴシック" pitchFamily="-84" charset="-128"/>
              </a:rPr>
              <a:t>the time-dependent Schrodinger wave </a:t>
            </a:r>
            <a:r>
              <a:rPr lang="en-US" sz="2400" dirty="0" smtClean="0">
                <a:cs typeface="ＭＳ Ｐゴシック" pitchFamily="-84" charset="-128"/>
              </a:rPr>
              <a:t>Eq. 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</a:t>
            </a:r>
            <a:r>
              <a:rPr lang="en-US" sz="4000" dirty="0" smtClean="0">
                <a:cs typeface="ＭＳ Ｐゴシック" pitchFamily="-84" charset="-128"/>
              </a:rPr>
              <a:t> 6.3: Bad solution for wave equation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15,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646112" y="1524000"/>
          <a:ext cx="2706688" cy="514350"/>
        </p:xfrm>
        <a:graphic>
          <a:graphicData uri="http://schemas.openxmlformats.org/presentationml/2006/ole">
            <p:oleObj spid="_x0000_s490498" name="Equation" r:id="rId3" imgW="1193800" imgH="2286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596900" y="2057400"/>
          <a:ext cx="5422900" cy="791985"/>
        </p:xfrm>
        <a:graphic>
          <a:graphicData uri="http://schemas.openxmlformats.org/presentationml/2006/ole">
            <p:oleObj spid="_x0000_s490499" name="Equation" r:id="rId4" imgW="2692400" imgH="393700" progId="Equation.DSMT4">
              <p:embed/>
            </p:oleObj>
          </a:graphicData>
        </a:graphic>
      </p:graphicFrame>
      <p:graphicFrame>
        <p:nvGraphicFramePr>
          <p:cNvPr id="488462" name="Object 14"/>
          <p:cNvGraphicFramePr>
            <a:graphicFrameLocks noChangeAspect="1"/>
          </p:cNvGraphicFramePr>
          <p:nvPr/>
        </p:nvGraphicFramePr>
        <p:xfrm>
          <a:off x="511705" y="3581400"/>
          <a:ext cx="7794095" cy="838200"/>
        </p:xfrm>
        <a:graphic>
          <a:graphicData uri="http://schemas.openxmlformats.org/presentationml/2006/ole">
            <p:oleObj spid="_x0000_s490500" name="Equation" r:id="rId5" imgW="3898900" imgH="419100" progId="Equation.DSMT4">
              <p:embed/>
            </p:oleObj>
          </a:graphicData>
        </a:graphic>
      </p:graphicFrame>
      <p:graphicFrame>
        <p:nvGraphicFramePr>
          <p:cNvPr id="489483" name="Object 11"/>
          <p:cNvGraphicFramePr>
            <a:graphicFrameLocks noChangeAspect="1"/>
          </p:cNvGraphicFramePr>
          <p:nvPr/>
        </p:nvGraphicFramePr>
        <p:xfrm>
          <a:off x="4378325" y="1524000"/>
          <a:ext cx="4384675" cy="609600"/>
        </p:xfrm>
        <a:graphic>
          <a:graphicData uri="http://schemas.openxmlformats.org/presentationml/2006/ole">
            <p:oleObj spid="_x0000_s490501" name="Equation" r:id="rId6" imgW="2819400" imgH="393700" progId="Equation.DSMT4">
              <p:embed/>
            </p:oleObj>
          </a:graphicData>
        </a:graphic>
      </p:graphicFrame>
      <p:graphicFrame>
        <p:nvGraphicFramePr>
          <p:cNvPr id="489484" name="Object 12"/>
          <p:cNvGraphicFramePr>
            <a:graphicFrameLocks noChangeAspect="1"/>
          </p:cNvGraphicFramePr>
          <p:nvPr/>
        </p:nvGraphicFramePr>
        <p:xfrm>
          <a:off x="533400" y="2895600"/>
          <a:ext cx="7006342" cy="838200"/>
        </p:xfrm>
        <a:graphic>
          <a:graphicData uri="http://schemas.openxmlformats.org/presentationml/2006/ole">
            <p:oleObj spid="_x0000_s490502" name="Equation" r:id="rId7" imgW="3492500" imgH="419100" progId="Equation.DSMT4">
              <p:embed/>
            </p:oleObj>
          </a:graphicData>
        </a:graphic>
      </p:graphicFrame>
      <p:sp>
        <p:nvSpPr>
          <p:cNvPr id="25" name="Right Arrow 24"/>
          <p:cNvSpPr/>
          <p:nvPr/>
        </p:nvSpPr>
        <p:spPr bwMode="auto">
          <a:xfrm>
            <a:off x="3429000" y="1524000"/>
            <a:ext cx="838200" cy="533400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35"/>
          <p:cNvSpPr txBox="1">
            <a:spLocks noChangeArrowheads="1"/>
          </p:cNvSpPr>
          <p:nvPr/>
        </p:nvSpPr>
        <p:spPr bwMode="auto">
          <a:xfrm>
            <a:off x="228600" y="5486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This is not true in all </a:t>
            </a:r>
            <a:r>
              <a:rPr lang="en-US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x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and </a:t>
            </a:r>
            <a:r>
              <a:rPr lang="en-US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t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.  </a:t>
            </a:r>
            <a:r>
              <a:rPr lang="en-US" kern="0" dirty="0" smtClean="0">
                <a:solidFill>
                  <a:srgbClr val="3333CC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So </a:t>
            </a:r>
            <a:r>
              <a:rPr lang="en-US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Ψ</a:t>
            </a:r>
            <a:r>
              <a:rPr lang="en-US" dirty="0" smtClean="0">
                <a:solidFill>
                  <a:srgbClr val="3333CC"/>
                </a:solidFill>
                <a:latin typeface="+mn-lt"/>
                <a:cs typeface="Symbol" charset="2"/>
              </a:rPr>
              <a:t> </a:t>
            </a:r>
            <a:r>
              <a:rPr lang="en-US" dirty="0" smtClean="0">
                <a:solidFill>
                  <a:srgbClr val="3333CC"/>
                </a:solidFill>
                <a:latin typeface="+mn-lt"/>
                <a:cs typeface="Symbol" charset="2"/>
              </a:rPr>
              <a:t>(</a:t>
            </a:r>
            <a:r>
              <a:rPr lang="en-US" dirty="0" err="1" smtClean="0">
                <a:solidFill>
                  <a:srgbClr val="3333CC"/>
                </a:solidFill>
                <a:latin typeface="+mn-lt"/>
                <a:cs typeface="Symbol" charset="2"/>
              </a:rPr>
              <a:t>x,t</a:t>
            </a:r>
            <a:r>
              <a:rPr lang="en-US" dirty="0" smtClean="0">
                <a:solidFill>
                  <a:srgbClr val="3333CC"/>
                </a:solidFill>
                <a:latin typeface="+mn-lt"/>
                <a:cs typeface="Symbol" charset="2"/>
              </a:rPr>
              <a:t>)=</a:t>
            </a:r>
            <a:r>
              <a:rPr lang="en-US" dirty="0" err="1" smtClean="0">
                <a:solidFill>
                  <a:srgbClr val="3333CC"/>
                </a:solidFill>
                <a:latin typeface="+mn-lt"/>
                <a:cs typeface="ＭＳ Ｐゴシック" pitchFamily="-84" charset="-128"/>
              </a:rPr>
              <a:t>Asin(kx-</a:t>
            </a:r>
            <a:r>
              <a:rPr lang="en-US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ω</a:t>
            </a:r>
            <a:r>
              <a:rPr lang="en-US" dirty="0" err="1" smtClean="0">
                <a:solidFill>
                  <a:srgbClr val="3333CC"/>
                </a:solidFill>
                <a:latin typeface="+mn-lt"/>
                <a:cs typeface="ＭＳ Ｐゴシック" pitchFamily="-84" charset="-128"/>
              </a:rPr>
              <a:t>t</a:t>
            </a:r>
            <a:r>
              <a:rPr lang="en-US" dirty="0" smtClean="0">
                <a:solidFill>
                  <a:srgbClr val="3333CC"/>
                </a:solidFill>
                <a:latin typeface="+mn-lt"/>
                <a:cs typeface="ＭＳ Ｐゴシック" pitchFamily="-84" charset="-128"/>
              </a:rPr>
              <a:t>)</a:t>
            </a:r>
            <a:r>
              <a:rPr lang="en-US" dirty="0" smtClean="0">
                <a:solidFill>
                  <a:srgbClr val="3333CC"/>
                </a:solidFill>
                <a:latin typeface="+mn-lt"/>
                <a:cs typeface="ＭＳ Ｐゴシック" pitchFamily="-84" charset="-128"/>
              </a:rPr>
              <a:t> 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is not an acceptable solution for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Schrodinger Eq.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490510" name="Object 14"/>
          <p:cNvGraphicFramePr>
            <a:graphicFrameLocks noChangeAspect="1"/>
          </p:cNvGraphicFramePr>
          <p:nvPr/>
        </p:nvGraphicFramePr>
        <p:xfrm>
          <a:off x="381000" y="4343400"/>
          <a:ext cx="3886200" cy="653960"/>
        </p:xfrm>
        <a:graphic>
          <a:graphicData uri="http://schemas.openxmlformats.org/presentationml/2006/ole">
            <p:oleObj spid="_x0000_s490510" name="Equation" r:id="rId8" imgW="2794000" imgH="469900" progId="Equation.DSMT4">
              <p:embed/>
            </p:oleObj>
          </a:graphicData>
        </a:graphic>
      </p:graphicFrame>
      <p:graphicFrame>
        <p:nvGraphicFramePr>
          <p:cNvPr id="490511" name="Object 15"/>
          <p:cNvGraphicFramePr>
            <a:graphicFrameLocks noChangeAspect="1"/>
          </p:cNvGraphicFramePr>
          <p:nvPr/>
        </p:nvGraphicFramePr>
        <p:xfrm>
          <a:off x="3810000" y="4699833"/>
          <a:ext cx="5224591" cy="938967"/>
        </p:xfrm>
        <a:graphic>
          <a:graphicData uri="http://schemas.openxmlformats.org/presentationml/2006/ole">
            <p:oleObj spid="_x0000_s490511" name="Equation" r:id="rId9" imgW="2616200" imgH="469900" progId="Equation.DSMT4">
              <p:embed/>
            </p:oleObj>
          </a:graphicData>
        </a:graphic>
      </p:graphicFrame>
      <p:sp>
        <p:nvSpPr>
          <p:cNvPr id="29" name="Right Arrow 28"/>
          <p:cNvSpPr/>
          <p:nvPr/>
        </p:nvSpPr>
        <p:spPr bwMode="auto">
          <a:xfrm>
            <a:off x="2819400" y="4953000"/>
            <a:ext cx="762000" cy="457200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35525</TotalTime>
  <Words>960</Words>
  <Application>Microsoft Macintosh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phys1443-spring02</vt:lpstr>
      <vt:lpstr>Equation</vt:lpstr>
      <vt:lpstr>MathType 6.0 Equation</vt:lpstr>
      <vt:lpstr>PHYS 3313 – Section 001 Lecture #12</vt:lpstr>
      <vt:lpstr>Announcements</vt:lpstr>
      <vt:lpstr>Slide 3</vt:lpstr>
      <vt:lpstr>Special project #5</vt:lpstr>
      <vt:lpstr>The Schrödinger Wave Equation</vt:lpstr>
      <vt:lpstr>Ex 6.1: Wave equation and Superposition</vt:lpstr>
      <vt:lpstr>General Solution of the Schrödinger Wave Equation</vt:lpstr>
      <vt:lpstr>Ex 6.2: Solution for wave equation</vt:lpstr>
      <vt:lpstr>Ex 6.3: Bad solution for wave equation</vt:lpstr>
      <vt:lpstr>Normalization and Probability</vt:lpstr>
      <vt:lpstr>Ex 6.4: Normalization</vt:lpstr>
      <vt:lpstr>Ex 6.4: Normalization, cont’d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1806</cp:revision>
  <dcterms:created xsi:type="dcterms:W3CDTF">2012-10-15T15:07:34Z</dcterms:created>
  <dcterms:modified xsi:type="dcterms:W3CDTF">2012-10-15T20:54:56Z</dcterms:modified>
</cp:coreProperties>
</file>