
<file path=[Content_Types].xml><?xml version="1.0" encoding="utf-8"?>
<Types xmlns="http://schemas.openxmlformats.org/package/2006/content-types">
  <Override PartName="/ppt/embeddings/oleObject24.bin" ContentType="application/vnd.openxmlformats-officedocument.oleObject"/>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54.bin" ContentType="application/vnd.openxmlformats-officedocument.oleObject"/>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53.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Default Extension="pict" ContentType="image/pict"/>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52.bin" ContentType="application/vnd.openxmlformats-officedocument.oleObject"/>
  <Override PartName="/ppt/embeddings/oleObject13.bin" ContentType="application/vnd.openxmlformats-officedocument.oleObject"/>
  <Override PartName="/ppt/embeddings/oleObject35.bin" ContentType="application/vnd.openxmlformats-officedocument.oleObject"/>
  <Override PartName="/ppt/slideLayouts/slideLayout13.xml" ContentType="application/vnd.openxmlformats-officedocument.presentationml.slideLayout+xml"/>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Override PartName="/docProps/app.xml" ContentType="application/vnd.openxmlformats-officedocument.extended-properties+xml"/>
  <Override PartName="/ppt/embeddings/oleObject51.bin" ContentType="application/vnd.openxmlformats-officedocument.oleObject"/>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embeddings/oleObject50.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4"/>
  </p:notesMasterIdLst>
  <p:handoutMasterIdLst>
    <p:handoutMasterId r:id="rId15"/>
  </p:handoutMasterIdLst>
  <p:sldIdLst>
    <p:sldId id="256" r:id="rId2"/>
    <p:sldId id="335" r:id="rId3"/>
    <p:sldId id="713" r:id="rId4"/>
    <p:sldId id="714" r:id="rId5"/>
    <p:sldId id="724" r:id="rId6"/>
    <p:sldId id="719" r:id="rId7"/>
    <p:sldId id="715" r:id="rId8"/>
    <p:sldId id="720" r:id="rId9"/>
    <p:sldId id="721" r:id="rId10"/>
    <p:sldId id="716" r:id="rId11"/>
    <p:sldId id="722" r:id="rId12"/>
    <p:sldId id="723" r:id="rId13"/>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620"/>
    <p:restoredTop sz="94660"/>
  </p:normalViewPr>
  <p:slideViewPr>
    <p:cSldViewPr>
      <p:cViewPr varScale="1">
        <p:scale>
          <a:sx n="107" d="100"/>
          <a:sy n="107" d="100"/>
        </p:scale>
        <p:origin x="-104" y="-9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ict"/><Relationship Id="rId2" Type="http://schemas.openxmlformats.org/officeDocument/2006/relationships/image" Target="../media/image4.pict"/></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pict"/><Relationship Id="rId4" Type="http://schemas.openxmlformats.org/officeDocument/2006/relationships/image" Target="../media/image9.pict"/><Relationship Id="rId5" Type="http://schemas.openxmlformats.org/officeDocument/2006/relationships/image" Target="../media/image10.pict"/><Relationship Id="rId6" Type="http://schemas.openxmlformats.org/officeDocument/2006/relationships/image" Target="../media/image11.pict"/><Relationship Id="rId7" Type="http://schemas.openxmlformats.org/officeDocument/2006/relationships/image" Target="../media/image12.pict"/><Relationship Id="rId8" Type="http://schemas.openxmlformats.org/officeDocument/2006/relationships/image" Target="../media/image13.pict"/><Relationship Id="rId9" Type="http://schemas.openxmlformats.org/officeDocument/2006/relationships/image" Target="../media/image14.pict"/><Relationship Id="rId10" Type="http://schemas.openxmlformats.org/officeDocument/2006/relationships/image" Target="../media/image15.pict"/><Relationship Id="rId1" Type="http://schemas.openxmlformats.org/officeDocument/2006/relationships/image" Target="../media/image6.pict"/><Relationship Id="rId2" Type="http://schemas.openxmlformats.org/officeDocument/2006/relationships/image" Target="../media/image7.pict"/></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pict"/></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27.pict"/><Relationship Id="rId12" Type="http://schemas.openxmlformats.org/officeDocument/2006/relationships/image" Target="../media/image28.pict"/><Relationship Id="rId1" Type="http://schemas.openxmlformats.org/officeDocument/2006/relationships/image" Target="../media/image17.pict"/><Relationship Id="rId2" Type="http://schemas.openxmlformats.org/officeDocument/2006/relationships/image" Target="../media/image18.pict"/><Relationship Id="rId3" Type="http://schemas.openxmlformats.org/officeDocument/2006/relationships/image" Target="../media/image19.pict"/><Relationship Id="rId4" Type="http://schemas.openxmlformats.org/officeDocument/2006/relationships/image" Target="../media/image20.pict"/><Relationship Id="rId5" Type="http://schemas.openxmlformats.org/officeDocument/2006/relationships/image" Target="../media/image21.pict"/><Relationship Id="rId6" Type="http://schemas.openxmlformats.org/officeDocument/2006/relationships/image" Target="../media/image22.pict"/><Relationship Id="rId7" Type="http://schemas.openxmlformats.org/officeDocument/2006/relationships/image" Target="../media/image23.pict"/><Relationship Id="rId8" Type="http://schemas.openxmlformats.org/officeDocument/2006/relationships/image" Target="../media/image24.pict"/><Relationship Id="rId9" Type="http://schemas.openxmlformats.org/officeDocument/2006/relationships/image" Target="../media/image25.pict"/><Relationship Id="rId10" Type="http://schemas.openxmlformats.org/officeDocument/2006/relationships/image" Target="../media/image26.pict"/></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pict"/><Relationship Id="rId4" Type="http://schemas.openxmlformats.org/officeDocument/2006/relationships/image" Target="../media/image32.pict"/><Relationship Id="rId5" Type="http://schemas.openxmlformats.org/officeDocument/2006/relationships/image" Target="../media/image33.pict"/><Relationship Id="rId6" Type="http://schemas.openxmlformats.org/officeDocument/2006/relationships/image" Target="../media/image34.pict"/><Relationship Id="rId7" Type="http://schemas.openxmlformats.org/officeDocument/2006/relationships/image" Target="../media/image35.pict"/><Relationship Id="rId1" Type="http://schemas.openxmlformats.org/officeDocument/2006/relationships/image" Target="../media/image29.pict"/><Relationship Id="rId2" Type="http://schemas.openxmlformats.org/officeDocument/2006/relationships/image" Target="../media/image30.pict"/></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6.pict"/><Relationship Id="rId2" Type="http://schemas.openxmlformats.org/officeDocument/2006/relationships/image" Target="../media/image37.pict"/><Relationship Id="rId3" Type="http://schemas.openxmlformats.org/officeDocument/2006/relationships/image" Target="../media/image38.pict"/></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1.pict"/><Relationship Id="rId4" Type="http://schemas.openxmlformats.org/officeDocument/2006/relationships/image" Target="../media/image42.pict"/><Relationship Id="rId5" Type="http://schemas.openxmlformats.org/officeDocument/2006/relationships/image" Target="../media/image43.pict"/><Relationship Id="rId6" Type="http://schemas.openxmlformats.org/officeDocument/2006/relationships/image" Target="../media/image44.pict"/><Relationship Id="rId7" Type="http://schemas.openxmlformats.org/officeDocument/2006/relationships/image" Target="../media/image45.pict"/><Relationship Id="rId8" Type="http://schemas.openxmlformats.org/officeDocument/2006/relationships/image" Target="../media/image46.pict"/><Relationship Id="rId9" Type="http://schemas.openxmlformats.org/officeDocument/2006/relationships/image" Target="../media/image47.pict"/><Relationship Id="rId10" Type="http://schemas.openxmlformats.org/officeDocument/2006/relationships/image" Target="../media/image48.pict"/><Relationship Id="rId1" Type="http://schemas.openxmlformats.org/officeDocument/2006/relationships/image" Target="../media/image39.pict"/><Relationship Id="rId2" Type="http://schemas.openxmlformats.org/officeDocument/2006/relationships/image" Target="../media/image40.pict"/></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2.pict"/><Relationship Id="rId4" Type="http://schemas.openxmlformats.org/officeDocument/2006/relationships/image" Target="../media/image53.pict"/><Relationship Id="rId5" Type="http://schemas.openxmlformats.org/officeDocument/2006/relationships/image" Target="../media/image54.pict"/><Relationship Id="rId6" Type="http://schemas.openxmlformats.org/officeDocument/2006/relationships/image" Target="../media/image55.pict"/><Relationship Id="rId7" Type="http://schemas.openxmlformats.org/officeDocument/2006/relationships/image" Target="../media/image56.pict"/><Relationship Id="rId8" Type="http://schemas.openxmlformats.org/officeDocument/2006/relationships/image" Target="../media/image57.pict"/><Relationship Id="rId9" Type="http://schemas.openxmlformats.org/officeDocument/2006/relationships/image" Target="../media/image58.pict"/><Relationship Id="rId1" Type="http://schemas.openxmlformats.org/officeDocument/2006/relationships/image" Target="../media/image50.pict"/><Relationship Id="rId2" Type="http://schemas.openxmlformats.org/officeDocument/2006/relationships/image" Target="../media/image5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Monday, Oct. 15,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E4BFBEB-12DC-8949-B61D-A8F2554F50A6}"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Oct. 15,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Monday, Oct. 15,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en-US" smtClean="0"/>
              <a:t>PHYS 3313-001, Fall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5"/>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2" r:id="rId13"/>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3.bin"/><Relationship Id="rId4" Type="http://schemas.openxmlformats.org/officeDocument/2006/relationships/oleObject" Target="../embeddings/oleObject34.bin"/><Relationship Id="rId5" Type="http://schemas.openxmlformats.org/officeDocument/2006/relationships/oleObject" Target="../embeddings/oleObject35.bin"/><Relationship Id="rId1" Type="http://schemas.openxmlformats.org/officeDocument/2006/relationships/vmlDrawing" Target="../drawings/vmlDrawing6.vml"/><Relationship Id="rId2"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1" Type="http://schemas.openxmlformats.org/officeDocument/2006/relationships/oleObject" Target="../embeddings/oleObject43.bin"/><Relationship Id="rId12" Type="http://schemas.openxmlformats.org/officeDocument/2006/relationships/oleObject" Target="../embeddings/oleObject44.bin"/><Relationship Id="rId13" Type="http://schemas.openxmlformats.org/officeDocument/2006/relationships/oleObject" Target="../embeddings/oleObject45.bin"/><Relationship Id="rId1" Type="http://schemas.openxmlformats.org/officeDocument/2006/relationships/vmlDrawing" Target="../drawings/vmlDrawing7.vml"/><Relationship Id="rId2" Type="http://schemas.openxmlformats.org/officeDocument/2006/relationships/slideLayout" Target="../slideLayouts/slideLayout13.xml"/><Relationship Id="rId3" Type="http://schemas.openxmlformats.org/officeDocument/2006/relationships/oleObject" Target="../embeddings/oleObject36.bin"/><Relationship Id="rId4" Type="http://schemas.openxmlformats.org/officeDocument/2006/relationships/oleObject" Target="../embeddings/oleObject37.bin"/><Relationship Id="rId5" Type="http://schemas.openxmlformats.org/officeDocument/2006/relationships/oleObject" Target="../embeddings/oleObject38.bin"/><Relationship Id="rId6" Type="http://schemas.openxmlformats.org/officeDocument/2006/relationships/oleObject" Target="../embeddings/oleObject39.bin"/><Relationship Id="rId7" Type="http://schemas.openxmlformats.org/officeDocument/2006/relationships/oleObject" Target="../embeddings/oleObject40.bin"/><Relationship Id="rId8" Type="http://schemas.openxmlformats.org/officeDocument/2006/relationships/image" Target="../media/image49.jpeg"/><Relationship Id="rId9" Type="http://schemas.openxmlformats.org/officeDocument/2006/relationships/oleObject" Target="../embeddings/oleObject41.bin"/><Relationship Id="rId10" Type="http://schemas.openxmlformats.org/officeDocument/2006/relationships/oleObject" Target="../embeddings/oleObject42.bin"/></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53.bin"/><Relationship Id="rId12" Type="http://schemas.openxmlformats.org/officeDocument/2006/relationships/oleObject" Target="../embeddings/oleObject54.bin"/><Relationship Id="rId1" Type="http://schemas.openxmlformats.org/officeDocument/2006/relationships/vmlDrawing" Target="../drawings/vmlDrawing8.vml"/><Relationship Id="rId2" Type="http://schemas.openxmlformats.org/officeDocument/2006/relationships/slideLayout" Target="../slideLayouts/slideLayout13.xml"/><Relationship Id="rId3" Type="http://schemas.openxmlformats.org/officeDocument/2006/relationships/oleObject" Target="../embeddings/oleObject46.bin"/><Relationship Id="rId4" Type="http://schemas.openxmlformats.org/officeDocument/2006/relationships/oleObject" Target="../embeddings/oleObject47.bin"/><Relationship Id="rId5" Type="http://schemas.openxmlformats.org/officeDocument/2006/relationships/image" Target="../media/image49.jpeg"/><Relationship Id="rId6" Type="http://schemas.openxmlformats.org/officeDocument/2006/relationships/oleObject" Target="../embeddings/oleObject48.bin"/><Relationship Id="rId7" Type="http://schemas.openxmlformats.org/officeDocument/2006/relationships/oleObject" Target="../embeddings/oleObject49.bin"/><Relationship Id="rId8" Type="http://schemas.openxmlformats.org/officeDocument/2006/relationships/oleObject" Target="../embeddings/oleObject50.bin"/><Relationship Id="rId9" Type="http://schemas.openxmlformats.org/officeDocument/2006/relationships/oleObject" Target="../embeddings/oleObject51.bin"/><Relationship Id="rId10" Type="http://schemas.openxmlformats.org/officeDocument/2006/relationships/oleObject" Target="../embeddings/oleObject5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oleObject" Target="../embeddings/oleObject1.bin"/><Relationship Id="rId5"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1" Type="http://schemas.openxmlformats.org/officeDocument/2006/relationships/oleObject" Target="../embeddings/oleObject11.bin"/><Relationship Id="rId12" Type="http://schemas.openxmlformats.org/officeDocument/2006/relationships/oleObject" Target="../embeddings/oleObject12.bin"/><Relationship Id="rId1" Type="http://schemas.openxmlformats.org/officeDocument/2006/relationships/vmlDrawing" Target="../drawings/vmlDrawing2.vml"/><Relationship Id="rId2" Type="http://schemas.openxmlformats.org/officeDocument/2006/relationships/slideLayout" Target="../slideLayouts/slideLayout13.xml"/><Relationship Id="rId3" Type="http://schemas.openxmlformats.org/officeDocument/2006/relationships/oleObject" Target="../embeddings/oleObject3.bin"/><Relationship Id="rId4" Type="http://schemas.openxmlformats.org/officeDocument/2006/relationships/oleObject" Target="../embeddings/oleObject4.bin"/><Relationship Id="rId5" Type="http://schemas.openxmlformats.org/officeDocument/2006/relationships/oleObject" Target="../embeddings/oleObject5.bin"/><Relationship Id="rId6" Type="http://schemas.openxmlformats.org/officeDocument/2006/relationships/oleObject" Target="../embeddings/oleObject6.bin"/><Relationship Id="rId7" Type="http://schemas.openxmlformats.org/officeDocument/2006/relationships/oleObject" Target="../embeddings/oleObject7.bin"/><Relationship Id="rId8" Type="http://schemas.openxmlformats.org/officeDocument/2006/relationships/oleObject" Target="../embeddings/oleObject8.bin"/><Relationship Id="rId9" Type="http://schemas.openxmlformats.org/officeDocument/2006/relationships/oleObject" Target="../embeddings/oleObject9.bin"/><Relationship Id="rId10"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1.xml"/><Relationship Id="rId3" Type="http://schemas.openxmlformats.org/officeDocument/2006/relationships/oleObject" Target="../embeddings/oleObject13.bin"/></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22.bin"/><Relationship Id="rId12" Type="http://schemas.openxmlformats.org/officeDocument/2006/relationships/oleObject" Target="../embeddings/oleObject23.bin"/><Relationship Id="rId13" Type="http://schemas.openxmlformats.org/officeDocument/2006/relationships/oleObject" Target="../embeddings/oleObject24.bin"/><Relationship Id="rId14" Type="http://schemas.openxmlformats.org/officeDocument/2006/relationships/oleObject" Target="../embeddings/oleObject25.bin"/><Relationship Id="rId1" Type="http://schemas.openxmlformats.org/officeDocument/2006/relationships/vmlDrawing" Target="../drawings/vmlDrawing4.vml"/><Relationship Id="rId2" Type="http://schemas.openxmlformats.org/officeDocument/2006/relationships/slideLayout" Target="../slideLayouts/slideLayout13.xml"/><Relationship Id="rId3" Type="http://schemas.openxmlformats.org/officeDocument/2006/relationships/oleObject" Target="../embeddings/oleObject14.bin"/><Relationship Id="rId4" Type="http://schemas.openxmlformats.org/officeDocument/2006/relationships/oleObject" Target="../embeddings/oleObject15.bin"/><Relationship Id="rId5" Type="http://schemas.openxmlformats.org/officeDocument/2006/relationships/oleObject" Target="../embeddings/oleObject16.bin"/><Relationship Id="rId6" Type="http://schemas.openxmlformats.org/officeDocument/2006/relationships/oleObject" Target="../embeddings/oleObject17.bin"/><Relationship Id="rId7" Type="http://schemas.openxmlformats.org/officeDocument/2006/relationships/oleObject" Target="../embeddings/oleObject18.bin"/><Relationship Id="rId8" Type="http://schemas.openxmlformats.org/officeDocument/2006/relationships/oleObject" Target="../embeddings/oleObject19.bin"/><Relationship Id="rId9" Type="http://schemas.openxmlformats.org/officeDocument/2006/relationships/oleObject" Target="../embeddings/oleObject20.bin"/><Relationship Id="rId10" Type="http://schemas.openxmlformats.org/officeDocument/2006/relationships/oleObject" Target="../embeddings/oleObject21.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oleObject" Target="../embeddings/oleObject27.bin"/><Relationship Id="rId5" Type="http://schemas.openxmlformats.org/officeDocument/2006/relationships/oleObject" Target="../embeddings/oleObject28.bin"/><Relationship Id="rId6" Type="http://schemas.openxmlformats.org/officeDocument/2006/relationships/oleObject" Target="../embeddings/oleObject29.bin"/><Relationship Id="rId7" Type="http://schemas.openxmlformats.org/officeDocument/2006/relationships/oleObject" Target="../embeddings/oleObject30.bin"/><Relationship Id="rId8" Type="http://schemas.openxmlformats.org/officeDocument/2006/relationships/oleObject" Target="../embeddings/oleObject31.bin"/><Relationship Id="rId9" Type="http://schemas.openxmlformats.org/officeDocument/2006/relationships/oleObject" Target="../embeddings/oleObject32.bin"/><Relationship Id="rId1" Type="http://schemas.openxmlformats.org/officeDocument/2006/relationships/vmlDrawing" Target="../drawings/vmlDrawing5.vml"/><Relationship Id="rId2"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Monday, Oct. 15, 2012</a:t>
            </a:r>
            <a:endParaRPr lang="en-US"/>
          </a:p>
        </p:txBody>
      </p:sp>
      <p:sp>
        <p:nvSpPr>
          <p:cNvPr id="7" name="Rectangle 5"/>
          <p:cNvSpPr>
            <a:spLocks noGrp="1" noChangeArrowheads="1"/>
          </p:cNvSpPr>
          <p:nvPr>
            <p:ph type="ftr" sz="quarter" idx="11"/>
          </p:nvPr>
        </p:nvSpPr>
        <p:spPr/>
        <p:txBody>
          <a:bodyPr/>
          <a:lstStyle/>
          <a:p>
            <a:pPr>
              <a:defRPr/>
            </a:pPr>
            <a:r>
              <a:rPr lang="en-US" smtClean="0"/>
              <a:t>PHYS 3313-001, Fall 2012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#12</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023572" y="1447800"/>
            <a:ext cx="2788879"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Monday, Oct. 15, </a:t>
            </a:r>
            <a:r>
              <a:rPr lang="en-US" dirty="0">
                <a:solidFill>
                  <a:schemeClr val="accent2"/>
                </a:solidFill>
                <a:latin typeface="Monotype Corsiva" pitchFamily="-84" charset="0"/>
              </a:rPr>
              <a:t>2012</a:t>
            </a:r>
          </a:p>
          <a:p>
            <a:pPr algn="ctr"/>
            <a:r>
              <a:rPr lang="en-US" dirty="0">
                <a:solidFill>
                  <a:schemeClr val="accent2"/>
                </a:solidFill>
                <a:latin typeface="Monotype Corsiva" pitchFamily="-84" charset="0"/>
              </a:rPr>
              <a:t>Dr.</a:t>
            </a:r>
            <a:r>
              <a:rPr lang="en-US" dirty="0" smtClean="0">
                <a:solidFill>
                  <a:schemeClr val="accent2"/>
                </a:solidFill>
                <a:latin typeface="Monotype Corsiva" pitchFamily="-84" charset="0"/>
              </a:rPr>
              <a:t> </a:t>
            </a:r>
            <a:r>
              <a:rPr lang="en-US" b="1" dirty="0" smtClean="0">
                <a:solidFill>
                  <a:srgbClr val="FF0066"/>
                </a:solidFill>
                <a:latin typeface="Monotype Corsiva" pitchFamily="-84" charset="0"/>
              </a:rPr>
              <a:t>Jaehoon </a:t>
            </a:r>
            <a:r>
              <a:rPr lang="en-US" dirty="0" smtClean="0">
                <a:solidFill>
                  <a:schemeClr val="accent2"/>
                </a:solidFill>
                <a:latin typeface="Monotype Corsiva" pitchFamily="-84" charset="0"/>
              </a:rPr>
              <a:t>Yu</a:t>
            </a:r>
            <a:endParaRPr lang="en-US" b="1" dirty="0">
              <a:solidFill>
                <a:srgbClr val="FF0066"/>
              </a:solidFill>
              <a:latin typeface="Monotype Corsiva" pitchFamily="-84" charset="0"/>
            </a:endParaRPr>
          </a:p>
        </p:txBody>
      </p:sp>
      <p:sp>
        <p:nvSpPr>
          <p:cNvPr id="2058" name="Rectangle 10"/>
          <p:cNvSpPr>
            <a:spLocks noChangeArrowheads="1"/>
          </p:cNvSpPr>
          <p:nvPr/>
        </p:nvSpPr>
        <p:spPr bwMode="auto">
          <a:xfrm>
            <a:off x="1219200" y="2514600"/>
            <a:ext cx="7391400" cy="35052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2800" dirty="0" smtClean="0">
                <a:solidFill>
                  <a:schemeClr val="accent2"/>
                </a:solidFill>
                <a:latin typeface="+mn-lt"/>
                <a:ea typeface="ＭＳ Ｐゴシック" pitchFamily="-84" charset="-128"/>
                <a:cs typeface="ＭＳ Ｐゴシック" pitchFamily="-84" charset="-128"/>
              </a:rPr>
              <a:t>The Schrödinger Wave Equation</a:t>
            </a:r>
          </a:p>
          <a:p>
            <a:pPr marL="609600" indent="-609600">
              <a:spcBef>
                <a:spcPct val="20000"/>
              </a:spcBef>
              <a:buFontTx/>
              <a:buChar char="•"/>
            </a:pPr>
            <a:r>
              <a:rPr lang="en-US" sz="2800" dirty="0" smtClean="0">
                <a:solidFill>
                  <a:srgbClr val="3333CC"/>
                </a:solidFill>
                <a:latin typeface="+mj-lt"/>
                <a:ea typeface="ＭＳ Ｐゴシック" pitchFamily="-84" charset="-128"/>
                <a:cs typeface="ＭＳ Ｐゴシック" pitchFamily="-84" charset="-128"/>
              </a:rPr>
              <a:t>Time-Independent Schrödinger Wave Equation</a:t>
            </a:r>
            <a:endParaRPr lang="en-US" sz="2800" dirty="0" smtClean="0">
              <a:solidFill>
                <a:schemeClr val="accent2"/>
              </a:solidFill>
              <a:latin typeface="Arial Narrow" pitchFamily="-84" charset="0"/>
            </a:endParaRPr>
          </a:p>
          <a:p>
            <a:pPr marL="609600" indent="-609600">
              <a:spcBef>
                <a:spcPct val="20000"/>
              </a:spcBef>
              <a:buFontTx/>
              <a:buChar char="•"/>
            </a:pPr>
            <a:r>
              <a:rPr lang="en-US" sz="2800" dirty="0" smtClean="0">
                <a:solidFill>
                  <a:schemeClr val="accent2"/>
                </a:solidFill>
                <a:latin typeface="Arial Narrow" pitchFamily="-84" charset="0"/>
              </a:rPr>
              <a:t>Probability Density</a:t>
            </a:r>
          </a:p>
          <a:p>
            <a:pPr marL="609600" indent="-609600">
              <a:spcBef>
                <a:spcPct val="20000"/>
              </a:spcBef>
              <a:buFontTx/>
              <a:buChar char="•"/>
            </a:pPr>
            <a:r>
              <a:rPr lang="en-US" sz="2800" dirty="0" smtClean="0">
                <a:solidFill>
                  <a:schemeClr val="accent2"/>
                </a:solidFill>
                <a:latin typeface="Arial Narrow" pitchFamily="-84" charset="0"/>
              </a:rPr>
              <a:t>Wave Function Normalization</a:t>
            </a:r>
          </a:p>
          <a:p>
            <a:pPr marL="609600" indent="-609600">
              <a:spcBef>
                <a:spcPct val="20000"/>
              </a:spcBef>
              <a:buFontTx/>
              <a:buChar char="•"/>
            </a:pPr>
            <a:r>
              <a:rPr lang="en-US" sz="2800" dirty="0" smtClean="0">
                <a:solidFill>
                  <a:schemeClr val="accent2"/>
                </a:solidFill>
                <a:latin typeface="Arial Narrow" pitchFamily="-84" charset="0"/>
              </a:rPr>
              <a:t>Expectation Values</a:t>
            </a:r>
          </a:p>
          <a:p>
            <a:pPr marL="609600" indent="-609600">
              <a:spcBef>
                <a:spcPct val="20000"/>
              </a:spcBef>
              <a:buFontTx/>
              <a:buChar char="•"/>
            </a:pPr>
            <a:r>
              <a:rPr lang="en-US" sz="2800" dirty="0" smtClean="0">
                <a:solidFill>
                  <a:schemeClr val="accent2"/>
                </a:solidFill>
                <a:latin typeface="Arial Narrow" pitchFamily="-84" charset="0"/>
              </a:rPr>
              <a:t>Operators – Position, Momentum and Energy</a:t>
            </a:r>
          </a:p>
          <a:p>
            <a:pPr marL="609600" indent="-609600">
              <a:spcBef>
                <a:spcPct val="20000"/>
              </a:spcBef>
              <a:buFontTx/>
              <a:buChar char="•"/>
            </a:pPr>
            <a:endParaRPr lang="en-US" sz="2800" dirty="0" smtClean="0">
              <a:solidFill>
                <a:schemeClr val="accent2"/>
              </a:solidFill>
              <a:latin typeface="Arial Narrow" pitchFamily="-84" charset="0"/>
            </a:endParaRPr>
          </a:p>
          <a:p>
            <a:pPr marL="609600" indent="-609600">
              <a:spcBef>
                <a:spcPct val="20000"/>
              </a:spcBef>
              <a:buFontTx/>
              <a:buChar char="•"/>
            </a:pPr>
            <a:endParaRPr lang="en-US" sz="2800" dirty="0" smtClean="0">
              <a:solidFill>
                <a:schemeClr val="accent2"/>
              </a:solidFill>
              <a:latin typeface="Arial Narrow" pitchFamily="-84" charset="0"/>
            </a:endParaRPr>
          </a:p>
          <a:p>
            <a:pPr marL="609600" indent="-609600">
              <a:spcBef>
                <a:spcPct val="20000"/>
              </a:spcBef>
              <a:buFontTx/>
              <a:buChar char="•"/>
            </a:pPr>
            <a:endParaRPr lang="en-US" sz="2800" dirty="0">
              <a:solidFill>
                <a:schemeClr val="accent2"/>
              </a:solidFill>
              <a:latin typeface="Arial Narrow" pitchFamily="-8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58">
                                            <p:txEl>
                                              <p:pRg st="5" end="5"/>
                                            </p:txEl>
                                          </p:spTgt>
                                        </p:tgtEl>
                                        <p:attrNameLst>
                                          <p:attrName>style.visibility</p:attrName>
                                        </p:attrNameLst>
                                      </p:cBhvr>
                                      <p:to>
                                        <p:strVal val="visible"/>
                                      </p:to>
                                    </p:set>
                                    <p:animEffect transition="in" filter="wipe(left)">
                                      <p:cBhvr>
                                        <p:cTn id="32" dur="500"/>
                                        <p:tgtEl>
                                          <p:spTgt spid="20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Rectangle 2"/>
          <p:cNvSpPr>
            <a:spLocks noGrp="1" noChangeArrowheads="1"/>
          </p:cNvSpPr>
          <p:nvPr>
            <p:ph type="ctrTitle"/>
          </p:nvPr>
        </p:nvSpPr>
        <p:spPr>
          <a:xfrm>
            <a:off x="457200" y="0"/>
            <a:ext cx="8226425" cy="712787"/>
          </a:xfrm>
        </p:spPr>
        <p:txBody>
          <a:bodyPr/>
          <a:lstStyle/>
          <a:p>
            <a:pPr eaLnBrk="1" hangingPunct="1"/>
            <a:r>
              <a:rPr lang="en-US" sz="4000" dirty="0">
                <a:ea typeface="ＭＳ Ｐゴシック" pitchFamily="-84" charset="-128"/>
                <a:cs typeface="ＭＳ Ｐゴシック" pitchFamily="-84" charset="-128"/>
              </a:rPr>
              <a:t>Normalization and Probability</a:t>
            </a:r>
          </a:p>
        </p:txBody>
      </p:sp>
      <p:sp>
        <p:nvSpPr>
          <p:cNvPr id="20482" name="Rectangle 3"/>
          <p:cNvSpPr>
            <a:spLocks noGrp="1" noChangeArrowheads="1"/>
          </p:cNvSpPr>
          <p:nvPr>
            <p:ph type="subTitle" idx="1"/>
          </p:nvPr>
        </p:nvSpPr>
        <p:spPr>
          <a:xfrm>
            <a:off x="533400" y="762000"/>
            <a:ext cx="7772400" cy="4876800"/>
          </a:xfrm>
        </p:spPr>
        <p:txBody>
          <a:bodyPr/>
          <a:lstStyle/>
          <a:p>
            <a:pPr marL="342900" indent="-342900" algn="l" eaLnBrk="1" hangingPunct="1">
              <a:buFont typeface="Wingdings" pitchFamily="-84" charset="2"/>
              <a:buChar char="n"/>
            </a:pPr>
            <a:r>
              <a:rPr lang="en-US" sz="2800" dirty="0">
                <a:ea typeface="ＭＳ Ｐゴシック" pitchFamily="-84" charset="-128"/>
                <a:cs typeface="ＭＳ Ｐゴシック" pitchFamily="-84" charset="-128"/>
              </a:rPr>
              <a:t>The probability </a:t>
            </a:r>
            <a:r>
              <a:rPr lang="en-US" sz="2800" i="1" dirty="0" err="1">
                <a:ea typeface="ＭＳ Ｐゴシック" pitchFamily="-84" charset="-128"/>
                <a:cs typeface="ＭＳ Ｐゴシック" pitchFamily="-84" charset="-128"/>
              </a:rPr>
              <a:t>P</a:t>
            </a:r>
            <a:r>
              <a:rPr lang="en-US" sz="2800" dirty="0" err="1">
                <a:ea typeface="ＭＳ Ｐゴシック" pitchFamily="-84" charset="-128"/>
                <a:cs typeface="ＭＳ Ｐゴシック" pitchFamily="-84" charset="-128"/>
              </a:rPr>
              <a:t>(</a:t>
            </a:r>
            <a:r>
              <a:rPr lang="en-US" sz="2800" i="1" dirty="0" err="1">
                <a:ea typeface="ＭＳ Ｐゴシック" pitchFamily="-84" charset="-128"/>
                <a:cs typeface="ＭＳ Ｐゴシック" pitchFamily="-84" charset="-128"/>
              </a:rPr>
              <a:t>x</a:t>
            </a:r>
            <a:r>
              <a:rPr lang="en-US" sz="2800" dirty="0">
                <a:ea typeface="ＭＳ Ｐゴシック" pitchFamily="-84" charset="-128"/>
                <a:cs typeface="ＭＳ Ｐゴシック" pitchFamily="-84" charset="-128"/>
              </a:rPr>
              <a:t>) </a:t>
            </a:r>
            <a:r>
              <a:rPr lang="en-US" sz="2800" i="1" dirty="0" err="1">
                <a:ea typeface="ＭＳ Ｐゴシック" pitchFamily="-84" charset="-128"/>
                <a:cs typeface="ＭＳ Ｐゴシック" pitchFamily="-84" charset="-128"/>
              </a:rPr>
              <a:t>dx</a:t>
            </a:r>
            <a:r>
              <a:rPr lang="en-US" sz="2800" dirty="0">
                <a:ea typeface="ＭＳ Ｐゴシック" pitchFamily="-84" charset="-128"/>
                <a:cs typeface="ＭＳ Ｐゴシック" pitchFamily="-84" charset="-128"/>
              </a:rPr>
              <a:t> of a particle being between </a:t>
            </a:r>
            <a:r>
              <a:rPr lang="en-US" sz="2800" i="1" dirty="0" err="1">
                <a:ea typeface="ＭＳ Ｐゴシック" pitchFamily="-84" charset="-128"/>
                <a:cs typeface="ＭＳ Ｐゴシック" pitchFamily="-84" charset="-128"/>
              </a:rPr>
              <a:t>x</a:t>
            </a:r>
            <a:r>
              <a:rPr lang="en-US" sz="2800" dirty="0">
                <a:ea typeface="ＭＳ Ｐゴシック" pitchFamily="-84" charset="-128"/>
                <a:cs typeface="ＭＳ Ｐゴシック" pitchFamily="-84" charset="-128"/>
              </a:rPr>
              <a:t> and </a:t>
            </a:r>
            <a:r>
              <a:rPr lang="en-US" sz="2800" i="1" dirty="0">
                <a:ea typeface="ＭＳ Ｐゴシック" pitchFamily="-84" charset="-128"/>
                <a:cs typeface="ＭＳ Ｐゴシック" pitchFamily="-84" charset="-128"/>
              </a:rPr>
              <a:t>X </a:t>
            </a:r>
            <a:r>
              <a:rPr lang="en-US" sz="2800" dirty="0">
                <a:ea typeface="ＭＳ Ｐゴシック" pitchFamily="-84" charset="-128"/>
                <a:cs typeface="ＭＳ Ｐゴシック" pitchFamily="-84" charset="-128"/>
              </a:rPr>
              <a:t>+ </a:t>
            </a:r>
            <a:r>
              <a:rPr lang="en-US" sz="2800" i="1" dirty="0" err="1">
                <a:ea typeface="ＭＳ Ｐゴシック" pitchFamily="-84" charset="-128"/>
                <a:cs typeface="ＭＳ Ｐゴシック" pitchFamily="-84" charset="-128"/>
              </a:rPr>
              <a:t>dx</a:t>
            </a:r>
            <a:r>
              <a:rPr lang="en-US" sz="2800" dirty="0">
                <a:ea typeface="ＭＳ Ｐゴシック" pitchFamily="-84" charset="-128"/>
                <a:cs typeface="ＭＳ Ｐゴシック" pitchFamily="-84" charset="-128"/>
              </a:rPr>
              <a:t> was given in the equation</a:t>
            </a:r>
          </a:p>
          <a:p>
            <a:pPr marL="342900" indent="-342900" algn="l" eaLnBrk="1" hangingPunct="1">
              <a:buFont typeface="Wingdings" pitchFamily="-84" charset="2"/>
              <a:buChar char="n"/>
            </a:pPr>
            <a:endParaRPr lang="en-US" sz="2800" dirty="0" smtClean="0">
              <a:ea typeface="ＭＳ Ｐゴシック" pitchFamily="-84" charset="-128"/>
              <a:cs typeface="ＭＳ Ｐゴシック" pitchFamily="-84" charset="-128"/>
            </a:endParaRPr>
          </a:p>
          <a:p>
            <a:pPr marL="342900" indent="-342900" algn="l" eaLnBrk="1" hangingPunct="1"/>
            <a:r>
              <a:rPr lang="en-US" sz="2800" dirty="0" smtClean="0">
                <a:ea typeface="ＭＳ Ｐゴシック" pitchFamily="-84" charset="-128"/>
                <a:cs typeface="ＭＳ Ｐゴシック" pitchFamily="-84" charset="-128"/>
              </a:rPr>
              <a:t>Here </a:t>
            </a:r>
            <a:r>
              <a:rPr lang="en-US" sz="2800" dirty="0" err="1" smtClean="0">
                <a:latin typeface="Symbol" charset="2"/>
                <a:ea typeface="ＭＳ Ｐゴシック" pitchFamily="-84" charset="-128"/>
                <a:cs typeface="Symbol" charset="2"/>
              </a:rPr>
              <a:t>Ψ</a:t>
            </a:r>
            <a:r>
              <a:rPr lang="en-US" sz="2800" dirty="0" smtClean="0">
                <a:ea typeface="ＭＳ Ｐゴシック" pitchFamily="-84" charset="-128"/>
                <a:cs typeface="ＭＳ Ｐゴシック" pitchFamily="-84" charset="-128"/>
              </a:rPr>
              <a:t>* denotes </a:t>
            </a:r>
            <a:r>
              <a:rPr lang="en-US" sz="2800" dirty="0">
                <a:ea typeface="ＭＳ Ｐゴシック" pitchFamily="-84" charset="-128"/>
                <a:cs typeface="ＭＳ Ｐゴシック" pitchFamily="-84" charset="-128"/>
              </a:rPr>
              <a:t>the complex conjugate of</a:t>
            </a:r>
            <a:r>
              <a:rPr lang="en-US" sz="2800" dirty="0" smtClean="0">
                <a:ea typeface="ＭＳ Ｐゴシック" pitchFamily="-84" charset="-128"/>
                <a:cs typeface="ＭＳ Ｐゴシック" pitchFamily="-84" charset="-128"/>
              </a:rPr>
              <a:t> </a:t>
            </a:r>
            <a:r>
              <a:rPr lang="en-US" sz="2800" dirty="0" err="1" smtClean="0">
                <a:latin typeface="Symbol" charset="2"/>
                <a:ea typeface="ＭＳ Ｐゴシック" pitchFamily="-84" charset="-128"/>
                <a:cs typeface="Symbol" charset="2"/>
              </a:rPr>
              <a:t>Ψ</a:t>
            </a:r>
            <a:r>
              <a:rPr lang="en-US" sz="2800" dirty="0" smtClean="0">
                <a:ea typeface="ＭＳ Ｐゴシック" pitchFamily="-84" charset="-128"/>
                <a:cs typeface="ＭＳ Ｐゴシック" pitchFamily="-84" charset="-128"/>
              </a:rPr>
              <a:t>     </a:t>
            </a:r>
          </a:p>
          <a:p>
            <a:pPr marL="342900" indent="-342900" algn="l" eaLnBrk="1" hangingPunct="1">
              <a:buFont typeface="Wingdings" pitchFamily="-84" charset="2"/>
              <a:buChar char="n"/>
            </a:pPr>
            <a:r>
              <a:rPr lang="en-US" sz="2800" dirty="0">
                <a:ea typeface="ＭＳ Ｐゴシック" pitchFamily="-84" charset="-128"/>
                <a:cs typeface="ＭＳ Ｐゴシック" pitchFamily="-84" charset="-128"/>
              </a:rPr>
              <a:t>The probability of the particle being between </a:t>
            </a:r>
            <a:r>
              <a:rPr lang="en-US" sz="2800" i="1" dirty="0">
                <a:ea typeface="ＭＳ Ｐゴシック" pitchFamily="-84" charset="-128"/>
                <a:cs typeface="ＭＳ Ｐゴシック" pitchFamily="-84" charset="-128"/>
              </a:rPr>
              <a:t>x</a:t>
            </a:r>
            <a:r>
              <a:rPr lang="en-US" sz="2800" baseline="-25000" dirty="0">
                <a:ea typeface="ＭＳ Ｐゴシック" pitchFamily="-84" charset="-128"/>
                <a:cs typeface="ＭＳ Ｐゴシック" pitchFamily="-84" charset="-128"/>
              </a:rPr>
              <a:t>1</a:t>
            </a:r>
            <a:r>
              <a:rPr lang="en-US" sz="2800" dirty="0">
                <a:ea typeface="ＭＳ Ｐゴシック" pitchFamily="-84" charset="-128"/>
                <a:cs typeface="ＭＳ Ｐゴシック" pitchFamily="-84" charset="-128"/>
              </a:rPr>
              <a:t> and </a:t>
            </a:r>
            <a:r>
              <a:rPr lang="en-US" sz="2800" i="1" dirty="0">
                <a:ea typeface="ＭＳ Ｐゴシック" pitchFamily="-84" charset="-128"/>
                <a:cs typeface="ＭＳ Ｐゴシック" pitchFamily="-84" charset="-128"/>
              </a:rPr>
              <a:t>x</a:t>
            </a:r>
            <a:r>
              <a:rPr lang="en-US" sz="2800" baseline="-25000" dirty="0">
                <a:ea typeface="ＭＳ Ｐゴシック" pitchFamily="-84" charset="-128"/>
                <a:cs typeface="ＭＳ Ｐゴシック" pitchFamily="-84" charset="-128"/>
              </a:rPr>
              <a:t>2</a:t>
            </a:r>
            <a:r>
              <a:rPr lang="en-US" sz="2800" dirty="0">
                <a:ea typeface="ＭＳ Ｐゴシック" pitchFamily="-84" charset="-128"/>
                <a:cs typeface="ＭＳ Ｐゴシック" pitchFamily="-84" charset="-128"/>
              </a:rPr>
              <a:t> is given by</a:t>
            </a:r>
            <a:endParaRPr lang="en-US" sz="2800" dirty="0" smtClean="0">
              <a:ea typeface="ＭＳ Ｐゴシック" pitchFamily="-84" charset="-128"/>
              <a:cs typeface="ＭＳ Ｐゴシック" pitchFamily="-84" charset="-128"/>
            </a:endParaRPr>
          </a:p>
          <a:p>
            <a:pPr marL="342900" indent="-342900" algn="l" eaLnBrk="1" hangingPunct="1">
              <a:buNone/>
            </a:pPr>
            <a:endParaRPr lang="en-US" sz="2800" dirty="0" smtClean="0">
              <a:ea typeface="ＭＳ Ｐゴシック" pitchFamily="-84" charset="-128"/>
              <a:cs typeface="ＭＳ Ｐゴシック" pitchFamily="-84" charset="-128"/>
            </a:endParaRPr>
          </a:p>
          <a:p>
            <a:pPr marL="342900" indent="-342900" algn="l" eaLnBrk="1" hangingPunct="1">
              <a:buFont typeface="Wingdings" pitchFamily="-84" charset="2"/>
              <a:buChar char="n"/>
            </a:pPr>
            <a:r>
              <a:rPr lang="en-US" sz="2800" dirty="0">
                <a:ea typeface="ＭＳ Ｐゴシック" pitchFamily="-84" charset="-128"/>
                <a:cs typeface="ＭＳ Ｐゴシック" pitchFamily="-84" charset="-128"/>
              </a:rPr>
              <a:t>The wave function must also be normalized so that the probability of the particle being somewhere on the </a:t>
            </a:r>
            <a:r>
              <a:rPr lang="en-US" sz="2800" i="1" dirty="0" err="1">
                <a:ea typeface="ＭＳ Ｐゴシック" pitchFamily="-84" charset="-128"/>
                <a:cs typeface="ＭＳ Ｐゴシック" pitchFamily="-84" charset="-128"/>
              </a:rPr>
              <a:t>x</a:t>
            </a:r>
            <a:r>
              <a:rPr lang="en-US" sz="2800" dirty="0">
                <a:ea typeface="ＭＳ Ｐゴシック" pitchFamily="-84" charset="-128"/>
                <a:cs typeface="ＭＳ Ｐゴシック" pitchFamily="-84" charset="-128"/>
              </a:rPr>
              <a:t> axis is 1.</a:t>
            </a:r>
          </a:p>
        </p:txBody>
      </p:sp>
      <p:sp>
        <p:nvSpPr>
          <p:cNvPr id="9" name="Date Placeholder 8"/>
          <p:cNvSpPr>
            <a:spLocks noGrp="1"/>
          </p:cNvSpPr>
          <p:nvPr>
            <p:ph type="dt" sz="half" idx="10"/>
          </p:nvPr>
        </p:nvSpPr>
        <p:spPr/>
        <p:txBody>
          <a:bodyPr/>
          <a:lstStyle/>
          <a:p>
            <a:pPr>
              <a:defRPr/>
            </a:pPr>
            <a:r>
              <a:rPr lang="en-US" smtClean="0"/>
              <a:t>Monday, Oct. 15, 2012</a:t>
            </a:r>
            <a:endParaRPr lang="en-US"/>
          </a:p>
        </p:txBody>
      </p:sp>
      <p:sp>
        <p:nvSpPr>
          <p:cNvPr id="10" name="Slide Number Placeholder 9"/>
          <p:cNvSpPr>
            <a:spLocks noGrp="1"/>
          </p:cNvSpPr>
          <p:nvPr>
            <p:ph type="sldNum" sz="quarter" idx="12"/>
          </p:nvPr>
        </p:nvSpPr>
        <p:spPr/>
        <p:txBody>
          <a:bodyPr/>
          <a:lstStyle/>
          <a:p>
            <a:pPr>
              <a:defRPr/>
            </a:pPr>
            <a:fld id="{3DD774B2-BEFC-0F4C-8EFB-A9A3D81A594A}" type="slidenum">
              <a:rPr lang="en-US" smtClean="0"/>
              <a:pPr>
                <a:defRPr/>
              </a:pPr>
              <a:t>10</a:t>
            </a:fld>
            <a:endParaRPr lang="en-US"/>
          </a:p>
        </p:txBody>
      </p:sp>
      <p:sp>
        <p:nvSpPr>
          <p:cNvPr id="11" name="Footer Placeholder 10"/>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23554" name="Object 2"/>
          <p:cNvGraphicFramePr>
            <a:graphicFrameLocks noChangeAspect="1"/>
          </p:cNvGraphicFramePr>
          <p:nvPr/>
        </p:nvGraphicFramePr>
        <p:xfrm>
          <a:off x="2489200" y="1749425"/>
          <a:ext cx="3911600" cy="536575"/>
        </p:xfrm>
        <a:graphic>
          <a:graphicData uri="http://schemas.openxmlformats.org/presentationml/2006/ole">
            <p:oleObj spid="_x0000_s23554" name="Equation" r:id="rId3" imgW="1765300" imgH="241300" progId="Equation.DSMT4">
              <p:embed/>
            </p:oleObj>
          </a:graphicData>
        </a:graphic>
      </p:graphicFrame>
      <p:graphicFrame>
        <p:nvGraphicFramePr>
          <p:cNvPr id="23555" name="Object 3"/>
          <p:cNvGraphicFramePr>
            <a:graphicFrameLocks noChangeAspect="1"/>
          </p:cNvGraphicFramePr>
          <p:nvPr/>
        </p:nvGraphicFramePr>
        <p:xfrm>
          <a:off x="3124200" y="3352800"/>
          <a:ext cx="2166937" cy="790575"/>
        </p:xfrm>
        <a:graphic>
          <a:graphicData uri="http://schemas.openxmlformats.org/presentationml/2006/ole">
            <p:oleObj spid="_x0000_s23555" name="Equation" r:id="rId4" imgW="977900" imgH="355600" progId="Equation.DSMT4">
              <p:embed/>
            </p:oleObj>
          </a:graphicData>
        </a:graphic>
      </p:graphicFrame>
      <p:graphicFrame>
        <p:nvGraphicFramePr>
          <p:cNvPr id="23556" name="Object 4"/>
          <p:cNvGraphicFramePr>
            <a:graphicFrameLocks noChangeAspect="1"/>
          </p:cNvGraphicFramePr>
          <p:nvPr/>
        </p:nvGraphicFramePr>
        <p:xfrm>
          <a:off x="3140075" y="5257800"/>
          <a:ext cx="3489325" cy="735012"/>
        </p:xfrm>
        <a:graphic>
          <a:graphicData uri="http://schemas.openxmlformats.org/presentationml/2006/ole">
            <p:oleObj spid="_x0000_s23556" name="Equation" r:id="rId5" imgW="1574800" imgH="3302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482">
                                            <p:txEl>
                                              <p:pRg st="0" end="0"/>
                                            </p:txEl>
                                          </p:spTgt>
                                        </p:tgtEl>
                                        <p:attrNameLst>
                                          <p:attrName>style.visibility</p:attrName>
                                        </p:attrNameLst>
                                      </p:cBhvr>
                                      <p:to>
                                        <p:strVal val="visible"/>
                                      </p:to>
                                    </p:set>
                                    <p:animEffect transition="in" filter="wipe(left)">
                                      <p:cBhvr>
                                        <p:cTn id="7" dur="500"/>
                                        <p:tgtEl>
                                          <p:spTgt spid="204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554"/>
                                        </p:tgtEl>
                                        <p:attrNameLst>
                                          <p:attrName>style.visibility</p:attrName>
                                        </p:attrNameLst>
                                      </p:cBhvr>
                                      <p:to>
                                        <p:strVal val="visible"/>
                                      </p:to>
                                    </p:set>
                                    <p:animEffect transition="in" filter="wipe(left)">
                                      <p:cBhvr>
                                        <p:cTn id="12" dur="500"/>
                                        <p:tgtEl>
                                          <p:spTgt spid="2355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482">
                                            <p:txEl>
                                              <p:pRg st="2" end="2"/>
                                            </p:txEl>
                                          </p:spTgt>
                                        </p:tgtEl>
                                        <p:attrNameLst>
                                          <p:attrName>style.visibility</p:attrName>
                                        </p:attrNameLst>
                                      </p:cBhvr>
                                      <p:to>
                                        <p:strVal val="visible"/>
                                      </p:to>
                                    </p:set>
                                    <p:animEffect transition="in" filter="wipe(left)">
                                      <p:cBhvr>
                                        <p:cTn id="17" dur="500"/>
                                        <p:tgtEl>
                                          <p:spTgt spid="2048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482">
                                            <p:txEl>
                                              <p:pRg st="3" end="3"/>
                                            </p:txEl>
                                          </p:spTgt>
                                        </p:tgtEl>
                                        <p:attrNameLst>
                                          <p:attrName>style.visibility</p:attrName>
                                        </p:attrNameLst>
                                      </p:cBhvr>
                                      <p:to>
                                        <p:strVal val="visible"/>
                                      </p:to>
                                    </p:set>
                                    <p:animEffect transition="in" filter="wipe(left)">
                                      <p:cBhvr>
                                        <p:cTn id="22" dur="500"/>
                                        <p:tgtEl>
                                          <p:spTgt spid="2048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3555"/>
                                        </p:tgtEl>
                                        <p:attrNameLst>
                                          <p:attrName>style.visibility</p:attrName>
                                        </p:attrNameLst>
                                      </p:cBhvr>
                                      <p:to>
                                        <p:strVal val="visible"/>
                                      </p:to>
                                    </p:set>
                                    <p:animEffect transition="in" filter="wipe(left)">
                                      <p:cBhvr>
                                        <p:cTn id="27" dur="500"/>
                                        <p:tgtEl>
                                          <p:spTgt spid="2355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482">
                                            <p:txEl>
                                              <p:pRg st="5" end="5"/>
                                            </p:txEl>
                                          </p:spTgt>
                                        </p:tgtEl>
                                        <p:attrNameLst>
                                          <p:attrName>style.visibility</p:attrName>
                                        </p:attrNameLst>
                                      </p:cBhvr>
                                      <p:to>
                                        <p:strVal val="visible"/>
                                      </p:to>
                                    </p:set>
                                    <p:animEffect transition="in" filter="wipe(left)">
                                      <p:cBhvr>
                                        <p:cTn id="32" dur="500"/>
                                        <p:tgtEl>
                                          <p:spTgt spid="2048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3556"/>
                                        </p:tgtEl>
                                        <p:attrNameLst>
                                          <p:attrName>style.visibility</p:attrName>
                                        </p:attrNameLst>
                                      </p:cBhvr>
                                      <p:to>
                                        <p:strVal val="visible"/>
                                      </p:to>
                                    </p:set>
                                    <p:animEffect transition="in" filter="wipe(left)">
                                      <p:cBhvr>
                                        <p:cTn id="37" dur="5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534400" cy="457200"/>
          </a:xfrm>
        </p:spPr>
        <p:txBody>
          <a:bodyPr/>
          <a:lstStyle/>
          <a:p>
            <a:pPr marL="0" indent="0" eaLnBrk="1" hangingPunct="1">
              <a:spcBef>
                <a:spcPts val="0"/>
              </a:spcBef>
              <a:buNone/>
            </a:pPr>
            <a:r>
              <a:rPr lang="en-US" sz="2400" dirty="0" smtClean="0">
                <a:cs typeface="ＭＳ Ｐゴシック" pitchFamily="-84" charset="-128"/>
              </a:rPr>
              <a:t>Consider a wave packet formed by using the wave function that </a:t>
            </a:r>
            <a:r>
              <a:rPr lang="en-US" sz="2400" dirty="0" err="1" smtClean="0">
                <a:cs typeface="ＭＳ Ｐゴシック" pitchFamily="-84" charset="-128"/>
              </a:rPr>
              <a:t>Ae</a:t>
            </a:r>
            <a:r>
              <a:rPr lang="en-US" sz="2400" baseline="30000" dirty="0" err="1" smtClean="0">
                <a:cs typeface="ＭＳ Ｐゴシック" pitchFamily="-84" charset="-128"/>
              </a:rPr>
              <a:t>-</a:t>
            </a:r>
            <a:r>
              <a:rPr lang="en-US" sz="2400" baseline="30000" dirty="0" err="1" smtClean="0">
                <a:latin typeface="Symbol" charset="2"/>
                <a:cs typeface="Symbol" charset="2"/>
              </a:rPr>
              <a:t>α|x</a:t>
            </a:r>
            <a:r>
              <a:rPr lang="en-US" sz="2400" baseline="30000" dirty="0" smtClean="0">
                <a:latin typeface="Symbol" charset="2"/>
                <a:cs typeface="Symbol" charset="2"/>
              </a:rPr>
              <a:t>|</a:t>
            </a:r>
            <a:r>
              <a:rPr lang="en-US" sz="2400" dirty="0" smtClean="0">
                <a:latin typeface="Symbol" charset="2"/>
                <a:cs typeface="Symbol" charset="2"/>
              </a:rPr>
              <a:t>, </a:t>
            </a:r>
            <a:r>
              <a:rPr lang="en-US" sz="2400" dirty="0" smtClean="0">
                <a:cs typeface="ＭＳ Ｐゴシック" pitchFamily="-84" charset="-128"/>
              </a:rPr>
              <a:t>where A is a constant to be determined by normalization.  Normalize this wave function and find the probabilities of the particle being between 0 and 1/</a:t>
            </a:r>
            <a:r>
              <a:rPr lang="en-US" sz="2400" dirty="0" smtClean="0">
                <a:latin typeface="Symbol" charset="2"/>
                <a:cs typeface="Symbol" charset="2"/>
              </a:rPr>
              <a:t>α</a:t>
            </a:r>
            <a:r>
              <a:rPr lang="en-US" sz="2400" dirty="0" smtClean="0">
                <a:cs typeface="ＭＳ Ｐゴシック" pitchFamily="-84" charset="-128"/>
              </a:rPr>
              <a:t>, and between 1/</a:t>
            </a:r>
            <a:r>
              <a:rPr lang="en-US" sz="2400" dirty="0" smtClean="0">
                <a:latin typeface="Symbol" charset="2"/>
                <a:cs typeface="Symbol" charset="2"/>
              </a:rPr>
              <a:t>α</a:t>
            </a:r>
            <a:r>
              <a:rPr lang="en-US" sz="2400" dirty="0" smtClean="0">
                <a:cs typeface="ＭＳ Ｐゴシック" pitchFamily="-84" charset="-128"/>
              </a:rPr>
              <a:t> and 2/</a:t>
            </a:r>
            <a:r>
              <a:rPr lang="en-US" sz="2400" dirty="0" smtClean="0">
                <a:latin typeface="Symbol" charset="2"/>
                <a:cs typeface="Symbol" charset="2"/>
              </a:rPr>
              <a:t>α</a:t>
            </a:r>
            <a:r>
              <a:rPr lang="en-US" sz="2400" dirty="0" smtClean="0">
                <a:cs typeface="ＭＳ Ｐゴシック" pitchFamily="-84" charset="-128"/>
              </a:rPr>
              <a:t>.  </a:t>
            </a:r>
            <a:endParaRPr lang="en-US" sz="24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dirty="0" smtClean="0">
                <a:cs typeface="ＭＳ Ｐゴシック" pitchFamily="-84" charset="-128"/>
              </a:rPr>
              <a:t>Ex 6.4: Normalization</a:t>
            </a:r>
            <a:endParaRPr lang="en-US" sz="4000"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Monday, Oct. 15, 2012</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11</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88459" name="Object 11"/>
          <p:cNvGraphicFramePr>
            <a:graphicFrameLocks noChangeAspect="1"/>
          </p:cNvGraphicFramePr>
          <p:nvPr/>
        </p:nvGraphicFramePr>
        <p:xfrm>
          <a:off x="990600" y="2438400"/>
          <a:ext cx="1582738" cy="457200"/>
        </p:xfrm>
        <a:graphic>
          <a:graphicData uri="http://schemas.openxmlformats.org/presentationml/2006/ole">
            <p:oleObj spid="_x0000_s491522" name="Equation" r:id="rId3" imgW="698500" imgH="203200" progId="Equation.DSMT4">
              <p:embed/>
            </p:oleObj>
          </a:graphicData>
        </a:graphic>
      </p:graphicFrame>
      <p:graphicFrame>
        <p:nvGraphicFramePr>
          <p:cNvPr id="488460" name="Object 12"/>
          <p:cNvGraphicFramePr>
            <a:graphicFrameLocks noChangeAspect="1"/>
          </p:cNvGraphicFramePr>
          <p:nvPr/>
        </p:nvGraphicFramePr>
        <p:xfrm>
          <a:off x="1600200" y="3505200"/>
          <a:ext cx="4481513" cy="611188"/>
        </p:xfrm>
        <a:graphic>
          <a:graphicData uri="http://schemas.openxmlformats.org/presentationml/2006/ole">
            <p:oleObj spid="_x0000_s491523" name="Equation" r:id="rId4" imgW="2413000" imgH="330200" progId="Equation.DSMT4">
              <p:embed/>
            </p:oleObj>
          </a:graphicData>
        </a:graphic>
      </p:graphicFrame>
      <p:sp>
        <p:nvSpPr>
          <p:cNvPr id="25" name="Right Arrow 24"/>
          <p:cNvSpPr/>
          <p:nvPr/>
        </p:nvSpPr>
        <p:spPr bwMode="auto">
          <a:xfrm>
            <a:off x="381000" y="3304044"/>
            <a:ext cx="1143000" cy="1039356"/>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800000"/>
                </a:solidFill>
                <a:effectLst/>
                <a:latin typeface="+mn-lt"/>
              </a:rPr>
              <a:t>Probability density</a:t>
            </a:r>
          </a:p>
        </p:txBody>
      </p:sp>
      <p:graphicFrame>
        <p:nvGraphicFramePr>
          <p:cNvPr id="491529" name="Object 9"/>
          <p:cNvGraphicFramePr>
            <a:graphicFrameLocks noChangeAspect="1"/>
          </p:cNvGraphicFramePr>
          <p:nvPr/>
        </p:nvGraphicFramePr>
        <p:xfrm>
          <a:off x="6019800" y="3505200"/>
          <a:ext cx="2925762" cy="612775"/>
        </p:xfrm>
        <a:graphic>
          <a:graphicData uri="http://schemas.openxmlformats.org/presentationml/2006/ole">
            <p:oleObj spid="_x0000_s491529" name="Equation" r:id="rId5" imgW="1574800" imgH="330200" progId="Equation.DSMT4">
              <p:embed/>
            </p:oleObj>
          </a:graphicData>
        </a:graphic>
      </p:graphicFrame>
      <p:graphicFrame>
        <p:nvGraphicFramePr>
          <p:cNvPr id="491530" name="Object 10"/>
          <p:cNvGraphicFramePr>
            <a:graphicFrameLocks noChangeAspect="1"/>
          </p:cNvGraphicFramePr>
          <p:nvPr/>
        </p:nvGraphicFramePr>
        <p:xfrm>
          <a:off x="304800" y="4556125"/>
          <a:ext cx="2124075" cy="612775"/>
        </p:xfrm>
        <a:graphic>
          <a:graphicData uri="http://schemas.openxmlformats.org/presentationml/2006/ole">
            <p:oleObj spid="_x0000_s491530" name="Equation" r:id="rId6" imgW="1143000" imgH="330200" progId="Equation.DSMT4">
              <p:embed/>
            </p:oleObj>
          </a:graphicData>
        </a:graphic>
      </p:graphicFrame>
      <p:graphicFrame>
        <p:nvGraphicFramePr>
          <p:cNvPr id="491532" name="Object 12"/>
          <p:cNvGraphicFramePr>
            <a:graphicFrameLocks noChangeAspect="1"/>
          </p:cNvGraphicFramePr>
          <p:nvPr/>
        </p:nvGraphicFramePr>
        <p:xfrm>
          <a:off x="6296025" y="5486400"/>
          <a:ext cx="2635318" cy="685800"/>
        </p:xfrm>
        <a:graphic>
          <a:graphicData uri="http://schemas.openxmlformats.org/presentationml/2006/ole">
            <p:oleObj spid="_x0000_s491532" name="Equation" r:id="rId7" imgW="876300" imgH="228600" progId="Equation.DSMT4">
              <p:embed/>
            </p:oleObj>
          </a:graphicData>
        </a:graphic>
      </p:graphicFrame>
      <p:pic>
        <p:nvPicPr>
          <p:cNvPr id="21" name="Picture 1"/>
          <p:cNvPicPr>
            <a:picLocks/>
          </p:cNvPicPr>
          <p:nvPr/>
        </p:nvPicPr>
        <p:blipFill>
          <a:blip r:embed="rId8"/>
          <a:srcRect/>
          <a:stretch>
            <a:fillRect/>
          </a:stretch>
        </p:blipFill>
        <p:spPr bwMode="auto">
          <a:xfrm>
            <a:off x="3962400" y="1752600"/>
            <a:ext cx="3276600" cy="1676400"/>
          </a:xfrm>
          <a:prstGeom prst="rect">
            <a:avLst/>
          </a:prstGeom>
          <a:noFill/>
          <a:ln w="9525">
            <a:noFill/>
            <a:miter lim="800000"/>
            <a:headEnd/>
            <a:tailEnd/>
          </a:ln>
        </p:spPr>
      </p:pic>
      <p:graphicFrame>
        <p:nvGraphicFramePr>
          <p:cNvPr id="491533" name="Object 13"/>
          <p:cNvGraphicFramePr>
            <a:graphicFrameLocks noChangeAspect="1"/>
          </p:cNvGraphicFramePr>
          <p:nvPr/>
        </p:nvGraphicFramePr>
        <p:xfrm>
          <a:off x="1053152" y="5410200"/>
          <a:ext cx="1385248" cy="609600"/>
        </p:xfrm>
        <a:graphic>
          <a:graphicData uri="http://schemas.openxmlformats.org/presentationml/2006/ole">
            <p:oleObj spid="_x0000_s491533" name="Equation" r:id="rId9" imgW="520700" imgH="228600" progId="Equation.DSMT4">
              <p:embed/>
            </p:oleObj>
          </a:graphicData>
        </a:graphic>
      </p:graphicFrame>
      <p:sp>
        <p:nvSpPr>
          <p:cNvPr id="24" name="Right Arrow 23"/>
          <p:cNvSpPr/>
          <p:nvPr/>
        </p:nvSpPr>
        <p:spPr bwMode="auto">
          <a:xfrm>
            <a:off x="228600" y="5408414"/>
            <a:ext cx="762000" cy="611386"/>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800000"/>
              </a:solidFill>
              <a:effectLst/>
              <a:latin typeface="+mn-lt"/>
            </a:endParaRPr>
          </a:p>
        </p:txBody>
      </p:sp>
      <p:sp>
        <p:nvSpPr>
          <p:cNvPr id="26" name="Right Arrow 25"/>
          <p:cNvSpPr/>
          <p:nvPr/>
        </p:nvSpPr>
        <p:spPr bwMode="auto">
          <a:xfrm>
            <a:off x="3352800" y="5486400"/>
            <a:ext cx="2743200" cy="611386"/>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800000"/>
                </a:solidFill>
                <a:effectLst/>
                <a:latin typeface="+mn-lt"/>
              </a:rPr>
              <a:t>Normalized Wave Function</a:t>
            </a:r>
          </a:p>
        </p:txBody>
      </p:sp>
      <p:graphicFrame>
        <p:nvGraphicFramePr>
          <p:cNvPr id="491534" name="Object 14"/>
          <p:cNvGraphicFramePr>
            <a:graphicFrameLocks noChangeAspect="1"/>
          </p:cNvGraphicFramePr>
          <p:nvPr/>
        </p:nvGraphicFramePr>
        <p:xfrm>
          <a:off x="4608513" y="4391025"/>
          <a:ext cx="1792287" cy="942975"/>
        </p:xfrm>
        <a:graphic>
          <a:graphicData uri="http://schemas.openxmlformats.org/presentationml/2006/ole">
            <p:oleObj spid="_x0000_s491534" name="Equation" r:id="rId10" imgW="965200" imgH="508000" progId="Equation.DSMT4">
              <p:embed/>
            </p:oleObj>
          </a:graphicData>
        </a:graphic>
      </p:graphicFrame>
      <p:graphicFrame>
        <p:nvGraphicFramePr>
          <p:cNvPr id="491535" name="Object 15"/>
          <p:cNvGraphicFramePr>
            <a:graphicFrameLocks noChangeAspect="1"/>
          </p:cNvGraphicFramePr>
          <p:nvPr/>
        </p:nvGraphicFramePr>
        <p:xfrm>
          <a:off x="6535737" y="4479925"/>
          <a:ext cx="1084263" cy="777875"/>
        </p:xfrm>
        <a:graphic>
          <a:graphicData uri="http://schemas.openxmlformats.org/presentationml/2006/ole">
            <p:oleObj spid="_x0000_s491535" name="Equation" r:id="rId11" imgW="584200" imgH="419100" progId="Equation.DSMT4">
              <p:embed/>
            </p:oleObj>
          </a:graphicData>
        </a:graphic>
      </p:graphicFrame>
      <p:graphicFrame>
        <p:nvGraphicFramePr>
          <p:cNvPr id="491536" name="Object 16"/>
          <p:cNvGraphicFramePr>
            <a:graphicFrameLocks noChangeAspect="1"/>
          </p:cNvGraphicFramePr>
          <p:nvPr/>
        </p:nvGraphicFramePr>
        <p:xfrm>
          <a:off x="7735887" y="4724400"/>
          <a:ext cx="188913" cy="282575"/>
        </p:xfrm>
        <a:graphic>
          <a:graphicData uri="http://schemas.openxmlformats.org/presentationml/2006/ole">
            <p:oleObj spid="_x0000_s491536" name="Equation" r:id="rId12" imgW="101600" imgH="152400" progId="Equation.DSMT4">
              <p:embed/>
            </p:oleObj>
          </a:graphicData>
        </a:graphic>
      </p:graphicFrame>
      <p:graphicFrame>
        <p:nvGraphicFramePr>
          <p:cNvPr id="491537" name="Object 17"/>
          <p:cNvGraphicFramePr>
            <a:graphicFrameLocks noChangeAspect="1"/>
          </p:cNvGraphicFramePr>
          <p:nvPr/>
        </p:nvGraphicFramePr>
        <p:xfrm>
          <a:off x="2443163" y="4568825"/>
          <a:ext cx="2052637" cy="612775"/>
        </p:xfrm>
        <a:graphic>
          <a:graphicData uri="http://schemas.openxmlformats.org/presentationml/2006/ole">
            <p:oleObj spid="_x0000_s491537" name="Equation" r:id="rId13" imgW="1104900" imgH="3302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wipe(left)">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88459"/>
                                        </p:tgtEl>
                                        <p:attrNameLst>
                                          <p:attrName>style.visibility</p:attrName>
                                        </p:attrNameLst>
                                      </p:cBhvr>
                                      <p:to>
                                        <p:strVal val="visible"/>
                                      </p:to>
                                    </p:set>
                                    <p:animEffect transition="in" filter="wipe(left)">
                                      <p:cBhvr>
                                        <p:cTn id="12" dur="500"/>
                                        <p:tgtEl>
                                          <p:spTgt spid="488459"/>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fltVal val="0"/>
                                          </p:val>
                                        </p:tav>
                                        <p:tav tm="100000">
                                          <p:val>
                                            <p:strVal val="#ppt_h"/>
                                          </p:val>
                                        </p:tav>
                                      </p:tavLst>
                                    </p:anim>
                                    <p:animEffect transition="in" filter="fade">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left)">
                                      <p:cBhvr>
                                        <p:cTn id="24" dur="5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488460"/>
                                        </p:tgtEl>
                                        <p:attrNameLst>
                                          <p:attrName>style.visibility</p:attrName>
                                        </p:attrNameLst>
                                      </p:cBhvr>
                                      <p:to>
                                        <p:strVal val="visible"/>
                                      </p:to>
                                    </p:set>
                                    <p:animEffect transition="in" filter="wipe(left)">
                                      <p:cBhvr>
                                        <p:cTn id="29" dur="500"/>
                                        <p:tgtEl>
                                          <p:spTgt spid="48846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491529"/>
                                        </p:tgtEl>
                                        <p:attrNameLst>
                                          <p:attrName>style.visibility</p:attrName>
                                        </p:attrNameLst>
                                      </p:cBhvr>
                                      <p:to>
                                        <p:strVal val="visible"/>
                                      </p:to>
                                    </p:set>
                                    <p:animEffect transition="in" filter="wipe(left)">
                                      <p:cBhvr>
                                        <p:cTn id="34" dur="500"/>
                                        <p:tgtEl>
                                          <p:spTgt spid="49152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491530"/>
                                        </p:tgtEl>
                                        <p:attrNameLst>
                                          <p:attrName>style.visibility</p:attrName>
                                        </p:attrNameLst>
                                      </p:cBhvr>
                                      <p:to>
                                        <p:strVal val="visible"/>
                                      </p:to>
                                    </p:set>
                                    <p:animEffect transition="in" filter="wipe(left)">
                                      <p:cBhvr>
                                        <p:cTn id="39" dur="500"/>
                                        <p:tgtEl>
                                          <p:spTgt spid="49153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491534"/>
                                        </p:tgtEl>
                                        <p:attrNameLst>
                                          <p:attrName>style.visibility</p:attrName>
                                        </p:attrNameLst>
                                      </p:cBhvr>
                                      <p:to>
                                        <p:strVal val="visible"/>
                                      </p:to>
                                    </p:set>
                                    <p:animEffect transition="in" filter="wipe(left)">
                                      <p:cBhvr>
                                        <p:cTn id="44" dur="500"/>
                                        <p:tgtEl>
                                          <p:spTgt spid="491534"/>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491535"/>
                                        </p:tgtEl>
                                        <p:attrNameLst>
                                          <p:attrName>style.visibility</p:attrName>
                                        </p:attrNameLst>
                                      </p:cBhvr>
                                      <p:to>
                                        <p:strVal val="visible"/>
                                      </p:to>
                                    </p:set>
                                    <p:animEffect transition="in" filter="wipe(left)">
                                      <p:cBhvr>
                                        <p:cTn id="49" dur="500"/>
                                        <p:tgtEl>
                                          <p:spTgt spid="49153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491536"/>
                                        </p:tgtEl>
                                        <p:attrNameLst>
                                          <p:attrName>style.visibility</p:attrName>
                                        </p:attrNameLst>
                                      </p:cBhvr>
                                      <p:to>
                                        <p:strVal val="visible"/>
                                      </p:to>
                                    </p:set>
                                    <p:animEffect transition="in" filter="wipe(left)">
                                      <p:cBhvr>
                                        <p:cTn id="54" dur="500"/>
                                        <p:tgtEl>
                                          <p:spTgt spid="49153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wipe(left)">
                                      <p:cBhvr>
                                        <p:cTn id="59" dur="500"/>
                                        <p:tgtEl>
                                          <p:spTgt spid="24"/>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491533"/>
                                        </p:tgtEl>
                                        <p:attrNameLst>
                                          <p:attrName>style.visibility</p:attrName>
                                        </p:attrNameLst>
                                      </p:cBhvr>
                                      <p:to>
                                        <p:strVal val="visible"/>
                                      </p:to>
                                    </p:set>
                                    <p:animEffect transition="in" filter="wipe(left)">
                                      <p:cBhvr>
                                        <p:cTn id="64" dur="500"/>
                                        <p:tgtEl>
                                          <p:spTgt spid="49153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wipe(left)">
                                      <p:cBhvr>
                                        <p:cTn id="69" dur="500"/>
                                        <p:tgtEl>
                                          <p:spTgt spid="26"/>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491532"/>
                                        </p:tgtEl>
                                        <p:attrNameLst>
                                          <p:attrName>style.visibility</p:attrName>
                                        </p:attrNameLst>
                                      </p:cBhvr>
                                      <p:to>
                                        <p:strVal val="visible"/>
                                      </p:to>
                                    </p:set>
                                    <p:animEffect transition="in" filter="wipe(left)">
                                      <p:cBhvr>
                                        <p:cTn id="74" dur="500"/>
                                        <p:tgtEl>
                                          <p:spTgt spid="49153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491537"/>
                                        </p:tgtEl>
                                        <p:attrNameLst>
                                          <p:attrName>style.visibility</p:attrName>
                                        </p:attrNameLst>
                                      </p:cBhvr>
                                      <p:to>
                                        <p:strVal val="visible"/>
                                      </p:to>
                                    </p:set>
                                    <p:animEffect transition="in" filter="wipe(left)">
                                      <p:cBhvr>
                                        <p:cTn id="79" dur="500"/>
                                        <p:tgtEl>
                                          <p:spTgt spid="491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P spid="25" grpId="0" animBg="1"/>
      <p:bldP spid="24" grpId="0" animBg="1"/>
      <p:bldP spid="26" grpId="0" animBg="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534400" cy="1066800"/>
          </a:xfrm>
        </p:spPr>
        <p:txBody>
          <a:bodyPr/>
          <a:lstStyle/>
          <a:p>
            <a:pPr marL="0" indent="0" eaLnBrk="1" hangingPunct="1">
              <a:spcBef>
                <a:spcPts val="0"/>
              </a:spcBef>
              <a:buNone/>
            </a:pPr>
            <a:r>
              <a:rPr lang="en-US" sz="2400" dirty="0" smtClean="0">
                <a:cs typeface="ＭＳ Ｐゴシック" pitchFamily="-84" charset="-128"/>
              </a:rPr>
              <a:t>Using the wave function, we can compute the probability for a particle to be with 0 to 1/</a:t>
            </a:r>
            <a:r>
              <a:rPr lang="en-US" sz="2400" dirty="0" smtClean="0">
                <a:latin typeface="Symbol" charset="2"/>
                <a:cs typeface="Symbol" charset="2"/>
              </a:rPr>
              <a:t>α</a:t>
            </a:r>
            <a:r>
              <a:rPr lang="en-US" sz="2400" dirty="0" smtClean="0">
                <a:cs typeface="ＭＳ Ｐゴシック" pitchFamily="-84" charset="-128"/>
              </a:rPr>
              <a:t> and 1/</a:t>
            </a:r>
            <a:r>
              <a:rPr lang="en-US" sz="2400" dirty="0" smtClean="0">
                <a:latin typeface="Symbol" charset="2"/>
                <a:cs typeface="Symbol" charset="2"/>
              </a:rPr>
              <a:t>α</a:t>
            </a:r>
            <a:r>
              <a:rPr lang="en-US" sz="2400" dirty="0" smtClean="0">
                <a:cs typeface="ＭＳ Ｐゴシック" pitchFamily="-84" charset="-128"/>
              </a:rPr>
              <a:t> to 2/</a:t>
            </a:r>
            <a:r>
              <a:rPr lang="en-US" sz="2400" dirty="0" smtClean="0">
                <a:latin typeface="Symbol" charset="2"/>
                <a:cs typeface="Symbol" charset="2"/>
              </a:rPr>
              <a:t>α</a:t>
            </a:r>
            <a:r>
              <a:rPr lang="en-US" sz="2400" dirty="0" smtClean="0">
                <a:cs typeface="ＭＳ Ｐゴシック" pitchFamily="-84" charset="-128"/>
              </a:rPr>
              <a:t>.</a:t>
            </a:r>
            <a:endParaRPr lang="en-US" sz="24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dirty="0" smtClean="0">
                <a:cs typeface="ＭＳ Ｐゴシック" pitchFamily="-84" charset="-128"/>
              </a:rPr>
              <a:t>Ex 6.4: Normalization, cont’d</a:t>
            </a:r>
            <a:endParaRPr lang="en-US" sz="4000"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Monday, Oct. 15, 2012</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12</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88459" name="Object 11"/>
          <p:cNvGraphicFramePr>
            <a:graphicFrameLocks noChangeAspect="1"/>
          </p:cNvGraphicFramePr>
          <p:nvPr/>
        </p:nvGraphicFramePr>
        <p:xfrm>
          <a:off x="685800" y="1676400"/>
          <a:ext cx="1841500" cy="514350"/>
        </p:xfrm>
        <a:graphic>
          <a:graphicData uri="http://schemas.openxmlformats.org/presentationml/2006/ole">
            <p:oleObj spid="_x0000_s492546" name="Equation" r:id="rId3" imgW="812800" imgH="228600" progId="Equation.DSMT4">
              <p:embed/>
            </p:oleObj>
          </a:graphicData>
        </a:graphic>
      </p:graphicFrame>
      <p:graphicFrame>
        <p:nvGraphicFramePr>
          <p:cNvPr id="488460" name="Object 12"/>
          <p:cNvGraphicFramePr>
            <a:graphicFrameLocks noChangeAspect="1"/>
          </p:cNvGraphicFramePr>
          <p:nvPr/>
        </p:nvGraphicFramePr>
        <p:xfrm>
          <a:off x="609600" y="3514725"/>
          <a:ext cx="2052637" cy="611188"/>
        </p:xfrm>
        <a:graphic>
          <a:graphicData uri="http://schemas.openxmlformats.org/presentationml/2006/ole">
            <p:oleObj spid="_x0000_s492547" name="Equation" r:id="rId4" imgW="1104900" imgH="330200" progId="Equation.DSMT4">
              <p:embed/>
            </p:oleObj>
          </a:graphicData>
        </a:graphic>
      </p:graphicFrame>
      <p:sp>
        <p:nvSpPr>
          <p:cNvPr id="28" name="Rectangle 35"/>
          <p:cNvSpPr txBox="1">
            <a:spLocks noChangeArrowheads="1"/>
          </p:cNvSpPr>
          <p:nvPr/>
        </p:nvSpPr>
        <p:spPr bwMode="auto">
          <a:xfrm>
            <a:off x="609600" y="2667000"/>
            <a:ext cx="1676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spcBef>
                <a:spcPts val="0"/>
              </a:spcBef>
            </a:pPr>
            <a:r>
              <a:rPr lang="en-US" kern="0" dirty="0" smtClean="0">
                <a:solidFill>
                  <a:schemeClr val="accent2"/>
                </a:solidFill>
                <a:latin typeface="+mn-lt"/>
                <a:ea typeface="ＭＳ Ｐゴシック" pitchFamily="-1" charset="-128"/>
                <a:cs typeface="ＭＳ Ｐゴシック" pitchFamily="-84" charset="-128"/>
              </a:rPr>
              <a:t>For 0 to 1/</a:t>
            </a:r>
            <a:r>
              <a:rPr lang="en-US" kern="0" dirty="0" smtClean="0">
                <a:solidFill>
                  <a:schemeClr val="accent2"/>
                </a:solidFill>
                <a:latin typeface="Symbol" charset="2"/>
                <a:ea typeface="ＭＳ Ｐゴシック" pitchFamily="-1" charset="-128"/>
                <a:cs typeface="Symbol" charset="2"/>
              </a:rPr>
              <a:t>α</a:t>
            </a:r>
            <a:r>
              <a:rPr lang="en-US" kern="0" dirty="0" smtClean="0">
                <a:solidFill>
                  <a:schemeClr val="accent2"/>
                </a:solidFill>
                <a:latin typeface="+mn-lt"/>
                <a:ea typeface="ＭＳ Ｐゴシック" pitchFamily="-1" charset="-128"/>
                <a:cs typeface="ＭＳ Ｐゴシック" pitchFamily="-84" charset="-128"/>
              </a:rPr>
              <a:t>:</a:t>
            </a:r>
            <a:endParaRPr kumimoji="0" lang="en-US" sz="24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pic>
        <p:nvPicPr>
          <p:cNvPr id="21" name="Picture 1"/>
          <p:cNvPicPr>
            <a:picLocks/>
          </p:cNvPicPr>
          <p:nvPr/>
        </p:nvPicPr>
        <p:blipFill>
          <a:blip r:embed="rId5"/>
          <a:srcRect/>
          <a:stretch>
            <a:fillRect/>
          </a:stretch>
        </p:blipFill>
        <p:spPr bwMode="auto">
          <a:xfrm>
            <a:off x="3962400" y="1066800"/>
            <a:ext cx="4419600" cy="2362200"/>
          </a:xfrm>
          <a:prstGeom prst="rect">
            <a:avLst/>
          </a:prstGeom>
          <a:noFill/>
          <a:ln w="9525">
            <a:noFill/>
            <a:miter lim="800000"/>
            <a:headEnd/>
            <a:tailEnd/>
          </a:ln>
        </p:spPr>
      </p:pic>
      <p:sp>
        <p:nvSpPr>
          <p:cNvPr id="20" name="Rectangle 35"/>
          <p:cNvSpPr txBox="1">
            <a:spLocks noChangeArrowheads="1"/>
          </p:cNvSpPr>
          <p:nvPr/>
        </p:nvSpPr>
        <p:spPr bwMode="auto">
          <a:xfrm>
            <a:off x="609600" y="4343400"/>
            <a:ext cx="1981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spcBef>
                <a:spcPts val="0"/>
              </a:spcBef>
            </a:pPr>
            <a:r>
              <a:rPr lang="en-US" kern="0" dirty="0" smtClean="0">
                <a:solidFill>
                  <a:schemeClr val="accent2"/>
                </a:solidFill>
                <a:latin typeface="+mn-lt"/>
                <a:ea typeface="ＭＳ Ｐゴシック" pitchFamily="-1" charset="-128"/>
                <a:cs typeface="ＭＳ Ｐゴシック" pitchFamily="-84" charset="-128"/>
              </a:rPr>
              <a:t>For </a:t>
            </a:r>
            <a:r>
              <a:rPr lang="en-US" kern="0" dirty="0" smtClean="0">
                <a:solidFill>
                  <a:schemeClr val="accent2"/>
                </a:solidFill>
                <a:ea typeface="ＭＳ Ｐゴシック" pitchFamily="-1" charset="-128"/>
                <a:cs typeface="ＭＳ Ｐゴシック" pitchFamily="-84" charset="-128"/>
              </a:rPr>
              <a:t>1/</a:t>
            </a:r>
            <a:r>
              <a:rPr lang="en-US" kern="0" dirty="0" smtClean="0">
                <a:solidFill>
                  <a:schemeClr val="accent2"/>
                </a:solidFill>
                <a:latin typeface="Symbol" charset="2"/>
                <a:ea typeface="ＭＳ Ｐゴシック" pitchFamily="-1" charset="-128"/>
                <a:cs typeface="Symbol" charset="2"/>
              </a:rPr>
              <a:t>α</a:t>
            </a:r>
            <a:r>
              <a:rPr lang="en-US" kern="0" dirty="0" smtClean="0">
                <a:solidFill>
                  <a:schemeClr val="accent2"/>
                </a:solidFill>
                <a:latin typeface="+mn-lt"/>
                <a:ea typeface="ＭＳ Ｐゴシック" pitchFamily="-1" charset="-128"/>
                <a:cs typeface="ＭＳ Ｐゴシック" pitchFamily="-84" charset="-128"/>
              </a:rPr>
              <a:t> to 2/</a:t>
            </a:r>
            <a:r>
              <a:rPr lang="en-US" kern="0" dirty="0" smtClean="0">
                <a:solidFill>
                  <a:schemeClr val="accent2"/>
                </a:solidFill>
                <a:latin typeface="Symbol" charset="2"/>
                <a:ea typeface="ＭＳ Ｐゴシック" pitchFamily="-1" charset="-128"/>
                <a:cs typeface="Symbol" charset="2"/>
              </a:rPr>
              <a:t>α</a:t>
            </a:r>
            <a:r>
              <a:rPr lang="en-US" kern="0" dirty="0" smtClean="0">
                <a:solidFill>
                  <a:schemeClr val="accent2"/>
                </a:solidFill>
                <a:latin typeface="+mn-lt"/>
                <a:ea typeface="ＭＳ Ｐゴシック" pitchFamily="-1" charset="-128"/>
                <a:cs typeface="ＭＳ Ｐゴシック" pitchFamily="-84" charset="-128"/>
              </a:rPr>
              <a:t>:</a:t>
            </a:r>
            <a:endParaRPr kumimoji="0" lang="en-US" sz="24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
        <p:nvSpPr>
          <p:cNvPr id="23" name="Rectangle 35"/>
          <p:cNvSpPr txBox="1">
            <a:spLocks noChangeArrowheads="1"/>
          </p:cNvSpPr>
          <p:nvPr/>
        </p:nvSpPr>
        <p:spPr bwMode="auto">
          <a:xfrm>
            <a:off x="609600" y="5791200"/>
            <a:ext cx="3048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spcBef>
                <a:spcPts val="0"/>
              </a:spcBef>
            </a:pPr>
            <a:r>
              <a:rPr lang="en-US" kern="0" dirty="0" smtClean="0">
                <a:solidFill>
                  <a:schemeClr val="accent2"/>
                </a:solidFill>
                <a:latin typeface="+mn-lt"/>
                <a:ea typeface="ＭＳ Ｐゴシック" pitchFamily="-1" charset="-128"/>
                <a:cs typeface="ＭＳ Ｐゴシック" pitchFamily="-84" charset="-128"/>
              </a:rPr>
              <a:t>How about </a:t>
            </a:r>
            <a:r>
              <a:rPr lang="en-US" kern="0" dirty="0" smtClean="0">
                <a:solidFill>
                  <a:schemeClr val="accent2"/>
                </a:solidFill>
                <a:ea typeface="ＭＳ Ｐゴシック" pitchFamily="-1" charset="-128"/>
                <a:cs typeface="ＭＳ Ｐゴシック" pitchFamily="-84" charset="-128"/>
              </a:rPr>
              <a:t>2/</a:t>
            </a:r>
            <a:r>
              <a:rPr lang="en-US" kern="0" dirty="0" smtClean="0">
                <a:solidFill>
                  <a:schemeClr val="accent2"/>
                </a:solidFill>
                <a:latin typeface="Symbol" charset="2"/>
                <a:ea typeface="ＭＳ Ｐゴシック" pitchFamily="-1" charset="-128"/>
                <a:cs typeface="Symbol" charset="2"/>
              </a:rPr>
              <a:t>α</a:t>
            </a:r>
            <a:r>
              <a:rPr lang="en-US" kern="0" dirty="0" smtClean="0">
                <a:solidFill>
                  <a:schemeClr val="accent2"/>
                </a:solidFill>
                <a:ea typeface="ＭＳ Ｐゴシック" pitchFamily="-1" charset="-128"/>
                <a:cs typeface="ＭＳ Ｐゴシック" pitchFamily="-84" charset="-128"/>
              </a:rPr>
              <a:t>:</a:t>
            </a:r>
            <a:r>
              <a:rPr lang="en-US" kern="0" dirty="0" smtClean="0">
                <a:solidFill>
                  <a:schemeClr val="accent2"/>
                </a:solidFill>
                <a:latin typeface="+mn-lt"/>
                <a:ea typeface="ＭＳ Ｐゴシック" pitchFamily="-1" charset="-128"/>
                <a:cs typeface="ＭＳ Ｐゴシック" pitchFamily="-84" charset="-128"/>
              </a:rPr>
              <a:t>to ∞?</a:t>
            </a:r>
            <a:endParaRPr kumimoji="0" lang="en-US" sz="24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492553" name="Object 9"/>
          <p:cNvGraphicFramePr>
            <a:graphicFrameLocks noChangeAspect="1"/>
          </p:cNvGraphicFramePr>
          <p:nvPr/>
        </p:nvGraphicFramePr>
        <p:xfrm>
          <a:off x="2620963" y="3505200"/>
          <a:ext cx="1722437" cy="611188"/>
        </p:xfrm>
        <a:graphic>
          <a:graphicData uri="http://schemas.openxmlformats.org/presentationml/2006/ole">
            <p:oleObj spid="_x0000_s492553" name="Equation" r:id="rId6" imgW="927100" imgH="330200" progId="Equation.DSMT4">
              <p:embed/>
            </p:oleObj>
          </a:graphicData>
        </a:graphic>
      </p:graphicFrame>
      <p:graphicFrame>
        <p:nvGraphicFramePr>
          <p:cNvPr id="492554" name="Object 10"/>
          <p:cNvGraphicFramePr>
            <a:graphicFrameLocks noChangeAspect="1"/>
          </p:cNvGraphicFramePr>
          <p:nvPr/>
        </p:nvGraphicFramePr>
        <p:xfrm>
          <a:off x="4346575" y="3373438"/>
          <a:ext cx="3349625" cy="893762"/>
        </p:xfrm>
        <a:graphic>
          <a:graphicData uri="http://schemas.openxmlformats.org/presentationml/2006/ole">
            <p:oleObj spid="_x0000_s492554" name="Equation" r:id="rId7" imgW="1803400" imgH="482600" progId="Equation.DSMT4">
              <p:embed/>
            </p:oleObj>
          </a:graphicData>
        </a:graphic>
      </p:graphicFrame>
      <p:graphicFrame>
        <p:nvGraphicFramePr>
          <p:cNvPr id="492555" name="Object 11"/>
          <p:cNvGraphicFramePr>
            <a:graphicFrameLocks noChangeAspect="1"/>
          </p:cNvGraphicFramePr>
          <p:nvPr/>
        </p:nvGraphicFramePr>
        <p:xfrm>
          <a:off x="7696200" y="3657600"/>
          <a:ext cx="731837" cy="282575"/>
        </p:xfrm>
        <a:graphic>
          <a:graphicData uri="http://schemas.openxmlformats.org/presentationml/2006/ole">
            <p:oleObj spid="_x0000_s492555" name="Equation" r:id="rId8" imgW="393700" imgH="152400" progId="Equation.DSMT4">
              <p:embed/>
            </p:oleObj>
          </a:graphicData>
        </a:graphic>
      </p:graphicFrame>
      <p:graphicFrame>
        <p:nvGraphicFramePr>
          <p:cNvPr id="492556" name="Object 12"/>
          <p:cNvGraphicFramePr>
            <a:graphicFrameLocks noChangeAspect="1"/>
          </p:cNvGraphicFramePr>
          <p:nvPr/>
        </p:nvGraphicFramePr>
        <p:xfrm>
          <a:off x="592137" y="4953000"/>
          <a:ext cx="2074863" cy="657225"/>
        </p:xfrm>
        <a:graphic>
          <a:graphicData uri="http://schemas.openxmlformats.org/presentationml/2006/ole">
            <p:oleObj spid="_x0000_s492556" name="Equation" r:id="rId9" imgW="1117600" imgH="355600" progId="Equation.DSMT4">
              <p:embed/>
            </p:oleObj>
          </a:graphicData>
        </a:graphic>
      </p:graphicFrame>
      <p:graphicFrame>
        <p:nvGraphicFramePr>
          <p:cNvPr id="492557" name="Object 13"/>
          <p:cNvGraphicFramePr>
            <a:graphicFrameLocks noChangeAspect="1"/>
          </p:cNvGraphicFramePr>
          <p:nvPr/>
        </p:nvGraphicFramePr>
        <p:xfrm>
          <a:off x="2649537" y="4953000"/>
          <a:ext cx="1770063" cy="657225"/>
        </p:xfrm>
        <a:graphic>
          <a:graphicData uri="http://schemas.openxmlformats.org/presentationml/2006/ole">
            <p:oleObj spid="_x0000_s492557" name="Equation" r:id="rId10" imgW="952500" imgH="355600" progId="Equation.DSMT4">
              <p:embed/>
            </p:oleObj>
          </a:graphicData>
        </a:graphic>
      </p:graphicFrame>
      <p:graphicFrame>
        <p:nvGraphicFramePr>
          <p:cNvPr id="492558" name="Object 14"/>
          <p:cNvGraphicFramePr>
            <a:graphicFrameLocks noChangeAspect="1"/>
          </p:cNvGraphicFramePr>
          <p:nvPr/>
        </p:nvGraphicFramePr>
        <p:xfrm>
          <a:off x="4391025" y="4800600"/>
          <a:ext cx="3609975" cy="892175"/>
        </p:xfrm>
        <a:graphic>
          <a:graphicData uri="http://schemas.openxmlformats.org/presentationml/2006/ole">
            <p:oleObj spid="_x0000_s492558" name="Equation" r:id="rId11" imgW="1943100" imgH="482600" progId="Equation.DSMT4">
              <p:embed/>
            </p:oleObj>
          </a:graphicData>
        </a:graphic>
      </p:graphicFrame>
      <p:graphicFrame>
        <p:nvGraphicFramePr>
          <p:cNvPr id="492559" name="Object 15"/>
          <p:cNvGraphicFramePr>
            <a:graphicFrameLocks noChangeAspect="1"/>
          </p:cNvGraphicFramePr>
          <p:nvPr/>
        </p:nvGraphicFramePr>
        <p:xfrm>
          <a:off x="7924800" y="5105400"/>
          <a:ext cx="730250" cy="304800"/>
        </p:xfrm>
        <a:graphic>
          <a:graphicData uri="http://schemas.openxmlformats.org/presentationml/2006/ole">
            <p:oleObj spid="_x0000_s492559" name="Equation" r:id="rId12" imgW="393700" imgH="165100" progId="Equation.DSMT4">
              <p:embed/>
            </p:oleObj>
          </a:graphicData>
        </a:graphic>
      </p:graphicFrame>
      <p:cxnSp>
        <p:nvCxnSpPr>
          <p:cNvPr id="31" name="Straight Connector 30"/>
          <p:cNvCxnSpPr/>
          <p:nvPr/>
        </p:nvCxnSpPr>
        <p:spPr bwMode="auto">
          <a:xfrm rot="5400000">
            <a:off x="5524500" y="2095500"/>
            <a:ext cx="1600994" cy="794"/>
          </a:xfrm>
          <a:prstGeom prst="line">
            <a:avLst/>
          </a:prstGeom>
          <a:noFill/>
          <a:ln w="28575" cap="flat" cmpd="sng" algn="ctr">
            <a:solidFill>
              <a:srgbClr val="800000"/>
            </a:solidFill>
            <a:prstDash val="solid"/>
            <a:round/>
            <a:headEnd type="none" w="med" len="med"/>
            <a:tailEnd type="none" w="med" len="med"/>
          </a:ln>
          <a:effectLst/>
        </p:spPr>
      </p:cxnSp>
      <p:cxnSp>
        <p:nvCxnSpPr>
          <p:cNvPr id="35" name="Straight Connector 34"/>
          <p:cNvCxnSpPr/>
          <p:nvPr/>
        </p:nvCxnSpPr>
        <p:spPr bwMode="auto">
          <a:xfrm rot="5400000">
            <a:off x="5142706" y="2095500"/>
            <a:ext cx="1600994" cy="794"/>
          </a:xfrm>
          <a:prstGeom prst="line">
            <a:avLst/>
          </a:prstGeom>
          <a:noFill/>
          <a:ln w="28575" cap="flat" cmpd="sng" algn="ctr">
            <a:solidFill>
              <a:srgbClr val="800000"/>
            </a:solidFill>
            <a:prstDash val="solid"/>
            <a:round/>
            <a:headEnd type="none" w="med" len="med"/>
            <a:tailEnd type="none" w="med" len="med"/>
          </a:ln>
          <a:effectLst/>
        </p:spPr>
      </p:cxnSp>
      <p:sp>
        <p:nvSpPr>
          <p:cNvPr id="37" name="Rectangle 36"/>
          <p:cNvSpPr/>
          <p:nvPr/>
        </p:nvSpPr>
        <p:spPr bwMode="auto">
          <a:xfrm>
            <a:off x="5943600" y="1371600"/>
            <a:ext cx="381000" cy="1524000"/>
          </a:xfrm>
          <a:prstGeom prst="rect">
            <a:avLst/>
          </a:prstGeom>
          <a:solidFill>
            <a:srgbClr val="FFFFCC">
              <a:alpha val="6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6324600" y="1371600"/>
            <a:ext cx="381000" cy="1524000"/>
          </a:xfrm>
          <a:prstGeom prst="rect">
            <a:avLst/>
          </a:prstGeom>
          <a:solidFill>
            <a:srgbClr val="CCFFCC">
              <a:alpha val="6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wipe(left)">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88459"/>
                                        </p:tgtEl>
                                        <p:attrNameLst>
                                          <p:attrName>style.visibility</p:attrName>
                                        </p:attrNameLst>
                                      </p:cBhvr>
                                      <p:to>
                                        <p:strVal val="visible"/>
                                      </p:to>
                                    </p:set>
                                    <p:animEffect transition="in" filter="wipe(left)">
                                      <p:cBhvr>
                                        <p:cTn id="12" dur="500"/>
                                        <p:tgtEl>
                                          <p:spTgt spid="488459"/>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fltVal val="0"/>
                                          </p:val>
                                        </p:tav>
                                        <p:tav tm="100000">
                                          <p:val>
                                            <p:strVal val="#ppt_h"/>
                                          </p:val>
                                        </p:tav>
                                      </p:tavLst>
                                    </p:anim>
                                    <p:animEffect transition="in" filter="fade">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8">
                                            <p:txEl>
                                              <p:pRg st="0" end="0"/>
                                            </p:txEl>
                                          </p:spTgt>
                                        </p:tgtEl>
                                        <p:attrNameLst>
                                          <p:attrName>style.visibility</p:attrName>
                                        </p:attrNameLst>
                                      </p:cBhvr>
                                      <p:to>
                                        <p:strVal val="visible"/>
                                      </p:to>
                                    </p:set>
                                    <p:animEffect transition="in" filter="wipe(left)">
                                      <p:cBhvr>
                                        <p:cTn id="24" dur="500"/>
                                        <p:tgtEl>
                                          <p:spTgt spid="2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wipe(down)">
                                      <p:cBhvr>
                                        <p:cTn id="29" dur="500"/>
                                        <p:tgtEl>
                                          <p:spTgt spid="31"/>
                                        </p:tgtEl>
                                      </p:cBhvr>
                                    </p:animEffect>
                                  </p:childTnLst>
                                </p:cTn>
                              </p:par>
                              <p:par>
                                <p:cTn id="30" presetID="22" presetClass="entr" presetSubtype="4" fill="hold" nodeType="with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down)">
                                      <p:cBhvr>
                                        <p:cTn id="32" dur="500"/>
                                        <p:tgtEl>
                                          <p:spTgt spid="35"/>
                                        </p:tgtEl>
                                      </p:cBhvr>
                                    </p:animEffect>
                                  </p:childTnLst>
                                </p:cTn>
                              </p:par>
                            </p:childTnLst>
                          </p:cTn>
                        </p:par>
                        <p:par>
                          <p:cTn id="33" fill="hold">
                            <p:stCondLst>
                              <p:cond delay="500"/>
                            </p:stCondLst>
                            <p:childTnLst>
                              <p:par>
                                <p:cTn id="34" presetID="22" presetClass="entr" presetSubtype="4"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down)">
                                      <p:cBhvr>
                                        <p:cTn id="36" dur="500"/>
                                        <p:tgtEl>
                                          <p:spTgt spid="3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488460"/>
                                        </p:tgtEl>
                                        <p:attrNameLst>
                                          <p:attrName>style.visibility</p:attrName>
                                        </p:attrNameLst>
                                      </p:cBhvr>
                                      <p:to>
                                        <p:strVal val="visible"/>
                                      </p:to>
                                    </p:set>
                                    <p:animEffect transition="in" filter="wipe(left)">
                                      <p:cBhvr>
                                        <p:cTn id="41" dur="500"/>
                                        <p:tgtEl>
                                          <p:spTgt spid="488460"/>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492553"/>
                                        </p:tgtEl>
                                        <p:attrNameLst>
                                          <p:attrName>style.visibility</p:attrName>
                                        </p:attrNameLst>
                                      </p:cBhvr>
                                      <p:to>
                                        <p:strVal val="visible"/>
                                      </p:to>
                                    </p:set>
                                    <p:animEffect transition="in" filter="wipe(left)">
                                      <p:cBhvr>
                                        <p:cTn id="46" dur="500"/>
                                        <p:tgtEl>
                                          <p:spTgt spid="492553"/>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492554"/>
                                        </p:tgtEl>
                                        <p:attrNameLst>
                                          <p:attrName>style.visibility</p:attrName>
                                        </p:attrNameLst>
                                      </p:cBhvr>
                                      <p:to>
                                        <p:strVal val="visible"/>
                                      </p:to>
                                    </p:set>
                                    <p:animEffect transition="in" filter="wipe(left)">
                                      <p:cBhvr>
                                        <p:cTn id="51" dur="500"/>
                                        <p:tgtEl>
                                          <p:spTgt spid="492554"/>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492555"/>
                                        </p:tgtEl>
                                        <p:attrNameLst>
                                          <p:attrName>style.visibility</p:attrName>
                                        </p:attrNameLst>
                                      </p:cBhvr>
                                      <p:to>
                                        <p:strVal val="visible"/>
                                      </p:to>
                                    </p:set>
                                    <p:animEffect transition="in" filter="wipe(left)">
                                      <p:cBhvr>
                                        <p:cTn id="56" dur="500"/>
                                        <p:tgtEl>
                                          <p:spTgt spid="492555"/>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iterate type="wd">
                                    <p:tmPct val="10000"/>
                                  </p:iterate>
                                  <p:childTnLst>
                                    <p:set>
                                      <p:cBhvr>
                                        <p:cTn id="60" dur="1" fill="hold">
                                          <p:stCondLst>
                                            <p:cond delay="0"/>
                                          </p:stCondLst>
                                        </p:cTn>
                                        <p:tgtEl>
                                          <p:spTgt spid="20">
                                            <p:txEl>
                                              <p:pRg st="0" end="0"/>
                                            </p:txEl>
                                          </p:spTgt>
                                        </p:tgtEl>
                                        <p:attrNameLst>
                                          <p:attrName>style.visibility</p:attrName>
                                        </p:attrNameLst>
                                      </p:cBhvr>
                                      <p:to>
                                        <p:strVal val="visible"/>
                                      </p:to>
                                    </p:set>
                                    <p:animEffect transition="in" filter="wipe(left)">
                                      <p:cBhvr>
                                        <p:cTn id="61" dur="500"/>
                                        <p:tgtEl>
                                          <p:spTgt spid="20">
                                            <p:txEl>
                                              <p:pRg st="0" end="0"/>
                                            </p:txEl>
                                          </p:spTgt>
                                        </p:tgtEl>
                                      </p:cBhvr>
                                    </p:animEffect>
                                  </p:childTnLst>
                                </p:cTn>
                              </p:par>
                            </p:childTnLst>
                          </p:cTn>
                        </p:par>
                        <p:par>
                          <p:cTn id="62" fill="hold">
                            <p:stCondLst>
                              <p:cond delay="900"/>
                            </p:stCondLst>
                            <p:childTnLst>
                              <p:par>
                                <p:cTn id="63" presetID="22" presetClass="entr" presetSubtype="4" fill="hold" grpId="0" nodeType="after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wipe(down)">
                                      <p:cBhvr>
                                        <p:cTn id="65" dur="500"/>
                                        <p:tgtEl>
                                          <p:spTgt spid="38"/>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492556"/>
                                        </p:tgtEl>
                                        <p:attrNameLst>
                                          <p:attrName>style.visibility</p:attrName>
                                        </p:attrNameLst>
                                      </p:cBhvr>
                                      <p:to>
                                        <p:strVal val="visible"/>
                                      </p:to>
                                    </p:set>
                                    <p:animEffect transition="in" filter="wipe(left)">
                                      <p:cBhvr>
                                        <p:cTn id="70" dur="500"/>
                                        <p:tgtEl>
                                          <p:spTgt spid="49255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492557"/>
                                        </p:tgtEl>
                                        <p:attrNameLst>
                                          <p:attrName>style.visibility</p:attrName>
                                        </p:attrNameLst>
                                      </p:cBhvr>
                                      <p:to>
                                        <p:strVal val="visible"/>
                                      </p:to>
                                    </p:set>
                                    <p:animEffect transition="in" filter="wipe(left)">
                                      <p:cBhvr>
                                        <p:cTn id="75" dur="500"/>
                                        <p:tgtEl>
                                          <p:spTgt spid="492557"/>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492558"/>
                                        </p:tgtEl>
                                        <p:attrNameLst>
                                          <p:attrName>style.visibility</p:attrName>
                                        </p:attrNameLst>
                                      </p:cBhvr>
                                      <p:to>
                                        <p:strVal val="visible"/>
                                      </p:to>
                                    </p:set>
                                    <p:animEffect transition="in" filter="wipe(left)">
                                      <p:cBhvr>
                                        <p:cTn id="80" dur="500"/>
                                        <p:tgtEl>
                                          <p:spTgt spid="492558"/>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492559"/>
                                        </p:tgtEl>
                                        <p:attrNameLst>
                                          <p:attrName>style.visibility</p:attrName>
                                        </p:attrNameLst>
                                      </p:cBhvr>
                                      <p:to>
                                        <p:strVal val="visible"/>
                                      </p:to>
                                    </p:set>
                                    <p:animEffect transition="in" filter="wipe(left)">
                                      <p:cBhvr>
                                        <p:cTn id="85" dur="500"/>
                                        <p:tgtEl>
                                          <p:spTgt spid="492559"/>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iterate type="wd">
                                    <p:tmPct val="10000"/>
                                  </p:iterate>
                                  <p:childTnLst>
                                    <p:set>
                                      <p:cBhvr>
                                        <p:cTn id="89" dur="1" fill="hold">
                                          <p:stCondLst>
                                            <p:cond delay="0"/>
                                          </p:stCondLst>
                                        </p:cTn>
                                        <p:tgtEl>
                                          <p:spTgt spid="23">
                                            <p:txEl>
                                              <p:pRg st="0" end="0"/>
                                            </p:txEl>
                                          </p:spTgt>
                                        </p:tgtEl>
                                        <p:attrNameLst>
                                          <p:attrName>style.visibility</p:attrName>
                                        </p:attrNameLst>
                                      </p:cBhvr>
                                      <p:to>
                                        <p:strVal val="visible"/>
                                      </p:to>
                                    </p:set>
                                    <p:animEffect transition="in" filter="wipe(left)">
                                      <p:cBhvr>
                                        <p:cTn id="90" dur="500"/>
                                        <p:tgtEl>
                                          <p:spTgt spid="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P spid="28" grpId="0" build="p"/>
      <p:bldP spid="20" grpId="0" build="p"/>
      <p:bldP spid="23" grpId="0" build="p"/>
      <p:bldP spid="37" grpId="0" animBg="1"/>
      <p:bldP spid="38"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Monday, Oct. 15, 2012</a:t>
            </a:r>
            <a:endParaRPr lang="en-US"/>
          </a:p>
        </p:txBody>
      </p:sp>
      <p:sp>
        <p:nvSpPr>
          <p:cNvPr id="5" name="Footer Placeholder 4"/>
          <p:cNvSpPr>
            <a:spLocks noGrp="1"/>
          </p:cNvSpPr>
          <p:nvPr>
            <p:ph type="ftr" sz="quarter" idx="11"/>
          </p:nvPr>
        </p:nvSpPr>
        <p:spPr/>
        <p:txBody>
          <a:bodyPr/>
          <a:lstStyle/>
          <a:p>
            <a:pPr>
              <a:defRPr/>
            </a:pPr>
            <a:r>
              <a:rPr lang="en-US" smtClean="0"/>
              <a:t>PHYS 3313-001, Fall 2012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914400" y="0"/>
            <a:ext cx="7772400" cy="8382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685800"/>
            <a:ext cx="8305800" cy="5257800"/>
          </a:xfrm>
        </p:spPr>
        <p:txBody>
          <a:bodyPr/>
          <a:lstStyle/>
          <a:p>
            <a:pPr eaLnBrk="1" hangingPunct="1"/>
            <a:r>
              <a:rPr lang="en-US" sz="3600" dirty="0" smtClean="0"/>
              <a:t>Reminder Homework #4</a:t>
            </a:r>
          </a:p>
          <a:p>
            <a:pPr lvl="1" eaLnBrk="1" hangingPunct="1"/>
            <a:r>
              <a:rPr lang="en-US" dirty="0" smtClean="0"/>
              <a:t>End of chapter problems on CH5: 8, 10, 16, 24, 26, 36 and 47</a:t>
            </a:r>
          </a:p>
          <a:p>
            <a:pPr lvl="1" eaLnBrk="1" hangingPunct="1"/>
            <a:r>
              <a:rPr lang="en-US" dirty="0" smtClean="0"/>
              <a:t>Due: This Wednesday, Oct. 17</a:t>
            </a:r>
          </a:p>
          <a:p>
            <a:pPr eaLnBrk="1" hangingPunct="1"/>
            <a:r>
              <a:rPr lang="en-US" sz="3600" dirty="0" smtClean="0"/>
              <a:t>Reading assignments</a:t>
            </a:r>
          </a:p>
          <a:p>
            <a:pPr lvl="1" eaLnBrk="1" hangingPunct="1"/>
            <a:r>
              <a:rPr lang="en-US" dirty="0" smtClean="0"/>
              <a:t>CH6.1 – 6.7 + the special topic</a:t>
            </a:r>
          </a:p>
          <a:p>
            <a:pPr eaLnBrk="1" hangingPunct="1"/>
            <a:r>
              <a:rPr lang="en-US" sz="3600" dirty="0" smtClean="0"/>
              <a:t>Colloquium this week</a:t>
            </a:r>
          </a:p>
          <a:p>
            <a:pPr lvl="1" eaLnBrk="1" hangingPunct="1"/>
            <a:r>
              <a:rPr lang="en-US" dirty="0" smtClean="0"/>
              <a:t>4pm, Wednesday, Oct. 17, SH101</a:t>
            </a:r>
          </a:p>
          <a:p>
            <a:pPr lvl="1" eaLnBrk="1" hangingPunct="1"/>
            <a:r>
              <a:rPr lang="en-US" dirty="0" smtClean="0"/>
              <a:t>Drs. </a:t>
            </a:r>
            <a:r>
              <a:rPr lang="en-US" dirty="0" err="1" smtClean="0"/>
              <a:t>Musielak</a:t>
            </a:r>
            <a:r>
              <a:rPr lang="en-US" dirty="0" smtClean="0"/>
              <a:t> and Fry of UTA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11619">
                                            <p:txEl>
                                              <p:pRg st="4" end="4"/>
                                            </p:txEl>
                                          </p:spTgt>
                                        </p:tgtEl>
                                        <p:attrNameLst>
                                          <p:attrName>style.visibility</p:attrName>
                                        </p:attrNameLst>
                                      </p:cBhvr>
                                      <p:to>
                                        <p:strVal val="visible"/>
                                      </p:to>
                                    </p:set>
                                    <p:animEffect transition="in" filter="wipe(left)">
                                      <p:cBhvr>
                                        <p:cTn id="25" dur="500"/>
                                        <p:tgtEl>
                                          <p:spTgt spid="111619">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11619">
                                            <p:txEl>
                                              <p:pRg st="5" end="5"/>
                                            </p:txEl>
                                          </p:spTgt>
                                        </p:tgtEl>
                                        <p:attrNameLst>
                                          <p:attrName>style.visibility</p:attrName>
                                        </p:attrNameLst>
                                      </p:cBhvr>
                                      <p:to>
                                        <p:strVal val="visible"/>
                                      </p:to>
                                    </p:set>
                                    <p:animEffect transition="in" filter="wipe(left)">
                                      <p:cBhvr>
                                        <p:cTn id="30" dur="500"/>
                                        <p:tgtEl>
                                          <p:spTgt spid="111619">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11619">
                                            <p:txEl>
                                              <p:pRg st="6" end="6"/>
                                            </p:txEl>
                                          </p:spTgt>
                                        </p:tgtEl>
                                        <p:attrNameLst>
                                          <p:attrName>style.visibility</p:attrName>
                                        </p:attrNameLst>
                                      </p:cBhvr>
                                      <p:to>
                                        <p:strVal val="visible"/>
                                      </p:to>
                                    </p:set>
                                    <p:animEffect transition="in" filter="wipe(left)">
                                      <p:cBhvr>
                                        <p:cTn id="35" dur="500"/>
                                        <p:tgtEl>
                                          <p:spTgt spid="111619">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11619">
                                            <p:txEl>
                                              <p:pRg st="7" end="7"/>
                                            </p:txEl>
                                          </p:spTgt>
                                        </p:tgtEl>
                                        <p:attrNameLst>
                                          <p:attrName>style.visibility</p:attrName>
                                        </p:attrNameLst>
                                      </p:cBhvr>
                                      <p:to>
                                        <p:strVal val="visible"/>
                                      </p:to>
                                    </p:set>
                                    <p:animEffect transition="in" filter="wipe(left)">
                                      <p:cBhvr>
                                        <p:cTn id="40" dur="500"/>
                                        <p:tgtEl>
                                          <p:spTgt spid="1116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Monday, Oct. 15, 2012</a:t>
            </a:r>
            <a:endParaRPr lang="en-US"/>
          </a:p>
        </p:txBody>
      </p:sp>
      <p:sp>
        <p:nvSpPr>
          <p:cNvPr id="4" name="Slide Number Placeholder 3"/>
          <p:cNvSpPr>
            <a:spLocks noGrp="1"/>
          </p:cNvSpPr>
          <p:nvPr>
            <p:ph type="sldNum" sz="quarter" idx="12"/>
          </p:nvPr>
        </p:nvSpPr>
        <p:spPr/>
        <p:txBody>
          <a:bodyPr/>
          <a:lstStyle/>
          <a:p>
            <a:pPr>
              <a:defRPr/>
            </a:pPr>
            <a:fld id="{623D45CD-16A2-224C-B70A-0D1B04896262}"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smtClean="0"/>
              <a:t>PHYS 3313-001, Fall 2012                      Dr. Jaehoon Yu</a:t>
            </a:r>
            <a:endParaRPr lang="en-US"/>
          </a:p>
        </p:txBody>
      </p:sp>
      <p:pic>
        <p:nvPicPr>
          <p:cNvPr id="7" name="Picture 6" descr="Screen Shot 2012-10-15 at 9.52.57 AM.png"/>
          <p:cNvPicPr>
            <a:picLocks noChangeAspect="1"/>
          </p:cNvPicPr>
          <p:nvPr/>
        </p:nvPicPr>
        <p:blipFill>
          <a:blip r:embed="rId2"/>
          <a:stretch>
            <a:fillRect/>
          </a:stretch>
        </p:blipFill>
        <p:spPr>
          <a:xfrm>
            <a:off x="0" y="0"/>
            <a:ext cx="9143999"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3400" dirty="0" smtClean="0">
                <a:ea typeface="ＭＳ Ｐゴシック" pitchFamily="-84" charset="-128"/>
                <a:cs typeface="ＭＳ Ｐゴシック" pitchFamily="-84" charset="-128"/>
              </a:rPr>
              <a:t>Special project #5</a:t>
            </a:r>
            <a:endParaRPr lang="en-US" sz="3400" dirty="0">
              <a:ea typeface="ＭＳ Ｐゴシック" pitchFamily="-84" charset="-128"/>
              <a:cs typeface="ＭＳ Ｐゴシック" pitchFamily="-84" charset="-128"/>
            </a:endParaRPr>
          </a:p>
        </p:txBody>
      </p:sp>
      <p:sp>
        <p:nvSpPr>
          <p:cNvPr id="18434" name="Rectangle 3"/>
          <p:cNvSpPr>
            <a:spLocks noGrp="1" noChangeArrowheads="1"/>
          </p:cNvSpPr>
          <p:nvPr>
            <p:ph type="subTitle" idx="1"/>
          </p:nvPr>
        </p:nvSpPr>
        <p:spPr>
          <a:xfrm>
            <a:off x="457200" y="685800"/>
            <a:ext cx="8001000" cy="5486400"/>
          </a:xfrm>
        </p:spPr>
        <p:txBody>
          <a:bodyPr/>
          <a:lstStyle/>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Prove that the wave function </a:t>
            </a:r>
            <a:r>
              <a:rPr lang="en-US" dirty="0" err="1" smtClean="0">
                <a:latin typeface="Symbol" charset="2"/>
                <a:ea typeface="ＭＳ Ｐゴシック" pitchFamily="-84" charset="-128"/>
                <a:cs typeface="Symbol" charset="2"/>
              </a:rPr>
              <a:t>Ψ</a:t>
            </a:r>
            <a:r>
              <a:rPr lang="en-US" dirty="0" smtClean="0">
                <a:ea typeface="ＭＳ Ｐゴシック" pitchFamily="-84" charset="-128"/>
                <a:cs typeface="ＭＳ Ｐゴシック" pitchFamily="-84" charset="-128"/>
              </a:rPr>
              <a:t>=</a:t>
            </a:r>
            <a:r>
              <a:rPr lang="en-US" dirty="0" err="1" smtClean="0">
                <a:ea typeface="ＭＳ Ｐゴシック" pitchFamily="-84" charset="-128"/>
                <a:cs typeface="ＭＳ Ｐゴシック" pitchFamily="-84" charset="-128"/>
              </a:rPr>
              <a:t>A[sin(kx-</a:t>
            </a:r>
            <a:r>
              <a:rPr lang="en-US" dirty="0" err="1" smtClean="0">
                <a:latin typeface="Symbol" charset="2"/>
                <a:ea typeface="ＭＳ Ｐゴシック" pitchFamily="-84" charset="-128"/>
                <a:cs typeface="Symbol" charset="2"/>
              </a:rPr>
              <a:t>ω</a:t>
            </a:r>
            <a:r>
              <a:rPr lang="en-US" dirty="0" err="1" smtClean="0">
                <a:ea typeface="ＭＳ Ｐゴシック" pitchFamily="-84" charset="-128"/>
                <a:cs typeface="ＭＳ Ｐゴシック" pitchFamily="-84" charset="-128"/>
              </a:rPr>
              <a:t>t)+icos(kx-</a:t>
            </a:r>
            <a:r>
              <a:rPr lang="en-US" dirty="0" err="1" smtClean="0">
                <a:latin typeface="Symbol" charset="2"/>
                <a:ea typeface="ＭＳ Ｐゴシック" pitchFamily="-84" charset="-128"/>
                <a:cs typeface="Symbol" charset="2"/>
              </a:rPr>
              <a:t>ω</a:t>
            </a:r>
            <a:r>
              <a:rPr lang="en-US" dirty="0" err="1" smtClean="0">
                <a:ea typeface="ＭＳ Ｐゴシック" pitchFamily="-84" charset="-128"/>
                <a:cs typeface="ＭＳ Ｐゴシック" pitchFamily="-84" charset="-128"/>
              </a:rPr>
              <a:t>t</a:t>
            </a:r>
            <a:r>
              <a:rPr lang="en-US" dirty="0" smtClean="0">
                <a:ea typeface="ＭＳ Ｐゴシック" pitchFamily="-84" charset="-128"/>
                <a:cs typeface="ＭＳ Ｐゴシック" pitchFamily="-84" charset="-128"/>
              </a:rPr>
              <a:t>)] is a good solution for the time-dependent</a:t>
            </a:r>
            <a:r>
              <a:rPr lang="en-US" dirty="0" smtClean="0">
                <a:ea typeface="ＭＳ Ｐゴシック" pitchFamily="-84" charset="-128"/>
                <a:cs typeface="ＭＳ Ｐゴシック" pitchFamily="-84" charset="-128"/>
              </a:rPr>
              <a:t> </a:t>
            </a:r>
            <a:r>
              <a:rPr lang="en-US" dirty="0">
                <a:ea typeface="ＭＳ Ｐゴシック" pitchFamily="-84" charset="-128"/>
                <a:cs typeface="ＭＳ Ｐゴシック" pitchFamily="-84" charset="-128"/>
              </a:rPr>
              <a:t>Schrödinger wave </a:t>
            </a:r>
            <a:r>
              <a:rPr lang="en-US" dirty="0" smtClean="0">
                <a:ea typeface="ＭＳ Ｐゴシック" pitchFamily="-84" charset="-128"/>
                <a:cs typeface="ＭＳ Ｐゴシック" pitchFamily="-84" charset="-128"/>
              </a:rPr>
              <a:t>equation.  Do </a:t>
            </a:r>
            <a:r>
              <a:rPr lang="en-US" dirty="0" smtClean="0">
                <a:ea typeface="ＭＳ Ｐゴシック" pitchFamily="-84" charset="-128"/>
                <a:cs typeface="ＭＳ Ｐゴシック" pitchFamily="-84" charset="-128"/>
              </a:rPr>
              <a:t>NOT</a:t>
            </a:r>
            <a:r>
              <a:rPr lang="en-US" dirty="0" smtClean="0">
                <a:ea typeface="ＭＳ Ｐゴシック" pitchFamily="-84" charset="-128"/>
                <a:cs typeface="ＭＳ Ｐゴシック" pitchFamily="-84" charset="-128"/>
              </a:rPr>
              <a:t> use the exponential expression of the wave </a:t>
            </a:r>
            <a:r>
              <a:rPr lang="en-US" dirty="0" smtClean="0">
                <a:ea typeface="ＭＳ Ｐゴシック" pitchFamily="-84" charset="-128"/>
                <a:cs typeface="ＭＳ Ｐゴシック" pitchFamily="-84" charset="-128"/>
              </a:rPr>
              <a:t>function. (10 points)</a:t>
            </a:r>
            <a:endParaRPr lang="en-US" dirty="0" smtClean="0">
              <a:ea typeface="ＭＳ Ｐゴシック" pitchFamily="-84" charset="-128"/>
              <a:cs typeface="ＭＳ Ｐゴシック" pitchFamily="-84" charset="-128"/>
            </a:endParaRPr>
          </a:p>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Determine whether or not</a:t>
            </a:r>
            <a:r>
              <a:rPr lang="en-US" dirty="0" smtClean="0">
                <a:ea typeface="ＭＳ Ｐゴシック" pitchFamily="-84" charset="-128"/>
                <a:cs typeface="ＭＳ Ｐゴシック" pitchFamily="-84" charset="-128"/>
              </a:rPr>
              <a:t> the </a:t>
            </a:r>
            <a:r>
              <a:rPr lang="en-US" dirty="0" smtClean="0">
                <a:ea typeface="ＭＳ Ｐゴシック" pitchFamily="-84" charset="-128"/>
                <a:cs typeface="ＭＳ Ｐゴシック" pitchFamily="-84" charset="-128"/>
              </a:rPr>
              <a:t>wave function </a:t>
            </a:r>
            <a:r>
              <a:rPr lang="en-US" dirty="0" err="1" smtClean="0">
                <a:latin typeface="Symbol" charset="2"/>
                <a:ea typeface="ＭＳ Ｐゴシック" pitchFamily="-84" charset="-128"/>
                <a:cs typeface="Symbol" charset="2"/>
              </a:rPr>
              <a:t>Ψ</a:t>
            </a:r>
            <a:r>
              <a:rPr lang="en-US" dirty="0" smtClean="0">
                <a:ea typeface="ＭＳ Ｐゴシック" pitchFamily="-84" charset="-128"/>
                <a:cs typeface="ＭＳ Ｐゴシック" pitchFamily="-84" charset="-128"/>
              </a:rPr>
              <a:t>=</a:t>
            </a:r>
            <a:r>
              <a:rPr lang="en-US" dirty="0" err="1" smtClean="0">
                <a:ea typeface="ＭＳ Ｐゴシック" pitchFamily="-84" charset="-128"/>
                <a:cs typeface="ＭＳ Ｐゴシック" pitchFamily="-84" charset="-128"/>
              </a:rPr>
              <a:t>Ae</a:t>
            </a:r>
            <a:r>
              <a:rPr lang="en-US" baseline="30000" dirty="0" err="1" smtClean="0">
                <a:ea typeface="ＭＳ Ｐゴシック" pitchFamily="-84" charset="-128"/>
                <a:cs typeface="ＭＳ Ｐゴシック" pitchFamily="-84" charset="-128"/>
              </a:rPr>
              <a:t>-</a:t>
            </a:r>
            <a:r>
              <a:rPr lang="en-US" baseline="30000" dirty="0" err="1" smtClean="0">
                <a:latin typeface="Symbol" charset="2"/>
                <a:ea typeface="ＭＳ Ｐゴシック" pitchFamily="-84" charset="-128"/>
                <a:cs typeface="Symbol" charset="2"/>
              </a:rPr>
              <a:t>α</a:t>
            </a:r>
            <a:r>
              <a:rPr lang="en-US" baseline="30000" dirty="0" err="1" smtClean="0">
                <a:ea typeface="ＭＳ Ｐゴシック" pitchFamily="-84" charset="-128"/>
                <a:cs typeface="ＭＳ Ｐゴシック" pitchFamily="-84" charset="-128"/>
              </a:rPr>
              <a:t>|x</a:t>
            </a:r>
            <a:r>
              <a:rPr lang="en-US" baseline="30000" dirty="0" smtClean="0">
                <a:ea typeface="ＭＳ Ｐゴシック" pitchFamily="-84" charset="-128"/>
                <a:cs typeface="ＭＳ Ｐゴシック" pitchFamily="-84" charset="-128"/>
              </a:rPr>
              <a:t>|</a:t>
            </a:r>
            <a:r>
              <a:rPr lang="en-US" dirty="0" smtClean="0">
                <a:ea typeface="ＭＳ Ｐゴシック" pitchFamily="-84" charset="-128"/>
                <a:cs typeface="ＭＳ Ｐゴシック" pitchFamily="-84" charset="-128"/>
              </a:rPr>
              <a:t> satisfy the </a:t>
            </a:r>
            <a:r>
              <a:rPr lang="en-US" dirty="0" smtClean="0">
                <a:ea typeface="ＭＳ Ｐゴシック" pitchFamily="-84" charset="-128"/>
                <a:cs typeface="ＭＳ Ｐゴシック" pitchFamily="-84" charset="-128"/>
              </a:rPr>
              <a:t>time-dependent Schrödinger wave equation</a:t>
            </a:r>
            <a:r>
              <a:rPr lang="en-US" dirty="0" smtClean="0">
                <a:ea typeface="ＭＳ Ｐゴシック" pitchFamily="-84" charset="-128"/>
                <a:cs typeface="ＭＳ Ｐゴシック" pitchFamily="-84" charset="-128"/>
              </a:rPr>
              <a:t>. (10 points)</a:t>
            </a:r>
          </a:p>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Due for this special project is Monday, Oct. 22.</a:t>
            </a:r>
          </a:p>
          <a:p>
            <a:pPr marL="342900" indent="-342900" algn="l" eaLnBrk="1" hangingPunct="1">
              <a:buFont typeface="Wingdings" pitchFamily="-84" charset="2"/>
              <a:buChar char="n"/>
            </a:pPr>
            <a:r>
              <a:rPr lang="en-US" dirty="0" smtClean="0">
                <a:ea typeface="ＭＳ Ｐゴシック" pitchFamily="-84" charset="-128"/>
                <a:cs typeface="ＭＳ Ｐゴシック" pitchFamily="-84" charset="-128"/>
              </a:rPr>
              <a:t>You MUST have your own answers!</a:t>
            </a:r>
          </a:p>
          <a:p>
            <a:pPr marL="342900" indent="-342900" algn="l" eaLnBrk="1" hangingPunct="1">
              <a:buFont typeface="Wingdings" pitchFamily="-84" charset="2"/>
              <a:buChar char="n"/>
            </a:pPr>
            <a:endParaRPr lang="en-US" sz="3600"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Monday, Oct. 15, 2012</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4</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left)">
                                      <p:cBhvr>
                                        <p:cTn id="7" dur="500"/>
                                        <p:tgtEl>
                                          <p:spTgt spid="184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wipe(left)">
                                      <p:cBhvr>
                                        <p:cTn id="12" dur="500"/>
                                        <p:tgtEl>
                                          <p:spTgt spid="1843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8434">
                                            <p:txEl>
                                              <p:pRg st="2" end="2"/>
                                            </p:txEl>
                                          </p:spTgt>
                                        </p:tgtEl>
                                        <p:attrNameLst>
                                          <p:attrName>style.visibility</p:attrName>
                                        </p:attrNameLst>
                                      </p:cBhvr>
                                      <p:to>
                                        <p:strVal val="visible"/>
                                      </p:to>
                                    </p:set>
                                    <p:animEffect transition="in" filter="wipe(left)">
                                      <p:cBhvr>
                                        <p:cTn id="17" dur="500"/>
                                        <p:tgtEl>
                                          <p:spTgt spid="1843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8434">
                                            <p:txEl>
                                              <p:pRg st="3" end="3"/>
                                            </p:txEl>
                                          </p:spTgt>
                                        </p:tgtEl>
                                        <p:attrNameLst>
                                          <p:attrName>style.visibility</p:attrName>
                                        </p:attrNameLst>
                                      </p:cBhvr>
                                      <p:to>
                                        <p:strVal val="visible"/>
                                      </p:to>
                                    </p:set>
                                    <p:animEffect transition="in" filter="wipe(left)">
                                      <p:cBhvr>
                                        <p:cTn id="22" dur="500"/>
                                        <p:tgtEl>
                                          <p:spTgt spid="1843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3400" dirty="0" smtClean="0">
                <a:ea typeface="ＭＳ Ｐゴシック" pitchFamily="-84" charset="-128"/>
                <a:cs typeface="ＭＳ Ｐゴシック" pitchFamily="-84" charset="-128"/>
              </a:rPr>
              <a:t>The </a:t>
            </a:r>
            <a:r>
              <a:rPr lang="en-US" sz="3400" dirty="0">
                <a:ea typeface="ＭＳ Ｐゴシック" pitchFamily="-84" charset="-128"/>
                <a:cs typeface="ＭＳ Ｐゴシック" pitchFamily="-84" charset="-128"/>
              </a:rPr>
              <a:t>Schrödinger Wave Equation</a:t>
            </a:r>
          </a:p>
        </p:txBody>
      </p:sp>
      <p:sp>
        <p:nvSpPr>
          <p:cNvPr id="18434" name="Rectangle 3"/>
          <p:cNvSpPr>
            <a:spLocks noGrp="1" noChangeArrowheads="1"/>
          </p:cNvSpPr>
          <p:nvPr>
            <p:ph type="subTitle" idx="1"/>
          </p:nvPr>
        </p:nvSpPr>
        <p:spPr>
          <a:xfrm>
            <a:off x="457200" y="685800"/>
            <a:ext cx="8001000" cy="4114800"/>
          </a:xfrm>
        </p:spPr>
        <p:txBody>
          <a:bodyPr/>
          <a:lstStyle/>
          <a:p>
            <a:pPr marL="342900" indent="-342900" algn="l" eaLnBrk="1" hangingPunct="1">
              <a:buFont typeface="Wingdings" pitchFamily="-84" charset="2"/>
              <a:buChar char="n"/>
            </a:pPr>
            <a:r>
              <a:rPr lang="en-US" sz="2800" dirty="0">
                <a:ea typeface="ＭＳ Ｐゴシック" pitchFamily="-84" charset="-128"/>
                <a:cs typeface="ＭＳ Ｐゴシック" pitchFamily="-84" charset="-128"/>
              </a:rPr>
              <a:t>The Schrödinger wave equation in its time-dependent form for a particle of energy </a:t>
            </a:r>
            <a:r>
              <a:rPr lang="en-US" sz="2800" i="1" dirty="0">
                <a:ea typeface="ＭＳ Ｐゴシック" pitchFamily="-84" charset="-128"/>
                <a:cs typeface="ＭＳ Ｐゴシック" pitchFamily="-84" charset="-128"/>
              </a:rPr>
              <a:t>E</a:t>
            </a:r>
            <a:r>
              <a:rPr lang="en-US" sz="2800" dirty="0">
                <a:ea typeface="ＭＳ Ｐゴシック" pitchFamily="-84" charset="-128"/>
                <a:cs typeface="ＭＳ Ｐゴシック" pitchFamily="-84" charset="-128"/>
              </a:rPr>
              <a:t> moving in a potential </a:t>
            </a:r>
            <a:r>
              <a:rPr lang="en-US" sz="2800" i="1" dirty="0">
                <a:ea typeface="ＭＳ Ｐゴシック" pitchFamily="-84" charset="-128"/>
                <a:cs typeface="ＭＳ Ｐゴシック" pitchFamily="-84" charset="-128"/>
              </a:rPr>
              <a:t>V</a:t>
            </a:r>
            <a:r>
              <a:rPr lang="en-US" sz="2800" dirty="0">
                <a:ea typeface="ＭＳ Ｐゴシック" pitchFamily="-84" charset="-128"/>
                <a:cs typeface="ＭＳ Ｐゴシック" pitchFamily="-84" charset="-128"/>
              </a:rPr>
              <a:t> in one dimension is</a:t>
            </a:r>
            <a:endParaRPr lang="en-US" sz="2800" dirty="0" smtClean="0">
              <a:ea typeface="ＭＳ Ｐゴシック" pitchFamily="-84" charset="-128"/>
              <a:cs typeface="ＭＳ Ｐゴシック" pitchFamily="-84" charset="-128"/>
            </a:endParaRPr>
          </a:p>
          <a:p>
            <a:pPr marL="342900" indent="-342900" algn="l" eaLnBrk="1" hangingPunct="1">
              <a:buNone/>
            </a:pPr>
            <a:endParaRPr lang="en-US" sz="2800" dirty="0" smtClean="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342900" indent="-342900" algn="l" eaLnBrk="1" hangingPunct="1">
              <a:buFont typeface="Wingdings" pitchFamily="-84" charset="2"/>
              <a:buChar char="n"/>
            </a:pPr>
            <a:r>
              <a:rPr lang="en-US" sz="2800" dirty="0">
                <a:ea typeface="ＭＳ Ｐゴシック" pitchFamily="-84" charset="-128"/>
                <a:cs typeface="ＭＳ Ｐゴシック" pitchFamily="-84" charset="-128"/>
              </a:rPr>
              <a:t>The extension into three dimensions is</a:t>
            </a: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smtClean="0">
              <a:ea typeface="ＭＳ Ｐゴシック" pitchFamily="-84" charset="-128"/>
              <a:cs typeface="ＭＳ Ｐゴシック" pitchFamily="-84" charset="-128"/>
            </a:endParaRPr>
          </a:p>
          <a:p>
            <a:pPr marL="342900" indent="-342900" algn="l" eaLnBrk="1" hangingPunct="1"/>
            <a:r>
              <a:rPr lang="en-US" sz="2800" dirty="0" smtClean="0">
                <a:ea typeface="ＭＳ Ｐゴシック" pitchFamily="-84" charset="-128"/>
                <a:cs typeface="ＭＳ Ｐゴシック" pitchFamily="-84" charset="-128"/>
              </a:rPr>
              <a:t>where	     </a:t>
            </a:r>
            <a:r>
              <a:rPr lang="en-US" sz="2800" dirty="0">
                <a:ea typeface="ＭＳ Ｐゴシック" pitchFamily="-84" charset="-128"/>
                <a:cs typeface="ＭＳ Ｐゴシック" pitchFamily="-84" charset="-128"/>
              </a:rPr>
              <a:t>is an imaginary number</a:t>
            </a:r>
            <a:endParaRPr lang="en-US" sz="2800" i="1" dirty="0">
              <a:latin typeface="Harlow Solid Italic" pitchFamily="82" charset="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dirty="0">
              <a:ea typeface="ＭＳ Ｐゴシック" pitchFamily="-84" charset="-128"/>
              <a:cs typeface="ＭＳ Ｐゴシック" pitchFamily="-84" charset="-128"/>
            </a:endParaRPr>
          </a:p>
        </p:txBody>
      </p:sp>
      <p:pic>
        <p:nvPicPr>
          <p:cNvPr id="18437" name="Picture 15"/>
          <p:cNvPicPr preferRelativeResize="0">
            <a:picLocks noChangeAspect="1" noChangeArrowheads="1"/>
          </p:cNvPicPr>
          <p:nvPr/>
        </p:nvPicPr>
        <p:blipFill>
          <a:blip r:embed="rId3"/>
          <a:srcRect/>
          <a:stretch>
            <a:fillRect/>
          </a:stretch>
        </p:blipFill>
        <p:spPr bwMode="auto">
          <a:xfrm>
            <a:off x="1898650" y="5273675"/>
            <a:ext cx="768350" cy="288925"/>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Monday, Oct. 15, 2012</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10" name="Object 9"/>
          <p:cNvGraphicFramePr>
            <a:graphicFrameLocks noChangeAspect="1"/>
          </p:cNvGraphicFramePr>
          <p:nvPr/>
        </p:nvGraphicFramePr>
        <p:xfrm>
          <a:off x="2133600" y="2057400"/>
          <a:ext cx="5486400" cy="928468"/>
        </p:xfrm>
        <a:graphic>
          <a:graphicData uri="http://schemas.openxmlformats.org/presentationml/2006/ole">
            <p:oleObj spid="_x0000_s496642" name="Equation" r:id="rId4" imgW="2476500" imgH="419100" progId="Equation.DSMT4">
              <p:embed/>
            </p:oleObj>
          </a:graphicData>
        </a:graphic>
      </p:graphicFrame>
      <p:graphicFrame>
        <p:nvGraphicFramePr>
          <p:cNvPr id="21507" name="Object 3"/>
          <p:cNvGraphicFramePr>
            <a:graphicFrameLocks noChangeAspect="1"/>
          </p:cNvGraphicFramePr>
          <p:nvPr/>
        </p:nvGraphicFramePr>
        <p:xfrm>
          <a:off x="1367883" y="3810000"/>
          <a:ext cx="7090317" cy="1066800"/>
        </p:xfrm>
        <a:graphic>
          <a:graphicData uri="http://schemas.openxmlformats.org/presentationml/2006/ole">
            <p:oleObj spid="_x0000_s496643" name="Equation" r:id="rId5" imgW="3124200" imgH="4699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left)">
                                      <p:cBhvr>
                                        <p:cTn id="7" dur="500"/>
                                        <p:tgtEl>
                                          <p:spTgt spid="184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8434">
                                            <p:txEl>
                                              <p:pRg st="3" end="3"/>
                                            </p:txEl>
                                          </p:spTgt>
                                        </p:tgtEl>
                                        <p:attrNameLst>
                                          <p:attrName>style.visibility</p:attrName>
                                        </p:attrNameLst>
                                      </p:cBhvr>
                                      <p:to>
                                        <p:strVal val="visible"/>
                                      </p:to>
                                    </p:set>
                                    <p:animEffect transition="in" filter="wipe(left)">
                                      <p:cBhvr>
                                        <p:cTn id="17" dur="500"/>
                                        <p:tgtEl>
                                          <p:spTgt spid="1843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507"/>
                                        </p:tgtEl>
                                        <p:attrNameLst>
                                          <p:attrName>style.visibility</p:attrName>
                                        </p:attrNameLst>
                                      </p:cBhvr>
                                      <p:to>
                                        <p:strVal val="visible"/>
                                      </p:to>
                                    </p:set>
                                    <p:animEffect transition="in" filter="wipe(left)">
                                      <p:cBhvr>
                                        <p:cTn id="22" dur="500"/>
                                        <p:tgtEl>
                                          <p:spTgt spid="2150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8434">
                                            <p:txEl>
                                              <p:pRg st="7" end="7"/>
                                            </p:txEl>
                                          </p:spTgt>
                                        </p:tgtEl>
                                        <p:attrNameLst>
                                          <p:attrName>style.visibility</p:attrName>
                                        </p:attrNameLst>
                                      </p:cBhvr>
                                      <p:to>
                                        <p:strVal val="visible"/>
                                      </p:to>
                                    </p:set>
                                    <p:animEffect transition="in" filter="wipe(left)">
                                      <p:cBhvr>
                                        <p:cTn id="27" dur="500"/>
                                        <p:tgtEl>
                                          <p:spTgt spid="18434">
                                            <p:txEl>
                                              <p:pRg st="7" end="7"/>
                                            </p:txEl>
                                          </p:spTgt>
                                        </p:tgtEl>
                                      </p:cBhvr>
                                    </p:animEffect>
                                  </p:childTnLst>
                                </p:cTn>
                              </p:par>
                              <p:par>
                                <p:cTn id="28" presetID="22" presetClass="entr" presetSubtype="8" fill="hold" nodeType="withEffect">
                                  <p:stCondLst>
                                    <p:cond delay="0"/>
                                  </p:stCondLst>
                                  <p:childTnLst>
                                    <p:set>
                                      <p:cBhvr>
                                        <p:cTn id="29" dur="1" fill="hold">
                                          <p:stCondLst>
                                            <p:cond delay="0"/>
                                          </p:stCondLst>
                                        </p:cTn>
                                        <p:tgtEl>
                                          <p:spTgt spid="18437"/>
                                        </p:tgtEl>
                                        <p:attrNameLst>
                                          <p:attrName>style.visibility</p:attrName>
                                        </p:attrNameLst>
                                      </p:cBhvr>
                                      <p:to>
                                        <p:strVal val="visible"/>
                                      </p:to>
                                    </p:set>
                                    <p:animEffect transition="in" filter="wipe(left)">
                                      <p:cBhvr>
                                        <p:cTn id="30" dur="5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534400" cy="1371600"/>
          </a:xfrm>
        </p:spPr>
        <p:txBody>
          <a:bodyPr/>
          <a:lstStyle/>
          <a:p>
            <a:pPr marL="0" indent="0" eaLnBrk="1" hangingPunct="1">
              <a:spcBef>
                <a:spcPts val="0"/>
              </a:spcBef>
              <a:buNone/>
            </a:pPr>
            <a:r>
              <a:rPr lang="en-US" sz="2000" dirty="0" smtClean="0">
                <a:cs typeface="ＭＳ Ｐゴシック" pitchFamily="-84" charset="-128"/>
              </a:rPr>
              <a:t>The wave equation must be linear so that we can use the superposition principle to.  Prove that the wave function in Schrodinger equation is linear by showing that it is satisfied for the wave equation </a:t>
            </a:r>
            <a:r>
              <a:rPr lang="en-US" sz="2000" dirty="0" err="1" smtClean="0">
                <a:latin typeface="Symbol" charset="2"/>
                <a:cs typeface="Symbol" charset="2"/>
              </a:rPr>
              <a:t>Ψ</a:t>
            </a:r>
            <a:r>
              <a:rPr lang="en-US" sz="2000" dirty="0" smtClean="0">
                <a:latin typeface="Symbol" charset="2"/>
                <a:cs typeface="Symbol" charset="2"/>
              </a:rPr>
              <a:t> (</a:t>
            </a:r>
            <a:r>
              <a:rPr lang="en-US" sz="2000" dirty="0" err="1" smtClean="0">
                <a:latin typeface="Symbol" charset="2"/>
                <a:cs typeface="Symbol" charset="2"/>
              </a:rPr>
              <a:t>x,t</a:t>
            </a:r>
            <a:r>
              <a:rPr lang="en-US" sz="2000" dirty="0" smtClean="0">
                <a:latin typeface="Symbol" charset="2"/>
                <a:cs typeface="Symbol" charset="2"/>
              </a:rPr>
              <a:t>)=aΨ</a:t>
            </a:r>
            <a:r>
              <a:rPr lang="en-US" sz="2000" baseline="-25000" dirty="0" smtClean="0">
                <a:latin typeface="Symbol" charset="2"/>
                <a:cs typeface="Symbol" charset="2"/>
              </a:rPr>
              <a:t>1</a:t>
            </a:r>
            <a:r>
              <a:rPr lang="en-US" sz="2000" dirty="0" smtClean="0">
                <a:latin typeface="Symbol" charset="2"/>
                <a:cs typeface="Symbol" charset="2"/>
              </a:rPr>
              <a:t> (x,t)+bΨ</a:t>
            </a:r>
            <a:r>
              <a:rPr lang="en-US" sz="2000" baseline="-25000" dirty="0" smtClean="0">
                <a:latin typeface="Symbol" charset="2"/>
                <a:cs typeface="Symbol" charset="2"/>
              </a:rPr>
              <a:t>2 </a:t>
            </a:r>
            <a:r>
              <a:rPr lang="en-US" sz="2000" dirty="0" smtClean="0">
                <a:latin typeface="Symbol" charset="2"/>
                <a:cs typeface="Symbol" charset="2"/>
              </a:rPr>
              <a:t>(</a:t>
            </a:r>
            <a:r>
              <a:rPr lang="en-US" sz="2000" dirty="0" err="1" smtClean="0">
                <a:latin typeface="Symbol" charset="2"/>
                <a:cs typeface="Symbol" charset="2"/>
              </a:rPr>
              <a:t>x,t</a:t>
            </a:r>
            <a:r>
              <a:rPr lang="en-US" sz="2000" dirty="0" smtClean="0">
                <a:latin typeface="Symbol" charset="2"/>
                <a:cs typeface="Symbol" charset="2"/>
              </a:rPr>
              <a:t>) </a:t>
            </a:r>
            <a:r>
              <a:rPr lang="en-US" sz="2000" dirty="0" smtClean="0">
                <a:latin typeface="+mj-lt"/>
                <a:cs typeface="Symbol" charset="2"/>
              </a:rPr>
              <a:t>where a and </a:t>
            </a:r>
            <a:r>
              <a:rPr lang="en-US" sz="2000" dirty="0" err="1" smtClean="0">
                <a:latin typeface="+mj-lt"/>
                <a:cs typeface="Symbol" charset="2"/>
              </a:rPr>
              <a:t>b</a:t>
            </a:r>
            <a:r>
              <a:rPr lang="en-US" sz="2000" dirty="0" smtClean="0">
                <a:latin typeface="+mj-lt"/>
                <a:cs typeface="Symbol" charset="2"/>
              </a:rPr>
              <a:t> are constants and </a:t>
            </a:r>
            <a:r>
              <a:rPr lang="en-US" sz="2000" dirty="0" smtClean="0">
                <a:latin typeface="Symbol" charset="2"/>
                <a:cs typeface="Symbol" charset="2"/>
              </a:rPr>
              <a:t>Ψ</a:t>
            </a:r>
            <a:r>
              <a:rPr lang="en-US" sz="2000" baseline="-25000" dirty="0" smtClean="0">
                <a:latin typeface="Symbol" charset="2"/>
                <a:cs typeface="Symbol" charset="2"/>
              </a:rPr>
              <a:t>1</a:t>
            </a:r>
            <a:r>
              <a:rPr lang="en-US" sz="2000" dirty="0" smtClean="0">
                <a:latin typeface="Symbol" charset="2"/>
                <a:cs typeface="Symbol" charset="2"/>
              </a:rPr>
              <a:t> (</a:t>
            </a:r>
            <a:r>
              <a:rPr lang="en-US" sz="2000" dirty="0" err="1" smtClean="0">
                <a:latin typeface="Symbol" charset="2"/>
                <a:cs typeface="Symbol" charset="2"/>
              </a:rPr>
              <a:t>x,t</a:t>
            </a:r>
            <a:r>
              <a:rPr lang="en-US" sz="2000" dirty="0" smtClean="0">
                <a:latin typeface="Symbol" charset="2"/>
                <a:cs typeface="Symbol" charset="2"/>
              </a:rPr>
              <a:t>) </a:t>
            </a:r>
            <a:r>
              <a:rPr lang="en-US" sz="2000" dirty="0" smtClean="0">
                <a:cs typeface="Symbol" charset="2"/>
              </a:rPr>
              <a:t>and</a:t>
            </a:r>
            <a:r>
              <a:rPr lang="en-US" sz="2000" dirty="0" smtClean="0">
                <a:latin typeface="Symbol" charset="2"/>
                <a:cs typeface="Symbol" charset="2"/>
              </a:rPr>
              <a:t> Ψ</a:t>
            </a:r>
            <a:r>
              <a:rPr lang="en-US" sz="2000" baseline="-25000" dirty="0" smtClean="0">
                <a:latin typeface="Symbol" charset="2"/>
                <a:cs typeface="Symbol" charset="2"/>
              </a:rPr>
              <a:t>2</a:t>
            </a:r>
            <a:r>
              <a:rPr lang="en-US" sz="2000" dirty="0" smtClean="0">
                <a:latin typeface="Symbol" charset="2"/>
                <a:cs typeface="Symbol" charset="2"/>
              </a:rPr>
              <a:t> (</a:t>
            </a:r>
            <a:r>
              <a:rPr lang="en-US" sz="2000" dirty="0" err="1" smtClean="0">
                <a:latin typeface="Symbol" charset="2"/>
                <a:cs typeface="Symbol" charset="2"/>
              </a:rPr>
              <a:t>x,t</a:t>
            </a:r>
            <a:r>
              <a:rPr lang="en-US" sz="2000" dirty="0" smtClean="0">
                <a:latin typeface="Symbol" charset="2"/>
                <a:cs typeface="Symbol" charset="2"/>
              </a:rPr>
              <a:t>) </a:t>
            </a:r>
            <a:r>
              <a:rPr lang="en-US" sz="2000" dirty="0" smtClean="0">
                <a:cs typeface="Symbol" charset="2"/>
              </a:rPr>
              <a:t>describe two waves each satisfying the Schrodinger Eq.</a:t>
            </a:r>
            <a:endParaRPr lang="en-US" sz="20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dirty="0" smtClean="0">
                <a:cs typeface="ＭＳ Ｐゴシック" pitchFamily="-84" charset="-128"/>
              </a:rPr>
              <a:t>Ex 6.1: Wave equation and Superposition</a:t>
            </a:r>
            <a:endParaRPr lang="en-US" sz="4000"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Monday, Oct. 15, 2012</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6</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16777" name="Object 9"/>
          <p:cNvGraphicFramePr>
            <a:graphicFrameLocks noChangeAspect="1"/>
          </p:cNvGraphicFramePr>
          <p:nvPr/>
        </p:nvGraphicFramePr>
        <p:xfrm>
          <a:off x="449263" y="2209006"/>
          <a:ext cx="1395412" cy="285750"/>
        </p:xfrm>
        <a:graphic>
          <a:graphicData uri="http://schemas.openxmlformats.org/presentationml/2006/ole">
            <p:oleObj spid="_x0000_s488450" name="Equation" r:id="rId3" imgW="990600" imgH="203200" progId="Equation.DSMT4">
              <p:embed/>
            </p:oleObj>
          </a:graphicData>
        </a:graphic>
      </p:graphicFrame>
      <p:graphicFrame>
        <p:nvGraphicFramePr>
          <p:cNvPr id="488459" name="Object 11"/>
          <p:cNvGraphicFramePr>
            <a:graphicFrameLocks noChangeAspect="1"/>
          </p:cNvGraphicFramePr>
          <p:nvPr/>
        </p:nvGraphicFramePr>
        <p:xfrm>
          <a:off x="449263" y="2699067"/>
          <a:ext cx="3417887" cy="552450"/>
        </p:xfrm>
        <a:graphic>
          <a:graphicData uri="http://schemas.openxmlformats.org/presentationml/2006/ole">
            <p:oleObj spid="_x0000_s488459" name="Equation" r:id="rId4" imgW="2425700" imgH="393700" progId="Equation.DSMT4">
              <p:embed/>
            </p:oleObj>
          </a:graphicData>
        </a:graphic>
      </p:graphicFrame>
      <p:graphicFrame>
        <p:nvGraphicFramePr>
          <p:cNvPr id="488460" name="Object 12"/>
          <p:cNvGraphicFramePr>
            <a:graphicFrameLocks noChangeAspect="1"/>
          </p:cNvGraphicFramePr>
          <p:nvPr/>
        </p:nvGraphicFramePr>
        <p:xfrm>
          <a:off x="449263" y="3359784"/>
          <a:ext cx="3436937" cy="554037"/>
        </p:xfrm>
        <a:graphic>
          <a:graphicData uri="http://schemas.openxmlformats.org/presentationml/2006/ole">
            <p:oleObj spid="_x0000_s488460" name="Equation" r:id="rId5" imgW="2438400" imgH="393700" progId="Equation.DSMT4">
              <p:embed/>
            </p:oleObj>
          </a:graphicData>
        </a:graphic>
      </p:graphicFrame>
      <p:graphicFrame>
        <p:nvGraphicFramePr>
          <p:cNvPr id="488461" name="Object 13"/>
          <p:cNvGraphicFramePr>
            <a:graphicFrameLocks noChangeAspect="1"/>
          </p:cNvGraphicFramePr>
          <p:nvPr/>
        </p:nvGraphicFramePr>
        <p:xfrm>
          <a:off x="4759325" y="3336925"/>
          <a:ext cx="4079875" cy="625475"/>
        </p:xfrm>
        <a:graphic>
          <a:graphicData uri="http://schemas.openxmlformats.org/presentationml/2006/ole">
            <p:oleObj spid="_x0000_s488461" name="Equation" r:id="rId6" imgW="2895600" imgH="444500" progId="Equation.DSMT4">
              <p:embed/>
            </p:oleObj>
          </a:graphicData>
        </a:graphic>
      </p:graphicFrame>
      <p:graphicFrame>
        <p:nvGraphicFramePr>
          <p:cNvPr id="488462" name="Object 14"/>
          <p:cNvGraphicFramePr>
            <a:graphicFrameLocks noChangeAspect="1"/>
          </p:cNvGraphicFramePr>
          <p:nvPr/>
        </p:nvGraphicFramePr>
        <p:xfrm>
          <a:off x="542925" y="4038600"/>
          <a:ext cx="2200275" cy="590550"/>
        </p:xfrm>
        <a:graphic>
          <a:graphicData uri="http://schemas.openxmlformats.org/presentationml/2006/ole">
            <p:oleObj spid="_x0000_s488462" name="Equation" r:id="rId7" imgW="1562100" imgH="419100" progId="Equation.DSMT4">
              <p:embed/>
            </p:oleObj>
          </a:graphicData>
        </a:graphic>
      </p:graphicFrame>
      <p:graphicFrame>
        <p:nvGraphicFramePr>
          <p:cNvPr id="488463" name="Object 15"/>
          <p:cNvGraphicFramePr>
            <a:graphicFrameLocks noChangeAspect="1"/>
          </p:cNvGraphicFramePr>
          <p:nvPr/>
        </p:nvGraphicFramePr>
        <p:xfrm>
          <a:off x="449263" y="4792343"/>
          <a:ext cx="6280150" cy="661988"/>
        </p:xfrm>
        <a:graphic>
          <a:graphicData uri="http://schemas.openxmlformats.org/presentationml/2006/ole">
            <p:oleObj spid="_x0000_s488463" name="Equation" r:id="rId8" imgW="4457700" imgH="469900" progId="Equation.DSMT4">
              <p:embed/>
            </p:oleObj>
          </a:graphicData>
        </a:graphic>
      </p:graphicFrame>
      <p:graphicFrame>
        <p:nvGraphicFramePr>
          <p:cNvPr id="488464" name="Object 16"/>
          <p:cNvGraphicFramePr>
            <a:graphicFrameLocks noChangeAspect="1"/>
          </p:cNvGraphicFramePr>
          <p:nvPr/>
        </p:nvGraphicFramePr>
        <p:xfrm>
          <a:off x="449263" y="5562600"/>
          <a:ext cx="5888037" cy="661988"/>
        </p:xfrm>
        <a:graphic>
          <a:graphicData uri="http://schemas.openxmlformats.org/presentationml/2006/ole">
            <p:oleObj spid="_x0000_s488464" name="Equation" r:id="rId9" imgW="4178300" imgH="469900" progId="Equation.DSMT4">
              <p:embed/>
            </p:oleObj>
          </a:graphicData>
        </a:graphic>
      </p:graphicFrame>
      <p:graphicFrame>
        <p:nvGraphicFramePr>
          <p:cNvPr id="488465" name="Object 17"/>
          <p:cNvGraphicFramePr>
            <a:graphicFrameLocks noChangeAspect="1"/>
          </p:cNvGraphicFramePr>
          <p:nvPr/>
        </p:nvGraphicFramePr>
        <p:xfrm>
          <a:off x="2401888" y="2057400"/>
          <a:ext cx="2398712" cy="588963"/>
        </p:xfrm>
        <a:graphic>
          <a:graphicData uri="http://schemas.openxmlformats.org/presentationml/2006/ole">
            <p:oleObj spid="_x0000_s488465" name="Equation" r:id="rId10" imgW="1701800" imgH="419100" progId="Equation.DSMT4">
              <p:embed/>
            </p:oleObj>
          </a:graphicData>
        </a:graphic>
      </p:graphicFrame>
      <p:graphicFrame>
        <p:nvGraphicFramePr>
          <p:cNvPr id="488466" name="Object 18"/>
          <p:cNvGraphicFramePr>
            <a:graphicFrameLocks noChangeAspect="1"/>
          </p:cNvGraphicFramePr>
          <p:nvPr/>
        </p:nvGraphicFramePr>
        <p:xfrm>
          <a:off x="5456238" y="2057400"/>
          <a:ext cx="2468562" cy="588963"/>
        </p:xfrm>
        <a:graphic>
          <a:graphicData uri="http://schemas.openxmlformats.org/presentationml/2006/ole">
            <p:oleObj spid="_x0000_s488466" name="Equation" r:id="rId11" imgW="1752600" imgH="419100" progId="Equation.DSMT4">
              <p:embed/>
            </p:oleObj>
          </a:graphicData>
        </a:graphic>
      </p:graphicFrame>
      <p:sp>
        <p:nvSpPr>
          <p:cNvPr id="26" name="Right Arrow 25"/>
          <p:cNvSpPr/>
          <p:nvPr/>
        </p:nvSpPr>
        <p:spPr bwMode="auto">
          <a:xfrm>
            <a:off x="4114800" y="3352800"/>
            <a:ext cx="5334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7" name="Right Arrow 26"/>
          <p:cNvSpPr/>
          <p:nvPr/>
        </p:nvSpPr>
        <p:spPr bwMode="auto">
          <a:xfrm>
            <a:off x="2819400" y="4114800"/>
            <a:ext cx="1447800" cy="550247"/>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800000"/>
                </a:solidFill>
                <a:effectLst/>
                <a:latin typeface="+mn-lt"/>
              </a:rPr>
              <a:t>Rearrange</a:t>
            </a:r>
            <a:r>
              <a:rPr kumimoji="0" lang="en-US" sz="1200" b="1" i="0" u="none" strike="noStrike" cap="none" normalizeH="0" dirty="0" smtClean="0">
                <a:ln>
                  <a:noFill/>
                </a:ln>
                <a:solidFill>
                  <a:srgbClr val="800000"/>
                </a:solidFill>
                <a:effectLst/>
                <a:latin typeface="+mn-lt"/>
              </a:rPr>
              <a:t> terms</a:t>
            </a:r>
            <a:endParaRPr kumimoji="0" lang="en-US" sz="1200" b="1" i="0" u="none" strike="noStrike" cap="none" normalizeH="0" baseline="0" dirty="0" smtClean="0">
              <a:ln>
                <a:noFill/>
              </a:ln>
              <a:solidFill>
                <a:srgbClr val="800000"/>
              </a:solidFill>
              <a:effectLst/>
              <a:latin typeface="+mn-lt"/>
            </a:endParaRPr>
          </a:p>
        </p:txBody>
      </p:sp>
      <p:graphicFrame>
        <p:nvGraphicFramePr>
          <p:cNvPr id="488467" name="Object 19"/>
          <p:cNvGraphicFramePr>
            <a:graphicFrameLocks noChangeAspect="1"/>
          </p:cNvGraphicFramePr>
          <p:nvPr/>
        </p:nvGraphicFramePr>
        <p:xfrm>
          <a:off x="4338638" y="4038600"/>
          <a:ext cx="4652962" cy="661988"/>
        </p:xfrm>
        <a:graphic>
          <a:graphicData uri="http://schemas.openxmlformats.org/presentationml/2006/ole">
            <p:oleObj spid="_x0000_s488467" name="Equation" r:id="rId12" imgW="3302000" imgH="4699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wipe(left)">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16777"/>
                                        </p:tgtEl>
                                        <p:attrNameLst>
                                          <p:attrName>style.visibility</p:attrName>
                                        </p:attrNameLst>
                                      </p:cBhvr>
                                      <p:to>
                                        <p:strVal val="visible"/>
                                      </p:to>
                                    </p:set>
                                    <p:animEffect transition="in" filter="wipe(left)">
                                      <p:cBhvr>
                                        <p:cTn id="12" dur="500"/>
                                        <p:tgtEl>
                                          <p:spTgt spid="41677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88465"/>
                                        </p:tgtEl>
                                        <p:attrNameLst>
                                          <p:attrName>style.visibility</p:attrName>
                                        </p:attrNameLst>
                                      </p:cBhvr>
                                      <p:to>
                                        <p:strVal val="visible"/>
                                      </p:to>
                                    </p:set>
                                    <p:animEffect transition="in" filter="wipe(left)">
                                      <p:cBhvr>
                                        <p:cTn id="17" dur="500"/>
                                        <p:tgtEl>
                                          <p:spTgt spid="48846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88466"/>
                                        </p:tgtEl>
                                        <p:attrNameLst>
                                          <p:attrName>style.visibility</p:attrName>
                                        </p:attrNameLst>
                                      </p:cBhvr>
                                      <p:to>
                                        <p:strVal val="visible"/>
                                      </p:to>
                                    </p:set>
                                    <p:animEffect transition="in" filter="wipe(left)">
                                      <p:cBhvr>
                                        <p:cTn id="22" dur="500"/>
                                        <p:tgtEl>
                                          <p:spTgt spid="48846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88459"/>
                                        </p:tgtEl>
                                        <p:attrNameLst>
                                          <p:attrName>style.visibility</p:attrName>
                                        </p:attrNameLst>
                                      </p:cBhvr>
                                      <p:to>
                                        <p:strVal val="visible"/>
                                      </p:to>
                                    </p:set>
                                    <p:animEffect transition="in" filter="wipe(left)">
                                      <p:cBhvr>
                                        <p:cTn id="27" dur="500"/>
                                        <p:tgtEl>
                                          <p:spTgt spid="48845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88460"/>
                                        </p:tgtEl>
                                        <p:attrNameLst>
                                          <p:attrName>style.visibility</p:attrName>
                                        </p:attrNameLst>
                                      </p:cBhvr>
                                      <p:to>
                                        <p:strVal val="visible"/>
                                      </p:to>
                                    </p:set>
                                    <p:animEffect transition="in" filter="wipe(left)">
                                      <p:cBhvr>
                                        <p:cTn id="32" dur="500"/>
                                        <p:tgtEl>
                                          <p:spTgt spid="48846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left)">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88461"/>
                                        </p:tgtEl>
                                        <p:attrNameLst>
                                          <p:attrName>style.visibility</p:attrName>
                                        </p:attrNameLst>
                                      </p:cBhvr>
                                      <p:to>
                                        <p:strVal val="visible"/>
                                      </p:to>
                                    </p:set>
                                    <p:animEffect transition="in" filter="wipe(left)">
                                      <p:cBhvr>
                                        <p:cTn id="42" dur="500"/>
                                        <p:tgtEl>
                                          <p:spTgt spid="48846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88462"/>
                                        </p:tgtEl>
                                        <p:attrNameLst>
                                          <p:attrName>style.visibility</p:attrName>
                                        </p:attrNameLst>
                                      </p:cBhvr>
                                      <p:to>
                                        <p:strVal val="visible"/>
                                      </p:to>
                                    </p:set>
                                    <p:animEffect transition="in" filter="wipe(left)">
                                      <p:cBhvr>
                                        <p:cTn id="47" dur="500"/>
                                        <p:tgtEl>
                                          <p:spTgt spid="48846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left)">
                                      <p:cBhvr>
                                        <p:cTn id="52" dur="500"/>
                                        <p:tgtEl>
                                          <p:spTgt spid="2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488467"/>
                                        </p:tgtEl>
                                        <p:attrNameLst>
                                          <p:attrName>style.visibility</p:attrName>
                                        </p:attrNameLst>
                                      </p:cBhvr>
                                      <p:to>
                                        <p:strVal val="visible"/>
                                      </p:to>
                                    </p:set>
                                    <p:animEffect transition="in" filter="wipe(left)">
                                      <p:cBhvr>
                                        <p:cTn id="57" dur="500"/>
                                        <p:tgtEl>
                                          <p:spTgt spid="48846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488463"/>
                                        </p:tgtEl>
                                        <p:attrNameLst>
                                          <p:attrName>style.visibility</p:attrName>
                                        </p:attrNameLst>
                                      </p:cBhvr>
                                      <p:to>
                                        <p:strVal val="visible"/>
                                      </p:to>
                                    </p:set>
                                    <p:animEffect transition="in" filter="wipe(left)">
                                      <p:cBhvr>
                                        <p:cTn id="62" dur="500"/>
                                        <p:tgtEl>
                                          <p:spTgt spid="48846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488464"/>
                                        </p:tgtEl>
                                        <p:attrNameLst>
                                          <p:attrName>style.visibility</p:attrName>
                                        </p:attrNameLst>
                                      </p:cBhvr>
                                      <p:to>
                                        <p:strVal val="visible"/>
                                      </p:to>
                                    </p:set>
                                    <p:animEffect transition="in" filter="wipe(left)">
                                      <p:cBhvr>
                                        <p:cTn id="67" dur="500"/>
                                        <p:tgtEl>
                                          <p:spTgt spid="488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P spid="26" grpId="0" animBg="1"/>
      <p:bldP spid="27" grpId="0" animBg="1"/>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2"/>
          <p:cNvSpPr>
            <a:spLocks noGrp="1" noChangeArrowheads="1"/>
          </p:cNvSpPr>
          <p:nvPr>
            <p:ph type="ctrTitle"/>
          </p:nvPr>
        </p:nvSpPr>
        <p:spPr>
          <a:xfrm>
            <a:off x="457200" y="152400"/>
            <a:ext cx="8226425" cy="1066800"/>
          </a:xfrm>
        </p:spPr>
        <p:txBody>
          <a:bodyPr/>
          <a:lstStyle/>
          <a:p>
            <a:pPr algn="ctr" eaLnBrk="1" hangingPunct="1"/>
            <a:r>
              <a:rPr lang="en-US" sz="3600" dirty="0">
                <a:ea typeface="ＭＳ Ｐゴシック" pitchFamily="-84" charset="-128"/>
                <a:cs typeface="ＭＳ Ｐゴシック" pitchFamily="-84" charset="-128"/>
              </a:rPr>
              <a:t>General Solution of the Schrödinger Wave Equation</a:t>
            </a:r>
          </a:p>
        </p:txBody>
      </p:sp>
      <p:sp>
        <p:nvSpPr>
          <p:cNvPr id="19458" name="Rectangle 3"/>
          <p:cNvSpPr>
            <a:spLocks noGrp="1" noChangeArrowheads="1"/>
          </p:cNvSpPr>
          <p:nvPr>
            <p:ph type="subTitle" idx="1"/>
          </p:nvPr>
        </p:nvSpPr>
        <p:spPr>
          <a:xfrm>
            <a:off x="457200" y="1295400"/>
            <a:ext cx="7620000" cy="4572000"/>
          </a:xfrm>
        </p:spPr>
        <p:txBody>
          <a:bodyPr/>
          <a:lstStyle/>
          <a:p>
            <a:pPr marL="342900" indent="-342900" algn="l" eaLnBrk="1" hangingPunct="1">
              <a:buFont typeface="Wingdings" pitchFamily="-84" charset="2"/>
              <a:buChar char="n"/>
            </a:pPr>
            <a:r>
              <a:rPr lang="en-US" sz="2400" dirty="0">
                <a:ea typeface="ＭＳ Ｐゴシック" pitchFamily="-84" charset="-128"/>
                <a:cs typeface="ＭＳ Ｐゴシック" pitchFamily="-84" charset="-128"/>
              </a:rPr>
              <a:t>The </a:t>
            </a:r>
            <a:r>
              <a:rPr lang="en-US" sz="2400" b="1" dirty="0">
                <a:ea typeface="ＭＳ Ｐゴシック" pitchFamily="-84" charset="-128"/>
                <a:cs typeface="ＭＳ Ｐゴシック" pitchFamily="-84" charset="-128"/>
              </a:rPr>
              <a:t>general form </a:t>
            </a:r>
            <a:r>
              <a:rPr lang="en-US" sz="2400" dirty="0">
                <a:ea typeface="ＭＳ Ｐゴシック" pitchFamily="-84" charset="-128"/>
                <a:cs typeface="ＭＳ Ｐゴシック" pitchFamily="-84" charset="-128"/>
              </a:rPr>
              <a:t>of the </a:t>
            </a:r>
            <a:r>
              <a:rPr lang="en-US" sz="2400" b="1" dirty="0">
                <a:ea typeface="ＭＳ Ｐゴシック" pitchFamily="-84" charset="-128"/>
                <a:cs typeface="ＭＳ Ｐゴシック" pitchFamily="-84" charset="-128"/>
              </a:rPr>
              <a:t>solution of the Schrödinger wave equation is given by:</a:t>
            </a:r>
          </a:p>
          <a:p>
            <a:pPr marL="342900" indent="-342900" algn="l" eaLnBrk="1" hangingPunct="1">
              <a:buFont typeface="Wingdings" pitchFamily="-84" charset="2"/>
              <a:buChar char="n"/>
            </a:pPr>
            <a:endParaRPr lang="en-US" sz="24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400" dirty="0" smtClean="0">
              <a:ea typeface="ＭＳ Ｐゴシック" pitchFamily="-84" charset="-128"/>
              <a:cs typeface="ＭＳ Ｐゴシック" pitchFamily="-84" charset="-128"/>
            </a:endParaRPr>
          </a:p>
          <a:p>
            <a:pPr marL="342900" indent="-342900" algn="l" eaLnBrk="1" hangingPunct="1"/>
            <a:r>
              <a:rPr lang="en-US" sz="2400" dirty="0" smtClean="0">
                <a:ea typeface="ＭＳ Ｐゴシック" pitchFamily="-84" charset="-128"/>
                <a:cs typeface="ＭＳ Ｐゴシック" pitchFamily="-84" charset="-128"/>
              </a:rPr>
              <a:t>which </a:t>
            </a:r>
            <a:r>
              <a:rPr lang="en-US" sz="2400" dirty="0">
                <a:ea typeface="ＭＳ Ｐゴシック" pitchFamily="-84" charset="-128"/>
                <a:cs typeface="ＭＳ Ｐゴシック" pitchFamily="-84" charset="-128"/>
              </a:rPr>
              <a:t>also describes a wave</a:t>
            </a:r>
            <a:r>
              <a:rPr lang="en-US" sz="2400" dirty="0" smtClean="0">
                <a:ea typeface="ＭＳ Ｐゴシック" pitchFamily="-84" charset="-128"/>
                <a:cs typeface="ＭＳ Ｐゴシック" pitchFamily="-84" charset="-128"/>
              </a:rPr>
              <a:t> </a:t>
            </a:r>
            <a:r>
              <a:rPr lang="en-US" sz="2400" dirty="0" err="1" smtClean="0">
                <a:ea typeface="ＭＳ Ｐゴシック" pitchFamily="-84" charset="-128"/>
                <a:cs typeface="ＭＳ Ｐゴシック" pitchFamily="-84" charset="-128"/>
              </a:rPr>
              <a:t>propergating</a:t>
            </a:r>
            <a:r>
              <a:rPr lang="en-US" sz="2400" dirty="0" smtClean="0">
                <a:ea typeface="ＭＳ Ｐゴシック" pitchFamily="-84" charset="-128"/>
                <a:cs typeface="ＭＳ Ｐゴシック" pitchFamily="-84" charset="-128"/>
              </a:rPr>
              <a:t> </a:t>
            </a:r>
            <a:r>
              <a:rPr lang="en-US" sz="2400" dirty="0">
                <a:ea typeface="ＭＳ Ｐゴシック" pitchFamily="-84" charset="-128"/>
                <a:cs typeface="ＭＳ Ｐゴシック" pitchFamily="-84" charset="-128"/>
              </a:rPr>
              <a:t>in the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direction. In general the amplitude may also be complex. </a:t>
            </a:r>
            <a:r>
              <a:rPr lang="en-US" sz="2400" i="1" dirty="0">
                <a:solidFill>
                  <a:srgbClr val="3333CC"/>
                </a:solidFill>
                <a:ea typeface="ＭＳ Ｐゴシック" pitchFamily="-84" charset="-128"/>
                <a:cs typeface="ＭＳ Ｐゴシック" pitchFamily="-84" charset="-128"/>
              </a:rPr>
              <a:t>This is called the </a:t>
            </a:r>
            <a:r>
              <a:rPr lang="en-US" sz="2400" b="1" i="1" u="sng" dirty="0">
                <a:solidFill>
                  <a:srgbClr val="800000"/>
                </a:solidFill>
                <a:ea typeface="ＭＳ Ｐゴシック" pitchFamily="-84" charset="-128"/>
                <a:cs typeface="ＭＳ Ｐゴシック" pitchFamily="-84" charset="-128"/>
              </a:rPr>
              <a:t>wave function of the particle</a:t>
            </a:r>
            <a:r>
              <a:rPr lang="en-US" sz="2400" i="1" dirty="0" smtClean="0">
                <a:solidFill>
                  <a:srgbClr val="3333CC"/>
                </a:solidFill>
                <a:ea typeface="ＭＳ Ｐゴシック" pitchFamily="-84" charset="-128"/>
                <a:cs typeface="ＭＳ Ｐゴシック" pitchFamily="-84" charset="-128"/>
              </a:rPr>
              <a:t>.</a:t>
            </a:r>
            <a:endParaRPr lang="en-US" sz="2400" dirty="0" smtClean="0">
              <a:solidFill>
                <a:srgbClr val="3333CC"/>
              </a:solidFill>
              <a:ea typeface="ＭＳ Ｐゴシック" pitchFamily="-84" charset="-128"/>
              <a:cs typeface="ＭＳ Ｐゴシック" pitchFamily="-84" charset="-128"/>
            </a:endParaRPr>
          </a:p>
          <a:p>
            <a:pPr marL="342900" indent="-342900" algn="l" eaLnBrk="1" hangingPunct="1">
              <a:buFont typeface="Wingdings" pitchFamily="-84" charset="2"/>
              <a:buChar char="n"/>
            </a:pPr>
            <a:r>
              <a:rPr lang="en-US" sz="2400" dirty="0">
                <a:ea typeface="ＭＳ Ｐゴシック" pitchFamily="-84" charset="-128"/>
                <a:cs typeface="ＭＳ Ｐゴシック" pitchFamily="-84" charset="-128"/>
              </a:rPr>
              <a:t>The wave function is also </a:t>
            </a:r>
            <a:r>
              <a:rPr lang="en-US" sz="2400" b="1" dirty="0">
                <a:ea typeface="ＭＳ Ｐゴシック" pitchFamily="-84" charset="-128"/>
                <a:cs typeface="ＭＳ Ｐゴシック" pitchFamily="-84" charset="-128"/>
              </a:rPr>
              <a:t>not</a:t>
            </a:r>
            <a:r>
              <a:rPr lang="en-US" sz="2400" dirty="0">
                <a:ea typeface="ＭＳ Ｐゴシック" pitchFamily="-84" charset="-128"/>
                <a:cs typeface="ＭＳ Ｐゴシック" pitchFamily="-84" charset="-128"/>
              </a:rPr>
              <a:t> restricted to being real.</a:t>
            </a:r>
            <a:r>
              <a:rPr lang="en-US" sz="2400" dirty="0" smtClean="0">
                <a:ea typeface="ＭＳ Ｐゴシック" pitchFamily="-84" charset="-128"/>
                <a:cs typeface="ＭＳ Ｐゴシック" pitchFamily="-84" charset="-128"/>
              </a:rPr>
              <a:t> Only </a:t>
            </a:r>
            <a:r>
              <a:rPr lang="en-US" sz="2400" dirty="0">
                <a:ea typeface="ＭＳ Ｐゴシック" pitchFamily="-84" charset="-128"/>
                <a:cs typeface="ＭＳ Ｐゴシック" pitchFamily="-84" charset="-128"/>
              </a:rPr>
              <a:t>the physically measurable quantities</a:t>
            </a:r>
            <a:r>
              <a:rPr lang="en-US" sz="2400" dirty="0" smtClean="0">
                <a:ea typeface="ＭＳ Ｐゴシック" pitchFamily="-84" charset="-128"/>
                <a:cs typeface="ＭＳ Ｐゴシック" pitchFamily="-84" charset="-128"/>
              </a:rPr>
              <a:t> (or </a:t>
            </a:r>
            <a:r>
              <a:rPr lang="en-US" sz="2400" b="1" u="sng" dirty="0" smtClean="0">
                <a:solidFill>
                  <a:srgbClr val="800000"/>
                </a:solidFill>
                <a:ea typeface="ＭＳ Ｐゴシック" pitchFamily="-84" charset="-128"/>
                <a:cs typeface="ＭＳ Ｐゴシック" pitchFamily="-84" charset="-128"/>
              </a:rPr>
              <a:t>observables</a:t>
            </a:r>
            <a:r>
              <a:rPr lang="en-US" sz="2400" dirty="0" smtClean="0">
                <a:ea typeface="ＭＳ Ｐゴシック" pitchFamily="-84" charset="-128"/>
                <a:cs typeface="ＭＳ Ｐゴシック" pitchFamily="-84" charset="-128"/>
              </a:rPr>
              <a:t>) must </a:t>
            </a:r>
            <a:r>
              <a:rPr lang="en-US" sz="2400" dirty="0">
                <a:ea typeface="ＭＳ Ｐゴシック" pitchFamily="-84" charset="-128"/>
                <a:cs typeface="ＭＳ Ｐゴシック" pitchFamily="-84" charset="-128"/>
              </a:rPr>
              <a:t>be real. These include the probability, momentum and energy.</a:t>
            </a:r>
          </a:p>
        </p:txBody>
      </p:sp>
      <p:sp>
        <p:nvSpPr>
          <p:cNvPr id="5" name="Date Placeholder 4"/>
          <p:cNvSpPr>
            <a:spLocks noGrp="1"/>
          </p:cNvSpPr>
          <p:nvPr>
            <p:ph type="dt" sz="half" idx="10"/>
          </p:nvPr>
        </p:nvSpPr>
        <p:spPr/>
        <p:txBody>
          <a:bodyPr/>
          <a:lstStyle/>
          <a:p>
            <a:pPr>
              <a:defRPr/>
            </a:pPr>
            <a:r>
              <a:rPr lang="en-US" smtClean="0"/>
              <a:t>Monday, Oct. 15, 2012</a:t>
            </a:r>
            <a:endParaRPr lang="en-US"/>
          </a:p>
        </p:txBody>
      </p:sp>
      <p:sp>
        <p:nvSpPr>
          <p:cNvPr id="6" name="Slide Number Placeholder 5"/>
          <p:cNvSpPr>
            <a:spLocks noGrp="1"/>
          </p:cNvSpPr>
          <p:nvPr>
            <p:ph type="sldNum" sz="quarter" idx="12"/>
          </p:nvPr>
        </p:nvSpPr>
        <p:spPr/>
        <p:txBody>
          <a:bodyPr/>
          <a:lstStyle/>
          <a:p>
            <a:pPr>
              <a:defRPr/>
            </a:pPr>
            <a:fld id="{3DD774B2-BEFC-0F4C-8EFB-A9A3D81A594A}" type="slidenum">
              <a:rPr lang="en-US" smtClean="0"/>
              <a:pPr>
                <a:defRPr/>
              </a:pPr>
              <a:t>7</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22530" name="Object 2"/>
          <p:cNvGraphicFramePr>
            <a:graphicFrameLocks noChangeAspect="1"/>
          </p:cNvGraphicFramePr>
          <p:nvPr/>
        </p:nvGraphicFramePr>
        <p:xfrm>
          <a:off x="838200" y="2286000"/>
          <a:ext cx="7286625" cy="592138"/>
        </p:xfrm>
        <a:graphic>
          <a:graphicData uri="http://schemas.openxmlformats.org/presentationml/2006/ole">
            <p:oleObj spid="_x0000_s22530" name="Equation" r:id="rId3" imgW="3289300" imgH="2667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wipe(left)">
                                      <p:cBhvr>
                                        <p:cTn id="7" dur="500"/>
                                        <p:tgtEl>
                                          <p:spTgt spid="194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2530"/>
                                        </p:tgtEl>
                                        <p:attrNameLst>
                                          <p:attrName>style.visibility</p:attrName>
                                        </p:attrNameLst>
                                      </p:cBhvr>
                                      <p:to>
                                        <p:strVal val="visible"/>
                                      </p:to>
                                    </p:set>
                                    <p:animEffect transition="in" filter="wipe(left)">
                                      <p:cBhvr>
                                        <p:cTn id="12" dur="500"/>
                                        <p:tgtEl>
                                          <p:spTgt spid="225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9458">
                                            <p:txEl>
                                              <p:pRg st="3" end="3"/>
                                            </p:txEl>
                                          </p:spTgt>
                                        </p:tgtEl>
                                        <p:attrNameLst>
                                          <p:attrName>style.visibility</p:attrName>
                                        </p:attrNameLst>
                                      </p:cBhvr>
                                      <p:to>
                                        <p:strVal val="visible"/>
                                      </p:to>
                                    </p:set>
                                    <p:animEffect transition="in" filter="wipe(left)">
                                      <p:cBhvr>
                                        <p:cTn id="17" dur="500"/>
                                        <p:tgtEl>
                                          <p:spTgt spid="1945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9458">
                                            <p:txEl>
                                              <p:pRg st="4" end="4"/>
                                            </p:txEl>
                                          </p:spTgt>
                                        </p:tgtEl>
                                        <p:attrNameLst>
                                          <p:attrName>style.visibility</p:attrName>
                                        </p:attrNameLst>
                                      </p:cBhvr>
                                      <p:to>
                                        <p:strVal val="visible"/>
                                      </p:to>
                                    </p:set>
                                    <p:animEffect transition="in" filter="wipe(left)">
                                      <p:cBhvr>
                                        <p:cTn id="22" dur="500"/>
                                        <p:tgtEl>
                                          <p:spTgt spid="194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534400" cy="457200"/>
          </a:xfrm>
        </p:spPr>
        <p:txBody>
          <a:bodyPr/>
          <a:lstStyle/>
          <a:p>
            <a:pPr marL="0" indent="0" eaLnBrk="1" hangingPunct="1">
              <a:spcBef>
                <a:spcPts val="0"/>
              </a:spcBef>
              <a:buNone/>
            </a:pPr>
            <a:r>
              <a:rPr lang="en-US" sz="2400" dirty="0" smtClean="0">
                <a:cs typeface="ＭＳ Ｐゴシック" pitchFamily="-84" charset="-128"/>
              </a:rPr>
              <a:t>Show that </a:t>
            </a:r>
            <a:r>
              <a:rPr lang="en-US" sz="2400" dirty="0" err="1" smtClean="0">
                <a:cs typeface="ＭＳ Ｐゴシック" pitchFamily="-84" charset="-128"/>
              </a:rPr>
              <a:t>Ae</a:t>
            </a:r>
            <a:r>
              <a:rPr lang="en-US" sz="2400" baseline="30000" dirty="0" err="1" smtClean="0">
                <a:cs typeface="ＭＳ Ｐゴシック" pitchFamily="-84" charset="-128"/>
              </a:rPr>
              <a:t>i(kx-</a:t>
            </a:r>
            <a:r>
              <a:rPr lang="en-US" sz="2400" baseline="30000" dirty="0" err="1" smtClean="0">
                <a:latin typeface="Symbol" charset="2"/>
                <a:cs typeface="Symbol" charset="2"/>
              </a:rPr>
              <a:t>ω</a:t>
            </a:r>
            <a:r>
              <a:rPr lang="en-US" sz="2400" baseline="30000" dirty="0" err="1" smtClean="0">
                <a:cs typeface="ＭＳ Ｐゴシック" pitchFamily="-84" charset="-128"/>
              </a:rPr>
              <a:t>t</a:t>
            </a:r>
            <a:r>
              <a:rPr lang="en-US" sz="2400" baseline="30000" dirty="0" smtClean="0">
                <a:cs typeface="ＭＳ Ｐゴシック" pitchFamily="-84" charset="-128"/>
              </a:rPr>
              <a:t>) </a:t>
            </a:r>
            <a:r>
              <a:rPr lang="en-US" sz="2400" dirty="0" smtClean="0">
                <a:cs typeface="ＭＳ Ｐゴシック" pitchFamily="-84" charset="-128"/>
              </a:rPr>
              <a:t>satisfies the time-dependent Schrodinger wave Eq. </a:t>
            </a:r>
            <a:endParaRPr lang="en-US" sz="24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dirty="0" smtClean="0">
                <a:cs typeface="ＭＳ Ｐゴシック" pitchFamily="-84" charset="-128"/>
              </a:rPr>
              <a:t>Ex 6.2: Solution for wave equation</a:t>
            </a:r>
            <a:endParaRPr lang="en-US" sz="4000"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Monday, Oct. 15, 2012</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88459" name="Object 11"/>
          <p:cNvGraphicFramePr>
            <a:graphicFrameLocks noChangeAspect="1"/>
          </p:cNvGraphicFramePr>
          <p:nvPr/>
        </p:nvGraphicFramePr>
        <p:xfrm>
          <a:off x="457200" y="1219200"/>
          <a:ext cx="1900314" cy="457200"/>
        </p:xfrm>
        <a:graphic>
          <a:graphicData uri="http://schemas.openxmlformats.org/presentationml/2006/ole">
            <p:oleObj spid="_x0000_s489475" name="Equation" r:id="rId3" imgW="838200" imgH="203200" progId="Equation.DSMT4">
              <p:embed/>
            </p:oleObj>
          </a:graphicData>
        </a:graphic>
      </p:graphicFrame>
      <p:graphicFrame>
        <p:nvGraphicFramePr>
          <p:cNvPr id="488460" name="Object 12"/>
          <p:cNvGraphicFramePr>
            <a:graphicFrameLocks noChangeAspect="1"/>
          </p:cNvGraphicFramePr>
          <p:nvPr/>
        </p:nvGraphicFramePr>
        <p:xfrm>
          <a:off x="457200" y="1828800"/>
          <a:ext cx="4209126" cy="685800"/>
        </p:xfrm>
        <a:graphic>
          <a:graphicData uri="http://schemas.openxmlformats.org/presentationml/2006/ole">
            <p:oleObj spid="_x0000_s489476" name="Equation" r:id="rId4" imgW="2413000" imgH="393700" progId="Equation.DSMT4">
              <p:embed/>
            </p:oleObj>
          </a:graphicData>
        </a:graphic>
      </p:graphicFrame>
      <p:graphicFrame>
        <p:nvGraphicFramePr>
          <p:cNvPr id="488462" name="Object 14"/>
          <p:cNvGraphicFramePr>
            <a:graphicFrameLocks noChangeAspect="1"/>
          </p:cNvGraphicFramePr>
          <p:nvPr/>
        </p:nvGraphicFramePr>
        <p:xfrm>
          <a:off x="493059" y="3352800"/>
          <a:ext cx="4840941" cy="685800"/>
        </p:xfrm>
        <a:graphic>
          <a:graphicData uri="http://schemas.openxmlformats.org/presentationml/2006/ole">
            <p:oleObj spid="_x0000_s489478" name="Equation" r:id="rId5" imgW="2959100" imgH="419100" progId="Equation.DSMT4">
              <p:embed/>
            </p:oleObj>
          </a:graphicData>
        </a:graphic>
      </p:graphicFrame>
      <p:graphicFrame>
        <p:nvGraphicFramePr>
          <p:cNvPr id="489483" name="Object 11"/>
          <p:cNvGraphicFramePr>
            <a:graphicFrameLocks noChangeAspect="1"/>
          </p:cNvGraphicFramePr>
          <p:nvPr/>
        </p:nvGraphicFramePr>
        <p:xfrm>
          <a:off x="3512207" y="1219200"/>
          <a:ext cx="4107793" cy="609600"/>
        </p:xfrm>
        <a:graphic>
          <a:graphicData uri="http://schemas.openxmlformats.org/presentationml/2006/ole">
            <p:oleObj spid="_x0000_s489483" name="Equation" r:id="rId6" imgW="2641600" imgH="393700" progId="Equation.DSMT4">
              <p:embed/>
            </p:oleObj>
          </a:graphicData>
        </a:graphic>
      </p:graphicFrame>
      <p:graphicFrame>
        <p:nvGraphicFramePr>
          <p:cNvPr id="489484" name="Object 12"/>
          <p:cNvGraphicFramePr>
            <a:graphicFrameLocks noChangeAspect="1"/>
          </p:cNvGraphicFramePr>
          <p:nvPr/>
        </p:nvGraphicFramePr>
        <p:xfrm>
          <a:off x="457200" y="2590800"/>
          <a:ext cx="6815479" cy="685800"/>
        </p:xfrm>
        <a:graphic>
          <a:graphicData uri="http://schemas.openxmlformats.org/presentationml/2006/ole">
            <p:oleObj spid="_x0000_s489484" name="Equation" r:id="rId7" imgW="4152900" imgH="419100" progId="Equation.DSMT4">
              <p:embed/>
            </p:oleObj>
          </a:graphicData>
        </a:graphic>
      </p:graphicFrame>
      <p:graphicFrame>
        <p:nvGraphicFramePr>
          <p:cNvPr id="489485" name="Object 13"/>
          <p:cNvGraphicFramePr>
            <a:graphicFrameLocks noChangeAspect="1"/>
          </p:cNvGraphicFramePr>
          <p:nvPr/>
        </p:nvGraphicFramePr>
        <p:xfrm>
          <a:off x="6324600" y="3200400"/>
          <a:ext cx="2276475" cy="725488"/>
        </p:xfrm>
        <a:graphic>
          <a:graphicData uri="http://schemas.openxmlformats.org/presentationml/2006/ole">
            <p:oleObj spid="_x0000_s489485" name="Equation" r:id="rId8" imgW="1473200" imgH="469900" progId="Equation.DSMT4">
              <p:embed/>
            </p:oleObj>
          </a:graphicData>
        </a:graphic>
      </p:graphicFrame>
      <p:graphicFrame>
        <p:nvGraphicFramePr>
          <p:cNvPr id="489486" name="Object 14"/>
          <p:cNvGraphicFramePr>
            <a:graphicFrameLocks noChangeAspect="1"/>
          </p:cNvGraphicFramePr>
          <p:nvPr/>
        </p:nvGraphicFramePr>
        <p:xfrm>
          <a:off x="7162800" y="5181600"/>
          <a:ext cx="1828800" cy="762000"/>
        </p:xfrm>
        <a:graphic>
          <a:graphicData uri="http://schemas.openxmlformats.org/presentationml/2006/ole">
            <p:oleObj spid="_x0000_s489486" name="Equation" r:id="rId9" imgW="1003300" imgH="419100" progId="Equation.DSMT4">
              <p:embed/>
            </p:oleObj>
          </a:graphicData>
        </a:graphic>
      </p:graphicFrame>
      <p:graphicFrame>
        <p:nvGraphicFramePr>
          <p:cNvPr id="489487" name="Object 15"/>
          <p:cNvGraphicFramePr>
            <a:graphicFrameLocks noChangeAspect="1"/>
          </p:cNvGraphicFramePr>
          <p:nvPr/>
        </p:nvGraphicFramePr>
        <p:xfrm>
          <a:off x="381000" y="4038600"/>
          <a:ext cx="3414712" cy="666750"/>
        </p:xfrm>
        <a:graphic>
          <a:graphicData uri="http://schemas.openxmlformats.org/presentationml/2006/ole">
            <p:oleObj spid="_x0000_s489487" name="Equation" r:id="rId10" imgW="2209800" imgH="431800" progId="Equation.DSMT4">
              <p:embed/>
            </p:oleObj>
          </a:graphicData>
        </a:graphic>
      </p:graphicFrame>
      <p:graphicFrame>
        <p:nvGraphicFramePr>
          <p:cNvPr id="489488" name="Object 16"/>
          <p:cNvGraphicFramePr>
            <a:graphicFrameLocks noChangeAspect="1"/>
          </p:cNvGraphicFramePr>
          <p:nvPr/>
        </p:nvGraphicFramePr>
        <p:xfrm>
          <a:off x="6324600" y="3962400"/>
          <a:ext cx="1982788" cy="725488"/>
        </p:xfrm>
        <a:graphic>
          <a:graphicData uri="http://schemas.openxmlformats.org/presentationml/2006/ole">
            <p:oleObj spid="_x0000_s489488" name="Equation" r:id="rId11" imgW="1282700" imgH="469900" progId="Equation.DSMT4">
              <p:embed/>
            </p:oleObj>
          </a:graphicData>
        </a:graphic>
      </p:graphicFrame>
      <p:graphicFrame>
        <p:nvGraphicFramePr>
          <p:cNvPr id="489489" name="Object 17"/>
          <p:cNvGraphicFramePr>
            <a:graphicFrameLocks noChangeAspect="1"/>
          </p:cNvGraphicFramePr>
          <p:nvPr/>
        </p:nvGraphicFramePr>
        <p:xfrm>
          <a:off x="381000" y="4667250"/>
          <a:ext cx="4316412" cy="666750"/>
        </p:xfrm>
        <a:graphic>
          <a:graphicData uri="http://schemas.openxmlformats.org/presentationml/2006/ole">
            <p:oleObj spid="_x0000_s489489" name="Equation" r:id="rId12" imgW="2794000" imgH="431800" progId="Equation.DSMT4">
              <p:embed/>
            </p:oleObj>
          </a:graphicData>
        </a:graphic>
      </p:graphicFrame>
      <p:graphicFrame>
        <p:nvGraphicFramePr>
          <p:cNvPr id="489490" name="Object 18"/>
          <p:cNvGraphicFramePr>
            <a:graphicFrameLocks noChangeAspect="1"/>
          </p:cNvGraphicFramePr>
          <p:nvPr/>
        </p:nvGraphicFramePr>
        <p:xfrm>
          <a:off x="5781675" y="4800600"/>
          <a:ext cx="2295525" cy="314325"/>
        </p:xfrm>
        <a:graphic>
          <a:graphicData uri="http://schemas.openxmlformats.org/presentationml/2006/ole">
            <p:oleObj spid="_x0000_s489490" name="Equation" r:id="rId13" imgW="1485900" imgH="203200" progId="Equation.DSMT4">
              <p:embed/>
            </p:oleObj>
          </a:graphicData>
        </a:graphic>
      </p:graphicFrame>
      <p:graphicFrame>
        <p:nvGraphicFramePr>
          <p:cNvPr id="489491" name="Object 19"/>
          <p:cNvGraphicFramePr>
            <a:graphicFrameLocks noChangeAspect="1"/>
          </p:cNvGraphicFramePr>
          <p:nvPr/>
        </p:nvGraphicFramePr>
        <p:xfrm>
          <a:off x="361950" y="5181600"/>
          <a:ext cx="5810250" cy="762000"/>
        </p:xfrm>
        <a:graphic>
          <a:graphicData uri="http://schemas.openxmlformats.org/presentationml/2006/ole">
            <p:oleObj spid="_x0000_s489491" name="Equation" r:id="rId14" imgW="3187700" imgH="419100" progId="Equation.DSMT4">
              <p:embed/>
            </p:oleObj>
          </a:graphicData>
        </a:graphic>
      </p:graphicFrame>
      <p:sp>
        <p:nvSpPr>
          <p:cNvPr id="25" name="Right Arrow 24"/>
          <p:cNvSpPr/>
          <p:nvPr/>
        </p:nvSpPr>
        <p:spPr bwMode="auto">
          <a:xfrm>
            <a:off x="2514600" y="12192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6" name="Right Arrow 25"/>
          <p:cNvSpPr/>
          <p:nvPr/>
        </p:nvSpPr>
        <p:spPr bwMode="auto">
          <a:xfrm>
            <a:off x="4876800" y="47244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7" name="Right Arrow 26"/>
          <p:cNvSpPr/>
          <p:nvPr/>
        </p:nvSpPr>
        <p:spPr bwMode="auto">
          <a:xfrm>
            <a:off x="6248400" y="53340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8" name="Rectangle 35"/>
          <p:cNvSpPr txBox="1">
            <a:spLocks noChangeArrowheads="1"/>
          </p:cNvSpPr>
          <p:nvPr/>
        </p:nvSpPr>
        <p:spPr bwMode="auto">
          <a:xfrm>
            <a:off x="609600" y="5867400"/>
            <a:ext cx="8534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spcBef>
                <a:spcPts val="0"/>
              </a:spcBef>
            </a:pP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So </a:t>
            </a:r>
            <a:r>
              <a:rPr lang="en-US" dirty="0" err="1" smtClean="0">
                <a:solidFill>
                  <a:schemeClr val="accent2"/>
                </a:solidFill>
                <a:latin typeface="+mn-lt"/>
                <a:cs typeface="ＭＳ Ｐゴシック" pitchFamily="-84" charset="-128"/>
              </a:rPr>
              <a:t>Ae</a:t>
            </a:r>
            <a:r>
              <a:rPr lang="en-US" baseline="30000" dirty="0" err="1" smtClean="0">
                <a:solidFill>
                  <a:schemeClr val="accent2"/>
                </a:solidFill>
                <a:latin typeface="+mn-lt"/>
                <a:cs typeface="ＭＳ Ｐゴシック" pitchFamily="-84" charset="-128"/>
              </a:rPr>
              <a:t>i(kx-</a:t>
            </a:r>
            <a:r>
              <a:rPr lang="en-US" baseline="30000" dirty="0" err="1" smtClean="0">
                <a:solidFill>
                  <a:schemeClr val="accent2"/>
                </a:solidFill>
                <a:latin typeface="Symbol" charset="2"/>
                <a:cs typeface="Symbol" charset="2"/>
              </a:rPr>
              <a:t>ω</a:t>
            </a:r>
            <a:r>
              <a:rPr lang="en-US" baseline="30000" dirty="0" err="1" smtClean="0">
                <a:solidFill>
                  <a:schemeClr val="accent2"/>
                </a:solidFill>
                <a:latin typeface="+mn-lt"/>
                <a:cs typeface="ＭＳ Ｐゴシック" pitchFamily="-84" charset="-128"/>
              </a:rPr>
              <a:t>t</a:t>
            </a:r>
            <a:r>
              <a:rPr lang="en-US" baseline="30000" dirty="0" smtClean="0">
                <a:solidFill>
                  <a:schemeClr val="accent2"/>
                </a:solidFill>
                <a:latin typeface="+mn-lt"/>
                <a:cs typeface="ＭＳ Ｐゴシック" pitchFamily="-84" charset="-128"/>
              </a:rPr>
              <a:t>)</a:t>
            </a:r>
            <a:r>
              <a:rPr lang="en-US" baseline="30000" dirty="0" smtClean="0">
                <a:cs typeface="ＭＳ Ｐゴシック" pitchFamily="-84" charset="-128"/>
              </a:rPr>
              <a:t> </a:t>
            </a: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is a good solution</a:t>
            </a:r>
            <a:r>
              <a:rPr kumimoji="0" lang="en-US" sz="24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 and satisfies Schrodinger Eq.</a:t>
            </a: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  </a:t>
            </a:r>
            <a:endParaRPr kumimoji="0" lang="en-US" sz="24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wipe(left)">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88459"/>
                                        </p:tgtEl>
                                        <p:attrNameLst>
                                          <p:attrName>style.visibility</p:attrName>
                                        </p:attrNameLst>
                                      </p:cBhvr>
                                      <p:to>
                                        <p:strVal val="visible"/>
                                      </p:to>
                                    </p:set>
                                    <p:animEffect transition="in" filter="wipe(left)">
                                      <p:cBhvr>
                                        <p:cTn id="12" dur="500"/>
                                        <p:tgtEl>
                                          <p:spTgt spid="48845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left)">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89483"/>
                                        </p:tgtEl>
                                        <p:attrNameLst>
                                          <p:attrName>style.visibility</p:attrName>
                                        </p:attrNameLst>
                                      </p:cBhvr>
                                      <p:to>
                                        <p:strVal val="visible"/>
                                      </p:to>
                                    </p:set>
                                    <p:animEffect transition="in" filter="wipe(left)">
                                      <p:cBhvr>
                                        <p:cTn id="22" dur="500"/>
                                        <p:tgtEl>
                                          <p:spTgt spid="4894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88460"/>
                                        </p:tgtEl>
                                        <p:attrNameLst>
                                          <p:attrName>style.visibility</p:attrName>
                                        </p:attrNameLst>
                                      </p:cBhvr>
                                      <p:to>
                                        <p:strVal val="visible"/>
                                      </p:to>
                                    </p:set>
                                    <p:animEffect transition="in" filter="wipe(left)">
                                      <p:cBhvr>
                                        <p:cTn id="27" dur="500"/>
                                        <p:tgtEl>
                                          <p:spTgt spid="48846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89484"/>
                                        </p:tgtEl>
                                        <p:attrNameLst>
                                          <p:attrName>style.visibility</p:attrName>
                                        </p:attrNameLst>
                                      </p:cBhvr>
                                      <p:to>
                                        <p:strVal val="visible"/>
                                      </p:to>
                                    </p:set>
                                    <p:animEffect transition="in" filter="wipe(left)">
                                      <p:cBhvr>
                                        <p:cTn id="32" dur="500"/>
                                        <p:tgtEl>
                                          <p:spTgt spid="48948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88462"/>
                                        </p:tgtEl>
                                        <p:attrNameLst>
                                          <p:attrName>style.visibility</p:attrName>
                                        </p:attrNameLst>
                                      </p:cBhvr>
                                      <p:to>
                                        <p:strVal val="visible"/>
                                      </p:to>
                                    </p:set>
                                    <p:animEffect transition="in" filter="wipe(left)">
                                      <p:cBhvr>
                                        <p:cTn id="37" dur="500"/>
                                        <p:tgtEl>
                                          <p:spTgt spid="48846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89485"/>
                                        </p:tgtEl>
                                        <p:attrNameLst>
                                          <p:attrName>style.visibility</p:attrName>
                                        </p:attrNameLst>
                                      </p:cBhvr>
                                      <p:to>
                                        <p:strVal val="visible"/>
                                      </p:to>
                                    </p:set>
                                    <p:animEffect transition="in" filter="wipe(left)">
                                      <p:cBhvr>
                                        <p:cTn id="42" dur="500"/>
                                        <p:tgtEl>
                                          <p:spTgt spid="48948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89487"/>
                                        </p:tgtEl>
                                        <p:attrNameLst>
                                          <p:attrName>style.visibility</p:attrName>
                                        </p:attrNameLst>
                                      </p:cBhvr>
                                      <p:to>
                                        <p:strVal val="visible"/>
                                      </p:to>
                                    </p:set>
                                    <p:animEffect transition="in" filter="wipe(left)">
                                      <p:cBhvr>
                                        <p:cTn id="47" dur="500"/>
                                        <p:tgtEl>
                                          <p:spTgt spid="48948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89489"/>
                                        </p:tgtEl>
                                        <p:attrNameLst>
                                          <p:attrName>style.visibility</p:attrName>
                                        </p:attrNameLst>
                                      </p:cBhvr>
                                      <p:to>
                                        <p:strVal val="visible"/>
                                      </p:to>
                                    </p:set>
                                    <p:animEffect transition="in" filter="wipe(left)">
                                      <p:cBhvr>
                                        <p:cTn id="52" dur="500"/>
                                        <p:tgtEl>
                                          <p:spTgt spid="48948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500"/>
                                        <p:tgtEl>
                                          <p:spTgt spid="2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489490"/>
                                        </p:tgtEl>
                                        <p:attrNameLst>
                                          <p:attrName>style.visibility</p:attrName>
                                        </p:attrNameLst>
                                      </p:cBhvr>
                                      <p:to>
                                        <p:strVal val="visible"/>
                                      </p:to>
                                    </p:set>
                                    <p:animEffect transition="in" filter="wipe(left)">
                                      <p:cBhvr>
                                        <p:cTn id="62" dur="500"/>
                                        <p:tgtEl>
                                          <p:spTgt spid="48949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489488"/>
                                        </p:tgtEl>
                                        <p:attrNameLst>
                                          <p:attrName>style.visibility</p:attrName>
                                        </p:attrNameLst>
                                      </p:cBhvr>
                                      <p:to>
                                        <p:strVal val="visible"/>
                                      </p:to>
                                    </p:set>
                                    <p:animEffect transition="in" filter="wipe(left)">
                                      <p:cBhvr>
                                        <p:cTn id="67" dur="500"/>
                                        <p:tgtEl>
                                          <p:spTgt spid="489488"/>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489491"/>
                                        </p:tgtEl>
                                        <p:attrNameLst>
                                          <p:attrName>style.visibility</p:attrName>
                                        </p:attrNameLst>
                                      </p:cBhvr>
                                      <p:to>
                                        <p:strVal val="visible"/>
                                      </p:to>
                                    </p:set>
                                    <p:animEffect transition="in" filter="wipe(left)">
                                      <p:cBhvr>
                                        <p:cTn id="72" dur="500"/>
                                        <p:tgtEl>
                                          <p:spTgt spid="489491"/>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500"/>
                                        <p:tgtEl>
                                          <p:spTgt spid="2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489486"/>
                                        </p:tgtEl>
                                        <p:attrNameLst>
                                          <p:attrName>style.visibility</p:attrName>
                                        </p:attrNameLst>
                                      </p:cBhvr>
                                      <p:to>
                                        <p:strVal val="visible"/>
                                      </p:to>
                                    </p:set>
                                    <p:animEffect transition="in" filter="wipe(left)">
                                      <p:cBhvr>
                                        <p:cTn id="82" dur="500"/>
                                        <p:tgtEl>
                                          <p:spTgt spid="48948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28">
                                            <p:txEl>
                                              <p:pRg st="0" end="0"/>
                                            </p:txEl>
                                          </p:spTgt>
                                        </p:tgtEl>
                                        <p:attrNameLst>
                                          <p:attrName>style.visibility</p:attrName>
                                        </p:attrNameLst>
                                      </p:cBhvr>
                                      <p:to>
                                        <p:strVal val="visible"/>
                                      </p:to>
                                    </p:set>
                                    <p:animEffect transition="in" filter="wipe(left)">
                                      <p:cBhvr>
                                        <p:cTn id="87" dur="50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P spid="25" grpId="0" animBg="1"/>
      <p:bldP spid="26" grpId="0" animBg="1"/>
      <p:bldP spid="27" grpId="0" animBg="1"/>
      <p:bldP spid="28"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534400" cy="457200"/>
          </a:xfrm>
        </p:spPr>
        <p:txBody>
          <a:bodyPr/>
          <a:lstStyle/>
          <a:p>
            <a:pPr marL="0" indent="0" eaLnBrk="1" hangingPunct="1">
              <a:spcBef>
                <a:spcPts val="0"/>
              </a:spcBef>
              <a:buNone/>
            </a:pPr>
            <a:r>
              <a:rPr lang="en-US" sz="2400" dirty="0" smtClean="0">
                <a:cs typeface="ＭＳ Ｐゴシック" pitchFamily="-84" charset="-128"/>
              </a:rPr>
              <a:t>Determine </a:t>
            </a:r>
            <a:r>
              <a:rPr lang="en-US" sz="2400" dirty="0" err="1" smtClean="0">
                <a:latin typeface="Symbol" charset="2"/>
                <a:cs typeface="Symbol" charset="2"/>
              </a:rPr>
              <a:t>Ψ</a:t>
            </a:r>
            <a:r>
              <a:rPr lang="en-US" sz="2400" dirty="0" smtClean="0">
                <a:latin typeface="Symbol" charset="2"/>
                <a:cs typeface="Symbol" charset="2"/>
              </a:rPr>
              <a:t> (</a:t>
            </a:r>
            <a:r>
              <a:rPr lang="en-US" sz="2400" dirty="0" err="1" smtClean="0">
                <a:latin typeface="Symbol" charset="2"/>
                <a:cs typeface="Symbol" charset="2"/>
              </a:rPr>
              <a:t>x,t</a:t>
            </a:r>
            <a:r>
              <a:rPr lang="en-US" sz="2400" dirty="0" smtClean="0">
                <a:latin typeface="Symbol" charset="2"/>
                <a:cs typeface="Symbol" charset="2"/>
              </a:rPr>
              <a:t>)=</a:t>
            </a:r>
            <a:r>
              <a:rPr lang="en-US" sz="2400" dirty="0" err="1" smtClean="0">
                <a:cs typeface="ＭＳ Ｐゴシック" pitchFamily="-84" charset="-128"/>
              </a:rPr>
              <a:t>Asin(kx-</a:t>
            </a:r>
            <a:r>
              <a:rPr lang="en-US" sz="2400" dirty="0" err="1" smtClean="0">
                <a:latin typeface="Symbol" charset="2"/>
                <a:cs typeface="Symbol" charset="2"/>
              </a:rPr>
              <a:t>ω</a:t>
            </a:r>
            <a:r>
              <a:rPr lang="en-US" sz="2400" dirty="0" err="1" smtClean="0">
                <a:cs typeface="ＭＳ Ｐゴシック" pitchFamily="-84" charset="-128"/>
              </a:rPr>
              <a:t>t</a:t>
            </a:r>
            <a:r>
              <a:rPr lang="en-US" sz="2400" dirty="0" smtClean="0">
                <a:cs typeface="ＭＳ Ｐゴシック" pitchFamily="-84" charset="-128"/>
              </a:rPr>
              <a:t>) is an acceptable solution for the time-dependent Schrodinger wave Eq. </a:t>
            </a:r>
            <a:endParaRPr lang="en-US" sz="24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dirty="0" smtClean="0">
                <a:cs typeface="ＭＳ Ｐゴシック" pitchFamily="-84" charset="-128"/>
              </a:rPr>
              <a:t>Ex 6.3: Bad solution for wave equation</a:t>
            </a:r>
            <a:endParaRPr lang="en-US" sz="4000"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Monday, Oct. 15, 2012</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graphicFrame>
        <p:nvGraphicFramePr>
          <p:cNvPr id="488459" name="Object 11"/>
          <p:cNvGraphicFramePr>
            <a:graphicFrameLocks noChangeAspect="1"/>
          </p:cNvGraphicFramePr>
          <p:nvPr/>
        </p:nvGraphicFramePr>
        <p:xfrm>
          <a:off x="646112" y="1524000"/>
          <a:ext cx="2706688" cy="514350"/>
        </p:xfrm>
        <a:graphic>
          <a:graphicData uri="http://schemas.openxmlformats.org/presentationml/2006/ole">
            <p:oleObj spid="_x0000_s490498" name="Equation" r:id="rId3" imgW="1193800" imgH="228600" progId="Equation.DSMT4">
              <p:embed/>
            </p:oleObj>
          </a:graphicData>
        </a:graphic>
      </p:graphicFrame>
      <p:graphicFrame>
        <p:nvGraphicFramePr>
          <p:cNvPr id="488460" name="Object 12"/>
          <p:cNvGraphicFramePr>
            <a:graphicFrameLocks noChangeAspect="1"/>
          </p:cNvGraphicFramePr>
          <p:nvPr/>
        </p:nvGraphicFramePr>
        <p:xfrm>
          <a:off x="596900" y="2057400"/>
          <a:ext cx="5422900" cy="791985"/>
        </p:xfrm>
        <a:graphic>
          <a:graphicData uri="http://schemas.openxmlformats.org/presentationml/2006/ole">
            <p:oleObj spid="_x0000_s490499" name="Equation" r:id="rId4" imgW="2692400" imgH="393700" progId="Equation.DSMT4">
              <p:embed/>
            </p:oleObj>
          </a:graphicData>
        </a:graphic>
      </p:graphicFrame>
      <p:graphicFrame>
        <p:nvGraphicFramePr>
          <p:cNvPr id="488462" name="Object 14"/>
          <p:cNvGraphicFramePr>
            <a:graphicFrameLocks noChangeAspect="1"/>
          </p:cNvGraphicFramePr>
          <p:nvPr/>
        </p:nvGraphicFramePr>
        <p:xfrm>
          <a:off x="511705" y="3581400"/>
          <a:ext cx="7794095" cy="838200"/>
        </p:xfrm>
        <a:graphic>
          <a:graphicData uri="http://schemas.openxmlformats.org/presentationml/2006/ole">
            <p:oleObj spid="_x0000_s490500" name="Equation" r:id="rId5" imgW="3898900" imgH="419100" progId="Equation.DSMT4">
              <p:embed/>
            </p:oleObj>
          </a:graphicData>
        </a:graphic>
      </p:graphicFrame>
      <p:graphicFrame>
        <p:nvGraphicFramePr>
          <p:cNvPr id="489483" name="Object 11"/>
          <p:cNvGraphicFramePr>
            <a:graphicFrameLocks noChangeAspect="1"/>
          </p:cNvGraphicFramePr>
          <p:nvPr/>
        </p:nvGraphicFramePr>
        <p:xfrm>
          <a:off x="4378325" y="1524000"/>
          <a:ext cx="4384675" cy="609600"/>
        </p:xfrm>
        <a:graphic>
          <a:graphicData uri="http://schemas.openxmlformats.org/presentationml/2006/ole">
            <p:oleObj spid="_x0000_s490501" name="Equation" r:id="rId6" imgW="2819400" imgH="393700" progId="Equation.DSMT4">
              <p:embed/>
            </p:oleObj>
          </a:graphicData>
        </a:graphic>
      </p:graphicFrame>
      <p:graphicFrame>
        <p:nvGraphicFramePr>
          <p:cNvPr id="489484" name="Object 12"/>
          <p:cNvGraphicFramePr>
            <a:graphicFrameLocks noChangeAspect="1"/>
          </p:cNvGraphicFramePr>
          <p:nvPr/>
        </p:nvGraphicFramePr>
        <p:xfrm>
          <a:off x="533400" y="2895600"/>
          <a:ext cx="7006342" cy="838200"/>
        </p:xfrm>
        <a:graphic>
          <a:graphicData uri="http://schemas.openxmlformats.org/presentationml/2006/ole">
            <p:oleObj spid="_x0000_s490502" name="Equation" r:id="rId7" imgW="3492500" imgH="419100" progId="Equation.DSMT4">
              <p:embed/>
            </p:oleObj>
          </a:graphicData>
        </a:graphic>
      </p:graphicFrame>
      <p:sp>
        <p:nvSpPr>
          <p:cNvPr id="25" name="Right Arrow 24"/>
          <p:cNvSpPr/>
          <p:nvPr/>
        </p:nvSpPr>
        <p:spPr bwMode="auto">
          <a:xfrm>
            <a:off x="3429000" y="15240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8" name="Rectangle 35"/>
          <p:cNvSpPr txBox="1">
            <a:spLocks noChangeArrowheads="1"/>
          </p:cNvSpPr>
          <p:nvPr/>
        </p:nvSpPr>
        <p:spPr bwMode="auto">
          <a:xfrm>
            <a:off x="228600" y="5486400"/>
            <a:ext cx="8534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spcBef>
                <a:spcPts val="0"/>
              </a:spcBef>
            </a:pPr>
            <a:r>
              <a:rPr lang="en-US" kern="0" dirty="0" smtClean="0">
                <a:solidFill>
                  <a:schemeClr val="accent2"/>
                </a:solidFill>
                <a:latin typeface="+mn-lt"/>
                <a:ea typeface="ＭＳ Ｐゴシック" pitchFamily="-1" charset="-128"/>
                <a:cs typeface="ＭＳ Ｐゴシック" pitchFamily="-84" charset="-128"/>
              </a:rPr>
              <a:t>This is not true in all </a:t>
            </a:r>
            <a:r>
              <a:rPr lang="en-US" kern="0" dirty="0" err="1" smtClean="0">
                <a:solidFill>
                  <a:schemeClr val="accent2"/>
                </a:solidFill>
                <a:latin typeface="+mn-lt"/>
                <a:ea typeface="ＭＳ Ｐゴシック" pitchFamily="-1" charset="-128"/>
                <a:cs typeface="ＭＳ Ｐゴシック" pitchFamily="-84" charset="-128"/>
              </a:rPr>
              <a:t>x</a:t>
            </a:r>
            <a:r>
              <a:rPr lang="en-US" kern="0" dirty="0" smtClean="0">
                <a:solidFill>
                  <a:schemeClr val="accent2"/>
                </a:solidFill>
                <a:latin typeface="+mn-lt"/>
                <a:ea typeface="ＭＳ Ｐゴシック" pitchFamily="-1" charset="-128"/>
                <a:cs typeface="ＭＳ Ｐゴシック" pitchFamily="-84" charset="-128"/>
              </a:rPr>
              <a:t> and </a:t>
            </a:r>
            <a:r>
              <a:rPr lang="en-US" kern="0" dirty="0" err="1" smtClean="0">
                <a:solidFill>
                  <a:schemeClr val="accent2"/>
                </a:solidFill>
                <a:latin typeface="+mn-lt"/>
                <a:ea typeface="ＭＳ Ｐゴシック" pitchFamily="-1" charset="-128"/>
                <a:cs typeface="ＭＳ Ｐゴシック" pitchFamily="-84" charset="-128"/>
              </a:rPr>
              <a:t>t</a:t>
            </a:r>
            <a:r>
              <a:rPr lang="en-US" kern="0" dirty="0" smtClean="0">
                <a:solidFill>
                  <a:schemeClr val="accent2"/>
                </a:solidFill>
                <a:latin typeface="+mn-lt"/>
                <a:ea typeface="ＭＳ Ｐゴシック" pitchFamily="-1" charset="-128"/>
                <a:cs typeface="ＭＳ Ｐゴシック" pitchFamily="-84" charset="-128"/>
              </a:rPr>
              <a:t>.  </a:t>
            </a:r>
            <a:r>
              <a:rPr lang="en-US" kern="0" dirty="0" smtClean="0">
                <a:solidFill>
                  <a:srgbClr val="3333CC"/>
                </a:solidFill>
                <a:latin typeface="+mn-lt"/>
                <a:ea typeface="ＭＳ Ｐゴシック" pitchFamily="-1" charset="-128"/>
                <a:cs typeface="ＭＳ Ｐゴシック" pitchFamily="-84" charset="-128"/>
              </a:rPr>
              <a:t>So </a:t>
            </a:r>
            <a:r>
              <a:rPr lang="en-US" dirty="0" err="1" smtClean="0">
                <a:solidFill>
                  <a:srgbClr val="3333CC"/>
                </a:solidFill>
                <a:latin typeface="Symbol" charset="2"/>
                <a:cs typeface="Symbol" charset="2"/>
              </a:rPr>
              <a:t>Ψ</a:t>
            </a:r>
            <a:r>
              <a:rPr lang="en-US" dirty="0" smtClean="0">
                <a:solidFill>
                  <a:srgbClr val="3333CC"/>
                </a:solidFill>
                <a:latin typeface="+mn-lt"/>
                <a:cs typeface="Symbol" charset="2"/>
              </a:rPr>
              <a:t> (</a:t>
            </a:r>
            <a:r>
              <a:rPr lang="en-US" dirty="0" err="1" smtClean="0">
                <a:solidFill>
                  <a:srgbClr val="3333CC"/>
                </a:solidFill>
                <a:latin typeface="+mn-lt"/>
                <a:cs typeface="Symbol" charset="2"/>
              </a:rPr>
              <a:t>x,t</a:t>
            </a:r>
            <a:r>
              <a:rPr lang="en-US" dirty="0" smtClean="0">
                <a:solidFill>
                  <a:srgbClr val="3333CC"/>
                </a:solidFill>
                <a:latin typeface="+mn-lt"/>
                <a:cs typeface="Symbol" charset="2"/>
              </a:rPr>
              <a:t>)=</a:t>
            </a:r>
            <a:r>
              <a:rPr lang="en-US" dirty="0" err="1" smtClean="0">
                <a:solidFill>
                  <a:srgbClr val="3333CC"/>
                </a:solidFill>
                <a:latin typeface="+mn-lt"/>
                <a:cs typeface="ＭＳ Ｐゴシック" pitchFamily="-84" charset="-128"/>
              </a:rPr>
              <a:t>Asin(kx-</a:t>
            </a:r>
            <a:r>
              <a:rPr lang="en-US" dirty="0" err="1" smtClean="0">
                <a:solidFill>
                  <a:srgbClr val="3333CC"/>
                </a:solidFill>
                <a:latin typeface="Symbol" charset="2"/>
                <a:cs typeface="Symbol" charset="2"/>
              </a:rPr>
              <a:t>ω</a:t>
            </a:r>
            <a:r>
              <a:rPr lang="en-US" dirty="0" err="1" smtClean="0">
                <a:solidFill>
                  <a:srgbClr val="3333CC"/>
                </a:solidFill>
                <a:latin typeface="+mn-lt"/>
                <a:cs typeface="ＭＳ Ｐゴシック" pitchFamily="-84" charset="-128"/>
              </a:rPr>
              <a:t>t</a:t>
            </a:r>
            <a:r>
              <a:rPr lang="en-US" dirty="0" smtClean="0">
                <a:solidFill>
                  <a:srgbClr val="3333CC"/>
                </a:solidFill>
                <a:latin typeface="+mn-lt"/>
                <a:cs typeface="ＭＳ Ｐゴシック" pitchFamily="-84" charset="-128"/>
              </a:rPr>
              <a:t>) </a:t>
            </a:r>
            <a:r>
              <a:rPr lang="en-US" kern="0" dirty="0" smtClean="0">
                <a:solidFill>
                  <a:schemeClr val="accent2"/>
                </a:solidFill>
                <a:latin typeface="+mn-lt"/>
                <a:ea typeface="ＭＳ Ｐゴシック" pitchFamily="-1" charset="-128"/>
                <a:cs typeface="ＭＳ Ｐゴシック" pitchFamily="-84" charset="-128"/>
              </a:rPr>
              <a:t>is not an acceptable solution for </a:t>
            </a:r>
            <a:r>
              <a:rPr kumimoji="0" lang="en-US" sz="24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Schrodinger Eq.</a:t>
            </a: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  </a:t>
            </a:r>
            <a:endParaRPr kumimoji="0" lang="en-US" sz="24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490510" name="Object 14"/>
          <p:cNvGraphicFramePr>
            <a:graphicFrameLocks noChangeAspect="1"/>
          </p:cNvGraphicFramePr>
          <p:nvPr/>
        </p:nvGraphicFramePr>
        <p:xfrm>
          <a:off x="381000" y="4343400"/>
          <a:ext cx="3886200" cy="653960"/>
        </p:xfrm>
        <a:graphic>
          <a:graphicData uri="http://schemas.openxmlformats.org/presentationml/2006/ole">
            <p:oleObj spid="_x0000_s490510" name="Equation" r:id="rId8" imgW="2794000" imgH="469900" progId="Equation.DSMT4">
              <p:embed/>
            </p:oleObj>
          </a:graphicData>
        </a:graphic>
      </p:graphicFrame>
      <p:graphicFrame>
        <p:nvGraphicFramePr>
          <p:cNvPr id="490511" name="Object 15"/>
          <p:cNvGraphicFramePr>
            <a:graphicFrameLocks noChangeAspect="1"/>
          </p:cNvGraphicFramePr>
          <p:nvPr/>
        </p:nvGraphicFramePr>
        <p:xfrm>
          <a:off x="3810000" y="4699833"/>
          <a:ext cx="5224591" cy="938967"/>
        </p:xfrm>
        <a:graphic>
          <a:graphicData uri="http://schemas.openxmlformats.org/presentationml/2006/ole">
            <p:oleObj spid="_x0000_s490511" name="Equation" r:id="rId9" imgW="2616200" imgH="469900" progId="Equation.DSMT4">
              <p:embed/>
            </p:oleObj>
          </a:graphicData>
        </a:graphic>
      </p:graphicFrame>
      <p:sp>
        <p:nvSpPr>
          <p:cNvPr id="29" name="Right Arrow 28"/>
          <p:cNvSpPr/>
          <p:nvPr/>
        </p:nvSpPr>
        <p:spPr bwMode="auto">
          <a:xfrm>
            <a:off x="2819400" y="4953000"/>
            <a:ext cx="762000" cy="4572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wipe(left)">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88459"/>
                                        </p:tgtEl>
                                        <p:attrNameLst>
                                          <p:attrName>style.visibility</p:attrName>
                                        </p:attrNameLst>
                                      </p:cBhvr>
                                      <p:to>
                                        <p:strVal val="visible"/>
                                      </p:to>
                                    </p:set>
                                    <p:animEffect transition="in" filter="wipe(left)">
                                      <p:cBhvr>
                                        <p:cTn id="12" dur="500"/>
                                        <p:tgtEl>
                                          <p:spTgt spid="48845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left)">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89483"/>
                                        </p:tgtEl>
                                        <p:attrNameLst>
                                          <p:attrName>style.visibility</p:attrName>
                                        </p:attrNameLst>
                                      </p:cBhvr>
                                      <p:to>
                                        <p:strVal val="visible"/>
                                      </p:to>
                                    </p:set>
                                    <p:animEffect transition="in" filter="wipe(left)">
                                      <p:cBhvr>
                                        <p:cTn id="22" dur="500"/>
                                        <p:tgtEl>
                                          <p:spTgt spid="4894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88460"/>
                                        </p:tgtEl>
                                        <p:attrNameLst>
                                          <p:attrName>style.visibility</p:attrName>
                                        </p:attrNameLst>
                                      </p:cBhvr>
                                      <p:to>
                                        <p:strVal val="visible"/>
                                      </p:to>
                                    </p:set>
                                    <p:animEffect transition="in" filter="wipe(left)">
                                      <p:cBhvr>
                                        <p:cTn id="27" dur="500"/>
                                        <p:tgtEl>
                                          <p:spTgt spid="48846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89484"/>
                                        </p:tgtEl>
                                        <p:attrNameLst>
                                          <p:attrName>style.visibility</p:attrName>
                                        </p:attrNameLst>
                                      </p:cBhvr>
                                      <p:to>
                                        <p:strVal val="visible"/>
                                      </p:to>
                                    </p:set>
                                    <p:animEffect transition="in" filter="wipe(left)">
                                      <p:cBhvr>
                                        <p:cTn id="32" dur="500"/>
                                        <p:tgtEl>
                                          <p:spTgt spid="48948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88462"/>
                                        </p:tgtEl>
                                        <p:attrNameLst>
                                          <p:attrName>style.visibility</p:attrName>
                                        </p:attrNameLst>
                                      </p:cBhvr>
                                      <p:to>
                                        <p:strVal val="visible"/>
                                      </p:to>
                                    </p:set>
                                    <p:animEffect transition="in" filter="wipe(left)">
                                      <p:cBhvr>
                                        <p:cTn id="37" dur="500"/>
                                        <p:tgtEl>
                                          <p:spTgt spid="48846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90510"/>
                                        </p:tgtEl>
                                        <p:attrNameLst>
                                          <p:attrName>style.visibility</p:attrName>
                                        </p:attrNameLst>
                                      </p:cBhvr>
                                      <p:to>
                                        <p:strVal val="visible"/>
                                      </p:to>
                                    </p:set>
                                    <p:animEffect transition="in" filter="wipe(left)">
                                      <p:cBhvr>
                                        <p:cTn id="42" dur="500"/>
                                        <p:tgtEl>
                                          <p:spTgt spid="4905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left)">
                                      <p:cBhvr>
                                        <p:cTn id="47" dur="50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90511"/>
                                        </p:tgtEl>
                                        <p:attrNameLst>
                                          <p:attrName>style.visibility</p:attrName>
                                        </p:attrNameLst>
                                      </p:cBhvr>
                                      <p:to>
                                        <p:strVal val="visible"/>
                                      </p:to>
                                    </p:set>
                                    <p:animEffect transition="in" filter="wipe(left)">
                                      <p:cBhvr>
                                        <p:cTn id="52" dur="500"/>
                                        <p:tgtEl>
                                          <p:spTgt spid="49051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8">
                                            <p:txEl>
                                              <p:pRg st="0" end="0"/>
                                            </p:txEl>
                                          </p:spTgt>
                                        </p:tgtEl>
                                        <p:attrNameLst>
                                          <p:attrName>style.visibility</p:attrName>
                                        </p:attrNameLst>
                                      </p:cBhvr>
                                      <p:to>
                                        <p:strVal val="visible"/>
                                      </p:to>
                                    </p:set>
                                    <p:animEffect transition="in" filter="wipe(left)">
                                      <p:cBhvr>
                                        <p:cTn id="57" dur="50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P spid="25" grpId="0" animBg="1"/>
      <p:bldP spid="28" grpId="0" build="p"/>
      <p:bldP spid="29" grpId="0" animBg="1"/>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35523</TotalTime>
  <Words>960</Words>
  <Application>Microsoft Macintosh PowerPoint</Application>
  <PresentationFormat>On-screen Show (4:3)</PresentationFormat>
  <Paragraphs>100</Paragraphs>
  <Slides>12</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phys1443-spring02</vt:lpstr>
      <vt:lpstr>Equation</vt:lpstr>
      <vt:lpstr>PHYS 3313 – Section 001 Lecture #12</vt:lpstr>
      <vt:lpstr>Announcements</vt:lpstr>
      <vt:lpstr>Slide 3</vt:lpstr>
      <vt:lpstr>Special project #5</vt:lpstr>
      <vt:lpstr>The Schrödinger Wave Equation</vt:lpstr>
      <vt:lpstr>Ex 6.1: Wave equation and Superposition</vt:lpstr>
      <vt:lpstr>General Solution of the Schrödinger Wave Equation</vt:lpstr>
      <vt:lpstr>Ex 6.2: Solution for wave equation</vt:lpstr>
      <vt:lpstr>Ex 6.3: Bad solution for wave equation</vt:lpstr>
      <vt:lpstr>Normalization and Probability</vt:lpstr>
      <vt:lpstr>Ex 6.4: Normalization</vt:lpstr>
      <vt:lpstr>Ex 6.4: Normalization, 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1807</cp:revision>
  <dcterms:created xsi:type="dcterms:W3CDTF">2012-10-15T20:49:02Z</dcterms:created>
  <dcterms:modified xsi:type="dcterms:W3CDTF">2012-10-15T20:55:21Z</dcterms:modified>
</cp:coreProperties>
</file>