
<file path=[Content_Types].xml><?xml version="1.0" encoding="utf-8"?>
<Types xmlns="http://schemas.openxmlformats.org/package/2006/content-types">
  <Override PartName="/ppt/embeddings/oleObject24.bin" ContentType="application/vnd.openxmlformats-officedocument.oleObject"/>
  <Override PartName="/ppt/slides/slide14.xml" ContentType="application/vnd.openxmlformats-officedocument.presentationml.slide+xml"/>
  <Override PartName="/ppt/embeddings/oleObject8.bin" ContentType="application/vnd.openxmlformats-officedocument.oleObject"/>
  <Override PartName="/ppt/embeddings/oleObject1.bin" ContentType="application/vnd.openxmlformats-officedocument.oleObject"/>
  <Override PartName="/ppt/embeddings/oleObject16.bin" ContentType="application/vnd.openxmlformats-officedocument.oleObject"/>
  <Default Extension="xml" ContentType="application/xml"/>
  <Override PartName="/ppt/tableStyles.xml" ContentType="application/vnd.openxmlformats-officedocument.presentationml.tableStyles+xml"/>
  <Override PartName="/ppt/embeddings/oleObject31.bin" ContentType="application/vnd.openxmlformats-officedocument.oleObject"/>
  <Override PartName="/ppt/embeddings/oleObject47.bin" ContentType="application/vnd.openxmlformats-officedocument.oleObject"/>
  <Override PartName="/ppt/slides/slide5.xml" ContentType="application/vnd.openxmlformats-officedocument.presentationml.slide+xml"/>
  <Override PartName="/ppt/embeddings/oleObject40.bin" ContentType="application/vnd.openxmlformats-officedocument.oleObject"/>
  <Override PartName="/ppt/slideLayouts/slideLayout5.xml" ContentType="application/vnd.openxmlformats-officedocument.presentationml.slideLayout+xml"/>
  <Override PartName="/ppt/embeddings/oleObject23.bin" ContentType="application/vnd.openxmlformats-officedocument.oleObject"/>
  <Override PartName="/ppt/embeddings/oleObject39.bin" ContentType="application/vnd.openxmlformats-officedocument.oleObject"/>
  <Override PartName="/ppt/slides/slide13.xml" ContentType="application/vnd.openxmlformats-officedocument.presentationml.slide+xml"/>
  <Override PartName="/ppt/slideMasters/slideMaster1.xml" ContentType="application/vnd.openxmlformats-officedocument.presentationml.slideMaster+xml"/>
  <Override PartName="/ppt/embeddings/oleObject7.bin" ContentType="application/vnd.openxmlformats-officedocument.oleObject"/>
  <Override PartName="/docProps/core.xml" ContentType="application/vnd.openxmlformats-package.core-properties+xml"/>
  <Override PartName="/ppt/embeddings/oleObject15.bin" ContentType="application/vnd.openxmlformats-officedocument.oleObject"/>
  <Override PartName="/ppt/handoutMasters/handoutMaster1.xml" ContentType="application/vnd.openxmlformats-officedocument.presentationml.handoutMaster+xml"/>
  <Override PartName="/ppt/embeddings/oleObject37.bin" ContentType="application/vnd.openxmlformats-officedocument.oleObject"/>
  <Default Extension="vml" ContentType="application/vnd.openxmlformats-officedocument.vmlDrawing"/>
  <Override PartName="/ppt/embeddings/oleObject30.bin" ContentType="application/vnd.openxmlformats-officedocument.oleObject"/>
  <Override PartName="/ppt/embeddings/oleObject46.bin" ContentType="application/vnd.openxmlformats-officedocument.oleObject"/>
  <Default Extension="emf" ContentType="image/x-emf"/>
  <Override PartName="/ppt/embeddings/oleObject29.bin" ContentType="application/vnd.openxmlformats-officedocument.oleObject"/>
  <Override PartName="/ppt/slides/slide4.xml" ContentType="application/vnd.openxmlformats-officedocument.presentationml.slide+xml"/>
  <Override PartName="/ppt/slideLayouts/slideLayout4.xml" ContentType="application/vnd.openxmlformats-officedocument.presentationml.slideLayout+xml"/>
  <Default Extension="png" ContentType="image/png"/>
  <Override PartName="/ppt/embeddings/oleObject22.bin" ContentType="application/vnd.openxmlformats-officedocument.oleObject"/>
  <Override PartName="/ppt/embeddings/oleObject38.bin" ContentType="application/vnd.openxmlformats-officedocument.oleObject"/>
  <Override PartName="/ppt/slides/slide12.xml" ContentType="application/vnd.openxmlformats-officedocument.presentationml.slide+xml"/>
  <Override PartName="/ppt/embeddings/oleObject6.bin" ContentType="application/vnd.openxmlformats-officedocument.oleObject"/>
  <Override PartName="/ppt/embeddings/oleObject53.bin" ContentType="application/vnd.openxmlformats-officedocument.oleObject"/>
  <Override PartName="/ppt/embeddings/oleObject14.bin" ContentType="application/vnd.openxmlformats-officedocument.oleObject"/>
  <Override PartName="/ppt/presProps.xml" ContentType="application/vnd.openxmlformats-officedocument.presentationml.presProps+xml"/>
  <Override PartName="/ppt/embeddings/oleObject36.bin" ContentType="application/vnd.openxmlformats-officedocument.oleObject"/>
  <Default Extension="pict" ContentType="image/pict"/>
  <Override PartName="/ppt/slideLayouts/slideLayout14.xml" ContentType="application/vnd.openxmlformats-officedocument.presentationml.slideLayout+xml"/>
  <Override PartName="/ppt/embeddings/oleObject45.bin" ContentType="application/vnd.openxmlformats-officedocument.oleObject"/>
  <Override PartName="/ppt/embeddings/oleObject12.bin" ContentType="application/vnd.openxmlformats-officedocument.oleObject"/>
  <Override PartName="/ppt/embeddings/oleObject28.bin" ContentType="application/vnd.openxmlformats-officedocument.oleObject"/>
  <Override PartName="/ppt/slides/slide3.xml" ContentType="application/vnd.openxmlformats-officedocument.presentationml.slide+xml"/>
  <Override PartName="/ppt/slideLayouts/slideLayout3.xml" ContentType="application/vnd.openxmlformats-officedocument.presentationml.slideLayout+xml"/>
  <Override PartName="/ppt/embeddings/oleObject21.bin" ContentType="application/vnd.openxmlformats-officedocument.oleObject"/>
  <Override PartName="/ppt/slides/slide11.xml" ContentType="application/vnd.openxmlformats-officedocument.presentationml.slide+xml"/>
  <Override PartName="/ppt/embeddings/oleObject5.bin" ContentType="application/vnd.openxmlformats-officedocument.oleObject"/>
  <Override PartName="/ppt/embeddings/oleObject52.bin" ContentType="application/vnd.openxmlformats-officedocument.oleObject"/>
  <Override PartName="/ppt/embeddings/oleObject13.bin" ContentType="application/vnd.openxmlformats-officedocument.oleObject"/>
  <Override PartName="/ppt/embeddings/oleObject35.bin" ContentType="application/vnd.openxmlformats-officedocument.oleObject"/>
  <Override PartName="/ppt/slideLayouts/slideLayout13.xml" ContentType="application/vnd.openxmlformats-officedocument.presentationml.slideLayout+xml"/>
  <Override PartName="/ppt/slides/slide9.xml" ContentType="application/vnd.openxmlformats-officedocument.presentationml.slide+xml"/>
  <Override PartName="/ppt/embeddings/oleObject44.bin" ContentType="application/vnd.openxmlformats-officedocument.oleObject"/>
  <Override PartName="/ppt/slideLayouts/slideLayout9.xml" ContentType="application/vnd.openxmlformats-officedocument.presentationml.slideLayout+xml"/>
  <Override PartName="/ppt/embeddings/oleObject11.bin" ContentType="application/vnd.openxmlformats-officedocument.oleObject"/>
  <Override PartName="/ppt/slides/slide2.xml" ContentType="application/vnd.openxmlformats-officedocument.presentationml.slide+xml"/>
  <Override PartName="/ppt/embeddings/oleObject27.bin" ContentType="application/vnd.openxmlformats-officedocument.oleObject"/>
  <Override PartName="/ppt/slideLayouts/slideLayout2.xml" ContentType="application/vnd.openxmlformats-officedocument.presentationml.slideLayout+xml"/>
  <Override PartName="/ppt/embeddings/oleObject20.bin" ContentType="application/vnd.openxmlformats-officedocument.oleObject"/>
  <Override PartName="/ppt/slides/slide10.xml" ContentType="application/vnd.openxmlformats-officedocument.presentationml.slide+xml"/>
  <Override PartName="/ppt/embeddings/oleObject4.bin" ContentType="application/vnd.openxmlformats-officedocument.oleObject"/>
  <Override PartName="/ppt/embeddings/oleObject19.bin" ContentType="application/vnd.openxmlformats-officedocument.oleObject"/>
  <Override PartName="/docProps/app.xml" ContentType="application/vnd.openxmlformats-officedocument.extended-properties+xml"/>
  <Override PartName="/ppt/embeddings/oleObject51.bin" ContentType="application/vnd.openxmlformats-officedocument.oleObject"/>
  <Override PartName="/ppt/theme/theme3.xml" ContentType="application/vnd.openxmlformats-officedocument.theme+xml"/>
  <Override PartName="/ppt/embeddings/oleObject34.bin" ContentType="application/vnd.openxmlformats-officedocument.oleObject"/>
  <Override PartName="/ppt/slideLayouts/slideLayout12.xml" ContentType="application/vnd.openxmlformats-officedocument.presentationml.slideLayout+xml"/>
  <Override PartName="/ppt/slides/slide8.xml" ContentType="application/vnd.openxmlformats-officedocument.presentationml.slide+xml"/>
  <Override PartName="/ppt/embeddings/oleObject43.bin" ContentType="application/vnd.openxmlformats-officedocument.oleObject"/>
  <Override PartName="/ppt/slideLayouts/slideLayout8.xml" ContentType="application/vnd.openxmlformats-officedocument.presentationml.slideLayout+xml"/>
  <Override PartName="/ppt/embeddings/oleObject10.bin" ContentType="application/vnd.openxmlformats-officedocument.oleObject"/>
  <Override PartName="/ppt/slides/slide1.xml" ContentType="application/vnd.openxmlformats-officedocument.presentationml.slide+xml"/>
  <Override PartName="/ppt/embeddings/oleObject26.bin" ContentType="application/vnd.openxmlformats-officedocument.oleObject"/>
  <Override PartName="/ppt/slideLayouts/slideLayout1.xml" ContentType="application/vnd.openxmlformats-officedocument.presentationml.slideLayout+xml"/>
  <Override PartName="/ppt/slides/slide16.xml" ContentType="application/vnd.openxmlformats-officedocument.presentationml.slide+xml"/>
  <Override PartName="/ppt/viewProps.xml" ContentType="application/vnd.openxmlformats-officedocument.presentationml.viewProps+xml"/>
  <Default Extension="jpeg" ContentType="image/jpeg"/>
  <Override PartName="/ppt/embeddings/oleObject3.bin" ContentType="application/vnd.openxmlformats-officedocument.oleObject"/>
  <Override PartName="/ppt/embeddings/oleObject18.bin" ContentType="application/vnd.openxmlformats-officedocument.oleObject"/>
  <Override PartName="/ppt/embeddings/oleObject50.bin" ContentType="application/vnd.openxmlformats-officedocument.oleObject"/>
  <Override PartName="/ppt/theme/theme2.xml" ContentType="application/vnd.openxmlformats-officedocument.theme+xml"/>
  <Override PartName="/ppt/embeddings/oleObject33.bin" ContentType="application/vnd.openxmlformats-officedocument.oleObject"/>
  <Override PartName="/ppt/embeddings/oleObject49.bin" ContentType="application/vnd.openxmlformats-officedocument.oleObject"/>
  <Override PartName="/ppt/slideLayouts/slideLayout11.xml" ContentType="application/vnd.openxmlformats-officedocument.presentationml.slideLayout+xml"/>
  <Override PartName="/ppt/slides/slide7.xml" ContentType="application/vnd.openxmlformats-officedocument.presentationml.slide+xml"/>
  <Override PartName="/ppt/embeddings/oleObject42.bin" ContentType="application/vnd.openxmlformats-officedocument.oleObject"/>
  <Override PartName="/ppt/slideLayouts/slideLayout7.xml" ContentType="application/vnd.openxmlformats-officedocument.presentationml.slideLayout+xml"/>
  <Override PartName="/ppt/embeddings/oleObject25.bin" ContentType="application/vnd.openxmlformats-officedocument.oleObject"/>
  <Override PartName="/ppt/notesMasters/notesMaster1.xml" ContentType="application/vnd.openxmlformats-officedocument.presentationml.notesMaster+xml"/>
  <Override PartName="/ppt/slides/slide15.xml" ContentType="application/vnd.openxmlformats-officedocument.presentationml.slide+xml"/>
  <Override PartName="/ppt/embeddings/oleObject9.bin" ContentType="application/vnd.openxmlformats-officedocument.oleObject"/>
  <Override PartName="/ppt/embeddings/oleObject2.bin" ContentType="application/vnd.openxmlformats-officedocument.oleObject"/>
  <Override PartName="/ppt/embeddings/oleObject17.bin" ContentType="application/vnd.openxmlformats-officedocument.oleObject"/>
  <Override PartName="/ppt/theme/theme1.xml" ContentType="application/vnd.openxmlformats-officedocument.theme+xml"/>
  <Override PartName="/ppt/embeddings/oleObject32.bin" ContentType="application/vnd.openxmlformats-officedocument.oleObject"/>
  <Override PartName="/ppt/embeddings/oleObject48.bin" ContentType="application/vnd.openxmlformats-officedocument.oleObject"/>
  <Override PartName="/ppt/slideLayouts/slideLayout10.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s/slide6.xml" ContentType="application/vnd.openxmlformats-officedocument.presentationml.slide+xml"/>
  <Override PartName="/ppt/embeddings/oleObject41.bin" ContentType="application/vnd.openxmlformats-officedocument.oleObject"/>
  <Override PartName="/ppt/slideLayouts/slideLayout6.xml" ContentType="application/vnd.openxmlformats-officedocument.presentationml.slideLayout+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18"/>
  </p:notesMasterIdLst>
  <p:handoutMasterIdLst>
    <p:handoutMasterId r:id="rId19"/>
  </p:handoutMasterIdLst>
  <p:sldIdLst>
    <p:sldId id="256" r:id="rId2"/>
    <p:sldId id="335" r:id="rId3"/>
    <p:sldId id="713" r:id="rId4"/>
    <p:sldId id="721" r:id="rId5"/>
    <p:sldId id="722" r:id="rId6"/>
    <p:sldId id="717" r:id="rId7"/>
    <p:sldId id="683" r:id="rId8"/>
    <p:sldId id="684" r:id="rId9"/>
    <p:sldId id="685" r:id="rId10"/>
    <p:sldId id="718" r:id="rId11"/>
    <p:sldId id="687" r:id="rId12"/>
    <p:sldId id="688" r:id="rId13"/>
    <p:sldId id="689" r:id="rId14"/>
    <p:sldId id="711" r:id="rId15"/>
    <p:sldId id="691" r:id="rId16"/>
    <p:sldId id="692" r:id="rId17"/>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pitchFamily="-84" charset="0"/>
        <a:ea typeface="+mn-ea"/>
        <a:cs typeface="+mn-cs"/>
      </a:defRPr>
    </a:lvl1pPr>
    <a:lvl2pPr marL="457200" algn="l" rtl="0" fontAlgn="base">
      <a:spcBef>
        <a:spcPct val="0"/>
      </a:spcBef>
      <a:spcAft>
        <a:spcPct val="0"/>
      </a:spcAft>
      <a:defRPr sz="2400" kern="1200">
        <a:solidFill>
          <a:schemeClr val="tx1"/>
        </a:solidFill>
        <a:latin typeface="Times New Roman" pitchFamily="-84" charset="0"/>
        <a:ea typeface="+mn-ea"/>
        <a:cs typeface="+mn-cs"/>
      </a:defRPr>
    </a:lvl2pPr>
    <a:lvl3pPr marL="914400" algn="l" rtl="0" fontAlgn="base">
      <a:spcBef>
        <a:spcPct val="0"/>
      </a:spcBef>
      <a:spcAft>
        <a:spcPct val="0"/>
      </a:spcAft>
      <a:defRPr sz="2400" kern="1200">
        <a:solidFill>
          <a:schemeClr val="tx1"/>
        </a:solidFill>
        <a:latin typeface="Times New Roman" pitchFamily="-84" charset="0"/>
        <a:ea typeface="+mn-ea"/>
        <a:cs typeface="+mn-cs"/>
      </a:defRPr>
    </a:lvl3pPr>
    <a:lvl4pPr marL="1371600" algn="l" rtl="0" fontAlgn="base">
      <a:spcBef>
        <a:spcPct val="0"/>
      </a:spcBef>
      <a:spcAft>
        <a:spcPct val="0"/>
      </a:spcAft>
      <a:defRPr sz="2400" kern="1200">
        <a:solidFill>
          <a:schemeClr val="tx1"/>
        </a:solidFill>
        <a:latin typeface="Times New Roman" pitchFamily="-84" charset="0"/>
        <a:ea typeface="+mn-ea"/>
        <a:cs typeface="+mn-cs"/>
      </a:defRPr>
    </a:lvl4pPr>
    <a:lvl5pPr marL="1828800" algn="l" rtl="0" fontAlgn="base">
      <a:spcBef>
        <a:spcPct val="0"/>
      </a:spcBef>
      <a:spcAft>
        <a:spcPct val="0"/>
      </a:spcAft>
      <a:defRPr sz="2400" kern="1200">
        <a:solidFill>
          <a:schemeClr val="tx1"/>
        </a:solidFill>
        <a:latin typeface="Times New Roman" pitchFamily="-84" charset="0"/>
        <a:ea typeface="+mn-ea"/>
        <a:cs typeface="+mn-cs"/>
      </a:defRPr>
    </a:lvl5pPr>
    <a:lvl6pPr marL="2286000" algn="l" defTabSz="457200" rtl="0" eaLnBrk="1" latinLnBrk="0" hangingPunct="1">
      <a:defRPr sz="2400" kern="1200">
        <a:solidFill>
          <a:schemeClr val="tx1"/>
        </a:solidFill>
        <a:latin typeface="Times New Roman" pitchFamily="-84" charset="0"/>
        <a:ea typeface="+mn-ea"/>
        <a:cs typeface="+mn-cs"/>
      </a:defRPr>
    </a:lvl6pPr>
    <a:lvl7pPr marL="2743200" algn="l" defTabSz="457200" rtl="0" eaLnBrk="1" latinLnBrk="0" hangingPunct="1">
      <a:defRPr sz="2400" kern="1200">
        <a:solidFill>
          <a:schemeClr val="tx1"/>
        </a:solidFill>
        <a:latin typeface="Times New Roman" pitchFamily="-84" charset="0"/>
        <a:ea typeface="+mn-ea"/>
        <a:cs typeface="+mn-cs"/>
      </a:defRPr>
    </a:lvl7pPr>
    <a:lvl8pPr marL="3200400" algn="l" defTabSz="457200" rtl="0" eaLnBrk="1" latinLnBrk="0" hangingPunct="1">
      <a:defRPr sz="2400" kern="1200">
        <a:solidFill>
          <a:schemeClr val="tx1"/>
        </a:solidFill>
        <a:latin typeface="Times New Roman" pitchFamily="-84" charset="0"/>
        <a:ea typeface="+mn-ea"/>
        <a:cs typeface="+mn-cs"/>
      </a:defRPr>
    </a:lvl8pPr>
    <a:lvl9pPr marL="3657600" algn="l" defTabSz="457200" rtl="0" eaLnBrk="1" latinLnBrk="0" hangingPunct="1">
      <a:defRPr sz="24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showPr showNarration="1" useTimings="0">
    <p:present/>
    <p:sldAll/>
    <p:penClr>
      <a:srgbClr val="003300"/>
    </p:penClr>
  </p:showPr>
  <p:clrMru>
    <a:srgbClr val="99FFCC"/>
    <a:srgbClr val="FFFFCC"/>
    <a:srgbClr val="CC6600"/>
    <a:srgbClr val="FF0066"/>
    <a:srgbClr val="CC00CC"/>
    <a:srgbClr val="003300"/>
    <a:srgbClr val="660066"/>
    <a:srgbClr val="A50021"/>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horzBarState="maximized">
    <p:restoredLeft sz="15620"/>
    <p:restoredTop sz="94660"/>
  </p:normalViewPr>
  <p:slideViewPr>
    <p:cSldViewPr>
      <p:cViewPr varScale="1">
        <p:scale>
          <a:sx n="97" d="100"/>
          <a:sy n="97" d="100"/>
        </p:scale>
        <p:origin x="-120" y="-2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pict"/><Relationship Id="rId4" Type="http://schemas.openxmlformats.org/officeDocument/2006/relationships/image" Target="../media/image6.pict"/><Relationship Id="rId1" Type="http://schemas.openxmlformats.org/officeDocument/2006/relationships/image" Target="../media/image3.pict"/><Relationship Id="rId2" Type="http://schemas.openxmlformats.org/officeDocument/2006/relationships/image" Target="../media/image4.pict"/></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pict"/><Relationship Id="rId4" Type="http://schemas.openxmlformats.org/officeDocument/2006/relationships/image" Target="../media/image10.pict"/><Relationship Id="rId5" Type="http://schemas.openxmlformats.org/officeDocument/2006/relationships/image" Target="../media/image11.pict"/><Relationship Id="rId6" Type="http://schemas.openxmlformats.org/officeDocument/2006/relationships/image" Target="../media/image12.pict"/><Relationship Id="rId7" Type="http://schemas.openxmlformats.org/officeDocument/2006/relationships/image" Target="../media/image13.pict"/><Relationship Id="rId8" Type="http://schemas.openxmlformats.org/officeDocument/2006/relationships/image" Target="../media/image14.pict"/><Relationship Id="rId9" Type="http://schemas.openxmlformats.org/officeDocument/2006/relationships/image" Target="../media/image15.pict"/><Relationship Id="rId1" Type="http://schemas.openxmlformats.org/officeDocument/2006/relationships/image" Target="../media/image7.pict"/><Relationship Id="rId2" Type="http://schemas.openxmlformats.org/officeDocument/2006/relationships/image" Target="../media/image8.pict"/></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7.pict"/><Relationship Id="rId4" Type="http://schemas.openxmlformats.org/officeDocument/2006/relationships/image" Target="../media/image18.pict"/><Relationship Id="rId5" Type="http://schemas.openxmlformats.org/officeDocument/2006/relationships/image" Target="../media/image19.pict"/><Relationship Id="rId6" Type="http://schemas.openxmlformats.org/officeDocument/2006/relationships/image" Target="../media/image20.pict"/><Relationship Id="rId1" Type="http://schemas.openxmlformats.org/officeDocument/2006/relationships/image" Target="../media/image16.emf"/><Relationship Id="rId2" Type="http://schemas.openxmlformats.org/officeDocument/2006/relationships/image" Target="../media/image3.pict"/></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1.pict"/></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2.pict"/><Relationship Id="rId2" Type="http://schemas.openxmlformats.org/officeDocument/2006/relationships/image" Target="../media/image23.pict"/><Relationship Id="rId3" Type="http://schemas.openxmlformats.org/officeDocument/2006/relationships/image" Target="../media/image24.pict"/></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7.pict"/><Relationship Id="rId4" Type="http://schemas.openxmlformats.org/officeDocument/2006/relationships/image" Target="../media/image28.pict"/><Relationship Id="rId5" Type="http://schemas.openxmlformats.org/officeDocument/2006/relationships/image" Target="../media/image29.pict"/><Relationship Id="rId6" Type="http://schemas.openxmlformats.org/officeDocument/2006/relationships/image" Target="../media/image30.pict"/><Relationship Id="rId7" Type="http://schemas.openxmlformats.org/officeDocument/2006/relationships/image" Target="../media/image31.pict"/><Relationship Id="rId8" Type="http://schemas.openxmlformats.org/officeDocument/2006/relationships/image" Target="../media/image32.pict"/><Relationship Id="rId9" Type="http://schemas.openxmlformats.org/officeDocument/2006/relationships/image" Target="../media/image33.pict"/><Relationship Id="rId10" Type="http://schemas.openxmlformats.org/officeDocument/2006/relationships/image" Target="../media/image34.pict"/><Relationship Id="rId11" Type="http://schemas.openxmlformats.org/officeDocument/2006/relationships/image" Target="../media/image35.pict"/><Relationship Id="rId1" Type="http://schemas.openxmlformats.org/officeDocument/2006/relationships/image" Target="../media/image25.pict"/><Relationship Id="rId2" Type="http://schemas.openxmlformats.org/officeDocument/2006/relationships/image" Target="../media/image26.pict"/></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8.pict"/><Relationship Id="rId4" Type="http://schemas.openxmlformats.org/officeDocument/2006/relationships/image" Target="../media/image39.pict"/><Relationship Id="rId5" Type="http://schemas.openxmlformats.org/officeDocument/2006/relationships/image" Target="../media/image40.pict"/><Relationship Id="rId6" Type="http://schemas.openxmlformats.org/officeDocument/2006/relationships/image" Target="../media/image41.pict"/><Relationship Id="rId7" Type="http://schemas.openxmlformats.org/officeDocument/2006/relationships/image" Target="../media/image42.pict"/><Relationship Id="rId8" Type="http://schemas.openxmlformats.org/officeDocument/2006/relationships/image" Target="../media/image43.pict"/><Relationship Id="rId9" Type="http://schemas.openxmlformats.org/officeDocument/2006/relationships/image" Target="../media/image44.pict"/><Relationship Id="rId10" Type="http://schemas.openxmlformats.org/officeDocument/2006/relationships/image" Target="../media/image45.pict"/><Relationship Id="rId1" Type="http://schemas.openxmlformats.org/officeDocument/2006/relationships/image" Target="../media/image36.pict"/><Relationship Id="rId2" Type="http://schemas.openxmlformats.org/officeDocument/2006/relationships/image" Target="../media/image37.pict"/></Relationships>
</file>

<file path=ppt/drawings/_rels/vmlDrawing8.vml.rels><?xml version="1.0" encoding="UTF-8" standalone="yes"?>
<Relationships xmlns="http://schemas.openxmlformats.org/package/2006/relationships"><Relationship Id="rId3" Type="http://schemas.openxmlformats.org/officeDocument/2006/relationships/image" Target="../media/image48.pict"/><Relationship Id="rId4" Type="http://schemas.openxmlformats.org/officeDocument/2006/relationships/image" Target="../media/image49.pict"/><Relationship Id="rId5" Type="http://schemas.openxmlformats.org/officeDocument/2006/relationships/image" Target="../media/image50.pict"/><Relationship Id="rId1" Type="http://schemas.openxmlformats.org/officeDocument/2006/relationships/image" Target="../media/image46.pict"/><Relationship Id="rId2" Type="http://schemas.openxmlformats.org/officeDocument/2006/relationships/image" Target="../media/image47.pict"/></Relationships>
</file>

<file path=ppt/drawings/_rels/vmlDrawing9.vml.rels><?xml version="1.0" encoding="UTF-8" standalone="yes"?>
<Relationships xmlns="http://schemas.openxmlformats.org/package/2006/relationships"><Relationship Id="rId3" Type="http://schemas.openxmlformats.org/officeDocument/2006/relationships/image" Target="../media/image54.pict"/><Relationship Id="rId4" Type="http://schemas.openxmlformats.org/officeDocument/2006/relationships/image" Target="../media/image55.pict"/><Relationship Id="rId1" Type="http://schemas.openxmlformats.org/officeDocument/2006/relationships/image" Target="../media/image52.pict"/><Relationship Id="rId2" Type="http://schemas.openxmlformats.org/officeDocument/2006/relationships/image" Target="../media/image53.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383069AB-0B70-3E4B-9CBA-A7E1F3E0FC3E}" type="slidenum">
              <a:rPr lang="en-US"/>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1E34483E-5B5B-BD45-A08D-10B8C52212D4}" type="slidenum">
              <a:rPr lang="en-US"/>
              <a:pPr>
                <a:defRPr/>
              </a:pPr>
              <a:t>‹#›</a:t>
            </a:fld>
            <a:endParaRPr 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1" charset="-128"/>
        <a:cs typeface="ＭＳ Ｐゴシック" pitchFamily="-1"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pic>
        <p:nvPicPr>
          <p:cNvPr id="4"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a:ln w="9525">
            <a:noFill/>
            <a:miter lim="800000"/>
            <a:headEnd/>
            <a:tailEnd/>
          </a:ln>
        </p:spPr>
      </p:pic>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r>
              <a:rPr lang="en-US" smtClean="0"/>
              <a:t>Wednesday, Oct. 17,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PHYS 3313-001, Fall 2012                      Dr. Jaehoon Yu</a:t>
            </a:r>
            <a:endParaRPr lang="en-US"/>
          </a:p>
        </p:txBody>
      </p:sp>
      <p:sp>
        <p:nvSpPr>
          <p:cNvPr id="7" name="Rectangle 6"/>
          <p:cNvSpPr>
            <a:spLocks noGrp="1" noChangeArrowheads="1"/>
          </p:cNvSpPr>
          <p:nvPr>
            <p:ph type="sldNum" sz="quarter" idx="12"/>
          </p:nvPr>
        </p:nvSpPr>
        <p:spPr/>
        <p:txBody>
          <a:bodyPr/>
          <a:lstStyle>
            <a:lvl1pPr>
              <a:defRPr/>
            </a:lvl1pPr>
          </a:lstStyle>
          <a:p>
            <a:pPr>
              <a:defRPr/>
            </a:pPr>
            <a:fld id="{3DD774B2-BEFC-0F4C-8EFB-A9A3D81A594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Wednesday, Oct. 17,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128B57A-27A1-3D4C-A6D4-801C028D880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Wednesday, Oct. 17,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6959B54-6614-314D-82E3-D63DF83F53D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Wednesday, Oct. 17,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33D2C0A-C00C-6D49-85C5-A00CF6C3B057}"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Wednesday, Oct. 17,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fld id="{FDDAF44D-5BDC-464D-BFC2-357404B9B058}" type="slidenum">
              <a:rPr lang="en-US"/>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r>
              <a:rPr lang="en-US" smtClean="0"/>
              <a:t>Wednesday, Oct. 17, 2012</a:t>
            </a:r>
            <a:endParaRPr lang="en-US"/>
          </a:p>
        </p:txBody>
      </p:sp>
      <p:sp>
        <p:nvSpPr>
          <p:cNvPr id="7"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6E4BFBEB-12DC-8949-B61D-A8F2554F50A6}"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Wednesday, Oct. 17,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23D45CD-16A2-224C-B70A-0D1B0489626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Wednesday, Oct. 17,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3CED5A-781C-B54B-9DCC-46150F17B7D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Wednesday, Oct. 17,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5000C52-892A-734C-9735-DFA415D8DA4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Wednesday, Oct. 17,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8608EF3-45E5-0542-9CB7-247C5541AE2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Wednesday, Oct. 17,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92F9CF5-C078-EB47-929F-B0A3FA3F950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Wednesday, Oct. 17, 2012</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DCCF901-3B1D-5D4E-8AD7-5D66FB4A0B1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Wednesday, Oct. 17,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2B26439-A107-B54D-9685-245DFB0AD8D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Wednesday, Oct. 17,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42880F3-5039-AD40-B51A-C61F35823AB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6"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pPr>
              <a:defRPr/>
            </a:pPr>
            <a:r>
              <a:rPr lang="en-US" smtClean="0"/>
              <a:t>Wednesday, Oct. 17, 2012</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pPr>
              <a:defRPr/>
            </a:pPr>
            <a:r>
              <a:rPr lang="en-US" smtClean="0"/>
              <a:t>PHYS 3313-001, Fall 2012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Arial Narrow" charset="0"/>
              </a:defRPr>
            </a:lvl1pPr>
          </a:lstStyle>
          <a:p>
            <a:pPr>
              <a:defRPr/>
            </a:pPr>
            <a:fld id="{940792B5-4286-5042-9E96-9D0E8EB76CF0}" type="slidenum">
              <a:rPr lang="en-US"/>
              <a:pPr>
                <a:defRPr/>
              </a:pPr>
              <a:t>‹#›</a:t>
            </a:fld>
            <a:endParaRPr lang="en-US"/>
          </a:p>
        </p:txBody>
      </p:sp>
      <p:pic>
        <p:nvPicPr>
          <p:cNvPr id="1031" name="Picture 7" descr="UTA_color_seal"/>
          <p:cNvPicPr>
            <a:picLocks noChangeAspect="1" noChangeArrowheads="1"/>
          </p:cNvPicPr>
          <p:nvPr/>
        </p:nvPicPr>
        <p:blipFill>
          <a:blip r:embed="rId16"/>
          <a:srcRect/>
          <a:stretch>
            <a:fillRect/>
          </a:stretch>
        </p:blipFill>
        <p:spPr bwMode="auto">
          <a:xfrm>
            <a:off x="3124200" y="6253163"/>
            <a:ext cx="457200" cy="4524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9"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21" r:id="rId13"/>
    <p:sldLayoutId id="2147483722" r:id="rId14"/>
  </p:sldLayoutIdLst>
  <p:timing>
    <p:tnLst>
      <p:par>
        <p:cTn id="1" dur="indefinite" restart="never" nodeType="tmRoot"/>
      </p:par>
    </p:tnLst>
  </p:timing>
  <p:hf hdr="0"/>
  <p:txStyles>
    <p:titleStyle>
      <a:lvl1pPr algn="ctr" rtl="0" eaLnBrk="0" fontAlgn="base" hangingPunct="0">
        <a:spcBef>
          <a:spcPct val="0"/>
        </a:spcBef>
        <a:spcAft>
          <a:spcPct val="0"/>
        </a:spcAft>
        <a:defRPr sz="4400">
          <a:solidFill>
            <a:srgbClr val="A50021"/>
          </a:solidFill>
          <a:latin typeface="+mj-lt"/>
          <a:ea typeface="ＭＳ Ｐゴシック" pitchFamily="-1" charset="-128"/>
          <a:cs typeface="ＭＳ Ｐゴシック" pitchFamily="-1" charset="-128"/>
        </a:defRPr>
      </a:lvl1pPr>
      <a:lvl2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2pPr>
      <a:lvl3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3pPr>
      <a:lvl4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4pPr>
      <a:lvl5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5pPr>
      <a:lvl6pPr marL="457200" algn="ctr" rtl="0" fontAlgn="base">
        <a:spcBef>
          <a:spcPct val="0"/>
        </a:spcBef>
        <a:spcAft>
          <a:spcPct val="0"/>
        </a:spcAft>
        <a:defRPr sz="4400">
          <a:solidFill>
            <a:srgbClr val="A50021"/>
          </a:solidFill>
          <a:latin typeface="Arial Narrow" pitchFamily="34" charset="0"/>
        </a:defRPr>
      </a:lvl6pPr>
      <a:lvl7pPr marL="914400" algn="ctr" rtl="0" fontAlgn="base">
        <a:spcBef>
          <a:spcPct val="0"/>
        </a:spcBef>
        <a:spcAft>
          <a:spcPct val="0"/>
        </a:spcAft>
        <a:defRPr sz="4400">
          <a:solidFill>
            <a:srgbClr val="A50021"/>
          </a:solidFill>
          <a:latin typeface="Arial Narrow" pitchFamily="34" charset="0"/>
        </a:defRPr>
      </a:lvl7pPr>
      <a:lvl8pPr marL="1371600" algn="ctr" rtl="0" fontAlgn="base">
        <a:spcBef>
          <a:spcPct val="0"/>
        </a:spcBef>
        <a:spcAft>
          <a:spcPct val="0"/>
        </a:spcAft>
        <a:defRPr sz="4400">
          <a:solidFill>
            <a:srgbClr val="A50021"/>
          </a:solidFill>
          <a:latin typeface="Arial Narrow" pitchFamily="34" charset="0"/>
        </a:defRPr>
      </a:lvl8pPr>
      <a:lvl9pPr marL="1828800" algn="ctr" rtl="0" fontAlgn="base">
        <a:spcBef>
          <a:spcPct val="0"/>
        </a:spcBef>
        <a:spcAft>
          <a:spcPct val="0"/>
        </a:spcAft>
        <a:defRPr sz="4400">
          <a:solidFill>
            <a:srgbClr val="A50021"/>
          </a:solidFill>
          <a:latin typeface="Arial Narrow" pitchFamily="34"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pitchFamily="-1" charset="-128"/>
          <a:cs typeface="ＭＳ Ｐゴシック" pitchFamily="-1"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defRPr>
      </a:lvl6pPr>
      <a:lvl7pPr marL="2971800" indent="-228600" algn="l" rtl="0" fontAlgn="base">
        <a:spcBef>
          <a:spcPct val="20000"/>
        </a:spcBef>
        <a:spcAft>
          <a:spcPct val="0"/>
        </a:spcAft>
        <a:buChar char="»"/>
        <a:defRPr sz="2000">
          <a:solidFill>
            <a:srgbClr val="FF0066"/>
          </a:solidFill>
          <a:latin typeface="+mn-lt"/>
        </a:defRPr>
      </a:lvl7pPr>
      <a:lvl8pPr marL="3429000" indent="-228600" algn="l" rtl="0" fontAlgn="base">
        <a:spcBef>
          <a:spcPct val="20000"/>
        </a:spcBef>
        <a:spcAft>
          <a:spcPct val="0"/>
        </a:spcAft>
        <a:buChar char="»"/>
        <a:defRPr sz="2000">
          <a:solidFill>
            <a:srgbClr val="FF0066"/>
          </a:solidFill>
          <a:latin typeface="+mn-lt"/>
        </a:defRPr>
      </a:lvl8pPr>
      <a:lvl9pPr marL="3886200" indent="-228600" algn="l" rtl="0" fontAlgn="base">
        <a:spcBef>
          <a:spcPct val="20000"/>
        </a:spcBef>
        <a:spcAft>
          <a:spcPct val="0"/>
        </a:spcAft>
        <a:buChar char="»"/>
        <a:defRPr sz="2000">
          <a:solidFill>
            <a:srgbClr val="FF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vmlDrawing" Target="../drawings/vmlDrawing4.vml"/><Relationship Id="rId2" Type="http://schemas.openxmlformats.org/officeDocument/2006/relationships/slideLayout" Target="../slideLayouts/slideLayout13.xml"/><Relationship Id="rId3" Type="http://schemas.openxmlformats.org/officeDocument/2006/relationships/oleObject" Target="../embeddings/oleObject20.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1.bin"/><Relationship Id="rId4" Type="http://schemas.openxmlformats.org/officeDocument/2006/relationships/oleObject" Target="../embeddings/oleObject22.bin"/><Relationship Id="rId5" Type="http://schemas.openxmlformats.org/officeDocument/2006/relationships/oleObject" Target="../embeddings/oleObject23.bin"/><Relationship Id="rId1" Type="http://schemas.openxmlformats.org/officeDocument/2006/relationships/vmlDrawing" Target="../drawings/vmlDrawing5.vml"/><Relationship Id="rId2"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1" Type="http://schemas.openxmlformats.org/officeDocument/2006/relationships/oleObject" Target="../embeddings/oleObject32.bin"/><Relationship Id="rId12" Type="http://schemas.openxmlformats.org/officeDocument/2006/relationships/oleObject" Target="../embeddings/oleObject33.bin"/><Relationship Id="rId13" Type="http://schemas.openxmlformats.org/officeDocument/2006/relationships/oleObject" Target="../embeddings/oleObject34.bin"/><Relationship Id="rId1" Type="http://schemas.openxmlformats.org/officeDocument/2006/relationships/vmlDrawing" Target="../drawings/vmlDrawing6.vml"/><Relationship Id="rId2" Type="http://schemas.openxmlformats.org/officeDocument/2006/relationships/slideLayout" Target="../slideLayouts/slideLayout14.xml"/><Relationship Id="rId3" Type="http://schemas.openxmlformats.org/officeDocument/2006/relationships/oleObject" Target="../embeddings/oleObject24.bin"/><Relationship Id="rId4" Type="http://schemas.openxmlformats.org/officeDocument/2006/relationships/oleObject" Target="../embeddings/oleObject25.bin"/><Relationship Id="rId5" Type="http://schemas.openxmlformats.org/officeDocument/2006/relationships/oleObject" Target="../embeddings/oleObject26.bin"/><Relationship Id="rId6" Type="http://schemas.openxmlformats.org/officeDocument/2006/relationships/oleObject" Target="../embeddings/oleObject27.bin"/><Relationship Id="rId7" Type="http://schemas.openxmlformats.org/officeDocument/2006/relationships/oleObject" Target="../embeddings/oleObject28.bin"/><Relationship Id="rId8" Type="http://schemas.openxmlformats.org/officeDocument/2006/relationships/oleObject" Target="../embeddings/oleObject29.bin"/><Relationship Id="rId9" Type="http://schemas.openxmlformats.org/officeDocument/2006/relationships/oleObject" Target="../embeddings/oleObject30.bin"/><Relationship Id="rId10" Type="http://schemas.openxmlformats.org/officeDocument/2006/relationships/oleObject" Target="../embeddings/oleObject31.bin"/></Relationships>
</file>

<file path=ppt/slides/_rels/slide14.xml.rels><?xml version="1.0" encoding="UTF-8" standalone="yes"?>
<Relationships xmlns="http://schemas.openxmlformats.org/package/2006/relationships"><Relationship Id="rId11" Type="http://schemas.openxmlformats.org/officeDocument/2006/relationships/oleObject" Target="../embeddings/oleObject43.bin"/><Relationship Id="rId12" Type="http://schemas.openxmlformats.org/officeDocument/2006/relationships/oleObject" Target="../embeddings/oleObject44.bin"/><Relationship Id="rId1" Type="http://schemas.openxmlformats.org/officeDocument/2006/relationships/vmlDrawing" Target="../drawings/vmlDrawing7.vml"/><Relationship Id="rId2" Type="http://schemas.openxmlformats.org/officeDocument/2006/relationships/slideLayout" Target="../slideLayouts/slideLayout14.xml"/><Relationship Id="rId3" Type="http://schemas.openxmlformats.org/officeDocument/2006/relationships/oleObject" Target="../embeddings/oleObject35.bin"/><Relationship Id="rId4" Type="http://schemas.openxmlformats.org/officeDocument/2006/relationships/oleObject" Target="../embeddings/oleObject36.bin"/><Relationship Id="rId5" Type="http://schemas.openxmlformats.org/officeDocument/2006/relationships/oleObject" Target="../embeddings/oleObject37.bin"/><Relationship Id="rId6" Type="http://schemas.openxmlformats.org/officeDocument/2006/relationships/oleObject" Target="../embeddings/oleObject38.bin"/><Relationship Id="rId7" Type="http://schemas.openxmlformats.org/officeDocument/2006/relationships/oleObject" Target="../embeddings/oleObject39.bin"/><Relationship Id="rId8" Type="http://schemas.openxmlformats.org/officeDocument/2006/relationships/oleObject" Target="../embeddings/oleObject40.bin"/><Relationship Id="rId9" Type="http://schemas.openxmlformats.org/officeDocument/2006/relationships/oleObject" Target="../embeddings/oleObject41.bin"/><Relationship Id="rId10" Type="http://schemas.openxmlformats.org/officeDocument/2006/relationships/oleObject" Target="../embeddings/oleObject42.bin"/></Relationships>
</file>

<file path=ppt/slides/_rels/slide15.xml.rels><?xml version="1.0" encoding="UTF-8" standalone="yes"?>
<Relationships xmlns="http://schemas.openxmlformats.org/package/2006/relationships"><Relationship Id="rId3" Type="http://schemas.openxmlformats.org/officeDocument/2006/relationships/image" Target="../media/image51.jpeg"/><Relationship Id="rId4" Type="http://schemas.openxmlformats.org/officeDocument/2006/relationships/oleObject" Target="../embeddings/oleObject45.bin"/><Relationship Id="rId5" Type="http://schemas.openxmlformats.org/officeDocument/2006/relationships/oleObject" Target="../embeddings/oleObject46.bin"/><Relationship Id="rId6" Type="http://schemas.openxmlformats.org/officeDocument/2006/relationships/oleObject" Target="../embeddings/oleObject47.bin"/><Relationship Id="rId7" Type="http://schemas.openxmlformats.org/officeDocument/2006/relationships/oleObject" Target="../embeddings/oleObject48.bin"/><Relationship Id="rId8" Type="http://schemas.openxmlformats.org/officeDocument/2006/relationships/oleObject" Target="../embeddings/oleObject49.bin"/><Relationship Id="rId1" Type="http://schemas.openxmlformats.org/officeDocument/2006/relationships/vmlDrawing" Target="../drawings/vmlDrawing8.vml"/><Relationship Id="rId2"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50.bin"/><Relationship Id="rId4" Type="http://schemas.openxmlformats.org/officeDocument/2006/relationships/oleObject" Target="../embeddings/oleObject51.bin"/><Relationship Id="rId5" Type="http://schemas.openxmlformats.org/officeDocument/2006/relationships/oleObject" Target="../embeddings/oleObject52.bin"/><Relationship Id="rId6" Type="http://schemas.openxmlformats.org/officeDocument/2006/relationships/oleObject" Target="../embeddings/oleObject53.bin"/><Relationship Id="rId1" Type="http://schemas.openxmlformats.org/officeDocument/2006/relationships/vmlDrawing" Target="../drawings/vmlDrawing9.vml"/><Relationship Id="rId2"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oleObject" Target="../embeddings/oleObject2.bin"/><Relationship Id="rId5" Type="http://schemas.openxmlformats.org/officeDocument/2006/relationships/oleObject" Target="../embeddings/oleObject3.bin"/><Relationship Id="rId6" Type="http://schemas.openxmlformats.org/officeDocument/2006/relationships/oleObject" Target="../embeddings/oleObject4.bin"/><Relationship Id="rId1" Type="http://schemas.openxmlformats.org/officeDocument/2006/relationships/vmlDrawing" Target="../drawings/vmlDrawing1.vml"/><Relationship Id="rId2"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5.bin"/><Relationship Id="rId4" Type="http://schemas.openxmlformats.org/officeDocument/2006/relationships/oleObject" Target="../embeddings/oleObject6.bin"/><Relationship Id="rId5" Type="http://schemas.openxmlformats.org/officeDocument/2006/relationships/oleObject" Target="../embeddings/oleObject7.bin"/><Relationship Id="rId6" Type="http://schemas.openxmlformats.org/officeDocument/2006/relationships/oleObject" Target="../embeddings/oleObject8.bin"/><Relationship Id="rId7" Type="http://schemas.openxmlformats.org/officeDocument/2006/relationships/oleObject" Target="../embeddings/oleObject9.bin"/><Relationship Id="rId8" Type="http://schemas.openxmlformats.org/officeDocument/2006/relationships/oleObject" Target="../embeddings/oleObject10.bin"/><Relationship Id="rId9" Type="http://schemas.openxmlformats.org/officeDocument/2006/relationships/oleObject" Target="../embeddings/oleObject11.bin"/><Relationship Id="rId10" Type="http://schemas.openxmlformats.org/officeDocument/2006/relationships/oleObject" Target="../embeddings/oleObject12.bin"/><Relationship Id="rId11" Type="http://schemas.openxmlformats.org/officeDocument/2006/relationships/oleObject" Target="../embeddings/oleObject13.bin"/><Relationship Id="rId1" Type="http://schemas.openxmlformats.org/officeDocument/2006/relationships/vmlDrawing" Target="../drawings/vmlDrawing2.vml"/><Relationship Id="rId2"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4.bin"/><Relationship Id="rId4" Type="http://schemas.openxmlformats.org/officeDocument/2006/relationships/oleObject" Target="../embeddings/oleObject15.bin"/><Relationship Id="rId5" Type="http://schemas.openxmlformats.org/officeDocument/2006/relationships/oleObject" Target="../embeddings/oleObject16.bin"/><Relationship Id="rId6" Type="http://schemas.openxmlformats.org/officeDocument/2006/relationships/oleObject" Target="../embeddings/oleObject17.bin"/><Relationship Id="rId7" Type="http://schemas.openxmlformats.org/officeDocument/2006/relationships/oleObject" Target="../embeddings/oleObject18.bin"/><Relationship Id="rId8" Type="http://schemas.openxmlformats.org/officeDocument/2006/relationships/oleObject" Target="../embeddings/oleObject19.bin"/><Relationship Id="rId1" Type="http://schemas.openxmlformats.org/officeDocument/2006/relationships/vmlDrawing" Target="../drawings/vmlDrawing3.vml"/><Relationship Id="rId2"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quarter" idx="10"/>
          </p:nvPr>
        </p:nvSpPr>
        <p:spPr/>
        <p:txBody>
          <a:bodyPr/>
          <a:lstStyle/>
          <a:p>
            <a:pPr>
              <a:defRPr/>
            </a:pPr>
            <a:r>
              <a:rPr lang="en-US" smtClean="0"/>
              <a:t>Wednesday, Oct. 17, 2012</a:t>
            </a:r>
            <a:endParaRPr lang="en-US"/>
          </a:p>
        </p:txBody>
      </p:sp>
      <p:sp>
        <p:nvSpPr>
          <p:cNvPr id="7" name="Rectangle 5"/>
          <p:cNvSpPr>
            <a:spLocks noGrp="1" noChangeArrowheads="1"/>
          </p:cNvSpPr>
          <p:nvPr>
            <p:ph type="ftr" sz="quarter" idx="11"/>
          </p:nvPr>
        </p:nvSpPr>
        <p:spPr/>
        <p:txBody>
          <a:bodyPr/>
          <a:lstStyle/>
          <a:p>
            <a:pPr>
              <a:defRPr/>
            </a:pPr>
            <a:r>
              <a:rPr lang="en-US" smtClean="0"/>
              <a:t>PHYS 3313-001, Fall 2012                      Dr. Jaehoon Yu</a:t>
            </a:r>
            <a:endParaRPr lang="en-US"/>
          </a:p>
        </p:txBody>
      </p:sp>
      <p:sp>
        <p:nvSpPr>
          <p:cNvPr id="18436" name="Rectangle 6"/>
          <p:cNvSpPr>
            <a:spLocks noGrp="1" noChangeArrowheads="1"/>
          </p:cNvSpPr>
          <p:nvPr>
            <p:ph type="sldNum" sz="quarter" idx="12"/>
          </p:nvPr>
        </p:nvSpPr>
        <p:spPr>
          <a:noFill/>
        </p:spPr>
        <p:txBody>
          <a:bodyPr/>
          <a:lstStyle/>
          <a:p>
            <a:fld id="{395A3770-54C9-3149-A664-D038CC3CB949}" type="slidenum">
              <a:rPr lang="en-US">
                <a:latin typeface="Arial Narrow" pitchFamily="-84" charset="0"/>
              </a:rPr>
              <a:pPr/>
              <a:t>1</a:t>
            </a:fld>
            <a:endParaRPr lang="en-US">
              <a:latin typeface="Arial Narrow" pitchFamily="-84" charset="0"/>
            </a:endParaRPr>
          </a:p>
        </p:txBody>
      </p:sp>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a:t>
            </a:r>
            <a:r>
              <a:rPr lang="en-US" dirty="0" smtClean="0">
                <a:ea typeface="ＭＳ Ｐゴシック" pitchFamily="-84" charset="-128"/>
                <a:cs typeface="ＭＳ Ｐゴシック" pitchFamily="-84" charset="-128"/>
              </a:rPr>
              <a:t> 3313 </a:t>
            </a:r>
            <a:r>
              <a:rPr lang="en-US" dirty="0">
                <a:ea typeface="ＭＳ Ｐゴシック" pitchFamily="-84" charset="-128"/>
                <a:cs typeface="ＭＳ Ｐゴシック" pitchFamily="-84" charset="-128"/>
              </a:rPr>
              <a:t>– Section 001</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a:t>
            </a:r>
            <a:r>
              <a:rPr lang="en-US" dirty="0" smtClean="0">
                <a:ea typeface="ＭＳ Ｐゴシック" pitchFamily="-84" charset="-128"/>
                <a:cs typeface="ＭＳ Ｐゴシック" pitchFamily="-84" charset="-128"/>
              </a:rPr>
              <a:t>#13</a:t>
            </a:r>
            <a:endParaRPr lang="en-US" dirty="0">
              <a:ea typeface="ＭＳ Ｐゴシック" pitchFamily="-84" charset="-128"/>
              <a:cs typeface="ＭＳ Ｐゴシック" pitchFamily="-84" charset="-128"/>
            </a:endParaRPr>
          </a:p>
        </p:txBody>
      </p:sp>
      <p:sp>
        <p:nvSpPr>
          <p:cNvPr id="18438" name="Text Box 4"/>
          <p:cNvSpPr txBox="1">
            <a:spLocks noChangeArrowheads="1"/>
          </p:cNvSpPr>
          <p:nvPr/>
        </p:nvSpPr>
        <p:spPr bwMode="auto">
          <a:xfrm>
            <a:off x="2857437" y="1447800"/>
            <a:ext cx="3121151" cy="830997"/>
          </a:xfrm>
          <a:prstGeom prst="rect">
            <a:avLst/>
          </a:prstGeom>
          <a:noFill/>
          <a:ln w="9525">
            <a:noFill/>
            <a:miter lim="800000"/>
            <a:headEnd/>
            <a:tailEnd/>
          </a:ln>
        </p:spPr>
        <p:txBody>
          <a:bodyPr wrap="none">
            <a:prstTxWarp prst="textNoShape">
              <a:avLst/>
            </a:prstTxWarp>
            <a:spAutoFit/>
          </a:bodyPr>
          <a:lstStyle/>
          <a:p>
            <a:pPr algn="ctr"/>
            <a:r>
              <a:rPr lang="en-US" dirty="0" smtClean="0">
                <a:solidFill>
                  <a:schemeClr val="accent2"/>
                </a:solidFill>
                <a:latin typeface="Monotype Corsiva" pitchFamily="-84" charset="0"/>
              </a:rPr>
              <a:t>Wednesday, Oct. 17, </a:t>
            </a:r>
            <a:r>
              <a:rPr lang="en-US" dirty="0">
                <a:solidFill>
                  <a:schemeClr val="accent2"/>
                </a:solidFill>
                <a:latin typeface="Monotype Corsiva" pitchFamily="-84" charset="0"/>
              </a:rPr>
              <a:t>2012</a:t>
            </a:r>
          </a:p>
          <a:p>
            <a:pPr algn="ctr"/>
            <a:r>
              <a:rPr lang="en-US" dirty="0">
                <a:solidFill>
                  <a:schemeClr val="accent2"/>
                </a:solidFill>
                <a:latin typeface="Monotype Corsiva" pitchFamily="-84" charset="0"/>
              </a:rPr>
              <a:t>Dr.</a:t>
            </a:r>
            <a:r>
              <a:rPr lang="en-US" dirty="0" smtClean="0">
                <a:solidFill>
                  <a:schemeClr val="accent2"/>
                </a:solidFill>
                <a:latin typeface="Monotype Corsiva" pitchFamily="-84" charset="0"/>
              </a:rPr>
              <a:t> </a:t>
            </a:r>
            <a:r>
              <a:rPr lang="en-US" b="1" dirty="0" smtClean="0">
                <a:solidFill>
                  <a:srgbClr val="FF0066"/>
                </a:solidFill>
                <a:latin typeface="Monotype Corsiva" pitchFamily="-84" charset="0"/>
              </a:rPr>
              <a:t>Jaehoon </a:t>
            </a:r>
            <a:r>
              <a:rPr lang="en-US" dirty="0" smtClean="0">
                <a:solidFill>
                  <a:schemeClr val="accent2"/>
                </a:solidFill>
                <a:latin typeface="Monotype Corsiva" pitchFamily="-84" charset="0"/>
              </a:rPr>
              <a:t>Yu</a:t>
            </a:r>
            <a:endParaRPr lang="en-US" b="1" dirty="0">
              <a:solidFill>
                <a:srgbClr val="FF0066"/>
              </a:solidFill>
              <a:latin typeface="Monotype Corsiva" pitchFamily="-84" charset="0"/>
            </a:endParaRPr>
          </a:p>
        </p:txBody>
      </p:sp>
      <p:sp>
        <p:nvSpPr>
          <p:cNvPr id="2058" name="Rectangle 10"/>
          <p:cNvSpPr>
            <a:spLocks noChangeArrowheads="1"/>
          </p:cNvSpPr>
          <p:nvPr/>
        </p:nvSpPr>
        <p:spPr bwMode="auto">
          <a:xfrm>
            <a:off x="1219200" y="2514600"/>
            <a:ext cx="7391400" cy="3505200"/>
          </a:xfrm>
          <a:prstGeom prst="rect">
            <a:avLst/>
          </a:prstGeom>
          <a:noFill/>
          <a:ln w="9525">
            <a:noFill/>
            <a:miter lim="800000"/>
            <a:headEnd/>
            <a:tailEnd/>
          </a:ln>
        </p:spPr>
        <p:txBody>
          <a:bodyPr>
            <a:prstTxWarp prst="textNoShape">
              <a:avLst/>
            </a:prstTxWarp>
          </a:bodyPr>
          <a:lstStyle/>
          <a:p>
            <a:pPr marL="609600" indent="-609600">
              <a:spcBef>
                <a:spcPct val="20000"/>
              </a:spcBef>
              <a:buFontTx/>
              <a:buChar char="•"/>
            </a:pPr>
            <a:r>
              <a:rPr lang="en-US" sz="2800" dirty="0" smtClean="0">
                <a:solidFill>
                  <a:schemeClr val="accent2"/>
                </a:solidFill>
                <a:latin typeface="Arial Narrow" pitchFamily="-84" charset="0"/>
              </a:rPr>
              <a:t>Properties of valid wave functions</a:t>
            </a:r>
          </a:p>
          <a:p>
            <a:pPr marL="609600" indent="-609600">
              <a:spcBef>
                <a:spcPct val="20000"/>
              </a:spcBef>
              <a:buFontTx/>
              <a:buChar char="•"/>
            </a:pPr>
            <a:r>
              <a:rPr lang="en-US" sz="2800" dirty="0" smtClean="0">
                <a:solidFill>
                  <a:schemeClr val="accent2"/>
                </a:solidFill>
                <a:latin typeface="Arial Narrow" pitchFamily="-84" charset="0"/>
              </a:rPr>
              <a:t>Time independent Schrodinger Equation</a:t>
            </a:r>
          </a:p>
          <a:p>
            <a:pPr marL="609600" indent="-609600">
              <a:spcBef>
                <a:spcPct val="20000"/>
              </a:spcBef>
              <a:buFontTx/>
              <a:buChar char="•"/>
            </a:pPr>
            <a:r>
              <a:rPr lang="en-US" sz="2800" dirty="0" smtClean="0">
                <a:solidFill>
                  <a:schemeClr val="accent2"/>
                </a:solidFill>
                <a:latin typeface="Arial Narrow" pitchFamily="-84" charset="0"/>
              </a:rPr>
              <a:t>Expectation Values</a:t>
            </a:r>
          </a:p>
          <a:p>
            <a:pPr marL="609600" indent="-609600">
              <a:spcBef>
                <a:spcPct val="20000"/>
              </a:spcBef>
              <a:buFontTx/>
              <a:buChar char="•"/>
            </a:pPr>
            <a:r>
              <a:rPr lang="en-US" sz="2800" dirty="0" smtClean="0">
                <a:solidFill>
                  <a:schemeClr val="accent2"/>
                </a:solidFill>
                <a:latin typeface="Arial Narrow" pitchFamily="-84" charset="0"/>
              </a:rPr>
              <a:t>Operators – Position, Momentum and Energy</a:t>
            </a:r>
          </a:p>
          <a:p>
            <a:pPr marL="609600" indent="-609600">
              <a:spcBef>
                <a:spcPct val="20000"/>
              </a:spcBef>
              <a:buFontTx/>
              <a:buChar char="•"/>
            </a:pPr>
            <a:r>
              <a:rPr lang="en-US" sz="2800" dirty="0" smtClean="0">
                <a:solidFill>
                  <a:schemeClr val="accent2"/>
                </a:solidFill>
                <a:latin typeface="Arial Narrow" pitchFamily="-84" charset="0"/>
              </a:rPr>
              <a:t>Infinite Potential Well</a:t>
            </a:r>
          </a:p>
          <a:p>
            <a:pPr marL="609600" indent="-609600">
              <a:spcBef>
                <a:spcPct val="20000"/>
              </a:spcBef>
              <a:buFontTx/>
              <a:buChar char="•"/>
            </a:pPr>
            <a:r>
              <a:rPr lang="en-US" sz="2800" dirty="0" smtClean="0">
                <a:solidFill>
                  <a:schemeClr val="accent2"/>
                </a:solidFill>
                <a:latin typeface="Arial Narrow" pitchFamily="-84" charset="0"/>
              </a:rPr>
              <a:t>Finite Potential Well</a:t>
            </a:r>
          </a:p>
          <a:p>
            <a:pPr marL="609600" indent="-609600">
              <a:spcBef>
                <a:spcPct val="20000"/>
              </a:spcBef>
              <a:buFontTx/>
              <a:buChar char="•"/>
            </a:pPr>
            <a:endParaRPr lang="en-US" sz="2800" dirty="0" smtClean="0">
              <a:solidFill>
                <a:schemeClr val="accent2"/>
              </a:solidFill>
              <a:latin typeface="Arial Narrow" pitchFamily="-84" charset="0"/>
            </a:endParaRPr>
          </a:p>
          <a:p>
            <a:pPr marL="609600" indent="-609600">
              <a:spcBef>
                <a:spcPct val="20000"/>
              </a:spcBef>
              <a:buFontTx/>
              <a:buChar char="•"/>
            </a:pPr>
            <a:endParaRPr lang="en-US" sz="2800" dirty="0" smtClean="0">
              <a:solidFill>
                <a:schemeClr val="accent2"/>
              </a:solidFill>
              <a:latin typeface="Arial Narrow" pitchFamily="-84" charset="0"/>
            </a:endParaRPr>
          </a:p>
          <a:p>
            <a:pPr marL="609600" indent="-609600">
              <a:spcBef>
                <a:spcPct val="20000"/>
              </a:spcBef>
              <a:buFontTx/>
              <a:buChar char="•"/>
            </a:pPr>
            <a:endParaRPr lang="en-US" sz="2800" dirty="0">
              <a:solidFill>
                <a:schemeClr val="accent2"/>
              </a:solidFill>
              <a:latin typeface="Arial Narrow" pitchFamily="-8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76200"/>
            <a:ext cx="7772400" cy="1143000"/>
          </a:xfrm>
        </p:spPr>
        <p:txBody>
          <a:bodyPr/>
          <a:lstStyle/>
          <a:p>
            <a:r>
              <a:rPr lang="en-US" dirty="0" smtClean="0">
                <a:ea typeface="ＭＳ Ｐゴシック" pitchFamily="-84" charset="-128"/>
                <a:cs typeface="ＭＳ Ｐゴシック" pitchFamily="-84" charset="-128"/>
              </a:rPr>
              <a:t>Comparison of Classical and Quantum Mechanics</a:t>
            </a:r>
            <a:endParaRPr lang="en-US" dirty="0"/>
          </a:p>
        </p:txBody>
      </p:sp>
      <p:sp>
        <p:nvSpPr>
          <p:cNvPr id="3" name="Content Placeholder 2"/>
          <p:cNvSpPr>
            <a:spLocks noGrp="1"/>
          </p:cNvSpPr>
          <p:nvPr>
            <p:ph sz="quarter" idx="1"/>
          </p:nvPr>
        </p:nvSpPr>
        <p:spPr>
          <a:xfrm>
            <a:off x="457200" y="1295400"/>
            <a:ext cx="8458200" cy="4800600"/>
          </a:xfrm>
        </p:spPr>
        <p:txBody>
          <a:bodyPr/>
          <a:lstStyle/>
          <a:p>
            <a:pPr>
              <a:spcBef>
                <a:spcPts val="0"/>
              </a:spcBef>
              <a:buClr>
                <a:srgbClr val="3333CC"/>
              </a:buClr>
              <a:buSzPct val="65000"/>
              <a:buFont typeface="Wingdings" pitchFamily="-84" charset="2"/>
              <a:buChar char="n"/>
            </a:pPr>
            <a:r>
              <a:rPr lang="en-US" dirty="0" smtClean="0">
                <a:solidFill>
                  <a:srgbClr val="3333CC"/>
                </a:solidFill>
              </a:rPr>
              <a:t>Newton’</a:t>
            </a:r>
            <a:r>
              <a:rPr lang="en-US" altLang="ja-JP" dirty="0" smtClean="0">
                <a:solidFill>
                  <a:srgbClr val="3333CC"/>
                </a:solidFill>
              </a:rPr>
              <a:t>s second law and Schrödinger’s wave equation are both differential equations.</a:t>
            </a:r>
          </a:p>
          <a:p>
            <a:pPr>
              <a:spcBef>
                <a:spcPts val="0"/>
              </a:spcBef>
              <a:buClr>
                <a:srgbClr val="3333CC"/>
              </a:buClr>
              <a:buSzPct val="65000"/>
              <a:buFont typeface="Wingdings" pitchFamily="-84" charset="2"/>
              <a:buChar char="n"/>
            </a:pPr>
            <a:r>
              <a:rPr lang="en-US" dirty="0" smtClean="0">
                <a:solidFill>
                  <a:srgbClr val="3333CC"/>
                </a:solidFill>
              </a:rPr>
              <a:t>Newton’</a:t>
            </a:r>
            <a:r>
              <a:rPr lang="en-US" altLang="ja-JP" dirty="0" smtClean="0">
                <a:solidFill>
                  <a:srgbClr val="3333CC"/>
                </a:solidFill>
              </a:rPr>
              <a:t>s second law can be derived from the Schrödinger wave equation, so the latter is the more fundamental.</a:t>
            </a:r>
          </a:p>
          <a:p>
            <a:pPr>
              <a:spcBef>
                <a:spcPts val="0"/>
              </a:spcBef>
              <a:buClr>
                <a:srgbClr val="3333CC"/>
              </a:buClr>
              <a:buSzPct val="65000"/>
              <a:buFont typeface="Wingdings" pitchFamily="-84" charset="2"/>
              <a:buChar char="n"/>
            </a:pPr>
            <a:r>
              <a:rPr lang="en-US" dirty="0" smtClean="0">
                <a:solidFill>
                  <a:srgbClr val="3333CC"/>
                </a:solidFill>
              </a:rPr>
              <a:t>Classical mechanics only appears to be more precise because it deals with macroscopic phenomena. The underlying uncertainties in macroscopic measurements are just too small to be significant due to the small size of the Planck’s constant</a:t>
            </a:r>
          </a:p>
          <a:p>
            <a:endParaRPr lang="en-US" dirty="0"/>
          </a:p>
        </p:txBody>
      </p:sp>
      <p:sp>
        <p:nvSpPr>
          <p:cNvPr id="7" name="Date Placeholder 6"/>
          <p:cNvSpPr>
            <a:spLocks noGrp="1"/>
          </p:cNvSpPr>
          <p:nvPr>
            <p:ph type="dt" sz="half" idx="10"/>
          </p:nvPr>
        </p:nvSpPr>
        <p:spPr/>
        <p:txBody>
          <a:bodyPr/>
          <a:lstStyle/>
          <a:p>
            <a:pPr>
              <a:defRPr/>
            </a:pPr>
            <a:r>
              <a:rPr lang="en-US" smtClean="0"/>
              <a:t>Wednesday, Oct. 17, 2012</a:t>
            </a:r>
            <a:endParaRPr lang="en-US"/>
          </a:p>
        </p:txBody>
      </p:sp>
      <p:sp>
        <p:nvSpPr>
          <p:cNvPr id="8" name="Footer Placeholder 7"/>
          <p:cNvSpPr>
            <a:spLocks noGrp="1"/>
          </p:cNvSpPr>
          <p:nvPr>
            <p:ph type="ftr" sz="quarter" idx="11"/>
          </p:nvPr>
        </p:nvSpPr>
        <p:spPr/>
        <p:txBody>
          <a:bodyPr/>
          <a:lstStyle/>
          <a:p>
            <a:pPr>
              <a:defRPr/>
            </a:pPr>
            <a:r>
              <a:rPr lang="en-US" smtClean="0"/>
              <a:t>PHYS 3313-001, Fall 2012                      Dr. Jaehoon Yu</a:t>
            </a:r>
            <a:endParaRPr lang="en-US"/>
          </a:p>
        </p:txBody>
      </p:sp>
      <p:sp>
        <p:nvSpPr>
          <p:cNvPr id="9" name="Slide Number Placeholder 8"/>
          <p:cNvSpPr>
            <a:spLocks noGrp="1"/>
          </p:cNvSpPr>
          <p:nvPr>
            <p:ph type="sldNum" sz="quarter" idx="12"/>
          </p:nvPr>
        </p:nvSpPr>
        <p:spPr/>
        <p:txBody>
          <a:bodyPr/>
          <a:lstStyle/>
          <a:p>
            <a:pPr>
              <a:defRPr/>
            </a:pPr>
            <a:fld id="{633D2C0A-C00C-6D49-85C5-A00CF6C3B057}"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5" name="Rectangle 15"/>
          <p:cNvSpPr>
            <a:spLocks noGrp="1" noChangeArrowheads="1"/>
          </p:cNvSpPr>
          <p:nvPr>
            <p:ph type="title"/>
          </p:nvPr>
        </p:nvSpPr>
        <p:spPr>
          <a:xfrm>
            <a:off x="457200" y="152400"/>
            <a:ext cx="8229600" cy="788987"/>
          </a:xfrm>
        </p:spPr>
        <p:txBody>
          <a:bodyPr/>
          <a:lstStyle/>
          <a:p>
            <a:pPr eaLnBrk="1" hangingPunct="1"/>
            <a:r>
              <a:rPr lang="en-US" sz="4800" dirty="0" smtClean="0">
                <a:ea typeface="ＭＳ Ｐゴシック" pitchFamily="-84" charset="-128"/>
                <a:cs typeface="ＭＳ Ｐゴシック" pitchFamily="-84" charset="-128"/>
              </a:rPr>
              <a:t>Expectation </a:t>
            </a:r>
            <a:r>
              <a:rPr lang="en-US" sz="4800" dirty="0">
                <a:ea typeface="ＭＳ Ｐゴシック" pitchFamily="-84" charset="-128"/>
                <a:cs typeface="ＭＳ Ｐゴシック" pitchFamily="-84" charset="-128"/>
              </a:rPr>
              <a:t>Values</a:t>
            </a:r>
          </a:p>
        </p:txBody>
      </p:sp>
      <p:sp>
        <p:nvSpPr>
          <p:cNvPr id="26626" name="Rectangle 3"/>
          <p:cNvSpPr>
            <a:spLocks noGrp="1" noChangeArrowheads="1"/>
          </p:cNvSpPr>
          <p:nvPr>
            <p:ph type="body" sz="half" idx="1"/>
          </p:nvPr>
        </p:nvSpPr>
        <p:spPr>
          <a:xfrm>
            <a:off x="457200" y="914400"/>
            <a:ext cx="8383588" cy="4802188"/>
          </a:xfrm>
        </p:spPr>
        <p:txBody>
          <a:bodyPr/>
          <a:lstStyle/>
          <a:p>
            <a:pPr eaLnBrk="1" hangingPunct="1"/>
            <a:r>
              <a:rPr lang="en-US" sz="2400" dirty="0" smtClean="0">
                <a:ea typeface="ＭＳ Ｐゴシック" pitchFamily="-84" charset="-128"/>
                <a:cs typeface="ＭＳ Ｐゴシック" pitchFamily="-84" charset="-128"/>
              </a:rPr>
              <a:t>In quantum mechanics, measurements can only be expressed in terms of average behaviors since precision measurement of each event is impossible</a:t>
            </a:r>
          </a:p>
          <a:p>
            <a:pPr eaLnBrk="1" hangingPunct="1"/>
            <a:r>
              <a:rPr lang="en-US" sz="2400" dirty="0" smtClean="0">
                <a:ea typeface="ＭＳ Ｐゴシック" pitchFamily="-84" charset="-128"/>
                <a:cs typeface="ＭＳ Ｐゴシック" pitchFamily="-84" charset="-128"/>
              </a:rPr>
              <a:t>The </a:t>
            </a:r>
            <a:r>
              <a:rPr lang="en-US" sz="2400" b="1" dirty="0">
                <a:ea typeface="ＭＳ Ｐゴシック" pitchFamily="-84" charset="-128"/>
                <a:cs typeface="ＭＳ Ｐゴシック" pitchFamily="-84" charset="-128"/>
              </a:rPr>
              <a:t>expectation value</a:t>
            </a:r>
            <a:r>
              <a:rPr lang="en-US" sz="2400" dirty="0">
                <a:ea typeface="ＭＳ Ｐゴシック" pitchFamily="-84" charset="-128"/>
                <a:cs typeface="ＭＳ Ｐゴシック" pitchFamily="-84" charset="-128"/>
              </a:rPr>
              <a:t> is the expected result of the average of many measurements of a given quantity. The expectation value of </a:t>
            </a:r>
            <a:r>
              <a:rPr lang="en-US" sz="2400" i="1" dirty="0" err="1">
                <a:ea typeface="ＭＳ Ｐゴシック" pitchFamily="-84" charset="-128"/>
                <a:cs typeface="ＭＳ Ｐゴシック" pitchFamily="-84" charset="-128"/>
              </a:rPr>
              <a:t>x</a:t>
            </a:r>
            <a:r>
              <a:rPr lang="en-US" sz="2400" dirty="0">
                <a:ea typeface="ＭＳ Ｐゴシック" pitchFamily="-84" charset="-128"/>
                <a:cs typeface="ＭＳ Ｐゴシック" pitchFamily="-84" charset="-128"/>
              </a:rPr>
              <a:t> is denoted by &lt;</a:t>
            </a:r>
            <a:r>
              <a:rPr lang="en-US" sz="2400" i="1" dirty="0" err="1">
                <a:ea typeface="ＭＳ Ｐゴシック" pitchFamily="-84" charset="-128"/>
                <a:cs typeface="ＭＳ Ｐゴシック" pitchFamily="-84" charset="-128"/>
              </a:rPr>
              <a:t>x</a:t>
            </a:r>
            <a:r>
              <a:rPr lang="en-US" sz="2400" dirty="0" smtClean="0">
                <a:ea typeface="ＭＳ Ｐゴシック" pitchFamily="-84" charset="-128"/>
                <a:cs typeface="ＭＳ Ｐゴシック" pitchFamily="-84" charset="-128"/>
              </a:rPr>
              <a:t>&gt;.</a:t>
            </a:r>
          </a:p>
          <a:p>
            <a:pPr eaLnBrk="1" hangingPunct="1"/>
            <a:r>
              <a:rPr lang="en-US" sz="2400" dirty="0">
                <a:ea typeface="ＭＳ Ｐゴシック" pitchFamily="-84" charset="-128"/>
                <a:cs typeface="ＭＳ Ｐゴシック" pitchFamily="-84" charset="-128"/>
              </a:rPr>
              <a:t>Any measurable quantity for which we can calculate the expectation value is called a </a:t>
            </a:r>
            <a:r>
              <a:rPr lang="en-US" sz="2400" b="1" u="sng" dirty="0">
                <a:solidFill>
                  <a:srgbClr val="800000"/>
                </a:solidFill>
                <a:ea typeface="ＭＳ Ｐゴシック" pitchFamily="-84" charset="-128"/>
                <a:cs typeface="ＭＳ Ｐゴシック" pitchFamily="-84" charset="-128"/>
              </a:rPr>
              <a:t>physical observable</a:t>
            </a:r>
            <a:r>
              <a:rPr lang="en-US" sz="2400" dirty="0">
                <a:ea typeface="ＭＳ Ｐゴシック" pitchFamily="-84" charset="-128"/>
                <a:cs typeface="ＭＳ Ｐゴシック" pitchFamily="-84" charset="-128"/>
              </a:rPr>
              <a:t>. The expectation values of physical observables (for example, position, linear momentum, angular momentum, and energy) must be real, because the experimental results of measurements are real.</a:t>
            </a:r>
          </a:p>
          <a:p>
            <a:pPr eaLnBrk="1" hangingPunct="1"/>
            <a:r>
              <a:rPr lang="en-US" sz="2400" dirty="0">
                <a:ea typeface="ＭＳ Ｐゴシック" pitchFamily="-84" charset="-128"/>
                <a:cs typeface="ＭＳ Ｐゴシック" pitchFamily="-84" charset="-128"/>
              </a:rPr>
              <a:t>The average value of </a:t>
            </a:r>
            <a:r>
              <a:rPr lang="en-US" sz="2400" i="1" dirty="0" err="1">
                <a:ea typeface="ＭＳ Ｐゴシック" pitchFamily="-84" charset="-128"/>
                <a:cs typeface="ＭＳ Ｐゴシック" pitchFamily="-84" charset="-128"/>
              </a:rPr>
              <a:t>x</a:t>
            </a:r>
            <a:r>
              <a:rPr lang="en-US" sz="2400" dirty="0">
                <a:ea typeface="ＭＳ Ｐゴシック" pitchFamily="-84" charset="-128"/>
                <a:cs typeface="ＭＳ Ｐゴシック" pitchFamily="-84" charset="-128"/>
              </a:rPr>
              <a:t> is </a:t>
            </a:r>
          </a:p>
        </p:txBody>
      </p:sp>
      <p:sp>
        <p:nvSpPr>
          <p:cNvPr id="5" name="Date Placeholder 4"/>
          <p:cNvSpPr>
            <a:spLocks noGrp="1"/>
          </p:cNvSpPr>
          <p:nvPr>
            <p:ph type="dt" sz="half" idx="10"/>
          </p:nvPr>
        </p:nvSpPr>
        <p:spPr/>
        <p:txBody>
          <a:bodyPr/>
          <a:lstStyle/>
          <a:p>
            <a:pPr>
              <a:defRPr/>
            </a:pPr>
            <a:r>
              <a:rPr lang="en-US" smtClean="0"/>
              <a:t>Wednesday, Oct. 17, 2012</a:t>
            </a:r>
            <a:endParaRPr lang="en-US"/>
          </a:p>
        </p:txBody>
      </p:sp>
      <p:sp>
        <p:nvSpPr>
          <p:cNvPr id="6" name="Slide Number Placeholder 5"/>
          <p:cNvSpPr>
            <a:spLocks noGrp="1"/>
          </p:cNvSpPr>
          <p:nvPr>
            <p:ph type="sldNum" sz="quarter" idx="12"/>
          </p:nvPr>
        </p:nvSpPr>
        <p:spPr/>
        <p:txBody>
          <a:bodyPr/>
          <a:lstStyle/>
          <a:p>
            <a:fld id="{FDDAF44D-5BDC-464D-BFC2-357404B9B058}" type="slidenum">
              <a:rPr lang="en-US" smtClean="0"/>
              <a:pPr/>
              <a:t>11</a:t>
            </a:fld>
            <a:endParaRPr lang="en-US"/>
          </a:p>
        </p:txBody>
      </p:sp>
      <p:sp>
        <p:nvSpPr>
          <p:cNvPr id="7" name="Footer Placeholder 6"/>
          <p:cNvSpPr>
            <a:spLocks noGrp="1"/>
          </p:cNvSpPr>
          <p:nvPr>
            <p:ph type="ftr" sz="quarter" idx="11"/>
          </p:nvPr>
        </p:nvSpPr>
        <p:spPr/>
        <p:txBody>
          <a:bodyPr/>
          <a:lstStyle/>
          <a:p>
            <a:pPr>
              <a:defRPr/>
            </a:pPr>
            <a:r>
              <a:rPr lang="en-US" smtClean="0"/>
              <a:t>PHYS 3313-001, Fall 2012                      Dr. Jaehoon Yu</a:t>
            </a:r>
            <a:endParaRPr lang="en-US"/>
          </a:p>
        </p:txBody>
      </p:sp>
      <p:graphicFrame>
        <p:nvGraphicFramePr>
          <p:cNvPr id="460802" name="Object 2"/>
          <p:cNvGraphicFramePr>
            <a:graphicFrameLocks noChangeAspect="1"/>
          </p:cNvGraphicFramePr>
          <p:nvPr/>
        </p:nvGraphicFramePr>
        <p:xfrm>
          <a:off x="4114800" y="4953000"/>
          <a:ext cx="4686300" cy="1115955"/>
        </p:xfrm>
        <a:graphic>
          <a:graphicData uri="http://schemas.openxmlformats.org/presentationml/2006/ole">
            <p:oleObj spid="_x0000_s460802" name="Equation" r:id="rId3" imgW="2832100" imgH="673100" progId="Equation.DSMT4">
              <p:embed/>
            </p:oleObj>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a:xfrm>
            <a:off x="457200" y="0"/>
            <a:ext cx="8229600" cy="712787"/>
          </a:xfrm>
        </p:spPr>
        <p:txBody>
          <a:bodyPr/>
          <a:lstStyle/>
          <a:p>
            <a:pPr eaLnBrk="1" hangingPunct="1"/>
            <a:r>
              <a:rPr lang="en-US" sz="3400" dirty="0">
                <a:ea typeface="ＭＳ Ｐゴシック" pitchFamily="-84" charset="-128"/>
                <a:cs typeface="ＭＳ Ｐゴシック" pitchFamily="-84" charset="-128"/>
              </a:rPr>
              <a:t>Continuous Expectation Values</a:t>
            </a:r>
          </a:p>
        </p:txBody>
      </p:sp>
      <p:sp>
        <p:nvSpPr>
          <p:cNvPr id="27650" name="Rectangle 3"/>
          <p:cNvSpPr>
            <a:spLocks noGrp="1" noChangeArrowheads="1"/>
          </p:cNvSpPr>
          <p:nvPr>
            <p:ph type="body" sz="half" idx="1"/>
          </p:nvPr>
        </p:nvSpPr>
        <p:spPr>
          <a:xfrm>
            <a:off x="381000" y="838200"/>
            <a:ext cx="4649788" cy="4725988"/>
          </a:xfrm>
        </p:spPr>
        <p:txBody>
          <a:bodyPr/>
          <a:lstStyle/>
          <a:p>
            <a:pPr eaLnBrk="1" hangingPunct="1"/>
            <a:r>
              <a:rPr lang="en-US" sz="2800" dirty="0">
                <a:ea typeface="ＭＳ Ｐゴシック" pitchFamily="-84" charset="-128"/>
                <a:cs typeface="ＭＳ Ｐゴシック" pitchFamily="-84" charset="-128"/>
              </a:rPr>
              <a:t>We can change from discrete to continuous variables by using the probability </a:t>
            </a:r>
            <a:r>
              <a:rPr lang="en-US" sz="2800" i="1" dirty="0" err="1">
                <a:ea typeface="ＭＳ Ｐゴシック" pitchFamily="-84" charset="-128"/>
                <a:cs typeface="ＭＳ Ｐゴシック" pitchFamily="-84" charset="-128"/>
              </a:rPr>
              <a:t>P</a:t>
            </a:r>
            <a:r>
              <a:rPr lang="en-US" sz="2800" dirty="0" err="1">
                <a:ea typeface="ＭＳ Ｐゴシック" pitchFamily="-84" charset="-128"/>
                <a:cs typeface="ＭＳ Ｐゴシック" pitchFamily="-84" charset="-128"/>
              </a:rPr>
              <a:t>(</a:t>
            </a:r>
            <a:r>
              <a:rPr lang="en-US" sz="2800" i="1" dirty="0" err="1">
                <a:ea typeface="ＭＳ Ｐゴシック" pitchFamily="-84" charset="-128"/>
                <a:cs typeface="ＭＳ Ｐゴシック" pitchFamily="-84" charset="-128"/>
              </a:rPr>
              <a:t>x</a:t>
            </a:r>
            <a:r>
              <a:rPr lang="en-US" sz="2800" dirty="0" err="1">
                <a:ea typeface="ＭＳ Ｐゴシック" pitchFamily="-84" charset="-128"/>
                <a:cs typeface="ＭＳ Ｐゴシック" pitchFamily="-84" charset="-128"/>
              </a:rPr>
              <a:t>,</a:t>
            </a:r>
            <a:r>
              <a:rPr lang="en-US" sz="2800" i="1" dirty="0" err="1">
                <a:ea typeface="ＭＳ Ｐゴシック" pitchFamily="-84" charset="-128"/>
                <a:cs typeface="ＭＳ Ｐゴシック" pitchFamily="-84" charset="-128"/>
              </a:rPr>
              <a:t>t</a:t>
            </a:r>
            <a:r>
              <a:rPr lang="en-US" sz="2800" dirty="0">
                <a:ea typeface="ＭＳ Ｐゴシック" pitchFamily="-84" charset="-128"/>
                <a:cs typeface="ＭＳ Ｐゴシック" pitchFamily="-84" charset="-128"/>
              </a:rPr>
              <a:t>) of observing the particle at a particular </a:t>
            </a:r>
            <a:r>
              <a:rPr lang="en-US" sz="2800" i="1" dirty="0" err="1">
                <a:ea typeface="ＭＳ Ｐゴシック" pitchFamily="-84" charset="-128"/>
                <a:cs typeface="ＭＳ Ｐゴシック" pitchFamily="-84" charset="-128"/>
              </a:rPr>
              <a:t>x</a:t>
            </a:r>
            <a:r>
              <a:rPr lang="en-US" sz="2800" dirty="0" smtClean="0">
                <a:ea typeface="ＭＳ Ｐゴシック" pitchFamily="-84" charset="-128"/>
                <a:cs typeface="ＭＳ Ｐゴシック" pitchFamily="-84" charset="-128"/>
              </a:rPr>
              <a:t>.</a:t>
            </a:r>
          </a:p>
          <a:p>
            <a:pPr eaLnBrk="1" hangingPunct="1"/>
            <a:r>
              <a:rPr lang="en-US" sz="2800" dirty="0">
                <a:ea typeface="ＭＳ Ｐゴシック" pitchFamily="-84" charset="-128"/>
                <a:cs typeface="ＭＳ Ｐゴシック" pitchFamily="-84" charset="-128"/>
              </a:rPr>
              <a:t>Using the wave function, the expectation value is</a:t>
            </a:r>
            <a:r>
              <a:rPr lang="en-US" sz="2800" dirty="0" smtClean="0">
                <a:ea typeface="ＭＳ Ｐゴシック" pitchFamily="-84" charset="-128"/>
                <a:cs typeface="ＭＳ Ｐゴシック" pitchFamily="-84" charset="-128"/>
              </a:rPr>
              <a:t>:</a:t>
            </a:r>
          </a:p>
          <a:p>
            <a:pPr eaLnBrk="1" hangingPunct="1"/>
            <a:r>
              <a:rPr lang="en-US" sz="2800" dirty="0">
                <a:ea typeface="ＭＳ Ｐゴシック" pitchFamily="-84" charset="-128"/>
                <a:cs typeface="ＭＳ Ｐゴシック" pitchFamily="-84" charset="-128"/>
              </a:rPr>
              <a:t>The expectation value of any function </a:t>
            </a:r>
            <a:r>
              <a:rPr lang="en-US" sz="2800" i="1" dirty="0" err="1">
                <a:ea typeface="ＭＳ Ｐゴシック" pitchFamily="-84" charset="-128"/>
                <a:cs typeface="ＭＳ Ｐゴシック" pitchFamily="-84" charset="-128"/>
              </a:rPr>
              <a:t>g</a:t>
            </a:r>
            <a:r>
              <a:rPr lang="en-US" sz="2800" dirty="0" err="1">
                <a:ea typeface="ＭＳ Ｐゴシック" pitchFamily="-84" charset="-128"/>
                <a:cs typeface="ＭＳ Ｐゴシック" pitchFamily="-84" charset="-128"/>
              </a:rPr>
              <a:t>(</a:t>
            </a:r>
            <a:r>
              <a:rPr lang="en-US" sz="2800" i="1" dirty="0" err="1">
                <a:ea typeface="ＭＳ Ｐゴシック" pitchFamily="-84" charset="-128"/>
                <a:cs typeface="ＭＳ Ｐゴシック" pitchFamily="-84" charset="-128"/>
              </a:rPr>
              <a:t>x</a:t>
            </a:r>
            <a:r>
              <a:rPr lang="en-US" sz="2800" dirty="0">
                <a:ea typeface="ＭＳ Ｐゴシック" pitchFamily="-84" charset="-128"/>
                <a:cs typeface="ＭＳ Ｐゴシック" pitchFamily="-84" charset="-128"/>
              </a:rPr>
              <a:t>) for a normalized wave function:</a:t>
            </a:r>
          </a:p>
          <a:p>
            <a:pPr eaLnBrk="1" hangingPunct="1"/>
            <a:endParaRPr lang="en-US" sz="2800" dirty="0">
              <a:ea typeface="ＭＳ Ｐゴシック" pitchFamily="-84" charset="-128"/>
              <a:cs typeface="ＭＳ Ｐゴシック" pitchFamily="-84" charset="-128"/>
            </a:endParaRPr>
          </a:p>
          <a:p>
            <a:pPr eaLnBrk="1" hangingPunct="1">
              <a:lnSpc>
                <a:spcPct val="90000"/>
              </a:lnSpc>
              <a:buFont typeface="Wingdings" pitchFamily="-84" charset="2"/>
              <a:buNone/>
            </a:pPr>
            <a:endParaRPr lang="en-US" sz="2800" dirty="0">
              <a:ea typeface="ＭＳ Ｐゴシック" pitchFamily="-84" charset="-128"/>
              <a:cs typeface="ＭＳ Ｐゴシック" pitchFamily="-84" charset="-128"/>
            </a:endParaRPr>
          </a:p>
          <a:p>
            <a:pPr eaLnBrk="1" hangingPunct="1">
              <a:lnSpc>
                <a:spcPct val="90000"/>
              </a:lnSpc>
              <a:buFont typeface="Wingdings" pitchFamily="-84" charset="2"/>
              <a:buNone/>
            </a:pPr>
            <a:endParaRPr lang="en-US" sz="2800" dirty="0">
              <a:ea typeface="ＭＳ Ｐゴシック" pitchFamily="-84" charset="-128"/>
              <a:cs typeface="ＭＳ Ｐゴシック" pitchFamily="-84" charset="-128"/>
            </a:endParaRPr>
          </a:p>
          <a:p>
            <a:pPr eaLnBrk="1" hangingPunct="1">
              <a:lnSpc>
                <a:spcPct val="90000"/>
              </a:lnSpc>
              <a:buFont typeface="Wingdings" pitchFamily="-84" charset="2"/>
              <a:buNone/>
            </a:pPr>
            <a:endParaRPr lang="en-US" sz="2800" dirty="0">
              <a:ea typeface="ＭＳ Ｐゴシック" pitchFamily="-84" charset="-128"/>
              <a:cs typeface="ＭＳ Ｐゴシック" pitchFamily="-84" charset="-128"/>
            </a:endParaRPr>
          </a:p>
          <a:p>
            <a:pPr eaLnBrk="1" hangingPunct="1">
              <a:lnSpc>
                <a:spcPct val="90000"/>
              </a:lnSpc>
              <a:buFont typeface="Wingdings" pitchFamily="-84" charset="2"/>
              <a:buNone/>
            </a:pPr>
            <a:endParaRPr lang="en-US" sz="2800" dirty="0">
              <a:ea typeface="ＭＳ Ｐゴシック" pitchFamily="-84" charset="-128"/>
              <a:cs typeface="ＭＳ Ｐゴシック" pitchFamily="-84" charset="-128"/>
            </a:endParaRPr>
          </a:p>
          <a:p>
            <a:pPr eaLnBrk="1" hangingPunct="1">
              <a:lnSpc>
                <a:spcPct val="90000"/>
              </a:lnSpc>
              <a:buFont typeface="Wingdings" pitchFamily="-84" charset="2"/>
              <a:buNone/>
            </a:pPr>
            <a:endParaRPr lang="en-US" sz="2800" dirty="0">
              <a:ea typeface="ＭＳ Ｐゴシック" pitchFamily="-84" charset="-128"/>
              <a:cs typeface="ＭＳ Ｐゴシック" pitchFamily="-84" charset="-128"/>
            </a:endParaRPr>
          </a:p>
        </p:txBody>
      </p:sp>
      <p:sp>
        <p:nvSpPr>
          <p:cNvPr id="7" name="Date Placeholder 6"/>
          <p:cNvSpPr>
            <a:spLocks noGrp="1"/>
          </p:cNvSpPr>
          <p:nvPr>
            <p:ph type="dt" sz="half" idx="10"/>
          </p:nvPr>
        </p:nvSpPr>
        <p:spPr/>
        <p:txBody>
          <a:bodyPr/>
          <a:lstStyle/>
          <a:p>
            <a:pPr>
              <a:defRPr/>
            </a:pPr>
            <a:r>
              <a:rPr lang="en-US" smtClean="0"/>
              <a:t>Wednesday, Oct. 17, 2012</a:t>
            </a:r>
            <a:endParaRPr lang="en-US"/>
          </a:p>
        </p:txBody>
      </p:sp>
      <p:sp>
        <p:nvSpPr>
          <p:cNvPr id="8" name="Slide Number Placeholder 7"/>
          <p:cNvSpPr>
            <a:spLocks noGrp="1"/>
          </p:cNvSpPr>
          <p:nvPr>
            <p:ph type="sldNum" sz="quarter" idx="12"/>
          </p:nvPr>
        </p:nvSpPr>
        <p:spPr/>
        <p:txBody>
          <a:bodyPr/>
          <a:lstStyle/>
          <a:p>
            <a:pPr>
              <a:defRPr/>
            </a:pPr>
            <a:fld id="{6E4BFBEB-12DC-8949-B61D-A8F2554F50A6}" type="slidenum">
              <a:rPr lang="en-US" smtClean="0"/>
              <a:pPr>
                <a:defRPr/>
              </a:pPr>
              <a:t>12</a:t>
            </a:fld>
            <a:endParaRPr lang="en-US"/>
          </a:p>
        </p:txBody>
      </p:sp>
      <p:sp>
        <p:nvSpPr>
          <p:cNvPr id="9" name="Footer Placeholder 8"/>
          <p:cNvSpPr>
            <a:spLocks noGrp="1"/>
          </p:cNvSpPr>
          <p:nvPr>
            <p:ph type="ftr" sz="quarter" idx="11"/>
          </p:nvPr>
        </p:nvSpPr>
        <p:spPr/>
        <p:txBody>
          <a:bodyPr/>
          <a:lstStyle/>
          <a:p>
            <a:pPr>
              <a:defRPr/>
            </a:pPr>
            <a:r>
              <a:rPr lang="en-US" smtClean="0"/>
              <a:t>PHYS 3313-001, Fall 2012                      Dr. Jaehoon Yu</a:t>
            </a:r>
            <a:endParaRPr lang="en-US"/>
          </a:p>
        </p:txBody>
      </p:sp>
      <p:graphicFrame>
        <p:nvGraphicFramePr>
          <p:cNvPr id="461826" name="Object 2"/>
          <p:cNvGraphicFramePr>
            <a:graphicFrameLocks noChangeAspect="1"/>
          </p:cNvGraphicFramePr>
          <p:nvPr/>
        </p:nvGraphicFramePr>
        <p:xfrm>
          <a:off x="5486400" y="914400"/>
          <a:ext cx="2398713" cy="1428750"/>
        </p:xfrm>
        <a:graphic>
          <a:graphicData uri="http://schemas.openxmlformats.org/presentationml/2006/ole">
            <p:oleObj spid="_x0000_s461826" name="Equation" r:id="rId3" imgW="1066800" imgH="635000" progId="Equation.DSMT4">
              <p:embed/>
            </p:oleObj>
          </a:graphicData>
        </a:graphic>
      </p:graphicFrame>
      <p:graphicFrame>
        <p:nvGraphicFramePr>
          <p:cNvPr id="461827" name="Object 3"/>
          <p:cNvGraphicFramePr>
            <a:graphicFrameLocks noChangeAspect="1"/>
          </p:cNvGraphicFramePr>
          <p:nvPr/>
        </p:nvGraphicFramePr>
        <p:xfrm>
          <a:off x="5105400" y="2667000"/>
          <a:ext cx="3827463" cy="1428750"/>
        </p:xfrm>
        <a:graphic>
          <a:graphicData uri="http://schemas.openxmlformats.org/presentationml/2006/ole">
            <p:oleObj spid="_x0000_s461827" name="Equation" r:id="rId4" imgW="1701800" imgH="635000" progId="Equation.DSMT4">
              <p:embed/>
            </p:oleObj>
          </a:graphicData>
        </a:graphic>
      </p:graphicFrame>
      <p:graphicFrame>
        <p:nvGraphicFramePr>
          <p:cNvPr id="461828" name="Object 4"/>
          <p:cNvGraphicFramePr>
            <a:graphicFrameLocks noChangeAspect="1"/>
          </p:cNvGraphicFramePr>
          <p:nvPr/>
        </p:nvGraphicFramePr>
        <p:xfrm>
          <a:off x="4506913" y="5059363"/>
          <a:ext cx="4408487" cy="655637"/>
        </p:xfrm>
        <a:graphic>
          <a:graphicData uri="http://schemas.openxmlformats.org/presentationml/2006/ole">
            <p:oleObj spid="_x0000_s461828" name="Equation" r:id="rId5" imgW="2222500" imgH="330200" progId="Equation.DSMT4">
              <p:embed/>
            </p:oleObj>
          </a:graphicData>
        </a:graphic>
      </p:graphicFrame>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a:xfrm>
            <a:off x="457200" y="-152400"/>
            <a:ext cx="8229600" cy="865187"/>
          </a:xfrm>
        </p:spPr>
        <p:txBody>
          <a:bodyPr/>
          <a:lstStyle/>
          <a:p>
            <a:pPr eaLnBrk="1" hangingPunct="1"/>
            <a:r>
              <a:rPr lang="en-US" sz="3400" dirty="0">
                <a:ea typeface="ＭＳ Ｐゴシック" pitchFamily="-84" charset="-128"/>
                <a:cs typeface="ＭＳ Ｐゴシック" pitchFamily="-84" charset="-128"/>
              </a:rPr>
              <a:t>Momentum Operator</a:t>
            </a:r>
          </a:p>
        </p:txBody>
      </p:sp>
      <p:sp>
        <p:nvSpPr>
          <p:cNvPr id="28674" name="Rectangle 3"/>
          <p:cNvSpPr>
            <a:spLocks noGrp="1" noChangeArrowheads="1"/>
          </p:cNvSpPr>
          <p:nvPr>
            <p:ph type="body" sz="half" idx="1"/>
          </p:nvPr>
        </p:nvSpPr>
        <p:spPr>
          <a:xfrm>
            <a:off x="457200" y="609600"/>
            <a:ext cx="8234363" cy="4530725"/>
          </a:xfrm>
        </p:spPr>
        <p:txBody>
          <a:bodyPr/>
          <a:lstStyle/>
          <a:p>
            <a:pPr eaLnBrk="1" hangingPunct="1"/>
            <a:r>
              <a:rPr lang="en-US" sz="2400" dirty="0">
                <a:ea typeface="ＭＳ Ｐゴシック" pitchFamily="-84" charset="-128"/>
                <a:cs typeface="ＭＳ Ｐゴシック" pitchFamily="-84" charset="-128"/>
              </a:rPr>
              <a:t>To find the expectation value of </a:t>
            </a:r>
            <a:r>
              <a:rPr lang="en-US" sz="2400" i="1" dirty="0" err="1">
                <a:ea typeface="ＭＳ Ｐゴシック" pitchFamily="-84" charset="-128"/>
                <a:cs typeface="ＭＳ Ｐゴシック" pitchFamily="-84" charset="-128"/>
              </a:rPr>
              <a:t>p</a:t>
            </a:r>
            <a:r>
              <a:rPr lang="en-US" sz="2400" dirty="0">
                <a:ea typeface="ＭＳ Ｐゴシック" pitchFamily="-84" charset="-128"/>
                <a:cs typeface="ＭＳ Ｐゴシック" pitchFamily="-84" charset="-128"/>
              </a:rPr>
              <a:t>, we first need to represent </a:t>
            </a:r>
            <a:r>
              <a:rPr lang="en-US" sz="2400" i="1" dirty="0" err="1">
                <a:ea typeface="ＭＳ Ｐゴシック" pitchFamily="-84" charset="-128"/>
                <a:cs typeface="ＭＳ Ｐゴシック" pitchFamily="-84" charset="-128"/>
              </a:rPr>
              <a:t>p</a:t>
            </a:r>
            <a:r>
              <a:rPr lang="en-US" sz="2400" dirty="0">
                <a:ea typeface="ＭＳ Ｐゴシック" pitchFamily="-84" charset="-128"/>
                <a:cs typeface="ＭＳ Ｐゴシック" pitchFamily="-84" charset="-128"/>
              </a:rPr>
              <a:t> in terms of </a:t>
            </a:r>
            <a:r>
              <a:rPr lang="en-US" sz="2400" i="1" dirty="0" err="1">
                <a:ea typeface="ＭＳ Ｐゴシック" pitchFamily="-84" charset="-128"/>
                <a:cs typeface="ＭＳ Ｐゴシック" pitchFamily="-84" charset="-128"/>
              </a:rPr>
              <a:t>x</a:t>
            </a:r>
            <a:r>
              <a:rPr lang="en-US" sz="2400" dirty="0">
                <a:ea typeface="ＭＳ Ｐゴシック" pitchFamily="-84" charset="-128"/>
                <a:cs typeface="ＭＳ Ｐゴシック" pitchFamily="-84" charset="-128"/>
              </a:rPr>
              <a:t> and </a:t>
            </a:r>
            <a:r>
              <a:rPr lang="en-US" sz="2400" i="1" dirty="0" err="1">
                <a:ea typeface="ＭＳ Ｐゴシック" pitchFamily="-84" charset="-128"/>
                <a:cs typeface="ＭＳ Ｐゴシック" pitchFamily="-84" charset="-128"/>
              </a:rPr>
              <a:t>t</a:t>
            </a:r>
            <a:r>
              <a:rPr lang="en-US" sz="2400" dirty="0">
                <a:ea typeface="ＭＳ Ｐゴシック" pitchFamily="-84" charset="-128"/>
                <a:cs typeface="ＭＳ Ｐゴシック" pitchFamily="-84" charset="-128"/>
              </a:rPr>
              <a:t>. Consider the derivative of the wave function of a free particle with respect to </a:t>
            </a:r>
            <a:r>
              <a:rPr lang="en-US" sz="2400" i="1" dirty="0" err="1">
                <a:ea typeface="ＭＳ Ｐゴシック" pitchFamily="-84" charset="-128"/>
                <a:cs typeface="ＭＳ Ｐゴシック" pitchFamily="-84" charset="-128"/>
              </a:rPr>
              <a:t>x</a:t>
            </a:r>
            <a:r>
              <a:rPr lang="en-US" sz="2400" dirty="0">
                <a:ea typeface="ＭＳ Ｐゴシック" pitchFamily="-84" charset="-128"/>
                <a:cs typeface="ＭＳ Ｐゴシック" pitchFamily="-84" charset="-128"/>
              </a:rPr>
              <a:t>:</a:t>
            </a:r>
            <a:endParaRPr lang="en-US" sz="2400" dirty="0" smtClean="0">
              <a:ea typeface="ＭＳ Ｐゴシック" pitchFamily="-84" charset="-128"/>
              <a:cs typeface="ＭＳ Ｐゴシック" pitchFamily="-84" charset="-128"/>
            </a:endParaRPr>
          </a:p>
          <a:p>
            <a:pPr eaLnBrk="1" hangingPunct="1">
              <a:buNone/>
            </a:pPr>
            <a:endParaRPr lang="en-US" sz="2400" dirty="0" smtClean="0">
              <a:ea typeface="ＭＳ Ｐゴシック" pitchFamily="-84" charset="-128"/>
              <a:cs typeface="ＭＳ Ｐゴシック" pitchFamily="-84" charset="-128"/>
            </a:endParaRPr>
          </a:p>
          <a:p>
            <a:pPr eaLnBrk="1" hangingPunct="1"/>
            <a:endParaRPr lang="en-US" sz="2400" dirty="0">
              <a:ea typeface="ＭＳ Ｐゴシック" pitchFamily="-84" charset="-128"/>
              <a:cs typeface="ＭＳ Ｐゴシック" pitchFamily="-84" charset="-128"/>
            </a:endParaRPr>
          </a:p>
          <a:p>
            <a:pPr eaLnBrk="1" hangingPunct="1">
              <a:buFont typeface="Wingdings" pitchFamily="-84" charset="2"/>
              <a:buNone/>
            </a:pPr>
            <a:r>
              <a:rPr lang="en-US" sz="2400" dirty="0">
                <a:ea typeface="ＭＳ Ｐゴシック" pitchFamily="-84" charset="-128"/>
                <a:cs typeface="ＭＳ Ｐゴシック" pitchFamily="-84" charset="-128"/>
              </a:rPr>
              <a:t>	With </a:t>
            </a:r>
            <a:r>
              <a:rPr lang="en-US" sz="2400" i="1" dirty="0" err="1">
                <a:ea typeface="ＭＳ Ｐゴシック" pitchFamily="-84" charset="-128"/>
                <a:cs typeface="ＭＳ Ｐゴシック" pitchFamily="-84" charset="-128"/>
              </a:rPr>
              <a:t>k</a:t>
            </a:r>
            <a:r>
              <a:rPr lang="en-US" sz="2400" dirty="0">
                <a:ea typeface="ＭＳ Ｐゴシック" pitchFamily="-84" charset="-128"/>
                <a:cs typeface="ＭＳ Ｐゴシック" pitchFamily="-84" charset="-128"/>
              </a:rPr>
              <a:t> = </a:t>
            </a:r>
            <a:r>
              <a:rPr lang="en-US" sz="2400" i="1" dirty="0" err="1">
                <a:ea typeface="ＭＳ Ｐゴシック" pitchFamily="-84" charset="-128"/>
                <a:cs typeface="ＭＳ Ｐゴシック" pitchFamily="-84" charset="-128"/>
              </a:rPr>
              <a:t>p</a:t>
            </a:r>
            <a:r>
              <a:rPr lang="en-US" sz="2400" dirty="0">
                <a:ea typeface="ＭＳ Ｐゴシック" pitchFamily="-84" charset="-128"/>
                <a:cs typeface="ＭＳ Ｐゴシック" pitchFamily="-84" charset="-128"/>
              </a:rPr>
              <a:t> / </a:t>
            </a:r>
            <a:r>
              <a:rPr lang="en-US" sz="2400" i="1" dirty="0" err="1">
                <a:ea typeface="Arial" pitchFamily="-84" charset="0"/>
                <a:cs typeface="Arial" pitchFamily="-84" charset="0"/>
              </a:rPr>
              <a:t>ħ</a:t>
            </a:r>
            <a:r>
              <a:rPr lang="en-US" sz="2400" i="1" dirty="0">
                <a:ea typeface="Arial" pitchFamily="-84" charset="0"/>
                <a:cs typeface="Arial" pitchFamily="-84" charset="0"/>
              </a:rPr>
              <a:t>  </a:t>
            </a:r>
            <a:r>
              <a:rPr lang="en-US" sz="2400" dirty="0">
                <a:ea typeface="ＭＳ Ｐゴシック" pitchFamily="-84" charset="-128"/>
                <a:cs typeface="ＭＳ Ｐゴシック" pitchFamily="-84" charset="-128"/>
              </a:rPr>
              <a:t>we have</a:t>
            </a:r>
          </a:p>
          <a:p>
            <a:pPr eaLnBrk="1" hangingPunct="1">
              <a:buFont typeface="Wingdings" pitchFamily="-84" charset="2"/>
              <a:buNone/>
            </a:pPr>
            <a:endParaRPr lang="en-US" sz="2400" dirty="0">
              <a:ea typeface="ＭＳ Ｐゴシック" pitchFamily="-84" charset="-128"/>
              <a:cs typeface="ＭＳ Ｐゴシック" pitchFamily="-84" charset="-128"/>
            </a:endParaRPr>
          </a:p>
          <a:p>
            <a:pPr eaLnBrk="1" hangingPunct="1">
              <a:buFont typeface="Wingdings" pitchFamily="-84" charset="2"/>
              <a:buNone/>
            </a:pPr>
            <a:r>
              <a:rPr lang="en-US" sz="2400" dirty="0">
                <a:ea typeface="ＭＳ Ｐゴシック" pitchFamily="-84" charset="-128"/>
                <a:cs typeface="ＭＳ Ｐゴシック" pitchFamily="-84" charset="-128"/>
              </a:rPr>
              <a:t>	This yields</a:t>
            </a:r>
          </a:p>
          <a:p>
            <a:pPr eaLnBrk="1" hangingPunct="1">
              <a:buFont typeface="Wingdings" pitchFamily="-84" charset="2"/>
              <a:buNone/>
            </a:pPr>
            <a:endParaRPr lang="en-US" sz="2400" dirty="0">
              <a:ea typeface="ＭＳ Ｐゴシック" pitchFamily="-84" charset="-128"/>
              <a:cs typeface="ＭＳ Ｐゴシック" pitchFamily="-84" charset="-128"/>
            </a:endParaRPr>
          </a:p>
          <a:p>
            <a:pPr eaLnBrk="1" hangingPunct="1"/>
            <a:r>
              <a:rPr lang="en-US" sz="2400" dirty="0">
                <a:ea typeface="ＭＳ Ｐゴシック" pitchFamily="-84" charset="-128"/>
                <a:cs typeface="ＭＳ Ｐゴシック" pitchFamily="-84" charset="-128"/>
              </a:rPr>
              <a:t>This suggests we define the momentum operator as	           </a:t>
            </a:r>
            <a:r>
              <a:rPr lang="en-US" sz="2400" dirty="0" smtClean="0">
                <a:ea typeface="ＭＳ Ｐゴシック" pitchFamily="-84" charset="-128"/>
                <a:cs typeface="ＭＳ Ｐゴシック" pitchFamily="-84" charset="-128"/>
              </a:rPr>
              <a:t>.</a:t>
            </a:r>
          </a:p>
          <a:p>
            <a:pPr eaLnBrk="1" hangingPunct="1"/>
            <a:r>
              <a:rPr lang="en-US" sz="2400" dirty="0">
                <a:ea typeface="ＭＳ Ｐゴシック" pitchFamily="-84" charset="-128"/>
                <a:cs typeface="ＭＳ Ｐゴシック" pitchFamily="-84" charset="-128"/>
              </a:rPr>
              <a:t>The expectation value of the momentum is</a:t>
            </a:r>
          </a:p>
        </p:txBody>
      </p:sp>
      <p:sp>
        <p:nvSpPr>
          <p:cNvPr id="9" name="Date Placeholder 8"/>
          <p:cNvSpPr>
            <a:spLocks noGrp="1"/>
          </p:cNvSpPr>
          <p:nvPr>
            <p:ph type="dt" sz="half" idx="10"/>
          </p:nvPr>
        </p:nvSpPr>
        <p:spPr/>
        <p:txBody>
          <a:bodyPr/>
          <a:lstStyle/>
          <a:p>
            <a:pPr>
              <a:defRPr/>
            </a:pPr>
            <a:r>
              <a:rPr lang="en-US" smtClean="0"/>
              <a:t>Wednesday, Oct. 17, 2012</a:t>
            </a:r>
            <a:endParaRPr lang="en-US"/>
          </a:p>
        </p:txBody>
      </p:sp>
      <p:sp>
        <p:nvSpPr>
          <p:cNvPr id="10" name="Slide Number Placeholder 9"/>
          <p:cNvSpPr>
            <a:spLocks noGrp="1"/>
          </p:cNvSpPr>
          <p:nvPr>
            <p:ph type="sldNum" sz="quarter" idx="12"/>
          </p:nvPr>
        </p:nvSpPr>
        <p:spPr/>
        <p:txBody>
          <a:bodyPr/>
          <a:lstStyle/>
          <a:p>
            <a:pPr>
              <a:defRPr/>
            </a:pPr>
            <a:fld id="{6E4BFBEB-12DC-8949-B61D-A8F2554F50A6}" type="slidenum">
              <a:rPr lang="en-US" smtClean="0"/>
              <a:pPr>
                <a:defRPr/>
              </a:pPr>
              <a:t>13</a:t>
            </a:fld>
            <a:endParaRPr lang="en-US"/>
          </a:p>
        </p:txBody>
      </p:sp>
      <p:sp>
        <p:nvSpPr>
          <p:cNvPr id="11" name="Footer Placeholder 10"/>
          <p:cNvSpPr>
            <a:spLocks noGrp="1"/>
          </p:cNvSpPr>
          <p:nvPr>
            <p:ph type="ftr" sz="quarter" idx="11"/>
          </p:nvPr>
        </p:nvSpPr>
        <p:spPr/>
        <p:txBody>
          <a:bodyPr/>
          <a:lstStyle/>
          <a:p>
            <a:pPr>
              <a:defRPr/>
            </a:pPr>
            <a:r>
              <a:rPr lang="en-US" smtClean="0"/>
              <a:t>PHYS 3313-001, Fall 2012                      Dr. Jaehoon Yu</a:t>
            </a:r>
            <a:endParaRPr lang="en-US"/>
          </a:p>
        </p:txBody>
      </p:sp>
      <p:graphicFrame>
        <p:nvGraphicFramePr>
          <p:cNvPr id="463874" name="Object 2"/>
          <p:cNvGraphicFramePr>
            <a:graphicFrameLocks noChangeAspect="1"/>
          </p:cNvGraphicFramePr>
          <p:nvPr/>
        </p:nvGraphicFramePr>
        <p:xfrm>
          <a:off x="1625600" y="1828800"/>
          <a:ext cx="2870200" cy="871538"/>
        </p:xfrm>
        <a:graphic>
          <a:graphicData uri="http://schemas.openxmlformats.org/presentationml/2006/ole">
            <p:oleObj spid="_x0000_s463874" name="Equation" r:id="rId3" imgW="1295400" imgH="393700" progId="Equation.DSMT4">
              <p:embed/>
            </p:oleObj>
          </a:graphicData>
        </a:graphic>
      </p:graphicFrame>
      <p:graphicFrame>
        <p:nvGraphicFramePr>
          <p:cNvPr id="463875" name="Object 3"/>
          <p:cNvGraphicFramePr>
            <a:graphicFrameLocks noChangeAspect="1"/>
          </p:cNvGraphicFramePr>
          <p:nvPr/>
        </p:nvGraphicFramePr>
        <p:xfrm>
          <a:off x="3546475" y="2555875"/>
          <a:ext cx="873125" cy="873125"/>
        </p:xfrm>
        <a:graphic>
          <a:graphicData uri="http://schemas.openxmlformats.org/presentationml/2006/ole">
            <p:oleObj spid="_x0000_s463875" name="Equation" r:id="rId4" imgW="393700" imgH="393700" progId="Equation.DSMT4">
              <p:embed/>
            </p:oleObj>
          </a:graphicData>
        </a:graphic>
      </p:graphicFrame>
      <p:graphicFrame>
        <p:nvGraphicFramePr>
          <p:cNvPr id="463876" name="Object 4"/>
          <p:cNvGraphicFramePr>
            <a:graphicFrameLocks noChangeAspect="1"/>
          </p:cNvGraphicFramePr>
          <p:nvPr/>
        </p:nvGraphicFramePr>
        <p:xfrm>
          <a:off x="2535238" y="3625851"/>
          <a:ext cx="1884362" cy="561975"/>
        </p:xfrm>
        <a:graphic>
          <a:graphicData uri="http://schemas.openxmlformats.org/presentationml/2006/ole">
            <p:oleObj spid="_x0000_s463876" name="Equation" r:id="rId5" imgW="850900" imgH="254000" progId="Equation.DSMT4">
              <p:embed/>
            </p:oleObj>
          </a:graphicData>
        </a:graphic>
      </p:graphicFrame>
      <p:graphicFrame>
        <p:nvGraphicFramePr>
          <p:cNvPr id="463877" name="Object 5"/>
          <p:cNvGraphicFramePr>
            <a:graphicFrameLocks noChangeAspect="1"/>
          </p:cNvGraphicFramePr>
          <p:nvPr/>
        </p:nvGraphicFramePr>
        <p:xfrm>
          <a:off x="6934200" y="4267200"/>
          <a:ext cx="1547813" cy="873125"/>
        </p:xfrm>
        <a:graphic>
          <a:graphicData uri="http://schemas.openxmlformats.org/presentationml/2006/ole">
            <p:oleObj spid="_x0000_s463877" name="Equation" r:id="rId6" imgW="698500" imgH="393700" progId="Equation.DSMT4">
              <p:embed/>
            </p:oleObj>
          </a:graphicData>
        </a:graphic>
      </p:graphicFrame>
      <p:graphicFrame>
        <p:nvGraphicFramePr>
          <p:cNvPr id="463878" name="Object 6"/>
          <p:cNvGraphicFramePr>
            <a:graphicFrameLocks noChangeAspect="1"/>
          </p:cNvGraphicFramePr>
          <p:nvPr/>
        </p:nvGraphicFramePr>
        <p:xfrm>
          <a:off x="533400" y="5410200"/>
          <a:ext cx="855663" cy="514350"/>
        </p:xfrm>
        <a:graphic>
          <a:graphicData uri="http://schemas.openxmlformats.org/presentationml/2006/ole">
            <p:oleObj spid="_x0000_s463878" name="Equation" r:id="rId7" imgW="381000" imgH="228600" progId="Equation.DSMT4">
              <p:embed/>
            </p:oleObj>
          </a:graphicData>
        </a:graphic>
      </p:graphicFrame>
      <p:graphicFrame>
        <p:nvGraphicFramePr>
          <p:cNvPr id="463881" name="Object 9"/>
          <p:cNvGraphicFramePr>
            <a:graphicFrameLocks noChangeAspect="1"/>
          </p:cNvGraphicFramePr>
          <p:nvPr/>
        </p:nvGraphicFramePr>
        <p:xfrm>
          <a:off x="4548188" y="1989138"/>
          <a:ext cx="1547812" cy="449262"/>
        </p:xfrm>
        <a:graphic>
          <a:graphicData uri="http://schemas.openxmlformats.org/presentationml/2006/ole">
            <p:oleObj spid="_x0000_s463881" name="Equation" r:id="rId8" imgW="698500" imgH="203200" progId="Equation.DSMT4">
              <p:embed/>
            </p:oleObj>
          </a:graphicData>
        </a:graphic>
      </p:graphicFrame>
      <p:graphicFrame>
        <p:nvGraphicFramePr>
          <p:cNvPr id="463882" name="Object 10"/>
          <p:cNvGraphicFramePr>
            <a:graphicFrameLocks noChangeAspect="1"/>
          </p:cNvGraphicFramePr>
          <p:nvPr/>
        </p:nvGraphicFramePr>
        <p:xfrm>
          <a:off x="6086475" y="2057400"/>
          <a:ext cx="619125" cy="365125"/>
        </p:xfrm>
        <a:graphic>
          <a:graphicData uri="http://schemas.openxmlformats.org/presentationml/2006/ole">
            <p:oleObj spid="_x0000_s463882" name="Equation" r:id="rId9" imgW="279400" imgH="165100" progId="Equation.DSMT4">
              <p:embed/>
            </p:oleObj>
          </a:graphicData>
        </a:graphic>
      </p:graphicFrame>
      <p:graphicFrame>
        <p:nvGraphicFramePr>
          <p:cNvPr id="463883" name="Object 11"/>
          <p:cNvGraphicFramePr>
            <a:graphicFrameLocks noChangeAspect="1"/>
          </p:cNvGraphicFramePr>
          <p:nvPr/>
        </p:nvGraphicFramePr>
        <p:xfrm>
          <a:off x="4441825" y="2555875"/>
          <a:ext cx="815975" cy="873125"/>
        </p:xfrm>
        <a:graphic>
          <a:graphicData uri="http://schemas.openxmlformats.org/presentationml/2006/ole">
            <p:oleObj spid="_x0000_s463883" name="Equation" r:id="rId10" imgW="368300" imgH="393700" progId="Equation.DSMT4">
              <p:embed/>
            </p:oleObj>
          </a:graphicData>
        </a:graphic>
      </p:graphicFrame>
      <p:graphicFrame>
        <p:nvGraphicFramePr>
          <p:cNvPr id="463884" name="Object 12"/>
          <p:cNvGraphicFramePr>
            <a:graphicFrameLocks noChangeAspect="1"/>
          </p:cNvGraphicFramePr>
          <p:nvPr/>
        </p:nvGraphicFramePr>
        <p:xfrm>
          <a:off x="4419600" y="3443288"/>
          <a:ext cx="1771650" cy="900112"/>
        </p:xfrm>
        <a:graphic>
          <a:graphicData uri="http://schemas.openxmlformats.org/presentationml/2006/ole">
            <p:oleObj spid="_x0000_s463884" name="Equation" r:id="rId11" imgW="800100" imgH="406400" progId="Equation.DSMT4">
              <p:embed/>
            </p:oleObj>
          </a:graphicData>
        </a:graphic>
      </p:graphicFrame>
      <p:graphicFrame>
        <p:nvGraphicFramePr>
          <p:cNvPr id="463886" name="Object 14"/>
          <p:cNvGraphicFramePr>
            <a:graphicFrameLocks noChangeAspect="1"/>
          </p:cNvGraphicFramePr>
          <p:nvPr/>
        </p:nvGraphicFramePr>
        <p:xfrm>
          <a:off x="1371600" y="5334000"/>
          <a:ext cx="3509963" cy="742950"/>
        </p:xfrm>
        <a:graphic>
          <a:graphicData uri="http://schemas.openxmlformats.org/presentationml/2006/ole">
            <p:oleObj spid="_x0000_s463886" name="Equation" r:id="rId12" imgW="1562100" imgH="330200" progId="Equation.DSMT4">
              <p:embed/>
            </p:oleObj>
          </a:graphicData>
        </a:graphic>
      </p:graphicFrame>
      <p:graphicFrame>
        <p:nvGraphicFramePr>
          <p:cNvPr id="463887" name="Object 15"/>
          <p:cNvGraphicFramePr>
            <a:graphicFrameLocks noChangeAspect="1"/>
          </p:cNvGraphicFramePr>
          <p:nvPr/>
        </p:nvGraphicFramePr>
        <p:xfrm>
          <a:off x="4843463" y="5257800"/>
          <a:ext cx="3767137" cy="914400"/>
        </p:xfrm>
        <a:graphic>
          <a:graphicData uri="http://schemas.openxmlformats.org/presentationml/2006/ole">
            <p:oleObj spid="_x0000_s463887" name="Equation" r:id="rId13" imgW="1676400" imgH="406400" progId="Equation.DSMT4">
              <p:embed/>
            </p:oleObj>
          </a:graphicData>
        </a:graphic>
      </p:graphicFrame>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88987"/>
          </a:xfrm>
        </p:spPr>
        <p:txBody>
          <a:bodyPr/>
          <a:lstStyle/>
          <a:p>
            <a:r>
              <a:rPr lang="en-US" dirty="0" smtClean="0">
                <a:ea typeface="ＭＳ Ｐゴシック" pitchFamily="-84" charset="-128"/>
                <a:cs typeface="ＭＳ Ｐゴシック" pitchFamily="-84" charset="-128"/>
              </a:rPr>
              <a:t>Position and Energy Operators</a:t>
            </a:r>
            <a:endParaRPr lang="en-US" dirty="0"/>
          </a:p>
        </p:txBody>
      </p:sp>
      <p:sp>
        <p:nvSpPr>
          <p:cNvPr id="3" name="Text Placeholder 2"/>
          <p:cNvSpPr>
            <a:spLocks noGrp="1"/>
          </p:cNvSpPr>
          <p:nvPr>
            <p:ph type="body" sz="half" idx="1"/>
          </p:nvPr>
        </p:nvSpPr>
        <p:spPr>
          <a:xfrm>
            <a:off x="457200" y="685800"/>
            <a:ext cx="8305800" cy="5140325"/>
          </a:xfrm>
        </p:spPr>
        <p:txBody>
          <a:bodyPr/>
          <a:lstStyle/>
          <a:p>
            <a:pPr eaLnBrk="1" hangingPunct="1">
              <a:buClr>
                <a:srgbClr val="3333CC"/>
              </a:buClr>
              <a:buSzPct val="65000"/>
              <a:buFont typeface="Wingdings" pitchFamily="-84" charset="2"/>
              <a:buChar char="n"/>
            </a:pPr>
            <a:r>
              <a:rPr lang="en-US" dirty="0" smtClean="0">
                <a:solidFill>
                  <a:srgbClr val="3333CC"/>
                </a:solidFill>
              </a:rPr>
              <a:t>The position </a:t>
            </a:r>
            <a:r>
              <a:rPr lang="en-US" i="1" dirty="0" err="1" smtClean="0">
                <a:solidFill>
                  <a:srgbClr val="3333CC"/>
                </a:solidFill>
              </a:rPr>
              <a:t>x</a:t>
            </a:r>
            <a:r>
              <a:rPr lang="en-US" dirty="0" smtClean="0">
                <a:solidFill>
                  <a:srgbClr val="3333CC"/>
                </a:solidFill>
              </a:rPr>
              <a:t> is its own operator as seen above.</a:t>
            </a:r>
          </a:p>
          <a:p>
            <a:pPr eaLnBrk="1" hangingPunct="1">
              <a:buClr>
                <a:srgbClr val="3333CC"/>
              </a:buClr>
              <a:buSzPct val="65000"/>
              <a:buFont typeface="Wingdings" pitchFamily="-84" charset="2"/>
              <a:buChar char="n"/>
            </a:pPr>
            <a:r>
              <a:rPr lang="en-US" dirty="0" smtClean="0">
                <a:solidFill>
                  <a:srgbClr val="3333CC"/>
                </a:solidFill>
              </a:rPr>
              <a:t>The time derivative of the free-particle wave function is</a:t>
            </a:r>
          </a:p>
          <a:p>
            <a:pPr eaLnBrk="1" hangingPunct="1">
              <a:buClr>
                <a:srgbClr val="3333CC"/>
              </a:buClr>
              <a:buSzPct val="65000"/>
              <a:buNone/>
            </a:pPr>
            <a:endParaRPr lang="en-US" dirty="0" smtClean="0">
              <a:solidFill>
                <a:srgbClr val="3333CC"/>
              </a:solidFill>
            </a:endParaRPr>
          </a:p>
          <a:p>
            <a:pPr eaLnBrk="1" hangingPunct="1">
              <a:buClr>
                <a:srgbClr val="3333CC"/>
              </a:buClr>
              <a:buSzPct val="65000"/>
              <a:buNone/>
            </a:pPr>
            <a:r>
              <a:rPr lang="en-US" dirty="0" smtClean="0">
                <a:solidFill>
                  <a:srgbClr val="3333CC"/>
                </a:solidFill>
              </a:rPr>
              <a:t>	Substituting </a:t>
            </a:r>
            <a:r>
              <a:rPr lang="el-GR" i="1" dirty="0" smtClean="0">
                <a:solidFill>
                  <a:srgbClr val="3333CC"/>
                </a:solidFill>
                <a:latin typeface="Symbol" charset="2"/>
                <a:ea typeface="Arial" pitchFamily="-84" charset="0"/>
                <a:cs typeface="Symbol" charset="2"/>
              </a:rPr>
              <a:t>ω</a:t>
            </a:r>
            <a:r>
              <a:rPr lang="en-US" dirty="0" smtClean="0">
                <a:solidFill>
                  <a:srgbClr val="3333CC"/>
                </a:solidFill>
                <a:ea typeface="Arial" pitchFamily="-84" charset="0"/>
                <a:cs typeface="Arial" pitchFamily="-84" charset="0"/>
              </a:rPr>
              <a:t> = </a:t>
            </a:r>
            <a:r>
              <a:rPr lang="en-US" i="1" dirty="0" smtClean="0">
                <a:solidFill>
                  <a:srgbClr val="3333CC"/>
                </a:solidFill>
                <a:ea typeface="Arial" pitchFamily="-84" charset="0"/>
                <a:cs typeface="Arial" pitchFamily="-84" charset="0"/>
              </a:rPr>
              <a:t>E</a:t>
            </a:r>
            <a:r>
              <a:rPr lang="en-US" dirty="0" smtClean="0">
                <a:solidFill>
                  <a:srgbClr val="3333CC"/>
                </a:solidFill>
                <a:ea typeface="Arial" pitchFamily="-84" charset="0"/>
                <a:cs typeface="Arial" pitchFamily="-84" charset="0"/>
              </a:rPr>
              <a:t> / </a:t>
            </a:r>
            <a:r>
              <a:rPr lang="en-US" i="1" dirty="0" err="1" smtClean="0">
                <a:solidFill>
                  <a:srgbClr val="3333CC"/>
                </a:solidFill>
                <a:ea typeface="Arial" pitchFamily="-84" charset="0"/>
                <a:cs typeface="Arial" pitchFamily="-84" charset="0"/>
              </a:rPr>
              <a:t>ħ</a:t>
            </a:r>
            <a:r>
              <a:rPr lang="en-US" dirty="0" smtClean="0">
                <a:solidFill>
                  <a:srgbClr val="3333CC"/>
                </a:solidFill>
                <a:ea typeface="Arial" pitchFamily="-84" charset="0"/>
                <a:cs typeface="Arial" pitchFamily="-84" charset="0"/>
              </a:rPr>
              <a:t>  yields		</a:t>
            </a:r>
          </a:p>
          <a:p>
            <a:pPr eaLnBrk="1" hangingPunct="1">
              <a:buClr>
                <a:srgbClr val="3333CC"/>
              </a:buClr>
              <a:buSzPct val="65000"/>
              <a:buNone/>
            </a:pPr>
            <a:endParaRPr lang="en-US" dirty="0" smtClean="0">
              <a:solidFill>
                <a:srgbClr val="3333CC"/>
              </a:solidFill>
              <a:ea typeface="Arial" pitchFamily="-84" charset="0"/>
              <a:cs typeface="Arial" pitchFamily="-84" charset="0"/>
            </a:endParaRPr>
          </a:p>
          <a:p>
            <a:pPr eaLnBrk="1" hangingPunct="1">
              <a:buClr>
                <a:srgbClr val="3333CC"/>
              </a:buClr>
              <a:buSzPct val="65000"/>
              <a:buFont typeface="Wingdings" pitchFamily="-84" charset="2"/>
              <a:buChar char="n"/>
            </a:pPr>
            <a:r>
              <a:rPr lang="en-US" dirty="0" smtClean="0">
                <a:solidFill>
                  <a:srgbClr val="3333CC"/>
                </a:solidFill>
                <a:ea typeface="Arial" pitchFamily="-84" charset="0"/>
                <a:cs typeface="Arial" pitchFamily="-84" charset="0"/>
              </a:rPr>
              <a:t>The energy operator is</a:t>
            </a:r>
          </a:p>
          <a:p>
            <a:pPr eaLnBrk="1" hangingPunct="1">
              <a:buClr>
                <a:srgbClr val="3333CC"/>
              </a:buClr>
              <a:buSzPct val="65000"/>
              <a:buFont typeface="Wingdings" pitchFamily="-84" charset="2"/>
              <a:buChar char="n"/>
            </a:pPr>
            <a:r>
              <a:rPr lang="en-US" dirty="0" smtClean="0">
                <a:solidFill>
                  <a:srgbClr val="3333CC"/>
                </a:solidFill>
                <a:ea typeface="Arial" pitchFamily="-84" charset="0"/>
                <a:cs typeface="Arial" pitchFamily="-84" charset="0"/>
              </a:rPr>
              <a:t>The expectation value of the energy is</a:t>
            </a:r>
            <a:endParaRPr lang="en-US" dirty="0"/>
          </a:p>
        </p:txBody>
      </p:sp>
      <p:sp>
        <p:nvSpPr>
          <p:cNvPr id="6" name="Date Placeholder 5"/>
          <p:cNvSpPr>
            <a:spLocks noGrp="1"/>
          </p:cNvSpPr>
          <p:nvPr>
            <p:ph type="dt" sz="half" idx="10"/>
          </p:nvPr>
        </p:nvSpPr>
        <p:spPr/>
        <p:txBody>
          <a:bodyPr/>
          <a:lstStyle/>
          <a:p>
            <a:pPr>
              <a:defRPr/>
            </a:pPr>
            <a:r>
              <a:rPr lang="en-US" smtClean="0"/>
              <a:t>Wednesday, Oct. 17, 2012</a:t>
            </a:r>
            <a:endParaRPr lang="en-US"/>
          </a:p>
        </p:txBody>
      </p:sp>
      <p:sp>
        <p:nvSpPr>
          <p:cNvPr id="7" name="Footer Placeholder 6"/>
          <p:cNvSpPr>
            <a:spLocks noGrp="1"/>
          </p:cNvSpPr>
          <p:nvPr>
            <p:ph type="ftr" sz="quarter" idx="11"/>
          </p:nvPr>
        </p:nvSpPr>
        <p:spPr/>
        <p:txBody>
          <a:bodyPr/>
          <a:lstStyle/>
          <a:p>
            <a:pPr>
              <a:defRPr/>
            </a:pPr>
            <a:r>
              <a:rPr lang="en-US" smtClean="0"/>
              <a:t>PHYS 3313-001, Fall 2012                      Dr. Jaehoon Yu</a:t>
            </a:r>
            <a:endParaRPr lang="en-US"/>
          </a:p>
        </p:txBody>
      </p:sp>
      <p:sp>
        <p:nvSpPr>
          <p:cNvPr id="8" name="Slide Number Placeholder 7"/>
          <p:cNvSpPr>
            <a:spLocks noGrp="1"/>
          </p:cNvSpPr>
          <p:nvPr>
            <p:ph type="sldNum" sz="quarter" idx="12"/>
          </p:nvPr>
        </p:nvSpPr>
        <p:spPr/>
        <p:txBody>
          <a:bodyPr/>
          <a:lstStyle/>
          <a:p>
            <a:pPr>
              <a:defRPr/>
            </a:pPr>
            <a:fld id="{6E4BFBEB-12DC-8949-B61D-A8F2554F50A6}" type="slidenum">
              <a:rPr lang="en-US" smtClean="0"/>
              <a:pPr>
                <a:defRPr/>
              </a:pPr>
              <a:t>14</a:t>
            </a:fld>
            <a:endParaRPr lang="en-US"/>
          </a:p>
        </p:txBody>
      </p:sp>
      <p:graphicFrame>
        <p:nvGraphicFramePr>
          <p:cNvPr id="26626" name="Object 2"/>
          <p:cNvGraphicFramePr>
            <a:graphicFrameLocks noChangeAspect="1"/>
          </p:cNvGraphicFramePr>
          <p:nvPr/>
        </p:nvGraphicFramePr>
        <p:xfrm>
          <a:off x="1676400" y="1981200"/>
          <a:ext cx="871538" cy="871537"/>
        </p:xfrm>
        <a:graphic>
          <a:graphicData uri="http://schemas.openxmlformats.org/presentationml/2006/ole">
            <p:oleObj spid="_x0000_s26626" name="Equation" r:id="rId3" imgW="393700" imgH="393700" progId="Equation.DSMT4">
              <p:embed/>
            </p:oleObj>
          </a:graphicData>
        </a:graphic>
      </p:graphicFrame>
      <p:graphicFrame>
        <p:nvGraphicFramePr>
          <p:cNvPr id="26627" name="Object 3"/>
          <p:cNvGraphicFramePr>
            <a:graphicFrameLocks noChangeAspect="1"/>
          </p:cNvGraphicFramePr>
          <p:nvPr/>
        </p:nvGraphicFramePr>
        <p:xfrm>
          <a:off x="5172075" y="2987675"/>
          <a:ext cx="1914525" cy="561975"/>
        </p:xfrm>
        <a:graphic>
          <a:graphicData uri="http://schemas.openxmlformats.org/presentationml/2006/ole">
            <p:oleObj spid="_x0000_s26627" name="Equation" r:id="rId4" imgW="863600" imgH="254000" progId="Equation.DSMT4">
              <p:embed/>
            </p:oleObj>
          </a:graphicData>
        </a:graphic>
      </p:graphicFrame>
      <p:graphicFrame>
        <p:nvGraphicFramePr>
          <p:cNvPr id="26628" name="Object 4"/>
          <p:cNvGraphicFramePr>
            <a:graphicFrameLocks noChangeAspect="1"/>
          </p:cNvGraphicFramePr>
          <p:nvPr/>
        </p:nvGraphicFramePr>
        <p:xfrm>
          <a:off x="4619625" y="3962400"/>
          <a:ext cx="1323975" cy="873125"/>
        </p:xfrm>
        <a:graphic>
          <a:graphicData uri="http://schemas.openxmlformats.org/presentationml/2006/ole">
            <p:oleObj spid="_x0000_s26628" name="Equation" r:id="rId5" imgW="596900" imgH="393700" progId="Equation.DSMT4">
              <p:embed/>
            </p:oleObj>
          </a:graphicData>
        </a:graphic>
      </p:graphicFrame>
      <p:graphicFrame>
        <p:nvGraphicFramePr>
          <p:cNvPr id="26629" name="Object 5"/>
          <p:cNvGraphicFramePr>
            <a:graphicFrameLocks noChangeAspect="1"/>
          </p:cNvGraphicFramePr>
          <p:nvPr/>
        </p:nvGraphicFramePr>
        <p:xfrm>
          <a:off x="762000" y="5486400"/>
          <a:ext cx="857250" cy="514350"/>
        </p:xfrm>
        <a:graphic>
          <a:graphicData uri="http://schemas.openxmlformats.org/presentationml/2006/ole">
            <p:oleObj spid="_x0000_s26629" name="Equation" r:id="rId6" imgW="381000" imgH="228600" progId="Equation.DSMT4">
              <p:embed/>
            </p:oleObj>
          </a:graphicData>
        </a:graphic>
      </p:graphicFrame>
      <p:graphicFrame>
        <p:nvGraphicFramePr>
          <p:cNvPr id="26632" name="Object 8"/>
          <p:cNvGraphicFramePr>
            <a:graphicFrameLocks noChangeAspect="1"/>
          </p:cNvGraphicFramePr>
          <p:nvPr/>
        </p:nvGraphicFramePr>
        <p:xfrm>
          <a:off x="2573338" y="1947863"/>
          <a:ext cx="1998662" cy="871537"/>
        </p:xfrm>
        <a:graphic>
          <a:graphicData uri="http://schemas.openxmlformats.org/presentationml/2006/ole">
            <p:oleObj spid="_x0000_s26632" name="Equation" r:id="rId7" imgW="901700" imgH="393700" progId="Equation.DSMT4">
              <p:embed/>
            </p:oleObj>
          </a:graphicData>
        </a:graphic>
      </p:graphicFrame>
      <p:graphicFrame>
        <p:nvGraphicFramePr>
          <p:cNvPr id="26633" name="Object 9"/>
          <p:cNvGraphicFramePr>
            <a:graphicFrameLocks noChangeAspect="1"/>
          </p:cNvGraphicFramePr>
          <p:nvPr/>
        </p:nvGraphicFramePr>
        <p:xfrm>
          <a:off x="4543425" y="2112963"/>
          <a:ext cx="1857375" cy="477837"/>
        </p:xfrm>
        <a:graphic>
          <a:graphicData uri="http://schemas.openxmlformats.org/presentationml/2006/ole">
            <p:oleObj spid="_x0000_s26633" name="Equation" r:id="rId8" imgW="838200" imgH="215900" progId="Equation.DSMT4">
              <p:embed/>
            </p:oleObj>
          </a:graphicData>
        </a:graphic>
      </p:graphicFrame>
      <p:graphicFrame>
        <p:nvGraphicFramePr>
          <p:cNvPr id="26634" name="Object 10"/>
          <p:cNvGraphicFramePr>
            <a:graphicFrameLocks noChangeAspect="1"/>
          </p:cNvGraphicFramePr>
          <p:nvPr/>
        </p:nvGraphicFramePr>
        <p:xfrm>
          <a:off x="6365875" y="2197100"/>
          <a:ext cx="873125" cy="393700"/>
        </p:xfrm>
        <a:graphic>
          <a:graphicData uri="http://schemas.openxmlformats.org/presentationml/2006/ole">
            <p:oleObj spid="_x0000_s26634" name="Equation" r:id="rId9" imgW="393700" imgH="177800" progId="Equation.DSMT4">
              <p:embed/>
            </p:oleObj>
          </a:graphicData>
        </a:graphic>
      </p:graphicFrame>
      <p:graphicFrame>
        <p:nvGraphicFramePr>
          <p:cNvPr id="26635" name="Object 11"/>
          <p:cNvGraphicFramePr>
            <a:graphicFrameLocks noChangeAspect="1"/>
          </p:cNvGraphicFramePr>
          <p:nvPr/>
        </p:nvGraphicFramePr>
        <p:xfrm>
          <a:off x="7035800" y="2833687"/>
          <a:ext cx="1574800" cy="900113"/>
        </p:xfrm>
        <a:graphic>
          <a:graphicData uri="http://schemas.openxmlformats.org/presentationml/2006/ole">
            <p:oleObj spid="_x0000_s26635" name="Equation" r:id="rId10" imgW="711200" imgH="406400" progId="Equation.DSMT4">
              <p:embed/>
            </p:oleObj>
          </a:graphicData>
        </a:graphic>
      </p:graphicFrame>
      <p:graphicFrame>
        <p:nvGraphicFramePr>
          <p:cNvPr id="26636" name="Object 12"/>
          <p:cNvGraphicFramePr>
            <a:graphicFrameLocks noChangeAspect="1"/>
          </p:cNvGraphicFramePr>
          <p:nvPr/>
        </p:nvGraphicFramePr>
        <p:xfrm>
          <a:off x="1676400" y="5334000"/>
          <a:ext cx="3509963" cy="742950"/>
        </p:xfrm>
        <a:graphic>
          <a:graphicData uri="http://schemas.openxmlformats.org/presentationml/2006/ole">
            <p:oleObj spid="_x0000_s26636" name="Equation" r:id="rId11" imgW="1562100" imgH="330200" progId="Equation.DSMT4">
              <p:embed/>
            </p:oleObj>
          </a:graphicData>
        </a:graphic>
      </p:graphicFrame>
      <p:graphicFrame>
        <p:nvGraphicFramePr>
          <p:cNvPr id="26637" name="Object 13"/>
          <p:cNvGraphicFramePr>
            <a:graphicFrameLocks noChangeAspect="1"/>
          </p:cNvGraphicFramePr>
          <p:nvPr/>
        </p:nvGraphicFramePr>
        <p:xfrm>
          <a:off x="5195888" y="5257800"/>
          <a:ext cx="3567112" cy="914400"/>
        </p:xfrm>
        <a:graphic>
          <a:graphicData uri="http://schemas.openxmlformats.org/presentationml/2006/ole">
            <p:oleObj spid="_x0000_s26637" name="Equation" r:id="rId12" imgW="1587500" imgH="406400" progId="Equation.DSMT4">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5" name="Picture 1"/>
          <p:cNvPicPr>
            <a:picLocks/>
          </p:cNvPicPr>
          <p:nvPr/>
        </p:nvPicPr>
        <p:blipFill>
          <a:blip r:embed="rId3"/>
          <a:srcRect/>
          <a:stretch>
            <a:fillRect/>
          </a:stretch>
        </p:blipFill>
        <p:spPr bwMode="auto">
          <a:xfrm>
            <a:off x="7543800" y="1676400"/>
            <a:ext cx="1524000" cy="2057400"/>
          </a:xfrm>
          <a:prstGeom prst="rect">
            <a:avLst/>
          </a:prstGeom>
          <a:noFill/>
          <a:ln w="9525">
            <a:noFill/>
            <a:miter lim="800000"/>
            <a:headEnd/>
            <a:tailEnd/>
          </a:ln>
        </p:spPr>
      </p:pic>
      <p:sp>
        <p:nvSpPr>
          <p:cNvPr id="30721" name="Rectangle 2"/>
          <p:cNvSpPr>
            <a:spLocks noGrp="1" noChangeArrowheads="1"/>
          </p:cNvSpPr>
          <p:nvPr>
            <p:ph type="title"/>
          </p:nvPr>
        </p:nvSpPr>
        <p:spPr>
          <a:xfrm>
            <a:off x="457200" y="0"/>
            <a:ext cx="8229600" cy="636587"/>
          </a:xfrm>
        </p:spPr>
        <p:txBody>
          <a:bodyPr/>
          <a:lstStyle/>
          <a:p>
            <a:pPr eaLnBrk="1" hangingPunct="1"/>
            <a:r>
              <a:rPr lang="en-US" dirty="0" smtClean="0">
                <a:ea typeface="ＭＳ Ｐゴシック" pitchFamily="-84" charset="-128"/>
                <a:cs typeface="ＭＳ Ｐゴシック" pitchFamily="-84" charset="-128"/>
              </a:rPr>
              <a:t>Infinite </a:t>
            </a:r>
            <a:r>
              <a:rPr lang="en-US" dirty="0">
                <a:ea typeface="ＭＳ Ｐゴシック" pitchFamily="-84" charset="-128"/>
                <a:cs typeface="ＭＳ Ｐゴシック" pitchFamily="-84" charset="-128"/>
              </a:rPr>
              <a:t>Square-Well Potential</a:t>
            </a:r>
          </a:p>
        </p:txBody>
      </p:sp>
      <p:sp>
        <p:nvSpPr>
          <p:cNvPr id="30722" name="Rectangle 3"/>
          <p:cNvSpPr>
            <a:spLocks noGrp="1" noChangeArrowheads="1"/>
          </p:cNvSpPr>
          <p:nvPr>
            <p:ph type="body" sz="half" idx="1"/>
          </p:nvPr>
        </p:nvSpPr>
        <p:spPr>
          <a:xfrm>
            <a:off x="228600" y="609600"/>
            <a:ext cx="8231188" cy="4725988"/>
          </a:xfrm>
        </p:spPr>
        <p:txBody>
          <a:bodyPr/>
          <a:lstStyle/>
          <a:p>
            <a:pPr eaLnBrk="1" hangingPunct="1">
              <a:spcBef>
                <a:spcPct val="0"/>
              </a:spcBef>
            </a:pPr>
            <a:r>
              <a:rPr lang="en-US" sz="2800" dirty="0">
                <a:ea typeface="ＭＳ Ｐゴシック" pitchFamily="-84" charset="-128"/>
                <a:cs typeface="ＭＳ Ｐゴシック" pitchFamily="-84" charset="-128"/>
              </a:rPr>
              <a:t>The simplest such system is that of a particle trapped in a box with infinitely hard walls that the particle cannot penetrate. This potential is called an infinite square well and is given by</a:t>
            </a:r>
          </a:p>
          <a:p>
            <a:pPr eaLnBrk="1" hangingPunct="1">
              <a:spcBef>
                <a:spcPct val="0"/>
              </a:spcBef>
            </a:pPr>
            <a:endParaRPr lang="en-US" sz="2800" dirty="0" smtClean="0">
              <a:ea typeface="ＭＳ Ｐゴシック" pitchFamily="-84" charset="-128"/>
              <a:cs typeface="ＭＳ Ｐゴシック" pitchFamily="-84" charset="-128"/>
            </a:endParaRPr>
          </a:p>
          <a:p>
            <a:pPr eaLnBrk="1" hangingPunct="1">
              <a:spcBef>
                <a:spcPct val="0"/>
              </a:spcBef>
              <a:buNone/>
            </a:pPr>
            <a:endParaRPr lang="en-US" sz="2800" dirty="0" smtClean="0">
              <a:ea typeface="ＭＳ Ｐゴシック" pitchFamily="-84" charset="-128"/>
              <a:cs typeface="ＭＳ Ｐゴシック" pitchFamily="-84" charset="-128"/>
            </a:endParaRPr>
          </a:p>
          <a:p>
            <a:pPr eaLnBrk="1" hangingPunct="1">
              <a:spcBef>
                <a:spcPct val="0"/>
              </a:spcBef>
            </a:pPr>
            <a:r>
              <a:rPr lang="en-US" sz="2800" dirty="0" smtClean="0">
                <a:ea typeface="ＭＳ Ｐゴシック" pitchFamily="-84" charset="-128"/>
                <a:cs typeface="ＭＳ Ｐゴシック" pitchFamily="-84" charset="-128"/>
              </a:rPr>
              <a:t>The </a:t>
            </a:r>
            <a:r>
              <a:rPr lang="en-US" sz="2800" dirty="0">
                <a:ea typeface="ＭＳ Ｐゴシック" pitchFamily="-84" charset="-128"/>
                <a:cs typeface="ＭＳ Ｐゴシック" pitchFamily="-84" charset="-128"/>
              </a:rPr>
              <a:t>wave function must be zero where the potential is infinite</a:t>
            </a:r>
            <a:r>
              <a:rPr lang="en-US" sz="2800" dirty="0" smtClean="0">
                <a:ea typeface="ＭＳ Ｐゴシック" pitchFamily="-84" charset="-128"/>
                <a:cs typeface="ＭＳ Ｐゴシック" pitchFamily="-84" charset="-128"/>
              </a:rPr>
              <a:t>.</a:t>
            </a:r>
          </a:p>
          <a:p>
            <a:pPr eaLnBrk="1" hangingPunct="1">
              <a:spcBef>
                <a:spcPct val="0"/>
              </a:spcBef>
            </a:pPr>
            <a:r>
              <a:rPr lang="en-US" sz="2800" dirty="0">
                <a:ea typeface="ＭＳ Ｐゴシック" pitchFamily="-84" charset="-128"/>
                <a:cs typeface="ＭＳ Ｐゴシック" pitchFamily="-84" charset="-128"/>
              </a:rPr>
              <a:t>Where the potential is zero inside the box, the Schrödinger </a:t>
            </a:r>
            <a:r>
              <a:rPr lang="en-US" sz="2800" dirty="0" smtClean="0">
                <a:ea typeface="ＭＳ Ｐゴシック" pitchFamily="-84" charset="-128"/>
                <a:cs typeface="ＭＳ Ｐゴシック" pitchFamily="-84" charset="-128"/>
              </a:rPr>
              <a:t>wave equation </a:t>
            </a:r>
            <a:r>
              <a:rPr lang="en-US" sz="2800" dirty="0">
                <a:ea typeface="ＭＳ Ｐゴシック" pitchFamily="-84" charset="-128"/>
                <a:cs typeface="ＭＳ Ｐゴシック" pitchFamily="-84" charset="-128"/>
              </a:rPr>
              <a:t>becomes			        </a:t>
            </a:r>
            <a:r>
              <a:rPr lang="en-US" sz="2800" dirty="0" smtClean="0">
                <a:ea typeface="ＭＳ Ｐゴシック" pitchFamily="-84" charset="-128"/>
                <a:cs typeface="ＭＳ Ｐゴシック" pitchFamily="-84" charset="-128"/>
              </a:rPr>
              <a:t>     where</a:t>
            </a:r>
            <a:r>
              <a:rPr lang="en-US" sz="2800" dirty="0">
                <a:ea typeface="ＭＳ Ｐゴシック" pitchFamily="-84" charset="-128"/>
                <a:cs typeface="ＭＳ Ｐゴシック" pitchFamily="-84" charset="-128"/>
              </a:rPr>
              <a:t>		  </a:t>
            </a:r>
            <a:r>
              <a:rPr lang="en-US" sz="2800" dirty="0" smtClean="0">
                <a:ea typeface="ＭＳ Ｐゴシック" pitchFamily="-84" charset="-128"/>
                <a:cs typeface="ＭＳ Ｐゴシック" pitchFamily="-84" charset="-128"/>
              </a:rPr>
              <a:t>.</a:t>
            </a:r>
          </a:p>
          <a:p>
            <a:pPr eaLnBrk="1" hangingPunct="1">
              <a:spcBef>
                <a:spcPct val="0"/>
              </a:spcBef>
            </a:pPr>
            <a:r>
              <a:rPr lang="en-US" sz="2800" dirty="0">
                <a:ea typeface="ＭＳ Ｐゴシック" pitchFamily="-84" charset="-128"/>
                <a:cs typeface="ＭＳ Ｐゴシック" pitchFamily="-84" charset="-128"/>
              </a:rPr>
              <a:t>The general solution </a:t>
            </a:r>
            <a:r>
              <a:rPr lang="en-US" sz="2800" dirty="0" smtClean="0">
                <a:ea typeface="ＭＳ Ｐゴシック" pitchFamily="-84" charset="-128"/>
                <a:cs typeface="ＭＳ Ｐゴシック" pitchFamily="-84" charset="-128"/>
              </a:rPr>
              <a:t>is                 	</a:t>
            </a:r>
            <a:r>
              <a:rPr lang="en-US" sz="2800" dirty="0">
                <a:ea typeface="ＭＳ Ｐゴシック" pitchFamily="-84" charset="-128"/>
                <a:cs typeface="ＭＳ Ｐゴシック" pitchFamily="-84" charset="-128"/>
              </a:rPr>
              <a:t>		.				</a:t>
            </a:r>
          </a:p>
        </p:txBody>
      </p:sp>
      <p:sp>
        <p:nvSpPr>
          <p:cNvPr id="8" name="Date Placeholder 7"/>
          <p:cNvSpPr>
            <a:spLocks noGrp="1"/>
          </p:cNvSpPr>
          <p:nvPr>
            <p:ph type="dt" sz="half" idx="10"/>
          </p:nvPr>
        </p:nvSpPr>
        <p:spPr/>
        <p:txBody>
          <a:bodyPr/>
          <a:lstStyle/>
          <a:p>
            <a:pPr>
              <a:defRPr/>
            </a:pPr>
            <a:r>
              <a:rPr lang="en-US" smtClean="0"/>
              <a:t>Wednesday, Oct. 17, 2012</a:t>
            </a:r>
            <a:endParaRPr lang="en-US"/>
          </a:p>
        </p:txBody>
      </p:sp>
      <p:sp>
        <p:nvSpPr>
          <p:cNvPr id="9" name="Slide Number Placeholder 8"/>
          <p:cNvSpPr>
            <a:spLocks noGrp="1"/>
          </p:cNvSpPr>
          <p:nvPr>
            <p:ph type="sldNum" sz="quarter" idx="12"/>
          </p:nvPr>
        </p:nvSpPr>
        <p:spPr/>
        <p:txBody>
          <a:bodyPr/>
          <a:lstStyle/>
          <a:p>
            <a:pPr>
              <a:defRPr/>
            </a:pPr>
            <a:fld id="{6E4BFBEB-12DC-8949-B61D-A8F2554F50A6}" type="slidenum">
              <a:rPr lang="en-US" smtClean="0"/>
              <a:pPr>
                <a:defRPr/>
              </a:pPr>
              <a:t>15</a:t>
            </a:fld>
            <a:endParaRPr lang="en-US" dirty="0"/>
          </a:p>
        </p:txBody>
      </p:sp>
      <p:sp>
        <p:nvSpPr>
          <p:cNvPr id="10" name="Footer Placeholder 9"/>
          <p:cNvSpPr>
            <a:spLocks noGrp="1"/>
          </p:cNvSpPr>
          <p:nvPr>
            <p:ph type="ftr" sz="quarter" idx="11"/>
          </p:nvPr>
        </p:nvSpPr>
        <p:spPr/>
        <p:txBody>
          <a:bodyPr/>
          <a:lstStyle/>
          <a:p>
            <a:pPr>
              <a:defRPr/>
            </a:pPr>
            <a:r>
              <a:rPr lang="en-US" smtClean="0"/>
              <a:t>PHYS 3313-001, Fall 2012                      Dr. Jaehoon Yu</a:t>
            </a:r>
            <a:endParaRPr lang="en-US"/>
          </a:p>
        </p:txBody>
      </p:sp>
      <p:graphicFrame>
        <p:nvGraphicFramePr>
          <p:cNvPr id="465922" name="Object 2"/>
          <p:cNvGraphicFramePr>
            <a:graphicFrameLocks noChangeAspect="1"/>
          </p:cNvGraphicFramePr>
          <p:nvPr/>
        </p:nvGraphicFramePr>
        <p:xfrm>
          <a:off x="3124200" y="2057400"/>
          <a:ext cx="3602037" cy="1041400"/>
        </p:xfrm>
        <a:graphic>
          <a:graphicData uri="http://schemas.openxmlformats.org/presentationml/2006/ole">
            <p:oleObj spid="_x0000_s465922" name="Equation" r:id="rId4" imgW="1625600" imgH="469900" progId="Equation.DSMT4">
              <p:embed/>
            </p:oleObj>
          </a:graphicData>
        </a:graphic>
      </p:graphicFrame>
      <p:graphicFrame>
        <p:nvGraphicFramePr>
          <p:cNvPr id="465923" name="Object 3"/>
          <p:cNvGraphicFramePr>
            <a:graphicFrameLocks noChangeAspect="1"/>
          </p:cNvGraphicFramePr>
          <p:nvPr/>
        </p:nvGraphicFramePr>
        <p:xfrm>
          <a:off x="3962400" y="4438650"/>
          <a:ext cx="1843087" cy="742950"/>
        </p:xfrm>
        <a:graphic>
          <a:graphicData uri="http://schemas.openxmlformats.org/presentationml/2006/ole">
            <p:oleObj spid="_x0000_s465923" name="Equation" r:id="rId5" imgW="1041400" imgH="419100" progId="Equation.DSMT4">
              <p:embed/>
            </p:oleObj>
          </a:graphicData>
        </a:graphic>
      </p:graphicFrame>
      <p:graphicFrame>
        <p:nvGraphicFramePr>
          <p:cNvPr id="465924" name="Object 4"/>
          <p:cNvGraphicFramePr>
            <a:graphicFrameLocks noChangeAspect="1"/>
          </p:cNvGraphicFramePr>
          <p:nvPr/>
        </p:nvGraphicFramePr>
        <p:xfrm>
          <a:off x="917575" y="4914900"/>
          <a:ext cx="1597025" cy="495300"/>
        </p:xfrm>
        <a:graphic>
          <a:graphicData uri="http://schemas.openxmlformats.org/presentationml/2006/ole">
            <p:oleObj spid="_x0000_s465924" name="Equation" r:id="rId6" imgW="901700" imgH="279400" progId="Equation.DSMT4">
              <p:embed/>
            </p:oleObj>
          </a:graphicData>
        </a:graphic>
      </p:graphicFrame>
      <p:graphicFrame>
        <p:nvGraphicFramePr>
          <p:cNvPr id="465925" name="Object 5"/>
          <p:cNvGraphicFramePr>
            <a:graphicFrameLocks noChangeAspect="1"/>
          </p:cNvGraphicFramePr>
          <p:nvPr/>
        </p:nvGraphicFramePr>
        <p:xfrm>
          <a:off x="3962400" y="5334000"/>
          <a:ext cx="3733796" cy="533400"/>
        </p:xfrm>
        <a:graphic>
          <a:graphicData uri="http://schemas.openxmlformats.org/presentationml/2006/ole">
            <p:oleObj spid="_x0000_s465925" name="Equation" r:id="rId7" imgW="1600200" imgH="228600" progId="Equation.DSMT4">
              <p:embed/>
            </p:oleObj>
          </a:graphicData>
        </a:graphic>
      </p:graphicFrame>
      <p:graphicFrame>
        <p:nvGraphicFramePr>
          <p:cNvPr id="465928" name="Object 8"/>
          <p:cNvGraphicFramePr>
            <a:graphicFrameLocks noChangeAspect="1"/>
          </p:cNvGraphicFramePr>
          <p:nvPr/>
        </p:nvGraphicFramePr>
        <p:xfrm>
          <a:off x="5861050" y="4624387"/>
          <a:ext cx="920750" cy="404813"/>
        </p:xfrm>
        <a:graphic>
          <a:graphicData uri="http://schemas.openxmlformats.org/presentationml/2006/ole">
            <p:oleObj spid="_x0000_s465928" name="Equation" r:id="rId8" imgW="520700" imgH="228600" progId="Equation.DSMT4">
              <p:embed/>
            </p:oleObj>
          </a:graphicData>
        </a:graphic>
      </p:graphicFrame>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a:xfrm>
            <a:off x="457200" y="0"/>
            <a:ext cx="8229600" cy="636587"/>
          </a:xfrm>
        </p:spPr>
        <p:txBody>
          <a:bodyPr/>
          <a:lstStyle/>
          <a:p>
            <a:pPr algn="ctr" eaLnBrk="1" hangingPunct="1"/>
            <a:r>
              <a:rPr lang="en-US" sz="4800" dirty="0">
                <a:ea typeface="ＭＳ Ｐゴシック" pitchFamily="-84" charset="-128"/>
                <a:cs typeface="ＭＳ Ｐゴシック" pitchFamily="-84" charset="-128"/>
              </a:rPr>
              <a:t>Quantization</a:t>
            </a:r>
          </a:p>
        </p:txBody>
      </p:sp>
      <p:sp>
        <p:nvSpPr>
          <p:cNvPr id="31746" name="Rectangle 4"/>
          <p:cNvSpPr>
            <a:spLocks noGrp="1" noChangeArrowheads="1"/>
          </p:cNvSpPr>
          <p:nvPr>
            <p:ph type="body" sz="half" idx="1"/>
          </p:nvPr>
        </p:nvSpPr>
        <p:spPr>
          <a:xfrm>
            <a:off x="457200" y="533400"/>
            <a:ext cx="8307388" cy="5257800"/>
          </a:xfrm>
          <a:noFill/>
        </p:spPr>
        <p:txBody>
          <a:bodyPr/>
          <a:lstStyle/>
          <a:p>
            <a:pPr eaLnBrk="1" hangingPunct="1"/>
            <a:r>
              <a:rPr lang="en-US" sz="2400" dirty="0" smtClean="0">
                <a:ea typeface="ＭＳ Ｐゴシック" pitchFamily="-84" charset="-128"/>
                <a:cs typeface="ＭＳ Ｐゴシック" pitchFamily="-84" charset="-128"/>
              </a:rPr>
              <a:t>Since the wave function must be continuous, the boundary </a:t>
            </a:r>
            <a:r>
              <a:rPr lang="en-US" sz="2400" dirty="0">
                <a:ea typeface="ＭＳ Ｐゴシック" pitchFamily="-84" charset="-128"/>
                <a:cs typeface="ＭＳ Ｐゴシック" pitchFamily="-84" charset="-128"/>
              </a:rPr>
              <a:t>conditions of the potential dictate that the wave function must be zero at </a:t>
            </a:r>
            <a:r>
              <a:rPr lang="en-US" sz="2400" i="1" dirty="0" err="1">
                <a:ea typeface="ＭＳ Ｐゴシック" pitchFamily="-84" charset="-128"/>
                <a:cs typeface="ＭＳ Ｐゴシック" pitchFamily="-84" charset="-128"/>
              </a:rPr>
              <a:t>x</a:t>
            </a:r>
            <a:r>
              <a:rPr lang="en-US" sz="2400" dirty="0">
                <a:ea typeface="ＭＳ Ｐゴシック" pitchFamily="-84" charset="-128"/>
                <a:cs typeface="ＭＳ Ｐゴシック" pitchFamily="-84" charset="-128"/>
              </a:rPr>
              <a:t> = 0 and </a:t>
            </a:r>
            <a:r>
              <a:rPr lang="en-US" sz="2400" i="1" dirty="0" err="1">
                <a:ea typeface="ＭＳ Ｐゴシック" pitchFamily="-84" charset="-128"/>
                <a:cs typeface="ＭＳ Ｐゴシック" pitchFamily="-84" charset="-128"/>
              </a:rPr>
              <a:t>x</a:t>
            </a:r>
            <a:r>
              <a:rPr lang="en-US" sz="2400" dirty="0">
                <a:ea typeface="ＭＳ Ｐゴシック" pitchFamily="-84" charset="-128"/>
                <a:cs typeface="ＭＳ Ｐゴシック" pitchFamily="-84" charset="-128"/>
              </a:rPr>
              <a:t> = </a:t>
            </a:r>
            <a:r>
              <a:rPr lang="en-US" sz="2400" i="1" dirty="0">
                <a:ea typeface="ＭＳ Ｐゴシック" pitchFamily="-84" charset="-128"/>
                <a:cs typeface="ＭＳ Ｐゴシック" pitchFamily="-84" charset="-128"/>
              </a:rPr>
              <a:t>L</a:t>
            </a:r>
            <a:r>
              <a:rPr lang="en-US" sz="2400" dirty="0">
                <a:ea typeface="ＭＳ Ｐゴシック" pitchFamily="-84" charset="-128"/>
                <a:cs typeface="ＭＳ Ｐゴシック" pitchFamily="-84" charset="-128"/>
              </a:rPr>
              <a:t>. This yields valid solutions </a:t>
            </a:r>
            <a:r>
              <a:rPr lang="en-US" sz="2400" dirty="0" smtClean="0">
                <a:ea typeface="ＭＳ Ｐゴシック" pitchFamily="-84" charset="-128"/>
                <a:cs typeface="ＭＳ Ｐゴシック" pitchFamily="-84" charset="-128"/>
              </a:rPr>
              <a:t>for B=0 and for </a:t>
            </a:r>
            <a:r>
              <a:rPr lang="en-US" sz="2400" b="1" dirty="0">
                <a:solidFill>
                  <a:srgbClr val="FF0000"/>
                </a:solidFill>
                <a:ea typeface="ＭＳ Ｐゴシック" pitchFamily="-84" charset="-128"/>
                <a:cs typeface="ＭＳ Ｐゴシック" pitchFamily="-84" charset="-128"/>
              </a:rPr>
              <a:t>integer values </a:t>
            </a:r>
            <a:r>
              <a:rPr lang="en-US" sz="2400" dirty="0">
                <a:ea typeface="ＭＳ Ｐゴシック" pitchFamily="-84" charset="-128"/>
                <a:cs typeface="ＭＳ Ｐゴシック" pitchFamily="-84" charset="-128"/>
              </a:rPr>
              <a:t>of </a:t>
            </a:r>
            <a:r>
              <a:rPr lang="en-US" sz="2400" i="1" dirty="0" err="1">
                <a:ea typeface="ＭＳ Ｐゴシック" pitchFamily="-84" charset="-128"/>
                <a:cs typeface="ＭＳ Ｐゴシック" pitchFamily="-84" charset="-128"/>
              </a:rPr>
              <a:t>n</a:t>
            </a:r>
            <a:r>
              <a:rPr lang="en-US" sz="2400" dirty="0">
                <a:ea typeface="ＭＳ Ｐゴシック" pitchFamily="-84" charset="-128"/>
                <a:cs typeface="ＭＳ Ｐゴシック" pitchFamily="-84" charset="-128"/>
              </a:rPr>
              <a:t> such that </a:t>
            </a:r>
            <a:r>
              <a:rPr lang="en-US" sz="2400" i="1" dirty="0" err="1">
                <a:ea typeface="ＭＳ Ｐゴシック" pitchFamily="-84" charset="-128"/>
                <a:cs typeface="ＭＳ Ｐゴシック" pitchFamily="-84" charset="-128"/>
              </a:rPr>
              <a:t>kL</a:t>
            </a:r>
            <a:r>
              <a:rPr lang="en-US" sz="2400" dirty="0">
                <a:ea typeface="ＭＳ Ｐゴシック" pitchFamily="-84" charset="-128"/>
                <a:cs typeface="ＭＳ Ｐゴシック" pitchFamily="-84" charset="-128"/>
              </a:rPr>
              <a:t> = </a:t>
            </a:r>
            <a:r>
              <a:rPr lang="en-US" sz="2400" i="1" dirty="0" err="1" smtClean="0">
                <a:ea typeface="ＭＳ Ｐゴシック" pitchFamily="-84" charset="-128"/>
                <a:cs typeface="ＭＳ Ｐゴシック" pitchFamily="-84" charset="-128"/>
              </a:rPr>
              <a:t>n</a:t>
            </a:r>
            <a:r>
              <a:rPr lang="el-GR" sz="2400" i="1" dirty="0" smtClean="0">
                <a:latin typeface="Symbol" charset="2"/>
                <a:ea typeface="Arial" pitchFamily="-84" charset="0"/>
                <a:cs typeface="Symbol" charset="2"/>
              </a:rPr>
              <a:t>π</a:t>
            </a:r>
            <a:r>
              <a:rPr lang="en-US" sz="2400" dirty="0" smtClean="0">
                <a:ea typeface="Arial" pitchFamily="-84" charset="0"/>
                <a:cs typeface="Arial" pitchFamily="-84" charset="0"/>
              </a:rPr>
              <a:t> </a:t>
            </a:r>
            <a:r>
              <a:rPr lang="en-US" sz="2400" dirty="0" err="1" smtClean="0">
                <a:ea typeface="Arial" pitchFamily="-84" charset="0"/>
                <a:cs typeface="Arial" pitchFamily="-84" charset="0"/>
                <a:sym typeface="Wingdings"/>
              </a:rPr>
              <a:t></a:t>
            </a:r>
            <a:r>
              <a:rPr lang="en-US" sz="2400" dirty="0" smtClean="0">
                <a:ea typeface="Arial" pitchFamily="-84" charset="0"/>
                <a:cs typeface="Arial" pitchFamily="-84" charset="0"/>
                <a:sym typeface="Wingdings"/>
              </a:rPr>
              <a:t> </a:t>
            </a:r>
            <a:r>
              <a:rPr lang="en-US" sz="2400" dirty="0" err="1" smtClean="0">
                <a:ea typeface="Arial" pitchFamily="-84" charset="0"/>
                <a:cs typeface="Arial" pitchFamily="-84" charset="0"/>
                <a:sym typeface="Wingdings"/>
              </a:rPr>
              <a:t>k</a:t>
            </a:r>
            <a:r>
              <a:rPr lang="en-US" sz="2400" dirty="0" smtClean="0">
                <a:ea typeface="Arial" pitchFamily="-84" charset="0"/>
                <a:cs typeface="Arial" pitchFamily="-84" charset="0"/>
                <a:sym typeface="Wingdings"/>
              </a:rPr>
              <a:t>=</a:t>
            </a:r>
            <a:r>
              <a:rPr lang="en-US" sz="2400" dirty="0" err="1" smtClean="0">
                <a:ea typeface="Arial" pitchFamily="-84" charset="0"/>
                <a:cs typeface="Arial" pitchFamily="-84" charset="0"/>
                <a:sym typeface="Wingdings"/>
              </a:rPr>
              <a:t>n</a:t>
            </a:r>
            <a:r>
              <a:rPr lang="en-US" sz="2400" dirty="0" err="1" smtClean="0">
                <a:latin typeface="Symbol" charset="2"/>
                <a:ea typeface="Arial" pitchFamily="-84" charset="0"/>
                <a:cs typeface="Symbol" charset="2"/>
                <a:sym typeface="Wingdings"/>
              </a:rPr>
              <a:t>π</a:t>
            </a:r>
            <a:r>
              <a:rPr lang="en-US" sz="2400" dirty="0" smtClean="0">
                <a:ea typeface="Arial" pitchFamily="-84" charset="0"/>
                <a:cs typeface="Arial" pitchFamily="-84" charset="0"/>
                <a:sym typeface="Wingdings"/>
              </a:rPr>
              <a:t>/L</a:t>
            </a:r>
            <a:endParaRPr lang="en-US" sz="2400" dirty="0" smtClean="0">
              <a:ea typeface="ＭＳ Ｐゴシック" pitchFamily="-84" charset="-128"/>
              <a:cs typeface="ＭＳ Ｐゴシック" pitchFamily="-84" charset="-128"/>
            </a:endParaRPr>
          </a:p>
          <a:p>
            <a:pPr eaLnBrk="1" hangingPunct="1"/>
            <a:r>
              <a:rPr lang="en-US" sz="2400" dirty="0">
                <a:ea typeface="ＭＳ Ｐゴシック" pitchFamily="-84" charset="-128"/>
                <a:cs typeface="ＭＳ Ｐゴシック" pitchFamily="-84" charset="-128"/>
              </a:rPr>
              <a:t>The wave function is now</a:t>
            </a:r>
          </a:p>
          <a:p>
            <a:pPr eaLnBrk="1" hangingPunct="1"/>
            <a:endParaRPr lang="en-US" sz="2400" dirty="0">
              <a:ea typeface="ＭＳ Ｐゴシック" pitchFamily="-84" charset="-128"/>
              <a:cs typeface="ＭＳ Ｐゴシック" pitchFamily="-84" charset="-128"/>
            </a:endParaRPr>
          </a:p>
          <a:p>
            <a:pPr eaLnBrk="1" hangingPunct="1"/>
            <a:r>
              <a:rPr lang="en-US" sz="2400" dirty="0">
                <a:ea typeface="ＭＳ Ｐゴシック" pitchFamily="-84" charset="-128"/>
                <a:cs typeface="ＭＳ Ｐゴシック" pitchFamily="-84" charset="-128"/>
              </a:rPr>
              <a:t>We normalize the wave function</a:t>
            </a:r>
          </a:p>
          <a:p>
            <a:pPr eaLnBrk="1" hangingPunct="1"/>
            <a:endParaRPr lang="en-US" sz="2400" dirty="0">
              <a:ea typeface="ＭＳ Ｐゴシック" pitchFamily="-84" charset="-128"/>
              <a:cs typeface="ＭＳ Ｐゴシック" pitchFamily="-84" charset="-128"/>
            </a:endParaRPr>
          </a:p>
          <a:p>
            <a:pPr eaLnBrk="1" hangingPunct="1"/>
            <a:endParaRPr lang="en-US" sz="2400" dirty="0">
              <a:ea typeface="ＭＳ Ｐゴシック" pitchFamily="-84" charset="-128"/>
              <a:cs typeface="ＭＳ Ｐゴシック" pitchFamily="-84" charset="-128"/>
            </a:endParaRPr>
          </a:p>
          <a:p>
            <a:pPr eaLnBrk="1" hangingPunct="1"/>
            <a:r>
              <a:rPr lang="en-US" sz="2400" dirty="0">
                <a:ea typeface="ＭＳ Ｐゴシック" pitchFamily="-84" charset="-128"/>
                <a:cs typeface="ＭＳ Ｐゴシック" pitchFamily="-84" charset="-128"/>
              </a:rPr>
              <a:t>The normalized wave function becomes</a:t>
            </a:r>
          </a:p>
          <a:p>
            <a:pPr eaLnBrk="1" hangingPunct="1"/>
            <a:endParaRPr lang="en-US" sz="2400" dirty="0" smtClean="0">
              <a:ea typeface="ＭＳ Ｐゴシック" pitchFamily="-84" charset="-128"/>
              <a:cs typeface="ＭＳ Ｐゴシック" pitchFamily="-84" charset="-128"/>
            </a:endParaRPr>
          </a:p>
          <a:p>
            <a:pPr eaLnBrk="1" hangingPunct="1">
              <a:buNone/>
            </a:pPr>
            <a:endParaRPr lang="en-US" sz="2400" dirty="0" smtClean="0">
              <a:ea typeface="ＭＳ Ｐゴシック" pitchFamily="-84" charset="-128"/>
              <a:cs typeface="ＭＳ Ｐゴシック" pitchFamily="-84" charset="-128"/>
            </a:endParaRPr>
          </a:p>
          <a:p>
            <a:pPr eaLnBrk="1" hangingPunct="1"/>
            <a:r>
              <a:rPr lang="en-US" sz="2400" dirty="0">
                <a:ea typeface="ＭＳ Ｐゴシック" pitchFamily="-84" charset="-128"/>
                <a:cs typeface="ＭＳ Ｐゴシック" pitchFamily="-84" charset="-128"/>
              </a:rPr>
              <a:t>These functions are identical to those obtained for a vibrating string with fixed ends.</a:t>
            </a:r>
          </a:p>
        </p:txBody>
      </p:sp>
      <p:sp>
        <p:nvSpPr>
          <p:cNvPr id="8" name="Date Placeholder 7"/>
          <p:cNvSpPr>
            <a:spLocks noGrp="1"/>
          </p:cNvSpPr>
          <p:nvPr>
            <p:ph type="dt" sz="half" idx="10"/>
          </p:nvPr>
        </p:nvSpPr>
        <p:spPr/>
        <p:txBody>
          <a:bodyPr/>
          <a:lstStyle/>
          <a:p>
            <a:pPr>
              <a:defRPr/>
            </a:pPr>
            <a:r>
              <a:rPr lang="en-US" smtClean="0"/>
              <a:t>Wednesday, Oct. 17, 2012</a:t>
            </a:r>
            <a:endParaRPr lang="en-US"/>
          </a:p>
        </p:txBody>
      </p:sp>
      <p:sp>
        <p:nvSpPr>
          <p:cNvPr id="9" name="Slide Number Placeholder 8"/>
          <p:cNvSpPr>
            <a:spLocks noGrp="1"/>
          </p:cNvSpPr>
          <p:nvPr>
            <p:ph type="sldNum" sz="quarter" idx="12"/>
          </p:nvPr>
        </p:nvSpPr>
        <p:spPr/>
        <p:txBody>
          <a:bodyPr/>
          <a:lstStyle/>
          <a:p>
            <a:pPr>
              <a:defRPr/>
            </a:pPr>
            <a:fld id="{6E4BFBEB-12DC-8949-B61D-A8F2554F50A6}" type="slidenum">
              <a:rPr lang="en-US" smtClean="0"/>
              <a:pPr>
                <a:defRPr/>
              </a:pPr>
              <a:t>16</a:t>
            </a:fld>
            <a:endParaRPr lang="en-US"/>
          </a:p>
        </p:txBody>
      </p:sp>
      <p:sp>
        <p:nvSpPr>
          <p:cNvPr id="10" name="Footer Placeholder 9"/>
          <p:cNvSpPr>
            <a:spLocks noGrp="1"/>
          </p:cNvSpPr>
          <p:nvPr>
            <p:ph type="ftr" sz="quarter" idx="11"/>
          </p:nvPr>
        </p:nvSpPr>
        <p:spPr/>
        <p:txBody>
          <a:bodyPr/>
          <a:lstStyle/>
          <a:p>
            <a:pPr>
              <a:defRPr/>
            </a:pPr>
            <a:r>
              <a:rPr lang="en-US" smtClean="0"/>
              <a:t>PHYS 3313-001, Fall 2012                      Dr. Jaehoon Yu</a:t>
            </a:r>
            <a:endParaRPr lang="en-US"/>
          </a:p>
        </p:txBody>
      </p:sp>
      <p:graphicFrame>
        <p:nvGraphicFramePr>
          <p:cNvPr id="466946" name="Object 2"/>
          <p:cNvGraphicFramePr>
            <a:graphicFrameLocks noChangeAspect="1"/>
          </p:cNvGraphicFramePr>
          <p:nvPr/>
        </p:nvGraphicFramePr>
        <p:xfrm>
          <a:off x="4114800" y="1905000"/>
          <a:ext cx="3285975" cy="1073317"/>
        </p:xfrm>
        <a:graphic>
          <a:graphicData uri="http://schemas.openxmlformats.org/presentationml/2006/ole">
            <p:oleObj spid="_x0000_s466946" name="Equation" r:id="rId3" imgW="1320800" imgH="431800" progId="Equation.DSMT4">
              <p:embed/>
            </p:oleObj>
          </a:graphicData>
        </a:graphic>
      </p:graphicFrame>
      <p:graphicFrame>
        <p:nvGraphicFramePr>
          <p:cNvPr id="466947" name="Object 3"/>
          <p:cNvGraphicFramePr>
            <a:graphicFrameLocks noChangeAspect="1"/>
          </p:cNvGraphicFramePr>
          <p:nvPr/>
        </p:nvGraphicFramePr>
        <p:xfrm>
          <a:off x="990600" y="3429000"/>
          <a:ext cx="3259138" cy="769937"/>
        </p:xfrm>
        <a:graphic>
          <a:graphicData uri="http://schemas.openxmlformats.org/presentationml/2006/ole">
            <p:oleObj spid="_x0000_s466947" name="Equation" r:id="rId4" imgW="1397000" imgH="330200" progId="Equation.DSMT4">
              <p:embed/>
            </p:oleObj>
          </a:graphicData>
        </a:graphic>
      </p:graphicFrame>
      <p:graphicFrame>
        <p:nvGraphicFramePr>
          <p:cNvPr id="466948" name="Object 4"/>
          <p:cNvGraphicFramePr>
            <a:graphicFrameLocks noChangeAspect="1"/>
          </p:cNvGraphicFramePr>
          <p:nvPr/>
        </p:nvGraphicFramePr>
        <p:xfrm>
          <a:off x="2895601" y="4724400"/>
          <a:ext cx="3163434" cy="990600"/>
        </p:xfrm>
        <a:graphic>
          <a:graphicData uri="http://schemas.openxmlformats.org/presentationml/2006/ole">
            <p:oleObj spid="_x0000_s466948" name="Equation" r:id="rId5" imgW="1460500" imgH="457200" progId="Equation.DSMT4">
              <p:embed/>
            </p:oleObj>
          </a:graphicData>
        </a:graphic>
      </p:graphicFrame>
      <p:graphicFrame>
        <p:nvGraphicFramePr>
          <p:cNvPr id="466949" name="Object 5"/>
          <p:cNvGraphicFramePr>
            <a:graphicFrameLocks noChangeAspect="1"/>
          </p:cNvGraphicFramePr>
          <p:nvPr/>
        </p:nvGraphicFramePr>
        <p:xfrm>
          <a:off x="5105400" y="3276600"/>
          <a:ext cx="3317875" cy="1008063"/>
        </p:xfrm>
        <a:graphic>
          <a:graphicData uri="http://schemas.openxmlformats.org/presentationml/2006/ole">
            <p:oleObj spid="_x0000_s466949" name="Equation" r:id="rId6" imgW="1422400" imgH="431800" progId="Equation.DSMT4">
              <p:embed/>
            </p:oleObj>
          </a:graphicData>
        </a:graphic>
      </p:graphicFrame>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Wednesday, Oct. 17, 2012</a:t>
            </a:r>
            <a:endParaRPr lang="en-US"/>
          </a:p>
        </p:txBody>
      </p:sp>
      <p:sp>
        <p:nvSpPr>
          <p:cNvPr id="5" name="Footer Placeholder 4"/>
          <p:cNvSpPr>
            <a:spLocks noGrp="1"/>
          </p:cNvSpPr>
          <p:nvPr>
            <p:ph type="ftr" sz="quarter" idx="11"/>
          </p:nvPr>
        </p:nvSpPr>
        <p:spPr/>
        <p:txBody>
          <a:bodyPr/>
          <a:lstStyle/>
          <a:p>
            <a:pPr>
              <a:defRPr/>
            </a:pPr>
            <a:r>
              <a:rPr lang="en-US" smtClean="0"/>
              <a:t>PHYS 3313-001, Fall 2012                      Dr. Jaehoon Yu</a:t>
            </a:r>
            <a:endParaRPr lang="en-US"/>
          </a:p>
        </p:txBody>
      </p:sp>
      <p:sp>
        <p:nvSpPr>
          <p:cNvPr id="19460" name="Slide Number Placeholder 5"/>
          <p:cNvSpPr>
            <a:spLocks noGrp="1"/>
          </p:cNvSpPr>
          <p:nvPr>
            <p:ph type="sldNum" sz="quarter" idx="12"/>
          </p:nvPr>
        </p:nvSpPr>
        <p:spPr>
          <a:noFill/>
        </p:spPr>
        <p:txBody>
          <a:bodyPr/>
          <a:lstStyle/>
          <a:p>
            <a:fld id="{87350146-5D12-0E44-B4F6-28409F345D49}" type="slidenum">
              <a:rPr lang="en-US">
                <a:latin typeface="Arial Narrow" pitchFamily="-84" charset="0"/>
              </a:rPr>
              <a:pPr/>
              <a:t>2</a:t>
            </a:fld>
            <a:endParaRPr lang="en-US">
              <a:latin typeface="Arial Narrow" pitchFamily="-84" charset="0"/>
            </a:endParaRPr>
          </a:p>
        </p:txBody>
      </p:sp>
      <p:sp>
        <p:nvSpPr>
          <p:cNvPr id="19461" name="Rectangle 2"/>
          <p:cNvSpPr>
            <a:spLocks noGrp="1" noChangeArrowheads="1"/>
          </p:cNvSpPr>
          <p:nvPr>
            <p:ph type="title"/>
          </p:nvPr>
        </p:nvSpPr>
        <p:spPr>
          <a:xfrm>
            <a:off x="914400" y="0"/>
            <a:ext cx="7772400" cy="838200"/>
          </a:xfrm>
        </p:spPr>
        <p:txBody>
          <a:bodyPr/>
          <a:lstStyle/>
          <a:p>
            <a:pPr eaLnBrk="1" hangingPunct="1"/>
            <a:r>
              <a:rPr lang="en-US" dirty="0">
                <a:ea typeface="ＭＳ Ｐゴシック" pitchFamily="-84" charset="-128"/>
                <a:cs typeface="ＭＳ Ｐゴシック" pitchFamily="-84" charset="-128"/>
              </a:rPr>
              <a:t>Announcements</a:t>
            </a:r>
          </a:p>
        </p:txBody>
      </p:sp>
      <p:sp>
        <p:nvSpPr>
          <p:cNvPr id="111619" name="Rectangle 3"/>
          <p:cNvSpPr>
            <a:spLocks noGrp="1" noChangeArrowheads="1"/>
          </p:cNvSpPr>
          <p:nvPr>
            <p:ph type="body" idx="1"/>
          </p:nvPr>
        </p:nvSpPr>
        <p:spPr>
          <a:xfrm>
            <a:off x="457200" y="685800"/>
            <a:ext cx="8305800" cy="5257800"/>
          </a:xfrm>
        </p:spPr>
        <p:txBody>
          <a:bodyPr/>
          <a:lstStyle/>
          <a:p>
            <a:pPr eaLnBrk="1" hangingPunct="1"/>
            <a:r>
              <a:rPr lang="en-US" sz="3600" dirty="0" smtClean="0"/>
              <a:t>Reading assignments</a:t>
            </a:r>
          </a:p>
          <a:p>
            <a:pPr lvl="1" eaLnBrk="1" hangingPunct="1"/>
            <a:r>
              <a:rPr lang="en-US" dirty="0" smtClean="0"/>
              <a:t>CH6.1 – 6.7 + the special topic</a:t>
            </a:r>
          </a:p>
          <a:p>
            <a:pPr eaLnBrk="1" hangingPunct="1"/>
            <a:r>
              <a:rPr lang="en-US" sz="3600" dirty="0" smtClean="0"/>
              <a:t>Colloquium this week</a:t>
            </a:r>
          </a:p>
          <a:p>
            <a:pPr lvl="1" eaLnBrk="1" hangingPunct="1"/>
            <a:r>
              <a:rPr lang="en-US" dirty="0" smtClean="0"/>
              <a:t>4pm, today, Oct. 17, SH101</a:t>
            </a:r>
          </a:p>
          <a:p>
            <a:pPr lvl="1" eaLnBrk="1" hangingPunct="1"/>
            <a:r>
              <a:rPr lang="en-US" dirty="0" smtClean="0"/>
              <a:t>Drs. </a:t>
            </a:r>
            <a:r>
              <a:rPr lang="en-US" dirty="0" err="1" smtClean="0"/>
              <a:t>Musielak</a:t>
            </a:r>
            <a:r>
              <a:rPr lang="en-US" dirty="0" smtClean="0"/>
              <a:t> and Fry of UTA</a:t>
            </a:r>
          </a:p>
          <a:p>
            <a:pPr eaLnBrk="1" hangingPunct="1"/>
            <a:r>
              <a:rPr lang="en-US" dirty="0" smtClean="0"/>
              <a:t>Please mark your calendar for the Weinberg lecture at 7:30pm, coming Wednesday, Oct. 24!!</a:t>
            </a:r>
          </a:p>
          <a:p>
            <a:pPr lvl="1" eaLnBrk="1" hangingPunct="1"/>
            <a:r>
              <a:rPr lang="en-US" dirty="0" smtClean="0"/>
              <a:t>Let all of your family and friends know of this.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Wednesday, Oct. 17, 2012</a:t>
            </a:r>
            <a:endParaRPr lang="en-US"/>
          </a:p>
        </p:txBody>
      </p:sp>
      <p:sp>
        <p:nvSpPr>
          <p:cNvPr id="4" name="Slide Number Placeholder 3"/>
          <p:cNvSpPr>
            <a:spLocks noGrp="1"/>
          </p:cNvSpPr>
          <p:nvPr>
            <p:ph type="sldNum" sz="quarter" idx="12"/>
          </p:nvPr>
        </p:nvSpPr>
        <p:spPr/>
        <p:txBody>
          <a:bodyPr/>
          <a:lstStyle/>
          <a:p>
            <a:pPr>
              <a:defRPr/>
            </a:pPr>
            <a:fld id="{623D45CD-16A2-224C-B70A-0D1B04896262}" type="slidenum">
              <a:rPr lang="en-US" smtClean="0"/>
              <a:pPr>
                <a:defRPr/>
              </a:pPr>
              <a:t>3</a:t>
            </a:fld>
            <a:endParaRPr lang="en-US"/>
          </a:p>
        </p:txBody>
      </p:sp>
      <p:sp>
        <p:nvSpPr>
          <p:cNvPr id="5" name="Footer Placeholder 4"/>
          <p:cNvSpPr>
            <a:spLocks noGrp="1"/>
          </p:cNvSpPr>
          <p:nvPr>
            <p:ph type="ftr" sz="quarter" idx="11"/>
          </p:nvPr>
        </p:nvSpPr>
        <p:spPr/>
        <p:txBody>
          <a:bodyPr/>
          <a:lstStyle/>
          <a:p>
            <a:pPr>
              <a:defRPr/>
            </a:pPr>
            <a:r>
              <a:rPr lang="en-US" smtClean="0"/>
              <a:t>PHYS 3313-001, Fall 2012                      Dr. Jaehoon Yu</a:t>
            </a:r>
            <a:endParaRPr lang="en-US"/>
          </a:p>
        </p:txBody>
      </p:sp>
      <p:pic>
        <p:nvPicPr>
          <p:cNvPr id="7" name="Picture 6" descr="Screen Shot 2012-10-15 at 9.52.57 AM.png"/>
          <p:cNvPicPr>
            <a:picLocks noChangeAspect="1"/>
          </p:cNvPicPr>
          <p:nvPr/>
        </p:nvPicPr>
        <p:blipFill>
          <a:blip r:embed="rId2"/>
          <a:stretch>
            <a:fillRect/>
          </a:stretch>
        </p:blipFill>
        <p:spPr>
          <a:xfrm>
            <a:off x="0" y="0"/>
            <a:ext cx="9143999" cy="68580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3" name="Rectangle 2"/>
          <p:cNvSpPr>
            <a:spLocks noGrp="1" noChangeArrowheads="1"/>
          </p:cNvSpPr>
          <p:nvPr>
            <p:ph type="ctrTitle"/>
          </p:nvPr>
        </p:nvSpPr>
        <p:spPr>
          <a:xfrm>
            <a:off x="457200" y="0"/>
            <a:ext cx="8226425" cy="636587"/>
          </a:xfrm>
        </p:spPr>
        <p:txBody>
          <a:bodyPr/>
          <a:lstStyle/>
          <a:p>
            <a:pPr eaLnBrk="1" hangingPunct="1"/>
            <a:r>
              <a:rPr lang="en-US" sz="3400" dirty="0" smtClean="0">
                <a:ea typeface="ＭＳ Ｐゴシック" pitchFamily="-84" charset="-128"/>
                <a:cs typeface="ＭＳ Ｐゴシック" pitchFamily="-84" charset="-128"/>
              </a:rPr>
              <a:t>Special project #4</a:t>
            </a:r>
            <a:endParaRPr lang="en-US" sz="3400" dirty="0">
              <a:ea typeface="ＭＳ Ｐゴシック" pitchFamily="-84" charset="-128"/>
              <a:cs typeface="ＭＳ Ｐゴシック" pitchFamily="-84" charset="-128"/>
            </a:endParaRPr>
          </a:p>
        </p:txBody>
      </p:sp>
      <p:sp>
        <p:nvSpPr>
          <p:cNvPr id="18434" name="Rectangle 3"/>
          <p:cNvSpPr>
            <a:spLocks noGrp="1" noChangeArrowheads="1"/>
          </p:cNvSpPr>
          <p:nvPr>
            <p:ph type="subTitle" idx="1"/>
          </p:nvPr>
        </p:nvSpPr>
        <p:spPr>
          <a:xfrm>
            <a:off x="457200" y="685800"/>
            <a:ext cx="8001000" cy="5486400"/>
          </a:xfrm>
        </p:spPr>
        <p:txBody>
          <a:bodyPr/>
          <a:lstStyle/>
          <a:p>
            <a:pPr marL="342900" indent="-342900" algn="l" eaLnBrk="1" hangingPunct="1">
              <a:buFont typeface="Wingdings" pitchFamily="-84" charset="2"/>
              <a:buChar char="n"/>
            </a:pPr>
            <a:r>
              <a:rPr lang="en-US" dirty="0" smtClean="0">
                <a:ea typeface="ＭＳ Ｐゴシック" pitchFamily="-84" charset="-128"/>
                <a:cs typeface="ＭＳ Ｐゴシック" pitchFamily="-84" charset="-128"/>
              </a:rPr>
              <a:t>Show that the wave function </a:t>
            </a:r>
            <a:r>
              <a:rPr lang="en-US" dirty="0" err="1" smtClean="0">
                <a:latin typeface="Symbol" charset="2"/>
                <a:ea typeface="ＭＳ Ｐゴシック" pitchFamily="-84" charset="-128"/>
                <a:cs typeface="Symbol" charset="2"/>
              </a:rPr>
              <a:t>Ψ</a:t>
            </a:r>
            <a:r>
              <a:rPr lang="en-US" dirty="0" smtClean="0">
                <a:ea typeface="ＭＳ Ｐゴシック" pitchFamily="-84" charset="-128"/>
                <a:cs typeface="ＭＳ Ｐゴシック" pitchFamily="-84" charset="-128"/>
              </a:rPr>
              <a:t>=</a:t>
            </a:r>
            <a:r>
              <a:rPr lang="en-US" dirty="0" err="1" smtClean="0">
                <a:ea typeface="ＭＳ Ｐゴシック" pitchFamily="-84" charset="-128"/>
                <a:cs typeface="ＭＳ Ｐゴシック" pitchFamily="-84" charset="-128"/>
              </a:rPr>
              <a:t>A[sin(kx-</a:t>
            </a:r>
            <a:r>
              <a:rPr lang="en-US" dirty="0" err="1" smtClean="0">
                <a:latin typeface="Symbol" charset="2"/>
                <a:ea typeface="ＭＳ Ｐゴシック" pitchFamily="-84" charset="-128"/>
                <a:cs typeface="Symbol" charset="2"/>
              </a:rPr>
              <a:t>ω</a:t>
            </a:r>
            <a:r>
              <a:rPr lang="en-US" dirty="0" err="1" smtClean="0">
                <a:ea typeface="ＭＳ Ｐゴシック" pitchFamily="-84" charset="-128"/>
                <a:cs typeface="ＭＳ Ｐゴシック" pitchFamily="-84" charset="-128"/>
              </a:rPr>
              <a:t>t)+icos(kx-</a:t>
            </a:r>
            <a:r>
              <a:rPr lang="en-US" dirty="0" err="1" smtClean="0">
                <a:latin typeface="Symbol" charset="2"/>
                <a:ea typeface="ＭＳ Ｐゴシック" pitchFamily="-84" charset="-128"/>
                <a:cs typeface="Symbol" charset="2"/>
              </a:rPr>
              <a:t>ω</a:t>
            </a:r>
            <a:r>
              <a:rPr lang="en-US" dirty="0" err="1" smtClean="0">
                <a:ea typeface="ＭＳ Ｐゴシック" pitchFamily="-84" charset="-128"/>
                <a:cs typeface="ＭＳ Ｐゴシック" pitchFamily="-84" charset="-128"/>
              </a:rPr>
              <a:t>t</a:t>
            </a:r>
            <a:r>
              <a:rPr lang="en-US" dirty="0" smtClean="0">
                <a:ea typeface="ＭＳ Ｐゴシック" pitchFamily="-84" charset="-128"/>
                <a:cs typeface="ＭＳ Ｐゴシック" pitchFamily="-84" charset="-128"/>
              </a:rPr>
              <a:t>)] is a good solution for the time-dependent </a:t>
            </a:r>
            <a:r>
              <a:rPr lang="en-US" dirty="0">
                <a:ea typeface="ＭＳ Ｐゴシック" pitchFamily="-84" charset="-128"/>
                <a:cs typeface="ＭＳ Ｐゴシック" pitchFamily="-84" charset="-128"/>
              </a:rPr>
              <a:t>Schrödinger wave </a:t>
            </a:r>
            <a:r>
              <a:rPr lang="en-US" dirty="0" smtClean="0">
                <a:ea typeface="ＭＳ Ｐゴシック" pitchFamily="-84" charset="-128"/>
                <a:cs typeface="ＭＳ Ｐゴシック" pitchFamily="-84" charset="-128"/>
              </a:rPr>
              <a:t>equation.  Do NOT use the exponential expression of the wave function. (10 points)</a:t>
            </a:r>
          </a:p>
          <a:p>
            <a:pPr marL="342900" indent="-342900" algn="l" eaLnBrk="1" hangingPunct="1">
              <a:buFont typeface="Wingdings" pitchFamily="-84" charset="2"/>
              <a:buChar char="n"/>
            </a:pPr>
            <a:r>
              <a:rPr lang="en-US" dirty="0" smtClean="0">
                <a:ea typeface="ＭＳ Ｐゴシック" pitchFamily="-84" charset="-128"/>
                <a:cs typeface="ＭＳ Ｐゴシック" pitchFamily="-84" charset="-128"/>
              </a:rPr>
              <a:t>Determine whether or not the wave function </a:t>
            </a:r>
            <a:r>
              <a:rPr lang="en-US" dirty="0" err="1" smtClean="0">
                <a:latin typeface="Symbol" charset="2"/>
                <a:ea typeface="ＭＳ Ｐゴシック" pitchFamily="-84" charset="-128"/>
                <a:cs typeface="Symbol" charset="2"/>
              </a:rPr>
              <a:t>Ψ</a:t>
            </a:r>
            <a:r>
              <a:rPr lang="en-US" dirty="0" smtClean="0">
                <a:ea typeface="ＭＳ Ｐゴシック" pitchFamily="-84" charset="-128"/>
                <a:cs typeface="ＭＳ Ｐゴシック" pitchFamily="-84" charset="-128"/>
              </a:rPr>
              <a:t>=</a:t>
            </a:r>
            <a:r>
              <a:rPr lang="en-US" dirty="0" err="1" smtClean="0">
                <a:ea typeface="ＭＳ Ｐゴシック" pitchFamily="-84" charset="-128"/>
                <a:cs typeface="ＭＳ Ｐゴシック" pitchFamily="-84" charset="-128"/>
              </a:rPr>
              <a:t>Ae</a:t>
            </a:r>
            <a:r>
              <a:rPr lang="en-US" baseline="30000" dirty="0" err="1" smtClean="0">
                <a:ea typeface="ＭＳ Ｐゴシック" pitchFamily="-84" charset="-128"/>
                <a:cs typeface="ＭＳ Ｐゴシック" pitchFamily="-84" charset="-128"/>
              </a:rPr>
              <a:t>-</a:t>
            </a:r>
            <a:r>
              <a:rPr lang="en-US" baseline="30000" dirty="0" err="1" smtClean="0">
                <a:latin typeface="Symbol" charset="2"/>
                <a:ea typeface="ＭＳ Ｐゴシック" pitchFamily="-84" charset="-128"/>
                <a:cs typeface="Symbol" charset="2"/>
              </a:rPr>
              <a:t>α</a:t>
            </a:r>
            <a:r>
              <a:rPr lang="en-US" baseline="30000" dirty="0" err="1" smtClean="0">
                <a:ea typeface="ＭＳ Ｐゴシック" pitchFamily="-84" charset="-128"/>
                <a:cs typeface="ＭＳ Ｐゴシック" pitchFamily="-84" charset="-128"/>
              </a:rPr>
              <a:t>|x</a:t>
            </a:r>
            <a:r>
              <a:rPr lang="en-US" baseline="30000" dirty="0" smtClean="0">
                <a:ea typeface="ＭＳ Ｐゴシック" pitchFamily="-84" charset="-128"/>
                <a:cs typeface="ＭＳ Ｐゴシック" pitchFamily="-84" charset="-128"/>
              </a:rPr>
              <a:t>|</a:t>
            </a:r>
            <a:r>
              <a:rPr lang="en-US" dirty="0" smtClean="0">
                <a:ea typeface="ＭＳ Ｐゴシック" pitchFamily="-84" charset="-128"/>
                <a:cs typeface="ＭＳ Ｐゴシック" pitchFamily="-84" charset="-128"/>
              </a:rPr>
              <a:t> satisfies the time-dependent Schrödinger wave equation. (10 points)</a:t>
            </a:r>
          </a:p>
          <a:p>
            <a:pPr marL="342900" indent="-342900" algn="l" eaLnBrk="1" hangingPunct="1">
              <a:buFont typeface="Wingdings" pitchFamily="-84" charset="2"/>
              <a:buChar char="n"/>
            </a:pPr>
            <a:r>
              <a:rPr lang="en-US" dirty="0" smtClean="0">
                <a:ea typeface="ＭＳ Ｐゴシック" pitchFamily="-84" charset="-128"/>
                <a:cs typeface="ＭＳ Ｐゴシック" pitchFamily="-84" charset="-128"/>
              </a:rPr>
              <a:t>Due for this special project is Monday, Oct. 22.</a:t>
            </a:r>
          </a:p>
          <a:p>
            <a:pPr marL="342900" indent="-342900" algn="l" eaLnBrk="1" hangingPunct="1">
              <a:buFont typeface="Wingdings" pitchFamily="-84" charset="2"/>
              <a:buChar char="n"/>
            </a:pPr>
            <a:r>
              <a:rPr lang="en-US" dirty="0" smtClean="0">
                <a:ea typeface="ＭＳ Ｐゴシック" pitchFamily="-84" charset="-128"/>
                <a:cs typeface="ＭＳ Ｐゴシック" pitchFamily="-84" charset="-128"/>
              </a:rPr>
              <a:t>You MUST have your own answers!</a:t>
            </a:r>
          </a:p>
          <a:p>
            <a:pPr marL="342900" indent="-342900" algn="l" eaLnBrk="1" hangingPunct="1">
              <a:buFont typeface="Wingdings" pitchFamily="-84" charset="2"/>
              <a:buChar char="n"/>
            </a:pPr>
            <a:endParaRPr lang="en-US" sz="3600" dirty="0">
              <a:ea typeface="ＭＳ Ｐゴシック" pitchFamily="-84" charset="-128"/>
              <a:cs typeface="ＭＳ Ｐゴシック" pitchFamily="-84" charset="-128"/>
            </a:endParaRPr>
          </a:p>
        </p:txBody>
      </p:sp>
      <p:sp>
        <p:nvSpPr>
          <p:cNvPr id="7" name="Date Placeholder 6"/>
          <p:cNvSpPr>
            <a:spLocks noGrp="1"/>
          </p:cNvSpPr>
          <p:nvPr>
            <p:ph type="dt" sz="half" idx="10"/>
          </p:nvPr>
        </p:nvSpPr>
        <p:spPr/>
        <p:txBody>
          <a:bodyPr/>
          <a:lstStyle/>
          <a:p>
            <a:pPr>
              <a:defRPr/>
            </a:pPr>
            <a:r>
              <a:rPr lang="en-US" smtClean="0"/>
              <a:t>Monday, Oct. 15, 2012</a:t>
            </a:r>
            <a:endParaRPr lang="en-US"/>
          </a:p>
        </p:txBody>
      </p:sp>
      <p:sp>
        <p:nvSpPr>
          <p:cNvPr id="8" name="Slide Number Placeholder 7"/>
          <p:cNvSpPr>
            <a:spLocks noGrp="1"/>
          </p:cNvSpPr>
          <p:nvPr>
            <p:ph type="sldNum" sz="quarter" idx="12"/>
          </p:nvPr>
        </p:nvSpPr>
        <p:spPr/>
        <p:txBody>
          <a:bodyPr/>
          <a:lstStyle/>
          <a:p>
            <a:pPr>
              <a:defRPr/>
            </a:pPr>
            <a:fld id="{3DD774B2-BEFC-0F4C-8EFB-A9A3D81A594A}" type="slidenum">
              <a:rPr lang="en-US" smtClean="0"/>
              <a:pPr>
                <a:defRPr/>
              </a:pPr>
              <a:t>4</a:t>
            </a:fld>
            <a:endParaRPr lang="en-US"/>
          </a:p>
        </p:txBody>
      </p:sp>
      <p:sp>
        <p:nvSpPr>
          <p:cNvPr id="9" name="Footer Placeholder 8"/>
          <p:cNvSpPr>
            <a:spLocks noGrp="1"/>
          </p:cNvSpPr>
          <p:nvPr>
            <p:ph type="ftr" sz="quarter" idx="11"/>
          </p:nvPr>
        </p:nvSpPr>
        <p:spPr/>
        <p:txBody>
          <a:bodyPr/>
          <a:lstStyle/>
          <a:p>
            <a:pPr>
              <a:defRPr/>
            </a:pPr>
            <a:r>
              <a:rPr lang="en-US" smtClean="0"/>
              <a:t>PHYS 3313-001, Fall 2012                      Dr. Jaehoon Yu</a:t>
            </a:r>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3" name="Rectangle 2"/>
          <p:cNvSpPr>
            <a:spLocks noGrp="1" noChangeArrowheads="1"/>
          </p:cNvSpPr>
          <p:nvPr>
            <p:ph type="ctrTitle"/>
          </p:nvPr>
        </p:nvSpPr>
        <p:spPr>
          <a:xfrm>
            <a:off x="457200" y="0"/>
            <a:ext cx="8226425" cy="636587"/>
          </a:xfrm>
        </p:spPr>
        <p:txBody>
          <a:bodyPr/>
          <a:lstStyle/>
          <a:p>
            <a:pPr eaLnBrk="1" hangingPunct="1"/>
            <a:r>
              <a:rPr lang="en-US" sz="4800" dirty="0" smtClean="0">
                <a:ea typeface="ＭＳ Ｐゴシック" pitchFamily="-84" charset="-128"/>
                <a:cs typeface="ＭＳ Ｐゴシック" pitchFamily="-84" charset="-128"/>
              </a:rPr>
              <a:t>Special project </a:t>
            </a:r>
            <a:r>
              <a:rPr lang="en-US" sz="4800" dirty="0" smtClean="0">
                <a:ea typeface="ＭＳ Ｐゴシック" pitchFamily="-84" charset="-128"/>
                <a:cs typeface="ＭＳ Ｐゴシック" pitchFamily="-84" charset="-128"/>
              </a:rPr>
              <a:t>#5</a:t>
            </a:r>
            <a:endParaRPr lang="en-US" sz="4800" dirty="0">
              <a:ea typeface="ＭＳ Ｐゴシック" pitchFamily="-84" charset="-128"/>
              <a:cs typeface="ＭＳ Ｐゴシック" pitchFamily="-84" charset="-128"/>
            </a:endParaRPr>
          </a:p>
        </p:txBody>
      </p:sp>
      <p:sp>
        <p:nvSpPr>
          <p:cNvPr id="18434" name="Rectangle 3"/>
          <p:cNvSpPr>
            <a:spLocks noGrp="1" noChangeArrowheads="1"/>
          </p:cNvSpPr>
          <p:nvPr>
            <p:ph type="subTitle" idx="1"/>
          </p:nvPr>
        </p:nvSpPr>
        <p:spPr>
          <a:xfrm>
            <a:off x="457200" y="685800"/>
            <a:ext cx="8001000" cy="5486400"/>
          </a:xfrm>
        </p:spPr>
        <p:txBody>
          <a:bodyPr/>
          <a:lstStyle/>
          <a:p>
            <a:pPr marL="342900" indent="-342900" algn="l" eaLnBrk="1" hangingPunct="1">
              <a:buFont typeface="Wingdings" pitchFamily="-84" charset="2"/>
              <a:buChar char="n"/>
            </a:pPr>
            <a:r>
              <a:rPr lang="en-US" sz="3600" dirty="0" smtClean="0">
                <a:ea typeface="ＭＳ Ｐゴシック" pitchFamily="-84" charset="-128"/>
                <a:cs typeface="ＭＳ Ｐゴシック" pitchFamily="-84" charset="-128"/>
              </a:rPr>
              <a:t>Show that</a:t>
            </a:r>
            <a:r>
              <a:rPr lang="en-US" sz="3600" dirty="0" smtClean="0">
                <a:ea typeface="ＭＳ Ｐゴシック" pitchFamily="-84" charset="-128"/>
                <a:cs typeface="ＭＳ Ｐゴシック" pitchFamily="-84" charset="-128"/>
              </a:rPr>
              <a:t> </a:t>
            </a:r>
            <a:r>
              <a:rPr lang="en-US" sz="3600" dirty="0" smtClean="0">
                <a:ea typeface="ＭＳ Ｐゴシック" pitchFamily="-84" charset="-128"/>
                <a:cs typeface="ＭＳ Ｐゴシック" pitchFamily="-84" charset="-128"/>
              </a:rPr>
              <a:t>the Schrodinger equation becomes Newton’s second law.  (15 points)</a:t>
            </a:r>
          </a:p>
          <a:p>
            <a:pPr marL="342900" indent="-342900" algn="l" eaLnBrk="1" hangingPunct="1">
              <a:buFont typeface="Wingdings" pitchFamily="-84" charset="2"/>
              <a:buChar char="n"/>
            </a:pPr>
            <a:r>
              <a:rPr lang="en-US" sz="3600" dirty="0" smtClean="0">
                <a:ea typeface="ＭＳ Ｐゴシック" pitchFamily="-84" charset="-128"/>
                <a:cs typeface="ＭＳ Ｐゴシック" pitchFamily="-84" charset="-128"/>
              </a:rPr>
              <a:t>Deadline Monday, Oct. 29, 2012</a:t>
            </a:r>
          </a:p>
          <a:p>
            <a:pPr marL="342900" indent="-342900" algn="l" eaLnBrk="1" hangingPunct="1">
              <a:buFont typeface="Wingdings" pitchFamily="-84" charset="2"/>
              <a:buChar char="n"/>
            </a:pPr>
            <a:r>
              <a:rPr lang="en-US" sz="3600" dirty="0" smtClean="0">
                <a:ea typeface="ＭＳ Ｐゴシック" pitchFamily="-84" charset="-128"/>
                <a:cs typeface="ＭＳ Ｐゴシック" pitchFamily="-84" charset="-128"/>
              </a:rPr>
              <a:t>You MUST have your own answers</a:t>
            </a:r>
            <a:r>
              <a:rPr lang="en-US" sz="3600" dirty="0" smtClean="0">
                <a:ea typeface="ＭＳ Ｐゴシック" pitchFamily="-84" charset="-128"/>
                <a:cs typeface="ＭＳ Ｐゴシック" pitchFamily="-84" charset="-128"/>
              </a:rPr>
              <a:t>!</a:t>
            </a:r>
            <a:endParaRPr lang="en-US" sz="3600" dirty="0" smtClean="0">
              <a:ea typeface="ＭＳ Ｐゴシック" pitchFamily="-84" charset="-128"/>
              <a:cs typeface="ＭＳ Ｐゴシック" pitchFamily="-84" charset="-128"/>
            </a:endParaRPr>
          </a:p>
          <a:p>
            <a:pPr marL="342900" indent="-342900" algn="l" eaLnBrk="1" hangingPunct="1">
              <a:buFont typeface="Wingdings" pitchFamily="-84" charset="2"/>
              <a:buChar char="n"/>
            </a:pPr>
            <a:endParaRPr lang="en-US" sz="3600" dirty="0">
              <a:ea typeface="ＭＳ Ｐゴシック" pitchFamily="-84" charset="-128"/>
              <a:cs typeface="ＭＳ Ｐゴシック" pitchFamily="-84" charset="-128"/>
            </a:endParaRPr>
          </a:p>
        </p:txBody>
      </p:sp>
      <p:sp>
        <p:nvSpPr>
          <p:cNvPr id="7" name="Date Placeholder 6"/>
          <p:cNvSpPr>
            <a:spLocks noGrp="1"/>
          </p:cNvSpPr>
          <p:nvPr>
            <p:ph type="dt" sz="half" idx="10"/>
          </p:nvPr>
        </p:nvSpPr>
        <p:spPr/>
        <p:txBody>
          <a:bodyPr/>
          <a:lstStyle/>
          <a:p>
            <a:pPr>
              <a:defRPr/>
            </a:pPr>
            <a:r>
              <a:rPr lang="en-US" smtClean="0"/>
              <a:t>Wednesday, Oct. 17, 2012</a:t>
            </a:r>
            <a:endParaRPr lang="en-US"/>
          </a:p>
        </p:txBody>
      </p:sp>
      <p:sp>
        <p:nvSpPr>
          <p:cNvPr id="8" name="Slide Number Placeholder 7"/>
          <p:cNvSpPr>
            <a:spLocks noGrp="1"/>
          </p:cNvSpPr>
          <p:nvPr>
            <p:ph type="sldNum" sz="quarter" idx="12"/>
          </p:nvPr>
        </p:nvSpPr>
        <p:spPr/>
        <p:txBody>
          <a:bodyPr/>
          <a:lstStyle/>
          <a:p>
            <a:pPr>
              <a:defRPr/>
            </a:pPr>
            <a:fld id="{3DD774B2-BEFC-0F4C-8EFB-A9A3D81A594A}" type="slidenum">
              <a:rPr lang="en-US" smtClean="0"/>
              <a:pPr>
                <a:defRPr/>
              </a:pPr>
              <a:t>5</a:t>
            </a:fld>
            <a:endParaRPr lang="en-US"/>
          </a:p>
        </p:txBody>
      </p:sp>
      <p:sp>
        <p:nvSpPr>
          <p:cNvPr id="9" name="Footer Placeholder 8"/>
          <p:cNvSpPr>
            <a:spLocks noGrp="1"/>
          </p:cNvSpPr>
          <p:nvPr>
            <p:ph type="ftr" sz="quarter" idx="11"/>
          </p:nvPr>
        </p:nvSpPr>
        <p:spPr/>
        <p:txBody>
          <a:bodyPr/>
          <a:lstStyle/>
          <a:p>
            <a:pPr>
              <a:defRPr/>
            </a:pPr>
            <a:r>
              <a:rPr lang="en-US" smtClean="0"/>
              <a:t>PHYS 3313-001, Fall 2012                      Dr. Jaehoon Yu</a:t>
            </a:r>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457200" y="0"/>
            <a:ext cx="8229600" cy="609600"/>
          </a:xfrm>
        </p:spPr>
        <p:txBody>
          <a:bodyPr/>
          <a:lstStyle/>
          <a:p>
            <a:pPr eaLnBrk="1" hangingPunct="1"/>
            <a:r>
              <a:rPr lang="en-US" sz="4000" dirty="0">
                <a:ea typeface="ＭＳ Ｐゴシック" pitchFamily="-84" charset="-128"/>
                <a:cs typeface="ＭＳ Ｐゴシック" pitchFamily="-84" charset="-128"/>
              </a:rPr>
              <a:t>Properties of Valid Wave Functions</a:t>
            </a:r>
          </a:p>
        </p:txBody>
      </p:sp>
      <p:sp>
        <p:nvSpPr>
          <p:cNvPr id="21506" name="Rectangle 3"/>
          <p:cNvSpPr>
            <a:spLocks noGrp="1" noChangeArrowheads="1"/>
          </p:cNvSpPr>
          <p:nvPr>
            <p:ph type="body" sz="half" idx="1"/>
          </p:nvPr>
        </p:nvSpPr>
        <p:spPr>
          <a:xfrm>
            <a:off x="457200" y="685800"/>
            <a:ext cx="8382000" cy="5486400"/>
          </a:xfrm>
        </p:spPr>
        <p:txBody>
          <a:bodyPr/>
          <a:lstStyle/>
          <a:p>
            <a:pPr marL="495300" indent="-495300" eaLnBrk="1" hangingPunct="1">
              <a:buFont typeface="Wingdings" pitchFamily="-84" charset="2"/>
              <a:buNone/>
            </a:pPr>
            <a:r>
              <a:rPr lang="en-US" sz="2800" b="1" dirty="0">
                <a:ea typeface="ＭＳ Ｐゴシック" pitchFamily="-84" charset="-128"/>
                <a:cs typeface="ＭＳ Ｐゴシック" pitchFamily="-84" charset="-128"/>
              </a:rPr>
              <a:t>Boundary conditions</a:t>
            </a:r>
            <a:endParaRPr lang="en-US" sz="2800" b="1" dirty="0" smtClean="0">
              <a:ea typeface="ＭＳ Ｐゴシック" pitchFamily="-84" charset="-128"/>
              <a:cs typeface="ＭＳ Ｐゴシック" pitchFamily="-84" charset="-128"/>
            </a:endParaRPr>
          </a:p>
          <a:p>
            <a:pPr marL="495300" indent="-495300" eaLnBrk="1" hangingPunct="1">
              <a:buClr>
                <a:schemeClr val="tx1"/>
              </a:buClr>
              <a:buSzPct val="90000"/>
              <a:buFont typeface="Wingdings" pitchFamily="-84" charset="2"/>
              <a:buAutoNum type="arabicParenR"/>
            </a:pPr>
            <a:r>
              <a:rPr lang="en-US" sz="2400" dirty="0" smtClean="0">
                <a:ea typeface="ＭＳ Ｐゴシック" pitchFamily="-84" charset="-128"/>
                <a:cs typeface="ＭＳ Ｐゴシック" pitchFamily="-84" charset="-128"/>
              </a:rPr>
              <a:t>To </a:t>
            </a:r>
            <a:r>
              <a:rPr lang="en-US" sz="2400" dirty="0">
                <a:ea typeface="ＭＳ Ｐゴシック" pitchFamily="-84" charset="-128"/>
                <a:cs typeface="ＭＳ Ｐゴシック" pitchFamily="-84" charset="-128"/>
              </a:rPr>
              <a:t>avoid infinite probabilities, the wave function must be finite everywhere.</a:t>
            </a:r>
            <a:endParaRPr lang="en-US" sz="2400" dirty="0" smtClean="0">
              <a:ea typeface="ＭＳ Ｐゴシック" pitchFamily="-84" charset="-128"/>
              <a:cs typeface="ＭＳ Ｐゴシック" pitchFamily="-84" charset="-128"/>
            </a:endParaRPr>
          </a:p>
          <a:p>
            <a:pPr marL="495300" indent="-495300" eaLnBrk="1" hangingPunct="1">
              <a:buClr>
                <a:schemeClr val="tx1"/>
              </a:buClr>
              <a:buSzPct val="90000"/>
              <a:buFont typeface="Wingdings" pitchFamily="-84" charset="2"/>
              <a:buAutoNum type="arabicParenR"/>
            </a:pPr>
            <a:r>
              <a:rPr lang="en-US" sz="2400" dirty="0" smtClean="0">
                <a:ea typeface="ＭＳ Ｐゴシック" pitchFamily="-84" charset="-128"/>
                <a:cs typeface="ＭＳ Ｐゴシック" pitchFamily="-84" charset="-128"/>
              </a:rPr>
              <a:t>To </a:t>
            </a:r>
            <a:r>
              <a:rPr lang="en-US" sz="2400" dirty="0">
                <a:ea typeface="ＭＳ Ｐゴシック" pitchFamily="-84" charset="-128"/>
                <a:cs typeface="ＭＳ Ｐゴシック" pitchFamily="-84" charset="-128"/>
              </a:rPr>
              <a:t>avoid multiple values of the probability, the wave function must be single valued.</a:t>
            </a:r>
          </a:p>
          <a:p>
            <a:pPr marL="495300" indent="-495300" eaLnBrk="1" hangingPunct="1">
              <a:buClr>
                <a:schemeClr val="tx1"/>
              </a:buClr>
              <a:buSzPct val="90000"/>
              <a:buFont typeface="Wingdings" pitchFamily="-84" charset="2"/>
              <a:buAutoNum type="arabicParenR"/>
            </a:pPr>
            <a:r>
              <a:rPr lang="en-US" sz="2400" dirty="0">
                <a:ea typeface="ＭＳ Ｐゴシック" pitchFamily="-84" charset="-128"/>
                <a:cs typeface="ＭＳ Ｐゴシック" pitchFamily="-84" charset="-128"/>
              </a:rPr>
              <a:t>For finite potentials, the wave function and its derivative must be continuous. This is required because the second-order derivative term in the wave equation must be single valued. (There are exceptions to this rule when </a:t>
            </a:r>
            <a:r>
              <a:rPr lang="en-US" sz="2400" i="1" dirty="0">
                <a:ea typeface="ＭＳ Ｐゴシック" pitchFamily="-84" charset="-128"/>
                <a:cs typeface="ＭＳ Ｐゴシック" pitchFamily="-84" charset="-128"/>
              </a:rPr>
              <a:t>V</a:t>
            </a:r>
            <a:r>
              <a:rPr lang="en-US" sz="2400" dirty="0">
                <a:ea typeface="ＭＳ Ｐゴシック" pitchFamily="-84" charset="-128"/>
                <a:cs typeface="ＭＳ Ｐゴシック" pitchFamily="-84" charset="-128"/>
              </a:rPr>
              <a:t> is infinite.)</a:t>
            </a:r>
          </a:p>
          <a:p>
            <a:pPr marL="495300" indent="-495300" eaLnBrk="1" hangingPunct="1">
              <a:buClr>
                <a:schemeClr val="tx1"/>
              </a:buClr>
              <a:buSzPct val="90000"/>
              <a:buFont typeface="Wingdings" pitchFamily="-84" charset="2"/>
              <a:buAutoNum type="arabicParenR"/>
            </a:pPr>
            <a:r>
              <a:rPr lang="en-US" sz="2400" dirty="0">
                <a:ea typeface="ＭＳ Ｐゴシック" pitchFamily="-84" charset="-128"/>
                <a:cs typeface="ＭＳ Ｐゴシック" pitchFamily="-84" charset="-128"/>
              </a:rPr>
              <a:t>In order to normalize the wave functions, they must approach zero as </a:t>
            </a:r>
            <a:r>
              <a:rPr lang="en-US" sz="2400" i="1" dirty="0" err="1">
                <a:ea typeface="ＭＳ Ｐゴシック" pitchFamily="-84" charset="-128"/>
                <a:cs typeface="ＭＳ Ｐゴシック" pitchFamily="-84" charset="-128"/>
              </a:rPr>
              <a:t>x</a:t>
            </a:r>
            <a:r>
              <a:rPr lang="en-US" sz="2400" dirty="0">
                <a:ea typeface="ＭＳ Ｐゴシック" pitchFamily="-84" charset="-128"/>
                <a:cs typeface="ＭＳ Ｐゴシック" pitchFamily="-84" charset="-128"/>
              </a:rPr>
              <a:t> approaches infinity</a:t>
            </a:r>
            <a:r>
              <a:rPr lang="en-US" sz="2400" dirty="0" smtClean="0">
                <a:ea typeface="ＭＳ Ｐゴシック" pitchFamily="-84" charset="-128"/>
                <a:cs typeface="ＭＳ Ｐゴシック" pitchFamily="-84" charset="-128"/>
              </a:rPr>
              <a:t>.</a:t>
            </a:r>
          </a:p>
          <a:p>
            <a:pPr marL="495300" indent="-495300" eaLnBrk="1" hangingPunct="1">
              <a:buFont typeface="Wingdings" pitchFamily="-84" charset="2"/>
              <a:buNone/>
            </a:pPr>
            <a:r>
              <a:rPr lang="en-US" sz="2400" b="1" dirty="0">
                <a:ea typeface="ＭＳ Ｐゴシック" pitchFamily="-84" charset="-128"/>
                <a:cs typeface="ＭＳ Ｐゴシック" pitchFamily="-84" charset="-128"/>
              </a:rPr>
              <a:t>Solutions that do not satisfy these properties do not generally correspond to physically realizable circumstances</a:t>
            </a:r>
            <a:r>
              <a:rPr lang="en-US" sz="2400" dirty="0">
                <a:ea typeface="ＭＳ Ｐゴシック" pitchFamily="-84" charset="-128"/>
                <a:cs typeface="ＭＳ Ｐゴシック" pitchFamily="-84" charset="-128"/>
              </a:rPr>
              <a:t>.</a:t>
            </a:r>
          </a:p>
        </p:txBody>
      </p:sp>
      <p:sp>
        <p:nvSpPr>
          <p:cNvPr id="4" name="Date Placeholder 3"/>
          <p:cNvSpPr>
            <a:spLocks noGrp="1"/>
          </p:cNvSpPr>
          <p:nvPr>
            <p:ph type="dt" sz="half" idx="10"/>
          </p:nvPr>
        </p:nvSpPr>
        <p:spPr/>
        <p:txBody>
          <a:bodyPr/>
          <a:lstStyle/>
          <a:p>
            <a:pPr>
              <a:defRPr/>
            </a:pPr>
            <a:r>
              <a:rPr lang="en-US" smtClean="0"/>
              <a:t>Wednesday, Oct. 17, 2012</a:t>
            </a:r>
            <a:endParaRPr lang="en-US"/>
          </a:p>
        </p:txBody>
      </p:sp>
      <p:sp>
        <p:nvSpPr>
          <p:cNvPr id="5" name="Slide Number Placeholder 4"/>
          <p:cNvSpPr>
            <a:spLocks noGrp="1"/>
          </p:cNvSpPr>
          <p:nvPr>
            <p:ph type="sldNum" sz="quarter" idx="12"/>
          </p:nvPr>
        </p:nvSpPr>
        <p:spPr/>
        <p:txBody>
          <a:bodyPr/>
          <a:lstStyle/>
          <a:p>
            <a:pPr>
              <a:defRPr/>
            </a:pPr>
            <a:fld id="{6E4BFBEB-12DC-8949-B61D-A8F2554F50A6}" type="slidenum">
              <a:rPr lang="en-US" smtClean="0"/>
              <a:pPr>
                <a:defRPr/>
              </a:pPr>
              <a:t>6</a:t>
            </a:fld>
            <a:endParaRPr lang="en-US"/>
          </a:p>
        </p:txBody>
      </p:sp>
      <p:sp>
        <p:nvSpPr>
          <p:cNvPr id="6" name="Footer Placeholder 5"/>
          <p:cNvSpPr>
            <a:spLocks noGrp="1"/>
          </p:cNvSpPr>
          <p:nvPr>
            <p:ph type="ftr" sz="quarter" idx="11"/>
          </p:nvPr>
        </p:nvSpPr>
        <p:spPr/>
        <p:txBody>
          <a:bodyPr/>
          <a:lstStyle/>
          <a:p>
            <a:pPr>
              <a:defRPr/>
            </a:pPr>
            <a:r>
              <a:rPr lang="en-US" smtClean="0"/>
              <a:t>PHYS 3313-001, Fall 2012                      Dr. Jaehoon Yu</a:t>
            </a:r>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a:xfrm>
            <a:off x="457200" y="76200"/>
            <a:ext cx="8229600" cy="712787"/>
          </a:xfrm>
        </p:spPr>
        <p:txBody>
          <a:bodyPr/>
          <a:lstStyle/>
          <a:p>
            <a:pPr eaLnBrk="1" hangingPunct="1"/>
            <a:r>
              <a:rPr lang="en-US" sz="3400" dirty="0">
                <a:ea typeface="ＭＳ Ｐゴシック" pitchFamily="-84" charset="-128"/>
                <a:cs typeface="ＭＳ Ｐゴシック" pitchFamily="-84" charset="-128"/>
              </a:rPr>
              <a:t>Time-Independent Schrödinger Wave Equation</a:t>
            </a:r>
          </a:p>
        </p:txBody>
      </p:sp>
      <p:sp>
        <p:nvSpPr>
          <p:cNvPr id="22530" name="Rectangle 3"/>
          <p:cNvSpPr>
            <a:spLocks noGrp="1" noChangeArrowheads="1"/>
          </p:cNvSpPr>
          <p:nvPr>
            <p:ph type="body" sz="half" idx="1"/>
          </p:nvPr>
        </p:nvSpPr>
        <p:spPr>
          <a:xfrm>
            <a:off x="303213" y="762000"/>
            <a:ext cx="8688387" cy="4800600"/>
          </a:xfrm>
        </p:spPr>
        <p:txBody>
          <a:bodyPr/>
          <a:lstStyle/>
          <a:p>
            <a:pPr eaLnBrk="1" hangingPunct="1">
              <a:lnSpc>
                <a:spcPct val="90000"/>
              </a:lnSpc>
            </a:pPr>
            <a:r>
              <a:rPr lang="en-US" sz="2800" dirty="0">
                <a:ea typeface="ＭＳ Ｐゴシック" pitchFamily="-84" charset="-128"/>
                <a:cs typeface="ＭＳ Ｐゴシック" pitchFamily="-84" charset="-128"/>
              </a:rPr>
              <a:t>The potential in many cases will not depend explicitly on time.</a:t>
            </a:r>
          </a:p>
          <a:p>
            <a:pPr eaLnBrk="1" hangingPunct="1">
              <a:lnSpc>
                <a:spcPct val="90000"/>
              </a:lnSpc>
            </a:pPr>
            <a:r>
              <a:rPr lang="en-US" sz="2800" dirty="0">
                <a:ea typeface="ＭＳ Ｐゴシック" pitchFamily="-84" charset="-128"/>
                <a:cs typeface="ＭＳ Ｐゴシック" pitchFamily="-84" charset="-128"/>
              </a:rPr>
              <a:t>The dependence on time and position can then be separated in the Schrödinger wave equation. </a:t>
            </a:r>
            <a:r>
              <a:rPr lang="en-US" sz="2800" dirty="0" smtClean="0">
                <a:ea typeface="ＭＳ Ｐゴシック" pitchFamily="-84" charset="-128"/>
                <a:cs typeface="ＭＳ Ｐゴシック" pitchFamily="-84" charset="-128"/>
              </a:rPr>
              <a:t>Let,</a:t>
            </a:r>
          </a:p>
          <a:p>
            <a:pPr eaLnBrk="1" hangingPunct="1">
              <a:lnSpc>
                <a:spcPct val="90000"/>
              </a:lnSpc>
              <a:buNone/>
            </a:pPr>
            <a:endParaRPr lang="en-US" sz="2800" dirty="0" smtClean="0">
              <a:ea typeface="ＭＳ Ｐゴシック" pitchFamily="-84" charset="-128"/>
              <a:cs typeface="ＭＳ Ｐゴシック" pitchFamily="-84" charset="-128"/>
            </a:endParaRPr>
          </a:p>
          <a:p>
            <a:pPr eaLnBrk="1" hangingPunct="1">
              <a:lnSpc>
                <a:spcPct val="90000"/>
              </a:lnSpc>
              <a:buFont typeface="Wingdings" pitchFamily="-84" charset="2"/>
              <a:buNone/>
            </a:pPr>
            <a:r>
              <a:rPr lang="en-US" sz="2800" dirty="0">
                <a:ea typeface="ＭＳ Ｐゴシック" pitchFamily="-84" charset="-128"/>
                <a:cs typeface="ＭＳ Ｐゴシック" pitchFamily="-84" charset="-128"/>
              </a:rPr>
              <a:t>	which yields:</a:t>
            </a:r>
            <a:endParaRPr lang="en-US" sz="2800" dirty="0" smtClean="0">
              <a:ea typeface="ＭＳ Ｐゴシック" pitchFamily="-84" charset="-128"/>
              <a:cs typeface="ＭＳ Ｐゴシック" pitchFamily="-84" charset="-128"/>
            </a:endParaRPr>
          </a:p>
          <a:p>
            <a:pPr eaLnBrk="1" hangingPunct="1">
              <a:lnSpc>
                <a:spcPct val="90000"/>
              </a:lnSpc>
              <a:buNone/>
            </a:pPr>
            <a:endParaRPr lang="en-US" sz="2800" dirty="0" smtClean="0">
              <a:ea typeface="ＭＳ Ｐゴシック" pitchFamily="-84" charset="-128"/>
              <a:cs typeface="ＭＳ Ｐゴシック" pitchFamily="-84" charset="-128"/>
            </a:endParaRPr>
          </a:p>
          <a:p>
            <a:pPr eaLnBrk="1" hangingPunct="1">
              <a:lnSpc>
                <a:spcPct val="90000"/>
              </a:lnSpc>
              <a:buFont typeface="Wingdings" pitchFamily="-84" charset="2"/>
              <a:buNone/>
            </a:pPr>
            <a:r>
              <a:rPr lang="en-US" sz="2800" dirty="0">
                <a:ea typeface="ＭＳ Ｐゴシック" pitchFamily="-84" charset="-128"/>
                <a:cs typeface="ＭＳ Ｐゴシック" pitchFamily="-84" charset="-128"/>
              </a:rPr>
              <a:t>	Now divide by the wave function</a:t>
            </a:r>
            <a:r>
              <a:rPr lang="en-US" sz="2800" dirty="0" smtClean="0">
                <a:ea typeface="ＭＳ Ｐゴシック" pitchFamily="-84" charset="-128"/>
                <a:cs typeface="ＭＳ Ｐゴシック" pitchFamily="-84" charset="-128"/>
              </a:rPr>
              <a:t>:</a:t>
            </a:r>
          </a:p>
          <a:p>
            <a:pPr eaLnBrk="1" hangingPunct="1">
              <a:lnSpc>
                <a:spcPct val="90000"/>
              </a:lnSpc>
            </a:pPr>
            <a:r>
              <a:rPr lang="en-US" sz="2800" dirty="0">
                <a:solidFill>
                  <a:srgbClr val="3333CC"/>
                </a:solidFill>
                <a:ea typeface="ＭＳ Ｐゴシック" pitchFamily="-84" charset="-128"/>
                <a:cs typeface="ＭＳ Ｐゴシック" pitchFamily="-84" charset="-128"/>
              </a:rPr>
              <a:t>The left side of this last equation </a:t>
            </a:r>
            <a:r>
              <a:rPr lang="en-US" sz="2800" dirty="0">
                <a:ea typeface="ＭＳ Ｐゴシック" pitchFamily="-84" charset="-128"/>
                <a:cs typeface="ＭＳ Ｐゴシック" pitchFamily="-84" charset="-128"/>
              </a:rPr>
              <a:t>depends only on time, and </a:t>
            </a:r>
            <a:r>
              <a:rPr lang="en-US" sz="2800" i="1" dirty="0">
                <a:ea typeface="ＭＳ Ｐゴシック" pitchFamily="-84" charset="-128"/>
                <a:cs typeface="ＭＳ Ｐゴシック" pitchFamily="-84" charset="-128"/>
              </a:rPr>
              <a:t>the right side</a:t>
            </a:r>
            <a:r>
              <a:rPr lang="en-US" sz="2800" dirty="0">
                <a:ea typeface="ＭＳ Ｐゴシック" pitchFamily="-84" charset="-128"/>
                <a:cs typeface="ＭＳ Ｐゴシック" pitchFamily="-84" charset="-128"/>
              </a:rPr>
              <a:t> depends only on spatial coordinates. Hence each side must be equal to a constant. The time dependent side is</a:t>
            </a:r>
          </a:p>
          <a:p>
            <a:pPr eaLnBrk="1" hangingPunct="1">
              <a:lnSpc>
                <a:spcPct val="90000"/>
              </a:lnSpc>
              <a:buFont typeface="Wingdings" pitchFamily="-84" charset="2"/>
              <a:buNone/>
            </a:pPr>
            <a:endParaRPr lang="en-US" sz="2800" dirty="0">
              <a:ea typeface="ＭＳ Ｐゴシック" pitchFamily="-84" charset="-128"/>
              <a:cs typeface="ＭＳ Ｐゴシック" pitchFamily="-84" charset="-128"/>
            </a:endParaRPr>
          </a:p>
          <a:p>
            <a:pPr eaLnBrk="1" hangingPunct="1">
              <a:lnSpc>
                <a:spcPct val="90000"/>
              </a:lnSpc>
              <a:buFont typeface="Wingdings" pitchFamily="-84" charset="2"/>
              <a:buNone/>
            </a:pPr>
            <a:endParaRPr lang="en-US" sz="2800" dirty="0">
              <a:ea typeface="ＭＳ Ｐゴシック" pitchFamily="-84" charset="-128"/>
              <a:cs typeface="ＭＳ Ｐゴシック" pitchFamily="-84" charset="-128"/>
            </a:endParaRPr>
          </a:p>
          <a:p>
            <a:pPr eaLnBrk="1" hangingPunct="1">
              <a:lnSpc>
                <a:spcPct val="90000"/>
              </a:lnSpc>
              <a:buFont typeface="Wingdings" pitchFamily="-84" charset="2"/>
              <a:buNone/>
            </a:pPr>
            <a:endParaRPr lang="en-US" sz="2800" dirty="0">
              <a:ea typeface="ＭＳ Ｐゴシック" pitchFamily="-84" charset="-128"/>
              <a:cs typeface="ＭＳ Ｐゴシック" pitchFamily="-84" charset="-128"/>
            </a:endParaRPr>
          </a:p>
        </p:txBody>
      </p:sp>
      <p:sp>
        <p:nvSpPr>
          <p:cNvPr id="8" name="Date Placeholder 7"/>
          <p:cNvSpPr>
            <a:spLocks noGrp="1"/>
          </p:cNvSpPr>
          <p:nvPr>
            <p:ph type="dt" sz="half" idx="10"/>
          </p:nvPr>
        </p:nvSpPr>
        <p:spPr/>
        <p:txBody>
          <a:bodyPr/>
          <a:lstStyle/>
          <a:p>
            <a:pPr>
              <a:defRPr/>
            </a:pPr>
            <a:r>
              <a:rPr lang="en-US" smtClean="0"/>
              <a:t>Wednesday, Oct. 17, 2012</a:t>
            </a:r>
            <a:endParaRPr lang="en-US"/>
          </a:p>
        </p:txBody>
      </p:sp>
      <p:sp>
        <p:nvSpPr>
          <p:cNvPr id="9" name="Slide Number Placeholder 8"/>
          <p:cNvSpPr>
            <a:spLocks noGrp="1"/>
          </p:cNvSpPr>
          <p:nvPr>
            <p:ph type="sldNum" sz="quarter" idx="12"/>
          </p:nvPr>
        </p:nvSpPr>
        <p:spPr/>
        <p:txBody>
          <a:bodyPr/>
          <a:lstStyle/>
          <a:p>
            <a:pPr>
              <a:defRPr/>
            </a:pPr>
            <a:fld id="{6E4BFBEB-12DC-8949-B61D-A8F2554F50A6}" type="slidenum">
              <a:rPr lang="en-US" smtClean="0"/>
              <a:pPr>
                <a:defRPr/>
              </a:pPr>
              <a:t>7</a:t>
            </a:fld>
            <a:endParaRPr lang="en-US"/>
          </a:p>
        </p:txBody>
      </p:sp>
      <p:sp>
        <p:nvSpPr>
          <p:cNvPr id="10" name="Footer Placeholder 9"/>
          <p:cNvSpPr>
            <a:spLocks noGrp="1"/>
          </p:cNvSpPr>
          <p:nvPr>
            <p:ph type="ftr" sz="quarter" idx="11"/>
          </p:nvPr>
        </p:nvSpPr>
        <p:spPr/>
        <p:txBody>
          <a:bodyPr/>
          <a:lstStyle/>
          <a:p>
            <a:pPr>
              <a:defRPr/>
            </a:pPr>
            <a:r>
              <a:rPr lang="en-US" smtClean="0"/>
              <a:t>PHYS 3313-001, Fall 2012                      Dr. Jaehoon Yu</a:t>
            </a:r>
            <a:endParaRPr lang="en-US"/>
          </a:p>
        </p:txBody>
      </p:sp>
      <p:graphicFrame>
        <p:nvGraphicFramePr>
          <p:cNvPr id="25602" name="Object 2"/>
          <p:cNvGraphicFramePr>
            <a:graphicFrameLocks noChangeAspect="1"/>
          </p:cNvGraphicFramePr>
          <p:nvPr/>
        </p:nvGraphicFramePr>
        <p:xfrm>
          <a:off x="5791200" y="1676400"/>
          <a:ext cx="2757488" cy="506412"/>
        </p:xfrm>
        <a:graphic>
          <a:graphicData uri="http://schemas.openxmlformats.org/presentationml/2006/ole">
            <p:oleObj spid="_x0000_s25602" name="Equation" r:id="rId3" imgW="1244600" imgH="228600" progId="Equation.DSMT4">
              <p:embed/>
            </p:oleObj>
          </a:graphicData>
        </a:graphic>
      </p:graphicFrame>
      <p:graphicFrame>
        <p:nvGraphicFramePr>
          <p:cNvPr id="25603" name="Object 3"/>
          <p:cNvGraphicFramePr>
            <a:graphicFrameLocks noChangeAspect="1"/>
          </p:cNvGraphicFramePr>
          <p:nvPr/>
        </p:nvGraphicFramePr>
        <p:xfrm>
          <a:off x="2514600" y="2400520"/>
          <a:ext cx="6477000" cy="876080"/>
        </p:xfrm>
        <a:graphic>
          <a:graphicData uri="http://schemas.openxmlformats.org/presentationml/2006/ole">
            <p:oleObj spid="_x0000_s25603" name="Equation" r:id="rId4" imgW="3098800" imgH="419100" progId="Equation.DSMT4">
              <p:embed/>
            </p:oleObj>
          </a:graphicData>
        </a:graphic>
      </p:graphicFrame>
      <p:graphicFrame>
        <p:nvGraphicFramePr>
          <p:cNvPr id="25604" name="Object 4"/>
          <p:cNvGraphicFramePr>
            <a:graphicFrameLocks noChangeAspect="1"/>
          </p:cNvGraphicFramePr>
          <p:nvPr/>
        </p:nvGraphicFramePr>
        <p:xfrm>
          <a:off x="5168900" y="3429000"/>
          <a:ext cx="3605213" cy="630238"/>
        </p:xfrm>
        <a:graphic>
          <a:graphicData uri="http://schemas.openxmlformats.org/presentationml/2006/ole">
            <p:oleObj spid="_x0000_s25604" name="Equation" r:id="rId5" imgW="2616200" imgH="457200" progId="Equation.DSMT4">
              <p:embed/>
            </p:oleObj>
          </a:graphicData>
        </a:graphic>
      </p:graphicFrame>
      <p:graphicFrame>
        <p:nvGraphicFramePr>
          <p:cNvPr id="25605" name="Object 5"/>
          <p:cNvGraphicFramePr>
            <a:graphicFrameLocks noChangeAspect="1"/>
          </p:cNvGraphicFramePr>
          <p:nvPr/>
        </p:nvGraphicFramePr>
        <p:xfrm>
          <a:off x="3581400" y="5181600"/>
          <a:ext cx="1600200" cy="896112"/>
        </p:xfrm>
        <a:graphic>
          <a:graphicData uri="http://schemas.openxmlformats.org/presentationml/2006/ole">
            <p:oleObj spid="_x0000_s25605" name="Equation" r:id="rId6" imgW="749300" imgH="419100" progId="Equation.DSMT4">
              <p:embed/>
            </p:oleObj>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 name="Text Placeholder 2"/>
          <p:cNvSpPr>
            <a:spLocks noGrp="1"/>
          </p:cNvSpPr>
          <p:nvPr>
            <p:ph type="body" sz="half" idx="1"/>
          </p:nvPr>
        </p:nvSpPr>
        <p:spPr>
          <a:xfrm>
            <a:off x="457200" y="838200"/>
            <a:ext cx="8305800" cy="5064125"/>
          </a:xfrm>
        </p:spPr>
        <p:txBody>
          <a:bodyPr/>
          <a:lstStyle/>
          <a:p>
            <a:pPr eaLnBrk="1" hangingPunct="1">
              <a:buClr>
                <a:srgbClr val="3333CC"/>
              </a:buClr>
              <a:buSzPct val="65000"/>
              <a:buFont typeface="Wingdings" pitchFamily="-84" charset="2"/>
              <a:buChar char="n"/>
            </a:pPr>
            <a:r>
              <a:rPr lang="en-US" sz="2400" dirty="0" smtClean="0"/>
              <a:t>We integrate both sides and find:</a:t>
            </a:r>
          </a:p>
          <a:p>
            <a:pPr eaLnBrk="1" hangingPunct="1">
              <a:buClr>
                <a:srgbClr val="3333CC"/>
              </a:buClr>
              <a:buSzPct val="65000"/>
              <a:buFont typeface="Wingdings" pitchFamily="-84" charset="2"/>
              <a:buChar char="n"/>
            </a:pPr>
            <a:endParaRPr lang="en-US" sz="2400" dirty="0" smtClean="0"/>
          </a:p>
          <a:p>
            <a:pPr eaLnBrk="1" hangingPunct="1">
              <a:buClr>
                <a:srgbClr val="3333CC"/>
              </a:buClr>
              <a:buSzPct val="65000"/>
              <a:buNone/>
            </a:pPr>
            <a:r>
              <a:rPr lang="en-US" sz="2400" dirty="0" smtClean="0"/>
              <a:t>	where </a:t>
            </a:r>
            <a:r>
              <a:rPr lang="en-US" sz="2400" i="1" dirty="0" smtClean="0"/>
              <a:t>C</a:t>
            </a:r>
            <a:r>
              <a:rPr lang="en-US" sz="2400" dirty="0" smtClean="0"/>
              <a:t> is an integration constant that we may choose to be 0. Therefore</a:t>
            </a:r>
          </a:p>
          <a:p>
            <a:pPr eaLnBrk="1" hangingPunct="1">
              <a:buClr>
                <a:srgbClr val="3333CC"/>
              </a:buClr>
              <a:buSzPct val="65000"/>
              <a:buNone/>
            </a:pPr>
            <a:endParaRPr lang="en-US" sz="2400" dirty="0" smtClean="0"/>
          </a:p>
          <a:p>
            <a:pPr eaLnBrk="1" hangingPunct="1">
              <a:buClr>
                <a:srgbClr val="3333CC"/>
              </a:buClr>
              <a:buSzPct val="65000"/>
              <a:buNone/>
            </a:pPr>
            <a:r>
              <a:rPr lang="en-US" sz="2400" dirty="0" smtClean="0"/>
              <a:t>	This determines </a:t>
            </a:r>
            <a:r>
              <a:rPr lang="en-US" sz="2400" i="1" dirty="0" err="1" smtClean="0"/>
              <a:t>f</a:t>
            </a:r>
            <a:r>
              <a:rPr lang="en-US" sz="2400" i="1" dirty="0" smtClean="0"/>
              <a:t> </a:t>
            </a:r>
            <a:r>
              <a:rPr lang="en-US" sz="2400" dirty="0" smtClean="0"/>
              <a:t>to be by comparing it to the wave function of a free particle</a:t>
            </a:r>
          </a:p>
          <a:p>
            <a:pPr eaLnBrk="1" hangingPunct="1">
              <a:buClr>
                <a:srgbClr val="3333CC"/>
              </a:buClr>
              <a:buSzPct val="65000"/>
              <a:buNone/>
            </a:pPr>
            <a:endParaRPr lang="en-US" sz="2400" dirty="0" smtClean="0"/>
          </a:p>
          <a:p>
            <a:pPr eaLnBrk="1" hangingPunct="1">
              <a:buClr>
                <a:srgbClr val="3333CC"/>
              </a:buClr>
              <a:buSzPct val="65000"/>
              <a:buNone/>
            </a:pPr>
            <a:endParaRPr lang="en-US" sz="2400" dirty="0" smtClean="0"/>
          </a:p>
          <a:p>
            <a:pPr eaLnBrk="1" hangingPunct="1">
              <a:buClr>
                <a:srgbClr val="3333CC"/>
              </a:buClr>
              <a:buSzPct val="65000"/>
              <a:buFont typeface="Wingdings" pitchFamily="-84" charset="2"/>
              <a:buChar char="n"/>
            </a:pPr>
            <a:r>
              <a:rPr lang="en-US" sz="2400" dirty="0" smtClean="0"/>
              <a:t>This is known as the </a:t>
            </a:r>
            <a:r>
              <a:rPr lang="en-US" sz="2400" b="1" dirty="0" smtClean="0"/>
              <a:t>time-independent Schrödinger wave equation</a:t>
            </a:r>
            <a:r>
              <a:rPr lang="en-US" sz="2400" dirty="0" smtClean="0"/>
              <a:t>, and it is a fundamental equation in quantum mechanics.</a:t>
            </a:r>
          </a:p>
          <a:p>
            <a:endParaRPr lang="en-US" sz="2400" dirty="0"/>
          </a:p>
        </p:txBody>
      </p:sp>
      <p:sp>
        <p:nvSpPr>
          <p:cNvPr id="23554" name="Rectangle 9"/>
          <p:cNvSpPr>
            <a:spLocks noGrp="1" noChangeArrowheads="1"/>
          </p:cNvSpPr>
          <p:nvPr>
            <p:ph type="title"/>
          </p:nvPr>
        </p:nvSpPr>
        <p:spPr>
          <a:xfrm>
            <a:off x="304800" y="-76200"/>
            <a:ext cx="8686800" cy="990600"/>
          </a:xfrm>
        </p:spPr>
        <p:txBody>
          <a:bodyPr/>
          <a:lstStyle/>
          <a:p>
            <a:pPr algn="ctr" eaLnBrk="1" hangingPunct="1"/>
            <a:r>
              <a:rPr lang="en-US" sz="3400" dirty="0">
                <a:ea typeface="ＭＳ Ｐゴシック" pitchFamily="-84" charset="-128"/>
                <a:cs typeface="ＭＳ Ｐゴシック" pitchFamily="-84" charset="-128"/>
              </a:rPr>
              <a:t>Time-Independent Schrödinger Wave </a:t>
            </a:r>
            <a:r>
              <a:rPr lang="en-US" sz="3400" dirty="0" err="1" smtClean="0">
                <a:ea typeface="ＭＳ Ｐゴシック" pitchFamily="-84" charset="-128"/>
                <a:cs typeface="ＭＳ Ｐゴシック" pitchFamily="-84" charset="-128"/>
              </a:rPr>
              <a:t>Equation</a:t>
            </a:r>
            <a:r>
              <a:rPr lang="en-US" sz="3400" dirty="0" err="1" smtClean="0">
                <a:solidFill>
                  <a:srgbClr val="FF0000"/>
                </a:solidFill>
                <a:ea typeface="ＭＳ Ｐゴシック" pitchFamily="-84" charset="-128"/>
                <a:cs typeface="ＭＳ Ｐゴシック" pitchFamily="-84" charset="-128"/>
              </a:rPr>
              <a:t>(</a:t>
            </a:r>
            <a:r>
              <a:rPr lang="en-US" sz="3400" dirty="0" err="1">
                <a:solidFill>
                  <a:srgbClr val="FF0000"/>
                </a:solidFill>
                <a:ea typeface="ＭＳ Ｐゴシック" pitchFamily="-84" charset="-128"/>
                <a:cs typeface="ＭＳ Ｐゴシック" pitchFamily="-84" charset="-128"/>
              </a:rPr>
              <a:t>con</a:t>
            </a:r>
            <a:r>
              <a:rPr lang="ja-JP" altLang="en-US" sz="3400" dirty="0">
                <a:solidFill>
                  <a:srgbClr val="FF0000"/>
                </a:solidFill>
                <a:ea typeface="ＭＳ Ｐゴシック" pitchFamily="-84" charset="-128"/>
                <a:cs typeface="ＭＳ Ｐゴシック" pitchFamily="-84" charset="-128"/>
              </a:rPr>
              <a:t>’</a:t>
            </a:r>
            <a:r>
              <a:rPr lang="en-US" altLang="ja-JP" sz="3400" dirty="0" err="1">
                <a:solidFill>
                  <a:srgbClr val="FF0000"/>
                </a:solidFill>
                <a:ea typeface="ＭＳ Ｐゴシック" pitchFamily="-84" charset="-128"/>
                <a:cs typeface="ＭＳ Ｐゴシック" pitchFamily="-84" charset="-128"/>
              </a:rPr>
              <a:t>t</a:t>
            </a:r>
            <a:r>
              <a:rPr lang="en-US" altLang="ja-JP" sz="3400" dirty="0">
                <a:solidFill>
                  <a:srgbClr val="FF0000"/>
                </a:solidFill>
                <a:ea typeface="ＭＳ Ｐゴシック" pitchFamily="-84" charset="-128"/>
                <a:cs typeface="ＭＳ Ｐゴシック" pitchFamily="-84" charset="-128"/>
              </a:rPr>
              <a:t>)</a:t>
            </a:r>
            <a:endParaRPr lang="en-US" sz="3400" dirty="0">
              <a:solidFill>
                <a:srgbClr val="FF0000"/>
              </a:solidFill>
              <a:ea typeface="ＭＳ Ｐゴシック" pitchFamily="-84" charset="-128"/>
              <a:cs typeface="ＭＳ Ｐゴシック" pitchFamily="-84" charset="-128"/>
            </a:endParaRPr>
          </a:p>
        </p:txBody>
      </p:sp>
      <p:sp>
        <p:nvSpPr>
          <p:cNvPr id="11" name="Date Placeholder 10"/>
          <p:cNvSpPr>
            <a:spLocks noGrp="1"/>
          </p:cNvSpPr>
          <p:nvPr>
            <p:ph type="dt" sz="half" idx="10"/>
          </p:nvPr>
        </p:nvSpPr>
        <p:spPr/>
        <p:txBody>
          <a:bodyPr/>
          <a:lstStyle/>
          <a:p>
            <a:pPr>
              <a:defRPr/>
            </a:pPr>
            <a:r>
              <a:rPr lang="en-US" smtClean="0"/>
              <a:t>Wednesday, Oct. 17, 2012</a:t>
            </a:r>
            <a:endParaRPr lang="en-US"/>
          </a:p>
        </p:txBody>
      </p:sp>
      <p:sp>
        <p:nvSpPr>
          <p:cNvPr id="12" name="Slide Number Placeholder 11"/>
          <p:cNvSpPr>
            <a:spLocks noGrp="1"/>
          </p:cNvSpPr>
          <p:nvPr>
            <p:ph type="sldNum" sz="quarter" idx="12"/>
          </p:nvPr>
        </p:nvSpPr>
        <p:spPr/>
        <p:txBody>
          <a:bodyPr/>
          <a:lstStyle/>
          <a:p>
            <a:pPr>
              <a:defRPr/>
            </a:pPr>
            <a:fld id="{6E4BFBEB-12DC-8949-B61D-A8F2554F50A6}" type="slidenum">
              <a:rPr lang="en-US" smtClean="0"/>
              <a:pPr>
                <a:defRPr/>
              </a:pPr>
              <a:t>8</a:t>
            </a:fld>
            <a:endParaRPr lang="en-US"/>
          </a:p>
        </p:txBody>
      </p:sp>
      <p:sp>
        <p:nvSpPr>
          <p:cNvPr id="13" name="Footer Placeholder 12"/>
          <p:cNvSpPr>
            <a:spLocks noGrp="1"/>
          </p:cNvSpPr>
          <p:nvPr>
            <p:ph type="ftr" sz="quarter" idx="11"/>
          </p:nvPr>
        </p:nvSpPr>
        <p:spPr/>
        <p:txBody>
          <a:bodyPr/>
          <a:lstStyle/>
          <a:p>
            <a:pPr>
              <a:defRPr/>
            </a:pPr>
            <a:r>
              <a:rPr lang="en-US" smtClean="0"/>
              <a:t>PHYS 3313-001, Fall 2012                      Dr. Jaehoon Yu</a:t>
            </a:r>
            <a:endParaRPr lang="en-US"/>
          </a:p>
        </p:txBody>
      </p:sp>
      <p:graphicFrame>
        <p:nvGraphicFramePr>
          <p:cNvPr id="457734" name="Object 6"/>
          <p:cNvGraphicFramePr>
            <a:graphicFrameLocks noChangeAspect="1"/>
          </p:cNvGraphicFramePr>
          <p:nvPr/>
        </p:nvGraphicFramePr>
        <p:xfrm>
          <a:off x="4630737" y="774700"/>
          <a:ext cx="1846263" cy="825500"/>
        </p:xfrm>
        <a:graphic>
          <a:graphicData uri="http://schemas.openxmlformats.org/presentationml/2006/ole">
            <p:oleObj spid="_x0000_s457734" name="Equation" r:id="rId3" imgW="939800" imgH="419100" progId="Equation.DSMT4">
              <p:embed/>
            </p:oleObj>
          </a:graphicData>
        </a:graphic>
      </p:graphicFrame>
      <p:graphicFrame>
        <p:nvGraphicFramePr>
          <p:cNvPr id="457735" name="Object 7"/>
          <p:cNvGraphicFramePr>
            <a:graphicFrameLocks noChangeAspect="1"/>
          </p:cNvGraphicFramePr>
          <p:nvPr/>
        </p:nvGraphicFramePr>
        <p:xfrm>
          <a:off x="3352800" y="2109067"/>
          <a:ext cx="1219200" cy="786533"/>
        </p:xfrm>
        <a:graphic>
          <a:graphicData uri="http://schemas.openxmlformats.org/presentationml/2006/ole">
            <p:oleObj spid="_x0000_s457735" name="Equation" r:id="rId4" imgW="609600" imgH="393700" progId="Equation.DSMT4">
              <p:embed/>
            </p:oleObj>
          </a:graphicData>
        </a:graphic>
      </p:graphicFrame>
      <p:graphicFrame>
        <p:nvGraphicFramePr>
          <p:cNvPr id="457736" name="Object 8"/>
          <p:cNvGraphicFramePr>
            <a:graphicFrameLocks noChangeAspect="1"/>
          </p:cNvGraphicFramePr>
          <p:nvPr/>
        </p:nvGraphicFramePr>
        <p:xfrm>
          <a:off x="2133600" y="3492500"/>
          <a:ext cx="1979612" cy="384175"/>
        </p:xfrm>
        <a:graphic>
          <a:graphicData uri="http://schemas.openxmlformats.org/presentationml/2006/ole">
            <p:oleObj spid="_x0000_s457736" name="Equation" r:id="rId5" imgW="1244600" imgH="241300" progId="Equation.DSMT4">
              <p:embed/>
            </p:oleObj>
          </a:graphicData>
        </a:graphic>
      </p:graphicFrame>
      <p:graphicFrame>
        <p:nvGraphicFramePr>
          <p:cNvPr id="457737" name="Object 9"/>
          <p:cNvGraphicFramePr>
            <a:graphicFrameLocks noChangeAspect="1"/>
          </p:cNvGraphicFramePr>
          <p:nvPr/>
        </p:nvGraphicFramePr>
        <p:xfrm>
          <a:off x="3733800" y="3948093"/>
          <a:ext cx="1905000" cy="776307"/>
        </p:xfrm>
        <a:graphic>
          <a:graphicData uri="http://schemas.openxmlformats.org/presentationml/2006/ole">
            <p:oleObj spid="_x0000_s457737" name="Equation" r:id="rId6" imgW="1092200" imgH="444500" progId="Equation.DSMT4">
              <p:embed/>
            </p:oleObj>
          </a:graphicData>
        </a:graphic>
      </p:graphicFrame>
      <p:graphicFrame>
        <p:nvGraphicFramePr>
          <p:cNvPr id="457738" name="Object 10"/>
          <p:cNvGraphicFramePr>
            <a:graphicFrameLocks noChangeAspect="1"/>
          </p:cNvGraphicFramePr>
          <p:nvPr/>
        </p:nvGraphicFramePr>
        <p:xfrm>
          <a:off x="2338387" y="5372100"/>
          <a:ext cx="4672013" cy="876300"/>
        </p:xfrm>
        <a:graphic>
          <a:graphicData uri="http://schemas.openxmlformats.org/presentationml/2006/ole">
            <p:oleObj spid="_x0000_s457738" name="Equation" r:id="rId7" imgW="2235200" imgH="419100" progId="Equation.DSMT4">
              <p:embed/>
            </p:oleObj>
          </a:graphicData>
        </a:graphic>
      </p:graphicFrame>
      <p:graphicFrame>
        <p:nvGraphicFramePr>
          <p:cNvPr id="457741" name="Object 13"/>
          <p:cNvGraphicFramePr>
            <a:graphicFrameLocks noChangeAspect="1"/>
          </p:cNvGraphicFramePr>
          <p:nvPr/>
        </p:nvGraphicFramePr>
        <p:xfrm>
          <a:off x="6494463" y="971550"/>
          <a:ext cx="2268537" cy="400050"/>
        </p:xfrm>
        <a:graphic>
          <a:graphicData uri="http://schemas.openxmlformats.org/presentationml/2006/ole">
            <p:oleObj spid="_x0000_s457741" name="Equation" r:id="rId8" imgW="1155700" imgH="203200" progId="Equation.DSMT4">
              <p:embed/>
            </p:oleObj>
          </a:graphicData>
        </a:graphic>
      </p:graphicFrame>
      <p:graphicFrame>
        <p:nvGraphicFramePr>
          <p:cNvPr id="457742" name="Object 14"/>
          <p:cNvGraphicFramePr>
            <a:graphicFrameLocks noChangeAspect="1"/>
          </p:cNvGraphicFramePr>
          <p:nvPr/>
        </p:nvGraphicFramePr>
        <p:xfrm>
          <a:off x="4114800" y="3492500"/>
          <a:ext cx="666750" cy="303212"/>
        </p:xfrm>
        <a:graphic>
          <a:graphicData uri="http://schemas.openxmlformats.org/presentationml/2006/ole">
            <p:oleObj spid="_x0000_s457742" name="Equation" r:id="rId9" imgW="419100" imgH="190500" progId="Equation.DSMT4">
              <p:embed/>
            </p:oleObj>
          </a:graphicData>
        </a:graphic>
      </p:graphicFrame>
      <p:graphicFrame>
        <p:nvGraphicFramePr>
          <p:cNvPr id="457743" name="Object 15"/>
          <p:cNvGraphicFramePr>
            <a:graphicFrameLocks noChangeAspect="1"/>
          </p:cNvGraphicFramePr>
          <p:nvPr/>
        </p:nvGraphicFramePr>
        <p:xfrm>
          <a:off x="4800600" y="3551238"/>
          <a:ext cx="1173162" cy="322262"/>
        </p:xfrm>
        <a:graphic>
          <a:graphicData uri="http://schemas.openxmlformats.org/presentationml/2006/ole">
            <p:oleObj spid="_x0000_s457743" name="Equation" r:id="rId10" imgW="736600" imgH="203200" progId="Equation.DSMT4">
              <p:embed/>
            </p:oleObj>
          </a:graphicData>
        </a:graphic>
      </p:graphicFrame>
      <p:graphicFrame>
        <p:nvGraphicFramePr>
          <p:cNvPr id="457744" name="Object 16"/>
          <p:cNvGraphicFramePr>
            <a:graphicFrameLocks noChangeAspect="1"/>
          </p:cNvGraphicFramePr>
          <p:nvPr/>
        </p:nvGraphicFramePr>
        <p:xfrm>
          <a:off x="6103938" y="3513137"/>
          <a:ext cx="1516062" cy="284163"/>
        </p:xfrm>
        <a:graphic>
          <a:graphicData uri="http://schemas.openxmlformats.org/presentationml/2006/ole">
            <p:oleObj spid="_x0000_s457744" name="Equation" r:id="rId11" imgW="952500" imgH="177800" progId="Equation.DSMT4">
              <p:embed/>
            </p:oleObj>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457200" y="125413"/>
            <a:ext cx="8229600" cy="712787"/>
          </a:xfrm>
        </p:spPr>
        <p:txBody>
          <a:bodyPr/>
          <a:lstStyle/>
          <a:p>
            <a:pPr algn="ctr" eaLnBrk="1" hangingPunct="1"/>
            <a:r>
              <a:rPr lang="en-US" dirty="0">
                <a:ea typeface="ＭＳ Ｐゴシック" pitchFamily="-84" charset="-128"/>
                <a:cs typeface="ＭＳ Ｐゴシック" pitchFamily="-84" charset="-128"/>
              </a:rPr>
              <a:t>Stationary State</a:t>
            </a:r>
          </a:p>
        </p:txBody>
      </p:sp>
      <p:sp>
        <p:nvSpPr>
          <p:cNvPr id="24578" name="AutoShape 3"/>
          <p:cNvSpPr>
            <a:spLocks noGrp="1" noChangeAspect="1" noChangeArrowheads="1"/>
          </p:cNvSpPr>
          <p:nvPr>
            <p:ph type="body" sz="half" idx="1"/>
          </p:nvPr>
        </p:nvSpPr>
        <p:spPr>
          <a:xfrm>
            <a:off x="227013" y="838200"/>
            <a:ext cx="8383587" cy="4878388"/>
          </a:xfrm>
        </p:spPr>
        <p:txBody>
          <a:bodyPr/>
          <a:lstStyle/>
          <a:p>
            <a:pPr eaLnBrk="1" hangingPunct="1"/>
            <a:r>
              <a:rPr lang="en-US" dirty="0" smtClean="0">
                <a:ea typeface="ＭＳ Ｐゴシック" pitchFamily="-84" charset="-128"/>
                <a:cs typeface="ＭＳ Ｐゴシック" pitchFamily="-84" charset="-128"/>
              </a:rPr>
              <a:t>Recalling </a:t>
            </a:r>
            <a:r>
              <a:rPr lang="en-US" dirty="0">
                <a:ea typeface="ＭＳ Ｐゴシック" pitchFamily="-84" charset="-128"/>
                <a:cs typeface="ＭＳ Ｐゴシック" pitchFamily="-84" charset="-128"/>
              </a:rPr>
              <a:t>the separation of variables: </a:t>
            </a:r>
          </a:p>
          <a:p>
            <a:pPr eaLnBrk="1" hangingPunct="1">
              <a:buFont typeface="Wingdings" pitchFamily="-84" charset="2"/>
              <a:buNone/>
            </a:pPr>
            <a:r>
              <a:rPr lang="en-US" dirty="0">
                <a:ea typeface="ＭＳ Ｐゴシック" pitchFamily="-84" charset="-128"/>
                <a:cs typeface="ＭＳ Ｐゴシック" pitchFamily="-84" charset="-128"/>
              </a:rPr>
              <a:t>     and with  </a:t>
            </a:r>
            <a:r>
              <a:rPr lang="en-US" dirty="0" err="1">
                <a:ea typeface="ＭＳ Ｐゴシック" pitchFamily="-84" charset="-128"/>
                <a:cs typeface="ＭＳ Ｐゴシック" pitchFamily="-84" charset="-128"/>
              </a:rPr>
              <a:t>f(t</a:t>
            </a:r>
            <a:r>
              <a:rPr lang="en-US" dirty="0">
                <a:ea typeface="ＭＳ Ｐゴシック" pitchFamily="-84" charset="-128"/>
                <a:cs typeface="ＭＳ Ｐゴシック" pitchFamily="-84" charset="-128"/>
              </a:rPr>
              <a:t>) =            the wave function can be written as</a:t>
            </a:r>
            <a:r>
              <a:rPr lang="en-US" dirty="0" smtClean="0">
                <a:ea typeface="ＭＳ Ｐゴシック" pitchFamily="-84" charset="-128"/>
                <a:cs typeface="ＭＳ Ｐゴシック" pitchFamily="-84" charset="-128"/>
              </a:rPr>
              <a:t>:</a:t>
            </a:r>
          </a:p>
          <a:p>
            <a:pPr eaLnBrk="1" hangingPunct="1"/>
            <a:r>
              <a:rPr lang="en-US" dirty="0">
                <a:ea typeface="ＭＳ Ｐゴシック" pitchFamily="-84" charset="-128"/>
                <a:cs typeface="ＭＳ Ｐゴシック" pitchFamily="-84" charset="-128"/>
              </a:rPr>
              <a:t>The probability density becomes:</a:t>
            </a:r>
          </a:p>
          <a:p>
            <a:pPr eaLnBrk="1" hangingPunct="1"/>
            <a:endParaRPr lang="en-US" dirty="0" smtClean="0">
              <a:ea typeface="ＭＳ Ｐゴシック" pitchFamily="-84" charset="-128"/>
              <a:cs typeface="ＭＳ Ｐゴシック" pitchFamily="-84" charset="-128"/>
            </a:endParaRPr>
          </a:p>
          <a:p>
            <a:pPr eaLnBrk="1" hangingPunct="1">
              <a:buNone/>
            </a:pPr>
            <a:endParaRPr lang="en-US" dirty="0" smtClean="0">
              <a:ea typeface="ＭＳ Ｐゴシック" pitchFamily="-84" charset="-128"/>
              <a:cs typeface="ＭＳ Ｐゴシック" pitchFamily="-84" charset="-128"/>
            </a:endParaRPr>
          </a:p>
          <a:p>
            <a:pPr eaLnBrk="1" hangingPunct="1"/>
            <a:r>
              <a:rPr lang="en-US" dirty="0">
                <a:ea typeface="ＭＳ Ｐゴシック" pitchFamily="-84" charset="-128"/>
                <a:cs typeface="ＭＳ Ｐゴシック" pitchFamily="-84" charset="-128"/>
              </a:rPr>
              <a:t>The probability distributions are constant in time. This is a standing wave phenomena that is called the stationary state.</a:t>
            </a:r>
          </a:p>
        </p:txBody>
      </p:sp>
      <p:graphicFrame>
        <p:nvGraphicFramePr>
          <p:cNvPr id="24582" name="Object 3"/>
          <p:cNvGraphicFramePr>
            <a:graphicFrameLocks noChangeAspect="1"/>
          </p:cNvGraphicFramePr>
          <p:nvPr/>
        </p:nvGraphicFramePr>
        <p:xfrm>
          <a:off x="3048000" y="1433945"/>
          <a:ext cx="746125" cy="440893"/>
        </p:xfrm>
        <a:graphic>
          <a:graphicData uri="http://schemas.openxmlformats.org/presentationml/2006/ole">
            <p:oleObj spid="_x0000_s458755" name="Equation" r:id="rId3" imgW="279400" imgH="165100" progId="Equation.DSMT4">
              <p:embed/>
            </p:oleObj>
          </a:graphicData>
        </a:graphic>
      </p:graphicFrame>
      <p:sp>
        <p:nvSpPr>
          <p:cNvPr id="8" name="Date Placeholder 7"/>
          <p:cNvSpPr>
            <a:spLocks noGrp="1"/>
          </p:cNvSpPr>
          <p:nvPr>
            <p:ph type="dt" sz="half" idx="10"/>
          </p:nvPr>
        </p:nvSpPr>
        <p:spPr/>
        <p:txBody>
          <a:bodyPr/>
          <a:lstStyle/>
          <a:p>
            <a:pPr>
              <a:defRPr/>
            </a:pPr>
            <a:r>
              <a:rPr lang="en-US" smtClean="0"/>
              <a:t>Wednesday, Oct. 17, 2012</a:t>
            </a:r>
            <a:endParaRPr lang="en-US"/>
          </a:p>
        </p:txBody>
      </p:sp>
      <p:sp>
        <p:nvSpPr>
          <p:cNvPr id="9" name="Slide Number Placeholder 8"/>
          <p:cNvSpPr>
            <a:spLocks noGrp="1"/>
          </p:cNvSpPr>
          <p:nvPr>
            <p:ph type="sldNum" sz="quarter" idx="12"/>
          </p:nvPr>
        </p:nvSpPr>
        <p:spPr/>
        <p:txBody>
          <a:bodyPr/>
          <a:lstStyle/>
          <a:p>
            <a:fld id="{FDDAF44D-5BDC-464D-BFC2-357404B9B058}" type="slidenum">
              <a:rPr lang="en-US" smtClean="0"/>
              <a:pPr/>
              <a:t>9</a:t>
            </a:fld>
            <a:endParaRPr lang="en-US"/>
          </a:p>
        </p:txBody>
      </p:sp>
      <p:sp>
        <p:nvSpPr>
          <p:cNvPr id="10" name="Footer Placeholder 9"/>
          <p:cNvSpPr>
            <a:spLocks noGrp="1"/>
          </p:cNvSpPr>
          <p:nvPr>
            <p:ph type="ftr" sz="quarter" idx="11"/>
          </p:nvPr>
        </p:nvSpPr>
        <p:spPr/>
        <p:txBody>
          <a:bodyPr/>
          <a:lstStyle/>
          <a:p>
            <a:pPr>
              <a:defRPr/>
            </a:pPr>
            <a:r>
              <a:rPr lang="en-US" smtClean="0"/>
              <a:t>PHYS 3313-001, Fall 2012                      Dr. Jaehoon Yu</a:t>
            </a:r>
            <a:endParaRPr lang="en-US"/>
          </a:p>
        </p:txBody>
      </p:sp>
      <p:graphicFrame>
        <p:nvGraphicFramePr>
          <p:cNvPr id="458758" name="Object 6"/>
          <p:cNvGraphicFramePr>
            <a:graphicFrameLocks noChangeAspect="1"/>
          </p:cNvGraphicFramePr>
          <p:nvPr/>
        </p:nvGraphicFramePr>
        <p:xfrm>
          <a:off x="6234112" y="907169"/>
          <a:ext cx="2528888" cy="464431"/>
        </p:xfrm>
        <a:graphic>
          <a:graphicData uri="http://schemas.openxmlformats.org/presentationml/2006/ole">
            <p:oleObj spid="_x0000_s458758" name="Equation" r:id="rId4" imgW="1244600" imgH="228600" progId="Equation.DSMT4">
              <p:embed/>
            </p:oleObj>
          </a:graphicData>
        </a:graphic>
      </p:graphicFrame>
      <p:graphicFrame>
        <p:nvGraphicFramePr>
          <p:cNvPr id="458759" name="Object 7"/>
          <p:cNvGraphicFramePr>
            <a:graphicFrameLocks noChangeAspect="1"/>
          </p:cNvGraphicFramePr>
          <p:nvPr/>
        </p:nvGraphicFramePr>
        <p:xfrm>
          <a:off x="2743200" y="2012150"/>
          <a:ext cx="2706688" cy="535788"/>
        </p:xfrm>
        <a:graphic>
          <a:graphicData uri="http://schemas.openxmlformats.org/presentationml/2006/ole">
            <p:oleObj spid="_x0000_s458759" name="Equation" r:id="rId5" imgW="1219200" imgH="241300" progId="Equation.DSMT4">
              <p:embed/>
            </p:oleObj>
          </a:graphicData>
        </a:graphic>
      </p:graphicFrame>
      <p:graphicFrame>
        <p:nvGraphicFramePr>
          <p:cNvPr id="458760" name="Object 8"/>
          <p:cNvGraphicFramePr>
            <a:graphicFrameLocks noChangeAspect="1"/>
          </p:cNvGraphicFramePr>
          <p:nvPr/>
        </p:nvGraphicFramePr>
        <p:xfrm>
          <a:off x="914400" y="3276600"/>
          <a:ext cx="1608138" cy="652463"/>
        </p:xfrm>
        <a:graphic>
          <a:graphicData uri="http://schemas.openxmlformats.org/presentationml/2006/ole">
            <p:oleObj spid="_x0000_s458760" name="Equation" r:id="rId6" imgW="469900" imgH="190500" progId="Equation.DSMT4">
              <p:embed/>
            </p:oleObj>
          </a:graphicData>
        </a:graphic>
      </p:graphicFrame>
      <p:graphicFrame>
        <p:nvGraphicFramePr>
          <p:cNvPr id="458763" name="Object 11"/>
          <p:cNvGraphicFramePr>
            <a:graphicFrameLocks noChangeAspect="1"/>
          </p:cNvGraphicFramePr>
          <p:nvPr/>
        </p:nvGraphicFramePr>
        <p:xfrm>
          <a:off x="2514600" y="3200400"/>
          <a:ext cx="3913188" cy="914400"/>
        </p:xfrm>
        <a:graphic>
          <a:graphicData uri="http://schemas.openxmlformats.org/presentationml/2006/ole">
            <p:oleObj spid="_x0000_s458763" name="Equation" r:id="rId7" imgW="1143000" imgH="266700" progId="Equation.DSMT4">
              <p:embed/>
            </p:oleObj>
          </a:graphicData>
        </a:graphic>
      </p:graphicFrame>
      <p:graphicFrame>
        <p:nvGraphicFramePr>
          <p:cNvPr id="458764" name="Object 12"/>
          <p:cNvGraphicFramePr>
            <a:graphicFrameLocks noChangeAspect="1"/>
          </p:cNvGraphicFramePr>
          <p:nvPr/>
        </p:nvGraphicFramePr>
        <p:xfrm>
          <a:off x="6324600" y="3200400"/>
          <a:ext cx="1477962" cy="827087"/>
        </p:xfrm>
        <a:graphic>
          <a:graphicData uri="http://schemas.openxmlformats.org/presentationml/2006/ole">
            <p:oleObj spid="_x0000_s458764" name="Equation" r:id="rId8" imgW="431800" imgH="241300" progId="Equation.DSMT4">
              <p:embed/>
            </p:oleObj>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37481</TotalTime>
  <Words>1397</Words>
  <Application>Microsoft Macintosh PowerPoint</Application>
  <PresentationFormat>On-screen Show (4:3)</PresentationFormat>
  <Paragraphs>160</Paragraphs>
  <Slides>16</Slides>
  <Notes>0</Notes>
  <HiddenSlides>0</HiddenSlides>
  <MMClips>0</MMClips>
  <ScaleCrop>false</ScaleCrop>
  <HeadingPairs>
    <vt:vector size="6" baseType="variant">
      <vt:variant>
        <vt:lpstr>Design Template</vt:lpstr>
      </vt:variant>
      <vt:variant>
        <vt:i4>1</vt:i4>
      </vt:variant>
      <vt:variant>
        <vt:lpstr>Embedded OLE Servers</vt:lpstr>
      </vt:variant>
      <vt:variant>
        <vt:i4>2</vt:i4>
      </vt:variant>
      <vt:variant>
        <vt:lpstr>Slide Titles</vt:lpstr>
      </vt:variant>
      <vt:variant>
        <vt:i4>16</vt:i4>
      </vt:variant>
    </vt:vector>
  </HeadingPairs>
  <TitlesOfParts>
    <vt:vector size="19" baseType="lpstr">
      <vt:lpstr>phys1443-spring02</vt:lpstr>
      <vt:lpstr>Equation</vt:lpstr>
      <vt:lpstr>MathType 6.0 Equation</vt:lpstr>
      <vt:lpstr>PHYS 3313 – Section 001 Lecture #13</vt:lpstr>
      <vt:lpstr>Announcements</vt:lpstr>
      <vt:lpstr>Slide 3</vt:lpstr>
      <vt:lpstr>Special project #4</vt:lpstr>
      <vt:lpstr>Special project #5</vt:lpstr>
      <vt:lpstr>Properties of Valid Wave Functions</vt:lpstr>
      <vt:lpstr>Time-Independent Schrödinger Wave Equation</vt:lpstr>
      <vt:lpstr>Time-Independent Schrödinger Wave Equation(con’t)</vt:lpstr>
      <vt:lpstr>Stationary State</vt:lpstr>
      <vt:lpstr>Comparison of Classical and Quantum Mechanics</vt:lpstr>
      <vt:lpstr>Expectation Values</vt:lpstr>
      <vt:lpstr>Continuous Expectation Values</vt:lpstr>
      <vt:lpstr>Momentum Operator</vt:lpstr>
      <vt:lpstr>Position and Energy Operators</vt:lpstr>
      <vt:lpstr>Infinite Square-Well Potential</vt:lpstr>
      <vt:lpstr>Quantization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Jaehoon Yu</cp:lastModifiedBy>
  <cp:revision>1874</cp:revision>
  <cp:lastPrinted>2012-10-17T19:45:52Z</cp:lastPrinted>
  <dcterms:created xsi:type="dcterms:W3CDTF">2012-10-17T19:43:25Z</dcterms:created>
  <dcterms:modified xsi:type="dcterms:W3CDTF">2012-10-17T19:49:43Z</dcterms:modified>
</cp:coreProperties>
</file>